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CC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001" autoAdjust="0"/>
    <p:restoredTop sz="94660"/>
  </p:normalViewPr>
  <p:slideViewPr>
    <p:cSldViewPr snapToGrid="0">
      <p:cViewPr varScale="1">
        <p:scale>
          <a:sx n="74" d="100"/>
          <a:sy n="74" d="100"/>
        </p:scale>
        <p:origin x="-906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68E6A-281D-4524-B654-CB014972D41B}" type="datetimeFigureOut">
              <a:rPr lang="nl-NL" smtClean="0"/>
              <a:t>12-2-2019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F07B1-42E1-4909-BA6E-D1D0E00AE37F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868734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68E6A-281D-4524-B654-CB014972D41B}" type="datetimeFigureOut">
              <a:rPr lang="nl-NL" smtClean="0"/>
              <a:t>12-2-2019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F07B1-42E1-4909-BA6E-D1D0E00AE37F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916530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68E6A-281D-4524-B654-CB014972D41B}" type="datetimeFigureOut">
              <a:rPr lang="nl-NL" smtClean="0"/>
              <a:t>12-2-2019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F07B1-42E1-4909-BA6E-D1D0E00AE37F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813688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68E6A-281D-4524-B654-CB014972D41B}" type="datetimeFigureOut">
              <a:rPr lang="nl-NL" smtClean="0"/>
              <a:t>12-2-2019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F07B1-42E1-4909-BA6E-D1D0E00AE37F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480909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68E6A-281D-4524-B654-CB014972D41B}" type="datetimeFigureOut">
              <a:rPr lang="nl-NL" smtClean="0"/>
              <a:t>12-2-2019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F07B1-42E1-4909-BA6E-D1D0E00AE37F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151662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68E6A-281D-4524-B654-CB014972D41B}" type="datetimeFigureOut">
              <a:rPr lang="nl-NL" smtClean="0"/>
              <a:t>12-2-2019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F07B1-42E1-4909-BA6E-D1D0E00AE37F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742806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68E6A-281D-4524-B654-CB014972D41B}" type="datetimeFigureOut">
              <a:rPr lang="nl-NL" smtClean="0"/>
              <a:t>12-2-2019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F07B1-42E1-4909-BA6E-D1D0E00AE37F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61207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68E6A-281D-4524-B654-CB014972D41B}" type="datetimeFigureOut">
              <a:rPr lang="nl-NL" smtClean="0"/>
              <a:t>12-2-2019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F07B1-42E1-4909-BA6E-D1D0E00AE37F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223944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68E6A-281D-4524-B654-CB014972D41B}" type="datetimeFigureOut">
              <a:rPr lang="nl-NL" smtClean="0"/>
              <a:t>12-2-2019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F07B1-42E1-4909-BA6E-D1D0E00AE37F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212050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68E6A-281D-4524-B654-CB014972D41B}" type="datetimeFigureOut">
              <a:rPr lang="nl-NL" smtClean="0"/>
              <a:t>12-2-2019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F07B1-42E1-4909-BA6E-D1D0E00AE37F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950528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68E6A-281D-4524-B654-CB014972D41B}" type="datetimeFigureOut">
              <a:rPr lang="nl-NL" smtClean="0"/>
              <a:t>12-2-2019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F07B1-42E1-4909-BA6E-D1D0E00AE37F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88011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F68E6A-281D-4524-B654-CB014972D41B}" type="datetimeFigureOut">
              <a:rPr lang="nl-NL" smtClean="0"/>
              <a:t>12-2-2019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CF07B1-42E1-4909-BA6E-D1D0E00AE37F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09586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51" y="2502196"/>
            <a:ext cx="8593330" cy="434871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92615" y="121540"/>
            <a:ext cx="350737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 smtClean="0"/>
              <a:t>Gravitational</a:t>
            </a:r>
          </a:p>
          <a:p>
            <a:pPr algn="ctr"/>
            <a:r>
              <a:rPr lang="en-US" sz="4800" b="1" dirty="0" smtClean="0"/>
              <a:t>Waves</a:t>
            </a:r>
            <a:endParaRPr lang="nl-NL" sz="4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8642878" y="2964357"/>
            <a:ext cx="33008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CC00FF"/>
                </a:solidFill>
              </a:rPr>
              <a:t>Early March:</a:t>
            </a:r>
          </a:p>
          <a:p>
            <a:pPr algn="ctr"/>
            <a:r>
              <a:rPr lang="en-US" sz="2400" b="1" dirty="0">
                <a:solidFill>
                  <a:srgbClr val="0000FF"/>
                </a:solidFill>
              </a:rPr>
              <a:t>s</a:t>
            </a:r>
            <a:r>
              <a:rPr lang="en-US" sz="2400" b="1" dirty="0" smtClean="0">
                <a:solidFill>
                  <a:srgbClr val="0000FF"/>
                </a:solidFill>
              </a:rPr>
              <a:t>tart O3 engineering run</a:t>
            </a:r>
            <a:endParaRPr lang="nl-NL" sz="2400" b="1" dirty="0">
              <a:solidFill>
                <a:srgbClr val="000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637941" y="3785515"/>
            <a:ext cx="331071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rgbClr val="CC00FF"/>
                </a:solidFill>
              </a:rPr>
              <a:t>L</a:t>
            </a:r>
            <a:r>
              <a:rPr lang="en-US" sz="2400" b="1" dirty="0" smtClean="0">
                <a:solidFill>
                  <a:srgbClr val="CC00FF"/>
                </a:solidFill>
              </a:rPr>
              <a:t>ate March:</a:t>
            </a:r>
          </a:p>
          <a:p>
            <a:pPr algn="ctr"/>
            <a:r>
              <a:rPr lang="en-US" sz="2400" b="1" dirty="0">
                <a:solidFill>
                  <a:srgbClr val="0000FF"/>
                </a:solidFill>
              </a:rPr>
              <a:t>s</a:t>
            </a:r>
            <a:r>
              <a:rPr lang="en-US" sz="2400" b="1" dirty="0" smtClean="0">
                <a:solidFill>
                  <a:srgbClr val="0000FF"/>
                </a:solidFill>
              </a:rPr>
              <a:t>tart O3 observation run</a:t>
            </a:r>
            <a:endParaRPr lang="nl-NL" sz="2400" b="1" dirty="0">
              <a:solidFill>
                <a:srgbClr val="0000FF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8445190" y="4750867"/>
            <a:ext cx="3746810" cy="1671060"/>
            <a:chOff x="8445190" y="5150116"/>
            <a:chExt cx="3746810" cy="1671060"/>
          </a:xfrm>
        </p:grpSpPr>
        <p:sp>
          <p:nvSpPr>
            <p:cNvPr id="10" name="Cloud Callout 9"/>
            <p:cNvSpPr/>
            <p:nvPr/>
          </p:nvSpPr>
          <p:spPr>
            <a:xfrm>
              <a:off x="8445190" y="5150116"/>
              <a:ext cx="3746810" cy="1671060"/>
            </a:xfrm>
            <a:prstGeom prst="cloudCallout">
              <a:avLst>
                <a:gd name="adj1" fmla="val -21481"/>
                <a:gd name="adj2" fmla="val 35473"/>
              </a:avLst>
            </a:prstGeom>
            <a:solidFill>
              <a:srgbClr val="FFFF00"/>
            </a:solidFill>
            <a:ln w="3810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8971438" y="5629757"/>
              <a:ext cx="2617961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CC00FF"/>
                  </a:solidFill>
                </a:rPr>
                <a:t>End of 2019:</a:t>
              </a:r>
            </a:p>
            <a:p>
              <a:pPr algn="ctr"/>
              <a:r>
                <a:rPr lang="en-US" sz="2400" b="1" dirty="0" smtClean="0">
                  <a:solidFill>
                    <a:srgbClr val="0000FF"/>
                  </a:solidFill>
                </a:rPr>
                <a:t>tens </a:t>
              </a:r>
              <a:r>
                <a:rPr lang="en-US" sz="2400" b="1" dirty="0" smtClean="0">
                  <a:solidFill>
                    <a:srgbClr val="0000FF"/>
                  </a:solidFill>
                </a:rPr>
                <a:t>of detections?</a:t>
              </a:r>
              <a:endParaRPr lang="nl-NL" sz="2400" b="1" dirty="0">
                <a:solidFill>
                  <a:srgbClr val="0000FF"/>
                </a:solidFill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0" y="6573913"/>
            <a:ext cx="2487219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b="1" i="1" dirty="0" smtClean="0"/>
              <a:t>Nikhef </a:t>
            </a:r>
            <a:r>
              <a:rPr lang="en-US" sz="1200" b="1" i="1" dirty="0" err="1" smtClean="0"/>
              <a:t>stafoverleg</a:t>
            </a:r>
            <a:r>
              <a:rPr lang="en-US" sz="1200" b="1" i="1" dirty="0" smtClean="0"/>
              <a:t>, 14 </a:t>
            </a:r>
            <a:r>
              <a:rPr lang="en-US" sz="1200" b="1" i="1" dirty="0" err="1" smtClean="0"/>
              <a:t>februari</a:t>
            </a:r>
            <a:r>
              <a:rPr lang="en-US" sz="1200" b="1" i="1" dirty="0" smtClean="0"/>
              <a:t> 2019</a:t>
            </a:r>
            <a:endParaRPr lang="nl-NL" sz="1200" b="1" i="1" dirty="0"/>
          </a:p>
        </p:txBody>
      </p:sp>
      <p:sp>
        <p:nvSpPr>
          <p:cNvPr id="12" name="TextBox 11"/>
          <p:cNvSpPr txBox="1"/>
          <p:nvPr/>
        </p:nvSpPr>
        <p:spPr>
          <a:xfrm>
            <a:off x="5486401" y="121540"/>
            <a:ext cx="5876289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800" b="1" dirty="0" smtClean="0">
                <a:solidFill>
                  <a:srgbClr val="FF0000"/>
                </a:solidFill>
              </a:rPr>
              <a:t>Virgo upgrades </a:t>
            </a:r>
            <a:r>
              <a:rPr lang="en-US" b="1" dirty="0" smtClean="0">
                <a:solidFill>
                  <a:srgbClr val="FF0000"/>
                </a:solidFill>
              </a:rPr>
              <a:t>(‘</a:t>
            </a:r>
            <a:r>
              <a:rPr lang="en-US" b="1" i="1" dirty="0" smtClean="0">
                <a:solidFill>
                  <a:srgbClr val="FF0000"/>
                </a:solidFill>
              </a:rPr>
              <a:t>NWO-</a:t>
            </a:r>
            <a:r>
              <a:rPr lang="en-US" b="1" i="1" dirty="0" err="1" smtClean="0">
                <a:solidFill>
                  <a:srgbClr val="FF0000"/>
                </a:solidFill>
              </a:rPr>
              <a:t>groot</a:t>
            </a:r>
            <a:r>
              <a:rPr lang="en-US" b="1" dirty="0" smtClean="0">
                <a:solidFill>
                  <a:srgbClr val="FF0000"/>
                </a:solidFill>
              </a:rPr>
              <a:t>’)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b="1" dirty="0" smtClean="0">
                <a:solidFill>
                  <a:srgbClr val="FF0000"/>
                </a:solidFill>
              </a:rPr>
              <a:t>Virgo running </a:t>
            </a:r>
            <a:r>
              <a:rPr lang="en-US" b="1" dirty="0" smtClean="0">
                <a:solidFill>
                  <a:srgbClr val="FF0000"/>
                </a:solidFill>
              </a:rPr>
              <a:t>(‘</a:t>
            </a:r>
            <a:r>
              <a:rPr lang="en-US" b="1" i="1" dirty="0" smtClean="0">
                <a:solidFill>
                  <a:srgbClr val="FF0000"/>
                </a:solidFill>
              </a:rPr>
              <a:t>ENW-</a:t>
            </a:r>
            <a:r>
              <a:rPr lang="en-US" b="1" i="1" dirty="0" err="1" smtClean="0">
                <a:solidFill>
                  <a:srgbClr val="FF0000"/>
                </a:solidFill>
              </a:rPr>
              <a:t>vrij</a:t>
            </a:r>
            <a:r>
              <a:rPr lang="en-US" b="1" i="1" dirty="0" smtClean="0">
                <a:solidFill>
                  <a:srgbClr val="FF0000"/>
                </a:solidFill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</a:rPr>
              <a:t>programma</a:t>
            </a:r>
            <a:r>
              <a:rPr lang="en-US" b="1" dirty="0" smtClean="0">
                <a:solidFill>
                  <a:srgbClr val="FF0000"/>
                </a:solidFill>
              </a:rPr>
              <a:t>’)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b="1" dirty="0" smtClean="0"/>
              <a:t>Einstein Telescope:	consortium</a:t>
            </a:r>
          </a:p>
          <a:p>
            <a:r>
              <a:rPr lang="en-US" sz="2800" b="1" dirty="0"/>
              <a:t>	</a:t>
            </a:r>
            <a:r>
              <a:rPr lang="en-US" sz="2800" b="1" dirty="0" smtClean="0"/>
              <a:t>			ETpathfinder</a:t>
            </a:r>
          </a:p>
          <a:p>
            <a:r>
              <a:rPr lang="en-US" sz="2800" b="1" dirty="0"/>
              <a:t>	</a:t>
            </a:r>
            <a:r>
              <a:rPr lang="en-US" sz="2800" b="1" dirty="0" smtClean="0"/>
              <a:t>			politics</a:t>
            </a:r>
          </a:p>
          <a:p>
            <a:r>
              <a:rPr lang="en-US" sz="2800" b="1" dirty="0"/>
              <a:t>	</a:t>
            </a:r>
            <a:r>
              <a:rPr lang="en-US" sz="2800" b="1" dirty="0" smtClean="0"/>
              <a:t>			drilling … </a:t>
            </a:r>
            <a:endParaRPr lang="nl-NL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9800819" y="6467711"/>
            <a:ext cx="23070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i="1" dirty="0" smtClean="0"/>
              <a:t>Sarah, Chris, </a:t>
            </a:r>
            <a:r>
              <a:rPr lang="en-GB" sz="1600" b="1" i="1" dirty="0" err="1" smtClean="0"/>
              <a:t>Raimond</a:t>
            </a:r>
            <a:r>
              <a:rPr lang="en-GB" sz="1600" b="1" i="1" dirty="0" smtClean="0"/>
              <a:t>, …</a:t>
            </a:r>
            <a:endParaRPr lang="en-GB" sz="1600" b="1" i="1" dirty="0"/>
          </a:p>
        </p:txBody>
      </p:sp>
      <p:sp>
        <p:nvSpPr>
          <p:cNvPr id="13" name="TextBox 12"/>
          <p:cNvSpPr txBox="1"/>
          <p:nvPr/>
        </p:nvSpPr>
        <p:spPr>
          <a:xfrm>
            <a:off x="67599" y="1842049"/>
            <a:ext cx="34699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i="1" dirty="0" smtClean="0"/>
              <a:t>Jo, </a:t>
            </a:r>
            <a:r>
              <a:rPr lang="en-GB" sz="1600" b="1" i="1" dirty="0"/>
              <a:t>M</a:t>
            </a:r>
            <a:r>
              <a:rPr lang="en-GB" sz="1600" b="1" i="1" dirty="0" smtClean="0"/>
              <a:t>atteo, Bas, Martin, Alessandro, …</a:t>
            </a:r>
            <a:endParaRPr lang="en-GB" sz="1600" b="1" i="1" dirty="0"/>
          </a:p>
        </p:txBody>
      </p:sp>
      <p:sp>
        <p:nvSpPr>
          <p:cNvPr id="6" name="TextBox 5"/>
          <p:cNvSpPr txBox="1"/>
          <p:nvPr/>
        </p:nvSpPr>
        <p:spPr>
          <a:xfrm>
            <a:off x="5848710" y="1483035"/>
            <a:ext cx="33993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1" dirty="0" smtClean="0"/>
              <a:t>‘</a:t>
            </a:r>
            <a:r>
              <a:rPr lang="en-GB" b="1" i="1" dirty="0" err="1" smtClean="0"/>
              <a:t>Interreg</a:t>
            </a:r>
            <a:r>
              <a:rPr lang="en-GB" b="1" i="1" dirty="0" smtClean="0"/>
              <a:t> </a:t>
            </a:r>
            <a:r>
              <a:rPr lang="en-GB" b="1" i="1" dirty="0" err="1" smtClean="0"/>
              <a:t>Vlaanderen</a:t>
            </a:r>
            <a:r>
              <a:rPr lang="en-GB" b="1" i="1" dirty="0" smtClean="0"/>
              <a:t>/Nederland’</a:t>
            </a:r>
            <a:endParaRPr lang="en-GB" b="1" i="1" dirty="0"/>
          </a:p>
        </p:txBody>
      </p:sp>
    </p:spTree>
    <p:extLst>
      <p:ext uri="{BB962C8B-B14F-4D97-AF65-F5344CB8AC3E}">
        <p14:creationId xmlns:p14="http://schemas.microsoft.com/office/powerpoint/2010/main" val="2798289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92615" y="121540"/>
            <a:ext cx="350737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 smtClean="0"/>
              <a:t>Gravitational</a:t>
            </a:r>
          </a:p>
          <a:p>
            <a:pPr algn="ctr"/>
            <a:r>
              <a:rPr lang="en-US" sz="4800" b="1" dirty="0" smtClean="0"/>
              <a:t>Waves</a:t>
            </a:r>
            <a:endParaRPr lang="nl-NL" sz="4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486401" y="121540"/>
            <a:ext cx="5876289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800" b="1" dirty="0" smtClean="0"/>
              <a:t>Virgo upgrades </a:t>
            </a:r>
            <a:r>
              <a:rPr lang="en-US" b="1" dirty="0" smtClean="0"/>
              <a:t>(‘</a:t>
            </a:r>
            <a:r>
              <a:rPr lang="en-US" b="1" i="1" dirty="0" smtClean="0"/>
              <a:t>NWO-</a:t>
            </a:r>
            <a:r>
              <a:rPr lang="en-US" b="1" i="1" dirty="0" err="1" smtClean="0"/>
              <a:t>groot</a:t>
            </a:r>
            <a:r>
              <a:rPr lang="en-US" b="1" dirty="0" smtClean="0"/>
              <a:t>’)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b="1" dirty="0" smtClean="0"/>
              <a:t>Virgo running </a:t>
            </a:r>
            <a:r>
              <a:rPr lang="en-US" b="1" dirty="0" smtClean="0"/>
              <a:t>(‘</a:t>
            </a:r>
            <a:r>
              <a:rPr lang="en-US" b="1" i="1" dirty="0" smtClean="0"/>
              <a:t>ENW-</a:t>
            </a:r>
            <a:r>
              <a:rPr lang="en-US" b="1" i="1" dirty="0" err="1" smtClean="0"/>
              <a:t>vrij</a:t>
            </a:r>
            <a:r>
              <a:rPr lang="en-US" b="1" i="1" dirty="0" smtClean="0"/>
              <a:t> </a:t>
            </a:r>
            <a:r>
              <a:rPr lang="en-US" b="1" i="1" dirty="0" err="1" smtClean="0"/>
              <a:t>programma</a:t>
            </a:r>
            <a:r>
              <a:rPr lang="en-US" b="1" dirty="0" smtClean="0"/>
              <a:t>’)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b="1" dirty="0" smtClean="0">
                <a:solidFill>
                  <a:srgbClr val="FF0000"/>
                </a:solidFill>
              </a:rPr>
              <a:t>Einstein Telescope:	consortium</a:t>
            </a:r>
          </a:p>
          <a:p>
            <a:r>
              <a:rPr lang="en-US" sz="2800" b="1" dirty="0">
                <a:solidFill>
                  <a:srgbClr val="FF0000"/>
                </a:solidFill>
              </a:rPr>
              <a:t>	</a:t>
            </a:r>
            <a:r>
              <a:rPr lang="en-US" sz="2800" b="1" dirty="0" smtClean="0">
                <a:solidFill>
                  <a:srgbClr val="FF0000"/>
                </a:solidFill>
              </a:rPr>
              <a:t>			ETpathfinder</a:t>
            </a:r>
          </a:p>
          <a:p>
            <a:r>
              <a:rPr lang="en-US" sz="2800" b="1" dirty="0">
                <a:solidFill>
                  <a:srgbClr val="FF0000"/>
                </a:solidFill>
              </a:rPr>
              <a:t>	</a:t>
            </a:r>
            <a:r>
              <a:rPr lang="en-US" sz="2800" b="1" dirty="0" smtClean="0">
                <a:solidFill>
                  <a:srgbClr val="FF0000"/>
                </a:solidFill>
              </a:rPr>
              <a:t>			politics</a:t>
            </a:r>
          </a:p>
          <a:p>
            <a:r>
              <a:rPr lang="en-US" sz="2800" b="1" dirty="0">
                <a:solidFill>
                  <a:srgbClr val="FF0000"/>
                </a:solidFill>
              </a:rPr>
              <a:t>	</a:t>
            </a:r>
            <a:r>
              <a:rPr lang="en-US" sz="2800" b="1" dirty="0" smtClean="0">
                <a:solidFill>
                  <a:srgbClr val="FF0000"/>
                </a:solidFill>
              </a:rPr>
              <a:t>			drilling … </a:t>
            </a:r>
            <a:endParaRPr lang="nl-NL" sz="28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488" y="2799196"/>
            <a:ext cx="3938707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   (Nikhef) consortium – 25 </a:t>
            </a:r>
            <a:r>
              <a:rPr lang="en-US" b="1" dirty="0">
                <a:solidFill>
                  <a:schemeClr val="bg1"/>
                </a:solidFill>
              </a:rPr>
              <a:t>F</a:t>
            </a:r>
            <a:r>
              <a:rPr lang="en-US" b="1" dirty="0" smtClean="0">
                <a:solidFill>
                  <a:schemeClr val="bg1"/>
                </a:solidFill>
              </a:rPr>
              <a:t>ebruary?    </a:t>
            </a:r>
            <a:endParaRPr lang="nl-NL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25098" y="2799196"/>
            <a:ext cx="3945952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   ETpathfinder – March final verdicts     </a:t>
            </a:r>
            <a:endParaRPr lang="nl-NL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161560" y="2799196"/>
            <a:ext cx="3967112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                   politics – ask Stan!                   </a:t>
            </a:r>
            <a:endParaRPr lang="nl-NL" b="1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2487" y="2799196"/>
            <a:ext cx="3952101" cy="398035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Rectangle 9"/>
          <p:cNvSpPr/>
          <p:nvPr/>
        </p:nvSpPr>
        <p:spPr>
          <a:xfrm>
            <a:off x="4125098" y="2799196"/>
            <a:ext cx="3952101" cy="398035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Rectangle 10"/>
          <p:cNvSpPr/>
          <p:nvPr/>
        </p:nvSpPr>
        <p:spPr>
          <a:xfrm>
            <a:off x="8169066" y="2799196"/>
            <a:ext cx="3952101" cy="398035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/>
          <a:srcRect l="44937" t="10991" r="17318" b="3752"/>
          <a:stretch/>
        </p:blipFill>
        <p:spPr>
          <a:xfrm>
            <a:off x="8886704" y="3184571"/>
            <a:ext cx="2516824" cy="355316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/>
          <a:srcRect l="10544" t="25230" r="26723" b="10078"/>
          <a:stretch/>
        </p:blipFill>
        <p:spPr>
          <a:xfrm>
            <a:off x="4185583" y="3559809"/>
            <a:ext cx="3835469" cy="247197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/>
          <a:srcRect l="31425" t="15223" r="15263" b="9610"/>
          <a:stretch/>
        </p:blipFill>
        <p:spPr>
          <a:xfrm>
            <a:off x="4185583" y="3396615"/>
            <a:ext cx="3835469" cy="337987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8756" y="3396615"/>
            <a:ext cx="3822296" cy="3315797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6573913"/>
            <a:ext cx="2487219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b="1" i="1" dirty="0" smtClean="0"/>
              <a:t>Nikhef </a:t>
            </a:r>
            <a:r>
              <a:rPr lang="en-US" sz="1200" b="1" i="1" dirty="0" err="1" smtClean="0"/>
              <a:t>stafoverleg</a:t>
            </a:r>
            <a:r>
              <a:rPr lang="en-US" sz="1200" b="1" i="1" dirty="0" smtClean="0"/>
              <a:t>, 14 </a:t>
            </a:r>
            <a:r>
              <a:rPr lang="en-US" sz="1200" b="1" i="1" dirty="0" err="1" smtClean="0"/>
              <a:t>februari</a:t>
            </a:r>
            <a:r>
              <a:rPr lang="en-US" sz="1200" b="1" i="1" dirty="0" smtClean="0"/>
              <a:t> 2019</a:t>
            </a:r>
            <a:endParaRPr lang="nl-NL" sz="1200" b="1" i="1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044" y="3171692"/>
            <a:ext cx="2877096" cy="355814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7"/>
          <a:srcRect l="51743" t="22704" r="19585" b="26836"/>
          <a:stretch/>
        </p:blipFill>
        <p:spPr>
          <a:xfrm>
            <a:off x="8552084" y="3184571"/>
            <a:ext cx="3219315" cy="3541103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38638" y="2436626"/>
            <a:ext cx="13921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i="1" dirty="0" smtClean="0"/>
              <a:t>Frank, Stan, …</a:t>
            </a:r>
            <a:endParaRPr lang="en-GB" sz="1600" b="1" i="1" dirty="0"/>
          </a:p>
        </p:txBody>
      </p:sp>
      <p:sp>
        <p:nvSpPr>
          <p:cNvPr id="20" name="TextBox 19"/>
          <p:cNvSpPr txBox="1"/>
          <p:nvPr/>
        </p:nvSpPr>
        <p:spPr>
          <a:xfrm>
            <a:off x="4125098" y="2191925"/>
            <a:ext cx="39430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i="1" dirty="0" smtClean="0"/>
              <a:t>Alessandro, Stefan, </a:t>
            </a:r>
            <a:r>
              <a:rPr lang="en-GB" sz="1600" b="1" i="1" dirty="0" err="1"/>
              <a:t>H</a:t>
            </a:r>
            <a:r>
              <a:rPr lang="en-GB" sz="1600" b="1" i="1" dirty="0" err="1" smtClean="0"/>
              <a:t>enk</a:t>
            </a:r>
            <a:r>
              <a:rPr lang="en-GB" sz="1600" b="1" i="1" dirty="0" smtClean="0"/>
              <a:t>-Jan,  Bas, Martin, </a:t>
            </a:r>
          </a:p>
          <a:p>
            <a:r>
              <a:rPr lang="en-GB" sz="1600" b="1" i="1" dirty="0" smtClean="0"/>
              <a:t>Frank, Paul, </a:t>
            </a:r>
            <a:r>
              <a:rPr lang="en-GB" sz="1600" b="1" i="1" dirty="0"/>
              <a:t>N</a:t>
            </a:r>
            <a:r>
              <a:rPr lang="en-GB" sz="1600" b="1" i="1" dirty="0" smtClean="0"/>
              <a:t>iels, … </a:t>
            </a:r>
            <a:r>
              <a:rPr lang="en-GB" sz="1600" b="1" i="1" dirty="0" smtClean="0">
                <a:solidFill>
                  <a:srgbClr val="FF0000"/>
                </a:solidFill>
              </a:rPr>
              <a:t>(</a:t>
            </a:r>
            <a:r>
              <a:rPr lang="en-GB" sz="1600" b="1" i="1" dirty="0" err="1" smtClean="0">
                <a:solidFill>
                  <a:srgbClr val="FF0000"/>
                </a:solidFill>
              </a:rPr>
              <a:t>Doets</a:t>
            </a:r>
            <a:r>
              <a:rPr lang="en-GB" sz="1600" b="1" i="1" dirty="0" smtClean="0">
                <a:solidFill>
                  <a:srgbClr val="FF0000"/>
                </a:solidFill>
              </a:rPr>
              <a:t>, </a:t>
            </a:r>
            <a:r>
              <a:rPr lang="en-GB" sz="1600" b="1" i="1" dirty="0" err="1" smtClean="0">
                <a:solidFill>
                  <a:srgbClr val="FF0000"/>
                </a:solidFill>
              </a:rPr>
              <a:t>Kraan</a:t>
            </a:r>
            <a:r>
              <a:rPr lang="en-GB" sz="1600" b="1" i="1" dirty="0" smtClean="0">
                <a:solidFill>
                  <a:srgbClr val="FF0000"/>
                </a:solidFill>
              </a:rPr>
              <a:t>, </a:t>
            </a:r>
            <a:r>
              <a:rPr lang="en-GB" sz="1600" b="1" i="1" dirty="0" err="1">
                <a:solidFill>
                  <a:srgbClr val="FF0000"/>
                </a:solidFill>
              </a:rPr>
              <a:t>H</a:t>
            </a:r>
            <a:r>
              <a:rPr lang="en-GB" sz="1600" b="1" i="1" dirty="0" err="1" smtClean="0">
                <a:solidFill>
                  <a:srgbClr val="FF0000"/>
                </a:solidFill>
              </a:rPr>
              <a:t>ennes</a:t>
            </a:r>
            <a:r>
              <a:rPr lang="en-GB" sz="1600" b="1" i="1" dirty="0" smtClean="0">
                <a:solidFill>
                  <a:srgbClr val="FF0000"/>
                </a:solidFill>
              </a:rPr>
              <a:t>!)</a:t>
            </a:r>
            <a:endParaRPr lang="en-GB" sz="1600" b="1" i="1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848710" y="1483035"/>
            <a:ext cx="33993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1" dirty="0" smtClean="0">
                <a:solidFill>
                  <a:srgbClr val="FF0000"/>
                </a:solidFill>
              </a:rPr>
              <a:t>‘</a:t>
            </a:r>
            <a:r>
              <a:rPr lang="en-GB" b="1" i="1" dirty="0" err="1" smtClean="0">
                <a:solidFill>
                  <a:srgbClr val="FF0000"/>
                </a:solidFill>
              </a:rPr>
              <a:t>Interreg</a:t>
            </a:r>
            <a:r>
              <a:rPr lang="en-GB" b="1" i="1" dirty="0" smtClean="0">
                <a:solidFill>
                  <a:srgbClr val="FF0000"/>
                </a:solidFill>
              </a:rPr>
              <a:t> </a:t>
            </a:r>
            <a:r>
              <a:rPr lang="en-GB" b="1" i="1" dirty="0" err="1" smtClean="0">
                <a:solidFill>
                  <a:srgbClr val="FF0000"/>
                </a:solidFill>
              </a:rPr>
              <a:t>Vlaanderen</a:t>
            </a:r>
            <a:r>
              <a:rPr lang="en-GB" b="1" i="1" dirty="0" smtClean="0">
                <a:solidFill>
                  <a:srgbClr val="FF0000"/>
                </a:solidFill>
              </a:rPr>
              <a:t>/Nederland’</a:t>
            </a:r>
            <a:endParaRPr lang="en-GB" b="1" i="1" dirty="0">
              <a:solidFill>
                <a:srgbClr val="FF0000"/>
              </a:solidFill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7"/>
          <a:srcRect l="51743" t="43457" r="19585" b="51700"/>
          <a:stretch/>
        </p:blipFill>
        <p:spPr>
          <a:xfrm>
            <a:off x="0" y="4260572"/>
            <a:ext cx="12192000" cy="1286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539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885262" y="91803"/>
            <a:ext cx="195919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 err="1" smtClean="0"/>
              <a:t>Terziet</a:t>
            </a:r>
            <a:endParaRPr lang="en-US" sz="4800" b="1" dirty="0" smtClean="0"/>
          </a:p>
          <a:p>
            <a:pPr algn="ctr"/>
            <a:r>
              <a:rPr lang="en-US" sz="4800" b="1" dirty="0"/>
              <a:t>d</a:t>
            </a:r>
            <a:r>
              <a:rPr lang="en-US" sz="4800" b="1" dirty="0" smtClean="0"/>
              <a:t>rilling</a:t>
            </a:r>
            <a:endParaRPr lang="nl-NL" sz="48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5346" t="11926" r="28273" b="4270"/>
          <a:stretch/>
        </p:blipFill>
        <p:spPr>
          <a:xfrm>
            <a:off x="0" y="0"/>
            <a:ext cx="7374673" cy="685102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255729" y="2371491"/>
            <a:ext cx="4936271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</a:rPr>
              <a:t>Start:</a:t>
            </a:r>
            <a:r>
              <a:rPr lang="en-US" sz="2000" b="1" dirty="0" smtClean="0">
                <a:solidFill>
                  <a:srgbClr val="FF0000"/>
                </a:solidFill>
              </a:rPr>
              <a:t>	November 2019</a:t>
            </a:r>
          </a:p>
          <a:p>
            <a:endParaRPr lang="en-US" sz="2000" b="1" dirty="0">
              <a:solidFill>
                <a:srgbClr val="FF0000"/>
              </a:solidFill>
            </a:endParaRPr>
          </a:p>
          <a:p>
            <a:r>
              <a:rPr lang="en-US" sz="2400" b="1" dirty="0" smtClean="0">
                <a:solidFill>
                  <a:srgbClr val="0000FF"/>
                </a:solidFill>
              </a:rPr>
              <a:t>Today:</a:t>
            </a:r>
            <a:r>
              <a:rPr lang="en-US" sz="2000" b="1" dirty="0" smtClean="0">
                <a:solidFill>
                  <a:srgbClr val="FF0000"/>
                </a:solidFill>
              </a:rPr>
              <a:t>	14 February 2019 </a:t>
            </a:r>
            <a:r>
              <a:rPr lang="en-US" sz="2000" b="1" dirty="0">
                <a:solidFill>
                  <a:srgbClr val="FF0000"/>
                </a:solidFill>
              </a:rPr>
              <a:t>	</a:t>
            </a:r>
            <a:r>
              <a:rPr lang="en-US" sz="2000" b="1" dirty="0" smtClean="0">
                <a:solidFill>
                  <a:srgbClr val="FF0000"/>
                </a:solidFill>
              </a:rPr>
              <a:t>139 m</a:t>
            </a:r>
          </a:p>
          <a:p>
            <a:endParaRPr lang="en-US" sz="2000" b="1" dirty="0">
              <a:solidFill>
                <a:srgbClr val="FF0000"/>
              </a:solidFill>
            </a:endParaRPr>
          </a:p>
          <a:p>
            <a:r>
              <a:rPr lang="en-US" sz="2400" b="1" dirty="0" smtClean="0">
                <a:solidFill>
                  <a:srgbClr val="0000FF"/>
                </a:solidFill>
              </a:rPr>
              <a:t>Troubles: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i="1" dirty="0" smtClean="0">
                <a:solidFill>
                  <a:srgbClr val="FF0000"/>
                </a:solidFill>
              </a:rPr>
              <a:t>Excess water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i="1" dirty="0" smtClean="0">
                <a:solidFill>
                  <a:srgbClr val="FF0000"/>
                </a:solidFill>
              </a:rPr>
              <a:t>Road works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i="1" dirty="0" smtClean="0">
                <a:solidFill>
                  <a:srgbClr val="FF0000"/>
                </a:solidFill>
              </a:rPr>
              <a:t>Broken drill last week …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i="1" dirty="0" smtClean="0">
                <a:solidFill>
                  <a:srgbClr val="FF0000"/>
                </a:solidFill>
              </a:rPr>
              <a:t>Broken drill retrieved</a:t>
            </a:r>
            <a:r>
              <a:rPr lang="en-US" sz="2000" b="1" i="1" dirty="0">
                <a:solidFill>
                  <a:srgbClr val="FF0000"/>
                </a:solidFill>
              </a:rPr>
              <a:t>!</a:t>
            </a:r>
            <a:endParaRPr lang="en-US" sz="2000" b="1" i="1" dirty="0" smtClean="0">
              <a:solidFill>
                <a:srgbClr val="FF0000"/>
              </a:solidFill>
            </a:endParaRPr>
          </a:p>
          <a:p>
            <a:endParaRPr lang="en-US" sz="2000" b="1" dirty="0">
              <a:solidFill>
                <a:srgbClr val="FF0000"/>
              </a:solidFill>
            </a:endParaRPr>
          </a:p>
          <a:p>
            <a:r>
              <a:rPr lang="en-US" sz="2400" b="1" dirty="0" smtClean="0">
                <a:solidFill>
                  <a:srgbClr val="0000FF"/>
                </a:solidFill>
              </a:rPr>
              <a:t>Hope/expectation: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FF0000"/>
                </a:solidFill>
              </a:rPr>
              <a:t>To reach 290 m before</a:t>
            </a:r>
            <a:br>
              <a:rPr lang="en-US" sz="2000" b="1" dirty="0" smtClean="0">
                <a:solidFill>
                  <a:srgbClr val="FF0000"/>
                </a:solidFill>
              </a:rPr>
            </a:br>
            <a:r>
              <a:rPr lang="en-US" sz="2000" b="1" dirty="0" smtClean="0">
                <a:solidFill>
                  <a:srgbClr val="FF0000"/>
                </a:solidFill>
              </a:rPr>
              <a:t>camping season starts …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147413" y="1766925"/>
            <a:ext cx="33743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i="1" dirty="0" smtClean="0"/>
              <a:t>Frank, Arjen, Alessandro, </a:t>
            </a:r>
            <a:r>
              <a:rPr lang="en-GB" sz="1600" b="1" i="1" dirty="0" err="1"/>
              <a:t>H</a:t>
            </a:r>
            <a:r>
              <a:rPr lang="en-GB" sz="1600" b="1" i="1" dirty="0" err="1" smtClean="0"/>
              <a:t>enk</a:t>
            </a:r>
            <a:r>
              <a:rPr lang="en-GB" sz="1600" b="1" i="1" dirty="0" smtClean="0"/>
              <a:t>-Jan, …</a:t>
            </a:r>
            <a:endParaRPr lang="en-GB" sz="1600" b="1" i="1" dirty="0"/>
          </a:p>
        </p:txBody>
      </p:sp>
      <p:sp>
        <p:nvSpPr>
          <p:cNvPr id="2" name="Freeform 1"/>
          <p:cNvSpPr/>
          <p:nvPr/>
        </p:nvSpPr>
        <p:spPr>
          <a:xfrm>
            <a:off x="30885" y="1167636"/>
            <a:ext cx="2413744" cy="1073505"/>
          </a:xfrm>
          <a:custGeom>
            <a:avLst/>
            <a:gdLst>
              <a:gd name="connsiteX0" fmla="*/ 625938 w 2413744"/>
              <a:gd name="connsiteY0" fmla="*/ 1008894 h 1073505"/>
              <a:gd name="connsiteX1" fmla="*/ 59267 w 2413744"/>
              <a:gd name="connsiteY1" fmla="*/ 905863 h 1073505"/>
              <a:gd name="connsiteX2" fmla="*/ 46388 w 2413744"/>
              <a:gd name="connsiteY2" fmla="*/ 467981 h 1073505"/>
              <a:gd name="connsiteX3" fmla="*/ 316845 w 2413744"/>
              <a:gd name="connsiteY3" fmla="*/ 68736 h 1073505"/>
              <a:gd name="connsiteX4" fmla="*/ 1475943 w 2413744"/>
              <a:gd name="connsiteY4" fmla="*/ 68736 h 1073505"/>
              <a:gd name="connsiteX5" fmla="*/ 2364585 w 2413744"/>
              <a:gd name="connsiteY5" fmla="*/ 751316 h 1073505"/>
              <a:gd name="connsiteX6" fmla="*/ 2210039 w 2413744"/>
              <a:gd name="connsiteY6" fmla="*/ 931620 h 1073505"/>
              <a:gd name="connsiteX7" fmla="*/ 1463064 w 2413744"/>
              <a:gd name="connsiteY7" fmla="*/ 1073288 h 1073505"/>
              <a:gd name="connsiteX8" fmla="*/ 703211 w 2413744"/>
              <a:gd name="connsiteY8" fmla="*/ 957378 h 1073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13744" h="1073505">
                <a:moveTo>
                  <a:pt x="625938" y="1008894"/>
                </a:moveTo>
                <a:cubicBezTo>
                  <a:pt x="390898" y="1002454"/>
                  <a:pt x="155859" y="996015"/>
                  <a:pt x="59267" y="905863"/>
                </a:cubicBezTo>
                <a:cubicBezTo>
                  <a:pt x="-37325" y="815711"/>
                  <a:pt x="3458" y="607502"/>
                  <a:pt x="46388" y="467981"/>
                </a:cubicBezTo>
                <a:cubicBezTo>
                  <a:pt x="89318" y="328460"/>
                  <a:pt x="78586" y="135277"/>
                  <a:pt x="316845" y="68736"/>
                </a:cubicBezTo>
                <a:cubicBezTo>
                  <a:pt x="555104" y="2195"/>
                  <a:pt x="1134653" y="-45027"/>
                  <a:pt x="1475943" y="68736"/>
                </a:cubicBezTo>
                <a:cubicBezTo>
                  <a:pt x="1817233" y="182499"/>
                  <a:pt x="2242236" y="607502"/>
                  <a:pt x="2364585" y="751316"/>
                </a:cubicBezTo>
                <a:cubicBezTo>
                  <a:pt x="2486934" y="895130"/>
                  <a:pt x="2360292" y="877958"/>
                  <a:pt x="2210039" y="931620"/>
                </a:cubicBezTo>
                <a:cubicBezTo>
                  <a:pt x="2059786" y="985282"/>
                  <a:pt x="1714202" y="1068995"/>
                  <a:pt x="1463064" y="1073288"/>
                </a:cubicBezTo>
                <a:cubicBezTo>
                  <a:pt x="1211926" y="1077581"/>
                  <a:pt x="957568" y="1017479"/>
                  <a:pt x="703211" y="957378"/>
                </a:cubicBez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1878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6844" r="2020" b="4301"/>
          <a:stretch/>
        </p:blipFill>
        <p:spPr>
          <a:xfrm>
            <a:off x="-1" y="-1"/>
            <a:ext cx="12192001" cy="686589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140227" y="6441956"/>
            <a:ext cx="9428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i="1" dirty="0" smtClean="0">
                <a:solidFill>
                  <a:schemeClr val="bg1"/>
                </a:solidFill>
              </a:rPr>
              <a:t>Martine!</a:t>
            </a:r>
            <a:endParaRPr lang="en-GB" sz="16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118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</TotalTime>
  <Words>157</Words>
  <Application>Microsoft Office PowerPoint</Application>
  <PresentationFormat>Custom</PresentationFormat>
  <Paragraphs>50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>Nikhef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Frank Linde</dc:creator>
  <cp:lastModifiedBy>Frank LINDE</cp:lastModifiedBy>
  <cp:revision>15</cp:revision>
  <dcterms:created xsi:type="dcterms:W3CDTF">2019-02-11T16:24:07Z</dcterms:created>
  <dcterms:modified xsi:type="dcterms:W3CDTF">2019-02-12T18:28:05Z</dcterms:modified>
</cp:coreProperties>
</file>