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3" r:id="rId7"/>
  </p:sldIdLst>
  <p:sldSz cx="9144000" cy="5143500" type="screen16x9"/>
  <p:notesSz cx="6858000" cy="9144000"/>
  <p:defaultTextStyle>
    <a:defPPr marL="0" marR="0" indent="0" algn="l" defTabSz="342891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080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85723" algn="ctr" defTabSz="3080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171446" algn="ctr" defTabSz="3080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257169" algn="ctr" defTabSz="3080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342891" algn="ctr" defTabSz="3080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428614" algn="ctr" defTabSz="3080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514337" algn="ctr" defTabSz="3080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600060" algn="ctr" defTabSz="3080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685783" algn="ctr" defTabSz="30806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00"/>
    <a:srgbClr val="9B2D2A"/>
    <a:srgbClr val="FFFFAB"/>
    <a:srgbClr val="E3E8F4"/>
    <a:srgbClr val="DF1B3C"/>
    <a:srgbClr val="E6344C"/>
    <a:srgbClr val="D2344C"/>
    <a:srgbClr val="FF344C"/>
    <a:srgbClr val="EB3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7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474070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71446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1pPr>
    <a:lvl2pPr indent="85723" defTabSz="171446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2pPr>
    <a:lvl3pPr indent="171446" defTabSz="171446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3pPr>
    <a:lvl4pPr indent="257169" defTabSz="171446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4pPr>
    <a:lvl5pPr indent="342891" defTabSz="171446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5pPr>
    <a:lvl6pPr indent="428614" defTabSz="171446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6pPr>
    <a:lvl7pPr indent="514337" defTabSz="171446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7pPr>
    <a:lvl8pPr indent="600060" defTabSz="171446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8pPr>
    <a:lvl9pPr indent="685783" defTabSz="171446" latinLnBrk="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7" name="Shape 1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ffice-t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196802" y="18853"/>
            <a:ext cx="8675049" cy="425222"/>
          </a:xfrm>
          <a:noFill/>
          <a:ln>
            <a:noFill/>
          </a:ln>
        </p:spPr>
        <p:txBody>
          <a:bodyPr vert="horz"/>
          <a:lstStyle>
            <a:lvl1pPr>
              <a:defRPr>
                <a:solidFill>
                  <a:srgbClr val="FFFFFF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22" y="27923"/>
            <a:ext cx="9144000" cy="451677"/>
          </a:xfrm>
        </p:spPr>
        <p:txBody>
          <a:bodyPr vert="horz"/>
          <a:lstStyle>
            <a:lvl1pPr>
              <a:defRPr>
                <a:solidFill>
                  <a:schemeClr val="bg1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60521" y="637484"/>
            <a:ext cx="8738143" cy="4114119"/>
          </a:xfrm>
          <a:prstGeom prst="rect">
            <a:avLst/>
          </a:prstGeom>
        </p:spPr>
        <p:txBody>
          <a:bodyPr vert="horz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59797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Text"/>
          <p:cNvSpPr txBox="1">
            <a:spLocks noGrp="1"/>
          </p:cNvSpPr>
          <p:nvPr>
            <p:ph type="title"/>
          </p:nvPr>
        </p:nvSpPr>
        <p:spPr>
          <a:xfrm>
            <a:off x="160522" y="54569"/>
            <a:ext cx="9144000" cy="451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9" tIns="26789" rIns="26789" bIns="26789" anchor="ctr">
            <a:noAutofit/>
          </a:bodyPr>
          <a:lstStyle/>
          <a:p>
            <a:r>
              <a:t>Title Text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31116" y="4913264"/>
            <a:ext cx="196336" cy="223378"/>
          </a:xfrm>
          <a:prstGeom prst="rect">
            <a:avLst/>
          </a:prstGeom>
          <a:ln w="12700">
            <a:miter lim="400000"/>
          </a:ln>
        </p:spPr>
        <p:txBody>
          <a:bodyPr wrap="none" lIns="26789" tIns="26789" rIns="26789" bIns="26789">
            <a:spAutoFit/>
          </a:bodyPr>
          <a:lstStyle>
            <a:lvl1pPr defTabSz="309555">
              <a:defRPr sz="1100" b="0">
                <a:uFill>
                  <a:solidFill>
                    <a:srgbClr val="000000"/>
                  </a:solidFill>
                </a:uFill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" name="Rechthoek"/>
          <p:cNvSpPr/>
          <p:nvPr userDrawn="1"/>
        </p:nvSpPr>
        <p:spPr>
          <a:xfrm>
            <a:off x="0" y="-6565"/>
            <a:ext cx="9152122" cy="512811"/>
          </a:xfrm>
          <a:prstGeom prst="rect">
            <a:avLst/>
          </a:prstGeom>
          <a:solidFill>
            <a:srgbClr val="6F2575"/>
          </a:solidFill>
          <a:ln w="12700">
            <a:miter lim="400000"/>
          </a:ln>
        </p:spPr>
        <p:txBody>
          <a:bodyPr lIns="38099" tIns="38099" rIns="38099" bIns="38099" anchor="ctr"/>
          <a:lstStyle/>
          <a:p>
            <a:pPr marR="15240" algn="l" defTabSz="342891">
              <a:defRPr b="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Rectangle"/>
          <p:cNvSpPr/>
          <p:nvPr userDrawn="1"/>
        </p:nvSpPr>
        <p:spPr>
          <a:xfrm>
            <a:off x="0" y="4872021"/>
            <a:ext cx="9152122" cy="284629"/>
          </a:xfrm>
          <a:prstGeom prst="rect">
            <a:avLst/>
          </a:prstGeom>
          <a:solidFill>
            <a:srgbClr val="6F257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" name="Tekstvak 13"/>
          <p:cNvSpPr txBox="1"/>
          <p:nvPr userDrawn="1"/>
        </p:nvSpPr>
        <p:spPr>
          <a:xfrm>
            <a:off x="160521" y="4872022"/>
            <a:ext cx="4656407" cy="261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099" tIns="38099" rIns="38099" bIns="38099" anchor="ctr">
            <a:spAutoFit/>
          </a:bodyPr>
          <a:lstStyle/>
          <a:p>
            <a:pPr algn="l" defTabSz="171446">
              <a:defRPr sz="2700">
                <a:solidFill>
                  <a:srgbClr val="FFFFFF"/>
                </a:solidFill>
                <a:latin typeface="Akkurat Std"/>
                <a:ea typeface="Akkurat Std"/>
                <a:cs typeface="Akkurat Std"/>
                <a:sym typeface="Akkurat Std"/>
              </a:defRPr>
            </a:pPr>
            <a:r>
              <a:rPr lang="en-US" sz="1200" baseline="0" dirty="0" smtClean="0">
                <a:latin typeface="Aaa"/>
                <a:cs typeface="Aaa"/>
              </a:rPr>
              <a:t>Nikhef Instrumentation Workshop, 6 Feb. 2019			</a:t>
            </a:r>
            <a:r>
              <a:rPr lang="en-US" sz="1200" baseline="0" dirty="0" err="1" smtClean="0">
                <a:latin typeface="Aaa"/>
                <a:cs typeface="Aaa"/>
              </a:rPr>
              <a:t>MvB</a:t>
            </a:r>
            <a:r>
              <a:rPr lang="en-US" sz="1200" baseline="0" dirty="0" smtClean="0">
                <a:latin typeface="Aaa"/>
                <a:cs typeface="Aaa"/>
              </a:rPr>
              <a:t>   </a:t>
            </a:r>
            <a:endParaRPr sz="1200" dirty="0">
              <a:latin typeface="Aaa"/>
              <a:cs typeface="Aaa"/>
            </a:endParaRPr>
          </a:p>
        </p:txBody>
      </p:sp>
      <p:sp>
        <p:nvSpPr>
          <p:cNvPr id="14" name="Slide Number"/>
          <p:cNvSpPr txBox="1">
            <a:spLocks/>
          </p:cNvSpPr>
          <p:nvPr userDrawn="1"/>
        </p:nvSpPr>
        <p:spPr>
          <a:xfrm>
            <a:off x="8572500" y="4872171"/>
            <a:ext cx="488180" cy="223378"/>
          </a:xfrm>
          <a:prstGeom prst="rect">
            <a:avLst/>
          </a:prstGeom>
        </p:spPr>
        <p:txBody>
          <a:bodyPr/>
          <a:lstStyle>
            <a:defPPr marL="0" marR="0" indent="0" algn="l" defTabSz="34289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30806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defRPr>
            </a:lvl1pPr>
            <a:lvl2pPr marL="0" marR="0" indent="85723" algn="ctr" defTabSz="30806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171446" algn="ctr" defTabSz="30806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257169" algn="ctr" defTabSz="30806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342891" algn="ctr" defTabSz="30806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428614" algn="ctr" defTabSz="30806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514337" algn="ctr" defTabSz="30806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600060" algn="ctr" defTabSz="30806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685783" algn="ctr" defTabSz="30806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ransition xmlns:p14="http://schemas.microsoft.com/office/powerpoint/2010/main" spd="med"/>
  <p:txStyles>
    <p:titleStyle>
      <a:lvl1pPr marL="0" marR="21674" indent="21674" algn="l" defTabSz="4857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kkurat Std Mono"/>
          <a:ea typeface="Akkurat Std Mono"/>
          <a:cs typeface="Akkurat Std Mono"/>
          <a:sym typeface="Akkurat Std Mono"/>
        </a:defRPr>
      </a:lvl1pPr>
      <a:lvl2pPr marL="0" marR="21674" indent="21674" algn="l" defTabSz="4857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kkurat Std Mono"/>
          <a:ea typeface="Akkurat Std Mono"/>
          <a:cs typeface="Akkurat Std Mono"/>
          <a:sym typeface="Akkurat Std Mono"/>
        </a:defRPr>
      </a:lvl2pPr>
      <a:lvl3pPr marL="0" marR="21674" indent="21674" algn="l" defTabSz="4857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kkurat Std Mono"/>
          <a:ea typeface="Akkurat Std Mono"/>
          <a:cs typeface="Akkurat Std Mono"/>
          <a:sym typeface="Akkurat Std Mono"/>
        </a:defRPr>
      </a:lvl3pPr>
      <a:lvl4pPr marL="0" marR="21674" indent="21674" algn="l" defTabSz="4857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kkurat Std Mono"/>
          <a:ea typeface="Akkurat Std Mono"/>
          <a:cs typeface="Akkurat Std Mono"/>
          <a:sym typeface="Akkurat Std Mono"/>
        </a:defRPr>
      </a:lvl4pPr>
      <a:lvl5pPr marL="0" marR="21674" indent="21674" algn="l" defTabSz="4857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kkurat Std Mono"/>
          <a:ea typeface="Akkurat Std Mono"/>
          <a:cs typeface="Akkurat Std Mono"/>
          <a:sym typeface="Akkurat Std Mono"/>
        </a:defRPr>
      </a:lvl5pPr>
      <a:lvl6pPr marL="0" marR="21674" indent="21674" algn="l" defTabSz="4857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kkurat Std Mono"/>
          <a:ea typeface="Akkurat Std Mono"/>
          <a:cs typeface="Akkurat Std Mono"/>
          <a:sym typeface="Akkurat Std Mono"/>
        </a:defRPr>
      </a:lvl6pPr>
      <a:lvl7pPr marL="0" marR="21674" indent="21674" algn="l" defTabSz="4857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kkurat Std Mono"/>
          <a:ea typeface="Akkurat Std Mono"/>
          <a:cs typeface="Akkurat Std Mono"/>
          <a:sym typeface="Akkurat Std Mono"/>
        </a:defRPr>
      </a:lvl7pPr>
      <a:lvl8pPr marL="0" marR="21674" indent="21674" algn="l" defTabSz="4857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kkurat Std Mono"/>
          <a:ea typeface="Akkurat Std Mono"/>
          <a:cs typeface="Akkurat Std Mono"/>
          <a:sym typeface="Akkurat Std Mono"/>
        </a:defRPr>
      </a:lvl8pPr>
      <a:lvl9pPr marL="0" marR="21674" indent="21674" algn="l" defTabSz="4857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kkurat Std Mono"/>
          <a:ea typeface="Akkurat Std Mono"/>
          <a:cs typeface="Akkurat Std Mono"/>
          <a:sym typeface="Akkurat Std Mono"/>
        </a:defRPr>
      </a:lvl9pPr>
    </p:titleStyle>
    <p:bodyStyle>
      <a:lvl1pPr marL="235186" marR="21674" indent="-219947" algn="l" defTabSz="485763" latinLnBrk="0">
        <a:lnSpc>
          <a:spcPct val="100000"/>
        </a:lnSpc>
        <a:spcBef>
          <a:spcPts val="375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Minion Pro"/>
          <a:ea typeface="Minion Pro"/>
          <a:cs typeface="Minion Pro"/>
          <a:sym typeface="Minion Pro"/>
        </a:defRPr>
      </a:lvl1pPr>
      <a:lvl2pPr marL="391537" marR="21674" indent="-204852" algn="l" defTabSz="485763" latinLnBrk="0">
        <a:lnSpc>
          <a:spcPct val="100000"/>
        </a:lnSpc>
        <a:spcBef>
          <a:spcPts val="375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Minion Pro"/>
          <a:ea typeface="Minion Pro"/>
          <a:cs typeface="Minion Pro"/>
          <a:sym typeface="Minion Pro"/>
        </a:defRPr>
      </a:lvl2pPr>
      <a:lvl3pPr marL="557130" marR="21674" indent="-198999" algn="l" defTabSz="485763" latinLnBrk="0">
        <a:lnSpc>
          <a:spcPct val="100000"/>
        </a:lnSpc>
        <a:spcBef>
          <a:spcPts val="375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Minion Pro"/>
          <a:ea typeface="Minion Pro"/>
          <a:cs typeface="Minion Pro"/>
          <a:sym typeface="Minion Pro"/>
        </a:defRPr>
      </a:lvl3pPr>
      <a:lvl4pPr marL="761742" marR="21674" indent="-232166" algn="l" defTabSz="485763" latinLnBrk="0">
        <a:lnSpc>
          <a:spcPct val="100000"/>
        </a:lnSpc>
        <a:spcBef>
          <a:spcPts val="375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Minion Pro"/>
          <a:ea typeface="Minion Pro"/>
          <a:cs typeface="Minion Pro"/>
          <a:sym typeface="Minion Pro"/>
        </a:defRPr>
      </a:lvl4pPr>
      <a:lvl5pPr marL="933188" marR="21674" indent="-232166" algn="l" defTabSz="485763" latinLnBrk="0">
        <a:lnSpc>
          <a:spcPct val="100000"/>
        </a:lnSpc>
        <a:spcBef>
          <a:spcPts val="375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Minion Pro"/>
          <a:ea typeface="Minion Pro"/>
          <a:cs typeface="Minion Pro"/>
          <a:sym typeface="Minion Pro"/>
        </a:defRPr>
      </a:lvl5pPr>
      <a:lvl6pPr marL="933188" marR="21674" indent="-232166" algn="l" defTabSz="485763" latinLnBrk="0">
        <a:lnSpc>
          <a:spcPct val="100000"/>
        </a:lnSpc>
        <a:spcBef>
          <a:spcPts val="375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Minion Pro"/>
          <a:ea typeface="Minion Pro"/>
          <a:cs typeface="Minion Pro"/>
          <a:sym typeface="Minion Pro"/>
        </a:defRPr>
      </a:lvl6pPr>
      <a:lvl7pPr marL="933188" marR="21674" indent="-232166" algn="l" defTabSz="485763" latinLnBrk="0">
        <a:lnSpc>
          <a:spcPct val="100000"/>
        </a:lnSpc>
        <a:spcBef>
          <a:spcPts val="375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Minion Pro"/>
          <a:ea typeface="Minion Pro"/>
          <a:cs typeface="Minion Pro"/>
          <a:sym typeface="Minion Pro"/>
        </a:defRPr>
      </a:lvl7pPr>
      <a:lvl8pPr marL="933188" marR="21674" indent="-232166" algn="l" defTabSz="485763" latinLnBrk="0">
        <a:lnSpc>
          <a:spcPct val="100000"/>
        </a:lnSpc>
        <a:spcBef>
          <a:spcPts val="375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Minion Pro"/>
          <a:ea typeface="Minion Pro"/>
          <a:cs typeface="Minion Pro"/>
          <a:sym typeface="Minion Pro"/>
        </a:defRPr>
      </a:lvl8pPr>
      <a:lvl9pPr marL="933188" marR="21674" indent="-232166" algn="l" defTabSz="485763" latinLnBrk="0">
        <a:lnSpc>
          <a:spcPct val="100000"/>
        </a:lnSpc>
        <a:spcBef>
          <a:spcPts val="375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Minion Pro"/>
          <a:ea typeface="Minion Pro"/>
          <a:cs typeface="Minion Pro"/>
          <a:sym typeface="Minion Pro"/>
        </a:defRPr>
      </a:lvl9pPr>
    </p:bodyStyle>
    <p:otherStyle>
      <a:lvl1pPr marL="0" marR="0" indent="0" algn="ctr" defTabSz="30955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ndara"/>
        </a:defRPr>
      </a:lvl1pPr>
      <a:lvl2pPr marL="0" marR="0" indent="0" algn="ctr" defTabSz="30955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ndara"/>
        </a:defRPr>
      </a:lvl2pPr>
      <a:lvl3pPr marL="0" marR="0" indent="0" algn="ctr" defTabSz="30955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ndara"/>
        </a:defRPr>
      </a:lvl3pPr>
      <a:lvl4pPr marL="0" marR="0" indent="0" algn="ctr" defTabSz="30955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ndara"/>
        </a:defRPr>
      </a:lvl4pPr>
      <a:lvl5pPr marL="0" marR="0" indent="0" algn="ctr" defTabSz="30955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ndara"/>
        </a:defRPr>
      </a:lvl5pPr>
      <a:lvl6pPr marL="0" marR="0" indent="0" algn="ctr" defTabSz="30955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ndara"/>
        </a:defRPr>
      </a:lvl6pPr>
      <a:lvl7pPr marL="0" marR="0" indent="0" algn="ctr" defTabSz="30955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ndara"/>
        </a:defRPr>
      </a:lvl7pPr>
      <a:lvl8pPr marL="0" marR="0" indent="0" algn="ctr" defTabSz="30955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ndara"/>
        </a:defRPr>
      </a:lvl8pPr>
      <a:lvl9pPr marL="0" marR="0" indent="0" algn="ctr" defTabSz="309555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ndar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Driehoek"/>
          <p:cNvSpPr/>
          <p:nvPr/>
        </p:nvSpPr>
        <p:spPr>
          <a:xfrm rot="5400000">
            <a:off x="310600" y="299996"/>
            <a:ext cx="1378258" cy="19974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099" tIns="38099" rIns="38099" bIns="38099" anchor="ctr"/>
          <a:lstStyle/>
          <a:p>
            <a:pPr marR="15240" algn="l" defTabSz="342891">
              <a:defRPr b="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5" name="Picture 14" descr="phase_im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3428" y="1115898"/>
            <a:ext cx="3885551" cy="3065058"/>
          </a:xfrm>
          <a:prstGeom prst="rect">
            <a:avLst/>
          </a:prstGeom>
        </p:spPr>
      </p:pic>
      <p:sp>
        <p:nvSpPr>
          <p:cNvPr id="155" name="Driehoek"/>
          <p:cNvSpPr/>
          <p:nvPr/>
        </p:nvSpPr>
        <p:spPr>
          <a:xfrm rot="10800000" flipH="1">
            <a:off x="-2965" y="637788"/>
            <a:ext cx="9149933" cy="3019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702576"/>
          </a:solidFill>
          <a:ln w="12700">
            <a:miter lim="400000"/>
          </a:ln>
        </p:spPr>
        <p:txBody>
          <a:bodyPr lIns="38099" tIns="38099" rIns="38099" bIns="38099" anchor="ctr"/>
          <a:lstStyle/>
          <a:p>
            <a:pPr marR="15240" algn="l" defTabSz="342891">
              <a:defRPr b="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6" name="Rechthoek"/>
          <p:cNvSpPr/>
          <p:nvPr/>
        </p:nvSpPr>
        <p:spPr>
          <a:xfrm>
            <a:off x="-75643" y="-6566"/>
            <a:ext cx="1959848" cy="64966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099" tIns="38099" rIns="38099" bIns="38099" anchor="ctr"/>
          <a:lstStyle/>
          <a:p>
            <a:pPr marR="15240" algn="l" defTabSz="342891">
              <a:defRPr b="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7" name="Rechthoek"/>
          <p:cNvSpPr/>
          <p:nvPr/>
        </p:nvSpPr>
        <p:spPr>
          <a:xfrm>
            <a:off x="-7911" y="-6566"/>
            <a:ext cx="9151911" cy="649665"/>
          </a:xfrm>
          <a:prstGeom prst="rect">
            <a:avLst/>
          </a:prstGeom>
          <a:solidFill>
            <a:srgbClr val="702577"/>
          </a:solidFill>
          <a:ln w="12700">
            <a:miter lim="400000"/>
          </a:ln>
        </p:spPr>
        <p:txBody>
          <a:bodyPr lIns="38099" tIns="38099" rIns="38099" bIns="38099" anchor="ctr"/>
          <a:lstStyle/>
          <a:p>
            <a:pPr marR="15240" algn="l" defTabSz="342891">
              <a:defRPr b="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8" name="Dianummer"/>
          <p:cNvSpPr txBox="1">
            <a:spLocks noGrp="1"/>
          </p:cNvSpPr>
          <p:nvPr>
            <p:ph type="sldNum" sz="quarter" idx="4294967295"/>
          </p:nvPr>
        </p:nvSpPr>
        <p:spPr>
          <a:xfrm>
            <a:off x="8877575" y="4913264"/>
            <a:ext cx="103419" cy="22337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59" name="Detector R&amp;D…"/>
          <p:cNvSpPr txBox="1">
            <a:spLocks noGrp="1"/>
          </p:cNvSpPr>
          <p:nvPr>
            <p:ph type="title"/>
          </p:nvPr>
        </p:nvSpPr>
        <p:spPr>
          <a:xfrm>
            <a:off x="1325991" y="42335"/>
            <a:ext cx="9057880" cy="1397004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  <a:lvl2pPr indent="286398" algn="ctr">
              <a:defRPr sz="7200">
                <a:solidFill>
                  <a:srgbClr val="FFFFFF"/>
                </a:solidFill>
                <a:latin typeface="Akkurat Std"/>
                <a:ea typeface="Akkurat Std"/>
                <a:cs typeface="Akkurat Std"/>
                <a:sym typeface="Akkurat Std"/>
              </a:defRPr>
            </a:lvl2pPr>
          </a:lstStyle>
          <a:p>
            <a:endParaRPr sz="1100" dirty="0" smtClean="0"/>
          </a:p>
          <a:p>
            <a:pPr defTabSz="171446">
              <a:defRPr sz="4800" b="0">
                <a:solidFill>
                  <a:srgbClr val="FFFFFF"/>
                </a:solidFill>
                <a:latin typeface="Akkurat Std"/>
                <a:ea typeface="Akkurat Std"/>
                <a:cs typeface="Akkurat Std"/>
                <a:sym typeface="Akkurat Std"/>
              </a:defRPr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Nikhef instrumentation workshop</a:t>
            </a:r>
            <a:br>
              <a:rPr lang="en-US" sz="2800" dirty="0" smtClean="0"/>
            </a:br>
            <a:r>
              <a:rPr lang="en-US" sz="2800" dirty="0" smtClean="0"/>
              <a:t>my biased view</a:t>
            </a:r>
            <a:br>
              <a:rPr lang="en-US" sz="28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sz="2800" dirty="0"/>
          </a:p>
        </p:txBody>
      </p:sp>
      <p:sp>
        <p:nvSpPr>
          <p:cNvPr id="160" name="Rechthoek"/>
          <p:cNvSpPr/>
          <p:nvPr/>
        </p:nvSpPr>
        <p:spPr>
          <a:xfrm>
            <a:off x="-824" y="4665074"/>
            <a:ext cx="9192695" cy="476251"/>
          </a:xfrm>
          <a:prstGeom prst="rect">
            <a:avLst/>
          </a:prstGeom>
          <a:solidFill>
            <a:srgbClr val="DF1B3C"/>
          </a:solidFill>
          <a:ln w="12700">
            <a:miter lim="400000"/>
          </a:ln>
        </p:spPr>
        <p:txBody>
          <a:bodyPr lIns="38099" tIns="38099" rIns="38099" bIns="38099" anchor="ctr"/>
          <a:lstStyle/>
          <a:p>
            <a:pPr marR="15240" algn="l" defTabSz="342891">
              <a:defRPr b="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162" name="Driehoek"/>
          <p:cNvSpPr/>
          <p:nvPr/>
        </p:nvSpPr>
        <p:spPr>
          <a:xfrm>
            <a:off x="-2965" y="1655380"/>
            <a:ext cx="9149933" cy="3019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F1B3C"/>
          </a:solidFill>
          <a:ln w="12700">
            <a:miter lim="400000"/>
          </a:ln>
        </p:spPr>
        <p:txBody>
          <a:bodyPr lIns="38099" tIns="38099" rIns="38099" bIns="38099" anchor="ctr"/>
          <a:lstStyle/>
          <a:p>
            <a:pPr marR="15240" algn="l" defTabSz="342891">
              <a:defRPr b="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pic>
        <p:nvPicPr>
          <p:cNvPr id="163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36169" y="4180956"/>
            <a:ext cx="2117339" cy="955686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2011-2016…"/>
          <p:cNvSpPr txBox="1"/>
          <p:nvPr/>
        </p:nvSpPr>
        <p:spPr>
          <a:xfrm>
            <a:off x="9023998" y="2887923"/>
            <a:ext cx="76942" cy="35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099" tIns="38099" rIns="38099" bIns="38099" anchor="ctr">
            <a:spAutoFit/>
          </a:bodyPr>
          <a:lstStyle/>
          <a:p>
            <a:pPr algn="r" defTabSz="171446">
              <a:defRPr sz="4800" b="0">
                <a:solidFill>
                  <a:srgbClr val="FFFFFF"/>
                </a:solidFill>
                <a:latin typeface="Akkurat Std"/>
                <a:ea typeface="Akkurat Std"/>
                <a:cs typeface="Akkurat Std"/>
                <a:sym typeface="Akkurat Std"/>
              </a:defRPr>
            </a:pPr>
            <a:endParaRPr lang="en-US" sz="1800" dirty="0" smtClean="0">
              <a:latin typeface="Minion pro"/>
              <a:cs typeface="Minion pr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11820" y="3241864"/>
            <a:ext cx="4572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0" dirty="0">
                <a:solidFill>
                  <a:srgbClr val="FFFFFF"/>
                </a:solidFill>
                <a:latin typeface="Minion pro"/>
                <a:cs typeface="Minion pro"/>
              </a:rPr>
              <a:t>Martin van </a:t>
            </a:r>
            <a:r>
              <a:rPr lang="en-US" sz="1600" b="0" dirty="0" smtClean="0">
                <a:solidFill>
                  <a:srgbClr val="FFFFFF"/>
                </a:solidFill>
                <a:latin typeface="Minion pro"/>
                <a:cs typeface="Minion pro"/>
              </a:rPr>
              <a:t>Beuzekom</a:t>
            </a:r>
            <a:endParaRPr lang="en-US" sz="1600" b="0" dirty="0">
              <a:solidFill>
                <a:srgbClr val="FFFFFF"/>
              </a:solidFill>
              <a:latin typeface="Akkurat Std"/>
              <a:cs typeface="Akkurat Std"/>
            </a:endParaRPr>
          </a:p>
          <a:p>
            <a:endParaRPr lang="en-US" sz="1600" b="0" dirty="0" smtClean="0">
              <a:solidFill>
                <a:srgbClr val="FFFFFF"/>
              </a:solidFill>
              <a:latin typeface="Akkurat Std"/>
              <a:cs typeface="Akkurat Std"/>
            </a:endParaRPr>
          </a:p>
          <a:p>
            <a:r>
              <a:rPr lang="en-US" sz="1600" b="0" dirty="0" smtClean="0">
                <a:solidFill>
                  <a:srgbClr val="FFFFFF"/>
                </a:solidFill>
                <a:latin typeface="Akkurat Std"/>
                <a:cs typeface="Akkurat Std"/>
              </a:rPr>
              <a:t>6 February </a:t>
            </a:r>
            <a:r>
              <a:rPr lang="en-US" sz="1600" b="0" dirty="0" smtClean="0">
                <a:solidFill>
                  <a:srgbClr val="FFFFFF"/>
                </a:solidFill>
                <a:latin typeface="Akkurat Std"/>
                <a:cs typeface="Akkurat Std"/>
              </a:rPr>
              <a:t>2019</a:t>
            </a:r>
            <a:endParaRPr lang="en-US" sz="1600" b="0" dirty="0" smtClean="0">
              <a:solidFill>
                <a:srgbClr val="FFFFFF"/>
              </a:solidFill>
              <a:latin typeface="Akkurat Std"/>
              <a:cs typeface="Akkurat Std"/>
            </a:endParaRPr>
          </a:p>
          <a:p>
            <a:endParaRPr lang="en-US" sz="1600" b="0" dirty="0">
              <a:solidFill>
                <a:srgbClr val="FFFFFF"/>
              </a:solidFill>
              <a:latin typeface="Akkurat Std"/>
              <a:cs typeface="Akkurat Std"/>
            </a:endParaRPr>
          </a:p>
          <a:p>
            <a:r>
              <a:rPr lang="en-US" b="0" dirty="0" smtClean="0">
                <a:solidFill>
                  <a:srgbClr val="FFFFFF"/>
                </a:solidFill>
                <a:latin typeface="Akkurat Std"/>
                <a:cs typeface="Akkurat Std"/>
              </a:rPr>
              <a:t>* </a:t>
            </a:r>
            <a:r>
              <a:rPr lang="en-US" b="0" dirty="0" err="1" smtClean="0">
                <a:solidFill>
                  <a:srgbClr val="FFFFFF"/>
                </a:solidFill>
                <a:latin typeface="Akkurat Std"/>
                <a:cs typeface="Akkurat Std"/>
              </a:rPr>
              <a:t>martinb@nikhef.nl</a:t>
            </a:r>
            <a:r>
              <a:rPr lang="en-US" sz="1600" b="0" dirty="0">
                <a:solidFill>
                  <a:srgbClr val="FFFFFF"/>
                </a:solidFill>
              </a:rPr>
              <a:t/>
            </a:r>
            <a:br>
              <a:rPr lang="en-US" sz="1600" b="0" dirty="0">
                <a:solidFill>
                  <a:srgbClr val="FFFFFF"/>
                </a:solidFill>
              </a:rPr>
            </a:br>
            <a:r>
              <a:rPr lang="en-US" sz="1600" b="0" dirty="0">
                <a:solidFill>
                  <a:srgbClr val="FFFFFF"/>
                </a:solidFill>
              </a:rPr>
              <a:t/>
            </a:r>
            <a:br>
              <a:rPr lang="en-US" sz="1600" b="0" dirty="0">
                <a:solidFill>
                  <a:srgbClr val="FFFFFF"/>
                </a:solidFill>
              </a:rPr>
            </a:br>
            <a:r>
              <a:rPr lang="en-US" sz="4000" b="0" dirty="0">
                <a:solidFill>
                  <a:srgbClr val="FFFFFF"/>
                </a:solidFill>
                <a:latin typeface="Minion pro"/>
                <a:cs typeface="Minion pro"/>
              </a:rPr>
              <a:t/>
            </a:r>
            <a:br>
              <a:rPr lang="en-US" sz="4000" b="0" dirty="0">
                <a:solidFill>
                  <a:srgbClr val="FFFFFF"/>
                </a:solidFill>
                <a:latin typeface="Minion pro"/>
                <a:cs typeface="Minion pro"/>
              </a:rPr>
            </a:br>
            <a:endParaRPr lang="en-US" sz="1600" b="0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4664" y="1178072"/>
            <a:ext cx="559497" cy="136394"/>
          </a:xfrm>
          <a:prstGeom prst="rect">
            <a:avLst/>
          </a:prstGeom>
          <a:solidFill>
            <a:srgbClr val="FFFFFF"/>
          </a:solidFill>
          <a:ln w="38100" cap="flat" cmpd="sng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remarks  (open doors)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60522" y="418262"/>
            <a:ext cx="8770118" cy="4113098"/>
          </a:xfrm>
        </p:spPr>
        <p:txBody>
          <a:bodyPr/>
          <a:lstStyle/>
          <a:p>
            <a:pPr marL="15239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The power of Nikhef is:</a:t>
            </a:r>
          </a:p>
          <a:p>
            <a:r>
              <a:rPr lang="en-US" sz="1800" dirty="0" smtClean="0">
                <a:solidFill>
                  <a:srgbClr val="0000FF"/>
                </a:solidFill>
              </a:rPr>
              <a:t>Its size</a:t>
            </a:r>
            <a:r>
              <a:rPr lang="en-US" sz="1800" dirty="0">
                <a:solidFill>
                  <a:srgbClr val="0000FF"/>
                </a:solidFill>
              </a:rPr>
              <a:t>, and hence </a:t>
            </a:r>
            <a:r>
              <a:rPr lang="en-US" sz="1800" dirty="0" smtClean="0">
                <a:solidFill>
                  <a:srgbClr val="0000FF"/>
                </a:solidFill>
              </a:rPr>
              <a:t>its combined experience/expertise, not (only) the smartness of individuals</a:t>
            </a:r>
          </a:p>
          <a:p>
            <a:pPr lvl="1"/>
            <a:r>
              <a:rPr lang="en-US" sz="1600" dirty="0"/>
              <a:t>W</a:t>
            </a:r>
            <a:r>
              <a:rPr lang="en-US" sz="1600" dirty="0" smtClean="0"/>
              <a:t>e have (and need) critical mass in certain disciplines / techniques</a:t>
            </a:r>
          </a:p>
          <a:p>
            <a:r>
              <a:rPr lang="en-US" sz="1800" dirty="0" smtClean="0">
                <a:solidFill>
                  <a:srgbClr val="0000FF"/>
                </a:solidFill>
              </a:rPr>
              <a:t>The close collaboration between CT/ET/MT </a:t>
            </a:r>
          </a:p>
          <a:p>
            <a:pPr lvl="1"/>
            <a:endParaRPr lang="en-US" sz="1600" dirty="0" smtClean="0"/>
          </a:p>
          <a:p>
            <a:r>
              <a:rPr lang="en-US" sz="1800" dirty="0" smtClean="0">
                <a:solidFill>
                  <a:srgbClr val="0000FF"/>
                </a:solidFill>
              </a:rPr>
              <a:t>Building up experience takes years -&gt; be critical at new ‘opportunities’</a:t>
            </a:r>
          </a:p>
          <a:p>
            <a:pPr lvl="1"/>
            <a:r>
              <a:rPr lang="en-US" sz="1600" dirty="0" smtClean="0"/>
              <a:t>Risk </a:t>
            </a:r>
            <a:r>
              <a:rPr lang="en-US" sz="1600" dirty="0"/>
              <a:t>of scattering -&gt; keep focus, we can’t do </a:t>
            </a:r>
            <a:r>
              <a:rPr lang="en-US" sz="1600" dirty="0" smtClean="0"/>
              <a:t>everything</a:t>
            </a:r>
          </a:p>
          <a:p>
            <a:pPr lvl="1"/>
            <a:r>
              <a:rPr lang="en-US" sz="1600" dirty="0" err="1"/>
              <a:t>Medipix</a:t>
            </a:r>
            <a:r>
              <a:rPr lang="en-US" sz="1600" dirty="0"/>
              <a:t> + readout is a 15+ year activity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800" dirty="0" smtClean="0">
                <a:solidFill>
                  <a:srgbClr val="0000FF"/>
                </a:solidFill>
              </a:rPr>
              <a:t>Don’t mix up ‘competence’ and ‘tools’</a:t>
            </a:r>
          </a:p>
          <a:p>
            <a:pPr lvl="1"/>
            <a:r>
              <a:rPr lang="en-US" sz="1600" dirty="0" smtClean="0"/>
              <a:t>For example, a student that has taken a VHDL course is not a designer</a:t>
            </a:r>
          </a:p>
          <a:p>
            <a:pPr lvl="1"/>
            <a:r>
              <a:rPr lang="en-US" sz="1600" dirty="0" smtClean="0"/>
              <a:t>Engineering / applied physics students are often more suited for the </a:t>
            </a:r>
            <a:r>
              <a:rPr lang="en-US" sz="1600" u="sng" dirty="0" smtClean="0"/>
              <a:t>development</a:t>
            </a:r>
            <a:r>
              <a:rPr lang="en-US" sz="1600" dirty="0" smtClean="0"/>
              <a:t> of instrumentation than a standard physics student</a:t>
            </a:r>
          </a:p>
        </p:txBody>
      </p:sp>
    </p:spTree>
    <p:extLst>
      <p:ext uri="{BB962C8B-B14F-4D97-AF65-F5344CB8AC3E}">
        <p14:creationId xmlns:p14="http://schemas.microsoft.com/office/powerpoint/2010/main" val="22139787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 should keep working on smart pixels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" y="576524"/>
            <a:ext cx="9144000" cy="4114119"/>
          </a:xfrm>
        </p:spPr>
        <p:txBody>
          <a:bodyPr/>
          <a:lstStyle/>
          <a:p>
            <a:r>
              <a:rPr lang="en-US" sz="1800" dirty="0" smtClean="0"/>
              <a:t>Lot of experience, many applications, also outside of HEP</a:t>
            </a:r>
          </a:p>
          <a:p>
            <a:r>
              <a:rPr lang="en-US" sz="1800" dirty="0" smtClean="0">
                <a:solidFill>
                  <a:srgbClr val="0000FF"/>
                </a:solidFill>
              </a:rPr>
              <a:t>Trends: much faster timing, much higher bandwidth, somewhat lower noise, smaller pixels, increased radiation hardness, (more functionality -&gt; vertical integration?)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Currently we are (mainly) active in hybrid pixels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Many non-Nikhef groups are jumping on the HV/HR CMOS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(monolithic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 bandwagon 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Should we follow them?  Choose one of the two, not both (focus)! 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(my opinion NO, hybrid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is more universal. Useable for/with silicon, gas, high-Z, membrane)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15239" indent="0">
              <a:buNone/>
            </a:pPr>
            <a:r>
              <a:rPr lang="en-US" sz="1800" dirty="0" smtClean="0"/>
              <a:t>ET: </a:t>
            </a:r>
          </a:p>
          <a:p>
            <a:pPr lvl="1"/>
            <a:r>
              <a:rPr lang="en-US" sz="1600" dirty="0" smtClean="0">
                <a:solidFill>
                  <a:srgbClr val="0000FF"/>
                </a:solidFill>
              </a:rPr>
              <a:t>ASIC design</a:t>
            </a:r>
            <a:r>
              <a:rPr lang="en-US" sz="1600" dirty="0" smtClean="0"/>
              <a:t>: fast timing circuits, high speed </a:t>
            </a:r>
            <a:r>
              <a:rPr lang="en-US" sz="1600" dirty="0" err="1" smtClean="0"/>
              <a:t>serialisers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0000FF"/>
                </a:solidFill>
              </a:rPr>
              <a:t>ASIC verification (new)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</a:rPr>
              <a:t>M</a:t>
            </a:r>
            <a:r>
              <a:rPr lang="en-US" sz="1400" dirty="0" smtClean="0">
                <a:solidFill>
                  <a:srgbClr val="FF0000"/>
                </a:solidFill>
              </a:rPr>
              <a:t>aintain critical mass, technology becomes more complex, higher threshold for critical mass?</a:t>
            </a:r>
          </a:p>
          <a:p>
            <a:pPr lvl="1"/>
            <a:r>
              <a:rPr lang="en-US" sz="1600" dirty="0" smtClean="0"/>
              <a:t>Higher </a:t>
            </a:r>
            <a:r>
              <a:rPr lang="en-US" sz="1600" dirty="0"/>
              <a:t>data </a:t>
            </a:r>
            <a:r>
              <a:rPr lang="en-US" sz="1600" dirty="0" smtClean="0"/>
              <a:t>rates, hence </a:t>
            </a:r>
            <a:r>
              <a:rPr lang="en-US" sz="1600" dirty="0"/>
              <a:t>HF </a:t>
            </a:r>
            <a:r>
              <a:rPr lang="en-US" sz="1600" dirty="0" smtClean="0"/>
              <a:t>transmission: over </a:t>
            </a:r>
            <a:r>
              <a:rPr lang="en-US" sz="1600" dirty="0"/>
              <a:t>copper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smtClean="0">
                <a:solidFill>
                  <a:srgbClr val="0000FF"/>
                </a:solidFill>
              </a:rPr>
              <a:t>maybe photonics </a:t>
            </a:r>
            <a:r>
              <a:rPr lang="en-US" sz="1600" dirty="0">
                <a:solidFill>
                  <a:srgbClr val="0000FF"/>
                </a:solidFill>
              </a:rPr>
              <a:t>(rad hard</a:t>
            </a:r>
            <a:r>
              <a:rPr lang="en-US" sz="1600" dirty="0" smtClean="0">
                <a:solidFill>
                  <a:srgbClr val="0000FF"/>
                </a:solidFill>
              </a:rPr>
              <a:t>)</a:t>
            </a:r>
            <a:endParaRPr lang="en-US" sz="1600" dirty="0" smtClean="0"/>
          </a:p>
          <a:p>
            <a:pPr lvl="1"/>
            <a:r>
              <a:rPr lang="en-US" sz="1600" dirty="0" smtClean="0">
                <a:solidFill>
                  <a:srgbClr val="0000FF"/>
                </a:solidFill>
              </a:rPr>
              <a:t>Collaboration with other ASIC groups is essential  </a:t>
            </a:r>
            <a:endParaRPr lang="en-US" sz="1800" dirty="0" smtClean="0">
              <a:solidFill>
                <a:srgbClr val="0000FF"/>
              </a:solidFill>
            </a:endParaRPr>
          </a:p>
          <a:p>
            <a:pPr marL="15239" indent="0">
              <a:buNone/>
            </a:pPr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7675"/>
          <a:stretch/>
        </p:blipFill>
        <p:spPr>
          <a:xfrm>
            <a:off x="6985000" y="1524000"/>
            <a:ext cx="2159000" cy="96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9334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pixels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60521" y="637484"/>
            <a:ext cx="9054599" cy="4114119"/>
          </a:xfrm>
        </p:spPr>
        <p:txBody>
          <a:bodyPr/>
          <a:lstStyle/>
          <a:p>
            <a:pPr marL="15239" indent="0">
              <a:buNone/>
            </a:pPr>
            <a:r>
              <a:rPr lang="en-US" sz="1800" dirty="0"/>
              <a:t>ET/</a:t>
            </a:r>
            <a:r>
              <a:rPr lang="en-US" sz="1800" dirty="0" smtClean="0"/>
              <a:t>CT:</a:t>
            </a:r>
          </a:p>
          <a:p>
            <a:r>
              <a:rPr lang="en-US" sz="1800" dirty="0" smtClean="0">
                <a:solidFill>
                  <a:srgbClr val="0000FF"/>
                </a:solidFill>
              </a:rPr>
              <a:t>Matching </a:t>
            </a:r>
            <a:r>
              <a:rPr lang="en-US" sz="1800" dirty="0">
                <a:solidFill>
                  <a:srgbClr val="0000FF"/>
                </a:solidFill>
              </a:rPr>
              <a:t>readout </a:t>
            </a:r>
            <a:r>
              <a:rPr lang="en-US" sz="1800" dirty="0" smtClean="0">
                <a:solidFill>
                  <a:srgbClr val="0000FF"/>
                </a:solidFill>
              </a:rPr>
              <a:t>system: </a:t>
            </a:r>
            <a:r>
              <a:rPr lang="en-US" sz="1800" dirty="0">
                <a:solidFill>
                  <a:srgbClr val="0000FF"/>
                </a:solidFill>
              </a:rPr>
              <a:t>combination with ASIC design is very </a:t>
            </a:r>
            <a:r>
              <a:rPr lang="en-US" sz="1800" dirty="0" smtClean="0">
                <a:solidFill>
                  <a:srgbClr val="0000FF"/>
                </a:solidFill>
              </a:rPr>
              <a:t>powerful (1+1=3)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C</a:t>
            </a:r>
            <a:r>
              <a:rPr lang="en-US" sz="1800" dirty="0" smtClean="0"/>
              <a:t>hallenges</a:t>
            </a:r>
            <a:r>
              <a:rPr lang="en-US" sz="1800" dirty="0"/>
              <a:t>: efficiently use available bandwidth, data reduction/compression (unfortunately application dependent</a:t>
            </a:r>
            <a:r>
              <a:rPr lang="en-US" sz="1800" dirty="0" smtClean="0"/>
              <a:t>)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Where we can do better: verification / unit testing 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marL="15239" indent="0">
              <a:buNone/>
            </a:pPr>
            <a:r>
              <a:rPr lang="en-US" sz="1800" dirty="0" smtClean="0"/>
              <a:t>MT:</a:t>
            </a:r>
          </a:p>
          <a:p>
            <a:r>
              <a:rPr lang="en-US" sz="1800" dirty="0"/>
              <a:t>W</a:t>
            </a:r>
            <a:r>
              <a:rPr lang="en-US" sz="1800" dirty="0" smtClean="0"/>
              <a:t>ire bonding, (relatively simple) mechanics for test setups</a:t>
            </a:r>
          </a:p>
          <a:p>
            <a:r>
              <a:rPr lang="en-US" sz="1800" dirty="0" smtClean="0">
                <a:solidFill>
                  <a:srgbClr val="0000FF"/>
                </a:solidFill>
              </a:rPr>
              <a:t>Mechanical issues are often not addressed in the R&amp;D phase, is this a mistake?  </a:t>
            </a:r>
          </a:p>
          <a:p>
            <a:r>
              <a:rPr lang="en-US" sz="1800" dirty="0" smtClean="0"/>
              <a:t>Power per cm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will not go down -&gt; importance of (micro channel) cooling, especially after irradiation</a:t>
            </a:r>
          </a:p>
          <a:p>
            <a:r>
              <a:rPr lang="en-US" sz="1800" dirty="0"/>
              <a:t>B</a:t>
            </a:r>
            <a:r>
              <a:rPr lang="en-US" sz="1800" dirty="0" smtClean="0"/>
              <a:t>ut also, vibrations of e.g. beam telescope (cooling fans often added last minute)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81209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sensors for GW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15239" indent="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Pushing the sensitivity limits of quadrant photodiodes and phase cameras</a:t>
            </a:r>
          </a:p>
          <a:p>
            <a:pPr marL="15239" indent="0">
              <a:buNone/>
            </a:pPr>
            <a:r>
              <a:rPr lang="en-US" sz="1800" dirty="0" smtClean="0"/>
              <a:t>3 main ingredients: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Photodiode (mostly R&amp;D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dept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n-US" sz="1600" dirty="0" smtClean="0"/>
              <a:t>Analog signal conditioning (everything up to the ADC)</a:t>
            </a:r>
          </a:p>
          <a:p>
            <a:r>
              <a:rPr lang="en-US" sz="1600" dirty="0" smtClean="0"/>
              <a:t>Digital signal processing (in the FPGA and beyond)</a:t>
            </a:r>
          </a:p>
          <a:p>
            <a:pPr marL="15239" indent="0">
              <a:buNone/>
            </a:pPr>
            <a:endParaRPr lang="en-US" sz="1800" dirty="0"/>
          </a:p>
          <a:p>
            <a:r>
              <a:rPr lang="en-US" sz="1800" dirty="0" smtClean="0">
                <a:solidFill>
                  <a:srgbClr val="0000FF"/>
                </a:solidFill>
              </a:rPr>
              <a:t>Analog expertise is quite rare, while low noise and (RF) signal conditioning become more and more important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Importance of PCB design and simulation -&gt; expand expertise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Digital signal processing expertise at the algorithm/mathematical level is basically lacking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(CT/ET)</a:t>
            </a:r>
          </a:p>
          <a:p>
            <a:pPr marL="15239" indent="0">
              <a:buNone/>
            </a:pPr>
            <a:endParaRPr lang="en-US" sz="1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18990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we also need: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upport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for test setups at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Nikhef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for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example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virgo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SW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environment with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realtime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PCs for controls</a:t>
            </a:r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Support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for ‘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facilities’ like silicon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alley, optical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lab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Bottleneck: PCB manpower, quicker turn-around  (currently often limited by queue)</a:t>
            </a:r>
          </a:p>
          <a:p>
            <a:pPr marL="15239" indent="0">
              <a:buNone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People that can do the quick fixes (e.g.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Wim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G., Oscar v. P.,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Joop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R., CT helpdesk etc.). These people are the “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Haarlemmer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olie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</a:p>
          <a:p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Strengthen collaboration with other institutes, technical universities, companies</a:t>
            </a:r>
          </a:p>
          <a:p>
            <a:pPr lvl="1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though collaboration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with commercial parties it can be difficult (IP issues)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71256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 cap="flat" cmpd="sng">
          <a:solidFill>
            <a:srgbClr val="FF0000"/>
          </a:solidFill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no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non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 dirty="0" err="1" smtClean="0">
            <a:ln>
              <a:noFill/>
            </a:ln>
            <a:solidFill>
              <a:srgbClr val="000000"/>
            </a:solidFill>
            <a:effectLst/>
            <a:uFillTx/>
            <a:latin typeface="Minion pro"/>
            <a:ea typeface="Helvetica Neue"/>
            <a:cs typeface="Minion pro"/>
            <a:sym typeface="Helvetica Neue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19791</TotalTime>
  <Words>640</Words>
  <Application>Microsoft Macintosh PowerPoint</Application>
  <PresentationFormat>On-screen Show (16:9)</PresentationFormat>
  <Paragraphs>67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White</vt:lpstr>
      <vt:lpstr>  Nikhef instrumentation workshop my biased view  </vt:lpstr>
      <vt:lpstr>General remarks  (open doors)</vt:lpstr>
      <vt:lpstr>We should keep working on smart pixels </vt:lpstr>
      <vt:lpstr>Smart pixels</vt:lpstr>
      <vt:lpstr>Wave-front sensors for GW</vt:lpstr>
      <vt:lpstr>And we also need: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Detector R&amp;D State-of-the-art technology</dc:title>
  <cp:lastModifiedBy>Martin van Beuzekom</cp:lastModifiedBy>
  <cp:revision>344</cp:revision>
  <cp:lastPrinted>2018-09-05T09:48:48Z</cp:lastPrinted>
  <dcterms:modified xsi:type="dcterms:W3CDTF">2019-02-06T11:13:55Z</dcterms:modified>
</cp:coreProperties>
</file>