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1CA1"/>
    <a:srgbClr val="2984D7"/>
    <a:srgbClr val="9A6681"/>
    <a:srgbClr val="C77F94"/>
    <a:srgbClr val="6DA15F"/>
    <a:srgbClr val="E9CB17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43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7C05-C6B1-4800-A133-8363E03A7385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57E8-355B-49D9-8726-7C877BFA9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7C05-C6B1-4800-A133-8363E03A7385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57E8-355B-49D9-8726-7C877BFA9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7C05-C6B1-4800-A133-8363E03A7385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57E8-355B-49D9-8726-7C877BFA9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7C05-C6B1-4800-A133-8363E03A7385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57E8-355B-49D9-8726-7C877BFA9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7C05-C6B1-4800-A133-8363E03A7385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57E8-355B-49D9-8726-7C877BFA9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7C05-C6B1-4800-A133-8363E03A7385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57E8-355B-49D9-8726-7C877BFA9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7C05-C6B1-4800-A133-8363E03A7385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57E8-355B-49D9-8726-7C877BFA9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7C05-C6B1-4800-A133-8363E03A7385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57E8-355B-49D9-8726-7C877BFA9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7C05-C6B1-4800-A133-8363E03A7385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57E8-355B-49D9-8726-7C877BFA9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7C05-C6B1-4800-A133-8363E03A7385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57E8-355B-49D9-8726-7C877BFA9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7C05-C6B1-4800-A133-8363E03A7385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57E8-355B-49D9-8726-7C877BFA9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47C05-C6B1-4800-A133-8363E03A7385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657E8-355B-49D9-8726-7C877BFA9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779520" y="2667000"/>
            <a:ext cx="1554480" cy="1554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Project</a:t>
            </a:r>
            <a:endParaRPr lang="en-US" sz="2400" dirty="0"/>
          </a:p>
        </p:txBody>
      </p:sp>
      <p:cxnSp>
        <p:nvCxnSpPr>
          <p:cNvPr id="6" name="Straight Arrow Connector 5"/>
          <p:cNvCxnSpPr>
            <a:stCxn id="4" idx="7"/>
          </p:cNvCxnSpPr>
          <p:nvPr/>
        </p:nvCxnSpPr>
        <p:spPr>
          <a:xfrm flipV="1">
            <a:off x="5106352" y="2286000"/>
            <a:ext cx="608648" cy="6086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 rot="18876769">
            <a:off x="5277311" y="117276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mic Sans MS" pitchFamily="66" charset="0"/>
              </a:rPr>
              <a:t>p</a:t>
            </a:r>
            <a:r>
              <a:rPr lang="en-US" b="1" dirty="0" smtClean="0">
                <a:latin typeface="Comic Sans MS" pitchFamily="66" charset="0"/>
              </a:rPr>
              <a:t>recision </a:t>
            </a:r>
            <a:r>
              <a:rPr lang="en-US" b="1" dirty="0">
                <a:latin typeface="Comic Sans MS" pitchFamily="66" charset="0"/>
              </a:rPr>
              <a:t>m</a:t>
            </a:r>
            <a:r>
              <a:rPr lang="en-US" b="1" dirty="0" smtClean="0">
                <a:latin typeface="Comic Sans MS" pitchFamily="66" charset="0"/>
              </a:rPr>
              <a:t>echanics (20 </a:t>
            </a:r>
            <a:r>
              <a:rPr lang="en-US" b="1" dirty="0" smtClean="0">
                <a:latin typeface="Comic Sans MS" pitchFamily="66" charset="0"/>
                <a:sym typeface="Symbol"/>
              </a:rPr>
              <a:t>m over 5m!)</a:t>
            </a:r>
            <a:endParaRPr lang="en-US" b="1" dirty="0">
              <a:latin typeface="Comic Sans MS" pitchFamily="66" charset="0"/>
            </a:endParaRPr>
          </a:p>
        </p:txBody>
      </p:sp>
      <p:cxnSp>
        <p:nvCxnSpPr>
          <p:cNvPr id="8" name="Straight Arrow Connector 7"/>
          <p:cNvCxnSpPr>
            <a:stCxn id="4" idx="6"/>
          </p:cNvCxnSpPr>
          <p:nvPr/>
        </p:nvCxnSpPr>
        <p:spPr>
          <a:xfrm flipV="1">
            <a:off x="5334000" y="3429000"/>
            <a:ext cx="762000" cy="152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39311" y="3200400"/>
            <a:ext cx="1809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omic Sans MS" pitchFamily="66" charset="0"/>
              </a:rPr>
              <a:t>-50</a:t>
            </a:r>
            <a:r>
              <a:rPr lang="en-US" b="1" dirty="0" smtClean="0">
                <a:latin typeface="Comic Sans MS" pitchFamily="66" charset="0"/>
                <a:sym typeface="Symbol"/>
              </a:rPr>
              <a:t></a:t>
            </a:r>
            <a:r>
              <a:rPr lang="en-US" b="1" dirty="0" smtClean="0">
                <a:latin typeface="Comic Sans MS" pitchFamily="66" charset="0"/>
              </a:rPr>
              <a:t>C cooling</a:t>
            </a:r>
            <a:endParaRPr lang="en-US" b="1" dirty="0">
              <a:latin typeface="Comic Sans MS" pitchFamily="66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334000" y="3596640"/>
            <a:ext cx="762000" cy="21336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1030945">
            <a:off x="5957778" y="3840404"/>
            <a:ext cx="1809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omic Sans MS" pitchFamily="66" charset="0"/>
              </a:rPr>
              <a:t>“10-4” vacuum</a:t>
            </a:r>
            <a:endParaRPr lang="en-US" b="1" dirty="0">
              <a:latin typeface="Comic Sans MS" pitchFamily="66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5257800" y="2819400"/>
            <a:ext cx="838200" cy="3038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20445367">
            <a:off x="5981989" y="209409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mic Sans MS" pitchFamily="66" charset="0"/>
              </a:rPr>
              <a:t>p</a:t>
            </a:r>
            <a:r>
              <a:rPr lang="en-US" b="1" dirty="0" smtClean="0">
                <a:latin typeface="Comic Sans MS" pitchFamily="66" charset="0"/>
              </a:rPr>
              <a:t>recision positioning (e.g. pick-place)</a:t>
            </a:r>
            <a:endParaRPr lang="en-US" b="1" dirty="0">
              <a:latin typeface="Comic Sans MS" pitchFamily="66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181600" y="3886200"/>
            <a:ext cx="838200" cy="6086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2064477" flipH="1">
            <a:off x="5531898" y="4671005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mic Sans MS" pitchFamily="66" charset="0"/>
              </a:rPr>
              <a:t>l</a:t>
            </a:r>
            <a:r>
              <a:rPr lang="en-US" b="1" dirty="0" smtClean="0">
                <a:latin typeface="Comic Sans MS" pitchFamily="66" charset="0"/>
              </a:rPr>
              <a:t>ots of gluing (dispensing etc.)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5400000" flipH="1">
            <a:off x="3828366" y="5391835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omic Sans MS" pitchFamily="66" charset="0"/>
              </a:rPr>
              <a:t>3DP (metal, plastic, …)</a:t>
            </a:r>
            <a:endParaRPr lang="en-US" b="1" dirty="0">
              <a:latin typeface="Comic Sans MS" pitchFamily="66" charset="0"/>
            </a:endParaRPr>
          </a:p>
        </p:txBody>
      </p:sp>
      <p:cxnSp>
        <p:nvCxnSpPr>
          <p:cNvPr id="22" name="Straight Arrow Connector 21"/>
          <p:cNvCxnSpPr>
            <a:stCxn id="4" idx="4"/>
          </p:cNvCxnSpPr>
          <p:nvPr/>
        </p:nvCxnSpPr>
        <p:spPr>
          <a:xfrm>
            <a:off x="4556760" y="4221480"/>
            <a:ext cx="15240" cy="80772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871156" y="4154311"/>
            <a:ext cx="462844" cy="72248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rot="3495658" flipH="1">
            <a:off x="4856266" y="5287557"/>
            <a:ext cx="1863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omic Sans MS" pitchFamily="66" charset="0"/>
              </a:rPr>
              <a:t>welding (laser, TIG, etc.)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 rot="16200000">
            <a:off x="3791634" y="896034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  <a:latin typeface="Comic Sans MS" pitchFamily="66" charset="0"/>
              </a:rPr>
              <a:t>high-speed (~5 </a:t>
            </a:r>
            <a:r>
              <a:rPr lang="en-US" b="1" dirty="0" err="1" smtClean="0">
                <a:solidFill>
                  <a:srgbClr val="00B050"/>
                </a:solidFill>
                <a:latin typeface="Comic Sans MS" pitchFamily="66" charset="0"/>
              </a:rPr>
              <a:t>Gbps</a:t>
            </a:r>
            <a:r>
              <a:rPr lang="en-US" b="1" dirty="0" smtClean="0">
                <a:solidFill>
                  <a:srgbClr val="00B050"/>
                </a:solidFill>
                <a:latin typeface="Comic Sans MS" pitchFamily="66" charset="0"/>
              </a:rPr>
              <a:t>)</a:t>
            </a:r>
            <a:endParaRPr lang="en-US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4572000" y="1828800"/>
            <a:ext cx="0" cy="83724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 flipV="1">
            <a:off x="3810000" y="1981200"/>
            <a:ext cx="457200" cy="76104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 rot="3607255">
            <a:off x="2520648" y="1140282"/>
            <a:ext cx="1828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  <a:latin typeface="Comic Sans MS" pitchFamily="66" charset="0"/>
              </a:rPr>
              <a:t>b</a:t>
            </a:r>
            <a:r>
              <a:rPr lang="en-US" b="1" dirty="0" smtClean="0">
                <a:solidFill>
                  <a:srgbClr val="00B050"/>
                </a:solidFill>
                <a:latin typeface="Comic Sans MS" pitchFamily="66" charset="0"/>
              </a:rPr>
              <a:t>oard design</a:t>
            </a:r>
            <a:endParaRPr lang="en-US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flipH="1" flipV="1">
            <a:off x="3505200" y="2286000"/>
            <a:ext cx="609600" cy="533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 rot="2371352">
            <a:off x="1965863" y="1606488"/>
            <a:ext cx="1828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  <a:latin typeface="Comic Sans MS" pitchFamily="66" charset="0"/>
              </a:rPr>
              <a:t>ASIC design</a:t>
            </a:r>
            <a:endParaRPr lang="en-US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flipH="1" flipV="1">
            <a:off x="2737556" y="2619022"/>
            <a:ext cx="1140178" cy="44026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 rot="1278083">
            <a:off x="776832" y="2157591"/>
            <a:ext cx="251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  <a:latin typeface="Comic Sans MS" pitchFamily="66" charset="0"/>
              </a:rPr>
              <a:t>f</a:t>
            </a:r>
            <a:r>
              <a:rPr lang="en-US" b="1" dirty="0" smtClean="0">
                <a:solidFill>
                  <a:srgbClr val="00B050"/>
                </a:solidFill>
                <a:latin typeface="Comic Sans MS" pitchFamily="66" charset="0"/>
              </a:rPr>
              <a:t>iber optics</a:t>
            </a:r>
            <a:endParaRPr lang="en-US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 rot="682336">
            <a:off x="885623" y="2519563"/>
            <a:ext cx="166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  <a:latin typeface="Comic Sans MS" pitchFamily="66" charset="0"/>
              </a:rPr>
              <a:t>p</a:t>
            </a:r>
            <a:r>
              <a:rPr lang="en-US" b="1" dirty="0" smtClean="0">
                <a:solidFill>
                  <a:srgbClr val="00B050"/>
                </a:solidFill>
                <a:latin typeface="Comic Sans MS" pitchFamily="66" charset="0"/>
              </a:rPr>
              <a:t>ower distribution</a:t>
            </a:r>
            <a:endParaRPr lang="en-US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flipH="1" flipV="1">
            <a:off x="2590800" y="3429000"/>
            <a:ext cx="1210734" cy="1129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 flipV="1">
            <a:off x="2362200" y="2971800"/>
            <a:ext cx="1447800" cy="3048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04800" y="3288268"/>
            <a:ext cx="2267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  <a:latin typeface="Comic Sans MS" pitchFamily="66" charset="0"/>
              </a:rPr>
              <a:t>e</a:t>
            </a:r>
            <a:r>
              <a:rPr lang="en-US" b="1" dirty="0" smtClean="0">
                <a:solidFill>
                  <a:srgbClr val="00B050"/>
                </a:solidFill>
                <a:latin typeface="Comic Sans MS" pitchFamily="66" charset="0"/>
              </a:rPr>
              <a:t>lectro-mechanics</a:t>
            </a:r>
            <a:endParaRPr lang="en-US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 flipH="1">
            <a:off x="3079432" y="4038600"/>
            <a:ext cx="959168" cy="730568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 rot="20258150">
            <a:off x="826814" y="4414505"/>
            <a:ext cx="2267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  <a:latin typeface="Comic Sans MS" pitchFamily="66" charset="0"/>
              </a:rPr>
              <a:t>d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etector SCADA</a:t>
            </a:r>
            <a:endParaRPr lang="en-US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cxnSp>
        <p:nvCxnSpPr>
          <p:cNvPr id="74" name="Straight Arrow Connector 73"/>
          <p:cNvCxnSpPr/>
          <p:nvPr/>
        </p:nvCxnSpPr>
        <p:spPr>
          <a:xfrm flipH="1">
            <a:off x="2893165" y="3810000"/>
            <a:ext cx="965201" cy="41204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 rot="19376905">
            <a:off x="1158054" y="5186447"/>
            <a:ext cx="2267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SCADA @</a:t>
            </a:r>
            <a:r>
              <a:rPr lang="en-US" b="1" dirty="0" err="1" smtClean="0">
                <a:solidFill>
                  <a:srgbClr val="0000FF"/>
                </a:solidFill>
                <a:latin typeface="Comic Sans MS" pitchFamily="66" charset="0"/>
              </a:rPr>
              <a:t>Nikhef</a:t>
            </a:r>
            <a:endParaRPr lang="en-US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239000" y="152400"/>
            <a:ext cx="152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draaiwerk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800" b="1" dirty="0" err="1" smtClean="0">
                <a:latin typeface="Courier New" pitchFamily="49" charset="0"/>
                <a:cs typeface="Courier New" pitchFamily="49" charset="0"/>
              </a:rPr>
              <a:t>freeswerk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800" b="1" dirty="0" err="1" smtClean="0">
                <a:latin typeface="Courier New" pitchFamily="49" charset="0"/>
                <a:cs typeface="Courier New" pitchFamily="49" charset="0"/>
              </a:rPr>
              <a:t>waterstralen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outsource </a:t>
            </a:r>
            <a:r>
              <a:rPr lang="en-US" sz="8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vs</a:t>
            </a:r>
            <a:r>
              <a:rPr lang="en-US" sz="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Nikhef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tooling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, detector parts, </a:t>
            </a:r>
            <a:r>
              <a:rPr lang="en-US" sz="800" b="1" dirty="0" smtClean="0">
                <a:solidFill>
                  <a:srgbClr val="9A6681"/>
                </a:solidFill>
                <a:latin typeface="Courier New" pitchFamily="49" charset="0"/>
                <a:cs typeface="Courier New" pitchFamily="49" charset="0"/>
              </a:rPr>
              <a:t>QA/survey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, …</a:t>
            </a:r>
            <a:endParaRPr lang="en-US" sz="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772401" y="1197114"/>
            <a:ext cx="12953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rgbClr val="6DA15F"/>
                </a:solidFill>
                <a:latin typeface="Courier New" pitchFamily="49" charset="0"/>
                <a:cs typeface="Courier New" pitchFamily="49" charset="0"/>
              </a:rPr>
              <a:t>robots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outsource </a:t>
            </a:r>
            <a:r>
              <a:rPr lang="en-US" sz="8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vs</a:t>
            </a:r>
            <a:r>
              <a:rPr lang="en-US" sz="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Nikhef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, pattern recognition, alignment, </a:t>
            </a:r>
            <a:r>
              <a:rPr lang="en-US" sz="800" b="1" dirty="0" smtClean="0">
                <a:solidFill>
                  <a:srgbClr val="9A6681"/>
                </a:solidFill>
                <a:latin typeface="Courier New" pitchFamily="49" charset="0"/>
                <a:cs typeface="Courier New" pitchFamily="49" charset="0"/>
              </a:rPr>
              <a:t>survey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SCADA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, …</a:t>
            </a:r>
            <a:endParaRPr lang="en-US" sz="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696200" y="3436203"/>
            <a:ext cx="144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aterials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, thermal and humidity management, sealing, </a:t>
            </a:r>
            <a:r>
              <a:rPr lang="en-US" sz="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test equipment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SCADA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800" b="1" dirty="0" smtClean="0">
                <a:solidFill>
                  <a:srgbClr val="9A6681"/>
                </a:solidFill>
                <a:latin typeface="Courier New" pitchFamily="49" charset="0"/>
                <a:cs typeface="Courier New" pitchFamily="49" charset="0"/>
              </a:rPr>
              <a:t>large (size and costs) prototypes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, … </a:t>
            </a:r>
            <a:endParaRPr lang="en-US" sz="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467600" y="52578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aterials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800" b="1" dirty="0" smtClean="0">
                <a:solidFill>
                  <a:srgbClr val="E9CB17"/>
                </a:solidFill>
                <a:latin typeface="Courier New" pitchFamily="49" charset="0"/>
                <a:cs typeface="Courier New" pitchFamily="49" charset="0"/>
              </a:rPr>
              <a:t>radiation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, thermal management, </a:t>
            </a:r>
            <a:r>
              <a:rPr lang="en-US" sz="800" b="1" dirty="0" smtClean="0">
                <a:solidFill>
                  <a:srgbClr val="6DA15F"/>
                </a:solidFill>
                <a:latin typeface="Courier New" pitchFamily="49" charset="0"/>
                <a:cs typeface="Courier New" pitchFamily="49" charset="0"/>
              </a:rPr>
              <a:t>robots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800" b="1" dirty="0" smtClean="0">
                <a:solidFill>
                  <a:srgbClr val="9A6681"/>
                </a:solidFill>
                <a:latin typeface="Courier New" pitchFamily="49" charset="0"/>
                <a:cs typeface="Courier New" pitchFamily="49" charset="0"/>
              </a:rPr>
              <a:t>measurements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, … </a:t>
            </a:r>
            <a:endParaRPr lang="en-US" sz="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248400" y="61722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materials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, QA e.g. X rays, leak detection, </a:t>
            </a:r>
            <a:r>
              <a:rPr lang="en-US" sz="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outsource </a:t>
            </a:r>
            <a:r>
              <a:rPr lang="en-US" sz="8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vs</a:t>
            </a:r>
            <a:r>
              <a:rPr lang="en-US" sz="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Nikhef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, … </a:t>
            </a:r>
            <a:endParaRPr lang="en-US" sz="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733800" y="63246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materials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800" b="1" dirty="0" smtClean="0">
                <a:solidFill>
                  <a:srgbClr val="E9CB17"/>
                </a:solidFill>
                <a:latin typeface="Courier New" pitchFamily="49" charset="0"/>
                <a:cs typeface="Courier New" pitchFamily="49" charset="0"/>
              </a:rPr>
              <a:t>radiation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, design optimization, cost optimization e.g. </a:t>
            </a:r>
            <a:r>
              <a:rPr lang="en-US" sz="800" b="1" dirty="0" err="1" smtClean="0">
                <a:latin typeface="Courier New" pitchFamily="49" charset="0"/>
                <a:cs typeface="Courier New" pitchFamily="49" charset="0"/>
              </a:rPr>
              <a:t>vs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 milling, </a:t>
            </a:r>
            <a:r>
              <a:rPr lang="en-US" sz="800" b="1" dirty="0" smtClean="0">
                <a:solidFill>
                  <a:srgbClr val="C77F94"/>
                </a:solidFill>
                <a:latin typeface="Courier New" pitchFamily="49" charset="0"/>
                <a:cs typeface="Courier New" pitchFamily="49" charset="0"/>
              </a:rPr>
              <a:t>tolerances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, … </a:t>
            </a:r>
            <a:endParaRPr lang="en-US" sz="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505200" y="71735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board design optimization, power consumption/thermal management, signal integrity, </a:t>
            </a:r>
            <a:r>
              <a:rPr lang="en-US" sz="800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toolkits</a:t>
            </a:r>
            <a:r>
              <a:rPr lang="en-US" sz="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high-speed SCADA </a:t>
            </a:r>
            <a:r>
              <a:rPr lang="en-US" sz="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sz="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b="1" dirty="0" smtClean="0">
                <a:solidFill>
                  <a:srgbClr val="6DA15F"/>
                </a:solidFill>
                <a:latin typeface="Courier New" pitchFamily="49" charset="0"/>
                <a:cs typeface="Courier New" pitchFamily="49" charset="0"/>
              </a:rPr>
              <a:t>test equipment</a:t>
            </a:r>
            <a:r>
              <a:rPr lang="en-US" sz="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, … </a:t>
            </a:r>
            <a:endParaRPr lang="en-US" sz="8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905000" y="3003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800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igh-speed</a:t>
            </a:r>
            <a:r>
              <a:rPr lang="en-US" sz="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800" b="1" dirty="0" smtClean="0">
                <a:solidFill>
                  <a:srgbClr val="E41CA1"/>
                </a:solidFill>
                <a:latin typeface="Courier New" pitchFamily="49" charset="0"/>
                <a:cs typeface="Courier New" pitchFamily="49" charset="0"/>
              </a:rPr>
              <a:t>mechanical stability</a:t>
            </a:r>
            <a:r>
              <a:rPr lang="en-US" sz="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, thermal and power management, … </a:t>
            </a:r>
            <a:endParaRPr lang="en-US" sz="8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838200" y="1015425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igh-speed, </a:t>
            </a:r>
            <a:r>
              <a:rPr lang="en-US" sz="800" b="1" dirty="0" smtClean="0">
                <a:solidFill>
                  <a:srgbClr val="E9CB17"/>
                </a:solidFill>
                <a:latin typeface="Courier New" pitchFamily="49" charset="0"/>
                <a:cs typeface="Courier New" pitchFamily="49" charset="0"/>
              </a:rPr>
              <a:t>radiation</a:t>
            </a:r>
            <a:r>
              <a:rPr lang="en-US" sz="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, low-power, high experiment-dependence, </a:t>
            </a:r>
            <a:r>
              <a:rPr lang="en-US" sz="800" b="1" dirty="0" smtClean="0">
                <a:solidFill>
                  <a:srgbClr val="2984D7"/>
                </a:solidFill>
                <a:latin typeface="Courier New" pitchFamily="49" charset="0"/>
                <a:cs typeface="Courier New" pitchFamily="49" charset="0"/>
              </a:rPr>
              <a:t>ad hoc choices</a:t>
            </a:r>
            <a:r>
              <a:rPr lang="en-US" sz="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, … </a:t>
            </a:r>
            <a:endParaRPr lang="en-US" sz="8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28600" y="1730514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igh-speed, </a:t>
            </a:r>
            <a:r>
              <a:rPr lang="en-US" sz="800" b="1" dirty="0" smtClean="0">
                <a:solidFill>
                  <a:srgbClr val="E9CB17"/>
                </a:solidFill>
                <a:latin typeface="Courier New" pitchFamily="49" charset="0"/>
                <a:cs typeface="Courier New" pitchFamily="49" charset="0"/>
              </a:rPr>
              <a:t>radiation</a:t>
            </a:r>
            <a:r>
              <a:rPr lang="en-US" sz="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, power loss, large networks, measure &amp; test, … </a:t>
            </a:r>
            <a:endParaRPr lang="en-US" sz="8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76200" y="25863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rgbClr val="E41CA1"/>
                </a:solidFill>
                <a:latin typeface="Courier New" pitchFamily="49" charset="0"/>
                <a:cs typeface="Courier New" pitchFamily="49" charset="0"/>
              </a:rPr>
              <a:t>g</a:t>
            </a:r>
            <a:r>
              <a:rPr lang="en-US" sz="800" b="1" dirty="0" smtClean="0">
                <a:solidFill>
                  <a:srgbClr val="E41CA1"/>
                </a:solidFill>
                <a:latin typeface="Courier New" pitchFamily="49" charset="0"/>
                <a:cs typeface="Courier New" pitchFamily="49" charset="0"/>
              </a:rPr>
              <a:t>rounding, shielding</a:t>
            </a:r>
            <a:r>
              <a:rPr lang="en-US" sz="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, mechanics, …</a:t>
            </a:r>
            <a:endParaRPr lang="en-US" sz="8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76200" y="35814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rgbClr val="E41CA1"/>
                </a:solidFill>
                <a:latin typeface="Courier New" pitchFamily="49" charset="0"/>
                <a:cs typeface="Courier New" pitchFamily="49" charset="0"/>
              </a:rPr>
              <a:t>connectors</a:t>
            </a:r>
            <a:r>
              <a:rPr lang="en-US" sz="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, patch panels, support frames, </a:t>
            </a:r>
            <a:r>
              <a:rPr lang="en-US" sz="800" b="1" dirty="0" smtClean="0">
                <a:solidFill>
                  <a:srgbClr val="E41CA1"/>
                </a:solidFill>
                <a:latin typeface="Courier New" pitchFamily="49" charset="0"/>
                <a:cs typeface="Courier New" pitchFamily="49" charset="0"/>
              </a:rPr>
              <a:t>heat spreading and cooling</a:t>
            </a:r>
            <a:r>
              <a:rPr lang="en-US" sz="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, long-term </a:t>
            </a:r>
            <a:r>
              <a:rPr lang="en-US" sz="800" b="1" dirty="0" smtClean="0">
                <a:solidFill>
                  <a:srgbClr val="E41CA1"/>
                </a:solidFill>
                <a:latin typeface="Courier New" pitchFamily="49" charset="0"/>
                <a:cs typeface="Courier New" pitchFamily="49" charset="0"/>
              </a:rPr>
              <a:t>stability</a:t>
            </a:r>
            <a:r>
              <a:rPr lang="en-US" sz="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800" b="1" dirty="0" smtClean="0">
                <a:solidFill>
                  <a:srgbClr val="E41CA1"/>
                </a:solidFill>
                <a:latin typeface="Courier New" pitchFamily="49" charset="0"/>
                <a:cs typeface="Courier New" pitchFamily="49" charset="0"/>
              </a:rPr>
              <a:t>cabling</a:t>
            </a:r>
            <a:r>
              <a:rPr lang="en-US" sz="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800" b="1" dirty="0" smtClean="0">
                <a:solidFill>
                  <a:srgbClr val="E41CA1"/>
                </a:solidFill>
                <a:latin typeface="Courier New" pitchFamily="49" charset="0"/>
                <a:cs typeface="Courier New" pitchFamily="49" charset="0"/>
              </a:rPr>
              <a:t>tooling</a:t>
            </a:r>
            <a:r>
              <a:rPr lang="en-US" sz="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, …</a:t>
            </a:r>
            <a:endParaRPr lang="en-US" sz="8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0" y="50247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lectronics control, services control, DAQ, detector safety, …</a:t>
            </a:r>
            <a:endParaRPr lang="en-US" sz="8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62000" y="5997714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rgbClr val="6DA15F"/>
                </a:solidFill>
                <a:latin typeface="Courier New" pitchFamily="49" charset="0"/>
                <a:cs typeface="Courier New" pitchFamily="49" charset="0"/>
              </a:rPr>
              <a:t>automation</a:t>
            </a:r>
            <a:r>
              <a:rPr lang="en-US" sz="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800" b="1" dirty="0" smtClean="0">
                <a:solidFill>
                  <a:srgbClr val="6DA15F"/>
                </a:solidFill>
                <a:latin typeface="Courier New" pitchFamily="49" charset="0"/>
                <a:cs typeface="Courier New" pitchFamily="49" charset="0"/>
              </a:rPr>
              <a:t>robots</a:t>
            </a:r>
            <a:r>
              <a:rPr lang="en-US" sz="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800" b="1" dirty="0" smtClean="0">
                <a:solidFill>
                  <a:srgbClr val="9A6681"/>
                </a:solidFill>
                <a:latin typeface="Courier New" pitchFamily="49" charset="0"/>
                <a:cs typeface="Courier New" pitchFamily="49" charset="0"/>
              </a:rPr>
              <a:t>survey</a:t>
            </a:r>
            <a:r>
              <a:rPr lang="en-US" sz="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800" b="1" dirty="0" smtClean="0">
                <a:solidFill>
                  <a:srgbClr val="9A6681"/>
                </a:solidFill>
                <a:latin typeface="Courier New" pitchFamily="49" charset="0"/>
                <a:cs typeface="Courier New" pitchFamily="49" charset="0"/>
              </a:rPr>
              <a:t>metrology</a:t>
            </a:r>
            <a:r>
              <a:rPr lang="en-US" sz="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, cooling, vacuum, QA, test setups and dedicated experiments, calibration, …</a:t>
            </a:r>
            <a:endParaRPr lang="en-US" sz="8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457200" y="304800"/>
            <a:ext cx="280397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outsource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vs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Nikhef</a:t>
            </a:r>
            <a:endParaRPr lang="en-US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628650" lvl="1" indent="-17145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tooling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draaiwerk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5181600" y="457200"/>
            <a:ext cx="2941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materials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srgbClr val="E9CB17"/>
                </a:solidFill>
                <a:latin typeface="Courier New" pitchFamily="49" charset="0"/>
                <a:cs typeface="Courier New" pitchFamily="49" charset="0"/>
              </a:rPr>
              <a:t>radiation</a:t>
            </a:r>
            <a:endParaRPr lang="en-US" dirty="0">
              <a:solidFill>
                <a:srgbClr val="E9CB17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28600" y="2893874"/>
            <a:ext cx="4128053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E41CA1"/>
                </a:solidFill>
                <a:latin typeface="Courier New" pitchFamily="49" charset="0"/>
                <a:cs typeface="Courier New" pitchFamily="49" charset="0"/>
              </a:rPr>
              <a:t>electromechanics</a:t>
            </a:r>
            <a:endParaRPr lang="en-US" b="1" dirty="0" smtClean="0">
              <a:solidFill>
                <a:srgbClr val="E41CA1"/>
              </a:solidFill>
              <a:latin typeface="Courier New" pitchFamily="49" charset="0"/>
              <a:cs typeface="Courier New" pitchFamily="49" charset="0"/>
            </a:endParaRPr>
          </a:p>
          <a:p>
            <a:pPr marL="628650" lvl="1" indent="-1714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E41CA1"/>
                </a:solidFill>
                <a:latin typeface="Courier New" pitchFamily="49" charset="0"/>
                <a:cs typeface="Courier New" pitchFamily="49" charset="0"/>
              </a:rPr>
              <a:t>stability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E41CA1"/>
                </a:solidFill>
                <a:latin typeface="Courier New" pitchFamily="49" charset="0"/>
                <a:cs typeface="Courier New" pitchFamily="49" charset="0"/>
              </a:rPr>
              <a:t>heat spreading &amp; cooling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E41CA1"/>
                </a:solidFill>
                <a:latin typeface="Courier New" pitchFamily="49" charset="0"/>
                <a:cs typeface="Courier New" pitchFamily="49" charset="0"/>
              </a:rPr>
              <a:t>grounding and shielding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E41CA1"/>
                </a:solidFill>
                <a:latin typeface="Courier New" pitchFamily="49" charset="0"/>
                <a:cs typeface="Courier New" pitchFamily="49" charset="0"/>
              </a:rPr>
              <a:t>cabling and services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E41CA1"/>
                </a:solidFill>
                <a:latin typeface="Courier New" pitchFamily="49" charset="0"/>
                <a:cs typeface="Courier New" pitchFamily="49" charset="0"/>
              </a:rPr>
              <a:t>tooling</a:t>
            </a:r>
            <a:endParaRPr lang="en-US" dirty="0">
              <a:solidFill>
                <a:srgbClr val="E41CA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112597" y="4800600"/>
            <a:ext cx="4955203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9A6681"/>
                </a:solidFill>
                <a:latin typeface="Courier New" pitchFamily="49" charset="0"/>
                <a:cs typeface="Courier New" pitchFamily="49" charset="0"/>
              </a:rPr>
              <a:t>QA, metrology, etc.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9A6681"/>
                </a:solidFill>
                <a:latin typeface="Courier New" pitchFamily="49" charset="0"/>
                <a:cs typeface="Courier New" pitchFamily="49" charset="0"/>
              </a:rPr>
              <a:t>alignment &amp; survey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9A6681"/>
                </a:solidFill>
                <a:latin typeface="Courier New" pitchFamily="49" charset="0"/>
                <a:cs typeface="Courier New" pitchFamily="49" charset="0"/>
              </a:rPr>
              <a:t>calibrations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9A6681"/>
                </a:solidFill>
                <a:latin typeface="Courier New" pitchFamily="49" charset="0"/>
                <a:cs typeface="Courier New" pitchFamily="49" charset="0"/>
              </a:rPr>
              <a:t>dedicated experiments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9A6681"/>
                </a:solidFill>
                <a:latin typeface="Courier New" pitchFamily="49" charset="0"/>
                <a:cs typeface="Courier New" pitchFamily="49" charset="0"/>
              </a:rPr>
              <a:t>large (size &amp; cost) prototypes</a:t>
            </a:r>
          </a:p>
        </p:txBody>
      </p:sp>
      <p:sp>
        <p:nvSpPr>
          <p:cNvPr id="52" name="Rectangle 51"/>
          <p:cNvSpPr/>
          <p:nvPr/>
        </p:nvSpPr>
        <p:spPr>
          <a:xfrm>
            <a:off x="4863547" y="1524000"/>
            <a:ext cx="3438762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6DA15F"/>
                </a:solidFill>
                <a:latin typeface="Courier New" pitchFamily="49" charset="0"/>
                <a:cs typeface="Courier New" pitchFamily="49" charset="0"/>
              </a:rPr>
              <a:t>automation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6DA15F"/>
                </a:solidFill>
                <a:latin typeface="Courier New" pitchFamily="49" charset="0"/>
                <a:cs typeface="Courier New" pitchFamily="49" charset="0"/>
              </a:rPr>
              <a:t>“machines”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6DA15F"/>
                </a:solidFill>
                <a:latin typeface="Courier New" pitchFamily="49" charset="0"/>
                <a:cs typeface="Courier New" pitchFamily="49" charset="0"/>
              </a:rPr>
              <a:t>test equipment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6DA15F"/>
                </a:solidFill>
                <a:latin typeface="Courier New" pitchFamily="49" charset="0"/>
                <a:cs typeface="Courier New" pitchFamily="49" charset="0"/>
              </a:rPr>
              <a:t>robots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6DA15F"/>
                </a:solidFill>
                <a:latin typeface="Courier New" pitchFamily="49" charset="0"/>
                <a:cs typeface="Courier New" pitchFamily="49" charset="0"/>
              </a:rPr>
              <a:t>automatic metrology</a:t>
            </a:r>
            <a:endParaRPr lang="en-US" dirty="0">
              <a:solidFill>
                <a:srgbClr val="6DA15F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524000" y="1591270"/>
            <a:ext cx="247375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77F94"/>
                </a:solidFill>
                <a:latin typeface="Courier New" pitchFamily="49" charset="0"/>
                <a:cs typeface="Courier New" pitchFamily="49" charset="0"/>
              </a:rPr>
              <a:t>3D printing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C77F94"/>
                </a:solidFill>
                <a:latin typeface="Courier New" pitchFamily="49" charset="0"/>
                <a:cs typeface="Courier New" pitchFamily="49" charset="0"/>
              </a:rPr>
              <a:t>optimization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C77F94"/>
                </a:solidFill>
                <a:latin typeface="Courier New" pitchFamily="49" charset="0"/>
                <a:cs typeface="Courier New" pitchFamily="49" charset="0"/>
              </a:rPr>
              <a:t>tolerances</a:t>
            </a:r>
            <a:endParaRPr lang="en-US" dirty="0">
              <a:solidFill>
                <a:srgbClr val="C77F94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480129" y="3581400"/>
            <a:ext cx="27494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2984D7"/>
                </a:solidFill>
                <a:latin typeface="Courier New" pitchFamily="49" charset="0"/>
                <a:cs typeface="Courier New" pitchFamily="49" charset="0"/>
              </a:rPr>
              <a:t>ASIC design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2984D7"/>
                </a:solidFill>
                <a:latin typeface="Courier New" pitchFamily="49" charset="0"/>
                <a:cs typeface="Courier New" pitchFamily="49" charset="0"/>
              </a:rPr>
              <a:t>ad hoc choices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04800" y="5105400"/>
            <a:ext cx="3733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SCADA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High-speed readouts &amp; test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4038600" y="3258979"/>
            <a:ext cx="4955203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9A6681"/>
                </a:solidFill>
                <a:latin typeface="Courier New" pitchFamily="49" charset="0"/>
                <a:cs typeface="Courier New" pitchFamily="49" charset="0"/>
              </a:rPr>
              <a:t>QA, metrology, etc.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9A6681"/>
                </a:solidFill>
                <a:latin typeface="Courier New" pitchFamily="49" charset="0"/>
                <a:cs typeface="Courier New" pitchFamily="49" charset="0"/>
              </a:rPr>
              <a:t>alignment &amp; survey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9A6681"/>
                </a:solidFill>
                <a:latin typeface="Courier New" pitchFamily="49" charset="0"/>
                <a:cs typeface="Courier New" pitchFamily="49" charset="0"/>
              </a:rPr>
              <a:t>calibrations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9A6681"/>
                </a:solidFill>
                <a:latin typeface="Courier New" pitchFamily="49" charset="0"/>
                <a:cs typeface="Courier New" pitchFamily="49" charset="0"/>
              </a:rPr>
              <a:t>dedicated experiments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9A6681"/>
                </a:solidFill>
                <a:latin typeface="Courier New" pitchFamily="49" charset="0"/>
                <a:cs typeface="Courier New" pitchFamily="49" charset="0"/>
              </a:rPr>
              <a:t>large (size &amp; cost) prototypes</a:t>
            </a:r>
          </a:p>
        </p:txBody>
      </p:sp>
      <p:sp>
        <p:nvSpPr>
          <p:cNvPr id="52" name="Rectangle 51"/>
          <p:cNvSpPr/>
          <p:nvPr/>
        </p:nvSpPr>
        <p:spPr>
          <a:xfrm>
            <a:off x="457200" y="3288507"/>
            <a:ext cx="3438762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6DA15F"/>
                </a:solidFill>
                <a:latin typeface="Courier New" pitchFamily="49" charset="0"/>
                <a:cs typeface="Courier New" pitchFamily="49" charset="0"/>
              </a:rPr>
              <a:t>automation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6DA15F"/>
                </a:solidFill>
                <a:latin typeface="Courier New" pitchFamily="49" charset="0"/>
                <a:cs typeface="Courier New" pitchFamily="49" charset="0"/>
              </a:rPr>
              <a:t>“machines”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6DA15F"/>
                </a:solidFill>
                <a:latin typeface="Courier New" pitchFamily="49" charset="0"/>
                <a:cs typeface="Courier New" pitchFamily="49" charset="0"/>
              </a:rPr>
              <a:t>test equipment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6DA15F"/>
                </a:solidFill>
                <a:latin typeface="Courier New" pitchFamily="49" charset="0"/>
                <a:cs typeface="Courier New" pitchFamily="49" charset="0"/>
              </a:rPr>
              <a:t>robots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6DA15F"/>
                </a:solidFill>
                <a:latin typeface="Courier New" pitchFamily="49" charset="0"/>
                <a:cs typeface="Courier New" pitchFamily="49" charset="0"/>
              </a:rPr>
              <a:t>automatic metrology</a:t>
            </a:r>
            <a:endParaRPr lang="en-US" dirty="0">
              <a:solidFill>
                <a:srgbClr val="6DA15F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33400" y="457200"/>
            <a:ext cx="5562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SCADA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High-speed readouts &amp; test systems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8600" y="1143000"/>
            <a:ext cx="8839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Strategic for </a:t>
            </a:r>
            <a:r>
              <a:rPr lang="en-US" sz="1600" b="1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Nikhef</a:t>
            </a:r>
            <a:endParaRPr lang="en-US" sz="1600" b="1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SCADA for detectors key contribution to experiments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virtually all projects @</a:t>
            </a:r>
            <a:r>
              <a:rPr lang="en-US" sz="1600" b="1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Nikhef</a:t>
            </a:r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need SCADA</a:t>
            </a:r>
          </a:p>
          <a:p>
            <a:pPr marL="171450" indent="-171450"/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 was lack of strategic vision not to replace F. </a:t>
            </a:r>
            <a:r>
              <a:rPr lang="en-US" sz="1600" b="1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Schimmel</a:t>
            </a:r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don’t let’s repeat the mistake with R. Hart and later on H. </a:t>
            </a:r>
            <a:r>
              <a:rPr lang="en-US" sz="1600" b="1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Boterenbrood</a:t>
            </a:r>
            <a:endParaRPr lang="en-US" sz="1600" b="1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5059740"/>
            <a:ext cx="8915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i="1" dirty="0" smtClean="0">
                <a:solidFill>
                  <a:srgbClr val="9A6681"/>
                </a:solidFill>
                <a:latin typeface="Courier New" pitchFamily="49" charset="0"/>
                <a:cs typeface="Courier New" pitchFamily="49" charset="0"/>
              </a:rPr>
              <a:t>Strategic for </a:t>
            </a:r>
            <a:r>
              <a:rPr lang="en-US" sz="1600" b="1" i="1" dirty="0" err="1" smtClean="0">
                <a:solidFill>
                  <a:srgbClr val="9A6681"/>
                </a:solidFill>
                <a:latin typeface="Courier New" pitchFamily="49" charset="0"/>
                <a:cs typeface="Courier New" pitchFamily="49" charset="0"/>
              </a:rPr>
              <a:t>Nikhef</a:t>
            </a:r>
            <a:endParaRPr lang="en-US" sz="1600" b="1" i="1" dirty="0" smtClean="0">
              <a:solidFill>
                <a:srgbClr val="9A6681"/>
              </a:solidFill>
              <a:latin typeface="Courier New" pitchFamily="49" charset="0"/>
              <a:cs typeface="Courier New" pitchFamily="49" charset="0"/>
            </a:endParaRPr>
          </a:p>
          <a:p>
            <a:pPr marL="171450" indent="-171450">
              <a:buFont typeface="Courier New" pitchFamily="49" charset="0"/>
              <a:buChar char="o"/>
            </a:pPr>
            <a:r>
              <a:rPr lang="en-US" sz="1600" b="1" i="1" dirty="0" smtClean="0">
                <a:solidFill>
                  <a:srgbClr val="9A6681"/>
                </a:solidFill>
                <a:latin typeface="Courier New" pitchFamily="49" charset="0"/>
                <a:cs typeface="Courier New" pitchFamily="49" charset="0"/>
              </a:rPr>
              <a:t>MT QA (Krista, </a:t>
            </a:r>
            <a:r>
              <a:rPr lang="en-US" sz="1600" b="1" i="1" dirty="0" err="1" smtClean="0">
                <a:solidFill>
                  <a:srgbClr val="9A6681"/>
                </a:solidFill>
                <a:latin typeface="Courier New" pitchFamily="49" charset="0"/>
                <a:cs typeface="Courier New" pitchFamily="49" charset="0"/>
              </a:rPr>
              <a:t>Berend</a:t>
            </a:r>
            <a:r>
              <a:rPr lang="en-US" sz="1600" b="1" i="1" dirty="0" smtClean="0">
                <a:solidFill>
                  <a:srgbClr val="9A668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i="1" dirty="0" err="1" smtClean="0">
                <a:solidFill>
                  <a:srgbClr val="9A6681"/>
                </a:solidFill>
                <a:latin typeface="Courier New" pitchFamily="49" charset="0"/>
                <a:cs typeface="Courier New" pitchFamily="49" charset="0"/>
              </a:rPr>
              <a:t>Martijn</a:t>
            </a:r>
            <a:r>
              <a:rPr lang="en-US" sz="1600" b="1" i="1" dirty="0" smtClean="0">
                <a:solidFill>
                  <a:srgbClr val="9A6681"/>
                </a:solidFill>
                <a:latin typeface="Courier New" pitchFamily="49" charset="0"/>
                <a:cs typeface="Courier New" pitchFamily="49" charset="0"/>
              </a:rPr>
              <a:t>) good insight, improve implementation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600" b="1" i="1" dirty="0" smtClean="0">
                <a:solidFill>
                  <a:srgbClr val="9A6681"/>
                </a:solidFill>
                <a:latin typeface="Courier New" pitchFamily="49" charset="0"/>
                <a:cs typeface="Courier New" pitchFamily="49" charset="0"/>
              </a:rPr>
              <a:t>add skills, add people, coordinate with </a:t>
            </a:r>
            <a:r>
              <a:rPr lang="en-US" sz="1600" b="1" i="1" smtClean="0">
                <a:solidFill>
                  <a:srgbClr val="9A6681"/>
                </a:solidFill>
                <a:latin typeface="Courier New" pitchFamily="49" charset="0"/>
                <a:cs typeface="Courier New" pitchFamily="49" charset="0"/>
              </a:rPr>
              <a:t>SCADA expertise</a:t>
            </a:r>
            <a:endParaRPr lang="en-US" sz="1600" b="1" i="1" dirty="0" smtClean="0">
              <a:solidFill>
                <a:srgbClr val="9A6681"/>
              </a:solidFill>
              <a:latin typeface="Courier New" pitchFamily="49" charset="0"/>
              <a:cs typeface="Courier New" pitchFamily="49" charset="0"/>
            </a:endParaRP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600" b="1" i="1" dirty="0" smtClean="0">
                <a:solidFill>
                  <a:srgbClr val="9A6681"/>
                </a:solidFill>
                <a:latin typeface="Courier New" pitchFamily="49" charset="0"/>
                <a:cs typeface="Courier New" pitchFamily="49" charset="0"/>
              </a:rPr>
              <a:t>think flexibly: find person “hybrid” physics, comp. and technique</a:t>
            </a:r>
          </a:p>
          <a:p>
            <a:pPr marL="171450" indent="-171450">
              <a:buFont typeface="Courier New" pitchFamily="49" charset="0"/>
              <a:buChar char="o"/>
            </a:pPr>
            <a:r>
              <a:rPr lang="en-US" sz="1600" b="1" i="1" dirty="0" smtClean="0">
                <a:solidFill>
                  <a:srgbClr val="9A6681"/>
                </a:solidFill>
                <a:latin typeface="Courier New" pitchFamily="49" charset="0"/>
                <a:cs typeface="Courier New" pitchFamily="49" charset="0"/>
              </a:rPr>
              <a:t>create similar by ET: test of high-speed system now “outside” projects</a:t>
            </a:r>
          </a:p>
          <a:p>
            <a:pPr marL="171450" indent="-171450">
              <a:buFont typeface="Courier New" pitchFamily="49" charset="0"/>
              <a:buChar char="o"/>
            </a:pPr>
            <a:r>
              <a:rPr lang="en-US" sz="1600" b="1" i="1" dirty="0" smtClean="0">
                <a:solidFill>
                  <a:srgbClr val="9A6681"/>
                </a:solidFill>
                <a:latin typeface="Courier New" pitchFamily="49" charset="0"/>
                <a:cs typeface="Courier New" pitchFamily="49" charset="0"/>
              </a:rPr>
              <a:t>project budget insufficient, build up central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381000" y="685800"/>
            <a:ext cx="280397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outsource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vs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Nikhef</a:t>
            </a:r>
            <a:endParaRPr lang="en-US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628650" lvl="1" indent="-17145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tooling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draaiwerk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3429000" y="3875782"/>
            <a:ext cx="247375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77F94"/>
                </a:solidFill>
                <a:latin typeface="Courier New" pitchFamily="49" charset="0"/>
                <a:cs typeface="Courier New" pitchFamily="49" charset="0"/>
              </a:rPr>
              <a:t>3D printing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C77F94"/>
                </a:solidFill>
                <a:latin typeface="Courier New" pitchFamily="49" charset="0"/>
                <a:cs typeface="Courier New" pitchFamily="49" charset="0"/>
              </a:rPr>
              <a:t>optimization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C77F94"/>
                </a:solidFill>
                <a:latin typeface="Courier New" pitchFamily="49" charset="0"/>
                <a:cs typeface="Courier New" pitchFamily="49" charset="0"/>
              </a:rPr>
              <a:t>tolerances</a:t>
            </a:r>
            <a:endParaRPr lang="en-US" dirty="0">
              <a:solidFill>
                <a:srgbClr val="C77F94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" y="1752600"/>
            <a:ext cx="8915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i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Non obvious choice</a:t>
            </a:r>
          </a:p>
          <a:p>
            <a:pPr marL="171450" indent="-171450">
              <a:buFont typeface="Courier New" pitchFamily="49" charset="0"/>
              <a:buChar char="o"/>
            </a:pPr>
            <a:r>
              <a:rPr lang="en-US" sz="1600" b="1" i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1600" b="1" i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SciFi</a:t>
            </a:r>
            <a:r>
              <a:rPr lang="en-US" sz="1600" b="1" i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&gt;100 </a:t>
            </a:r>
            <a:r>
              <a:rPr lang="en-US" sz="1600" b="1" i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kEUR</a:t>
            </a:r>
            <a:r>
              <a:rPr lang="en-US" sz="1600" b="1" i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i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draaiwerk</a:t>
            </a:r>
            <a:r>
              <a:rPr lang="en-US" sz="1600" b="1" i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outsource because it’s “cheaper”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600" b="1" i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Cheaper for whom?? Not for the project, costs more money and time!</a:t>
            </a:r>
          </a:p>
          <a:p>
            <a:pPr marL="171450" indent="-171450">
              <a:buFont typeface="Courier New" pitchFamily="49" charset="0"/>
              <a:buChar char="o"/>
            </a:pPr>
            <a:r>
              <a:rPr lang="en-US" sz="1600" b="1" i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Tooling heavily outsourced: bad choice, inefficient and costly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09800" y="4866382"/>
            <a:ext cx="6019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i="1" dirty="0" smtClean="0">
                <a:solidFill>
                  <a:srgbClr val="C77F94"/>
                </a:solidFill>
                <a:latin typeface="Courier New" pitchFamily="49" charset="0"/>
                <a:cs typeface="Courier New" pitchFamily="49" charset="0"/>
              </a:rPr>
              <a:t>It’s here to stay</a:t>
            </a:r>
          </a:p>
          <a:p>
            <a:pPr marL="171450" indent="-171450">
              <a:buFont typeface="Courier New" pitchFamily="49" charset="0"/>
              <a:buChar char="o"/>
            </a:pPr>
            <a:r>
              <a:rPr lang="en-US" sz="1600" b="1" i="1" dirty="0" smtClean="0">
                <a:solidFill>
                  <a:srgbClr val="C77F94"/>
                </a:solidFill>
                <a:latin typeface="Courier New" pitchFamily="49" charset="0"/>
                <a:cs typeface="Courier New" pitchFamily="49" charset="0"/>
              </a:rPr>
              <a:t>train better our designers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600" b="1" i="1" dirty="0" smtClean="0">
                <a:solidFill>
                  <a:srgbClr val="C77F94"/>
                </a:solidFill>
                <a:latin typeface="Courier New" pitchFamily="49" charset="0"/>
                <a:cs typeface="Courier New" pitchFamily="49" charset="0"/>
              </a:rPr>
              <a:t>buy some decent machine, and use it!</a:t>
            </a:r>
          </a:p>
          <a:p>
            <a:pPr marL="171450" indent="-171450">
              <a:buFont typeface="Courier New" pitchFamily="49" charset="0"/>
              <a:buChar char="o"/>
            </a:pPr>
            <a:r>
              <a:rPr lang="en-US" sz="1600" b="1" i="1" dirty="0" smtClean="0">
                <a:solidFill>
                  <a:srgbClr val="C77F94"/>
                </a:solidFill>
                <a:latin typeface="Courier New" pitchFamily="49" charset="0"/>
                <a:cs typeface="Courier New" pitchFamily="49" charset="0"/>
              </a:rPr>
              <a:t>tolerances in 3DP needs special thinking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2514600" y="3200400"/>
            <a:ext cx="4128053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E41CA1"/>
                </a:solidFill>
                <a:latin typeface="Courier New" pitchFamily="49" charset="0"/>
                <a:cs typeface="Courier New" pitchFamily="49" charset="0"/>
              </a:rPr>
              <a:t>electromechanics</a:t>
            </a:r>
            <a:endParaRPr lang="en-US" b="1" dirty="0" smtClean="0">
              <a:solidFill>
                <a:srgbClr val="E41CA1"/>
              </a:solidFill>
              <a:latin typeface="Courier New" pitchFamily="49" charset="0"/>
              <a:cs typeface="Courier New" pitchFamily="49" charset="0"/>
            </a:endParaRPr>
          </a:p>
          <a:p>
            <a:pPr marL="628650" lvl="1" indent="-1714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E41CA1"/>
                </a:solidFill>
                <a:latin typeface="Courier New" pitchFamily="49" charset="0"/>
                <a:cs typeface="Courier New" pitchFamily="49" charset="0"/>
              </a:rPr>
              <a:t>stability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E41CA1"/>
                </a:solidFill>
                <a:latin typeface="Courier New" pitchFamily="49" charset="0"/>
                <a:cs typeface="Courier New" pitchFamily="49" charset="0"/>
              </a:rPr>
              <a:t>heat spreading &amp; cooling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E41CA1"/>
                </a:solidFill>
                <a:latin typeface="Courier New" pitchFamily="49" charset="0"/>
                <a:cs typeface="Courier New" pitchFamily="49" charset="0"/>
              </a:rPr>
              <a:t>grounding and shielding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E41CA1"/>
                </a:solidFill>
                <a:latin typeface="Courier New" pitchFamily="49" charset="0"/>
                <a:cs typeface="Courier New" pitchFamily="49" charset="0"/>
              </a:rPr>
              <a:t>cabling and services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E41CA1"/>
                </a:solidFill>
                <a:latin typeface="Courier New" pitchFamily="49" charset="0"/>
                <a:cs typeface="Courier New" pitchFamily="49" charset="0"/>
              </a:rPr>
              <a:t>tooling</a:t>
            </a:r>
            <a:endParaRPr lang="en-US" dirty="0">
              <a:solidFill>
                <a:srgbClr val="E41CA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09600" y="381000"/>
            <a:ext cx="27494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2984D7"/>
                </a:solidFill>
                <a:latin typeface="Courier New" pitchFamily="49" charset="0"/>
                <a:cs typeface="Courier New" pitchFamily="49" charset="0"/>
              </a:rPr>
              <a:t>ASIC design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2984D7"/>
                </a:solidFill>
                <a:latin typeface="Courier New" pitchFamily="49" charset="0"/>
                <a:cs typeface="Courier New" pitchFamily="49" charset="0"/>
              </a:rPr>
              <a:t>ad hoc choices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" y="1371600"/>
            <a:ext cx="8839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i="1" dirty="0" smtClean="0">
                <a:solidFill>
                  <a:srgbClr val="2984D7"/>
                </a:solidFill>
                <a:latin typeface="Courier New" pitchFamily="49" charset="0"/>
                <a:cs typeface="Courier New" pitchFamily="49" charset="0"/>
              </a:rPr>
              <a:t>Strategic for </a:t>
            </a:r>
            <a:r>
              <a:rPr lang="en-US" sz="1600" b="1" i="1" dirty="0" err="1" smtClean="0">
                <a:solidFill>
                  <a:srgbClr val="2984D7"/>
                </a:solidFill>
                <a:latin typeface="Courier New" pitchFamily="49" charset="0"/>
                <a:cs typeface="Courier New" pitchFamily="49" charset="0"/>
              </a:rPr>
              <a:t>Nikhef</a:t>
            </a:r>
            <a:r>
              <a:rPr lang="en-US" sz="1600" b="1" i="1" dirty="0" smtClean="0">
                <a:solidFill>
                  <a:srgbClr val="2984D7"/>
                </a:solidFill>
                <a:latin typeface="Courier New" pitchFamily="49" charset="0"/>
                <a:cs typeface="Courier New" pitchFamily="49" charset="0"/>
              </a:rPr>
              <a:t>, almost every experiment can profit from it, but:</a:t>
            </a:r>
          </a:p>
          <a:p>
            <a:pPr marL="171450" indent="-171450">
              <a:buFont typeface="Courier New" pitchFamily="49" charset="0"/>
              <a:buChar char="o"/>
            </a:pPr>
            <a:r>
              <a:rPr lang="en-US" sz="1600" b="1" i="1" dirty="0" smtClean="0">
                <a:solidFill>
                  <a:srgbClr val="2984D7"/>
                </a:solidFill>
                <a:latin typeface="Courier New" pitchFamily="49" charset="0"/>
                <a:cs typeface="Courier New" pitchFamily="49" charset="0"/>
              </a:rPr>
              <a:t>access to it seems a bit “first come first serve”</a:t>
            </a:r>
          </a:p>
          <a:p>
            <a:pPr marL="171450" indent="-171450">
              <a:buFont typeface="Courier New" pitchFamily="49" charset="0"/>
              <a:buChar char="o"/>
            </a:pPr>
            <a:r>
              <a:rPr lang="en-US" sz="1600" b="1" i="1" dirty="0" smtClean="0">
                <a:solidFill>
                  <a:srgbClr val="2984D7"/>
                </a:solidFill>
                <a:latin typeface="Courier New" pitchFamily="49" charset="0"/>
                <a:cs typeface="Courier New" pitchFamily="49" charset="0"/>
              </a:rPr>
              <a:t>some more “guidelines” would help schedule future actions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" y="5153561"/>
            <a:ext cx="8839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i="1" dirty="0" smtClean="0">
                <a:solidFill>
                  <a:srgbClr val="E41CA1"/>
                </a:solidFill>
                <a:latin typeface="Courier New" pitchFamily="49" charset="0"/>
                <a:cs typeface="Courier New" pitchFamily="49" charset="0"/>
              </a:rPr>
              <a:t>Strategic for </a:t>
            </a:r>
            <a:r>
              <a:rPr lang="en-US" sz="1600" b="1" i="1" dirty="0" err="1" smtClean="0">
                <a:solidFill>
                  <a:srgbClr val="E41CA1"/>
                </a:solidFill>
                <a:latin typeface="Courier New" pitchFamily="49" charset="0"/>
                <a:cs typeface="Courier New" pitchFamily="49" charset="0"/>
              </a:rPr>
              <a:t>Nikhef</a:t>
            </a:r>
            <a:r>
              <a:rPr lang="en-US" sz="1600" b="1" i="1" dirty="0" smtClean="0">
                <a:solidFill>
                  <a:srgbClr val="E41CA1"/>
                </a:solidFill>
                <a:latin typeface="Courier New" pitchFamily="49" charset="0"/>
                <a:cs typeface="Courier New" pitchFamily="49" charset="0"/>
              </a:rPr>
              <a:t>, no electronics without mechanics:</a:t>
            </a:r>
          </a:p>
          <a:p>
            <a:pPr marL="171450" indent="-171450">
              <a:buFont typeface="Courier New" pitchFamily="49" charset="0"/>
              <a:buChar char="o"/>
            </a:pPr>
            <a:r>
              <a:rPr lang="en-US" sz="1600" b="1" i="1" dirty="0" smtClean="0">
                <a:solidFill>
                  <a:srgbClr val="E41CA1"/>
                </a:solidFill>
                <a:latin typeface="Courier New" pitchFamily="49" charset="0"/>
                <a:cs typeface="Courier New" pitchFamily="49" charset="0"/>
              </a:rPr>
              <a:t>better MT/ET cooperation not a pragmatic solution in my opinion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600" b="1" i="1" dirty="0" smtClean="0">
                <a:solidFill>
                  <a:srgbClr val="E41CA1"/>
                </a:solidFill>
                <a:latin typeface="Courier New" pitchFamily="49" charset="0"/>
                <a:cs typeface="Courier New" pitchFamily="49" charset="0"/>
              </a:rPr>
              <a:t>need “specialist” in ET with “hybrid” skills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600" b="1" i="1" dirty="0" smtClean="0">
                <a:solidFill>
                  <a:srgbClr val="E41CA1"/>
                </a:solidFill>
                <a:latin typeface="Courier New" pitchFamily="49" charset="0"/>
                <a:cs typeface="Courier New" pitchFamily="49" charset="0"/>
              </a:rPr>
              <a:t>Ad </a:t>
            </a:r>
            <a:r>
              <a:rPr lang="en-US" sz="1600" b="1" i="1" dirty="0" err="1" smtClean="0">
                <a:solidFill>
                  <a:srgbClr val="E41CA1"/>
                </a:solidFill>
                <a:latin typeface="Courier New" pitchFamily="49" charset="0"/>
                <a:cs typeface="Courier New" pitchFamily="49" charset="0"/>
              </a:rPr>
              <a:t>Berkien</a:t>
            </a:r>
            <a:r>
              <a:rPr lang="en-US" sz="1600" b="1" i="1" dirty="0" smtClean="0">
                <a:solidFill>
                  <a:srgbClr val="E41CA1"/>
                </a:solidFill>
                <a:latin typeface="Courier New" pitchFamily="49" charset="0"/>
                <a:cs typeface="Courier New" pitchFamily="49" charset="0"/>
              </a:rPr>
              <a:t> replaced by M. van </a:t>
            </a:r>
            <a:r>
              <a:rPr lang="en-US" sz="1600" b="1" i="1" dirty="0" err="1" smtClean="0">
                <a:solidFill>
                  <a:srgbClr val="E41CA1"/>
                </a:solidFill>
                <a:latin typeface="Courier New" pitchFamily="49" charset="0"/>
                <a:cs typeface="Courier New" pitchFamily="49" charset="0"/>
              </a:rPr>
              <a:t>der</a:t>
            </a:r>
            <a:r>
              <a:rPr lang="en-US" sz="1600" b="1" i="1" dirty="0" smtClean="0">
                <a:solidFill>
                  <a:srgbClr val="E41CA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i="1" dirty="0" err="1" smtClean="0">
                <a:solidFill>
                  <a:srgbClr val="E41CA1"/>
                </a:solidFill>
                <a:latin typeface="Courier New" pitchFamily="49" charset="0"/>
                <a:cs typeface="Courier New" pitchFamily="49" charset="0"/>
              </a:rPr>
              <a:t>Kraats</a:t>
            </a:r>
            <a:r>
              <a:rPr lang="en-US" sz="1600" b="1" i="1" dirty="0" smtClean="0">
                <a:solidFill>
                  <a:srgbClr val="E41CA1"/>
                </a:solidFill>
                <a:latin typeface="Courier New" pitchFamily="49" charset="0"/>
                <a:cs typeface="Courier New" pitchFamily="49" charset="0"/>
              </a:rPr>
              <a:t>: well done, preserve it!</a:t>
            </a:r>
          </a:p>
          <a:p>
            <a:pPr marL="171450" indent="-171450">
              <a:buFont typeface="Courier New" pitchFamily="49" charset="0"/>
              <a:buChar char="o"/>
            </a:pPr>
            <a:r>
              <a:rPr lang="en-US" sz="1600" b="1" i="1" dirty="0" smtClean="0">
                <a:solidFill>
                  <a:srgbClr val="E41CA1"/>
                </a:solidFill>
                <a:latin typeface="Courier New" pitchFamily="49" charset="0"/>
                <a:cs typeface="Courier New" pitchFamily="49" charset="0"/>
              </a:rPr>
              <a:t>further training in specific topics e.g. grounding &amp; shielding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680</Words>
  <Application>Microsoft Office PowerPoint</Application>
  <PresentationFormat>On-screen Show (4:3)</PresentationFormat>
  <Paragraphs>109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Nikhef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antonio</dc:creator>
  <cp:lastModifiedBy>antonio</cp:lastModifiedBy>
  <cp:revision>28</cp:revision>
  <dcterms:created xsi:type="dcterms:W3CDTF">2019-02-05T16:39:40Z</dcterms:created>
  <dcterms:modified xsi:type="dcterms:W3CDTF">2019-02-06T08:32:58Z</dcterms:modified>
</cp:coreProperties>
</file>