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1"/>
  </p:notesMasterIdLst>
  <p:sldIdLst>
    <p:sldId id="345" r:id="rId2"/>
    <p:sldId id="342" r:id="rId3"/>
    <p:sldId id="341" r:id="rId4"/>
    <p:sldId id="333" r:id="rId5"/>
    <p:sldId id="319" r:id="rId6"/>
    <p:sldId id="346" r:id="rId7"/>
    <p:sldId id="324" r:id="rId8"/>
    <p:sldId id="343" r:id="rId9"/>
    <p:sldId id="347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BBBB"/>
    <a:srgbClr val="CCFF33"/>
    <a:srgbClr val="71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1"/>
    <p:restoredTop sz="94643"/>
  </p:normalViewPr>
  <p:slideViewPr>
    <p:cSldViewPr snapToGrid="0" snapToObjects="1">
      <p:cViewPr varScale="1">
        <p:scale>
          <a:sx n="42" d="100"/>
          <a:sy n="42" d="100"/>
        </p:scale>
        <p:origin x="955" y="8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459287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0468" y="263400"/>
            <a:ext cx="18997150" cy="13189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19365813" y="2844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" name="Driehoek"/>
          <p:cNvSpPr/>
          <p:nvPr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/>
            </a:lvl1pPr>
          </a:lstStyle>
          <a:p>
            <a:r>
              <a:rPr lang="nl-NL" smtClean="0"/>
              <a:t>Klik om de stijl te bewerken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3" y="7245151"/>
            <a:ext cx="6514970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0522478" y="451111"/>
            <a:ext cx="25224451" cy="1423935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19365813" y="2844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3" y="7245151"/>
            <a:ext cx="6514970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6475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8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39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20538" y="0"/>
            <a:ext cx="12463462" cy="13732328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91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41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0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0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56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0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4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57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32659" y="0"/>
            <a:ext cx="24416658" cy="1376449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35000" y="9549982"/>
            <a:ext cx="6133440" cy="3518736"/>
          </a:xfrm>
          <a:prstGeom prst="rect">
            <a:avLst/>
          </a:prstGeom>
        </p:spPr>
        <p:txBody>
          <a:bodyPr anchor="b"/>
          <a:lstStyle>
            <a:lvl1pPr>
              <a:defRPr sz="2500"/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8930" y="-33385"/>
            <a:ext cx="22501585" cy="13750114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8855266" y="647282"/>
            <a:ext cx="4886061" cy="12421436"/>
          </a:xfrm>
          <a:prstGeom prst="rect">
            <a:avLst/>
          </a:prstGeom>
        </p:spPr>
        <p:txBody>
          <a:bodyPr/>
          <a:lstStyle>
            <a:lvl1pPr algn="r">
              <a:defRPr sz="2500"/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8930" y="-61797"/>
            <a:ext cx="24469130" cy="13778526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6771473" y="647282"/>
            <a:ext cx="6969854" cy="3995383"/>
          </a:xfrm>
          <a:prstGeom prst="rect">
            <a:avLst/>
          </a:prstGeom>
        </p:spPr>
        <p:txBody>
          <a:bodyPr/>
          <a:lstStyle>
            <a:lvl1pPr algn="r">
              <a:defRPr sz="2500"/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9429930" y="-8301785"/>
            <a:ext cx="15092134" cy="234390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7007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defTabSz="1828800" hangingPunct="1"/>
            <a:r>
              <a:rPr lang="en-US" kern="1200" cap="none" smtClean="0"/>
              <a:t>Nikhef Mechanics Workshop - 2019</a:t>
            </a:r>
            <a:endParaRPr lang="en-US" kern="1200" cap="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1105286-E88E-4CBF-9455-5FF017B3172C}" type="slidenum">
              <a:rPr lang="en-US" kern="1200" cap="none" smtClean="0"/>
              <a:pPr defTabSz="1828800" hangingPunct="1"/>
              <a:t>‹nr.›</a:t>
            </a:fld>
            <a:endParaRPr lang="en-US" kern="1200" cap="none"/>
          </a:p>
        </p:txBody>
      </p:sp>
    </p:spTree>
    <p:extLst>
      <p:ext uri="{BB962C8B-B14F-4D97-AF65-F5344CB8AC3E}">
        <p14:creationId xmlns:p14="http://schemas.microsoft.com/office/powerpoint/2010/main" val="2164060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191" y="803227"/>
            <a:ext cx="21850765" cy="230911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191" y="3257600"/>
            <a:ext cx="21850765" cy="12961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20192" y="4699001"/>
            <a:ext cx="21850763" cy="6623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22177109" y="12712701"/>
            <a:ext cx="987691" cy="730250"/>
          </a:xfrm>
        </p:spPr>
        <p:txBody>
          <a:bodyPr/>
          <a:lstStyle/>
          <a:p>
            <a:pPr defTabSz="1828800" hangingPunct="1"/>
            <a:fld id="{51105286-E88E-4CBF-9455-5FF017B3172C}" type="slidenum">
              <a:rPr lang="en-US" kern="1200" cap="none" smtClean="0"/>
              <a:pPr defTabSz="1828800" hangingPunct="1"/>
              <a:t>‹nr.›</a:t>
            </a:fld>
            <a:endParaRPr lang="en-US" kern="1200" cap="none"/>
          </a:p>
        </p:txBody>
      </p:sp>
    </p:spTree>
    <p:extLst>
      <p:ext uri="{BB962C8B-B14F-4D97-AF65-F5344CB8AC3E}">
        <p14:creationId xmlns:p14="http://schemas.microsoft.com/office/powerpoint/2010/main" val="2666136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43945" y="-3369403"/>
            <a:ext cx="25747976" cy="1784561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accent4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12164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928371" y="-1582402"/>
            <a:ext cx="20523598" cy="1765510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54838087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4510684" y="-266700"/>
            <a:ext cx="21915832" cy="141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6547511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smtClean="0"/>
              <a:t>Klik op het pictogram als u een afbeelding wilt toevoegen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704850" y="12782359"/>
            <a:ext cx="436372" cy="3432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3">
            <a:extLst/>
          </a:blip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647282"/>
            <a:ext cx="11023600" cy="10928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dirty="0" err="1" smtClean="0"/>
              <a:t>Nikhef</a:t>
            </a:r>
            <a:r>
              <a:rPr lang="en-US" dirty="0" smtClean="0"/>
              <a:t> Mechanics Workshop - 2019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700" r:id="rId8"/>
    <p:sldLayoutId id="2147483662" r:id="rId9"/>
    <p:sldLayoutId id="2147483701" r:id="rId10"/>
    <p:sldLayoutId id="2147483668" r:id="rId11"/>
    <p:sldLayoutId id="2147483660" r:id="rId12"/>
    <p:sldLayoutId id="2147483704" r:id="rId13"/>
    <p:sldLayoutId id="2147483705" r:id="rId14"/>
    <p:sldLayoutId id="2147483706" r:id="rId15"/>
    <p:sldLayoutId id="2147483707" r:id="rId16"/>
    <p:sldLayoutId id="2147483703" r:id="rId17"/>
    <p:sldLayoutId id="2147483661" r:id="rId18"/>
    <p:sldLayoutId id="2147483664" r:id="rId19"/>
    <p:sldLayoutId id="2147483667" r:id="rId20"/>
    <p:sldLayoutId id="2147483702" r:id="rId21"/>
    <p:sldLayoutId id="2147483697" r:id="rId22"/>
    <p:sldLayoutId id="2147483674" r:id="rId23"/>
    <p:sldLayoutId id="2147483677" r:id="rId24"/>
    <p:sldLayoutId id="2147483698" r:id="rId25"/>
    <p:sldLayoutId id="2147483699" r:id="rId26"/>
    <p:sldLayoutId id="2147483672" r:id="rId27"/>
    <p:sldLayoutId id="2147483675" r:id="rId28"/>
    <p:sldLayoutId id="2147483678" r:id="rId29"/>
    <p:sldLayoutId id="2147483681" r:id="rId30"/>
    <p:sldLayoutId id="2147483684" r:id="rId31"/>
    <p:sldLayoutId id="2147483673" r:id="rId32"/>
    <p:sldLayoutId id="2147483676" r:id="rId33"/>
    <p:sldLayoutId id="2147483679" r:id="rId34"/>
    <p:sldLayoutId id="2147483682" r:id="rId35"/>
    <p:sldLayoutId id="2147483685" r:id="rId36"/>
    <p:sldLayoutId id="2147483688" r:id="rId37"/>
    <p:sldLayoutId id="2147483689" r:id="rId38"/>
    <p:sldLayoutId id="2147483690" r:id="rId39"/>
    <p:sldLayoutId id="2147483750" r:id="rId40"/>
    <p:sldLayoutId id="2147483746" r:id="rId41"/>
  </p:sldLayoutIdLst>
  <p:transition spd="med"/>
  <p:hf hdr="0" dt="0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981"/>
            <a:ext cx="9791234" cy="69526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508252" y="1366452"/>
            <a:ext cx="12500355" cy="332398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5400" i="1" dirty="0" smtClean="0"/>
              <a:t>A few words on the </a:t>
            </a:r>
            <a:r>
              <a:rPr lang="en-US" sz="5400" i="1" dirty="0" err="1" smtClean="0"/>
              <a:t>nikhef</a:t>
            </a:r>
            <a:r>
              <a:rPr lang="en-US" sz="5400" i="1" dirty="0" smtClean="0"/>
              <a:t> technical infrastructure</a:t>
            </a:r>
          </a:p>
          <a:p>
            <a:endParaRPr lang="en-US" sz="5400" i="1" dirty="0"/>
          </a:p>
          <a:p>
            <a:r>
              <a:rPr lang="en-US" sz="5400" i="1" dirty="0" smtClean="0"/>
              <a:t>Objective, but totally biased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25674" y="4223306"/>
            <a:ext cx="5708294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Marcel</a:t>
            </a:r>
            <a:r>
              <a:rPr kumimoji="0" lang="en-US" sz="4000" b="0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4000" b="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Vreeswijk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i="1" cap="none" dirty="0" err="1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Projectleader</a:t>
            </a:r>
            <a:r>
              <a:rPr lang="en-US" sz="4000" i="1" cap="none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ITK-</a:t>
            </a:r>
            <a:r>
              <a:rPr lang="en-US" sz="4000" i="1" cap="none" dirty="0" err="1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nikhef</a:t>
            </a:r>
            <a:endParaRPr kumimoji="0" lang="en-US" sz="4000" b="0" i="1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4" t="17069" r="20648"/>
          <a:stretch/>
        </p:blipFill>
        <p:spPr>
          <a:xfrm>
            <a:off x="16539308" y="1266467"/>
            <a:ext cx="2962656" cy="303924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662940" y="8154955"/>
            <a:ext cx="9034525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dirty="0" err="1" smtClean="0"/>
              <a:t>Some</a:t>
            </a:r>
            <a:r>
              <a:rPr lang="nl-NL" dirty="0" smtClean="0"/>
              <a:t> </a:t>
            </a:r>
            <a:r>
              <a:rPr lang="nl-NL" dirty="0" err="1" smtClean="0"/>
              <a:t>impresions</a:t>
            </a:r>
            <a:endParaRPr lang="nl-NL" dirty="0" smtClean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7000" b="0" i="0" u="none" strike="noStrike" cap="all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Some</a:t>
            </a:r>
            <a:r>
              <a:rPr kumimoji="0" lang="nl-NL" sz="7000" b="0" i="0" u="none" strike="noStrike" cap="all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statements</a:t>
            </a:r>
            <a:endParaRPr kumimoji="0" lang="nl-NL" sz="7000" b="0" i="0" u="none" strike="noStrike" cap="all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452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1828800" hangingPunct="1"/>
            <a:r>
              <a:rPr lang="en-US" kern="1200" cap="none" smtClean="0"/>
              <a:t>Nikhef Mechanics Workshop - 2019</a:t>
            </a:r>
            <a:endParaRPr lang="en-US" kern="1200" cap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1105286-E88E-4CBF-9455-5FF017B3172C}" type="slidenum">
              <a:rPr lang="en-US" kern="1200" cap="none" smtClean="0"/>
              <a:pPr defTabSz="1828800" hangingPunct="1"/>
              <a:t>2</a:t>
            </a:fld>
            <a:endParaRPr lang="en-US" kern="1200" cap="none"/>
          </a:p>
        </p:txBody>
      </p:sp>
      <p:pic>
        <p:nvPicPr>
          <p:cNvPr id="5" name="Picture 3" descr="indet-2006-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35" y="1922106"/>
            <a:ext cx="15003371" cy="1000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923036" y="492459"/>
            <a:ext cx="1219564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 err="1" smtClean="0"/>
              <a:t>Some</a:t>
            </a:r>
            <a:r>
              <a:rPr lang="nl-NL" sz="6000" dirty="0" smtClean="0"/>
              <a:t> </a:t>
            </a:r>
            <a:r>
              <a:rPr lang="nl-NL" sz="6000" dirty="0" err="1" smtClean="0"/>
              <a:t>history</a:t>
            </a:r>
            <a:r>
              <a:rPr lang="nl-NL" sz="6000" dirty="0" smtClean="0"/>
              <a:t>: SCT</a:t>
            </a:r>
            <a:r>
              <a:rPr kumimoji="0" lang="nl-NL" sz="6000" b="0" i="0" u="none" strike="noStrike" cap="all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 at </a:t>
            </a:r>
            <a:r>
              <a:rPr kumimoji="0" lang="nl-NL" sz="6000" b="0" i="0" u="none" strike="noStrike" cap="all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nikhef</a:t>
            </a:r>
            <a:endParaRPr kumimoji="0" lang="nl-NL" sz="6000" b="0" i="0" u="none" strike="noStrike" cap="all" spc="0" normalizeH="0" baseline="0" dirty="0" smtClean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6127031" y="1135245"/>
            <a:ext cx="7591386" cy="82278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4800" cap="none" dirty="0" smtClean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800" cap="none" dirty="0" smtClean="0"/>
              <a:t>@</a:t>
            </a:r>
            <a:r>
              <a:rPr lang="nl-NL" sz="4800" cap="none" dirty="0" err="1" smtClean="0"/>
              <a:t>Nikhef</a:t>
            </a:r>
            <a:r>
              <a:rPr lang="nl-NL" sz="4800" cap="none" dirty="0" smtClean="0"/>
              <a:t>: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800" cap="none" dirty="0" smtClean="0"/>
              <a:t>Space </a:t>
            </a:r>
            <a:r>
              <a:rPr lang="nl-NL" sz="4800" cap="none" dirty="0" err="1" smtClean="0"/>
              <a:t>for</a:t>
            </a:r>
            <a:r>
              <a:rPr lang="nl-NL" sz="4800" cap="none" dirty="0" smtClean="0"/>
              <a:t> SCT stand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800" cap="none" dirty="0" smtClean="0"/>
              <a:t>Metal tools/support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4800" cap="none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800" cap="none" dirty="0" err="1" smtClean="0"/>
              <a:t>All</a:t>
            </a:r>
            <a:r>
              <a:rPr lang="nl-NL" sz="4800" cap="none" dirty="0" smtClean="0"/>
              <a:t> kinds of </a:t>
            </a:r>
            <a:r>
              <a:rPr lang="nl-NL" sz="4800" cap="none" dirty="0" err="1" smtClean="0"/>
              <a:t>measurements</a:t>
            </a:r>
            <a:r>
              <a:rPr lang="nl-NL" sz="4800" cap="none" dirty="0" smtClean="0"/>
              <a:t>/monitoring </a:t>
            </a:r>
            <a:r>
              <a:rPr lang="nl-NL" sz="4800" cap="none" dirty="0" err="1" smtClean="0"/>
              <a:t>and</a:t>
            </a:r>
            <a:r>
              <a:rPr lang="nl-NL" sz="4800" cap="none" dirty="0" smtClean="0"/>
              <a:t> ICT </a:t>
            </a:r>
            <a:r>
              <a:rPr lang="nl-NL" sz="4800" cap="none" dirty="0" err="1" smtClean="0"/>
              <a:t>contributions</a:t>
            </a:r>
            <a:endParaRPr lang="nl-NL" sz="4800" cap="none" dirty="0" smtClean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4800" cap="none" dirty="0"/>
          </a:p>
          <a:p>
            <a:r>
              <a:rPr lang="nl-NL" sz="4800" cap="none" dirty="0" err="1" smtClean="0"/>
              <a:t>Skilled</a:t>
            </a:r>
            <a:r>
              <a:rPr lang="nl-NL" sz="4800" cap="none" dirty="0" smtClean="0"/>
              <a:t> People</a:t>
            </a:r>
            <a:endParaRPr lang="nl-NL" sz="4800" cap="none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4800" cap="none" dirty="0" smtClean="0"/>
          </a:p>
        </p:txBody>
      </p:sp>
    </p:spTree>
    <p:extLst>
      <p:ext uri="{BB962C8B-B14F-4D97-AF65-F5344CB8AC3E}">
        <p14:creationId xmlns:p14="http://schemas.microsoft.com/office/powerpoint/2010/main" val="341768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1828800" hangingPunct="1"/>
            <a:r>
              <a:rPr lang="en-US" kern="1200" cap="none" smtClean="0"/>
              <a:t>Nikhef Mechanics Workshop - 2019</a:t>
            </a:r>
            <a:endParaRPr lang="en-US" kern="1200" cap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1105286-E88E-4CBF-9455-5FF017B3172C}" type="slidenum">
              <a:rPr lang="en-US" kern="1200" cap="none" smtClean="0"/>
              <a:pPr defTabSz="1828800" hangingPunct="1"/>
              <a:t>3</a:t>
            </a:fld>
            <a:endParaRPr lang="en-US" kern="1200" cap="non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36" y="1947672"/>
            <a:ext cx="17724355" cy="997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923036" y="492459"/>
            <a:ext cx="1762662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000" b="0" i="0" u="none" strike="noStrike" cap="all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More</a:t>
            </a:r>
            <a:r>
              <a:rPr kumimoji="0" lang="nl-NL" sz="6000" b="0" i="0" u="none" strike="noStrike" cap="all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 </a:t>
            </a:r>
            <a:r>
              <a:rPr kumimoji="0" lang="nl-NL" sz="6000" b="0" i="0" u="none" strike="noStrike" cap="all" spc="0" normalizeH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history</a:t>
            </a:r>
            <a:r>
              <a:rPr kumimoji="0" lang="nl-NL" sz="6000" b="0" i="0" u="none" strike="noStrike" cap="all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: </a:t>
            </a:r>
            <a:r>
              <a:rPr kumimoji="0" lang="nl-NL" sz="6000" b="0" i="0" u="none" strike="noStrike" cap="all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Muon </a:t>
            </a:r>
            <a:r>
              <a:rPr kumimoji="0" lang="nl-NL" sz="6000" b="0" i="0" u="none" strike="noStrike" cap="all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chambers</a:t>
            </a:r>
            <a:r>
              <a:rPr kumimoji="0" lang="nl-NL" sz="6000" b="0" i="0" u="none" strike="noStrike" cap="all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 at </a:t>
            </a:r>
            <a:r>
              <a:rPr kumimoji="0" lang="nl-NL" sz="6000" b="0" i="0" u="none" strike="noStrike" cap="all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nikhef</a:t>
            </a:r>
            <a:endParaRPr kumimoji="0" lang="nl-NL" sz="6000" b="0" i="0" u="none" strike="noStrike" cap="all" spc="0" normalizeH="0" baseline="0" dirty="0" smtClean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9019520" y="2344355"/>
            <a:ext cx="5146766" cy="7489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800" cap="none" dirty="0" smtClean="0"/>
              <a:t>Space </a:t>
            </a:r>
            <a:r>
              <a:rPr lang="nl-NL" sz="4800" cap="none" dirty="0" err="1" smtClean="0"/>
              <a:t>for</a:t>
            </a:r>
            <a:r>
              <a:rPr lang="nl-NL" sz="4800" cap="none" dirty="0" smtClean="0"/>
              <a:t> large </a:t>
            </a:r>
            <a:r>
              <a:rPr lang="nl-NL" sz="4800" cap="none" dirty="0" err="1" smtClean="0"/>
              <a:t>setups</a:t>
            </a:r>
            <a:r>
              <a:rPr lang="nl-NL" sz="4800" cap="none" dirty="0" smtClean="0"/>
              <a:t>!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4800" cap="none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800" cap="none" dirty="0" smtClean="0"/>
              <a:t>Metal tools/supports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4800" b="0" i="0" u="none" strike="noStrike" cap="none" spc="0" normalizeH="0" baseline="0" dirty="0" smtClean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800" cap="none" dirty="0" err="1"/>
              <a:t>N</a:t>
            </a:r>
            <a:r>
              <a:rPr lang="nl-NL" sz="4800" cap="none" dirty="0" err="1" smtClean="0"/>
              <a:t>ote</a:t>
            </a:r>
            <a:r>
              <a:rPr lang="nl-NL" sz="4800" cap="none" dirty="0" smtClean="0"/>
              <a:t> </a:t>
            </a:r>
            <a:r>
              <a:rPr lang="nl-NL" sz="4800" cap="none" dirty="0" err="1" smtClean="0"/>
              <a:t>the</a:t>
            </a:r>
            <a:r>
              <a:rPr lang="nl-NL" sz="4800" cap="none" dirty="0" smtClean="0"/>
              <a:t> </a:t>
            </a:r>
            <a:r>
              <a:rPr lang="nl-NL" sz="4800" cap="none" dirty="0" err="1" smtClean="0"/>
              <a:t>measurement</a:t>
            </a:r>
            <a:r>
              <a:rPr lang="nl-NL" sz="4800" cap="none" dirty="0" smtClean="0"/>
              <a:t> </a:t>
            </a:r>
            <a:r>
              <a:rPr lang="nl-NL" sz="4800" cap="none" dirty="0" smtClean="0"/>
              <a:t>tools – ET/ICT </a:t>
            </a:r>
            <a:r>
              <a:rPr lang="nl-NL" sz="4800" cap="none" dirty="0" err="1" smtClean="0"/>
              <a:t>suport</a:t>
            </a:r>
            <a:r>
              <a:rPr lang="nl-NL" sz="4800" cap="none" dirty="0" smtClean="0"/>
              <a:t>!</a:t>
            </a:r>
            <a:endParaRPr kumimoji="0" lang="nl-NL" sz="4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4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Mechanics Workshop - 2019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704850" y="342207"/>
            <a:ext cx="14973651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dirty="0" smtClean="0"/>
              <a:t>Back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future</a:t>
            </a:r>
            <a:r>
              <a:rPr lang="nl-NL" dirty="0" smtClean="0"/>
              <a:t>:</a:t>
            </a:r>
            <a:r>
              <a:rPr kumimoji="0" lang="nl-NL" sz="7000" b="0" i="0" u="none" strike="noStrike" cap="all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ATLAS</a:t>
            </a:r>
            <a:r>
              <a:rPr kumimoji="0" lang="nl-NL" sz="7000" b="0" i="0" u="none" strike="noStrike" cap="all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ITK</a:t>
            </a:r>
            <a:endParaRPr kumimoji="0" lang="nl-NL" sz="7000" b="0" i="0" u="none" strike="noStrike" cap="all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9" name="Tijdelijke aanduiding voor dianummer 4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4</a:t>
            </a:fld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3250628" y="10060173"/>
            <a:ext cx="15567724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7000" b="0" i="0" u="none" strike="noStrike" cap="all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Delivery date:</a:t>
            </a:r>
            <a:r>
              <a:rPr kumimoji="0" lang="nl-NL" sz="7000" b="0" i="0" u="none" strike="noStrike" cap="all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nl-NL" dirty="0" smtClean="0"/>
              <a:t>2024</a:t>
            </a:r>
            <a:endParaRPr kumimoji="0" lang="nl-NL" sz="7000" b="0" i="0" u="none" strike="noStrike" cap="all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2"/>
          <a:srcRect t="23608"/>
          <a:stretch/>
        </p:blipFill>
        <p:spPr>
          <a:xfrm>
            <a:off x="10050935" y="4028781"/>
            <a:ext cx="11995700" cy="5149999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1" y="2826759"/>
            <a:ext cx="9791234" cy="695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14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0"/>
            <a:ext cx="0" cy="0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1828800" hangingPunct="1"/>
            <a:r>
              <a:rPr lang="en-US" kern="1200" cap="none" smtClean="0">
                <a:latin typeface="Calibri"/>
              </a:rPr>
              <a:t>Nikhef Mechanics Workshop - 2019</a:t>
            </a:r>
            <a:endParaRPr lang="en-US" kern="1200" cap="none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1105286-E88E-4CBF-9455-5FF017B3172C}" type="slidenum">
              <a:rPr lang="en-US" kern="1200" cap="none">
                <a:latin typeface="Calibri"/>
              </a:rPr>
              <a:pPr defTabSz="1828800" hangingPunct="1"/>
              <a:t>5</a:t>
            </a:fld>
            <a:endParaRPr lang="en-US" kern="1200" cap="none"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9188"/>
            <a:ext cx="8353155" cy="10387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0235"/>
          <a:stretch/>
        </p:blipFill>
        <p:spPr>
          <a:xfrm rot="5400000">
            <a:off x="7484063" y="2679122"/>
            <a:ext cx="10426491" cy="840662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830308" y="-35103"/>
            <a:ext cx="17560240" cy="160903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/>
            <a:r>
              <a:rPr lang="en-US" sz="8800" cap="none" dirty="0" smtClean="0">
                <a:latin typeface="Calibri"/>
              </a:rPr>
              <a:t>ITK prototype (the ‘’mock-up’’’)</a:t>
            </a:r>
            <a:endParaRPr lang="nl-NL" sz="8800" cap="none" dirty="0">
              <a:latin typeface="Calibri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337025" y="1669188"/>
            <a:ext cx="6053328" cy="10259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6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@</a:t>
            </a:r>
            <a:r>
              <a:rPr kumimoji="0" lang="nl-NL" sz="66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Nikhef</a:t>
            </a:r>
            <a:endParaRPr kumimoji="0" lang="nl-NL" sz="6600" b="0" i="0" u="none" strike="noStrike" cap="none" spc="0" normalizeH="0" baseline="0" dirty="0" smtClean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6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People!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6600" b="0" i="0" u="none" strike="noStrike" cap="none" spc="0" normalizeH="0" baseline="0" dirty="0" smtClean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600" cap="none" dirty="0" smtClean="0"/>
              <a:t>(</a:t>
            </a:r>
            <a:r>
              <a:rPr lang="nl-NL" sz="6600" cap="none" dirty="0" err="1" smtClean="0"/>
              <a:t>Some</a:t>
            </a:r>
            <a:r>
              <a:rPr lang="nl-NL" sz="6600" cap="none" dirty="0" smtClean="0"/>
              <a:t>) </a:t>
            </a:r>
            <a:r>
              <a:rPr lang="nl-NL" sz="6600" cap="none" dirty="0" err="1" smtClean="0"/>
              <a:t>space</a:t>
            </a:r>
            <a:r>
              <a:rPr lang="nl-NL" sz="6600" cap="none" dirty="0" smtClean="0"/>
              <a:t>!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6600" cap="none" dirty="0" smtClean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6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Metal</a:t>
            </a:r>
            <a:r>
              <a:rPr kumimoji="0" lang="nl-NL" sz="66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nl-NL" sz="66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tools/support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6600" cap="none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6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CF </a:t>
            </a:r>
            <a:r>
              <a:rPr kumimoji="0" lang="nl-NL" sz="66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structure</a:t>
            </a:r>
            <a:r>
              <a:rPr kumimoji="0" lang="nl-NL" sz="66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nl-NL" sz="66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nl-NL" sz="66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learning</a:t>
            </a:r>
            <a:r>
              <a:rPr kumimoji="0" lang="nl-NL" sz="66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 curve</a:t>
            </a:r>
            <a:endParaRPr kumimoji="0" lang="nl-NL" sz="6600" b="0" i="0" u="none" strike="noStrike" cap="none" spc="0" normalizeH="0" baseline="0" dirty="0" smtClean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1" name="Rechte verbindingslijn met pijl 10"/>
          <p:cNvCxnSpPr/>
          <p:nvPr/>
        </p:nvCxnSpPr>
        <p:spPr>
          <a:xfrm flipH="1">
            <a:off x="704850" y="5471239"/>
            <a:ext cx="514348" cy="1459913"/>
          </a:xfrm>
          <a:prstGeom prst="straightConnector1">
            <a:avLst/>
          </a:prstGeom>
          <a:noFill/>
          <a:ln w="76200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kstvak 12"/>
          <p:cNvSpPr txBox="1"/>
          <p:nvPr/>
        </p:nvSpPr>
        <p:spPr>
          <a:xfrm>
            <a:off x="438912" y="4937760"/>
            <a:ext cx="3023264" cy="533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Jesse van dongen</a:t>
            </a:r>
            <a:endParaRPr kumimoji="0" lang="nl-NL" sz="2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5477812" y="5705280"/>
            <a:ext cx="2141612" cy="533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800" cap="none" dirty="0" smtClean="0"/>
              <a:t>Martin </a:t>
            </a:r>
            <a:r>
              <a:rPr lang="nl-NL" sz="2800" cap="none" dirty="0" err="1" smtClean="0"/>
              <a:t>Doets</a:t>
            </a:r>
            <a:endParaRPr kumimoji="0" lang="nl-NL" sz="2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6" name="Rechte verbindingslijn met pijl 15"/>
          <p:cNvCxnSpPr/>
          <p:nvPr/>
        </p:nvCxnSpPr>
        <p:spPr>
          <a:xfrm flipH="1">
            <a:off x="6438180" y="6201195"/>
            <a:ext cx="514348" cy="1459913"/>
          </a:xfrm>
          <a:prstGeom prst="straightConnector1">
            <a:avLst/>
          </a:prstGeom>
          <a:noFill/>
          <a:ln w="76200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Rechte verbindingslijn met pijl 16"/>
          <p:cNvCxnSpPr/>
          <p:nvPr/>
        </p:nvCxnSpPr>
        <p:spPr>
          <a:xfrm flipH="1">
            <a:off x="951102" y="11441645"/>
            <a:ext cx="999442" cy="0"/>
          </a:xfrm>
          <a:prstGeom prst="straightConnector1">
            <a:avLst/>
          </a:prstGeom>
          <a:noFill/>
          <a:ln w="76200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Rechte verbindingslijn met pijl 18"/>
          <p:cNvCxnSpPr/>
          <p:nvPr/>
        </p:nvCxnSpPr>
        <p:spPr>
          <a:xfrm flipH="1">
            <a:off x="857250" y="5623639"/>
            <a:ext cx="514348" cy="1459913"/>
          </a:xfrm>
          <a:prstGeom prst="straightConnector1">
            <a:avLst/>
          </a:prstGeom>
          <a:noFill/>
          <a:ln w="76200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kstvak 20"/>
          <p:cNvSpPr txBox="1"/>
          <p:nvPr/>
        </p:nvSpPr>
        <p:spPr>
          <a:xfrm>
            <a:off x="1953632" y="11174905"/>
            <a:ext cx="2422138" cy="533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800" cap="none" dirty="0" smtClean="0"/>
              <a:t>Johan </a:t>
            </a:r>
            <a:r>
              <a:rPr lang="nl-NL" sz="2800" cap="none" dirty="0" err="1" smtClean="0"/>
              <a:t>vd</a:t>
            </a:r>
            <a:r>
              <a:rPr lang="nl-NL" sz="2800" cap="none" dirty="0" smtClean="0"/>
              <a:t> Berg</a:t>
            </a:r>
            <a:endParaRPr kumimoji="0" lang="nl-NL" sz="2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4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Mechanics Workshop - 2019</a:t>
            </a:r>
            <a:endParaRPr lang="nl-NL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58117" y="3240110"/>
            <a:ext cx="4740829" cy="2531528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/>
          <a:stretch/>
        </p:blipFill>
        <p:spPr>
          <a:xfrm>
            <a:off x="-274231" y="2184428"/>
            <a:ext cx="13339482" cy="9833340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6" b="24802"/>
          <a:stretch/>
        </p:blipFill>
        <p:spPr>
          <a:xfrm rot="5400000">
            <a:off x="10197338" y="5315793"/>
            <a:ext cx="9833343" cy="3472676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704850" y="342207"/>
            <a:ext cx="11381321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dirty="0" smtClean="0"/>
              <a:t>Making </a:t>
            </a:r>
            <a:r>
              <a:rPr lang="nl-NL" dirty="0" err="1" smtClean="0"/>
              <a:t>cooling</a:t>
            </a:r>
            <a:r>
              <a:rPr lang="nl-NL" dirty="0" smtClean="0"/>
              <a:t> loops</a:t>
            </a:r>
            <a:endParaRPr kumimoji="0" lang="nl-NL" sz="7000" b="0" i="0" u="none" strike="noStrike" cap="all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9" name="Tijdelijke aanduiding voor dianummer 4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6</a:t>
            </a:fld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7350835" y="7193675"/>
            <a:ext cx="5010912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70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State of </a:t>
            </a:r>
            <a:r>
              <a:rPr kumimoji="0" lang="nl-NL" sz="70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the</a:t>
            </a:r>
            <a:r>
              <a:rPr kumimoji="0" lang="nl-NL" sz="70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art orbital </a:t>
            </a:r>
            <a:r>
              <a:rPr kumimoji="0" lang="nl-NL" sz="70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welding</a:t>
            </a:r>
            <a:endParaRPr kumimoji="0" lang="nl-NL" sz="70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0" name="Rechte verbindingslijn met pijl 9"/>
          <p:cNvCxnSpPr/>
          <p:nvPr/>
        </p:nvCxnSpPr>
        <p:spPr>
          <a:xfrm flipH="1" flipV="1">
            <a:off x="10021824" y="6876289"/>
            <a:ext cx="774411" cy="1200364"/>
          </a:xfrm>
          <a:prstGeom prst="straightConnector1">
            <a:avLst/>
          </a:prstGeom>
          <a:noFill/>
          <a:ln w="76200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kstvak 10"/>
          <p:cNvSpPr txBox="1"/>
          <p:nvPr/>
        </p:nvSpPr>
        <p:spPr>
          <a:xfrm>
            <a:off x="9395161" y="7790182"/>
            <a:ext cx="3443250" cy="2257028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800" cap="none" dirty="0" smtClean="0"/>
              <a:t>Rob </a:t>
            </a:r>
            <a:r>
              <a:rPr lang="nl-NL" sz="2800" cap="none" dirty="0" err="1" smtClean="0"/>
              <a:t>Leguyt</a:t>
            </a:r>
            <a:endParaRPr lang="nl-NL" sz="2800" cap="none" dirty="0" smtClean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2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800" cap="none" dirty="0" smtClean="0"/>
              <a:t>For </a:t>
            </a:r>
            <a:r>
              <a:rPr lang="nl-NL" sz="2800" cap="none" dirty="0" err="1" smtClean="0"/>
              <a:t>cooling</a:t>
            </a:r>
            <a:r>
              <a:rPr lang="nl-NL" sz="2800" cap="none" dirty="0" smtClean="0"/>
              <a:t> machine: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Erno</a:t>
            </a:r>
            <a:r>
              <a:rPr kumimoji="0" lang="nl-NL" sz="28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Roeland</a:t>
            </a:r>
            <a:r>
              <a:rPr kumimoji="0" lang="nl-NL" sz="2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800" cap="none" dirty="0" smtClean="0"/>
              <a:t>Martijn v Overbeek</a:t>
            </a:r>
            <a:endParaRPr kumimoji="0" lang="nl-NL" sz="2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9369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9"/>
          <a:stretch/>
        </p:blipFill>
        <p:spPr>
          <a:xfrm rot="5400000">
            <a:off x="-1736723" y="3788660"/>
            <a:ext cx="10472083" cy="619396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1828800" hangingPunct="1"/>
            <a:r>
              <a:rPr lang="en-US" kern="1200" cap="none" smtClean="0">
                <a:latin typeface="Calibri"/>
              </a:rPr>
              <a:t>Nikhef Mechanics Workshop - 2019</a:t>
            </a:r>
            <a:endParaRPr lang="en-US" kern="1200" cap="none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1105286-E88E-4CBF-9455-5FF017B3172C}" type="slidenum">
              <a:rPr lang="en-US" kern="1200" cap="none">
                <a:latin typeface="Calibri"/>
              </a:rPr>
              <a:pPr defTabSz="1828800" hangingPunct="1"/>
              <a:t>7</a:t>
            </a:fld>
            <a:endParaRPr lang="en-US" kern="1200" cap="none"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4" r="9269"/>
          <a:stretch/>
        </p:blipFill>
        <p:spPr>
          <a:xfrm>
            <a:off x="6648979" y="1660868"/>
            <a:ext cx="11934868" cy="637849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35560" y="-30308"/>
            <a:ext cx="17560240" cy="160903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/>
            <a:r>
              <a:rPr lang="en-US" sz="8800" cap="none" dirty="0" smtClean="0">
                <a:latin typeface="Calibri"/>
              </a:rPr>
              <a:t>Alignment ITK</a:t>
            </a:r>
            <a:endParaRPr lang="nl-NL" sz="8800" cap="none" dirty="0"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71"/>
          <a:stretch/>
        </p:blipFill>
        <p:spPr>
          <a:xfrm>
            <a:off x="7205472" y="8411899"/>
            <a:ext cx="4882896" cy="35473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7168" r="41646"/>
          <a:stretch/>
        </p:blipFill>
        <p:spPr>
          <a:xfrm rot="5400000">
            <a:off x="13059940" y="7906548"/>
            <a:ext cx="3625404" cy="4512459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7444664" y="8336034"/>
            <a:ext cx="69393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cap="none" dirty="0" err="1" smtClean="0"/>
              <a:t>Difficult</a:t>
            </a:r>
            <a:r>
              <a:rPr lang="nl-NL" sz="4800" cap="none" dirty="0" smtClean="0"/>
              <a:t> </a:t>
            </a:r>
            <a:r>
              <a:rPr lang="nl-NL" sz="4800" cap="none" dirty="0" err="1" smtClean="0"/>
              <a:t>to</a:t>
            </a:r>
            <a:r>
              <a:rPr lang="nl-NL" sz="4800" cap="none" dirty="0" smtClean="0"/>
              <a:t> get down </a:t>
            </a:r>
            <a:r>
              <a:rPr lang="nl-NL" sz="4800" cap="none" dirty="0" err="1" smtClean="0"/>
              <a:t>to</a:t>
            </a:r>
            <a:r>
              <a:rPr lang="nl-NL" sz="4800" cap="none" dirty="0" smtClean="0"/>
              <a:t> 10um.</a:t>
            </a:r>
          </a:p>
          <a:p>
            <a:r>
              <a:rPr lang="nl-NL" sz="4800" cap="none" dirty="0" smtClean="0"/>
              <a:t>Do we have </a:t>
            </a:r>
            <a:r>
              <a:rPr lang="nl-NL" sz="4800" cap="none" dirty="0" err="1" smtClean="0"/>
              <a:t>sufficient</a:t>
            </a:r>
            <a:r>
              <a:rPr lang="nl-NL" sz="4800" cap="none" dirty="0" smtClean="0"/>
              <a:t>  tools/expertise on 3D </a:t>
            </a:r>
            <a:r>
              <a:rPr lang="nl-NL" sz="4800" cap="none" dirty="0" err="1" smtClean="0"/>
              <a:t>measurements</a:t>
            </a:r>
            <a:r>
              <a:rPr lang="nl-NL" sz="4800" cap="none" dirty="0" smtClean="0"/>
              <a:t> in situ?</a:t>
            </a:r>
          </a:p>
        </p:txBody>
      </p:sp>
    </p:spTree>
    <p:extLst>
      <p:ext uri="{BB962C8B-B14F-4D97-AF65-F5344CB8AC3E}">
        <p14:creationId xmlns:p14="http://schemas.microsoft.com/office/powerpoint/2010/main" val="4295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1828800" hangingPunct="1"/>
            <a:r>
              <a:rPr lang="en-US" kern="1200" cap="none" smtClean="0"/>
              <a:t>Nikhef Mechanics Workshop - 2019</a:t>
            </a:r>
            <a:endParaRPr lang="en-US" kern="1200" cap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1105286-E88E-4CBF-9455-5FF017B3172C}" type="slidenum">
              <a:rPr lang="en-US" kern="1200" cap="none" smtClean="0"/>
              <a:pPr defTabSz="1828800" hangingPunct="1"/>
              <a:t>8</a:t>
            </a:fld>
            <a:endParaRPr lang="en-US" kern="1200" cap="none"/>
          </a:p>
        </p:txBody>
      </p:sp>
      <p:sp>
        <p:nvSpPr>
          <p:cNvPr id="6" name="Tekstvak 5"/>
          <p:cNvSpPr txBox="1"/>
          <p:nvPr/>
        </p:nvSpPr>
        <p:spPr>
          <a:xfrm>
            <a:off x="3545633" y="0"/>
            <a:ext cx="11729173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7000" b="0" i="0" u="none" strike="noStrike" cap="all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Now</a:t>
            </a:r>
            <a:r>
              <a:rPr kumimoji="0" lang="nl-NL" sz="7000" b="0" i="0" u="none" strike="noStrike" cap="all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nl-NL" sz="7000" b="0" i="0" u="none" strike="noStrike" cap="all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Some</a:t>
            </a:r>
            <a:r>
              <a:rPr kumimoji="0" lang="nl-NL" sz="7000" b="0" i="0" u="none" strike="noStrike" cap="all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statements</a:t>
            </a: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328662"/>
              </p:ext>
            </p:extLst>
          </p:nvPr>
        </p:nvGraphicFramePr>
        <p:xfrm>
          <a:off x="1141222" y="1539213"/>
          <a:ext cx="16256001" cy="100584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418667">
                  <a:extLst>
                    <a:ext uri="{9D8B030D-6E8A-4147-A177-3AD203B41FA5}">
                      <a16:colId xmlns:a16="http://schemas.microsoft.com/office/drawing/2014/main" val="121886776"/>
                    </a:ext>
                  </a:extLst>
                </a:gridCol>
                <a:gridCol w="5418667">
                  <a:extLst>
                    <a:ext uri="{9D8B030D-6E8A-4147-A177-3AD203B41FA5}">
                      <a16:colId xmlns:a16="http://schemas.microsoft.com/office/drawing/2014/main" val="3901667209"/>
                    </a:ext>
                  </a:extLst>
                </a:gridCol>
                <a:gridCol w="5418667">
                  <a:extLst>
                    <a:ext uri="{9D8B030D-6E8A-4147-A177-3AD203B41FA5}">
                      <a16:colId xmlns:a16="http://schemas.microsoft.com/office/drawing/2014/main" val="29334594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Excellent in house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Little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knowledge</a:t>
                      </a:r>
                      <a:r>
                        <a:rPr lang="nl-NL" sz="3600" baseline="0" dirty="0" smtClean="0"/>
                        <a:t>/equipment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err="1" smtClean="0"/>
                        <a:t>Remark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327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Metal (Alu.)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milling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and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such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Carbon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Fibre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structures</a:t>
                      </a:r>
                      <a:endParaRPr lang="nl-NL" sz="3600" b="1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err="1" smtClean="0"/>
                        <a:t>Carb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fibre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difficult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to</a:t>
                      </a:r>
                      <a:r>
                        <a:rPr lang="nl-NL" sz="3600" baseline="0" dirty="0" smtClean="0"/>
                        <a:t> outsource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039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Orbital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welding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err="1" smtClean="0"/>
                        <a:t>Sleeve</a:t>
                      </a:r>
                      <a:r>
                        <a:rPr lang="nl-NL" sz="3600" dirty="0" smtClean="0"/>
                        <a:t> </a:t>
                      </a:r>
                      <a:r>
                        <a:rPr lang="nl-NL" sz="3600" dirty="0" err="1" smtClean="0"/>
                        <a:t>welding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smtClean="0">
                          <a:sym typeface="Wingdings" panose="05000000000000000000" pitchFamily="2" charset="2"/>
                        </a:rPr>
                        <a:t> smaller </a:t>
                      </a:r>
                      <a:r>
                        <a:rPr lang="nl-NL" sz="3600" baseline="0" dirty="0" err="1" smtClean="0">
                          <a:sym typeface="Wingdings" panose="05000000000000000000" pitchFamily="2" charset="2"/>
                        </a:rPr>
                        <a:t>structures</a:t>
                      </a:r>
                      <a:endParaRPr lang="nl-NL" sz="3600" b="1" dirty="0" smtClean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err="1" smtClean="0"/>
                        <a:t>Other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institutes</a:t>
                      </a:r>
                      <a:r>
                        <a:rPr lang="nl-NL" sz="3600" baseline="0" dirty="0" smtClean="0"/>
                        <a:t>: </a:t>
                      </a:r>
                      <a:r>
                        <a:rPr lang="nl-NL" sz="3600" baseline="0" dirty="0" err="1" smtClean="0"/>
                        <a:t>adress</a:t>
                      </a:r>
                      <a:r>
                        <a:rPr lang="nl-NL" sz="3600" baseline="0" dirty="0" smtClean="0"/>
                        <a:t> issues of </a:t>
                      </a:r>
                      <a:r>
                        <a:rPr lang="nl-NL" sz="3600" baseline="0" dirty="0" err="1" smtClean="0"/>
                        <a:t>welding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near</a:t>
                      </a:r>
                      <a:r>
                        <a:rPr lang="nl-NL" sz="3600" baseline="0" dirty="0" smtClean="0"/>
                        <a:t> electronics</a:t>
                      </a:r>
                      <a:endParaRPr lang="nl-NL" sz="3600" dirty="0" smtClean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78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3D </a:t>
                      </a:r>
                      <a:r>
                        <a:rPr lang="nl-NL" sz="3600" dirty="0" err="1" smtClean="0"/>
                        <a:t>printing</a:t>
                      </a:r>
                      <a:r>
                        <a:rPr lang="nl-NL" sz="3600" dirty="0" smtClean="0"/>
                        <a:t> small stuff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3D </a:t>
                      </a:r>
                      <a:r>
                        <a:rPr lang="nl-NL" sz="3600" dirty="0" err="1" smtClean="0"/>
                        <a:t>printing</a:t>
                      </a:r>
                      <a:r>
                        <a:rPr lang="nl-NL" sz="3600" dirty="0" smtClean="0"/>
                        <a:t> of fancy stuff</a:t>
                      </a:r>
                      <a:endParaRPr lang="nl-NL" sz="3600" b="1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err="1" smtClean="0"/>
                        <a:t>Sofar</a:t>
                      </a:r>
                      <a:r>
                        <a:rPr lang="nl-NL" sz="3600" baseline="0" dirty="0" smtClean="0"/>
                        <a:t>: e</a:t>
                      </a:r>
                      <a:r>
                        <a:rPr lang="nl-NL" sz="3600" dirty="0" smtClean="0"/>
                        <a:t>asy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to</a:t>
                      </a:r>
                      <a:r>
                        <a:rPr lang="nl-NL" sz="3600" baseline="0" dirty="0" smtClean="0"/>
                        <a:t> outsource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815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err="1" smtClean="0"/>
                        <a:t>Brazing</a:t>
                      </a:r>
                      <a:r>
                        <a:rPr lang="nl-NL" sz="3600" dirty="0" smtClean="0"/>
                        <a:t> (</a:t>
                      </a:r>
                      <a:r>
                        <a:rPr lang="nl-NL" sz="3600" dirty="0" err="1" smtClean="0"/>
                        <a:t>vacuum</a:t>
                      </a:r>
                      <a:r>
                        <a:rPr lang="nl-NL" sz="3600" dirty="0" smtClean="0"/>
                        <a:t>)</a:t>
                      </a:r>
                      <a:endParaRPr lang="nl-NL" sz="3600" b="1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Outsource </a:t>
                      </a:r>
                      <a:r>
                        <a:rPr lang="nl-NL" sz="3600" dirty="0" err="1" smtClean="0"/>
                        <a:t>relatively</a:t>
                      </a:r>
                      <a:r>
                        <a:rPr lang="nl-NL" sz="3600" baseline="0" dirty="0" smtClean="0"/>
                        <a:t> easy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87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3D </a:t>
                      </a:r>
                      <a:r>
                        <a:rPr lang="nl-NL" sz="3600" dirty="0" err="1" smtClean="0"/>
                        <a:t>measurement</a:t>
                      </a:r>
                      <a:r>
                        <a:rPr lang="nl-NL" sz="3600" dirty="0" smtClean="0"/>
                        <a:t> machine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3D </a:t>
                      </a:r>
                      <a:r>
                        <a:rPr lang="nl-NL" sz="3600" dirty="0" err="1" smtClean="0"/>
                        <a:t>measurements</a:t>
                      </a:r>
                      <a:r>
                        <a:rPr lang="nl-NL" sz="3600" dirty="0" smtClean="0"/>
                        <a:t> of large </a:t>
                      </a:r>
                      <a:r>
                        <a:rPr lang="nl-NL" sz="3600" dirty="0" err="1" smtClean="0"/>
                        <a:t>structures</a:t>
                      </a:r>
                      <a:endParaRPr lang="nl-NL" sz="3600" b="1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Get </a:t>
                      </a:r>
                      <a:r>
                        <a:rPr lang="nl-NL" sz="3600" dirty="0" err="1" smtClean="0"/>
                        <a:t>phototelemetry</a:t>
                      </a:r>
                      <a:r>
                        <a:rPr lang="nl-NL" sz="3600" dirty="0" smtClean="0"/>
                        <a:t> equipment/</a:t>
                      </a:r>
                      <a:r>
                        <a:rPr lang="nl-NL" sz="3600" dirty="0" err="1" smtClean="0"/>
                        <a:t>knowledge</a:t>
                      </a:r>
                      <a:endParaRPr lang="nl-NL" sz="3600" dirty="0" smtClean="0"/>
                    </a:p>
                    <a:p>
                      <a:endParaRPr lang="nl-NL" sz="3600" dirty="0" smtClean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418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Help </a:t>
                      </a:r>
                      <a:r>
                        <a:rPr lang="nl-NL" sz="3600" dirty="0" err="1" smtClean="0"/>
                        <a:t>with</a:t>
                      </a:r>
                      <a:r>
                        <a:rPr lang="nl-NL" sz="3600" dirty="0" smtClean="0"/>
                        <a:t> outsourcing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err="1" smtClean="0"/>
                        <a:t>Working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together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with</a:t>
                      </a:r>
                      <a:r>
                        <a:rPr lang="nl-NL" sz="3600" baseline="0" dirty="0" smtClean="0"/>
                        <a:t> companies</a:t>
                      </a:r>
                      <a:endParaRPr lang="nl-NL" sz="3600" b="1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Like Valencia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group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with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Scientifica</a:t>
                      </a:r>
                      <a:endParaRPr lang="nl-NL" sz="3600" dirty="0" smtClean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479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3600" smtClean="0"/>
                        <a:t>Competences</a:t>
                      </a:r>
                      <a:endParaRPr lang="nl-NL" sz="36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3600" dirty="0" smtClean="0"/>
                        <a:t>big </a:t>
                      </a:r>
                      <a:r>
                        <a:rPr lang="nl-NL" sz="3600" dirty="0" err="1" smtClean="0"/>
                        <a:t>experiments</a:t>
                      </a:r>
                      <a:r>
                        <a:rPr lang="nl-NL" sz="3600" baseline="0" dirty="0" smtClean="0"/>
                        <a:t> </a:t>
                      </a:r>
                      <a:r>
                        <a:rPr lang="nl-NL" sz="3600" baseline="0" dirty="0" err="1" smtClean="0"/>
                        <a:t>w</a:t>
                      </a:r>
                      <a:r>
                        <a:rPr lang="nl-NL" sz="3600" dirty="0" err="1" smtClean="0"/>
                        <a:t>orking</a:t>
                      </a:r>
                      <a:r>
                        <a:rPr lang="nl-NL" sz="3600" dirty="0" smtClean="0"/>
                        <a:t> </a:t>
                      </a:r>
                      <a:r>
                        <a:rPr lang="nl-NL" sz="3600" dirty="0" err="1" smtClean="0"/>
                        <a:t>together</a:t>
                      </a:r>
                      <a:r>
                        <a:rPr lang="nl-NL" sz="3600" dirty="0" smtClean="0"/>
                        <a:t> </a:t>
                      </a:r>
                      <a:r>
                        <a:rPr lang="nl-NL" sz="3600" dirty="0" err="1" smtClean="0"/>
                        <a:t>with</a:t>
                      </a:r>
                      <a:r>
                        <a:rPr lang="nl-NL" sz="3600" dirty="0" smtClean="0"/>
                        <a:t> </a:t>
                      </a:r>
                      <a:r>
                        <a:rPr lang="nl-NL" sz="3600" dirty="0" smtClean="0"/>
                        <a:t>R&amp;D</a:t>
                      </a:r>
                      <a:r>
                        <a:rPr lang="nl-NL" sz="3600" baseline="0" dirty="0" smtClean="0"/>
                        <a:t>, IT, ET </a:t>
                      </a:r>
                      <a:r>
                        <a:rPr lang="nl-NL" sz="3600" baseline="0" dirty="0" err="1" smtClean="0"/>
                        <a:t>department</a:t>
                      </a:r>
                      <a:endParaRPr lang="nl-NL" sz="3600" b="1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3600" dirty="0" smtClean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001794"/>
                  </a:ext>
                </a:extLst>
              </a:tr>
            </a:tbl>
          </a:graphicData>
        </a:graphic>
      </p:graphicFrame>
      <p:sp>
        <p:nvSpPr>
          <p:cNvPr id="8" name="Pijl-rechts 7"/>
          <p:cNvSpPr/>
          <p:nvPr/>
        </p:nvSpPr>
        <p:spPr>
          <a:xfrm>
            <a:off x="17397223" y="2796945"/>
            <a:ext cx="1128521" cy="970383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Pijl-rechts 8"/>
          <p:cNvSpPr/>
          <p:nvPr/>
        </p:nvSpPr>
        <p:spPr>
          <a:xfrm>
            <a:off x="17397223" y="7572104"/>
            <a:ext cx="1128521" cy="970383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8525746" y="2122844"/>
            <a:ext cx="569030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Get more </a:t>
            </a:r>
            <a:r>
              <a:rPr kumimoji="0" lang="nl-NL" sz="48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knowledge</a:t>
            </a:r>
            <a:r>
              <a:rPr kumimoji="0" lang="nl-NL" sz="4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nl-NL" sz="48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by</a:t>
            </a:r>
            <a:r>
              <a:rPr kumimoji="0" lang="nl-NL" sz="4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nl-NL" sz="48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doing</a:t>
            </a:r>
            <a:r>
              <a:rPr kumimoji="0" lang="nl-NL" sz="4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more.</a:t>
            </a:r>
            <a:endParaRPr kumimoji="0" lang="nl-NL" sz="4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8525745" y="6249302"/>
            <a:ext cx="569030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Get </a:t>
            </a:r>
            <a:r>
              <a:rPr kumimoji="0" lang="nl-NL" sz="48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photometry</a:t>
            </a:r>
            <a:r>
              <a:rPr kumimoji="0" lang="nl-NL" sz="4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equipment </a:t>
            </a:r>
            <a:r>
              <a:rPr kumimoji="0" lang="nl-NL" sz="48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and</a:t>
            </a:r>
            <a:r>
              <a:rPr kumimoji="0" lang="nl-NL" sz="4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nl-NL" sz="48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knowledge</a:t>
            </a:r>
            <a:r>
              <a:rPr kumimoji="0" lang="nl-NL" sz="4800" b="0" i="0" u="none" strike="noStrike" cap="none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?</a:t>
            </a:r>
            <a:endParaRPr kumimoji="0" lang="nl-NL" sz="48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Pijl-rechts 11"/>
          <p:cNvSpPr/>
          <p:nvPr/>
        </p:nvSpPr>
        <p:spPr>
          <a:xfrm>
            <a:off x="17397223" y="10370014"/>
            <a:ext cx="1128521" cy="970383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8525745" y="9608175"/>
            <a:ext cx="5545976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400" cap="none" dirty="0" err="1" smtClean="0"/>
              <a:t>Some</a:t>
            </a:r>
            <a:r>
              <a:rPr lang="nl-NL" sz="4400" cap="none" dirty="0" smtClean="0"/>
              <a:t> </a:t>
            </a:r>
            <a:r>
              <a:rPr lang="nl-NL" sz="4400" cap="none" dirty="0" err="1" smtClean="0"/>
              <a:t>o</a:t>
            </a:r>
            <a:r>
              <a:rPr kumimoji="0" lang="nl-NL" sz="4400" b="0" i="0" u="none" strike="noStrike" cap="none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ther</a:t>
            </a:r>
            <a:r>
              <a:rPr kumimoji="0" lang="nl-NL" sz="44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 </a:t>
            </a:r>
            <a:r>
              <a:rPr kumimoji="0" lang="nl-NL" sz="4400" b="0" i="0" u="none" strike="noStrike" cap="none" spc="0" normalizeH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institutes</a:t>
            </a:r>
            <a:r>
              <a:rPr kumimoji="0" lang="nl-NL" sz="44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 have more non-</a:t>
            </a:r>
            <a:r>
              <a:rPr kumimoji="0" lang="nl-NL" sz="4400" b="0" i="0" u="none" strike="noStrike" cap="none" spc="0" normalizeH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hep</a:t>
            </a:r>
            <a:r>
              <a:rPr kumimoji="0" lang="nl-NL" sz="44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-</a:t>
            </a:r>
            <a:r>
              <a:rPr kumimoji="0" lang="nl-NL" sz="4400" b="0" i="0" u="none" strike="noStrike" cap="none" spc="0" normalizeH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physicist</a:t>
            </a:r>
            <a:r>
              <a:rPr kumimoji="0" lang="nl-NL" sz="4400" b="0" i="0" u="none" strike="noStrike" cap="none" spc="0" normalizeH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 </a:t>
            </a:r>
            <a:r>
              <a:rPr kumimoji="0" lang="nl-NL" sz="4400" b="0" i="0" u="none" strike="noStrike" cap="none" spc="0" normalizeH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sym typeface="Arial"/>
              </a:rPr>
              <a:t>involvement</a:t>
            </a:r>
            <a:endParaRPr kumimoji="0" lang="nl-NL" sz="4400" b="0" i="0" u="none" strike="noStrike" cap="none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932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1828800" hangingPunct="1"/>
            <a:r>
              <a:rPr lang="en-US" kern="1200" cap="none" smtClean="0"/>
              <a:t>Nikhef Mechanics Workshop - 2019</a:t>
            </a:r>
            <a:endParaRPr lang="en-US" kern="1200" cap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1105286-E88E-4CBF-9455-5FF017B3172C}" type="slidenum">
              <a:rPr lang="en-US" kern="1200" cap="none" smtClean="0"/>
              <a:pPr defTabSz="1828800" hangingPunct="1"/>
              <a:t>9</a:t>
            </a:fld>
            <a:endParaRPr lang="en-US" kern="1200" cap="none"/>
          </a:p>
        </p:txBody>
      </p:sp>
      <p:sp>
        <p:nvSpPr>
          <p:cNvPr id="5" name="Tekstvak 4"/>
          <p:cNvSpPr txBox="1"/>
          <p:nvPr/>
        </p:nvSpPr>
        <p:spPr>
          <a:xfrm>
            <a:off x="5449824" y="4512447"/>
            <a:ext cx="5341206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7000" b="0" i="0" u="none" strike="noStrike" cap="all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Thank</a:t>
            </a:r>
            <a:r>
              <a:rPr kumimoji="0" lang="nl-NL" sz="7000" b="0" i="0" u="none" strike="noStrike" cap="all" spc="0" normalizeH="0" baseline="0" dirty="0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nl-NL" sz="7000" b="0" i="0" u="none" strike="noStrike" cap="all" spc="0" normalizeH="0" baseline="0" dirty="0" err="1" smtClean="0">
                <a:ln>
                  <a:noFill/>
                </a:ln>
                <a:solidFill>
                  <a:srgbClr val="E6223D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you</a:t>
            </a:r>
            <a:endParaRPr kumimoji="0" lang="nl-NL" sz="7000" b="0" i="0" u="none" strike="noStrike" cap="all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848587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WT_NIKHEF_PRESENTATIE-TEMPLATE" id="{EACE4005-861C-BF4A-97C0-554FE5B33ECB}" vid="{739EF6AC-5BCB-6E47-A47D-B75394F7543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17239</TotalTime>
  <Words>321</Words>
  <Application>Microsoft Office PowerPoint</Application>
  <PresentationFormat>Aangepast</PresentationFormat>
  <Paragraphs>91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Arial</vt:lpstr>
      <vt:lpstr>Calibri</vt:lpstr>
      <vt:lpstr>Helvetica Neue</vt:lpstr>
      <vt:lpstr>Helvetica Neue Medium</vt:lpstr>
      <vt:lpstr>Wingdings</vt:lpstr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</dc:title>
  <dc:creator>Marcel Vreeswijk</dc:creator>
  <cp:lastModifiedBy>Marcel Vreeswijk</cp:lastModifiedBy>
  <cp:revision>122</cp:revision>
  <dcterms:created xsi:type="dcterms:W3CDTF">2018-10-23T07:24:35Z</dcterms:created>
  <dcterms:modified xsi:type="dcterms:W3CDTF">2019-02-06T08:44:53Z</dcterms:modified>
</cp:coreProperties>
</file>