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24"/>
  </p:notesMasterIdLst>
  <p:sldIdLst>
    <p:sldId id="256" r:id="rId2"/>
    <p:sldId id="266" r:id="rId3"/>
    <p:sldId id="273" r:id="rId4"/>
    <p:sldId id="258" r:id="rId5"/>
    <p:sldId id="259" r:id="rId6"/>
    <p:sldId id="270" r:id="rId7"/>
    <p:sldId id="269" r:id="rId8"/>
    <p:sldId id="275" r:id="rId9"/>
    <p:sldId id="257" r:id="rId10"/>
    <p:sldId id="267" r:id="rId11"/>
    <p:sldId id="263" r:id="rId12"/>
    <p:sldId id="261" r:id="rId13"/>
    <p:sldId id="260" r:id="rId14"/>
    <p:sldId id="277" r:id="rId15"/>
    <p:sldId id="264" r:id="rId16"/>
    <p:sldId id="265" r:id="rId17"/>
    <p:sldId id="268" r:id="rId18"/>
    <p:sldId id="278" r:id="rId19"/>
    <p:sldId id="272" r:id="rId20"/>
    <p:sldId id="262" r:id="rId21"/>
    <p:sldId id="271" r:id="rId22"/>
    <p:sldId id="276" r:id="rId23"/>
  </p:sldIdLst>
  <p:sldSz cx="1016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33"/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08" y="51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B7110-2A44-4BF7-AA95-5B34FEFF480E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8C0DF-3BAC-4F8E-B40C-1B73A0452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C0DF-3BAC-4F8E-B40C-1B73A04526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C0DF-3BAC-4F8E-B40C-1B73A04526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1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BB788-22E6-4D1F-9DE6-4D12D259EA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r="18135"/>
          <a:stretch/>
        </p:blipFill>
        <p:spPr>
          <a:xfrm>
            <a:off x="3587697" y="109750"/>
            <a:ext cx="6480000" cy="549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8069089" y="1185"/>
            <a:ext cx="2129938" cy="5712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8" name="Driehoek"/>
          <p:cNvSpPr/>
          <p:nvPr/>
        </p:nvSpPr>
        <p:spPr>
          <a:xfrm>
            <a:off x="-910" y="1185"/>
            <a:ext cx="8069999" cy="293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6409972" y="3018815"/>
            <a:ext cx="2714571" cy="24252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83" y="264585"/>
            <a:ext cx="2116667" cy="831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5238752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64585" y="264585"/>
            <a:ext cx="4658899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238972" y="1"/>
            <a:ext cx="4921030" cy="5080001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64583" y="269702"/>
            <a:ext cx="2382022" cy="4553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963967" y="0"/>
            <a:ext cx="7196033" cy="5080000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6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7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5239441" y="1428751"/>
            <a:ext cx="4657521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6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7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64585" y="1428751"/>
            <a:ext cx="4657521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/>
          </p:nvPr>
        </p:nvSpPr>
        <p:spPr>
          <a:xfrm>
            <a:off x="5238752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6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7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/>
          </p:nvPr>
        </p:nvSpPr>
        <p:spPr>
          <a:xfrm>
            <a:off x="5238752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6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7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64585" y="264585"/>
            <a:ext cx="4658899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238972" y="1"/>
            <a:ext cx="4921030" cy="5080001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6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7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64583" y="269702"/>
            <a:ext cx="2382022" cy="4553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63967" y="0"/>
            <a:ext cx="7196033" cy="5080000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81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82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5239441" y="1428751"/>
            <a:ext cx="4657521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81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82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64585" y="1428751"/>
            <a:ext cx="4657521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5238752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-2561" r="45953" b="8514"/>
          <a:stretch/>
        </p:blipFill>
        <p:spPr>
          <a:xfrm>
            <a:off x="4384368" y="36000"/>
            <a:ext cx="5680000" cy="55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/>
        </p:nvSpPr>
        <p:spPr>
          <a:xfrm>
            <a:off x="8069089" y="1185"/>
            <a:ext cx="2129938" cy="5712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/>
        </p:nvSpPr>
        <p:spPr>
          <a:xfrm>
            <a:off x="-910" y="1185"/>
            <a:ext cx="8069999" cy="293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6409972" y="3018815"/>
            <a:ext cx="2714571" cy="24252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83" y="264585"/>
            <a:ext cx="2116667" cy="831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22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23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5238752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63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64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64585" y="264585"/>
            <a:ext cx="4658899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5238972" y="1"/>
            <a:ext cx="4921030" cy="5080001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63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64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64583" y="269702"/>
            <a:ext cx="2382022" cy="4553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63967" y="0"/>
            <a:ext cx="7196033" cy="5080000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68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grpSp>
        <p:nvGrpSpPr>
          <p:cNvPr id="375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561417" y="1428751"/>
            <a:ext cx="3970349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68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64583" y="1428751"/>
            <a:ext cx="3970349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455083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19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455083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19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grpSp>
        <p:nvGrpSpPr>
          <p:cNvPr id="425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64583" y="264585"/>
            <a:ext cx="3969687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52819" y="0"/>
            <a:ext cx="5035047" cy="5080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19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grpSp>
        <p:nvGrpSpPr>
          <p:cNvPr id="425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64583" y="269702"/>
            <a:ext cx="2382022" cy="4553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67898" y="-6803"/>
            <a:ext cx="6625139" cy="508680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33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561417" y="1428751"/>
            <a:ext cx="3970349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85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388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64583" y="1428751"/>
            <a:ext cx="3970349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455083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/>
        </p:nvSpPr>
        <p:spPr>
          <a:xfrm>
            <a:off x="-910" y="1185"/>
            <a:ext cx="8069999" cy="293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83" y="264585"/>
            <a:ext cx="2116667" cy="8314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66891" y="1"/>
            <a:ext cx="5193109" cy="572180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36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439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455083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88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491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64583" y="264585"/>
            <a:ext cx="3969687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52819" y="0"/>
            <a:ext cx="5035047" cy="5080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538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541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64583" y="269702"/>
            <a:ext cx="2382022" cy="4553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67898" y="-6803"/>
            <a:ext cx="6625139" cy="508680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50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51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561417" y="1428751"/>
            <a:ext cx="3970349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02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405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64583" y="1428751"/>
            <a:ext cx="3970349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455083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53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456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455083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53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456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3" y="264583"/>
            <a:ext cx="8267182" cy="44627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65504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505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508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264583" y="1428751"/>
            <a:ext cx="3969687" cy="3394393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64583" y="264585"/>
            <a:ext cx="3969687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52819" y="0"/>
            <a:ext cx="5035047" cy="5080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505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508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/>
          </p:nvPr>
        </p:nvSpPr>
        <p:spPr>
          <a:xfrm>
            <a:off x="264584" y="937288"/>
            <a:ext cx="8895870" cy="3885857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64584" y="264585"/>
            <a:ext cx="889587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1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</p:spTree>
    <p:extLst>
      <p:ext uri="{BB962C8B-B14F-4D97-AF65-F5344CB8AC3E}">
        <p14:creationId xmlns:p14="http://schemas.microsoft.com/office/powerpoint/2010/main" val="352726072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554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grpSp>
        <p:nvGrpSpPr>
          <p:cNvPr id="557" name="Groepeer"/>
          <p:cNvGrpSpPr/>
          <p:nvPr/>
        </p:nvGrpSpPr>
        <p:grpSpPr>
          <a:xfrm>
            <a:off x="8564870" y="0"/>
            <a:ext cx="1595131" cy="5715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64583" y="269702"/>
            <a:ext cx="2382022" cy="4553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67898" y="-6803"/>
            <a:ext cx="6625139" cy="508680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35806" r="2678" b="6686"/>
          <a:stretch/>
        </p:blipFill>
        <p:spPr>
          <a:xfrm>
            <a:off x="3929138" y="36000"/>
            <a:ext cx="6120000" cy="56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/>
        </p:nvSpPr>
        <p:spPr>
          <a:xfrm rot="10800000">
            <a:off x="-44603" y="1185"/>
            <a:ext cx="7110962" cy="5712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3712" y="3018815"/>
            <a:ext cx="2590796" cy="24252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83" y="264585"/>
            <a:ext cx="2116667" cy="831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5825" y="-8131"/>
            <a:ext cx="10211650" cy="5731262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3607" y="1"/>
            <a:ext cx="10173608" cy="5735207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64583" y="3979159"/>
            <a:ext cx="2555600" cy="14661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720" y="-13910"/>
            <a:ext cx="9375660" cy="57292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856363" y="269701"/>
            <a:ext cx="2035859" cy="5175598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721" y="-25749"/>
            <a:ext cx="10195471" cy="5741053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988116" y="269702"/>
            <a:ext cx="2904106" cy="1664743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98" y="228865"/>
            <a:ext cx="8736569" cy="95250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98" y="1206500"/>
            <a:ext cx="8736569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>
          <a:xfrm>
            <a:off x="3254376" y="5254626"/>
            <a:ext cx="2926291" cy="39687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58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98" y="228600"/>
            <a:ext cx="8735722" cy="952500"/>
          </a:xfrm>
          <a:prstGeom prst="rect">
            <a:avLst/>
          </a:prstGeom>
        </p:spPr>
        <p:txBody>
          <a:bodyPr lIns="91438" tIns="45719" rIns="91438" bIns="45719"/>
          <a:lstStyle>
            <a:lvl1pPr algn="ctr"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>
          <a:xfrm>
            <a:off x="3254376" y="5254626"/>
            <a:ext cx="2926291" cy="39687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32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62" y="238125"/>
            <a:ext cx="545041" cy="2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591733" y="1541720"/>
            <a:ext cx="8229600" cy="1460500"/>
          </a:xfrm>
        </p:spPr>
        <p:txBody>
          <a:bodyPr tIns="0"/>
          <a:lstStyle>
            <a:lvl1pPr marL="27431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190" indent="0" algn="ctr">
              <a:buNone/>
            </a:lvl2pPr>
            <a:lvl3pPr marL="914380" indent="0" algn="ctr">
              <a:buNone/>
            </a:lvl3pPr>
            <a:lvl4pPr marL="1371570" indent="0" algn="ctr">
              <a:buNone/>
            </a:lvl4pPr>
            <a:lvl5pPr marL="1828760" indent="0" algn="ctr">
              <a:buNone/>
            </a:lvl5pPr>
            <a:lvl6pPr marL="2285950" indent="0" algn="ctr">
              <a:buNone/>
            </a:lvl6pPr>
            <a:lvl7pPr marL="2743140" indent="0" algn="ctr">
              <a:buNone/>
            </a:lvl7pPr>
            <a:lvl8pPr marL="3200329" indent="0" algn="ctr">
              <a:buNone/>
            </a:lvl8pPr>
            <a:lvl9pPr marL="365752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79341" y="714361"/>
            <a:ext cx="952536" cy="654834"/>
          </a:xfrm>
        </p:spPr>
        <p:txBody>
          <a:bodyPr/>
          <a:lstStyle>
            <a:lvl1pPr marL="0" marR="0" indent="0" algn="ctr" defTabSz="91438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tabLst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3254376" y="5254626"/>
            <a:ext cx="2926291" cy="39687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94556" y="228865"/>
            <a:ext cx="8332611" cy="95250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913" t="19360" r="6616" b="5593"/>
          <a:stretch/>
        </p:blipFill>
        <p:spPr>
          <a:xfrm>
            <a:off x="80000" y="36000"/>
            <a:ext cx="9920000" cy="55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/>
        </p:nvSpPr>
        <p:spPr>
          <a:xfrm rot="10800000">
            <a:off x="-44603" y="1185"/>
            <a:ext cx="7110962" cy="5712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3712" y="3018815"/>
            <a:ext cx="2590796" cy="24252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85" y="264585"/>
            <a:ext cx="2116668" cy="831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" t="10423" r="20481" b="14701"/>
          <a:stretch/>
        </p:blipFill>
        <p:spPr>
          <a:xfrm>
            <a:off x="3303489" y="108000"/>
            <a:ext cx="6800000" cy="5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/>
        </p:nvSpPr>
        <p:spPr>
          <a:xfrm rot="10800000">
            <a:off x="-44603" y="1185"/>
            <a:ext cx="7110962" cy="5712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3712" y="3018815"/>
            <a:ext cx="2590796" cy="24252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585" y="264585"/>
            <a:ext cx="2116668" cy="83149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83" y="264585"/>
            <a:ext cx="2116667" cy="83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3105" r="10642" b="1627"/>
          <a:stretch/>
        </p:blipFill>
        <p:spPr>
          <a:xfrm>
            <a:off x="1879453" y="72000"/>
            <a:ext cx="8160000" cy="56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3712" y="3018815"/>
            <a:ext cx="2590796" cy="24252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64585" y="3485454"/>
            <a:ext cx="5818188" cy="1964522"/>
          </a:xfrm>
          <a:prstGeom prst="rect">
            <a:avLst/>
          </a:prstGeom>
        </p:spPr>
        <p:txBody>
          <a:bodyPr lIns="38405" tIns="19202" rIns="38405" bIns="19202" anchor="b"/>
          <a:lstStyle>
            <a:lvl1pPr>
              <a:defRPr sz="38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64583" y="3017481"/>
            <a:ext cx="5818187" cy="389452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Hoofdtekst">
            <a:extLst>
              <a:ext uri="{FF2B5EF4-FFF2-40B4-BE49-F238E27FC236}">
                <a16:creationId xmlns:a16="http://schemas.microsoft.com/office/drawing/2014/main" id="{8E154B2F-4244-5C44-B7D8-AEE8D8A5464F}"/>
              </a:ext>
            </a:extLst>
          </p:cNvPr>
          <p:cNvSpPr txBox="1">
            <a:spLocks noGrp="1"/>
          </p:cNvSpPr>
          <p:nvPr>
            <p:ph type="body" sz="half" idx="13"/>
          </p:nvPr>
        </p:nvSpPr>
        <p:spPr>
          <a:xfrm>
            <a:off x="264585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Afbeelding">
            <a:extLst>
              <a:ext uri="{FF2B5EF4-FFF2-40B4-BE49-F238E27FC236}">
                <a16:creationId xmlns:a16="http://schemas.microsoft.com/office/drawing/2014/main" id="{5A42F9C5-D999-1A44-8BD6-5DE56B0A0197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5239441" y="1428751"/>
            <a:ext cx="4657521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64585" y="1428751"/>
            <a:ext cx="4657521" cy="3386667"/>
          </a:xfrm>
          <a:prstGeom prst="rect">
            <a:avLst/>
          </a:prstGeom>
        </p:spPr>
        <p:txBody>
          <a:bodyPr lIns="38404" tIns="19202" rIns="38404" bIns="19202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/>
          </p:nvPr>
        </p:nvSpPr>
        <p:spPr>
          <a:xfrm>
            <a:off x="5238752" y="1428751"/>
            <a:ext cx="4658899" cy="3394393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64584" y="264583"/>
            <a:ext cx="963083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5080000"/>
            <a:ext cx="10160000" cy="635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3" name="Vorm"/>
          <p:cNvSpPr/>
          <p:nvPr/>
        </p:nvSpPr>
        <p:spPr>
          <a:xfrm>
            <a:off x="0" y="5080000"/>
            <a:ext cx="1020489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Vorm"/>
          <p:cNvSpPr/>
          <p:nvPr/>
        </p:nvSpPr>
        <p:spPr>
          <a:xfrm rot="10800000">
            <a:off x="8564869" y="5080000"/>
            <a:ext cx="1595131" cy="6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93688" y="5297474"/>
            <a:ext cx="205184" cy="2000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300" cap="none">
                <a:solidFill>
                  <a:srgbClr val="FFFFFF"/>
                </a:solidFill>
              </a:defRPr>
            </a:lvl1pPr>
          </a:lstStyle>
          <a:p>
            <a:fld id="{0FF3319E-5EE6-49AF-A624-10A927D823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972902" y="5224330"/>
            <a:ext cx="884898" cy="34634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64583" y="269702"/>
            <a:ext cx="2380507" cy="4553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5958" y="5119246"/>
            <a:ext cx="7314142" cy="556508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lang="nl-NL" sz="13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Nikhef technology workshop (ET)  6-2-2018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5070000"/>
            <a:ext cx="10160000" cy="645000"/>
          </a:xfrm>
          <a:prstGeom prst="rect">
            <a:avLst/>
          </a:prstGeom>
          <a:gradFill flip="none" rotWithShape="1">
            <a:gsLst>
              <a:gs pos="0">
                <a:srgbClr val="000082">
                  <a:alpha val="20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Isosceles Triangle 10"/>
          <p:cNvSpPr>
            <a:spLocks noChangeAspect="1"/>
          </p:cNvSpPr>
          <p:nvPr/>
        </p:nvSpPr>
        <p:spPr>
          <a:xfrm>
            <a:off x="0" y="2"/>
            <a:ext cx="2729619" cy="243617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flipV="1">
            <a:off x="1" y="243619"/>
            <a:ext cx="2729618" cy="1180301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9" y="5217165"/>
            <a:ext cx="1006213" cy="42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ttps://www.nikhef.nl/wp-content/uploads/2017/09/Nikhef-logo-RGB-500x196.png"/>
          <p:cNvPicPr/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" y="193204"/>
            <a:ext cx="1619250" cy="4762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49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</p:sldLayoutIdLst>
  <p:transition spd="med"/>
  <p:hf hdr="0" dt="0"/>
  <p:txStyles>
    <p:titleStyle>
      <a:lvl1pPr marL="0" marR="0" indent="0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6012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92024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88036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84048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80060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76072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72084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68096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C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6012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C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92024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C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88036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C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84048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FFC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80060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76072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72084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68096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6012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92024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88036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84048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80060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76072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72084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68096" algn="l" defTabSz="3467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altera.com/content/dam/altera-www/global/en_US/images/altera-new/product-stratix10-soc-diagram-with-hps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&amp; competences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projects ??</a:t>
            </a:r>
          </a:p>
          <a:p>
            <a:r>
              <a:rPr lang="en-US" dirty="0"/>
              <a:t>Opportunities ??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Electronics technology</a:t>
            </a:r>
          </a:p>
        </p:txBody>
      </p:sp>
    </p:spTree>
    <p:extLst>
      <p:ext uri="{BB962C8B-B14F-4D97-AF65-F5344CB8AC3E}">
        <p14:creationId xmlns:p14="http://schemas.microsoft.com/office/powerpoint/2010/main" val="38724614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:\GravitationalWaves\Virgo\Lab_QPDIO\Fotos\Photo-NTCC-011-Traf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431">
            <a:off x="7919135" y="3675577"/>
            <a:ext cx="1540082" cy="14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55">
            <a:off x="5704125" y="268006"/>
            <a:ext cx="3335979" cy="218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“Old school” Analog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10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328">
            <a:off x="4779214" y="3224901"/>
            <a:ext cx="3149971" cy="20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5333" r="2391" b="3198"/>
          <a:stretch/>
        </p:blipFill>
        <p:spPr bwMode="auto">
          <a:xfrm rot="21389628">
            <a:off x="7123559" y="2373173"/>
            <a:ext cx="2372691" cy="144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522">
            <a:off x="5297009" y="2255397"/>
            <a:ext cx="17621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5533523" y="2752540"/>
            <a:ext cx="3096344" cy="2077403"/>
          </a:xfrm>
          <a:prstGeom prst="wedgeEllipseCallout">
            <a:avLst>
              <a:gd name="adj1" fmla="val -91602"/>
              <a:gd name="adj2" fmla="val -449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r>
              <a:rPr lang="en-US" sz="3200" i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+Migration to digital world!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743396" y="1428750"/>
            <a:ext cx="4790127" cy="36034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Sensor Front-Ends. Low-noise &amp; power.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Power: DC/DC convertors LV &amp; HV.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Digitizers / ADC modules.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EMC: design &amp; test (+ chamber)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Machine/instrumentation &amp; Controls:</a:t>
            </a:r>
            <a:br>
              <a:rPr lang="en-US" sz="1900" dirty="0"/>
            </a:br>
            <a:r>
              <a:rPr lang="en-US" sz="1900" dirty="0"/>
              <a:t>analog interfacing to control systems:</a:t>
            </a:r>
            <a:br>
              <a:rPr lang="en-US" sz="1900" dirty="0"/>
            </a:br>
            <a:r>
              <a:rPr lang="en-US" sz="1900" dirty="0" err="1"/>
              <a:t>Matlab</a:t>
            </a:r>
            <a:r>
              <a:rPr lang="en-US" sz="1900" dirty="0"/>
              <a:t>/Simulink, </a:t>
            </a:r>
            <a:r>
              <a:rPr lang="en-US" sz="1900" dirty="0" err="1"/>
              <a:t>LabView</a:t>
            </a:r>
            <a:r>
              <a:rPr lang="en-US" sz="1900" dirty="0"/>
              <a:t>/ </a:t>
            </a:r>
            <a:r>
              <a:rPr lang="en-US" sz="1900" dirty="0" err="1"/>
              <a:t>LabWindows</a:t>
            </a:r>
            <a:r>
              <a:rPr lang="en-US" sz="1900" dirty="0"/>
              <a:t>, Python, C/C++, etc.</a:t>
            </a:r>
          </a:p>
          <a:p>
            <a:r>
              <a:rPr lang="en-US" sz="1900" i="1" dirty="0"/>
              <a:t>	(modeling &amp; Multiphysics simulations)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/>
          </a:p>
          <a:p>
            <a:r>
              <a:rPr lang="en-US" sz="1900" i="1" dirty="0">
                <a:solidFill>
                  <a:srgbClr val="00B0F0"/>
                </a:solidFill>
              </a:rPr>
              <a:t>Virgo, Senseis, km3net PMT, EMC</a:t>
            </a:r>
          </a:p>
        </p:txBody>
      </p:sp>
    </p:spTree>
    <p:extLst>
      <p:ext uri="{BB962C8B-B14F-4D97-AF65-F5344CB8AC3E}">
        <p14:creationId xmlns:p14="http://schemas.microsoft.com/office/powerpoint/2010/main" val="1810260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70" y="4330397"/>
            <a:ext cx="1146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7" y="786671"/>
            <a:ext cx="4024313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76" y="4289058"/>
            <a:ext cx="1382641" cy="71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30">
            <a:off x="6474425" y="509885"/>
            <a:ext cx="2883440" cy="39795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 rot="20999669">
            <a:off x="4951040" y="464990"/>
            <a:ext cx="431227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000" b="1" i="1" dirty="0">
                <a:solidFill>
                  <a:srgbClr val="FF0000"/>
                </a:solidFill>
                <a:sym typeface="Arial"/>
              </a:rPr>
              <a:t>Example:</a:t>
            </a:r>
          </a:p>
          <a:p>
            <a:pPr defTabSz="825500" hangingPunct="0"/>
            <a:r>
              <a:rPr lang="en-US" sz="2000" b="1" i="1" dirty="0">
                <a:solidFill>
                  <a:srgbClr val="FF0000"/>
                </a:solidFill>
                <a:sym typeface="Arial"/>
              </a:rPr>
              <a:t>High Precision Timing Distribution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10" y="1463664"/>
            <a:ext cx="2820892" cy="19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2053" y="3411722"/>
            <a:ext cx="3206006" cy="37959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b="1" i="1" u="sng" dirty="0" err="1">
                <a:solidFill>
                  <a:srgbClr val="E6223D"/>
                </a:solidFill>
                <a:sym typeface="Arial"/>
              </a:rPr>
              <a:t>LHCb</a:t>
            </a:r>
            <a:r>
              <a:rPr lang="en-US" b="1" i="1" u="sng" dirty="0">
                <a:solidFill>
                  <a:srgbClr val="E6223D"/>
                </a:solidFill>
                <a:sym typeface="Arial"/>
              </a:rPr>
              <a:t> upgrade : fast timing !</a:t>
            </a:r>
          </a:p>
        </p:txBody>
      </p:sp>
      <p:sp>
        <p:nvSpPr>
          <p:cNvPr id="7" name="TextBox 6"/>
          <p:cNvSpPr txBox="1"/>
          <p:nvPr/>
        </p:nvSpPr>
        <p:spPr>
          <a:xfrm rot="660634">
            <a:off x="4236243" y="4196060"/>
            <a:ext cx="1375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rgbClr val="E6223D"/>
                </a:solidFill>
                <a:sym typeface="Arial"/>
              </a:rPr>
              <a:t>TimePix4</a:t>
            </a:r>
          </a:p>
        </p:txBody>
      </p:sp>
      <p:sp>
        <p:nvSpPr>
          <p:cNvPr id="8" name="TextBox 7"/>
          <p:cNvSpPr txBox="1"/>
          <p:nvPr/>
        </p:nvSpPr>
        <p:spPr>
          <a:xfrm rot="21413037">
            <a:off x="3313364" y="3769078"/>
            <a:ext cx="17809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rgbClr val="E6223D"/>
                </a:solidFill>
                <a:sym typeface="Arial"/>
              </a:rPr>
              <a:t>R&amp;D Pix20?</a:t>
            </a:r>
          </a:p>
        </p:txBody>
      </p:sp>
      <p:sp>
        <p:nvSpPr>
          <p:cNvPr id="9" name="TextBox 8"/>
          <p:cNvSpPr txBox="1"/>
          <p:nvPr/>
        </p:nvSpPr>
        <p:spPr>
          <a:xfrm rot="167138">
            <a:off x="658449" y="3855782"/>
            <a:ext cx="18835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rgbClr val="FFFF00"/>
                </a:solidFill>
                <a:sym typeface="Arial"/>
              </a:rPr>
              <a:t>White-Rabbit</a:t>
            </a:r>
          </a:p>
        </p:txBody>
      </p:sp>
      <p:sp>
        <p:nvSpPr>
          <p:cNvPr id="10" name="TextBox 9"/>
          <p:cNvSpPr txBox="1"/>
          <p:nvPr/>
        </p:nvSpPr>
        <p:spPr>
          <a:xfrm rot="21141808">
            <a:off x="709016" y="4577545"/>
            <a:ext cx="22216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 err="1">
                <a:solidFill>
                  <a:srgbClr val="FFFF00"/>
                </a:solidFill>
                <a:sym typeface="Arial"/>
              </a:rPr>
              <a:t>HighRes</a:t>
            </a:r>
            <a:r>
              <a:rPr lang="en-US" sz="2400" dirty="0">
                <a:solidFill>
                  <a:srgbClr val="FFFF00"/>
                </a:solidFill>
                <a:sym typeface="Arial"/>
              </a:rPr>
              <a:t> ADC’s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746125" y="264583"/>
            <a:ext cx="7440464" cy="446276"/>
          </a:xfrm>
        </p:spPr>
        <p:txBody>
          <a:bodyPr/>
          <a:lstStyle/>
          <a:p>
            <a:r>
              <a:rPr lang="en-US" dirty="0"/>
              <a:t>Data communication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735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1431176">
            <a:off x="872698" y="1665002"/>
            <a:ext cx="460382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b="1" i="1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0" scaled="0"/>
                </a:gradFill>
                <a:sym typeface="Arial"/>
              </a:rPr>
              <a:t>Nano </a:t>
            </a:r>
            <a:r>
              <a:rPr lang="en-US" sz="2400" b="1" i="1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0" scaled="0"/>
                </a:gradFill>
                <a:sym typeface="Wingdings" panose="05000000000000000000" pitchFamily="2" charset="2"/>
              </a:rPr>
              <a:t></a:t>
            </a:r>
            <a:r>
              <a:rPr lang="en-US" sz="2400" b="1" i="1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0" scaled="0"/>
                </a:gradFill>
                <a:sym typeface="Arial"/>
              </a:rPr>
              <a:t> Pico second accuracy</a:t>
            </a:r>
          </a:p>
        </p:txBody>
      </p:sp>
      <p:sp>
        <p:nvSpPr>
          <p:cNvPr id="12" name="TextBox 11"/>
          <p:cNvSpPr txBox="1"/>
          <p:nvPr/>
        </p:nvSpPr>
        <p:spPr>
          <a:xfrm rot="21273553">
            <a:off x="1025123" y="588098"/>
            <a:ext cx="28678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+Clock’s &amp; Timing:</a:t>
            </a:r>
          </a:p>
        </p:txBody>
      </p:sp>
      <p:sp>
        <p:nvSpPr>
          <p:cNvPr id="17" name="TextBox 16"/>
          <p:cNvSpPr txBox="1"/>
          <p:nvPr/>
        </p:nvSpPr>
        <p:spPr>
          <a:xfrm rot="244026">
            <a:off x="4447175" y="4649570"/>
            <a:ext cx="118141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rgbClr val="E6223D"/>
                </a:solidFill>
                <a:sym typeface="Arial"/>
              </a:rPr>
              <a:t>28Gbps</a:t>
            </a:r>
          </a:p>
        </p:txBody>
      </p:sp>
    </p:spTree>
    <p:extLst>
      <p:ext uri="{BB962C8B-B14F-4D97-AF65-F5344CB8AC3E}">
        <p14:creationId xmlns:p14="http://schemas.microsoft.com/office/powerpoint/2010/main" val="2937654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215904" y="2331246"/>
            <a:ext cx="5185178" cy="692468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4136">
            <a:off x="5152008" y="194999"/>
            <a:ext cx="1754536" cy="97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6" b="9316"/>
          <a:stretch>
            <a:fillRect/>
          </a:stretch>
        </p:blipFill>
        <p:spPr bwMode="auto">
          <a:xfrm>
            <a:off x="746126" y="929945"/>
            <a:ext cx="3469779" cy="328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>
          <a:xfrm>
            <a:off x="4647952" y="1428751"/>
            <a:ext cx="4796730" cy="3394393"/>
          </a:xfrm>
        </p:spPr>
        <p:txBody>
          <a:bodyPr/>
          <a:lstStyle/>
          <a:p>
            <a:r>
              <a:rPr lang="en-US" sz="1800" b="1" u="sng" dirty="0"/>
              <a:t>Multi disciplinary design (team):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Architecture design &amp; simulation.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System design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/>
              <a:t>Low power analog </a:t>
            </a:r>
            <a:r>
              <a:rPr lang="en-US" sz="1800" dirty="0"/>
              <a:t>(input)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/>
              <a:t>Digital</a:t>
            </a:r>
            <a:r>
              <a:rPr lang="en-US" sz="1800" dirty="0"/>
              <a:t> system  design &amp; verification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/>
              <a:t>Mixed signal design </a:t>
            </a:r>
            <a:r>
              <a:rPr lang="en-US" sz="1800" dirty="0"/>
              <a:t>&amp; verification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Multi-site concurrent design (tooling)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Power design, clock design, 10 </a:t>
            </a:r>
            <a:r>
              <a:rPr lang="en-US" sz="1800" dirty="0" err="1"/>
              <a:t>Gbps</a:t>
            </a:r>
            <a:r>
              <a:rPr lang="en-US" sz="1800" dirty="0"/>
              <a:t> serializer design, PLL, DAQ, I/O’s, 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Top level integration &amp; verification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+ Test, readout etc.</a:t>
            </a:r>
          </a:p>
          <a:p>
            <a:endParaRPr lang="en-US" sz="1800" dirty="0"/>
          </a:p>
          <a:p>
            <a:r>
              <a:rPr lang="en-US" sz="1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Pixel detectors, Km3Net PMT HV&amp; readout, MEMS control, data transmission,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IC design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445">
            <a:off x="8104336" y="97194"/>
            <a:ext cx="1402672" cy="11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268">
            <a:off x="3168415" y="832730"/>
            <a:ext cx="1312861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1149894">
            <a:off x="2313971" y="1973468"/>
            <a:ext cx="20043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i="1" dirty="0" err="1">
                <a:solidFill>
                  <a:srgbClr val="E6223D"/>
                </a:solidFill>
                <a:sym typeface="Arial"/>
              </a:rPr>
              <a:t>LHCb</a:t>
            </a:r>
            <a:r>
              <a:rPr lang="en-US" sz="2400" i="1" dirty="0">
                <a:solidFill>
                  <a:srgbClr val="E6223D"/>
                </a:solidFill>
                <a:sym typeface="Arial"/>
              </a:rPr>
              <a:t> VeloPix</a:t>
            </a:r>
          </a:p>
        </p:txBody>
      </p:sp>
      <p:sp>
        <p:nvSpPr>
          <p:cNvPr id="9" name="TextBox 8"/>
          <p:cNvSpPr txBox="1"/>
          <p:nvPr/>
        </p:nvSpPr>
        <p:spPr>
          <a:xfrm rot="21306940">
            <a:off x="7004932" y="911048"/>
            <a:ext cx="2520280" cy="34881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i="1" dirty="0">
                <a:solidFill>
                  <a:srgbClr val="E6223D"/>
                </a:solidFill>
                <a:sym typeface="Arial"/>
              </a:rPr>
              <a:t>CERN: R&amp;D in 28nm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Nikhef technology workshop (ET)  6-2-2018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1212169">
            <a:off x="8556359" y="2141207"/>
            <a:ext cx="97045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i="1" dirty="0">
                <a:solidFill>
                  <a:srgbClr val="E6223D"/>
                </a:solidFill>
                <a:sym typeface="Arial"/>
              </a:rPr>
              <a:t>ET team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863">
            <a:off x="1373180" y="4095760"/>
            <a:ext cx="7858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21300194">
            <a:off x="2345690" y="4358082"/>
            <a:ext cx="134011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i="1" dirty="0">
                <a:solidFill>
                  <a:srgbClr val="FFC000"/>
                </a:solidFill>
                <a:sym typeface="Arial"/>
              </a:rPr>
              <a:t>+ Integrated</a:t>
            </a:r>
          </a:p>
          <a:p>
            <a:pPr defTabSz="825500" hangingPunct="0"/>
            <a:r>
              <a:rPr lang="en-US" i="1" dirty="0">
                <a:solidFill>
                  <a:srgbClr val="FFC000"/>
                </a:solidFill>
                <a:sym typeface="Arial"/>
              </a:rPr>
              <a:t> Photonics</a:t>
            </a:r>
          </a:p>
        </p:txBody>
      </p:sp>
    </p:spTree>
    <p:extLst>
      <p:ext uri="{BB962C8B-B14F-4D97-AF65-F5344CB8AC3E}">
        <p14:creationId xmlns:p14="http://schemas.microsoft.com/office/powerpoint/2010/main" val="19507781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64">
            <a:off x="6077049" y="4012123"/>
            <a:ext cx="1538210" cy="100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749">
            <a:off x="8166966" y="3477644"/>
            <a:ext cx="1406383" cy="152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9308"/>
          <a:stretch>
            <a:fillRect/>
          </a:stretch>
        </p:blipFill>
        <p:spPr bwMode="auto">
          <a:xfrm rot="21270954">
            <a:off x="873531" y="1076485"/>
            <a:ext cx="3573314" cy="33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>
          <a:xfrm>
            <a:off x="4603750" y="985293"/>
            <a:ext cx="4828240" cy="3394393"/>
          </a:xfrm>
        </p:spPr>
        <p:txBody>
          <a:bodyPr/>
          <a:lstStyle/>
          <a:p>
            <a:r>
              <a:rPr lang="en-US" sz="1800" b="1" i="1" dirty="0"/>
              <a:t>Challenges and skills for PCB design: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More than drawing connecting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High speed signals: use </a:t>
            </a:r>
            <a:r>
              <a:rPr lang="en-US" sz="1800" b="1" i="1" dirty="0"/>
              <a:t>RF technology </a:t>
            </a:r>
            <a:r>
              <a:rPr lang="en-US" sz="1800" dirty="0">
                <a:sym typeface="Wingdings" panose="05000000000000000000" pitchFamily="2" charset="2"/>
              </a:rPr>
              <a:t> transmission lines, impedance matching, power distribution, shielding, low </a:t>
            </a:r>
            <a:r>
              <a:rPr lang="en-US" sz="1800" dirty="0" err="1">
                <a:sym typeface="Wingdings" panose="05000000000000000000" pitchFamily="2" charset="2"/>
              </a:rPr>
              <a:t>Ɛ</a:t>
            </a:r>
            <a:r>
              <a:rPr lang="en-US" sz="1800" baseline="-25000" dirty="0" err="1">
                <a:sym typeface="Wingdings" panose="05000000000000000000" pitchFamily="2" charset="2"/>
              </a:rPr>
              <a:t>r</a:t>
            </a:r>
            <a:r>
              <a:rPr lang="en-US" sz="1800" dirty="0">
                <a:sym typeface="Wingdings" panose="05000000000000000000" pitchFamily="2" charset="2"/>
              </a:rPr>
              <a:t> PCB materials,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PCB </a:t>
            </a:r>
            <a:r>
              <a:rPr lang="en-US" sz="1800" b="1" dirty="0">
                <a:sym typeface="Wingdings" panose="05000000000000000000" pitchFamily="2" charset="2"/>
              </a:rPr>
              <a:t>simulation</a:t>
            </a:r>
            <a:r>
              <a:rPr lang="en-US" sz="1800" dirty="0">
                <a:sym typeface="Wingdings" panose="05000000000000000000" pitchFamily="2" charset="2"/>
              </a:rPr>
              <a:t> for signals and </a:t>
            </a:r>
            <a:r>
              <a:rPr lang="en-US" sz="1800" b="1" dirty="0">
                <a:sym typeface="Wingdings" panose="05000000000000000000" pitchFamily="2" charset="2"/>
              </a:rPr>
              <a:t>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Mechanical integration </a:t>
            </a:r>
            <a:r>
              <a:rPr lang="en-US" sz="1800" b="1" i="1" dirty="0">
                <a:sym typeface="Wingdings" panose="05000000000000000000" pitchFamily="2" charset="2"/>
              </a:rPr>
              <a:t>3D</a:t>
            </a:r>
            <a:r>
              <a:rPr lang="en-US" sz="1800" dirty="0">
                <a:sym typeface="Wingdings" panose="05000000000000000000" pitchFamily="2" charset="2"/>
              </a:rPr>
              <a:t>+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 cooling + </a:t>
            </a:r>
            <a:r>
              <a:rPr lang="en-US" sz="1800" b="1" i="1" dirty="0">
                <a:sym typeface="Wingdings" panose="05000000000000000000" pitchFamily="2" charset="2"/>
              </a:rPr>
              <a:t>Manufacturability</a:t>
            </a:r>
            <a:r>
              <a:rPr lang="en-US" sz="1800" dirty="0">
                <a:sym typeface="Wingdings" panose="05000000000000000000" pitchFamily="2" charset="2"/>
              </a:rPr>
              <a:t> 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ym typeface="Wingdings" panose="05000000000000000000" pitchFamily="2" charset="2"/>
              </a:rPr>
              <a:t>Collaboration with Industry &amp;</a:t>
            </a:r>
            <a:br>
              <a:rPr lang="en-US" sz="1800" b="1" i="1" dirty="0">
                <a:sym typeface="Wingdings" panose="05000000000000000000" pitchFamily="2" charset="2"/>
              </a:rPr>
            </a:br>
            <a:r>
              <a:rPr lang="en-US" sz="1800" b="1" i="1" dirty="0">
                <a:sym typeface="Wingdings" panose="05000000000000000000" pitchFamily="2" charset="2"/>
              </a:rPr>
              <a:t>outsourcing.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PCB design</a:t>
            </a:r>
          </a:p>
        </p:txBody>
      </p:sp>
      <p:sp>
        <p:nvSpPr>
          <p:cNvPr id="5" name="TextBox 4"/>
          <p:cNvSpPr txBox="1"/>
          <p:nvPr/>
        </p:nvSpPr>
        <p:spPr>
          <a:xfrm rot="21169763">
            <a:off x="1358774" y="4340084"/>
            <a:ext cx="16014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b="1" i="1" dirty="0">
                <a:solidFill>
                  <a:srgbClr val="E6223D"/>
                </a:solidFill>
                <a:sym typeface="Arial"/>
              </a:rPr>
              <a:t>&gt;20 layers</a:t>
            </a:r>
          </a:p>
        </p:txBody>
      </p:sp>
      <p:sp>
        <p:nvSpPr>
          <p:cNvPr id="6" name="TextBox 5"/>
          <p:cNvSpPr txBox="1"/>
          <p:nvPr/>
        </p:nvSpPr>
        <p:spPr>
          <a:xfrm rot="153136">
            <a:off x="2629404" y="4674147"/>
            <a:ext cx="52768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More than just an Arduino board……..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355473">
            <a:off x="773577" y="578480"/>
            <a:ext cx="47753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sym typeface="Arial"/>
              </a:rPr>
              <a:t>The ever “annoying” closing activity in electronics…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7565" y="4471750"/>
            <a:ext cx="5466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rgbClr val="E6223D"/>
                </a:solidFill>
                <a:latin typeface="Arial Black" panose="020B0A04020102020204" pitchFamily="34" charset="0"/>
                <a:sym typeface="Arial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6254336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3"/>
          </p:nvPr>
        </p:nvSpPr>
        <p:spPr>
          <a:xfrm>
            <a:off x="746126" y="1428751"/>
            <a:ext cx="3757811" cy="3394393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b="1" i="1" dirty="0"/>
              <a:t>Expertise:			   FTE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IC design </a:t>
            </a:r>
            <a:r>
              <a:rPr lang="en-US" dirty="0"/>
              <a:t>					3-5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Digital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FPGA </a:t>
            </a:r>
            <a:r>
              <a:rPr lang="en-US" dirty="0">
                <a:solidFill>
                  <a:srgbClr val="92D050"/>
                </a:solidFill>
              </a:rPr>
              <a:t>design</a:t>
            </a:r>
            <a:r>
              <a:rPr lang="en-US" dirty="0"/>
              <a:t> 		4-7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Analog design </a:t>
            </a:r>
            <a:r>
              <a:rPr lang="en-US" dirty="0"/>
              <a:t>				3-5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PCB</a:t>
            </a:r>
            <a:r>
              <a:rPr lang="en-US" dirty="0"/>
              <a:t>/Mechatronics 			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Technical lab. support 	2-4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Fiber optics</a:t>
            </a:r>
            <a:r>
              <a:rPr lang="en-US" dirty="0"/>
              <a:t>					1-2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Flex “layer”</a:t>
            </a:r>
            <a:r>
              <a:rPr lang="en-US" b="1" dirty="0"/>
              <a:t>					3-6</a:t>
            </a:r>
          </a:p>
          <a:p>
            <a:r>
              <a:rPr lang="en-US" i="1" dirty="0"/>
              <a:t>(3 lead engineers)</a:t>
            </a:r>
          </a:p>
          <a:p>
            <a:r>
              <a:rPr lang="en-US" b="1" u="sng" dirty="0"/>
              <a:t>Group size						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46125" y="264586"/>
            <a:ext cx="3572718" cy="430887"/>
          </a:xfrm>
        </p:spPr>
        <p:txBody>
          <a:bodyPr/>
          <a:lstStyle/>
          <a:p>
            <a:r>
              <a:rPr lang="en-US" sz="2800" dirty="0"/>
              <a:t>People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090">
            <a:off x="2308107" y="235017"/>
            <a:ext cx="2033209" cy="133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Nikhef technology workshop (ET)  6-2-2018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>
          <a:xfrm>
            <a:off x="772319" y="5297475"/>
            <a:ext cx="185948" cy="200055"/>
          </a:xfrm>
        </p:spPr>
        <p:txBody>
          <a:bodyPr/>
          <a:lstStyle/>
          <a:p>
            <a:fld id="{550636A9-CAD3-4529-96AD-15A7BE473FF0}" type="slidenum">
              <a:rPr lang="en-US" smtClean="0"/>
              <a:t>14</a:t>
            </a:fld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57" y="505238"/>
            <a:ext cx="2995319" cy="446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Brace 15"/>
          <p:cNvSpPr/>
          <p:nvPr/>
        </p:nvSpPr>
        <p:spPr>
          <a:xfrm>
            <a:off x="4359920" y="1897394"/>
            <a:ext cx="288032" cy="1680187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4" name="Curved Connector 43"/>
          <p:cNvCxnSpPr>
            <a:stCxn id="16" idx="1"/>
          </p:cNvCxnSpPr>
          <p:nvPr/>
        </p:nvCxnSpPr>
        <p:spPr>
          <a:xfrm rot="10800000" flipV="1">
            <a:off x="4503936" y="2737487"/>
            <a:ext cx="144016" cy="1488165"/>
          </a:xfrm>
          <a:prstGeom prst="curvedConnector4">
            <a:avLst>
              <a:gd name="adj1" fmla="val -256089"/>
              <a:gd name="adj2" fmla="val 100346"/>
            </a:avLst>
          </a:prstGeom>
          <a:ln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E9C231-4073-47E3-8E16-0608B0E546F5}"/>
              </a:ext>
            </a:extLst>
          </p:cNvPr>
          <p:cNvSpPr txBox="1"/>
          <p:nvPr/>
        </p:nvSpPr>
        <p:spPr>
          <a:xfrm>
            <a:off x="3783856" y="1345333"/>
            <a:ext cx="1224136" cy="331885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Present: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3+1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4 ½ +2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4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2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3+ ½ 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2</a:t>
            </a:r>
          </a:p>
          <a:p>
            <a:pPr defTabSz="825500" hangingPunct="0"/>
            <a:r>
              <a:rPr lang="en-US" sz="1900" dirty="0">
                <a:solidFill>
                  <a:srgbClr val="FFFF00"/>
                </a:solidFill>
                <a:sym typeface="Arial"/>
              </a:rPr>
              <a:t>2 “vacant”</a:t>
            </a:r>
          </a:p>
          <a:p>
            <a:pPr defTabSz="825500" hangingPunct="0"/>
            <a:endParaRPr lang="en-US" sz="1900" dirty="0">
              <a:solidFill>
                <a:srgbClr val="FFFF00"/>
              </a:solidFill>
              <a:sym typeface="Arial"/>
            </a:endParaRPr>
          </a:p>
          <a:p>
            <a:pPr defTabSz="825500" hangingPunct="0"/>
            <a:endParaRPr lang="en-US" sz="1900" dirty="0">
              <a:solidFill>
                <a:srgbClr val="FFFF00"/>
              </a:solidFill>
              <a:sym typeface="Arial"/>
            </a:endParaRPr>
          </a:p>
          <a:p>
            <a:pPr defTabSz="825500" hangingPunct="0"/>
            <a:r>
              <a:rPr lang="en-US" sz="1900" b="1" u="sng" dirty="0">
                <a:solidFill>
                  <a:srgbClr val="FFFF00"/>
                </a:solidFill>
                <a:sym typeface="Arial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65287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610">
            <a:off x="8221640" y="3856183"/>
            <a:ext cx="1390914" cy="10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7" y="1674934"/>
            <a:ext cx="1476713" cy="98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24" y="3750876"/>
            <a:ext cx="2369478" cy="127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6756" y="3996741"/>
            <a:ext cx="1255458" cy="78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4"/>
          </p:nvPr>
        </p:nvSpPr>
        <p:spPr>
          <a:xfrm>
            <a:off x="4603750" y="903268"/>
            <a:ext cx="5048250" cy="3394393"/>
          </a:xfrm>
        </p:spPr>
        <p:txBody>
          <a:bodyPr/>
          <a:lstStyle/>
          <a:p>
            <a:r>
              <a:rPr lang="en-US" sz="1800" dirty="0"/>
              <a:t>We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u="sng" dirty="0"/>
              <a:t>Expertise</a:t>
            </a:r>
            <a:r>
              <a:rPr lang="en-US" sz="1800" dirty="0"/>
              <a:t>: designers &amp; specialists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Great facilities!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Advanced development &amp; simulation software:</a:t>
            </a:r>
            <a:br>
              <a:rPr lang="en-US" sz="1800" dirty="0"/>
            </a:br>
            <a:r>
              <a:rPr lang="en-US" sz="1800" dirty="0"/>
              <a:t>PCB, IC, FPGA, Code synthesis,…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Onsite Collaborative tools, </a:t>
            </a:r>
            <a:r>
              <a:rPr lang="en-US" sz="1800" dirty="0" err="1"/>
              <a:t>Git</a:t>
            </a:r>
            <a:r>
              <a:rPr lang="en-US" sz="1800" dirty="0"/>
              <a:t>, SVN, </a:t>
            </a:r>
            <a:r>
              <a:rPr lang="en-US" sz="1800" dirty="0" err="1"/>
              <a:t>Gitlab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 err="1"/>
              <a:t>Redmine</a:t>
            </a:r>
            <a:r>
              <a:rPr lang="en-US" sz="1800" dirty="0"/>
              <a:t> project management, Agile, TC,..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 Outsourcing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capabilities for mass production in Industry!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5" name="TextBox 4"/>
          <p:cNvSpPr txBox="1"/>
          <p:nvPr/>
        </p:nvSpPr>
        <p:spPr>
          <a:xfrm rot="21110657">
            <a:off x="7233016" y="136083"/>
            <a:ext cx="234833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Many Labs/</a:t>
            </a:r>
            <a:r>
              <a:rPr lang="en-US" sz="1400" dirty="0" err="1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Uni’s</a:t>
            </a: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 are jealous</a:t>
            </a:r>
          </a:p>
          <a:p>
            <a:pPr defTabSz="825500" hangingPunct="0"/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 at our facilities !!!!</a:t>
            </a:r>
          </a:p>
          <a:p>
            <a:pPr algn="ctr" defTabSz="825500" hangingPunct="0"/>
            <a:r>
              <a:rPr lang="en-US" sz="1100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(</a:t>
            </a:r>
            <a:r>
              <a:rPr lang="en-US" sz="1100" i="1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or are not aware of</a:t>
            </a:r>
          </a:p>
          <a:p>
            <a:pPr algn="ctr" defTabSz="825500" hangingPunct="0"/>
            <a:r>
              <a:rPr lang="en-US" sz="1100" i="1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 what is needed….</a:t>
            </a:r>
            <a:r>
              <a:rPr lang="en-US" sz="1100" i="1" dirty="0">
                <a:solidFill>
                  <a:schemeClr val="accent4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</a:t>
            </a:r>
            <a:r>
              <a:rPr lang="en-US" sz="1100" dirty="0">
                <a:solidFill>
                  <a:schemeClr val="accent4">
                    <a:lumMod val="20000"/>
                    <a:lumOff val="80000"/>
                  </a:schemeClr>
                </a:solidFill>
                <a:sym typeface="Arial"/>
              </a:rPr>
              <a:t>)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0" y="975150"/>
            <a:ext cx="2088232" cy="119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04" y="1345333"/>
            <a:ext cx="1762125" cy="110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0" y="2355527"/>
            <a:ext cx="1656184" cy="81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0" y="3289548"/>
            <a:ext cx="1512168" cy="83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0" y="4125019"/>
            <a:ext cx="1811658" cy="79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68" y="2353444"/>
            <a:ext cx="1567052" cy="97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03" y="3337554"/>
            <a:ext cx="1545772" cy="16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3737" y="883862"/>
            <a:ext cx="1676741" cy="53347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indent="-285750" defTabSz="82550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E6223D"/>
                </a:solidFill>
                <a:sym typeface="Arial"/>
              </a:rPr>
              <a:t>EMC &amp; Dark lab</a:t>
            </a:r>
          </a:p>
          <a:p>
            <a:pPr marL="285750" indent="-285750" defTabSz="82550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E6223D"/>
                </a:solidFill>
                <a:sym typeface="Arial"/>
              </a:rPr>
              <a:t>Optical Lab</a:t>
            </a:r>
          </a:p>
        </p:txBody>
      </p:sp>
      <p:sp>
        <p:nvSpPr>
          <p:cNvPr id="9" name="TextBox 8"/>
          <p:cNvSpPr txBox="1"/>
          <p:nvPr/>
        </p:nvSpPr>
        <p:spPr>
          <a:xfrm rot="18421321">
            <a:off x="873022" y="1929846"/>
            <a:ext cx="6684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i="1" dirty="0">
                <a:solidFill>
                  <a:srgbClr val="E6223D"/>
                </a:solidFill>
                <a:sym typeface="Arial"/>
              </a:rPr>
              <a:t>new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Nikhef technology workshop (ET)  6-2-2018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412695">
            <a:off x="1028309" y="1093380"/>
            <a:ext cx="7814319" cy="121058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en-US" sz="3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</a:t>
            </a:r>
            <a:r>
              <a:rPr lang="en-US" sz="3600" i="1" dirty="0">
                <a:solidFill>
                  <a:srgbClr val="FFFF00"/>
                </a:solidFill>
              </a:rPr>
              <a:t>YOUR “OWN” DETECTOR; </a:t>
            </a:r>
          </a:p>
          <a:p>
            <a:pPr algn="ctr" defTabSz="825500" hangingPunct="0"/>
            <a:r>
              <a:rPr lang="en-US" sz="3600" i="1" dirty="0">
                <a:solidFill>
                  <a:srgbClr val="FFFF00"/>
                </a:solidFill>
              </a:rPr>
              <a:t>TOGETHER WITH US </a:t>
            </a:r>
            <a:r>
              <a:rPr lang="en-US" sz="3600" b="1" i="1" dirty="0">
                <a:solidFill>
                  <a:srgbClr val="FFFF00"/>
                </a:solidFill>
              </a:rPr>
              <a:t>!!!!!!</a:t>
            </a:r>
          </a:p>
        </p:txBody>
      </p:sp>
      <p:sp>
        <p:nvSpPr>
          <p:cNvPr id="5" name="TextBox 4"/>
          <p:cNvSpPr txBox="1"/>
          <p:nvPr/>
        </p:nvSpPr>
        <p:spPr>
          <a:xfrm rot="192433">
            <a:off x="2391235" y="2925617"/>
            <a:ext cx="507177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To discuss:</a:t>
            </a:r>
          </a:p>
          <a:p>
            <a:pPr defTabSz="825500" hangingPunct="0"/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What </a:t>
            </a:r>
            <a:r>
              <a:rPr lang="en-US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technologies</a:t>
            </a:r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 do </a:t>
            </a:r>
            <a:r>
              <a:rPr lang="en-US" sz="2400" b="1" i="1" u="sng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You</a:t>
            </a:r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 need </a:t>
            </a:r>
            <a:b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</a:br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	for Your future experiments ??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94" y="4604249"/>
            <a:ext cx="790273" cy="6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6609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>
          <a:xfrm>
            <a:off x="746126" y="937288"/>
            <a:ext cx="8726363" cy="4224469"/>
          </a:xfrm>
        </p:spPr>
        <p:txBody>
          <a:bodyPr/>
          <a:lstStyle/>
          <a:p>
            <a:r>
              <a:rPr lang="en-US" sz="1600" dirty="0"/>
              <a:t>(In no particular order)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Series production capacity/manpower </a:t>
            </a:r>
            <a:r>
              <a:rPr lang="en-US" sz="1600" dirty="0">
                <a:solidFill>
                  <a:srgbClr val="00FFFF"/>
                </a:solidFill>
              </a:rPr>
              <a:t>(</a:t>
            </a:r>
            <a:r>
              <a:rPr lang="en-US" sz="1600" b="1" dirty="0">
                <a:solidFill>
                  <a:srgbClr val="00FFFF"/>
                </a:solidFill>
              </a:rPr>
              <a:t>outsource work!</a:t>
            </a:r>
            <a:r>
              <a:rPr lang="en-US" sz="1600" dirty="0">
                <a:solidFill>
                  <a:srgbClr val="00FFFF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Programming PLC systems, </a:t>
            </a:r>
            <a:r>
              <a:rPr lang="en-US" sz="1600" dirty="0">
                <a:solidFill>
                  <a:srgbClr val="00FFFF"/>
                </a:solidFill>
              </a:rPr>
              <a:t>(</a:t>
            </a:r>
            <a:r>
              <a:rPr lang="en-US" sz="1600" b="1" dirty="0">
                <a:solidFill>
                  <a:srgbClr val="00FFFF"/>
                </a:solidFill>
              </a:rPr>
              <a:t>outsource work?</a:t>
            </a:r>
            <a:r>
              <a:rPr lang="en-US" sz="1600" dirty="0">
                <a:solidFill>
                  <a:srgbClr val="00FFFF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Cable </a:t>
            </a:r>
            <a:r>
              <a:rPr lang="en-US" sz="1600" dirty="0" err="1"/>
              <a:t>harnass</a:t>
            </a:r>
            <a:r>
              <a:rPr lang="en-US" sz="1600" dirty="0"/>
              <a:t> design &amp; integration (MT-ET?)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Deliver a new PCB design in a week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High voltage &gt;&gt; ~5kV (buy)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High Power &gt;&gt; kW power systems or amplifiers (buy),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Real RF </a:t>
            </a:r>
            <a:r>
              <a:rPr lang="en-US" sz="1600" dirty="0">
                <a:sym typeface="Wingdings" panose="05000000000000000000" pitchFamily="2" charset="2"/>
              </a:rPr>
              <a:t> antenna’s, waveguides, accelerator technology ( collaborate: ASTRON, 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Ethernet &amp; internet network systems &amp; switches </a:t>
            </a:r>
            <a:r>
              <a:rPr lang="en-US" sz="1600" dirty="0">
                <a:solidFill>
                  <a:srgbClr val="00FFFF"/>
                </a:solidFill>
              </a:rPr>
              <a:t>(</a:t>
            </a:r>
            <a:r>
              <a:rPr lang="en-US" sz="1600" b="1" dirty="0">
                <a:solidFill>
                  <a:srgbClr val="00FFFF"/>
                </a:solidFill>
              </a:rPr>
              <a:t>outsource work</a:t>
            </a:r>
            <a:r>
              <a:rPr lang="en-US" sz="1600" dirty="0">
                <a:solidFill>
                  <a:srgbClr val="00FFFF"/>
                </a:solidFill>
              </a:rPr>
              <a:t>)</a:t>
            </a:r>
            <a:endParaRPr lang="en-US" sz="16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Quality control &amp; Quality assurance </a:t>
            </a:r>
            <a:r>
              <a:rPr lang="en-US" sz="1600" dirty="0">
                <a:solidFill>
                  <a:srgbClr val="00FFFF"/>
                </a:solidFill>
              </a:rPr>
              <a:t>(</a:t>
            </a:r>
            <a:r>
              <a:rPr lang="en-US" sz="1600" b="1" dirty="0">
                <a:solidFill>
                  <a:srgbClr val="00FFFF"/>
                </a:solidFill>
              </a:rPr>
              <a:t>outsource</a:t>
            </a:r>
            <a:r>
              <a:rPr lang="en-US" sz="1600" dirty="0">
                <a:solidFill>
                  <a:srgbClr val="00FFFF"/>
                </a:solidFill>
              </a:rPr>
              <a:t>)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Advanced ADC IC design (buy, unless rad-hard)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SPACE technology (collaborate: SRON)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Specific knowledge of protocols/technologies: GSM, GPS(a bit), Wi-Fi, RF ID, NFC, LTE, USB, Bluetooth, Audio, etc. (buy)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FPGA High Performance Computing, GPU’s, </a:t>
            </a:r>
            <a:r>
              <a:rPr lang="en-US" sz="1600" dirty="0">
                <a:solidFill>
                  <a:srgbClr val="00FFFF"/>
                </a:solidFill>
                <a:sym typeface="Wingdings" panose="05000000000000000000" pitchFamily="2" charset="2"/>
              </a:rPr>
              <a:t>(CT &amp; ET ??)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Industrial process automating systems &amp; fieldbus systems </a:t>
            </a:r>
            <a:r>
              <a:rPr lang="en-US" sz="1600" dirty="0">
                <a:solidFill>
                  <a:srgbClr val="00FFFF"/>
                </a:solidFill>
              </a:rPr>
              <a:t>(</a:t>
            </a:r>
            <a:r>
              <a:rPr lang="en-US" sz="1600" b="1" dirty="0">
                <a:solidFill>
                  <a:srgbClr val="00FFFF"/>
                </a:solidFill>
              </a:rPr>
              <a:t>outsource work?</a:t>
            </a:r>
            <a:r>
              <a:rPr lang="en-US" sz="1600" dirty="0">
                <a:solidFill>
                  <a:srgbClr val="00FFFF"/>
                </a:solidFill>
              </a:rPr>
              <a:t>)</a:t>
            </a:r>
            <a:endParaRPr lang="en-US" sz="16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Mobile phone repair (buy new)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the ET can not do (now):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27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18354663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46125" y="985292"/>
            <a:ext cx="2143820" cy="3837852"/>
          </a:xfrm>
        </p:spPr>
        <p:txBody>
          <a:bodyPr/>
          <a:lstStyle/>
          <a:p>
            <a:r>
              <a:rPr lang="en-US" dirty="0"/>
              <a:t>Engineering challenges &amp; capabilities:</a:t>
            </a:r>
          </a:p>
        </p:txBody>
      </p:sp>
      <p:sp>
        <p:nvSpPr>
          <p:cNvPr id="9" name="Oval 8"/>
          <p:cNvSpPr/>
          <p:nvPr/>
        </p:nvSpPr>
        <p:spPr>
          <a:xfrm>
            <a:off x="3423816" y="292850"/>
            <a:ext cx="3528392" cy="2996699"/>
          </a:xfrm>
          <a:prstGeom prst="ellipse">
            <a:avLst/>
          </a:prstGeom>
          <a:solidFill>
            <a:srgbClr val="FF0066">
              <a:alpha val="50196"/>
            </a:srgb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defTabSz="825500" hangingPunct="0"/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Top </a:t>
            </a:r>
          </a:p>
          <a:p>
            <a:pPr defTabSz="825500" hangingPunct="0"/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quality</a:t>
            </a:r>
          </a:p>
        </p:txBody>
      </p:sp>
      <p:sp>
        <p:nvSpPr>
          <p:cNvPr id="10" name="Oval 9"/>
          <p:cNvSpPr/>
          <p:nvPr/>
        </p:nvSpPr>
        <p:spPr>
          <a:xfrm>
            <a:off x="5656064" y="625252"/>
            <a:ext cx="3600400" cy="3240360"/>
          </a:xfrm>
          <a:prstGeom prst="ellipse">
            <a:avLst/>
          </a:prstGeom>
          <a:solidFill>
            <a:srgbClr val="66FF33">
              <a:alpha val="50196"/>
            </a:srgb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r" defTabSz="825500" hangingPunct="0"/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Low</a:t>
            </a:r>
          </a:p>
          <a:p>
            <a:pPr algn="r" defTabSz="825500" hangingPunct="0"/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cost</a:t>
            </a:r>
          </a:p>
        </p:txBody>
      </p:sp>
      <p:sp>
        <p:nvSpPr>
          <p:cNvPr id="11" name="Oval 10"/>
          <p:cNvSpPr/>
          <p:nvPr/>
        </p:nvSpPr>
        <p:spPr>
          <a:xfrm>
            <a:off x="4359920" y="1943066"/>
            <a:ext cx="3456384" cy="2985424"/>
          </a:xfrm>
          <a:prstGeom prst="ellipse">
            <a:avLst/>
          </a:prstGeom>
          <a:solidFill>
            <a:srgbClr val="00FFFF">
              <a:alpha val="50196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b">
            <a:noAutofit/>
          </a:bodyPr>
          <a:lstStyle/>
          <a:p>
            <a:pPr defTabSz="825500" hangingPunct="0"/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Fast </a:t>
            </a:r>
          </a:p>
          <a:p>
            <a:pPr defTabSz="825500" hangingPunct="0"/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delivery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42" y="2358356"/>
            <a:ext cx="750614" cy="85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39" y="1131500"/>
            <a:ext cx="659699" cy="65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7282" y="2809261"/>
            <a:ext cx="668982" cy="7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sosceles Triangle 13"/>
          <p:cNvSpPr/>
          <p:nvPr/>
        </p:nvSpPr>
        <p:spPr>
          <a:xfrm rot="4391731">
            <a:off x="5669874" y="1908532"/>
            <a:ext cx="1294074" cy="978218"/>
          </a:xfrm>
          <a:prstGeom prst="triangle">
            <a:avLst>
              <a:gd name="adj" fmla="val 40630"/>
            </a:avLst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5629817" y="1634958"/>
            <a:ext cx="1080120" cy="1728788"/>
          </a:xfrm>
          <a:prstGeom prst="irregularSeal1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r>
              <a:rPr lang="en-US" sz="20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Can’t</a:t>
            </a:r>
            <a:br>
              <a:rPr lang="en-US" sz="20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US" sz="20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do!</a:t>
            </a:r>
          </a:p>
        </p:txBody>
      </p:sp>
      <p:sp>
        <p:nvSpPr>
          <p:cNvPr id="26" name="Text Placeholder 4"/>
          <p:cNvSpPr txBox="1">
            <a:spLocks/>
          </p:cNvSpPr>
          <p:nvPr/>
        </p:nvSpPr>
        <p:spPr>
          <a:xfrm>
            <a:off x="746125" y="264583"/>
            <a:ext cx="8667750" cy="446276"/>
          </a:xfrm>
          <a:prstGeom prst="rect">
            <a:avLst/>
          </a:prstGeom>
        </p:spPr>
        <p:txBody>
          <a:bodyPr/>
          <a:lstStyle>
            <a:lvl1pPr marL="0" marR="0" indent="0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FFC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96012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FFC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92024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FFC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88036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FFC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84048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FFC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80060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76072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72084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768096" algn="l" defTabSz="3467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900" kern="0" cap="all" dirty="0">
                <a:solidFill>
                  <a:srgbClr val="FF0000"/>
                </a:solidFill>
              </a:rPr>
              <a:t>Project goals &amp; capabilities</a:t>
            </a:r>
          </a:p>
        </p:txBody>
      </p:sp>
    </p:spTree>
    <p:extLst>
      <p:ext uri="{BB962C8B-B14F-4D97-AF65-F5344CB8AC3E}">
        <p14:creationId xmlns:p14="http://schemas.microsoft.com/office/powerpoint/2010/main" val="2453174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6" presetClass="emph" presetSubtype="0" repeatCount="3000" autoRev="1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2963"/>
          <a:stretch>
            <a:fillRect/>
          </a:stretch>
        </p:blipFill>
        <p:spPr bwMode="auto">
          <a:xfrm rot="165381">
            <a:off x="5942452" y="1077474"/>
            <a:ext cx="3523780" cy="333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746124" y="1428751"/>
            <a:ext cx="5197972" cy="33943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Develop &amp; support electronic systems for subatomic-physics experiments in close collaboration with the physicists.</a:t>
            </a:r>
            <a:br>
              <a:rPr lang="en-US" sz="1800" dirty="0"/>
            </a:br>
            <a:r>
              <a:rPr lang="en-US" sz="1800" dirty="0"/>
              <a:t>Systems that are </a:t>
            </a:r>
            <a:r>
              <a:rPr lang="en-US" sz="1800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 commercially available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 </a:t>
            </a:r>
            <a:r>
              <a:rPr lang="en-US" sz="1800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instantly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/>
              <a:t>specific knowledge, skills and tools on electronics that match requirements for the design and maintenance of these experiments in their </a:t>
            </a:r>
            <a:r>
              <a:rPr lang="en-US" sz="1800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specific environments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600" i="1" dirty="0">
                <a:solidFill>
                  <a:srgbClr val="00B050"/>
                </a:solidFill>
              </a:rPr>
              <a:t>Examples:</a:t>
            </a:r>
          </a:p>
          <a:p>
            <a:r>
              <a:rPr lang="en-US" sz="1600" i="1" dirty="0">
                <a:solidFill>
                  <a:srgbClr val="00B050"/>
                </a:solidFill>
              </a:rPr>
              <a:t>Radiation (CERN) , Deep-sea (Km3Net), extreme low noise (GW), specific detector/sensor systems (ET/LISA), IC’s and readout (Senseis,TPIX4), </a:t>
            </a:r>
            <a:r>
              <a:rPr lang="en-US" sz="1600" i="1" dirty="0" err="1">
                <a:solidFill>
                  <a:srgbClr val="00B050"/>
                </a:solidFill>
              </a:rPr>
              <a:t>SciFi</a:t>
            </a:r>
            <a:r>
              <a:rPr lang="en-US" sz="1600" i="1" dirty="0">
                <a:solidFill>
                  <a:srgbClr val="00B050"/>
                </a:solidFill>
              </a:rPr>
              <a:t>,….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Why does the ET exist?</a:t>
            </a:r>
          </a:p>
        </p:txBody>
      </p:sp>
      <p:sp>
        <p:nvSpPr>
          <p:cNvPr id="8" name="TextBox 7"/>
          <p:cNvSpPr txBox="1"/>
          <p:nvPr/>
        </p:nvSpPr>
        <p:spPr>
          <a:xfrm rot="20962162">
            <a:off x="7103325" y="3927610"/>
            <a:ext cx="226023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LHCb</a:t>
            </a:r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SciFi</a:t>
            </a:r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FE-box test setup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929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6002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half" idx="14"/>
          </p:nvPr>
        </p:nvSpPr>
        <p:spPr>
          <a:xfrm>
            <a:off x="903536" y="1057300"/>
            <a:ext cx="8352928" cy="41044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New detectors</a:t>
            </a:r>
            <a:r>
              <a:rPr lang="en-US" sz="1800" dirty="0"/>
              <a:t>: </a:t>
            </a:r>
            <a:r>
              <a:rPr lang="en-US" sz="1800" b="1" i="1" dirty="0"/>
              <a:t>ILC/FCC; </a:t>
            </a:r>
            <a:r>
              <a:rPr lang="en-US" sz="1800" dirty="0"/>
              <a:t>new detectors &amp; radiation hardness:</a:t>
            </a:r>
            <a:br>
              <a:rPr lang="en-US" sz="1800" dirty="0"/>
            </a:b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Expertises</a:t>
            </a:r>
            <a:r>
              <a:rPr lang="en-US" sz="1800" b="1" i="1" dirty="0"/>
              <a:t>: IC design</a:t>
            </a:r>
            <a:r>
              <a:rPr lang="en-US" sz="1800" dirty="0"/>
              <a:t>, </a:t>
            </a:r>
            <a:r>
              <a:rPr lang="en-US" sz="1800" i="1" u="sng" dirty="0"/>
              <a:t>precision timing </a:t>
            </a:r>
            <a:r>
              <a:rPr lang="en-US" sz="1800" dirty="0"/>
              <a:t>(!) front-ends, detection, DAQ (FELIX follow-up), power design (IC), DAQ &amp; contr. </a:t>
            </a:r>
            <a:r>
              <a:rPr lang="en-US" sz="1800" dirty="0" err="1"/>
              <a:t>softw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Gravitational Waves;</a:t>
            </a:r>
            <a:r>
              <a:rPr lang="en-US" sz="1800" dirty="0"/>
              <a:t> Virgo/</a:t>
            </a:r>
            <a:r>
              <a:rPr lang="en-US" sz="1800" dirty="0" err="1"/>
              <a:t>Ligo</a:t>
            </a:r>
            <a:r>
              <a:rPr lang="en-US" sz="1800" dirty="0"/>
              <a:t>, ADC’s, </a:t>
            </a:r>
            <a:r>
              <a:rPr lang="en-US" sz="1800" b="1" i="1" dirty="0"/>
              <a:t>DSP</a:t>
            </a:r>
            <a:r>
              <a:rPr lang="en-US" sz="1800" dirty="0"/>
              <a:t>, High speed links, Controls.</a:t>
            </a:r>
            <a:br>
              <a:rPr lang="en-US" sz="1800" dirty="0"/>
            </a:b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Expertises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>
                <a:solidFill>
                  <a:srgbClr val="FFFF00"/>
                </a:solidFill>
              </a:rPr>
              <a:t>FPGA, RF technology, clocking, (P)IC, analog-e, PCB, EMC, 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DUNE: </a:t>
            </a: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expertises</a:t>
            </a:r>
            <a:r>
              <a:rPr lang="en-US" sz="1800" dirty="0"/>
              <a:t>: </a:t>
            </a:r>
            <a:r>
              <a:rPr lang="en-US" sz="1800" dirty="0" err="1"/>
              <a:t>Timing</a:t>
            </a:r>
            <a:r>
              <a:rPr lang="en-US" sz="1800" dirty="0" err="1">
                <a:sym typeface="Wingdings" panose="05000000000000000000" pitchFamily="2" charset="2"/>
              </a:rPr>
              <a:t></a:t>
            </a:r>
            <a:r>
              <a:rPr lang="en-US" sz="1800" dirty="0" err="1"/>
              <a:t>White</a:t>
            </a:r>
            <a:r>
              <a:rPr lang="en-US" sz="1800" dirty="0"/>
              <a:t> Rabbit, DAQ system: FELIX, software </a:t>
            </a:r>
            <a:r>
              <a:rPr lang="en-US" sz="1800" dirty="0" err="1"/>
              <a:t>eng.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LHC-b upgrade LS3: </a:t>
            </a:r>
            <a:br>
              <a:rPr lang="en-US" sz="1800" b="1" dirty="0"/>
            </a:b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Expertises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b="1" i="1" dirty="0"/>
              <a:t>IC design</a:t>
            </a:r>
            <a:r>
              <a:rPr lang="en-US" sz="1800" dirty="0"/>
              <a:t>, </a:t>
            </a:r>
            <a:r>
              <a:rPr lang="en-US" sz="1800" i="1" u="sng" dirty="0"/>
              <a:t>precision timing </a:t>
            </a:r>
            <a:r>
              <a:rPr lang="en-US" sz="1800" dirty="0"/>
              <a:t>(!) front-ends, DAQ, High speed links,..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Technology opportunities:</a:t>
            </a:r>
            <a:br>
              <a:rPr lang="en-US" sz="1800" dirty="0"/>
            </a:br>
            <a:r>
              <a:rPr lang="en-US" sz="1800" dirty="0"/>
              <a:t>High Performance Computing in </a:t>
            </a:r>
            <a:r>
              <a:rPr lang="en-US" sz="1800" b="1" dirty="0"/>
              <a:t>FPGA’s &lt;&gt; DAQ</a:t>
            </a:r>
            <a:r>
              <a:rPr lang="en-US" sz="1800" dirty="0"/>
              <a:t>. &amp; </a:t>
            </a:r>
            <a:r>
              <a:rPr lang="en-US" sz="1800" b="1" dirty="0"/>
              <a:t>Photonics.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The ATLAS High Granularity Timing Detector for HL-LHC: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expertises</a:t>
            </a:r>
            <a:r>
              <a:rPr lang="en-US" sz="1800" dirty="0"/>
              <a:t>: Fast &amp; </a:t>
            </a:r>
            <a:r>
              <a:rPr lang="en-US" sz="1800" i="1" u="sng" dirty="0"/>
              <a:t>precision timing </a:t>
            </a:r>
            <a:r>
              <a:rPr lang="en-US" sz="1800" dirty="0"/>
              <a:t>(!), FELIX, IC design, fast sensors….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ATLAS PIXEL IC’s RD53:</a:t>
            </a:r>
            <a:br>
              <a:rPr lang="en-US" sz="1800" b="1" dirty="0">
                <a:solidFill>
                  <a:srgbClr val="7030A0"/>
                </a:solidFill>
              </a:rPr>
            </a:br>
            <a:r>
              <a:rPr lang="en-US" sz="1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expertises</a:t>
            </a:r>
            <a:r>
              <a:rPr lang="en-US" sz="1800" dirty="0"/>
              <a:t>: IC design (front-end, </a:t>
            </a:r>
            <a:r>
              <a:rPr lang="en-US" sz="1800" dirty="0" err="1"/>
              <a:t>Serializers</a:t>
            </a:r>
            <a:r>
              <a:rPr lang="en-US" sz="1800" dirty="0"/>
              <a:t>, Control, I/O, LDO, </a:t>
            </a:r>
            <a:r>
              <a:rPr lang="en-US" sz="1800" dirty="0" err="1"/>
              <a:t>DataPath</a:t>
            </a:r>
            <a:r>
              <a:rPr lang="en-US" sz="1800" dirty="0"/>
              <a:t>,..), Fast timing, test system, DAQ:FELIX.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opportunities</a:t>
            </a:r>
          </a:p>
        </p:txBody>
      </p:sp>
      <p:sp>
        <p:nvSpPr>
          <p:cNvPr id="2" name="TextBox 1"/>
          <p:cNvSpPr txBox="1"/>
          <p:nvPr/>
        </p:nvSpPr>
        <p:spPr>
          <a:xfrm rot="18582303">
            <a:off x="428179" y="4154251"/>
            <a:ext cx="133369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dirty="0">
                <a:solidFill>
                  <a:srgbClr val="E6223D"/>
                </a:solidFill>
                <a:sym typeface="Arial"/>
              </a:rPr>
              <a:t>Missed</a:t>
            </a:r>
          </a:p>
          <a:p>
            <a:pPr defTabSz="825500" hangingPunct="0"/>
            <a:r>
              <a:rPr lang="en-US" sz="1600" dirty="0">
                <a:solidFill>
                  <a:srgbClr val="E6223D"/>
                </a:solidFill>
                <a:sym typeface="Arial"/>
              </a:rPr>
              <a:t> opportunities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98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185948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2" y="769268"/>
            <a:ext cx="4952381" cy="26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57" y="2353445"/>
            <a:ext cx="7339037" cy="279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6340" y="1057301"/>
            <a:ext cx="194604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i="1" dirty="0">
                <a:solidFill>
                  <a:srgbClr val="FFFF00"/>
                </a:solidFill>
                <a:sym typeface="Arial"/>
              </a:rPr>
              <a:t>Ribbon fiber splicing</a:t>
            </a:r>
          </a:p>
        </p:txBody>
      </p:sp>
    </p:spTree>
    <p:extLst>
      <p:ext uri="{BB962C8B-B14F-4D97-AF65-F5344CB8AC3E}">
        <p14:creationId xmlns:p14="http://schemas.microsoft.com/office/powerpoint/2010/main" val="112191563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46126" y="264585"/>
            <a:ext cx="3829819" cy="430887"/>
          </a:xfrm>
        </p:spPr>
        <p:txBody>
          <a:bodyPr/>
          <a:lstStyle/>
          <a:p>
            <a:r>
              <a:rPr lang="en-US" sz="2800" dirty="0"/>
              <a:t>Facilities/tooling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7" r="25217"/>
          <a:stretch>
            <a:fillRect/>
          </a:stretch>
        </p:blipFill>
        <p:spPr bwMode="auto">
          <a:xfrm>
            <a:off x="5714758" y="20059"/>
            <a:ext cx="3397691" cy="507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Nikhef technology workshop (ET)  6-2-2018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>
          <a:xfrm>
            <a:off x="772319" y="5297475"/>
            <a:ext cx="185948" cy="200055"/>
          </a:xfrm>
        </p:spPr>
        <p:txBody>
          <a:bodyPr/>
          <a:lstStyle/>
          <a:p>
            <a:fld id="{550636A9-CAD3-4529-96AD-15A7BE473FF0}" type="slidenum">
              <a:rPr lang="en-US" smtClean="0"/>
              <a:t>22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3"/>
          </p:nvPr>
        </p:nvSpPr>
        <p:spPr>
          <a:xfrm>
            <a:off x="746128" y="1428751"/>
            <a:ext cx="5846040" cy="33943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Advanced RF (&gt; 20GHz) test &amp; measurement </a:t>
            </a:r>
            <a:r>
              <a:rPr lang="en-US" sz="1800" b="1" dirty="0"/>
              <a:t>instrumentation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RF PCB &amp; IC design + simulation </a:t>
            </a:r>
            <a:r>
              <a:rPr lang="en-US" sz="1800" b="1" dirty="0"/>
              <a:t>software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EMC measurement </a:t>
            </a:r>
            <a:r>
              <a:rPr lang="en-US" sz="1800" b="1" dirty="0"/>
              <a:t>lab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Fiber optics </a:t>
            </a:r>
            <a:r>
              <a:rPr lang="en-US" sz="1800" b="1" dirty="0"/>
              <a:t>lab</a:t>
            </a:r>
            <a:r>
              <a:rPr lang="en-US" sz="1800" dirty="0"/>
              <a:t> + </a:t>
            </a:r>
            <a:r>
              <a:rPr lang="en-US" sz="1800" b="1" dirty="0"/>
              <a:t>instrumentation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Dedicated PCB soldering </a:t>
            </a:r>
            <a:r>
              <a:rPr lang="en-US" sz="1800" b="1" dirty="0"/>
              <a:t>equipment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Climate chambers </a:t>
            </a:r>
            <a:r>
              <a:rPr lang="en-US" sz="1800" dirty="0"/>
              <a:t>for Quality Assurance (QA)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92D050"/>
                </a:solidFill>
              </a:rPr>
              <a:t>Increase in </a:t>
            </a:r>
            <a:r>
              <a:rPr lang="en-US" sz="1800" b="1" dirty="0">
                <a:solidFill>
                  <a:srgbClr val="92D050"/>
                </a:solidFill>
              </a:rPr>
              <a:t>software tools</a:t>
            </a:r>
            <a:r>
              <a:rPr lang="en-US" sz="1800" dirty="0">
                <a:solidFill>
                  <a:srgbClr val="92D050"/>
                </a:solidFill>
              </a:rPr>
              <a:t>: </a:t>
            </a:r>
            <a:br>
              <a:rPr lang="en-US" sz="1800" dirty="0">
                <a:solidFill>
                  <a:srgbClr val="92D050"/>
                </a:solidFill>
              </a:rPr>
            </a:br>
            <a:r>
              <a:rPr lang="en-US" sz="1800" dirty="0">
                <a:solidFill>
                  <a:srgbClr val="92D050"/>
                </a:solidFill>
              </a:rPr>
              <a:t>design, simulation, modeling.  </a:t>
            </a:r>
            <a:br>
              <a:rPr lang="en-US" sz="1800" dirty="0">
                <a:solidFill>
                  <a:srgbClr val="92D050"/>
                </a:solidFill>
              </a:rPr>
            </a:br>
            <a:r>
              <a:rPr lang="en-US" sz="1800" dirty="0">
                <a:solidFill>
                  <a:srgbClr val="92D050"/>
                </a:solidFill>
                <a:sym typeface="Wingdings" panose="05000000000000000000" pitchFamily="2" charset="2"/>
              </a:rPr>
              <a:t> </a:t>
            </a:r>
            <a:r>
              <a:rPr lang="en-US" sz="1800" dirty="0">
                <a:solidFill>
                  <a:srgbClr val="92D050"/>
                </a:solidFill>
              </a:rPr>
              <a:t>Continuous </a:t>
            </a:r>
            <a:r>
              <a:rPr lang="en-US" sz="1800" b="1" i="1" u="sng" dirty="0">
                <a:solidFill>
                  <a:srgbClr val="92D050"/>
                </a:solidFill>
              </a:rPr>
              <a:t>training</a:t>
            </a:r>
            <a:r>
              <a:rPr lang="en-US" sz="1800" dirty="0">
                <a:solidFill>
                  <a:srgbClr val="92D050"/>
                </a:solidFill>
              </a:rPr>
              <a:t> !!</a:t>
            </a:r>
          </a:p>
          <a:p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39341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929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3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Some </a:t>
            </a:r>
          </a:p>
          <a:p>
            <a:r>
              <a:rPr lang="en-US" dirty="0"/>
              <a:t>	Generic </a:t>
            </a:r>
          </a:p>
          <a:p>
            <a:r>
              <a:rPr lang="en-US" dirty="0"/>
              <a:t>		issues….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r="971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17" y="39247"/>
            <a:ext cx="10112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0009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b/b4/LLNL_BGL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5" y="1477347"/>
            <a:ext cx="5715000" cy="32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7" y="877281"/>
            <a:ext cx="2944381" cy="162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0633516">
            <a:off x="792142" y="2266497"/>
            <a:ext cx="25808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000" b="1" i="1" dirty="0">
                <a:solidFill>
                  <a:srgbClr val="E62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2004 16 rack system</a:t>
            </a:r>
            <a:br>
              <a:rPr lang="en-US" sz="2000" b="1" i="1" dirty="0">
                <a:solidFill>
                  <a:srgbClr val="E62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</a:br>
            <a:r>
              <a:rPr lang="en-US" sz="2000" b="1" i="1" dirty="0">
                <a:solidFill>
                  <a:srgbClr val="E62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total 70TFLOPS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Technology progress</a:t>
            </a:r>
          </a:p>
        </p:txBody>
      </p:sp>
      <p:pic>
        <p:nvPicPr>
          <p:cNvPr id="2056" name="Picture 8" descr="https://www.altera.com/content/dam/altera-www/global/en_US/images/altera-new/product-stratix10-soc-diagram-with-hp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50" y="164812"/>
            <a:ext cx="3952787" cy="53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40897" y="2124870"/>
            <a:ext cx="37155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2018: </a:t>
            </a:r>
            <a:r>
              <a:rPr lang="en-US" sz="2400" b="1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1 FPGA </a:t>
            </a:r>
            <a:r>
              <a:rPr lang="en-US" sz="2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10TFLOPS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398" y="769268"/>
            <a:ext cx="1959499" cy="84125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rgbClr val="00FFFF"/>
                </a:solidFill>
                <a:latin typeface="Arial Rounded MT Bold" panose="020F0704030504030204" pitchFamily="34" charset="0"/>
                <a:sym typeface="Arial"/>
              </a:rPr>
              <a:t>14 years</a:t>
            </a:r>
            <a:br>
              <a:rPr lang="en-US" sz="2400" dirty="0">
                <a:solidFill>
                  <a:srgbClr val="00FFFF"/>
                </a:solidFill>
                <a:latin typeface="Arial Rounded MT Bold" panose="020F0704030504030204" pitchFamily="34" charset="0"/>
                <a:sym typeface="Arial"/>
              </a:rPr>
            </a:br>
            <a:r>
              <a:rPr lang="en-US" sz="2400" dirty="0">
                <a:solidFill>
                  <a:srgbClr val="00FFFF"/>
                </a:solidFill>
                <a:latin typeface="Arial Rounded MT Bold" panose="020F0704030504030204" pitchFamily="34" charset="0"/>
                <a:sym typeface="Arial"/>
              </a:rPr>
              <a:t> later :</a:t>
            </a:r>
            <a:r>
              <a:rPr lang="en-US" sz="2400" dirty="0">
                <a:solidFill>
                  <a:srgbClr val="00FFFF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</a:t>
            </a:r>
            <a:endParaRPr lang="en-US" sz="2400" dirty="0">
              <a:solidFill>
                <a:srgbClr val="00FFFF"/>
              </a:solidFill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1608" y="773168"/>
            <a:ext cx="5743752" cy="318035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000" b="1" i="1" u="sng" dirty="0">
                <a:solidFill>
                  <a:srgbClr val="E6223D"/>
                </a:solidFill>
                <a:sym typeface="Arial"/>
              </a:rPr>
              <a:t>Design teams: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Multi site, highly skilled specialists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Concurrent design (design repositories)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Hardware/-software co-design;</a:t>
            </a:r>
            <a:br>
              <a:rPr lang="en-US" sz="2000" dirty="0">
                <a:solidFill>
                  <a:srgbClr val="E6223D"/>
                </a:solidFill>
                <a:sym typeface="Arial"/>
              </a:rPr>
            </a:br>
            <a:r>
              <a:rPr lang="en-US" sz="2000" dirty="0">
                <a:solidFill>
                  <a:srgbClr val="E6223D"/>
                </a:solidFill>
                <a:sym typeface="Arial"/>
              </a:rPr>
              <a:t>Software engineers in design team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Progress in design tools &amp; methodologies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Emphasis on </a:t>
            </a:r>
            <a:r>
              <a:rPr lang="en-US" sz="2000" b="1" u="sng" dirty="0">
                <a:solidFill>
                  <a:srgbClr val="E6223D"/>
                </a:solidFill>
                <a:sym typeface="Arial"/>
              </a:rPr>
              <a:t>Technical project management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Strong design integrator.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6223D"/>
                </a:solidFill>
                <a:sym typeface="Arial"/>
              </a:rPr>
              <a:t>Multi disciplinary in early stage: </a:t>
            </a:r>
            <a:br>
              <a:rPr lang="en-US" sz="2000" dirty="0">
                <a:solidFill>
                  <a:srgbClr val="E6223D"/>
                </a:solidFill>
                <a:sym typeface="Arial"/>
              </a:rPr>
            </a:br>
            <a:r>
              <a:rPr lang="en-US" sz="2000" i="1" dirty="0">
                <a:solidFill>
                  <a:srgbClr val="E6223D"/>
                </a:solidFill>
                <a:sym typeface="Arial"/>
              </a:rPr>
              <a:t>  Cooling &amp; 3D mechanical integration.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Nikhef technology workshop (ET)  6-2-2018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929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46385" y="3937621"/>
            <a:ext cx="1967077" cy="1132381"/>
            <a:chOff x="2538384" y="3937620"/>
            <a:chExt cx="1967077" cy="1132381"/>
          </a:xfrm>
        </p:grpSpPr>
        <p:sp>
          <p:nvSpPr>
            <p:cNvPr id="5" name="TextBox 4"/>
            <p:cNvSpPr txBox="1"/>
            <p:nvPr/>
          </p:nvSpPr>
          <p:spPr>
            <a:xfrm>
              <a:off x="2538384" y="3937620"/>
              <a:ext cx="1967077" cy="1025922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825500" hangingPunct="0"/>
              <a:r>
                <a:rPr lang="en-US" sz="20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sym typeface="Arial"/>
                </a:rPr>
                <a:t>Example:ATLAS</a:t>
              </a:r>
              <a:endPara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endParaRPr>
            </a:p>
            <a:p>
              <a:pPr defTabSz="825500" hangingPunct="0"/>
              <a:r>
                <a:rPr lang="en-US" sz="2000" dirty="0">
                  <a:solidFill>
                    <a:schemeClr val="accent3">
                      <a:lumMod val="60000"/>
                      <a:lumOff val="40000"/>
                    </a:schemeClr>
                  </a:solidFill>
                  <a:sym typeface="Arial"/>
                </a:rPr>
                <a:t>FELIX </a:t>
              </a:r>
            </a:p>
            <a:p>
              <a:pPr defTabSz="825500" hangingPunct="0"/>
              <a:r>
                <a:rPr lang="en-US" sz="2000" dirty="0">
                  <a:solidFill>
                    <a:schemeClr val="accent3">
                      <a:lumMod val="60000"/>
                      <a:lumOff val="40000"/>
                    </a:schemeClr>
                  </a:solidFill>
                  <a:sym typeface="Arial"/>
                </a:rPr>
                <a:t>FTK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458" y="4111849"/>
              <a:ext cx="395620" cy="48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3203848" y="4585692"/>
              <a:ext cx="423420" cy="48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965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Data transmission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1" y="2197428"/>
            <a:ext cx="2782280" cy="185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42" y="397228"/>
            <a:ext cx="7887297" cy="35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25" y="809203"/>
            <a:ext cx="3546723" cy="407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1212971">
            <a:off x="3771122" y="2743455"/>
            <a:ext cx="1870596" cy="978218"/>
          </a:xfrm>
          <a:prstGeom prst="rightArrow">
            <a:avLst>
              <a:gd name="adj1" fmla="val 50000"/>
              <a:gd name="adj2" fmla="val 62945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 rot="440492">
            <a:off x="2683965" y="1161632"/>
            <a:ext cx="334065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sym typeface="Arial"/>
              </a:rPr>
              <a:t>HL-LHC/ILC challenges</a:t>
            </a:r>
          </a:p>
        </p:txBody>
      </p:sp>
      <p:sp>
        <p:nvSpPr>
          <p:cNvPr id="9" name="Freeform 8"/>
          <p:cNvSpPr/>
          <p:nvPr/>
        </p:nvSpPr>
        <p:spPr>
          <a:xfrm>
            <a:off x="661911" y="1961585"/>
            <a:ext cx="2933323" cy="2444436"/>
          </a:xfrm>
          <a:custGeom>
            <a:avLst/>
            <a:gdLst>
              <a:gd name="connsiteX0" fmla="*/ 0 w 2933323"/>
              <a:gd name="connsiteY0" fmla="*/ 0 h 2933323"/>
              <a:gd name="connsiteX1" fmla="*/ 72428 w 2933323"/>
              <a:gd name="connsiteY1" fmla="*/ 81481 h 2933323"/>
              <a:gd name="connsiteX2" fmla="*/ 135802 w 2933323"/>
              <a:gd name="connsiteY2" fmla="*/ 144855 h 2933323"/>
              <a:gd name="connsiteX3" fmla="*/ 172016 w 2933323"/>
              <a:gd name="connsiteY3" fmla="*/ 181069 h 2933323"/>
              <a:gd name="connsiteX4" fmla="*/ 208230 w 2933323"/>
              <a:gd name="connsiteY4" fmla="*/ 217283 h 2933323"/>
              <a:gd name="connsiteX5" fmla="*/ 307818 w 2933323"/>
              <a:gd name="connsiteY5" fmla="*/ 298764 h 2933323"/>
              <a:gd name="connsiteX6" fmla="*/ 371192 w 2933323"/>
              <a:gd name="connsiteY6" fmla="*/ 353085 h 2933323"/>
              <a:gd name="connsiteX7" fmla="*/ 434566 w 2933323"/>
              <a:gd name="connsiteY7" fmla="*/ 407406 h 2933323"/>
              <a:gd name="connsiteX8" fmla="*/ 488887 w 2933323"/>
              <a:gd name="connsiteY8" fmla="*/ 443620 h 2933323"/>
              <a:gd name="connsiteX9" fmla="*/ 706170 w 2933323"/>
              <a:gd name="connsiteY9" fmla="*/ 633743 h 2933323"/>
              <a:gd name="connsiteX10" fmla="*/ 778598 w 2933323"/>
              <a:gd name="connsiteY10" fmla="*/ 697117 h 2933323"/>
              <a:gd name="connsiteX11" fmla="*/ 923453 w 2933323"/>
              <a:gd name="connsiteY11" fmla="*/ 823865 h 2933323"/>
              <a:gd name="connsiteX12" fmla="*/ 1095469 w 2933323"/>
              <a:gd name="connsiteY12" fmla="*/ 968721 h 2933323"/>
              <a:gd name="connsiteX13" fmla="*/ 1186004 w 2933323"/>
              <a:gd name="connsiteY13" fmla="*/ 1068309 h 2933323"/>
              <a:gd name="connsiteX14" fmla="*/ 1421394 w 2933323"/>
              <a:gd name="connsiteY14" fmla="*/ 1321806 h 2933323"/>
              <a:gd name="connsiteX15" fmla="*/ 1557196 w 2933323"/>
              <a:gd name="connsiteY15" fmla="*/ 1484768 h 2933323"/>
              <a:gd name="connsiteX16" fmla="*/ 1638677 w 2933323"/>
              <a:gd name="connsiteY16" fmla="*/ 1593410 h 2933323"/>
              <a:gd name="connsiteX17" fmla="*/ 1801640 w 2933323"/>
              <a:gd name="connsiteY17" fmla="*/ 1774479 h 2933323"/>
              <a:gd name="connsiteX18" fmla="*/ 2009869 w 2933323"/>
              <a:gd name="connsiteY18" fmla="*/ 2073244 h 2933323"/>
              <a:gd name="connsiteX19" fmla="*/ 2100404 w 2933323"/>
              <a:gd name="connsiteY19" fmla="*/ 2172832 h 2933323"/>
              <a:gd name="connsiteX20" fmla="*/ 2190939 w 2933323"/>
              <a:gd name="connsiteY20" fmla="*/ 2290527 h 2933323"/>
              <a:gd name="connsiteX21" fmla="*/ 2344847 w 2933323"/>
              <a:gd name="connsiteY21" fmla="*/ 2462543 h 2933323"/>
              <a:gd name="connsiteX22" fmla="*/ 2426329 w 2933323"/>
              <a:gd name="connsiteY22" fmla="*/ 2553077 h 2933323"/>
              <a:gd name="connsiteX23" fmla="*/ 2706986 w 2933323"/>
              <a:gd name="connsiteY23" fmla="*/ 2779414 h 2933323"/>
              <a:gd name="connsiteX24" fmla="*/ 2752253 w 2933323"/>
              <a:gd name="connsiteY24" fmla="*/ 2806574 h 2933323"/>
              <a:gd name="connsiteX25" fmla="*/ 2851841 w 2933323"/>
              <a:gd name="connsiteY25" fmla="*/ 2879002 h 2933323"/>
              <a:gd name="connsiteX26" fmla="*/ 2888055 w 2933323"/>
              <a:gd name="connsiteY26" fmla="*/ 2897109 h 2933323"/>
              <a:gd name="connsiteX27" fmla="*/ 2933323 w 2933323"/>
              <a:gd name="connsiteY27" fmla="*/ 2933323 h 293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33323" h="2933323">
                <a:moveTo>
                  <a:pt x="0" y="0"/>
                </a:moveTo>
                <a:cubicBezTo>
                  <a:pt x="106541" y="85233"/>
                  <a:pt x="-7961" y="-14984"/>
                  <a:pt x="72428" y="81481"/>
                </a:cubicBezTo>
                <a:cubicBezTo>
                  <a:pt x="91553" y="104431"/>
                  <a:pt x="114677" y="123730"/>
                  <a:pt x="135802" y="144855"/>
                </a:cubicBezTo>
                <a:lnTo>
                  <a:pt x="172016" y="181069"/>
                </a:lnTo>
                <a:cubicBezTo>
                  <a:pt x="184087" y="193140"/>
                  <a:pt x="195017" y="206473"/>
                  <a:pt x="208230" y="217283"/>
                </a:cubicBezTo>
                <a:lnTo>
                  <a:pt x="307818" y="298764"/>
                </a:lnTo>
                <a:cubicBezTo>
                  <a:pt x="329192" y="316576"/>
                  <a:pt x="350067" y="334978"/>
                  <a:pt x="371192" y="353085"/>
                </a:cubicBezTo>
                <a:cubicBezTo>
                  <a:pt x="392317" y="371192"/>
                  <a:pt x="411416" y="391973"/>
                  <a:pt x="434566" y="407406"/>
                </a:cubicBezTo>
                <a:cubicBezTo>
                  <a:pt x="452673" y="419477"/>
                  <a:pt x="471973" y="429927"/>
                  <a:pt x="488887" y="443620"/>
                </a:cubicBezTo>
                <a:cubicBezTo>
                  <a:pt x="542745" y="487219"/>
                  <a:pt x="646288" y="580906"/>
                  <a:pt x="706170" y="633743"/>
                </a:cubicBezTo>
                <a:cubicBezTo>
                  <a:pt x="730225" y="654968"/>
                  <a:pt x="752934" y="677869"/>
                  <a:pt x="778598" y="697117"/>
                </a:cubicBezTo>
                <a:cubicBezTo>
                  <a:pt x="944642" y="821650"/>
                  <a:pt x="754675" y="673840"/>
                  <a:pt x="923453" y="823865"/>
                </a:cubicBezTo>
                <a:cubicBezTo>
                  <a:pt x="979480" y="873667"/>
                  <a:pt x="1045044" y="913254"/>
                  <a:pt x="1095469" y="968721"/>
                </a:cubicBezTo>
                <a:cubicBezTo>
                  <a:pt x="1125647" y="1001917"/>
                  <a:pt x="1154281" y="1036586"/>
                  <a:pt x="1186004" y="1068309"/>
                </a:cubicBezTo>
                <a:cubicBezTo>
                  <a:pt x="1335276" y="1217581"/>
                  <a:pt x="1225235" y="1060260"/>
                  <a:pt x="1421394" y="1321806"/>
                </a:cubicBezTo>
                <a:cubicBezTo>
                  <a:pt x="1575652" y="1527483"/>
                  <a:pt x="1353850" y="1236234"/>
                  <a:pt x="1557196" y="1484768"/>
                </a:cubicBezTo>
                <a:cubicBezTo>
                  <a:pt x="1585861" y="1519803"/>
                  <a:pt x="1609485" y="1558813"/>
                  <a:pt x="1638677" y="1593410"/>
                </a:cubicBezTo>
                <a:cubicBezTo>
                  <a:pt x="1691041" y="1655471"/>
                  <a:pt x="1758045" y="1705972"/>
                  <a:pt x="1801640" y="1774479"/>
                </a:cubicBezTo>
                <a:cubicBezTo>
                  <a:pt x="1862116" y="1869512"/>
                  <a:pt x="1939873" y="1996249"/>
                  <a:pt x="2009869" y="2073244"/>
                </a:cubicBezTo>
                <a:cubicBezTo>
                  <a:pt x="2040047" y="2106440"/>
                  <a:pt x="2071683" y="2138367"/>
                  <a:pt x="2100404" y="2172832"/>
                </a:cubicBezTo>
                <a:cubicBezTo>
                  <a:pt x="2132091" y="2210856"/>
                  <a:pt x="2159021" y="2252698"/>
                  <a:pt x="2190939" y="2290527"/>
                </a:cubicBezTo>
                <a:cubicBezTo>
                  <a:pt x="2240555" y="2349331"/>
                  <a:pt x="2293486" y="2405256"/>
                  <a:pt x="2344847" y="2462543"/>
                </a:cubicBezTo>
                <a:cubicBezTo>
                  <a:pt x="2371950" y="2492773"/>
                  <a:pt x="2395774" y="2526341"/>
                  <a:pt x="2426329" y="2553077"/>
                </a:cubicBezTo>
                <a:cubicBezTo>
                  <a:pt x="2509503" y="2625855"/>
                  <a:pt x="2610373" y="2721447"/>
                  <a:pt x="2706986" y="2779414"/>
                </a:cubicBezTo>
                <a:cubicBezTo>
                  <a:pt x="2722075" y="2788467"/>
                  <a:pt x="2737785" y="2796558"/>
                  <a:pt x="2752253" y="2806574"/>
                </a:cubicBezTo>
                <a:cubicBezTo>
                  <a:pt x="2757876" y="2810467"/>
                  <a:pt x="2826796" y="2864691"/>
                  <a:pt x="2851841" y="2879002"/>
                </a:cubicBezTo>
                <a:cubicBezTo>
                  <a:pt x="2863559" y="2885698"/>
                  <a:pt x="2876610" y="2889956"/>
                  <a:pt x="2888055" y="2897109"/>
                </a:cubicBezTo>
                <a:cubicBezTo>
                  <a:pt x="2914475" y="2913621"/>
                  <a:pt x="2917336" y="2917336"/>
                  <a:pt x="2933323" y="2933323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61909" y="2137420"/>
            <a:ext cx="2881788" cy="1914860"/>
          </a:xfrm>
          <a:custGeom>
            <a:avLst/>
            <a:gdLst>
              <a:gd name="connsiteX0" fmla="*/ 0 w 1982709"/>
              <a:gd name="connsiteY0" fmla="*/ 0 h 1964654"/>
              <a:gd name="connsiteX1" fmla="*/ 18107 w 1982709"/>
              <a:gd name="connsiteY1" fmla="*/ 45268 h 1964654"/>
              <a:gd name="connsiteX2" fmla="*/ 54321 w 1982709"/>
              <a:gd name="connsiteY2" fmla="*/ 90535 h 1964654"/>
              <a:gd name="connsiteX3" fmla="*/ 99588 w 1982709"/>
              <a:gd name="connsiteY3" fmla="*/ 153909 h 1964654"/>
              <a:gd name="connsiteX4" fmla="*/ 126749 w 1982709"/>
              <a:gd name="connsiteY4" fmla="*/ 181070 h 1964654"/>
              <a:gd name="connsiteX5" fmla="*/ 226337 w 1982709"/>
              <a:gd name="connsiteY5" fmla="*/ 289711 h 1964654"/>
              <a:gd name="connsiteX6" fmla="*/ 271604 w 1982709"/>
              <a:gd name="connsiteY6" fmla="*/ 325925 h 1964654"/>
              <a:gd name="connsiteX7" fmla="*/ 316871 w 1982709"/>
              <a:gd name="connsiteY7" fmla="*/ 380246 h 1964654"/>
              <a:gd name="connsiteX8" fmla="*/ 362139 w 1982709"/>
              <a:gd name="connsiteY8" fmla="*/ 416460 h 1964654"/>
              <a:gd name="connsiteX9" fmla="*/ 416460 w 1982709"/>
              <a:gd name="connsiteY9" fmla="*/ 470781 h 1964654"/>
              <a:gd name="connsiteX10" fmla="*/ 534155 w 1982709"/>
              <a:gd name="connsiteY10" fmla="*/ 570369 h 1964654"/>
              <a:gd name="connsiteX11" fmla="*/ 642796 w 1982709"/>
              <a:gd name="connsiteY11" fmla="*/ 669957 h 1964654"/>
              <a:gd name="connsiteX12" fmla="*/ 688063 w 1982709"/>
              <a:gd name="connsiteY12" fmla="*/ 715224 h 1964654"/>
              <a:gd name="connsiteX13" fmla="*/ 742384 w 1982709"/>
              <a:gd name="connsiteY13" fmla="*/ 751438 h 1964654"/>
              <a:gd name="connsiteX14" fmla="*/ 787652 w 1982709"/>
              <a:gd name="connsiteY14" fmla="*/ 787652 h 1964654"/>
              <a:gd name="connsiteX15" fmla="*/ 841972 w 1982709"/>
              <a:gd name="connsiteY15" fmla="*/ 823866 h 1964654"/>
              <a:gd name="connsiteX16" fmla="*/ 878186 w 1982709"/>
              <a:gd name="connsiteY16" fmla="*/ 860080 h 1964654"/>
              <a:gd name="connsiteX17" fmla="*/ 932507 w 1982709"/>
              <a:gd name="connsiteY17" fmla="*/ 896293 h 1964654"/>
              <a:gd name="connsiteX18" fmla="*/ 977774 w 1982709"/>
              <a:gd name="connsiteY18" fmla="*/ 932507 h 1964654"/>
              <a:gd name="connsiteX19" fmla="*/ 1013988 w 1982709"/>
              <a:gd name="connsiteY19" fmla="*/ 950614 h 1964654"/>
              <a:gd name="connsiteX20" fmla="*/ 1041149 w 1982709"/>
              <a:gd name="connsiteY20" fmla="*/ 977775 h 1964654"/>
              <a:gd name="connsiteX21" fmla="*/ 1086416 w 1982709"/>
              <a:gd name="connsiteY21" fmla="*/ 1004935 h 1964654"/>
              <a:gd name="connsiteX22" fmla="*/ 1149790 w 1982709"/>
              <a:gd name="connsiteY22" fmla="*/ 1041149 h 1964654"/>
              <a:gd name="connsiteX23" fmla="*/ 1240325 w 1982709"/>
              <a:gd name="connsiteY23" fmla="*/ 1113577 h 1964654"/>
              <a:gd name="connsiteX24" fmla="*/ 1276539 w 1982709"/>
              <a:gd name="connsiteY24" fmla="*/ 1149790 h 1964654"/>
              <a:gd name="connsiteX25" fmla="*/ 1303699 w 1982709"/>
              <a:gd name="connsiteY25" fmla="*/ 1167897 h 1964654"/>
              <a:gd name="connsiteX26" fmla="*/ 1394234 w 1982709"/>
              <a:gd name="connsiteY26" fmla="*/ 1267486 h 1964654"/>
              <a:gd name="connsiteX27" fmla="*/ 1457608 w 1982709"/>
              <a:gd name="connsiteY27" fmla="*/ 1358020 h 1964654"/>
              <a:gd name="connsiteX28" fmla="*/ 1493822 w 1982709"/>
              <a:gd name="connsiteY28" fmla="*/ 1412341 h 1964654"/>
              <a:gd name="connsiteX29" fmla="*/ 1530036 w 1982709"/>
              <a:gd name="connsiteY29" fmla="*/ 1457608 h 1964654"/>
              <a:gd name="connsiteX30" fmla="*/ 1557196 w 1982709"/>
              <a:gd name="connsiteY30" fmla="*/ 1484769 h 1964654"/>
              <a:gd name="connsiteX31" fmla="*/ 1575303 w 1982709"/>
              <a:gd name="connsiteY31" fmla="*/ 1511929 h 1964654"/>
              <a:gd name="connsiteX32" fmla="*/ 1620570 w 1982709"/>
              <a:gd name="connsiteY32" fmla="*/ 1548143 h 1964654"/>
              <a:gd name="connsiteX33" fmla="*/ 1638677 w 1982709"/>
              <a:gd name="connsiteY33" fmla="*/ 1575303 h 1964654"/>
              <a:gd name="connsiteX34" fmla="*/ 1692998 w 1982709"/>
              <a:gd name="connsiteY34" fmla="*/ 1620571 h 1964654"/>
              <a:gd name="connsiteX35" fmla="*/ 1729212 w 1982709"/>
              <a:gd name="connsiteY35" fmla="*/ 1674891 h 1964654"/>
              <a:gd name="connsiteX36" fmla="*/ 1756372 w 1982709"/>
              <a:gd name="connsiteY36" fmla="*/ 1711105 h 1964654"/>
              <a:gd name="connsiteX37" fmla="*/ 1810693 w 1982709"/>
              <a:gd name="connsiteY37" fmla="*/ 1774480 h 1964654"/>
              <a:gd name="connsiteX38" fmla="*/ 1819747 w 1982709"/>
              <a:gd name="connsiteY38" fmla="*/ 1801640 h 1964654"/>
              <a:gd name="connsiteX39" fmla="*/ 1874067 w 1982709"/>
              <a:gd name="connsiteY39" fmla="*/ 1865014 h 1964654"/>
              <a:gd name="connsiteX40" fmla="*/ 1892174 w 1982709"/>
              <a:gd name="connsiteY40" fmla="*/ 1892175 h 1964654"/>
              <a:gd name="connsiteX41" fmla="*/ 1955549 w 1982709"/>
              <a:gd name="connsiteY41" fmla="*/ 1937442 h 1964654"/>
              <a:gd name="connsiteX42" fmla="*/ 1982709 w 1982709"/>
              <a:gd name="connsiteY42" fmla="*/ 1964602 h 196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82709" h="1964654">
                <a:moveTo>
                  <a:pt x="0" y="0"/>
                </a:moveTo>
                <a:cubicBezTo>
                  <a:pt x="6036" y="15089"/>
                  <a:pt x="9746" y="31332"/>
                  <a:pt x="18107" y="45268"/>
                </a:cubicBezTo>
                <a:cubicBezTo>
                  <a:pt x="28049" y="61838"/>
                  <a:pt x="42727" y="75076"/>
                  <a:pt x="54321" y="90535"/>
                </a:cubicBezTo>
                <a:cubicBezTo>
                  <a:pt x="82979" y="128745"/>
                  <a:pt x="62875" y="111077"/>
                  <a:pt x="99588" y="153909"/>
                </a:cubicBezTo>
                <a:cubicBezTo>
                  <a:pt x="107921" y="163630"/>
                  <a:pt x="118416" y="171349"/>
                  <a:pt x="126749" y="181070"/>
                </a:cubicBezTo>
                <a:cubicBezTo>
                  <a:pt x="176024" y="238558"/>
                  <a:pt x="139552" y="220282"/>
                  <a:pt x="226337" y="289711"/>
                </a:cubicBezTo>
                <a:cubicBezTo>
                  <a:pt x="241426" y="301782"/>
                  <a:pt x="257940" y="312261"/>
                  <a:pt x="271604" y="325925"/>
                </a:cubicBezTo>
                <a:cubicBezTo>
                  <a:pt x="288270" y="342592"/>
                  <a:pt x="300205" y="363580"/>
                  <a:pt x="316871" y="380246"/>
                </a:cubicBezTo>
                <a:cubicBezTo>
                  <a:pt x="330535" y="393910"/>
                  <a:pt x="347841" y="403462"/>
                  <a:pt x="362139" y="416460"/>
                </a:cubicBezTo>
                <a:cubicBezTo>
                  <a:pt x="381087" y="433685"/>
                  <a:pt x="397376" y="453706"/>
                  <a:pt x="416460" y="470781"/>
                </a:cubicBezTo>
                <a:cubicBezTo>
                  <a:pt x="454759" y="505049"/>
                  <a:pt x="497816" y="534029"/>
                  <a:pt x="534155" y="570369"/>
                </a:cubicBezTo>
                <a:cubicBezTo>
                  <a:pt x="672117" y="708333"/>
                  <a:pt x="507156" y="546648"/>
                  <a:pt x="642796" y="669957"/>
                </a:cubicBezTo>
                <a:cubicBezTo>
                  <a:pt x="658586" y="684311"/>
                  <a:pt x="671547" y="701711"/>
                  <a:pt x="688063" y="715224"/>
                </a:cubicBezTo>
                <a:cubicBezTo>
                  <a:pt x="704906" y="729004"/>
                  <a:pt x="724784" y="738638"/>
                  <a:pt x="742384" y="751438"/>
                </a:cubicBezTo>
                <a:cubicBezTo>
                  <a:pt x="758012" y="762804"/>
                  <a:pt x="772024" y="776286"/>
                  <a:pt x="787652" y="787652"/>
                </a:cubicBezTo>
                <a:cubicBezTo>
                  <a:pt x="805251" y="800452"/>
                  <a:pt x="824979" y="810272"/>
                  <a:pt x="841972" y="823866"/>
                </a:cubicBezTo>
                <a:cubicBezTo>
                  <a:pt x="855303" y="834531"/>
                  <a:pt x="864855" y="849416"/>
                  <a:pt x="878186" y="860080"/>
                </a:cubicBezTo>
                <a:cubicBezTo>
                  <a:pt x="895179" y="873674"/>
                  <a:pt x="914907" y="883493"/>
                  <a:pt x="932507" y="896293"/>
                </a:cubicBezTo>
                <a:cubicBezTo>
                  <a:pt x="948135" y="907658"/>
                  <a:pt x="961696" y="921788"/>
                  <a:pt x="977774" y="932507"/>
                </a:cubicBezTo>
                <a:cubicBezTo>
                  <a:pt x="989003" y="939993"/>
                  <a:pt x="1003006" y="942769"/>
                  <a:pt x="1013988" y="950614"/>
                </a:cubicBezTo>
                <a:cubicBezTo>
                  <a:pt x="1024407" y="958056"/>
                  <a:pt x="1030906" y="970093"/>
                  <a:pt x="1041149" y="977775"/>
                </a:cubicBezTo>
                <a:cubicBezTo>
                  <a:pt x="1055226" y="988333"/>
                  <a:pt x="1071494" y="995609"/>
                  <a:pt x="1086416" y="1004935"/>
                </a:cubicBezTo>
                <a:cubicBezTo>
                  <a:pt x="1137605" y="1036928"/>
                  <a:pt x="1087968" y="1010238"/>
                  <a:pt x="1149790" y="1041149"/>
                </a:cubicBezTo>
                <a:cubicBezTo>
                  <a:pt x="1207093" y="1127102"/>
                  <a:pt x="1097435" y="970691"/>
                  <a:pt x="1240325" y="1113577"/>
                </a:cubicBezTo>
                <a:cubicBezTo>
                  <a:pt x="1252396" y="1125648"/>
                  <a:pt x="1263578" y="1138680"/>
                  <a:pt x="1276539" y="1149790"/>
                </a:cubicBezTo>
                <a:cubicBezTo>
                  <a:pt x="1284800" y="1156871"/>
                  <a:pt x="1295567" y="1160668"/>
                  <a:pt x="1303699" y="1167897"/>
                </a:cubicBezTo>
                <a:cubicBezTo>
                  <a:pt x="1334795" y="1195538"/>
                  <a:pt x="1369860" y="1232666"/>
                  <a:pt x="1394234" y="1267486"/>
                </a:cubicBezTo>
                <a:cubicBezTo>
                  <a:pt x="1480798" y="1391150"/>
                  <a:pt x="1356085" y="1231118"/>
                  <a:pt x="1457608" y="1358020"/>
                </a:cubicBezTo>
                <a:cubicBezTo>
                  <a:pt x="1472655" y="1403160"/>
                  <a:pt x="1457305" y="1370608"/>
                  <a:pt x="1493822" y="1412341"/>
                </a:cubicBezTo>
                <a:cubicBezTo>
                  <a:pt x="1506547" y="1426883"/>
                  <a:pt x="1517311" y="1443066"/>
                  <a:pt x="1530036" y="1457608"/>
                </a:cubicBezTo>
                <a:cubicBezTo>
                  <a:pt x="1538467" y="1467244"/>
                  <a:pt x="1548999" y="1474933"/>
                  <a:pt x="1557196" y="1484769"/>
                </a:cubicBezTo>
                <a:cubicBezTo>
                  <a:pt x="1564162" y="1493128"/>
                  <a:pt x="1567609" y="1504235"/>
                  <a:pt x="1575303" y="1511929"/>
                </a:cubicBezTo>
                <a:cubicBezTo>
                  <a:pt x="1588967" y="1525593"/>
                  <a:pt x="1606906" y="1534479"/>
                  <a:pt x="1620570" y="1548143"/>
                </a:cubicBezTo>
                <a:cubicBezTo>
                  <a:pt x="1628264" y="1555837"/>
                  <a:pt x="1630983" y="1567609"/>
                  <a:pt x="1638677" y="1575303"/>
                </a:cubicBezTo>
                <a:cubicBezTo>
                  <a:pt x="1690988" y="1627613"/>
                  <a:pt x="1641085" y="1553826"/>
                  <a:pt x="1692998" y="1620571"/>
                </a:cubicBezTo>
                <a:cubicBezTo>
                  <a:pt x="1706358" y="1637749"/>
                  <a:pt x="1716155" y="1657482"/>
                  <a:pt x="1729212" y="1674891"/>
                </a:cubicBezTo>
                <a:cubicBezTo>
                  <a:pt x="1738265" y="1686962"/>
                  <a:pt x="1748002" y="1698550"/>
                  <a:pt x="1756372" y="1711105"/>
                </a:cubicBezTo>
                <a:cubicBezTo>
                  <a:pt x="1795682" y="1770071"/>
                  <a:pt x="1764841" y="1743911"/>
                  <a:pt x="1810693" y="1774480"/>
                </a:cubicBezTo>
                <a:cubicBezTo>
                  <a:pt x="1813711" y="1783533"/>
                  <a:pt x="1815479" y="1793104"/>
                  <a:pt x="1819747" y="1801640"/>
                </a:cubicBezTo>
                <a:cubicBezTo>
                  <a:pt x="1836375" y="1834895"/>
                  <a:pt x="1847338" y="1833829"/>
                  <a:pt x="1874067" y="1865014"/>
                </a:cubicBezTo>
                <a:cubicBezTo>
                  <a:pt x="1881148" y="1873276"/>
                  <a:pt x="1884480" y="1884481"/>
                  <a:pt x="1892174" y="1892175"/>
                </a:cubicBezTo>
                <a:cubicBezTo>
                  <a:pt x="1903403" y="1903404"/>
                  <a:pt x="1940128" y="1927161"/>
                  <a:pt x="1955549" y="1937442"/>
                </a:cubicBezTo>
                <a:cubicBezTo>
                  <a:pt x="1975330" y="1967113"/>
                  <a:pt x="1962775" y="1964602"/>
                  <a:pt x="1982709" y="1964602"/>
                </a:cubicBezTo>
              </a:path>
            </a:pathLst>
          </a:custGeom>
          <a:ln w="1714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 rot="6520779">
            <a:off x="763957" y="2149778"/>
            <a:ext cx="2507990" cy="1950577"/>
          </a:xfrm>
          <a:custGeom>
            <a:avLst/>
            <a:gdLst>
              <a:gd name="connsiteX0" fmla="*/ 0 w 1982709"/>
              <a:gd name="connsiteY0" fmla="*/ 0 h 1964654"/>
              <a:gd name="connsiteX1" fmla="*/ 18107 w 1982709"/>
              <a:gd name="connsiteY1" fmla="*/ 45268 h 1964654"/>
              <a:gd name="connsiteX2" fmla="*/ 54321 w 1982709"/>
              <a:gd name="connsiteY2" fmla="*/ 90535 h 1964654"/>
              <a:gd name="connsiteX3" fmla="*/ 99588 w 1982709"/>
              <a:gd name="connsiteY3" fmla="*/ 153909 h 1964654"/>
              <a:gd name="connsiteX4" fmla="*/ 126749 w 1982709"/>
              <a:gd name="connsiteY4" fmla="*/ 181070 h 1964654"/>
              <a:gd name="connsiteX5" fmla="*/ 226337 w 1982709"/>
              <a:gd name="connsiteY5" fmla="*/ 289711 h 1964654"/>
              <a:gd name="connsiteX6" fmla="*/ 271604 w 1982709"/>
              <a:gd name="connsiteY6" fmla="*/ 325925 h 1964654"/>
              <a:gd name="connsiteX7" fmla="*/ 316871 w 1982709"/>
              <a:gd name="connsiteY7" fmla="*/ 380246 h 1964654"/>
              <a:gd name="connsiteX8" fmla="*/ 362139 w 1982709"/>
              <a:gd name="connsiteY8" fmla="*/ 416460 h 1964654"/>
              <a:gd name="connsiteX9" fmla="*/ 416460 w 1982709"/>
              <a:gd name="connsiteY9" fmla="*/ 470781 h 1964654"/>
              <a:gd name="connsiteX10" fmla="*/ 534155 w 1982709"/>
              <a:gd name="connsiteY10" fmla="*/ 570369 h 1964654"/>
              <a:gd name="connsiteX11" fmla="*/ 642796 w 1982709"/>
              <a:gd name="connsiteY11" fmla="*/ 669957 h 1964654"/>
              <a:gd name="connsiteX12" fmla="*/ 688063 w 1982709"/>
              <a:gd name="connsiteY12" fmla="*/ 715224 h 1964654"/>
              <a:gd name="connsiteX13" fmla="*/ 742384 w 1982709"/>
              <a:gd name="connsiteY13" fmla="*/ 751438 h 1964654"/>
              <a:gd name="connsiteX14" fmla="*/ 787652 w 1982709"/>
              <a:gd name="connsiteY14" fmla="*/ 787652 h 1964654"/>
              <a:gd name="connsiteX15" fmla="*/ 841972 w 1982709"/>
              <a:gd name="connsiteY15" fmla="*/ 823866 h 1964654"/>
              <a:gd name="connsiteX16" fmla="*/ 878186 w 1982709"/>
              <a:gd name="connsiteY16" fmla="*/ 860080 h 1964654"/>
              <a:gd name="connsiteX17" fmla="*/ 932507 w 1982709"/>
              <a:gd name="connsiteY17" fmla="*/ 896293 h 1964654"/>
              <a:gd name="connsiteX18" fmla="*/ 977774 w 1982709"/>
              <a:gd name="connsiteY18" fmla="*/ 932507 h 1964654"/>
              <a:gd name="connsiteX19" fmla="*/ 1013988 w 1982709"/>
              <a:gd name="connsiteY19" fmla="*/ 950614 h 1964654"/>
              <a:gd name="connsiteX20" fmla="*/ 1041149 w 1982709"/>
              <a:gd name="connsiteY20" fmla="*/ 977775 h 1964654"/>
              <a:gd name="connsiteX21" fmla="*/ 1086416 w 1982709"/>
              <a:gd name="connsiteY21" fmla="*/ 1004935 h 1964654"/>
              <a:gd name="connsiteX22" fmla="*/ 1149790 w 1982709"/>
              <a:gd name="connsiteY22" fmla="*/ 1041149 h 1964654"/>
              <a:gd name="connsiteX23" fmla="*/ 1240325 w 1982709"/>
              <a:gd name="connsiteY23" fmla="*/ 1113577 h 1964654"/>
              <a:gd name="connsiteX24" fmla="*/ 1276539 w 1982709"/>
              <a:gd name="connsiteY24" fmla="*/ 1149790 h 1964654"/>
              <a:gd name="connsiteX25" fmla="*/ 1303699 w 1982709"/>
              <a:gd name="connsiteY25" fmla="*/ 1167897 h 1964654"/>
              <a:gd name="connsiteX26" fmla="*/ 1394234 w 1982709"/>
              <a:gd name="connsiteY26" fmla="*/ 1267486 h 1964654"/>
              <a:gd name="connsiteX27" fmla="*/ 1457608 w 1982709"/>
              <a:gd name="connsiteY27" fmla="*/ 1358020 h 1964654"/>
              <a:gd name="connsiteX28" fmla="*/ 1493822 w 1982709"/>
              <a:gd name="connsiteY28" fmla="*/ 1412341 h 1964654"/>
              <a:gd name="connsiteX29" fmla="*/ 1530036 w 1982709"/>
              <a:gd name="connsiteY29" fmla="*/ 1457608 h 1964654"/>
              <a:gd name="connsiteX30" fmla="*/ 1557196 w 1982709"/>
              <a:gd name="connsiteY30" fmla="*/ 1484769 h 1964654"/>
              <a:gd name="connsiteX31" fmla="*/ 1575303 w 1982709"/>
              <a:gd name="connsiteY31" fmla="*/ 1511929 h 1964654"/>
              <a:gd name="connsiteX32" fmla="*/ 1620570 w 1982709"/>
              <a:gd name="connsiteY32" fmla="*/ 1548143 h 1964654"/>
              <a:gd name="connsiteX33" fmla="*/ 1638677 w 1982709"/>
              <a:gd name="connsiteY33" fmla="*/ 1575303 h 1964654"/>
              <a:gd name="connsiteX34" fmla="*/ 1692998 w 1982709"/>
              <a:gd name="connsiteY34" fmla="*/ 1620571 h 1964654"/>
              <a:gd name="connsiteX35" fmla="*/ 1729212 w 1982709"/>
              <a:gd name="connsiteY35" fmla="*/ 1674891 h 1964654"/>
              <a:gd name="connsiteX36" fmla="*/ 1756372 w 1982709"/>
              <a:gd name="connsiteY36" fmla="*/ 1711105 h 1964654"/>
              <a:gd name="connsiteX37" fmla="*/ 1810693 w 1982709"/>
              <a:gd name="connsiteY37" fmla="*/ 1774480 h 1964654"/>
              <a:gd name="connsiteX38" fmla="*/ 1819747 w 1982709"/>
              <a:gd name="connsiteY38" fmla="*/ 1801640 h 1964654"/>
              <a:gd name="connsiteX39" fmla="*/ 1874067 w 1982709"/>
              <a:gd name="connsiteY39" fmla="*/ 1865014 h 1964654"/>
              <a:gd name="connsiteX40" fmla="*/ 1892174 w 1982709"/>
              <a:gd name="connsiteY40" fmla="*/ 1892175 h 1964654"/>
              <a:gd name="connsiteX41" fmla="*/ 1955549 w 1982709"/>
              <a:gd name="connsiteY41" fmla="*/ 1937442 h 1964654"/>
              <a:gd name="connsiteX42" fmla="*/ 1982709 w 1982709"/>
              <a:gd name="connsiteY42" fmla="*/ 1964602 h 196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82709" h="1964654">
                <a:moveTo>
                  <a:pt x="0" y="0"/>
                </a:moveTo>
                <a:cubicBezTo>
                  <a:pt x="6036" y="15089"/>
                  <a:pt x="9746" y="31332"/>
                  <a:pt x="18107" y="45268"/>
                </a:cubicBezTo>
                <a:cubicBezTo>
                  <a:pt x="28049" y="61838"/>
                  <a:pt x="42727" y="75076"/>
                  <a:pt x="54321" y="90535"/>
                </a:cubicBezTo>
                <a:cubicBezTo>
                  <a:pt x="82979" y="128745"/>
                  <a:pt x="62875" y="111077"/>
                  <a:pt x="99588" y="153909"/>
                </a:cubicBezTo>
                <a:cubicBezTo>
                  <a:pt x="107921" y="163630"/>
                  <a:pt x="118416" y="171349"/>
                  <a:pt x="126749" y="181070"/>
                </a:cubicBezTo>
                <a:cubicBezTo>
                  <a:pt x="176024" y="238558"/>
                  <a:pt x="139552" y="220282"/>
                  <a:pt x="226337" y="289711"/>
                </a:cubicBezTo>
                <a:cubicBezTo>
                  <a:pt x="241426" y="301782"/>
                  <a:pt x="257940" y="312261"/>
                  <a:pt x="271604" y="325925"/>
                </a:cubicBezTo>
                <a:cubicBezTo>
                  <a:pt x="288270" y="342592"/>
                  <a:pt x="300205" y="363580"/>
                  <a:pt x="316871" y="380246"/>
                </a:cubicBezTo>
                <a:cubicBezTo>
                  <a:pt x="330535" y="393910"/>
                  <a:pt x="347841" y="403462"/>
                  <a:pt x="362139" y="416460"/>
                </a:cubicBezTo>
                <a:cubicBezTo>
                  <a:pt x="381087" y="433685"/>
                  <a:pt x="397376" y="453706"/>
                  <a:pt x="416460" y="470781"/>
                </a:cubicBezTo>
                <a:cubicBezTo>
                  <a:pt x="454759" y="505049"/>
                  <a:pt x="497816" y="534029"/>
                  <a:pt x="534155" y="570369"/>
                </a:cubicBezTo>
                <a:cubicBezTo>
                  <a:pt x="672117" y="708333"/>
                  <a:pt x="507156" y="546648"/>
                  <a:pt x="642796" y="669957"/>
                </a:cubicBezTo>
                <a:cubicBezTo>
                  <a:pt x="658586" y="684311"/>
                  <a:pt x="671547" y="701711"/>
                  <a:pt x="688063" y="715224"/>
                </a:cubicBezTo>
                <a:cubicBezTo>
                  <a:pt x="704906" y="729004"/>
                  <a:pt x="724784" y="738638"/>
                  <a:pt x="742384" y="751438"/>
                </a:cubicBezTo>
                <a:cubicBezTo>
                  <a:pt x="758012" y="762804"/>
                  <a:pt x="772024" y="776286"/>
                  <a:pt x="787652" y="787652"/>
                </a:cubicBezTo>
                <a:cubicBezTo>
                  <a:pt x="805251" y="800452"/>
                  <a:pt x="824979" y="810272"/>
                  <a:pt x="841972" y="823866"/>
                </a:cubicBezTo>
                <a:cubicBezTo>
                  <a:pt x="855303" y="834531"/>
                  <a:pt x="864855" y="849416"/>
                  <a:pt x="878186" y="860080"/>
                </a:cubicBezTo>
                <a:cubicBezTo>
                  <a:pt x="895179" y="873674"/>
                  <a:pt x="914907" y="883493"/>
                  <a:pt x="932507" y="896293"/>
                </a:cubicBezTo>
                <a:cubicBezTo>
                  <a:pt x="948135" y="907658"/>
                  <a:pt x="961696" y="921788"/>
                  <a:pt x="977774" y="932507"/>
                </a:cubicBezTo>
                <a:cubicBezTo>
                  <a:pt x="989003" y="939993"/>
                  <a:pt x="1003006" y="942769"/>
                  <a:pt x="1013988" y="950614"/>
                </a:cubicBezTo>
                <a:cubicBezTo>
                  <a:pt x="1024407" y="958056"/>
                  <a:pt x="1030906" y="970093"/>
                  <a:pt x="1041149" y="977775"/>
                </a:cubicBezTo>
                <a:cubicBezTo>
                  <a:pt x="1055226" y="988333"/>
                  <a:pt x="1071494" y="995609"/>
                  <a:pt x="1086416" y="1004935"/>
                </a:cubicBezTo>
                <a:cubicBezTo>
                  <a:pt x="1137605" y="1036928"/>
                  <a:pt x="1087968" y="1010238"/>
                  <a:pt x="1149790" y="1041149"/>
                </a:cubicBezTo>
                <a:cubicBezTo>
                  <a:pt x="1207093" y="1127102"/>
                  <a:pt x="1097435" y="970691"/>
                  <a:pt x="1240325" y="1113577"/>
                </a:cubicBezTo>
                <a:cubicBezTo>
                  <a:pt x="1252396" y="1125648"/>
                  <a:pt x="1263578" y="1138680"/>
                  <a:pt x="1276539" y="1149790"/>
                </a:cubicBezTo>
                <a:cubicBezTo>
                  <a:pt x="1284800" y="1156871"/>
                  <a:pt x="1295567" y="1160668"/>
                  <a:pt x="1303699" y="1167897"/>
                </a:cubicBezTo>
                <a:cubicBezTo>
                  <a:pt x="1334795" y="1195538"/>
                  <a:pt x="1369860" y="1232666"/>
                  <a:pt x="1394234" y="1267486"/>
                </a:cubicBezTo>
                <a:cubicBezTo>
                  <a:pt x="1480798" y="1391150"/>
                  <a:pt x="1356085" y="1231118"/>
                  <a:pt x="1457608" y="1358020"/>
                </a:cubicBezTo>
                <a:cubicBezTo>
                  <a:pt x="1472655" y="1403160"/>
                  <a:pt x="1457305" y="1370608"/>
                  <a:pt x="1493822" y="1412341"/>
                </a:cubicBezTo>
                <a:cubicBezTo>
                  <a:pt x="1506547" y="1426883"/>
                  <a:pt x="1517311" y="1443066"/>
                  <a:pt x="1530036" y="1457608"/>
                </a:cubicBezTo>
                <a:cubicBezTo>
                  <a:pt x="1538467" y="1467244"/>
                  <a:pt x="1548999" y="1474933"/>
                  <a:pt x="1557196" y="1484769"/>
                </a:cubicBezTo>
                <a:cubicBezTo>
                  <a:pt x="1564162" y="1493128"/>
                  <a:pt x="1567609" y="1504235"/>
                  <a:pt x="1575303" y="1511929"/>
                </a:cubicBezTo>
                <a:cubicBezTo>
                  <a:pt x="1588967" y="1525593"/>
                  <a:pt x="1606906" y="1534479"/>
                  <a:pt x="1620570" y="1548143"/>
                </a:cubicBezTo>
                <a:cubicBezTo>
                  <a:pt x="1628264" y="1555837"/>
                  <a:pt x="1630983" y="1567609"/>
                  <a:pt x="1638677" y="1575303"/>
                </a:cubicBezTo>
                <a:cubicBezTo>
                  <a:pt x="1690988" y="1627613"/>
                  <a:pt x="1641085" y="1553826"/>
                  <a:pt x="1692998" y="1620571"/>
                </a:cubicBezTo>
                <a:cubicBezTo>
                  <a:pt x="1706358" y="1637749"/>
                  <a:pt x="1716155" y="1657482"/>
                  <a:pt x="1729212" y="1674891"/>
                </a:cubicBezTo>
                <a:cubicBezTo>
                  <a:pt x="1738265" y="1686962"/>
                  <a:pt x="1748002" y="1698550"/>
                  <a:pt x="1756372" y="1711105"/>
                </a:cubicBezTo>
                <a:cubicBezTo>
                  <a:pt x="1795682" y="1770071"/>
                  <a:pt x="1764841" y="1743911"/>
                  <a:pt x="1810693" y="1774480"/>
                </a:cubicBezTo>
                <a:cubicBezTo>
                  <a:pt x="1813711" y="1783533"/>
                  <a:pt x="1815479" y="1793104"/>
                  <a:pt x="1819747" y="1801640"/>
                </a:cubicBezTo>
                <a:cubicBezTo>
                  <a:pt x="1836375" y="1834895"/>
                  <a:pt x="1847338" y="1833829"/>
                  <a:pt x="1874067" y="1865014"/>
                </a:cubicBezTo>
                <a:cubicBezTo>
                  <a:pt x="1881148" y="1873276"/>
                  <a:pt x="1884480" y="1884481"/>
                  <a:pt x="1892174" y="1892175"/>
                </a:cubicBezTo>
                <a:cubicBezTo>
                  <a:pt x="1903403" y="1903404"/>
                  <a:pt x="1940128" y="1927161"/>
                  <a:pt x="1955549" y="1937442"/>
                </a:cubicBezTo>
                <a:cubicBezTo>
                  <a:pt x="1975330" y="1967113"/>
                  <a:pt x="1962775" y="1964602"/>
                  <a:pt x="1982709" y="1964602"/>
                </a:cubicBezTo>
              </a:path>
            </a:pathLst>
          </a:custGeom>
          <a:ln w="1714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26" y="1201316"/>
            <a:ext cx="1838911" cy="104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484177">
            <a:off x="3353871" y="1602512"/>
            <a:ext cx="286616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400" i="1" dirty="0">
                <a:solidFill>
                  <a:srgbClr val="FFFF00"/>
                </a:solidFill>
                <a:sym typeface="Arial"/>
              </a:rPr>
              <a:t>+Extreme radiation !</a:t>
            </a:r>
          </a:p>
          <a:p>
            <a:pPr algn="ctr" defTabSz="825500" hangingPunct="0"/>
            <a:r>
              <a:rPr lang="en-US" sz="1600" i="1" dirty="0">
                <a:solidFill>
                  <a:srgbClr val="FFFF00"/>
                </a:solidFill>
                <a:sym typeface="Arial"/>
              </a:rPr>
              <a:t>(IC design/</a:t>
            </a:r>
            <a:r>
              <a:rPr lang="en-US" sz="1600" i="1" dirty="0" err="1">
                <a:solidFill>
                  <a:srgbClr val="FFFF00"/>
                </a:solidFill>
                <a:sym typeface="Arial"/>
              </a:rPr>
              <a:t>replacable</a:t>
            </a:r>
            <a:r>
              <a:rPr lang="en-US" sz="1600" i="1" dirty="0">
                <a:solidFill>
                  <a:srgbClr val="FFFF00"/>
                </a:solidFill>
                <a:sym typeface="Arial"/>
              </a:rPr>
              <a:t>?)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Nikhef technology workshop (ET)  6-2-2018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929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72" y="2499062"/>
            <a:ext cx="1787429" cy="73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4077" y="4109091"/>
            <a:ext cx="476572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 hangingPunct="0"/>
            <a:r>
              <a:rPr lang="en-US" sz="2000" dirty="0">
                <a:solidFill>
                  <a:srgbClr val="E6223D"/>
                </a:solidFill>
                <a:sym typeface="Arial"/>
              </a:rPr>
              <a:t>Advanced RF technology (€’s!!)</a:t>
            </a:r>
          </a:p>
          <a:p>
            <a:pPr algn="r" defTabSz="825500" hangingPunct="0"/>
            <a:r>
              <a:rPr lang="en-US" sz="2000" dirty="0">
                <a:solidFill>
                  <a:srgbClr val="E6223D"/>
                </a:solidFill>
                <a:sym typeface="Arial"/>
              </a:rPr>
              <a:t>Components, PCB, connectivity (µwave),</a:t>
            </a:r>
            <a:br>
              <a:rPr lang="en-US" sz="2000" dirty="0">
                <a:solidFill>
                  <a:srgbClr val="E6223D"/>
                </a:solidFill>
                <a:sym typeface="Arial"/>
              </a:rPr>
            </a:br>
            <a:r>
              <a:rPr lang="en-US" sz="2000" dirty="0">
                <a:solidFill>
                  <a:srgbClr val="E6223D"/>
                </a:solidFill>
                <a:sym typeface="Arial"/>
              </a:rPr>
              <a:t>simulation, Test &amp; Measurement.</a:t>
            </a:r>
          </a:p>
        </p:txBody>
      </p:sp>
    </p:spTree>
    <p:extLst>
      <p:ext uri="{BB962C8B-B14F-4D97-AF65-F5344CB8AC3E}">
        <p14:creationId xmlns:p14="http://schemas.microsoft.com/office/powerpoint/2010/main" val="3609943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77" y="1587130"/>
            <a:ext cx="4544839" cy="294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929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4"/>
          </p:nvPr>
        </p:nvSpPr>
        <p:spPr>
          <a:xfrm>
            <a:off x="746125" y="1428751"/>
            <a:ext cx="4117851" cy="3394393"/>
          </a:xfrm>
        </p:spPr>
        <p:txBody>
          <a:bodyPr anchor="ctr"/>
          <a:lstStyle/>
          <a:p>
            <a:pPr algn="ctr"/>
            <a:r>
              <a:rPr lang="en-US" dirty="0"/>
              <a:t>Good multidisciplinary </a:t>
            </a:r>
            <a:r>
              <a:rPr lang="en-US" b="1" i="1" u="sng" dirty="0"/>
              <a:t>team spirit</a:t>
            </a:r>
            <a:r>
              <a:rPr lang="en-US" dirty="0"/>
              <a:t>!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Need to improve on </a:t>
            </a:r>
            <a:r>
              <a:rPr lang="en-US" b="1" dirty="0"/>
              <a:t>System Design</a:t>
            </a:r>
            <a:r>
              <a:rPr lang="en-US" dirty="0">
                <a:sym typeface="Wingdings" panose="05000000000000000000" pitchFamily="2" charset="2"/>
              </a:rPr>
              <a:t> &amp; </a:t>
            </a:r>
          </a:p>
          <a:p>
            <a:pPr algn="ctr"/>
            <a:r>
              <a:rPr lang="en-US" b="1" dirty="0">
                <a:sym typeface="Wingdings" panose="05000000000000000000" pitchFamily="2" charset="2"/>
              </a:rPr>
              <a:t>project management</a:t>
            </a:r>
          </a:p>
          <a:p>
            <a:pPr algn="ctr"/>
            <a:r>
              <a:rPr lang="en-US" b="1" u="sng" dirty="0">
                <a:sym typeface="Wingdings" panose="05000000000000000000" pitchFamily="2" charset="2"/>
              </a:rPr>
              <a:t>(+ in the collaboration!)</a:t>
            </a:r>
            <a:endParaRPr lang="en-US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Team work!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52008" y="2967106"/>
            <a:ext cx="1728192" cy="866047"/>
            <a:chOff x="4644008" y="2967105"/>
            <a:chExt cx="1728192" cy="866047"/>
          </a:xfrm>
        </p:grpSpPr>
        <p:sp>
          <p:nvSpPr>
            <p:cNvPr id="7" name="Oval 6"/>
            <p:cNvSpPr/>
            <p:nvPr/>
          </p:nvSpPr>
          <p:spPr>
            <a:xfrm>
              <a:off x="5580112" y="3595116"/>
              <a:ext cx="247830" cy="238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825500" hangingPunct="0"/>
              <a:r>
                <a:rPr lang="en-US" sz="11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716017" y="2967105"/>
              <a:ext cx="216023" cy="238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825500" hangingPunct="0"/>
              <a:r>
                <a:rPr lang="en-US" sz="11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120172" y="3183310"/>
              <a:ext cx="108012" cy="19234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548306" y="3279484"/>
              <a:ext cx="47576" cy="2201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4644008" y="3375659"/>
              <a:ext cx="360040" cy="12396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084168" y="3060627"/>
              <a:ext cx="288032" cy="797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H="1">
            <a:off x="4863976" y="1516421"/>
            <a:ext cx="518354" cy="1450684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562722" y="517643"/>
            <a:ext cx="2461495" cy="2449463"/>
            <a:chOff x="4054721" y="517642"/>
            <a:chExt cx="2461495" cy="24494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3368">
              <a:off x="4054721" y="517642"/>
              <a:ext cx="1440633" cy="936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842674" y="1497732"/>
              <a:ext cx="673542" cy="146937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8773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2.39933E-6 L 0.05486 -0.04471 C 0.06649 -0.05443 0.08368 -0.05999 0.10174 -0.05999 C 0.12222 -0.05999 0.13872 -0.05443 0.15035 -0.04471 L 0.20556 2.39933E-6 " pathEditMode="relative" rAng="0" ptsTypes="FffFF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9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Expertises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88" y="625252"/>
            <a:ext cx="4574282" cy="457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1167422">
            <a:off x="917136" y="2024053"/>
            <a:ext cx="59664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Highly challenging</a:t>
            </a:r>
          </a:p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Technologies!!</a:t>
            </a:r>
          </a:p>
        </p:txBody>
      </p:sp>
    </p:spTree>
    <p:extLst>
      <p:ext uri="{BB962C8B-B14F-4D97-AF65-F5344CB8AC3E}">
        <p14:creationId xmlns:p14="http://schemas.microsoft.com/office/powerpoint/2010/main" val="27295158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772319" y="5297475"/>
            <a:ext cx="92974" cy="200055"/>
          </a:xfrm>
        </p:spPr>
        <p:txBody>
          <a:bodyPr/>
          <a:lstStyle/>
          <a:p>
            <a:fld id="{550636A9-CAD3-4529-96AD-15A7BE473FF0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Nikhef technology workshop (ET)  6-2-2018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46125" y="264586"/>
            <a:ext cx="3572718" cy="430887"/>
          </a:xfrm>
        </p:spPr>
        <p:txBody>
          <a:bodyPr/>
          <a:lstStyle/>
          <a:p>
            <a:r>
              <a:rPr lang="en-US" sz="2800" dirty="0"/>
              <a:t>ET Expertise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r="19438"/>
          <a:stretch>
            <a:fillRect/>
          </a:stretch>
        </p:blipFill>
        <p:spPr bwMode="auto">
          <a:xfrm>
            <a:off x="5351102" y="0"/>
            <a:ext cx="3401306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>
          <a:xfrm>
            <a:off x="746124" y="1428751"/>
            <a:ext cx="5558012" cy="33943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2D050"/>
                </a:solidFill>
              </a:rPr>
              <a:t>Digital design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embedded systems : </a:t>
            </a:r>
            <a:r>
              <a:rPr lang="en-US" sz="1800" i="1" dirty="0"/>
              <a:t>Data acquisition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2D050"/>
                </a:solidFill>
              </a:rPr>
              <a:t>Analog design</a:t>
            </a:r>
            <a:r>
              <a:rPr lang="en-US" sz="1800" b="1" dirty="0"/>
              <a:t>: </a:t>
            </a:r>
            <a:br>
              <a:rPr lang="en-US" sz="1800" b="1" dirty="0"/>
            </a:br>
            <a:r>
              <a:rPr lang="en-US" sz="1800" b="1" i="1" dirty="0"/>
              <a:t>S</a:t>
            </a:r>
            <a:r>
              <a:rPr lang="en-US" sz="1800" i="1" dirty="0"/>
              <a:t>ensor readout &amp;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2D050"/>
                </a:solidFill>
              </a:rPr>
              <a:t>Data communication/Clocks &amp; timing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i="1" dirty="0"/>
              <a:t>Optical and Electrical High speed data transfer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2D050"/>
                </a:solidFill>
              </a:rPr>
              <a:t>IC design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i="1" dirty="0"/>
              <a:t>mixed signal, rad hard, application specific</a:t>
            </a:r>
            <a:r>
              <a:rPr lang="en-US" sz="1800" dirty="0"/>
              <a:t>.</a:t>
            </a:r>
            <a:r>
              <a:rPr lang="en-US" sz="18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2D050"/>
                </a:solidFill>
              </a:rPr>
              <a:t>Printed Circuit Board (PCB) design:</a:t>
            </a:r>
            <a:br>
              <a:rPr lang="en-US" sz="1800" b="1" dirty="0">
                <a:solidFill>
                  <a:srgbClr val="92D050"/>
                </a:solidFill>
              </a:rPr>
            </a:br>
            <a:r>
              <a:rPr lang="en-US" sz="1800" i="1" dirty="0">
                <a:solidFill>
                  <a:srgbClr val="FFFF00"/>
                </a:solidFill>
              </a:rPr>
              <a:t>small &amp; simple – multilayer BGA’s &amp; 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87513" y="1057301"/>
            <a:ext cx="282769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i="1" dirty="0">
                <a:solidFill>
                  <a:srgbClr val="E6223D"/>
                </a:solidFill>
                <a:sym typeface="Arial"/>
              </a:rPr>
              <a:t>Not all </a:t>
            </a:r>
            <a:r>
              <a:rPr lang="en-US" sz="1600" i="1" u="sng" dirty="0">
                <a:solidFill>
                  <a:srgbClr val="E6223D"/>
                </a:solidFill>
                <a:sym typeface="Arial"/>
              </a:rPr>
              <a:t>generic engineers</a:t>
            </a:r>
            <a:r>
              <a:rPr lang="en-US" sz="1600" i="1" dirty="0">
                <a:solidFill>
                  <a:srgbClr val="E6223D"/>
                </a:solidFill>
                <a:sym typeface="Arial"/>
              </a:rPr>
              <a:t>, but:</a:t>
            </a:r>
          </a:p>
        </p:txBody>
      </p:sp>
    </p:spTree>
    <p:extLst>
      <p:ext uri="{BB962C8B-B14F-4D97-AF65-F5344CB8AC3E}">
        <p14:creationId xmlns:p14="http://schemas.microsoft.com/office/powerpoint/2010/main" val="6737989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Embedded systems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r="16938"/>
          <a:stretch>
            <a:fillRect/>
          </a:stretch>
        </p:blipFill>
        <p:spPr bwMode="auto">
          <a:xfrm rot="221922">
            <a:off x="5721651" y="1313047"/>
            <a:ext cx="3573314" cy="33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746124" y="1428751"/>
            <a:ext cx="4837932" cy="33943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Logic in  FPGA:</a:t>
            </a:r>
            <a:br>
              <a:rPr lang="en-US" sz="1800" dirty="0"/>
            </a:br>
            <a:r>
              <a:rPr lang="en-US" sz="1800" dirty="0"/>
              <a:t>CPU’s, DSP’s, transceivers (&gt;&gt;10Gbps), memory, interfacing, timing, computing,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Advanced design tools, skills &amp;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Real Team work:  </a:t>
            </a:r>
            <a:r>
              <a:rPr lang="en-US" sz="1800" dirty="0">
                <a:sym typeface="Wingdings" panose="05000000000000000000" pitchFamily="2" charset="2"/>
              </a:rPr>
              <a:t> </a:t>
            </a:r>
            <a:r>
              <a:rPr lang="en-US" sz="1800" dirty="0" err="1"/>
              <a:t>Git</a:t>
            </a:r>
            <a:r>
              <a:rPr lang="en-US" sz="1800" dirty="0"/>
              <a:t>, Collaborative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Co-design with </a:t>
            </a:r>
            <a:r>
              <a:rPr lang="en-US" sz="1800" b="1" i="1" dirty="0"/>
              <a:t>software</a:t>
            </a:r>
            <a:r>
              <a:rPr lang="en-US" sz="1800" dirty="0"/>
              <a:t> engineers (DAQ).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 Advanced PCB design;</a:t>
            </a:r>
            <a:br>
              <a:rPr lang="en-US" sz="1800" dirty="0"/>
            </a:br>
            <a:r>
              <a:rPr lang="en-US" sz="1800" dirty="0"/>
              <a:t>“Analog” design for </a:t>
            </a:r>
            <a:r>
              <a:rPr lang="en-US" sz="1800" dirty="0" err="1"/>
              <a:t>Gbps</a:t>
            </a:r>
            <a:r>
              <a:rPr lang="en-US" sz="1800" dirty="0"/>
              <a:t> data transfer and interfacing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i="1" dirty="0">
                <a:solidFill>
                  <a:srgbClr val="00B0F0"/>
                </a:solidFill>
              </a:rPr>
              <a:t>ATLAS FELIX, </a:t>
            </a:r>
            <a:r>
              <a:rPr lang="en-US" sz="1800" i="1" dirty="0" err="1">
                <a:solidFill>
                  <a:srgbClr val="00B0F0"/>
                </a:solidFill>
              </a:rPr>
              <a:t>Scifi</a:t>
            </a:r>
            <a:r>
              <a:rPr lang="en-US" sz="1800" i="1" dirty="0">
                <a:solidFill>
                  <a:srgbClr val="00B0F0"/>
                </a:solidFill>
              </a:rPr>
              <a:t> readout, SPIDR,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Nikhef technology workshop (ET)  6-2-2018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93688" y="5297474"/>
            <a:ext cx="92974" cy="200055"/>
          </a:xfrm>
        </p:spPr>
        <p:txBody>
          <a:bodyPr/>
          <a:lstStyle/>
          <a:p>
            <a:fld id="{0FF3319E-5EE6-49AF-A624-10A927D823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280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_2018_purpl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spc="0" normalizeH="0" baseline="0" dirty="0" smtClean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WT_NIKHEF_PRESENTATIE-TEMPLATE" id="{A722C4D7-11BA-5B47-B42E-BB365D8CC3DF}" vid="{A4B4E949-4B88-F148-A32D-9FD0DAA4BB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Nikhef_2018_purple</Template>
  <TotalTime>19515</TotalTime>
  <Words>934</Words>
  <Application>Microsoft Office PowerPoint</Application>
  <PresentationFormat>Custom</PresentationFormat>
  <Paragraphs>245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Arial Rounded MT Bold</vt:lpstr>
      <vt:lpstr>Calibri</vt:lpstr>
      <vt:lpstr>Helvetica Neue Medium</vt:lpstr>
      <vt:lpstr>Wingdings 2</vt:lpstr>
      <vt:lpstr>Nikhef_2018_purple</vt:lpstr>
      <vt:lpstr>Skills &amp; competences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 Expertises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 &amp; competences</dc:title>
  <dc:creator>Ruud Kluit</dc:creator>
  <cp:lastModifiedBy>Ruud Kluit</cp:lastModifiedBy>
  <cp:revision>145</cp:revision>
  <dcterms:created xsi:type="dcterms:W3CDTF">2018-07-02T13:15:16Z</dcterms:created>
  <dcterms:modified xsi:type="dcterms:W3CDTF">2019-02-05T22:15:18Z</dcterms:modified>
</cp:coreProperties>
</file>