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72" r:id="rId4"/>
    <p:sldId id="259" r:id="rId5"/>
    <p:sldId id="273" r:id="rId6"/>
    <p:sldId id="271" r:id="rId7"/>
    <p:sldId id="260" r:id="rId8"/>
    <p:sldId id="277" r:id="rId9"/>
    <p:sldId id="274" r:id="rId10"/>
    <p:sldId id="278" r:id="rId11"/>
    <p:sldId id="275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1"/>
    <p:restoredTop sz="78303" autoAdjust="0"/>
  </p:normalViewPr>
  <p:slideViewPr>
    <p:cSldViewPr snapToGrid="0" snapToObjects="1">
      <p:cViewPr varScale="1">
        <p:scale>
          <a:sx n="33" d="100"/>
          <a:sy n="33" d="100"/>
        </p:scale>
        <p:origin x="16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4622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34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632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60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909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11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=""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=""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=""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=""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=""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=""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=""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=""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=""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=""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=""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=""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=""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=""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=""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=""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=""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=""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=""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=""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=""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=""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=""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=""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=""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=""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=""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=""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=""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=""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=""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=""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=""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=""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=""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=""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=""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=""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=""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=""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=""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=""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=""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=""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=""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=""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=""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=""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=""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=""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=""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=""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=""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=""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=""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=""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=""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=""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=""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1" r:id="rId10"/>
    <p:sldLayoutId id="2147483668" r:id="rId11"/>
    <p:sldLayoutId id="2147483660" r:id="rId12"/>
    <p:sldLayoutId id="2147483704" r:id="rId13"/>
    <p:sldLayoutId id="2147483705" r:id="rId14"/>
    <p:sldLayoutId id="2147483706" r:id="rId15"/>
    <p:sldLayoutId id="2147483707" r:id="rId16"/>
    <p:sldLayoutId id="2147483703" r:id="rId17"/>
    <p:sldLayoutId id="2147483661" r:id="rId18"/>
    <p:sldLayoutId id="2147483664" r:id="rId19"/>
    <p:sldLayoutId id="2147483667" r:id="rId20"/>
    <p:sldLayoutId id="2147483702" r:id="rId21"/>
    <p:sldLayoutId id="2147483697" r:id="rId22"/>
    <p:sldLayoutId id="2147483674" r:id="rId23"/>
    <p:sldLayoutId id="2147483677" r:id="rId24"/>
    <p:sldLayoutId id="2147483698" r:id="rId25"/>
    <p:sldLayoutId id="2147483699" r:id="rId26"/>
    <p:sldLayoutId id="2147483672" r:id="rId27"/>
    <p:sldLayoutId id="2147483675" r:id="rId28"/>
    <p:sldLayoutId id="2147483678" r:id="rId29"/>
    <p:sldLayoutId id="2147483681" r:id="rId30"/>
    <p:sldLayoutId id="2147483684" r:id="rId31"/>
    <p:sldLayoutId id="2147483673" r:id="rId32"/>
    <p:sldLayoutId id="2147483676" r:id="rId33"/>
    <p:sldLayoutId id="2147483679" r:id="rId34"/>
    <p:sldLayoutId id="2147483682" r:id="rId35"/>
    <p:sldLayoutId id="2147483685" r:id="rId36"/>
    <p:sldLayoutId id="2147483686" r:id="rId37"/>
    <p:sldLayoutId id="2147483688" r:id="rId38"/>
    <p:sldLayoutId id="2147483689" r:id="rId39"/>
    <p:sldLayoutId id="2147483690" r:id="rId40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3937" y="6763037"/>
            <a:ext cx="22286081" cy="4714852"/>
          </a:xfrm>
        </p:spPr>
        <p:txBody>
          <a:bodyPr/>
          <a:lstStyle/>
          <a:p>
            <a:r>
              <a:rPr lang="en-US" sz="6600" dirty="0" smtClean="0"/>
              <a:t>Workshop Instrumentation @Nikhef </a:t>
            </a:r>
            <a:br>
              <a:rPr lang="en-US" sz="6600" dirty="0" smtClean="0"/>
            </a:br>
            <a:r>
              <a:rPr lang="en-US" sz="6600" dirty="0" smtClean="0"/>
              <a:t>focus </a:t>
            </a:r>
            <a:r>
              <a:rPr lang="en-US" sz="6600" dirty="0"/>
              <a:t>and </a:t>
            </a:r>
            <a:r>
              <a:rPr lang="en-US" sz="6600" dirty="0" smtClean="0"/>
              <a:t>challenges</a:t>
            </a:r>
            <a:br>
              <a:rPr lang="en-US" sz="6600" dirty="0" smtClean="0"/>
            </a:br>
            <a:r>
              <a:rPr lang="en-US" sz="6600" dirty="0" smtClean="0"/>
              <a:t>				for the Mechanical technology</a:t>
            </a:r>
            <a:endParaRPr lang="nl-NL" sz="66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13340" y="7454444"/>
            <a:ext cx="6581547" cy="5820525"/>
          </a:xfrm>
        </p:spPr>
        <p:txBody>
          <a:bodyPr/>
          <a:lstStyle/>
          <a:p>
            <a:pPr algn="r"/>
            <a:r>
              <a:rPr lang="en-US" dirty="0" smtClean="0"/>
              <a:t>6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35000" y="2579558"/>
            <a:ext cx="23119358" cy="8495522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“Non-standard” Technology Mechanical Engineering / Workshop:</a:t>
            </a:r>
          </a:p>
          <a:p>
            <a:endParaRPr lang="en-US" sz="4800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Injection molding:		</a:t>
            </a:r>
            <a:r>
              <a:rPr lang="en-US" sz="4000" dirty="0" smtClean="0">
                <a:solidFill>
                  <a:schemeClr val="bg1"/>
                </a:solidFill>
              </a:rPr>
              <a:t>		minimal 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Manufacturing </a:t>
            </a:r>
            <a:r>
              <a:rPr lang="en-US" sz="4000" dirty="0" smtClean="0">
                <a:solidFill>
                  <a:schemeClr val="tx2"/>
                </a:solidFill>
              </a:rPr>
              <a:t>engineer</a:t>
            </a:r>
            <a:r>
              <a:rPr lang="en-US" sz="4000" dirty="0" smtClean="0"/>
              <a:t>		not in house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Network with specialized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companies, HBO and WO:		</a:t>
            </a:r>
            <a:r>
              <a:rPr lang="en-US" sz="4000" dirty="0" smtClean="0">
                <a:solidFill>
                  <a:schemeClr val="bg1"/>
                </a:solidFill>
              </a:rPr>
              <a:t>minimal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Test equipment:				</a:t>
            </a:r>
            <a:r>
              <a:rPr lang="en-US" sz="4000" dirty="0" smtClean="0">
                <a:solidFill>
                  <a:schemeClr val="bg1"/>
                </a:solidFill>
              </a:rPr>
              <a:t>some, but minimal – mostly MacGyver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Mechatronics / controls: 		</a:t>
            </a:r>
            <a:r>
              <a:rPr lang="en-US" sz="4000" dirty="0" smtClean="0">
                <a:solidFill>
                  <a:schemeClr val="bg1"/>
                </a:solidFill>
              </a:rPr>
              <a:t>very little knowledge ??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System engineering:		</a:t>
            </a:r>
            <a:r>
              <a:rPr lang="en-US" sz="4000" dirty="0" smtClean="0">
                <a:solidFill>
                  <a:schemeClr val="bg1"/>
                </a:solidFill>
              </a:rPr>
              <a:t>	no knowledge – is needed for complex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Failure analyses (FMEA)		</a:t>
            </a:r>
            <a:r>
              <a:rPr lang="en-US" sz="4000" dirty="0" smtClean="0">
                <a:solidFill>
                  <a:schemeClr val="bg1"/>
                </a:solidFill>
              </a:rPr>
              <a:t>no 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R&amp;D future detectors			</a:t>
            </a:r>
            <a:r>
              <a:rPr lang="en-US" sz="4000" dirty="0" smtClean="0">
                <a:solidFill>
                  <a:schemeClr val="bg1"/>
                </a:solidFill>
              </a:rPr>
              <a:t>MT wants to be much more involved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Workshop: Instrumentation </a:t>
            </a:r>
            <a:r>
              <a:rPr lang="en-US" dirty="0"/>
              <a:t>at </a:t>
            </a:r>
            <a:r>
              <a:rPr lang="en-US" dirty="0" smtClean="0"/>
              <a:t>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263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35000" y="2743200"/>
            <a:ext cx="22928385" cy="883234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Competences: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High quality before cost and time.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We can deliver a complete working system: team with MT, ET, CT &amp; physicist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We </a:t>
            </a:r>
            <a:r>
              <a:rPr lang="en-US" sz="4800" dirty="0"/>
              <a:t>deliver what ever is needed for the project to </a:t>
            </a:r>
            <a:r>
              <a:rPr lang="en-US" sz="4800" dirty="0" smtClean="0"/>
              <a:t>succeed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We </a:t>
            </a:r>
            <a:r>
              <a:rPr lang="en-US" sz="4800" dirty="0"/>
              <a:t>give lifetime </a:t>
            </a:r>
            <a:r>
              <a:rPr lang="en-US" sz="4800" dirty="0" smtClean="0"/>
              <a:t>warranty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High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 Instrumentation @Nikhef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641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8" b="21384"/>
          <a:stretch/>
        </p:blipFill>
        <p:spPr>
          <a:xfrm>
            <a:off x="1646113" y="2389589"/>
            <a:ext cx="21002872" cy="79607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90549" y="10302613"/>
            <a:ext cx="23114000" cy="677108"/>
          </a:xfrm>
        </p:spPr>
        <p:txBody>
          <a:bodyPr/>
          <a:lstStyle/>
          <a:p>
            <a:pPr algn="ctr"/>
            <a:r>
              <a:rPr lang="en-US" sz="4400" dirty="0" smtClean="0"/>
              <a:t>The </a:t>
            </a:r>
            <a:r>
              <a:rPr lang="en-US" sz="4400" dirty="0"/>
              <a:t>Decision Logic of </a:t>
            </a:r>
            <a:r>
              <a:rPr lang="en-US" sz="4400" dirty="0" smtClean="0"/>
              <a:t>Outsourcing</a:t>
            </a:r>
            <a:endParaRPr lang="nl-NL" sz="440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 Instrumentation @Nikhef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079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1641231" y="3429000"/>
            <a:ext cx="21171877" cy="8146543"/>
          </a:xfrm>
        </p:spPr>
        <p:txBody>
          <a:bodyPr/>
          <a:lstStyle/>
          <a:p>
            <a:r>
              <a:rPr lang="en-US" sz="6000" dirty="0" smtClean="0"/>
              <a:t>The </a:t>
            </a:r>
            <a:r>
              <a:rPr lang="en-US" sz="6000" dirty="0"/>
              <a:t>core task of the </a:t>
            </a:r>
            <a:r>
              <a:rPr lang="en-US" sz="6000" dirty="0" smtClean="0"/>
              <a:t>group Mechanical Technology </a:t>
            </a:r>
            <a:r>
              <a:rPr lang="en-US" sz="6000" dirty="0"/>
              <a:t>is to develop, design and realize mechanical solutions for the </a:t>
            </a:r>
            <a:r>
              <a:rPr lang="en-US" sz="6000" dirty="0" smtClean="0"/>
              <a:t>projects </a:t>
            </a:r>
            <a:r>
              <a:rPr lang="en-US" sz="6000" dirty="0"/>
              <a:t>in which Nikhef participates</a:t>
            </a:r>
            <a:r>
              <a:rPr lang="en-US" sz="6000" dirty="0" smtClean="0"/>
              <a:t>.</a:t>
            </a:r>
          </a:p>
          <a:p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Workshop Instrumentation @</a:t>
            </a:r>
            <a:r>
              <a:rPr lang="en-US" dirty="0" smtClean="0"/>
              <a:t>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263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3119358" cy="8146543"/>
          </a:xfrm>
        </p:spPr>
        <p:txBody>
          <a:bodyPr/>
          <a:lstStyle/>
          <a:p>
            <a:r>
              <a:rPr lang="en-US" dirty="0" smtClean="0"/>
              <a:t>Goal workshop: develop vision (direction) on the future of the Mechanical Technology</a:t>
            </a:r>
          </a:p>
          <a:p>
            <a:endParaRPr lang="en-US" dirty="0" smtClean="0"/>
          </a:p>
          <a:p>
            <a:r>
              <a:rPr lang="en-US" dirty="0" smtClean="0"/>
              <a:t>Which knowledge / expertise?</a:t>
            </a:r>
          </a:p>
          <a:p>
            <a:endParaRPr lang="en-US" dirty="0" smtClean="0"/>
          </a:p>
          <a:p>
            <a:pPr lvl="1" indent="0" algn="ctr"/>
            <a:r>
              <a:rPr lang="en-US" sz="8000" dirty="0" smtClean="0"/>
              <a:t>Keep, develop or stop?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 Instrumentation @Nikhef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719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35000" y="2831117"/>
            <a:ext cx="23114000" cy="11284933"/>
          </a:xfrm>
        </p:spPr>
        <p:txBody>
          <a:bodyPr/>
          <a:lstStyle/>
          <a:p>
            <a:r>
              <a:rPr lang="en-US" dirty="0" smtClean="0"/>
              <a:t>Each project in the MT is different: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Scale, scope, schedule, people, collaboration, location, subject, complexity, tooling, material, specification, requirements, transport, </a:t>
            </a:r>
            <a:br>
              <a:rPr lang="en-US" dirty="0" smtClean="0"/>
            </a:br>
            <a:r>
              <a:rPr lang="en-US" dirty="0" smtClean="0"/>
              <a:t>size, temperature, space, radiation, environment,  ………………</a:t>
            </a:r>
          </a:p>
          <a:p>
            <a:pPr algn="ctr"/>
            <a:endParaRPr lang="en-US" dirty="0" smtClean="0"/>
          </a:p>
          <a:p>
            <a:r>
              <a:rPr lang="en-US" sz="5400" dirty="0" smtClean="0">
                <a:solidFill>
                  <a:schemeClr val="tx2"/>
                </a:solidFill>
              </a:rPr>
              <a:t>					ATLAS	ITk				GW / </a:t>
            </a:r>
            <a:r>
              <a:rPr lang="nl-NL" sz="5400" dirty="0" err="1">
                <a:solidFill>
                  <a:schemeClr val="tx2"/>
                </a:solidFill>
              </a:rPr>
              <a:t>a</a:t>
            </a:r>
            <a:r>
              <a:rPr lang="nl-NL" sz="5400" dirty="0" err="1" smtClean="0">
                <a:solidFill>
                  <a:schemeClr val="tx2"/>
                </a:solidFill>
              </a:rPr>
              <a:t>Virgo</a:t>
            </a:r>
            <a:r>
              <a:rPr lang="nl-NL" sz="5400" dirty="0">
                <a:solidFill>
                  <a:schemeClr val="tx2"/>
                </a:solidFill>
              </a:rPr>
              <a:t>						</a:t>
            </a:r>
            <a:r>
              <a:rPr lang="en-US" sz="5400" dirty="0" smtClean="0">
                <a:solidFill>
                  <a:schemeClr val="tx2"/>
                </a:solidFill>
              </a:rPr>
              <a:t>KM3NeT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5400" dirty="0" smtClean="0">
                <a:solidFill>
                  <a:schemeClr val="tx2"/>
                </a:solidFill>
              </a:rPr>
              <a:t>   </a:t>
            </a:r>
            <a:r>
              <a:rPr lang="en-US" sz="5400" dirty="0" err="1" smtClean="0">
                <a:solidFill>
                  <a:schemeClr val="tx2"/>
                </a:solidFill>
              </a:rPr>
              <a:t>LHCb</a:t>
            </a:r>
            <a:r>
              <a:rPr lang="en-US" sz="5400" dirty="0" smtClean="0">
                <a:solidFill>
                  <a:schemeClr val="tx2"/>
                </a:solidFill>
              </a:rPr>
              <a:t> VELO				</a:t>
            </a:r>
            <a:r>
              <a:rPr lang="nl-NL" sz="5400" dirty="0" smtClean="0">
                <a:solidFill>
                  <a:schemeClr val="tx2"/>
                </a:solidFill>
              </a:rPr>
              <a:t>Detector R&amp;D      			</a:t>
            </a:r>
            <a:r>
              <a:rPr lang="en-US" sz="5400" dirty="0" err="1" smtClean="0">
                <a:solidFill>
                  <a:schemeClr val="tx2"/>
                </a:solidFill>
              </a:rPr>
              <a:t>LHCb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</a:rPr>
              <a:t>SciFi</a:t>
            </a:r>
            <a:endParaRPr lang="en-US" sz="54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5400" dirty="0" smtClean="0">
                <a:solidFill>
                  <a:schemeClr val="tx2"/>
                </a:solidFill>
              </a:rPr>
              <a:t>						ALICE     		</a:t>
            </a:r>
            <a:r>
              <a:rPr lang="en-US" sz="5400" dirty="0">
                <a:solidFill>
                  <a:schemeClr val="tx2"/>
                </a:solidFill>
              </a:rPr>
              <a:t>	</a:t>
            </a:r>
            <a:r>
              <a:rPr lang="en-US" sz="5400" dirty="0" smtClean="0">
                <a:solidFill>
                  <a:schemeClr val="tx2"/>
                </a:solidFill>
              </a:rPr>
              <a:t>		  Auger						   </a:t>
            </a:r>
            <a:r>
              <a:rPr lang="nl-NL" sz="5400" dirty="0" smtClean="0">
                <a:solidFill>
                  <a:schemeClr val="tx2"/>
                </a:solidFill>
              </a:rPr>
              <a:t>XENON			</a:t>
            </a:r>
            <a:endParaRPr lang="nl-NL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  <a:p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 smtClean="0">
                <a:solidFill>
                  <a:schemeClr val="tx2"/>
                </a:solidFill>
              </a:rPr>
              <a:t>																															</a:t>
            </a:r>
            <a:r>
              <a:rPr lang="nl-NL" sz="4000" dirty="0" smtClean="0">
                <a:solidFill>
                  <a:schemeClr val="tx2"/>
                </a:solidFill>
              </a:rPr>
              <a:t>								</a:t>
            </a:r>
          </a:p>
          <a:p>
            <a:r>
              <a:rPr lang="nl-NL" sz="4000" dirty="0" smtClean="0">
                <a:solidFill>
                  <a:schemeClr val="tx2"/>
                </a:solidFill>
              </a:rPr>
              <a:t>																																				</a:t>
            </a:r>
            <a:endParaRPr lang="nl-NL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 Instrumentation @Nikhef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675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35000" y="2743200"/>
            <a:ext cx="22928385" cy="883234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Mechanical Engineering and Workshop:</a:t>
            </a:r>
          </a:p>
          <a:p>
            <a:r>
              <a:rPr lang="en-US" sz="4800" dirty="0" smtClean="0"/>
              <a:t>		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Expertise is depending on experience</a:t>
            </a:r>
          </a:p>
          <a:p>
            <a:pPr algn="ctr"/>
            <a:r>
              <a:rPr lang="en-US" dirty="0"/>
              <a:t>j</a:t>
            </a:r>
            <a:r>
              <a:rPr lang="en-US" dirty="0" smtClean="0"/>
              <a:t>unior – </a:t>
            </a:r>
            <a:r>
              <a:rPr lang="en-US" dirty="0" err="1" smtClean="0"/>
              <a:t>medior</a:t>
            </a:r>
            <a:r>
              <a:rPr lang="en-US" dirty="0" smtClean="0"/>
              <a:t> - senior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(not for software related skills: </a:t>
            </a:r>
            <a:r>
              <a:rPr lang="en-US" dirty="0" err="1" smtClean="0"/>
              <a:t>f.e</a:t>
            </a:r>
            <a:r>
              <a:rPr lang="en-US" dirty="0" smtClean="0"/>
              <a:t>. 3D CAD &amp; CAM)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 Instrumentation @Nikhef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837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49" y="2509219"/>
            <a:ext cx="23515027" cy="9776969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“Standard” Technology Mechanical Engineering / Workshop: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(most projects if not all are using these technologies)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Mechanics / 3D CAD			</a:t>
            </a:r>
            <a:r>
              <a:rPr lang="en-US" sz="4000" dirty="0" smtClean="0">
                <a:solidFill>
                  <a:schemeClr val="bg1"/>
                </a:solidFill>
              </a:rPr>
              <a:t>Complete NX / Teamcenter package </a:t>
            </a:r>
            <a:r>
              <a:rPr lang="en-US" sz="4000" dirty="0" smtClean="0">
                <a:solidFill>
                  <a:schemeClr val="bg1"/>
                </a:solidFill>
              </a:rPr>
              <a:t>available – </a:t>
            </a:r>
            <a:r>
              <a:rPr lang="en-US" sz="4000" dirty="0">
                <a:solidFill>
                  <a:schemeClr val="bg1"/>
                </a:solidFill>
              </a:rPr>
              <a:t>D</a:t>
            </a:r>
            <a:r>
              <a:rPr lang="en-US" sz="4000" dirty="0" smtClean="0">
                <a:solidFill>
                  <a:schemeClr val="bg1"/>
                </a:solidFill>
              </a:rPr>
              <a:t>igital </a:t>
            </a:r>
            <a:r>
              <a:rPr lang="en-US" sz="4000" dirty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win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Simulation (NX </a:t>
            </a:r>
            <a:r>
              <a:rPr lang="en-US" sz="4000" dirty="0" err="1" smtClean="0">
                <a:solidFill>
                  <a:schemeClr val="tx2"/>
                </a:solidFill>
              </a:rPr>
              <a:t>Simcenter</a:t>
            </a:r>
            <a:r>
              <a:rPr lang="en-US" sz="4000" dirty="0" smtClean="0">
                <a:solidFill>
                  <a:schemeClr val="tx2"/>
                </a:solidFill>
              </a:rPr>
              <a:t>):	</a:t>
            </a:r>
            <a:r>
              <a:rPr lang="en-US" sz="4000" dirty="0" smtClean="0"/>
              <a:t>structural</a:t>
            </a:r>
            <a:r>
              <a:rPr lang="en-US" sz="4000" dirty="0"/>
              <a:t>, acoustics, flow, thermal, motion, </a:t>
            </a:r>
            <a:r>
              <a:rPr lang="en-US" sz="4000" dirty="0" smtClean="0"/>
              <a:t>composites, and 											optimization </a:t>
            </a:r>
            <a:r>
              <a:rPr lang="en-US" sz="4000" dirty="0"/>
              <a:t>and multi-physics </a:t>
            </a:r>
            <a:r>
              <a:rPr lang="en-US" sz="4000" dirty="0" smtClean="0"/>
              <a:t>simulation </a:t>
            </a:r>
            <a:r>
              <a:rPr lang="en-US" sz="4000" dirty="0" smtClean="0">
                <a:solidFill>
                  <a:schemeClr val="tx2"/>
                </a:solidFill>
              </a:rPr>
              <a:t>				</a:t>
            </a: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Machining </a:t>
            </a:r>
            <a:r>
              <a:rPr lang="en-US" sz="4000" dirty="0">
                <a:solidFill>
                  <a:schemeClr val="tx2"/>
                </a:solidFill>
              </a:rPr>
              <a:t>/ milling &amp; turning	</a:t>
            </a:r>
            <a:r>
              <a:rPr lang="en-US" sz="4000" dirty="0" smtClean="0">
                <a:solidFill>
                  <a:schemeClr val="bg1"/>
                </a:solidFill>
              </a:rPr>
              <a:t>Proposal to invest in new CNC machines?</a:t>
            </a: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Non-machining: 3D Printing	</a:t>
            </a:r>
            <a:r>
              <a:rPr lang="en-US" sz="4000" dirty="0" smtClean="0">
                <a:solidFill>
                  <a:schemeClr val="bg1"/>
                </a:solidFill>
              </a:rPr>
              <a:t>Improve on expertise – not buying printers</a:t>
            </a:r>
            <a:endParaRPr lang="nl-NL" sz="4000" dirty="0" smtClean="0">
              <a:solidFill>
                <a:schemeClr val="bg1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Joining techniques / gluing,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welding &amp; soldering			</a:t>
            </a:r>
            <a:r>
              <a:rPr lang="en-US" sz="4000" dirty="0" smtClean="0">
                <a:solidFill>
                  <a:schemeClr val="bg1"/>
                </a:solidFill>
              </a:rPr>
              <a:t>Proposal to invest in new welding equipment</a:t>
            </a: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Assembly</a:t>
            </a:r>
          </a:p>
          <a:p>
            <a:pPr marL="1428750" indent="-70485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Thermodynamics / cooling			</a:t>
            </a:r>
            <a:r>
              <a:rPr lang="en-US" sz="4000" dirty="0">
                <a:solidFill>
                  <a:schemeClr val="tx2"/>
                </a:solidFill>
              </a:rPr>
              <a:t>	</a:t>
            </a:r>
            <a:endParaRPr lang="en-US" sz="4000" dirty="0" smtClean="0">
              <a:solidFill>
                <a:schemeClr val="tx2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Vacuum</a:t>
            </a:r>
            <a:r>
              <a:rPr lang="en-US" sz="4000" dirty="0">
                <a:solidFill>
                  <a:schemeClr val="tx2"/>
                </a:solidFill>
              </a:rPr>
              <a:t>	</a:t>
            </a:r>
            <a:r>
              <a:rPr lang="en-US" sz="4000" dirty="0" smtClean="0">
                <a:solidFill>
                  <a:schemeClr val="tx2"/>
                </a:solidFill>
              </a:rPr>
              <a:t>						</a:t>
            </a:r>
            <a:r>
              <a:rPr lang="en-US" sz="4000" dirty="0" err="1" smtClean="0">
                <a:solidFill>
                  <a:schemeClr val="bg1"/>
                </a:solidFill>
              </a:rPr>
              <a:t>Berend</a:t>
            </a:r>
            <a:r>
              <a:rPr lang="en-US" sz="4000" dirty="0" smtClean="0">
                <a:solidFill>
                  <a:schemeClr val="bg1"/>
                </a:solidFill>
              </a:rPr>
              <a:t> &amp; Martin (Martijn en Krista)</a:t>
            </a:r>
            <a:endParaRPr lang="en-US" sz="4000" dirty="0">
              <a:solidFill>
                <a:schemeClr val="bg1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Measuring CMM				</a:t>
            </a:r>
            <a:r>
              <a:rPr lang="en-US" sz="4000" dirty="0" err="1" smtClean="0">
                <a:solidFill>
                  <a:schemeClr val="bg1"/>
                </a:solidFill>
              </a:rPr>
              <a:t>Berend</a:t>
            </a:r>
            <a:r>
              <a:rPr lang="en-US" sz="4000" dirty="0" smtClean="0">
                <a:solidFill>
                  <a:schemeClr val="bg1"/>
                </a:solidFill>
              </a:rPr>
              <a:t> &amp; Martijn – Proposal to invest in new multi sensor </a:t>
            </a:r>
            <a:r>
              <a:rPr lang="en-US" sz="4000" dirty="0">
                <a:solidFill>
                  <a:schemeClr val="bg1"/>
                </a:solidFill>
              </a:rPr>
              <a:t>CMM </a:t>
            </a:r>
          </a:p>
          <a:p>
            <a:pPr marL="1428750" indent="-704850">
              <a:buFont typeface="Arial" panose="020B0604020202020204" pitchFamily="34" charset="0"/>
              <a:buChar char="•"/>
            </a:pPr>
            <a:endParaRPr lang="nl-NL" sz="4000" dirty="0">
              <a:solidFill>
                <a:schemeClr val="tx2"/>
              </a:solidFill>
            </a:endParaRPr>
          </a:p>
          <a:p>
            <a:pPr marL="1428750" indent="-70485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endParaRPr lang="nl-NL" sz="4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Workshop: Instrumentation </a:t>
            </a:r>
            <a:r>
              <a:rPr lang="en-US" dirty="0"/>
              <a:t>at </a:t>
            </a:r>
            <a:r>
              <a:rPr lang="en-US" dirty="0" smtClean="0"/>
              <a:t>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7797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091385"/>
            <a:ext cx="20021550" cy="8146543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Small SLA (</a:t>
            </a:r>
            <a:r>
              <a:rPr lang="en-US" sz="4400" dirty="0" err="1" smtClean="0">
                <a:solidFill>
                  <a:schemeClr val="tx2"/>
                </a:solidFill>
              </a:rPr>
              <a:t>stereolithography</a:t>
            </a:r>
            <a:r>
              <a:rPr lang="en-US" sz="4400" dirty="0" smtClean="0">
                <a:solidFill>
                  <a:schemeClr val="tx2"/>
                </a:solidFill>
              </a:rPr>
              <a:t>) &amp; FDM (Fused Deposit Modeling) printer @Nikhef for prototyping with plastics. </a:t>
            </a:r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chemeClr val="tx2"/>
                </a:solidFill>
              </a:rPr>
              <a:t>SLS (Selective Laser Sintering) is currently the most flexible 3D print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Complex and high quality products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Metals (</a:t>
            </a:r>
            <a:r>
              <a:rPr lang="en-US" sz="4400" dirty="0" err="1" smtClean="0">
                <a:solidFill>
                  <a:schemeClr val="tx2"/>
                </a:solidFill>
              </a:rPr>
              <a:t>Ti</a:t>
            </a:r>
            <a:r>
              <a:rPr lang="en-US" sz="4400" dirty="0" smtClean="0">
                <a:solidFill>
                  <a:schemeClr val="tx2"/>
                </a:solidFill>
              </a:rPr>
              <a:t>, RVS, </a:t>
            </a:r>
            <a:r>
              <a:rPr lang="en-US" sz="4400" dirty="0" err="1" smtClean="0">
                <a:solidFill>
                  <a:schemeClr val="tx2"/>
                </a:solidFill>
              </a:rPr>
              <a:t>Alu</a:t>
            </a:r>
            <a:r>
              <a:rPr lang="en-US" sz="4400" dirty="0" smtClean="0">
                <a:solidFill>
                  <a:schemeClr val="tx2"/>
                </a:solidFill>
              </a:rPr>
              <a:t>) and many plastics (Nylon – PEEK)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Expensive</a:t>
            </a:r>
            <a:r>
              <a:rPr lang="en-US" sz="4400" dirty="0" smtClean="0">
                <a:solidFill>
                  <a:schemeClr val="tx2"/>
                </a:solidFill>
              </a:rPr>
              <a:t>, but affordable printers are coming for Nylon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But SLS also has a disadvantage:</a:t>
            </a:r>
          </a:p>
          <a:p>
            <a:pPr marL="1266825" indent="-727075">
              <a:buFont typeface="Arial" panose="020B0604020202020204" pitchFamily="34" charset="0"/>
              <a:buChar char="•"/>
            </a:pPr>
            <a:r>
              <a:rPr lang="en-US" sz="4400" dirty="0" smtClean="0"/>
              <a:t>Explosion danger </a:t>
            </a:r>
          </a:p>
          <a:p>
            <a:pPr marL="1266825" indent="-727075">
              <a:buFont typeface="Arial" panose="020B0604020202020204" pitchFamily="34" charset="0"/>
              <a:buChar char="•"/>
            </a:pPr>
            <a:r>
              <a:rPr lang="en-US" sz="4400" dirty="0" smtClean="0"/>
              <a:t>Exposure to chemical agents</a:t>
            </a:r>
          </a:p>
          <a:p>
            <a:pPr marL="1266825" indent="-727075">
              <a:buFont typeface="Arial" panose="020B0604020202020204" pitchFamily="34" charset="0"/>
              <a:buChar char="•"/>
            </a:pPr>
            <a:r>
              <a:rPr lang="en-US" sz="4400" dirty="0" smtClean="0"/>
              <a:t>Pre- and post processing a lot of work – changing material even more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398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nl-NL" dirty="0"/>
          </a:p>
        </p:txBody>
      </p:sp>
      <p:grpSp>
        <p:nvGrpSpPr>
          <p:cNvPr id="9" name="Group 8"/>
          <p:cNvGrpSpPr/>
          <p:nvPr/>
        </p:nvGrpSpPr>
        <p:grpSpPr>
          <a:xfrm>
            <a:off x="-56651" y="3936575"/>
            <a:ext cx="24042066" cy="7726215"/>
            <a:chOff x="-56651" y="3936575"/>
            <a:chExt cx="24042066" cy="7726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6651" y="5056144"/>
              <a:ext cx="24042066" cy="66066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56533" y="3936575"/>
              <a:ext cx="5794856" cy="1179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0" b="0" i="0" u="none" strike="noStrike" cap="all" spc="0" normalizeH="0" baseline="0" dirty="0" err="1" smtClean="0">
                  <a:ln>
                    <a:noFill/>
                  </a:ln>
                  <a:solidFill>
                    <a:srgbClr val="E6223D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Shapeways</a:t>
              </a:r>
              <a:endParaRPr kumimoji="0" lang="nl-NL" sz="7000" b="0" i="0" u="none" strike="noStrike" cap="all" spc="0" normalizeH="0" baseline="0" dirty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21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635000" y="2579558"/>
            <a:ext cx="23119358" cy="8495522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“Non-standard</a:t>
            </a:r>
            <a:r>
              <a:rPr lang="en-US" sz="5400" dirty="0">
                <a:solidFill>
                  <a:schemeClr val="bg1"/>
                </a:solidFill>
              </a:rPr>
              <a:t>” Technology Mechanical Engineering / Workshop</a:t>
            </a:r>
            <a:r>
              <a:rPr lang="en-US" sz="5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(some projects are using </a:t>
            </a:r>
            <a:r>
              <a:rPr lang="en-US" sz="5400" dirty="0">
                <a:solidFill>
                  <a:schemeClr val="bg1"/>
                </a:solidFill>
              </a:rPr>
              <a:t>these technologies)</a:t>
            </a:r>
          </a:p>
          <a:p>
            <a:endParaRPr lang="nl-NL" sz="48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Wire bonding: 				</a:t>
            </a:r>
            <a:r>
              <a:rPr lang="en-US" sz="4000" dirty="0" smtClean="0">
                <a:solidFill>
                  <a:schemeClr val="tx2"/>
                </a:solidFill>
              </a:rPr>
              <a:t>Joop </a:t>
            </a:r>
            <a:r>
              <a:rPr lang="en-US" sz="4000" dirty="0">
                <a:solidFill>
                  <a:schemeClr val="tx2"/>
                </a:solidFill>
              </a:rPr>
              <a:t>en Dimitri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Composites</a:t>
            </a:r>
            <a:r>
              <a:rPr lang="en-US" sz="4000" dirty="0">
                <a:solidFill>
                  <a:schemeClr val="tx2"/>
                </a:solidFill>
              </a:rPr>
              <a:t>	</a:t>
            </a:r>
            <a:r>
              <a:rPr lang="en-US" sz="4000" dirty="0" smtClean="0">
                <a:solidFill>
                  <a:schemeClr val="tx2"/>
                </a:solidFill>
              </a:rPr>
              <a:t>: 				Limited knowledge (increase?) – Prefer to outsource manufacturing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Cryogenics: 				Martin has some knowledge - will retire end 2020 ??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Vibration isolation:			Eric &amp; Jesse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MEMS:						Eric has some knowledge - will retire in 2022 ??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smtClean="0"/>
              <a:t>Workshop: Instrumentation </a:t>
            </a:r>
            <a:r>
              <a:rPr lang="en-US" dirty="0"/>
              <a:t>at </a:t>
            </a:r>
            <a:r>
              <a:rPr lang="en-US" dirty="0" smtClean="0"/>
              <a:t>Nikhef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52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NIKHEF_PRESENTATIE-TEMPLATE-1</Template>
  <TotalTime>3694</TotalTime>
  <Words>327</Words>
  <Application>Microsoft Office PowerPoint</Application>
  <PresentationFormat>Custom</PresentationFormat>
  <Paragraphs>117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Helvetica Neue Medium</vt:lpstr>
      <vt:lpstr>White</vt:lpstr>
      <vt:lpstr>Workshop Instrumentation @Nikhef  focus and challenges     for the Mechanical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Werneke</dc:creator>
  <cp:lastModifiedBy>Patrick Werneke</cp:lastModifiedBy>
  <cp:revision>78</cp:revision>
  <dcterms:created xsi:type="dcterms:W3CDTF">2018-09-20T07:38:41Z</dcterms:created>
  <dcterms:modified xsi:type="dcterms:W3CDTF">2019-02-07T08:11:42Z</dcterms:modified>
</cp:coreProperties>
</file>