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476" r:id="rId3"/>
    <p:sldId id="537" r:id="rId4"/>
    <p:sldId id="544" r:id="rId5"/>
    <p:sldId id="546" r:id="rId6"/>
    <p:sldId id="542" r:id="rId7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6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191000" y="6457950"/>
            <a:ext cx="3860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000" dirty="0" smtClean="0">
                <a:solidFill>
                  <a:schemeClr val="bg2"/>
                </a:solidFill>
                <a:latin typeface="Verdana"/>
                <a:cs typeface="Verdana"/>
              </a:rPr>
              <a:t>Peter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GB" altLang="en-US" sz="1000" baseline="0" dirty="0" err="1" smtClean="0">
                <a:solidFill>
                  <a:schemeClr val="bg2"/>
                </a:solidFill>
                <a:latin typeface="Verdana"/>
                <a:cs typeface="Verdana"/>
              </a:rPr>
              <a:t>Kluit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(</a:t>
            </a:r>
            <a:r>
              <a:rPr lang="en-GB" altLang="en-US" sz="1000" baseline="0" dirty="0" err="1" smtClean="0">
                <a:solidFill>
                  <a:schemeClr val="bg2"/>
                </a:solidFill>
                <a:latin typeface="Verdana"/>
                <a:cs typeface="Verdana"/>
              </a:rPr>
              <a:t>Nikhef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)</a:t>
            </a:r>
            <a:endParaRPr lang="en-GB" altLang="en-US" sz="10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51384" y="6382866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GB" altLang="en-US" sz="1000" dirty="0" smtClean="0">
                <a:solidFill>
                  <a:schemeClr val="bg2"/>
                </a:solidFill>
                <a:latin typeface="Verdana"/>
                <a:cs typeface="Verdana"/>
              </a:rPr>
              <a:t>LCTPC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Collaboration meeting @ DESY, 9-11 </a:t>
            </a:r>
            <a:r>
              <a:rPr lang="en-GB" altLang="en-US" sz="1000" baseline="0" dirty="0" err="1" smtClean="0">
                <a:solidFill>
                  <a:schemeClr val="bg2"/>
                </a:solidFill>
                <a:latin typeface="Verdana"/>
                <a:cs typeface="Verdana"/>
              </a:rPr>
              <a:t>january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2019</a:t>
            </a:r>
            <a:endParaRPr lang="en-GB" altLang="en-US" sz="10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gif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6.png"/><Relationship Id="rId9" Type="http://schemas.openxmlformats.org/officeDocument/2006/relationships/image" Target="../media/image41.pn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doi.org/10.1016/j.nima.2018.08.012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i.org/10.1016/j.nima.2018.08.0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doi.org/10.1016/j.nima.2018.08.012" TargetMode="External"/><Relationship Id="rId5" Type="http://schemas.openxmlformats.org/officeDocument/2006/relationships/hyperlink" Target="https://agenda.linearcollider.org/event/8067/timetable/%2320190110.detailed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41.png"/><Relationship Id="rId6" Type="http://schemas.openxmlformats.org/officeDocument/2006/relationships/image" Target="../media/image6.png"/><Relationship Id="rId7" Type="http://schemas.openxmlformats.org/officeDocument/2006/relationships/image" Target="../media/image411.png"/><Relationship Id="rId8" Type="http://schemas.openxmlformats.org/officeDocument/2006/relationships/image" Target="../media/image8.gif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Pixel TPC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52600"/>
            <a:ext cx="4248472" cy="3301700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 err="1" smtClean="0">
                <a:latin typeface="Verdana"/>
                <a:cs typeface="Verdana"/>
              </a:rPr>
              <a:t>Yevgen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Bilevych</a:t>
            </a:r>
            <a:r>
              <a:rPr lang="en-GB" altLang="en-US" sz="1600" dirty="0" smtClean="0">
                <a:latin typeface="Verdana"/>
                <a:cs typeface="Verdana"/>
              </a:rPr>
              <a:t>, Klaus </a:t>
            </a:r>
            <a:r>
              <a:rPr lang="en-GB" altLang="en-US" sz="1600" dirty="0" err="1" smtClean="0">
                <a:latin typeface="Verdana"/>
                <a:cs typeface="Verdana"/>
              </a:rPr>
              <a:t>Desch</a:t>
            </a:r>
            <a:r>
              <a:rPr lang="en-GB" altLang="en-US" sz="1600" dirty="0" smtClean="0">
                <a:latin typeface="Verdana"/>
                <a:cs typeface="Verdana"/>
              </a:rPr>
              <a:t>, Jean-Paul </a:t>
            </a:r>
            <a:r>
              <a:rPr lang="en-GB" altLang="en-US" sz="1600" dirty="0" err="1" smtClean="0">
                <a:latin typeface="Verdana"/>
                <a:cs typeface="Verdana"/>
              </a:rPr>
              <a:t>Fransen</a:t>
            </a:r>
            <a:r>
              <a:rPr lang="en-GB" altLang="en-US" sz="1600" dirty="0" smtClean="0">
                <a:latin typeface="Verdana"/>
                <a:cs typeface="Verdana"/>
              </a:rPr>
              <a:t>, Harry van </a:t>
            </a:r>
            <a:r>
              <a:rPr lang="en-GB" altLang="en-US" sz="1600" dirty="0" err="1" smtClean="0">
                <a:latin typeface="Verdana"/>
                <a:cs typeface="Verdana"/>
              </a:rPr>
              <a:t>der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Graaf</a:t>
            </a:r>
            <a:r>
              <a:rPr lang="en-GB" altLang="en-US" sz="1600" dirty="0" smtClean="0">
                <a:latin typeface="Verdana"/>
                <a:cs typeface="Verdana"/>
              </a:rPr>
              <a:t>, Markus Gruber, Fred </a:t>
            </a:r>
            <a:r>
              <a:rPr lang="en-GB" altLang="en-US" sz="1600" dirty="0" err="1" smtClean="0">
                <a:latin typeface="Verdana"/>
                <a:cs typeface="Verdana"/>
              </a:rPr>
              <a:t>Hartjes</a:t>
            </a:r>
            <a:r>
              <a:rPr lang="en-GB" altLang="en-US" sz="1600" dirty="0" smtClean="0">
                <a:latin typeface="Verdana"/>
                <a:cs typeface="Verdana"/>
              </a:rPr>
              <a:t>, Bas van </a:t>
            </a:r>
            <a:r>
              <a:rPr lang="en-GB" altLang="en-US" sz="1600" dirty="0" err="1" smtClean="0">
                <a:latin typeface="Verdana"/>
                <a:cs typeface="Verdana"/>
              </a:rPr>
              <a:t>der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Heijden</a:t>
            </a:r>
            <a:r>
              <a:rPr lang="en-GB" altLang="en-US" sz="1600" dirty="0" smtClean="0">
                <a:latin typeface="Verdana"/>
                <a:cs typeface="Verdana"/>
              </a:rPr>
              <a:t>, Kevin </a:t>
            </a:r>
            <a:r>
              <a:rPr lang="en-GB" altLang="en-US" sz="1600" dirty="0" err="1" smtClean="0">
                <a:latin typeface="Verdana"/>
                <a:cs typeface="Verdana"/>
              </a:rPr>
              <a:t>Heijhof</a:t>
            </a:r>
            <a:r>
              <a:rPr lang="en-GB" altLang="en-US" sz="1600" dirty="0" smtClean="0">
                <a:latin typeface="Verdana"/>
                <a:cs typeface="Verdana"/>
              </a:rPr>
              <a:t>, Charles </a:t>
            </a:r>
            <a:r>
              <a:rPr lang="en-GB" altLang="en-US" sz="1600" dirty="0" err="1" smtClean="0">
                <a:latin typeface="Verdana"/>
                <a:cs typeface="Verdana"/>
              </a:rPr>
              <a:t>Ietswaard</a:t>
            </a:r>
            <a:r>
              <a:rPr lang="en-GB" altLang="en-US" sz="1600" dirty="0" smtClean="0">
                <a:latin typeface="Verdana"/>
                <a:cs typeface="Verdana"/>
              </a:rPr>
              <a:t>, </a:t>
            </a:r>
            <a:r>
              <a:rPr lang="en-GB" altLang="en-US" sz="1600" dirty="0" err="1" smtClean="0">
                <a:latin typeface="Verdana"/>
                <a:cs typeface="Verdana"/>
              </a:rPr>
              <a:t>Dimitri</a:t>
            </a:r>
            <a:r>
              <a:rPr lang="en-GB" altLang="en-US" sz="1600" dirty="0" smtClean="0">
                <a:latin typeface="Verdana"/>
                <a:cs typeface="Verdana"/>
              </a:rPr>
              <a:t> John, </a:t>
            </a:r>
            <a:r>
              <a:rPr lang="en-GB" altLang="en-US" sz="1600" dirty="0" err="1" smtClean="0">
                <a:latin typeface="Verdana"/>
                <a:cs typeface="Verdana"/>
              </a:rPr>
              <a:t>Jochen</a:t>
            </a:r>
            <a:r>
              <a:rPr lang="en-GB" altLang="en-US" sz="1600" dirty="0" smtClean="0">
                <a:latin typeface="Verdana"/>
                <a:cs typeface="Verdana"/>
              </a:rPr>
              <a:t> Kaminski, Peter </a:t>
            </a:r>
            <a:r>
              <a:rPr lang="en-GB" altLang="en-US" sz="1600" dirty="0" err="1" smtClean="0">
                <a:latin typeface="Verdana"/>
                <a:cs typeface="Verdana"/>
              </a:rPr>
              <a:t>Kluit</a:t>
            </a:r>
            <a:r>
              <a:rPr lang="en-GB" altLang="en-US" sz="1600" dirty="0" smtClean="0">
                <a:latin typeface="Verdana"/>
                <a:cs typeface="Verdana"/>
              </a:rPr>
              <a:t>, Naomi van </a:t>
            </a:r>
            <a:r>
              <a:rPr lang="en-GB" altLang="en-US" sz="1600" dirty="0" err="1" smtClean="0">
                <a:latin typeface="Verdana"/>
                <a:cs typeface="Verdana"/>
              </a:rPr>
              <a:t>der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Kolk</a:t>
            </a:r>
            <a:r>
              <a:rPr lang="en-GB" altLang="en-US" sz="1600" dirty="0" smtClean="0">
                <a:latin typeface="Verdana"/>
                <a:cs typeface="Verdana"/>
              </a:rPr>
              <a:t>, </a:t>
            </a:r>
            <a:r>
              <a:rPr lang="en-GB" altLang="en-US" sz="1600" dirty="0" err="1" smtClean="0">
                <a:latin typeface="Verdana"/>
                <a:cs typeface="Verdana"/>
              </a:rPr>
              <a:t>Auke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Korporaal</a:t>
            </a:r>
            <a:r>
              <a:rPr lang="en-GB" altLang="en-US" sz="1600" dirty="0" smtClean="0">
                <a:latin typeface="Verdana"/>
                <a:cs typeface="Verdana"/>
              </a:rPr>
              <a:t>, </a:t>
            </a:r>
            <a:r>
              <a:rPr lang="en-GB" altLang="en-US" sz="1600" dirty="0" err="1" smtClean="0">
                <a:latin typeface="Verdana"/>
                <a:cs typeface="Verdana"/>
              </a:rPr>
              <a:t>Cornelis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Ligtenberg</a:t>
            </a:r>
            <a:r>
              <a:rPr lang="en-GB" altLang="en-US" sz="1600" dirty="0" smtClean="0">
                <a:latin typeface="Verdana"/>
                <a:cs typeface="Verdana"/>
              </a:rPr>
              <a:t>, Oscar van </a:t>
            </a:r>
            <a:r>
              <a:rPr lang="en-GB" altLang="en-US" sz="1600" dirty="0" err="1" smtClean="0">
                <a:latin typeface="Verdana"/>
                <a:cs typeface="Verdana"/>
              </a:rPr>
              <a:t>Petten</a:t>
            </a:r>
            <a:r>
              <a:rPr lang="en-GB" altLang="en-US" sz="1600" dirty="0" smtClean="0">
                <a:latin typeface="Verdana"/>
                <a:cs typeface="Verdana"/>
              </a:rPr>
              <a:t>, Gerhard Raven, </a:t>
            </a:r>
            <a:r>
              <a:rPr lang="en-GB" altLang="en-US" sz="1600" dirty="0" err="1" smtClean="0">
                <a:latin typeface="Verdana"/>
                <a:cs typeface="Verdana"/>
              </a:rPr>
              <a:t>Joop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Rövekamp</a:t>
            </a:r>
            <a:r>
              <a:rPr lang="en-GB" altLang="en-US" sz="1600" dirty="0" smtClean="0">
                <a:latin typeface="Verdana"/>
                <a:cs typeface="Verdana"/>
              </a:rPr>
              <a:t>, Lucian </a:t>
            </a:r>
            <a:r>
              <a:rPr lang="en-GB" altLang="en-US" sz="1600" dirty="0" err="1" smtClean="0">
                <a:latin typeface="Verdana"/>
                <a:cs typeface="Verdana"/>
              </a:rPr>
              <a:t>Scharenberg</a:t>
            </a:r>
            <a:r>
              <a:rPr lang="en-GB" altLang="en-US" sz="1600" dirty="0" smtClean="0">
                <a:latin typeface="Verdana"/>
                <a:cs typeface="Verdana"/>
              </a:rPr>
              <a:t>, Tobias </a:t>
            </a:r>
            <a:r>
              <a:rPr lang="en-GB" altLang="en-US" sz="1600" dirty="0" err="1" smtClean="0">
                <a:latin typeface="Verdana"/>
                <a:cs typeface="Verdana"/>
              </a:rPr>
              <a:t>Schiffer</a:t>
            </a:r>
            <a:r>
              <a:rPr lang="en-GB" altLang="en-US" sz="1600" dirty="0" smtClean="0">
                <a:latin typeface="Verdana"/>
                <a:cs typeface="Verdana"/>
              </a:rPr>
              <a:t>, Sebastian Schmidt and Jan </a:t>
            </a:r>
            <a:r>
              <a:rPr lang="en-GB" altLang="en-US" sz="1600" dirty="0" err="1" smtClean="0">
                <a:latin typeface="Verdana"/>
                <a:cs typeface="Verdana"/>
              </a:rPr>
              <a:t>Timmermans</a:t>
            </a:r>
            <a:endParaRPr lang="en-GB" altLang="en-US" sz="1600" dirty="0" smtClean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smtClean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Monotype Sorts"/>
              <a:buNone/>
            </a:pPr>
            <a:r>
              <a:rPr lang="en-GB" altLang="en-US" sz="1600" i="1" dirty="0" smtClean="0">
                <a:latin typeface="Verdana"/>
                <a:cs typeface="Verdana"/>
              </a:rPr>
              <a:t>LCTPC Collaboration meeting @ DESY   9 </a:t>
            </a:r>
            <a:r>
              <a:rPr lang="en-US" altLang="en-US" sz="1600" i="1" dirty="0" smtClean="0">
                <a:latin typeface="Verdana"/>
                <a:cs typeface="Verdana"/>
              </a:rPr>
              <a:t>–</a:t>
            </a:r>
            <a:r>
              <a:rPr lang="en-GB" altLang="en-US" sz="1600" i="1" dirty="0" smtClean="0">
                <a:latin typeface="Verdana"/>
                <a:cs typeface="Verdana"/>
              </a:rPr>
              <a:t> 11 </a:t>
            </a:r>
            <a:r>
              <a:rPr lang="en-GB" altLang="en-US" sz="1600" i="1" dirty="0" err="1" smtClean="0">
                <a:latin typeface="Verdana"/>
                <a:cs typeface="Verdana"/>
              </a:rPr>
              <a:t>january</a:t>
            </a:r>
            <a:r>
              <a:rPr lang="en-GB" altLang="en-US" sz="1600" i="1" dirty="0" smtClean="0">
                <a:latin typeface="Verdana"/>
                <a:cs typeface="Verdana"/>
              </a:rPr>
              <a:t> 2019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1672" y="134939"/>
            <a:ext cx="22748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5181600" y="2362200"/>
            <a:ext cx="1505253" cy="16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597" b="18710"/>
          <a:stretch/>
        </p:blipFill>
        <p:spPr bwMode="auto">
          <a:xfrm rot="16200000">
            <a:off x="6153665" y="2990335"/>
            <a:ext cx="285647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5562600" y="4572000"/>
            <a:ext cx="639882" cy="8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11"/>
          <a:srcRect r="9979"/>
          <a:stretch>
            <a:fillRect/>
          </a:stretch>
        </p:blipFill>
        <p:spPr>
          <a:xfrm>
            <a:off x="8356530" y="19050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991100" y="3848100"/>
            <a:ext cx="19050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867400" y="2743200"/>
            <a:ext cx="1600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696200" y="2667000"/>
            <a:ext cx="16002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5892" y="-228600"/>
            <a:ext cx="7539108" cy="1143000"/>
          </a:xfrm>
        </p:spPr>
        <p:txBody>
          <a:bodyPr/>
          <a:lstStyle/>
          <a:p>
            <a:r>
              <a:rPr lang="en-GB" altLang="en-US" sz="3600" b="0" dirty="0" smtClean="0">
                <a:latin typeface="Verdana"/>
                <a:cs typeface="Verdana"/>
              </a:rPr>
              <a:t>Ingrid, </a:t>
            </a:r>
            <a:r>
              <a:rPr lang="en-GB" altLang="en-US" sz="3600" b="0" dirty="0" err="1" smtClean="0">
                <a:latin typeface="Verdana"/>
                <a:cs typeface="Verdana"/>
              </a:rPr>
              <a:t>GridPix</a:t>
            </a:r>
            <a:r>
              <a:rPr lang="en-GB" altLang="en-US" sz="3600" b="0" dirty="0" smtClean="0">
                <a:latin typeface="Verdana"/>
                <a:cs typeface="Verdana"/>
              </a:rPr>
              <a:t> and Quad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47800" y="1524000"/>
            <a:ext cx="4425503" cy="4134417"/>
            <a:chOff x="6852097" y="3212976"/>
            <a:chExt cx="4784587" cy="3588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852097" y="3212976"/>
              <a:ext cx="4784587" cy="3588441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8184232" y="5079204"/>
              <a:ext cx="0" cy="5100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8180711" y="5007196"/>
              <a:ext cx="986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50 µm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6858000" y="1204058"/>
            <a:ext cx="4114800" cy="45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6200" y="5791200"/>
            <a:ext cx="4054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1800" dirty="0" smtClean="0">
                <a:latin typeface="Verdana"/>
                <a:cs typeface="Verdana"/>
              </a:rPr>
              <a:t>Quad total size 39.6 </a:t>
            </a:r>
            <a:r>
              <a:rPr lang="en-US" altLang="nl-NL" sz="1800" dirty="0" err="1" smtClean="0">
                <a:latin typeface="Verdana"/>
                <a:cs typeface="Verdana"/>
              </a:rPr>
              <a:t>x</a:t>
            </a:r>
            <a:r>
              <a:rPr lang="en-US" altLang="nl-NL" sz="1800" dirty="0" smtClean="0">
                <a:latin typeface="Verdana"/>
                <a:cs typeface="Verdana"/>
              </a:rPr>
              <a:t> 28.38 mm</a:t>
            </a:r>
          </a:p>
          <a:p>
            <a:r>
              <a:rPr lang="en-US" altLang="nl-NL" sz="1800" dirty="0" smtClean="0">
                <a:latin typeface="Verdana"/>
                <a:cs typeface="Verdana"/>
              </a:rPr>
              <a:t>Sensitive area of 68.9%</a:t>
            </a:r>
            <a:endParaRPr lang="en-US" altLang="nl-NL"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9B63B7-89DB-4F4E-B542-F8456BAC88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653" y="1561667"/>
            <a:ext cx="5181600" cy="3772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DC0C6D-BD20-4E91-9755-5914B8A3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1603"/>
            <a:ext cx="10363200" cy="605197"/>
          </a:xfrm>
        </p:spPr>
        <p:txBody>
          <a:bodyPr/>
          <a:lstStyle/>
          <a:p>
            <a:r>
              <a:rPr lang="en-US" sz="3600" b="0" noProof="0" dirty="0" smtClean="0">
                <a:latin typeface="Verdana"/>
                <a:cs typeface="Verdana"/>
              </a:rPr>
              <a:t>Pixel TPC single </a:t>
            </a:r>
            <a:r>
              <a:rPr lang="en-US" sz="3600" b="0" noProof="0" dirty="0">
                <a:latin typeface="Verdana"/>
                <a:cs typeface="Verdana"/>
              </a:rPr>
              <a:t>hit </a:t>
            </a:r>
            <a:r>
              <a:rPr lang="en-US" sz="3600" b="0" noProof="0" dirty="0" smtClean="0">
                <a:latin typeface="Verdana"/>
                <a:cs typeface="Verdana"/>
              </a:rPr>
              <a:t>resolution</a:t>
            </a:r>
            <a:r>
              <a:rPr lang="en-US" sz="3600" b="0" dirty="0" err="1" smtClean="0">
                <a:latin typeface="Verdana"/>
                <a:cs typeface="Verdana"/>
              </a:rPr>
              <a:t>s</a:t>
            </a:r>
            <a:r>
              <a:rPr lang="en-US" sz="3600" b="0" dirty="0" smtClean="0">
                <a:latin typeface="Verdana"/>
                <a:cs typeface="Verdana"/>
              </a:rPr>
              <a:t> B= 0 T</a:t>
            </a:r>
            <a:endParaRPr lang="en-US" sz="3600" b="0" noProof="0" dirty="0">
              <a:latin typeface="Verdana"/>
              <a:cs typeface="Verdana"/>
            </a:endParaRPr>
          </a:p>
        </p:txBody>
      </p:sp>
      <p:pic>
        <p:nvPicPr>
          <p:cNvPr id="9" name="Afbeelding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27843D-FCF5-4DA2-AACF-70EE76FE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927" y="1524000"/>
            <a:ext cx="5371674" cy="396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5558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Verdana"/>
                <a:cs typeface="Verdana"/>
              </a:rPr>
              <a:t>NIM </a:t>
            </a:r>
            <a:r>
              <a:rPr lang="en-GB" dirty="0" smtClean="0">
                <a:latin typeface="Verdana"/>
                <a:cs typeface="Verdana"/>
                <a:hlinkClick r:id="rId4" tooltip="Persistent link using digital object identifier"/>
              </a:rPr>
              <a:t>https://doi.org/10.1016/j.nima.2018.08.012</a:t>
            </a:r>
            <a:r>
              <a:rPr lang="nl-NL" dirty="0" smtClean="0">
                <a:latin typeface="Verdana"/>
                <a:cs typeface="Verdan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5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DC0C6D-BD20-4E91-9755-5914B8A3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9203"/>
            <a:ext cx="10363200" cy="605197"/>
          </a:xfrm>
        </p:spPr>
        <p:txBody>
          <a:bodyPr/>
          <a:lstStyle/>
          <a:p>
            <a:r>
              <a:rPr lang="en-US" sz="3600" b="0" noProof="0" dirty="0" smtClean="0">
                <a:latin typeface="Verdana"/>
                <a:cs typeface="Verdana"/>
              </a:rPr>
              <a:t>Pixel TPC </a:t>
            </a:r>
            <a:r>
              <a:rPr lang="en-US" sz="3600" b="0" noProof="0" dirty="0" err="1" smtClean="0">
                <a:latin typeface="Verdana"/>
                <a:cs typeface="Verdana"/>
              </a:rPr>
              <a:t>dEdx</a:t>
            </a:r>
            <a:r>
              <a:rPr lang="en-US" sz="3600" b="0" noProof="0" dirty="0" smtClean="0">
                <a:latin typeface="Verdana"/>
                <a:cs typeface="Verdana"/>
              </a:rPr>
              <a:t> resolution</a:t>
            </a:r>
            <a:endParaRPr lang="en-US" sz="3600" b="0" noProof="0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715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Verdana"/>
                <a:cs typeface="Verdana"/>
              </a:rPr>
              <a:t>NIM </a:t>
            </a:r>
            <a:r>
              <a:rPr lang="en-GB" dirty="0" smtClean="0">
                <a:latin typeface="Verdana"/>
                <a:cs typeface="Verdana"/>
                <a:hlinkClick r:id="rId2" tooltip="Persistent link using digital object identifier"/>
              </a:rPr>
              <a:t>https://doi.org/10.1016/j.nima.2018.08.012</a:t>
            </a:r>
            <a:r>
              <a:rPr lang="nl-NL" dirty="0" smtClean="0">
                <a:latin typeface="Verdana"/>
                <a:cs typeface="Verdana"/>
              </a:rPr>
              <a:t> </a:t>
            </a:r>
            <a:endParaRPr lang="en-US" dirty="0"/>
          </a:p>
        </p:txBody>
      </p:sp>
      <p:pic>
        <p:nvPicPr>
          <p:cNvPr id="7" name="Picture 6" descr="data-mi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1042610"/>
            <a:ext cx="5963772" cy="429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1288971"/>
            <a:ext cx="4267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Verdana"/>
                <a:cs typeface="Verdana"/>
              </a:rPr>
              <a:t>Truncated mean resolution is 4.1% for a 2.5 </a:t>
            </a:r>
            <a:r>
              <a:rPr lang="en-US" sz="2200" dirty="0" err="1" smtClean="0">
                <a:latin typeface="Verdana"/>
                <a:cs typeface="Verdana"/>
              </a:rPr>
              <a:t>GeV</a:t>
            </a:r>
            <a:r>
              <a:rPr lang="en-US" sz="2200" dirty="0" smtClean="0">
                <a:latin typeface="Verdana"/>
                <a:cs typeface="Verdana"/>
              </a:rPr>
              <a:t> electron for a 1 </a:t>
            </a:r>
            <a:r>
              <a:rPr lang="en-US" sz="2200" dirty="0" err="1" smtClean="0">
                <a:latin typeface="Verdana"/>
                <a:cs typeface="Verdana"/>
              </a:rPr>
              <a:t>m</a:t>
            </a:r>
            <a:r>
              <a:rPr lang="en-US" sz="2200" dirty="0" smtClean="0">
                <a:latin typeface="Verdana"/>
                <a:cs typeface="Verdana"/>
              </a:rPr>
              <a:t> long track </a:t>
            </a:r>
          </a:p>
          <a:p>
            <a:endParaRPr lang="en-US" sz="2200" dirty="0" smtClean="0">
              <a:latin typeface="Verdana"/>
              <a:cs typeface="Verdana"/>
            </a:endParaRPr>
          </a:p>
          <a:p>
            <a:r>
              <a:rPr lang="en-US" sz="2200" dirty="0" smtClean="0">
                <a:latin typeface="Verdana"/>
                <a:cs typeface="Verdana"/>
              </a:rPr>
              <a:t>Separation defined as </a:t>
            </a:r>
          </a:p>
          <a:p>
            <a:r>
              <a:rPr lang="en-US" sz="2200" dirty="0" smtClean="0">
                <a:latin typeface="Verdana"/>
                <a:cs typeface="Verdana"/>
              </a:rPr>
              <a:t>S = (N</a:t>
            </a:r>
            <a:r>
              <a:rPr lang="en-US" sz="2200" baseline="-25000" dirty="0" smtClean="0">
                <a:latin typeface="Verdana"/>
                <a:cs typeface="Verdana"/>
              </a:rPr>
              <a:t>e </a:t>
            </a:r>
            <a:r>
              <a:rPr lang="en-US" sz="2200" dirty="0" smtClean="0">
                <a:latin typeface="Verdana"/>
                <a:cs typeface="Verdana"/>
              </a:rPr>
              <a:t>− N</a:t>
            </a:r>
            <a:r>
              <a:rPr lang="en-US" sz="2200" baseline="-25000" dirty="0" smtClean="0">
                <a:latin typeface="Verdana"/>
                <a:cs typeface="Verdana"/>
              </a:rPr>
              <a:t>MIP</a:t>
            </a:r>
            <a:r>
              <a:rPr lang="en-US" sz="2200" dirty="0" smtClean="0">
                <a:latin typeface="Verdana"/>
                <a:cs typeface="Verdana"/>
              </a:rPr>
              <a:t>)/</a:t>
            </a:r>
            <a:r>
              <a:rPr lang="en-US" sz="2200" dirty="0" err="1" smtClean="0">
                <a:latin typeface="Verdana"/>
                <a:cs typeface="Verdana"/>
              </a:rPr>
              <a:t>σ</a:t>
            </a:r>
            <a:r>
              <a:rPr lang="en-US" sz="2200" baseline="-25000" dirty="0" err="1" smtClean="0">
                <a:latin typeface="Verdana"/>
                <a:cs typeface="Verdana"/>
              </a:rPr>
              <a:t>e</a:t>
            </a:r>
            <a:r>
              <a:rPr lang="en-US" sz="2200" dirty="0" smtClean="0">
                <a:latin typeface="Verdana"/>
                <a:cs typeface="Verdana"/>
              </a:rPr>
              <a:t> </a:t>
            </a:r>
          </a:p>
          <a:p>
            <a:r>
              <a:rPr lang="en-US" sz="2200" dirty="0" smtClean="0">
                <a:latin typeface="Verdana"/>
                <a:cs typeface="Verdana"/>
              </a:rPr>
              <a:t>So 8σ</a:t>
            </a:r>
            <a:r>
              <a:rPr lang="en-US" sz="2200" baseline="-25000" dirty="0" smtClean="0">
                <a:latin typeface="Verdana"/>
                <a:cs typeface="Verdana"/>
              </a:rPr>
              <a:t> </a:t>
            </a:r>
            <a:r>
              <a:rPr lang="en-US" sz="2200" dirty="0" smtClean="0">
                <a:latin typeface="Verdana"/>
                <a:cs typeface="Verdana"/>
              </a:rPr>
              <a:t>MIP-</a:t>
            </a:r>
            <a:r>
              <a:rPr lang="en-US" sz="2200" dirty="0" err="1" smtClean="0">
                <a:latin typeface="Verdana"/>
                <a:cs typeface="Verdana"/>
              </a:rPr>
              <a:t>e</a:t>
            </a:r>
            <a:r>
              <a:rPr lang="en-US" sz="2200" dirty="0" smtClean="0">
                <a:latin typeface="Verdana"/>
                <a:cs typeface="Verdana"/>
              </a:rPr>
              <a:t> separation</a:t>
            </a:r>
          </a:p>
          <a:p>
            <a:endParaRPr lang="en-US" sz="2200" dirty="0" smtClean="0">
              <a:latin typeface="Verdana"/>
              <a:cs typeface="Verdana"/>
            </a:endParaRPr>
          </a:p>
          <a:p>
            <a:r>
              <a:rPr lang="en-US" sz="2200" dirty="0" smtClean="0">
                <a:latin typeface="Verdana"/>
                <a:cs typeface="Verdana"/>
              </a:rPr>
              <a:t>Cluster counting based on the distance gives 10σ</a:t>
            </a:r>
            <a:r>
              <a:rPr lang="en-US" sz="2200" baseline="-25000" dirty="0" smtClean="0">
                <a:latin typeface="Verdana"/>
                <a:cs typeface="Verdana"/>
              </a:rPr>
              <a:t> </a:t>
            </a:r>
            <a:r>
              <a:rPr lang="en-US" sz="2200" dirty="0" smtClean="0">
                <a:latin typeface="Verdana"/>
                <a:cs typeface="Verdana"/>
              </a:rPr>
              <a:t>MIP-</a:t>
            </a:r>
            <a:r>
              <a:rPr lang="en-US" sz="2200" dirty="0" err="1" smtClean="0">
                <a:latin typeface="Verdana"/>
                <a:cs typeface="Verdana"/>
              </a:rPr>
              <a:t>e</a:t>
            </a:r>
            <a:r>
              <a:rPr lang="en-US" sz="2200" dirty="0" smtClean="0">
                <a:latin typeface="Verdana"/>
                <a:cs typeface="Verdana"/>
              </a:rPr>
              <a:t> separation or a resolution of 3.3%.   </a:t>
            </a:r>
            <a:endParaRPr lang="en-US" sz="2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5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291480"/>
            <a:ext cx="5852840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Pixel TPC references</a:t>
            </a:r>
          </a:p>
        </p:txBody>
      </p: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0" y="15240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Verdana"/>
                <a:cs typeface="Verdana"/>
              </a:rPr>
              <a:t>NIM </a:t>
            </a:r>
            <a:r>
              <a:rPr lang="en-GB" dirty="0" smtClean="0">
                <a:latin typeface="Verdana"/>
                <a:cs typeface="Verdana"/>
                <a:hlinkClick r:id="rId4" tooltip="Persistent link using digital object identifier"/>
              </a:rPr>
              <a:t>https://doi.org/10.1016/j.nima.2018.08.012</a:t>
            </a:r>
            <a:endParaRPr lang="en-GB" dirty="0" smtClean="0">
              <a:latin typeface="Verdana"/>
              <a:cs typeface="Verdana"/>
            </a:endParaRPr>
          </a:p>
          <a:p>
            <a:r>
              <a:rPr lang="en-US" dirty="0" smtClean="0">
                <a:latin typeface="Verdana"/>
                <a:cs typeface="Verdana"/>
              </a:rPr>
              <a:t>Detailed</a:t>
            </a:r>
            <a:r>
              <a:rPr lang="en-GB" dirty="0" smtClean="0">
                <a:latin typeface="Verdana"/>
                <a:cs typeface="Verdana"/>
              </a:rPr>
              <a:t> references in the paper.</a:t>
            </a:r>
          </a:p>
          <a:p>
            <a:endParaRPr lang="en-GB" dirty="0" smtClean="0">
              <a:latin typeface="Verdana"/>
              <a:cs typeface="Verdana"/>
            </a:endParaRPr>
          </a:p>
          <a:p>
            <a:r>
              <a:rPr lang="en-GB" dirty="0" smtClean="0">
                <a:latin typeface="Verdana"/>
                <a:cs typeface="Verdana"/>
              </a:rPr>
              <a:t>For more detailed information and results:</a:t>
            </a:r>
            <a:endParaRPr lang="en-US" dirty="0" smtClean="0">
              <a:latin typeface="Verdana"/>
              <a:cs typeface="Verdana"/>
              <a:hlinkClick r:id="rId5"/>
            </a:endParaRPr>
          </a:p>
          <a:p>
            <a:r>
              <a:rPr lang="en-US" dirty="0" smtClean="0">
                <a:latin typeface="Verdana"/>
                <a:cs typeface="Verdana"/>
                <a:hlinkClick r:id="rId5"/>
              </a:rPr>
              <a:t>https://agenda.linearcollider.org/event/8067/timetable/#20190110.detailed</a:t>
            </a:r>
            <a:r>
              <a:rPr lang="en-US" dirty="0" smtClean="0">
                <a:latin typeface="Verdana"/>
                <a:cs typeface="Verdana"/>
              </a:rPr>
              <a:t>  </a:t>
            </a:r>
          </a:p>
          <a:p>
            <a:r>
              <a:rPr lang="en-GB" dirty="0" smtClean="0">
                <a:latin typeface="Verdana"/>
                <a:cs typeface="Verdana"/>
              </a:rPr>
              <a:t>For overview: </a:t>
            </a:r>
            <a:r>
              <a:rPr lang="en-US" dirty="0" err="1" smtClean="0">
                <a:latin typeface="Verdana"/>
                <a:cs typeface="Verdana"/>
              </a:rPr>
              <a:t>LCTPC_PixelModule.pptx</a:t>
            </a:r>
            <a:endParaRPr lang="en-GB" dirty="0" smtClean="0">
              <a:latin typeface="Verdana"/>
              <a:cs typeface="Verdana"/>
            </a:endParaRPr>
          </a:p>
          <a:p>
            <a:r>
              <a:rPr lang="en-GB" dirty="0" smtClean="0">
                <a:latin typeface="Verdana"/>
                <a:cs typeface="Verdana"/>
              </a:rPr>
              <a:t>For </a:t>
            </a:r>
            <a:r>
              <a:rPr lang="en-GB" dirty="0" err="1" smtClean="0">
                <a:latin typeface="Verdana"/>
                <a:cs typeface="Verdana"/>
              </a:rPr>
              <a:t>dEdx</a:t>
            </a:r>
            <a:r>
              <a:rPr lang="en-GB" dirty="0" smtClean="0">
                <a:latin typeface="Verdana"/>
                <a:cs typeface="Verdana"/>
              </a:rPr>
              <a:t>: </a:t>
            </a:r>
            <a:r>
              <a:rPr lang="en-US" dirty="0" err="1" smtClean="0">
                <a:latin typeface="Verdana"/>
                <a:cs typeface="Verdana"/>
              </a:rPr>
              <a:t>LCTPC_PixelTopics.pptx</a:t>
            </a:r>
            <a:endParaRPr lang="en-GB" dirty="0" smtClean="0">
              <a:latin typeface="Verdana"/>
              <a:cs typeface="Verdana"/>
            </a:endParaRPr>
          </a:p>
          <a:p>
            <a:endParaRPr lang="en-GB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3581400" y="2438400"/>
            <a:ext cx="1505253" cy="16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597" b="18710"/>
          <a:stretch/>
        </p:blipFill>
        <p:spPr bwMode="auto">
          <a:xfrm rot="16200000">
            <a:off x="5086865" y="2533136"/>
            <a:ext cx="285647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1752600" y="2971800"/>
            <a:ext cx="639882" cy="8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8"/>
          <a:srcRect r="9979"/>
          <a:stretch>
            <a:fillRect/>
          </a:stretch>
        </p:blipFill>
        <p:spPr>
          <a:xfrm>
            <a:off x="8432730" y="10668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057400" y="28194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343400" y="2438400"/>
            <a:ext cx="20574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553200" y="2286000"/>
            <a:ext cx="26670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0292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Single chip         Quad             Module                  TPC plane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2017                2018              2019                   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9090227</TotalTime>
  <Pages>11</Pages>
  <Words>261</Words>
  <Application>Microsoft Office PowerPoint</Application>
  <PresentationFormat>Custom</PresentationFormat>
  <Paragraphs>30</Paragraphs>
  <Slides>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Como</vt:lpstr>
      <vt:lpstr>Pixel TPC</vt:lpstr>
      <vt:lpstr>Ingrid, GridPix and Quad</vt:lpstr>
      <vt:lpstr>Pixel TPC single hit resolutions B= 0 T</vt:lpstr>
      <vt:lpstr>Pixel TPC dEdx resolution</vt:lpstr>
      <vt:lpstr>Pixel TPC references</vt:lpstr>
      <vt:lpstr>Pixel TPC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upgrade activities for SLHC</dc:title>
  <dc:creator>Fred Hartjes</dc:creator>
  <cp:lastModifiedBy>Peter Kluit</cp:lastModifiedBy>
  <cp:revision>2219</cp:revision>
  <cp:lastPrinted>2002-02-06T08:01:21Z</cp:lastPrinted>
  <dcterms:created xsi:type="dcterms:W3CDTF">2019-01-14T12:37:07Z</dcterms:created>
  <dcterms:modified xsi:type="dcterms:W3CDTF">2019-01-14T12:37:36Z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