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76" r:id="rId3"/>
    <p:sldId id="518" r:id="rId4"/>
    <p:sldId id="477" r:id="rId5"/>
    <p:sldId id="506" r:id="rId6"/>
    <p:sldId id="539" r:id="rId7"/>
    <p:sldId id="540" r:id="rId8"/>
    <p:sldId id="509" r:id="rId9"/>
    <p:sldId id="514" r:id="rId10"/>
    <p:sldId id="546" r:id="rId11"/>
    <p:sldId id="541" r:id="rId12"/>
    <p:sldId id="542" r:id="rId13"/>
    <p:sldId id="530" r:id="rId14"/>
    <p:sldId id="482" r:id="rId15"/>
    <p:sldId id="543" r:id="rId16"/>
    <p:sldId id="545" r:id="rId17"/>
    <p:sldId id="513" r:id="rId18"/>
    <p:sldId id="544" r:id="rId19"/>
    <p:sldId id="533" r:id="rId20"/>
    <p:sldId id="538" r:id="rId21"/>
    <p:sldId id="534" r:id="rId22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95597" autoAdjust="0"/>
  </p:normalViewPr>
  <p:slideViewPr>
    <p:cSldViewPr>
      <p:cViewPr varScale="1">
        <p:scale>
          <a:sx n="89" d="100"/>
          <a:sy n="89" d="100"/>
        </p:scale>
        <p:origin x="418" y="7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6965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940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199467" y="6457950"/>
            <a:ext cx="3860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  <a:cs typeface="+mn-cs"/>
              </a:rPr>
              <a:t>Fred Hartjes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51384" y="6382866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800" dirty="0" smtClean="0">
                <a:solidFill>
                  <a:schemeClr val="bg2"/>
                </a:solidFill>
                <a:cs typeface="+mn-cs"/>
              </a:rPr>
              <a:t> </a:t>
            </a:r>
            <a:r>
              <a:rPr lang="en-GB" altLang="en-US" sz="800" dirty="0" smtClean="0">
                <a:solidFill>
                  <a:schemeClr val="tx1"/>
                </a:solidFill>
                <a:cs typeface="+mn-cs"/>
              </a:rPr>
              <a:t>LC</a:t>
            </a:r>
            <a:r>
              <a:rPr lang="en-GB" altLang="en-US" sz="800" dirty="0" smtClean="0">
                <a:cs typeface="+mn-cs"/>
              </a:rPr>
              <a:t>TPC Meeting </a:t>
            </a:r>
            <a:r>
              <a:rPr lang="en-GB" altLang="en-US" sz="800" dirty="0" err="1" smtClean="0">
                <a:cs typeface="+mn-cs"/>
              </a:rPr>
              <a:t>Desy</a:t>
            </a:r>
            <a:r>
              <a:rPr lang="en-GB" altLang="en-US" sz="800" dirty="0" smtClean="0">
                <a:cs typeface="+mn-cs"/>
              </a:rPr>
              <a:t>. January 9, 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656" y="291480"/>
            <a:ext cx="6408712" cy="1080120"/>
          </a:xfrm>
        </p:spPr>
        <p:txBody>
          <a:bodyPr anchor="ctr"/>
          <a:lstStyle/>
          <a:p>
            <a:r>
              <a:rPr lang="en-GB" altLang="en-US" sz="3600" b="0" dirty="0" smtClean="0"/>
              <a:t>QUAD and Module Building, Cooling and Electronics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7562" y="2104124"/>
            <a:ext cx="4248472" cy="3301700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3200" dirty="0" smtClean="0"/>
              <a:t>Fred </a:t>
            </a:r>
            <a:r>
              <a:rPr lang="en-GB" altLang="en-US" sz="3200" dirty="0" err="1" smtClean="0"/>
              <a:t>Hartjes</a:t>
            </a:r>
            <a:endParaRPr lang="en-GB" altLang="en-US" sz="3200" dirty="0"/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sz="2400" dirty="0" smtClean="0"/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smtClean="0"/>
              <a:t>On behalf of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err="1" smtClean="0"/>
              <a:t>Nikhef</a:t>
            </a:r>
            <a:endParaRPr lang="en-GB" altLang="en-US" sz="2400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smtClean="0"/>
              <a:t>and</a:t>
            </a:r>
            <a:r>
              <a:rPr lang="en-GB" altLang="en-US" sz="2400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err="1" smtClean="0"/>
              <a:t>Physikalisches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Institut</a:t>
            </a:r>
            <a:endParaRPr lang="en-GB" altLang="en-US" sz="2400" dirty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err="1" smtClean="0"/>
              <a:t>Universität</a:t>
            </a:r>
            <a:r>
              <a:rPr lang="en-GB" altLang="en-US" sz="2400" dirty="0" smtClean="0"/>
              <a:t> Bonn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5976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Monotype Sorts"/>
              <a:buNone/>
            </a:pPr>
            <a:r>
              <a:rPr lang="en-GB" altLang="en-US" sz="1600" i="1" dirty="0" smtClean="0"/>
              <a:t>LCTPC Meeting. </a:t>
            </a:r>
            <a:r>
              <a:rPr lang="en-GB" altLang="en-US" sz="1600" i="1" dirty="0" err="1" smtClean="0"/>
              <a:t>Desy</a:t>
            </a:r>
            <a:r>
              <a:rPr lang="en-GB" altLang="en-US" sz="1600" i="1" dirty="0" smtClean="0"/>
              <a:t>, January 9, 2019</a:t>
            </a:r>
            <a:endParaRPr lang="en-GB" altLang="en-US" sz="1600" i="1" dirty="0"/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15621" y="1966914"/>
            <a:ext cx="34448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480947"/>
            <a:ext cx="1865222" cy="719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77" b="14578"/>
          <a:stretch/>
        </p:blipFill>
        <p:spPr>
          <a:xfrm>
            <a:off x="368321" y="2329753"/>
            <a:ext cx="4172793" cy="2339207"/>
          </a:xfrm>
        </p:spPr>
      </p:pic>
      <p:sp>
        <p:nvSpPr>
          <p:cNvPr id="5" name="TextBox 4"/>
          <p:cNvSpPr txBox="1"/>
          <p:nvPr/>
        </p:nvSpPr>
        <p:spPr>
          <a:xfrm>
            <a:off x="1127448" y="2186702"/>
            <a:ext cx="293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SPIDR board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231904" y="1830803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Concentrator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1904" y="2609436"/>
            <a:ext cx="2723795" cy="20428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874662" y="162249"/>
            <a:ext cx="1477067" cy="6641327"/>
            <a:chOff x="9483894" y="21685"/>
            <a:chExt cx="1477067" cy="6641327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>
              <a:off x="9483894" y="1690239"/>
              <a:ext cx="1477067" cy="163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>
              <a:off x="9483894" y="3358793"/>
              <a:ext cx="1477067" cy="163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>
              <a:off x="9483894" y="5027347"/>
              <a:ext cx="1477067" cy="163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>
              <a:off x="9483894" y="21685"/>
              <a:ext cx="1477067" cy="163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8133961" y="1120757"/>
            <a:ext cx="1918675" cy="2344266"/>
            <a:chOff x="8133961" y="1120757"/>
            <a:chExt cx="1918675" cy="2344266"/>
          </a:xfrm>
        </p:grpSpPr>
        <p:cxnSp>
          <p:nvCxnSpPr>
            <p:cNvPr id="15" name="Straight Connector 14"/>
            <p:cNvCxnSpPr/>
            <p:nvPr/>
          </p:nvCxnSpPr>
          <p:spPr bwMode="auto">
            <a:xfrm flipH="1">
              <a:off x="8133961" y="1120757"/>
              <a:ext cx="1740701" cy="194421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8184232" y="2697067"/>
              <a:ext cx="1868404" cy="7679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 flipV="1">
            <a:off x="8137765" y="3749030"/>
            <a:ext cx="1918675" cy="2344266"/>
            <a:chOff x="8133961" y="1120757"/>
            <a:chExt cx="1918675" cy="2344266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>
              <a:off x="8133961" y="1120757"/>
              <a:ext cx="1740701" cy="194421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8184232" y="2697067"/>
              <a:ext cx="1868404" cy="7679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" name="Straight Connector 22"/>
          <p:cNvCxnSpPr/>
          <p:nvPr/>
        </p:nvCxnSpPr>
        <p:spPr bwMode="auto">
          <a:xfrm flipH="1">
            <a:off x="4439816" y="3499357"/>
            <a:ext cx="72008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0411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0"/>
          <p:cNvSpPr>
            <a:spLocks noGrp="1"/>
          </p:cNvSpPr>
          <p:nvPr>
            <p:ph idx="1"/>
          </p:nvPr>
        </p:nvSpPr>
        <p:spPr>
          <a:xfrm>
            <a:off x="726599" y="980728"/>
            <a:ext cx="8178800" cy="33718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nl-NL" altLang="nl-NL" dirty="0" smtClean="0"/>
              <a:t>Based on small production quatities (up to ~ 50)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4148138" cy="523528"/>
          </a:xfrm>
        </p:spPr>
        <p:txBody>
          <a:bodyPr/>
          <a:lstStyle/>
          <a:p>
            <a:r>
              <a:rPr lang="en-US" altLang="nl-NL" dirty="0" smtClean="0"/>
              <a:t>QUAD’s tooling</a:t>
            </a:r>
            <a:endParaRPr lang="nl-NL" altLang="nl-NL" dirty="0" smtClean="0"/>
          </a:p>
        </p:txBody>
      </p:sp>
      <p:pic>
        <p:nvPicPr>
          <p:cNvPr id="16388" name="Picture 4" descr="C:\Data\LepCol\Module concept\Alignment\Picts\20170629_133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r="17564" b="10622"/>
          <a:stretch>
            <a:fillRect/>
          </a:stretch>
        </p:blipFill>
        <p:spPr bwMode="auto">
          <a:xfrm>
            <a:off x="7277101" y="3613151"/>
            <a:ext cx="27400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ata\LepCol\Module concept\Alignment\picts microscope setup\20170508_092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6" y="2204864"/>
            <a:ext cx="508793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7575550" y="5668963"/>
            <a:ext cx="263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Pickup tool for chip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with InGrid</a:t>
            </a:r>
            <a:endParaRPr lang="nl-NL" altLang="nl-NL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1736249" y="1658764"/>
            <a:ext cx="28662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Chip alignment jig</a:t>
            </a:r>
            <a:endParaRPr lang="nl-NL" altLang="nl-NL"/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7575550" y="293688"/>
            <a:ext cx="1593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dirty="0" smtClean="0"/>
              <a:t>Gluing </a:t>
            </a:r>
            <a:r>
              <a:rPr lang="en-US" altLang="nl-NL" dirty="0"/>
              <a:t>tool</a:t>
            </a:r>
            <a:endParaRPr lang="nl-NL" altLang="nl-NL" dirty="0"/>
          </a:p>
        </p:txBody>
      </p:sp>
      <p:pic>
        <p:nvPicPr>
          <p:cNvPr id="16393" name="Picture 2" descr="C:\Data\LepCol\Module concept\Alignment\Glue jig\20170815_0748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3069" r="13339" b="3506"/>
          <a:stretch>
            <a:fillRect/>
          </a:stretch>
        </p:blipFill>
        <p:spPr bwMode="auto">
          <a:xfrm>
            <a:off x="6999289" y="755651"/>
            <a:ext cx="34242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2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62764" y="260351"/>
            <a:ext cx="3240087" cy="595313"/>
          </a:xfrm>
        </p:spPr>
        <p:txBody>
          <a:bodyPr/>
          <a:lstStyle/>
          <a:p>
            <a:r>
              <a:rPr lang="en-GB" altLang="en-US" smtClean="0"/>
              <a:t>Chip aligment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47850" y="260351"/>
            <a:ext cx="4464050" cy="1941513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Semi automatic under LabVIEW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Referring the precise edges of the COCA to the bonding pads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Aimed accuracy 20 µm in X,Y and Z</a:t>
            </a:r>
          </a:p>
        </p:txBody>
      </p:sp>
      <p:pic>
        <p:nvPicPr>
          <p:cNvPr id="17412" name="Picture 2" descr="C:\Data\LepCol\meetings\Desy nov-dec 2017\20171123_135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28776"/>
            <a:ext cx="6710362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752" y="510152"/>
            <a:ext cx="7482880" cy="451520"/>
          </a:xfrm>
        </p:spPr>
        <p:txBody>
          <a:bodyPr/>
          <a:lstStyle/>
          <a:p>
            <a:r>
              <a:rPr lang="nl-NL" sz="4000" b="0" dirty="0" smtClean="0"/>
              <a:t>QUAD edge deformations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16" y="376162"/>
            <a:ext cx="4338547" cy="3371850"/>
          </a:xfrm>
        </p:spPr>
        <p:txBody>
          <a:bodyPr/>
          <a:lstStyle/>
          <a:p>
            <a:r>
              <a:rPr lang="nl-NL" sz="2400" dirty="0" smtClean="0"/>
              <a:t>Last testbeam =&gt; small deformations due to</a:t>
            </a:r>
          </a:p>
          <a:p>
            <a:pPr lvl="1"/>
            <a:r>
              <a:rPr lang="nl-NL" sz="2000" dirty="0" smtClean="0"/>
              <a:t>Dead zone between chips</a:t>
            </a:r>
          </a:p>
          <a:p>
            <a:pPr lvl="1"/>
            <a:r>
              <a:rPr lang="nl-NL" sz="2000" dirty="0" smtClean="0"/>
              <a:t>Grounded region between chips</a:t>
            </a:r>
          </a:p>
          <a:p>
            <a:r>
              <a:rPr lang="nl-NL" sz="2200" dirty="0" smtClean="0"/>
              <a:t>May be corrected by fitted correction function or adding proper guard electrode 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265"/>
          <a:stretch/>
        </p:blipFill>
        <p:spPr>
          <a:xfrm>
            <a:off x="5947544" y="1628800"/>
            <a:ext cx="6197128" cy="452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200351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381295" y="374020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1342291" y="5324752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769278">
            <a:off x="7189713" y="4197777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4159762" y="3655072"/>
            <a:ext cx="576064" cy="12502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97948" y="3292481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region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3429000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487488" y="3490961"/>
            <a:ext cx="1080120" cy="5141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88275" y="461963"/>
            <a:ext cx="6114478" cy="452437"/>
          </a:xfrm>
        </p:spPr>
        <p:txBody>
          <a:bodyPr/>
          <a:lstStyle/>
          <a:p>
            <a:pPr algn="l"/>
            <a:r>
              <a:rPr lang="en-GB" altLang="en-US" sz="4000" b="0" dirty="0" smtClean="0"/>
              <a:t>QUAD as a building block</a:t>
            </a:r>
            <a:endParaRPr lang="en-GB" altLang="en-US" sz="4000" b="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8127" y="1124744"/>
            <a:ext cx="4823737" cy="1421229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Building blocks of </a:t>
            </a:r>
            <a:r>
              <a:rPr lang="en-GB" altLang="en-US" sz="2000" b="1" dirty="0" smtClean="0"/>
              <a:t>39.6 x 28.38 mm</a:t>
            </a:r>
            <a:endParaRPr lang="en-GB" altLang="en-US" sz="2000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sz="2000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Unlimited surface may be covered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Plug in QUADs into a cooled gastight mounting plate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Push them from two sides to a mechanical reference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Concentrator board to connect 4 QUADs to a single SPIDR board in progress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0" y="1033087"/>
            <a:ext cx="7138810" cy="5139113"/>
            <a:chOff x="5231904" y="1910708"/>
            <a:chExt cx="6008687" cy="4691063"/>
          </a:xfrm>
        </p:grpSpPr>
        <p:grpSp>
          <p:nvGrpSpPr>
            <p:cNvPr id="18436" name="Group 6"/>
            <p:cNvGrpSpPr>
              <a:grpSpLocks/>
            </p:cNvGrpSpPr>
            <p:nvPr/>
          </p:nvGrpSpPr>
          <p:grpSpPr bwMode="auto">
            <a:xfrm>
              <a:off x="5231904" y="2198046"/>
              <a:ext cx="6008687" cy="4403725"/>
              <a:chOff x="539552" y="3037048"/>
              <a:chExt cx="6008556" cy="4402484"/>
            </a:xfrm>
          </p:grpSpPr>
          <p:pic>
            <p:nvPicPr>
              <p:cNvPr id="18443" name="Picture 2" descr="C:\Data\LepCol\Module concept\recent drawings\QUAD_24Nov2017\4x3_Setup_017876_1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037048"/>
                <a:ext cx="6008556" cy="4402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TextBox 3"/>
              <p:cNvSpPr txBox="1">
                <a:spLocks noChangeArrowheads="1"/>
              </p:cNvSpPr>
              <p:nvPr/>
            </p:nvSpPr>
            <p:spPr bwMode="auto">
              <a:xfrm rot="20109775">
                <a:off x="1827711" y="5133678"/>
                <a:ext cx="1705603" cy="3048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/>
                  <a:buChar char="u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/>
                  <a:buChar char="l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b="1" dirty="0" smtClean="0"/>
                  <a:t>Sensitive </a:t>
                </a:r>
                <a:r>
                  <a:rPr lang="en-GB" altLang="en-US" sz="1600" b="1" dirty="0"/>
                  <a:t>area 68.9%</a:t>
                </a:r>
              </a:p>
            </p:txBody>
          </p:sp>
        </p:grpSp>
        <p:sp>
          <p:nvSpPr>
            <p:cNvPr id="18437" name="Down Arrow 4"/>
            <p:cNvSpPr>
              <a:spLocks noChangeArrowheads="1"/>
            </p:cNvSpPr>
            <p:nvPr/>
          </p:nvSpPr>
          <p:spPr bwMode="auto">
            <a:xfrm>
              <a:off x="7014665" y="2375845"/>
              <a:ext cx="217488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8" name="Down Arrow 12"/>
            <p:cNvSpPr>
              <a:spLocks noChangeArrowheads="1"/>
            </p:cNvSpPr>
            <p:nvPr/>
          </p:nvSpPr>
          <p:spPr bwMode="auto">
            <a:xfrm>
              <a:off x="8127503" y="22869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9" name="Down Arrow 13"/>
            <p:cNvSpPr>
              <a:spLocks noChangeArrowheads="1"/>
            </p:cNvSpPr>
            <p:nvPr/>
          </p:nvSpPr>
          <p:spPr bwMode="auto">
            <a:xfrm>
              <a:off x="9103815" y="21980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 rot="21373104">
              <a:off x="6655890" y="1910708"/>
              <a:ext cx="3024188" cy="368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800" b="1" dirty="0"/>
                <a:t>Cooling channels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 err="1" smtClean="0"/>
              <a:t>Testbox</a:t>
            </a:r>
            <a:r>
              <a:rPr lang="en-US" altLang="nl-NL" dirty="0" smtClean="0"/>
              <a:t> for 2 x 4 QUADs</a:t>
            </a:r>
            <a:endParaRPr lang="nl-NL" altLang="nl-NL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dirty="0" smtClean="0"/>
              <a:t>Being assembled</a:t>
            </a:r>
            <a:endParaRPr lang="nl-NL" altLang="nl-NL" dirty="0" smtClean="0"/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257300"/>
            <a:ext cx="738028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4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 structure around the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" t="20712" r="7767" b="13269"/>
          <a:stretch/>
        </p:blipFill>
        <p:spPr bwMode="auto">
          <a:xfrm>
            <a:off x="2207568" y="1657928"/>
            <a:ext cx="8174990" cy="44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32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" t="11856" r="2521" b="17556"/>
          <a:stretch/>
        </p:blipFill>
        <p:spPr>
          <a:xfrm>
            <a:off x="2207568" y="1412776"/>
            <a:ext cx="7920880" cy="4536504"/>
          </a:xfr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291192" cy="800100"/>
          </a:xfrm>
        </p:spPr>
        <p:txBody>
          <a:bodyPr/>
          <a:lstStyle/>
          <a:p>
            <a:r>
              <a:rPr lang="en-US" altLang="nl-NL" sz="4000" b="0" dirty="0" smtClean="0"/>
              <a:t>Mounting plate for 8 QUADs being assembled</a:t>
            </a:r>
            <a:endParaRPr lang="nl-NL" altLang="nl-NL" sz="4000" b="0" dirty="0" smtClean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 rot="18809563">
            <a:off x="253559" y="2648966"/>
            <a:ext cx="362471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/>
              <a:t>Guard </a:t>
            </a:r>
            <a:r>
              <a:rPr lang="en-US" altLang="nl-NL" sz="2000" dirty="0" smtClean="0"/>
              <a:t>electrodes not yet installed</a:t>
            </a:r>
            <a:endParaRPr lang="nl-NL" altLang="nl-NL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602772" y="3284984"/>
            <a:ext cx="477004" cy="30243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133214" y="3198057"/>
            <a:ext cx="720413" cy="31752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215680" y="5942881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grease (outside gas volume)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503712" y="2575999"/>
            <a:ext cx="4302576" cy="2246305"/>
            <a:chOff x="3503712" y="2575999"/>
            <a:chExt cx="4302576" cy="2246305"/>
          </a:xfrm>
        </p:grpSpPr>
        <p:grpSp>
          <p:nvGrpSpPr>
            <p:cNvPr id="16" name="Group 15"/>
            <p:cNvGrpSpPr/>
            <p:nvPr/>
          </p:nvGrpSpPr>
          <p:grpSpPr>
            <a:xfrm>
              <a:off x="3503712" y="2575999"/>
              <a:ext cx="2952328" cy="1065872"/>
              <a:chOff x="3503712" y="2575999"/>
              <a:chExt cx="2952328" cy="1065872"/>
            </a:xfrm>
          </p:grpSpPr>
          <p:sp>
            <p:nvSpPr>
              <p:cNvPr id="11" name="Freeform 10"/>
              <p:cNvSpPr/>
              <p:nvPr/>
            </p:nvSpPr>
            <p:spPr bwMode="auto">
              <a:xfrm flipH="1">
                <a:off x="3503712" y="2715987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4754567" y="2636912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 flipH="1">
                <a:off x="5105792" y="2655074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6257920" y="2575999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516422" y="3756432"/>
              <a:ext cx="2952328" cy="1065872"/>
              <a:chOff x="3503712" y="2575999"/>
              <a:chExt cx="2952328" cy="1065872"/>
            </a:xfrm>
          </p:grpSpPr>
          <p:sp>
            <p:nvSpPr>
              <p:cNvPr id="21" name="Freeform 20"/>
              <p:cNvSpPr/>
              <p:nvPr/>
            </p:nvSpPr>
            <p:spPr bwMode="auto">
              <a:xfrm flipH="1">
                <a:off x="3503712" y="2715987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4754567" y="2636912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 flipH="1">
                <a:off x="5105792" y="2655074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6257920" y="2575999"/>
                <a:ext cx="198120" cy="925884"/>
              </a:xfrm>
              <a:custGeom>
                <a:avLst/>
                <a:gdLst>
                  <a:gd name="connsiteX0" fmla="*/ 0 w 198120"/>
                  <a:gd name="connsiteY0" fmla="*/ 53394 h 925884"/>
                  <a:gd name="connsiteX1" fmla="*/ 0 w 198120"/>
                  <a:gd name="connsiteY1" fmla="*/ 53394 h 925884"/>
                  <a:gd name="connsiteX2" fmla="*/ 15240 w 198120"/>
                  <a:gd name="connsiteY2" fmla="*/ 83874 h 925884"/>
                  <a:gd name="connsiteX3" fmla="*/ 22860 w 198120"/>
                  <a:gd name="connsiteY3" fmla="*/ 160074 h 925884"/>
                  <a:gd name="connsiteX4" fmla="*/ 26670 w 198120"/>
                  <a:gd name="connsiteY4" fmla="*/ 861114 h 925884"/>
                  <a:gd name="connsiteX5" fmla="*/ 30480 w 198120"/>
                  <a:gd name="connsiteY5" fmla="*/ 891594 h 925884"/>
                  <a:gd name="connsiteX6" fmla="*/ 34290 w 198120"/>
                  <a:gd name="connsiteY6" fmla="*/ 903024 h 925884"/>
                  <a:gd name="connsiteX7" fmla="*/ 38100 w 198120"/>
                  <a:gd name="connsiteY7" fmla="*/ 925884 h 925884"/>
                  <a:gd name="connsiteX8" fmla="*/ 49530 w 198120"/>
                  <a:gd name="connsiteY8" fmla="*/ 914454 h 925884"/>
                  <a:gd name="connsiteX9" fmla="*/ 60960 w 198120"/>
                  <a:gd name="connsiteY9" fmla="*/ 906834 h 925884"/>
                  <a:gd name="connsiteX10" fmla="*/ 68580 w 198120"/>
                  <a:gd name="connsiteY10" fmla="*/ 895404 h 925884"/>
                  <a:gd name="connsiteX11" fmla="*/ 91440 w 198120"/>
                  <a:gd name="connsiteY11" fmla="*/ 883974 h 925884"/>
                  <a:gd name="connsiteX12" fmla="*/ 102870 w 198120"/>
                  <a:gd name="connsiteY12" fmla="*/ 872544 h 925884"/>
                  <a:gd name="connsiteX13" fmla="*/ 114300 w 198120"/>
                  <a:gd name="connsiteY13" fmla="*/ 868734 h 925884"/>
                  <a:gd name="connsiteX14" fmla="*/ 121920 w 198120"/>
                  <a:gd name="connsiteY14" fmla="*/ 857304 h 925884"/>
                  <a:gd name="connsiteX15" fmla="*/ 125730 w 198120"/>
                  <a:gd name="connsiteY15" fmla="*/ 842064 h 925884"/>
                  <a:gd name="connsiteX16" fmla="*/ 129540 w 198120"/>
                  <a:gd name="connsiteY16" fmla="*/ 823014 h 925884"/>
                  <a:gd name="connsiteX17" fmla="*/ 133350 w 198120"/>
                  <a:gd name="connsiteY17" fmla="*/ 811584 h 925884"/>
                  <a:gd name="connsiteX18" fmla="*/ 137160 w 198120"/>
                  <a:gd name="connsiteY18" fmla="*/ 796344 h 925884"/>
                  <a:gd name="connsiteX19" fmla="*/ 144780 w 198120"/>
                  <a:gd name="connsiteY19" fmla="*/ 784914 h 925884"/>
                  <a:gd name="connsiteX20" fmla="*/ 148590 w 198120"/>
                  <a:gd name="connsiteY20" fmla="*/ 773484 h 925884"/>
                  <a:gd name="connsiteX21" fmla="*/ 167640 w 198120"/>
                  <a:gd name="connsiteY21" fmla="*/ 750624 h 925884"/>
                  <a:gd name="connsiteX22" fmla="*/ 179070 w 198120"/>
                  <a:gd name="connsiteY22" fmla="*/ 712524 h 925884"/>
                  <a:gd name="connsiteX23" fmla="*/ 186690 w 198120"/>
                  <a:gd name="connsiteY23" fmla="*/ 586794 h 925884"/>
                  <a:gd name="connsiteX24" fmla="*/ 198120 w 198120"/>
                  <a:gd name="connsiteY24" fmla="*/ 468684 h 925884"/>
                  <a:gd name="connsiteX25" fmla="*/ 194310 w 198120"/>
                  <a:gd name="connsiteY25" fmla="*/ 388674 h 925884"/>
                  <a:gd name="connsiteX26" fmla="*/ 186690 w 198120"/>
                  <a:gd name="connsiteY26" fmla="*/ 362004 h 925884"/>
                  <a:gd name="connsiteX27" fmla="*/ 175260 w 198120"/>
                  <a:gd name="connsiteY27" fmla="*/ 213414 h 925884"/>
                  <a:gd name="connsiteX28" fmla="*/ 171450 w 198120"/>
                  <a:gd name="connsiteY28" fmla="*/ 201984 h 925884"/>
                  <a:gd name="connsiteX29" fmla="*/ 163830 w 198120"/>
                  <a:gd name="connsiteY29" fmla="*/ 190554 h 925884"/>
                  <a:gd name="connsiteX30" fmla="*/ 156210 w 198120"/>
                  <a:gd name="connsiteY30" fmla="*/ 163884 h 925884"/>
                  <a:gd name="connsiteX31" fmla="*/ 148590 w 198120"/>
                  <a:gd name="connsiteY31" fmla="*/ 152454 h 925884"/>
                  <a:gd name="connsiteX32" fmla="*/ 140970 w 198120"/>
                  <a:gd name="connsiteY32" fmla="*/ 129594 h 925884"/>
                  <a:gd name="connsiteX33" fmla="*/ 137160 w 198120"/>
                  <a:gd name="connsiteY33" fmla="*/ 118164 h 925884"/>
                  <a:gd name="connsiteX34" fmla="*/ 133350 w 198120"/>
                  <a:gd name="connsiteY34" fmla="*/ 106734 h 925884"/>
                  <a:gd name="connsiteX35" fmla="*/ 129540 w 198120"/>
                  <a:gd name="connsiteY35" fmla="*/ 76254 h 925884"/>
                  <a:gd name="connsiteX36" fmla="*/ 125730 w 198120"/>
                  <a:gd name="connsiteY36" fmla="*/ 61014 h 925884"/>
                  <a:gd name="connsiteX37" fmla="*/ 114300 w 198120"/>
                  <a:gd name="connsiteY37" fmla="*/ 57204 h 925884"/>
                  <a:gd name="connsiteX38" fmla="*/ 102870 w 198120"/>
                  <a:gd name="connsiteY38" fmla="*/ 34344 h 925884"/>
                  <a:gd name="connsiteX39" fmla="*/ 60960 w 198120"/>
                  <a:gd name="connsiteY39" fmla="*/ 11484 h 925884"/>
                  <a:gd name="connsiteX40" fmla="*/ 45720 w 198120"/>
                  <a:gd name="connsiteY40" fmla="*/ 54 h 925884"/>
                  <a:gd name="connsiteX41" fmla="*/ 34290 w 198120"/>
                  <a:gd name="connsiteY41" fmla="*/ 7674 h 925884"/>
                  <a:gd name="connsiteX42" fmla="*/ 15240 w 198120"/>
                  <a:gd name="connsiteY42" fmla="*/ 34344 h 925884"/>
                  <a:gd name="connsiteX43" fmla="*/ 0 w 198120"/>
                  <a:gd name="connsiteY43" fmla="*/ 53394 h 92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8120" h="925884">
                    <a:moveTo>
                      <a:pt x="0" y="53394"/>
                    </a:moveTo>
                    <a:lnTo>
                      <a:pt x="0" y="53394"/>
                    </a:lnTo>
                    <a:cubicBezTo>
                      <a:pt x="5080" y="63554"/>
                      <a:pt x="12035" y="72976"/>
                      <a:pt x="15240" y="83874"/>
                    </a:cubicBezTo>
                    <a:cubicBezTo>
                      <a:pt x="16650" y="88669"/>
                      <a:pt x="22825" y="159693"/>
                      <a:pt x="22860" y="160074"/>
                    </a:cubicBezTo>
                    <a:cubicBezTo>
                      <a:pt x="24130" y="393754"/>
                      <a:pt x="24236" y="627443"/>
                      <a:pt x="26670" y="861114"/>
                    </a:cubicBezTo>
                    <a:cubicBezTo>
                      <a:pt x="26777" y="871353"/>
                      <a:pt x="28648" y="881520"/>
                      <a:pt x="30480" y="891594"/>
                    </a:cubicBezTo>
                    <a:cubicBezTo>
                      <a:pt x="31198" y="895545"/>
                      <a:pt x="33419" y="899104"/>
                      <a:pt x="34290" y="903024"/>
                    </a:cubicBezTo>
                    <a:cubicBezTo>
                      <a:pt x="35966" y="910565"/>
                      <a:pt x="36830" y="918264"/>
                      <a:pt x="38100" y="925884"/>
                    </a:cubicBezTo>
                    <a:cubicBezTo>
                      <a:pt x="41910" y="922074"/>
                      <a:pt x="45391" y="917903"/>
                      <a:pt x="49530" y="914454"/>
                    </a:cubicBezTo>
                    <a:cubicBezTo>
                      <a:pt x="53048" y="911523"/>
                      <a:pt x="57722" y="910072"/>
                      <a:pt x="60960" y="906834"/>
                    </a:cubicBezTo>
                    <a:cubicBezTo>
                      <a:pt x="64198" y="903596"/>
                      <a:pt x="65342" y="898642"/>
                      <a:pt x="68580" y="895404"/>
                    </a:cubicBezTo>
                    <a:cubicBezTo>
                      <a:pt x="75966" y="888018"/>
                      <a:pt x="82144" y="887073"/>
                      <a:pt x="91440" y="883974"/>
                    </a:cubicBezTo>
                    <a:cubicBezTo>
                      <a:pt x="95250" y="880164"/>
                      <a:pt x="98387" y="875533"/>
                      <a:pt x="102870" y="872544"/>
                    </a:cubicBezTo>
                    <a:cubicBezTo>
                      <a:pt x="106212" y="870316"/>
                      <a:pt x="111164" y="871243"/>
                      <a:pt x="114300" y="868734"/>
                    </a:cubicBezTo>
                    <a:cubicBezTo>
                      <a:pt x="117876" y="865873"/>
                      <a:pt x="119380" y="861114"/>
                      <a:pt x="121920" y="857304"/>
                    </a:cubicBezTo>
                    <a:cubicBezTo>
                      <a:pt x="123190" y="852224"/>
                      <a:pt x="124594" y="847176"/>
                      <a:pt x="125730" y="842064"/>
                    </a:cubicBezTo>
                    <a:cubicBezTo>
                      <a:pt x="127135" y="835742"/>
                      <a:pt x="127969" y="829296"/>
                      <a:pt x="129540" y="823014"/>
                    </a:cubicBezTo>
                    <a:cubicBezTo>
                      <a:pt x="130514" y="819118"/>
                      <a:pt x="132247" y="815446"/>
                      <a:pt x="133350" y="811584"/>
                    </a:cubicBezTo>
                    <a:cubicBezTo>
                      <a:pt x="134789" y="806549"/>
                      <a:pt x="135097" y="801157"/>
                      <a:pt x="137160" y="796344"/>
                    </a:cubicBezTo>
                    <a:cubicBezTo>
                      <a:pt x="138964" y="792135"/>
                      <a:pt x="142732" y="789010"/>
                      <a:pt x="144780" y="784914"/>
                    </a:cubicBezTo>
                    <a:cubicBezTo>
                      <a:pt x="146576" y="781322"/>
                      <a:pt x="146794" y="777076"/>
                      <a:pt x="148590" y="773484"/>
                    </a:cubicBezTo>
                    <a:cubicBezTo>
                      <a:pt x="153894" y="762875"/>
                      <a:pt x="159214" y="759050"/>
                      <a:pt x="167640" y="750624"/>
                    </a:cubicBezTo>
                    <a:cubicBezTo>
                      <a:pt x="176916" y="722796"/>
                      <a:pt x="173312" y="735556"/>
                      <a:pt x="179070" y="712524"/>
                    </a:cubicBezTo>
                    <a:cubicBezTo>
                      <a:pt x="187542" y="636273"/>
                      <a:pt x="178970" y="720603"/>
                      <a:pt x="186690" y="586794"/>
                    </a:cubicBezTo>
                    <a:cubicBezTo>
                      <a:pt x="192757" y="481624"/>
                      <a:pt x="183243" y="513314"/>
                      <a:pt x="198120" y="468684"/>
                    </a:cubicBezTo>
                    <a:cubicBezTo>
                      <a:pt x="196850" y="442014"/>
                      <a:pt x="196439" y="415289"/>
                      <a:pt x="194310" y="388674"/>
                    </a:cubicBezTo>
                    <a:cubicBezTo>
                      <a:pt x="193806" y="382379"/>
                      <a:pt x="188873" y="368553"/>
                      <a:pt x="186690" y="362004"/>
                    </a:cubicBezTo>
                    <a:cubicBezTo>
                      <a:pt x="182880" y="312474"/>
                      <a:pt x="190969" y="260541"/>
                      <a:pt x="175260" y="213414"/>
                    </a:cubicBezTo>
                    <a:cubicBezTo>
                      <a:pt x="173990" y="209604"/>
                      <a:pt x="173246" y="205576"/>
                      <a:pt x="171450" y="201984"/>
                    </a:cubicBezTo>
                    <a:cubicBezTo>
                      <a:pt x="169402" y="197888"/>
                      <a:pt x="166370" y="194364"/>
                      <a:pt x="163830" y="190554"/>
                    </a:cubicBezTo>
                    <a:cubicBezTo>
                      <a:pt x="162609" y="185671"/>
                      <a:pt x="158943" y="169350"/>
                      <a:pt x="156210" y="163884"/>
                    </a:cubicBezTo>
                    <a:cubicBezTo>
                      <a:pt x="154162" y="159788"/>
                      <a:pt x="150450" y="156638"/>
                      <a:pt x="148590" y="152454"/>
                    </a:cubicBezTo>
                    <a:cubicBezTo>
                      <a:pt x="145328" y="145114"/>
                      <a:pt x="143510" y="137214"/>
                      <a:pt x="140970" y="129594"/>
                    </a:cubicBezTo>
                    <a:lnTo>
                      <a:pt x="137160" y="118164"/>
                    </a:lnTo>
                    <a:lnTo>
                      <a:pt x="133350" y="106734"/>
                    </a:lnTo>
                    <a:cubicBezTo>
                      <a:pt x="132080" y="96574"/>
                      <a:pt x="131223" y="86354"/>
                      <a:pt x="129540" y="76254"/>
                    </a:cubicBezTo>
                    <a:cubicBezTo>
                      <a:pt x="128679" y="71089"/>
                      <a:pt x="129001" y="65103"/>
                      <a:pt x="125730" y="61014"/>
                    </a:cubicBezTo>
                    <a:cubicBezTo>
                      <a:pt x="123221" y="57878"/>
                      <a:pt x="118110" y="58474"/>
                      <a:pt x="114300" y="57204"/>
                    </a:cubicBezTo>
                    <a:cubicBezTo>
                      <a:pt x="111790" y="49674"/>
                      <a:pt x="109584" y="39715"/>
                      <a:pt x="102870" y="34344"/>
                    </a:cubicBezTo>
                    <a:cubicBezTo>
                      <a:pt x="81691" y="17401"/>
                      <a:pt x="79497" y="17663"/>
                      <a:pt x="60960" y="11484"/>
                    </a:cubicBezTo>
                    <a:cubicBezTo>
                      <a:pt x="55880" y="7674"/>
                      <a:pt x="52006" y="952"/>
                      <a:pt x="45720" y="54"/>
                    </a:cubicBezTo>
                    <a:cubicBezTo>
                      <a:pt x="41187" y="-594"/>
                      <a:pt x="37808" y="4743"/>
                      <a:pt x="34290" y="7674"/>
                    </a:cubicBezTo>
                    <a:cubicBezTo>
                      <a:pt x="23243" y="16880"/>
                      <a:pt x="20633" y="20863"/>
                      <a:pt x="15240" y="34344"/>
                    </a:cubicBezTo>
                    <a:cubicBezTo>
                      <a:pt x="14768" y="35523"/>
                      <a:pt x="2540" y="50219"/>
                      <a:pt x="0" y="53394"/>
                    </a:cubicBezTo>
                    <a:close/>
                  </a:path>
                </a:pathLst>
              </a:custGeom>
              <a:solidFill>
                <a:srgbClr val="00B0F0">
                  <a:alpha val="54000"/>
                </a:srgb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8" name="Freeform 27"/>
            <p:cNvSpPr/>
            <p:nvPr/>
          </p:nvSpPr>
          <p:spPr bwMode="auto">
            <a:xfrm flipH="1">
              <a:off x="6535505" y="3658085"/>
              <a:ext cx="198120" cy="925884"/>
            </a:xfrm>
            <a:custGeom>
              <a:avLst/>
              <a:gdLst>
                <a:gd name="connsiteX0" fmla="*/ 0 w 198120"/>
                <a:gd name="connsiteY0" fmla="*/ 53394 h 925884"/>
                <a:gd name="connsiteX1" fmla="*/ 0 w 198120"/>
                <a:gd name="connsiteY1" fmla="*/ 53394 h 925884"/>
                <a:gd name="connsiteX2" fmla="*/ 15240 w 198120"/>
                <a:gd name="connsiteY2" fmla="*/ 83874 h 925884"/>
                <a:gd name="connsiteX3" fmla="*/ 22860 w 198120"/>
                <a:gd name="connsiteY3" fmla="*/ 160074 h 925884"/>
                <a:gd name="connsiteX4" fmla="*/ 26670 w 198120"/>
                <a:gd name="connsiteY4" fmla="*/ 861114 h 925884"/>
                <a:gd name="connsiteX5" fmla="*/ 30480 w 198120"/>
                <a:gd name="connsiteY5" fmla="*/ 891594 h 925884"/>
                <a:gd name="connsiteX6" fmla="*/ 34290 w 198120"/>
                <a:gd name="connsiteY6" fmla="*/ 903024 h 925884"/>
                <a:gd name="connsiteX7" fmla="*/ 38100 w 198120"/>
                <a:gd name="connsiteY7" fmla="*/ 925884 h 925884"/>
                <a:gd name="connsiteX8" fmla="*/ 49530 w 198120"/>
                <a:gd name="connsiteY8" fmla="*/ 914454 h 925884"/>
                <a:gd name="connsiteX9" fmla="*/ 60960 w 198120"/>
                <a:gd name="connsiteY9" fmla="*/ 906834 h 925884"/>
                <a:gd name="connsiteX10" fmla="*/ 68580 w 198120"/>
                <a:gd name="connsiteY10" fmla="*/ 895404 h 925884"/>
                <a:gd name="connsiteX11" fmla="*/ 91440 w 198120"/>
                <a:gd name="connsiteY11" fmla="*/ 883974 h 925884"/>
                <a:gd name="connsiteX12" fmla="*/ 102870 w 198120"/>
                <a:gd name="connsiteY12" fmla="*/ 872544 h 925884"/>
                <a:gd name="connsiteX13" fmla="*/ 114300 w 198120"/>
                <a:gd name="connsiteY13" fmla="*/ 868734 h 925884"/>
                <a:gd name="connsiteX14" fmla="*/ 121920 w 198120"/>
                <a:gd name="connsiteY14" fmla="*/ 857304 h 925884"/>
                <a:gd name="connsiteX15" fmla="*/ 125730 w 198120"/>
                <a:gd name="connsiteY15" fmla="*/ 842064 h 925884"/>
                <a:gd name="connsiteX16" fmla="*/ 129540 w 198120"/>
                <a:gd name="connsiteY16" fmla="*/ 823014 h 925884"/>
                <a:gd name="connsiteX17" fmla="*/ 133350 w 198120"/>
                <a:gd name="connsiteY17" fmla="*/ 811584 h 925884"/>
                <a:gd name="connsiteX18" fmla="*/ 137160 w 198120"/>
                <a:gd name="connsiteY18" fmla="*/ 796344 h 925884"/>
                <a:gd name="connsiteX19" fmla="*/ 144780 w 198120"/>
                <a:gd name="connsiteY19" fmla="*/ 784914 h 925884"/>
                <a:gd name="connsiteX20" fmla="*/ 148590 w 198120"/>
                <a:gd name="connsiteY20" fmla="*/ 773484 h 925884"/>
                <a:gd name="connsiteX21" fmla="*/ 167640 w 198120"/>
                <a:gd name="connsiteY21" fmla="*/ 750624 h 925884"/>
                <a:gd name="connsiteX22" fmla="*/ 179070 w 198120"/>
                <a:gd name="connsiteY22" fmla="*/ 712524 h 925884"/>
                <a:gd name="connsiteX23" fmla="*/ 186690 w 198120"/>
                <a:gd name="connsiteY23" fmla="*/ 586794 h 925884"/>
                <a:gd name="connsiteX24" fmla="*/ 198120 w 198120"/>
                <a:gd name="connsiteY24" fmla="*/ 468684 h 925884"/>
                <a:gd name="connsiteX25" fmla="*/ 194310 w 198120"/>
                <a:gd name="connsiteY25" fmla="*/ 388674 h 925884"/>
                <a:gd name="connsiteX26" fmla="*/ 186690 w 198120"/>
                <a:gd name="connsiteY26" fmla="*/ 362004 h 925884"/>
                <a:gd name="connsiteX27" fmla="*/ 175260 w 198120"/>
                <a:gd name="connsiteY27" fmla="*/ 213414 h 925884"/>
                <a:gd name="connsiteX28" fmla="*/ 171450 w 198120"/>
                <a:gd name="connsiteY28" fmla="*/ 201984 h 925884"/>
                <a:gd name="connsiteX29" fmla="*/ 163830 w 198120"/>
                <a:gd name="connsiteY29" fmla="*/ 190554 h 925884"/>
                <a:gd name="connsiteX30" fmla="*/ 156210 w 198120"/>
                <a:gd name="connsiteY30" fmla="*/ 163884 h 925884"/>
                <a:gd name="connsiteX31" fmla="*/ 148590 w 198120"/>
                <a:gd name="connsiteY31" fmla="*/ 152454 h 925884"/>
                <a:gd name="connsiteX32" fmla="*/ 140970 w 198120"/>
                <a:gd name="connsiteY32" fmla="*/ 129594 h 925884"/>
                <a:gd name="connsiteX33" fmla="*/ 137160 w 198120"/>
                <a:gd name="connsiteY33" fmla="*/ 118164 h 925884"/>
                <a:gd name="connsiteX34" fmla="*/ 133350 w 198120"/>
                <a:gd name="connsiteY34" fmla="*/ 106734 h 925884"/>
                <a:gd name="connsiteX35" fmla="*/ 129540 w 198120"/>
                <a:gd name="connsiteY35" fmla="*/ 76254 h 925884"/>
                <a:gd name="connsiteX36" fmla="*/ 125730 w 198120"/>
                <a:gd name="connsiteY36" fmla="*/ 61014 h 925884"/>
                <a:gd name="connsiteX37" fmla="*/ 114300 w 198120"/>
                <a:gd name="connsiteY37" fmla="*/ 57204 h 925884"/>
                <a:gd name="connsiteX38" fmla="*/ 102870 w 198120"/>
                <a:gd name="connsiteY38" fmla="*/ 34344 h 925884"/>
                <a:gd name="connsiteX39" fmla="*/ 60960 w 198120"/>
                <a:gd name="connsiteY39" fmla="*/ 11484 h 925884"/>
                <a:gd name="connsiteX40" fmla="*/ 45720 w 198120"/>
                <a:gd name="connsiteY40" fmla="*/ 54 h 925884"/>
                <a:gd name="connsiteX41" fmla="*/ 34290 w 198120"/>
                <a:gd name="connsiteY41" fmla="*/ 7674 h 925884"/>
                <a:gd name="connsiteX42" fmla="*/ 15240 w 198120"/>
                <a:gd name="connsiteY42" fmla="*/ 34344 h 925884"/>
                <a:gd name="connsiteX43" fmla="*/ 0 w 198120"/>
                <a:gd name="connsiteY43" fmla="*/ 53394 h 92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8120" h="925884">
                  <a:moveTo>
                    <a:pt x="0" y="53394"/>
                  </a:moveTo>
                  <a:lnTo>
                    <a:pt x="0" y="53394"/>
                  </a:lnTo>
                  <a:cubicBezTo>
                    <a:pt x="5080" y="63554"/>
                    <a:pt x="12035" y="72976"/>
                    <a:pt x="15240" y="83874"/>
                  </a:cubicBezTo>
                  <a:cubicBezTo>
                    <a:pt x="16650" y="88669"/>
                    <a:pt x="22825" y="159693"/>
                    <a:pt x="22860" y="160074"/>
                  </a:cubicBezTo>
                  <a:cubicBezTo>
                    <a:pt x="24130" y="393754"/>
                    <a:pt x="24236" y="627443"/>
                    <a:pt x="26670" y="861114"/>
                  </a:cubicBezTo>
                  <a:cubicBezTo>
                    <a:pt x="26777" y="871353"/>
                    <a:pt x="28648" y="881520"/>
                    <a:pt x="30480" y="891594"/>
                  </a:cubicBezTo>
                  <a:cubicBezTo>
                    <a:pt x="31198" y="895545"/>
                    <a:pt x="33419" y="899104"/>
                    <a:pt x="34290" y="903024"/>
                  </a:cubicBezTo>
                  <a:cubicBezTo>
                    <a:pt x="35966" y="910565"/>
                    <a:pt x="36830" y="918264"/>
                    <a:pt x="38100" y="925884"/>
                  </a:cubicBezTo>
                  <a:cubicBezTo>
                    <a:pt x="41910" y="922074"/>
                    <a:pt x="45391" y="917903"/>
                    <a:pt x="49530" y="914454"/>
                  </a:cubicBezTo>
                  <a:cubicBezTo>
                    <a:pt x="53048" y="911523"/>
                    <a:pt x="57722" y="910072"/>
                    <a:pt x="60960" y="906834"/>
                  </a:cubicBezTo>
                  <a:cubicBezTo>
                    <a:pt x="64198" y="903596"/>
                    <a:pt x="65342" y="898642"/>
                    <a:pt x="68580" y="895404"/>
                  </a:cubicBezTo>
                  <a:cubicBezTo>
                    <a:pt x="75966" y="888018"/>
                    <a:pt x="82144" y="887073"/>
                    <a:pt x="91440" y="883974"/>
                  </a:cubicBezTo>
                  <a:cubicBezTo>
                    <a:pt x="95250" y="880164"/>
                    <a:pt x="98387" y="875533"/>
                    <a:pt x="102870" y="872544"/>
                  </a:cubicBezTo>
                  <a:cubicBezTo>
                    <a:pt x="106212" y="870316"/>
                    <a:pt x="111164" y="871243"/>
                    <a:pt x="114300" y="868734"/>
                  </a:cubicBezTo>
                  <a:cubicBezTo>
                    <a:pt x="117876" y="865873"/>
                    <a:pt x="119380" y="861114"/>
                    <a:pt x="121920" y="857304"/>
                  </a:cubicBezTo>
                  <a:cubicBezTo>
                    <a:pt x="123190" y="852224"/>
                    <a:pt x="124594" y="847176"/>
                    <a:pt x="125730" y="842064"/>
                  </a:cubicBezTo>
                  <a:cubicBezTo>
                    <a:pt x="127135" y="835742"/>
                    <a:pt x="127969" y="829296"/>
                    <a:pt x="129540" y="823014"/>
                  </a:cubicBezTo>
                  <a:cubicBezTo>
                    <a:pt x="130514" y="819118"/>
                    <a:pt x="132247" y="815446"/>
                    <a:pt x="133350" y="811584"/>
                  </a:cubicBezTo>
                  <a:cubicBezTo>
                    <a:pt x="134789" y="806549"/>
                    <a:pt x="135097" y="801157"/>
                    <a:pt x="137160" y="796344"/>
                  </a:cubicBezTo>
                  <a:cubicBezTo>
                    <a:pt x="138964" y="792135"/>
                    <a:pt x="142732" y="789010"/>
                    <a:pt x="144780" y="784914"/>
                  </a:cubicBezTo>
                  <a:cubicBezTo>
                    <a:pt x="146576" y="781322"/>
                    <a:pt x="146794" y="777076"/>
                    <a:pt x="148590" y="773484"/>
                  </a:cubicBezTo>
                  <a:cubicBezTo>
                    <a:pt x="153894" y="762875"/>
                    <a:pt x="159214" y="759050"/>
                    <a:pt x="167640" y="750624"/>
                  </a:cubicBezTo>
                  <a:cubicBezTo>
                    <a:pt x="176916" y="722796"/>
                    <a:pt x="173312" y="735556"/>
                    <a:pt x="179070" y="712524"/>
                  </a:cubicBezTo>
                  <a:cubicBezTo>
                    <a:pt x="187542" y="636273"/>
                    <a:pt x="178970" y="720603"/>
                    <a:pt x="186690" y="586794"/>
                  </a:cubicBezTo>
                  <a:cubicBezTo>
                    <a:pt x="192757" y="481624"/>
                    <a:pt x="183243" y="513314"/>
                    <a:pt x="198120" y="468684"/>
                  </a:cubicBezTo>
                  <a:cubicBezTo>
                    <a:pt x="196850" y="442014"/>
                    <a:pt x="196439" y="415289"/>
                    <a:pt x="194310" y="388674"/>
                  </a:cubicBezTo>
                  <a:cubicBezTo>
                    <a:pt x="193806" y="382379"/>
                    <a:pt x="188873" y="368553"/>
                    <a:pt x="186690" y="362004"/>
                  </a:cubicBezTo>
                  <a:cubicBezTo>
                    <a:pt x="182880" y="312474"/>
                    <a:pt x="190969" y="260541"/>
                    <a:pt x="175260" y="213414"/>
                  </a:cubicBezTo>
                  <a:cubicBezTo>
                    <a:pt x="173990" y="209604"/>
                    <a:pt x="173246" y="205576"/>
                    <a:pt x="171450" y="201984"/>
                  </a:cubicBezTo>
                  <a:cubicBezTo>
                    <a:pt x="169402" y="197888"/>
                    <a:pt x="166370" y="194364"/>
                    <a:pt x="163830" y="190554"/>
                  </a:cubicBezTo>
                  <a:cubicBezTo>
                    <a:pt x="162609" y="185671"/>
                    <a:pt x="158943" y="169350"/>
                    <a:pt x="156210" y="163884"/>
                  </a:cubicBezTo>
                  <a:cubicBezTo>
                    <a:pt x="154162" y="159788"/>
                    <a:pt x="150450" y="156638"/>
                    <a:pt x="148590" y="152454"/>
                  </a:cubicBezTo>
                  <a:cubicBezTo>
                    <a:pt x="145328" y="145114"/>
                    <a:pt x="143510" y="137214"/>
                    <a:pt x="140970" y="129594"/>
                  </a:cubicBezTo>
                  <a:lnTo>
                    <a:pt x="137160" y="118164"/>
                  </a:lnTo>
                  <a:lnTo>
                    <a:pt x="133350" y="106734"/>
                  </a:lnTo>
                  <a:cubicBezTo>
                    <a:pt x="132080" y="96574"/>
                    <a:pt x="131223" y="86354"/>
                    <a:pt x="129540" y="76254"/>
                  </a:cubicBezTo>
                  <a:cubicBezTo>
                    <a:pt x="128679" y="71089"/>
                    <a:pt x="129001" y="65103"/>
                    <a:pt x="125730" y="61014"/>
                  </a:cubicBezTo>
                  <a:cubicBezTo>
                    <a:pt x="123221" y="57878"/>
                    <a:pt x="118110" y="58474"/>
                    <a:pt x="114300" y="57204"/>
                  </a:cubicBezTo>
                  <a:cubicBezTo>
                    <a:pt x="111790" y="49674"/>
                    <a:pt x="109584" y="39715"/>
                    <a:pt x="102870" y="34344"/>
                  </a:cubicBezTo>
                  <a:cubicBezTo>
                    <a:pt x="81691" y="17401"/>
                    <a:pt x="79497" y="17663"/>
                    <a:pt x="60960" y="11484"/>
                  </a:cubicBezTo>
                  <a:cubicBezTo>
                    <a:pt x="55880" y="7674"/>
                    <a:pt x="52006" y="952"/>
                    <a:pt x="45720" y="54"/>
                  </a:cubicBezTo>
                  <a:cubicBezTo>
                    <a:pt x="41187" y="-594"/>
                    <a:pt x="37808" y="4743"/>
                    <a:pt x="34290" y="7674"/>
                  </a:cubicBezTo>
                  <a:cubicBezTo>
                    <a:pt x="23243" y="16880"/>
                    <a:pt x="20633" y="20863"/>
                    <a:pt x="15240" y="34344"/>
                  </a:cubicBezTo>
                  <a:cubicBezTo>
                    <a:pt x="14768" y="35523"/>
                    <a:pt x="2540" y="50219"/>
                    <a:pt x="0" y="53394"/>
                  </a:cubicBezTo>
                  <a:close/>
                </a:path>
              </a:pathLst>
            </a:custGeom>
            <a:solidFill>
              <a:srgbClr val="00B0F0">
                <a:alpha val="54000"/>
              </a:srgbClr>
            </a:solidFill>
            <a:ln w="19050">
              <a:noFill/>
              <a:headEnd type="none" w="med" len="med"/>
              <a:tailEnd type="none" w="med" len="med"/>
            </a:ln>
            <a:effectLst>
              <a:softEdge rad="3175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7608168" y="3579010"/>
              <a:ext cx="198120" cy="925884"/>
            </a:xfrm>
            <a:custGeom>
              <a:avLst/>
              <a:gdLst>
                <a:gd name="connsiteX0" fmla="*/ 0 w 198120"/>
                <a:gd name="connsiteY0" fmla="*/ 53394 h 925884"/>
                <a:gd name="connsiteX1" fmla="*/ 0 w 198120"/>
                <a:gd name="connsiteY1" fmla="*/ 53394 h 925884"/>
                <a:gd name="connsiteX2" fmla="*/ 15240 w 198120"/>
                <a:gd name="connsiteY2" fmla="*/ 83874 h 925884"/>
                <a:gd name="connsiteX3" fmla="*/ 22860 w 198120"/>
                <a:gd name="connsiteY3" fmla="*/ 160074 h 925884"/>
                <a:gd name="connsiteX4" fmla="*/ 26670 w 198120"/>
                <a:gd name="connsiteY4" fmla="*/ 861114 h 925884"/>
                <a:gd name="connsiteX5" fmla="*/ 30480 w 198120"/>
                <a:gd name="connsiteY5" fmla="*/ 891594 h 925884"/>
                <a:gd name="connsiteX6" fmla="*/ 34290 w 198120"/>
                <a:gd name="connsiteY6" fmla="*/ 903024 h 925884"/>
                <a:gd name="connsiteX7" fmla="*/ 38100 w 198120"/>
                <a:gd name="connsiteY7" fmla="*/ 925884 h 925884"/>
                <a:gd name="connsiteX8" fmla="*/ 49530 w 198120"/>
                <a:gd name="connsiteY8" fmla="*/ 914454 h 925884"/>
                <a:gd name="connsiteX9" fmla="*/ 60960 w 198120"/>
                <a:gd name="connsiteY9" fmla="*/ 906834 h 925884"/>
                <a:gd name="connsiteX10" fmla="*/ 68580 w 198120"/>
                <a:gd name="connsiteY10" fmla="*/ 895404 h 925884"/>
                <a:gd name="connsiteX11" fmla="*/ 91440 w 198120"/>
                <a:gd name="connsiteY11" fmla="*/ 883974 h 925884"/>
                <a:gd name="connsiteX12" fmla="*/ 102870 w 198120"/>
                <a:gd name="connsiteY12" fmla="*/ 872544 h 925884"/>
                <a:gd name="connsiteX13" fmla="*/ 114300 w 198120"/>
                <a:gd name="connsiteY13" fmla="*/ 868734 h 925884"/>
                <a:gd name="connsiteX14" fmla="*/ 121920 w 198120"/>
                <a:gd name="connsiteY14" fmla="*/ 857304 h 925884"/>
                <a:gd name="connsiteX15" fmla="*/ 125730 w 198120"/>
                <a:gd name="connsiteY15" fmla="*/ 842064 h 925884"/>
                <a:gd name="connsiteX16" fmla="*/ 129540 w 198120"/>
                <a:gd name="connsiteY16" fmla="*/ 823014 h 925884"/>
                <a:gd name="connsiteX17" fmla="*/ 133350 w 198120"/>
                <a:gd name="connsiteY17" fmla="*/ 811584 h 925884"/>
                <a:gd name="connsiteX18" fmla="*/ 137160 w 198120"/>
                <a:gd name="connsiteY18" fmla="*/ 796344 h 925884"/>
                <a:gd name="connsiteX19" fmla="*/ 144780 w 198120"/>
                <a:gd name="connsiteY19" fmla="*/ 784914 h 925884"/>
                <a:gd name="connsiteX20" fmla="*/ 148590 w 198120"/>
                <a:gd name="connsiteY20" fmla="*/ 773484 h 925884"/>
                <a:gd name="connsiteX21" fmla="*/ 167640 w 198120"/>
                <a:gd name="connsiteY21" fmla="*/ 750624 h 925884"/>
                <a:gd name="connsiteX22" fmla="*/ 179070 w 198120"/>
                <a:gd name="connsiteY22" fmla="*/ 712524 h 925884"/>
                <a:gd name="connsiteX23" fmla="*/ 186690 w 198120"/>
                <a:gd name="connsiteY23" fmla="*/ 586794 h 925884"/>
                <a:gd name="connsiteX24" fmla="*/ 198120 w 198120"/>
                <a:gd name="connsiteY24" fmla="*/ 468684 h 925884"/>
                <a:gd name="connsiteX25" fmla="*/ 194310 w 198120"/>
                <a:gd name="connsiteY25" fmla="*/ 388674 h 925884"/>
                <a:gd name="connsiteX26" fmla="*/ 186690 w 198120"/>
                <a:gd name="connsiteY26" fmla="*/ 362004 h 925884"/>
                <a:gd name="connsiteX27" fmla="*/ 175260 w 198120"/>
                <a:gd name="connsiteY27" fmla="*/ 213414 h 925884"/>
                <a:gd name="connsiteX28" fmla="*/ 171450 w 198120"/>
                <a:gd name="connsiteY28" fmla="*/ 201984 h 925884"/>
                <a:gd name="connsiteX29" fmla="*/ 163830 w 198120"/>
                <a:gd name="connsiteY29" fmla="*/ 190554 h 925884"/>
                <a:gd name="connsiteX30" fmla="*/ 156210 w 198120"/>
                <a:gd name="connsiteY30" fmla="*/ 163884 h 925884"/>
                <a:gd name="connsiteX31" fmla="*/ 148590 w 198120"/>
                <a:gd name="connsiteY31" fmla="*/ 152454 h 925884"/>
                <a:gd name="connsiteX32" fmla="*/ 140970 w 198120"/>
                <a:gd name="connsiteY32" fmla="*/ 129594 h 925884"/>
                <a:gd name="connsiteX33" fmla="*/ 137160 w 198120"/>
                <a:gd name="connsiteY33" fmla="*/ 118164 h 925884"/>
                <a:gd name="connsiteX34" fmla="*/ 133350 w 198120"/>
                <a:gd name="connsiteY34" fmla="*/ 106734 h 925884"/>
                <a:gd name="connsiteX35" fmla="*/ 129540 w 198120"/>
                <a:gd name="connsiteY35" fmla="*/ 76254 h 925884"/>
                <a:gd name="connsiteX36" fmla="*/ 125730 w 198120"/>
                <a:gd name="connsiteY36" fmla="*/ 61014 h 925884"/>
                <a:gd name="connsiteX37" fmla="*/ 114300 w 198120"/>
                <a:gd name="connsiteY37" fmla="*/ 57204 h 925884"/>
                <a:gd name="connsiteX38" fmla="*/ 102870 w 198120"/>
                <a:gd name="connsiteY38" fmla="*/ 34344 h 925884"/>
                <a:gd name="connsiteX39" fmla="*/ 60960 w 198120"/>
                <a:gd name="connsiteY39" fmla="*/ 11484 h 925884"/>
                <a:gd name="connsiteX40" fmla="*/ 45720 w 198120"/>
                <a:gd name="connsiteY40" fmla="*/ 54 h 925884"/>
                <a:gd name="connsiteX41" fmla="*/ 34290 w 198120"/>
                <a:gd name="connsiteY41" fmla="*/ 7674 h 925884"/>
                <a:gd name="connsiteX42" fmla="*/ 15240 w 198120"/>
                <a:gd name="connsiteY42" fmla="*/ 34344 h 925884"/>
                <a:gd name="connsiteX43" fmla="*/ 0 w 198120"/>
                <a:gd name="connsiteY43" fmla="*/ 53394 h 92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8120" h="925884">
                  <a:moveTo>
                    <a:pt x="0" y="53394"/>
                  </a:moveTo>
                  <a:lnTo>
                    <a:pt x="0" y="53394"/>
                  </a:lnTo>
                  <a:cubicBezTo>
                    <a:pt x="5080" y="63554"/>
                    <a:pt x="12035" y="72976"/>
                    <a:pt x="15240" y="83874"/>
                  </a:cubicBezTo>
                  <a:cubicBezTo>
                    <a:pt x="16650" y="88669"/>
                    <a:pt x="22825" y="159693"/>
                    <a:pt x="22860" y="160074"/>
                  </a:cubicBezTo>
                  <a:cubicBezTo>
                    <a:pt x="24130" y="393754"/>
                    <a:pt x="24236" y="627443"/>
                    <a:pt x="26670" y="861114"/>
                  </a:cubicBezTo>
                  <a:cubicBezTo>
                    <a:pt x="26777" y="871353"/>
                    <a:pt x="28648" y="881520"/>
                    <a:pt x="30480" y="891594"/>
                  </a:cubicBezTo>
                  <a:cubicBezTo>
                    <a:pt x="31198" y="895545"/>
                    <a:pt x="33419" y="899104"/>
                    <a:pt x="34290" y="903024"/>
                  </a:cubicBezTo>
                  <a:cubicBezTo>
                    <a:pt x="35966" y="910565"/>
                    <a:pt x="36830" y="918264"/>
                    <a:pt x="38100" y="925884"/>
                  </a:cubicBezTo>
                  <a:cubicBezTo>
                    <a:pt x="41910" y="922074"/>
                    <a:pt x="45391" y="917903"/>
                    <a:pt x="49530" y="914454"/>
                  </a:cubicBezTo>
                  <a:cubicBezTo>
                    <a:pt x="53048" y="911523"/>
                    <a:pt x="57722" y="910072"/>
                    <a:pt x="60960" y="906834"/>
                  </a:cubicBezTo>
                  <a:cubicBezTo>
                    <a:pt x="64198" y="903596"/>
                    <a:pt x="65342" y="898642"/>
                    <a:pt x="68580" y="895404"/>
                  </a:cubicBezTo>
                  <a:cubicBezTo>
                    <a:pt x="75966" y="888018"/>
                    <a:pt x="82144" y="887073"/>
                    <a:pt x="91440" y="883974"/>
                  </a:cubicBezTo>
                  <a:cubicBezTo>
                    <a:pt x="95250" y="880164"/>
                    <a:pt x="98387" y="875533"/>
                    <a:pt x="102870" y="872544"/>
                  </a:cubicBezTo>
                  <a:cubicBezTo>
                    <a:pt x="106212" y="870316"/>
                    <a:pt x="111164" y="871243"/>
                    <a:pt x="114300" y="868734"/>
                  </a:cubicBezTo>
                  <a:cubicBezTo>
                    <a:pt x="117876" y="865873"/>
                    <a:pt x="119380" y="861114"/>
                    <a:pt x="121920" y="857304"/>
                  </a:cubicBezTo>
                  <a:cubicBezTo>
                    <a:pt x="123190" y="852224"/>
                    <a:pt x="124594" y="847176"/>
                    <a:pt x="125730" y="842064"/>
                  </a:cubicBezTo>
                  <a:cubicBezTo>
                    <a:pt x="127135" y="835742"/>
                    <a:pt x="127969" y="829296"/>
                    <a:pt x="129540" y="823014"/>
                  </a:cubicBezTo>
                  <a:cubicBezTo>
                    <a:pt x="130514" y="819118"/>
                    <a:pt x="132247" y="815446"/>
                    <a:pt x="133350" y="811584"/>
                  </a:cubicBezTo>
                  <a:cubicBezTo>
                    <a:pt x="134789" y="806549"/>
                    <a:pt x="135097" y="801157"/>
                    <a:pt x="137160" y="796344"/>
                  </a:cubicBezTo>
                  <a:cubicBezTo>
                    <a:pt x="138964" y="792135"/>
                    <a:pt x="142732" y="789010"/>
                    <a:pt x="144780" y="784914"/>
                  </a:cubicBezTo>
                  <a:cubicBezTo>
                    <a:pt x="146576" y="781322"/>
                    <a:pt x="146794" y="777076"/>
                    <a:pt x="148590" y="773484"/>
                  </a:cubicBezTo>
                  <a:cubicBezTo>
                    <a:pt x="153894" y="762875"/>
                    <a:pt x="159214" y="759050"/>
                    <a:pt x="167640" y="750624"/>
                  </a:cubicBezTo>
                  <a:cubicBezTo>
                    <a:pt x="176916" y="722796"/>
                    <a:pt x="173312" y="735556"/>
                    <a:pt x="179070" y="712524"/>
                  </a:cubicBezTo>
                  <a:cubicBezTo>
                    <a:pt x="187542" y="636273"/>
                    <a:pt x="178970" y="720603"/>
                    <a:pt x="186690" y="586794"/>
                  </a:cubicBezTo>
                  <a:cubicBezTo>
                    <a:pt x="192757" y="481624"/>
                    <a:pt x="183243" y="513314"/>
                    <a:pt x="198120" y="468684"/>
                  </a:cubicBezTo>
                  <a:cubicBezTo>
                    <a:pt x="196850" y="442014"/>
                    <a:pt x="196439" y="415289"/>
                    <a:pt x="194310" y="388674"/>
                  </a:cubicBezTo>
                  <a:cubicBezTo>
                    <a:pt x="193806" y="382379"/>
                    <a:pt x="188873" y="368553"/>
                    <a:pt x="186690" y="362004"/>
                  </a:cubicBezTo>
                  <a:cubicBezTo>
                    <a:pt x="182880" y="312474"/>
                    <a:pt x="190969" y="260541"/>
                    <a:pt x="175260" y="213414"/>
                  </a:cubicBezTo>
                  <a:cubicBezTo>
                    <a:pt x="173990" y="209604"/>
                    <a:pt x="173246" y="205576"/>
                    <a:pt x="171450" y="201984"/>
                  </a:cubicBezTo>
                  <a:cubicBezTo>
                    <a:pt x="169402" y="197888"/>
                    <a:pt x="166370" y="194364"/>
                    <a:pt x="163830" y="190554"/>
                  </a:cubicBezTo>
                  <a:cubicBezTo>
                    <a:pt x="162609" y="185671"/>
                    <a:pt x="158943" y="169350"/>
                    <a:pt x="156210" y="163884"/>
                  </a:cubicBezTo>
                  <a:cubicBezTo>
                    <a:pt x="154162" y="159788"/>
                    <a:pt x="150450" y="156638"/>
                    <a:pt x="148590" y="152454"/>
                  </a:cubicBezTo>
                  <a:cubicBezTo>
                    <a:pt x="145328" y="145114"/>
                    <a:pt x="143510" y="137214"/>
                    <a:pt x="140970" y="129594"/>
                  </a:cubicBezTo>
                  <a:lnTo>
                    <a:pt x="137160" y="118164"/>
                  </a:lnTo>
                  <a:lnTo>
                    <a:pt x="133350" y="106734"/>
                  </a:lnTo>
                  <a:cubicBezTo>
                    <a:pt x="132080" y="96574"/>
                    <a:pt x="131223" y="86354"/>
                    <a:pt x="129540" y="76254"/>
                  </a:cubicBezTo>
                  <a:cubicBezTo>
                    <a:pt x="128679" y="71089"/>
                    <a:pt x="129001" y="65103"/>
                    <a:pt x="125730" y="61014"/>
                  </a:cubicBezTo>
                  <a:cubicBezTo>
                    <a:pt x="123221" y="57878"/>
                    <a:pt x="118110" y="58474"/>
                    <a:pt x="114300" y="57204"/>
                  </a:cubicBezTo>
                  <a:cubicBezTo>
                    <a:pt x="111790" y="49674"/>
                    <a:pt x="109584" y="39715"/>
                    <a:pt x="102870" y="34344"/>
                  </a:cubicBezTo>
                  <a:cubicBezTo>
                    <a:pt x="81691" y="17401"/>
                    <a:pt x="79497" y="17663"/>
                    <a:pt x="60960" y="11484"/>
                  </a:cubicBezTo>
                  <a:cubicBezTo>
                    <a:pt x="55880" y="7674"/>
                    <a:pt x="52006" y="952"/>
                    <a:pt x="45720" y="54"/>
                  </a:cubicBezTo>
                  <a:cubicBezTo>
                    <a:pt x="41187" y="-594"/>
                    <a:pt x="37808" y="4743"/>
                    <a:pt x="34290" y="7674"/>
                  </a:cubicBezTo>
                  <a:cubicBezTo>
                    <a:pt x="23243" y="16880"/>
                    <a:pt x="20633" y="20863"/>
                    <a:pt x="15240" y="34344"/>
                  </a:cubicBezTo>
                  <a:cubicBezTo>
                    <a:pt x="14768" y="35523"/>
                    <a:pt x="2540" y="50219"/>
                    <a:pt x="0" y="53394"/>
                  </a:cubicBezTo>
                  <a:close/>
                </a:path>
              </a:pathLst>
            </a:custGeom>
            <a:solidFill>
              <a:srgbClr val="00B0F0">
                <a:alpha val="54000"/>
              </a:srgbClr>
            </a:solidFill>
            <a:ln w="19050">
              <a:noFill/>
              <a:headEnd type="none" w="med" len="med"/>
              <a:tailEnd type="none" w="med" len="med"/>
            </a:ln>
            <a:effectLst>
              <a:softEdge rad="3175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</a:t>
            </a:r>
            <a:r>
              <a:rPr lang="en-US" dirty="0" err="1" smtClean="0"/>
              <a:t>estbox</a:t>
            </a:r>
            <a:r>
              <a:rPr lang="en-US" dirty="0" smtClean="0"/>
              <a:t> in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8057" b="29098"/>
          <a:stretch/>
        </p:blipFill>
        <p:spPr>
          <a:xfrm>
            <a:off x="1703512" y="1700808"/>
            <a:ext cx="8101387" cy="4403948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677333" y="1257300"/>
            <a:ext cx="10905067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Glass cover for UV laser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3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4108"/>
            <a:ext cx="11399439" cy="3766492"/>
          </a:xfrm>
        </p:spPr>
        <p:txBody>
          <a:bodyPr/>
          <a:lstStyle/>
          <a:p>
            <a:r>
              <a:rPr lang="en-US" sz="2400" dirty="0" smtClean="0"/>
              <a:t>Since 2017 three TimePix3 wafers were successfully equipped with an </a:t>
            </a:r>
            <a:r>
              <a:rPr lang="en-US" sz="2400" dirty="0" err="1" smtClean="0"/>
              <a:t>InGrid</a:t>
            </a:r>
            <a:endParaRPr lang="en-US" sz="2400" dirty="0" smtClean="0"/>
          </a:p>
          <a:p>
            <a:pPr lvl="1"/>
            <a:r>
              <a:rPr lang="en-US" sz="2200" dirty="0" smtClean="0"/>
              <a:t>Last two (low yield) wafers carried 88 electrically usable chips</a:t>
            </a:r>
          </a:p>
          <a:p>
            <a:pPr lvl="1"/>
            <a:r>
              <a:rPr lang="en-US" sz="2200" dirty="0" smtClean="0"/>
              <a:t>Only a few were rejected because of grid problems</a:t>
            </a:r>
            <a:endParaRPr lang="en-US" sz="2200" dirty="0"/>
          </a:p>
          <a:p>
            <a:r>
              <a:rPr lang="en-US" sz="2400" dirty="0" smtClean="0"/>
              <a:t>The QUAD we present as a building block to populate an ILCTPC module</a:t>
            </a:r>
          </a:p>
          <a:p>
            <a:r>
              <a:rPr lang="en-US" sz="2400" dirty="0" smtClean="0"/>
              <a:t>A beam test showed the need for a narrow guard electrode structure covering the gap between the chips</a:t>
            </a:r>
          </a:p>
          <a:p>
            <a:r>
              <a:rPr lang="en-US" sz="2400" dirty="0" smtClean="0"/>
              <a:t>Presently the QUAD can be produced in small quantities</a:t>
            </a:r>
          </a:p>
          <a:p>
            <a:pPr lvl="1"/>
            <a:r>
              <a:rPr lang="en-US" sz="2200" dirty="0" smtClean="0"/>
              <a:t>One QUAD per two days can be achieved</a:t>
            </a:r>
          </a:p>
          <a:p>
            <a:pPr lvl="1"/>
            <a:r>
              <a:rPr lang="en-US" sz="2200" dirty="0" smtClean="0"/>
              <a:t>Improvement of the HV wiring is needed, requires minor design modifications</a:t>
            </a:r>
          </a:p>
          <a:p>
            <a:pPr lvl="1"/>
            <a:r>
              <a:rPr lang="en-US" sz="2200" dirty="0" smtClean="0"/>
              <a:t>A production of 14 QUAD modules is close to finish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testbox</a:t>
            </a:r>
            <a:r>
              <a:rPr lang="en-US" sz="2400" dirty="0" smtClean="0"/>
              <a:t> carrying 2 x 4 QUADs is being assembled</a:t>
            </a:r>
          </a:p>
          <a:p>
            <a:pPr lvl="1"/>
            <a:r>
              <a:rPr lang="en-US" sz="2200" dirty="0" smtClean="0"/>
              <a:t>UV laser tests: focused and parallel beam (ionization in the gas)</a:t>
            </a:r>
          </a:p>
          <a:p>
            <a:pPr lvl="1"/>
            <a:r>
              <a:rPr lang="en-US" sz="2200" dirty="0" err="1" smtClean="0"/>
              <a:t>Testbeam</a:t>
            </a:r>
            <a:r>
              <a:rPr lang="en-US" sz="2200" dirty="0" smtClean="0"/>
              <a:t> (Bonn)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10200456" y="4725144"/>
            <a:ext cx="1886743" cy="205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5692" y="401637"/>
            <a:ext cx="4429448" cy="512763"/>
          </a:xfrm>
        </p:spPr>
        <p:txBody>
          <a:bodyPr/>
          <a:lstStyle/>
          <a:p>
            <a:r>
              <a:rPr lang="en-GB" altLang="en-US" sz="4000" b="0" dirty="0" err="1" smtClean="0"/>
              <a:t>GridPix</a:t>
            </a:r>
            <a:r>
              <a:rPr lang="en-GB" altLang="en-US" sz="4000" b="0" dirty="0" smtClean="0"/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5692" y="962818"/>
            <a:ext cx="4918220" cy="4854575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GB" altLang="en-US" sz="2000" dirty="0" smtClean="0"/>
              <a:t>Pixel chip with integrated </a:t>
            </a:r>
            <a:r>
              <a:rPr lang="en-GB" altLang="en-US" sz="2000" dirty="0" err="1" smtClean="0"/>
              <a:t>Micromegas</a:t>
            </a:r>
            <a:endParaRPr lang="en-GB" altLang="en-US" sz="2000" dirty="0" smtClean="0"/>
          </a:p>
          <a:p>
            <a:pPr>
              <a:buBlip>
                <a:blip r:embed="rId3"/>
              </a:buBlip>
            </a:pPr>
            <a:r>
              <a:rPr lang="en-GB" altLang="en-US" sz="2000" dirty="0" smtClean="0"/>
              <a:t>=&gt; </a:t>
            </a:r>
            <a:r>
              <a:rPr lang="en-GB" altLang="en-US" sz="2000" b="1" dirty="0" err="1" smtClean="0"/>
              <a:t>InGrid</a:t>
            </a:r>
            <a:endParaRPr lang="en-GB" altLang="en-US" sz="2000" dirty="0" smtClean="0"/>
          </a:p>
          <a:p>
            <a:pPr>
              <a:buFontTx/>
              <a:buBlip>
                <a:blip r:embed="rId3"/>
              </a:buBlip>
            </a:pPr>
            <a:r>
              <a:rPr lang="en-GB" altLang="en-US" sz="2000" dirty="0" smtClean="0"/>
              <a:t>Grid set at negative voltage (300 – 600 V) to provide gas amplification</a:t>
            </a:r>
          </a:p>
          <a:p>
            <a:pPr>
              <a:buFontTx/>
              <a:buBlip>
                <a:blip r:embed="rId3"/>
              </a:buBlip>
            </a:pPr>
            <a:r>
              <a:rPr lang="en-GB" altLang="en-US" sz="2000" dirty="0" smtClean="0"/>
              <a:t>Very small pixel size (55 µm)</a:t>
            </a:r>
          </a:p>
          <a:p>
            <a:pPr>
              <a:buFontTx/>
              <a:buBlip>
                <a:blip r:embed="rId3"/>
              </a:buBlip>
            </a:pPr>
            <a:r>
              <a:rPr lang="en-GB" altLang="en-US" sz="2000" dirty="0" smtClean="0"/>
              <a:t>=&gt; mostly detecting </a:t>
            </a:r>
            <a:r>
              <a:rPr lang="en-GB" altLang="en-US" sz="2000" b="1" dirty="0" smtClean="0"/>
              <a:t>individual electrons</a:t>
            </a:r>
          </a:p>
          <a:p>
            <a:pPr>
              <a:buFontTx/>
              <a:buBlip>
                <a:blip r:embed="rId3"/>
              </a:buBlip>
            </a:pPr>
            <a:endParaRPr lang="en-GB" altLang="en-US" b="1" dirty="0" smtClean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0" y="116632"/>
            <a:ext cx="6825301" cy="65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9"/>
          <p:cNvGrpSpPr>
            <a:grpSpLocks/>
          </p:cNvGrpSpPr>
          <p:nvPr/>
        </p:nvGrpSpPr>
        <p:grpSpPr bwMode="auto">
          <a:xfrm>
            <a:off x="745732" y="3429000"/>
            <a:ext cx="3709367" cy="3063230"/>
            <a:chOff x="4860032" y="4086323"/>
            <a:chExt cx="1669774" cy="1415371"/>
          </a:xfrm>
        </p:grpSpPr>
        <p:pic>
          <p:nvPicPr>
            <p:cNvPr id="5126" name="Picture 2" descr="C:\Users\i56\Desktop\Raw picts\8-12-2016\20161208_08311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41652" r="37155" b="32426"/>
            <a:stretch>
              <a:fillRect/>
            </a:stretch>
          </p:blipFill>
          <p:spPr bwMode="auto">
            <a:xfrm>
              <a:off x="4860032" y="4293096"/>
              <a:ext cx="1669774" cy="120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TextBox 11"/>
            <p:cNvSpPr txBox="1">
              <a:spLocks noChangeArrowheads="1"/>
            </p:cNvSpPr>
            <p:nvPr/>
          </p:nvSpPr>
          <p:spPr bwMode="auto">
            <a:xfrm>
              <a:off x="5289813" y="4086323"/>
              <a:ext cx="817709" cy="2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b="1" i="1" dirty="0" err="1"/>
                <a:t>GridPix</a:t>
              </a:r>
              <a:r>
                <a:rPr lang="en-GB" altLang="en-US" b="1" i="1" dirty="0"/>
                <a:t> chip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10416480" y="4365104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4632268"/>
            <a:ext cx="10087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 µm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282402"/>
              </p:ext>
            </p:extLst>
          </p:nvPr>
        </p:nvGraphicFramePr>
        <p:xfrm>
          <a:off x="7165880" y="3043902"/>
          <a:ext cx="586303" cy="112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6" imgW="387025" imgH="741943" progId="CorelDraw.Graphic.16">
                  <p:embed/>
                </p:oleObj>
              </mc:Choice>
              <mc:Fallback>
                <p:oleObj name="CorelDRAW" r:id="rId6" imgW="387025" imgH="74194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65880" y="3043902"/>
                        <a:ext cx="586303" cy="1122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600056" y="278092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300 – 600 V</a:t>
            </a:r>
            <a:endParaRPr lang="en-US" sz="1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33732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/>
          <a:p>
            <a:r>
              <a:rPr lang="en-GB" altLang="en-US" sz="4000" b="0" dirty="0" smtClean="0"/>
              <a:t>Thank you for</a:t>
            </a:r>
            <a:br>
              <a:rPr lang="en-GB" altLang="en-US" sz="4000" b="0" dirty="0" smtClean="0"/>
            </a:br>
            <a:r>
              <a:rPr lang="en-GB" altLang="en-US" sz="4000" b="0" dirty="0" smtClean="0"/>
              <a:t>your attention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07368" y="1844824"/>
            <a:ext cx="5328592" cy="3816350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1600" dirty="0" smtClean="0"/>
              <a:t>This work is done by the effort of:</a:t>
            </a:r>
          </a:p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sz="1600" dirty="0" smtClean="0"/>
          </a:p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 smtClean="0"/>
              <a:t>Yevgen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Bilevych</a:t>
            </a:r>
            <a:r>
              <a:rPr lang="en-GB" altLang="en-US" dirty="0" smtClean="0"/>
              <a:t>, Klaus </a:t>
            </a:r>
            <a:r>
              <a:rPr lang="en-GB" altLang="en-US" dirty="0" err="1" smtClean="0"/>
              <a:t>Desch</a:t>
            </a:r>
            <a:r>
              <a:rPr lang="en-GB" altLang="en-US" dirty="0" smtClean="0"/>
              <a:t>, Jean-Paul </a:t>
            </a:r>
            <a:r>
              <a:rPr lang="en-GB" altLang="en-US" dirty="0" err="1" smtClean="0"/>
              <a:t>Fransen</a:t>
            </a:r>
            <a:r>
              <a:rPr lang="en-GB" altLang="en-US" dirty="0" smtClean="0"/>
              <a:t>, Harry van der </a:t>
            </a:r>
            <a:r>
              <a:rPr lang="en-GB" altLang="en-US" dirty="0" err="1" smtClean="0"/>
              <a:t>Graaf</a:t>
            </a:r>
            <a:r>
              <a:rPr lang="en-GB" altLang="en-US" dirty="0" smtClean="0"/>
              <a:t>, Markus Gruber, Fred </a:t>
            </a:r>
            <a:r>
              <a:rPr lang="en-GB" altLang="en-US" dirty="0" err="1" smtClean="0"/>
              <a:t>Hartjes</a:t>
            </a:r>
            <a:r>
              <a:rPr lang="en-GB" altLang="en-US" dirty="0" smtClean="0"/>
              <a:t>, Bas van der </a:t>
            </a:r>
            <a:r>
              <a:rPr lang="en-GB" altLang="en-US" dirty="0" err="1" smtClean="0"/>
              <a:t>Heijden</a:t>
            </a:r>
            <a:r>
              <a:rPr lang="en-GB" altLang="en-US" dirty="0" smtClean="0"/>
              <a:t>, Kevin </a:t>
            </a:r>
            <a:r>
              <a:rPr lang="en-GB" altLang="en-US" dirty="0" err="1" smtClean="0"/>
              <a:t>Heijhof</a:t>
            </a:r>
            <a:r>
              <a:rPr lang="en-GB" altLang="en-US" dirty="0" smtClean="0"/>
              <a:t>, Charles </a:t>
            </a:r>
            <a:r>
              <a:rPr lang="en-GB" altLang="en-US" dirty="0" err="1" smtClean="0"/>
              <a:t>Ietswaard</a:t>
            </a:r>
            <a:r>
              <a:rPr lang="en-GB" altLang="en-US" dirty="0" smtClean="0"/>
              <a:t>, Dimitri John, </a:t>
            </a:r>
            <a:r>
              <a:rPr lang="en-GB" altLang="en-US" dirty="0" err="1" smtClean="0"/>
              <a:t>Jochen</a:t>
            </a:r>
            <a:r>
              <a:rPr lang="en-GB" altLang="en-US" dirty="0" smtClean="0"/>
              <a:t> Kaminski, Peter </a:t>
            </a:r>
            <a:r>
              <a:rPr lang="en-GB" altLang="en-US" dirty="0" err="1" smtClean="0"/>
              <a:t>Kluit</a:t>
            </a:r>
            <a:r>
              <a:rPr lang="en-GB" altLang="en-US" dirty="0" smtClean="0"/>
              <a:t>, Naomi van der </a:t>
            </a:r>
            <a:r>
              <a:rPr lang="en-GB" altLang="en-US" dirty="0" err="1" smtClean="0"/>
              <a:t>Kolk</a:t>
            </a:r>
            <a:r>
              <a:rPr lang="en-GB" altLang="en-US" dirty="0" smtClean="0"/>
              <a:t>, Auke </a:t>
            </a:r>
            <a:r>
              <a:rPr lang="en-GB" altLang="en-US" dirty="0" err="1" smtClean="0"/>
              <a:t>Korporaal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Cornelis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Ligtenberg</a:t>
            </a:r>
            <a:r>
              <a:rPr lang="en-GB" altLang="en-US" dirty="0" smtClean="0"/>
              <a:t>, Oscar van </a:t>
            </a:r>
            <a:r>
              <a:rPr lang="en-GB" altLang="en-US" dirty="0" err="1" smtClean="0"/>
              <a:t>Petten</a:t>
            </a:r>
            <a:r>
              <a:rPr lang="en-GB" altLang="en-US" dirty="0" smtClean="0"/>
              <a:t>, Gerhard Raven, </a:t>
            </a:r>
            <a:r>
              <a:rPr lang="en-GB" altLang="en-US" dirty="0" err="1" smtClean="0"/>
              <a:t>Joop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Rövekamp</a:t>
            </a:r>
            <a:r>
              <a:rPr lang="en-GB" altLang="en-US" dirty="0" smtClean="0"/>
              <a:t>, Lucian </a:t>
            </a:r>
            <a:r>
              <a:rPr lang="en-GB" altLang="en-US" dirty="0" err="1" smtClean="0"/>
              <a:t>Scharenberg</a:t>
            </a:r>
            <a:r>
              <a:rPr lang="en-GB" altLang="en-US" dirty="0" smtClean="0"/>
              <a:t>, Tobias </a:t>
            </a:r>
            <a:r>
              <a:rPr lang="en-GB" altLang="en-US" dirty="0" err="1" smtClean="0"/>
              <a:t>Schiffer</a:t>
            </a:r>
            <a:r>
              <a:rPr lang="en-GB" altLang="en-US" dirty="0" smtClean="0"/>
              <a:t>, Sebastian Schmidt and Jan Timmermans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Nikhef</a:t>
            </a:r>
            <a:endParaRPr lang="en-GB" altLang="en-US" b="1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smtClean="0"/>
              <a:t>and</a:t>
            </a:r>
            <a:r>
              <a:rPr lang="en-GB" altLang="en-US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Physikalisches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Institut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Universität</a:t>
            </a:r>
            <a:r>
              <a:rPr lang="en-GB" altLang="en-US" b="1" dirty="0" smtClean="0"/>
              <a:t> Bonn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04112" y="2564904"/>
            <a:ext cx="325129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480947"/>
            <a:ext cx="1865222" cy="7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52093" y="188640"/>
            <a:ext cx="10363200" cy="800100"/>
          </a:xfrm>
        </p:spPr>
        <p:txBody>
          <a:bodyPr/>
          <a:lstStyle/>
          <a:p>
            <a:r>
              <a:rPr lang="en-US" altLang="nl-NL" sz="4000" b="0" dirty="0" err="1" smtClean="0"/>
              <a:t>GridPix</a:t>
            </a:r>
            <a:r>
              <a:rPr lang="en-US" altLang="nl-NL" sz="4000" b="0" dirty="0" smtClean="0"/>
              <a:t>: detecting individual electrons</a:t>
            </a:r>
            <a:endParaRPr lang="nl-NL" altLang="nl-NL" sz="4000" b="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07369" y="1484784"/>
            <a:ext cx="4299130" cy="3515866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z="2000" dirty="0"/>
              <a:t>U</a:t>
            </a:r>
            <a:r>
              <a:rPr lang="en-US" altLang="nl-NL" sz="2000" dirty="0" smtClean="0"/>
              <a:t>ses the </a:t>
            </a:r>
            <a:r>
              <a:rPr lang="en-US" altLang="nl-NL" sz="2000" b="1" dirty="0" smtClean="0"/>
              <a:t>complete information </a:t>
            </a:r>
            <a:r>
              <a:rPr lang="en-US" altLang="nl-NL" sz="2000" dirty="0" smtClean="0"/>
              <a:t>of the ionization profile </a:t>
            </a:r>
          </a:p>
          <a:p>
            <a:pPr>
              <a:buFontTx/>
              <a:buBlip>
                <a:blip r:embed="rId2"/>
              </a:buBlip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dirty="0" smtClean="0"/>
              <a:t>The </a:t>
            </a:r>
            <a:r>
              <a:rPr lang="en-US" altLang="nl-NL" sz="2000" b="1" dirty="0" smtClean="0"/>
              <a:t>best resolution </a:t>
            </a:r>
            <a:r>
              <a:rPr lang="en-US" altLang="nl-NL" sz="2000" dirty="0" smtClean="0"/>
              <a:t>that can be obtained with a gaseous detector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nl-NL" sz="1800" dirty="0" err="1" smtClean="0"/>
              <a:t>dE</a:t>
            </a:r>
            <a:r>
              <a:rPr lang="en-US" altLang="nl-NL" sz="1800" dirty="0" smtClean="0"/>
              <a:t>/dx by single electron counting</a:t>
            </a:r>
          </a:p>
          <a:p>
            <a:pPr marL="0" indent="0">
              <a:buNone/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b="1" dirty="0" smtClean="0"/>
              <a:t>Fine granularity </a:t>
            </a:r>
            <a:r>
              <a:rPr lang="en-US" altLang="nl-NL" sz="2000" dirty="0" smtClean="0"/>
              <a:t>enables</a:t>
            </a:r>
            <a:r>
              <a:rPr lang="en-US" altLang="nl-NL" sz="2000" b="1" dirty="0" smtClean="0"/>
              <a:t> rejecting background tracks</a:t>
            </a:r>
            <a:r>
              <a:rPr lang="en-US" altLang="nl-NL" sz="2000" dirty="0" smtClean="0"/>
              <a:t> and </a:t>
            </a:r>
            <a:r>
              <a:rPr lang="en-US" altLang="nl-NL" sz="2000" b="1" dirty="0" smtClean="0"/>
              <a:t>deltas</a:t>
            </a:r>
            <a:r>
              <a:rPr lang="en-US" altLang="nl-NL" sz="2000" dirty="0" smtClean="0"/>
              <a:t> in offline analysis  </a:t>
            </a:r>
            <a:endParaRPr lang="nl-NL" altLang="nl-NL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3" y="1266205"/>
            <a:ext cx="7554009" cy="4683075"/>
          </a:xfrm>
          <a:prstGeom prst="rect">
            <a:avLst/>
          </a:prstGeom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6252018" y="2278400"/>
            <a:ext cx="30910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i="1" dirty="0"/>
              <a:t>M</a:t>
            </a:r>
            <a:r>
              <a:rPr lang="en-US" altLang="nl-NL" sz="2000" i="1" dirty="0" smtClean="0"/>
              <a:t>easured track in test beam</a:t>
            </a:r>
          </a:p>
        </p:txBody>
      </p:sp>
      <p:cxnSp>
        <p:nvCxnSpPr>
          <p:cNvPr id="3" name="Straight Arrow Connector 2"/>
          <p:cNvCxnSpPr>
            <a:stCxn id="6149" idx="2"/>
          </p:cNvCxnSpPr>
          <p:nvPr/>
        </p:nvCxnSpPr>
        <p:spPr bwMode="auto">
          <a:xfrm flipH="1">
            <a:off x="7032104" y="2678510"/>
            <a:ext cx="765434" cy="8224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185738"/>
            <a:ext cx="6192613" cy="576262"/>
          </a:xfrm>
        </p:spPr>
        <p:txBody>
          <a:bodyPr/>
          <a:lstStyle/>
          <a:p>
            <a:r>
              <a:rPr lang="en-GB" altLang="en-US" sz="4000" b="0" dirty="0" smtClean="0"/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67408" y="620688"/>
            <a:ext cx="4597400" cy="40322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=&gt; 14.1 x 14.1 mm sensitive area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TDC with </a:t>
            </a:r>
            <a:r>
              <a:rPr lang="en-GB" altLang="en-US" b="1" dirty="0" smtClean="0"/>
              <a:t>610 MHz clock (1.64 ns)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/>
              <a:t>U</a:t>
            </a:r>
            <a:r>
              <a:rPr lang="en-GB" altLang="en-US" dirty="0" smtClean="0"/>
              <a:t>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Each hit consists of the </a:t>
            </a:r>
            <a:r>
              <a:rPr lang="en-GB" altLang="en-US" b="1" dirty="0" smtClean="0"/>
              <a:t>pixel address </a:t>
            </a:r>
            <a:r>
              <a:rPr lang="en-GB" altLang="en-US" dirty="0" smtClean="0"/>
              <a:t>and </a:t>
            </a:r>
            <a:r>
              <a:rPr lang="en-GB" altLang="en-US" b="1" dirty="0" smtClean="0"/>
              <a:t>time stamp </a:t>
            </a:r>
            <a:r>
              <a:rPr lang="en-GB" altLang="en-US" dirty="0" smtClean="0"/>
              <a:t>of arrival time (</a:t>
            </a:r>
            <a:r>
              <a:rPr lang="en-GB" altLang="en-US" dirty="0" err="1" smtClean="0"/>
              <a:t>ToA</a:t>
            </a:r>
            <a:r>
              <a:rPr lang="en-GB" altLang="en-US" dirty="0" smtClean="0"/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Time over threshold (</a:t>
            </a:r>
            <a:r>
              <a:rPr lang="en-GB" altLang="en-US" dirty="0" err="1" smtClean="0"/>
              <a:t>ToT</a:t>
            </a:r>
            <a:r>
              <a:rPr lang="en-GB" altLang="en-US" dirty="0" smtClean="0"/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=&gt; 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Trigger</a:t>
            </a:r>
            <a:r>
              <a:rPr lang="en-GB" altLang="en-US" dirty="0" smtClean="0"/>
              <a:t> (for t</a:t>
            </a:r>
            <a:r>
              <a:rPr lang="en-GB" altLang="en-US" baseline="-25000" dirty="0" smtClean="0"/>
              <a:t>0</a:t>
            </a:r>
            <a:r>
              <a:rPr lang="en-GB" altLang="en-US" dirty="0" smtClean="0"/>
              <a:t>) added to the data stream as an additional time stamp</a:t>
            </a:r>
          </a:p>
          <a:p>
            <a:pPr marL="0" indent="0">
              <a:buNone/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High 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~ 1 A @ 2 V (2W),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=&gt; good cooling is important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001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r="19202" b="32150"/>
          <a:stretch>
            <a:fillRect/>
          </a:stretch>
        </p:blipFill>
        <p:spPr bwMode="auto">
          <a:xfrm>
            <a:off x="6926264" y="3819525"/>
            <a:ext cx="31511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90662" y="261938"/>
            <a:ext cx="7272338" cy="576262"/>
          </a:xfrm>
        </p:spPr>
        <p:txBody>
          <a:bodyPr/>
          <a:lstStyle/>
          <a:p>
            <a:r>
              <a:rPr lang="en-GB" altLang="en-US" sz="4000" b="0" dirty="0" smtClean="0"/>
              <a:t>TimePix3 equipped with </a:t>
            </a:r>
            <a:r>
              <a:rPr lang="en-GB" altLang="en-US" sz="4000" b="0" dirty="0" err="1" smtClean="0"/>
              <a:t>InGrid</a:t>
            </a:r>
            <a:endParaRPr lang="en-GB" altLang="en-US" sz="4000" b="0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74599" y="865187"/>
            <a:ext cx="5040312" cy="30972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/>
              <a:t>W</a:t>
            </a:r>
            <a:r>
              <a:rPr lang="en-GB" altLang="en-US" dirty="0" smtClean="0"/>
              <a:t>afer post-processing at IZM Berlin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Aluminium grid (1 µm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35 µm wide holes, 55 µm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Supported by SU8 pillars 50 µm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Grid surrounded by SU8 dyke (150 µm wide solid strip) for mechanical and HV stability</a:t>
            </a:r>
          </a:p>
        </p:txBody>
      </p:sp>
      <p:pic>
        <p:nvPicPr>
          <p:cNvPr id="81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8489152" y="-8267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922110" y="4009621"/>
            <a:ext cx="3614516" cy="2275202"/>
            <a:chOff x="683568" y="4057347"/>
            <a:chExt cx="3614641" cy="2275885"/>
          </a:xfrm>
        </p:grpSpPr>
        <p:pic>
          <p:nvPicPr>
            <p:cNvPr id="8202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03" name="Straight Arrow Connector 6"/>
            <p:cNvCxnSpPr>
              <a:cxnSpLocks noChangeShapeType="1"/>
            </p:cNvCxnSpPr>
            <p:nvPr/>
          </p:nvCxnSpPr>
          <p:spPr bwMode="auto">
            <a:xfrm>
              <a:off x="2699792" y="4653136"/>
              <a:ext cx="1152128" cy="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4" name="TextBox 9"/>
            <p:cNvSpPr txBox="1">
              <a:spLocks noChangeArrowheads="1"/>
            </p:cNvSpPr>
            <p:nvPr/>
          </p:nvSpPr>
          <p:spPr bwMode="auto">
            <a:xfrm>
              <a:off x="2787228" y="4191471"/>
              <a:ext cx="977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>
                  <a:solidFill>
                    <a:schemeClr val="bg1"/>
                  </a:solidFill>
                  <a:latin typeface="Arial Black" panose="020B0A04020102020204" pitchFamily="34" charset="0"/>
                </a:rPr>
                <a:t>dyke</a:t>
              </a:r>
              <a:endParaRPr lang="nl-NL" altLang="nl-NL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1064559" y="1700808"/>
            <a:ext cx="216017" cy="143973"/>
          </a:xfrm>
          <a:prstGeom prst="rect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TextBox 1"/>
          <p:cNvSpPr txBox="1"/>
          <p:nvPr/>
        </p:nvSpPr>
        <p:spPr>
          <a:xfrm>
            <a:off x="6822932" y="6200716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view</a:t>
            </a:r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2097" y="3212976"/>
            <a:ext cx="4784587" cy="3588441"/>
            <a:chOff x="6852097" y="3212976"/>
            <a:chExt cx="4784587" cy="3588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201" name="Straight Arrow Connector 12"/>
          <p:cNvCxnSpPr>
            <a:cxnSpLocks noChangeShapeType="1"/>
            <a:stCxn id="8200" idx="2"/>
          </p:cNvCxnSpPr>
          <p:nvPr/>
        </p:nvCxnSpPr>
        <p:spPr bwMode="auto">
          <a:xfrm flipH="1">
            <a:off x="4666397" y="1844781"/>
            <a:ext cx="6506171" cy="214708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1" y="366713"/>
            <a:ext cx="4829175" cy="800100"/>
          </a:xfrm>
        </p:spPr>
        <p:txBody>
          <a:bodyPr/>
          <a:lstStyle/>
          <a:p>
            <a:r>
              <a:rPr lang="en-US" altLang="nl-NL" smtClean="0"/>
              <a:t>Maximizing active area</a:t>
            </a:r>
            <a:endParaRPr lang="nl-NL" altLang="nl-NL" smtClean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>
          <a:xfrm>
            <a:off x="6262688" y="512764"/>
            <a:ext cx="3960812" cy="5545137"/>
          </a:xfrm>
        </p:spPr>
      </p:pic>
      <p:cxnSp>
        <p:nvCxnSpPr>
          <p:cNvPr id="10244" name="Straight Arrow Connector 4"/>
          <p:cNvCxnSpPr>
            <a:cxnSpLocks noChangeShapeType="1"/>
          </p:cNvCxnSpPr>
          <p:nvPr/>
        </p:nvCxnSpPr>
        <p:spPr bwMode="auto">
          <a:xfrm>
            <a:off x="6096000" y="5229225"/>
            <a:ext cx="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78426" y="5373689"/>
            <a:ext cx="89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3 mm</a:t>
            </a:r>
            <a:endParaRPr lang="nl-NL" altLang="nl-NL"/>
          </a:p>
        </p:txBody>
      </p:sp>
      <p:cxnSp>
        <p:nvCxnSpPr>
          <p:cNvPr id="10246" name="Straight Arrow Connector 6"/>
          <p:cNvCxnSpPr>
            <a:cxnSpLocks noChangeShapeType="1"/>
          </p:cNvCxnSpPr>
          <p:nvPr/>
        </p:nvCxnSpPr>
        <p:spPr bwMode="auto">
          <a:xfrm>
            <a:off x="6096001" y="4581525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207001" y="4672013"/>
            <a:ext cx="893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2 mm</a:t>
            </a:r>
            <a:endParaRPr lang="nl-NL" altLang="nl-NL"/>
          </a:p>
        </p:txBody>
      </p: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5889625" y="5224463"/>
            <a:ext cx="342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9" name="Text Placeholder 14"/>
          <p:cNvSpPr>
            <a:spLocks noGrp="1"/>
          </p:cNvSpPr>
          <p:nvPr>
            <p:ph type="body" idx="4294967295"/>
          </p:nvPr>
        </p:nvSpPr>
        <p:spPr>
          <a:xfrm>
            <a:off x="1271464" y="1404938"/>
            <a:ext cx="4056062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Using TimePix3 chip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err="1" smtClean="0"/>
              <a:t>Wirebond</a:t>
            </a:r>
            <a:r>
              <a:rPr lang="en-US" altLang="nl-NL" dirty="0" smtClean="0"/>
              <a:t> board squeezed to smallest width possible =&gt; </a:t>
            </a:r>
            <a:r>
              <a:rPr lang="en-US" altLang="nl-NL" b="1" dirty="0" smtClean="0"/>
              <a:t>3 mm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Inactive zone (</a:t>
            </a:r>
            <a:r>
              <a:rPr lang="en-US" altLang="nl-NL" dirty="0" err="1" smtClean="0"/>
              <a:t>wirebond</a:t>
            </a:r>
            <a:r>
              <a:rPr lang="en-US" altLang="nl-NL" dirty="0" smtClean="0"/>
              <a:t> pads + electronics) =&gt; </a:t>
            </a:r>
            <a:r>
              <a:rPr lang="en-US" altLang="nl-NL" b="1" dirty="0" smtClean="0"/>
              <a:t>2 mm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we need a 5 mm wide inactive zone per chip for connection + electronics</a:t>
            </a:r>
          </a:p>
          <a:p>
            <a:pPr marL="0" indent="0">
              <a:buNone/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(only applies when the connecting PCB is shared with an opposite chip)</a:t>
            </a:r>
            <a:endParaRPr lang="nl-NL" altLang="nl-NL" dirty="0" smtClean="0"/>
          </a:p>
        </p:txBody>
      </p: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6262688" y="4581526"/>
            <a:ext cx="3960812" cy="147637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10251" name="TextBox 2"/>
          <p:cNvSpPr txBox="1">
            <a:spLocks noChangeArrowheads="1"/>
          </p:cNvSpPr>
          <p:nvPr/>
        </p:nvSpPr>
        <p:spPr bwMode="auto">
          <a:xfrm>
            <a:off x="6669088" y="2165351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area</a:t>
            </a:r>
            <a:endParaRPr lang="nl-NL" altLang="nl-N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728789" y="1757363"/>
            <a:ext cx="3990975" cy="234791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400"/>
              <a:t>1 x 2 chips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/>
              <a:t>Not sufficient space (14 mm) for a LV stabilisation, chip control lines and a data RO</a:t>
            </a:r>
          </a:p>
          <a:p>
            <a:pPr>
              <a:buFontTx/>
              <a:buBlip>
                <a:blip r:embed="rId2"/>
              </a:buBlip>
            </a:pPr>
            <a:endParaRPr lang="en-GB" altLang="en-US" sz="2400" b="1"/>
          </a:p>
          <a:p>
            <a:pPr>
              <a:buFontTx/>
              <a:buBlip>
                <a:blip r:embed="rId2"/>
              </a:buBlip>
            </a:pPr>
            <a:r>
              <a:rPr lang="en-GB" altLang="en-US" sz="2400" b="1"/>
              <a:t>2 x 2 chips (QUAD)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/>
              <a:t>All fits</a:t>
            </a:r>
          </a:p>
          <a:p>
            <a:pPr>
              <a:buFontTx/>
              <a:buBlip>
                <a:blip r:embed="rId2"/>
              </a:buBlip>
            </a:pPr>
            <a:endParaRPr lang="en-GB" altLang="en-US" sz="2400"/>
          </a:p>
          <a:p>
            <a:pPr>
              <a:buFontTx/>
              <a:buBlip>
                <a:blip r:embed="rId2"/>
              </a:buBlip>
            </a:pPr>
            <a:r>
              <a:rPr lang="en-GB" altLang="en-US" sz="2400"/>
              <a:t>≥ 3 x 2 chips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/>
              <a:t>Less flexible, lower yield, more handling risk</a:t>
            </a:r>
          </a:p>
        </p:txBody>
      </p:sp>
      <p:pic>
        <p:nvPicPr>
          <p:cNvPr id="11267" name="Picture 2" descr="C:\Data\LepCol\Module concept\Concept module block princi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/>
          <a:stretch>
            <a:fillRect/>
          </a:stretch>
        </p:blipFill>
        <p:spPr bwMode="auto">
          <a:xfrm>
            <a:off x="5880101" y="620714"/>
            <a:ext cx="469741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1847851" y="692150"/>
            <a:ext cx="4176713" cy="800100"/>
          </a:xfrm>
        </p:spPr>
        <p:txBody>
          <a:bodyPr/>
          <a:lstStyle/>
          <a:p>
            <a:r>
              <a:rPr lang="en-GB" altLang="en-US" smtClean="0"/>
              <a:t>Getting the optimal detector size</a:t>
            </a:r>
          </a:p>
        </p:txBody>
      </p:sp>
      <p:sp>
        <p:nvSpPr>
          <p:cNvPr id="11269" name="Rounded Rectangle 5"/>
          <p:cNvSpPr>
            <a:spLocks noChangeArrowheads="1"/>
          </p:cNvSpPr>
          <p:nvPr/>
        </p:nvSpPr>
        <p:spPr bwMode="auto">
          <a:xfrm>
            <a:off x="2063750" y="3587751"/>
            <a:ext cx="3168650" cy="8493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cxnSp>
        <p:nvCxnSpPr>
          <p:cNvPr id="11270" name="Straight Arrow Connector 3"/>
          <p:cNvCxnSpPr>
            <a:cxnSpLocks noChangeShapeType="1"/>
          </p:cNvCxnSpPr>
          <p:nvPr/>
        </p:nvCxnSpPr>
        <p:spPr bwMode="auto">
          <a:xfrm>
            <a:off x="7680325" y="1341438"/>
            <a:ext cx="10795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527801" y="1154113"/>
            <a:ext cx="1065213" cy="46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nl-NL" b="1" dirty="0">
                <a:latin typeface="Calibri" panose="020F0502020204030204" pitchFamily="34" charset="0"/>
                <a:cs typeface="Calibri" panose="020F0502020204030204" pitchFamily="34" charset="0"/>
              </a:rPr>
              <a:t>10 mm</a:t>
            </a:r>
            <a:endParaRPr lang="nl-NL" alt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24564" y="1916114"/>
            <a:ext cx="4391025" cy="1584325"/>
          </a:xfrm>
          <a:prstGeom prst="rect">
            <a:avLst/>
          </a:prstGeom>
          <a:solidFill>
            <a:srgbClr val="FF0000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024563" y="1916114"/>
            <a:ext cx="4392612" cy="3241675"/>
          </a:xfrm>
          <a:prstGeom prst="rect">
            <a:avLst/>
          </a:prstGeom>
          <a:solidFill>
            <a:srgbClr val="66FF33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30913" y="1916113"/>
            <a:ext cx="4392612" cy="4621212"/>
          </a:xfrm>
          <a:prstGeom prst="rect">
            <a:avLst/>
          </a:prstGeom>
          <a:solidFill>
            <a:srgbClr val="FF0000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9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258762"/>
            <a:ext cx="8734794" cy="579438"/>
          </a:xfrm>
        </p:spPr>
        <p:txBody>
          <a:bodyPr/>
          <a:lstStyle/>
          <a:p>
            <a:r>
              <a:rPr lang="en-US" altLang="nl-NL" sz="4000" b="0" dirty="0" smtClean="0"/>
              <a:t>Covering large detection areas: QUAD</a:t>
            </a:r>
            <a:endParaRPr lang="nl-NL" altLang="nl-NL" sz="4000" b="0" dirty="0" smtClean="0"/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rot="5400000" flipV="1">
            <a:off x="9598115" y="3502819"/>
            <a:ext cx="3873500" cy="925513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196752"/>
            <a:ext cx="4511675" cy="5545137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-311314">
              <a:off x="2392266" y="1953233"/>
              <a:ext cx="1143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/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-311314">
              <a:off x="4260610" y="2602959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-311314">
              <a:off x="3377710" y="2758757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-311314">
              <a:off x="3239126" y="3597108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-311314">
              <a:off x="2384877" y="3694090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98863" y="4265917"/>
              <a:ext cx="1338868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COld</a:t>
              </a:r>
              <a:endParaRPr lang="en-GB" altLang="en-US" sz="2800" b="1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CArrier</a:t>
              </a:r>
              <a:endParaRPr lang="en-GB" altLang="en-US" sz="2800" b="1" i="1" dirty="0"/>
            </a:p>
          </p:txBody>
        </p:sp>
      </p:grpSp>
      <p:sp>
        <p:nvSpPr>
          <p:cNvPr id="18" name="TextBox 13"/>
          <p:cNvSpPr txBox="1">
            <a:spLocks noChangeArrowheads="1"/>
          </p:cNvSpPr>
          <p:nvPr/>
        </p:nvSpPr>
        <p:spPr bwMode="auto">
          <a:xfrm rot="16200000">
            <a:off x="10490290" y="5179219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b="1" i="1" dirty="0">
                <a:latin typeface="+mj-lt"/>
              </a:rPr>
              <a:t>LV PS</a:t>
            </a:r>
          </a:p>
        </p:txBody>
      </p:sp>
      <p:sp>
        <p:nvSpPr>
          <p:cNvPr id="13319" name="Right Arrow 10"/>
          <p:cNvSpPr>
            <a:spLocks noChangeArrowheads="1"/>
          </p:cNvSpPr>
          <p:nvPr/>
        </p:nvSpPr>
        <p:spPr bwMode="auto">
          <a:xfrm rot="11143384">
            <a:off x="8382883" y="4129088"/>
            <a:ext cx="2509838" cy="404812"/>
          </a:xfrm>
          <a:prstGeom prst="rightArrow">
            <a:avLst>
              <a:gd name="adj1" fmla="val 50000"/>
              <a:gd name="adj2" fmla="val 4994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Rounded Rectangle 1"/>
          <p:cNvSpPr/>
          <p:nvPr/>
        </p:nvSpPr>
        <p:spPr bwMode="auto">
          <a:xfrm>
            <a:off x="709644" y="5877272"/>
            <a:ext cx="3946196" cy="43204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90" y="980728"/>
            <a:ext cx="4422450" cy="3371850"/>
          </a:xfrm>
        </p:spPr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Four-TimePix3 chips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All services (signal IO, LV power) are located </a:t>
            </a:r>
            <a:r>
              <a:rPr lang="nl-NL" altLang="nl-NL" sz="2400" b="1" dirty="0" smtClean="0"/>
              <a:t>under</a:t>
            </a:r>
            <a:r>
              <a:rPr lang="nl-NL" altLang="nl-NL" sz="2400" dirty="0" smtClean="0"/>
              <a:t> the detection surface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The area for connections was squeezed to the minimum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Detection surface can be extended by adding other QUADs at all 4 sides</a:t>
            </a:r>
          </a:p>
          <a:p>
            <a:pPr lvl="1">
              <a:buFontTx/>
              <a:buBlip>
                <a:blip r:embed="rId4"/>
              </a:buBlip>
            </a:pPr>
            <a:r>
              <a:rPr lang="nl-NL" altLang="nl-NL" sz="2200" b="1" dirty="0" smtClean="0"/>
              <a:t>=&gt; no limit on detection area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63431" y="1914868"/>
            <a:ext cx="4235367" cy="11540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4329" y="1815733"/>
            <a:ext cx="231345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b="1" dirty="0" smtClean="0"/>
              <a:t>39.6 </a:t>
            </a:r>
            <a:r>
              <a:rPr lang="en-US" altLang="nl-NL" b="1" dirty="0"/>
              <a:t>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8368954" y="2286661"/>
            <a:ext cx="823390" cy="10703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07568" y="311150"/>
            <a:ext cx="7772400" cy="450850"/>
          </a:xfrm>
        </p:spPr>
        <p:txBody>
          <a:bodyPr/>
          <a:lstStyle/>
          <a:p>
            <a:r>
              <a:rPr lang="en-US" altLang="nl-NL" sz="4000" b="0" dirty="0" smtClean="0"/>
              <a:t>Assembled QUAD</a:t>
            </a:r>
            <a:endParaRPr lang="nl-NL" altLang="nl-NL" sz="4000" b="0" dirty="0" smtClean="0"/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>
          <a:xfrm>
            <a:off x="939147" y="800539"/>
            <a:ext cx="8178800" cy="337185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altLang="nl-NL" sz="2400" b="1" dirty="0" smtClean="0"/>
              <a:t>QUAD </a:t>
            </a:r>
            <a:r>
              <a:rPr lang="en-US" altLang="nl-NL" sz="2400" b="1" dirty="0"/>
              <a:t>has </a:t>
            </a:r>
            <a:r>
              <a:rPr lang="en-US" altLang="nl-NL" sz="2400" b="1" dirty="0" smtClean="0"/>
              <a:t>a sensitive </a:t>
            </a:r>
            <a:r>
              <a:rPr lang="en-US" altLang="nl-NL" sz="2400" b="1" dirty="0"/>
              <a:t>area of 68.9</a:t>
            </a:r>
            <a:r>
              <a:rPr lang="en-US" altLang="nl-NL" sz="2400" b="1" dirty="0" smtClean="0"/>
              <a:t>%</a:t>
            </a:r>
            <a:endParaRPr lang="nl-NL" altLang="nl-NL" dirty="0"/>
          </a:p>
          <a:p>
            <a:pPr>
              <a:buBlip>
                <a:blip r:embed="rId2"/>
              </a:buBlip>
            </a:pPr>
            <a:endParaRPr lang="nl-NL" altLang="nl-NL" sz="2400" dirty="0" smtClean="0"/>
          </a:p>
          <a:p>
            <a:pPr>
              <a:buBlip>
                <a:blip r:embed="rId2"/>
              </a:buBlip>
            </a:pPr>
            <a:r>
              <a:rPr lang="nl-NL" altLang="nl-NL" sz="2400" dirty="0" smtClean="0"/>
              <a:t>DAQ by SPIDR</a:t>
            </a:r>
          </a:p>
          <a:p>
            <a:pPr lvl="1">
              <a:buBlip>
                <a:blip r:embed="rId2"/>
              </a:buBlip>
            </a:pPr>
            <a:r>
              <a:rPr lang="nl-NL" altLang="nl-NL" sz="2200" dirty="0" smtClean="0"/>
              <a:t>Optical link</a:t>
            </a:r>
            <a:endParaRPr lang="en-US" altLang="nl-NL" sz="2200" dirty="0" smtClean="0"/>
          </a:p>
        </p:txBody>
      </p:sp>
      <p:pic>
        <p:nvPicPr>
          <p:cNvPr id="1434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7032104" y="1304099"/>
            <a:ext cx="4695318" cy="51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1" name="Straight Arrow Connector 2"/>
          <p:cNvCxnSpPr>
            <a:cxnSpLocks noChangeShapeType="1"/>
          </p:cNvCxnSpPr>
          <p:nvPr/>
        </p:nvCxnSpPr>
        <p:spPr bwMode="auto">
          <a:xfrm>
            <a:off x="10704512" y="1078929"/>
            <a:ext cx="360040" cy="184601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9951187" y="220469"/>
            <a:ext cx="1868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 err="1"/>
              <a:t>COld</a:t>
            </a:r>
            <a:r>
              <a:rPr lang="en-US" altLang="nl-NL" dirty="0"/>
              <a:t> </a:t>
            </a:r>
            <a:r>
              <a:rPr lang="en-US" altLang="nl-NL" dirty="0" err="1"/>
              <a:t>CArrier</a:t>
            </a:r>
            <a:endParaRPr lang="en-US" altLang="nl-NL" dirty="0"/>
          </a:p>
          <a:p>
            <a:r>
              <a:rPr lang="en-US" altLang="nl-NL" dirty="0"/>
              <a:t>(COCA)</a:t>
            </a:r>
            <a:endParaRPr lang="nl-NL" altLang="nl-NL" dirty="0"/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 rot="18809563">
            <a:off x="8898509" y="4926239"/>
            <a:ext cx="3171825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Guard electrode omitted</a:t>
            </a:r>
            <a:endParaRPr lang="nl-NL" altLang="nl-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1206489" y="3611222"/>
            <a:ext cx="3035004" cy="21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166950" y="2950052"/>
            <a:ext cx="3310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1800" dirty="0"/>
              <a:t>QUADs </a:t>
            </a:r>
            <a:r>
              <a:rPr lang="en-US" altLang="nl-NL" sz="1800" dirty="0" smtClean="0"/>
              <a:t>being produced in series</a:t>
            </a:r>
          </a:p>
          <a:p>
            <a:r>
              <a:rPr lang="en-US" altLang="nl-NL" sz="1800" dirty="0" smtClean="0"/>
              <a:t>(14 QUADs)</a:t>
            </a:r>
            <a:endParaRPr lang="nl-NL" altLang="nl-NL" sz="18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20109775">
            <a:off x="1834879" y="5131681"/>
            <a:ext cx="364753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 smtClean="0"/>
              <a:t>Commercialization under study</a:t>
            </a:r>
            <a:endParaRPr lang="en-GB" alt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5340" y="6194653"/>
            <a:ext cx="410445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Contact us if you are </a:t>
            </a:r>
            <a:r>
              <a:rPr lang="en-US" dirty="0" smtClean="0"/>
              <a:t>interested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5" b="26575"/>
          <a:stretch/>
        </p:blipFill>
        <p:spPr>
          <a:xfrm>
            <a:off x="3542266" y="1484784"/>
            <a:ext cx="318786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9096245</TotalTime>
  <Pages>11</Pages>
  <Words>899</Words>
  <Application>Microsoft Office PowerPoint</Application>
  <PresentationFormat>Widescreen</PresentationFormat>
  <Paragraphs>163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Monotype Sorts</vt:lpstr>
      <vt:lpstr>Times New Roman</vt:lpstr>
      <vt:lpstr>Wingdings</vt:lpstr>
      <vt:lpstr>Como</vt:lpstr>
      <vt:lpstr>CorelDRAW</vt:lpstr>
      <vt:lpstr>QUAD and Module Building, Cooling and Electronics</vt:lpstr>
      <vt:lpstr>GridPix technology</vt:lpstr>
      <vt:lpstr>GridPix: detecting individual electrons</vt:lpstr>
      <vt:lpstr>Pixel chip: TimePix3</vt:lpstr>
      <vt:lpstr>TimePix3 equipped with InGrid</vt:lpstr>
      <vt:lpstr>Maximizing active area</vt:lpstr>
      <vt:lpstr>Getting the optimal detector size</vt:lpstr>
      <vt:lpstr>Covering large detection areas: QUAD</vt:lpstr>
      <vt:lpstr>Assembled QUAD</vt:lpstr>
      <vt:lpstr>DAQ</vt:lpstr>
      <vt:lpstr>QUAD’s tooling</vt:lpstr>
      <vt:lpstr>Chip aligment</vt:lpstr>
      <vt:lpstr>QUAD edge deformations</vt:lpstr>
      <vt:lpstr>QUAD as a building block</vt:lpstr>
      <vt:lpstr>Testbox for 2 x 4 QUADs</vt:lpstr>
      <vt:lpstr>Guard structure around the QUADs</vt:lpstr>
      <vt:lpstr>Mounting plate for 8 QUADs being assembled</vt:lpstr>
      <vt:lpstr>Testbox in assembly</vt:lpstr>
      <vt:lpstr>Conclusions</vt:lpstr>
      <vt:lpstr>Thank you for your attention</vt:lpstr>
      <vt:lpstr>BACKUP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 activities for SLHC</dc:title>
  <dc:creator>Fred Hartjes</dc:creator>
  <cp:lastModifiedBy>Local Admin</cp:lastModifiedBy>
  <cp:revision>2221</cp:revision>
  <cp:lastPrinted>2002-02-06T08:01:21Z</cp:lastPrinted>
  <dcterms:created xsi:type="dcterms:W3CDTF">2018-12-06T15:02:15Z</dcterms:created>
  <dcterms:modified xsi:type="dcterms:W3CDTF">2019-01-07T12:05:06Z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