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41" r:id="rId3"/>
    <p:sldId id="542" r:id="rId4"/>
    <p:sldId id="543" r:id="rId5"/>
    <p:sldId id="544" r:id="rId6"/>
    <p:sldId id="548" r:id="rId7"/>
    <p:sldId id="549" r:id="rId8"/>
    <p:sldId id="550" r:id="rId9"/>
    <p:sldId id="551" r:id="rId10"/>
    <p:sldId id="545" r:id="rId11"/>
    <p:sldId id="546" r:id="rId12"/>
    <p:sldId id="547" r:id="rId13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6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191000" y="6457950"/>
            <a:ext cx="3860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000" dirty="0" smtClean="0">
                <a:solidFill>
                  <a:schemeClr val="bg2"/>
                </a:solidFill>
                <a:latin typeface="Verdana"/>
                <a:cs typeface="Verdana"/>
              </a:rPr>
              <a:t>Peter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Kluit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(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Nikhef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)</a:t>
            </a:r>
            <a:endParaRPr lang="en-GB" altLang="en-US" sz="10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51384" y="6382866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800" dirty="0" smtClean="0">
                <a:solidFill>
                  <a:schemeClr val="bg2"/>
                </a:solidFill>
                <a:cs typeface="+mn-cs"/>
              </a:rPr>
              <a:t> </a:t>
            </a:r>
            <a:r>
              <a:rPr lang="en-GB" altLang="en-US" sz="1000" dirty="0" smtClean="0">
                <a:solidFill>
                  <a:schemeClr val="bg2"/>
                </a:solidFill>
                <a:latin typeface="Verdana"/>
                <a:cs typeface="Verdana"/>
              </a:rPr>
              <a:t>LCTPC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Collaboration meeting @ DESY, 9-11 </a:t>
            </a:r>
            <a:r>
              <a:rPr lang="en-GB" altLang="en-US" sz="1000" baseline="0" dirty="0" err="1" smtClean="0">
                <a:solidFill>
                  <a:schemeClr val="bg2"/>
                </a:solidFill>
                <a:latin typeface="Verdana"/>
                <a:cs typeface="Verdana"/>
              </a:rPr>
              <a:t>january</a:t>
            </a:r>
            <a:r>
              <a:rPr lang="en-GB" altLang="en-US" sz="1000" baseline="0" dirty="0" smtClean="0">
                <a:solidFill>
                  <a:schemeClr val="bg2"/>
                </a:solidFill>
                <a:latin typeface="Verdana"/>
                <a:cs typeface="Verdana"/>
              </a:rPr>
              <a:t> 2019</a:t>
            </a:r>
            <a:endParaRPr lang="en-GB" altLang="en-US" sz="10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gif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2.png"/><Relationship Id="rId8" Type="http://schemas.openxmlformats.org/officeDocument/2006/relationships/image" Target="../media/image6.png"/><Relationship Id="rId9" Type="http://schemas.openxmlformats.org/officeDocument/2006/relationships/image" Target="../media/image41.png"/><Relationship Id="rId10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1.gif"/><Relationship Id="rId5" Type="http://schemas.openxmlformats.org/officeDocument/2006/relationships/image" Target="../media/image33.gif"/><Relationship Id="rId6" Type="http://schemas.openxmlformats.org/officeDocument/2006/relationships/image" Target="../media/image34.gif"/><Relationship Id="rId7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linearcollider.org/event/7909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linearcollider.org/event/795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hyperlink" Target="https://doi.org/10.1016/j.nima.2018.08.01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genda.linearcollider.org/event/790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 smtClean="0">
                <a:latin typeface="Verdana"/>
                <a:cs typeface="Verdana"/>
              </a:rPr>
              <a:t>Pixel TPC analysis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52600"/>
            <a:ext cx="4248472" cy="3301700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sz="1600" dirty="0" err="1" smtClean="0">
                <a:latin typeface="Verdana"/>
                <a:cs typeface="Verdana"/>
              </a:rPr>
              <a:t>Yevgen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Bilevych</a:t>
            </a:r>
            <a:r>
              <a:rPr lang="en-GB" altLang="en-US" sz="1600" dirty="0" smtClean="0">
                <a:latin typeface="Verdana"/>
                <a:cs typeface="Verdana"/>
              </a:rPr>
              <a:t>, Klaus </a:t>
            </a:r>
            <a:r>
              <a:rPr lang="en-GB" altLang="en-US" sz="1600" dirty="0" err="1" smtClean="0">
                <a:latin typeface="Verdana"/>
                <a:cs typeface="Verdana"/>
              </a:rPr>
              <a:t>Desch</a:t>
            </a:r>
            <a:r>
              <a:rPr lang="en-GB" altLang="en-US" sz="1600" dirty="0" smtClean="0">
                <a:latin typeface="Verdana"/>
                <a:cs typeface="Verdana"/>
              </a:rPr>
              <a:t>, Jean-Paul </a:t>
            </a:r>
            <a:r>
              <a:rPr lang="en-GB" altLang="en-US" sz="1600" dirty="0" err="1" smtClean="0">
                <a:latin typeface="Verdana"/>
                <a:cs typeface="Verdana"/>
              </a:rPr>
              <a:t>Fransen</a:t>
            </a:r>
            <a:r>
              <a:rPr lang="en-GB" altLang="en-US" sz="1600" dirty="0" smtClean="0">
                <a:latin typeface="Verdana"/>
                <a:cs typeface="Verdana"/>
              </a:rPr>
              <a:t>, Harry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Graaf</a:t>
            </a:r>
            <a:r>
              <a:rPr lang="en-GB" altLang="en-US" sz="1600" dirty="0" smtClean="0">
                <a:latin typeface="Verdana"/>
                <a:cs typeface="Verdana"/>
              </a:rPr>
              <a:t>, Markus Gruber, Fred </a:t>
            </a:r>
            <a:r>
              <a:rPr lang="en-GB" altLang="en-US" sz="1600" dirty="0" err="1" smtClean="0">
                <a:latin typeface="Verdana"/>
                <a:cs typeface="Verdana"/>
              </a:rPr>
              <a:t>Hartjes</a:t>
            </a:r>
            <a:r>
              <a:rPr lang="en-GB" altLang="en-US" sz="1600" dirty="0" smtClean="0">
                <a:latin typeface="Verdana"/>
                <a:cs typeface="Verdana"/>
              </a:rPr>
              <a:t>, Bas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Heijden</a:t>
            </a:r>
            <a:r>
              <a:rPr lang="en-GB" altLang="en-US" sz="1600" dirty="0" smtClean="0">
                <a:latin typeface="Verdana"/>
                <a:cs typeface="Verdana"/>
              </a:rPr>
              <a:t>, Kevin </a:t>
            </a:r>
            <a:r>
              <a:rPr lang="en-GB" altLang="en-US" sz="1600" dirty="0" err="1" smtClean="0">
                <a:latin typeface="Verdana"/>
                <a:cs typeface="Verdana"/>
              </a:rPr>
              <a:t>Heijhof</a:t>
            </a:r>
            <a:r>
              <a:rPr lang="en-GB" altLang="en-US" sz="1600" dirty="0" smtClean="0">
                <a:latin typeface="Verdana"/>
                <a:cs typeface="Verdana"/>
              </a:rPr>
              <a:t>, Charles </a:t>
            </a:r>
            <a:r>
              <a:rPr lang="en-GB" altLang="en-US" sz="1600" dirty="0" err="1" smtClean="0">
                <a:latin typeface="Verdana"/>
                <a:cs typeface="Verdana"/>
              </a:rPr>
              <a:t>Ietswaard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Dimitri</a:t>
            </a:r>
            <a:r>
              <a:rPr lang="en-GB" altLang="en-US" sz="1600" dirty="0" smtClean="0">
                <a:latin typeface="Verdana"/>
                <a:cs typeface="Verdana"/>
              </a:rPr>
              <a:t> John, </a:t>
            </a:r>
            <a:r>
              <a:rPr lang="en-GB" altLang="en-US" sz="1600" dirty="0" err="1" smtClean="0">
                <a:latin typeface="Verdana"/>
                <a:cs typeface="Verdana"/>
              </a:rPr>
              <a:t>Jochen</a:t>
            </a:r>
            <a:r>
              <a:rPr lang="en-GB" altLang="en-US" sz="1600" dirty="0" smtClean="0">
                <a:latin typeface="Verdana"/>
                <a:cs typeface="Verdana"/>
              </a:rPr>
              <a:t> Kaminski, Peter </a:t>
            </a:r>
            <a:r>
              <a:rPr lang="en-GB" altLang="en-US" sz="1600" dirty="0" err="1" smtClean="0">
                <a:latin typeface="Verdana"/>
                <a:cs typeface="Verdana"/>
              </a:rPr>
              <a:t>Kluit</a:t>
            </a:r>
            <a:r>
              <a:rPr lang="en-GB" altLang="en-US" sz="1600" dirty="0" smtClean="0">
                <a:latin typeface="Verdana"/>
                <a:cs typeface="Verdana"/>
              </a:rPr>
              <a:t>, Naomi van </a:t>
            </a:r>
            <a:r>
              <a:rPr lang="en-GB" altLang="en-US" sz="1600" dirty="0" err="1" smtClean="0">
                <a:latin typeface="Verdana"/>
                <a:cs typeface="Verdana"/>
              </a:rPr>
              <a:t>der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Kolk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Auke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Korporaal</a:t>
            </a:r>
            <a:r>
              <a:rPr lang="en-GB" altLang="en-US" sz="1600" dirty="0" smtClean="0">
                <a:latin typeface="Verdana"/>
                <a:cs typeface="Verdana"/>
              </a:rPr>
              <a:t>, </a:t>
            </a:r>
            <a:r>
              <a:rPr lang="en-GB" altLang="en-US" sz="1600" dirty="0" err="1" smtClean="0">
                <a:latin typeface="Verdana"/>
                <a:cs typeface="Verdana"/>
              </a:rPr>
              <a:t>Cornelis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Ligtenberg</a:t>
            </a:r>
            <a:r>
              <a:rPr lang="en-GB" altLang="en-US" sz="1600" dirty="0" smtClean="0">
                <a:latin typeface="Verdana"/>
                <a:cs typeface="Verdana"/>
              </a:rPr>
              <a:t>, Oscar van </a:t>
            </a:r>
            <a:r>
              <a:rPr lang="en-GB" altLang="en-US" sz="1600" dirty="0" err="1" smtClean="0">
                <a:latin typeface="Verdana"/>
                <a:cs typeface="Verdana"/>
              </a:rPr>
              <a:t>Petten</a:t>
            </a:r>
            <a:r>
              <a:rPr lang="en-GB" altLang="en-US" sz="1600" dirty="0" smtClean="0">
                <a:latin typeface="Verdana"/>
                <a:cs typeface="Verdana"/>
              </a:rPr>
              <a:t>, Gerhard Raven, </a:t>
            </a:r>
            <a:r>
              <a:rPr lang="en-GB" altLang="en-US" sz="1600" dirty="0" err="1" smtClean="0">
                <a:latin typeface="Verdana"/>
                <a:cs typeface="Verdana"/>
              </a:rPr>
              <a:t>Joop</a:t>
            </a:r>
            <a:r>
              <a:rPr lang="en-GB" altLang="en-US" sz="1600" dirty="0" smtClean="0">
                <a:latin typeface="Verdana"/>
                <a:cs typeface="Verdana"/>
              </a:rPr>
              <a:t> </a:t>
            </a:r>
            <a:r>
              <a:rPr lang="en-GB" altLang="en-US" sz="1600" dirty="0" err="1" smtClean="0">
                <a:latin typeface="Verdana"/>
                <a:cs typeface="Verdana"/>
              </a:rPr>
              <a:t>Rövekamp</a:t>
            </a:r>
            <a:r>
              <a:rPr lang="en-GB" altLang="en-US" sz="1600" dirty="0" smtClean="0">
                <a:latin typeface="Verdana"/>
                <a:cs typeface="Verdana"/>
              </a:rPr>
              <a:t>, Lucian </a:t>
            </a:r>
            <a:r>
              <a:rPr lang="en-GB" altLang="en-US" sz="1600" dirty="0" err="1" smtClean="0">
                <a:latin typeface="Verdana"/>
                <a:cs typeface="Verdana"/>
              </a:rPr>
              <a:t>Scharenberg</a:t>
            </a:r>
            <a:r>
              <a:rPr lang="en-GB" altLang="en-US" sz="1600" dirty="0" smtClean="0">
                <a:latin typeface="Verdana"/>
                <a:cs typeface="Verdana"/>
              </a:rPr>
              <a:t>, Tobias </a:t>
            </a:r>
            <a:r>
              <a:rPr lang="en-GB" altLang="en-US" sz="1600" dirty="0" err="1" smtClean="0">
                <a:latin typeface="Verdana"/>
                <a:cs typeface="Verdana"/>
              </a:rPr>
              <a:t>Schiffer</a:t>
            </a:r>
            <a:r>
              <a:rPr lang="en-GB" altLang="en-US" sz="1600" dirty="0" smtClean="0">
                <a:latin typeface="Verdana"/>
                <a:cs typeface="Verdana"/>
              </a:rPr>
              <a:t>, Sebastian Schmidt and Jan </a:t>
            </a:r>
            <a:r>
              <a:rPr lang="en-GB" altLang="en-US" sz="1600" dirty="0" err="1" smtClean="0">
                <a:latin typeface="Verdana"/>
                <a:cs typeface="Verdana"/>
              </a:rPr>
              <a:t>Timmermans</a:t>
            </a:r>
            <a:endParaRPr lang="en-GB" altLang="en-US" sz="1600" dirty="0" smtClean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smtClean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Monotype Sorts"/>
              <a:buNone/>
            </a:pPr>
            <a:r>
              <a:rPr lang="en-GB" altLang="en-US" sz="1600" i="1" dirty="0" smtClean="0">
                <a:latin typeface="Verdana"/>
                <a:cs typeface="Verdana"/>
              </a:rPr>
              <a:t>LCTPC Collaboration meeting @ DESY   9 </a:t>
            </a:r>
            <a:r>
              <a:rPr lang="en-US" altLang="en-US" sz="1600" i="1" dirty="0" smtClean="0">
                <a:latin typeface="Verdana"/>
                <a:cs typeface="Verdana"/>
              </a:rPr>
              <a:t>–</a:t>
            </a:r>
            <a:r>
              <a:rPr lang="en-GB" altLang="en-US" sz="1600" i="1" dirty="0" smtClean="0">
                <a:latin typeface="Verdana"/>
                <a:cs typeface="Verdana"/>
              </a:rPr>
              <a:t> 11 </a:t>
            </a:r>
            <a:r>
              <a:rPr lang="en-GB" altLang="en-US" sz="1600" i="1" dirty="0" err="1" smtClean="0">
                <a:latin typeface="Verdana"/>
                <a:cs typeface="Verdana"/>
              </a:rPr>
              <a:t>january</a:t>
            </a:r>
            <a:r>
              <a:rPr lang="en-GB" altLang="en-US" sz="1600" i="1" dirty="0" smtClean="0">
                <a:latin typeface="Verdana"/>
                <a:cs typeface="Verdana"/>
              </a:rPr>
              <a:t> 2019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672" y="134939"/>
            <a:ext cx="22748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5181600" y="2362200"/>
            <a:ext cx="1505253" cy="16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597" b="18710"/>
          <a:stretch/>
        </p:blipFill>
        <p:spPr bwMode="auto">
          <a:xfrm rot="16200000">
            <a:off x="6153665" y="2990335"/>
            <a:ext cx="285647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5562600" y="4572000"/>
            <a:ext cx="639882" cy="8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11"/>
          <a:srcRect r="9979"/>
          <a:stretch>
            <a:fillRect/>
          </a:stretch>
        </p:blipFill>
        <p:spPr>
          <a:xfrm>
            <a:off x="8356530" y="19050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991100" y="3848100"/>
            <a:ext cx="19050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867400" y="2743200"/>
            <a:ext cx="1600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696200" y="2667000"/>
            <a:ext cx="1600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pResolu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95600"/>
            <a:ext cx="3200400" cy="2765601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two track resolution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990600"/>
            <a:ext cx="10981267" cy="5410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Possible with the 2018 test beam: Need to select well defined clean tracks in the telescope and mix the tracks (superimposing the pixel hits) </a:t>
            </a:r>
          </a:p>
          <a:p>
            <a:pPr lvl="0">
              <a:buClr>
                <a:srgbClr val="FF6600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Hit resolution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pixels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rms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330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in telescope  better than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19" y="2667000"/>
            <a:ext cx="4880280" cy="2717800"/>
          </a:xfrm>
          <a:prstGeom prst="rect">
            <a:avLst/>
          </a:prstGeom>
        </p:spPr>
      </p:pic>
      <p:pic>
        <p:nvPicPr>
          <p:cNvPr id="8" name="Picture 7" descr="Hi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3048000" cy="262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two track resolution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533400" y="1066800"/>
            <a:ext cx="5342467" cy="2286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Mixing of two events where the track is </a:t>
            </a:r>
            <a:r>
              <a:rPr lang="en-US" sz="2000" smtClean="0">
                <a:solidFill>
                  <a:srgbClr val="000000"/>
                </a:solidFill>
                <a:latin typeface="Verdana"/>
                <a:cs typeface="Verdana"/>
              </a:rPr>
              <a:t>fitted through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all hits and residuals are recalculated. E.g. at a distance of 1 mm between the residuals look like right below: </a:t>
            </a: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9" name="Picture 8" descr="TwoTrackSepar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3271087" cy="2819400"/>
          </a:xfrm>
          <a:prstGeom prst="rect">
            <a:avLst/>
          </a:prstGeom>
        </p:spPr>
      </p:pic>
      <p:pic>
        <p:nvPicPr>
          <p:cNvPr id="10" name="Picture 9" descr="TwoTrackSeparation_1m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05200"/>
            <a:ext cx="3005864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00800" y="1282005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4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One can now calculate the fraction of shared hits within a cut of 1 and 0.7 mm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4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Masked hits in the core is only 3%  </a:t>
            </a:r>
          </a:p>
        </p:txBody>
      </p:sp>
      <p:pic>
        <p:nvPicPr>
          <p:cNvPr id="13" name="Picture 12" descr="TwoTrackHitFrac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743200"/>
            <a:ext cx="2762102" cy="2380698"/>
          </a:xfrm>
          <a:prstGeom prst="rect">
            <a:avLst/>
          </a:prstGeom>
        </p:spPr>
      </p:pic>
      <p:pic>
        <p:nvPicPr>
          <p:cNvPr id="14" name="Picture 13" descr="TwoTrackHitFraction0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808" y="2743200"/>
            <a:ext cx="2807191" cy="2419562"/>
          </a:xfrm>
          <a:prstGeom prst="rect">
            <a:avLst/>
          </a:prstGeom>
        </p:spPr>
      </p:pic>
      <p:pic>
        <p:nvPicPr>
          <p:cNvPr id="15" name="Picture 14" descr="MaskedHit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221" y="5105400"/>
            <a:ext cx="2033379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77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two track resolution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990600" y="838200"/>
            <a:ext cx="9677400" cy="54864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A two track separation of about 0.7 mm can be achieved assuming a 0.33 mm single hit </a:t>
            </a:r>
            <a:r>
              <a:rPr lang="en-US" sz="2000" dirty="0" smtClean="0">
                <a:latin typeface="Verdana"/>
                <a:cs typeface="Verdana"/>
              </a:rPr>
              <a:t>resolution (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= 1 cm). </a:t>
            </a:r>
          </a:p>
          <a:p>
            <a:r>
              <a:rPr lang="en-US" sz="2000" dirty="0" smtClean="0">
                <a:latin typeface="Verdana"/>
                <a:cs typeface="Verdana"/>
              </a:rPr>
              <a:t>For </a:t>
            </a:r>
            <a:r>
              <a:rPr lang="en-US" sz="2000" dirty="0" smtClean="0">
                <a:latin typeface="Verdana"/>
                <a:cs typeface="Verdana"/>
              </a:rPr>
              <a:t>a full TPC in ILD</a:t>
            </a:r>
            <a:r>
              <a:rPr lang="en-US" sz="2000" dirty="0" smtClean="0">
                <a:latin typeface="Verdana"/>
                <a:cs typeface="Verdana"/>
              </a:rPr>
              <a:t> with D</a:t>
            </a:r>
            <a:r>
              <a:rPr lang="en-US" sz="2000" baseline="-25000" dirty="0" smtClean="0">
                <a:latin typeface="Verdana"/>
                <a:cs typeface="Verdana"/>
              </a:rPr>
              <a:t>T</a:t>
            </a:r>
            <a:r>
              <a:rPr lang="en-US" sz="2000" dirty="0" smtClean="0">
                <a:latin typeface="Verdana"/>
                <a:cs typeface="Verdana"/>
              </a:rPr>
              <a:t> = 25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/√cm. Assuming 1 </a:t>
            </a:r>
            <a:r>
              <a:rPr lang="en-US" sz="2000" dirty="0" err="1" smtClean="0">
                <a:latin typeface="Verdana"/>
                <a:cs typeface="Verdana"/>
              </a:rPr>
              <a:t>m</a:t>
            </a:r>
            <a:r>
              <a:rPr lang="en-US" sz="2000" dirty="0" smtClean="0">
                <a:latin typeface="Verdana"/>
                <a:cs typeface="Verdana"/>
              </a:rPr>
              <a:t> drift distance, one expects 0.5 mm track separation. For a part of the track with drift distances up to a few cm drift one expects to reach 0.15 mm (3 pixels). </a:t>
            </a:r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There is another possibility for tracks at a distance of less than 0.7 mm. These tracks will have a mean </a:t>
            </a:r>
            <a:r>
              <a:rPr lang="en-US" sz="2000" dirty="0" err="1" smtClean="0">
                <a:latin typeface="Verdana"/>
                <a:cs typeface="Verdana"/>
              </a:rPr>
              <a:t>dEdx</a:t>
            </a:r>
            <a:r>
              <a:rPr lang="en-US" sz="2000" dirty="0" smtClean="0">
                <a:latin typeface="Verdana"/>
                <a:cs typeface="Verdana"/>
              </a:rPr>
              <a:t> or number of associated pixel hits of 1.97 times larger (only 3% lost due to the masked hits).</a:t>
            </a:r>
          </a:p>
          <a:p>
            <a:r>
              <a:rPr lang="en-US" sz="2000" dirty="0" smtClean="0">
                <a:latin typeface="Verdana"/>
                <a:cs typeface="Verdana"/>
              </a:rPr>
              <a:t>For a full ILD TPC with a (pixel) resolution of </a:t>
            </a:r>
            <a:r>
              <a:rPr lang="en-US" sz="2000" dirty="0" err="1" smtClean="0">
                <a:latin typeface="Verdana"/>
                <a:cs typeface="Verdana"/>
              </a:rPr>
              <a:t>dEdx</a:t>
            </a:r>
            <a:r>
              <a:rPr lang="en-US" sz="2000" dirty="0" smtClean="0">
                <a:latin typeface="Verdana"/>
                <a:cs typeface="Verdana"/>
              </a:rPr>
              <a:t> of better than 4% can be achieved. Therefore we know on an track by track basis (by more than 20 </a:t>
            </a:r>
            <a:r>
              <a:rPr lang="en-US" sz="2000" dirty="0" err="1" smtClean="0">
                <a:latin typeface="Verdana"/>
                <a:cs typeface="Verdana"/>
              </a:rPr>
              <a:t>σ</a:t>
            </a:r>
            <a:r>
              <a:rPr lang="en-US" sz="2000" dirty="0" smtClean="0">
                <a:latin typeface="Verdana"/>
                <a:cs typeface="Verdana"/>
              </a:rPr>
              <a:t>) that there are two tracks (and not one).</a:t>
            </a:r>
          </a:p>
          <a:p>
            <a:r>
              <a:rPr lang="en-US" sz="2000" dirty="0" smtClean="0">
                <a:latin typeface="Verdana"/>
                <a:cs typeface="Verdana"/>
              </a:rPr>
              <a:t>This leaves the possibility to reassign the TPC pixel hits to different tracks, using a more sophisticated track fitting model (such as the </a:t>
            </a:r>
            <a:r>
              <a:rPr lang="en-US" sz="2000" dirty="0" err="1" smtClean="0">
                <a:latin typeface="Verdana"/>
                <a:cs typeface="Verdana"/>
              </a:rPr>
              <a:t>gaussian</a:t>
            </a:r>
            <a:r>
              <a:rPr lang="en-US" sz="2000" dirty="0" smtClean="0">
                <a:latin typeface="Verdana"/>
                <a:cs typeface="Verdana"/>
              </a:rPr>
              <a:t> sum filter), e.g. in combination with the ILD pixel detector. </a:t>
            </a:r>
          </a:p>
          <a:p>
            <a:pPr lvl="0"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09800" y="461963"/>
            <a:ext cx="7192953" cy="452437"/>
          </a:xfrm>
        </p:spPr>
        <p:txBody>
          <a:bodyPr/>
          <a:lstStyle/>
          <a:p>
            <a:pPr algn="l"/>
            <a:r>
              <a:rPr lang="en-GB" altLang="en-US" sz="3600" b="0" dirty="0" smtClean="0">
                <a:latin typeface="Verdana"/>
                <a:cs typeface="Verdana"/>
              </a:rPr>
              <a:t>Pixel TPC performance topics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1219200"/>
            <a:ext cx="10981267" cy="5410200"/>
          </a:xfrm>
        </p:spPr>
        <p:txBody>
          <a:bodyPr/>
          <a:lstStyle/>
          <a:p>
            <a:r>
              <a:rPr lang="en-US" sz="2000" dirty="0" smtClean="0">
                <a:latin typeface="Verdana"/>
                <a:cs typeface="Verdana"/>
              </a:rPr>
              <a:t> I  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and timing resolution in ILD</a:t>
            </a:r>
            <a:endParaRPr lang="en-US" sz="2000" dirty="0" smtClean="0">
              <a:latin typeface="Verdana"/>
              <a:cs typeface="Verdana"/>
            </a:endParaRPr>
          </a:p>
          <a:p>
            <a:pPr lvl="1"/>
            <a:r>
              <a:rPr lang="en-US" dirty="0" smtClean="0">
                <a:latin typeface="Verdana"/>
                <a:cs typeface="Verdana"/>
              </a:rPr>
              <a:t>Second </a:t>
            </a:r>
            <a:r>
              <a:rPr lang="en-US" dirty="0" smtClean="0">
                <a:latin typeface="Verdana"/>
                <a:cs typeface="Verdana"/>
              </a:rPr>
              <a:t>analysis meeting </a:t>
            </a:r>
            <a:r>
              <a:rPr lang="en-US" dirty="0" smtClean="0">
                <a:latin typeface="Verdana"/>
                <a:cs typeface="Verdana"/>
                <a:hlinkClick r:id="rId2"/>
              </a:rPr>
              <a:t>https://agenda.linearcollider.org/event/7950/</a:t>
            </a:r>
            <a:r>
              <a:rPr lang="en-US" dirty="0" smtClean="0">
                <a:latin typeface="Verdana"/>
                <a:cs typeface="Verdana"/>
              </a:rPr>
              <a:t> on </a:t>
            </a:r>
            <a:r>
              <a:rPr lang="en-US" dirty="0" err="1" smtClean="0">
                <a:latin typeface="Verdana"/>
                <a:cs typeface="Verdana"/>
              </a:rPr>
              <a:t>z</a:t>
            </a:r>
            <a:r>
              <a:rPr lang="en-US" dirty="0" smtClean="0">
                <a:latin typeface="Verdana"/>
                <a:cs typeface="Verdana"/>
              </a:rPr>
              <a:t> resolution and timing</a:t>
            </a:r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II  </a:t>
            </a:r>
            <a:r>
              <a:rPr lang="en-US" sz="2000" dirty="0" err="1" smtClean="0">
                <a:latin typeface="Verdana"/>
                <a:cs typeface="Verdana"/>
              </a:rPr>
              <a:t>dEdx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using simulation and data</a:t>
            </a:r>
            <a:endParaRPr lang="en-US" sz="2000" dirty="0" smtClean="0">
              <a:latin typeface="Verdana"/>
              <a:cs typeface="Verdana"/>
            </a:endParaRPr>
          </a:p>
          <a:p>
            <a:pPr lvl="1"/>
            <a:r>
              <a:rPr lang="en-US" dirty="0" smtClean="0">
                <a:latin typeface="Verdana"/>
                <a:cs typeface="Verdana"/>
              </a:rPr>
              <a:t> First </a:t>
            </a:r>
            <a:r>
              <a:rPr lang="en-US" dirty="0" smtClean="0">
                <a:latin typeface="Verdana"/>
                <a:cs typeface="Verdana"/>
              </a:rPr>
              <a:t>analysis meeting </a:t>
            </a:r>
            <a:r>
              <a:rPr lang="en-US" dirty="0" smtClean="0">
                <a:latin typeface="Verdana"/>
                <a:cs typeface="Verdana"/>
                <a:hlinkClick r:id="rId3"/>
              </a:rPr>
              <a:t>https://agenda.linearcollider.org/event/7909/</a:t>
            </a:r>
            <a:r>
              <a:rPr lang="en-US" dirty="0" smtClean="0">
                <a:latin typeface="Verdana"/>
                <a:cs typeface="Verdana"/>
              </a:rPr>
              <a:t>  on </a:t>
            </a:r>
            <a:r>
              <a:rPr lang="en-US" dirty="0" err="1" smtClean="0">
                <a:latin typeface="Verdana"/>
                <a:cs typeface="Verdana"/>
              </a:rPr>
              <a:t>dEdx</a:t>
            </a:r>
            <a:endParaRPr lang="en-US" dirty="0" smtClean="0"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latin typeface="Verdana"/>
                <a:cs typeface="Verdana"/>
              </a:rPr>
              <a:t>III Results </a:t>
            </a:r>
            <a:r>
              <a:rPr lang="en-US" sz="2000" dirty="0" smtClean="0">
                <a:latin typeface="Verdana"/>
                <a:cs typeface="Verdana"/>
              </a:rPr>
              <a:t>for the two track resolution based on the 2019 test beam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50" y="2965817"/>
            <a:ext cx="6356350" cy="3282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60564"/>
            <a:ext cx="480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and timing resolution in ILD</a:t>
            </a:r>
          </a:p>
          <a:p>
            <a:endParaRPr lang="en-US" sz="1800" dirty="0" smtClean="0">
              <a:latin typeface="Verdana"/>
              <a:cs typeface="Verdana"/>
            </a:endParaRPr>
          </a:p>
          <a:p>
            <a:r>
              <a:rPr lang="en-US" sz="1800" dirty="0" smtClean="0">
                <a:latin typeface="Verdana"/>
                <a:cs typeface="Verdana"/>
              </a:rPr>
              <a:t>Starting point is the test beam result</a:t>
            </a:r>
          </a:p>
          <a:p>
            <a:endParaRPr lang="en-US" sz="1800" dirty="0" smtClean="0">
              <a:latin typeface="Verdana"/>
              <a:cs typeface="Verdana"/>
            </a:endParaRPr>
          </a:p>
          <a:p>
            <a:r>
              <a:rPr lang="en-US" sz="1800" dirty="0" smtClean="0">
                <a:latin typeface="Verdana"/>
                <a:cs typeface="Verdana"/>
              </a:rPr>
              <a:t>ILD simulation is a bit pessimistic:</a:t>
            </a:r>
          </a:p>
          <a:p>
            <a:r>
              <a:rPr lang="en-US" sz="1800" dirty="0" smtClean="0">
                <a:latin typeface="Verdana"/>
                <a:cs typeface="Verdana"/>
              </a:rPr>
              <a:t>σ</a:t>
            </a:r>
            <a:r>
              <a:rPr lang="en-US" sz="1800" baseline="-25000" dirty="0" smtClean="0">
                <a:latin typeface="Verdana"/>
                <a:cs typeface="Verdana"/>
              </a:rPr>
              <a:t>z0</a:t>
            </a:r>
            <a:r>
              <a:rPr lang="en-US" sz="1800" dirty="0" smtClean="0">
                <a:latin typeface="Verdana"/>
                <a:cs typeface="Verdana"/>
              </a:rPr>
              <a:t> = 168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r>
              <a:rPr lang="en-US" sz="1800" dirty="0" smtClean="0">
                <a:latin typeface="Verdana"/>
                <a:cs typeface="Verdana"/>
              </a:rPr>
              <a:t>  D</a:t>
            </a:r>
            <a:r>
              <a:rPr lang="en-US" sz="1800" baseline="-25000" dirty="0" smtClean="0">
                <a:latin typeface="Verdana"/>
                <a:cs typeface="Verdana"/>
              </a:rPr>
              <a:t>L</a:t>
            </a:r>
            <a:r>
              <a:rPr lang="en-US" sz="1800" dirty="0" smtClean="0">
                <a:latin typeface="Verdana"/>
                <a:cs typeface="Verdana"/>
              </a:rPr>
              <a:t>=205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r>
              <a:rPr lang="en-US" sz="1800" dirty="0" smtClean="0">
                <a:latin typeface="Verdana"/>
                <a:cs typeface="Verdana"/>
              </a:rPr>
              <a:t>/√cm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gr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15000" y="1295400"/>
            <a:ext cx="6247840" cy="44958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z</a:t>
            </a:r>
            <a:r>
              <a:rPr lang="en-GB" altLang="en-US" b="0" dirty="0" smtClean="0">
                <a:latin typeface="Verdana"/>
                <a:cs typeface="Verdana"/>
              </a:rPr>
              <a:t> and timing resolution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1219200"/>
            <a:ext cx="5494867" cy="5410200"/>
          </a:xfrm>
        </p:spPr>
        <p:txBody>
          <a:bodyPr/>
          <a:lstStyle/>
          <a:p>
            <a:endParaRPr lang="en-US" sz="2000" dirty="0" smtClean="0"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r>
              <a:rPr lang="en-US" sz="2400" dirty="0" err="1" smtClean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cs typeface="Verdana"/>
              </a:rPr>
              <a:t> resolution in ILD</a:t>
            </a:r>
          </a:p>
          <a:p>
            <a:pPr lvl="0">
              <a:buClr>
                <a:srgbClr val="FF6600"/>
              </a:buClr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0">
              <a:buClr>
                <a:srgbClr val="FF66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The 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resolution increases </a:t>
            </a:r>
            <a:r>
              <a:rPr lang="en-US" sz="2000" dirty="0" smtClean="0">
                <a:latin typeface="Verdana"/>
                <a:cs typeface="Verdana"/>
              </a:rPr>
              <a:t>at low </a:t>
            </a:r>
            <a:r>
              <a:rPr lang="en-US" sz="2000" dirty="0" err="1" smtClean="0">
                <a:latin typeface="Verdana"/>
                <a:cs typeface="Verdana"/>
              </a:rPr>
              <a:t>momenta</a:t>
            </a:r>
            <a:r>
              <a:rPr lang="en-US" sz="2000" dirty="0" smtClean="0">
                <a:latin typeface="Verdana"/>
                <a:cs typeface="Verdana"/>
              </a:rPr>
              <a:t> due to multiple scattering</a:t>
            </a:r>
          </a:p>
          <a:p>
            <a:pPr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The 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resolution of the pixel readout </a:t>
            </a:r>
          </a:p>
          <a:p>
            <a:pPr>
              <a:buClr>
                <a:srgbClr val="FF6600"/>
              </a:buClr>
              <a:buNone/>
            </a:pPr>
            <a:r>
              <a:rPr lang="en-US" sz="2000" dirty="0" smtClean="0">
                <a:latin typeface="Verdana"/>
                <a:cs typeface="Verdana"/>
              </a:rPr>
              <a:t>     </a:t>
            </a:r>
            <a:r>
              <a:rPr lang="en-US" sz="2000" dirty="0" smtClean="0">
                <a:latin typeface="Verdana"/>
                <a:cs typeface="Verdana"/>
              </a:rPr>
              <a:t>lies </a:t>
            </a:r>
            <a:r>
              <a:rPr lang="en-US" sz="2000" dirty="0" smtClean="0">
                <a:latin typeface="Verdana"/>
                <a:cs typeface="Verdana"/>
              </a:rPr>
              <a:t>between 13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and 85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  <a:p>
            <a:pPr lvl="0">
              <a:buClr>
                <a:srgbClr val="FF66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2133600"/>
            <a:ext cx="34417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200" y="56343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Polar angle (deg)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87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Forward ………………… Barrel…….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z</a:t>
            </a:r>
            <a:r>
              <a:rPr lang="en-GB" altLang="en-US" b="0" dirty="0" smtClean="0">
                <a:latin typeface="Verdana"/>
                <a:cs typeface="Verdana"/>
              </a:rPr>
              <a:t> and timing resolution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1219200"/>
            <a:ext cx="10981267" cy="5410200"/>
          </a:xfrm>
        </p:spPr>
        <p:txBody>
          <a:bodyPr/>
          <a:lstStyle/>
          <a:p>
            <a:endParaRPr lang="en-US" sz="2000" dirty="0" smtClean="0">
              <a:latin typeface="Verdana"/>
              <a:cs typeface="Verdana"/>
            </a:endParaRPr>
          </a:p>
          <a:p>
            <a:pPr lvl="0">
              <a:buClr>
                <a:srgbClr val="FF6600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time resolution in ILD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6" name="Picture 5" descr="time_pixelSI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43549" y="1600200"/>
            <a:ext cx="5824257" cy="41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133600"/>
            <a:ext cx="47244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 The time can measured by comparing the </a:t>
            </a:r>
            <a:r>
              <a:rPr lang="en-US" sz="1800" dirty="0" err="1" smtClean="0">
                <a:latin typeface="Verdana"/>
                <a:cs typeface="Verdana"/>
              </a:rPr>
              <a:t>z</a:t>
            </a:r>
            <a:r>
              <a:rPr lang="en-US" sz="1800" dirty="0" smtClean="0">
                <a:latin typeface="Verdana"/>
                <a:cs typeface="Verdana"/>
              </a:rPr>
              <a:t> position of the track, with the position in the SIT or SET.</a:t>
            </a:r>
          </a:p>
          <a:p>
            <a:pPr>
              <a:buFont typeface="Arial"/>
              <a:buChar char="•"/>
            </a:pPr>
            <a:endParaRPr lang="en-US" sz="1800" dirty="0" smtClean="0"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 Assuming uncertainties of 16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r>
              <a:rPr lang="en-US" sz="1800" dirty="0" smtClean="0">
                <a:latin typeface="Verdana"/>
                <a:cs typeface="Verdana"/>
              </a:rPr>
              <a:t>/ns from the drift velocity, 35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r>
              <a:rPr lang="en-US" sz="1800" dirty="0" smtClean="0">
                <a:latin typeface="Verdana"/>
                <a:cs typeface="Verdana"/>
              </a:rPr>
              <a:t> from the SIT, and 50 </a:t>
            </a:r>
            <a:r>
              <a:rPr lang="en-US" sz="1800" dirty="0" err="1" smtClean="0">
                <a:latin typeface="Verdana"/>
                <a:cs typeface="Verdana"/>
              </a:rPr>
              <a:t>μm</a:t>
            </a:r>
            <a:r>
              <a:rPr lang="en-US" sz="1800" dirty="0" smtClean="0">
                <a:latin typeface="Verdana"/>
                <a:cs typeface="Verdana"/>
              </a:rPr>
              <a:t> from the SET</a:t>
            </a:r>
          </a:p>
          <a:p>
            <a:endParaRPr lang="en-US" sz="1800" dirty="0" smtClean="0"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4"/>
              </a:buBlip>
            </a:pPr>
            <a:r>
              <a:rPr lang="en-US" sz="2000" dirty="0" smtClean="0">
                <a:latin typeface="Verdana"/>
                <a:cs typeface="Verdana"/>
              </a:rPr>
              <a:t>The </a:t>
            </a:r>
            <a:r>
              <a:rPr lang="en-US" sz="2000" dirty="0" smtClean="0">
                <a:latin typeface="Verdana"/>
                <a:cs typeface="Verdana"/>
              </a:rPr>
              <a:t>time stamping resolution is estimated to range from 0.65  to 1.2 ns </a:t>
            </a:r>
          </a:p>
          <a:p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56343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Polar angle (deg)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dEdx</a:t>
            </a:r>
            <a:r>
              <a:rPr lang="en-GB" altLang="en-US" b="0" dirty="0" smtClean="0">
                <a:latin typeface="Verdana"/>
                <a:cs typeface="Verdana"/>
              </a:rPr>
              <a:t> data and MC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685800"/>
            <a:ext cx="10981267" cy="5410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Verdana"/>
              <a:cs typeface="Verdana"/>
            </a:endParaRPr>
          </a:p>
          <a:p>
            <a:pPr>
              <a:buClr>
                <a:srgbClr val="FF6600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In order to model the test beam data of 2017 (nr of hits), the energy loss model in the Geant4 simulation </a:t>
            </a:r>
            <a:r>
              <a:rPr lang="en-US" sz="2000" dirty="0" smtClean="0">
                <a:solidFill>
                  <a:srgbClr val="0000FF"/>
                </a:solidFill>
              </a:rPr>
              <a:t>G4UniversalFluctuation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was tuned.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Kees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Ligtenberg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will describe this in his talk on the ILD pixel TPC simulation. </a:t>
            </a:r>
          </a:p>
          <a:p>
            <a:r>
              <a:rPr lang="en-US" sz="2000" dirty="0" err="1" smtClean="0">
                <a:latin typeface="Verdana"/>
                <a:cs typeface="Verdana"/>
              </a:rPr>
              <a:t>dE/dx</a:t>
            </a:r>
            <a:r>
              <a:rPr lang="en-US" sz="2000" dirty="0" smtClean="0">
                <a:latin typeface="Verdana"/>
                <a:cs typeface="Verdana"/>
              </a:rPr>
              <a:t> with truncated mean for data </a:t>
            </a:r>
          </a:p>
          <a:p>
            <a:pPr lvl="1"/>
            <a:r>
              <a:rPr lang="en-US" dirty="0" err="1" smtClean="0">
                <a:latin typeface="Verdana"/>
                <a:cs typeface="Verdana"/>
              </a:rPr>
              <a:t>dE/dx</a:t>
            </a:r>
            <a:r>
              <a:rPr lang="en-US" dirty="0" smtClean="0">
                <a:latin typeface="Verdana"/>
                <a:cs typeface="Verdana"/>
              </a:rPr>
              <a:t> is estimated by a truncated sum of electrons for 1 </a:t>
            </a:r>
            <a:r>
              <a:rPr lang="en-US" dirty="0" err="1" smtClean="0">
                <a:latin typeface="Verdana"/>
                <a:cs typeface="Verdana"/>
              </a:rPr>
              <a:t>m</a:t>
            </a:r>
            <a:r>
              <a:rPr lang="en-US" dirty="0" smtClean="0">
                <a:latin typeface="Verdana"/>
                <a:cs typeface="Verdana"/>
              </a:rPr>
              <a:t> track (summing over 83 single chips)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Slices of 20 pixels (∼1.1 mm) as suggested by M. Lupberger. Reject the top 10% of slices with the most electrons. The achieved resolution is 4.1% for 1 </a:t>
            </a:r>
            <a:r>
              <a:rPr lang="en-US" dirty="0" err="1" smtClean="0">
                <a:latin typeface="Verdana"/>
                <a:cs typeface="Verdana"/>
              </a:rPr>
              <a:t>m</a:t>
            </a:r>
            <a:r>
              <a:rPr lang="en-US" dirty="0" smtClean="0">
                <a:latin typeface="Verdana"/>
                <a:cs typeface="Verdana"/>
              </a:rPr>
              <a:t> track. </a:t>
            </a:r>
          </a:p>
          <a:p>
            <a:pPr>
              <a:buClr>
                <a:srgbClr val="FF6600"/>
              </a:buClr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8" name="Picture 7" descr="fractionOptimis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05550" y="3237324"/>
            <a:ext cx="4210050" cy="2858676"/>
          </a:xfrm>
          <a:prstGeom prst="rect">
            <a:avLst/>
          </a:prstGeom>
        </p:spPr>
      </p:pic>
      <p:pic>
        <p:nvPicPr>
          <p:cNvPr id="9" name="Picture 8" descr="slicingOptimis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3194050"/>
            <a:ext cx="4273781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dEdx</a:t>
            </a:r>
            <a:r>
              <a:rPr lang="en-GB" altLang="en-US" b="0" dirty="0" smtClean="0">
                <a:latin typeface="Verdana"/>
                <a:cs typeface="Verdana"/>
              </a:rPr>
              <a:t> data and MC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685800"/>
            <a:ext cx="10981267" cy="54102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2000" dirty="0" err="1" smtClean="0">
                <a:latin typeface="Verdana"/>
                <a:cs typeface="Verdana"/>
              </a:rPr>
              <a:t>dE/dx</a:t>
            </a:r>
            <a:r>
              <a:rPr lang="en-US" sz="2000" dirty="0" smtClean="0">
                <a:latin typeface="Verdana"/>
                <a:cs typeface="Verdana"/>
              </a:rPr>
              <a:t> with truncated mean for a MIP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All distances along track are scaled by 1/0.7 to get an estimation for the </a:t>
            </a:r>
            <a:r>
              <a:rPr lang="en-US" dirty="0" err="1" smtClean="0">
                <a:latin typeface="Verdana"/>
                <a:cs typeface="Verdana"/>
              </a:rPr>
              <a:t>dEdx</a:t>
            </a:r>
            <a:r>
              <a:rPr lang="en-US" dirty="0" smtClean="0">
                <a:latin typeface="Verdana"/>
                <a:cs typeface="Verdana"/>
              </a:rPr>
              <a:t> of a MIP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Resolution is 4.1% for a 2.5 </a:t>
            </a:r>
            <a:r>
              <a:rPr lang="en-US" dirty="0" err="1" smtClean="0">
                <a:latin typeface="Verdana"/>
                <a:cs typeface="Verdana"/>
              </a:rPr>
              <a:t>GeV</a:t>
            </a:r>
            <a:r>
              <a:rPr lang="en-US" dirty="0" smtClean="0">
                <a:latin typeface="Verdana"/>
                <a:cs typeface="Verdana"/>
              </a:rPr>
              <a:t> electron and 4.9% for a MIP</a:t>
            </a:r>
          </a:p>
          <a:p>
            <a:r>
              <a:rPr lang="en-US" dirty="0" smtClean="0">
                <a:latin typeface="Verdana"/>
                <a:cs typeface="Verdana"/>
              </a:rPr>
              <a:t>Separation defined as S = (N</a:t>
            </a:r>
            <a:r>
              <a:rPr lang="en-US" baseline="-25000" dirty="0" smtClean="0">
                <a:latin typeface="Verdana"/>
                <a:cs typeface="Verdana"/>
              </a:rPr>
              <a:t>e </a:t>
            </a:r>
            <a:r>
              <a:rPr lang="en-US" dirty="0" smtClean="0">
                <a:latin typeface="Verdana"/>
                <a:cs typeface="Verdana"/>
              </a:rPr>
              <a:t>− N</a:t>
            </a:r>
            <a:r>
              <a:rPr lang="en-US" baseline="-25000" dirty="0" smtClean="0">
                <a:latin typeface="Verdana"/>
                <a:cs typeface="Verdana"/>
              </a:rPr>
              <a:t>MIP</a:t>
            </a:r>
            <a:r>
              <a:rPr lang="en-US" dirty="0" smtClean="0">
                <a:latin typeface="Verdana"/>
                <a:cs typeface="Verdana"/>
              </a:rPr>
              <a:t>)/</a:t>
            </a:r>
            <a:r>
              <a:rPr lang="en-US" dirty="0" err="1" smtClean="0">
                <a:latin typeface="Verdana"/>
                <a:cs typeface="Verdana"/>
              </a:rPr>
              <a:t>σ</a:t>
            </a:r>
            <a:r>
              <a:rPr lang="en-US" baseline="-25000" dirty="0" err="1" smtClean="0">
                <a:latin typeface="Verdana"/>
                <a:cs typeface="Verdana"/>
              </a:rPr>
              <a:t>e</a:t>
            </a:r>
            <a:r>
              <a:rPr lang="en-US" dirty="0" smtClean="0">
                <a:latin typeface="Verdana"/>
                <a:cs typeface="Verdana"/>
              </a:rPr>
              <a:t> </a:t>
            </a:r>
          </a:p>
          <a:p>
            <a:r>
              <a:rPr lang="en-US" dirty="0" smtClean="0">
                <a:latin typeface="Verdana"/>
                <a:cs typeface="Verdana"/>
              </a:rPr>
              <a:t>So we achieve a 8σ</a:t>
            </a:r>
            <a:r>
              <a:rPr lang="en-US" baseline="-25000" dirty="0" smtClean="0">
                <a:latin typeface="Verdana"/>
                <a:cs typeface="Verdana"/>
              </a:rPr>
              <a:t> </a:t>
            </a:r>
            <a:r>
              <a:rPr lang="en-US" dirty="0" smtClean="0">
                <a:latin typeface="Verdana"/>
                <a:cs typeface="Verdana"/>
              </a:rPr>
              <a:t>MIP-</a:t>
            </a:r>
            <a:r>
              <a:rPr lang="en-US" dirty="0" err="1" smtClean="0">
                <a:latin typeface="Verdana"/>
                <a:cs typeface="Verdana"/>
              </a:rPr>
              <a:t>e</a:t>
            </a:r>
            <a:r>
              <a:rPr lang="en-US" dirty="0" smtClean="0">
                <a:latin typeface="Verdana"/>
                <a:cs typeface="Verdana"/>
              </a:rPr>
              <a:t> separation for a 1 meter track (MC 7.1σ) </a:t>
            </a:r>
          </a:p>
          <a:p>
            <a:r>
              <a:rPr lang="en-US" dirty="0" smtClean="0">
                <a:latin typeface="Verdana"/>
                <a:cs typeface="Verdana"/>
              </a:rPr>
              <a:t>The data is reasonably well modeled by the tuned G4 MC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6" name="Picture 5" descr="data-mi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88776" y="3048000"/>
            <a:ext cx="4235824" cy="3048000"/>
          </a:xfrm>
          <a:prstGeom prst="rect">
            <a:avLst/>
          </a:prstGeom>
        </p:spPr>
      </p:pic>
      <p:pic>
        <p:nvPicPr>
          <p:cNvPr id="7" name="Picture 6" descr="data-mc-mi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55976" y="3048000"/>
            <a:ext cx="4235824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411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Published Data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6059269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Verdana"/>
                <a:cs typeface="Verdana"/>
                <a:hlinkClick r:id="rId6" tooltip="Persistent link using digital object identifier"/>
              </a:rPr>
              <a:t>https://doi.org/10.1016/j.nima.2018.08.012</a:t>
            </a:r>
            <a:r>
              <a:rPr lang="nl-NL" sz="1800" dirty="0" smtClean="0">
                <a:latin typeface="Verdana"/>
                <a:cs typeface="Verdana"/>
              </a:rPr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dEdx</a:t>
            </a:r>
            <a:r>
              <a:rPr lang="en-GB" altLang="en-US" b="0" dirty="0" smtClean="0">
                <a:latin typeface="Verdana"/>
                <a:cs typeface="Verdana"/>
              </a:rPr>
              <a:t> data and MC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685800"/>
            <a:ext cx="10981267" cy="54102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2000" dirty="0" err="1" smtClean="0">
                <a:latin typeface="Verdana"/>
                <a:cs typeface="Verdana"/>
              </a:rPr>
              <a:t>dE/dx</a:t>
            </a:r>
            <a:r>
              <a:rPr lang="en-US" sz="2000" dirty="0" smtClean="0">
                <a:latin typeface="Verdana"/>
                <a:cs typeface="Verdana"/>
              </a:rPr>
              <a:t> with cluster counting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Cluster counting is possible in a pixel TPC. It is an alternative approach to </a:t>
            </a:r>
            <a:r>
              <a:rPr lang="en-US" dirty="0" err="1" smtClean="0">
                <a:latin typeface="Verdana"/>
                <a:cs typeface="Verdana"/>
              </a:rPr>
              <a:t>dE/dx</a:t>
            </a:r>
            <a:r>
              <a:rPr lang="en-US" dirty="0" smtClean="0">
                <a:latin typeface="Verdana"/>
                <a:cs typeface="Verdana"/>
              </a:rPr>
              <a:t>; it reduces the Landau fluctuations by separating primary from secondary clusters</a:t>
            </a:r>
          </a:p>
          <a:p>
            <a:r>
              <a:rPr lang="en-US" sz="2000" dirty="0" smtClean="0">
                <a:latin typeface="Verdana"/>
                <a:cs typeface="Verdana"/>
              </a:rPr>
              <a:t>From </a:t>
            </a:r>
            <a:r>
              <a:rPr lang="en-US" sz="2000" dirty="0" err="1" smtClean="0">
                <a:latin typeface="Verdana"/>
                <a:cs typeface="Verdana"/>
              </a:rPr>
              <a:t>Fischler</a:t>
            </a:r>
            <a:r>
              <a:rPr lang="en-US" sz="2000" dirty="0" smtClean="0">
                <a:latin typeface="Verdana"/>
                <a:cs typeface="Verdana"/>
              </a:rPr>
              <a:t> measurements in </a:t>
            </a:r>
            <a:r>
              <a:rPr lang="en-US" sz="2000" dirty="0" err="1" smtClean="0">
                <a:latin typeface="Verdana"/>
                <a:cs typeface="Verdana"/>
              </a:rPr>
              <a:t>Ar</a:t>
            </a:r>
            <a:r>
              <a:rPr lang="en-US" sz="2000" dirty="0" smtClean="0">
                <a:latin typeface="Verdana"/>
                <a:cs typeface="Verdana"/>
              </a:rPr>
              <a:t> and Geant4 simulation: 3400 clusters/</a:t>
            </a:r>
            <a:r>
              <a:rPr lang="en-US" sz="2000" dirty="0" err="1" smtClean="0">
                <a:latin typeface="Verdana"/>
                <a:cs typeface="Verdana"/>
              </a:rPr>
              <a:t>m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  <a:p>
            <a:r>
              <a:rPr lang="en-US" sz="2000" dirty="0" smtClean="0">
                <a:latin typeface="Verdana"/>
                <a:cs typeface="Verdana"/>
              </a:rPr>
              <a:t>Ultimate resolution would be 1.7% or a (2.5 </a:t>
            </a:r>
            <a:r>
              <a:rPr lang="en-US" sz="2000" dirty="0" err="1" smtClean="0">
                <a:latin typeface="Verdana"/>
                <a:cs typeface="Verdana"/>
              </a:rPr>
              <a:t>GeV</a:t>
            </a:r>
            <a:r>
              <a:rPr lang="en-US" sz="2000" dirty="0" smtClean="0">
                <a:latin typeface="Verdana"/>
                <a:cs typeface="Verdana"/>
              </a:rPr>
              <a:t> electron)-MIP separation of 17σ 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8" name="Picture 7" descr="ClusterCount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3200" y="2787549"/>
            <a:ext cx="6562885" cy="346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dEdx</a:t>
            </a:r>
            <a:r>
              <a:rPr lang="en-GB" altLang="en-US" b="0" dirty="0" smtClean="0">
                <a:latin typeface="Verdana"/>
                <a:cs typeface="Verdana"/>
              </a:rPr>
              <a:t> data and MC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77333" y="609600"/>
            <a:ext cx="10981267" cy="54102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2000" dirty="0" err="1" smtClean="0">
                <a:latin typeface="Verdana"/>
                <a:cs typeface="Verdana"/>
              </a:rPr>
              <a:t>dE/dx</a:t>
            </a:r>
            <a:r>
              <a:rPr lang="en-US" sz="2000" dirty="0" smtClean="0">
                <a:latin typeface="Verdana"/>
                <a:cs typeface="Verdana"/>
              </a:rPr>
              <a:t> from the minimum distance between the hits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The lowest bins fluctuate more than a Poisson distribution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Scale factor of </a:t>
            </a:r>
            <a:r>
              <a:rPr lang="en-US" dirty="0" smtClean="0">
                <a:latin typeface="Verdana"/>
                <a:cs typeface="Verdana"/>
              </a:rPr>
              <a:t>fluctuations </a:t>
            </a:r>
            <a:r>
              <a:rPr lang="en-US" dirty="0" smtClean="0">
                <a:latin typeface="Verdana"/>
                <a:cs typeface="Verdana"/>
              </a:rPr>
              <a:t>(</a:t>
            </a:r>
            <a:r>
              <a:rPr lang="en-US" dirty="0" err="1" smtClean="0">
                <a:latin typeface="Verdana"/>
                <a:cs typeface="Verdana"/>
              </a:rPr>
              <a:t>wrt</a:t>
            </a:r>
            <a:r>
              <a:rPr lang="en-US" dirty="0" smtClean="0">
                <a:latin typeface="Verdana"/>
                <a:cs typeface="Verdana"/>
              </a:rPr>
              <a:t> √N): (5.79, 2.57, 1.30, 1.08, 1.03, 1, 1, ..)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Use scale of fluctuations as weights e.g. for distance of 1 pixel, weight is 1/2.57</a:t>
            </a:r>
            <a:r>
              <a:rPr lang="en-US" baseline="30000" dirty="0" smtClean="0">
                <a:latin typeface="Verdana"/>
                <a:cs typeface="Verdana"/>
              </a:rPr>
              <a:t>2</a:t>
            </a:r>
            <a:r>
              <a:rPr lang="en-US" dirty="0" smtClean="0">
                <a:latin typeface="Verdana"/>
                <a:cs typeface="Verdana"/>
              </a:rPr>
              <a:t> = 0.15 </a:t>
            </a:r>
          </a:p>
          <a:p>
            <a:r>
              <a:rPr lang="en-US" sz="2000" dirty="0" smtClean="0">
                <a:latin typeface="Verdana"/>
                <a:cs typeface="Verdana"/>
              </a:rPr>
              <a:t>Resolution 2.7% (MC 2.5%)  </a:t>
            </a:r>
          </a:p>
          <a:p>
            <a:r>
              <a:rPr lang="en-US" sz="2000" dirty="0" smtClean="0">
                <a:latin typeface="Verdana"/>
                <a:cs typeface="Verdana"/>
              </a:rPr>
              <a:t>Separation (2.5 </a:t>
            </a:r>
            <a:r>
              <a:rPr lang="en-US" sz="2000" dirty="0" err="1" smtClean="0">
                <a:latin typeface="Verdana"/>
                <a:cs typeface="Verdana"/>
              </a:rPr>
              <a:t>GeV</a:t>
            </a:r>
            <a:r>
              <a:rPr lang="en-US" sz="2000" dirty="0" smtClean="0">
                <a:latin typeface="Verdana"/>
                <a:cs typeface="Verdana"/>
              </a:rPr>
              <a:t> electron)-MIP is 9.8σ (MC 12.9σ) 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5" name="Picture 4" descr="weightedDist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50" y="2971800"/>
            <a:ext cx="3562450" cy="3419475"/>
          </a:xfrm>
          <a:prstGeom prst="rect">
            <a:avLst/>
          </a:prstGeom>
        </p:spPr>
      </p:pic>
      <p:pic>
        <p:nvPicPr>
          <p:cNvPr id="6" name="Picture 5" descr="dist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971800"/>
            <a:ext cx="3444867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8006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pPr algn="l"/>
            <a:r>
              <a:rPr lang="en-GB" altLang="en-US" b="0" dirty="0" smtClean="0">
                <a:latin typeface="Verdana"/>
                <a:cs typeface="Verdana"/>
              </a:rPr>
              <a:t>Pixel TPC performance topics: </a:t>
            </a:r>
            <a:r>
              <a:rPr lang="en-GB" altLang="en-US" b="0" dirty="0" err="1" smtClean="0">
                <a:latin typeface="Verdana"/>
                <a:cs typeface="Verdana"/>
              </a:rPr>
              <a:t>dEdx</a:t>
            </a:r>
            <a:r>
              <a:rPr lang="en-GB" altLang="en-US" b="0" dirty="0" smtClean="0">
                <a:latin typeface="Verdana"/>
                <a:cs typeface="Verdana"/>
              </a:rPr>
              <a:t> data and MC</a:t>
            </a:r>
            <a:endParaRPr lang="en-GB" altLang="en-US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286933" y="1143000"/>
            <a:ext cx="10981267" cy="54102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2000" dirty="0" err="1" smtClean="0">
                <a:latin typeface="Verdana"/>
                <a:cs typeface="Verdana"/>
              </a:rPr>
              <a:t>dE/dx</a:t>
            </a:r>
            <a:r>
              <a:rPr lang="en-US" sz="2000" dirty="0" smtClean="0">
                <a:latin typeface="Verdana"/>
                <a:cs typeface="Verdana"/>
              </a:rPr>
              <a:t> with truncated mean for a 1 </a:t>
            </a:r>
            <a:r>
              <a:rPr lang="en-US" sz="2000" dirty="0" err="1" smtClean="0">
                <a:latin typeface="Verdana"/>
                <a:cs typeface="Verdana"/>
              </a:rPr>
              <a:t>m</a:t>
            </a:r>
            <a:r>
              <a:rPr lang="en-US" sz="2000" dirty="0" smtClean="0">
                <a:latin typeface="Verdana"/>
                <a:cs typeface="Verdana"/>
              </a:rPr>
              <a:t> long track: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A resolution of 4.1% for a 2.5 </a:t>
            </a:r>
            <a:r>
              <a:rPr lang="en-US" dirty="0" err="1" smtClean="0">
                <a:latin typeface="Verdana"/>
                <a:cs typeface="Verdana"/>
              </a:rPr>
              <a:t>GeV</a:t>
            </a:r>
            <a:r>
              <a:rPr lang="en-US" dirty="0" smtClean="0">
                <a:latin typeface="Verdana"/>
                <a:cs typeface="Verdana"/>
              </a:rPr>
              <a:t> electron is found</a:t>
            </a: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latin typeface="Verdana"/>
                <a:cs typeface="Verdana"/>
              </a:rPr>
              <a:t>A 8σ</a:t>
            </a:r>
            <a:r>
              <a:rPr lang="en-US" sz="2000" baseline="-25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electron-MIP separation is achieved (MC 7.1σ) </a:t>
            </a:r>
          </a:p>
          <a:p>
            <a:pPr marL="342900" lvl="1" indent="-342900">
              <a:buClr>
                <a:schemeClr val="accent1"/>
              </a:buCl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err="1" smtClean="0">
                <a:latin typeface="Verdana"/>
                <a:cs typeface="Verdana"/>
              </a:rPr>
              <a:t>dEdx</a:t>
            </a:r>
            <a:r>
              <a:rPr lang="en-US" sz="2000" dirty="0" smtClean="0">
                <a:latin typeface="Verdana"/>
                <a:cs typeface="Verdana"/>
              </a:rPr>
              <a:t> from the distance between hits for a 1 </a:t>
            </a:r>
            <a:r>
              <a:rPr lang="en-US" sz="2000" dirty="0" err="1" smtClean="0">
                <a:latin typeface="Verdana"/>
                <a:cs typeface="Verdana"/>
              </a:rPr>
              <a:t>m</a:t>
            </a:r>
            <a:r>
              <a:rPr lang="en-US" sz="2000" dirty="0" smtClean="0">
                <a:latin typeface="Verdana"/>
                <a:cs typeface="Verdana"/>
              </a:rPr>
              <a:t> long track: </a:t>
            </a:r>
          </a:p>
          <a:p>
            <a:pPr lvl="1"/>
            <a:r>
              <a:rPr lang="en-US" dirty="0" smtClean="0">
                <a:latin typeface="Verdana"/>
                <a:cs typeface="Verdana"/>
              </a:rPr>
              <a:t>A resolution of 2.7% (MC 2.5%) for a 2.5 </a:t>
            </a:r>
            <a:r>
              <a:rPr lang="en-US" dirty="0" err="1" smtClean="0">
                <a:latin typeface="Verdana"/>
                <a:cs typeface="Verdana"/>
              </a:rPr>
              <a:t>GeV</a:t>
            </a:r>
            <a:r>
              <a:rPr lang="en-US" dirty="0" smtClean="0">
                <a:latin typeface="Verdana"/>
                <a:cs typeface="Verdana"/>
              </a:rPr>
              <a:t> electron id found  </a:t>
            </a:r>
          </a:p>
          <a:p>
            <a:r>
              <a:rPr lang="en-US" sz="2000" dirty="0" smtClean="0">
                <a:latin typeface="Verdana"/>
                <a:cs typeface="Verdana"/>
              </a:rPr>
              <a:t>A 9.8σ</a:t>
            </a:r>
            <a:r>
              <a:rPr lang="en-US" sz="2000" baseline="-25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</a:rPr>
              <a:t>electron-MIP separation is achieved (MC 12.9σ) 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Excellent performance for </a:t>
            </a:r>
            <a:r>
              <a:rPr lang="en-US" sz="2000" dirty="0" err="1" smtClean="0">
                <a:latin typeface="Verdana"/>
                <a:cs typeface="Verdana"/>
              </a:rPr>
              <a:t>dEdx</a:t>
            </a:r>
            <a:r>
              <a:rPr lang="en-US" sz="2000" dirty="0" smtClean="0">
                <a:latin typeface="Verdana"/>
                <a:cs typeface="Verdana"/>
              </a:rPr>
              <a:t> has been achieved. </a:t>
            </a:r>
          </a:p>
          <a:p>
            <a:r>
              <a:rPr lang="en-US" sz="1600" dirty="0" smtClean="0">
                <a:latin typeface="Verdana"/>
                <a:cs typeface="Verdana"/>
              </a:rPr>
              <a:t>In </a:t>
            </a:r>
            <a:r>
              <a:rPr lang="en-US" sz="1600" dirty="0" smtClean="0">
                <a:latin typeface="Verdana"/>
                <a:cs typeface="Verdana"/>
                <a:hlinkClick r:id="rId2"/>
              </a:rPr>
              <a:t>https://agenda.linearcollider.org/event/7909/</a:t>
            </a:r>
            <a:r>
              <a:rPr lang="en-US" sz="1600" dirty="0" smtClean="0">
                <a:latin typeface="Verdana"/>
                <a:cs typeface="Verdana"/>
              </a:rPr>
              <a:t>  more algorithms are discussed </a:t>
            </a:r>
          </a:p>
          <a:p>
            <a:endParaRPr lang="en-US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9091655</TotalTime>
  <Pages>11</Pages>
  <Words>1172</Words>
  <Application>Microsoft Office PowerPoint</Application>
  <PresentationFormat>Custom</PresentationFormat>
  <Paragraphs>168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Como</vt:lpstr>
      <vt:lpstr>Pixel TPC analysis</vt:lpstr>
      <vt:lpstr>Pixel TPC performance topics</vt:lpstr>
      <vt:lpstr>Pixel TPC performance topics: z and timing resolution</vt:lpstr>
      <vt:lpstr>Pixel TPC performance topics: z and timing resolution</vt:lpstr>
      <vt:lpstr>Pixel TPC performance topics: dEdx data and MC</vt:lpstr>
      <vt:lpstr>Pixel TPC performance topics: dEdx data and MC</vt:lpstr>
      <vt:lpstr>Pixel TPC performance topics: dEdx data and MC</vt:lpstr>
      <vt:lpstr>Pixel TPC performance topics: dEdx data and MC</vt:lpstr>
      <vt:lpstr>Pixel TPC performance topics: dEdx data and MC</vt:lpstr>
      <vt:lpstr>Pixel TPC performance topics: two track resolution</vt:lpstr>
      <vt:lpstr>Pixel TPC performance topics: two track resolution</vt:lpstr>
      <vt:lpstr>Pixel TPC performance topics: two track resolution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upgrade activities for SLHC</dc:title>
  <dc:creator>Fred Hartjes</dc:creator>
  <cp:lastModifiedBy>Peter Kluit</cp:lastModifiedBy>
  <cp:revision>2239</cp:revision>
  <cp:lastPrinted>2002-02-06T08:01:21Z</cp:lastPrinted>
  <dcterms:created xsi:type="dcterms:W3CDTF">2019-01-07T14:18:11Z</dcterms:created>
  <dcterms:modified xsi:type="dcterms:W3CDTF">2019-01-07T15:08:49Z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