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8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9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0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1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2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3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4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5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6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7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8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9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30" r:id="rId1"/>
    <p:sldMasterId id="2147483742" r:id="rId2"/>
    <p:sldMasterId id="2147483757" r:id="rId3"/>
    <p:sldMasterId id="2147483788" r:id="rId4"/>
    <p:sldMasterId id="2147483803" r:id="rId5"/>
    <p:sldMasterId id="2147483815" r:id="rId6"/>
    <p:sldMasterId id="2147483893" r:id="rId7"/>
    <p:sldMasterId id="2147483928" r:id="rId8"/>
    <p:sldMasterId id="2147483931" r:id="rId9"/>
    <p:sldMasterId id="2147483934" r:id="rId10"/>
    <p:sldMasterId id="2147483949" r:id="rId11"/>
    <p:sldMasterId id="2147483952" r:id="rId12"/>
    <p:sldMasterId id="2147483956" r:id="rId13"/>
    <p:sldMasterId id="2147483962" r:id="rId14"/>
    <p:sldMasterId id="2147483966" r:id="rId15"/>
    <p:sldMasterId id="2147483971" r:id="rId16"/>
    <p:sldMasterId id="2147483977" r:id="rId17"/>
    <p:sldMasterId id="2147483981" r:id="rId18"/>
    <p:sldMasterId id="2147483994" r:id="rId19"/>
    <p:sldMasterId id="2147484001" r:id="rId20"/>
  </p:sldMasterIdLst>
  <p:notesMasterIdLst>
    <p:notesMasterId r:id="rId82"/>
  </p:notesMasterIdLst>
  <p:handoutMasterIdLst>
    <p:handoutMasterId r:id="rId83"/>
  </p:handoutMasterIdLst>
  <p:sldIdLst>
    <p:sldId id="1068" r:id="rId21"/>
    <p:sldId id="1030" r:id="rId22"/>
    <p:sldId id="1066" r:id="rId23"/>
    <p:sldId id="1067" r:id="rId24"/>
    <p:sldId id="1065" r:id="rId25"/>
    <p:sldId id="1069" r:id="rId26"/>
    <p:sldId id="1022" r:id="rId27"/>
    <p:sldId id="1063" r:id="rId28"/>
    <p:sldId id="1037" r:id="rId29"/>
    <p:sldId id="942" r:id="rId30"/>
    <p:sldId id="1033" r:id="rId31"/>
    <p:sldId id="1070" r:id="rId32"/>
    <p:sldId id="1072" r:id="rId33"/>
    <p:sldId id="1071" r:id="rId34"/>
    <p:sldId id="1081" r:id="rId35"/>
    <p:sldId id="1073" r:id="rId36"/>
    <p:sldId id="1094" r:id="rId37"/>
    <p:sldId id="1095" r:id="rId38"/>
    <p:sldId id="1096" r:id="rId39"/>
    <p:sldId id="1077" r:id="rId40"/>
    <p:sldId id="1082" r:id="rId41"/>
    <p:sldId id="1084" r:id="rId42"/>
    <p:sldId id="1085" r:id="rId43"/>
    <p:sldId id="1097" r:id="rId44"/>
    <p:sldId id="1098" r:id="rId45"/>
    <p:sldId id="1086" r:id="rId46"/>
    <p:sldId id="1090" r:id="rId47"/>
    <p:sldId id="1092" r:id="rId48"/>
    <p:sldId id="1087" r:id="rId49"/>
    <p:sldId id="1088" r:id="rId50"/>
    <p:sldId id="1089" r:id="rId51"/>
    <p:sldId id="964" r:id="rId52"/>
    <p:sldId id="1109" r:id="rId53"/>
    <p:sldId id="1110" r:id="rId54"/>
    <p:sldId id="1112" r:id="rId55"/>
    <p:sldId id="1113" r:id="rId56"/>
    <p:sldId id="1114" r:id="rId57"/>
    <p:sldId id="1093" r:id="rId58"/>
    <p:sldId id="1042" r:id="rId59"/>
    <p:sldId id="1100" r:id="rId60"/>
    <p:sldId id="1101" r:id="rId61"/>
    <p:sldId id="1102" r:id="rId62"/>
    <p:sldId id="1103" r:id="rId63"/>
    <p:sldId id="1104" r:id="rId64"/>
    <p:sldId id="1105" r:id="rId65"/>
    <p:sldId id="1106" r:id="rId66"/>
    <p:sldId id="1099" r:id="rId67"/>
    <p:sldId id="1107" r:id="rId68"/>
    <p:sldId id="1111" r:id="rId69"/>
    <p:sldId id="1125" r:id="rId70"/>
    <p:sldId id="1127" r:id="rId71"/>
    <p:sldId id="1116" r:id="rId72"/>
    <p:sldId id="1126" r:id="rId73"/>
    <p:sldId id="1129" r:id="rId74"/>
    <p:sldId id="1130" r:id="rId75"/>
    <p:sldId id="1131" r:id="rId76"/>
    <p:sldId id="1132" r:id="rId77"/>
    <p:sldId id="1133" r:id="rId78"/>
    <p:sldId id="1134" r:id="rId79"/>
    <p:sldId id="1136" r:id="rId80"/>
    <p:sldId id="1137" r:id="rId81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C5FF"/>
    <a:srgbClr val="0000FF"/>
    <a:srgbClr val="E5F3EE"/>
    <a:srgbClr val="333399"/>
    <a:srgbClr val="A9FE00"/>
    <a:srgbClr val="8FD600"/>
    <a:srgbClr val="FF00FF"/>
    <a:srgbClr val="008080"/>
    <a:srgbClr val="CCCC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3" autoAdjust="0"/>
    <p:restoredTop sz="86410" autoAdjust="0"/>
  </p:normalViewPr>
  <p:slideViewPr>
    <p:cSldViewPr snapToGrid="0">
      <p:cViewPr varScale="1">
        <p:scale>
          <a:sx n="61" d="100"/>
          <a:sy n="61" d="100"/>
        </p:scale>
        <p:origin x="-86" y="-125"/>
      </p:cViewPr>
      <p:guideLst>
        <p:guide orient="horz" pos="22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1950"/>
    </p:cViewPr>
  </p:sorterViewPr>
  <p:notesViewPr>
    <p:cSldViewPr snapToGrid="0">
      <p:cViewPr varScale="1">
        <p:scale>
          <a:sx n="48" d="100"/>
          <a:sy n="48" d="100"/>
        </p:scale>
        <p:origin x="-200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6.xml"/><Relationship Id="rId21" Type="http://schemas.openxmlformats.org/officeDocument/2006/relationships/slide" Target="slides/slide1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63" Type="http://schemas.openxmlformats.org/officeDocument/2006/relationships/slide" Target="slides/slide43.xml"/><Relationship Id="rId68" Type="http://schemas.openxmlformats.org/officeDocument/2006/relationships/slide" Target="slides/slide48.xml"/><Relationship Id="rId84" Type="http://schemas.openxmlformats.org/officeDocument/2006/relationships/presProps" Target="presProps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53" Type="http://schemas.openxmlformats.org/officeDocument/2006/relationships/slide" Target="slides/slide33.xml"/><Relationship Id="rId58" Type="http://schemas.openxmlformats.org/officeDocument/2006/relationships/slide" Target="slides/slide38.xml"/><Relationship Id="rId74" Type="http://schemas.openxmlformats.org/officeDocument/2006/relationships/slide" Target="slides/slide54.xml"/><Relationship Id="rId79" Type="http://schemas.openxmlformats.org/officeDocument/2006/relationships/slide" Target="slides/slide59.xml"/><Relationship Id="rId5" Type="http://schemas.openxmlformats.org/officeDocument/2006/relationships/slideMaster" Target="slideMasters/slideMaster5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slide" Target="slides/slide36.xml"/><Relationship Id="rId64" Type="http://schemas.openxmlformats.org/officeDocument/2006/relationships/slide" Target="slides/slide44.xml"/><Relationship Id="rId69" Type="http://schemas.openxmlformats.org/officeDocument/2006/relationships/slide" Target="slides/slide49.xml"/><Relationship Id="rId77" Type="http://schemas.openxmlformats.org/officeDocument/2006/relationships/slide" Target="slides/slide5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72" Type="http://schemas.openxmlformats.org/officeDocument/2006/relationships/slide" Target="slides/slide52.xml"/><Relationship Id="rId80" Type="http://schemas.openxmlformats.org/officeDocument/2006/relationships/slide" Target="slides/slide60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59" Type="http://schemas.openxmlformats.org/officeDocument/2006/relationships/slide" Target="slides/slide39.xml"/><Relationship Id="rId67" Type="http://schemas.openxmlformats.org/officeDocument/2006/relationships/slide" Target="slides/slide47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Relationship Id="rId54" Type="http://schemas.openxmlformats.org/officeDocument/2006/relationships/slide" Target="slides/slide34.xml"/><Relationship Id="rId62" Type="http://schemas.openxmlformats.org/officeDocument/2006/relationships/slide" Target="slides/slide42.xml"/><Relationship Id="rId70" Type="http://schemas.openxmlformats.org/officeDocument/2006/relationships/slide" Target="slides/slide50.xml"/><Relationship Id="rId75" Type="http://schemas.openxmlformats.org/officeDocument/2006/relationships/slide" Target="slides/slide55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slide" Target="slides/slide3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60" Type="http://schemas.openxmlformats.org/officeDocument/2006/relationships/slide" Target="slides/slide40.xml"/><Relationship Id="rId65" Type="http://schemas.openxmlformats.org/officeDocument/2006/relationships/slide" Target="slides/slide45.xml"/><Relationship Id="rId73" Type="http://schemas.openxmlformats.org/officeDocument/2006/relationships/slide" Target="slides/slide53.xml"/><Relationship Id="rId78" Type="http://schemas.openxmlformats.org/officeDocument/2006/relationships/slide" Target="slides/slide58.xml"/><Relationship Id="rId81" Type="http://schemas.openxmlformats.org/officeDocument/2006/relationships/slide" Target="slides/slide61.xml"/><Relationship Id="rId86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9.xml"/><Relationship Id="rId34" Type="http://schemas.openxmlformats.org/officeDocument/2006/relationships/slide" Target="slides/slide14.xml"/><Relationship Id="rId50" Type="http://schemas.openxmlformats.org/officeDocument/2006/relationships/slide" Target="slides/slide30.xml"/><Relationship Id="rId55" Type="http://schemas.openxmlformats.org/officeDocument/2006/relationships/slide" Target="slides/slide35.xml"/><Relationship Id="rId76" Type="http://schemas.openxmlformats.org/officeDocument/2006/relationships/slide" Target="slides/slide5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9.xml"/><Relationship Id="rId24" Type="http://schemas.openxmlformats.org/officeDocument/2006/relationships/slide" Target="slides/slide4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66" Type="http://schemas.openxmlformats.org/officeDocument/2006/relationships/slide" Target="slides/slide46.xml"/><Relationship Id="rId87" Type="http://schemas.openxmlformats.org/officeDocument/2006/relationships/tableStyles" Target="tableStyles.xml"/><Relationship Id="rId61" Type="http://schemas.openxmlformats.org/officeDocument/2006/relationships/slide" Target="slides/slide41.xml"/><Relationship Id="rId8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0" tIns="47476" rIns="94950" bIns="47476" numCol="1" anchor="t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endParaRPr lang="en-US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025" y="0"/>
            <a:ext cx="30495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0" tIns="47476" rIns="94950" bIns="47476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endParaRPr lang="en-US"/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09150"/>
            <a:ext cx="3048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0" tIns="47476" rIns="94950" bIns="47476" numCol="1" anchor="b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endParaRPr lang="en-US"/>
          </a:p>
        </p:txBody>
      </p:sp>
      <p:sp>
        <p:nvSpPr>
          <p:cNvPr id="217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025" y="9709150"/>
            <a:ext cx="30495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0" tIns="47476" rIns="94950" bIns="47476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fld id="{C6B5E852-0091-43F4-9E06-9FD6794880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71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4" tIns="47325" rIns="94654" bIns="47325" numCol="1" anchor="t" anchorCtr="0" compatLnSpc="1">
            <a:prstTxWarp prst="textNoShape">
              <a:avLst/>
            </a:prstTxWarp>
          </a:bodyPr>
          <a:lstStyle>
            <a:lvl1pPr defTabSz="947738">
              <a:defRPr sz="1200" b="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4" tIns="47325" rIns="94654" bIns="47325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59338"/>
            <a:ext cx="520382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4" tIns="47325" rIns="94654" bIns="47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4" tIns="47325" rIns="94654" bIns="47325" numCol="1" anchor="b" anchorCtr="0" compatLnSpc="1">
            <a:prstTxWarp prst="textNoShape">
              <a:avLst/>
            </a:prstTxWarp>
          </a:bodyPr>
          <a:lstStyle>
            <a:lvl1pPr defTabSz="947738">
              <a:defRPr sz="1200" b="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3438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4" tIns="47325" rIns="94654" bIns="47325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/>
            </a:lvl1pPr>
          </a:lstStyle>
          <a:p>
            <a:fld id="{2C2D0228-BB61-40C2-BD8F-6D458FEDA8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55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36A42-879C-43C1-BC97-764A03B9F965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EF52A-E221-4B7B-B7C0-FAD3F3B4A605}" type="slidenum">
              <a:rPr lang="en-GB" smtClean="0">
                <a:solidFill>
                  <a:prstClr val="black"/>
                </a:solidFill>
              </a:rPr>
              <a:pPr/>
              <a:t>42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642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4DCD-C511-4B12-9DBB-AC80DD19A492}" type="slidenum">
              <a:rPr lang="en-GB" smtClean="0">
                <a:solidFill>
                  <a:prstClr val="black"/>
                </a:solidFill>
              </a:rPr>
              <a:pPr/>
              <a:t>43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04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08/06/2013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143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E0678-3149-443B-8A5D-85EC3119747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947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342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4102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4007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194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6726" y="2420890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15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116B-6649-4035-84E6-EF559802AA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Alain Blondel FCC Future Circular Colliders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1863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23E01-6753-4A44-8C2E-2C12A0AC88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Alain Blondel FCC Future Circular Colliders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96495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4B297-8264-4F98-8798-AE8D3D855E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Alain Blondel FCC Future Circular Colliders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00388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0B87-1CCF-457F-A52E-29A16184CE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Alain Blondel FCC Future Circular Colliders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67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EB195-D2B7-4D0A-8B1C-749C5BCD3F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A97C-9C44-4295-A8F8-2B23269726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Alain Blondel FCC Future Circular Colliders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755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0BD3-EDB3-4BD2-ABD0-EBAB998C8C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Alain Blondel FCC Future Circular Colliders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34989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2437-A2D1-4F38-94F4-7FCC3A328B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Alain Blondel FCC Future Circular Colliders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0724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F560-7E55-4DEA-A23C-1481E84913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Alain Blondel FCC Future Circular Colliders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94978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BCE3-19E1-4B56-B903-D35170FECA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Alain Blondel FCC Future Circular Colliders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59183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7EFD-F131-4C2A-B2A7-7758D0FE7D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Alain Blondel FCC Future Circular Colliders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7399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6467-9DD4-4A7B-A11A-6CFDC04DF7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Alain Blondel FCC Future Circular Colliders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05202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8487-8710-46A3-9426-7846F447D5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2453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6071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861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 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D6649-B869-482D-9FB7-E5CAAFB5D8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6726" y="2420888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97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A3AE2-1023-2243-BBDE-C44D82F110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924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59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887794" y="110614"/>
            <a:ext cx="6837106" cy="740942"/>
          </a:xfrm>
          <a:prstGeom prst="rect">
            <a:avLst/>
          </a:prstGeom>
        </p:spPr>
        <p:txBody>
          <a:bodyPr vert="horz" lIns="61183" tIns="30591" rIns="61183" bIns="30591"/>
          <a:lstStyle>
            <a:lvl1pPr marL="0" indent="0" algn="l">
              <a:buFontTx/>
              <a:buNone/>
              <a:defRPr sz="4000" b="0">
                <a:solidFill>
                  <a:srgbClr val="FAF032"/>
                </a:solidFill>
                <a:effectLst>
                  <a:outerShdw dist="25400" dir="5400000" algn="tl" rotWithShape="0">
                    <a:schemeClr val="tx2">
                      <a:lumMod val="75000"/>
                      <a:alpha val="5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9580" y="1094683"/>
            <a:ext cx="8275320" cy="50450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84" y="174050"/>
            <a:ext cx="1620000" cy="67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395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3AA7-30F6-4121-B7C5-051A6F32CB28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17.04.2015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CA99-6544-4B12-A7B1-691B9BBFEB4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6104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3AA7-30F6-4121-B7C5-051A6F32CB28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17.04.2015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CA99-6544-4B12-A7B1-691B9BBFEB4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1971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3AA7-30F6-4121-B7C5-051A6F32CB28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17.04.2015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CA99-6544-4B12-A7B1-691B9BBFEB4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30217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3AA7-30F6-4121-B7C5-051A6F32CB28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17.04.2015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CA99-6544-4B12-A7B1-691B9BBFEB4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3178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3AA7-30F6-4121-B7C5-051A6F32CB28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17.04.2015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CA99-6544-4B12-A7B1-691B9BBFEB4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5426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3AA7-30F6-4121-B7C5-051A6F32CB28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17.04.2015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CA99-6544-4B12-A7B1-691B9BBFEB4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28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CCB8F-D0CD-49E5-88AB-A8F3F4C002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7143AA7-30F6-4121-B7C5-051A6F32CB28}" type="datetimeFigureOut">
              <a:rPr lang="fr-CH" smtClean="0">
                <a:solidFill>
                  <a:prstClr val="black"/>
                </a:solidFill>
              </a:rPr>
              <a:pPr/>
              <a:t>17.04.2015</a:t>
            </a:fld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fr-CH" dirty="0" smtClean="0">
                <a:solidFill>
                  <a:prstClr val="black"/>
                </a:solidFill>
              </a:rPr>
              <a:t>Alain Blondel FCC coordination meeting</a:t>
            </a:r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CA99-6544-4B12-A7B1-691B9BBFEB4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36" y="33184"/>
            <a:ext cx="2711196" cy="113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5902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3AA7-30F6-4121-B7C5-051A6F32CB28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17.04.2015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CA99-6544-4B12-A7B1-691B9BBFEB4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43350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3AA7-30F6-4121-B7C5-051A6F32CB28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17.04.2015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CA99-6544-4B12-A7B1-691B9BBFEB4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9202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3AA7-30F6-4121-B7C5-051A6F32CB28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17.04.2015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CA99-6544-4B12-A7B1-691B9BBFEB4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35731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3AA7-30F6-4121-B7C5-051A6F32CB28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17.04.2015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CA99-6544-4B12-A7B1-691B9BBFEB4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7810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BC5B5-F5CD-426F-9507-37953FECC2B0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17.04.2015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236F-3338-43A2-BA9D-5AFC09855689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FCC-</a:t>
            </a:r>
            <a:r>
              <a:rPr lang="en-US" dirty="0" err="1" smtClean="0">
                <a:solidFill>
                  <a:prstClr val="black"/>
                </a:solidFill>
              </a:rPr>
              <a:t>ee</a:t>
            </a:r>
            <a:r>
              <a:rPr lang="en-US" dirty="0" smtClean="0">
                <a:solidFill>
                  <a:prstClr val="black"/>
                </a:solidFill>
              </a:rPr>
              <a:t> Phys. Workshop  brief summary Alain Blondel</a:t>
            </a:r>
            <a:endParaRPr lang="fr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116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2152650" cy="6140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305550" cy="6140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DD7CF-BEDA-4913-816E-1F120F320F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4971-6174-4D10-B2A6-1EA49BB701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996AA-51BA-4786-A951-9D5ECE8ABD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14 Nov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HF2012 : Higgs beyond LHC (Experiments)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7CEC-7426-473D-BB9A-C0489BA294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9453E-1DE5-426C-B922-979B5BCB3A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459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2F5BE-86E4-4E9A-A8FB-7367990F2C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A4C39-1342-4DBF-BA2D-862D2705C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E0F29-8CEC-48E4-9081-B3B24D9ED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463A4-1425-4350-AC63-E9ADFA407B6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E0678-3149-443B-8A5D-85EC3119747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EB195-D2B7-4D0A-8B1C-749C5BCD3F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 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D6649-B869-482D-9FB7-E5CAAFB5D8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CCB8F-D0CD-49E5-88AB-A8F3F4C002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2152650" cy="6140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305550" cy="6140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DD7CF-BEDA-4913-816E-1F120F320F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4971-6174-4D10-B2A6-1EA49BB701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996AA-51BA-4786-A951-9D5ECE8ABD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95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Facing the Scalar Sector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r>
              <a:rPr lang="da-DK" altLang="en-US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7CEC-7426-473D-BB9A-C0489BA294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39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9453E-1DE5-426C-B922-979B5BCB3A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65049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2F5BE-86E4-4E9A-A8FB-7367990F2C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405184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A4C39-1342-4DBF-BA2D-862D2705C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90703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E0F29-8CEC-48E4-9081-B3B24D9ED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20294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463A4-1425-4350-AC63-E9ADFA407B6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33658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E0678-3149-443B-8A5D-85EC3119747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00053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EB195-D2B7-4D0A-8B1C-749C5BCD3F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54413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14 Nov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HF2012 : Higgs beyond LHC (Experiments)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7CEC-7426-473D-BB9A-C0489BA294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 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D6649-B869-482D-9FB7-E5CAAFB5D8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53063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CCB8F-D0CD-49E5-88AB-A8F3F4C002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01672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2152650" cy="6140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305550" cy="6140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DD7CF-BEDA-4913-816E-1F120F320F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81789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4971-6174-4D10-B2A6-1EA49BB701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70973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996AA-51BA-4786-A951-9D5ECE8ABD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00998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08/06/2013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331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7F8-C00D-4BE0-9C12-01A44F1B320C}" type="datetimeFigureOut">
              <a:rPr lang="fr-CH" smtClean="0"/>
              <a:t>17.04.2015</a:t>
            </a:fld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3577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227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547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09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9453E-1DE5-426C-B922-979B5BCB3A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7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Facing the Scalar Sector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r>
              <a:rPr lang="da-DK" altLang="en-US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7CEC-7426-473D-BB9A-C0489BA294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6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9453E-1DE5-426C-B922-979B5BCB3A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8771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2F5BE-86E4-4E9A-A8FB-7367990F2C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05242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A4C39-1342-4DBF-BA2D-862D2705C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76566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E0F29-8CEC-48E4-9081-B3B24D9ED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87347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463A4-1425-4350-AC63-E9ADFA407B6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68013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E0678-3149-443B-8A5D-85EC3119747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91739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EB195-D2B7-4D0A-8B1C-749C5BCD3F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64161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 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D6649-B869-482D-9FB7-E5CAAFB5D8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90409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2F5BE-86E4-4E9A-A8FB-7367990F2C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CCB8F-D0CD-49E5-88AB-A8F3F4C002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22370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2152650" cy="6140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305550" cy="6140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DD7CF-BEDA-4913-816E-1F120F320F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66280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4971-6174-4D10-B2A6-1EA49BB701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02355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996AA-51BA-4786-A951-9D5ECE8ABD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51851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08/06/2013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93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7F8-C00D-4BE0-9C12-01A44F1B320C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17.04.2015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1692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905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7F8-C00D-4BE0-9C12-01A44F1B320C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17.04.2015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Shanghai Particle Physics and Cosmology Symposium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3048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7F8-C00D-4BE0-9C12-01A44F1B320C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17.04.2015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Shanghai Particle Physics and Cosmology Symposium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4324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7F8-C00D-4BE0-9C12-01A44F1B320C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17.04.2015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Shanghai Particle Physics and Cosmology Symposium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9516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A4C39-1342-4DBF-BA2D-862D2705C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5617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7F8-C00D-4BE0-9C12-01A44F1B320C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17.04.2015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Shanghai Particle Physics and Cosmology Symposium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86634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149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7F8-C00D-4BE0-9C12-01A44F1B320C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17.04.2015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Shanghai Particle Physics and Cosmology Symposium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19189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7F8-C00D-4BE0-9C12-01A44F1B320C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17.04.2015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Shanghai Particle Physics and Cosmology Symposium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40691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08/06/2013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9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72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08/06/2013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614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72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7873" y="46300"/>
            <a:ext cx="960698" cy="1064871"/>
          </a:xfrm>
          <a:prstGeom prst="rect">
            <a:avLst/>
          </a:prstGeom>
          <a:solidFill>
            <a:srgbClr val="DDF9FF"/>
          </a:solidFill>
          <a:ln>
            <a:solidFill>
              <a:srgbClr val="DDF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08/06/2013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/>
          <p:nvPr userDrawn="1"/>
        </p:nvPicPr>
        <p:blipFill rotWithShape="1">
          <a:blip r:embed="rId2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48" y="173620"/>
            <a:ext cx="821802" cy="79865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2966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E0F29-8CEC-48E4-9081-B3B24D9ED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29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7873" y="46300"/>
            <a:ext cx="960698" cy="1064871"/>
          </a:xfrm>
          <a:prstGeom prst="rect">
            <a:avLst/>
          </a:prstGeom>
          <a:solidFill>
            <a:srgbClr val="DDF9FF"/>
          </a:solidFill>
          <a:ln>
            <a:solidFill>
              <a:srgbClr val="DDF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08/06/2013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/>
          <p:nvPr userDrawn="1"/>
        </p:nvPicPr>
        <p:blipFill rotWithShape="1">
          <a:blip r:embed="rId2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48" y="173620"/>
            <a:ext cx="821802" cy="79865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85222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04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6851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6553200" cy="381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857250"/>
            <a:ext cx="8178800" cy="5429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394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70866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400800"/>
            <a:ext cx="2438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23.10.12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N. Walker --LCWS '12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AB6FA28-7AEC-3F43-9C2D-3DB969CFEC6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927586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271C-2F50-43C8-860C-C744F9E3E8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984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922E-1219-4778-B079-9D5E4DDFCD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888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1121-5759-4227-AD62-7EC597DD7D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Alain Blondel FCC Future Circular Colliders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848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233B-B27E-4D73-A65F-939B4D340A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Alain Blondel FCC Future Circular Colliders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33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463A4-1425-4350-AC63-E9ADFA407B6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E06A6-E746-44DD-A7C7-8426F55129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Alain Blondel FCC Future Circular Colliders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7767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E056-C649-4BA7-9645-6388197973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16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2B13-0430-49C3-97B6-40F4A69B94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Alain Blondel FCC Future Circular Colliders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47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3AA7-30F6-4121-B7C5-051A6F32CB28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17.04.2015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CH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CA99-6544-4B12-A7B1-691B9BBFEB4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059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1929-4145-476D-AB39-2775A9BEB83F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17.04.2015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478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89C5-39BC-484E-BB19-4FA26F4DA6A3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17.04.2015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810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6088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8487-8710-46A3-9426-7846F447D5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5389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08/06/2013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529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7F8-C00D-4BE0-9C12-01A44F1B320C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17.04.2015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5349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5" Type="http://schemas.openxmlformats.org/officeDocument/2006/relationships/image" Target="../media/image1.pn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9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3.jpg"/><Relationship Id="rId5" Type="http://schemas.openxmlformats.org/officeDocument/2006/relationships/image" Target="../media/image1.png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6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1.png"/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97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theme" Target="../theme/theme16.xml"/><Relationship Id="rId5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1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5" Type="http://schemas.openxmlformats.org/officeDocument/2006/relationships/image" Target="../media/image4.emf"/><Relationship Id="rId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120.xml"/><Relationship Id="rId7" Type="http://schemas.openxmlformats.org/officeDocument/2006/relationships/theme" Target="../theme/theme1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27F8-C00D-4BE0-9C12-01A44F1B320C}" type="datetimeFigureOut">
              <a:rPr lang="fr-CH" smtClean="0"/>
              <a:t>17.04.2015</a:t>
            </a:fld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62675" y="637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17" descr="unigelogo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6925" y="6130925"/>
            <a:ext cx="727075" cy="727075"/>
          </a:xfrm>
          <a:prstGeom prst="rect">
            <a:avLst/>
          </a:prstGeom>
          <a:noFill/>
        </p:spPr>
      </p:pic>
      <p:sp>
        <p:nvSpPr>
          <p:cNvPr id="9" name="Footer Placeholder 2"/>
          <p:cNvSpPr txBox="1">
            <a:spLocks/>
          </p:cNvSpPr>
          <p:nvPr userDrawn="1"/>
        </p:nvSpPr>
        <p:spPr>
          <a:xfrm>
            <a:off x="1786647" y="6537325"/>
            <a:ext cx="619651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Alain Blondel 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 Higgs Factories   NIKHEF 2015-04-17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77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3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27F8-C00D-4BE0-9C12-01A44F1B320C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17.04.2015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62675" y="637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17" descr="unigelogo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6925" y="6130925"/>
            <a:ext cx="727075" cy="727075"/>
          </a:xfrm>
          <a:prstGeom prst="rect">
            <a:avLst/>
          </a:prstGeom>
          <a:noFill/>
        </p:spPr>
      </p:pic>
      <p:sp>
        <p:nvSpPr>
          <p:cNvPr id="8" name="Footer Placeholder 2"/>
          <p:cNvSpPr txBox="1">
            <a:spLocks/>
          </p:cNvSpPr>
          <p:nvPr userDrawn="1"/>
        </p:nvSpPr>
        <p:spPr>
          <a:xfrm>
            <a:off x="1346200" y="6384925"/>
            <a:ext cx="67055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Alain </a:t>
            </a:r>
            <a:r>
              <a:rPr lang="en-GB" dirty="0" err="1" smtClean="0">
                <a:solidFill>
                  <a:prstClr val="black">
                    <a:tint val="75000"/>
                  </a:prstClr>
                </a:solidFill>
              </a:rPr>
              <a:t>Blondel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 TLEP design study r-ECFA  2013-07-20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7873" y="46300"/>
            <a:ext cx="960698" cy="1064871"/>
          </a:xfrm>
          <a:prstGeom prst="rect">
            <a:avLst/>
          </a:prstGeom>
          <a:solidFill>
            <a:srgbClr val="DDF9FF"/>
          </a:solidFill>
          <a:ln>
            <a:solidFill>
              <a:srgbClr val="DDF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/>
          <p:nvPr userDrawn="1"/>
        </p:nvPicPr>
        <p:blipFill rotWithShape="1">
          <a:blip r:embed="rId5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48" y="173620"/>
            <a:ext cx="821802" cy="79865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1683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27F8-C00D-4BE0-9C12-01A44F1B320C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17.04.2015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62675" y="637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17" descr="unigelogo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6925" y="6130925"/>
            <a:ext cx="727075" cy="727075"/>
          </a:xfrm>
          <a:prstGeom prst="rect">
            <a:avLst/>
          </a:prstGeom>
          <a:noFill/>
        </p:spPr>
      </p:pic>
      <p:sp>
        <p:nvSpPr>
          <p:cNvPr id="8" name="Footer Placeholder 2"/>
          <p:cNvSpPr txBox="1">
            <a:spLocks/>
          </p:cNvSpPr>
          <p:nvPr userDrawn="1"/>
        </p:nvSpPr>
        <p:spPr>
          <a:xfrm>
            <a:off x="1346200" y="6384925"/>
            <a:ext cx="67055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Alain </a:t>
            </a:r>
            <a:r>
              <a:rPr lang="en-GB" dirty="0" err="1" smtClean="0">
                <a:solidFill>
                  <a:prstClr val="black">
                    <a:tint val="75000"/>
                  </a:prstClr>
                </a:solidFill>
              </a:rPr>
              <a:t>Blondel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 TLEP design study r-ECFA  2013-07-20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7873" y="46300"/>
            <a:ext cx="960698" cy="1064871"/>
          </a:xfrm>
          <a:prstGeom prst="rect">
            <a:avLst/>
          </a:prstGeom>
          <a:solidFill>
            <a:srgbClr val="DDF9FF"/>
          </a:solidFill>
          <a:ln>
            <a:solidFill>
              <a:srgbClr val="DDF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/>
          <p:nvPr userDrawn="1"/>
        </p:nvPicPr>
        <p:blipFill rotWithShape="1">
          <a:blip r:embed="rId5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48" y="173620"/>
            <a:ext cx="821802" cy="79865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83264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-74613" y="166688"/>
            <a:ext cx="74613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65" name="Picture 17" descr="unigelogo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6925" y="6130925"/>
            <a:ext cx="727075" cy="727075"/>
          </a:xfrm>
          <a:prstGeom prst="rect">
            <a:avLst/>
          </a:prstGeom>
          <a:noFill/>
        </p:spPr>
      </p:pic>
      <p:sp>
        <p:nvSpPr>
          <p:cNvPr id="7" name="Slide Number Placeholder 1"/>
          <p:cNvSpPr txBox="1">
            <a:spLocks/>
          </p:cNvSpPr>
          <p:nvPr userDrawn="1"/>
        </p:nvSpPr>
        <p:spPr>
          <a:xfrm>
            <a:off x="2997200" y="6616700"/>
            <a:ext cx="5387975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HF2012 summary  Physics-- Alain Blondel  16-11-2012 Fermilab </a:t>
            </a:r>
          </a:p>
        </p:txBody>
      </p:sp>
    </p:spTree>
    <p:extLst>
      <p:ext uri="{BB962C8B-B14F-4D97-AF65-F5344CB8AC3E}">
        <p14:creationId xmlns:p14="http://schemas.microsoft.com/office/powerpoint/2010/main" val="212599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8E8C0-0092-4FDE-98B9-443B65F45F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62675" y="637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17" descr="unigelogo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6925" y="6130925"/>
            <a:ext cx="727075" cy="727075"/>
          </a:xfrm>
          <a:prstGeom prst="rect">
            <a:avLst/>
          </a:prstGeom>
          <a:noFill/>
        </p:spPr>
      </p:pic>
      <p:sp>
        <p:nvSpPr>
          <p:cNvPr id="9" name="Footer Placeholder 2"/>
          <p:cNvSpPr txBox="1">
            <a:spLocks/>
          </p:cNvSpPr>
          <p:nvPr userDrawn="1"/>
        </p:nvSpPr>
        <p:spPr>
          <a:xfrm>
            <a:off x="1634247" y="6384925"/>
            <a:ext cx="619651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Alain Blondel Future Circular Collider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87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E25B0-F70F-4F51-B036-B4A4BCA4C3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4/17/2015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62675" y="637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17" descr="unigelog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6925" y="6130925"/>
            <a:ext cx="727075" cy="727075"/>
          </a:xfrm>
          <a:prstGeom prst="rect">
            <a:avLst/>
          </a:prstGeom>
          <a:noFill/>
        </p:spPr>
      </p:pic>
      <p:sp>
        <p:nvSpPr>
          <p:cNvPr id="8" name="Footer Placeholder 2"/>
          <p:cNvSpPr txBox="1">
            <a:spLocks/>
          </p:cNvSpPr>
          <p:nvPr/>
        </p:nvSpPr>
        <p:spPr>
          <a:xfrm>
            <a:off x="2296821" y="6344918"/>
            <a:ext cx="67055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Alain Blondel  FCC Future Circular Colliders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44995" cy="90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9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41523-08AC-4112-A99B-D62987C42055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17.04.2015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62675" y="637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17" descr="unige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6925" y="6130925"/>
            <a:ext cx="727075" cy="727075"/>
          </a:xfrm>
          <a:prstGeom prst="rect">
            <a:avLst/>
          </a:prstGeom>
          <a:noFill/>
        </p:spPr>
      </p:pic>
      <p:sp>
        <p:nvSpPr>
          <p:cNvPr id="8" name="Footer Placeholder 2"/>
          <p:cNvSpPr txBox="1">
            <a:spLocks/>
          </p:cNvSpPr>
          <p:nvPr/>
        </p:nvSpPr>
        <p:spPr>
          <a:xfrm>
            <a:off x="2296821" y="6344918"/>
            <a:ext cx="67055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Alain Blondel  FCC-</a:t>
            </a:r>
            <a:r>
              <a:rPr lang="en-GB" dirty="0" err="1" smtClean="0">
                <a:solidFill>
                  <a:prstClr val="black">
                    <a:tint val="75000"/>
                  </a:prstClr>
                </a:solidFill>
              </a:rPr>
              <a:t>ee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  Epiphany Conference Krakow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44995" cy="90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2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27F8-C00D-4BE0-9C12-01A44F1B320C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17.04.2015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62675" y="637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17" descr="unigelogo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6925" y="6130925"/>
            <a:ext cx="727075" cy="727075"/>
          </a:xfrm>
          <a:prstGeom prst="rect">
            <a:avLst/>
          </a:prstGeom>
          <a:noFill/>
        </p:spPr>
      </p:pic>
      <p:sp>
        <p:nvSpPr>
          <p:cNvPr id="9" name="Footer Placeholder 2"/>
          <p:cNvSpPr txBox="1">
            <a:spLocks/>
          </p:cNvSpPr>
          <p:nvPr userDrawn="1"/>
        </p:nvSpPr>
        <p:spPr>
          <a:xfrm>
            <a:off x="1634247" y="6384925"/>
            <a:ext cx="619651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Alain Blondel TLEP  Warsaw 2013-10-01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79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401" y="6356824"/>
            <a:ext cx="79208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501926D-BD55-4F99-B46D-3C231A52E354}" type="slidenum">
              <a:rPr lang="en-GB" b="0" smtClean="0">
                <a:solidFill>
                  <a:srgbClr val="FFFFFF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5936" y="6338552"/>
            <a:ext cx="388843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smtClean="0">
                <a:solidFill>
                  <a:srgbClr val="FFFFFF"/>
                </a:solidFill>
                <a:latin typeface="Arial"/>
              </a:rPr>
              <a:t>Alain Blondel FCC Future Circular Colliders</a:t>
            </a:r>
            <a:endParaRPr lang="en-GB" sz="1800" b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" name="Image 4" descr="bande-01.eps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65304"/>
            <a:ext cx="9144000" cy="707202"/>
          </a:xfrm>
          <a:prstGeom prst="rect">
            <a:avLst/>
          </a:prstGeom>
          <a:solidFill>
            <a:srgbClr val="000000"/>
          </a:solidFill>
        </p:spPr>
      </p:pic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628D0A3-5C9A-4901-9C42-FBE507C34AF3}" type="slidenum">
              <a:rPr lang="en-GB" smtClean="0">
                <a:solidFill>
                  <a:srgbClr val="FFFFFF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15841" y="6266289"/>
            <a:ext cx="46482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000" dirty="0" smtClean="0">
                <a:solidFill>
                  <a:srgbClr val="FFFFFF"/>
                </a:solidFill>
                <a:latin typeface="Arial"/>
              </a:rPr>
              <a:t>Future Circular Collider Study</a:t>
            </a:r>
            <a:br>
              <a:rPr lang="en-GB" sz="1000" dirty="0" smtClean="0">
                <a:solidFill>
                  <a:srgbClr val="FFFFFF"/>
                </a:solidFill>
                <a:latin typeface="Arial"/>
              </a:rPr>
            </a:br>
            <a:r>
              <a:rPr lang="en-US" sz="1000" b="0" dirty="0" smtClean="0">
                <a:solidFill>
                  <a:srgbClr val="FFFFFF"/>
                </a:solidFill>
                <a:latin typeface="Arial"/>
              </a:rPr>
              <a:t>Michael Benedikt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0" dirty="0" smtClean="0">
                <a:solidFill>
                  <a:srgbClr val="FFFFFF"/>
                </a:solidFill>
                <a:latin typeface="Arial"/>
              </a:rPr>
              <a:t>FCC Kick-Off 2014</a:t>
            </a:r>
          </a:p>
        </p:txBody>
      </p:sp>
    </p:spTree>
    <p:extLst>
      <p:ext uri="{BB962C8B-B14F-4D97-AF65-F5344CB8AC3E}">
        <p14:creationId xmlns:p14="http://schemas.microsoft.com/office/powerpoint/2010/main" val="313589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</p:sldLayoutIdLst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FEA2229-7181-4007-926A-3726F35FFCDF}" type="datetime1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4/17/2015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Alain Blondel FCC Future Circular Colliders</a:t>
            </a:r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663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400" y="6356822"/>
            <a:ext cx="79208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501926D-BD55-4F99-B46D-3C231A52E354}" type="slidenum">
              <a:rPr lang="en-GB" b="0" smtClean="0">
                <a:solidFill>
                  <a:srgbClr val="FFFFFF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5936" y="6338550"/>
            <a:ext cx="388843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" name="Image 4" descr="bande-01.eps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628D0A3-5C9A-4901-9C42-FBE507C34AF3}" type="slidenum">
              <a:rPr lang="en-GB" smtClean="0">
                <a:solidFill>
                  <a:srgbClr val="FFFFFF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15840" y="6266289"/>
            <a:ext cx="46482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000" dirty="0" smtClean="0">
                <a:solidFill>
                  <a:srgbClr val="FFFFFF"/>
                </a:solidFill>
                <a:latin typeface="Arial"/>
              </a:rPr>
              <a:t>Future Circular Collider Study</a:t>
            </a:r>
            <a:br>
              <a:rPr lang="en-GB" sz="1000" dirty="0" smtClean="0">
                <a:solidFill>
                  <a:srgbClr val="FFFFFF"/>
                </a:solidFill>
                <a:latin typeface="Arial"/>
              </a:rPr>
            </a:br>
            <a:r>
              <a:rPr lang="en-US" sz="1000" b="0" dirty="0" smtClean="0">
                <a:solidFill>
                  <a:srgbClr val="FFFFFF"/>
                </a:solidFill>
                <a:latin typeface="Arial"/>
              </a:rPr>
              <a:t>Michael Benedikt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0" dirty="0" smtClean="0">
                <a:solidFill>
                  <a:srgbClr val="FFFFFF"/>
                </a:solidFill>
                <a:latin typeface="Arial"/>
              </a:rPr>
              <a:t>Epiphany 2015 Cracow, 8</a:t>
            </a:r>
            <a:r>
              <a:rPr lang="en-GB" sz="1000" b="0" baseline="30000" dirty="0" smtClean="0">
                <a:solidFill>
                  <a:srgbClr val="FFFFFF"/>
                </a:solidFill>
                <a:latin typeface="Arial"/>
              </a:rPr>
              <a:t>th</a:t>
            </a:r>
            <a:r>
              <a:rPr lang="en-GB" sz="1000" b="0" dirty="0" smtClean="0">
                <a:solidFill>
                  <a:srgbClr val="FFFFFF"/>
                </a:solidFill>
                <a:latin typeface="Arial"/>
              </a:rPr>
              <a:t> January 2015</a:t>
            </a:r>
          </a:p>
        </p:txBody>
      </p:sp>
    </p:spTree>
    <p:extLst>
      <p:ext uri="{BB962C8B-B14F-4D97-AF65-F5344CB8AC3E}">
        <p14:creationId xmlns:p14="http://schemas.microsoft.com/office/powerpoint/2010/main" val="14390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</p:sldLayoutIdLst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610600" cy="762000"/>
          </a:xfrm>
          <a:prstGeom prst="rect">
            <a:avLst/>
          </a:prstGeom>
          <a:gradFill rotWithShape="0">
            <a:gsLst>
              <a:gs pos="0">
                <a:srgbClr val="EBF5FF"/>
              </a:gs>
              <a:gs pos="100000">
                <a:srgbClr val="7F96F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2075" tIns="137160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61060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21075" y="6557963"/>
            <a:ext cx="19050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kumimoji="1" lang="en-US" altLang="en-US" b="0" smtClean="0">
                <a:solidFill>
                  <a:srgbClr val="000000"/>
                </a:solidFill>
                <a:latin typeface="Arial" charset="0"/>
              </a:rPr>
              <a:t>14 Nov 2012</a:t>
            </a:r>
            <a:endParaRPr kumimoji="1"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6746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kumimoji="1" lang="en-US" altLang="en-US" b="0" smtClean="0">
                <a:solidFill>
                  <a:srgbClr val="000000"/>
                </a:solidFill>
                <a:latin typeface="Arial" charset="0"/>
              </a:rPr>
              <a:t>HF2012 : Higgs beyond LHC (Experiments)</a:t>
            </a:r>
            <a:endParaRPr kumimoji="1"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F9ECCC-5760-4339-B592-055385547EC6}" type="slidenum">
              <a:rPr kumimoji="1" lang="en-US" altLang="en-US" b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r>
              <a:rPr kumimoji="1" lang="en-US" altLang="en-US" b="0">
                <a:solidFill>
                  <a:srgbClr val="000000"/>
                </a:solidFill>
                <a:latin typeface="Arial" charset="0"/>
              </a:rPr>
              <a:t>/27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6324600"/>
            <a:ext cx="8610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en-US" sz="2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73050" y="6343650"/>
            <a:ext cx="1073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200" b="0" dirty="0">
                <a:solidFill>
                  <a:srgbClr val="000000"/>
                </a:solidFill>
                <a:latin typeface="Arial" charset="0"/>
              </a:rPr>
              <a:t>Patrick Janot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transition>
    <p:dissolve/>
  </p:transition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5pPr>
      <a:lvl6pPr marL="4572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6pPr>
      <a:lvl7pPr marL="9144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7pPr>
      <a:lvl8pPr marL="13716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8pPr>
      <a:lvl9pPr marL="18288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Wingdings" pitchFamily="2" charset="2"/>
        <a:buChar char="q"/>
        <a:defRPr kumimoji="1" sz="2400" b="1">
          <a:solidFill>
            <a:srgbClr val="FF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60000"/>
        <a:buFont typeface="Zapf Dingbats" charset="2"/>
        <a:buChar char="u"/>
        <a:defRPr kumimoji="1" sz="2000" b="1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5000"/>
        <a:buFont typeface="Zapf Dingbats" charset="2"/>
        <a:buChar char="l"/>
        <a:defRPr kumimoji="1" sz="2000" b="1">
          <a:solidFill>
            <a:srgbClr val="0099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75000"/>
        <a:buFont typeface="Zapf Dingbats" charset="2"/>
        <a:buChar char="è"/>
        <a:defRPr kumimoji="1" sz="2000" b="1">
          <a:solidFill>
            <a:srgbClr val="CC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buChar char="»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7143AA7-30F6-4121-B7C5-051A6F32CB28}" type="datetimeFigureOut">
              <a:rPr lang="fr-CH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17.04.2015</a:t>
            </a:fld>
            <a:endParaRPr lang="fr-CH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CH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1C3CA99-6544-4B12-A7B1-691B9BBFEB45}" type="slidenum">
              <a:rPr lang="fr-CH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CH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74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  <p:sldLayoutId id="214748401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610600" cy="762000"/>
          </a:xfrm>
          <a:prstGeom prst="rect">
            <a:avLst/>
          </a:prstGeom>
          <a:gradFill rotWithShape="0">
            <a:gsLst>
              <a:gs pos="0">
                <a:srgbClr val="EBF5FF"/>
              </a:gs>
              <a:gs pos="100000">
                <a:srgbClr val="7F96F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2075" tIns="137160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61060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21075" y="6557963"/>
            <a:ext cx="19050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kumimoji="1" lang="en-US" altLang="en-US" b="0" smtClean="0">
                <a:solidFill>
                  <a:srgbClr val="000000"/>
                </a:solidFill>
                <a:latin typeface="Arial" charset="0"/>
              </a:rPr>
              <a:t>14 Nov 2012</a:t>
            </a:r>
            <a:endParaRPr kumimoji="1"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6746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kumimoji="1" lang="en-US" altLang="en-US" b="0" smtClean="0">
                <a:solidFill>
                  <a:srgbClr val="000000"/>
                </a:solidFill>
                <a:latin typeface="Arial" charset="0"/>
              </a:rPr>
              <a:t>HF2012 : Higgs beyond LHC (Experiments)</a:t>
            </a:r>
            <a:endParaRPr kumimoji="1"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F9ECCC-5760-4339-B592-055385547EC6}" type="slidenum">
              <a:rPr kumimoji="1" lang="en-US" altLang="en-US" b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r>
              <a:rPr kumimoji="1" lang="en-US" altLang="en-US" b="0">
                <a:solidFill>
                  <a:srgbClr val="000000"/>
                </a:solidFill>
                <a:latin typeface="Arial" charset="0"/>
              </a:rPr>
              <a:t>/27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6324600"/>
            <a:ext cx="8610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en-US" sz="2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73050" y="6343650"/>
            <a:ext cx="1073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200" b="0" dirty="0">
                <a:solidFill>
                  <a:srgbClr val="000000"/>
                </a:solidFill>
                <a:latin typeface="Arial" charset="0"/>
              </a:rPr>
              <a:t>Patrick Janot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</p:sldLayoutIdLst>
  <p:transition>
    <p:dissolve/>
  </p:transition>
  <p:hf hdr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5pPr>
      <a:lvl6pPr marL="4572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6pPr>
      <a:lvl7pPr marL="9144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7pPr>
      <a:lvl8pPr marL="13716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8pPr>
      <a:lvl9pPr marL="18288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Wingdings" pitchFamily="2" charset="2"/>
        <a:buChar char="q"/>
        <a:defRPr kumimoji="1" sz="2400" b="1">
          <a:solidFill>
            <a:srgbClr val="FF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60000"/>
        <a:buFont typeface="Zapf Dingbats" charset="2"/>
        <a:buChar char="u"/>
        <a:defRPr kumimoji="1" sz="2000" b="1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5000"/>
        <a:buFont typeface="Zapf Dingbats" charset="2"/>
        <a:buChar char="l"/>
        <a:defRPr kumimoji="1" sz="2000" b="1">
          <a:solidFill>
            <a:srgbClr val="0099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75000"/>
        <a:buFont typeface="Zapf Dingbats" charset="2"/>
        <a:buChar char="è"/>
        <a:defRPr kumimoji="1" sz="2000" b="1">
          <a:solidFill>
            <a:srgbClr val="CC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buChar char="»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610600" cy="762000"/>
          </a:xfrm>
          <a:prstGeom prst="rect">
            <a:avLst/>
          </a:prstGeom>
          <a:gradFill rotWithShape="0">
            <a:gsLst>
              <a:gs pos="0">
                <a:srgbClr val="EBF5FF"/>
              </a:gs>
              <a:gs pos="100000">
                <a:srgbClr val="7F96F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2075" tIns="137160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61060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21075" y="6557963"/>
            <a:ext cx="19050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kumimoji="1" lang="en-US" altLang="en-US" b="0" smtClean="0">
                <a:solidFill>
                  <a:srgbClr val="000000"/>
                </a:solidFill>
                <a:latin typeface="Arial" charset="0"/>
              </a:rPr>
              <a:t>Facing the Scalar Sector</a:t>
            </a:r>
            <a:endParaRPr kumimoji="1"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6746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kumimoji="1" lang="da-DK" altLang="en-US" b="0" smtClean="0">
                <a:solidFill>
                  <a:srgbClr val="000000"/>
                </a:solidFill>
                <a:latin typeface="Arial" charset="0"/>
              </a:rPr>
              <a:t>Brussels, 29-31 May 2013</a:t>
            </a:r>
            <a:endParaRPr kumimoji="1"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F9ECCC-5760-4339-B592-055385547EC6}" type="slidenum">
              <a:rPr kumimoji="1" lang="en-US" altLang="en-US" b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r>
              <a:rPr kumimoji="1" lang="en-US" altLang="en-US" b="0">
                <a:solidFill>
                  <a:srgbClr val="000000"/>
                </a:solidFill>
                <a:latin typeface="Arial" charset="0"/>
              </a:rPr>
              <a:t>/27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6324600"/>
            <a:ext cx="8610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en-US" sz="2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73050" y="6343650"/>
            <a:ext cx="1073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200" b="0" dirty="0">
                <a:solidFill>
                  <a:srgbClr val="000000"/>
                </a:solidFill>
                <a:latin typeface="Arial" charset="0"/>
              </a:rPr>
              <a:t>Patrick Janot</a:t>
            </a:r>
          </a:p>
        </p:txBody>
      </p:sp>
    </p:spTree>
    <p:extLst>
      <p:ext uri="{BB962C8B-B14F-4D97-AF65-F5344CB8AC3E}">
        <p14:creationId xmlns:p14="http://schemas.microsoft.com/office/powerpoint/2010/main" val="110041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hf hdr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5pPr>
      <a:lvl6pPr marL="4572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6pPr>
      <a:lvl7pPr marL="9144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7pPr>
      <a:lvl8pPr marL="13716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8pPr>
      <a:lvl9pPr marL="18288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Wingdings" pitchFamily="2" charset="2"/>
        <a:buChar char="q"/>
        <a:defRPr kumimoji="1" sz="2400" b="1">
          <a:solidFill>
            <a:srgbClr val="FF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60000"/>
        <a:buFont typeface="Zapf Dingbats" charset="2"/>
        <a:buChar char="u"/>
        <a:defRPr kumimoji="1" sz="2000" b="1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5000"/>
        <a:buFont typeface="Zapf Dingbats" charset="2"/>
        <a:buChar char="l"/>
        <a:defRPr kumimoji="1" sz="2000" b="1">
          <a:solidFill>
            <a:srgbClr val="0099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75000"/>
        <a:buFont typeface="Zapf Dingbats" charset="2"/>
        <a:buChar char="è"/>
        <a:defRPr kumimoji="1" sz="2000" b="1">
          <a:solidFill>
            <a:srgbClr val="CC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buChar char="»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27F8-C00D-4BE0-9C12-01A44F1B320C}" type="datetimeFigureOut">
              <a:rPr lang="fr-CH" smtClean="0"/>
              <a:t>17.04.2015</a:t>
            </a:fld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62675" y="637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17" descr="unigelogo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6925" y="6130925"/>
            <a:ext cx="727075" cy="727075"/>
          </a:xfrm>
          <a:prstGeom prst="rect">
            <a:avLst/>
          </a:prstGeom>
          <a:noFill/>
        </p:spPr>
      </p:pic>
      <p:sp>
        <p:nvSpPr>
          <p:cNvPr id="9" name="Footer Placeholder 2"/>
          <p:cNvSpPr txBox="1">
            <a:spLocks/>
          </p:cNvSpPr>
          <p:nvPr userDrawn="1"/>
        </p:nvSpPr>
        <p:spPr>
          <a:xfrm>
            <a:off x="1634247" y="6384925"/>
            <a:ext cx="619651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Alain Blondel TLEP  Warsaw </a:t>
            </a:r>
            <a:r>
              <a:rPr lang="en-GB" baseline="0" dirty="0" smtClean="0">
                <a:solidFill>
                  <a:prstClr val="black">
                    <a:tint val="75000"/>
                  </a:prstClr>
                </a:solidFill>
              </a:rPr>
              <a:t>2013-10-01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53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4" r:id="rId2"/>
    <p:sldLayoutId id="2147483805" r:id="rId3"/>
    <p:sldLayoutId id="2147483809" r:id="rId4"/>
    <p:sldLayoutId id="2147483812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610600" cy="762000"/>
          </a:xfrm>
          <a:prstGeom prst="rect">
            <a:avLst/>
          </a:prstGeom>
          <a:gradFill rotWithShape="0">
            <a:gsLst>
              <a:gs pos="0">
                <a:srgbClr val="EBF5FF"/>
              </a:gs>
              <a:gs pos="100000">
                <a:srgbClr val="7F96F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2075" tIns="137160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61060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21075" y="6557963"/>
            <a:ext cx="19050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kumimoji="1" lang="en-US" altLang="en-US" b="0" smtClean="0">
                <a:solidFill>
                  <a:srgbClr val="000000"/>
                </a:solidFill>
                <a:latin typeface="Arial" charset="0"/>
              </a:rPr>
              <a:t>Facing the Scalar Sector</a:t>
            </a:r>
            <a:endParaRPr kumimoji="1"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6746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kumimoji="1" lang="da-DK" altLang="en-US" b="0" smtClean="0">
                <a:solidFill>
                  <a:srgbClr val="000000"/>
                </a:solidFill>
                <a:latin typeface="Arial" charset="0"/>
              </a:rPr>
              <a:t>Brussels, 29-31 May 2013</a:t>
            </a:r>
            <a:endParaRPr kumimoji="1"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F9ECCC-5760-4339-B592-055385547EC6}" type="slidenum">
              <a:rPr kumimoji="1" lang="en-US" altLang="en-US" b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r>
              <a:rPr kumimoji="1" lang="en-US" altLang="en-US" b="0">
                <a:solidFill>
                  <a:srgbClr val="000000"/>
                </a:solidFill>
                <a:latin typeface="Arial" charset="0"/>
              </a:rPr>
              <a:t>/27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6324600"/>
            <a:ext cx="8610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en-US" sz="2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73050" y="6343650"/>
            <a:ext cx="1073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200" b="0" dirty="0">
                <a:solidFill>
                  <a:srgbClr val="000000"/>
                </a:solidFill>
                <a:latin typeface="Arial" charset="0"/>
              </a:rPr>
              <a:t>Patrick Janot</a:t>
            </a:r>
          </a:p>
        </p:txBody>
      </p:sp>
    </p:spTree>
    <p:extLst>
      <p:ext uri="{BB962C8B-B14F-4D97-AF65-F5344CB8AC3E}">
        <p14:creationId xmlns:p14="http://schemas.microsoft.com/office/powerpoint/2010/main" val="48168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hf hdr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5pPr>
      <a:lvl6pPr marL="4572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6pPr>
      <a:lvl7pPr marL="9144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7pPr>
      <a:lvl8pPr marL="13716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8pPr>
      <a:lvl9pPr marL="18288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Wingdings" pitchFamily="2" charset="2"/>
        <a:buChar char="q"/>
        <a:defRPr kumimoji="1" sz="2400" b="1">
          <a:solidFill>
            <a:srgbClr val="FF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60000"/>
        <a:buFont typeface="Zapf Dingbats" charset="2"/>
        <a:buChar char="u"/>
        <a:defRPr kumimoji="1" sz="2000" b="1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5000"/>
        <a:buFont typeface="Zapf Dingbats" charset="2"/>
        <a:buChar char="l"/>
        <a:defRPr kumimoji="1" sz="2000" b="1">
          <a:solidFill>
            <a:srgbClr val="0099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75000"/>
        <a:buFont typeface="Zapf Dingbats" charset="2"/>
        <a:buChar char="è"/>
        <a:defRPr kumimoji="1" sz="2000" b="1">
          <a:solidFill>
            <a:srgbClr val="CC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buChar char="»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27F8-C00D-4BE0-9C12-01A44F1B320C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17.04.2015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62675" y="637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17" descr="unigelogo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6925" y="6130925"/>
            <a:ext cx="727075" cy="727075"/>
          </a:xfrm>
          <a:prstGeom prst="rect">
            <a:avLst/>
          </a:prstGeom>
          <a:noFill/>
        </p:spPr>
      </p:pic>
      <p:sp>
        <p:nvSpPr>
          <p:cNvPr id="8" name="Footer Placeholder 2"/>
          <p:cNvSpPr txBox="1">
            <a:spLocks/>
          </p:cNvSpPr>
          <p:nvPr userDrawn="1"/>
        </p:nvSpPr>
        <p:spPr>
          <a:xfrm>
            <a:off x="2266949" y="6384925"/>
            <a:ext cx="428625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Alain </a:t>
            </a:r>
            <a:r>
              <a:rPr lang="en-GB" dirty="0" err="1" smtClean="0">
                <a:solidFill>
                  <a:prstClr val="black">
                    <a:tint val="75000"/>
                  </a:prstClr>
                </a:solidFill>
              </a:rPr>
              <a:t>Blondel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 Higgs and Beyond June 2013 Sendai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9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27F8-C00D-4BE0-9C12-01A44F1B320C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17.04.2015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62675" y="637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17" descr="unigelogo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6925" y="6130925"/>
            <a:ext cx="727075" cy="727075"/>
          </a:xfrm>
          <a:prstGeom prst="rect">
            <a:avLst/>
          </a:prstGeom>
          <a:noFill/>
        </p:spPr>
      </p:pic>
      <p:sp>
        <p:nvSpPr>
          <p:cNvPr id="8" name="Footer Placeholder 2"/>
          <p:cNvSpPr txBox="1">
            <a:spLocks/>
          </p:cNvSpPr>
          <p:nvPr userDrawn="1"/>
        </p:nvSpPr>
        <p:spPr>
          <a:xfrm>
            <a:off x="1346200" y="6384925"/>
            <a:ext cx="67055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Alain </a:t>
            </a:r>
            <a:r>
              <a:rPr lang="en-GB" dirty="0" err="1" smtClean="0">
                <a:solidFill>
                  <a:prstClr val="black">
                    <a:tint val="75000"/>
                  </a:prstClr>
                </a:solidFill>
              </a:rPr>
              <a:t>Blondel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 precision measurements at TLEP HEF meeting Seattle 2013-06-30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36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27F8-C00D-4BE0-9C12-01A44F1B320C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17.04.2015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62675" y="637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17" descr="unigelogo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6925" y="6130925"/>
            <a:ext cx="727075" cy="727075"/>
          </a:xfrm>
          <a:prstGeom prst="rect">
            <a:avLst/>
          </a:prstGeom>
          <a:noFill/>
        </p:spPr>
      </p:pic>
      <p:sp>
        <p:nvSpPr>
          <p:cNvPr id="8" name="Footer Placeholder 2"/>
          <p:cNvSpPr txBox="1">
            <a:spLocks/>
          </p:cNvSpPr>
          <p:nvPr userDrawn="1"/>
        </p:nvSpPr>
        <p:spPr>
          <a:xfrm>
            <a:off x="1346200" y="6384925"/>
            <a:ext cx="67055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Alain </a:t>
            </a:r>
            <a:r>
              <a:rPr lang="en-GB" dirty="0" err="1" smtClean="0">
                <a:solidFill>
                  <a:prstClr val="black">
                    <a:tint val="75000"/>
                  </a:prstClr>
                </a:solidFill>
              </a:rPr>
              <a:t>Blondel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 precision measurements at TLEP HEF meeting Seattle 2013-06-30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70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5.xml"/><Relationship Id="rId4" Type="http://schemas.openxmlformats.org/officeDocument/2006/relationships/hyperlink" Target="http://cern.ch/FCC-ee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45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9.xml"/><Relationship Id="rId4" Type="http://schemas.openxmlformats.org/officeDocument/2006/relationships/image" Target="../media/image5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5.png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6.png"/><Relationship Id="rId5" Type="http://schemas.openxmlformats.org/officeDocument/2006/relationships/image" Target="../media/image64.wmf"/><Relationship Id="rId4" Type="http://schemas.openxmlformats.org/officeDocument/2006/relationships/oleObject" Target="../embeddings/oleObject3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gi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4.png"/><Relationship Id="rId7" Type="http://schemas.openxmlformats.org/officeDocument/2006/relationships/image" Target="../media/image7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5.png"/><Relationship Id="rId5" Type="http://schemas.openxmlformats.org/officeDocument/2006/relationships/image" Target="../media/image73.wmf"/><Relationship Id="rId4" Type="http://schemas.openxmlformats.org/officeDocument/2006/relationships/oleObject" Target="../embeddings/oleObject4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jpeg"/><Relationship Id="rId18" Type="http://schemas.openxmlformats.org/officeDocument/2006/relationships/image" Target="../media/image95.png"/><Relationship Id="rId3" Type="http://schemas.openxmlformats.org/officeDocument/2006/relationships/image" Target="../media/image80.jpe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" Type="http://schemas.openxmlformats.org/officeDocument/2006/relationships/image" Target="../media/image79.png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jpeg"/><Relationship Id="rId11" Type="http://schemas.openxmlformats.org/officeDocument/2006/relationships/image" Target="../media/image88.jpe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4" Type="http://schemas.openxmlformats.org/officeDocument/2006/relationships/image" Target="../media/image81.jpeg"/><Relationship Id="rId9" Type="http://schemas.openxmlformats.org/officeDocument/2006/relationships/image" Target="../media/image86.jpeg"/><Relationship Id="rId14" Type="http://schemas.openxmlformats.org/officeDocument/2006/relationships/image" Target="../media/image91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gif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Relationship Id="rId9" Type="http://schemas.openxmlformats.org/officeDocument/2006/relationships/image" Target="../media/image102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50211" y="449449"/>
            <a:ext cx="3568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600" dirty="0" smtClean="0">
                <a:latin typeface="+mj-lt"/>
              </a:rPr>
              <a:t>HIGGS FACTORIES</a:t>
            </a:r>
            <a:endParaRPr lang="en-US" sz="3600" dirty="0">
              <a:latin typeface="+mj-lt"/>
            </a:endParaRPr>
          </a:p>
        </p:txBody>
      </p:sp>
      <p:pic>
        <p:nvPicPr>
          <p:cNvPr id="186374" name="Picture 6" descr="http://blog.perfectvisit.com/wp-content/uploads/2014/02/amsterdam-canals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111" y="1257459"/>
            <a:ext cx="7564981" cy="504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74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715" y="88373"/>
            <a:ext cx="7461723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                       What now?  </a:t>
            </a:r>
            <a:endParaRPr lang="en-US" sz="3200" dirty="0">
              <a:solidFill>
                <a:srgbClr val="0000FF"/>
              </a:solidFill>
              <a:latin typeface="+mn-lt"/>
            </a:endParaRPr>
          </a:p>
          <a:p>
            <a:endParaRPr lang="en-US" sz="1800" dirty="0">
              <a:latin typeface="+mn-lt"/>
            </a:endParaRPr>
          </a:p>
          <a:p>
            <a:r>
              <a:rPr lang="en-US" sz="2000" dirty="0">
                <a:solidFill>
                  <a:srgbClr val="0000FF"/>
                </a:solidFill>
                <a:latin typeface="+mn-lt"/>
              </a:rPr>
              <a:t>Question 1: </a:t>
            </a:r>
            <a:r>
              <a:rPr lang="en-US" sz="2000" dirty="0">
                <a:latin typeface="+mn-lt"/>
              </a:rPr>
              <a:t>is the </a:t>
            </a:r>
            <a:r>
              <a:rPr lang="en-US" sz="2000" dirty="0" smtClean="0">
                <a:latin typeface="+mn-lt"/>
              </a:rPr>
              <a:t>H(125) </a:t>
            </a:r>
            <a:r>
              <a:rPr lang="en-US" sz="2000" u="sng" dirty="0">
                <a:solidFill>
                  <a:srgbClr val="0000FF"/>
                </a:solidFill>
                <a:latin typeface="+mn-lt"/>
              </a:rPr>
              <a:t>The</a:t>
            </a:r>
            <a:r>
              <a:rPr lang="en-US" sz="2000" dirty="0">
                <a:latin typeface="+mn-lt"/>
              </a:rPr>
              <a:t> Higgs </a:t>
            </a:r>
            <a:r>
              <a:rPr lang="en-US" sz="2000" dirty="0" smtClean="0">
                <a:latin typeface="+mn-lt"/>
              </a:rPr>
              <a:t>boson?</a:t>
            </a:r>
            <a:endParaRPr lang="en-US" sz="2000" dirty="0">
              <a:latin typeface="+mn-lt"/>
            </a:endParaRPr>
          </a:p>
          <a:p>
            <a:r>
              <a:rPr lang="en-US" sz="1600" dirty="0">
                <a:latin typeface="+mn-lt"/>
              </a:rPr>
              <a:t> -- </a:t>
            </a:r>
            <a:r>
              <a:rPr lang="en-US" sz="1600" dirty="0" smtClean="0">
                <a:latin typeface="+mn-lt"/>
              </a:rPr>
              <a:t>do/will </a:t>
            </a:r>
            <a:r>
              <a:rPr lang="en-US" sz="1600" dirty="0">
                <a:latin typeface="+mn-lt"/>
              </a:rPr>
              <a:t>we know well enough </a:t>
            </a:r>
            <a:r>
              <a:rPr lang="en-US" sz="1600" dirty="0" smtClean="0">
                <a:latin typeface="+mn-lt"/>
              </a:rPr>
              <a:t>from LHC</a:t>
            </a:r>
            <a:r>
              <a:rPr lang="en-US" sz="1600" dirty="0">
                <a:latin typeface="+mn-lt"/>
              </a:rPr>
              <a:t>?</a:t>
            </a:r>
          </a:p>
          <a:p>
            <a:r>
              <a:rPr lang="en-US" sz="1600" dirty="0">
                <a:latin typeface="+mn-lt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-- how precisely do we need to know before we are convinced? </a:t>
            </a:r>
            <a:endParaRPr lang="en-US" sz="1600" dirty="0">
              <a:solidFill>
                <a:srgbClr val="C00000"/>
              </a:solidFill>
              <a:latin typeface="+mn-lt"/>
            </a:endParaRPr>
          </a:p>
          <a:p>
            <a:endParaRPr lang="en-US" sz="1600" dirty="0">
              <a:latin typeface="+mn-lt"/>
            </a:endParaRPr>
          </a:p>
          <a:p>
            <a:r>
              <a:rPr lang="en-US" sz="2000" dirty="0">
                <a:solidFill>
                  <a:srgbClr val="0000FF"/>
                </a:solidFill>
                <a:latin typeface="+mn-lt"/>
              </a:rPr>
              <a:t>Question 2: </a:t>
            </a:r>
            <a:r>
              <a:rPr lang="en-US" sz="2000" dirty="0">
                <a:latin typeface="+mn-lt"/>
              </a:rPr>
              <a:t>is </a:t>
            </a:r>
            <a:r>
              <a:rPr lang="en-US" sz="2000" dirty="0" smtClean="0">
                <a:latin typeface="+mn-lt"/>
              </a:rPr>
              <a:t>the SM closed? or is there </a:t>
            </a:r>
            <a:r>
              <a:rPr lang="en-US" sz="2000" dirty="0">
                <a:latin typeface="+mn-lt"/>
              </a:rPr>
              <a:t>something else in sight? </a:t>
            </a:r>
          </a:p>
          <a:p>
            <a:r>
              <a:rPr lang="en-US" sz="1600" dirty="0">
                <a:latin typeface="+mn-lt"/>
              </a:rPr>
              <a:t> </a:t>
            </a:r>
            <a:r>
              <a:rPr lang="en-US" sz="1600" dirty="0">
                <a:solidFill>
                  <a:srgbClr val="008080"/>
                </a:solidFill>
                <a:latin typeface="+mn-lt"/>
              </a:rPr>
              <a:t>-- known </a:t>
            </a:r>
            <a:r>
              <a:rPr lang="en-US" sz="1600" dirty="0" smtClean="0">
                <a:solidFill>
                  <a:srgbClr val="008080"/>
                </a:solidFill>
                <a:latin typeface="+mn-lt"/>
              </a:rPr>
              <a:t>unknown facts need answer: </a:t>
            </a:r>
          </a:p>
          <a:p>
            <a:r>
              <a:rPr lang="en-US" sz="1600" dirty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       neutrino masses, (Dirac, and/or </a:t>
            </a:r>
            <a:r>
              <a:rPr lang="en-US" sz="1600" dirty="0" err="1" smtClean="0">
                <a:latin typeface="+mn-lt"/>
              </a:rPr>
              <a:t>Majorana</a:t>
            </a:r>
            <a:r>
              <a:rPr lang="en-US" sz="1600" dirty="0" smtClean="0">
                <a:latin typeface="+mn-lt"/>
              </a:rPr>
              <a:t>, sterile and right handed, CPV, MH..) </a:t>
            </a:r>
          </a:p>
          <a:p>
            <a:r>
              <a:rPr lang="en-US" sz="1600" dirty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       non baryonic dark matter,  </a:t>
            </a:r>
          </a:p>
          <a:p>
            <a:r>
              <a:rPr lang="en-US" sz="1600" dirty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       </a:t>
            </a:r>
            <a:r>
              <a:rPr lang="en-US" sz="1600" dirty="0">
                <a:latin typeface="+mn-lt"/>
              </a:rPr>
              <a:t>A</a:t>
            </a:r>
            <a:r>
              <a:rPr lang="en-US" sz="1600" dirty="0" smtClean="0">
                <a:latin typeface="+mn-lt"/>
              </a:rPr>
              <a:t>ccelerated expansion of the Universe</a:t>
            </a:r>
          </a:p>
          <a:p>
            <a:r>
              <a:rPr lang="en-US" sz="1600" dirty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       Matter-antimatter Asymmetry </a:t>
            </a:r>
          </a:p>
          <a:p>
            <a:r>
              <a:rPr lang="en-US" sz="1600" dirty="0" smtClean="0">
                <a:solidFill>
                  <a:srgbClr val="008080"/>
                </a:solidFill>
                <a:latin typeface="+mn-lt"/>
              </a:rPr>
              <a:t> -- </a:t>
            </a:r>
            <a:r>
              <a:rPr lang="en-US" sz="1600" dirty="0">
                <a:solidFill>
                  <a:srgbClr val="008080"/>
                </a:solidFill>
                <a:latin typeface="+mn-lt"/>
              </a:rPr>
              <a:t>can the Higgs be used as search tool for new </a:t>
            </a:r>
            <a:r>
              <a:rPr lang="en-US" sz="1600" dirty="0" smtClean="0">
                <a:solidFill>
                  <a:srgbClr val="008080"/>
                </a:solidFill>
                <a:latin typeface="+mn-lt"/>
              </a:rPr>
              <a:t>physics that answer these questions?</a:t>
            </a:r>
            <a:endParaRPr lang="en-US" sz="1600" dirty="0">
              <a:solidFill>
                <a:srgbClr val="008080"/>
              </a:solidFill>
              <a:latin typeface="+mn-lt"/>
            </a:endParaRPr>
          </a:p>
          <a:p>
            <a:pPr lvl="0"/>
            <a:r>
              <a:rPr lang="en-US" sz="1600" dirty="0">
                <a:solidFill>
                  <a:srgbClr val="008080"/>
                </a:solidFill>
                <a:latin typeface="+mn-lt"/>
              </a:rPr>
              <a:t> -- </a:t>
            </a:r>
            <a:r>
              <a:rPr lang="en-US" sz="1600" dirty="0" smtClean="0">
                <a:solidFill>
                  <a:srgbClr val="008080"/>
                </a:solidFill>
                <a:latin typeface="+mn-lt"/>
              </a:rPr>
              <a:t>precision </a:t>
            </a:r>
            <a:r>
              <a:rPr lang="en-US" sz="1600" dirty="0">
                <a:solidFill>
                  <a:srgbClr val="008080"/>
                </a:solidFill>
                <a:latin typeface="+mn-lt"/>
              </a:rPr>
              <a:t>measurements sensitive to the existence of new particles through </a:t>
            </a:r>
            <a:r>
              <a:rPr lang="en-US" sz="1600" dirty="0" smtClean="0">
                <a:solidFill>
                  <a:srgbClr val="008080"/>
                </a:solidFill>
                <a:latin typeface="+mn-lt"/>
              </a:rPr>
              <a:t>loops? </a:t>
            </a:r>
          </a:p>
          <a:p>
            <a:pPr lvl="0"/>
            <a:r>
              <a:rPr lang="en-US" sz="1600" dirty="0">
                <a:solidFill>
                  <a:srgbClr val="008080"/>
                </a:solidFill>
                <a:latin typeface="+mn-lt"/>
              </a:rPr>
              <a:t> </a:t>
            </a:r>
            <a:r>
              <a:rPr lang="en-US" sz="1600" dirty="0" smtClean="0">
                <a:solidFill>
                  <a:srgbClr val="008080"/>
                </a:solidFill>
                <a:latin typeface="+mn-lt"/>
              </a:rPr>
              <a:t>-- prepare highest possible reach</a:t>
            </a:r>
          </a:p>
          <a:p>
            <a:pPr lvl="0"/>
            <a:r>
              <a:rPr lang="en-US" sz="2000" dirty="0">
                <a:solidFill>
                  <a:srgbClr val="C00000"/>
                </a:solidFill>
                <a:latin typeface="+mn-lt"/>
              </a:rPr>
              <a:t>-- how precisely do we need to know before we are convinced? </a:t>
            </a:r>
            <a:endParaRPr lang="en-US" sz="2000" dirty="0" smtClean="0">
              <a:solidFill>
                <a:srgbClr val="000000"/>
              </a:solidFill>
              <a:latin typeface="+mn-lt"/>
            </a:endParaRPr>
          </a:p>
          <a:p>
            <a:endParaRPr lang="en-US" sz="1800" dirty="0" smtClean="0">
              <a:latin typeface="+mn-lt"/>
            </a:endParaRPr>
          </a:p>
          <a:p>
            <a:r>
              <a:rPr lang="en-US" sz="2000" dirty="0">
                <a:solidFill>
                  <a:srgbClr val="0000FF"/>
                </a:solidFill>
                <a:latin typeface="+mn-lt"/>
              </a:rPr>
              <a:t>Question 3: </a:t>
            </a:r>
            <a:r>
              <a:rPr lang="en-US" sz="1800" dirty="0" smtClean="0">
                <a:latin typeface="+mn-lt"/>
              </a:rPr>
              <a:t>which </a:t>
            </a:r>
            <a:r>
              <a:rPr lang="en-US" sz="1800" dirty="0">
                <a:latin typeface="+mn-lt"/>
              </a:rPr>
              <a:t>Higgs factories ?</a:t>
            </a:r>
          </a:p>
          <a:p>
            <a:r>
              <a:rPr lang="en-US" sz="1800" dirty="0" smtClean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-- HL-LHC</a:t>
            </a:r>
          </a:p>
          <a:p>
            <a:r>
              <a:rPr lang="en-US" sz="1800" dirty="0">
                <a:latin typeface="+mn-lt"/>
              </a:rPr>
              <a:t> -- (</a:t>
            </a:r>
            <a:r>
              <a:rPr lang="en-US" sz="1800" dirty="0" smtClean="0">
                <a:latin typeface="+mn-lt"/>
              </a:rPr>
              <a:t>V)HE-LHC</a:t>
            </a:r>
            <a:endParaRPr lang="en-US" sz="1800" dirty="0">
              <a:latin typeface="+mn-lt"/>
            </a:endParaRPr>
          </a:p>
          <a:p>
            <a:r>
              <a:rPr lang="en-US" sz="1800" dirty="0">
                <a:latin typeface="+mn-lt"/>
              </a:rPr>
              <a:t> -- </a:t>
            </a:r>
            <a:r>
              <a:rPr lang="en-US" sz="1800" dirty="0" err="1">
                <a:latin typeface="+mn-lt"/>
              </a:rPr>
              <a:t>mu+mu</a:t>
            </a:r>
            <a:r>
              <a:rPr lang="en-US" sz="1800" dirty="0">
                <a:latin typeface="+mn-lt"/>
              </a:rPr>
              <a:t>- </a:t>
            </a:r>
          </a:p>
          <a:p>
            <a:r>
              <a:rPr lang="en-US" sz="1800" dirty="0">
                <a:latin typeface="+mn-lt"/>
              </a:rPr>
              <a:t> -- gamma-gamma </a:t>
            </a:r>
          </a:p>
          <a:p>
            <a:r>
              <a:rPr lang="en-US" sz="1800" dirty="0">
                <a:latin typeface="+mn-lt"/>
              </a:rPr>
              <a:t> -- </a:t>
            </a:r>
            <a:r>
              <a:rPr lang="en-US" sz="1800" dirty="0" err="1">
                <a:latin typeface="+mn-lt"/>
              </a:rPr>
              <a:t>e+e</a:t>
            </a:r>
            <a:r>
              <a:rPr lang="en-US" sz="1800" dirty="0">
                <a:latin typeface="+mn-lt"/>
              </a:rPr>
              <a:t>- : linear </a:t>
            </a:r>
            <a:r>
              <a:rPr lang="en-US" sz="1800" dirty="0" smtClean="0">
                <a:latin typeface="+mn-lt"/>
              </a:rPr>
              <a:t>(ILC or CLIC?) or circular (TLEP) </a:t>
            </a:r>
            <a:endParaRPr lang="fr-CH" sz="1800" dirty="0" err="1" smtClean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36949" y="5238426"/>
            <a:ext cx="3741794" cy="400110"/>
          </a:xfrm>
          <a:prstGeom prst="rect">
            <a:avLst/>
          </a:prstGeom>
          <a:solidFill>
            <a:srgbClr val="E5F3EE"/>
          </a:solidFill>
        </p:spPr>
        <p:txBody>
          <a:bodyPr wrap="none" rtlCol="0">
            <a:spAutoFit/>
          </a:bodyPr>
          <a:lstStyle/>
          <a:p>
            <a:r>
              <a:rPr lang="fr-CH" sz="2000" dirty="0" smtClean="0">
                <a:solidFill>
                  <a:srgbClr val="C00000"/>
                </a:solidFill>
                <a:latin typeface="+mj-lt"/>
              </a:rPr>
              <a:t>A: As </a:t>
            </a:r>
            <a:r>
              <a:rPr lang="fr-CH" sz="2000" dirty="0" err="1" smtClean="0">
                <a:solidFill>
                  <a:srgbClr val="C00000"/>
                </a:solidFill>
                <a:latin typeface="+mj-lt"/>
              </a:rPr>
              <a:t>precisely</a:t>
            </a:r>
            <a:r>
              <a:rPr lang="fr-CH" sz="2000" dirty="0" smtClean="0">
                <a:solidFill>
                  <a:srgbClr val="C00000"/>
                </a:solidFill>
                <a:latin typeface="+mj-lt"/>
              </a:rPr>
              <a:t> as </a:t>
            </a:r>
            <a:r>
              <a:rPr lang="fr-CH" sz="2000" dirty="0" err="1" smtClean="0">
                <a:solidFill>
                  <a:srgbClr val="C00000"/>
                </a:solidFill>
                <a:latin typeface="+mj-lt"/>
              </a:rPr>
              <a:t>we</a:t>
            </a:r>
            <a:r>
              <a:rPr lang="fr-CH" sz="2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fr-CH" sz="2000" dirty="0" err="1" smtClean="0">
                <a:solidFill>
                  <a:srgbClr val="C00000"/>
                </a:solidFill>
                <a:latin typeface="+mj-lt"/>
              </a:rPr>
              <a:t>possibly</a:t>
            </a:r>
            <a:r>
              <a:rPr lang="fr-CH" sz="2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fr-CH" sz="2000" dirty="0" err="1" smtClean="0">
                <a:solidFill>
                  <a:srgbClr val="C00000"/>
                </a:solidFill>
                <a:latin typeface="+mj-lt"/>
              </a:rPr>
              <a:t>can</a:t>
            </a:r>
            <a:endParaRPr lang="en-US" sz="20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76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2789" y="258118"/>
            <a:ext cx="6044192" cy="568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1226" y="840657"/>
            <a:ext cx="311136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j-lt"/>
              </a:rPr>
              <a:t>a 125 </a:t>
            </a:r>
            <a:r>
              <a:rPr lang="fr-CH" sz="2000" dirty="0" err="1" smtClean="0">
                <a:latin typeface="+mj-lt"/>
              </a:rPr>
              <a:t>GeV</a:t>
            </a:r>
            <a:r>
              <a:rPr lang="fr-CH" sz="2000" dirty="0" smtClean="0">
                <a:latin typeface="+mj-lt"/>
              </a:rPr>
              <a:t> SM </a:t>
            </a:r>
            <a:r>
              <a:rPr lang="fr-CH" sz="2000" dirty="0" err="1" smtClean="0">
                <a:latin typeface="+mj-lt"/>
              </a:rPr>
              <a:t>scalar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is</a:t>
            </a:r>
            <a:endParaRPr lang="fr-CH" sz="2000" dirty="0" smtClean="0">
              <a:latin typeface="+mj-lt"/>
            </a:endParaRPr>
          </a:p>
          <a:p>
            <a:endParaRPr lang="fr-CH" sz="2000" dirty="0" smtClean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-- a new </a:t>
            </a:r>
            <a:r>
              <a:rPr lang="fr-CH" sz="2000" dirty="0" err="1" smtClean="0">
                <a:latin typeface="+mj-lt"/>
              </a:rPr>
              <a:t>object</a:t>
            </a:r>
            <a:r>
              <a:rPr lang="fr-CH" sz="2000" dirty="0" smtClean="0">
                <a:latin typeface="+mj-lt"/>
              </a:rPr>
              <a:t>! </a:t>
            </a:r>
          </a:p>
          <a:p>
            <a:endParaRPr lang="fr-CH" sz="2000" dirty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-- </a:t>
            </a:r>
            <a:r>
              <a:rPr lang="fr-CH" sz="2000" dirty="0" err="1" smtClean="0">
                <a:latin typeface="+mj-lt"/>
              </a:rPr>
              <a:t>quite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narrow</a:t>
            </a:r>
            <a:r>
              <a:rPr lang="fr-CH" sz="2000" dirty="0" smtClean="0">
                <a:latin typeface="+mj-lt"/>
              </a:rPr>
              <a:t> </a:t>
            </a:r>
            <a:endParaRPr lang="fr-CH" sz="2000" dirty="0" smtClean="0">
              <a:latin typeface="+mj-lt"/>
            </a:endParaRPr>
          </a:p>
          <a:p>
            <a:r>
              <a:rPr lang="fr-CH" sz="2000" dirty="0">
                <a:latin typeface="+mj-lt"/>
              </a:rPr>
              <a:t> </a:t>
            </a:r>
            <a:r>
              <a:rPr lang="fr-CH" sz="2000" dirty="0" smtClean="0">
                <a:latin typeface="+mj-lt"/>
              </a:rPr>
              <a:t>   </a:t>
            </a:r>
            <a:r>
              <a:rPr lang="fr-CH" sz="2000" dirty="0" smtClean="0">
                <a:latin typeface="+mj-lt"/>
                <a:sym typeface="Symbol"/>
              </a:rPr>
              <a:t></a:t>
            </a:r>
            <a:r>
              <a:rPr lang="fr-CH" sz="2000" baseline="-25000" dirty="0" smtClean="0">
                <a:latin typeface="+mj-lt"/>
                <a:sym typeface="Symbol"/>
              </a:rPr>
              <a:t>H</a:t>
            </a:r>
            <a:r>
              <a:rPr lang="fr-CH" sz="2000" dirty="0" smtClean="0">
                <a:latin typeface="+mj-lt"/>
                <a:sym typeface="Symbol"/>
              </a:rPr>
              <a:t> = </a:t>
            </a:r>
            <a:r>
              <a:rPr lang="fr-CH" sz="2000" dirty="0" smtClean="0">
                <a:latin typeface="+mj-lt"/>
              </a:rPr>
              <a:t>(4.2 MeV)</a:t>
            </a:r>
          </a:p>
          <a:p>
            <a:endParaRPr lang="fr-CH" sz="2000" dirty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-- </a:t>
            </a:r>
            <a:r>
              <a:rPr lang="fr-CH" sz="2000" dirty="0" err="1" smtClean="0">
                <a:latin typeface="+mj-lt"/>
              </a:rPr>
              <a:t>decays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into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bb</a:t>
            </a:r>
            <a:r>
              <a:rPr lang="fr-CH" sz="2000" dirty="0" smtClean="0">
                <a:latin typeface="+mj-lt"/>
              </a:rPr>
              <a:t> (57%)</a:t>
            </a:r>
          </a:p>
          <a:p>
            <a:endParaRPr lang="fr-CH" sz="2000" dirty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-- and </a:t>
            </a:r>
            <a:r>
              <a:rPr lang="fr-CH" sz="2000" dirty="0" err="1" smtClean="0">
                <a:latin typeface="+mj-lt"/>
              </a:rPr>
              <a:t>many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other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things</a:t>
            </a:r>
            <a:r>
              <a:rPr lang="fr-CH" sz="2000" dirty="0" smtClean="0">
                <a:latin typeface="+mj-lt"/>
              </a:rPr>
              <a:t>!</a:t>
            </a:r>
            <a:endParaRPr lang="fr-CH" sz="2000" dirty="0">
              <a:latin typeface="+mj-lt"/>
            </a:endParaRPr>
          </a:p>
          <a:p>
            <a:endParaRPr lang="fr-CH" sz="2000" dirty="0" smtClean="0">
              <a:latin typeface="+mj-lt"/>
            </a:endParaRPr>
          </a:p>
          <a:p>
            <a:r>
              <a:rPr lang="fr-CH" sz="2000" dirty="0" err="1" smtClean="0">
                <a:latin typeface="+mj-lt"/>
              </a:rPr>
              <a:t>What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would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we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learn</a:t>
            </a:r>
            <a:r>
              <a:rPr lang="fr-CH" sz="2000" dirty="0" smtClean="0">
                <a:latin typeface="+mj-lt"/>
              </a:rPr>
              <a:t> </a:t>
            </a:r>
          </a:p>
          <a:p>
            <a:r>
              <a:rPr lang="fr-CH" sz="2000" dirty="0" err="1" smtClean="0">
                <a:latin typeface="+mj-lt"/>
              </a:rPr>
              <a:t>from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these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measurements</a:t>
            </a:r>
            <a:r>
              <a:rPr lang="fr-CH" sz="2000" dirty="0" smtClean="0">
                <a:latin typeface="+mj-lt"/>
              </a:rPr>
              <a:t>?</a:t>
            </a:r>
            <a:endParaRPr lang="fr-CH" sz="2000" dirty="0" smtClean="0">
              <a:latin typeface="+mj-lt"/>
            </a:endParaRPr>
          </a:p>
          <a:p>
            <a:endParaRPr lang="fr-CH" sz="2000" dirty="0" smtClean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9492" y="5966848"/>
            <a:ext cx="1029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latin typeface="+mj-lt"/>
              </a:rPr>
              <a:t>ee</a:t>
            </a:r>
            <a:r>
              <a:rPr lang="fr-CH" sz="2000" dirty="0" smtClean="0">
                <a:latin typeface="+mj-lt"/>
              </a:rPr>
              <a:t> : 10</a:t>
            </a:r>
            <a:r>
              <a:rPr lang="fr-CH" sz="2000" baseline="30000" dirty="0" smtClean="0">
                <a:latin typeface="+mj-lt"/>
              </a:rPr>
              <a:t>-8</a:t>
            </a:r>
            <a:endParaRPr lang="en-US" sz="2000" baseline="30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443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E056-C649-4BA7-9645-6388197973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00305"/>
            <a:ext cx="9033831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European Strategy: </a:t>
            </a:r>
          </a:p>
          <a:p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There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is a 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strong scientific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case for an electron-positron collider, complementary to the LHC, 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that can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study the properties of the Higgs boson and other particles with unprecedented precision 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and whose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energy can be upgraded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.</a:t>
            </a:r>
          </a:p>
          <a:p>
            <a:r>
              <a:rPr lang="fr-CH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                                                          (up to </a:t>
            </a:r>
            <a:r>
              <a:rPr lang="fr-CH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which</a:t>
            </a:r>
            <a:r>
              <a:rPr lang="fr-CH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fr-CH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energy</a:t>
            </a:r>
            <a:r>
              <a:rPr lang="fr-CH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?)</a:t>
            </a:r>
          </a:p>
          <a:p>
            <a:endParaRPr lang="fr-CH" sz="18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r>
              <a:rPr lang="fr-CH" sz="2000" dirty="0" smtClean="0">
                <a:solidFill>
                  <a:srgbClr val="00B050"/>
                </a:solidFill>
                <a:latin typeface="+mj-lt"/>
              </a:rPr>
              <a:t>US P5 Report</a:t>
            </a:r>
            <a:endParaRPr lang="en-US" sz="2000" dirty="0" smtClean="0">
              <a:solidFill>
                <a:srgbClr val="00B050"/>
              </a:solidFill>
              <a:latin typeface="+mj-lt"/>
            </a:endParaRPr>
          </a:p>
          <a:p>
            <a:pPr lvl="0"/>
            <a:endParaRPr lang="en-US" sz="1800" dirty="0" smtClean="0">
              <a:solidFill>
                <a:srgbClr val="00B050"/>
              </a:solidFill>
              <a:latin typeface="Calibri"/>
            </a:endParaRPr>
          </a:p>
          <a:p>
            <a:pPr lvl="0"/>
            <a:r>
              <a:rPr lang="en-US" sz="1800" dirty="0" smtClean="0">
                <a:solidFill>
                  <a:srgbClr val="00B050"/>
                </a:solidFill>
                <a:latin typeface="Calibri"/>
              </a:rPr>
              <a:t>An </a:t>
            </a:r>
            <a:r>
              <a:rPr lang="en-US" sz="1800" dirty="0" err="1">
                <a:solidFill>
                  <a:srgbClr val="00B050"/>
                </a:solidFill>
                <a:latin typeface="Calibri"/>
              </a:rPr>
              <a:t>e+e</a:t>
            </a:r>
            <a:r>
              <a:rPr lang="en-US" sz="1800" dirty="0">
                <a:solidFill>
                  <a:srgbClr val="00B050"/>
                </a:solidFill>
                <a:latin typeface="Calibri"/>
              </a:rPr>
              <a:t>- collider can provide the next outstanding opportunity [after LHC/HL-LHC] </a:t>
            </a:r>
          </a:p>
          <a:p>
            <a:pPr lvl="0"/>
            <a:r>
              <a:rPr lang="en-US" sz="1800" dirty="0">
                <a:solidFill>
                  <a:srgbClr val="00B050"/>
                </a:solidFill>
                <a:latin typeface="Calibri"/>
              </a:rPr>
              <a:t>to investigate the properties of the Higgs in detail. [...] the physics case is extremely strong.</a:t>
            </a:r>
          </a:p>
          <a:p>
            <a:endParaRPr lang="fr-CH" sz="18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endParaRPr lang="fr-CH" sz="18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r>
              <a:rPr lang="fr-CH" sz="1800" dirty="0" smtClean="0">
                <a:latin typeface="+mj-lt"/>
              </a:rPr>
              <a:t>LINEAR or CIRCULAR?</a:t>
            </a:r>
            <a:endParaRPr lang="en-US" sz="1800" dirty="0" smtClean="0">
              <a:latin typeface="+mj-lt"/>
            </a:endParaRPr>
          </a:p>
          <a:p>
            <a:r>
              <a:rPr lang="fr-CH" sz="1800" dirty="0" smtClean="0">
                <a:latin typeface="+mj-lt"/>
              </a:rPr>
              <a:t>At the time of the </a:t>
            </a:r>
            <a:r>
              <a:rPr lang="fr-CH" sz="1800" dirty="0" err="1" smtClean="0">
                <a:latin typeface="+mj-lt"/>
              </a:rPr>
              <a:t>definition</a:t>
            </a:r>
            <a:r>
              <a:rPr lang="fr-CH" sz="1800" dirty="0" smtClean="0">
                <a:latin typeface="+mj-lt"/>
              </a:rPr>
              <a:t> of  </a:t>
            </a:r>
            <a:r>
              <a:rPr lang="fr-CH" sz="1800" dirty="0" err="1" smtClean="0">
                <a:latin typeface="+mj-lt"/>
              </a:rPr>
              <a:t>these</a:t>
            </a:r>
            <a:r>
              <a:rPr lang="fr-CH" sz="1800" dirty="0" smtClean="0">
                <a:latin typeface="+mj-lt"/>
              </a:rPr>
              <a:t> </a:t>
            </a:r>
            <a:r>
              <a:rPr lang="fr-CH" sz="1800" dirty="0" err="1" smtClean="0">
                <a:latin typeface="+mj-lt"/>
              </a:rPr>
              <a:t>strategies</a:t>
            </a:r>
            <a:r>
              <a:rPr lang="fr-CH" sz="1800" dirty="0" smtClean="0">
                <a:latin typeface="+mj-lt"/>
              </a:rPr>
              <a:t>,  ILC </a:t>
            </a:r>
            <a:r>
              <a:rPr lang="fr-CH" sz="1800" dirty="0" err="1" smtClean="0">
                <a:latin typeface="+mj-lt"/>
              </a:rPr>
              <a:t>was</a:t>
            </a:r>
            <a:r>
              <a:rPr lang="fr-CH" sz="1800" dirty="0" smtClean="0">
                <a:latin typeface="+mj-lt"/>
              </a:rPr>
              <a:t> </a:t>
            </a:r>
            <a:r>
              <a:rPr lang="fr-CH" sz="1800" dirty="0" err="1" smtClean="0">
                <a:latin typeface="+mj-lt"/>
              </a:rPr>
              <a:t>proposed</a:t>
            </a:r>
            <a:r>
              <a:rPr lang="fr-CH" sz="1800" dirty="0" smtClean="0">
                <a:latin typeface="+mj-lt"/>
              </a:rPr>
              <a:t> by </a:t>
            </a:r>
            <a:r>
              <a:rPr lang="fr-CH" sz="1800" dirty="0" err="1" smtClean="0">
                <a:latin typeface="+mj-lt"/>
              </a:rPr>
              <a:t>Japanese</a:t>
            </a:r>
            <a:r>
              <a:rPr lang="fr-CH" sz="1800" dirty="0" smtClean="0">
                <a:latin typeface="+mj-lt"/>
              </a:rPr>
              <a:t> </a:t>
            </a:r>
            <a:r>
              <a:rPr lang="fr-CH" sz="1800" dirty="0" err="1" smtClean="0">
                <a:latin typeface="+mj-lt"/>
              </a:rPr>
              <a:t>physicists</a:t>
            </a:r>
            <a:r>
              <a:rPr lang="fr-CH" sz="1800" dirty="0" smtClean="0">
                <a:latin typeface="+mj-lt"/>
              </a:rPr>
              <a:t> to </a:t>
            </a:r>
            <a:r>
              <a:rPr lang="fr-CH" sz="1800" dirty="0" err="1" smtClean="0">
                <a:latin typeface="+mj-lt"/>
              </a:rPr>
              <a:t>their</a:t>
            </a:r>
            <a:r>
              <a:rPr lang="fr-CH" sz="1800" dirty="0" smtClean="0">
                <a:latin typeface="+mj-lt"/>
              </a:rPr>
              <a:t> </a:t>
            </a:r>
            <a:r>
              <a:rPr lang="fr-CH" sz="1800" dirty="0" err="1" smtClean="0">
                <a:latin typeface="+mj-lt"/>
              </a:rPr>
              <a:t>governments</a:t>
            </a:r>
            <a:r>
              <a:rPr lang="fr-CH" sz="1800" dirty="0" smtClean="0">
                <a:latin typeface="+mj-lt"/>
              </a:rPr>
              <a:t> and </a:t>
            </a:r>
            <a:r>
              <a:rPr lang="fr-CH" sz="1800" dirty="0" err="1" smtClean="0">
                <a:latin typeface="+mj-lt"/>
              </a:rPr>
              <a:t>welcom</a:t>
            </a:r>
            <a:r>
              <a:rPr lang="fr-CH" sz="1800" dirty="0" err="1" smtClean="0">
                <a:latin typeface="+mj-lt"/>
              </a:rPr>
              <a:t>ing</a:t>
            </a:r>
            <a:r>
              <a:rPr lang="fr-CH" sz="1800" dirty="0" smtClean="0">
                <a:latin typeface="+mj-lt"/>
              </a:rPr>
              <a:t> </a:t>
            </a:r>
            <a:r>
              <a:rPr lang="fr-CH" sz="1800" dirty="0" err="1" smtClean="0">
                <a:latin typeface="+mj-lt"/>
              </a:rPr>
              <a:t>statements</a:t>
            </a:r>
            <a:r>
              <a:rPr lang="fr-CH" sz="1800" dirty="0" smtClean="0">
                <a:latin typeface="+mj-lt"/>
              </a:rPr>
              <a:t>  </a:t>
            </a:r>
            <a:r>
              <a:rPr lang="fr-CH" sz="1800" dirty="0" err="1" smtClean="0">
                <a:latin typeface="+mj-lt"/>
              </a:rPr>
              <a:t>were</a:t>
            </a:r>
            <a:r>
              <a:rPr lang="fr-CH" sz="1800" dirty="0" smtClean="0">
                <a:latin typeface="+mj-lt"/>
              </a:rPr>
              <a:t> </a:t>
            </a:r>
            <a:r>
              <a:rPr lang="fr-CH" sz="1800" dirty="0" err="1" smtClean="0">
                <a:latin typeface="+mj-lt"/>
              </a:rPr>
              <a:t>added</a:t>
            </a:r>
            <a:r>
              <a:rPr lang="fr-CH" sz="1800" dirty="0" smtClean="0">
                <a:latin typeface="+mj-lt"/>
              </a:rPr>
              <a:t>. Situation has been </a:t>
            </a:r>
            <a:r>
              <a:rPr lang="fr-CH" sz="1800" dirty="0" err="1" smtClean="0">
                <a:latin typeface="+mj-lt"/>
              </a:rPr>
              <a:t>reviewed</a:t>
            </a:r>
            <a:r>
              <a:rPr lang="fr-CH" sz="1800" dirty="0" smtClean="0">
                <a:latin typeface="+mj-lt"/>
              </a:rPr>
              <a:t> in </a:t>
            </a:r>
            <a:r>
              <a:rPr lang="fr-CH" sz="1800" dirty="0" err="1" smtClean="0">
                <a:latin typeface="+mj-lt"/>
              </a:rPr>
              <a:t>Japan</a:t>
            </a:r>
            <a:r>
              <a:rPr lang="fr-CH" sz="1800" dirty="0" smtClean="0">
                <a:latin typeface="+mj-lt"/>
              </a:rPr>
              <a:t> </a:t>
            </a:r>
            <a:r>
              <a:rPr lang="fr-CH" sz="1800" dirty="0" err="1" smtClean="0">
                <a:latin typeface="+mj-lt"/>
              </a:rPr>
              <a:t>since</a:t>
            </a:r>
            <a:r>
              <a:rPr lang="fr-CH" sz="1800" dirty="0" smtClean="0">
                <a:latin typeface="+mj-lt"/>
              </a:rPr>
              <a:t>. </a:t>
            </a:r>
            <a:r>
              <a:rPr lang="fr-CH" sz="1800" dirty="0" err="1" smtClean="0">
                <a:latin typeface="+mj-lt"/>
              </a:rPr>
              <a:t>Likely</a:t>
            </a:r>
            <a:r>
              <a:rPr lang="fr-CH" sz="1800" dirty="0" smtClean="0">
                <a:latin typeface="+mj-lt"/>
              </a:rPr>
              <a:t> to </a:t>
            </a:r>
            <a:r>
              <a:rPr lang="fr-CH" sz="1800" dirty="0" err="1" smtClean="0">
                <a:latin typeface="+mj-lt"/>
              </a:rPr>
              <a:t>wait</a:t>
            </a:r>
            <a:r>
              <a:rPr lang="fr-CH" sz="1800" dirty="0" smtClean="0">
                <a:latin typeface="+mj-lt"/>
              </a:rPr>
              <a:t> for </a:t>
            </a:r>
            <a:r>
              <a:rPr lang="fr-CH" sz="1800" dirty="0" err="1" smtClean="0">
                <a:latin typeface="+mj-lt"/>
              </a:rPr>
              <a:t>results</a:t>
            </a:r>
            <a:r>
              <a:rPr lang="fr-CH" sz="1800" dirty="0" smtClean="0">
                <a:latin typeface="+mj-lt"/>
              </a:rPr>
              <a:t> </a:t>
            </a:r>
            <a:r>
              <a:rPr lang="fr-CH" sz="1800" dirty="0" err="1" smtClean="0">
                <a:latin typeface="+mj-lt"/>
              </a:rPr>
              <a:t>from</a:t>
            </a:r>
            <a:r>
              <a:rPr lang="fr-CH" sz="1800" dirty="0" smtClean="0">
                <a:latin typeface="+mj-lt"/>
              </a:rPr>
              <a:t> LHC13.  Issues of </a:t>
            </a:r>
            <a:r>
              <a:rPr lang="fr-CH" sz="1800" dirty="0" err="1" smtClean="0">
                <a:latin typeface="+mj-lt"/>
              </a:rPr>
              <a:t>physics</a:t>
            </a:r>
            <a:r>
              <a:rPr lang="fr-CH" sz="1800" dirty="0" smtClean="0">
                <a:latin typeface="+mj-lt"/>
              </a:rPr>
              <a:t>, </a:t>
            </a:r>
            <a:r>
              <a:rPr lang="fr-CH" sz="1800" dirty="0" err="1" smtClean="0">
                <a:latin typeface="+mj-lt"/>
              </a:rPr>
              <a:t>manpower</a:t>
            </a:r>
            <a:r>
              <a:rPr lang="fr-CH" sz="1800" dirty="0" smtClean="0">
                <a:latin typeface="+mj-lt"/>
              </a:rPr>
              <a:t>, </a:t>
            </a:r>
            <a:r>
              <a:rPr lang="fr-CH" sz="1800" dirty="0" err="1" smtClean="0">
                <a:latin typeface="+mj-lt"/>
              </a:rPr>
              <a:t>cost</a:t>
            </a:r>
            <a:r>
              <a:rPr lang="fr-CH" sz="1800" dirty="0" smtClean="0">
                <a:latin typeface="+mj-lt"/>
              </a:rPr>
              <a:t>, </a:t>
            </a:r>
            <a:r>
              <a:rPr lang="fr-CH" sz="1800" dirty="0" err="1" smtClean="0">
                <a:latin typeface="+mj-lt"/>
              </a:rPr>
              <a:t>spinoffs</a:t>
            </a:r>
            <a:r>
              <a:rPr lang="fr-CH" sz="1800" dirty="0" smtClean="0">
                <a:latin typeface="+mj-lt"/>
              </a:rPr>
              <a:t>, have been </a:t>
            </a:r>
            <a:r>
              <a:rPr lang="fr-CH" sz="1800" dirty="0" err="1" smtClean="0">
                <a:latin typeface="+mj-lt"/>
              </a:rPr>
              <a:t>raised</a:t>
            </a:r>
            <a:r>
              <a:rPr lang="fr-CH" sz="1800" dirty="0" smtClean="0">
                <a:latin typeface="+mj-lt"/>
              </a:rPr>
              <a:t>.  </a:t>
            </a:r>
            <a:endParaRPr lang="en-US" sz="1800" dirty="0">
              <a:latin typeface="+mj-lt"/>
            </a:endParaRPr>
          </a:p>
          <a:p>
            <a:endParaRPr lang="en-US" sz="1800" dirty="0" err="1" smtClean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5363" y="542440"/>
            <a:ext cx="6984604" cy="523220"/>
          </a:xfrm>
          <a:prstGeom prst="rect">
            <a:avLst/>
          </a:prstGeom>
          <a:solidFill>
            <a:srgbClr val="E5F3EE"/>
          </a:solidFill>
        </p:spPr>
        <p:txBody>
          <a:bodyPr wrap="none" rtlCol="0">
            <a:spAutoFit/>
          </a:bodyPr>
          <a:lstStyle/>
          <a:p>
            <a:r>
              <a:rPr lang="fr-CH" sz="2800" dirty="0" err="1" smtClean="0">
                <a:latin typeface="+mj-lt"/>
              </a:rPr>
              <a:t>R</a:t>
            </a:r>
            <a:r>
              <a:rPr lang="fr-CH" sz="2800" dirty="0" err="1" smtClean="0">
                <a:latin typeface="+mj-lt"/>
              </a:rPr>
              <a:t>ecommendations</a:t>
            </a:r>
            <a:r>
              <a:rPr lang="fr-CH" sz="2800" dirty="0" smtClean="0">
                <a:latin typeface="+mj-lt"/>
              </a:rPr>
              <a:t> </a:t>
            </a:r>
            <a:r>
              <a:rPr lang="fr-CH" sz="2800" dirty="0" err="1" smtClean="0">
                <a:latin typeface="+mj-lt"/>
              </a:rPr>
              <a:t>concerning</a:t>
            </a:r>
            <a:r>
              <a:rPr lang="fr-CH" sz="2800" dirty="0" smtClean="0">
                <a:latin typeface="+mj-lt"/>
              </a:rPr>
              <a:t> </a:t>
            </a:r>
            <a:r>
              <a:rPr lang="fr-CH" sz="2800" dirty="0" err="1" smtClean="0">
                <a:latin typeface="+mj-lt"/>
              </a:rPr>
              <a:t>Higgs</a:t>
            </a:r>
            <a:r>
              <a:rPr lang="fr-CH" sz="2800" dirty="0" smtClean="0">
                <a:latin typeface="+mj-lt"/>
              </a:rPr>
              <a:t> </a:t>
            </a:r>
            <a:r>
              <a:rPr lang="fr-CH" sz="2800" dirty="0" err="1" smtClean="0">
                <a:latin typeface="+mj-lt"/>
              </a:rPr>
              <a:t>Factories</a:t>
            </a:r>
            <a:endParaRPr lang="en-US" sz="2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616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5806" y="132649"/>
            <a:ext cx="8782215" cy="571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808040" y="5191933"/>
            <a:ext cx="2335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j-lt"/>
                <a:sym typeface="Wingdings" panose="05000000000000000000" pitchFamily="2" charset="2"/>
              </a:rPr>
              <a:t> </a:t>
            </a:r>
            <a:r>
              <a:rPr lang="fr-CH" sz="2000" dirty="0" err="1" smtClean="0">
                <a:latin typeface="+mj-lt"/>
                <a:sym typeface="Wingdings" panose="05000000000000000000" pitchFamily="2" charset="2"/>
              </a:rPr>
              <a:t>baseline</a:t>
            </a:r>
            <a:r>
              <a:rPr lang="fr-CH" sz="2000" dirty="0" smtClean="0">
                <a:latin typeface="+mj-lt"/>
                <a:sym typeface="Wingdings" panose="05000000000000000000" pitchFamily="2" charset="2"/>
              </a:rPr>
              <a:t> ILC/CLIC</a:t>
            </a:r>
            <a:endParaRPr lang="en-US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5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ILC in a Nutshell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29.10.12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pic>
        <p:nvPicPr>
          <p:cNvPr id="6" name="Picture 5" descr="OT0105H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07379"/>
            <a:ext cx="8960388" cy="54080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38403" y="1207379"/>
            <a:ext cx="1762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Damping Rings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555239" y="990600"/>
            <a:ext cx="21397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Polarised electron source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5464576" y="1622608"/>
            <a:ext cx="1160563" cy="39692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5966618" y="1576711"/>
            <a:ext cx="0" cy="13607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601568" y="4925844"/>
            <a:ext cx="128026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Polarised positron</a:t>
            </a:r>
            <a:br>
              <a:rPr lang="en-GB" dirty="0" smtClean="0"/>
            </a:br>
            <a:r>
              <a:rPr lang="en-GB" dirty="0" smtClean="0"/>
              <a:t>source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2940588" y="4528918"/>
            <a:ext cx="397815" cy="39692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3197813" y="4314458"/>
            <a:ext cx="0" cy="6113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 flipV="1">
            <a:off x="3871590" y="4105553"/>
            <a:ext cx="546787" cy="84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Rectangle 22"/>
          <p:cNvSpPr/>
          <p:nvPr/>
        </p:nvSpPr>
        <p:spPr bwMode="auto">
          <a:xfrm>
            <a:off x="3871590" y="2233991"/>
            <a:ext cx="565586" cy="3669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4146456" y="1622608"/>
            <a:ext cx="0" cy="9783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Rectangle 23"/>
          <p:cNvSpPr/>
          <p:nvPr/>
        </p:nvSpPr>
        <p:spPr bwMode="auto">
          <a:xfrm>
            <a:off x="560905" y="3335823"/>
            <a:ext cx="565586" cy="3669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835771" y="2758928"/>
            <a:ext cx="0" cy="15555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245123" y="2112597"/>
            <a:ext cx="3093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Ring to Main Linac (RTML)</a:t>
            </a:r>
          </a:p>
          <a:p>
            <a:r>
              <a:rPr lang="en-GB" dirty="0" smtClean="0"/>
              <a:t>(</a:t>
            </a:r>
            <a:r>
              <a:rPr lang="en-GB" dirty="0" err="1" smtClean="0"/>
              <a:t>inc.</a:t>
            </a:r>
            <a:r>
              <a:rPr lang="en-GB" dirty="0" smtClean="0"/>
              <a:t> bunch compressors)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1067652" y="5893255"/>
            <a:ext cx="16306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e- Main Linac</a:t>
            </a:r>
            <a:endParaRPr lang="en-GB" dirty="0">
              <a:solidFill>
                <a:srgbClr val="0000FF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2821196" y="2758928"/>
            <a:ext cx="803730" cy="9438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 flipV="1">
            <a:off x="4554352" y="4105553"/>
            <a:ext cx="106268" cy="84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3996933" y="4647943"/>
            <a:ext cx="196968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Beam Delivery System (BDS) &amp; physics detectors</a:t>
            </a:r>
            <a:endParaRPr lang="en-GB" dirty="0"/>
          </a:p>
        </p:txBody>
      </p:sp>
      <p:cxnSp>
        <p:nvCxnSpPr>
          <p:cNvPr id="32" name="Straight Arrow Connector 31"/>
          <p:cNvCxnSpPr/>
          <p:nvPr/>
        </p:nvCxnSpPr>
        <p:spPr bwMode="auto">
          <a:xfrm flipV="1">
            <a:off x="1858322" y="4528918"/>
            <a:ext cx="0" cy="13643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6287551" y="4496652"/>
            <a:ext cx="16306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8000"/>
                </a:solidFill>
              </a:rPr>
              <a:t>e+ Main Linac</a:t>
            </a:r>
            <a:endParaRPr lang="en-GB" dirty="0">
              <a:solidFill>
                <a:srgbClr val="008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flipV="1">
            <a:off x="7078221" y="3132315"/>
            <a:ext cx="0" cy="13643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6093378" y="4882159"/>
            <a:ext cx="91392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Beam dump</a:t>
            </a:r>
            <a:endParaRPr lang="en-GB" sz="1050" dirty="0"/>
          </a:p>
        </p:txBody>
      </p:sp>
      <p:cxnSp>
        <p:nvCxnSpPr>
          <p:cNvPr id="36" name="Straight Arrow Connector 35"/>
          <p:cNvCxnSpPr/>
          <p:nvPr/>
        </p:nvCxnSpPr>
        <p:spPr bwMode="auto">
          <a:xfrm flipH="1" flipV="1">
            <a:off x="5305803" y="3965236"/>
            <a:ext cx="868464" cy="9831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-8849" y="6262587"/>
            <a:ext cx="9845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not too scale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517670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6886"/>
            <a:ext cx="9144000" cy="497291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15453" y="0"/>
            <a:ext cx="7566923" cy="616022"/>
          </a:xfrm>
        </p:spPr>
        <p:txBody>
          <a:bodyPr>
            <a:noAutofit/>
          </a:bodyPr>
          <a:lstStyle/>
          <a:p>
            <a:r>
              <a:rPr lang="en-US" sz="3600" dirty="0" smtClean="0"/>
              <a:t>CLIC Layout at 3 TeV</a:t>
            </a:r>
            <a:endParaRPr lang="en-US" sz="3600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345889" y="723900"/>
            <a:ext cx="1315269" cy="738646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91422" tIns="45711" rIns="91422" bIns="45711">
            <a:prstTxWarp prst="textNoShape">
              <a:avLst/>
            </a:prstTxWarp>
            <a:spAutoFit/>
          </a:bodyPr>
          <a:lstStyle/>
          <a:p>
            <a:pPr defTabSz="9136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FF"/>
                </a:solidFill>
                <a:latin typeface="Calibri"/>
              </a:rPr>
              <a:t>Drive Beam Generation Complex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88454" y="5749079"/>
            <a:ext cx="1150923" cy="738646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91422" tIns="45711" rIns="91422" bIns="45711">
            <a:prstTxWarp prst="textNoShape">
              <a:avLst/>
            </a:prstTxWarp>
            <a:spAutoFit/>
          </a:bodyPr>
          <a:lstStyle/>
          <a:p>
            <a:pPr defTabSz="9136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FF"/>
                </a:solidFill>
                <a:latin typeface="Calibri"/>
              </a:rPr>
              <a:t>Main Beam Generation Complex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86522" y="4037541"/>
            <a:ext cx="8898471" cy="2137834"/>
            <a:chOff x="54" y="3310"/>
            <a:chExt cx="5652" cy="954"/>
          </a:xfrm>
          <a:solidFill>
            <a:schemeClr val="bg1">
              <a:lumMod val="95000"/>
            </a:schemeClr>
          </a:solidFill>
        </p:grpSpPr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54" y="3310"/>
              <a:ext cx="5652" cy="954"/>
            </a:xfrm>
            <a:prstGeom prst="rect">
              <a:avLst/>
            </a:prstGeom>
            <a:grpFill/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lnSpc>
                  <a:spcPct val="93000"/>
                </a:lnSpc>
                <a:spcBef>
                  <a:spcPct val="50000"/>
                </a:spcBef>
                <a:spcAft>
                  <a:spcPts val="1075"/>
                </a:spcAft>
                <a:buClr>
                  <a:srgbClr val="000000"/>
                </a:buClr>
                <a:buSzPct val="68000"/>
                <a:buFont typeface="StarSymbol" charset="0"/>
                <a:buNone/>
              </a:pPr>
              <a:endParaRPr lang="fr-FR" sz="2500" b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3217" y="3600"/>
              <a:ext cx="2413" cy="576"/>
            </a:xfrm>
            <a:prstGeom prst="rect">
              <a:avLst/>
            </a:prstGeom>
            <a:grpFill/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lnSpc>
                  <a:spcPct val="93000"/>
                </a:lnSpc>
                <a:spcBef>
                  <a:spcPct val="50000"/>
                </a:spcBef>
                <a:spcAft>
                  <a:spcPts val="1075"/>
                </a:spcAft>
                <a:buClr>
                  <a:srgbClr val="000000"/>
                </a:buClr>
                <a:buSzPct val="68000"/>
                <a:buFont typeface="StarSymbol" charset="0"/>
                <a:buNone/>
              </a:pPr>
              <a:endParaRPr lang="fr-FR" sz="2500" b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57" y="3599"/>
              <a:ext cx="2286" cy="601"/>
            </a:xfrm>
            <a:prstGeom prst="rect">
              <a:avLst/>
            </a:prstGeom>
            <a:grpFill/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lnSpc>
                  <a:spcPct val="93000"/>
                </a:lnSpc>
                <a:spcBef>
                  <a:spcPct val="50000"/>
                </a:spcBef>
                <a:spcAft>
                  <a:spcPts val="1075"/>
                </a:spcAft>
                <a:buClr>
                  <a:srgbClr val="000000"/>
                </a:buClr>
                <a:buSzPct val="68000"/>
                <a:buFont typeface="StarSymbol" charset="0"/>
                <a:buNone/>
              </a:pPr>
              <a:endParaRPr lang="fr-FR" sz="2500" b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270" y="3915"/>
              <a:ext cx="2083" cy="0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239" y="3969"/>
              <a:ext cx="2124" cy="15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defTabSz="957263" eaLnBrk="1" fontAlgn="auto" hangingPunct="1">
                <a:spcBef>
                  <a:spcPts val="0"/>
                </a:spcBef>
                <a:spcAft>
                  <a:spcPts val="0"/>
                </a:spcAft>
                <a:buFont typeface="StarSymbol" charset="0"/>
                <a:buNone/>
              </a:pPr>
              <a:r>
                <a:rPr lang="en-US" sz="1100" b="0" dirty="0">
                  <a:solidFill>
                    <a:srgbClr val="000000"/>
                  </a:solidFill>
                  <a:latin typeface="Comic Sans MS" charset="0"/>
                </a:rPr>
                <a:t>140 </a:t>
              </a:r>
              <a:r>
                <a:rPr lang="en-US" sz="1100" b="0" dirty="0" err="1">
                  <a:solidFill>
                    <a:srgbClr val="000000"/>
                  </a:solidFill>
                  <a:latin typeface="Symbol" charset="2"/>
                </a:rPr>
                <a:t>m</a:t>
              </a:r>
              <a:r>
                <a:rPr lang="en-US" sz="1100" b="0" dirty="0" err="1">
                  <a:solidFill>
                    <a:srgbClr val="000000"/>
                  </a:solidFill>
                  <a:latin typeface="Comic Sans MS" charset="0"/>
                </a:rPr>
                <a:t>s</a:t>
              </a:r>
              <a:r>
                <a:rPr lang="en-US" sz="1100" b="0" dirty="0">
                  <a:solidFill>
                    <a:srgbClr val="000000"/>
                  </a:solidFill>
                  <a:latin typeface="Comic Sans MS" charset="0"/>
                </a:rPr>
                <a:t> train length - 24 </a:t>
              </a:r>
              <a:r>
                <a:rPr lang="en-US" sz="1100" b="0" dirty="0">
                  <a:solidFill>
                    <a:srgbClr val="000000"/>
                  </a:solidFill>
                  <a:latin typeface="Comic Sans MS" charset="0"/>
                  <a:sym typeface="Symbol" charset="2"/>
                </a:rPr>
                <a:t> 24 </a:t>
              </a:r>
              <a:r>
                <a:rPr lang="en-US" sz="1100" b="0" dirty="0">
                  <a:solidFill>
                    <a:srgbClr val="000000"/>
                  </a:solidFill>
                  <a:latin typeface="Comic Sans MS" charset="0"/>
                </a:rPr>
                <a:t>sub-pulses</a:t>
              </a:r>
            </a:p>
            <a:p>
              <a:pPr defTabSz="957263" eaLnBrk="1" fontAlgn="auto" hangingPunct="1">
                <a:spcBef>
                  <a:spcPts val="0"/>
                </a:spcBef>
                <a:spcAft>
                  <a:spcPts val="0"/>
                </a:spcAft>
                <a:buFont typeface="StarSymbol" charset="0"/>
                <a:buNone/>
              </a:pPr>
              <a:r>
                <a:rPr lang="en-US" sz="1100" dirty="0">
                  <a:solidFill>
                    <a:srgbClr val="FF0000"/>
                  </a:solidFill>
                  <a:latin typeface="Comic Sans MS" charset="0"/>
                </a:rPr>
                <a:t>4.2 A</a:t>
              </a:r>
              <a:r>
                <a:rPr lang="en-US" sz="1100" b="0" dirty="0">
                  <a:solidFill>
                    <a:srgbClr val="000000"/>
                  </a:solidFill>
                  <a:latin typeface="Comic Sans MS" charset="0"/>
                </a:rPr>
                <a:t> - 2.4 </a:t>
              </a:r>
              <a:r>
                <a:rPr lang="en-US" sz="1100" b="0" dirty="0" err="1">
                  <a:solidFill>
                    <a:srgbClr val="000000"/>
                  </a:solidFill>
                  <a:latin typeface="Comic Sans MS" charset="0"/>
                </a:rPr>
                <a:t>GeV</a:t>
              </a:r>
              <a:r>
                <a:rPr lang="en-US" sz="1100" b="0" dirty="0">
                  <a:solidFill>
                    <a:srgbClr val="000000"/>
                  </a:solidFill>
                  <a:latin typeface="Comic Sans MS" charset="0"/>
                </a:rPr>
                <a:t> – 60 cm between bunches</a:t>
              </a:r>
            </a:p>
          </p:txBody>
        </p: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433" y="3819"/>
              <a:ext cx="336" cy="96"/>
              <a:chOff x="288" y="3600"/>
              <a:chExt cx="336" cy="96"/>
            </a:xfrm>
            <a:grpFill/>
          </p:grpSpPr>
          <p:sp>
            <p:nvSpPr>
              <p:cNvPr id="224" name="Line 9"/>
              <p:cNvSpPr>
                <a:spLocks noChangeShapeType="1"/>
              </p:cNvSpPr>
              <p:nvPr/>
            </p:nvSpPr>
            <p:spPr bwMode="auto">
              <a:xfrm>
                <a:off x="288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5" name="Line 10"/>
              <p:cNvSpPr>
                <a:spLocks noChangeShapeType="1"/>
              </p:cNvSpPr>
              <p:nvPr/>
            </p:nvSpPr>
            <p:spPr bwMode="auto">
              <a:xfrm>
                <a:off x="336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6" name="Line 11"/>
              <p:cNvSpPr>
                <a:spLocks noChangeShapeType="1"/>
              </p:cNvSpPr>
              <p:nvPr/>
            </p:nvSpPr>
            <p:spPr bwMode="auto">
              <a:xfrm>
                <a:off x="384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7" name="Line 12"/>
              <p:cNvSpPr>
                <a:spLocks noChangeShapeType="1"/>
              </p:cNvSpPr>
              <p:nvPr/>
            </p:nvSpPr>
            <p:spPr bwMode="auto">
              <a:xfrm>
                <a:off x="432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8" name="Line 13"/>
              <p:cNvSpPr>
                <a:spLocks noChangeShapeType="1"/>
              </p:cNvSpPr>
              <p:nvPr/>
            </p:nvSpPr>
            <p:spPr bwMode="auto">
              <a:xfrm>
                <a:off x="480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9" name="Line 14"/>
              <p:cNvSpPr>
                <a:spLocks noChangeShapeType="1"/>
              </p:cNvSpPr>
              <p:nvPr/>
            </p:nvSpPr>
            <p:spPr bwMode="auto">
              <a:xfrm>
                <a:off x="528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0" name="Line 15"/>
              <p:cNvSpPr>
                <a:spLocks noChangeShapeType="1"/>
              </p:cNvSpPr>
              <p:nvPr/>
            </p:nvSpPr>
            <p:spPr bwMode="auto">
              <a:xfrm>
                <a:off x="576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1" name="Line 16"/>
              <p:cNvSpPr>
                <a:spLocks noChangeShapeType="1"/>
              </p:cNvSpPr>
              <p:nvPr/>
            </p:nvSpPr>
            <p:spPr bwMode="auto">
              <a:xfrm>
                <a:off x="624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1201" y="3819"/>
              <a:ext cx="336" cy="96"/>
              <a:chOff x="288" y="3600"/>
              <a:chExt cx="336" cy="96"/>
            </a:xfrm>
            <a:grpFill/>
          </p:grpSpPr>
          <p:sp>
            <p:nvSpPr>
              <p:cNvPr id="216" name="Line 18"/>
              <p:cNvSpPr>
                <a:spLocks noChangeShapeType="1"/>
              </p:cNvSpPr>
              <p:nvPr/>
            </p:nvSpPr>
            <p:spPr bwMode="auto">
              <a:xfrm>
                <a:off x="288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7" name="Line 19"/>
              <p:cNvSpPr>
                <a:spLocks noChangeShapeType="1"/>
              </p:cNvSpPr>
              <p:nvPr/>
            </p:nvSpPr>
            <p:spPr bwMode="auto">
              <a:xfrm>
                <a:off x="336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8" name="Line 20"/>
              <p:cNvSpPr>
                <a:spLocks noChangeShapeType="1"/>
              </p:cNvSpPr>
              <p:nvPr/>
            </p:nvSpPr>
            <p:spPr bwMode="auto">
              <a:xfrm>
                <a:off x="384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9" name="Line 21"/>
              <p:cNvSpPr>
                <a:spLocks noChangeShapeType="1"/>
              </p:cNvSpPr>
              <p:nvPr/>
            </p:nvSpPr>
            <p:spPr bwMode="auto">
              <a:xfrm>
                <a:off x="432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0" name="Line 22"/>
              <p:cNvSpPr>
                <a:spLocks noChangeShapeType="1"/>
              </p:cNvSpPr>
              <p:nvPr/>
            </p:nvSpPr>
            <p:spPr bwMode="auto">
              <a:xfrm>
                <a:off x="480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1" name="Line 23"/>
              <p:cNvSpPr>
                <a:spLocks noChangeShapeType="1"/>
              </p:cNvSpPr>
              <p:nvPr/>
            </p:nvSpPr>
            <p:spPr bwMode="auto">
              <a:xfrm>
                <a:off x="528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2" name="Line 24"/>
              <p:cNvSpPr>
                <a:spLocks noChangeShapeType="1"/>
              </p:cNvSpPr>
              <p:nvPr/>
            </p:nvSpPr>
            <p:spPr bwMode="auto">
              <a:xfrm>
                <a:off x="576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3" name="Line 25"/>
              <p:cNvSpPr>
                <a:spLocks noChangeShapeType="1"/>
              </p:cNvSpPr>
              <p:nvPr/>
            </p:nvSpPr>
            <p:spPr bwMode="auto">
              <a:xfrm>
                <a:off x="624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817" y="3819"/>
              <a:ext cx="336" cy="96"/>
              <a:chOff x="288" y="3600"/>
              <a:chExt cx="336" cy="96"/>
            </a:xfrm>
            <a:grpFill/>
          </p:grpSpPr>
          <p:sp>
            <p:nvSpPr>
              <p:cNvPr id="208" name="Line 27"/>
              <p:cNvSpPr>
                <a:spLocks noChangeShapeType="1"/>
              </p:cNvSpPr>
              <p:nvPr/>
            </p:nvSpPr>
            <p:spPr bwMode="auto">
              <a:xfrm>
                <a:off x="288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9" name="Line 28"/>
              <p:cNvSpPr>
                <a:spLocks noChangeShapeType="1"/>
              </p:cNvSpPr>
              <p:nvPr/>
            </p:nvSpPr>
            <p:spPr bwMode="auto">
              <a:xfrm>
                <a:off x="336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0" name="Line 29"/>
              <p:cNvSpPr>
                <a:spLocks noChangeShapeType="1"/>
              </p:cNvSpPr>
              <p:nvPr/>
            </p:nvSpPr>
            <p:spPr bwMode="auto">
              <a:xfrm>
                <a:off x="384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1" name="Line 30"/>
              <p:cNvSpPr>
                <a:spLocks noChangeShapeType="1"/>
              </p:cNvSpPr>
              <p:nvPr/>
            </p:nvSpPr>
            <p:spPr bwMode="auto">
              <a:xfrm>
                <a:off x="432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2" name="Line 31"/>
              <p:cNvSpPr>
                <a:spLocks noChangeShapeType="1"/>
              </p:cNvSpPr>
              <p:nvPr/>
            </p:nvSpPr>
            <p:spPr bwMode="auto">
              <a:xfrm>
                <a:off x="480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3" name="Line 32"/>
              <p:cNvSpPr>
                <a:spLocks noChangeShapeType="1"/>
              </p:cNvSpPr>
              <p:nvPr/>
            </p:nvSpPr>
            <p:spPr bwMode="auto">
              <a:xfrm>
                <a:off x="528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4" name="Line 33"/>
              <p:cNvSpPr>
                <a:spLocks noChangeShapeType="1"/>
              </p:cNvSpPr>
              <p:nvPr/>
            </p:nvSpPr>
            <p:spPr bwMode="auto">
              <a:xfrm>
                <a:off x="576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5" name="Line 34"/>
              <p:cNvSpPr>
                <a:spLocks noChangeShapeType="1"/>
              </p:cNvSpPr>
              <p:nvPr/>
            </p:nvSpPr>
            <p:spPr bwMode="auto">
              <a:xfrm>
                <a:off x="624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35"/>
            <p:cNvGrpSpPr>
              <a:grpSpLocks/>
            </p:cNvGrpSpPr>
            <p:nvPr/>
          </p:nvGrpSpPr>
          <p:grpSpPr bwMode="auto">
            <a:xfrm>
              <a:off x="1537" y="3819"/>
              <a:ext cx="336" cy="96"/>
              <a:chOff x="288" y="3600"/>
              <a:chExt cx="336" cy="96"/>
            </a:xfrm>
            <a:grpFill/>
          </p:grpSpPr>
          <p:sp>
            <p:nvSpPr>
              <p:cNvPr id="200" name="Line 36"/>
              <p:cNvSpPr>
                <a:spLocks noChangeShapeType="1"/>
              </p:cNvSpPr>
              <p:nvPr/>
            </p:nvSpPr>
            <p:spPr bwMode="auto">
              <a:xfrm>
                <a:off x="288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1" name="Line 37"/>
              <p:cNvSpPr>
                <a:spLocks noChangeShapeType="1"/>
              </p:cNvSpPr>
              <p:nvPr/>
            </p:nvSpPr>
            <p:spPr bwMode="auto">
              <a:xfrm>
                <a:off x="336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2" name="Line 38"/>
              <p:cNvSpPr>
                <a:spLocks noChangeShapeType="1"/>
              </p:cNvSpPr>
              <p:nvPr/>
            </p:nvSpPr>
            <p:spPr bwMode="auto">
              <a:xfrm>
                <a:off x="384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3" name="Line 39"/>
              <p:cNvSpPr>
                <a:spLocks noChangeShapeType="1"/>
              </p:cNvSpPr>
              <p:nvPr/>
            </p:nvSpPr>
            <p:spPr bwMode="auto">
              <a:xfrm>
                <a:off x="432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4" name="Line 40"/>
              <p:cNvSpPr>
                <a:spLocks noChangeShapeType="1"/>
              </p:cNvSpPr>
              <p:nvPr/>
            </p:nvSpPr>
            <p:spPr bwMode="auto">
              <a:xfrm>
                <a:off x="480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5" name="Line 41"/>
              <p:cNvSpPr>
                <a:spLocks noChangeShapeType="1"/>
              </p:cNvSpPr>
              <p:nvPr/>
            </p:nvSpPr>
            <p:spPr bwMode="auto">
              <a:xfrm>
                <a:off x="528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6" name="Line 42"/>
              <p:cNvSpPr>
                <a:spLocks noChangeShapeType="1"/>
              </p:cNvSpPr>
              <p:nvPr/>
            </p:nvSpPr>
            <p:spPr bwMode="auto">
              <a:xfrm>
                <a:off x="576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7" name="Line 43"/>
              <p:cNvSpPr>
                <a:spLocks noChangeShapeType="1"/>
              </p:cNvSpPr>
              <p:nvPr/>
            </p:nvSpPr>
            <p:spPr bwMode="auto">
              <a:xfrm>
                <a:off x="624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1921" y="3819"/>
              <a:ext cx="336" cy="96"/>
              <a:chOff x="288" y="3600"/>
              <a:chExt cx="336" cy="96"/>
            </a:xfrm>
            <a:grpFill/>
          </p:grpSpPr>
          <p:sp>
            <p:nvSpPr>
              <p:cNvPr id="192" name="Line 45"/>
              <p:cNvSpPr>
                <a:spLocks noChangeShapeType="1"/>
              </p:cNvSpPr>
              <p:nvPr/>
            </p:nvSpPr>
            <p:spPr bwMode="auto">
              <a:xfrm>
                <a:off x="288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3" name="Line 46"/>
              <p:cNvSpPr>
                <a:spLocks noChangeShapeType="1"/>
              </p:cNvSpPr>
              <p:nvPr/>
            </p:nvSpPr>
            <p:spPr bwMode="auto">
              <a:xfrm>
                <a:off x="336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4" name="Line 47"/>
              <p:cNvSpPr>
                <a:spLocks noChangeShapeType="1"/>
              </p:cNvSpPr>
              <p:nvPr/>
            </p:nvSpPr>
            <p:spPr bwMode="auto">
              <a:xfrm>
                <a:off x="384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5" name="Line 48"/>
              <p:cNvSpPr>
                <a:spLocks noChangeShapeType="1"/>
              </p:cNvSpPr>
              <p:nvPr/>
            </p:nvSpPr>
            <p:spPr bwMode="auto">
              <a:xfrm>
                <a:off x="432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6" name="Line 49"/>
              <p:cNvSpPr>
                <a:spLocks noChangeShapeType="1"/>
              </p:cNvSpPr>
              <p:nvPr/>
            </p:nvSpPr>
            <p:spPr bwMode="auto">
              <a:xfrm>
                <a:off x="480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7" name="Line 50"/>
              <p:cNvSpPr>
                <a:spLocks noChangeShapeType="1"/>
              </p:cNvSpPr>
              <p:nvPr/>
            </p:nvSpPr>
            <p:spPr bwMode="auto">
              <a:xfrm>
                <a:off x="528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8" name="Line 51"/>
              <p:cNvSpPr>
                <a:spLocks noChangeShapeType="1"/>
              </p:cNvSpPr>
              <p:nvPr/>
            </p:nvSpPr>
            <p:spPr bwMode="auto">
              <a:xfrm>
                <a:off x="576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9" name="Line 52"/>
              <p:cNvSpPr>
                <a:spLocks noChangeShapeType="1"/>
              </p:cNvSpPr>
              <p:nvPr/>
            </p:nvSpPr>
            <p:spPr bwMode="auto">
              <a:xfrm>
                <a:off x="624" y="3600"/>
                <a:ext cx="0" cy="96"/>
              </a:xfrm>
              <a:prstGeom prst="line">
                <a:avLst/>
              </a:prstGeom>
              <a:grp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2" name="Line 53"/>
            <p:cNvSpPr>
              <a:spLocks noChangeShapeType="1"/>
            </p:cNvSpPr>
            <p:nvPr/>
          </p:nvSpPr>
          <p:spPr bwMode="auto">
            <a:xfrm>
              <a:off x="1541" y="3772"/>
              <a:ext cx="336" cy="0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Rectangle 54"/>
            <p:cNvSpPr>
              <a:spLocks noChangeArrowheads="1"/>
            </p:cNvSpPr>
            <p:nvPr/>
          </p:nvSpPr>
          <p:spPr bwMode="auto">
            <a:xfrm>
              <a:off x="1527" y="3611"/>
              <a:ext cx="418" cy="121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 wrap="square" lIns="100772" tIns="50387" rIns="100772" bIns="50387" anchor="ctr">
              <a:prstTxWarp prst="textNoShape">
                <a:avLst/>
              </a:prstTxWarp>
              <a:spAutoFit/>
            </a:bodyPr>
            <a:lstStyle/>
            <a:p>
              <a:pPr defTabSz="957263" eaLnBrk="1" fontAlgn="auto" hangingPunct="1">
                <a:spcBef>
                  <a:spcPts val="0"/>
                </a:spcBef>
                <a:spcAft>
                  <a:spcPts val="0"/>
                </a:spcAft>
                <a:buFont typeface="StarSymbol" charset="0"/>
                <a:buNone/>
              </a:pPr>
              <a:r>
                <a:rPr lang="en-US" sz="1100" b="0">
                  <a:solidFill>
                    <a:srgbClr val="000000"/>
                  </a:solidFill>
                  <a:latin typeface="Comic Sans MS" charset="0"/>
                </a:rPr>
                <a:t>240 ns</a:t>
              </a:r>
            </a:p>
          </p:txBody>
        </p:sp>
        <p:sp>
          <p:nvSpPr>
            <p:cNvPr id="24" name="Line 55"/>
            <p:cNvSpPr>
              <a:spLocks noChangeShapeType="1"/>
            </p:cNvSpPr>
            <p:nvPr/>
          </p:nvSpPr>
          <p:spPr bwMode="auto">
            <a:xfrm>
              <a:off x="3276" y="4009"/>
              <a:ext cx="2112" cy="0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Rectangle 56"/>
            <p:cNvSpPr>
              <a:spLocks noChangeArrowheads="1"/>
            </p:cNvSpPr>
            <p:nvPr/>
          </p:nvSpPr>
          <p:spPr bwMode="auto">
            <a:xfrm>
              <a:off x="3612" y="4057"/>
              <a:ext cx="2016" cy="7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defTabSz="957263" eaLnBrk="1" fontAlgn="auto" hangingPunct="1">
                <a:spcBef>
                  <a:spcPts val="0"/>
                </a:spcBef>
                <a:spcAft>
                  <a:spcPts val="0"/>
                </a:spcAft>
                <a:buFont typeface="StarSymbol" charset="0"/>
                <a:buNone/>
              </a:pPr>
              <a:r>
                <a:rPr lang="en-US" sz="1100" b="0">
                  <a:solidFill>
                    <a:srgbClr val="000000"/>
                  </a:solidFill>
                  <a:latin typeface="Comic Sans MS" charset="0"/>
                  <a:sym typeface="Symbol" charset="2"/>
                </a:rPr>
                <a:t> 24</a:t>
              </a:r>
              <a:r>
                <a:rPr lang="en-US" sz="1100" b="0">
                  <a:solidFill>
                    <a:srgbClr val="000000"/>
                  </a:solidFill>
                  <a:latin typeface="Comic Sans MS" charset="0"/>
                </a:rPr>
                <a:t> pulses – </a:t>
              </a:r>
              <a:r>
                <a:rPr lang="en-US" sz="1100">
                  <a:solidFill>
                    <a:srgbClr val="FF0000"/>
                  </a:solidFill>
                  <a:latin typeface="Comic Sans MS" charset="0"/>
                </a:rPr>
                <a:t>101 A </a:t>
              </a:r>
              <a:r>
                <a:rPr lang="en-US" sz="1100" b="0">
                  <a:solidFill>
                    <a:prstClr val="black"/>
                  </a:solidFill>
                  <a:latin typeface="Comic Sans MS" charset="0"/>
                </a:rPr>
                <a:t>– 2.5 cm between bunches</a:t>
              </a:r>
            </a:p>
          </p:txBody>
        </p:sp>
        <p:sp>
          <p:nvSpPr>
            <p:cNvPr id="26" name="Line 57"/>
            <p:cNvSpPr>
              <a:spLocks noChangeShapeType="1"/>
            </p:cNvSpPr>
            <p:nvPr/>
          </p:nvSpPr>
          <p:spPr bwMode="auto">
            <a:xfrm flipV="1">
              <a:off x="3324" y="3817"/>
              <a:ext cx="336" cy="0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Line 58"/>
            <p:cNvSpPr>
              <a:spLocks noChangeShapeType="1"/>
            </p:cNvSpPr>
            <p:nvPr/>
          </p:nvSpPr>
          <p:spPr bwMode="auto">
            <a:xfrm flipV="1">
              <a:off x="3660" y="3865"/>
              <a:ext cx="1728" cy="0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Rectangle 59"/>
            <p:cNvSpPr>
              <a:spLocks noChangeArrowheads="1"/>
            </p:cNvSpPr>
            <p:nvPr/>
          </p:nvSpPr>
          <p:spPr bwMode="auto">
            <a:xfrm>
              <a:off x="3312" y="3651"/>
              <a:ext cx="419" cy="121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 wrap="square" lIns="100772" tIns="50387" rIns="100772" bIns="50387" anchor="ctr">
              <a:prstTxWarp prst="textNoShape">
                <a:avLst/>
              </a:prstTxWarp>
              <a:spAutoFit/>
            </a:bodyPr>
            <a:lstStyle/>
            <a:p>
              <a:pPr defTabSz="957263" eaLnBrk="1" fontAlgn="auto" hangingPunct="1">
                <a:spcBef>
                  <a:spcPts val="0"/>
                </a:spcBef>
                <a:spcAft>
                  <a:spcPts val="0"/>
                </a:spcAft>
                <a:buFont typeface="StarSymbol" charset="0"/>
                <a:buNone/>
              </a:pPr>
              <a:r>
                <a:rPr lang="en-US" sz="1100" b="0">
                  <a:solidFill>
                    <a:srgbClr val="000000"/>
                  </a:solidFill>
                  <a:latin typeface="Comic Sans MS" charset="0"/>
                </a:rPr>
                <a:t>240 ns</a:t>
              </a:r>
            </a:p>
          </p:txBody>
        </p:sp>
        <p:sp>
          <p:nvSpPr>
            <p:cNvPr id="29" name="Rectangle 60"/>
            <p:cNvSpPr>
              <a:spLocks noChangeArrowheads="1"/>
            </p:cNvSpPr>
            <p:nvPr/>
          </p:nvSpPr>
          <p:spPr bwMode="auto">
            <a:xfrm>
              <a:off x="4133" y="3715"/>
              <a:ext cx="391" cy="121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 wrap="square" lIns="100772" tIns="50387" rIns="100772" bIns="50387" anchor="ctr">
              <a:prstTxWarp prst="textNoShape">
                <a:avLst/>
              </a:prstTxWarp>
              <a:spAutoFit/>
            </a:bodyPr>
            <a:lstStyle/>
            <a:p>
              <a:pPr defTabSz="957263" eaLnBrk="1" fontAlgn="auto" hangingPunct="1">
                <a:spcBef>
                  <a:spcPts val="0"/>
                </a:spcBef>
                <a:spcAft>
                  <a:spcPts val="0"/>
                </a:spcAft>
                <a:buFont typeface="StarSymbol" charset="0"/>
                <a:buNone/>
              </a:pPr>
              <a:r>
                <a:rPr lang="en-US" sz="1100" b="0">
                  <a:solidFill>
                    <a:srgbClr val="000000"/>
                  </a:solidFill>
                  <a:latin typeface="Comic Sans MS" charset="0"/>
                </a:rPr>
                <a:t>5.8 </a:t>
              </a:r>
              <a:r>
                <a:rPr lang="en-US" sz="1100" b="0">
                  <a:solidFill>
                    <a:srgbClr val="000000"/>
                  </a:solidFill>
                  <a:latin typeface="Symbol" charset="2"/>
                </a:rPr>
                <a:t>m</a:t>
              </a:r>
              <a:r>
                <a:rPr lang="en-US" sz="1100" b="0">
                  <a:solidFill>
                    <a:srgbClr val="000000"/>
                  </a:solidFill>
                  <a:latin typeface="Comic Sans MS" charset="0"/>
                </a:rPr>
                <a:t>s</a:t>
              </a:r>
            </a:p>
          </p:txBody>
        </p:sp>
        <p:sp>
          <p:nvSpPr>
            <p:cNvPr id="30" name="Line 61"/>
            <p:cNvSpPr>
              <a:spLocks noChangeShapeType="1"/>
            </p:cNvSpPr>
            <p:nvPr/>
          </p:nvSpPr>
          <p:spPr bwMode="auto">
            <a:xfrm flipV="1">
              <a:off x="5383" y="4007"/>
              <a:ext cx="202" cy="2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3324" y="3913"/>
              <a:ext cx="336" cy="96"/>
              <a:chOff x="1488" y="3360"/>
              <a:chExt cx="672" cy="96"/>
            </a:xfrm>
            <a:grpFill/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1488" y="3360"/>
                <a:ext cx="336" cy="96"/>
                <a:chOff x="1056" y="1968"/>
                <a:chExt cx="672" cy="96"/>
              </a:xfrm>
              <a:grpFill/>
            </p:grpSpPr>
            <p:grpSp>
              <p:nvGrpSpPr>
                <p:cNvPr id="19" name="Group 64"/>
                <p:cNvGrpSpPr>
                  <a:grpSpLocks/>
                </p:cNvGrpSpPr>
                <p:nvPr/>
              </p:nvGrpSpPr>
              <p:grpSpPr bwMode="auto">
                <a:xfrm>
                  <a:off x="1392" y="1968"/>
                  <a:ext cx="336" cy="96"/>
                  <a:chOff x="1632" y="1248"/>
                  <a:chExt cx="720" cy="96"/>
                </a:xfrm>
                <a:grpFill/>
              </p:grpSpPr>
              <p:grpSp>
                <p:nvGrpSpPr>
                  <p:cNvPr id="20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1680" y="1248"/>
                    <a:ext cx="672" cy="96"/>
                    <a:chOff x="288" y="3600"/>
                    <a:chExt cx="336" cy="96"/>
                  </a:xfrm>
                  <a:grpFill/>
                </p:grpSpPr>
                <p:sp>
                  <p:nvSpPr>
                    <p:cNvPr id="184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85" name="Line 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86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87" name="Line 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88" name="Line 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89" name="Line 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90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91" name="Line 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21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1632" y="1248"/>
                    <a:ext cx="672" cy="96"/>
                    <a:chOff x="288" y="3600"/>
                    <a:chExt cx="336" cy="96"/>
                  </a:xfrm>
                  <a:grpFill/>
                </p:grpSpPr>
                <p:sp>
                  <p:nvSpPr>
                    <p:cNvPr id="176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77" name="Line 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78" name="Line 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79" name="Line 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80" name="Line 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81" name="Line 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82" name="Line 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83" name="Line 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31" name="Group 83"/>
                <p:cNvGrpSpPr>
                  <a:grpSpLocks/>
                </p:cNvGrpSpPr>
                <p:nvPr/>
              </p:nvGrpSpPr>
              <p:grpSpPr bwMode="auto">
                <a:xfrm>
                  <a:off x="1056" y="1968"/>
                  <a:ext cx="336" cy="96"/>
                  <a:chOff x="1632" y="1248"/>
                  <a:chExt cx="720" cy="96"/>
                </a:xfrm>
                <a:grpFill/>
              </p:grpSpPr>
              <p:grpSp>
                <p:nvGrpSpPr>
                  <p:cNvPr id="233" name="Group 84"/>
                  <p:cNvGrpSpPr>
                    <a:grpSpLocks/>
                  </p:cNvGrpSpPr>
                  <p:nvPr/>
                </p:nvGrpSpPr>
                <p:grpSpPr bwMode="auto">
                  <a:xfrm>
                    <a:off x="1680" y="1248"/>
                    <a:ext cx="672" cy="96"/>
                    <a:chOff x="288" y="3600"/>
                    <a:chExt cx="336" cy="96"/>
                  </a:xfrm>
                  <a:grpFill/>
                </p:grpSpPr>
                <p:sp>
                  <p:nvSpPr>
                    <p:cNvPr id="166" name="Line 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67" name="Line 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68" name="Line 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69" name="Line 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70" name="Line 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71" name="Line 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72" name="Line 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73" name="Line 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234" name="Group 93"/>
                  <p:cNvGrpSpPr>
                    <a:grpSpLocks/>
                  </p:cNvGrpSpPr>
                  <p:nvPr/>
                </p:nvGrpSpPr>
                <p:grpSpPr bwMode="auto">
                  <a:xfrm>
                    <a:off x="1632" y="1248"/>
                    <a:ext cx="672" cy="96"/>
                    <a:chOff x="288" y="3600"/>
                    <a:chExt cx="336" cy="96"/>
                  </a:xfrm>
                  <a:grpFill/>
                </p:grpSpPr>
                <p:sp>
                  <p:nvSpPr>
                    <p:cNvPr id="158" name="Line 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59" name="Line 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60" name="Line 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61" name="Line 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62" name="Line 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63" name="Line 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64" name="Line 1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65" name="Line 1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235" name="Group 102"/>
              <p:cNvGrpSpPr>
                <a:grpSpLocks/>
              </p:cNvGrpSpPr>
              <p:nvPr/>
            </p:nvGrpSpPr>
            <p:grpSpPr bwMode="auto">
              <a:xfrm>
                <a:off x="1824" y="3360"/>
                <a:ext cx="336" cy="96"/>
                <a:chOff x="1056" y="1968"/>
                <a:chExt cx="672" cy="96"/>
              </a:xfrm>
              <a:grpFill/>
            </p:grpSpPr>
            <p:grpSp>
              <p:nvGrpSpPr>
                <p:cNvPr id="236" name="Group 103"/>
                <p:cNvGrpSpPr>
                  <a:grpSpLocks/>
                </p:cNvGrpSpPr>
                <p:nvPr/>
              </p:nvGrpSpPr>
              <p:grpSpPr bwMode="auto">
                <a:xfrm>
                  <a:off x="1392" y="1968"/>
                  <a:ext cx="336" cy="96"/>
                  <a:chOff x="1632" y="1248"/>
                  <a:chExt cx="720" cy="96"/>
                </a:xfrm>
                <a:grpFill/>
              </p:grpSpPr>
              <p:grpSp>
                <p:nvGrpSpPr>
                  <p:cNvPr id="23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1680" y="1248"/>
                    <a:ext cx="672" cy="96"/>
                    <a:chOff x="288" y="3600"/>
                    <a:chExt cx="336" cy="96"/>
                  </a:xfrm>
                  <a:grpFill/>
                </p:grpSpPr>
                <p:sp>
                  <p:nvSpPr>
                    <p:cNvPr id="146" name="Line 1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47" name="Line 1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48" name="Line 1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49" name="Line 1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50" name="Line 1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51" name="Line 1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52" name="Line 1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53" name="Line 1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238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1632" y="1248"/>
                    <a:ext cx="672" cy="96"/>
                    <a:chOff x="288" y="3600"/>
                    <a:chExt cx="336" cy="96"/>
                  </a:xfrm>
                  <a:grpFill/>
                </p:grpSpPr>
                <p:sp>
                  <p:nvSpPr>
                    <p:cNvPr id="138" name="Line 1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39" name="Line 1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40" name="Line 1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41" name="Line 1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42" name="Line 1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43" name="Line 1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44" name="Line 1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45" name="Line 1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239" name="Group 122"/>
                <p:cNvGrpSpPr>
                  <a:grpSpLocks/>
                </p:cNvGrpSpPr>
                <p:nvPr/>
              </p:nvGrpSpPr>
              <p:grpSpPr bwMode="auto">
                <a:xfrm>
                  <a:off x="1056" y="1968"/>
                  <a:ext cx="336" cy="96"/>
                  <a:chOff x="1632" y="1248"/>
                  <a:chExt cx="720" cy="96"/>
                </a:xfrm>
                <a:grpFill/>
              </p:grpSpPr>
              <p:grpSp>
                <p:nvGrpSpPr>
                  <p:cNvPr id="240" name="Group 123"/>
                  <p:cNvGrpSpPr>
                    <a:grpSpLocks/>
                  </p:cNvGrpSpPr>
                  <p:nvPr/>
                </p:nvGrpSpPr>
                <p:grpSpPr bwMode="auto">
                  <a:xfrm>
                    <a:off x="1680" y="1248"/>
                    <a:ext cx="672" cy="96"/>
                    <a:chOff x="288" y="3600"/>
                    <a:chExt cx="336" cy="96"/>
                  </a:xfrm>
                  <a:grpFill/>
                </p:grpSpPr>
                <p:sp>
                  <p:nvSpPr>
                    <p:cNvPr id="128" name="Line 1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29" name="Line 1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30" name="Line 1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31" name="Line 1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32" name="Line 1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33" name="Line 1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34" name="Line 1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35" name="Line 1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241" name="Group 132"/>
                  <p:cNvGrpSpPr>
                    <a:grpSpLocks/>
                  </p:cNvGrpSpPr>
                  <p:nvPr/>
                </p:nvGrpSpPr>
                <p:grpSpPr bwMode="auto">
                  <a:xfrm>
                    <a:off x="1632" y="1248"/>
                    <a:ext cx="672" cy="96"/>
                    <a:chOff x="288" y="3600"/>
                    <a:chExt cx="336" cy="96"/>
                  </a:xfrm>
                  <a:grpFill/>
                </p:grpSpPr>
                <p:sp>
                  <p:nvSpPr>
                    <p:cNvPr id="120" name="Line 1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21" name="Line 1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22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23" name="Line 1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24" name="Line 1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25" name="Line 1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26" name="Line 1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27" name="Line 1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</p:grpSp>
        <p:grpSp>
          <p:nvGrpSpPr>
            <p:cNvPr id="242" name="Group 141"/>
            <p:cNvGrpSpPr>
              <a:grpSpLocks/>
            </p:cNvGrpSpPr>
            <p:nvPr/>
          </p:nvGrpSpPr>
          <p:grpSpPr bwMode="auto">
            <a:xfrm>
              <a:off x="5052" y="3913"/>
              <a:ext cx="336" cy="96"/>
              <a:chOff x="1488" y="3360"/>
              <a:chExt cx="672" cy="96"/>
            </a:xfrm>
            <a:grpFill/>
          </p:grpSpPr>
          <p:grpSp>
            <p:nvGrpSpPr>
              <p:cNvPr id="243" name="Group 142"/>
              <p:cNvGrpSpPr>
                <a:grpSpLocks/>
              </p:cNvGrpSpPr>
              <p:nvPr/>
            </p:nvGrpSpPr>
            <p:grpSpPr bwMode="auto">
              <a:xfrm>
                <a:off x="1488" y="3360"/>
                <a:ext cx="336" cy="96"/>
                <a:chOff x="1056" y="1968"/>
                <a:chExt cx="672" cy="96"/>
              </a:xfrm>
              <a:grpFill/>
            </p:grpSpPr>
            <p:grpSp>
              <p:nvGrpSpPr>
                <p:cNvPr id="244" name="Group 143"/>
                <p:cNvGrpSpPr>
                  <a:grpSpLocks/>
                </p:cNvGrpSpPr>
                <p:nvPr/>
              </p:nvGrpSpPr>
              <p:grpSpPr bwMode="auto">
                <a:xfrm>
                  <a:off x="1392" y="1968"/>
                  <a:ext cx="336" cy="96"/>
                  <a:chOff x="1632" y="1248"/>
                  <a:chExt cx="720" cy="96"/>
                </a:xfrm>
                <a:grpFill/>
              </p:grpSpPr>
              <p:grpSp>
                <p:nvGrpSpPr>
                  <p:cNvPr id="245" name="Group 144"/>
                  <p:cNvGrpSpPr>
                    <a:grpSpLocks/>
                  </p:cNvGrpSpPr>
                  <p:nvPr/>
                </p:nvGrpSpPr>
                <p:grpSpPr bwMode="auto">
                  <a:xfrm>
                    <a:off x="1680" y="1248"/>
                    <a:ext cx="672" cy="96"/>
                    <a:chOff x="288" y="3600"/>
                    <a:chExt cx="336" cy="96"/>
                  </a:xfrm>
                  <a:grpFill/>
                </p:grpSpPr>
                <p:sp>
                  <p:nvSpPr>
                    <p:cNvPr id="106" name="Line 1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07" name="Line 1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08" name="Line 1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09" name="Line 1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10" name="Line 1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11" name="Line 1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12" name="Line 1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13" name="Line 1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246" name="Group 153"/>
                  <p:cNvGrpSpPr>
                    <a:grpSpLocks/>
                  </p:cNvGrpSpPr>
                  <p:nvPr/>
                </p:nvGrpSpPr>
                <p:grpSpPr bwMode="auto">
                  <a:xfrm>
                    <a:off x="1632" y="1248"/>
                    <a:ext cx="672" cy="96"/>
                    <a:chOff x="288" y="3600"/>
                    <a:chExt cx="336" cy="96"/>
                  </a:xfrm>
                  <a:grpFill/>
                </p:grpSpPr>
                <p:sp>
                  <p:nvSpPr>
                    <p:cNvPr id="98" name="Line 1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99" name="Line 1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00" name="Line 1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01" name="Line 1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02" name="Line 1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03" name="Line 1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04" name="Line 1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05" name="Line 1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247" name="Group 162"/>
                <p:cNvGrpSpPr>
                  <a:grpSpLocks/>
                </p:cNvGrpSpPr>
                <p:nvPr/>
              </p:nvGrpSpPr>
              <p:grpSpPr bwMode="auto">
                <a:xfrm>
                  <a:off x="1056" y="1968"/>
                  <a:ext cx="336" cy="96"/>
                  <a:chOff x="1632" y="1248"/>
                  <a:chExt cx="720" cy="96"/>
                </a:xfrm>
                <a:grpFill/>
              </p:grpSpPr>
              <p:grpSp>
                <p:nvGrpSpPr>
                  <p:cNvPr id="248" name="Group 163"/>
                  <p:cNvGrpSpPr>
                    <a:grpSpLocks/>
                  </p:cNvGrpSpPr>
                  <p:nvPr/>
                </p:nvGrpSpPr>
                <p:grpSpPr bwMode="auto">
                  <a:xfrm>
                    <a:off x="1680" y="1248"/>
                    <a:ext cx="672" cy="96"/>
                    <a:chOff x="288" y="3600"/>
                    <a:chExt cx="336" cy="96"/>
                  </a:xfrm>
                  <a:grpFill/>
                </p:grpSpPr>
                <p:sp>
                  <p:nvSpPr>
                    <p:cNvPr id="88" name="Line 1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89" name="Line 1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90" name="Line 1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91" name="Line 1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92" name="Line 1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93" name="Line 1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94" name="Line 1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95" name="Line 1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249" name="Group 172"/>
                  <p:cNvGrpSpPr>
                    <a:grpSpLocks/>
                  </p:cNvGrpSpPr>
                  <p:nvPr/>
                </p:nvGrpSpPr>
                <p:grpSpPr bwMode="auto">
                  <a:xfrm>
                    <a:off x="1632" y="1248"/>
                    <a:ext cx="672" cy="96"/>
                    <a:chOff x="288" y="3600"/>
                    <a:chExt cx="336" cy="96"/>
                  </a:xfrm>
                  <a:grpFill/>
                </p:grpSpPr>
                <p:sp>
                  <p:nvSpPr>
                    <p:cNvPr id="80" name="Line 1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81" name="Line 1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82" name="Line 1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83" name="Line 1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84" name="Line 1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85" name="Line 1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86" name="Line 1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87" name="Line 1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250" name="Group 181"/>
              <p:cNvGrpSpPr>
                <a:grpSpLocks/>
              </p:cNvGrpSpPr>
              <p:nvPr/>
            </p:nvGrpSpPr>
            <p:grpSpPr bwMode="auto">
              <a:xfrm>
                <a:off x="1824" y="3360"/>
                <a:ext cx="336" cy="96"/>
                <a:chOff x="1056" y="1968"/>
                <a:chExt cx="672" cy="96"/>
              </a:xfrm>
              <a:grpFill/>
            </p:grpSpPr>
            <p:grpSp>
              <p:nvGrpSpPr>
                <p:cNvPr id="251" name="Group 182"/>
                <p:cNvGrpSpPr>
                  <a:grpSpLocks/>
                </p:cNvGrpSpPr>
                <p:nvPr/>
              </p:nvGrpSpPr>
              <p:grpSpPr bwMode="auto">
                <a:xfrm>
                  <a:off x="1392" y="1968"/>
                  <a:ext cx="336" cy="96"/>
                  <a:chOff x="1632" y="1248"/>
                  <a:chExt cx="720" cy="96"/>
                </a:xfrm>
                <a:grpFill/>
              </p:grpSpPr>
              <p:grpSp>
                <p:nvGrpSpPr>
                  <p:cNvPr id="252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1680" y="1248"/>
                    <a:ext cx="672" cy="96"/>
                    <a:chOff x="288" y="3600"/>
                    <a:chExt cx="336" cy="96"/>
                  </a:xfrm>
                  <a:grpFill/>
                </p:grpSpPr>
                <p:sp>
                  <p:nvSpPr>
                    <p:cNvPr id="68" name="Line 1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9" name="Line 1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70" name="Line 1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71" name="Line 1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72" name="Line 1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73" name="Line 1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74" name="Line 1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75" name="Line 1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253" name="Group 192"/>
                  <p:cNvGrpSpPr>
                    <a:grpSpLocks/>
                  </p:cNvGrpSpPr>
                  <p:nvPr/>
                </p:nvGrpSpPr>
                <p:grpSpPr bwMode="auto">
                  <a:xfrm>
                    <a:off x="1632" y="1248"/>
                    <a:ext cx="672" cy="96"/>
                    <a:chOff x="288" y="3600"/>
                    <a:chExt cx="336" cy="96"/>
                  </a:xfrm>
                  <a:grpFill/>
                </p:grpSpPr>
                <p:sp>
                  <p:nvSpPr>
                    <p:cNvPr id="60" name="Line 1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1" name="Line 1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2" name="Line 1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3" name="Line 1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4" name="Line 1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5" name="Line 1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6" name="Line 1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7" name="Line 2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254" name="Group 201"/>
                <p:cNvGrpSpPr>
                  <a:grpSpLocks/>
                </p:cNvGrpSpPr>
                <p:nvPr/>
              </p:nvGrpSpPr>
              <p:grpSpPr bwMode="auto">
                <a:xfrm>
                  <a:off x="1056" y="1968"/>
                  <a:ext cx="336" cy="96"/>
                  <a:chOff x="1632" y="1248"/>
                  <a:chExt cx="720" cy="96"/>
                </a:xfrm>
                <a:grpFill/>
              </p:grpSpPr>
              <p:grpSp>
                <p:nvGrpSpPr>
                  <p:cNvPr id="255" name="Group 202"/>
                  <p:cNvGrpSpPr>
                    <a:grpSpLocks/>
                  </p:cNvGrpSpPr>
                  <p:nvPr/>
                </p:nvGrpSpPr>
                <p:grpSpPr bwMode="auto">
                  <a:xfrm>
                    <a:off x="1680" y="1248"/>
                    <a:ext cx="672" cy="96"/>
                    <a:chOff x="288" y="3600"/>
                    <a:chExt cx="336" cy="96"/>
                  </a:xfrm>
                  <a:grpFill/>
                </p:grpSpPr>
                <p:sp>
                  <p:nvSpPr>
                    <p:cNvPr id="50" name="Line 2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1" name="Line 2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2" name="Line 2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3" name="Line 2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4" name="Line 2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5" name="Line 2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6" name="Line 2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7" name="Line 2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259" name="Group 211"/>
                  <p:cNvGrpSpPr>
                    <a:grpSpLocks/>
                  </p:cNvGrpSpPr>
                  <p:nvPr/>
                </p:nvGrpSpPr>
                <p:grpSpPr bwMode="auto">
                  <a:xfrm>
                    <a:off x="1632" y="1248"/>
                    <a:ext cx="672" cy="96"/>
                    <a:chOff x="288" y="3600"/>
                    <a:chExt cx="336" cy="96"/>
                  </a:xfrm>
                  <a:grpFill/>
                </p:grpSpPr>
                <p:sp>
                  <p:nvSpPr>
                    <p:cNvPr id="42" name="Line 2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3" name="Line 2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4" name="Line 2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5" name="Line 2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6" name="Line 2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7" name="Line 2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8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8" name="Line 2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9" name="Line 2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3600"/>
                      <a:ext cx="0" cy="9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</p:grpSp>
        <p:sp>
          <p:nvSpPr>
            <p:cNvPr id="33" name="AutoShape 220"/>
            <p:cNvSpPr>
              <a:spLocks noChangeArrowheads="1"/>
            </p:cNvSpPr>
            <p:nvPr/>
          </p:nvSpPr>
          <p:spPr bwMode="auto">
            <a:xfrm rot="-5400000">
              <a:off x="2724" y="3757"/>
              <a:ext cx="230" cy="325"/>
            </a:xfrm>
            <a:prstGeom prst="downArrow">
              <a:avLst>
                <a:gd name="adj1" fmla="val 51389"/>
                <a:gd name="adj2" fmla="val 57001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lnSpc>
                  <a:spcPct val="93000"/>
                </a:lnSpc>
                <a:spcBef>
                  <a:spcPct val="50000"/>
                </a:spcBef>
                <a:spcAft>
                  <a:spcPts val="1075"/>
                </a:spcAft>
                <a:buClr>
                  <a:srgbClr val="000000"/>
                </a:buClr>
                <a:buSzPct val="68000"/>
                <a:buFont typeface="StarSymbol" charset="0"/>
                <a:buNone/>
                <a:defRPr/>
              </a:pPr>
              <a:endParaRPr lang="en-US" sz="2500" b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4" name="Rectangle 221"/>
            <p:cNvSpPr>
              <a:spLocks noChangeArrowheads="1"/>
            </p:cNvSpPr>
            <p:nvPr/>
          </p:nvSpPr>
          <p:spPr bwMode="auto">
            <a:xfrm>
              <a:off x="104" y="3346"/>
              <a:ext cx="2495" cy="169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100772" tIns="50387" rIns="100772" bIns="50387">
              <a:prstTxWarp prst="textNoShape">
                <a:avLst/>
              </a:prstTxWarp>
              <a:spAutoFit/>
            </a:bodyPr>
            <a:lstStyle/>
            <a:p>
              <a:pPr defTabSz="957263" eaLnBrk="1" fontAlgn="auto" hangingPunct="1">
                <a:spcBef>
                  <a:spcPts val="0"/>
                </a:spcBef>
                <a:spcAft>
                  <a:spcPts val="0"/>
                </a:spcAft>
                <a:buFont typeface="StarSymbol" charset="0"/>
                <a:buNone/>
              </a:pPr>
              <a:r>
                <a:rPr lang="en-US" sz="1800" b="0" u="sng" dirty="0">
                  <a:solidFill>
                    <a:srgbClr val="0000FF"/>
                  </a:solidFill>
                  <a:latin typeface="Calibri"/>
                </a:rPr>
                <a:t>Drive beam time structure - initial</a:t>
              </a:r>
              <a:endParaRPr lang="en-US" sz="1800" b="0" u="sng" dirty="0">
                <a:solidFill>
                  <a:srgbClr val="0000FF"/>
                </a:solidFill>
                <a:latin typeface="Calibri"/>
                <a:sym typeface="Symbol" charset="2"/>
              </a:endParaRPr>
            </a:p>
          </p:txBody>
        </p:sp>
        <p:sp>
          <p:nvSpPr>
            <p:cNvPr id="35" name="Rectangle 222"/>
            <p:cNvSpPr>
              <a:spLocks noChangeArrowheads="1"/>
            </p:cNvSpPr>
            <p:nvPr/>
          </p:nvSpPr>
          <p:spPr bwMode="auto">
            <a:xfrm>
              <a:off x="3198" y="3353"/>
              <a:ext cx="2496" cy="169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100772" tIns="50387" rIns="100772" bIns="50387">
              <a:prstTxWarp prst="textNoShape">
                <a:avLst/>
              </a:prstTxWarp>
              <a:spAutoFit/>
            </a:bodyPr>
            <a:lstStyle/>
            <a:p>
              <a:pPr defTabSz="957263" eaLnBrk="1" fontAlgn="auto" hangingPunct="1">
                <a:spcBef>
                  <a:spcPts val="0"/>
                </a:spcBef>
                <a:spcAft>
                  <a:spcPts val="0"/>
                </a:spcAft>
                <a:buFont typeface="StarSymbol" charset="0"/>
                <a:buNone/>
              </a:pPr>
              <a:r>
                <a:rPr lang="en-US" sz="1800" b="0" u="sng" dirty="0">
                  <a:solidFill>
                    <a:srgbClr val="0000FF"/>
                  </a:solidFill>
                  <a:latin typeface="Calibri"/>
                </a:rPr>
                <a:t>Drive beam time structure - final</a:t>
              </a:r>
              <a:endParaRPr lang="en-US" sz="1800" b="0" u="sng" dirty="0">
                <a:solidFill>
                  <a:srgbClr val="0000FF"/>
                </a:solidFill>
                <a:latin typeface="Calibri"/>
                <a:sym typeface="Symbol" charset="2"/>
              </a:endParaRPr>
            </a:p>
          </p:txBody>
        </p:sp>
      </p:grpSp>
      <p:cxnSp>
        <p:nvCxnSpPr>
          <p:cNvPr id="257" name="Straight Arrow Connector 256"/>
          <p:cNvCxnSpPr/>
          <p:nvPr/>
        </p:nvCxnSpPr>
        <p:spPr>
          <a:xfrm rot="5400000" flipH="1" flipV="1">
            <a:off x="1344339" y="2667312"/>
            <a:ext cx="2127302" cy="831279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/>
          <p:cNvCxnSpPr/>
          <p:nvPr/>
        </p:nvCxnSpPr>
        <p:spPr>
          <a:xfrm rot="10800000">
            <a:off x="3947751" y="2857502"/>
            <a:ext cx="1188665" cy="1478457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2" name="Date Placeholder 2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6" name="Footer Placeholder 25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D. Schulte, CLIC, HF 2012, November 2012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225535" y="723900"/>
            <a:ext cx="283969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Goal: Lepton energy frontier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474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8300" y="1676400"/>
            <a:ext cx="73590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 err="1" smtClean="0">
                <a:latin typeface="+mn-lt"/>
              </a:rPr>
              <a:t>Circular</a:t>
            </a:r>
            <a:r>
              <a:rPr lang="fr-CH" sz="2400" dirty="0" smtClean="0">
                <a:latin typeface="+mn-lt"/>
              </a:rPr>
              <a:t> e+e- </a:t>
            </a:r>
            <a:r>
              <a:rPr lang="fr-CH" sz="2400" dirty="0" err="1" smtClean="0">
                <a:latin typeface="+mn-lt"/>
              </a:rPr>
              <a:t>colliders</a:t>
            </a:r>
            <a:r>
              <a:rPr lang="fr-CH" sz="2400" dirty="0" smtClean="0">
                <a:latin typeface="+mn-lt"/>
              </a:rPr>
              <a:t> </a:t>
            </a:r>
            <a:r>
              <a:rPr lang="fr-CH" sz="2400" dirty="0" err="1" smtClean="0">
                <a:latin typeface="+mn-lt"/>
              </a:rPr>
              <a:t>designed</a:t>
            </a:r>
            <a:r>
              <a:rPr lang="fr-CH" sz="2400" dirty="0" smtClean="0">
                <a:latin typeface="+mn-lt"/>
              </a:rPr>
              <a:t> to </a:t>
            </a:r>
            <a:r>
              <a:rPr lang="fr-CH" sz="2400" dirty="0" err="1" smtClean="0">
                <a:latin typeface="+mn-lt"/>
              </a:rPr>
              <a:t>study</a:t>
            </a:r>
            <a:r>
              <a:rPr lang="fr-CH" sz="2400" dirty="0" smtClean="0">
                <a:latin typeface="+mn-lt"/>
              </a:rPr>
              <a:t> </a:t>
            </a:r>
            <a:r>
              <a:rPr lang="fr-CH" sz="2400" dirty="0" smtClean="0">
                <a:latin typeface="+mn-lt"/>
              </a:rPr>
              <a:t>the </a:t>
            </a:r>
            <a:r>
              <a:rPr lang="fr-CH" sz="2400" dirty="0" err="1" smtClean="0">
                <a:latin typeface="+mn-lt"/>
              </a:rPr>
              <a:t>Higgs</a:t>
            </a:r>
            <a:r>
              <a:rPr lang="fr-CH" sz="2400" dirty="0" smtClean="0">
                <a:latin typeface="+mn-lt"/>
              </a:rPr>
              <a:t> boson </a:t>
            </a:r>
          </a:p>
          <a:p>
            <a:r>
              <a:rPr lang="fr-CH" sz="2400" dirty="0" smtClean="0">
                <a:latin typeface="+mn-lt"/>
              </a:rPr>
              <a:t>but </a:t>
            </a:r>
            <a:r>
              <a:rPr lang="fr-CH" sz="2400" dirty="0" err="1" smtClean="0">
                <a:latin typeface="+mn-lt"/>
              </a:rPr>
              <a:t>also</a:t>
            </a:r>
            <a:r>
              <a:rPr lang="fr-CH" sz="2400" dirty="0" smtClean="0">
                <a:latin typeface="+mn-lt"/>
              </a:rPr>
              <a:t> Z,W (top) </a:t>
            </a:r>
            <a:r>
              <a:rPr lang="fr-CH" sz="2400" dirty="0" err="1" smtClean="0">
                <a:latin typeface="+mn-lt"/>
              </a:rPr>
              <a:t>factories</a:t>
            </a:r>
            <a:endParaRPr lang="en-US" sz="2400" dirty="0" err="1" smtClean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6147" y="691612"/>
            <a:ext cx="542808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CH" sz="2800" dirty="0" smtClean="0">
                <a:solidFill>
                  <a:srgbClr val="000000"/>
                </a:solidFill>
                <a:latin typeface="Comic Sans MS"/>
              </a:rPr>
              <a:t>LEP3, CEPC and TLEP/FCC-</a:t>
            </a:r>
            <a:r>
              <a:rPr lang="fr-CH" sz="2800" dirty="0" err="1" smtClean="0">
                <a:solidFill>
                  <a:srgbClr val="000000"/>
                </a:solidFill>
                <a:latin typeface="Comic Sans MS"/>
              </a:rPr>
              <a:t>ee</a:t>
            </a:r>
            <a:endParaRPr lang="en-US" sz="2800" dirty="0" smtClean="0">
              <a:solidFill>
                <a:srgbClr val="000000"/>
              </a:solidFill>
              <a:latin typeface="Comic Sans MS"/>
            </a:endParaRPr>
          </a:p>
          <a:p>
            <a:endParaRPr lang="en-US" sz="1800" dirty="0" err="1" smtClean="0">
              <a:latin typeface="+mn-lt"/>
            </a:endParaRPr>
          </a:p>
        </p:txBody>
      </p:sp>
      <p:pic>
        <p:nvPicPr>
          <p:cNvPr id="150529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2438" y="3114675"/>
            <a:ext cx="5970587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648773" y="5641384"/>
            <a:ext cx="2261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j-lt"/>
              </a:rPr>
              <a:t>AB, F. Zimmermann</a:t>
            </a:r>
          </a:p>
          <a:p>
            <a:r>
              <a:rPr lang="fr-CH" sz="2000" dirty="0">
                <a:latin typeface="+mj-lt"/>
              </a:rPr>
              <a:t> </a:t>
            </a:r>
            <a:r>
              <a:rPr lang="fr-CH" sz="2000" dirty="0" smtClean="0">
                <a:latin typeface="+mj-lt"/>
              </a:rPr>
              <a:t>    </a:t>
            </a:r>
            <a:r>
              <a:rPr lang="fr-CH" sz="2000" dirty="0" err="1" smtClean="0">
                <a:latin typeface="+mj-lt"/>
              </a:rPr>
              <a:t>Dec</a:t>
            </a:r>
            <a:r>
              <a:rPr lang="fr-CH" sz="2000" dirty="0" smtClean="0">
                <a:latin typeface="+mj-lt"/>
              </a:rPr>
              <a:t>. 13 2011</a:t>
            </a:r>
            <a:endParaRPr lang="en-US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30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215"/>
            <a:ext cx="9144000" cy="2031307"/>
          </a:xfrm>
          <a:prstGeom prst="rect">
            <a:avLst/>
          </a:prstGeom>
          <a:solidFill>
            <a:schemeClr val="bg1"/>
          </a:solidFill>
        </p:spPr>
        <p:txBody>
          <a:bodyPr wrap="square" lIns="91420" tIns="45711" rIns="91420" bIns="45711" rtlCol="0">
            <a:spAutoFit/>
          </a:bodyPr>
          <a:lstStyle/>
          <a:p>
            <a:pPr defTabSz="914210"/>
            <a:r>
              <a:rPr lang="fr-CH" sz="1800" dirty="0" smtClean="0">
                <a:solidFill>
                  <a:prstClr val="black"/>
                </a:solidFill>
                <a:latin typeface="Comic Sans MS"/>
              </a:rPr>
              <a:t>Original motivation (end 2011):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now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that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m_H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 and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m_top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 are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known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, </a:t>
            </a:r>
          </a:p>
          <a:p>
            <a:pPr defTabSz="914210"/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explore EW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region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with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 a high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precision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, </a:t>
            </a:r>
            <a:r>
              <a:rPr lang="fr-CH" sz="1800" u="sng" dirty="0" err="1" smtClean="0">
                <a:solidFill>
                  <a:srgbClr val="C00000"/>
                </a:solidFill>
                <a:latin typeface="Comic Sans MS"/>
              </a:rPr>
              <a:t>affordable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, high </a:t>
            </a:r>
            <a:r>
              <a:rPr lang="fr-CH" sz="1800" dirty="0" err="1">
                <a:solidFill>
                  <a:srgbClr val="C00000"/>
                </a:solidFill>
                <a:latin typeface="Comic Sans MS"/>
              </a:rPr>
              <a:t>l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uminosity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 machine </a:t>
            </a:r>
          </a:p>
          <a:p>
            <a:pPr defTabSz="914210"/>
            <a:endParaRPr lang="fr-CH" sz="1800" dirty="0">
              <a:solidFill>
                <a:srgbClr val="0033CC"/>
              </a:solidFill>
              <a:latin typeface="Comic Sans MS"/>
            </a:endParaRPr>
          </a:p>
          <a:p>
            <a:pPr defTabSz="914210"/>
            <a:r>
              <a:rPr lang="fr-CH" sz="1800" dirty="0" smtClean="0">
                <a:solidFill>
                  <a:srgbClr val="0033CC"/>
                </a:solidFill>
                <a:latin typeface="Comic Sans MS"/>
                <a:sym typeface="Wingdings" panose="05000000000000000000" pitchFamily="2" charset="2"/>
              </a:rPr>
              <a:t> </a:t>
            </a:r>
            <a:r>
              <a:rPr lang="fr-CH" sz="1800" dirty="0" err="1" smtClean="0">
                <a:solidFill>
                  <a:srgbClr val="0033CC"/>
                </a:solidFill>
                <a:latin typeface="Comic Sans MS"/>
              </a:rPr>
              <a:t>Discovery</a:t>
            </a:r>
            <a:r>
              <a:rPr lang="fr-CH" sz="1800" dirty="0" smtClean="0">
                <a:solidFill>
                  <a:srgbClr val="0033CC"/>
                </a:solidFill>
                <a:latin typeface="Comic Sans MS"/>
              </a:rPr>
              <a:t> of New </a:t>
            </a:r>
            <a:r>
              <a:rPr lang="fr-CH" sz="1800" dirty="0" err="1" smtClean="0">
                <a:solidFill>
                  <a:srgbClr val="0033CC"/>
                </a:solidFill>
                <a:latin typeface="Comic Sans MS"/>
              </a:rPr>
              <a:t>Physics</a:t>
            </a:r>
            <a:r>
              <a:rPr lang="fr-CH" sz="1800" dirty="0" smtClean="0">
                <a:solidFill>
                  <a:srgbClr val="0033CC"/>
                </a:solidFill>
                <a:latin typeface="Comic Sans MS"/>
              </a:rPr>
              <a:t> in rare </a:t>
            </a:r>
            <a:r>
              <a:rPr lang="fr-CH" sz="1800" dirty="0" err="1" smtClean="0">
                <a:solidFill>
                  <a:srgbClr val="0033CC"/>
                </a:solidFill>
                <a:latin typeface="Comic Sans MS"/>
              </a:rPr>
              <a:t>phenomena</a:t>
            </a:r>
            <a:r>
              <a:rPr lang="fr-CH" sz="1800" dirty="0" smtClean="0">
                <a:solidFill>
                  <a:srgbClr val="0033CC"/>
                </a:solidFill>
                <a:latin typeface="Comic Sans MS"/>
              </a:rPr>
              <a:t> or </a:t>
            </a:r>
            <a:r>
              <a:rPr lang="fr-CH" sz="1800" dirty="0" err="1" smtClean="0">
                <a:solidFill>
                  <a:srgbClr val="0033CC"/>
                </a:solidFill>
                <a:latin typeface="Comic Sans MS"/>
              </a:rPr>
              <a:t>precision</a:t>
            </a:r>
            <a:r>
              <a:rPr lang="fr-CH" sz="1800" dirty="0" smtClean="0">
                <a:solidFill>
                  <a:srgbClr val="0033CC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0033CC"/>
                </a:solidFill>
                <a:latin typeface="Comic Sans MS"/>
              </a:rPr>
              <a:t>measurements</a:t>
            </a:r>
            <a:r>
              <a:rPr lang="fr-CH" sz="1800" dirty="0" smtClean="0">
                <a:solidFill>
                  <a:srgbClr val="0033CC"/>
                </a:solidFill>
                <a:latin typeface="Comic Sans MS"/>
              </a:rPr>
              <a:t> </a:t>
            </a:r>
          </a:p>
          <a:p>
            <a:pPr defTabSz="914210"/>
            <a:endParaRPr lang="fr-CH" sz="1800" dirty="0" smtClean="0">
              <a:solidFill>
                <a:srgbClr val="0033CC"/>
              </a:solidFill>
              <a:latin typeface="Comic Sans MS"/>
            </a:endParaRPr>
          </a:p>
          <a:p>
            <a:pPr defTabSz="914210"/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ILC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studies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 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  <a:sym typeface="Wingdings" panose="05000000000000000000" pitchFamily="2" charset="2"/>
              </a:rPr>
              <a:t>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  <a:sym typeface="Wingdings" panose="05000000000000000000" pitchFamily="2" charset="2"/>
              </a:rPr>
              <a:t>need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  <a:sym typeface="Wingdings" panose="05000000000000000000" pitchFamily="2" charset="2"/>
              </a:rPr>
              <a:t>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increase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 over LEP 2 (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average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)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luminosity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 by a factor 1000 </a:t>
            </a:r>
          </a:p>
          <a:p>
            <a:pPr defTabSz="914210"/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How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can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 one do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that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without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exploding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 the power bill?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190660"/>
            <a:ext cx="8670963" cy="1754308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defTabSz="914210"/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Answer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is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in the B-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factory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design: a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low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vertical emittance ring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with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</a:t>
            </a:r>
          </a:p>
          <a:p>
            <a:pPr defTabSz="914210"/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higher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intrinsic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luminosity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, and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small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</a:t>
            </a:r>
            <a:r>
              <a:rPr lang="fr-CH" sz="1800" baseline="30000" dirty="0" smtClean="0">
                <a:solidFill>
                  <a:srgbClr val="000000"/>
                </a:solidFill>
                <a:latin typeface="Comic Sans MS"/>
                <a:sym typeface="Symbol"/>
              </a:rPr>
              <a:t>*</a:t>
            </a:r>
            <a:r>
              <a:rPr lang="fr-CH" sz="1800" baseline="-25000" dirty="0" smtClean="0">
                <a:solidFill>
                  <a:srgbClr val="000000"/>
                </a:solidFill>
                <a:latin typeface="Comic Sans MS"/>
                <a:sym typeface="Symbol"/>
              </a:rPr>
              <a:t>y  </a:t>
            </a:r>
            <a:r>
              <a:rPr lang="fr-CH" sz="1800" dirty="0" smtClean="0">
                <a:solidFill>
                  <a:srgbClr val="0000FF"/>
                </a:solidFill>
                <a:latin typeface="Comic Sans MS"/>
                <a:sym typeface="Symbol"/>
              </a:rPr>
              <a:t>(1mm vs 5cm at LEP)</a:t>
            </a:r>
            <a:endParaRPr lang="fr-CH" sz="1800" dirty="0" smtClean="0">
              <a:solidFill>
                <a:srgbClr val="0000FF"/>
              </a:solidFill>
              <a:latin typeface="Comic Sans MS"/>
            </a:endParaRPr>
          </a:p>
          <a:p>
            <a:pPr defTabSz="914210"/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Electrons and positrons have a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much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higher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chance of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interacting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   </a:t>
            </a:r>
          </a:p>
          <a:p>
            <a:pPr defTabSz="914210"/>
            <a:r>
              <a:rPr lang="fr-CH" sz="1800" dirty="0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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much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shorter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lifetime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 (few minutes) </a:t>
            </a:r>
          </a:p>
          <a:p>
            <a:pPr defTabSz="914210"/>
            <a:r>
              <a:rPr lang="fr-CH" sz="1800" dirty="0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 top up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continuously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with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 booster ==&gt;</a:t>
            </a:r>
            <a:r>
              <a:rPr lang="en-US" sz="1800" dirty="0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Comic Sans MS"/>
                <a:sym typeface="Wingdings" pitchFamily="2" charset="2"/>
              </a:rPr>
              <a:t>increase operation efficiency</a:t>
            </a:r>
          </a:p>
          <a:p>
            <a:pPr defTabSz="914210"/>
            <a:r>
              <a:rPr lang="fr-CH" sz="1800" dirty="0" err="1" smtClean="0">
                <a:solidFill>
                  <a:srgbClr val="0000FF"/>
                </a:solidFill>
                <a:latin typeface="Comic Sans MS"/>
                <a:sym typeface="Wingdings" pitchFamily="2" charset="2"/>
              </a:rPr>
              <a:t>Increase</a:t>
            </a:r>
            <a:r>
              <a:rPr lang="fr-CH" sz="1800" dirty="0" smtClean="0">
                <a:solidFill>
                  <a:srgbClr val="0000FF"/>
                </a:solidFill>
                <a:latin typeface="Comic Sans MS"/>
                <a:sym typeface="Wingdings" pitchFamily="2" charset="2"/>
              </a:rPr>
              <a:t> SR </a:t>
            </a:r>
            <a:r>
              <a:rPr lang="fr-CH" sz="1800" dirty="0" err="1" smtClean="0">
                <a:solidFill>
                  <a:srgbClr val="0000FF"/>
                </a:solidFill>
                <a:latin typeface="Comic Sans MS"/>
                <a:sym typeface="Wingdings" pitchFamily="2" charset="2"/>
              </a:rPr>
              <a:t>beam</a:t>
            </a:r>
            <a:r>
              <a:rPr lang="fr-CH" sz="1800" dirty="0" smtClean="0">
                <a:solidFill>
                  <a:srgbClr val="0000FF"/>
                </a:solidFill>
                <a:latin typeface="Comic Sans MS"/>
                <a:sym typeface="Wingdings" pitchFamily="2" charset="2"/>
              </a:rPr>
              <a:t> power to 50MW/</a:t>
            </a:r>
            <a:r>
              <a:rPr lang="fr-CH" sz="1800" dirty="0" err="1" smtClean="0">
                <a:solidFill>
                  <a:srgbClr val="0000FF"/>
                </a:solidFill>
                <a:latin typeface="Comic Sans MS"/>
                <a:sym typeface="Wingdings" pitchFamily="2" charset="2"/>
              </a:rPr>
              <a:t>beam</a:t>
            </a:r>
            <a:endParaRPr lang="fr-CH" sz="1800" dirty="0" smtClean="0">
              <a:solidFill>
                <a:srgbClr val="0000FF"/>
              </a:solidFill>
              <a:latin typeface="Comic Sans MS"/>
              <a:sym typeface="Wingdings" pitchFamily="2" charset="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4880" y="4332137"/>
            <a:ext cx="6096220" cy="25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343400" y="6007100"/>
            <a:ext cx="5715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91726" y="2425700"/>
            <a:ext cx="2452274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H" sz="2000" dirty="0" smtClean="0">
                <a:solidFill>
                  <a:srgbClr val="0000FF"/>
                </a:solidFill>
                <a:latin typeface="Calibri"/>
              </a:rPr>
              <a:t>50</a:t>
            </a:r>
          </a:p>
          <a:p>
            <a:pPr algn="r"/>
            <a:endParaRPr lang="fr-CH" sz="500" dirty="0" smtClean="0">
              <a:solidFill>
                <a:srgbClr val="0000FF"/>
              </a:solidFill>
              <a:latin typeface="Calibri"/>
            </a:endParaRPr>
          </a:p>
          <a:p>
            <a:pPr algn="r"/>
            <a:endParaRPr lang="fr-CH" dirty="0" smtClean="0">
              <a:solidFill>
                <a:srgbClr val="0000FF"/>
              </a:solidFill>
              <a:latin typeface="Calibri"/>
            </a:endParaRPr>
          </a:p>
          <a:p>
            <a:pPr algn="r"/>
            <a:endParaRPr lang="fr-CH" dirty="0" smtClean="0">
              <a:solidFill>
                <a:srgbClr val="0000FF"/>
              </a:solidFill>
              <a:latin typeface="Calibri"/>
            </a:endParaRPr>
          </a:p>
          <a:p>
            <a:pPr algn="r"/>
            <a:r>
              <a:rPr lang="fr-CH" sz="2000" dirty="0" smtClean="0">
                <a:solidFill>
                  <a:srgbClr val="0000FF"/>
                </a:solidFill>
                <a:latin typeface="Calibri"/>
              </a:rPr>
              <a:t>5</a:t>
            </a:r>
          </a:p>
          <a:p>
            <a:pPr algn="r"/>
            <a:r>
              <a:rPr lang="fr-CH" sz="2000" dirty="0" smtClean="0">
                <a:solidFill>
                  <a:srgbClr val="0000FF"/>
                </a:solidFill>
                <a:latin typeface="Calibri"/>
              </a:rPr>
              <a:t>4</a:t>
            </a:r>
          </a:p>
          <a:p>
            <a:pPr algn="r"/>
            <a:endParaRPr lang="fr-CH" sz="1100" dirty="0">
              <a:solidFill>
                <a:srgbClr val="0000FF"/>
              </a:solidFill>
              <a:latin typeface="Calibri"/>
            </a:endParaRPr>
          </a:p>
          <a:p>
            <a:pPr algn="r"/>
            <a:r>
              <a:rPr lang="fr-CH" sz="2800" dirty="0">
                <a:solidFill>
                  <a:srgbClr val="0000FF"/>
                </a:solidFill>
                <a:latin typeface="Calibri"/>
              </a:rPr>
              <a:t>1</a:t>
            </a:r>
            <a:r>
              <a:rPr lang="fr-CH" sz="2800" dirty="0" smtClean="0">
                <a:solidFill>
                  <a:srgbClr val="0000FF"/>
                </a:solidFill>
                <a:latin typeface="Calibri"/>
              </a:rPr>
              <a:t>000</a:t>
            </a:r>
          </a:p>
          <a:p>
            <a:pPr algn="r"/>
            <a:r>
              <a:rPr lang="fr-CH" sz="2000" dirty="0" smtClean="0">
                <a:solidFill>
                  <a:srgbClr val="0000FF"/>
                </a:solidFill>
                <a:latin typeface="Calibri"/>
              </a:rPr>
              <a:t>at ZH </a:t>
            </a:r>
            <a:r>
              <a:rPr lang="fr-CH" sz="2000" dirty="0" err="1" smtClean="0">
                <a:solidFill>
                  <a:srgbClr val="0000FF"/>
                </a:solidFill>
                <a:latin typeface="Calibri"/>
              </a:rPr>
              <a:t>threshold</a:t>
            </a:r>
            <a:endParaRPr lang="fr-CH" sz="2000" dirty="0" smtClean="0">
              <a:solidFill>
                <a:srgbClr val="0000FF"/>
              </a:solidFill>
              <a:latin typeface="Calibri"/>
            </a:endParaRPr>
          </a:p>
          <a:p>
            <a:pPr algn="r"/>
            <a:r>
              <a:rPr lang="fr-CH" sz="2000" dirty="0" smtClean="0">
                <a:solidFill>
                  <a:srgbClr val="0000FF"/>
                </a:solidFill>
                <a:latin typeface="Calibri"/>
              </a:rPr>
              <a:t>in LEP/LHC tunnel</a:t>
            </a:r>
          </a:p>
          <a:p>
            <a:pPr algn="r"/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X 4 in FCC tunnel </a:t>
            </a:r>
          </a:p>
          <a:p>
            <a:pPr algn="r"/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X 4 interaction points</a:t>
            </a:r>
          </a:p>
          <a:p>
            <a:pPr algn="r"/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EXCITING!</a:t>
            </a:r>
            <a:endParaRPr lang="fr-CH" sz="2000" dirty="0">
              <a:solidFill>
                <a:prstClr val="black"/>
              </a:solidFill>
              <a:latin typeface="Calibri"/>
            </a:endParaRPr>
          </a:p>
          <a:p>
            <a:pPr algn="r"/>
            <a:endParaRPr lang="fr-CH" sz="2800" dirty="0" smtClean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382000" y="4038600"/>
            <a:ext cx="7620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5736-DBD9-436D-99A7-0510840BA56C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17.04.2015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5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150" y="773113"/>
            <a:ext cx="750570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logo-tlep-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110" y="15685"/>
            <a:ext cx="1307939" cy="77574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71B6-7311-4FEB-B397-DBB15EAED5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0800000" flipV="1">
            <a:off x="2723322" y="2425148"/>
            <a:ext cx="755374" cy="357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prstClr val="black"/>
                </a:solidFill>
              </a:rPr>
              <a:t>2016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10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1929-4145-476D-AB39-2775A9BEB83F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17.04.2015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08211"/>
            <a:ext cx="4660900" cy="26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318000"/>
            <a:ext cx="4483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LEP2 in 2000 (12th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year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!): </a:t>
            </a:r>
          </a:p>
          <a:p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fastest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possible 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turnaround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but </a:t>
            </a:r>
          </a:p>
          <a:p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average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luminosity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~ 0.2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peak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luminosity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2000" dirty="0" smtClean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159966"/>
            <a:ext cx="4187980" cy="357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51400" y="4787900"/>
            <a:ext cx="4139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>
                <a:solidFill>
                  <a:prstClr val="black"/>
                </a:solidFill>
                <a:latin typeface="Calibri"/>
              </a:rPr>
              <a:t>B </a:t>
            </a:r>
            <a:r>
              <a:rPr lang="fr-CH" sz="2000" dirty="0" err="1">
                <a:solidFill>
                  <a:prstClr val="black"/>
                </a:solidFill>
                <a:latin typeface="Calibri"/>
              </a:rPr>
              <a:t>factory</a:t>
            </a:r>
            <a:r>
              <a:rPr lang="fr-CH" sz="2000" dirty="0">
                <a:solidFill>
                  <a:prstClr val="black"/>
                </a:solidFill>
                <a:latin typeface="Calibri"/>
              </a:rPr>
              <a:t> in 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2006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with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toping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up 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average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luminosity ≈ peak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luminosity</a:t>
            </a:r>
            <a:endParaRPr lang="en-GB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0"/>
            <a:ext cx="656756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2400" dirty="0" err="1">
                <a:solidFill>
                  <a:prstClr val="black"/>
                </a:solidFill>
                <a:latin typeface="Calibri"/>
              </a:rPr>
              <a:t>T</a:t>
            </a:r>
            <a:r>
              <a:rPr lang="fr-CH" sz="2400" dirty="0" err="1" smtClean="0">
                <a:solidFill>
                  <a:prstClr val="black"/>
                </a:solidFill>
                <a:latin typeface="Calibri"/>
              </a:rPr>
              <a:t>oping</a:t>
            </a:r>
            <a:r>
              <a:rPr lang="fr-CH" sz="2400" dirty="0" smtClean="0">
                <a:solidFill>
                  <a:prstClr val="black"/>
                </a:solidFill>
                <a:latin typeface="Calibri"/>
              </a:rPr>
              <a:t> up </a:t>
            </a:r>
            <a:r>
              <a:rPr lang="fr-CH" sz="2400" dirty="0" err="1" smtClean="0">
                <a:solidFill>
                  <a:prstClr val="black"/>
                </a:solidFill>
                <a:latin typeface="Calibri"/>
              </a:rPr>
              <a:t>ensures</a:t>
            </a:r>
            <a:r>
              <a:rPr lang="fr-CH" sz="2400" dirty="0" smtClean="0">
                <a:solidFill>
                  <a:prstClr val="black"/>
                </a:solidFill>
                <a:latin typeface="Calibri"/>
              </a:rPr>
              <a:t> constant </a:t>
            </a:r>
            <a:r>
              <a:rPr lang="fr-CH" sz="2400" dirty="0" err="1" smtClean="0">
                <a:solidFill>
                  <a:prstClr val="black"/>
                </a:solidFill>
                <a:latin typeface="Calibri"/>
              </a:rPr>
              <a:t>current</a:t>
            </a:r>
            <a:r>
              <a:rPr lang="fr-CH" sz="2400" dirty="0" smtClean="0">
                <a:solidFill>
                  <a:prstClr val="black"/>
                </a:solidFill>
                <a:latin typeface="Calibri"/>
              </a:rPr>
              <a:t>, settings, etc...</a:t>
            </a:r>
          </a:p>
          <a:p>
            <a:r>
              <a:rPr lang="fr-CH" sz="2400" dirty="0" smtClean="0">
                <a:solidFill>
                  <a:prstClr val="black"/>
                </a:solidFill>
                <a:latin typeface="Calibri"/>
              </a:rPr>
              <a:t>and </a:t>
            </a:r>
            <a:r>
              <a:rPr lang="fr-CH" sz="2400" dirty="0" err="1" smtClean="0">
                <a:solidFill>
                  <a:prstClr val="black"/>
                </a:solidFill>
                <a:latin typeface="Calibri"/>
              </a:rPr>
              <a:t>greater</a:t>
            </a:r>
            <a:r>
              <a:rPr lang="fr-CH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400" dirty="0" err="1" smtClean="0">
                <a:solidFill>
                  <a:prstClr val="black"/>
                </a:solidFill>
                <a:latin typeface="Calibri"/>
              </a:rPr>
              <a:t>reproducibility</a:t>
            </a:r>
            <a:r>
              <a:rPr lang="fr-CH" sz="2400" dirty="0" smtClean="0">
                <a:solidFill>
                  <a:prstClr val="black"/>
                </a:solidFill>
                <a:latin typeface="Calibri"/>
              </a:rPr>
              <a:t> of system </a:t>
            </a:r>
            <a:endParaRPr lang="en-US" sz="2400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828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8454" y="0"/>
            <a:ext cx="6152828" cy="64633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3600" dirty="0" smtClean="0">
                <a:solidFill>
                  <a:schemeClr val="bg1"/>
                </a:solidFill>
                <a:latin typeface="+mj-lt"/>
              </a:rPr>
              <a:t>THREE YEARS ALREADY</a:t>
            </a:r>
            <a:endParaRPr lang="en-US" sz="360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225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69972" y="1088541"/>
            <a:ext cx="750712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n-lt"/>
              </a:rPr>
              <a:t>The </a:t>
            </a:r>
            <a:r>
              <a:rPr lang="fr-CH" sz="1800" dirty="0" err="1" smtClean="0">
                <a:latin typeface="+mn-lt"/>
              </a:rPr>
              <a:t>Higgs</a:t>
            </a:r>
            <a:r>
              <a:rPr lang="fr-CH" sz="1800" dirty="0" smtClean="0">
                <a:latin typeface="+mn-lt"/>
              </a:rPr>
              <a:t> at a </a:t>
            </a:r>
            <a:r>
              <a:rPr lang="fr-CH" sz="1800" dirty="0" err="1" smtClean="0">
                <a:latin typeface="+mn-lt"/>
              </a:rPr>
              <a:t>e+e</a:t>
            </a:r>
            <a:r>
              <a:rPr lang="fr-CH" sz="1800" dirty="0" smtClean="0">
                <a:latin typeface="+mn-lt"/>
              </a:rPr>
              <a:t>- </a:t>
            </a:r>
            <a:r>
              <a:rPr lang="fr-CH" sz="1800" dirty="0" err="1" smtClean="0">
                <a:latin typeface="+mn-lt"/>
              </a:rPr>
              <a:t>Collider</a:t>
            </a:r>
            <a:r>
              <a:rPr lang="fr-CH" sz="1800" dirty="0" smtClean="0">
                <a:latin typeface="+mn-lt"/>
              </a:rPr>
              <a:t> has been </a:t>
            </a:r>
            <a:r>
              <a:rPr lang="fr-CH" sz="1800" dirty="0" err="1" smtClean="0">
                <a:latin typeface="+mn-lt"/>
              </a:rPr>
              <a:t>studied</a:t>
            </a:r>
            <a:r>
              <a:rPr lang="fr-CH" sz="1800" dirty="0" smtClean="0">
                <a:latin typeface="+mn-lt"/>
              </a:rPr>
              <a:t> for </a:t>
            </a:r>
            <a:r>
              <a:rPr lang="fr-CH" sz="1800" dirty="0" err="1" smtClean="0">
                <a:latin typeface="+mn-lt"/>
              </a:rPr>
              <a:t>many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years</a:t>
            </a:r>
            <a:r>
              <a:rPr lang="fr-CH" sz="1800" dirty="0" smtClean="0">
                <a:latin typeface="+mn-lt"/>
              </a:rPr>
              <a:t> (Tesla, ILC, CLIC)</a:t>
            </a:r>
            <a:endParaRPr lang="fr-CH" sz="1800" dirty="0" smtClean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 </a:t>
            </a:r>
            <a:endParaRPr lang="fr-CH" sz="1800" dirty="0" smtClean="0">
              <a:latin typeface="+mn-lt"/>
            </a:endParaRPr>
          </a:p>
          <a:p>
            <a:r>
              <a:rPr lang="fr-CH" sz="1800" dirty="0" err="1" smtClean="0">
                <a:solidFill>
                  <a:srgbClr val="0033CC"/>
                </a:solidFill>
                <a:latin typeface="Comic Sans MS"/>
              </a:rPr>
              <a:t>At</a:t>
            </a:r>
            <a:r>
              <a:rPr lang="fr-CH" sz="1800" dirty="0" smtClean="0">
                <a:solidFill>
                  <a:srgbClr val="0033CC"/>
                </a:solidFill>
                <a:latin typeface="Comic Sans MS"/>
              </a:rPr>
              <a:t> a </a:t>
            </a:r>
            <a:r>
              <a:rPr lang="fr-CH" sz="1800" dirty="0" err="1" smtClean="0">
                <a:solidFill>
                  <a:srgbClr val="0033CC"/>
                </a:solidFill>
                <a:latin typeface="Comic Sans MS"/>
              </a:rPr>
              <a:t>given</a:t>
            </a:r>
            <a:r>
              <a:rPr lang="fr-CH" sz="1800" dirty="0" smtClean="0">
                <a:solidFill>
                  <a:srgbClr val="0033CC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0033CC"/>
                </a:solidFill>
                <a:latin typeface="Comic Sans MS"/>
              </a:rPr>
              <a:t>Ecm</a:t>
            </a:r>
            <a:r>
              <a:rPr lang="fr-CH" sz="1800" dirty="0" smtClean="0">
                <a:solidFill>
                  <a:srgbClr val="0033CC"/>
                </a:solidFill>
                <a:latin typeface="Comic Sans MS"/>
              </a:rPr>
              <a:t> and </a:t>
            </a:r>
            <a:r>
              <a:rPr lang="fr-CH" sz="1800" dirty="0" err="1" smtClean="0">
                <a:solidFill>
                  <a:srgbClr val="0033CC"/>
                </a:solidFill>
                <a:latin typeface="Comic Sans MS"/>
              </a:rPr>
              <a:t>Luminosity</a:t>
            </a:r>
            <a:r>
              <a:rPr lang="fr-CH" sz="1800" dirty="0" smtClean="0">
                <a:solidFill>
                  <a:srgbClr val="0033CC"/>
                </a:solidFill>
                <a:latin typeface="Comic Sans MS"/>
              </a:rPr>
              <a:t>,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the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physics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has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marginally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</a:t>
            </a:r>
          </a:p>
          <a:p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to do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with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the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fact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that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the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collider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is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fr-CH" sz="1800" i="1" dirty="0" err="1" smtClean="0">
                <a:solidFill>
                  <a:srgbClr val="0033CC"/>
                </a:solidFill>
                <a:latin typeface="+mn-lt"/>
              </a:rPr>
              <a:t>linear</a:t>
            </a:r>
            <a:r>
              <a:rPr lang="fr-CH" sz="1800" i="1" dirty="0" smtClean="0">
                <a:solidFill>
                  <a:srgbClr val="0033CC"/>
                </a:solidFill>
                <a:latin typeface="+mn-lt"/>
              </a:rPr>
              <a:t> or </a:t>
            </a:r>
            <a:r>
              <a:rPr lang="fr-CH" sz="1800" i="1" dirty="0" err="1" smtClean="0">
                <a:solidFill>
                  <a:srgbClr val="0033CC"/>
                </a:solidFill>
                <a:latin typeface="+mn-lt"/>
              </a:rPr>
              <a:t>circular</a:t>
            </a:r>
            <a:endParaRPr lang="fr-CH" sz="1800" i="1" dirty="0" smtClean="0">
              <a:solidFill>
                <a:srgbClr val="0033CC"/>
              </a:solidFill>
              <a:latin typeface="+mn-lt"/>
            </a:endParaRPr>
          </a:p>
          <a:p>
            <a:endParaRPr lang="fr-CH" sz="1800" dirty="0" smtClean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--</a:t>
            </a:r>
            <a:r>
              <a:rPr lang="fr-CH" sz="1800" dirty="0" err="1" smtClean="0">
                <a:latin typeface="+mn-lt"/>
              </a:rPr>
              <a:t>specifics</a:t>
            </a:r>
            <a:r>
              <a:rPr lang="fr-CH" sz="1800" dirty="0" smtClean="0">
                <a:latin typeface="+mn-lt"/>
              </a:rPr>
              <a:t>: </a:t>
            </a:r>
            <a:endParaRPr lang="fr-CH" sz="1800" dirty="0" smtClean="0">
              <a:latin typeface="+mn-lt"/>
            </a:endParaRPr>
          </a:p>
          <a:p>
            <a:r>
              <a:rPr lang="fr-CH" sz="1800" dirty="0">
                <a:latin typeface="+mn-lt"/>
              </a:rPr>
              <a:t> </a:t>
            </a:r>
            <a:r>
              <a:rPr lang="fr-CH" sz="1800" dirty="0" smtClean="0">
                <a:latin typeface="+mn-lt"/>
              </a:rPr>
              <a:t>              </a:t>
            </a:r>
            <a:r>
              <a:rPr lang="fr-CH" sz="1800" dirty="0" smtClean="0">
                <a:latin typeface="+mn-lt"/>
              </a:rPr>
              <a:t>-- </a:t>
            </a:r>
            <a:r>
              <a:rPr lang="fr-CH" sz="1800" dirty="0" smtClean="0">
                <a:latin typeface="+mn-lt"/>
              </a:rPr>
              <a:t>e- </a:t>
            </a:r>
            <a:r>
              <a:rPr lang="fr-CH" sz="1800" dirty="0" err="1" smtClean="0">
                <a:latin typeface="+mn-lt"/>
              </a:rPr>
              <a:t>polarization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is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easy</a:t>
            </a:r>
            <a:r>
              <a:rPr lang="fr-CH" sz="1800" dirty="0" smtClean="0">
                <a:latin typeface="+mn-lt"/>
              </a:rPr>
              <a:t> at the </a:t>
            </a:r>
            <a:r>
              <a:rPr lang="fr-CH" sz="1800" dirty="0" smtClean="0">
                <a:latin typeface="+mn-lt"/>
              </a:rPr>
              <a:t>source in LC, </a:t>
            </a:r>
            <a:r>
              <a:rPr lang="fr-CH" sz="1800" dirty="0" smtClean="0">
                <a:latin typeface="+mn-lt"/>
              </a:rPr>
              <a:t>(not </a:t>
            </a:r>
            <a:r>
              <a:rPr lang="fr-CH" sz="1800" dirty="0" err="1" smtClean="0">
                <a:latin typeface="+mn-lt"/>
              </a:rPr>
              <a:t>critical</a:t>
            </a:r>
            <a:r>
              <a:rPr lang="fr-CH" sz="1800" dirty="0" smtClean="0">
                <a:latin typeface="+mn-lt"/>
              </a:rPr>
              <a:t> for </a:t>
            </a:r>
            <a:r>
              <a:rPr lang="fr-CH" sz="1800" dirty="0" err="1" smtClean="0">
                <a:latin typeface="+mn-lt"/>
              </a:rPr>
              <a:t>Higgs</a:t>
            </a:r>
            <a:r>
              <a:rPr lang="fr-CH" sz="1800" dirty="0" smtClean="0">
                <a:latin typeface="+mn-lt"/>
              </a:rPr>
              <a:t>)</a:t>
            </a:r>
          </a:p>
          <a:p>
            <a:r>
              <a:rPr lang="fr-CH" sz="1800" dirty="0" smtClean="0">
                <a:latin typeface="+mn-lt"/>
              </a:rPr>
              <a:t>               -- EM backgrounds </a:t>
            </a:r>
            <a:r>
              <a:rPr lang="fr-CH" sz="1800" dirty="0" err="1" smtClean="0">
                <a:latin typeface="+mn-lt"/>
              </a:rPr>
              <a:t>from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beam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smtClean="0">
                <a:latin typeface="+mn-lt"/>
              </a:rPr>
              <a:t>disruption at LC</a:t>
            </a:r>
          </a:p>
          <a:p>
            <a:r>
              <a:rPr lang="fr-CH" sz="1800" dirty="0">
                <a:latin typeface="+mn-lt"/>
              </a:rPr>
              <a:t> </a:t>
            </a:r>
            <a:r>
              <a:rPr lang="fr-CH" sz="1800" dirty="0" smtClean="0">
                <a:latin typeface="+mn-lt"/>
              </a:rPr>
              <a:t>              -- </a:t>
            </a:r>
            <a:r>
              <a:rPr lang="fr-CH" sz="1800" dirty="0" err="1" smtClean="0">
                <a:latin typeface="+mn-lt"/>
              </a:rPr>
              <a:t>knowledge</a:t>
            </a:r>
            <a:r>
              <a:rPr lang="fr-CH" sz="1800" dirty="0" smtClean="0">
                <a:latin typeface="+mn-lt"/>
              </a:rPr>
              <a:t> and </a:t>
            </a:r>
            <a:r>
              <a:rPr lang="fr-CH" sz="1800" dirty="0" err="1" smtClean="0">
                <a:latin typeface="+mn-lt"/>
              </a:rPr>
              <a:t>definition</a:t>
            </a:r>
            <a:r>
              <a:rPr lang="fr-CH" sz="1800" dirty="0" smtClean="0">
                <a:latin typeface="+mn-lt"/>
              </a:rPr>
              <a:t> of </a:t>
            </a:r>
            <a:r>
              <a:rPr lang="fr-CH" sz="1800" dirty="0" err="1" smtClean="0">
                <a:latin typeface="+mn-lt"/>
              </a:rPr>
              <a:t>beam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energy</a:t>
            </a:r>
            <a:r>
              <a:rPr lang="fr-CH" sz="1800" dirty="0" smtClean="0">
                <a:latin typeface="+mn-lt"/>
              </a:rPr>
              <a:t> at CC</a:t>
            </a:r>
            <a:endParaRPr lang="fr-CH" sz="1800" dirty="0" smtClean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               -- one </a:t>
            </a:r>
            <a:r>
              <a:rPr lang="fr-CH" sz="1800" dirty="0" smtClean="0">
                <a:latin typeface="+mn-lt"/>
              </a:rPr>
              <a:t>IP (LC) vs </a:t>
            </a:r>
            <a:r>
              <a:rPr lang="fr-CH" sz="1800" dirty="0" err="1" smtClean="0">
                <a:latin typeface="+mn-lt"/>
              </a:rPr>
              <a:t>several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IPs</a:t>
            </a:r>
            <a:r>
              <a:rPr lang="fr-CH" sz="1800" dirty="0" smtClean="0">
                <a:latin typeface="+mn-lt"/>
              </a:rPr>
              <a:t> (CC) </a:t>
            </a:r>
          </a:p>
          <a:p>
            <a:r>
              <a:rPr lang="fr-CH" sz="1800" dirty="0">
                <a:latin typeface="+mn-lt"/>
              </a:rPr>
              <a:t> </a:t>
            </a:r>
            <a:r>
              <a:rPr lang="fr-CH" sz="1800" dirty="0" smtClean="0">
                <a:latin typeface="+mn-lt"/>
              </a:rPr>
              <a:t>              -- </a:t>
            </a:r>
            <a:r>
              <a:rPr lang="fr-CH" sz="1800" dirty="0" err="1" smtClean="0">
                <a:latin typeface="+mn-lt"/>
              </a:rPr>
              <a:t>Dependence</a:t>
            </a:r>
            <a:r>
              <a:rPr lang="fr-CH" sz="1800" dirty="0" smtClean="0">
                <a:latin typeface="+mn-lt"/>
              </a:rPr>
              <a:t> of </a:t>
            </a:r>
            <a:r>
              <a:rPr lang="fr-CH" sz="1800" dirty="0" err="1" smtClean="0">
                <a:latin typeface="+mn-lt"/>
              </a:rPr>
              <a:t>Luminosity</a:t>
            </a:r>
            <a:r>
              <a:rPr lang="fr-CH" sz="1800" dirty="0" smtClean="0">
                <a:latin typeface="+mn-lt"/>
              </a:rPr>
              <a:t> on Center-of-mass </a:t>
            </a:r>
            <a:r>
              <a:rPr lang="fr-CH" sz="1800" dirty="0" err="1" smtClean="0">
                <a:latin typeface="+mn-lt"/>
              </a:rPr>
              <a:t>energy</a:t>
            </a:r>
            <a:r>
              <a:rPr lang="fr-CH" sz="1800" dirty="0" smtClean="0">
                <a:latin typeface="+mn-lt"/>
              </a:rPr>
              <a:t>  </a:t>
            </a:r>
            <a:r>
              <a:rPr lang="fr-CH" sz="1800" dirty="0" smtClean="0">
                <a:latin typeface="+mn-lt"/>
                <a:sym typeface="Wingdings" panose="05000000000000000000" pitchFamily="2" charset="2"/>
              </a:rPr>
              <a:t></a:t>
            </a:r>
            <a:endParaRPr lang="fr-CH" sz="1800" dirty="0" smtClean="0">
              <a:latin typeface="+mn-lt"/>
            </a:endParaRPr>
          </a:p>
          <a:p>
            <a:endParaRPr lang="fr-CH" sz="1800" dirty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-- detectors are </a:t>
            </a:r>
            <a:r>
              <a:rPr lang="fr-CH" sz="1800" dirty="0" err="1" smtClean="0">
                <a:latin typeface="+mn-lt"/>
              </a:rPr>
              <a:t>likely</a:t>
            </a:r>
            <a:r>
              <a:rPr lang="fr-CH" sz="1800" dirty="0" smtClean="0">
                <a:latin typeface="+mn-lt"/>
              </a:rPr>
              <a:t> to </a:t>
            </a:r>
            <a:r>
              <a:rPr lang="fr-CH" sz="1800" dirty="0" err="1" smtClean="0">
                <a:latin typeface="+mn-lt"/>
              </a:rPr>
              <a:t>be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very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similar</a:t>
            </a:r>
            <a:r>
              <a:rPr lang="fr-CH" sz="1800" dirty="0">
                <a:latin typeface="+mn-lt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4629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A32E7-4936-4CBB-8F83-FB159BB7DC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838" y="5406236"/>
            <a:ext cx="8281306" cy="132343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latin typeface="+mj-lt"/>
              </a:rPr>
              <a:t>Overlap</a:t>
            </a:r>
            <a:r>
              <a:rPr lang="fr-CH" sz="2000" dirty="0" smtClean="0">
                <a:latin typeface="+mj-lt"/>
              </a:rPr>
              <a:t> in </a:t>
            </a:r>
            <a:r>
              <a:rPr lang="fr-CH" sz="2000" dirty="0" err="1" smtClean="0">
                <a:latin typeface="+mj-lt"/>
              </a:rPr>
              <a:t>Higgs</a:t>
            </a:r>
            <a:r>
              <a:rPr lang="fr-CH" sz="2000" dirty="0" smtClean="0">
                <a:latin typeface="+mj-lt"/>
              </a:rPr>
              <a:t>/top </a:t>
            </a:r>
            <a:r>
              <a:rPr lang="fr-CH" sz="2000" dirty="0" err="1" smtClean="0">
                <a:latin typeface="+mj-lt"/>
              </a:rPr>
              <a:t>region</a:t>
            </a:r>
            <a:r>
              <a:rPr lang="fr-CH" sz="2000" dirty="0" smtClean="0">
                <a:latin typeface="+mj-lt"/>
              </a:rPr>
              <a:t>, but </a:t>
            </a:r>
            <a:r>
              <a:rPr lang="fr-CH" sz="2000" dirty="0" err="1" smtClean="0">
                <a:latin typeface="+mj-lt"/>
              </a:rPr>
              <a:t>differences</a:t>
            </a:r>
            <a:r>
              <a:rPr lang="fr-CH" sz="2000" dirty="0" smtClean="0">
                <a:latin typeface="+mj-lt"/>
              </a:rPr>
              <a:t> and </a:t>
            </a:r>
            <a:r>
              <a:rPr lang="fr-CH" sz="2000" dirty="0" err="1" smtClean="0">
                <a:latin typeface="+mj-lt"/>
              </a:rPr>
              <a:t>complementarities</a:t>
            </a:r>
            <a:endParaRPr lang="fr-CH" sz="2000" dirty="0" smtClean="0">
              <a:latin typeface="+mj-lt"/>
            </a:endParaRPr>
          </a:p>
          <a:p>
            <a:r>
              <a:rPr lang="fr-CH" sz="2000" dirty="0" err="1" smtClean="0">
                <a:latin typeface="+mj-lt"/>
              </a:rPr>
              <a:t>between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linear</a:t>
            </a:r>
            <a:r>
              <a:rPr lang="fr-CH" sz="2000" dirty="0" smtClean="0">
                <a:latin typeface="+mj-lt"/>
              </a:rPr>
              <a:t> and </a:t>
            </a:r>
            <a:r>
              <a:rPr lang="fr-CH" sz="2000" dirty="0" err="1" smtClean="0">
                <a:latin typeface="+mj-lt"/>
              </a:rPr>
              <a:t>circular</a:t>
            </a:r>
            <a:r>
              <a:rPr lang="fr-CH" sz="2000" dirty="0" smtClean="0">
                <a:latin typeface="+mj-lt"/>
              </a:rPr>
              <a:t> machines: </a:t>
            </a:r>
          </a:p>
          <a:p>
            <a:r>
              <a:rPr lang="fr-CH" sz="2000" dirty="0" err="1" smtClean="0">
                <a:latin typeface="+mj-lt"/>
              </a:rPr>
              <a:t>Circ</a:t>
            </a:r>
            <a:r>
              <a:rPr lang="fr-CH" sz="2000" dirty="0" smtClean="0">
                <a:latin typeface="+mj-lt"/>
              </a:rPr>
              <a:t>: High </a:t>
            </a:r>
            <a:r>
              <a:rPr lang="fr-CH" sz="2000" dirty="0" err="1" smtClean="0">
                <a:latin typeface="+mj-lt"/>
              </a:rPr>
              <a:t>luminosity</a:t>
            </a:r>
            <a:r>
              <a:rPr lang="fr-CH" sz="2000" dirty="0" smtClean="0">
                <a:latin typeface="+mj-lt"/>
              </a:rPr>
              <a:t>, </a:t>
            </a:r>
            <a:r>
              <a:rPr lang="fr-CH" sz="2000" dirty="0" err="1" smtClean="0">
                <a:latin typeface="+mj-lt"/>
              </a:rPr>
              <a:t>experimental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environment</a:t>
            </a:r>
            <a:r>
              <a:rPr lang="fr-CH" sz="2000" dirty="0" smtClean="0">
                <a:latin typeface="+mj-lt"/>
              </a:rPr>
              <a:t> (up to 4 IP), E</a:t>
            </a:r>
            <a:r>
              <a:rPr lang="fr-CH" sz="2000" baseline="-25000" dirty="0" smtClean="0">
                <a:latin typeface="+mj-lt"/>
              </a:rPr>
              <a:t>CM</a:t>
            </a:r>
            <a:r>
              <a:rPr lang="fr-CH" sz="2000" dirty="0" smtClean="0">
                <a:latin typeface="+mj-lt"/>
              </a:rPr>
              <a:t> calibration </a:t>
            </a:r>
          </a:p>
          <a:p>
            <a:r>
              <a:rPr lang="fr-CH" sz="2000" dirty="0" err="1" smtClean="0">
                <a:latin typeface="+mj-lt"/>
              </a:rPr>
              <a:t>Linear</a:t>
            </a:r>
            <a:r>
              <a:rPr lang="fr-CH" sz="2000" dirty="0" smtClean="0">
                <a:latin typeface="+mj-lt"/>
              </a:rPr>
              <a:t>:  </a:t>
            </a:r>
            <a:r>
              <a:rPr lang="fr-CH" sz="2000" dirty="0" err="1" smtClean="0">
                <a:latin typeface="+mj-lt"/>
              </a:rPr>
              <a:t>higher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energy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reach</a:t>
            </a:r>
            <a:r>
              <a:rPr lang="fr-CH" sz="2000" dirty="0" smtClean="0">
                <a:latin typeface="+mj-lt"/>
              </a:rPr>
              <a:t>, longitudinal </a:t>
            </a:r>
            <a:r>
              <a:rPr lang="fr-CH" sz="2000" dirty="0" err="1" smtClean="0">
                <a:latin typeface="+mj-lt"/>
              </a:rPr>
              <a:t>beam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polarization</a:t>
            </a:r>
            <a:endParaRPr lang="en-US" sz="2000" dirty="0" smtClean="0">
              <a:latin typeface="+mj-lt"/>
            </a:endParaRPr>
          </a:p>
        </p:txBody>
      </p:sp>
      <p:pic>
        <p:nvPicPr>
          <p:cNvPr id="5" name="Picture 4" descr="Fig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35" y="925418"/>
            <a:ext cx="7865116" cy="451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6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188640"/>
                <a:ext cx="8676456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4900" b="1" dirty="0" smtClean="0">
                    <a:solidFill>
                      <a:srgbClr val="3333FF"/>
                    </a:solidFill>
                  </a:rPr>
                  <a:t>FCC-</a:t>
                </a:r>
                <a:r>
                  <a:rPr lang="en-US" sz="4900" b="1" dirty="0" err="1" smtClean="0">
                    <a:solidFill>
                      <a:srgbClr val="3333FF"/>
                    </a:solidFill>
                  </a:rPr>
                  <a:t>ee</a:t>
                </a:r>
                <a:r>
                  <a:rPr lang="en-US" sz="4900" b="1" dirty="0" smtClean="0">
                    <a:solidFill>
                      <a:srgbClr val="3333FF"/>
                    </a:solidFill>
                  </a:rPr>
                  <a:t>: </a:t>
                </a:r>
                <a:r>
                  <a:rPr lang="en-US" sz="4900" b="1" dirty="0" smtClean="0">
                    <a:solidFill>
                      <a:srgbClr val="3333FF"/>
                    </a:solidFill>
                  </a:rPr>
                  <a:t>PARAMETERS &amp; STATISTICS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4000" dirty="0" smtClean="0"/>
                  <a:t>(</a:t>
                </a:r>
                <a:r>
                  <a:rPr lang="en-US" sz="4000" dirty="0" err="1"/>
                  <a:t>e</a:t>
                </a:r>
                <a:r>
                  <a:rPr lang="en-US" sz="4000" baseline="30000" dirty="0" err="1"/>
                  <a:t>+</a:t>
                </a:r>
                <a:r>
                  <a:rPr lang="en-US" sz="4000" dirty="0" err="1"/>
                  <a:t>e</a:t>
                </a:r>
                <a:r>
                  <a:rPr lang="en-US" sz="4000" baseline="30000" dirty="0"/>
                  <a:t>- </a:t>
                </a:r>
                <a:r>
                  <a:rPr lang="en-US" sz="4000" dirty="0"/>
                  <a:t>-&gt; ZH, </a:t>
                </a:r>
                <a:r>
                  <a:rPr lang="en-US" sz="4000" dirty="0" err="1" smtClean="0"/>
                  <a:t>e</a:t>
                </a:r>
                <a:r>
                  <a:rPr lang="en-US" sz="4000" baseline="30000" dirty="0" err="1" smtClean="0"/>
                  <a:t>+</a:t>
                </a:r>
                <a:r>
                  <a:rPr lang="en-US" sz="4000" dirty="0" err="1" smtClean="0"/>
                  <a:t>e</a:t>
                </a:r>
                <a:r>
                  <a:rPr lang="en-US" sz="4000" baseline="30000" dirty="0" smtClean="0"/>
                  <a:t>- </a:t>
                </a:r>
                <a:r>
                  <a:rPr lang="en-US" sz="4000" dirty="0">
                    <a:cs typeface="Calibri"/>
                  </a:rPr>
                  <a:t>→</a:t>
                </a:r>
                <a:r>
                  <a:rPr lang="en-US" sz="4000" dirty="0"/>
                  <a:t> </a:t>
                </a:r>
                <a:r>
                  <a:rPr lang="en-US" sz="4000" dirty="0" smtClean="0"/>
                  <a:t>W</a:t>
                </a:r>
                <a:r>
                  <a:rPr lang="en-US" sz="4000" baseline="30000" dirty="0" smtClean="0"/>
                  <a:t>+</a:t>
                </a:r>
                <a:r>
                  <a:rPr lang="en-US" sz="4000" dirty="0" smtClean="0"/>
                  <a:t>W</a:t>
                </a:r>
                <a:r>
                  <a:rPr lang="en-US" sz="4000" baseline="30000" dirty="0" smtClean="0"/>
                  <a:t>-</a:t>
                </a:r>
                <a:r>
                  <a:rPr lang="en-US" sz="4000" dirty="0" smtClean="0"/>
                  <a:t>, </a:t>
                </a:r>
                <a:r>
                  <a:rPr lang="en-US" sz="4000" dirty="0" err="1"/>
                  <a:t>e</a:t>
                </a:r>
                <a:r>
                  <a:rPr lang="en-US" sz="4000" baseline="30000" dirty="0" err="1"/>
                  <a:t>+</a:t>
                </a:r>
                <a:r>
                  <a:rPr lang="en-US" sz="4000" dirty="0" err="1"/>
                  <a:t>e</a:t>
                </a:r>
                <a:r>
                  <a:rPr lang="en-US" sz="4000" baseline="30000" dirty="0"/>
                  <a:t>- </a:t>
                </a:r>
                <a:r>
                  <a:rPr lang="en-US" sz="4000" dirty="0">
                    <a:cs typeface="Calibri"/>
                  </a:rPr>
                  <a:t>→</a:t>
                </a:r>
                <a:r>
                  <a:rPr lang="en-US" sz="4000" dirty="0"/>
                  <a:t> </a:t>
                </a:r>
                <a:r>
                  <a:rPr lang="en-US" sz="4000" dirty="0" smtClean="0"/>
                  <a:t>Z,[</a:t>
                </a:r>
                <a:r>
                  <a:rPr lang="en-US" sz="4000" dirty="0" err="1" smtClean="0"/>
                  <a:t>e</a:t>
                </a:r>
                <a:r>
                  <a:rPr lang="en-US" sz="4000" baseline="30000" dirty="0" err="1" smtClean="0"/>
                  <a:t>+</a:t>
                </a:r>
                <a:r>
                  <a:rPr lang="en-US" sz="4000" dirty="0" err="1" smtClean="0"/>
                  <a:t>e</a:t>
                </a:r>
                <a:r>
                  <a:rPr lang="en-US" sz="4000" baseline="30000" dirty="0" smtClean="0"/>
                  <a:t>-</a:t>
                </a:r>
                <a:r>
                  <a:rPr lang="en-US" sz="4000" dirty="0">
                    <a:cs typeface="Calibri"/>
                  </a:rPr>
                  <a:t>→</a:t>
                </a:r>
                <a:r>
                  <a:rPr lang="en-US" sz="4000" dirty="0" smtClean="0"/>
                  <a:t> </a:t>
                </a:r>
                <a:r>
                  <a:rPr lang="en-US" sz="4000" i="1" dirty="0" smtClean="0"/>
                  <a:t>t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/>
                          </a:rPr>
                          <m:t>𝑡</m:t>
                        </m:r>
                      </m:e>
                    </m:acc>
                    <m:r>
                      <a:rPr lang="en-US" sz="40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4000" dirty="0"/>
                  <a:t> )</a:t>
                </a:r>
              </a:p>
            </p:txBody>
          </p:sp>
        </mc:Choice>
        <mc:Fallback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188640"/>
                <a:ext cx="8676456" cy="1143000"/>
              </a:xfrm>
              <a:blipFill rotWithShape="1">
                <a:blip r:embed="rId2"/>
                <a:stretch>
                  <a:fillRect l="-1546" t="-18182" r="-1405" b="-27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498323"/>
              </p:ext>
            </p:extLst>
          </p:nvPr>
        </p:nvGraphicFramePr>
        <p:xfrm>
          <a:off x="0" y="1535956"/>
          <a:ext cx="8949742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7133"/>
                <a:gridCol w="2757154"/>
                <a:gridCol w="2175455"/>
              </a:tblGrid>
              <a:tr h="139040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TLEP-4 IP, </a:t>
                      </a:r>
                      <a:r>
                        <a:rPr lang="en-US" sz="2800" baseline="0" dirty="0" smtClean="0"/>
                        <a:t> per </a:t>
                      </a:r>
                      <a:r>
                        <a:rPr lang="en-US" sz="2800" dirty="0" smtClean="0"/>
                        <a:t>IP 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statistics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smtClean="0"/>
                        <a:t>circumference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/>
                      </a:pPr>
                      <a:r>
                        <a:rPr lang="en-US" sz="2800" dirty="0" smtClean="0"/>
                        <a:t>80 km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/>
                      </a:pP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max beam energy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175 GeV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no. of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dirty="0" smtClean="0"/>
                        <a:t>IPs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 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Luminosity/IP at 350 </a:t>
                      </a:r>
                      <a:r>
                        <a:rPr lang="en-US" sz="2400" b="1" dirty="0" err="1" smtClean="0"/>
                        <a:t>GeV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c.m</a:t>
                      </a:r>
                      <a:r>
                        <a:rPr lang="en-US" sz="2400" b="1" dirty="0" smtClean="0"/>
                        <a:t>.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1.3x10</a:t>
                      </a:r>
                      <a:r>
                        <a:rPr lang="en-US" sz="2800" baseline="30000" dirty="0" smtClean="0"/>
                        <a:t>34 </a:t>
                      </a:r>
                      <a:r>
                        <a:rPr lang="en-US" sz="2800" dirty="0" smtClean="0"/>
                        <a:t>cm</a:t>
                      </a:r>
                      <a:r>
                        <a:rPr lang="en-US" sz="2800" baseline="30000" dirty="0" smtClean="0"/>
                        <a:t>-2</a:t>
                      </a:r>
                      <a:r>
                        <a:rPr lang="en-US" sz="2800" dirty="0" smtClean="0"/>
                        <a:t>s</a:t>
                      </a:r>
                      <a:r>
                        <a:rPr lang="en-US" sz="2800" baseline="30000" dirty="0" smtClean="0"/>
                        <a:t>-1</a:t>
                      </a:r>
                      <a:r>
                        <a:rPr lang="en-US" sz="2800" dirty="0" smtClean="0"/>
                        <a:t> 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10</a:t>
                      </a:r>
                      <a:r>
                        <a:rPr lang="en-GB" sz="2800" baseline="30000" dirty="0" smtClean="0"/>
                        <a:t>6</a:t>
                      </a:r>
                      <a:r>
                        <a:rPr lang="en-GB" sz="2800" baseline="0" dirty="0" smtClean="0">
                          <a:sym typeface="Symbol"/>
                        </a:rPr>
                        <a:t>tt pairs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Luminosity/IP at 240 GeV </a:t>
                      </a:r>
                      <a:r>
                        <a:rPr lang="en-US" sz="2400" b="1" dirty="0" err="1" smtClean="0"/>
                        <a:t>c.m</a:t>
                      </a:r>
                      <a:r>
                        <a:rPr lang="en-US" sz="2400" b="1" dirty="0" smtClean="0"/>
                        <a:t>.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6.0x10</a:t>
                      </a:r>
                      <a:r>
                        <a:rPr lang="en-US" sz="2800" baseline="30000" dirty="0" smtClean="0"/>
                        <a:t>34 </a:t>
                      </a:r>
                      <a:r>
                        <a:rPr lang="en-US" sz="2800" dirty="0" smtClean="0"/>
                        <a:t>cm</a:t>
                      </a:r>
                      <a:r>
                        <a:rPr lang="en-US" sz="2800" baseline="30000" dirty="0" smtClean="0"/>
                        <a:t>-2</a:t>
                      </a:r>
                      <a:r>
                        <a:rPr lang="en-US" sz="2800" dirty="0" smtClean="0"/>
                        <a:t>s</a:t>
                      </a:r>
                      <a:r>
                        <a:rPr lang="en-US" sz="2800" baseline="30000" dirty="0" smtClean="0"/>
                        <a:t>-1</a:t>
                      </a:r>
                      <a:r>
                        <a:rPr lang="en-US" sz="2800" dirty="0" smtClean="0"/>
                        <a:t> 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2 10</a:t>
                      </a:r>
                      <a:r>
                        <a:rPr lang="en-GB" sz="2800" baseline="30000" dirty="0" smtClean="0"/>
                        <a:t>6 </a:t>
                      </a:r>
                      <a:r>
                        <a:rPr lang="en-GB" sz="2800" baseline="0" dirty="0" smtClean="0"/>
                        <a:t>ZH </a:t>
                      </a:r>
                      <a:r>
                        <a:rPr lang="en-GB" sz="2800" baseline="0" dirty="0" err="1" smtClean="0"/>
                        <a:t>evts</a:t>
                      </a:r>
                      <a:endParaRPr lang="en-GB" sz="280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Luminosity/IP at 160 GeV </a:t>
                      </a:r>
                      <a:r>
                        <a:rPr lang="en-US" sz="2400" b="1" dirty="0" err="1" smtClean="0"/>
                        <a:t>c.m</a:t>
                      </a:r>
                      <a:r>
                        <a:rPr lang="en-US" sz="2400" b="1" dirty="0" smtClean="0"/>
                        <a:t>.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1.6x10</a:t>
                      </a:r>
                      <a:r>
                        <a:rPr lang="en-US" sz="2800" baseline="30000" dirty="0" smtClean="0"/>
                        <a:t>35 </a:t>
                      </a:r>
                      <a:r>
                        <a:rPr lang="en-US" sz="2800" dirty="0" smtClean="0"/>
                        <a:t>cm</a:t>
                      </a:r>
                      <a:r>
                        <a:rPr lang="en-US" sz="2800" baseline="30000" dirty="0" smtClean="0"/>
                        <a:t>-2</a:t>
                      </a:r>
                      <a:r>
                        <a:rPr lang="en-US" sz="2800" dirty="0" smtClean="0"/>
                        <a:t>s</a:t>
                      </a:r>
                      <a:r>
                        <a:rPr lang="en-US" sz="2800" baseline="30000" dirty="0" smtClean="0"/>
                        <a:t>-1</a:t>
                      </a:r>
                      <a:r>
                        <a:rPr lang="en-US" sz="2800" dirty="0" smtClean="0"/>
                        <a:t> 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10</a:t>
                      </a:r>
                      <a:r>
                        <a:rPr lang="en-GB" sz="2800" baseline="30000" dirty="0" smtClean="0"/>
                        <a:t>8</a:t>
                      </a:r>
                      <a:r>
                        <a:rPr lang="en-GB" sz="2800" baseline="0" dirty="0" smtClean="0"/>
                        <a:t> WW pairs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Luminosity/IP at 90 GeV </a:t>
                      </a:r>
                      <a:r>
                        <a:rPr lang="en-US" sz="2400" b="1" dirty="0" err="1" smtClean="0"/>
                        <a:t>c.m</a:t>
                      </a:r>
                      <a:r>
                        <a:rPr lang="en-US" sz="2400" b="1" dirty="0" smtClean="0"/>
                        <a:t>.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10</a:t>
                      </a:r>
                      <a:r>
                        <a:rPr lang="en-US" sz="2800" baseline="30000" dirty="0" smtClean="0"/>
                        <a:t>35/36 </a:t>
                      </a:r>
                      <a:r>
                        <a:rPr lang="en-US" sz="2800" dirty="0" smtClean="0"/>
                        <a:t>cm</a:t>
                      </a:r>
                      <a:r>
                        <a:rPr lang="en-US" sz="2800" baseline="30000" dirty="0" smtClean="0"/>
                        <a:t>-2</a:t>
                      </a:r>
                      <a:r>
                        <a:rPr lang="en-US" sz="2800" dirty="0" smtClean="0"/>
                        <a:t>s</a:t>
                      </a:r>
                      <a:r>
                        <a:rPr lang="en-US" sz="2800" baseline="30000" dirty="0" smtClean="0"/>
                        <a:t>-1</a:t>
                      </a:r>
                      <a:r>
                        <a:rPr lang="en-US" sz="2800" dirty="0" smtClean="0"/>
                        <a:t> 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10</a:t>
                      </a:r>
                      <a:r>
                        <a:rPr lang="en-GB" sz="2800" baseline="30000" dirty="0" smtClean="0"/>
                        <a:t>12/13 </a:t>
                      </a:r>
                      <a:r>
                        <a:rPr lang="en-GB" sz="2800" baseline="0" dirty="0" smtClean="0"/>
                        <a:t>Z decays</a:t>
                      </a:r>
                      <a:endParaRPr lang="en-GB" sz="2800" baseline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7613" y="6240551"/>
            <a:ext cx="8471743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solidFill>
                  <a:prstClr val="black"/>
                </a:solidFill>
                <a:latin typeface="Calibri"/>
              </a:rPr>
              <a:t>a</a:t>
            </a:r>
            <a:r>
              <a:rPr lang="en-US" sz="2400" b="0" dirty="0" smtClean="0">
                <a:solidFill>
                  <a:prstClr val="black"/>
                </a:solidFill>
                <a:latin typeface="Calibri"/>
              </a:rPr>
              <a:t>t the  </a:t>
            </a:r>
            <a:r>
              <a:rPr lang="en-US" sz="2400" b="0" i="1" dirty="0" smtClean="0">
                <a:solidFill>
                  <a:prstClr val="black"/>
                </a:solidFill>
                <a:latin typeface="Calibri"/>
              </a:rPr>
              <a:t>Z</a:t>
            </a:r>
            <a:r>
              <a:rPr lang="en-US" sz="2400" b="0" dirty="0" smtClean="0">
                <a:solidFill>
                  <a:prstClr val="black"/>
                </a:solidFill>
                <a:latin typeface="Calibri"/>
              </a:rPr>
              <a:t> pole repeat the LEP physics programme in a few minutes…</a:t>
            </a:r>
            <a:endParaRPr lang="en-GB" sz="24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620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0010" y="0"/>
            <a:ext cx="5929715" cy="645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7672" y="1787857"/>
            <a:ext cx="13805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PUBLISHED</a:t>
            </a:r>
          </a:p>
          <a:p>
            <a:endParaRPr lang="fr-CH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6B4D-B1A4-44F9-8AB4-A2FC9BC4FB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7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95713"/>
            <a:ext cx="4347280" cy="310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45719" y="4551589"/>
            <a:ext cx="5861899" cy="1754326"/>
          </a:xfrm>
          <a:prstGeom prst="rect">
            <a:avLst/>
          </a:prstGeom>
          <a:solidFill>
            <a:srgbClr val="F79646">
              <a:lumMod val="40000"/>
              <a:lumOff val="60000"/>
              <a:alpha val="50000"/>
            </a:srgb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rgbClr val="00B0F0"/>
                </a:solidFill>
                <a:latin typeface="Calibri"/>
              </a:rPr>
              <a:t>B</a:t>
            </a:r>
            <a:r>
              <a:rPr lang="en-US" sz="1800" kern="0" dirty="0" err="1" smtClean="0">
                <a:solidFill>
                  <a:srgbClr val="00B0F0"/>
                </a:solidFill>
                <a:latin typeface="Calibri"/>
              </a:rPr>
              <a:t>eamstrahlung</a:t>
            </a:r>
            <a:r>
              <a:rPr lang="en-US" sz="1800" kern="0" dirty="0" smtClean="0">
                <a:solidFill>
                  <a:srgbClr val="00B0F0"/>
                </a:solidFill>
                <a:latin typeface="Calibri"/>
              </a:rPr>
              <a:t> @TLEP is benign: particles are either lost or recycled on a synchrotron oscillation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00B0F0"/>
              </a:solidFill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rgbClr val="00B0F0"/>
                </a:solidFill>
                <a:latin typeface="Calibri"/>
                <a:sym typeface="Wingdings" pitchFamily="2" charset="2"/>
              </a:rPr>
              <a:t> some</a:t>
            </a:r>
            <a:r>
              <a:rPr lang="en-US" sz="1800" kern="0" dirty="0" smtClean="0">
                <a:solidFill>
                  <a:srgbClr val="00B0F0"/>
                </a:solidFill>
                <a:latin typeface="Calibri"/>
              </a:rPr>
              <a:t> increase of energy spread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rgbClr val="00B0F0"/>
                </a:solidFill>
                <a:latin typeface="Calibri"/>
              </a:rPr>
              <a:t> but no change of average energy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rgbClr val="00B0F0"/>
                </a:solidFill>
                <a:latin typeface="Calibri"/>
              </a:rPr>
              <a:t>Little EM background in the experiment.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773" y="767146"/>
            <a:ext cx="2597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Calibri"/>
              </a:rPr>
              <a:t>L</a:t>
            </a:r>
            <a:r>
              <a:rPr lang="en-US" sz="2000" dirty="0" smtClean="0">
                <a:solidFill>
                  <a:srgbClr val="00B050"/>
                </a:solidFill>
                <a:latin typeface="Calibri"/>
              </a:rPr>
              <a:t>uminosity </a:t>
            </a:r>
            <a:r>
              <a:rPr lang="en-US" sz="2000" i="1" dirty="0" smtClean="0">
                <a:solidFill>
                  <a:srgbClr val="00B050"/>
                </a:solidFill>
                <a:latin typeface="Calibri"/>
              </a:rPr>
              <a:t>E </a:t>
            </a:r>
            <a:r>
              <a:rPr lang="en-US" sz="2000" dirty="0" smtClean="0">
                <a:solidFill>
                  <a:srgbClr val="00B050"/>
                </a:solidFill>
                <a:latin typeface="Calibri"/>
              </a:rPr>
              <a:t>spectrum</a:t>
            </a:r>
            <a:endParaRPr lang="en-GB" sz="2000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7" name="AutoShape 2" descr="https://www.authorea.com/users/1331/articles/1831/master/file/figures/ttthreshILC350/ttthreshILC350.png"/>
          <p:cNvSpPr>
            <a:spLocks noChangeAspect="1" noChangeArrowheads="1"/>
          </p:cNvSpPr>
          <p:nvPr/>
        </p:nvSpPr>
        <p:spPr bwMode="auto">
          <a:xfrm>
            <a:off x="155575" y="-3200400"/>
            <a:ext cx="47625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187" y="1317565"/>
            <a:ext cx="4260715" cy="30686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12860" y="834177"/>
            <a:ext cx="2181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err="1" smtClean="0">
                <a:solidFill>
                  <a:prstClr val="black"/>
                </a:solidFill>
                <a:latin typeface="Calibri"/>
              </a:rPr>
              <a:t>Effect</a:t>
            </a:r>
            <a:r>
              <a:rPr lang="fr-CH" sz="1600" dirty="0" smtClean="0">
                <a:solidFill>
                  <a:prstClr val="black"/>
                </a:solidFill>
                <a:latin typeface="Calibri"/>
              </a:rPr>
              <a:t> on top </a:t>
            </a:r>
            <a:r>
              <a:rPr lang="fr-CH" sz="1600" dirty="0" err="1" smtClean="0">
                <a:solidFill>
                  <a:prstClr val="black"/>
                </a:solidFill>
                <a:latin typeface="Calibri"/>
              </a:rPr>
              <a:t>threshold</a:t>
            </a:r>
            <a:r>
              <a:rPr lang="fr-CH" sz="1600" dirty="0" smtClean="0">
                <a:solidFill>
                  <a:prstClr val="black"/>
                </a:solidFill>
                <a:latin typeface="Calibri"/>
              </a:rPr>
              <a:t> </a:t>
            </a:r>
            <a:endParaRPr lang="fr-CH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7280" y="2651850"/>
            <a:ext cx="458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solidFill>
                  <a:prstClr val="black"/>
                </a:solidFill>
                <a:latin typeface="Calibri"/>
                <a:sym typeface="Wingdings" pitchFamily="2" charset="2"/>
              </a:rPr>
              <a:t></a:t>
            </a:r>
            <a:endParaRPr lang="fr-CH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8450" y="146229"/>
            <a:ext cx="2139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BEAMSTRAHLUNG</a:t>
            </a:r>
          </a:p>
        </p:txBody>
      </p:sp>
    </p:spTree>
    <p:extLst>
      <p:ext uri="{BB962C8B-B14F-4D97-AF65-F5344CB8AC3E}">
        <p14:creationId xmlns:p14="http://schemas.microsoft.com/office/powerpoint/2010/main" val="423161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714" y="206829"/>
            <a:ext cx="8052333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 err="1" smtClean="0">
                <a:solidFill>
                  <a:srgbClr val="0000FF"/>
                </a:solidFill>
                <a:latin typeface="Calibri"/>
              </a:rPr>
              <a:t>Beam</a:t>
            </a:r>
            <a:r>
              <a:rPr lang="fr-CH" sz="2800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fr-CH" sz="2800" dirty="0" err="1" smtClean="0">
                <a:solidFill>
                  <a:srgbClr val="0000FF"/>
                </a:solidFill>
                <a:latin typeface="Calibri"/>
              </a:rPr>
              <a:t>polarization</a:t>
            </a:r>
            <a:r>
              <a:rPr lang="fr-CH" sz="2800" dirty="0" smtClean="0">
                <a:solidFill>
                  <a:srgbClr val="0000FF"/>
                </a:solidFill>
                <a:latin typeface="Calibri"/>
              </a:rPr>
              <a:t> and E-calibration @ TLEP</a:t>
            </a:r>
          </a:p>
          <a:p>
            <a:endParaRPr lang="fr-CH" sz="2000" dirty="0">
              <a:solidFill>
                <a:prstClr val="black"/>
              </a:solidFill>
              <a:latin typeface="Calibri"/>
            </a:endParaRPr>
          </a:p>
          <a:p>
            <a:r>
              <a:rPr lang="fr-CH" sz="2000" dirty="0" err="1">
                <a:solidFill>
                  <a:prstClr val="black"/>
                </a:solidFill>
                <a:latin typeface="Calibri"/>
              </a:rPr>
              <a:t>P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recise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meast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of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E</a:t>
            </a:r>
            <a:r>
              <a:rPr lang="fr-CH" sz="2000" baseline="-25000" dirty="0" err="1" smtClean="0">
                <a:solidFill>
                  <a:prstClr val="black"/>
                </a:solidFill>
                <a:latin typeface="Calibri"/>
              </a:rPr>
              <a:t>beam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by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resonant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depolarization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~100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keV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each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time the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meast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is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made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</a:t>
            </a:r>
          </a:p>
          <a:p>
            <a:endParaRPr lang="fr-CH" sz="2000" dirty="0">
              <a:solidFill>
                <a:prstClr val="black"/>
              </a:solidFill>
              <a:latin typeface="Calibri"/>
            </a:endParaRPr>
          </a:p>
          <a:p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At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LEP transverse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polarization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was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achieved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routinely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at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Z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peak</a:t>
            </a:r>
            <a:r>
              <a:rPr lang="fr-CH" sz="2000" dirty="0">
                <a:solidFill>
                  <a:prstClr val="black"/>
                </a:solidFill>
                <a:latin typeface="Calibri"/>
              </a:rPr>
              <a:t>.</a:t>
            </a:r>
            <a:endParaRPr lang="fr-CH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instrumental in 10</a:t>
            </a:r>
            <a:r>
              <a:rPr lang="fr-CH" sz="2000" b="0" i="1" baseline="30000" dirty="0" smtClean="0">
                <a:solidFill>
                  <a:srgbClr val="008080"/>
                </a:solidFill>
                <a:latin typeface="Calibri"/>
              </a:rPr>
              <a:t>-3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measurement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of the Z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width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in 1993 </a:t>
            </a:r>
          </a:p>
          <a:p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led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to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prediction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of top quark mass (179+- 20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GeV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) in March 1994</a:t>
            </a:r>
          </a:p>
          <a:p>
            <a:endParaRPr lang="fr-CH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Polarization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in collisions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was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observed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(40%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at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BBTS = 0.04)</a:t>
            </a:r>
          </a:p>
          <a:p>
            <a:endParaRPr lang="fr-CH" sz="2000" dirty="0">
              <a:solidFill>
                <a:prstClr val="black"/>
              </a:solidFill>
              <a:latin typeface="Calibri"/>
            </a:endParaRPr>
          </a:p>
          <a:p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At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LEP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beam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energy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spread</a:t>
            </a:r>
            <a:r>
              <a:rPr lang="fr-CH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destroyed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polarization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above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60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GeV</a:t>
            </a:r>
            <a:endParaRPr lang="fr-CH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 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  <a:sym typeface="Symbol"/>
              </a:rPr>
              <a:t></a:t>
            </a:r>
            <a:r>
              <a:rPr lang="fr-CH" sz="2000" b="0" i="1" baseline="-25000" dirty="0" smtClean="0">
                <a:solidFill>
                  <a:srgbClr val="008080"/>
                </a:solidFill>
                <a:latin typeface="Calibri"/>
                <a:sym typeface="Symbol"/>
              </a:rPr>
              <a:t>E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  <a:sym typeface="Symbol"/>
              </a:rPr>
              <a:t>  E</a:t>
            </a:r>
            <a:r>
              <a:rPr lang="fr-CH" sz="2000" b="0" i="1" baseline="30000" dirty="0" smtClean="0">
                <a:solidFill>
                  <a:srgbClr val="008080"/>
                </a:solidFill>
                <a:latin typeface="Calibri"/>
                <a:sym typeface="Symbol"/>
              </a:rPr>
              <a:t>2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  <a:sym typeface="Symbol"/>
              </a:rPr>
              <a:t>/ 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  <a:sym typeface="Wingdings" pitchFamily="2" charset="2"/>
              </a:rPr>
              <a:t>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  <a:sym typeface="Symbol"/>
              </a:rPr>
              <a:t>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At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TLEP transverse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polarization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up to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at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least 80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GeV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</a:t>
            </a:r>
          </a:p>
          <a:p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  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to go 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to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higher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energies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requires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spin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rotators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and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siberian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snake</a:t>
            </a:r>
            <a:endParaRPr lang="fr-CH" sz="2000" b="0" i="1" dirty="0" smtClean="0">
              <a:solidFill>
                <a:srgbClr val="008080"/>
              </a:solidFill>
              <a:latin typeface="Calibri"/>
            </a:endParaRPr>
          </a:p>
          <a:p>
            <a:endParaRPr lang="fr-CH" sz="2000" b="0" i="1" dirty="0">
              <a:solidFill>
                <a:srgbClr val="008080"/>
              </a:solidFill>
              <a:latin typeface="Calibri"/>
            </a:endParaRPr>
          </a:p>
          <a:p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TLEP: use ‘single’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bunches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to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measure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the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beam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energy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continuously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r>
              <a:rPr lang="fr-CH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 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no 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interpolation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errors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due to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tides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,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ground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motion or trains etc…</a:t>
            </a:r>
          </a:p>
          <a:p>
            <a:endParaRPr lang="fr-CH" sz="2000" dirty="0" smtClean="0">
              <a:solidFill>
                <a:srgbClr val="0000FF"/>
              </a:solidFill>
              <a:latin typeface="Calibri"/>
              <a:sym typeface="Wingdings" pitchFamily="2" charset="2"/>
            </a:endParaRPr>
          </a:p>
          <a:p>
            <a:r>
              <a:rPr lang="fr-CH" sz="2000" dirty="0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&lt;&lt; 100 </a:t>
            </a:r>
            <a:r>
              <a:rPr lang="fr-CH" sz="2000" dirty="0" err="1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keV</a:t>
            </a:r>
            <a:r>
              <a:rPr lang="fr-CH" sz="2000" dirty="0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 </a:t>
            </a:r>
            <a:r>
              <a:rPr lang="fr-CH" sz="2000" dirty="0" err="1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beam</a:t>
            </a:r>
            <a:r>
              <a:rPr lang="fr-CH" sz="2000" dirty="0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 </a:t>
            </a:r>
            <a:r>
              <a:rPr lang="fr-CH" sz="2000" dirty="0" err="1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energy</a:t>
            </a:r>
            <a:r>
              <a:rPr lang="fr-CH" sz="2000" dirty="0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 calibration </a:t>
            </a:r>
            <a:r>
              <a:rPr lang="fr-CH" sz="2000" dirty="0" err="1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around</a:t>
            </a:r>
            <a:r>
              <a:rPr lang="fr-CH" sz="2000" dirty="0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 Z </a:t>
            </a:r>
            <a:r>
              <a:rPr lang="fr-CH" sz="2000" dirty="0" err="1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peak</a:t>
            </a:r>
            <a:r>
              <a:rPr lang="fr-CH" sz="2000" dirty="0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 and W pair </a:t>
            </a:r>
            <a:r>
              <a:rPr lang="fr-CH" sz="2000" dirty="0" err="1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threshold</a:t>
            </a:r>
            <a:r>
              <a:rPr lang="fr-CH" sz="2000" dirty="0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. </a:t>
            </a:r>
            <a:r>
              <a:rPr lang="fr-CH" sz="2000" dirty="0" smtClean="0">
                <a:solidFill>
                  <a:srgbClr val="0000FF"/>
                </a:solidFill>
                <a:latin typeface="Calibri"/>
              </a:rPr>
              <a:t> </a:t>
            </a:r>
          </a:p>
          <a:p>
            <a:r>
              <a:rPr lang="fr-CH" sz="2000" dirty="0" smtClean="0">
                <a:solidFill>
                  <a:srgbClr val="FF0000"/>
                </a:solidFill>
                <a:sym typeface="Symbol"/>
              </a:rPr>
              <a:t>     </a:t>
            </a:r>
            <a:r>
              <a:rPr lang="fr-CH" sz="2000" dirty="0" err="1" smtClean="0">
                <a:solidFill>
                  <a:srgbClr val="FF0000"/>
                </a:solidFill>
                <a:sym typeface="Symbol"/>
              </a:rPr>
              <a:t>m</a:t>
            </a:r>
            <a:r>
              <a:rPr lang="fr-CH" sz="2000" baseline="-25000" dirty="0" err="1" smtClean="0">
                <a:solidFill>
                  <a:srgbClr val="FF0000"/>
                </a:solidFill>
                <a:sym typeface="Symbol"/>
              </a:rPr>
              <a:t>Z</a:t>
            </a:r>
            <a:r>
              <a:rPr lang="fr-CH" sz="2000" baseline="-250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fr-CH" sz="2000" dirty="0">
                <a:solidFill>
                  <a:srgbClr val="FF0000"/>
                </a:solidFill>
                <a:latin typeface="Calibri"/>
                <a:sym typeface="Symbol"/>
              </a:rPr>
              <a:t>~0.1 </a:t>
            </a:r>
            <a:r>
              <a:rPr lang="fr-CH" sz="2000" dirty="0" smtClean="0">
                <a:solidFill>
                  <a:srgbClr val="FF0000"/>
                </a:solidFill>
                <a:latin typeface="Calibri"/>
                <a:sym typeface="Symbol"/>
              </a:rPr>
              <a:t>MeV, </a:t>
            </a:r>
            <a:r>
              <a:rPr lang="fr-CH" sz="2000" dirty="0" smtClean="0">
                <a:solidFill>
                  <a:srgbClr val="FF0000"/>
                </a:solidFill>
                <a:sym typeface="Symbol"/>
              </a:rPr>
              <a:t></a:t>
            </a:r>
            <a:r>
              <a:rPr lang="fr-CH" sz="2000" baseline="-25000" dirty="0" smtClean="0">
                <a:solidFill>
                  <a:srgbClr val="FF0000"/>
                </a:solidFill>
                <a:sym typeface="Symbol"/>
              </a:rPr>
              <a:t>Z </a:t>
            </a:r>
            <a:r>
              <a:rPr lang="fr-CH" sz="2000" dirty="0">
                <a:solidFill>
                  <a:srgbClr val="FF0000"/>
                </a:solidFill>
                <a:sym typeface="Symbol"/>
              </a:rPr>
              <a:t>~</a:t>
            </a:r>
            <a:r>
              <a:rPr lang="fr-CH" sz="2000" dirty="0">
                <a:solidFill>
                  <a:srgbClr val="FF0000"/>
                </a:solidFill>
                <a:latin typeface="Calibri"/>
                <a:sym typeface="Symbol"/>
              </a:rPr>
              <a:t>0.1 MeV, </a:t>
            </a:r>
            <a:r>
              <a:rPr lang="fr-CH" sz="2000" dirty="0" smtClean="0">
                <a:solidFill>
                  <a:srgbClr val="FF0000"/>
                </a:solidFill>
                <a:latin typeface="Calibri"/>
                <a:sym typeface="Symbol"/>
              </a:rPr>
              <a:t> m</a:t>
            </a:r>
            <a:r>
              <a:rPr lang="fr-CH" sz="2000" baseline="-25000" dirty="0" smtClean="0">
                <a:solidFill>
                  <a:srgbClr val="FF0000"/>
                </a:solidFill>
                <a:latin typeface="Calibri"/>
                <a:sym typeface="Symbol"/>
              </a:rPr>
              <a:t>W</a:t>
            </a:r>
            <a:r>
              <a:rPr lang="fr-CH" sz="2000" dirty="0" smtClean="0">
                <a:solidFill>
                  <a:srgbClr val="FF0000"/>
                </a:solidFill>
                <a:latin typeface="Calibri"/>
                <a:sym typeface="Symbol"/>
              </a:rPr>
              <a:t> ~ 0.5 MeV</a:t>
            </a:r>
            <a:endParaRPr lang="fr-CH" sz="200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919" y="778240"/>
            <a:ext cx="2124081" cy="209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3252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1190913"/>
            <a:ext cx="3347864" cy="16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2" descr="imap://bdl@imap.cern.ch:993/fetch%3EUID%3E/INBOX%3E597277?part=1.2&amp;filename=Fig3.png"/>
          <p:cNvSpPr>
            <a:spLocks noChangeAspect="1" noChangeArrowheads="1"/>
          </p:cNvSpPr>
          <p:nvPr/>
        </p:nvSpPr>
        <p:spPr bwMode="auto">
          <a:xfrm>
            <a:off x="155575" y="-2613025"/>
            <a:ext cx="94869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CH" sz="1800" b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4089" y="-27384"/>
            <a:ext cx="5424759" cy="311542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115616" y="620688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H" sz="1800" b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0192" y="6453336"/>
            <a:ext cx="2301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b="0" dirty="0" smtClean="0">
                <a:solidFill>
                  <a:prstClr val="black"/>
                </a:solidFill>
                <a:latin typeface="Calibri"/>
                <a:hlinkClick r:id="rId4"/>
              </a:rPr>
              <a:t>http://cern.ch/FCC-ee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 </a:t>
            </a:r>
            <a:endParaRPr lang="fr-CH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F7671-2C61-46EA-B3F0-8BFF458633CE}" type="datetime1">
              <a:rPr lang="en-US" smtClean="0">
                <a:solidFill>
                  <a:prstClr val="black"/>
                </a:solidFill>
              </a:rPr>
              <a:t>4/17/2015</a:t>
            </a:fld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Alain Blondel FCC Future Circular Colliders</a:t>
            </a:r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637" y="2944683"/>
            <a:ext cx="9050363" cy="39703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First look at the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physics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case of TLEP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, arXiv:1308.6176v3 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scoped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 the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precision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measurements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-- Model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independent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Higgs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couplings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 and invisible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width</a:t>
            </a:r>
            <a:endParaRPr lang="fr-CH" sz="1800" b="0" dirty="0" smtClean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-- Z mass (0.1 MeV), W mass (0.5 MeV) top mass (~10 MeV),  sin</a:t>
            </a:r>
            <a:r>
              <a:rPr lang="fr-CH" sz="1800" b="0" baseline="30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fr-CH" sz="1800" b="0" baseline="-25000" dirty="0" smtClean="0">
                <a:solidFill>
                  <a:prstClr val="black"/>
                </a:solidFill>
                <a:latin typeface="Calibri"/>
                <a:sym typeface="Symbol"/>
              </a:rPr>
              <a:t>W</a:t>
            </a:r>
            <a:r>
              <a:rPr lang="fr-CH" sz="1800" b="0" baseline="30000" dirty="0" smtClean="0">
                <a:solidFill>
                  <a:prstClr val="black"/>
                </a:solidFill>
                <a:latin typeface="Calibri"/>
                <a:sym typeface="Symbol"/>
              </a:rPr>
              <a:t>eff 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Symbol"/>
              </a:rPr>
              <a:t>, R</a:t>
            </a:r>
            <a:r>
              <a:rPr lang="fr-CH" sz="1800" b="0" baseline="-25000" dirty="0" smtClean="0">
                <a:solidFill>
                  <a:prstClr val="black"/>
                </a:solidFill>
                <a:latin typeface="Calibri"/>
                <a:sym typeface="Symbol"/>
              </a:rPr>
              <a:t>b ,  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Symbol"/>
              </a:rPr>
              <a:t>N</a:t>
            </a:r>
            <a:r>
              <a:rPr lang="fr-CH" sz="1800" b="0" baseline="-25000" dirty="0" smtClean="0">
                <a:solidFill>
                  <a:prstClr val="black"/>
                </a:solidFill>
                <a:latin typeface="Calibri"/>
                <a:sym typeface="Symbol"/>
              </a:rPr>
              <a:t> 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Symbol"/>
              </a:rPr>
              <a:t>etc...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b="0" dirty="0">
                <a:solidFill>
                  <a:prstClr val="black"/>
                </a:solidFill>
                <a:latin typeface="Calibri"/>
                <a:sym typeface="Symbol"/>
              </a:rPr>
              <a:t> 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Symbol"/>
              </a:rPr>
              <a:t>        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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powerful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exploration of new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physics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with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EW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couplings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up to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very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high masses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Symbol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b="0" baseline="-25000" dirty="0">
                <a:solidFill>
                  <a:prstClr val="black"/>
                </a:solidFill>
                <a:latin typeface="Calibri"/>
                <a:sym typeface="Symbol"/>
              </a:rPr>
              <a:t> </a:t>
            </a:r>
            <a:r>
              <a:rPr lang="fr-CH" sz="1800" b="0" baseline="-25000" dirty="0" smtClean="0">
                <a:solidFill>
                  <a:prstClr val="black"/>
                </a:solidFill>
                <a:latin typeface="Calibri"/>
                <a:sym typeface="Symbol"/>
              </a:rPr>
              <a:t>             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 importance of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luminosity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and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E</a:t>
            </a:r>
            <a:r>
              <a:rPr lang="fr-CH" sz="1800" b="0" baseline="-25000" dirty="0" err="1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beam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calibration by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beam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depolarization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 up to W pair</a:t>
            </a:r>
            <a:endParaRPr lang="fr-CH" sz="1800" b="0" baseline="-25000" dirty="0" smtClean="0">
              <a:solidFill>
                <a:prstClr val="black"/>
              </a:solidFill>
              <a:latin typeface="Calibri"/>
              <a:sym typeface="Wingdings" panose="05000000000000000000" pitchFamily="2" charset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b="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So far: simulations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with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CMS detector (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Higgs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) -- or «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just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»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paper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studies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CH" sz="1800" b="0" dirty="0" smtClean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Snapshot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of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novelties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appeared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in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recent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workshops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Higher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luminosity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 prospects at W, Z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with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dirty="0" err="1" smtClean="0">
                <a:solidFill>
                  <a:srgbClr val="FF00FF"/>
                </a:solidFill>
                <a:latin typeface="Calibri"/>
              </a:rPr>
              <a:t>crab-waist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b="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  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sensitivity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to right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handed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(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sterile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) neutrinos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b="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   s-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channel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e+e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-  H(125.2) production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almost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possible  ( 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monochromators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?)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b="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    rare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Higgs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Z W and top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decays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,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FCNCs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etc... </a:t>
            </a:r>
            <a:endParaRPr lang="fr-CH" sz="1800" b="0" dirty="0">
              <a:solidFill>
                <a:prstClr val="black"/>
              </a:solidFill>
              <a:latin typeface="Calibri"/>
              <a:sym typeface="Wingdings" panose="05000000000000000000" pitchFamily="2" charset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b="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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discovery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potential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for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very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small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couplings</a:t>
            </a:r>
            <a:endParaRPr lang="fr-CH" sz="1800" b="0" dirty="0" smtClean="0">
              <a:solidFill>
                <a:prstClr val="black"/>
              </a:solidFill>
              <a:latin typeface="Calibri"/>
              <a:sym typeface="Wingdings" panose="05000000000000000000" pitchFamily="2" charset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b="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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precision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event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generators</a:t>
            </a:r>
            <a:r>
              <a:rPr lang="fr-CH" sz="1800" b="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(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Jadach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et al) </a:t>
            </a:r>
            <a:endParaRPr lang="fr-CH" sz="18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228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02" y="-387458"/>
            <a:ext cx="8229600" cy="1143000"/>
          </a:xfrm>
        </p:spPr>
        <p:txBody>
          <a:bodyPr/>
          <a:lstStyle/>
          <a:p>
            <a:r>
              <a:rPr lang="en-GB" dirty="0" smtClean="0"/>
              <a:t>Higgs production mechanism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25501"/>
            <a:ext cx="8432800" cy="12953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sz="2000" dirty="0" smtClean="0"/>
              <a:t>“</a:t>
            </a:r>
            <a:r>
              <a:rPr lang="en-GB" sz="2000" dirty="0" err="1" smtClean="0"/>
              <a:t>higgstrahlung</a:t>
            </a:r>
            <a:r>
              <a:rPr lang="en-GB" sz="2000" dirty="0" smtClean="0"/>
              <a:t>” process close to </a:t>
            </a:r>
            <a:r>
              <a:rPr lang="en-GB" sz="2000" dirty="0" smtClean="0"/>
              <a:t>threshold</a:t>
            </a:r>
          </a:p>
          <a:p>
            <a:pPr>
              <a:buNone/>
            </a:pPr>
            <a:r>
              <a:rPr lang="en-GB" sz="2000" dirty="0" smtClean="0"/>
              <a:t>Production </a:t>
            </a:r>
            <a:r>
              <a:rPr lang="en-GB" sz="2000" dirty="0" err="1" smtClean="0"/>
              <a:t>xsection</a:t>
            </a:r>
            <a:r>
              <a:rPr lang="en-GB" sz="2000" dirty="0" smtClean="0"/>
              <a:t> has a maximum at near threshold ~200 fb</a:t>
            </a:r>
          </a:p>
          <a:p>
            <a:pPr>
              <a:buNone/>
            </a:pPr>
            <a:r>
              <a:rPr lang="en-GB" sz="2000" dirty="0" smtClean="0">
                <a:solidFill>
                  <a:srgbClr val="C00000"/>
                </a:solidFill>
              </a:rPr>
              <a:t>            10</a:t>
            </a:r>
            <a:r>
              <a:rPr lang="en-GB" sz="2000" baseline="30000" dirty="0" smtClean="0">
                <a:solidFill>
                  <a:srgbClr val="C00000"/>
                </a:solidFill>
              </a:rPr>
              <a:t>34</a:t>
            </a:r>
            <a:r>
              <a:rPr lang="en-GB" sz="2000" dirty="0" smtClean="0">
                <a:solidFill>
                  <a:srgbClr val="C00000"/>
                </a:solidFill>
              </a:rPr>
              <a:t>/cm</a:t>
            </a:r>
            <a:r>
              <a:rPr lang="en-GB" sz="2000" baseline="30000" dirty="0" smtClean="0">
                <a:solidFill>
                  <a:srgbClr val="C00000"/>
                </a:solidFill>
              </a:rPr>
              <a:t>2</a:t>
            </a:r>
            <a:r>
              <a:rPr lang="en-GB" sz="2000" dirty="0" smtClean="0">
                <a:solidFill>
                  <a:srgbClr val="C00000"/>
                </a:solidFill>
              </a:rPr>
              <a:t>/s </a:t>
            </a:r>
            <a:r>
              <a:rPr lang="en-GB" sz="2000" dirty="0" smtClean="0">
                <a:solidFill>
                  <a:srgbClr val="C00000"/>
                </a:solidFill>
                <a:sym typeface="Wingdings" pitchFamily="2" charset="2"/>
              </a:rPr>
              <a:t>  20’000 HZ events per year.</a:t>
            </a:r>
            <a:r>
              <a:rPr lang="en-GB" sz="2000" dirty="0" smtClean="0">
                <a:sym typeface="Wingdings" pitchFamily="2" charset="2"/>
              </a:rPr>
              <a:t> </a:t>
            </a:r>
            <a:endParaRPr lang="en-GB" sz="2000" dirty="0"/>
          </a:p>
        </p:txBody>
      </p:sp>
      <p:sp>
        <p:nvSpPr>
          <p:cNvPr id="7" name="Freeform 6"/>
          <p:cNvSpPr/>
          <p:nvPr/>
        </p:nvSpPr>
        <p:spPr>
          <a:xfrm>
            <a:off x="903767" y="3066016"/>
            <a:ext cx="914400" cy="1828800"/>
          </a:xfrm>
          <a:custGeom>
            <a:avLst/>
            <a:gdLst>
              <a:gd name="connsiteX0" fmla="*/ 0 w 914400"/>
              <a:gd name="connsiteY0" fmla="*/ 0 h 1828800"/>
              <a:gd name="connsiteX1" fmla="*/ 914400 w 914400"/>
              <a:gd name="connsiteY1" fmla="*/ 903768 h 1828800"/>
              <a:gd name="connsiteX2" fmla="*/ 0 w 914400"/>
              <a:gd name="connsiteY2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1828800">
                <a:moveTo>
                  <a:pt x="0" y="0"/>
                </a:moveTo>
                <a:lnTo>
                  <a:pt x="914400" y="903768"/>
                </a:lnTo>
                <a:lnTo>
                  <a:pt x="0" y="182880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732567" y="3060700"/>
            <a:ext cx="925033" cy="9090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43000" y="45847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</a:t>
            </a:r>
            <a:r>
              <a:rPr lang="en-GB" baseline="30000" dirty="0" smtClean="0"/>
              <a:t>+</a:t>
            </a:r>
            <a:endParaRPr lang="en-GB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1219200" y="30607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</a:t>
            </a:r>
            <a:r>
              <a:rPr lang="en-GB" baseline="30000" dirty="0" smtClean="0"/>
              <a:t>-</a:t>
            </a:r>
            <a:endParaRPr lang="en-GB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2107116" y="3594100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Z*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0" y="452016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Z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0" y="3060700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482600" y="5778500"/>
            <a:ext cx="8216900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33CC"/>
                </a:solidFill>
              </a:rPr>
              <a:t>For a Higgs of 125GeV, a centre of mass energy of 240GeV is sufficient </a:t>
            </a:r>
          </a:p>
          <a:p>
            <a:r>
              <a:rPr lang="en-GB" dirty="0" smtClean="0">
                <a:solidFill>
                  <a:srgbClr val="0033CC"/>
                </a:solidFill>
                <a:sym typeface="Wingdings" pitchFamily="2" charset="2"/>
              </a:rPr>
              <a:t> kinematical constraint near threshold for high precision in mass, width, selection purity </a:t>
            </a:r>
            <a:endParaRPr lang="en-GB" dirty="0">
              <a:solidFill>
                <a:srgbClr val="0033CC"/>
              </a:solidFill>
            </a:endParaRPr>
          </a:p>
        </p:txBody>
      </p:sp>
      <p:grpSp>
        <p:nvGrpSpPr>
          <p:cNvPr id="4" name="Group 20"/>
          <p:cNvGrpSpPr/>
          <p:nvPr/>
        </p:nvGrpSpPr>
        <p:grpSpPr>
          <a:xfrm>
            <a:off x="1828800" y="3930799"/>
            <a:ext cx="914400" cy="76200"/>
            <a:chOff x="0" y="4336312"/>
            <a:chExt cx="5486400" cy="1864240"/>
          </a:xfrm>
        </p:grpSpPr>
        <p:grpSp>
          <p:nvGrpSpPr>
            <p:cNvPr id="5" name="Group 12"/>
            <p:cNvGrpSpPr/>
            <p:nvPr/>
          </p:nvGrpSpPr>
          <p:grpSpPr>
            <a:xfrm>
              <a:off x="0" y="4336312"/>
              <a:ext cx="2743200" cy="1857152"/>
              <a:chOff x="0" y="4336312"/>
              <a:chExt cx="7315200" cy="1857152"/>
            </a:xfrm>
          </p:grpSpPr>
          <p:grpSp>
            <p:nvGrpSpPr>
              <p:cNvPr id="6" name="Group 8"/>
              <p:cNvGrpSpPr/>
              <p:nvPr/>
            </p:nvGrpSpPr>
            <p:grpSpPr>
              <a:xfrm>
                <a:off x="0" y="4336312"/>
                <a:ext cx="3657600" cy="1850064"/>
                <a:chOff x="0" y="4336312"/>
                <a:chExt cx="7315200" cy="1850064"/>
              </a:xfrm>
            </p:grpSpPr>
            <p:sp>
              <p:nvSpPr>
                <p:cNvPr id="34" name="Freeform 5"/>
                <p:cNvSpPr/>
                <p:nvPr/>
              </p:nvSpPr>
              <p:spPr>
                <a:xfrm>
                  <a:off x="0" y="4336312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Freeform 6"/>
                <p:cNvSpPr/>
                <p:nvPr/>
              </p:nvSpPr>
              <p:spPr>
                <a:xfrm>
                  <a:off x="3657600" y="4343400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8" name="Group 9"/>
              <p:cNvGrpSpPr/>
              <p:nvPr/>
            </p:nvGrpSpPr>
            <p:grpSpPr>
              <a:xfrm>
                <a:off x="3657600" y="4343400"/>
                <a:ext cx="3657600" cy="1850064"/>
                <a:chOff x="0" y="4336312"/>
                <a:chExt cx="7315200" cy="1850064"/>
              </a:xfrm>
            </p:grpSpPr>
            <p:sp>
              <p:nvSpPr>
                <p:cNvPr id="32" name="Freeform 10"/>
                <p:cNvSpPr/>
                <p:nvPr/>
              </p:nvSpPr>
              <p:spPr>
                <a:xfrm>
                  <a:off x="0" y="4336312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Freeform 11"/>
                <p:cNvSpPr/>
                <p:nvPr/>
              </p:nvSpPr>
              <p:spPr>
                <a:xfrm>
                  <a:off x="3657600" y="4343400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9" name="Group 13"/>
            <p:cNvGrpSpPr/>
            <p:nvPr/>
          </p:nvGrpSpPr>
          <p:grpSpPr>
            <a:xfrm>
              <a:off x="2743200" y="4343400"/>
              <a:ext cx="2743200" cy="1857152"/>
              <a:chOff x="0" y="4336312"/>
              <a:chExt cx="7315200" cy="1857152"/>
            </a:xfrm>
          </p:grpSpPr>
          <p:grpSp>
            <p:nvGrpSpPr>
              <p:cNvPr id="11" name="Group 8"/>
              <p:cNvGrpSpPr/>
              <p:nvPr/>
            </p:nvGrpSpPr>
            <p:grpSpPr>
              <a:xfrm>
                <a:off x="0" y="4336312"/>
                <a:ext cx="3657600" cy="1850064"/>
                <a:chOff x="0" y="4336312"/>
                <a:chExt cx="7315200" cy="1850064"/>
              </a:xfrm>
            </p:grpSpPr>
            <p:sp>
              <p:nvSpPr>
                <p:cNvPr id="28" name="Freeform 27"/>
                <p:cNvSpPr/>
                <p:nvPr/>
              </p:nvSpPr>
              <p:spPr>
                <a:xfrm>
                  <a:off x="0" y="4336312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>
                  <a:off x="3657600" y="4343400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2" name="Group 9"/>
              <p:cNvGrpSpPr/>
              <p:nvPr/>
            </p:nvGrpSpPr>
            <p:grpSpPr>
              <a:xfrm>
                <a:off x="3657600" y="4343400"/>
                <a:ext cx="3657600" cy="1850064"/>
                <a:chOff x="0" y="4336312"/>
                <a:chExt cx="7315200" cy="1850064"/>
              </a:xfrm>
            </p:grpSpPr>
            <p:sp>
              <p:nvSpPr>
                <p:cNvPr id="26" name="Freeform 25"/>
                <p:cNvSpPr/>
                <p:nvPr/>
              </p:nvSpPr>
              <p:spPr>
                <a:xfrm>
                  <a:off x="0" y="4336312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>
                  <a:off x="3657600" y="4343400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13" name="Group 97"/>
          <p:cNvGrpSpPr/>
          <p:nvPr/>
        </p:nvGrpSpPr>
        <p:grpSpPr>
          <a:xfrm>
            <a:off x="3367555" y="3694455"/>
            <a:ext cx="770481" cy="1828800"/>
            <a:chOff x="3367555" y="4062755"/>
            <a:chExt cx="770481" cy="1828800"/>
          </a:xfrm>
        </p:grpSpPr>
        <p:grpSp>
          <p:nvGrpSpPr>
            <p:cNvPr id="20" name="Group 65"/>
            <p:cNvGrpSpPr/>
            <p:nvPr/>
          </p:nvGrpSpPr>
          <p:grpSpPr>
            <a:xfrm rot="2700000">
              <a:off x="2491255" y="4939055"/>
              <a:ext cx="1828800" cy="76200"/>
              <a:chOff x="914400" y="2438400"/>
              <a:chExt cx="1828800" cy="76200"/>
            </a:xfrm>
          </p:grpSpPr>
          <p:grpSp>
            <p:nvGrpSpPr>
              <p:cNvPr id="21" name="Group 36"/>
              <p:cNvGrpSpPr/>
              <p:nvPr/>
            </p:nvGrpSpPr>
            <p:grpSpPr>
              <a:xfrm>
                <a:off x="914400" y="2438400"/>
                <a:ext cx="914400" cy="76200"/>
                <a:chOff x="0" y="4336312"/>
                <a:chExt cx="5486400" cy="1864240"/>
              </a:xfrm>
            </p:grpSpPr>
            <p:grpSp>
              <p:nvGrpSpPr>
                <p:cNvPr id="22" name="Group 12"/>
                <p:cNvGrpSpPr/>
                <p:nvPr/>
              </p:nvGrpSpPr>
              <p:grpSpPr>
                <a:xfrm>
                  <a:off x="0" y="4336312"/>
                  <a:ext cx="2743200" cy="1857152"/>
                  <a:chOff x="0" y="4336312"/>
                  <a:chExt cx="7315200" cy="1857152"/>
                </a:xfrm>
              </p:grpSpPr>
              <p:grpSp>
                <p:nvGrpSpPr>
                  <p:cNvPr id="23" name="Group 8"/>
                  <p:cNvGrpSpPr/>
                  <p:nvPr/>
                </p:nvGrpSpPr>
                <p:grpSpPr>
                  <a:xfrm>
                    <a:off x="0" y="4336312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95" name="Freeform 5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6" name="Freeform 6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24" name="Group 9"/>
                  <p:cNvGrpSpPr/>
                  <p:nvPr/>
                </p:nvGrpSpPr>
                <p:grpSpPr>
                  <a:xfrm>
                    <a:off x="3657600" y="4343400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93" name="Freeform 10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4" name="Freeform 11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grpSp>
              <p:nvGrpSpPr>
                <p:cNvPr id="25" name="Group 13"/>
                <p:cNvGrpSpPr/>
                <p:nvPr/>
              </p:nvGrpSpPr>
              <p:grpSpPr>
                <a:xfrm>
                  <a:off x="2743200" y="4343400"/>
                  <a:ext cx="2743200" cy="1857152"/>
                  <a:chOff x="0" y="4336312"/>
                  <a:chExt cx="7315200" cy="1857152"/>
                </a:xfrm>
              </p:grpSpPr>
              <p:grpSp>
                <p:nvGrpSpPr>
                  <p:cNvPr id="30" name="Group 8"/>
                  <p:cNvGrpSpPr/>
                  <p:nvPr/>
                </p:nvGrpSpPr>
                <p:grpSpPr>
                  <a:xfrm>
                    <a:off x="0" y="4336312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89" name="Freeform 88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0" name="Freeform 89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31" name="Group 9"/>
                  <p:cNvGrpSpPr/>
                  <p:nvPr/>
                </p:nvGrpSpPr>
                <p:grpSpPr>
                  <a:xfrm>
                    <a:off x="3657600" y="4343400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87" name="Freeform 86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8" name="Freeform 87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</p:grpSp>
          <p:grpSp>
            <p:nvGrpSpPr>
              <p:cNvPr id="36" name="Group 51"/>
              <p:cNvGrpSpPr/>
              <p:nvPr/>
            </p:nvGrpSpPr>
            <p:grpSpPr>
              <a:xfrm>
                <a:off x="1828800" y="2438400"/>
                <a:ext cx="914400" cy="76200"/>
                <a:chOff x="0" y="4336312"/>
                <a:chExt cx="5486400" cy="1864240"/>
              </a:xfrm>
            </p:grpSpPr>
            <p:grpSp>
              <p:nvGrpSpPr>
                <p:cNvPr id="37" name="Group 12"/>
                <p:cNvGrpSpPr/>
                <p:nvPr/>
              </p:nvGrpSpPr>
              <p:grpSpPr>
                <a:xfrm>
                  <a:off x="0" y="4336312"/>
                  <a:ext cx="2743200" cy="1857152"/>
                  <a:chOff x="0" y="4336312"/>
                  <a:chExt cx="7315200" cy="1857152"/>
                </a:xfrm>
              </p:grpSpPr>
              <p:grpSp>
                <p:nvGrpSpPr>
                  <p:cNvPr id="38" name="Group 8"/>
                  <p:cNvGrpSpPr/>
                  <p:nvPr/>
                </p:nvGrpSpPr>
                <p:grpSpPr>
                  <a:xfrm>
                    <a:off x="0" y="4336312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81" name="Freeform 5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2" name="Freeform 6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39" name="Group 9"/>
                  <p:cNvGrpSpPr/>
                  <p:nvPr/>
                </p:nvGrpSpPr>
                <p:grpSpPr>
                  <a:xfrm>
                    <a:off x="3657600" y="4343400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79" name="Freeform 10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0" name="Freeform 11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grpSp>
              <p:nvGrpSpPr>
                <p:cNvPr id="40" name="Group 13"/>
                <p:cNvGrpSpPr/>
                <p:nvPr/>
              </p:nvGrpSpPr>
              <p:grpSpPr>
                <a:xfrm>
                  <a:off x="2743200" y="4343400"/>
                  <a:ext cx="2743200" cy="1857152"/>
                  <a:chOff x="0" y="4336312"/>
                  <a:chExt cx="7315200" cy="1857152"/>
                </a:xfrm>
              </p:grpSpPr>
              <p:grpSp>
                <p:nvGrpSpPr>
                  <p:cNvPr id="41" name="Group 8"/>
                  <p:cNvGrpSpPr/>
                  <p:nvPr/>
                </p:nvGrpSpPr>
                <p:grpSpPr>
                  <a:xfrm>
                    <a:off x="0" y="4336312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75" name="Freeform 74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76" name="Freeform 75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42" name="Group 9"/>
                  <p:cNvGrpSpPr/>
                  <p:nvPr/>
                </p:nvGrpSpPr>
                <p:grpSpPr>
                  <a:xfrm>
                    <a:off x="3657600" y="4343400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73" name="Freeform 72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74" name="Freeform 73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</p:grpSp>
        </p:grpSp>
        <p:sp>
          <p:nvSpPr>
            <p:cNvPr id="97" name="Rectangle 96"/>
            <p:cNvSpPr/>
            <p:nvPr/>
          </p:nvSpPr>
          <p:spPr>
            <a:xfrm rot="2700000">
              <a:off x="3560957" y="5291963"/>
              <a:ext cx="762000" cy="3921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4813300" y="2984500"/>
            <a:ext cx="39757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dirty="0" smtClean="0">
                <a:latin typeface="+mn-lt"/>
              </a:rPr>
              <a:t>Z – </a:t>
            </a:r>
            <a:r>
              <a:rPr lang="fr-CH" sz="3200" dirty="0" err="1" smtClean="0">
                <a:latin typeface="+mn-lt"/>
              </a:rPr>
              <a:t>tagging</a:t>
            </a:r>
            <a:r>
              <a:rPr lang="fr-CH" sz="3200" dirty="0" smtClean="0">
                <a:latin typeface="+mn-lt"/>
              </a:rPr>
              <a:t> </a:t>
            </a:r>
          </a:p>
          <a:p>
            <a:r>
              <a:rPr lang="fr-CH" sz="3200" dirty="0" smtClean="0">
                <a:latin typeface="+mn-lt"/>
              </a:rPr>
              <a:t>   by </a:t>
            </a:r>
            <a:r>
              <a:rPr lang="fr-CH" sz="3200" dirty="0" err="1" smtClean="0">
                <a:latin typeface="+mn-lt"/>
              </a:rPr>
              <a:t>missing</a:t>
            </a:r>
            <a:r>
              <a:rPr lang="fr-CH" sz="3200" dirty="0" smtClean="0">
                <a:latin typeface="+mn-lt"/>
              </a:rPr>
              <a:t> mass</a:t>
            </a:r>
            <a:r>
              <a:rPr lang="fr-CH" sz="1800" dirty="0" smtClean="0">
                <a:latin typeface="+mn-lt"/>
              </a:rPr>
              <a:t> </a:t>
            </a:r>
            <a:endParaRPr lang="en-US" sz="1800" dirty="0" err="1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464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3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5092" y="3073400"/>
            <a:ext cx="5599408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32421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Freeform 29"/>
          <p:cNvSpPr/>
          <p:nvPr/>
        </p:nvSpPr>
        <p:spPr>
          <a:xfrm>
            <a:off x="268767" y="3447016"/>
            <a:ext cx="914400" cy="1828800"/>
          </a:xfrm>
          <a:custGeom>
            <a:avLst/>
            <a:gdLst>
              <a:gd name="connsiteX0" fmla="*/ 0 w 914400"/>
              <a:gd name="connsiteY0" fmla="*/ 0 h 1828800"/>
              <a:gd name="connsiteX1" fmla="*/ 914400 w 914400"/>
              <a:gd name="connsiteY1" fmla="*/ 903768 h 1828800"/>
              <a:gd name="connsiteX2" fmla="*/ 0 w 914400"/>
              <a:gd name="connsiteY2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1828800">
                <a:moveTo>
                  <a:pt x="0" y="0"/>
                </a:moveTo>
                <a:lnTo>
                  <a:pt x="914400" y="903768"/>
                </a:lnTo>
                <a:lnTo>
                  <a:pt x="0" y="182880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2097567" y="3441700"/>
            <a:ext cx="925033" cy="9090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08000" y="49657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</a:t>
            </a:r>
            <a:r>
              <a:rPr lang="en-GB" baseline="30000" dirty="0" smtClean="0"/>
              <a:t>+</a:t>
            </a:r>
            <a:endParaRPr lang="en-GB" baseline="30000" dirty="0"/>
          </a:p>
        </p:txBody>
      </p:sp>
      <p:sp>
        <p:nvSpPr>
          <p:cNvPr id="33" name="TextBox 32"/>
          <p:cNvSpPr txBox="1"/>
          <p:nvPr/>
        </p:nvSpPr>
        <p:spPr>
          <a:xfrm>
            <a:off x="584200" y="34417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</a:t>
            </a:r>
            <a:r>
              <a:rPr lang="en-GB" baseline="30000" dirty="0" smtClean="0"/>
              <a:t>-</a:t>
            </a:r>
            <a:endParaRPr lang="en-GB" baseline="30000" dirty="0"/>
          </a:p>
        </p:txBody>
      </p:sp>
      <p:sp>
        <p:nvSpPr>
          <p:cNvPr id="34" name="TextBox 33"/>
          <p:cNvSpPr txBox="1"/>
          <p:nvPr/>
        </p:nvSpPr>
        <p:spPr>
          <a:xfrm>
            <a:off x="1472116" y="3975100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Z*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2413000" y="490116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Z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2413000" y="3441700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</a:t>
            </a:r>
            <a:endParaRPr lang="en-GB" dirty="0"/>
          </a:p>
        </p:txBody>
      </p:sp>
      <p:grpSp>
        <p:nvGrpSpPr>
          <p:cNvPr id="2" name="Group 20"/>
          <p:cNvGrpSpPr/>
          <p:nvPr/>
        </p:nvGrpSpPr>
        <p:grpSpPr>
          <a:xfrm>
            <a:off x="1193800" y="4311799"/>
            <a:ext cx="914400" cy="76200"/>
            <a:chOff x="0" y="4336312"/>
            <a:chExt cx="5486400" cy="1864240"/>
          </a:xfrm>
        </p:grpSpPr>
        <p:grpSp>
          <p:nvGrpSpPr>
            <p:cNvPr id="3" name="Group 12"/>
            <p:cNvGrpSpPr/>
            <p:nvPr/>
          </p:nvGrpSpPr>
          <p:grpSpPr>
            <a:xfrm>
              <a:off x="0" y="4336312"/>
              <a:ext cx="2743200" cy="1857152"/>
              <a:chOff x="0" y="4336312"/>
              <a:chExt cx="7315200" cy="1857152"/>
            </a:xfrm>
          </p:grpSpPr>
          <p:grpSp>
            <p:nvGrpSpPr>
              <p:cNvPr id="4" name="Group 8"/>
              <p:cNvGrpSpPr/>
              <p:nvPr/>
            </p:nvGrpSpPr>
            <p:grpSpPr>
              <a:xfrm>
                <a:off x="0" y="4336312"/>
                <a:ext cx="3657600" cy="1850064"/>
                <a:chOff x="0" y="4336312"/>
                <a:chExt cx="7315200" cy="1850064"/>
              </a:xfrm>
            </p:grpSpPr>
            <p:sp>
              <p:nvSpPr>
                <p:cNvPr id="50" name="Freeform 5"/>
                <p:cNvSpPr/>
                <p:nvPr/>
              </p:nvSpPr>
              <p:spPr>
                <a:xfrm>
                  <a:off x="0" y="4336312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" name="Freeform 6"/>
                <p:cNvSpPr/>
                <p:nvPr/>
              </p:nvSpPr>
              <p:spPr>
                <a:xfrm>
                  <a:off x="3657600" y="4343400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" name="Group 9"/>
              <p:cNvGrpSpPr/>
              <p:nvPr/>
            </p:nvGrpSpPr>
            <p:grpSpPr>
              <a:xfrm>
                <a:off x="3657600" y="4343400"/>
                <a:ext cx="3657600" cy="1850064"/>
                <a:chOff x="0" y="4336312"/>
                <a:chExt cx="7315200" cy="1850064"/>
              </a:xfrm>
            </p:grpSpPr>
            <p:sp>
              <p:nvSpPr>
                <p:cNvPr id="48" name="Freeform 10"/>
                <p:cNvSpPr/>
                <p:nvPr/>
              </p:nvSpPr>
              <p:spPr>
                <a:xfrm>
                  <a:off x="0" y="4336312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9" name="Freeform 11"/>
                <p:cNvSpPr/>
                <p:nvPr/>
              </p:nvSpPr>
              <p:spPr>
                <a:xfrm>
                  <a:off x="3657600" y="4343400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6" name="Group 13"/>
            <p:cNvGrpSpPr/>
            <p:nvPr/>
          </p:nvGrpSpPr>
          <p:grpSpPr>
            <a:xfrm>
              <a:off x="2743200" y="4343400"/>
              <a:ext cx="2743200" cy="1857152"/>
              <a:chOff x="0" y="4336312"/>
              <a:chExt cx="7315200" cy="1857152"/>
            </a:xfrm>
          </p:grpSpPr>
          <p:grpSp>
            <p:nvGrpSpPr>
              <p:cNvPr id="7" name="Group 8"/>
              <p:cNvGrpSpPr/>
              <p:nvPr/>
            </p:nvGrpSpPr>
            <p:grpSpPr>
              <a:xfrm>
                <a:off x="0" y="4336312"/>
                <a:ext cx="3657600" cy="1850064"/>
                <a:chOff x="0" y="4336312"/>
                <a:chExt cx="7315200" cy="1850064"/>
              </a:xfrm>
            </p:grpSpPr>
            <p:sp>
              <p:nvSpPr>
                <p:cNvPr id="44" name="Freeform 43"/>
                <p:cNvSpPr/>
                <p:nvPr/>
              </p:nvSpPr>
              <p:spPr>
                <a:xfrm>
                  <a:off x="0" y="4336312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Freeform 44"/>
                <p:cNvSpPr/>
                <p:nvPr/>
              </p:nvSpPr>
              <p:spPr>
                <a:xfrm>
                  <a:off x="3657600" y="4343400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8" name="Group 9"/>
              <p:cNvGrpSpPr/>
              <p:nvPr/>
            </p:nvGrpSpPr>
            <p:grpSpPr>
              <a:xfrm>
                <a:off x="3657600" y="4343400"/>
                <a:ext cx="3657600" cy="1850064"/>
                <a:chOff x="0" y="4336312"/>
                <a:chExt cx="7315200" cy="1850064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0" y="4336312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>
                  <a:off x="3657600" y="4343400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9" name="Group 97"/>
          <p:cNvGrpSpPr/>
          <p:nvPr/>
        </p:nvGrpSpPr>
        <p:grpSpPr>
          <a:xfrm>
            <a:off x="2732555" y="4075455"/>
            <a:ext cx="770481" cy="1828800"/>
            <a:chOff x="3367555" y="4062755"/>
            <a:chExt cx="770481" cy="1828800"/>
          </a:xfrm>
        </p:grpSpPr>
        <p:grpSp>
          <p:nvGrpSpPr>
            <p:cNvPr id="10" name="Group 65"/>
            <p:cNvGrpSpPr/>
            <p:nvPr/>
          </p:nvGrpSpPr>
          <p:grpSpPr>
            <a:xfrm rot="2700000">
              <a:off x="2491255" y="4939055"/>
              <a:ext cx="1828800" cy="76200"/>
              <a:chOff x="914400" y="2438400"/>
              <a:chExt cx="1828800" cy="76200"/>
            </a:xfrm>
          </p:grpSpPr>
          <p:grpSp>
            <p:nvGrpSpPr>
              <p:cNvPr id="11" name="Group 36"/>
              <p:cNvGrpSpPr/>
              <p:nvPr/>
            </p:nvGrpSpPr>
            <p:grpSpPr>
              <a:xfrm>
                <a:off x="914400" y="2438400"/>
                <a:ext cx="914400" cy="76200"/>
                <a:chOff x="0" y="4336312"/>
                <a:chExt cx="5486400" cy="1864240"/>
              </a:xfrm>
            </p:grpSpPr>
            <p:grpSp>
              <p:nvGrpSpPr>
                <p:cNvPr id="12" name="Group 12"/>
                <p:cNvGrpSpPr/>
                <p:nvPr/>
              </p:nvGrpSpPr>
              <p:grpSpPr>
                <a:xfrm>
                  <a:off x="0" y="4336312"/>
                  <a:ext cx="2743200" cy="1857152"/>
                  <a:chOff x="0" y="4336312"/>
                  <a:chExt cx="7315200" cy="1857152"/>
                </a:xfrm>
              </p:grpSpPr>
              <p:grpSp>
                <p:nvGrpSpPr>
                  <p:cNvPr id="13" name="Group 8"/>
                  <p:cNvGrpSpPr/>
                  <p:nvPr/>
                </p:nvGrpSpPr>
                <p:grpSpPr>
                  <a:xfrm>
                    <a:off x="0" y="4336312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83" name="Freeform 5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4" name="Freeform 6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4" name="Group 9"/>
                  <p:cNvGrpSpPr/>
                  <p:nvPr/>
                </p:nvGrpSpPr>
                <p:grpSpPr>
                  <a:xfrm>
                    <a:off x="3657600" y="4343400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81" name="Freeform 10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2" name="Freeform 11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grpSp>
              <p:nvGrpSpPr>
                <p:cNvPr id="15" name="Group 13"/>
                <p:cNvGrpSpPr/>
                <p:nvPr/>
              </p:nvGrpSpPr>
              <p:grpSpPr>
                <a:xfrm>
                  <a:off x="2743200" y="4343400"/>
                  <a:ext cx="2743200" cy="1857152"/>
                  <a:chOff x="0" y="4336312"/>
                  <a:chExt cx="7315200" cy="1857152"/>
                </a:xfrm>
              </p:grpSpPr>
              <p:grpSp>
                <p:nvGrpSpPr>
                  <p:cNvPr id="16" name="Group 8"/>
                  <p:cNvGrpSpPr/>
                  <p:nvPr/>
                </p:nvGrpSpPr>
                <p:grpSpPr>
                  <a:xfrm>
                    <a:off x="0" y="4336312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77" name="Freeform 76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78" name="Freeform 77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7" name="Group 9"/>
                  <p:cNvGrpSpPr/>
                  <p:nvPr/>
                </p:nvGrpSpPr>
                <p:grpSpPr>
                  <a:xfrm>
                    <a:off x="3657600" y="4343400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75" name="Freeform 74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76" name="Freeform 75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</p:grpSp>
          <p:grpSp>
            <p:nvGrpSpPr>
              <p:cNvPr id="18" name="Group 51"/>
              <p:cNvGrpSpPr/>
              <p:nvPr/>
            </p:nvGrpSpPr>
            <p:grpSpPr>
              <a:xfrm>
                <a:off x="1828800" y="2438400"/>
                <a:ext cx="914400" cy="76200"/>
                <a:chOff x="0" y="4336312"/>
                <a:chExt cx="5486400" cy="1864240"/>
              </a:xfrm>
            </p:grpSpPr>
            <p:grpSp>
              <p:nvGrpSpPr>
                <p:cNvPr id="19" name="Group 12"/>
                <p:cNvGrpSpPr/>
                <p:nvPr/>
              </p:nvGrpSpPr>
              <p:grpSpPr>
                <a:xfrm>
                  <a:off x="0" y="4336312"/>
                  <a:ext cx="2743200" cy="1857152"/>
                  <a:chOff x="0" y="4336312"/>
                  <a:chExt cx="7315200" cy="1857152"/>
                </a:xfrm>
              </p:grpSpPr>
              <p:grpSp>
                <p:nvGrpSpPr>
                  <p:cNvPr id="20" name="Group 8"/>
                  <p:cNvGrpSpPr/>
                  <p:nvPr/>
                </p:nvGrpSpPr>
                <p:grpSpPr>
                  <a:xfrm>
                    <a:off x="0" y="4336312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69" name="Freeform 5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70" name="Freeform 6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21" name="Group 9"/>
                  <p:cNvGrpSpPr/>
                  <p:nvPr/>
                </p:nvGrpSpPr>
                <p:grpSpPr>
                  <a:xfrm>
                    <a:off x="3657600" y="4343400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67" name="Freeform 10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8" name="Freeform 11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grpSp>
              <p:nvGrpSpPr>
                <p:cNvPr id="22" name="Group 13"/>
                <p:cNvGrpSpPr/>
                <p:nvPr/>
              </p:nvGrpSpPr>
              <p:grpSpPr>
                <a:xfrm>
                  <a:off x="2743200" y="4343400"/>
                  <a:ext cx="2743200" cy="1857152"/>
                  <a:chOff x="0" y="4336312"/>
                  <a:chExt cx="7315200" cy="1857152"/>
                </a:xfrm>
              </p:grpSpPr>
              <p:grpSp>
                <p:nvGrpSpPr>
                  <p:cNvPr id="23" name="Group 8"/>
                  <p:cNvGrpSpPr/>
                  <p:nvPr/>
                </p:nvGrpSpPr>
                <p:grpSpPr>
                  <a:xfrm>
                    <a:off x="0" y="4336312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63" name="Freeform 62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4" name="Freeform 63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24" name="Group 9"/>
                  <p:cNvGrpSpPr/>
                  <p:nvPr/>
                </p:nvGrpSpPr>
                <p:grpSpPr>
                  <a:xfrm>
                    <a:off x="3657600" y="4343400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61" name="Freeform 60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2" name="Freeform 61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</p:grpSp>
        </p:grpSp>
        <p:sp>
          <p:nvSpPr>
            <p:cNvPr id="54" name="Rectangle 53"/>
            <p:cNvSpPr/>
            <p:nvPr/>
          </p:nvSpPr>
          <p:spPr>
            <a:xfrm rot="2700000">
              <a:off x="3560957" y="5291963"/>
              <a:ext cx="762000" cy="3921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4749800" y="241300"/>
            <a:ext cx="39757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dirty="0" smtClean="0">
                <a:solidFill>
                  <a:srgbClr val="C00000"/>
                </a:solidFill>
                <a:latin typeface="+mn-lt"/>
              </a:rPr>
              <a:t>Z – </a:t>
            </a:r>
            <a:r>
              <a:rPr lang="fr-CH" sz="3200" dirty="0" err="1" smtClean="0">
                <a:solidFill>
                  <a:srgbClr val="C00000"/>
                </a:solidFill>
                <a:latin typeface="+mn-lt"/>
              </a:rPr>
              <a:t>tagging</a:t>
            </a:r>
            <a:r>
              <a:rPr lang="fr-CH" sz="3200" dirty="0" smtClean="0">
                <a:solidFill>
                  <a:srgbClr val="C00000"/>
                </a:solidFill>
                <a:latin typeface="+mn-lt"/>
              </a:rPr>
              <a:t> </a:t>
            </a:r>
          </a:p>
          <a:p>
            <a:r>
              <a:rPr lang="fr-CH" sz="3200" dirty="0" smtClean="0">
                <a:solidFill>
                  <a:srgbClr val="C00000"/>
                </a:solidFill>
                <a:latin typeface="+mn-lt"/>
              </a:rPr>
              <a:t>   by </a:t>
            </a:r>
            <a:r>
              <a:rPr lang="fr-CH" sz="3200" dirty="0" err="1" smtClean="0">
                <a:solidFill>
                  <a:srgbClr val="C00000"/>
                </a:solidFill>
                <a:latin typeface="+mn-lt"/>
              </a:rPr>
              <a:t>missing</a:t>
            </a:r>
            <a:r>
              <a:rPr lang="fr-CH" sz="3200" dirty="0" smtClean="0">
                <a:solidFill>
                  <a:srgbClr val="C00000"/>
                </a:solidFill>
                <a:latin typeface="+mn-lt"/>
              </a:rPr>
              <a:t> mass</a:t>
            </a:r>
            <a:r>
              <a:rPr lang="fr-CH" sz="1800" dirty="0" smtClean="0">
                <a:solidFill>
                  <a:srgbClr val="C00000"/>
                </a:solidFill>
                <a:latin typeface="+mn-lt"/>
              </a:rPr>
              <a:t> </a:t>
            </a:r>
            <a:endParaRPr lang="en-US" sz="1800" dirty="0" err="1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670300" y="203200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solidFill>
                  <a:srgbClr val="00B050"/>
                </a:solidFill>
                <a:latin typeface="+mn-lt"/>
              </a:rPr>
              <a:t>ILC</a:t>
            </a:r>
            <a:r>
              <a:rPr lang="fr-CH" sz="1800" dirty="0" smtClean="0">
                <a:latin typeface="+mn-lt"/>
              </a:rPr>
              <a:t> </a:t>
            </a:r>
            <a:endParaRPr lang="en-US" sz="1800" dirty="0" err="1" smtClean="0">
              <a:latin typeface="+mn-l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817174" y="1308100"/>
            <a:ext cx="40607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n-lt"/>
              </a:rPr>
              <a:t>total rate </a:t>
            </a:r>
            <a:r>
              <a:rPr lang="fr-CH" sz="1800" dirty="0" smtClean="0">
                <a:latin typeface="+mn-lt"/>
                <a:sym typeface="Symbol"/>
              </a:rPr>
              <a:t> g</a:t>
            </a:r>
            <a:r>
              <a:rPr lang="fr-CH" sz="1800" baseline="-25000" dirty="0" smtClean="0">
                <a:latin typeface="+mn-lt"/>
                <a:sym typeface="Symbol"/>
              </a:rPr>
              <a:t>HZZ</a:t>
            </a:r>
            <a:r>
              <a:rPr lang="fr-CH" sz="1800" baseline="30000" dirty="0" smtClean="0">
                <a:latin typeface="+mn-lt"/>
                <a:sym typeface="Symbol"/>
              </a:rPr>
              <a:t>2</a:t>
            </a:r>
          </a:p>
          <a:p>
            <a:r>
              <a:rPr lang="fr-CH" sz="1800" dirty="0" smtClean="0">
                <a:latin typeface="+mn-lt"/>
                <a:sym typeface="Symbol"/>
              </a:rPr>
              <a:t>ZZZ final state </a:t>
            </a:r>
            <a:r>
              <a:rPr lang="fr-CH" sz="1800" dirty="0" smtClean="0">
                <a:sym typeface="Symbol"/>
              </a:rPr>
              <a:t> g</a:t>
            </a:r>
            <a:r>
              <a:rPr lang="fr-CH" sz="1800" baseline="-25000" dirty="0" smtClean="0">
                <a:sym typeface="Symbol"/>
              </a:rPr>
              <a:t>HZZ</a:t>
            </a:r>
            <a:r>
              <a:rPr lang="fr-CH" sz="1800" baseline="30000" dirty="0" smtClean="0">
                <a:sym typeface="Symbol"/>
              </a:rPr>
              <a:t>4</a:t>
            </a:r>
            <a:r>
              <a:rPr lang="fr-CH" sz="1800" dirty="0" smtClean="0">
                <a:sym typeface="Symbol"/>
              </a:rPr>
              <a:t>/ </a:t>
            </a:r>
            <a:r>
              <a:rPr lang="fr-CH" sz="1800" baseline="-25000" dirty="0" smtClean="0">
                <a:sym typeface="Symbol"/>
              </a:rPr>
              <a:t>H</a:t>
            </a:r>
            <a:endParaRPr lang="fr-CH" sz="1800" dirty="0" smtClean="0">
              <a:sym typeface="Symbol"/>
            </a:endParaRPr>
          </a:p>
          <a:p>
            <a:r>
              <a:rPr lang="fr-CH" sz="1800" dirty="0" smtClean="0">
                <a:latin typeface="+mn-lt"/>
                <a:sym typeface="Wingdings" pitchFamily="2" charset="2"/>
              </a:rPr>
              <a:t> </a:t>
            </a:r>
            <a:r>
              <a:rPr lang="fr-CH" sz="1800" dirty="0" err="1" smtClean="0">
                <a:latin typeface="+mn-lt"/>
                <a:sym typeface="Wingdings" pitchFamily="2" charset="2"/>
              </a:rPr>
              <a:t>measure</a:t>
            </a:r>
            <a:r>
              <a:rPr lang="fr-CH" sz="1800" dirty="0" smtClean="0">
                <a:latin typeface="+mn-lt"/>
                <a:sym typeface="Wingdings" pitchFamily="2" charset="2"/>
              </a:rPr>
              <a:t> total </a:t>
            </a:r>
            <a:r>
              <a:rPr lang="fr-CH" sz="1800" dirty="0" err="1" smtClean="0">
                <a:latin typeface="+mn-lt"/>
                <a:sym typeface="Wingdings" pitchFamily="2" charset="2"/>
              </a:rPr>
              <a:t>width</a:t>
            </a:r>
            <a:r>
              <a:rPr lang="fr-CH" sz="1800" dirty="0" smtClean="0">
                <a:latin typeface="+mn-lt"/>
                <a:sym typeface="Wingdings" pitchFamily="2" charset="2"/>
              </a:rPr>
              <a:t> </a:t>
            </a:r>
            <a:r>
              <a:rPr lang="fr-CH" sz="1800" dirty="0" smtClean="0">
                <a:sym typeface="Symbol"/>
              </a:rPr>
              <a:t></a:t>
            </a:r>
            <a:r>
              <a:rPr lang="fr-CH" sz="1800" baseline="-25000" dirty="0" smtClean="0">
                <a:sym typeface="Symbol"/>
              </a:rPr>
              <a:t>H</a:t>
            </a:r>
          </a:p>
          <a:p>
            <a:r>
              <a:rPr lang="fr-CH" sz="1800" dirty="0" err="1" smtClean="0">
                <a:latin typeface="+mn-lt"/>
                <a:sym typeface="Symbol"/>
              </a:rPr>
              <a:t>empty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recoil</a:t>
            </a:r>
            <a:r>
              <a:rPr lang="fr-CH" sz="1800" dirty="0" smtClean="0">
                <a:latin typeface="+mn-lt"/>
                <a:sym typeface="Symbol"/>
              </a:rPr>
              <a:t> = invisible </a:t>
            </a:r>
            <a:r>
              <a:rPr lang="fr-CH" sz="1800" dirty="0" err="1" smtClean="0">
                <a:latin typeface="+mn-lt"/>
                <a:sym typeface="Symbol"/>
              </a:rPr>
              <a:t>width</a:t>
            </a:r>
            <a:endParaRPr lang="fr-CH" sz="1800" dirty="0" smtClean="0">
              <a:latin typeface="+mn-lt"/>
              <a:sym typeface="Symbol"/>
            </a:endParaRPr>
          </a:p>
          <a:p>
            <a:r>
              <a:rPr lang="fr-CH" sz="1800" dirty="0" smtClean="0">
                <a:latin typeface="+mn-lt"/>
                <a:sym typeface="Symbol"/>
              </a:rPr>
              <a:t>‘</a:t>
            </a:r>
            <a:r>
              <a:rPr lang="fr-CH" sz="1800" dirty="0" err="1" smtClean="0">
                <a:latin typeface="+mn-lt"/>
                <a:sym typeface="Symbol"/>
              </a:rPr>
              <a:t>funny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recoil</a:t>
            </a:r>
            <a:r>
              <a:rPr lang="fr-CH" sz="1800" dirty="0" smtClean="0">
                <a:latin typeface="+mn-lt"/>
                <a:sym typeface="Symbol"/>
              </a:rPr>
              <a:t>’ = </a:t>
            </a:r>
            <a:r>
              <a:rPr lang="fr-CH" sz="1800" dirty="0" err="1" smtClean="0">
                <a:latin typeface="+mn-lt"/>
                <a:sym typeface="Symbol"/>
              </a:rPr>
              <a:t>exotic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Higgs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decay</a:t>
            </a:r>
            <a:endParaRPr lang="fr-CH" sz="1800" dirty="0" smtClean="0">
              <a:latin typeface="+mn-lt"/>
              <a:sym typeface="Symbol"/>
            </a:endParaRPr>
          </a:p>
          <a:p>
            <a:r>
              <a:rPr lang="fr-CH" sz="1800" dirty="0" err="1" smtClean="0">
                <a:latin typeface="+mn-lt"/>
                <a:sym typeface="Symbol"/>
              </a:rPr>
              <a:t>easy</a:t>
            </a:r>
            <a:r>
              <a:rPr lang="fr-CH" sz="1800" dirty="0" smtClean="0">
                <a:latin typeface="+mn-lt"/>
                <a:sym typeface="Symbol"/>
              </a:rPr>
              <a:t> control </a:t>
            </a:r>
            <a:r>
              <a:rPr lang="fr-CH" sz="1800" dirty="0" err="1" smtClean="0">
                <a:latin typeface="+mn-lt"/>
                <a:sym typeface="Symbol"/>
              </a:rPr>
              <a:t>below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theshold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baseline="-25000" dirty="0" smtClean="0">
                <a:latin typeface="+mn-lt"/>
                <a:sym typeface="Wingdings" pitchFamily="2" charset="2"/>
              </a:rPr>
              <a:t> 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endParaRPr lang="en-US" sz="1800" dirty="0" err="1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025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907363" y="44624"/>
            <a:ext cx="3129133" cy="25849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H" sz="1800" b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4987" y="213714"/>
            <a:ext cx="195623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2400" dirty="0" err="1" smtClean="0">
                <a:solidFill>
                  <a:prstClr val="black"/>
                </a:solidFill>
                <a:latin typeface="Calibri"/>
              </a:rPr>
              <a:t>Higgs</a:t>
            </a:r>
            <a:r>
              <a:rPr lang="fr-CH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400" dirty="0" err="1" smtClean="0">
                <a:solidFill>
                  <a:prstClr val="black"/>
                </a:solidFill>
                <a:latin typeface="Calibri"/>
              </a:rPr>
              <a:t>factory</a:t>
            </a:r>
            <a:r>
              <a:rPr lang="fr-CH" sz="2400" dirty="0" smtClean="0">
                <a:solidFill>
                  <a:prstClr val="black"/>
                </a:solidFill>
                <a:latin typeface="Calibri"/>
              </a:rPr>
              <a:t> </a:t>
            </a:r>
            <a:endParaRPr lang="fr-CH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301375"/>
            <a:ext cx="18097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28184" y="1691516"/>
            <a:ext cx="2604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2 10</a:t>
            </a:r>
            <a:r>
              <a:rPr lang="fr-CH" sz="1800" b="0" baseline="30000" dirty="0" smtClean="0">
                <a:solidFill>
                  <a:prstClr val="black"/>
                </a:solidFill>
                <a:latin typeface="Calibri"/>
              </a:rPr>
              <a:t>6  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ZH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events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 in 5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years</a:t>
            </a:r>
            <a:endParaRPr lang="fr-CH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5867" y="2260233"/>
            <a:ext cx="2548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«A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tagged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Higgs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beam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».</a:t>
            </a:r>
            <a:endParaRPr lang="fr-CH" sz="1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341" y="1691398"/>
            <a:ext cx="1853875" cy="42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5208" y="1143910"/>
            <a:ext cx="2879381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20465" y="3356993"/>
            <a:ext cx="3400744" cy="3693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dirty="0" smtClean="0">
                <a:solidFill>
                  <a:prstClr val="black"/>
                </a:solidFill>
              </a:rPr>
              <a:t> incl. invisible = (</a:t>
            </a:r>
            <a:r>
              <a:rPr lang="fr-CH" sz="1800" dirty="0" err="1">
                <a:solidFill>
                  <a:prstClr val="black"/>
                </a:solidFill>
              </a:rPr>
              <a:t>dark</a:t>
            </a:r>
            <a:r>
              <a:rPr lang="fr-CH" sz="1800" dirty="0">
                <a:solidFill>
                  <a:prstClr val="black"/>
                </a:solidFill>
              </a:rPr>
              <a:t> </a:t>
            </a:r>
            <a:r>
              <a:rPr lang="fr-CH" sz="1800" dirty="0" err="1" smtClean="0">
                <a:solidFill>
                  <a:prstClr val="black"/>
                </a:solidFill>
              </a:rPr>
              <a:t>matter</a:t>
            </a:r>
            <a:r>
              <a:rPr lang="fr-CH" sz="1800" dirty="0" smtClean="0">
                <a:solidFill>
                  <a:prstClr val="black"/>
                </a:solidFill>
              </a:rPr>
              <a:t>?)</a:t>
            </a:r>
            <a:endParaRPr lang="fr-CH" sz="1800" dirty="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133534" y="5277605"/>
            <a:ext cx="1054406" cy="56212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H" sz="1800" b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8945" y="1215917"/>
            <a:ext cx="750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4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IPs</a:t>
            </a:r>
            <a:endParaRPr lang="fr-CH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1432" y="1247855"/>
            <a:ext cx="901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(2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IPs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)</a:t>
            </a:r>
            <a:endParaRPr lang="fr-CH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187571" y="3726325"/>
            <a:ext cx="2232894" cy="15509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1016" y="5896438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2000" i="1" dirty="0" smtClean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CH" sz="2000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total </a:t>
            </a:r>
            <a:r>
              <a:rPr lang="fr-CH" sz="2000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width</a:t>
            </a:r>
            <a:endParaRPr lang="fr-CH" sz="2000" i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2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HHH </a:t>
            </a:r>
            <a:r>
              <a:rPr lang="fr-CH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(best at FCC-</a:t>
            </a:r>
            <a:r>
              <a:rPr lang="fr-CH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hh</a:t>
            </a:r>
            <a:r>
              <a:rPr lang="fr-CH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)</a:t>
            </a:r>
            <a:endParaRPr lang="fr-CH" sz="2000" dirty="0" smtClean="0"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H</a:t>
            </a:r>
            <a:r>
              <a:rPr lang="fr-CH" sz="2000" i="1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tt</a:t>
            </a:r>
            <a:r>
              <a:rPr lang="fr-CH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   </a:t>
            </a:r>
            <a:r>
              <a:rPr lang="fr-CH" dirty="0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(best at FCC-</a:t>
            </a:r>
            <a:r>
              <a:rPr lang="fr-CH" dirty="0" err="1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hh</a:t>
            </a:r>
            <a:r>
              <a:rPr lang="fr-CH" dirty="0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)</a:t>
            </a:r>
            <a:endParaRPr lang="fr-CH" sz="2000" dirty="0"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03240" y="5896437"/>
            <a:ext cx="715260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2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&lt;1%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2000" b="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28%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2000" b="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13%</a:t>
            </a:r>
            <a:endParaRPr lang="fr-CH" sz="2000" b="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945119" y="6404268"/>
            <a:ext cx="273380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911484" y="6698586"/>
            <a:ext cx="2760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159224" y="3448165"/>
            <a:ext cx="1054406" cy="56212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H" sz="1800" b="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159224" y="4830256"/>
            <a:ext cx="1054406" cy="56212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H" sz="1800" b="0">
              <a:solidFill>
                <a:prstClr val="white"/>
              </a:solidFill>
            </a:endParaRPr>
          </a:p>
        </p:txBody>
      </p:sp>
      <p:cxnSp>
        <p:nvCxnSpPr>
          <p:cNvPr id="23" name="Straight Arrow Connector 22"/>
          <p:cNvCxnSpPr>
            <a:endCxn id="29" idx="1"/>
          </p:cNvCxnSpPr>
          <p:nvPr/>
        </p:nvCxnSpPr>
        <p:spPr>
          <a:xfrm flipV="1">
            <a:off x="3213630" y="2965594"/>
            <a:ext cx="2165835" cy="516882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213630" y="3150260"/>
            <a:ext cx="2165835" cy="151681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379465" y="2780928"/>
            <a:ext cx="3277372" cy="36933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sensitive to new </a:t>
            </a:r>
            <a:r>
              <a:rPr lang="fr-CH" sz="18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physics</a:t>
            </a:r>
            <a:r>
              <a:rPr lang="fr-CH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in </a:t>
            </a:r>
            <a:r>
              <a:rPr lang="fr-CH" sz="18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loops</a:t>
            </a:r>
            <a:endParaRPr lang="fr-CH" sz="18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34" name="Left Brace 33"/>
          <p:cNvSpPr/>
          <p:nvPr/>
        </p:nvSpPr>
        <p:spPr>
          <a:xfrm>
            <a:off x="124667" y="1756848"/>
            <a:ext cx="162349" cy="4067581"/>
          </a:xfrm>
          <a:prstGeom prst="lef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H" sz="1800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86518" y="6226500"/>
            <a:ext cx="1665841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from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 HZ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thresh</a:t>
            </a:r>
            <a:endParaRPr lang="fr-CH" sz="1800" b="0" dirty="0" smtClean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from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 tt 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thresh</a:t>
            </a:r>
            <a:endParaRPr lang="fr-CH" sz="1800" b="0" dirty="0" smtClean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                           </a:t>
            </a:r>
            <a:endParaRPr lang="fr-CH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1124744"/>
            <a:ext cx="1814664" cy="64633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constrained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 fit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including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 ‘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exotic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’)</a:t>
            </a:r>
            <a:endParaRPr lang="fr-CH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48625" y="3861048"/>
            <a:ext cx="3744423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A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big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challenge, but unique: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Higgs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 s-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channel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 production at 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Symbol"/>
              </a:rPr>
              <a:t>s =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  <a:sym typeface="Symbol"/>
              </a:rPr>
              <a:t>m</a:t>
            </a:r>
            <a:r>
              <a:rPr lang="fr-CH" sz="1800" b="0" baseline="-25000" dirty="0" err="1" smtClean="0">
                <a:solidFill>
                  <a:prstClr val="black"/>
                </a:solidFill>
                <a:latin typeface="Calibri"/>
                <a:sym typeface="Symbol"/>
              </a:rPr>
              <a:t>H</a:t>
            </a:r>
            <a:endParaRPr lang="fr-CH" sz="1800" b="0" baseline="-25000" dirty="0" smtClean="0">
              <a:solidFill>
                <a:prstClr val="black"/>
              </a:solidFill>
              <a:latin typeface="Calibri"/>
              <a:sym typeface="Symbo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CH" sz="1800" b="0" baseline="-25000" dirty="0">
              <a:solidFill>
                <a:prstClr val="black"/>
              </a:solidFill>
              <a:latin typeface="Calibri"/>
              <a:sym typeface="Symbo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CH" sz="1800" b="0" baseline="-25000" dirty="0" smtClean="0">
              <a:solidFill>
                <a:prstClr val="black"/>
              </a:solidFill>
              <a:latin typeface="Calibri"/>
              <a:sym typeface="Symbo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CH" sz="1800" b="0" baseline="-25000" dirty="0">
              <a:solidFill>
                <a:prstClr val="black"/>
              </a:solidFill>
              <a:latin typeface="Calibri"/>
              <a:sym typeface="Symbo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CH" sz="1800" b="0" baseline="-25000" dirty="0" smtClean="0">
              <a:solidFill>
                <a:prstClr val="black"/>
              </a:solidFill>
              <a:latin typeface="Calibri"/>
              <a:sym typeface="Symbo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CH" sz="1800" b="0" baseline="-25000" dirty="0" smtClean="0">
              <a:solidFill>
                <a:prstClr val="black"/>
              </a:solidFill>
              <a:latin typeface="Calibri"/>
              <a:sym typeface="Symbo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CH" sz="1800" b="0" baseline="-25000" dirty="0">
              <a:solidFill>
                <a:prstClr val="black"/>
              </a:solidFill>
              <a:latin typeface="Calibri"/>
              <a:sym typeface="Symbo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CH" sz="1800" b="0" baseline="-25000" dirty="0">
              <a:solidFill>
                <a:prstClr val="black"/>
              </a:solidFill>
              <a:latin typeface="Calibri"/>
              <a:sym typeface="Symbo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CH" sz="1800" b="0" baseline="-25000" dirty="0" smtClean="0">
              <a:solidFill>
                <a:prstClr val="black"/>
              </a:solidFill>
              <a:latin typeface="Calibri"/>
              <a:sym typeface="Symbo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CH" sz="1800" b="0" baseline="-25000" dirty="0">
              <a:solidFill>
                <a:prstClr val="black"/>
              </a:solidFill>
              <a:latin typeface="Calibri"/>
              <a:sym typeface="Symbo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CH" sz="1800" b="0" baseline="-25000" dirty="0" smtClean="0">
              <a:solidFill>
                <a:prstClr val="black"/>
              </a:solidFill>
              <a:latin typeface="Calibri"/>
              <a:sym typeface="Symbo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CH" sz="1800" b="0" baseline="-25000" dirty="0">
              <a:solidFill>
                <a:prstClr val="black"/>
              </a:solidFill>
              <a:latin typeface="Calibri"/>
              <a:sym typeface="Symbo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CH" sz="1800" b="0" baseline="-25000" dirty="0" smtClean="0">
              <a:solidFill>
                <a:prstClr val="black"/>
              </a:solidFill>
              <a:latin typeface="Calibri"/>
              <a:sym typeface="Symbo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CH" sz="1800" b="0" baseline="-25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3636" y="4501806"/>
            <a:ext cx="2443186" cy="94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242705" y="5445224"/>
            <a:ext cx="39299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10</a:t>
            </a:r>
            <a:r>
              <a:rPr lang="fr-CH" sz="1800" b="0" baseline="30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events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 per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year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Very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difficult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because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huge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 background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and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beam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energy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 spread ~ 10 x 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Symbol"/>
              </a:rPr>
              <a:t></a:t>
            </a:r>
            <a:r>
              <a:rPr lang="fr-CH" sz="1800" b="0" baseline="-25000" dirty="0" smtClean="0">
                <a:solidFill>
                  <a:prstClr val="black"/>
                </a:solidFill>
                <a:latin typeface="Calibri"/>
                <a:sym typeface="Symbol"/>
              </a:rPr>
              <a:t>H</a:t>
            </a:r>
            <a:endParaRPr lang="fr-CH" sz="1800" b="0" dirty="0" smtClean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limits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 or signal?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monochromators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?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b="0" i="1" dirty="0" err="1">
                <a:solidFill>
                  <a:prstClr val="black"/>
                </a:solidFill>
                <a:latin typeface="Calibri"/>
              </a:rPr>
              <a:t>Aleksan</a:t>
            </a:r>
            <a:r>
              <a:rPr lang="fr-CH" sz="1800" b="0" i="1" dirty="0">
                <a:solidFill>
                  <a:prstClr val="black"/>
                </a:solidFill>
                <a:latin typeface="Calibri"/>
              </a:rPr>
              <a:t>, </a:t>
            </a:r>
            <a:r>
              <a:rPr lang="fr-CH" sz="1800" b="0" i="1" dirty="0" smtClean="0">
                <a:solidFill>
                  <a:prstClr val="black"/>
                </a:solidFill>
                <a:latin typeface="Calibri"/>
              </a:rPr>
              <a:t>D’</a:t>
            </a:r>
            <a:r>
              <a:rPr lang="fr-CH" sz="1800" b="0" i="1" dirty="0" err="1" smtClean="0">
                <a:solidFill>
                  <a:prstClr val="black"/>
                </a:solidFill>
                <a:latin typeface="Calibri"/>
              </a:rPr>
              <a:t>Enterria</a:t>
            </a:r>
            <a:r>
              <a:rPr lang="fr-CH" sz="1800" b="0" i="1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fr-CH" sz="1800" b="0" i="1" dirty="0" err="1" smtClean="0">
                <a:solidFill>
                  <a:prstClr val="black"/>
                </a:solidFill>
                <a:latin typeface="Calibri"/>
              </a:rPr>
              <a:t>Woijcik</a:t>
            </a:r>
            <a:endParaRPr lang="fr-CH" sz="1800" b="0" i="1" dirty="0" smtClean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b="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20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994" y="330200"/>
            <a:ext cx="8128000" cy="6077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361695" y="3316636"/>
            <a:ext cx="120154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 smtClean="0">
                <a:solidFill>
                  <a:schemeClr val="bg1"/>
                </a:solidFill>
                <a:latin typeface="+mj-lt"/>
              </a:rPr>
              <a:t>CEPC</a:t>
            </a:r>
          </a:p>
          <a:p>
            <a:r>
              <a:rPr lang="fr-CH" sz="2800" dirty="0" smtClean="0">
                <a:solidFill>
                  <a:schemeClr val="bg1"/>
                </a:solidFill>
                <a:latin typeface="+mj-lt"/>
              </a:rPr>
              <a:t>FCC-</a:t>
            </a:r>
            <a:r>
              <a:rPr lang="fr-CH" sz="2800" dirty="0" err="1" smtClean="0">
                <a:solidFill>
                  <a:schemeClr val="bg1"/>
                </a:solidFill>
                <a:latin typeface="+mj-lt"/>
              </a:rPr>
              <a:t>ee</a:t>
            </a:r>
            <a:endParaRPr lang="en-US" sz="24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7423" y="0"/>
            <a:ext cx="3186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HF2012 Workshop, </a:t>
            </a:r>
            <a:r>
              <a:rPr lang="fr-CH" dirty="0" err="1" smtClean="0"/>
              <a:t>Fermilab</a:t>
            </a:r>
            <a:r>
              <a:rPr lang="fr-CH" dirty="0" smtClean="0"/>
              <a:t> </a:t>
            </a:r>
            <a:r>
              <a:rPr lang="fr-CH" dirty="0" err="1" smtClean="0"/>
              <a:t>Nov</a:t>
            </a:r>
            <a:r>
              <a:rPr lang="fr-CH" dirty="0" smtClean="0"/>
              <a:t>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17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650" y="428626"/>
            <a:ext cx="9010650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26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260648"/>
            <a:ext cx="9144000" cy="634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04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LEP_ILC_NoWidth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879600"/>
            <a:ext cx="5655590" cy="38354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 bwMode="auto">
          <a:xfrm>
            <a:off x="761999" y="3276600"/>
            <a:ext cx="2759075" cy="990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Picture 10" descr="TLEP_ILC_NoWidth_Zoo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879600"/>
            <a:ext cx="5655590" cy="3835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8492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F37CEC-7426-473D-BB9A-C0489BA294D7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b="1" dirty="0"/>
              <a:t>P</a:t>
            </a:r>
            <a:r>
              <a:rPr lang="en-US" sz="3200" b="1" dirty="0" smtClean="0"/>
              <a:t>erformance Comparison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1" y="1600200"/>
            <a:ext cx="8905875" cy="4525963"/>
          </a:xfrm>
          <a:prstGeom prst="rect">
            <a:avLst/>
          </a:prstGeom>
        </p:spPr>
        <p:txBody>
          <a:bodyPr/>
          <a:lstStyle/>
          <a:p>
            <a:r>
              <a:rPr lang="en-US" sz="2000" dirty="0" smtClean="0"/>
              <a:t>Same conclusion when </a:t>
            </a:r>
            <a:r>
              <a:rPr lang="en-US" sz="2000" dirty="0" smtClean="0">
                <a:latin typeface="Symbol" charset="2"/>
                <a:cs typeface="Symbol" charset="2"/>
              </a:rPr>
              <a:t>G</a:t>
            </a:r>
            <a:r>
              <a:rPr lang="en-US" sz="2000" baseline="-25000" dirty="0" smtClean="0"/>
              <a:t>H</a:t>
            </a:r>
            <a:r>
              <a:rPr lang="en-US" sz="2000" dirty="0" smtClean="0"/>
              <a:t> is a free parameter in the fit 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457200" lvl="1" indent="0">
              <a:buNone/>
            </a:pPr>
            <a:endParaRPr lang="en-US" sz="1500" dirty="0" smtClean="0"/>
          </a:p>
          <a:p>
            <a:pPr marL="914400" lvl="2" indent="0">
              <a:buNone/>
            </a:pPr>
            <a:endParaRPr lang="en-US" sz="1500" dirty="0"/>
          </a:p>
          <a:p>
            <a:pPr marL="914400" lvl="2" indent="0">
              <a:buNone/>
            </a:pPr>
            <a:endParaRPr lang="en-US" sz="1500" b="1" dirty="0" smtClean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TLEP </a:t>
            </a:r>
            <a:r>
              <a:rPr lang="en-US" sz="1800" b="1" dirty="0" smtClean="0">
                <a:solidFill>
                  <a:srgbClr val="FF0000"/>
                </a:solidFill>
              </a:rPr>
              <a:t>: sub-percent precision, 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BSM Physics sensitivity beyond </a:t>
            </a:r>
            <a:r>
              <a:rPr lang="en-US" sz="1800" b="1" dirty="0" smtClean="0">
                <a:solidFill>
                  <a:srgbClr val="FF0000"/>
                </a:solidFill>
              </a:rPr>
              <a:t>several </a:t>
            </a:r>
            <a:r>
              <a:rPr lang="en-US" sz="1800" b="1" dirty="0" err="1" smtClean="0">
                <a:solidFill>
                  <a:srgbClr val="FF0000"/>
                </a:solidFill>
              </a:rPr>
              <a:t>TeV</a:t>
            </a:r>
            <a:endParaRPr lang="en-US" sz="18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111578"/>
              </p:ext>
            </p:extLst>
          </p:nvPr>
        </p:nvGraphicFramePr>
        <p:xfrm>
          <a:off x="481597" y="1028700"/>
          <a:ext cx="621506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2" name="Equation" r:id="rId5" imgW="3835400" imgH="241300" progId="Equation.3">
                  <p:embed/>
                </p:oleObj>
              </mc:Choice>
              <mc:Fallback>
                <p:oleObj name="Equation" r:id="rId5" imgW="3835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1597" y="1028700"/>
                        <a:ext cx="6215063" cy="390525"/>
                      </a:xfrm>
                      <a:prstGeom prst="rect">
                        <a:avLst/>
                      </a:prstGeom>
                      <a:solidFill>
                        <a:srgbClr val="FFF4D9"/>
                      </a:solidFill>
                      <a:ln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/>
          <p:cNvCxnSpPr/>
          <p:nvPr/>
        </p:nvCxnSpPr>
        <p:spPr bwMode="auto">
          <a:xfrm>
            <a:off x="754874" y="3505200"/>
            <a:ext cx="450292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733328" y="4114800"/>
            <a:ext cx="452447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655705"/>
              </p:ext>
            </p:extLst>
          </p:nvPr>
        </p:nvGraphicFramePr>
        <p:xfrm>
          <a:off x="0" y="3657600"/>
          <a:ext cx="466392" cy="251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3" name="Equation" r:id="rId7" imgW="330200" imgH="177800" progId="Equation.3">
                  <p:embed/>
                </p:oleObj>
              </mc:Choice>
              <mc:Fallback>
                <p:oleObj name="Equation" r:id="rId7" imgW="3302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3657600"/>
                        <a:ext cx="466392" cy="2511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Arrow Connector 24"/>
          <p:cNvCxnSpPr/>
          <p:nvPr/>
        </p:nvCxnSpPr>
        <p:spPr bwMode="auto">
          <a:xfrm flipH="1">
            <a:off x="457200" y="3429000"/>
            <a:ext cx="9192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87465"/>
              </p:ext>
            </p:extLst>
          </p:nvPr>
        </p:nvGraphicFramePr>
        <p:xfrm>
          <a:off x="5427812" y="3201670"/>
          <a:ext cx="364172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726"/>
                <a:gridCol w="685800"/>
                <a:gridCol w="762000"/>
                <a:gridCol w="762000"/>
                <a:gridCol w="8381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rgbClr val="800000"/>
                          </a:solidFill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sz="1400" baseline="30000" dirty="0" err="1" smtClean="0">
                          <a:solidFill>
                            <a:srgbClr val="800000"/>
                          </a:solidFill>
                          <a:latin typeface="Symbol" charset="2"/>
                          <a:cs typeface="Symbol" charset="2"/>
                        </a:rPr>
                        <a:t>+</a:t>
                      </a:r>
                      <a:r>
                        <a:rPr lang="en-US" sz="1400" dirty="0" err="1" smtClean="0">
                          <a:solidFill>
                            <a:srgbClr val="800000"/>
                          </a:solidFill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sz="1400" baseline="30000" dirty="0" smtClean="0">
                          <a:solidFill>
                            <a:srgbClr val="800000"/>
                          </a:solidFill>
                          <a:latin typeface="Symbol" charset="2"/>
                          <a:cs typeface="Symbol" charset="2"/>
                        </a:rPr>
                        <a:t>-</a:t>
                      </a:r>
                      <a:endParaRPr lang="en-US" sz="1400" baseline="30000" dirty="0">
                        <a:solidFill>
                          <a:srgbClr val="800000"/>
                        </a:solidFill>
                        <a:latin typeface="Symbol" charset="2"/>
                        <a:cs typeface="Symbol" charset="2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CC"/>
                          </a:solidFill>
                        </a:rPr>
                        <a:t>ILC350</a:t>
                      </a:r>
                      <a:endParaRPr lang="en-US" sz="1200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CC"/>
                          </a:solidFill>
                        </a:rPr>
                        <a:t>ILC1000</a:t>
                      </a:r>
                      <a:endParaRPr lang="en-US" sz="1200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TLEP240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TLEP350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5%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</a:rPr>
                        <a:t>5%</a:t>
                      </a:r>
                      <a:endParaRPr lang="en-US" sz="14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</a:rPr>
                        <a:t>3%</a:t>
                      </a:r>
                      <a:endParaRPr lang="en-US" sz="14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2%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1%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5505750" y="2647950"/>
            <a:ext cx="3485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600" b="1" dirty="0" smtClean="0">
                <a:solidFill>
                  <a:srgbClr val="009900"/>
                </a:solidFill>
                <a:latin typeface="+mn-lt"/>
              </a:rPr>
              <a:t>Expected precision on </a:t>
            </a:r>
            <a:r>
              <a:rPr lang="en-US" sz="1600" b="1" dirty="0">
                <a:solidFill>
                  <a:srgbClr val="009900"/>
                </a:solidFill>
                <a:latin typeface="+mn-lt"/>
              </a:rPr>
              <a:t>the total </a:t>
            </a:r>
            <a:r>
              <a:rPr lang="en-US" sz="1600" b="1" dirty="0" smtClean="0">
                <a:solidFill>
                  <a:srgbClr val="009900"/>
                </a:solidFill>
                <a:latin typeface="+mn-lt"/>
              </a:rPr>
              <a:t>width</a:t>
            </a:r>
            <a:endParaRPr lang="en-US" sz="1600" b="1" dirty="0">
              <a:solidFill>
                <a:srgbClr val="0099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120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97830"/>
            <a:ext cx="8932736" cy="575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0790" y="168442"/>
            <a:ext cx="8546057" cy="400110"/>
          </a:xfrm>
          <a:prstGeom prst="rect">
            <a:avLst/>
          </a:prstGeom>
          <a:solidFill>
            <a:srgbClr val="ABC5FF"/>
          </a:solidFill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latin typeface="+mj-lt"/>
              </a:rPr>
              <a:t>very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accurate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precision</a:t>
            </a:r>
            <a:r>
              <a:rPr lang="fr-CH" sz="2000" dirty="0" smtClean="0">
                <a:latin typeface="+mj-lt"/>
              </a:rPr>
              <a:t> on </a:t>
            </a:r>
            <a:r>
              <a:rPr lang="fr-CH" sz="2000" dirty="0" err="1" smtClean="0">
                <a:latin typeface="+mj-lt"/>
              </a:rPr>
              <a:t>threshold</a:t>
            </a:r>
            <a:r>
              <a:rPr lang="fr-CH" sz="2000" dirty="0" smtClean="0">
                <a:latin typeface="+mj-lt"/>
              </a:rPr>
              <a:t> cross-section sensitive to </a:t>
            </a:r>
            <a:r>
              <a:rPr lang="fr-CH" sz="2000" dirty="0" err="1" smtClean="0">
                <a:latin typeface="+mj-lt"/>
              </a:rPr>
              <a:t>loop</a:t>
            </a:r>
            <a:r>
              <a:rPr lang="fr-CH" sz="2000" dirty="0" smtClean="0">
                <a:latin typeface="+mj-lt"/>
              </a:rPr>
              <a:t> corrections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667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3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55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589" y="252662"/>
            <a:ext cx="8758769" cy="631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62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318" y="180474"/>
            <a:ext cx="8710019" cy="627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11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0" y="108284"/>
            <a:ext cx="9154849" cy="663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12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571006" y="-1209232"/>
            <a:ext cx="5921310" cy="9224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91032" y="1873045"/>
            <a:ext cx="1120878" cy="46899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3805" y="5897487"/>
            <a:ext cx="11449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the</a:t>
            </a:r>
          </a:p>
          <a:p>
            <a:pPr algn="ctr"/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10B$ ILC</a:t>
            </a:r>
          </a:p>
        </p:txBody>
      </p:sp>
      <p:sp>
        <p:nvSpPr>
          <p:cNvPr id="5" name="Rectangle 4"/>
          <p:cNvSpPr/>
          <p:nvPr/>
        </p:nvSpPr>
        <p:spPr>
          <a:xfrm>
            <a:off x="5324168" y="1873044"/>
            <a:ext cx="1460090" cy="46899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46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86864" y="2972085"/>
            <a:ext cx="3796547" cy="162334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240692" y="2906331"/>
            <a:ext cx="1430352" cy="464957"/>
          </a:xfrm>
          <a:prstGeom prst="ellipse">
            <a:avLst/>
          </a:prstGeom>
          <a:noFill/>
          <a:ln w="508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80652" y="2756061"/>
            <a:ext cx="720080" cy="216024"/>
          </a:xfrm>
          <a:prstGeom prst="ellipse">
            <a:avLst/>
          </a:prstGeom>
          <a:noFill/>
          <a:ln w="508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66916" y="2667353"/>
            <a:ext cx="451664" cy="108624"/>
          </a:xfrm>
          <a:prstGeom prst="ellipse">
            <a:avLst/>
          </a:prstGeom>
          <a:noFill/>
          <a:ln w="508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5921" y="2285222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8064A2">
                    <a:lumMod val="60000"/>
                    <a:lumOff val="40000"/>
                  </a:srgbClr>
                </a:solidFill>
                <a:latin typeface="Calibri"/>
              </a:rPr>
              <a:t>PSB</a:t>
            </a:r>
            <a:endParaRPr lang="en-GB" sz="1800" dirty="0">
              <a:solidFill>
                <a:srgbClr val="8064A2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5727" y="2353273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8064A2">
                    <a:lumMod val="60000"/>
                    <a:lumOff val="40000"/>
                  </a:srgbClr>
                </a:solidFill>
                <a:latin typeface="Calibri"/>
              </a:rPr>
              <a:t>PS (0.6 km)</a:t>
            </a:r>
            <a:endParaRPr lang="en-GB" sz="1800" dirty="0">
              <a:solidFill>
                <a:srgbClr val="8064A2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6808" y="2646563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8064A2">
                    <a:lumMod val="60000"/>
                    <a:lumOff val="40000"/>
                  </a:srgbClr>
                </a:solidFill>
                <a:latin typeface="Calibri"/>
              </a:rPr>
              <a:t>SPS (6.9 km)</a:t>
            </a:r>
            <a:endParaRPr lang="en-GB" sz="1800" dirty="0">
              <a:solidFill>
                <a:srgbClr val="8064A2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912" y="1499081"/>
            <a:ext cx="6416556" cy="324874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2881" y="2323397"/>
            <a:ext cx="16578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LHC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(26.7 km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CC"/>
                </a:solidFill>
                <a:latin typeface="Calibri"/>
              </a:rPr>
              <a:t>HL-LHC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" i="1" dirty="0" smtClean="0">
                <a:solidFill>
                  <a:srgbClr val="7030A0"/>
                </a:solidFill>
                <a:latin typeface="Calibri"/>
              </a:rPr>
              <a:t>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i="1" dirty="0" smtClean="0">
                <a:solidFill>
                  <a:srgbClr val="7030A0"/>
                </a:solidFill>
                <a:latin typeface="Calibri"/>
              </a:rPr>
              <a:t>HE-LHC?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7030A0"/>
                </a:solidFill>
                <a:latin typeface="Calibri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Calibri"/>
              </a:rPr>
              <a:t>(33 </a:t>
            </a:r>
            <a:r>
              <a:rPr lang="en-US" sz="2000" dirty="0" err="1" smtClean="0">
                <a:solidFill>
                  <a:srgbClr val="7030A0"/>
                </a:solidFill>
                <a:latin typeface="Calibri"/>
              </a:rPr>
              <a:t>TeV</a:t>
            </a:r>
            <a:r>
              <a:rPr lang="en-US" sz="2000" dirty="0" smtClean="0">
                <a:solidFill>
                  <a:srgbClr val="7030A0"/>
                </a:solidFill>
                <a:latin typeface="Calibri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Calibri"/>
              </a:rPr>
              <a:t>c.m</a:t>
            </a:r>
            <a:r>
              <a:rPr lang="en-US" sz="2000" dirty="0" smtClean="0">
                <a:solidFill>
                  <a:srgbClr val="7030A0"/>
                </a:solidFill>
                <a:latin typeface="Calibri"/>
              </a:rPr>
              <a:t>.)</a:t>
            </a:r>
            <a:endParaRPr lang="en-GB" sz="2000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4928" y="1519077"/>
            <a:ext cx="6416556" cy="3248744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93840" y="1246179"/>
            <a:ext cx="309892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Calibri"/>
              </a:rPr>
              <a:t>TLEP (80-100 km,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solidFill>
                  <a:srgbClr val="FF0000"/>
                </a:solidFill>
                <a:latin typeface="Calibri"/>
              </a:rPr>
              <a:t>        </a:t>
            </a:r>
            <a:r>
              <a:rPr lang="en-US" sz="2800" i="1" dirty="0" err="1">
                <a:solidFill>
                  <a:srgbClr val="FF0000"/>
                </a:solidFill>
                <a:latin typeface="Calibri"/>
              </a:rPr>
              <a:t>e</a:t>
            </a:r>
            <a:r>
              <a:rPr lang="en-US" sz="2800" baseline="30000" dirty="0" err="1">
                <a:solidFill>
                  <a:srgbClr val="FF0000"/>
                </a:solidFill>
                <a:latin typeface="Calibri"/>
              </a:rPr>
              <a:t>+</a:t>
            </a:r>
            <a:r>
              <a:rPr lang="en-US" sz="2800" i="1" dirty="0" err="1">
                <a:solidFill>
                  <a:srgbClr val="FF0000"/>
                </a:solidFill>
                <a:latin typeface="Calibri"/>
              </a:rPr>
              <a:t>e</a:t>
            </a:r>
            <a:r>
              <a:rPr lang="en-US" sz="2800" baseline="30000" dirty="0">
                <a:solidFill>
                  <a:srgbClr val="FF0000"/>
                </a:solidFill>
                <a:latin typeface="Calibri"/>
              </a:rPr>
              <a:t>-</a:t>
            </a:r>
            <a:r>
              <a:rPr lang="en-US" sz="2800" dirty="0">
                <a:solidFill>
                  <a:srgbClr val="FF0000"/>
                </a:solidFill>
                <a:latin typeface="Calibri"/>
              </a:rPr>
              <a:t>, up to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Calibri"/>
              </a:rPr>
              <a:t>        ~350 GeV </a:t>
            </a:r>
            <a:r>
              <a:rPr lang="en-US" sz="2800" dirty="0" err="1">
                <a:solidFill>
                  <a:srgbClr val="FF0000"/>
                </a:solidFill>
                <a:latin typeface="Calibri"/>
              </a:rPr>
              <a:t>c.m</a:t>
            </a:r>
            <a:r>
              <a:rPr lang="en-US" sz="2800" dirty="0">
                <a:solidFill>
                  <a:srgbClr val="FF0000"/>
                </a:solidFill>
                <a:latin typeface="Calibri"/>
              </a:rPr>
              <a:t>.)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solidFill>
                  <a:srgbClr val="0000CC"/>
                </a:solidFill>
                <a:latin typeface="Calibri"/>
              </a:rPr>
              <a:t>       </a:t>
            </a:r>
            <a:endParaRPr lang="en-US" sz="1600" dirty="0">
              <a:solidFill>
                <a:srgbClr val="0000CC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1112" y="3433912"/>
            <a:ext cx="21830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FF"/>
                </a:solidFill>
                <a:latin typeface="Calibri"/>
              </a:rPr>
              <a:t>VHE-LHC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FF"/>
                </a:solidFill>
                <a:latin typeface="Calibri"/>
              </a:rPr>
              <a:t>(</a:t>
            </a:r>
            <a:r>
              <a:rPr lang="en-US" sz="2800" i="1" dirty="0" err="1">
                <a:solidFill>
                  <a:srgbClr val="0000FF"/>
                </a:solidFill>
                <a:latin typeface="Calibri"/>
              </a:rPr>
              <a:t>pp</a:t>
            </a:r>
            <a:r>
              <a:rPr lang="en-US" sz="2800" dirty="0">
                <a:solidFill>
                  <a:srgbClr val="0000FF"/>
                </a:solidFill>
                <a:latin typeface="Calibri"/>
              </a:rPr>
              <a:t>, up to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FF"/>
                </a:solidFill>
                <a:latin typeface="Calibri"/>
              </a:rPr>
              <a:t>100 </a:t>
            </a:r>
            <a:r>
              <a:rPr lang="en-US" sz="2800" dirty="0" err="1">
                <a:solidFill>
                  <a:srgbClr val="0000FF"/>
                </a:solidFill>
                <a:latin typeface="Calibri"/>
              </a:rPr>
              <a:t>TeV</a:t>
            </a:r>
            <a:r>
              <a:rPr lang="en-US" sz="2800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/>
              </a:rPr>
              <a:t>c.m</a:t>
            </a:r>
            <a:r>
              <a:rPr lang="en-US" sz="2800" dirty="0">
                <a:solidFill>
                  <a:srgbClr val="0000FF"/>
                </a:solidFill>
                <a:latin typeface="Calibri"/>
              </a:rPr>
              <a:t>.)</a:t>
            </a:r>
          </a:p>
        </p:txBody>
      </p:sp>
      <p:sp>
        <p:nvSpPr>
          <p:cNvPr id="16" name="Oval 15"/>
          <p:cNvSpPr/>
          <p:nvPr/>
        </p:nvSpPr>
        <p:spPr>
          <a:xfrm>
            <a:off x="398870" y="1570163"/>
            <a:ext cx="6416556" cy="3248744"/>
          </a:xfrm>
          <a:prstGeom prst="ellipse">
            <a:avLst/>
          </a:prstGeom>
          <a:noFill/>
          <a:ln w="508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928" y="129751"/>
            <a:ext cx="78388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400" b="0" i="1" dirty="0">
                <a:solidFill>
                  <a:prstClr val="black"/>
                </a:solidFill>
                <a:latin typeface="Calibri"/>
              </a:rPr>
              <a:t>possible long-term strategy</a:t>
            </a:r>
            <a:endParaRPr lang="en-GB" sz="5400" b="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0451" y="5551615"/>
            <a:ext cx="9228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0" dirty="0">
                <a:solidFill>
                  <a:srgbClr val="00B050"/>
                </a:solidFill>
                <a:latin typeface="Calibri"/>
              </a:rPr>
              <a:t>&amp; </a:t>
            </a:r>
            <a:r>
              <a:rPr lang="en-US" sz="2800" i="1" dirty="0">
                <a:solidFill>
                  <a:srgbClr val="00B050"/>
                </a:solidFill>
                <a:latin typeface="Calibri"/>
              </a:rPr>
              <a:t>e</a:t>
            </a:r>
            <a:r>
              <a:rPr lang="en-US" sz="2800" i="1" baseline="30000" dirty="0">
                <a:solidFill>
                  <a:srgbClr val="00B050"/>
                </a:solidFill>
                <a:latin typeface="Calibri"/>
                <a:cs typeface="Calibri"/>
              </a:rPr>
              <a:t>±</a:t>
            </a:r>
            <a:r>
              <a:rPr lang="en-US" sz="2800" dirty="0">
                <a:solidFill>
                  <a:srgbClr val="00B050"/>
                </a:solidFill>
                <a:latin typeface="Calibri"/>
              </a:rPr>
              <a:t> (120 GeV)–</a:t>
            </a:r>
            <a:r>
              <a:rPr lang="en-US" sz="2800" i="1" dirty="0">
                <a:solidFill>
                  <a:srgbClr val="00B050"/>
                </a:solidFill>
                <a:latin typeface="Calibri"/>
              </a:rPr>
              <a:t>p</a:t>
            </a:r>
            <a:r>
              <a:rPr lang="en-US" sz="2800" dirty="0">
                <a:solidFill>
                  <a:srgbClr val="00B050"/>
                </a:solidFill>
                <a:latin typeface="Calibri"/>
              </a:rPr>
              <a:t> (7, 16 &amp; 50 </a:t>
            </a:r>
            <a:r>
              <a:rPr lang="en-US" sz="2800" dirty="0" err="1">
                <a:solidFill>
                  <a:srgbClr val="00B050"/>
                </a:solidFill>
                <a:latin typeface="Calibri"/>
              </a:rPr>
              <a:t>TeV</a:t>
            </a:r>
            <a:r>
              <a:rPr lang="en-US" sz="2800" dirty="0">
                <a:solidFill>
                  <a:srgbClr val="00B050"/>
                </a:solidFill>
                <a:latin typeface="Calibri"/>
              </a:rPr>
              <a:t>) </a:t>
            </a:r>
            <a:r>
              <a:rPr lang="en-US" sz="2800" b="0" dirty="0">
                <a:solidFill>
                  <a:srgbClr val="00B050"/>
                </a:solidFill>
                <a:latin typeface="Calibri"/>
              </a:rPr>
              <a:t>collisions (</a:t>
            </a:r>
            <a:r>
              <a:rPr lang="en-US" sz="2800" dirty="0">
                <a:solidFill>
                  <a:srgbClr val="00B050"/>
                </a:solidFill>
                <a:latin typeface="Calibri"/>
              </a:rPr>
              <a:t>[(V)HE-]</a:t>
            </a:r>
            <a:r>
              <a:rPr lang="en-US" sz="2800" dirty="0" err="1">
                <a:solidFill>
                  <a:srgbClr val="00B050"/>
                </a:solidFill>
                <a:latin typeface="Calibri"/>
              </a:rPr>
              <a:t>TLHeC</a:t>
            </a:r>
            <a:r>
              <a:rPr lang="en-US" sz="2800" b="0" dirty="0">
                <a:solidFill>
                  <a:srgbClr val="00B050"/>
                </a:solidFill>
                <a:latin typeface="Calibri"/>
              </a:rPr>
              <a:t>) </a:t>
            </a:r>
            <a:endParaRPr lang="en-GB" sz="2800" b="0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128" y="6044057"/>
            <a:ext cx="92161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CC"/>
                </a:solidFill>
                <a:latin typeface="Calibri"/>
                <a:cs typeface="Calibri"/>
              </a:rPr>
              <a:t>≥</a:t>
            </a:r>
            <a:r>
              <a:rPr lang="en-US" sz="3200" dirty="0" smtClean="0">
                <a:solidFill>
                  <a:srgbClr val="0000CC"/>
                </a:solidFill>
                <a:latin typeface="Calibri"/>
              </a:rPr>
              <a:t>60</a:t>
            </a:r>
            <a:r>
              <a:rPr lang="en-US" sz="3200" dirty="0" smtClean="0">
                <a:solidFill>
                  <a:srgbClr val="0000CC"/>
                </a:solidFill>
                <a:latin typeface="Calibri"/>
              </a:rPr>
              <a:t> </a:t>
            </a:r>
            <a:r>
              <a:rPr lang="en-US" sz="3200" dirty="0">
                <a:solidFill>
                  <a:srgbClr val="0000CC"/>
                </a:solidFill>
                <a:latin typeface="Calibri"/>
              </a:rPr>
              <a:t>years of </a:t>
            </a:r>
            <a:r>
              <a:rPr lang="en-US" sz="3200" i="1" dirty="0" err="1">
                <a:solidFill>
                  <a:srgbClr val="0000CC"/>
                </a:solidFill>
                <a:latin typeface="Calibri"/>
              </a:rPr>
              <a:t>e</a:t>
            </a:r>
            <a:r>
              <a:rPr lang="en-US" sz="3200" i="1" baseline="30000" dirty="0" err="1">
                <a:solidFill>
                  <a:srgbClr val="0000CC"/>
                </a:solidFill>
                <a:latin typeface="Calibri"/>
              </a:rPr>
              <a:t>+</a:t>
            </a:r>
            <a:r>
              <a:rPr lang="en-US" sz="3200" i="1" dirty="0" err="1">
                <a:solidFill>
                  <a:srgbClr val="0000CC"/>
                </a:solidFill>
                <a:latin typeface="Calibri"/>
              </a:rPr>
              <a:t>e</a:t>
            </a:r>
            <a:r>
              <a:rPr lang="en-US" sz="3200" i="1" baseline="30000" dirty="0">
                <a:solidFill>
                  <a:srgbClr val="0000CC"/>
                </a:solidFill>
                <a:latin typeface="Calibri"/>
              </a:rPr>
              <a:t>-</a:t>
            </a:r>
            <a:r>
              <a:rPr lang="en-US" sz="3200" dirty="0">
                <a:solidFill>
                  <a:srgbClr val="0000CC"/>
                </a:solidFill>
                <a:latin typeface="Calibri"/>
              </a:rPr>
              <a:t>, </a:t>
            </a:r>
            <a:r>
              <a:rPr lang="en-US" sz="3200" i="1" dirty="0">
                <a:solidFill>
                  <a:srgbClr val="0000CC"/>
                </a:solidFill>
                <a:latin typeface="Calibri"/>
              </a:rPr>
              <a:t>pp</a:t>
            </a:r>
            <a:r>
              <a:rPr lang="en-US" sz="3200" dirty="0">
                <a:solidFill>
                  <a:srgbClr val="0000CC"/>
                </a:solidFill>
                <a:latin typeface="Calibri"/>
              </a:rPr>
              <a:t>, </a:t>
            </a:r>
            <a:r>
              <a:rPr lang="en-US" sz="3200" i="1" dirty="0">
                <a:solidFill>
                  <a:srgbClr val="0000CC"/>
                </a:solidFill>
                <a:latin typeface="Calibri"/>
              </a:rPr>
              <a:t>ep/A</a:t>
            </a:r>
            <a:r>
              <a:rPr lang="en-US" sz="3200" dirty="0">
                <a:solidFill>
                  <a:srgbClr val="0000CC"/>
                </a:solidFill>
                <a:latin typeface="Calibri"/>
              </a:rPr>
              <a:t> physics at highest energies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604507" y="4807531"/>
            <a:ext cx="26457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Calibri"/>
              </a:rPr>
              <a:t>“same” detectors!?</a:t>
            </a:r>
          </a:p>
        </p:txBody>
      </p:sp>
      <p:sp>
        <p:nvSpPr>
          <p:cNvPr id="22" name="Oval 21"/>
          <p:cNvSpPr/>
          <p:nvPr/>
        </p:nvSpPr>
        <p:spPr>
          <a:xfrm>
            <a:off x="2256808" y="3023999"/>
            <a:ext cx="3796547" cy="1623340"/>
          </a:xfrm>
          <a:prstGeom prst="ellipse">
            <a:avLst/>
          </a:prstGeom>
          <a:noFill/>
          <a:ln w="508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409207" y="3023999"/>
            <a:ext cx="3796547" cy="1623340"/>
          </a:xfrm>
          <a:prstGeom prst="ellipse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100112" y="2944577"/>
            <a:ext cx="3796547" cy="162334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96423" y="2069778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solidFill>
                  <a:srgbClr val="FF0000"/>
                </a:solidFill>
                <a:latin typeface="+mj-lt"/>
              </a:rPr>
              <a:t>LEP</a:t>
            </a:r>
            <a:endParaRPr lang="fr-CH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115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2" grpId="0" animBg="1"/>
      <p:bldP spid="13" grpId="0" animBg="1"/>
      <p:bldP spid="15" grpId="0"/>
      <p:bldP spid="16" grpId="0" animBg="1"/>
      <p:bldP spid="24" grpId="0"/>
      <p:bldP spid="25" grpId="0"/>
      <p:bldP spid="2" grpId="0"/>
      <p:bldP spid="22" grpId="0" animBg="1"/>
      <p:bldP spid="26" grpId="0" animBg="1"/>
      <p:bldP spid="23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38"/>
            <a:ext cx="9144000" cy="3902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46100" y="3975415"/>
            <a:ext cx="82677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33CC"/>
                </a:solidFill>
                <a:latin typeface="Comic Sans MS"/>
              </a:rPr>
              <a:t>The LHC is a Higgs Factory !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mic Sans MS"/>
              </a:rPr>
              <a:t>several Million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</a:rPr>
              <a:t>Higgs already produced – more than most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</a:rPr>
              <a:t>Higgs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</a:rPr>
              <a:t>factory projects.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mic Sans MS"/>
              </a:rPr>
              <a:t>15 Higgs bosons / minute – and more to come (gain factor 3 going to 13 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</a:rPr>
              <a:t>TeV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</a:rPr>
              <a:t>)</a:t>
            </a:r>
          </a:p>
          <a:p>
            <a:endParaRPr lang="fr-CH" sz="1600" dirty="0" smtClean="0">
              <a:solidFill>
                <a:srgbClr val="000000"/>
              </a:solidFill>
              <a:latin typeface="Comic Sans MS"/>
            </a:endParaRPr>
          </a:p>
          <a:p>
            <a:r>
              <a:rPr lang="fr-CH" sz="1600" dirty="0" err="1" smtClean="0">
                <a:solidFill>
                  <a:srgbClr val="000000"/>
                </a:solidFill>
                <a:latin typeface="Comic Sans MS"/>
              </a:rPr>
              <a:t>Difficulties</a:t>
            </a:r>
            <a:r>
              <a:rPr lang="fr-CH" sz="1600" dirty="0" smtClean="0">
                <a:solidFill>
                  <a:srgbClr val="000000"/>
                </a:solidFill>
                <a:latin typeface="Comic Sans MS"/>
              </a:rPr>
              <a:t>: </a:t>
            </a:r>
            <a:r>
              <a:rPr lang="fr-CH" sz="1600" dirty="0" err="1" smtClean="0">
                <a:solidFill>
                  <a:srgbClr val="000000"/>
                </a:solidFill>
                <a:latin typeface="Comic Sans MS"/>
              </a:rPr>
              <a:t>several</a:t>
            </a:r>
            <a:r>
              <a:rPr lang="fr-CH" sz="1600" dirty="0" smtClean="0">
                <a:solidFill>
                  <a:srgbClr val="000000"/>
                </a:solidFill>
                <a:latin typeface="Comic Sans MS"/>
              </a:rPr>
              <a:t> production </a:t>
            </a:r>
            <a:r>
              <a:rPr lang="fr-CH" sz="1600" dirty="0" err="1" smtClean="0">
                <a:solidFill>
                  <a:srgbClr val="000000"/>
                </a:solidFill>
                <a:latin typeface="Comic Sans MS"/>
              </a:rPr>
              <a:t>mechanisms</a:t>
            </a:r>
            <a:r>
              <a:rPr lang="fr-CH" sz="1600" dirty="0" smtClean="0">
                <a:solidFill>
                  <a:srgbClr val="000000"/>
                </a:solidFill>
                <a:latin typeface="Comic Sans MS"/>
              </a:rPr>
              <a:t> to </a:t>
            </a:r>
            <a:r>
              <a:rPr lang="fr-CH" sz="1600" dirty="0" err="1" smtClean="0">
                <a:solidFill>
                  <a:srgbClr val="000000"/>
                </a:solidFill>
                <a:latin typeface="Comic Sans MS"/>
              </a:rPr>
              <a:t>disentangle</a:t>
            </a:r>
            <a:r>
              <a:rPr lang="fr-CH" sz="1600" dirty="0" smtClean="0">
                <a:solidFill>
                  <a:srgbClr val="000000"/>
                </a:solidFill>
                <a:latin typeface="Comic Sans MS"/>
              </a:rPr>
              <a:t> and </a:t>
            </a:r>
          </a:p>
          <a:p>
            <a:r>
              <a:rPr lang="fr-CH" sz="1600" dirty="0" err="1" smtClean="0">
                <a:solidFill>
                  <a:srgbClr val="000000"/>
                </a:solidFill>
                <a:latin typeface="Comic Sans MS"/>
              </a:rPr>
              <a:t>significant</a:t>
            </a:r>
            <a:r>
              <a:rPr lang="fr-CH" sz="160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fr-CH" sz="1600" dirty="0" err="1" smtClean="0">
                <a:solidFill>
                  <a:srgbClr val="000000"/>
                </a:solidFill>
                <a:latin typeface="Comic Sans MS"/>
              </a:rPr>
              <a:t>systematics</a:t>
            </a:r>
            <a:r>
              <a:rPr lang="fr-CH" sz="1600" dirty="0" smtClean="0">
                <a:solidFill>
                  <a:srgbClr val="000000"/>
                </a:solidFill>
                <a:latin typeface="Comic Sans MS"/>
              </a:rPr>
              <a:t> in the production cross-sections </a:t>
            </a:r>
            <a:r>
              <a:rPr lang="fr-CH" sz="1600" dirty="0" smtClean="0">
                <a:solidFill>
                  <a:srgbClr val="0033CC"/>
                </a:solidFill>
                <a:sym typeface="Symbol"/>
              </a:rPr>
              <a:t></a:t>
            </a:r>
            <a:r>
              <a:rPr lang="fr-CH" sz="1600" baseline="-25000" dirty="0" err="1" smtClean="0">
                <a:solidFill>
                  <a:srgbClr val="0033CC"/>
                </a:solidFill>
                <a:sym typeface="Symbol"/>
              </a:rPr>
              <a:t>prod</a:t>
            </a:r>
            <a:r>
              <a:rPr lang="fr-CH" sz="1600" dirty="0" smtClean="0">
                <a:solidFill>
                  <a:srgbClr val="0033CC"/>
                </a:solidFill>
                <a:sym typeface="Symbol"/>
              </a:rPr>
              <a:t> </a:t>
            </a:r>
            <a:r>
              <a:rPr lang="fr-CH" sz="1600" dirty="0" smtClean="0">
                <a:solidFill>
                  <a:srgbClr val="000000"/>
                </a:solidFill>
              </a:rPr>
              <a:t>.  </a:t>
            </a:r>
          </a:p>
          <a:p>
            <a:r>
              <a:rPr lang="fr-CH" sz="1600" dirty="0" smtClean="0">
                <a:solidFill>
                  <a:srgbClr val="0033CC"/>
                </a:solidFill>
              </a:rPr>
              <a:t>Challenge </a:t>
            </a:r>
            <a:r>
              <a:rPr lang="fr-CH" sz="1600" dirty="0" err="1" smtClean="0">
                <a:solidFill>
                  <a:srgbClr val="0033CC"/>
                </a:solidFill>
              </a:rPr>
              <a:t>will</a:t>
            </a:r>
            <a:r>
              <a:rPr lang="fr-CH" sz="1600" dirty="0" smtClean="0">
                <a:solidFill>
                  <a:srgbClr val="0033CC"/>
                </a:solidFill>
              </a:rPr>
              <a:t> </a:t>
            </a:r>
            <a:r>
              <a:rPr lang="fr-CH" sz="1600" dirty="0" err="1" smtClean="0">
                <a:solidFill>
                  <a:srgbClr val="0033CC"/>
                </a:solidFill>
              </a:rPr>
              <a:t>be</a:t>
            </a:r>
            <a:r>
              <a:rPr lang="fr-CH" sz="1600" dirty="0" smtClean="0">
                <a:solidFill>
                  <a:srgbClr val="0033CC"/>
                </a:solidFill>
              </a:rPr>
              <a:t> to </a:t>
            </a:r>
            <a:r>
              <a:rPr lang="fr-CH" sz="1600" dirty="0" err="1" smtClean="0">
                <a:solidFill>
                  <a:srgbClr val="0033CC"/>
                </a:solidFill>
              </a:rPr>
              <a:t>reduce</a:t>
            </a:r>
            <a:r>
              <a:rPr lang="fr-CH" sz="1600" dirty="0" smtClean="0">
                <a:solidFill>
                  <a:srgbClr val="0033CC"/>
                </a:solidFill>
              </a:rPr>
              <a:t> </a:t>
            </a:r>
            <a:r>
              <a:rPr lang="fr-CH" sz="1600" dirty="0" err="1" smtClean="0">
                <a:solidFill>
                  <a:srgbClr val="0033CC"/>
                </a:solidFill>
              </a:rPr>
              <a:t>systematics</a:t>
            </a:r>
            <a:r>
              <a:rPr lang="fr-CH" sz="1600" dirty="0" smtClean="0">
                <a:solidFill>
                  <a:srgbClr val="0033CC"/>
                </a:solidFill>
              </a:rPr>
              <a:t> by </a:t>
            </a:r>
            <a:r>
              <a:rPr lang="fr-CH" sz="1600" dirty="0" err="1" smtClean="0">
                <a:solidFill>
                  <a:srgbClr val="0033CC"/>
                </a:solidFill>
              </a:rPr>
              <a:t>measuring</a:t>
            </a:r>
            <a:r>
              <a:rPr lang="fr-CH" sz="1600" dirty="0" smtClean="0">
                <a:solidFill>
                  <a:srgbClr val="0033CC"/>
                </a:solidFill>
              </a:rPr>
              <a:t> </a:t>
            </a:r>
            <a:r>
              <a:rPr lang="fr-CH" sz="1600" dirty="0" err="1" smtClean="0">
                <a:solidFill>
                  <a:srgbClr val="0033CC"/>
                </a:solidFill>
              </a:rPr>
              <a:t>related</a:t>
            </a:r>
            <a:r>
              <a:rPr lang="fr-CH" sz="1600" dirty="0" smtClean="0">
                <a:solidFill>
                  <a:srgbClr val="0033CC"/>
                </a:solidFill>
              </a:rPr>
              <a:t> </a:t>
            </a:r>
            <a:r>
              <a:rPr lang="fr-CH" sz="1600" dirty="0" err="1" smtClean="0">
                <a:solidFill>
                  <a:srgbClr val="0033CC"/>
                </a:solidFill>
              </a:rPr>
              <a:t>processes</a:t>
            </a:r>
            <a:r>
              <a:rPr lang="fr-CH" sz="1600" dirty="0" smtClean="0">
                <a:solidFill>
                  <a:srgbClr val="0033CC"/>
                </a:solidFill>
              </a:rPr>
              <a:t>. </a:t>
            </a:r>
          </a:p>
          <a:p>
            <a:endParaRPr lang="fr-CH" sz="1600" dirty="0" smtClean="0">
              <a:solidFill>
                <a:srgbClr val="0033CC"/>
              </a:solidFill>
            </a:endParaRPr>
          </a:p>
          <a:p>
            <a:r>
              <a:rPr lang="fr-CH" sz="1600" dirty="0" smtClean="0">
                <a:solidFill>
                  <a:srgbClr val="0033CC"/>
                </a:solidFill>
                <a:sym typeface="Symbol"/>
              </a:rPr>
              <a:t></a:t>
            </a:r>
            <a:r>
              <a:rPr lang="fr-CH" sz="1600" baseline="-25000" dirty="0" smtClean="0">
                <a:solidFill>
                  <a:srgbClr val="0033CC"/>
                </a:solidFill>
                <a:sym typeface="Symbol"/>
              </a:rPr>
              <a:t>i</a:t>
            </a:r>
            <a:r>
              <a:rPr lang="fr-CH" sz="1600" baseline="-25000" dirty="0" smtClean="0">
                <a:solidFill>
                  <a:srgbClr val="0033CC"/>
                </a:solidFill>
                <a:sym typeface="Wingdings" pitchFamily="2" charset="2"/>
              </a:rPr>
              <a:t>f </a:t>
            </a:r>
            <a:r>
              <a:rPr lang="fr-CH" sz="1600" dirty="0" smtClean="0">
                <a:solidFill>
                  <a:srgbClr val="0033CC"/>
                </a:solidFill>
                <a:sym typeface="Symbol"/>
              </a:rPr>
              <a:t> </a:t>
            </a:r>
            <a:r>
              <a:rPr lang="fr-CH" sz="1600" baseline="30000" dirty="0" err="1" smtClean="0">
                <a:solidFill>
                  <a:srgbClr val="0033CC"/>
                </a:solidFill>
                <a:sym typeface="Symbol"/>
              </a:rPr>
              <a:t>observed</a:t>
            </a:r>
            <a:r>
              <a:rPr lang="fr-CH" sz="1600" baseline="30000" dirty="0" smtClean="0">
                <a:solidFill>
                  <a:srgbClr val="0033CC"/>
                </a:solidFill>
                <a:sym typeface="Symbol"/>
              </a:rPr>
              <a:t>   </a:t>
            </a:r>
            <a:r>
              <a:rPr lang="fr-CH" sz="1600" dirty="0" smtClean="0">
                <a:solidFill>
                  <a:srgbClr val="0033CC"/>
                </a:solidFill>
                <a:sym typeface="Symbol"/>
              </a:rPr>
              <a:t> </a:t>
            </a:r>
            <a:r>
              <a:rPr lang="fr-CH" sz="1600" baseline="-25000" dirty="0" err="1" smtClean="0">
                <a:solidFill>
                  <a:srgbClr val="0033CC"/>
                </a:solidFill>
                <a:sym typeface="Symbol"/>
              </a:rPr>
              <a:t>prod</a:t>
            </a:r>
            <a:r>
              <a:rPr lang="fr-CH" sz="1600" dirty="0" smtClean="0">
                <a:solidFill>
                  <a:srgbClr val="0033CC"/>
                </a:solidFill>
                <a:sym typeface="Symbol"/>
              </a:rPr>
              <a:t>  (</a:t>
            </a:r>
            <a:r>
              <a:rPr lang="fr-CH" sz="1600" dirty="0" err="1" smtClean="0">
                <a:solidFill>
                  <a:srgbClr val="0033CC"/>
                </a:solidFill>
                <a:sym typeface="Symbol"/>
              </a:rPr>
              <a:t>g</a:t>
            </a:r>
            <a:r>
              <a:rPr lang="fr-CH" sz="1600" baseline="-25000" dirty="0" err="1" smtClean="0">
                <a:solidFill>
                  <a:srgbClr val="0033CC"/>
                </a:solidFill>
                <a:sym typeface="Symbol"/>
              </a:rPr>
              <a:t>Hi</a:t>
            </a:r>
            <a:r>
              <a:rPr lang="fr-CH" sz="1600" dirty="0" smtClean="0">
                <a:solidFill>
                  <a:srgbClr val="0033CC"/>
                </a:solidFill>
                <a:sym typeface="Symbol"/>
              </a:rPr>
              <a:t> )</a:t>
            </a:r>
            <a:r>
              <a:rPr lang="fr-CH" sz="1600" baseline="30000" dirty="0" smtClean="0">
                <a:solidFill>
                  <a:srgbClr val="0033CC"/>
                </a:solidFill>
                <a:sym typeface="Symbol"/>
              </a:rPr>
              <a:t>2</a:t>
            </a:r>
            <a:r>
              <a:rPr lang="fr-CH" sz="1600" dirty="0" smtClean="0">
                <a:solidFill>
                  <a:srgbClr val="0033CC"/>
                </a:solidFill>
                <a:sym typeface="Symbol"/>
              </a:rPr>
              <a:t>(</a:t>
            </a:r>
            <a:r>
              <a:rPr lang="fr-CH" sz="1600" dirty="0" err="1" smtClean="0">
                <a:solidFill>
                  <a:srgbClr val="0033CC"/>
                </a:solidFill>
                <a:sym typeface="Symbol"/>
              </a:rPr>
              <a:t>g</a:t>
            </a:r>
            <a:r>
              <a:rPr lang="fr-CH" sz="1600" baseline="-25000" dirty="0" err="1" smtClean="0">
                <a:solidFill>
                  <a:srgbClr val="0033CC"/>
                </a:solidFill>
                <a:sym typeface="Symbol"/>
              </a:rPr>
              <a:t>Hf</a:t>
            </a:r>
            <a:r>
              <a:rPr lang="fr-CH" sz="1600" dirty="0" smtClean="0">
                <a:solidFill>
                  <a:srgbClr val="0033CC"/>
                </a:solidFill>
                <a:sym typeface="Symbol"/>
              </a:rPr>
              <a:t>)</a:t>
            </a:r>
            <a:r>
              <a:rPr lang="fr-CH" sz="1600" baseline="30000" dirty="0" smtClean="0">
                <a:solidFill>
                  <a:srgbClr val="0033CC"/>
                </a:solidFill>
                <a:sym typeface="Symbol"/>
              </a:rPr>
              <a:t>2      </a:t>
            </a:r>
            <a:r>
              <a:rPr lang="fr-CH" sz="1600" dirty="0" err="1" smtClean="0">
                <a:solidFill>
                  <a:srgbClr val="0033CC"/>
                </a:solidFill>
                <a:sym typeface="Symbol"/>
              </a:rPr>
              <a:t>extract</a:t>
            </a:r>
            <a:r>
              <a:rPr lang="fr-CH" sz="1600" dirty="0" smtClean="0">
                <a:solidFill>
                  <a:srgbClr val="0033CC"/>
                </a:solidFill>
                <a:sym typeface="Symbol"/>
              </a:rPr>
              <a:t> </a:t>
            </a:r>
            <a:r>
              <a:rPr lang="fr-CH" sz="1600" dirty="0" err="1" smtClean="0">
                <a:solidFill>
                  <a:srgbClr val="0033CC"/>
                </a:solidFill>
                <a:sym typeface="Symbol"/>
              </a:rPr>
              <a:t>couplings</a:t>
            </a:r>
            <a:r>
              <a:rPr lang="fr-CH" sz="1600" dirty="0" smtClean="0">
                <a:solidFill>
                  <a:srgbClr val="0033CC"/>
                </a:solidFill>
                <a:sym typeface="Symbol"/>
              </a:rPr>
              <a:t> to </a:t>
            </a:r>
            <a:r>
              <a:rPr lang="fr-CH" sz="1600" dirty="0" err="1" smtClean="0">
                <a:solidFill>
                  <a:srgbClr val="0033CC"/>
                </a:solidFill>
                <a:sym typeface="Symbol"/>
              </a:rPr>
              <a:t>anything</a:t>
            </a:r>
            <a:r>
              <a:rPr lang="fr-CH" sz="1600" dirty="0" smtClean="0">
                <a:solidFill>
                  <a:srgbClr val="0033CC"/>
                </a:solidFill>
                <a:sym typeface="Symbol"/>
              </a:rPr>
              <a:t> </a:t>
            </a:r>
            <a:r>
              <a:rPr lang="fr-CH" sz="1600" dirty="0" err="1" smtClean="0">
                <a:solidFill>
                  <a:srgbClr val="0033CC"/>
                </a:solidFill>
                <a:sym typeface="Symbol"/>
              </a:rPr>
              <a:t>you</a:t>
            </a:r>
            <a:r>
              <a:rPr lang="fr-CH" sz="1600" dirty="0" smtClean="0">
                <a:solidFill>
                  <a:srgbClr val="0033CC"/>
                </a:solidFill>
                <a:sym typeface="Symbol"/>
              </a:rPr>
              <a:t> </a:t>
            </a:r>
            <a:r>
              <a:rPr lang="fr-CH" sz="1600" dirty="0" err="1" smtClean="0">
                <a:solidFill>
                  <a:srgbClr val="0033CC"/>
                </a:solidFill>
                <a:sym typeface="Symbol"/>
              </a:rPr>
              <a:t>can</a:t>
            </a:r>
            <a:r>
              <a:rPr lang="fr-CH" sz="1600" dirty="0" smtClean="0">
                <a:solidFill>
                  <a:srgbClr val="0033CC"/>
                </a:solidFill>
                <a:sym typeface="Symbol"/>
              </a:rPr>
              <a:t> </a:t>
            </a:r>
            <a:r>
              <a:rPr lang="fr-CH" sz="1600" dirty="0" err="1" smtClean="0">
                <a:solidFill>
                  <a:srgbClr val="0033CC"/>
                </a:solidFill>
                <a:sym typeface="Symbol"/>
              </a:rPr>
              <a:t>see</a:t>
            </a:r>
            <a:r>
              <a:rPr lang="fr-CH" sz="1600" dirty="0" smtClean="0">
                <a:solidFill>
                  <a:srgbClr val="0033CC"/>
                </a:solidFill>
                <a:sym typeface="Symbol"/>
              </a:rPr>
              <a:t> or </a:t>
            </a:r>
            <a:r>
              <a:rPr lang="fr-CH" sz="1600" dirty="0" err="1" smtClean="0">
                <a:solidFill>
                  <a:srgbClr val="0033CC"/>
                </a:solidFill>
                <a:sym typeface="Symbol"/>
              </a:rPr>
              <a:t>produce</a:t>
            </a:r>
            <a:r>
              <a:rPr lang="fr-CH" sz="1600" dirty="0" smtClean="0">
                <a:solidFill>
                  <a:srgbClr val="0033CC"/>
                </a:solidFill>
                <a:sym typeface="Symbol"/>
              </a:rPr>
              <a:t> </a:t>
            </a:r>
            <a:r>
              <a:rPr lang="fr-CH" sz="1600" dirty="0" err="1" smtClean="0">
                <a:solidFill>
                  <a:srgbClr val="0033CC"/>
                </a:solidFill>
                <a:sym typeface="Symbol"/>
              </a:rPr>
              <a:t>from</a:t>
            </a:r>
            <a:endParaRPr lang="fr-CH" sz="1600" dirty="0" smtClean="0">
              <a:solidFill>
                <a:srgbClr val="0033CC"/>
              </a:solidFill>
              <a:sym typeface="Symbol"/>
            </a:endParaRPr>
          </a:p>
          <a:p>
            <a:r>
              <a:rPr lang="fr-CH" sz="1600" dirty="0" smtClean="0">
                <a:solidFill>
                  <a:srgbClr val="0033CC"/>
                </a:solidFill>
                <a:sym typeface="Symbol"/>
              </a:rPr>
              <a:t>                                        </a:t>
            </a:r>
            <a:r>
              <a:rPr lang="fr-CH" sz="1600" baseline="-25000" dirty="0" smtClean="0">
                <a:solidFill>
                  <a:srgbClr val="0033CC"/>
                </a:solidFill>
                <a:sym typeface="Symbol"/>
              </a:rPr>
              <a:t>H</a:t>
            </a:r>
            <a:r>
              <a:rPr lang="fr-CH" sz="1600" dirty="0" smtClean="0">
                <a:solidFill>
                  <a:srgbClr val="0033CC"/>
                </a:solidFill>
                <a:sym typeface="Symbol"/>
              </a:rPr>
              <a:t>               if i=f  as in WZ </a:t>
            </a:r>
            <a:r>
              <a:rPr lang="fr-CH" sz="1600" dirty="0" err="1" smtClean="0">
                <a:solidFill>
                  <a:srgbClr val="0033CC"/>
                </a:solidFill>
                <a:sym typeface="Symbol"/>
              </a:rPr>
              <a:t>with</a:t>
            </a:r>
            <a:r>
              <a:rPr lang="fr-CH" sz="1600" dirty="0" smtClean="0">
                <a:solidFill>
                  <a:srgbClr val="0033CC"/>
                </a:solidFill>
                <a:sym typeface="Symbol"/>
              </a:rPr>
              <a:t> H</a:t>
            </a:r>
            <a:r>
              <a:rPr lang="fr-CH" sz="1600" dirty="0" smtClean="0">
                <a:solidFill>
                  <a:srgbClr val="0033CC"/>
                </a:solidFill>
                <a:sym typeface="Wingdings" pitchFamily="2" charset="2"/>
              </a:rPr>
              <a:t> ZZ  </a:t>
            </a:r>
            <a:r>
              <a:rPr lang="fr-CH" sz="1600" dirty="0" err="1" smtClean="0">
                <a:solidFill>
                  <a:srgbClr val="0033CC"/>
                </a:solidFill>
                <a:sym typeface="Wingdings" pitchFamily="2" charset="2"/>
              </a:rPr>
              <a:t>absolute</a:t>
            </a:r>
            <a:r>
              <a:rPr lang="fr-CH" sz="1600" dirty="0" smtClean="0">
                <a:solidFill>
                  <a:srgbClr val="0033CC"/>
                </a:solidFill>
                <a:sym typeface="Wingdings" pitchFamily="2" charset="2"/>
              </a:rPr>
              <a:t> </a:t>
            </a:r>
            <a:r>
              <a:rPr lang="fr-CH" sz="1600" dirty="0" err="1" smtClean="0">
                <a:solidFill>
                  <a:srgbClr val="0033CC"/>
                </a:solidFill>
                <a:sym typeface="Wingdings" pitchFamily="2" charset="2"/>
              </a:rPr>
              <a:t>normalization</a:t>
            </a:r>
            <a:r>
              <a:rPr lang="fr-CH" sz="1600" dirty="0" smtClean="0">
                <a:solidFill>
                  <a:srgbClr val="0033CC"/>
                </a:solidFill>
                <a:sym typeface="Wingdings" pitchFamily="2" charset="2"/>
              </a:rPr>
              <a:t>  </a:t>
            </a:r>
            <a:r>
              <a:rPr lang="fr-CH" sz="1600" baseline="30000" dirty="0" smtClean="0">
                <a:solidFill>
                  <a:srgbClr val="0033CC"/>
                </a:solidFill>
                <a:sym typeface="Symbol"/>
              </a:rPr>
              <a:t> </a:t>
            </a:r>
            <a:endParaRPr lang="fr-CH" sz="1600" dirty="0" smtClean="0">
              <a:solidFill>
                <a:srgbClr val="0033CC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413000" y="6292314"/>
            <a:ext cx="9398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417735" y="3812583"/>
            <a:ext cx="4055919" cy="523220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THE LHC </a:t>
            </a:r>
            <a:r>
              <a:rPr kumimoji="0" lang="fr-CH" sz="28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is</a:t>
            </a:r>
            <a:r>
              <a:rPr kumimoji="0" lang="fr-CH" sz="28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a </a:t>
            </a:r>
            <a:r>
              <a:rPr kumimoji="0" lang="fr-CH" sz="28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Higgs</a:t>
            </a:r>
            <a:r>
              <a:rPr kumimoji="0" lang="fr-CH" sz="28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fr-CH" sz="28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Factory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867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3"/>
          <a:stretch/>
        </p:blipFill>
        <p:spPr>
          <a:xfrm>
            <a:off x="4248000" y="966072"/>
            <a:ext cx="4896000" cy="51849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-32389"/>
            <a:ext cx="9143999" cy="1008000"/>
          </a:xfrm>
          <a:prstGeom prst="rect">
            <a:avLst/>
          </a:prstGeom>
          <a:solidFill>
            <a:srgbClr val="002060"/>
          </a:solidFill>
        </p:spPr>
        <p:txBody>
          <a:bodyPr wrap="square" t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Calibri" pitchFamily="34" charset="0"/>
              </a:rPr>
              <a:t>Future Circular Collider Study - SCOPE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Calibri" pitchFamily="34" charset="0"/>
              </a:rPr>
              <a:t>CDR and cost review for the next ESU (2018)</a:t>
            </a:r>
          </a:p>
        </p:txBody>
      </p:sp>
      <p:sp>
        <p:nvSpPr>
          <p:cNvPr id="8" name="Rectangle 7"/>
          <p:cNvSpPr/>
          <p:nvPr/>
        </p:nvSpPr>
        <p:spPr>
          <a:xfrm>
            <a:off x="89920" y="1115343"/>
            <a:ext cx="4147504" cy="57708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sz="2400" b="1" kern="0" dirty="0" smtClean="0">
                <a:latin typeface="Arial"/>
                <a:cs typeface="Calibri" pitchFamily="34" charset="0"/>
              </a:rPr>
              <a:t>Forming an international collaboration to study: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i="1" kern="0" dirty="0" smtClean="0">
                <a:solidFill>
                  <a:srgbClr val="C00000"/>
                </a:solidFill>
                <a:latin typeface="Arial"/>
                <a:cs typeface="Calibri" pitchFamily="34" charset="0"/>
              </a:rPr>
              <a:t>pp</a:t>
            </a:r>
            <a:r>
              <a:rPr lang="en-US" sz="2400" b="1" kern="0" dirty="0" smtClean="0">
                <a:solidFill>
                  <a:srgbClr val="C00000"/>
                </a:solidFill>
                <a:latin typeface="Arial"/>
                <a:cs typeface="Calibri" pitchFamily="34" charset="0"/>
              </a:rPr>
              <a:t>-collider (</a:t>
            </a:r>
            <a:r>
              <a:rPr lang="en-US" sz="2400" b="1" i="1" kern="0" dirty="0" smtClean="0">
                <a:solidFill>
                  <a:srgbClr val="C00000"/>
                </a:solidFill>
                <a:latin typeface="Arial"/>
                <a:cs typeface="Calibri" pitchFamily="34" charset="0"/>
              </a:rPr>
              <a:t>FCC-</a:t>
            </a:r>
            <a:r>
              <a:rPr lang="en-US" sz="2400" b="1" i="1" kern="0" dirty="0" err="1" smtClean="0">
                <a:solidFill>
                  <a:srgbClr val="C00000"/>
                </a:solidFill>
                <a:latin typeface="Arial"/>
                <a:cs typeface="Calibri" pitchFamily="34" charset="0"/>
              </a:rPr>
              <a:t>hh</a:t>
            </a:r>
            <a:r>
              <a:rPr lang="en-US" sz="2400" b="1" kern="0" dirty="0" smtClean="0">
                <a:solidFill>
                  <a:srgbClr val="C00000"/>
                </a:solidFill>
                <a:latin typeface="Arial"/>
                <a:cs typeface="Calibri" pitchFamily="34" charset="0"/>
              </a:rPr>
              <a:t>)       </a:t>
            </a:r>
            <a:r>
              <a:rPr lang="en-US" sz="2400" kern="0" dirty="0" smtClean="0">
                <a:solidFill>
                  <a:srgbClr val="C00000"/>
                </a:solidFill>
                <a:latin typeface="Arial"/>
                <a:cs typeface="Calibri" pitchFamily="34" charset="0"/>
                <a:sym typeface="Wingdings" panose="05000000000000000000" pitchFamily="2" charset="2"/>
              </a:rPr>
              <a:t> </a:t>
            </a:r>
            <a:r>
              <a:rPr lang="en-US" sz="2400" kern="0" dirty="0" smtClean="0">
                <a:solidFill>
                  <a:srgbClr val="C00000"/>
                </a:solidFill>
                <a:latin typeface="Arial"/>
                <a:cs typeface="Calibri" pitchFamily="34" charset="0"/>
              </a:rPr>
              <a:t>defining infrastructure </a:t>
            </a:r>
            <a:r>
              <a:rPr lang="en-US" sz="2400" kern="0" dirty="0" smtClean="0">
                <a:latin typeface="Arial"/>
                <a:cs typeface="Calibri" pitchFamily="34" charset="0"/>
              </a:rPr>
              <a:t>requirements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en-US" sz="2000" b="1" i="1" kern="0" dirty="0" smtClean="0">
              <a:latin typeface="Arial"/>
              <a:cs typeface="Calibri" pitchFamily="34" charset="0"/>
            </a:endParaRPr>
          </a:p>
          <a:p>
            <a:pPr>
              <a:spcBef>
                <a:spcPts val="1200"/>
              </a:spcBef>
              <a:defRPr/>
            </a:pPr>
            <a:endParaRPr lang="en-US" sz="100" b="1" i="1" kern="0" dirty="0">
              <a:latin typeface="Arial"/>
              <a:cs typeface="Calibri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i="1" kern="0" dirty="0" err="1" smtClean="0">
                <a:solidFill>
                  <a:srgbClr val="0000FF"/>
                </a:solidFill>
                <a:latin typeface="Arial"/>
                <a:cs typeface="Calibri" pitchFamily="34" charset="0"/>
              </a:rPr>
              <a:t>e</a:t>
            </a:r>
            <a:r>
              <a:rPr lang="en-US" sz="2400" b="1" kern="0" baseline="30000" dirty="0" err="1" smtClean="0">
                <a:solidFill>
                  <a:srgbClr val="0000FF"/>
                </a:solidFill>
                <a:latin typeface="Arial"/>
                <a:cs typeface="Calibri" pitchFamily="34" charset="0"/>
              </a:rPr>
              <a:t>+</a:t>
            </a:r>
            <a:r>
              <a:rPr lang="en-US" sz="2400" b="1" i="1" kern="0" dirty="0" err="1" smtClean="0">
                <a:solidFill>
                  <a:srgbClr val="0000FF"/>
                </a:solidFill>
                <a:latin typeface="Arial"/>
                <a:cs typeface="Calibri" pitchFamily="34" charset="0"/>
              </a:rPr>
              <a:t>e</a:t>
            </a:r>
            <a:r>
              <a:rPr lang="en-US" sz="2400" b="1" kern="0" baseline="30000" dirty="0" smtClean="0">
                <a:solidFill>
                  <a:srgbClr val="0000FF"/>
                </a:solidFill>
                <a:latin typeface="Arial"/>
                <a:cs typeface="Calibri" pitchFamily="34" charset="0"/>
              </a:rPr>
              <a:t>-</a:t>
            </a:r>
            <a:r>
              <a:rPr lang="en-US" sz="2400" b="1" kern="0" dirty="0" smtClean="0">
                <a:solidFill>
                  <a:srgbClr val="0000FF"/>
                </a:solidFill>
                <a:latin typeface="Arial"/>
                <a:cs typeface="Calibri" pitchFamily="34" charset="0"/>
              </a:rPr>
              <a:t> </a:t>
            </a:r>
            <a:r>
              <a:rPr lang="en-US" sz="2400" b="1" kern="0" dirty="0">
                <a:solidFill>
                  <a:srgbClr val="0000FF"/>
                </a:solidFill>
                <a:latin typeface="Arial"/>
                <a:cs typeface="Calibri" pitchFamily="34" charset="0"/>
              </a:rPr>
              <a:t>collider </a:t>
            </a:r>
            <a:r>
              <a:rPr lang="en-US" sz="2400" b="1" kern="0" dirty="0" smtClean="0">
                <a:solidFill>
                  <a:srgbClr val="0000FF"/>
                </a:solidFill>
                <a:latin typeface="Arial"/>
                <a:cs typeface="Calibri" pitchFamily="34" charset="0"/>
              </a:rPr>
              <a:t>(</a:t>
            </a:r>
            <a:r>
              <a:rPr lang="en-US" sz="2400" b="1" i="1" kern="0" dirty="0" smtClean="0">
                <a:solidFill>
                  <a:srgbClr val="0000FF"/>
                </a:solidFill>
                <a:latin typeface="Arial"/>
                <a:cs typeface="Calibri" pitchFamily="34" charset="0"/>
              </a:rPr>
              <a:t>FCC-</a:t>
            </a:r>
            <a:r>
              <a:rPr lang="en-US" sz="2400" b="1" i="1" kern="0" dirty="0" err="1" smtClean="0">
                <a:solidFill>
                  <a:srgbClr val="0000FF"/>
                </a:solidFill>
                <a:latin typeface="Arial"/>
                <a:cs typeface="Calibri" pitchFamily="34" charset="0"/>
              </a:rPr>
              <a:t>ee</a:t>
            </a:r>
            <a:r>
              <a:rPr lang="en-US" sz="2400" b="1" kern="0" dirty="0" smtClean="0">
                <a:solidFill>
                  <a:srgbClr val="0000FF"/>
                </a:solidFill>
                <a:latin typeface="Arial"/>
                <a:cs typeface="Calibri" pitchFamily="34" charset="0"/>
              </a:rPr>
              <a:t>) </a:t>
            </a:r>
            <a:r>
              <a:rPr lang="en-US" sz="2400" kern="0" dirty="0" smtClean="0">
                <a:solidFill>
                  <a:srgbClr val="0000FF"/>
                </a:solidFill>
                <a:latin typeface="Arial"/>
                <a:cs typeface="Calibri" pitchFamily="34" charset="0"/>
              </a:rPr>
              <a:t>as potential intermediate step  ECM=90-400 GeV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i="1" kern="0" dirty="0" smtClean="0">
                <a:latin typeface="Arial"/>
                <a:cs typeface="Calibri" pitchFamily="34" charset="0"/>
              </a:rPr>
              <a:t>p-e</a:t>
            </a:r>
            <a:r>
              <a:rPr lang="en-US" sz="2400" b="1" kern="0" dirty="0" smtClean="0">
                <a:latin typeface="Arial"/>
                <a:cs typeface="Calibri" pitchFamily="34" charset="0"/>
              </a:rPr>
              <a:t> (</a:t>
            </a:r>
            <a:r>
              <a:rPr lang="en-US" sz="2400" b="1" i="1" kern="0" dirty="0" smtClean="0">
                <a:latin typeface="Arial"/>
                <a:cs typeface="Calibri" pitchFamily="34" charset="0"/>
              </a:rPr>
              <a:t>FCC-he</a:t>
            </a:r>
            <a:r>
              <a:rPr lang="en-US" sz="2400" b="1" kern="0" dirty="0" smtClean="0">
                <a:latin typeface="Arial"/>
                <a:cs typeface="Calibri" pitchFamily="34" charset="0"/>
              </a:rPr>
              <a:t>) option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kern="0" dirty="0" smtClean="0">
                <a:latin typeface="Arial"/>
                <a:cs typeface="Calibri" pitchFamily="34" charset="0"/>
              </a:rPr>
              <a:t>80-100 </a:t>
            </a:r>
            <a:r>
              <a:rPr lang="en-US" sz="2400" b="1" kern="0" dirty="0">
                <a:latin typeface="Arial"/>
                <a:cs typeface="Calibri" pitchFamily="34" charset="0"/>
              </a:rPr>
              <a:t>km </a:t>
            </a:r>
            <a:r>
              <a:rPr lang="en-US" sz="2400" b="1" kern="0" dirty="0" smtClean="0">
                <a:latin typeface="Arial"/>
                <a:cs typeface="Calibri" pitchFamily="34" charset="0"/>
              </a:rPr>
              <a:t>infrastructure </a:t>
            </a:r>
            <a:r>
              <a:rPr lang="en-US" sz="2400" kern="0" dirty="0">
                <a:latin typeface="Arial"/>
                <a:cs typeface="Calibri" pitchFamily="34" charset="0"/>
              </a:rPr>
              <a:t>in Geneva </a:t>
            </a:r>
            <a:r>
              <a:rPr lang="en-US" sz="2400" kern="0" dirty="0" smtClean="0">
                <a:latin typeface="Arial"/>
                <a:cs typeface="Calibri" pitchFamily="34" charset="0"/>
              </a:rPr>
              <a:t>area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3136" y="3123384"/>
            <a:ext cx="3833552" cy="707886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B2B2B2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~16 T </a:t>
            </a:r>
            <a:r>
              <a:rPr kumimoji="0" lang="fr-CH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sym typeface="Symbol"/>
              </a:rPr>
              <a:t> 100 </a:t>
            </a:r>
            <a:r>
              <a:rPr kumimoji="0" lang="fr-CH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sym typeface="Symbol"/>
              </a:rPr>
              <a:t>TeV</a:t>
            </a:r>
            <a:r>
              <a:rPr kumimoji="0" lang="fr-CH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sym typeface="Symbol"/>
              </a:rPr>
              <a:t> </a:t>
            </a:r>
            <a:r>
              <a:rPr kumimoji="0" lang="fr-CH" sz="20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sym typeface="Symbol"/>
              </a:rPr>
              <a:t>pp</a:t>
            </a:r>
            <a:r>
              <a:rPr kumimoji="0" lang="fr-CH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sym typeface="Symbol"/>
              </a:rPr>
              <a:t> in 100 km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sym typeface="Symbol"/>
              </a:rPr>
              <a:t>~20 T  100 </a:t>
            </a:r>
            <a:r>
              <a:rPr kumimoji="0" lang="fr-CH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sym typeface="Symbol"/>
              </a:rPr>
              <a:t>TeV</a:t>
            </a:r>
            <a:r>
              <a:rPr kumimoji="0" lang="fr-CH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sym typeface="Symbol"/>
              </a:rPr>
              <a:t> </a:t>
            </a:r>
            <a:r>
              <a:rPr kumimoji="0" lang="fr-CH" sz="20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sym typeface="Symbol"/>
              </a:rPr>
              <a:t>pp</a:t>
            </a:r>
            <a:r>
              <a:rPr kumimoji="0" lang="fr-CH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sym typeface="Symbol"/>
              </a:rPr>
              <a:t> in 80 km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DF2E-9C38-43D2-AB7F-102B260795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Alain Blondel FCC Future Circular Colliders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90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8420" y="-41588"/>
            <a:ext cx="9150188" cy="864000"/>
          </a:xfrm>
          <a:prstGeom prst="rect">
            <a:avLst/>
          </a:prstGeom>
          <a:solidFill>
            <a:schemeClr val="tx1"/>
          </a:solidFill>
        </p:spPr>
        <p:txBody>
          <a:bodyPr tIns="0" bIns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i="1" dirty="0" smtClean="0">
                <a:solidFill>
                  <a:srgbClr val="FFFF00"/>
                </a:solidFill>
              </a:rPr>
              <a:t>FCC-</a:t>
            </a:r>
            <a:r>
              <a:rPr lang="en-US" sz="3600" i="1" dirty="0" err="1" smtClean="0">
                <a:solidFill>
                  <a:srgbClr val="FFFF00"/>
                </a:solidFill>
              </a:rPr>
              <a:t>hh</a:t>
            </a:r>
            <a:r>
              <a:rPr lang="en-US" sz="3600" i="1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>
                <a:solidFill>
                  <a:srgbClr val="FFFF00"/>
                </a:solidFill>
              </a:rPr>
              <a:t>parameters – starting point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1170468"/>
            <a:ext cx="8712968" cy="456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b="0" dirty="0" smtClean="0">
                <a:solidFill>
                  <a:srgbClr val="0C377B"/>
                </a:solidFill>
                <a:latin typeface="Arial"/>
              </a:rPr>
              <a:t> </a:t>
            </a:r>
            <a:endParaRPr lang="en-US" sz="1050" b="0" dirty="0">
              <a:solidFill>
                <a:srgbClr val="0C377B"/>
              </a:solidFill>
              <a:latin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C377B"/>
                </a:solidFill>
                <a:latin typeface="Arial"/>
              </a:rPr>
              <a:t>   Energy 			</a:t>
            </a:r>
            <a:r>
              <a:rPr lang="en-US" sz="2000" dirty="0" smtClean="0">
                <a:solidFill>
                  <a:srgbClr val="FF0000"/>
                </a:solidFill>
                <a:latin typeface="Arial"/>
              </a:rPr>
              <a:t>100 </a:t>
            </a:r>
            <a:r>
              <a:rPr lang="en-US" sz="2000" dirty="0" err="1" smtClean="0">
                <a:solidFill>
                  <a:srgbClr val="FF0000"/>
                </a:solidFill>
                <a:latin typeface="Arial"/>
              </a:rPr>
              <a:t>TeV</a:t>
            </a:r>
            <a:r>
              <a:rPr lang="en-US" sz="2000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/>
              </a:rPr>
              <a:t>c.m</a:t>
            </a:r>
            <a:r>
              <a:rPr lang="en-US" sz="2000" dirty="0" smtClean="0">
                <a:solidFill>
                  <a:srgbClr val="0C377B"/>
                </a:solidFill>
                <a:latin typeface="Arial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C377B"/>
                </a:solidFill>
                <a:latin typeface="Arial"/>
              </a:rPr>
              <a:t>   Dipole field	 		</a:t>
            </a:r>
            <a:r>
              <a:rPr lang="en-US" sz="2000" dirty="0" smtClean="0">
                <a:solidFill>
                  <a:srgbClr val="FF0000"/>
                </a:solidFill>
                <a:latin typeface="Arial"/>
              </a:rPr>
              <a:t>~ 16 T (Nb</a:t>
            </a:r>
            <a:r>
              <a:rPr lang="en-US" sz="2000" baseline="-25000" dirty="0" smtClean="0">
                <a:solidFill>
                  <a:srgbClr val="FF0000"/>
                </a:solidFill>
                <a:latin typeface="Arial"/>
              </a:rPr>
              <a:t>3</a:t>
            </a:r>
            <a:r>
              <a:rPr lang="en-US" sz="2000" dirty="0" smtClean="0">
                <a:solidFill>
                  <a:srgbClr val="FF0000"/>
                </a:solidFill>
                <a:latin typeface="Arial"/>
              </a:rPr>
              <a:t>Sn),  </a:t>
            </a:r>
            <a:r>
              <a:rPr lang="en-US" sz="2000" dirty="0" smtClean="0">
                <a:solidFill>
                  <a:srgbClr val="0C377B"/>
                </a:solidFill>
                <a:latin typeface="Arial"/>
              </a:rPr>
              <a:t>[20 T option HTS]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C377B"/>
                </a:solidFill>
                <a:latin typeface="Arial"/>
              </a:rPr>
              <a:t>   Circumference 		</a:t>
            </a:r>
            <a:r>
              <a:rPr lang="en-US" sz="2000" dirty="0" smtClean="0">
                <a:solidFill>
                  <a:srgbClr val="FF0000"/>
                </a:solidFill>
                <a:latin typeface="Arial"/>
              </a:rPr>
              <a:t>~ 100 km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C377B"/>
                </a:solidFill>
                <a:latin typeface="Arial"/>
              </a:rPr>
              <a:t>   #IPs				2 main (tune shift) + 2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C377B"/>
                </a:solidFill>
                <a:latin typeface="Arial"/>
              </a:rPr>
              <a:t>   Luminosity/</a:t>
            </a:r>
            <a:r>
              <a:rPr lang="en-US" sz="2000" dirty="0" err="1" smtClean="0">
                <a:solidFill>
                  <a:srgbClr val="0C377B"/>
                </a:solidFill>
                <a:latin typeface="Arial"/>
              </a:rPr>
              <a:t>IP</a:t>
            </a:r>
            <a:r>
              <a:rPr lang="en-US" sz="2000" baseline="-25000" dirty="0" err="1" smtClean="0">
                <a:solidFill>
                  <a:srgbClr val="0C377B"/>
                </a:solidFill>
                <a:latin typeface="Arial"/>
              </a:rPr>
              <a:t>main</a:t>
            </a:r>
            <a:r>
              <a:rPr lang="en-US" sz="2000" dirty="0">
                <a:solidFill>
                  <a:srgbClr val="0C377B"/>
                </a:solidFill>
                <a:latin typeface="Arial"/>
              </a:rPr>
              <a:t>		</a:t>
            </a:r>
            <a:r>
              <a:rPr lang="en-US" sz="2000" dirty="0" smtClean="0">
                <a:solidFill>
                  <a:srgbClr val="0C377B"/>
                </a:solidFill>
                <a:latin typeface="Arial"/>
              </a:rPr>
              <a:t>5 10</a:t>
            </a:r>
            <a:r>
              <a:rPr lang="en-US" sz="2000" baseline="30000" dirty="0" smtClean="0">
                <a:solidFill>
                  <a:srgbClr val="0C377B"/>
                </a:solidFill>
                <a:latin typeface="Arial"/>
              </a:rPr>
              <a:t>34</a:t>
            </a:r>
            <a:r>
              <a:rPr lang="en-US" sz="2000" dirty="0" smtClean="0">
                <a:solidFill>
                  <a:srgbClr val="0C377B"/>
                </a:solidFill>
                <a:latin typeface="Arial"/>
              </a:rPr>
              <a:t> [2.5x10</a:t>
            </a:r>
            <a:r>
              <a:rPr lang="en-US" sz="2000" baseline="30000" dirty="0" smtClean="0">
                <a:solidFill>
                  <a:srgbClr val="0C377B"/>
                </a:solidFill>
                <a:latin typeface="Arial"/>
              </a:rPr>
              <a:t>35</a:t>
            </a:r>
            <a:r>
              <a:rPr lang="en-US" sz="2000" dirty="0" smtClean="0">
                <a:solidFill>
                  <a:srgbClr val="0C377B"/>
                </a:solidFill>
                <a:latin typeface="Arial"/>
              </a:rPr>
              <a:t>] cm</a:t>
            </a:r>
            <a:r>
              <a:rPr lang="en-US" sz="2000" baseline="30000" dirty="0" smtClean="0">
                <a:solidFill>
                  <a:srgbClr val="0C377B"/>
                </a:solidFill>
                <a:latin typeface="Arial"/>
              </a:rPr>
              <a:t>-2</a:t>
            </a:r>
            <a:r>
              <a:rPr lang="en-US" sz="2000" dirty="0" smtClean="0">
                <a:solidFill>
                  <a:srgbClr val="0C377B"/>
                </a:solidFill>
                <a:latin typeface="Arial"/>
              </a:rPr>
              <a:t>s</a:t>
            </a:r>
            <a:r>
              <a:rPr lang="en-US" sz="2000" baseline="30000" dirty="0" smtClean="0">
                <a:solidFill>
                  <a:srgbClr val="0C377B"/>
                </a:solidFill>
                <a:latin typeface="Arial"/>
              </a:rPr>
              <a:t>-1</a:t>
            </a:r>
            <a:endParaRPr lang="en-US" sz="2000" baseline="30000" dirty="0">
              <a:solidFill>
                <a:srgbClr val="0C377B"/>
              </a:solidFill>
              <a:latin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C377B"/>
                </a:solidFill>
                <a:latin typeface="Arial"/>
              </a:rPr>
              <a:t>   Stored </a:t>
            </a:r>
            <a:r>
              <a:rPr lang="en-US" sz="2000" dirty="0">
                <a:solidFill>
                  <a:srgbClr val="0C377B"/>
                </a:solidFill>
                <a:latin typeface="Arial"/>
              </a:rPr>
              <a:t>beam energy	</a:t>
            </a:r>
            <a:r>
              <a:rPr lang="en-US" sz="2000" dirty="0" smtClean="0">
                <a:solidFill>
                  <a:srgbClr val="0C377B"/>
                </a:solidFill>
                <a:latin typeface="Arial"/>
              </a:rPr>
              <a:t>	8.2 </a:t>
            </a:r>
            <a:r>
              <a:rPr lang="en-US" sz="2000" dirty="0">
                <a:solidFill>
                  <a:srgbClr val="0C377B"/>
                </a:solidFill>
                <a:latin typeface="Arial"/>
              </a:rPr>
              <a:t>GJ/beam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C377B"/>
                </a:solidFill>
                <a:latin typeface="Arial"/>
              </a:rPr>
              <a:t>   Synchrotron </a:t>
            </a:r>
            <a:r>
              <a:rPr lang="en-US" sz="2000" dirty="0">
                <a:solidFill>
                  <a:srgbClr val="0C377B"/>
                </a:solidFill>
                <a:latin typeface="Arial"/>
              </a:rPr>
              <a:t>radiation </a:t>
            </a:r>
            <a:r>
              <a:rPr lang="en-US" sz="2000" dirty="0" smtClean="0">
                <a:solidFill>
                  <a:srgbClr val="0C377B"/>
                </a:solidFill>
                <a:latin typeface="Arial"/>
              </a:rPr>
              <a:t>	26 </a:t>
            </a:r>
            <a:r>
              <a:rPr lang="en-US" sz="2000" dirty="0">
                <a:solidFill>
                  <a:srgbClr val="0C377B"/>
                </a:solidFill>
                <a:latin typeface="Arial"/>
              </a:rPr>
              <a:t>W/m/aperture </a:t>
            </a:r>
            <a:r>
              <a:rPr lang="en-US" sz="2000" b="0" dirty="0">
                <a:solidFill>
                  <a:srgbClr val="0C377B"/>
                </a:solidFill>
                <a:latin typeface="Arial"/>
              </a:rPr>
              <a:t>(filling fact. </a:t>
            </a:r>
            <a:r>
              <a:rPr lang="en-US" sz="2000" b="0" dirty="0" smtClean="0">
                <a:solidFill>
                  <a:srgbClr val="0C377B"/>
                </a:solidFill>
                <a:latin typeface="Arial"/>
              </a:rPr>
              <a:t>~78</a:t>
            </a:r>
            <a:r>
              <a:rPr lang="en-US" sz="2000" b="0" dirty="0">
                <a:solidFill>
                  <a:srgbClr val="0C377B"/>
                </a:solidFill>
                <a:latin typeface="Arial"/>
              </a:rPr>
              <a:t>% in arc)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C377B"/>
                </a:solidFill>
                <a:latin typeface="Arial"/>
              </a:rPr>
              <a:t>   Long. </a:t>
            </a:r>
            <a:r>
              <a:rPr lang="en-US" sz="2000" dirty="0">
                <a:solidFill>
                  <a:srgbClr val="0C377B"/>
                </a:solidFill>
                <a:latin typeface="Arial"/>
              </a:rPr>
              <a:t>emit damping time	0.5 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C377B"/>
                </a:solidFill>
                <a:latin typeface="Arial"/>
              </a:rPr>
              <a:t>   Bunch </a:t>
            </a:r>
            <a:r>
              <a:rPr lang="en-US" sz="2000" dirty="0">
                <a:solidFill>
                  <a:srgbClr val="0C377B"/>
                </a:solidFill>
                <a:latin typeface="Arial"/>
              </a:rPr>
              <a:t>spacing 		25 ns [5 ns option]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0" dirty="0" smtClean="0">
                <a:solidFill>
                  <a:srgbClr val="0C377B"/>
                </a:solidFill>
                <a:latin typeface="Arial"/>
              </a:rPr>
              <a:t>   Bunch </a:t>
            </a:r>
            <a:r>
              <a:rPr lang="en-US" sz="2000" b="0" dirty="0">
                <a:solidFill>
                  <a:srgbClr val="0C377B"/>
                </a:solidFill>
                <a:latin typeface="Arial"/>
              </a:rPr>
              <a:t>population (25 ns)	1x10</a:t>
            </a:r>
            <a:r>
              <a:rPr lang="en-US" sz="2000" b="0" baseline="30000" dirty="0">
                <a:solidFill>
                  <a:srgbClr val="0C377B"/>
                </a:solidFill>
                <a:latin typeface="Arial"/>
              </a:rPr>
              <a:t>11</a:t>
            </a:r>
            <a:r>
              <a:rPr lang="en-US" sz="2000" b="0" dirty="0">
                <a:solidFill>
                  <a:srgbClr val="0C377B"/>
                </a:solidFill>
                <a:latin typeface="Arial"/>
              </a:rPr>
              <a:t> p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0" dirty="0" smtClean="0">
                <a:solidFill>
                  <a:srgbClr val="0C377B"/>
                </a:solidFill>
                <a:latin typeface="Arial"/>
              </a:rPr>
              <a:t>   Transverse </a:t>
            </a:r>
            <a:r>
              <a:rPr lang="en-US" sz="2000" b="0" dirty="0" err="1">
                <a:solidFill>
                  <a:srgbClr val="0C377B"/>
                </a:solidFill>
                <a:latin typeface="Arial"/>
              </a:rPr>
              <a:t>emittance</a:t>
            </a:r>
            <a:r>
              <a:rPr lang="en-US" sz="2000" b="0" dirty="0">
                <a:solidFill>
                  <a:srgbClr val="0C377B"/>
                </a:solidFill>
                <a:latin typeface="Arial"/>
              </a:rPr>
              <a:t> 	</a:t>
            </a:r>
            <a:r>
              <a:rPr lang="en-US" sz="2000" b="0" dirty="0" smtClean="0">
                <a:solidFill>
                  <a:srgbClr val="0C377B"/>
                </a:solidFill>
                <a:latin typeface="Arial"/>
              </a:rPr>
              <a:t>	2.2 </a:t>
            </a:r>
            <a:r>
              <a:rPr lang="en-US" sz="2000" b="0" dirty="0">
                <a:solidFill>
                  <a:srgbClr val="0C377B"/>
                </a:solidFill>
                <a:latin typeface="Arial"/>
              </a:rPr>
              <a:t>micron </a:t>
            </a:r>
            <a:r>
              <a:rPr lang="en-US" sz="2000" b="0" dirty="0" smtClean="0">
                <a:solidFill>
                  <a:srgbClr val="0C377B"/>
                </a:solidFill>
                <a:latin typeface="Arial"/>
              </a:rPr>
              <a:t>normalized</a:t>
            </a:r>
            <a:endParaRPr lang="en-US" sz="2000" b="0" baseline="30000" dirty="0">
              <a:solidFill>
                <a:srgbClr val="0C377B"/>
              </a:solidFill>
              <a:latin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0" dirty="0" smtClean="0">
                <a:solidFill>
                  <a:srgbClr val="0C377B"/>
                </a:solidFill>
                <a:latin typeface="Arial"/>
              </a:rPr>
              <a:t>   #</a:t>
            </a:r>
            <a:r>
              <a:rPr lang="en-US" sz="2000" b="0" dirty="0">
                <a:solidFill>
                  <a:srgbClr val="0C377B"/>
                </a:solidFill>
                <a:latin typeface="Arial"/>
              </a:rPr>
              <a:t>bunches			10500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0" dirty="0" smtClean="0">
                <a:solidFill>
                  <a:srgbClr val="0C377B"/>
                </a:solidFill>
                <a:latin typeface="Arial"/>
              </a:rPr>
              <a:t>   Beam-beam </a:t>
            </a:r>
            <a:r>
              <a:rPr lang="en-US" sz="2000" b="0" dirty="0">
                <a:solidFill>
                  <a:srgbClr val="0C377B"/>
                </a:solidFill>
                <a:latin typeface="Arial"/>
              </a:rPr>
              <a:t>tune shift	</a:t>
            </a:r>
            <a:r>
              <a:rPr lang="en-US" sz="2000" b="0" dirty="0" smtClean="0">
                <a:solidFill>
                  <a:srgbClr val="0C377B"/>
                </a:solidFill>
                <a:latin typeface="Arial"/>
              </a:rPr>
              <a:t>	0.01 </a:t>
            </a:r>
            <a:r>
              <a:rPr lang="en-US" sz="2000" b="0" dirty="0">
                <a:solidFill>
                  <a:srgbClr val="0C377B"/>
                </a:solidFill>
                <a:latin typeface="Arial"/>
              </a:rPr>
              <a:t>(total)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0" dirty="0" smtClean="0">
                <a:solidFill>
                  <a:srgbClr val="0C377B"/>
                </a:solidFill>
                <a:latin typeface="Symbol" panose="05050102010706020507" pitchFamily="18" charset="2"/>
              </a:rPr>
              <a:t>   b</a:t>
            </a:r>
            <a:r>
              <a:rPr lang="en-US" sz="2000" b="0" dirty="0" smtClean="0">
                <a:solidFill>
                  <a:srgbClr val="0C377B"/>
                </a:solidFill>
                <a:latin typeface="Arial"/>
              </a:rPr>
              <a:t>* </a:t>
            </a:r>
            <a:r>
              <a:rPr lang="en-US" sz="2000" b="0" dirty="0">
                <a:solidFill>
                  <a:srgbClr val="0C377B"/>
                </a:solidFill>
                <a:latin typeface="Arial"/>
              </a:rPr>
              <a:t>	</a:t>
            </a:r>
            <a:r>
              <a:rPr lang="en-US" sz="2000" b="0" dirty="0" smtClean="0">
                <a:solidFill>
                  <a:srgbClr val="0C377B"/>
                </a:solidFill>
                <a:latin typeface="Arial"/>
              </a:rPr>
              <a:t>			1.1 m (HL-LHC: 0.15 m)</a:t>
            </a:r>
          </a:p>
        </p:txBody>
      </p:sp>
      <p:sp>
        <p:nvSpPr>
          <p:cNvPr id="2" name="Right Brace 1"/>
          <p:cNvSpPr/>
          <p:nvPr/>
        </p:nvSpPr>
        <p:spPr>
          <a:xfrm>
            <a:off x="6660232" y="3762664"/>
            <a:ext cx="216024" cy="100811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rgbClr val="0C377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48264" y="3934797"/>
            <a:ext cx="2193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b="0" dirty="0">
                <a:solidFill>
                  <a:srgbClr val="0C377B"/>
                </a:solidFill>
                <a:latin typeface="Arial"/>
              </a:rPr>
              <a:t>a</a:t>
            </a:r>
            <a:r>
              <a:rPr lang="en-GB" sz="1800" b="0" dirty="0" smtClean="0">
                <a:solidFill>
                  <a:srgbClr val="0C377B"/>
                </a:solidFill>
                <a:latin typeface="Arial"/>
              </a:rPr>
              <a:t>lready available from SPS for 25 ns</a:t>
            </a:r>
            <a:endParaRPr lang="en-GB" sz="1800" b="0" dirty="0">
              <a:solidFill>
                <a:srgbClr val="0C377B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6552" y="5862918"/>
            <a:ext cx="6821098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sz="2400" dirty="0" err="1" smtClean="0">
                <a:solidFill>
                  <a:srgbClr val="0C377B"/>
                </a:solidFill>
              </a:rPr>
              <a:t>Ongoing</a:t>
            </a:r>
            <a:r>
              <a:rPr lang="fr-CH" sz="2400" dirty="0" smtClean="0">
                <a:solidFill>
                  <a:srgbClr val="0C377B"/>
                </a:solidFill>
              </a:rPr>
              <a:t> discussion : </a:t>
            </a:r>
            <a:r>
              <a:rPr lang="fr-CH" sz="2400" dirty="0" err="1" smtClean="0">
                <a:solidFill>
                  <a:srgbClr val="0C377B"/>
                </a:solidFill>
              </a:rPr>
              <a:t>should</a:t>
            </a:r>
            <a:r>
              <a:rPr lang="fr-CH" sz="2400" dirty="0" smtClean="0">
                <a:solidFill>
                  <a:srgbClr val="0C377B"/>
                </a:solidFill>
              </a:rPr>
              <a:t> </a:t>
            </a:r>
            <a:r>
              <a:rPr lang="fr-CH" sz="2400" dirty="0" err="1" smtClean="0">
                <a:solidFill>
                  <a:srgbClr val="0C377B"/>
                </a:solidFill>
              </a:rPr>
              <a:t>we</a:t>
            </a:r>
            <a:r>
              <a:rPr lang="fr-CH" sz="2400" dirty="0" smtClean="0">
                <a:solidFill>
                  <a:srgbClr val="0C377B"/>
                </a:solidFill>
              </a:rPr>
              <a:t> go to 10</a:t>
            </a:r>
            <a:r>
              <a:rPr lang="fr-CH" sz="2400" baseline="30000" dirty="0" smtClean="0">
                <a:solidFill>
                  <a:srgbClr val="0C377B"/>
                </a:solidFill>
              </a:rPr>
              <a:t>36</a:t>
            </a:r>
            <a:r>
              <a:rPr lang="en-US" sz="2400" dirty="0" smtClean="0">
                <a:solidFill>
                  <a:srgbClr val="0C377B"/>
                </a:solidFill>
                <a:latin typeface="Arial"/>
              </a:rPr>
              <a:t>cm</a:t>
            </a:r>
            <a:r>
              <a:rPr lang="en-US" sz="2400" baseline="30000" dirty="0" smtClean="0">
                <a:solidFill>
                  <a:srgbClr val="0C377B"/>
                </a:solidFill>
                <a:latin typeface="Arial"/>
              </a:rPr>
              <a:t>-2</a:t>
            </a:r>
            <a:r>
              <a:rPr lang="en-US" sz="2400" dirty="0" smtClean="0">
                <a:solidFill>
                  <a:srgbClr val="0C377B"/>
                </a:solidFill>
                <a:latin typeface="Arial"/>
              </a:rPr>
              <a:t>s</a:t>
            </a:r>
            <a:r>
              <a:rPr lang="en-US" sz="2400" baseline="30000" dirty="0" smtClean="0">
                <a:solidFill>
                  <a:srgbClr val="0C377B"/>
                </a:solidFill>
                <a:latin typeface="Arial"/>
              </a:rPr>
              <a:t>-1</a:t>
            </a:r>
            <a:r>
              <a:rPr lang="en-US" sz="2400" dirty="0" smtClean="0">
                <a:solidFill>
                  <a:srgbClr val="0C377B"/>
                </a:solidFill>
                <a:latin typeface="Arial"/>
              </a:rPr>
              <a:t> </a:t>
            </a:r>
            <a:r>
              <a:rPr lang="fr-CH" sz="2400" dirty="0" smtClean="0">
                <a:solidFill>
                  <a:srgbClr val="0C377B"/>
                </a:solidFill>
              </a:rPr>
              <a:t>?</a:t>
            </a:r>
            <a:endParaRPr lang="en-US" sz="2400" dirty="0">
              <a:solidFill>
                <a:srgbClr val="0C37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96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979482"/>
              </p:ext>
            </p:extLst>
          </p:nvPr>
        </p:nvGraphicFramePr>
        <p:xfrm>
          <a:off x="1524000" y="13970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Cms</a:t>
                      </a:r>
                      <a:r>
                        <a:rPr lang="en-US" baseline="0" dirty="0" smtClean="0"/>
                        <a:t> 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Luminosity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070352"/>
              </p:ext>
            </p:extLst>
          </p:nvPr>
        </p:nvGraphicFramePr>
        <p:xfrm>
          <a:off x="19455" y="42183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5976"/>
                <a:gridCol w="1296144"/>
                <a:gridCol w="1706750"/>
                <a:gridCol w="1785130"/>
              </a:tblGrid>
              <a:tr h="42323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parameter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LHC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HL-LHC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FCC-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hh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23238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+mn-lt"/>
                        </a:rPr>
                        <a:t>c.m</a:t>
                      </a:r>
                      <a:r>
                        <a:rPr lang="en-US" sz="2400" dirty="0" smtClean="0">
                          <a:latin typeface="+mn-lt"/>
                        </a:rPr>
                        <a:t>. energy [</a:t>
                      </a:r>
                      <a:r>
                        <a:rPr lang="en-US" sz="2400" dirty="0" err="1" smtClean="0">
                          <a:latin typeface="+mn-lt"/>
                        </a:rPr>
                        <a:t>TeV</a:t>
                      </a:r>
                      <a:r>
                        <a:rPr lang="en-US" sz="2400" dirty="0" smtClean="0">
                          <a:latin typeface="+mn-lt"/>
                        </a:rPr>
                        <a:t>]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14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100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</a:tr>
              <a:tr h="1330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400" dirty="0" smtClean="0">
                          <a:latin typeface="+mn-lt"/>
                        </a:rPr>
                        <a:t>dipole magnet</a:t>
                      </a:r>
                      <a:r>
                        <a:rPr lang="en-US" sz="2400" baseline="0" dirty="0" smtClean="0">
                          <a:latin typeface="+mn-lt"/>
                        </a:rPr>
                        <a:t> field </a:t>
                      </a:r>
                      <a:r>
                        <a:rPr lang="en-US" sz="2400" dirty="0" smtClean="0">
                          <a:latin typeface="+mn-lt"/>
                        </a:rPr>
                        <a:t> [T]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8.33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16 (20)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</a:tr>
              <a:tr h="42323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circumference [km]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36.7 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100 (83)</a:t>
                      </a:r>
                    </a:p>
                  </a:txBody>
                  <a:tcPr/>
                </a:tc>
              </a:tr>
              <a:tr h="42323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luminosity [10</a:t>
                      </a:r>
                      <a:r>
                        <a:rPr lang="en-US" sz="2400" baseline="30000" dirty="0" smtClean="0">
                          <a:latin typeface="+mn-lt"/>
                        </a:rPr>
                        <a:t>34 </a:t>
                      </a:r>
                      <a:r>
                        <a:rPr lang="en-US" sz="2400" baseline="0" dirty="0" smtClean="0">
                          <a:latin typeface="+mn-lt"/>
                        </a:rPr>
                        <a:t>cm</a:t>
                      </a:r>
                      <a:r>
                        <a:rPr lang="en-US" sz="2400" baseline="30000" dirty="0" smtClean="0">
                          <a:latin typeface="+mn-lt"/>
                        </a:rPr>
                        <a:t>-2</a:t>
                      </a:r>
                      <a:r>
                        <a:rPr lang="en-US" sz="2400" baseline="0" dirty="0" smtClean="0">
                          <a:latin typeface="+mn-lt"/>
                        </a:rPr>
                        <a:t>s</a:t>
                      </a:r>
                      <a:r>
                        <a:rPr lang="en-US" sz="2400" baseline="30000" dirty="0" smtClean="0">
                          <a:latin typeface="+mn-lt"/>
                        </a:rPr>
                        <a:t>-1</a:t>
                      </a:r>
                      <a:r>
                        <a:rPr lang="en-US" sz="2400" dirty="0" smtClean="0">
                          <a:latin typeface="+mn-lt"/>
                        </a:rPr>
                        <a:t>]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1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5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5 [→20?]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</a:tr>
              <a:tr h="42323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bunch spacing</a:t>
                      </a:r>
                      <a:r>
                        <a:rPr lang="en-US" sz="2400" baseline="0" dirty="0" smtClean="0">
                          <a:latin typeface="+mn-lt"/>
                        </a:rPr>
                        <a:t> [ns]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25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25 {5}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</a:tr>
              <a:tr h="423238">
                <a:tc>
                  <a:txBody>
                    <a:bodyPr/>
                    <a:lstStyle/>
                    <a:p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events / bunch crossing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27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135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170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{34}</a:t>
                      </a:r>
                      <a:endParaRPr lang="en-US" sz="2400" b="1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23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400" dirty="0" smtClean="0">
                          <a:latin typeface="+mn-lt"/>
                        </a:rPr>
                        <a:t>bunch population [10</a:t>
                      </a:r>
                      <a:r>
                        <a:rPr lang="en-US" sz="2400" baseline="30000" dirty="0" smtClean="0">
                          <a:latin typeface="+mn-lt"/>
                        </a:rPr>
                        <a:t>11</a:t>
                      </a:r>
                      <a:r>
                        <a:rPr lang="en-US" sz="2400" dirty="0" smtClean="0">
                          <a:latin typeface="+mn-lt"/>
                        </a:rPr>
                        <a:t>]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1.15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2.2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400" baseline="0" dirty="0" smtClean="0">
                          <a:latin typeface="+mn-lt"/>
                        </a:rPr>
                        <a:t>1 {0.2}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</a:tr>
              <a:tr h="423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400" baseline="0" dirty="0" smtClean="0">
                          <a:latin typeface="+mn-lt"/>
                        </a:rPr>
                        <a:t>norm. transverse </a:t>
                      </a:r>
                      <a:r>
                        <a:rPr lang="en-US" sz="2400" baseline="0" dirty="0" err="1" smtClean="0">
                          <a:latin typeface="+mn-lt"/>
                        </a:rPr>
                        <a:t>emitt</a:t>
                      </a:r>
                      <a:r>
                        <a:rPr lang="en-US" sz="2400" baseline="0" dirty="0" smtClean="0">
                          <a:latin typeface="+mn-lt"/>
                        </a:rPr>
                        <a:t>. [</a:t>
                      </a:r>
                      <a:r>
                        <a:rPr lang="en-US" sz="2400" baseline="0" dirty="0" smtClean="0">
                          <a:latin typeface="Symbol" panose="05050102010706020507" pitchFamily="18" charset="2"/>
                          <a:cs typeface="Symbol" charset="2"/>
                        </a:rPr>
                        <a:t>m</a:t>
                      </a:r>
                      <a:r>
                        <a:rPr lang="en-US" sz="2400" baseline="0" dirty="0" smtClean="0">
                          <a:latin typeface="+mn-lt"/>
                          <a:cs typeface="Symbol" charset="2"/>
                        </a:rPr>
                        <a:t>m</a:t>
                      </a:r>
                      <a:r>
                        <a:rPr lang="en-US" sz="2400" baseline="0" dirty="0" smtClean="0">
                          <a:latin typeface="+mn-lt"/>
                        </a:rPr>
                        <a:t>]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3.75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2.5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2.2 {0.44}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</a:tr>
              <a:tr h="423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400" dirty="0" smtClean="0">
                          <a:latin typeface="+mn-lt"/>
                        </a:rPr>
                        <a:t>IP beta-function [m]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0.55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0.15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1.1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</a:tr>
              <a:tr h="423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+mn-lt"/>
                        </a:rPr>
                        <a:t>IP beam size [</a:t>
                      </a:r>
                      <a:r>
                        <a:rPr lang="en-US" sz="2400" baseline="0" dirty="0" smtClean="0">
                          <a:latin typeface="Symbol" panose="05050102010706020507" pitchFamily="18" charset="2"/>
                          <a:cs typeface="Symbol" charset="2"/>
                        </a:rPr>
                        <a:t>m</a:t>
                      </a:r>
                      <a:r>
                        <a:rPr lang="en-US" sz="2400" baseline="0" dirty="0" smtClean="0">
                          <a:latin typeface="+mn-lt"/>
                          <a:cs typeface="Symbol" charset="2"/>
                        </a:rPr>
                        <a:t>m</a:t>
                      </a:r>
                      <a:r>
                        <a:rPr lang="en-US" sz="2400" baseline="0" dirty="0" smtClean="0">
                          <a:latin typeface="+mn-lt"/>
                        </a:rPr>
                        <a:t>]</a:t>
                      </a:r>
                      <a:endParaRPr lang="en-US" sz="24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16.7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7.1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6.8</a:t>
                      </a:r>
                      <a:r>
                        <a:rPr lang="en-US" sz="2400" baseline="0" dirty="0" smtClean="0">
                          <a:latin typeface="+mn-lt"/>
                        </a:rPr>
                        <a:t> {3}</a:t>
                      </a:r>
                      <a:endParaRPr lang="en-US" sz="2400" dirty="0" smtClean="0">
                        <a:latin typeface="+mn-lt"/>
                      </a:endParaRPr>
                    </a:p>
                  </a:txBody>
                  <a:tcPr/>
                </a:tc>
              </a:tr>
              <a:tr h="423238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synchrotron rad. [W/m/aperture]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0.17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0.33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28 (44)</a:t>
                      </a:r>
                      <a:endParaRPr lang="en-US" sz="2400" dirty="0"/>
                    </a:p>
                  </a:txBody>
                  <a:tcPr/>
                </a:tc>
              </a:tr>
              <a:tr h="423238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critical energy [</a:t>
                      </a:r>
                      <a:r>
                        <a:rPr lang="en-US" sz="2400" baseline="0" dirty="0" err="1" smtClean="0"/>
                        <a:t>keV</a:t>
                      </a:r>
                      <a:r>
                        <a:rPr lang="en-US" sz="2400" baseline="0" dirty="0" smtClean="0"/>
                        <a:t>]</a:t>
                      </a:r>
                      <a:endParaRPr lang="en-US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0.044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4.3 (5.5)</a:t>
                      </a:r>
                      <a:endParaRPr lang="en-US" sz="2400" dirty="0"/>
                    </a:p>
                  </a:txBody>
                  <a:tcPr/>
                </a:tc>
              </a:tr>
              <a:tr h="42323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total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syn.rad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. power [MW]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2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0.0072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975" marR="53975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2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0.0146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975" marR="53975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2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4.8 (5.8)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975" marR="53975" marT="17780" marB="17780"/>
                </a:tc>
              </a:tr>
              <a:tr h="42323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CC"/>
                          </a:solidFill>
                        </a:rPr>
                        <a:t>long</a:t>
                      </a:r>
                      <a:r>
                        <a:rPr lang="en-US" sz="2400" b="1" baseline="0" dirty="0" smtClean="0">
                          <a:solidFill>
                            <a:srgbClr val="0000CC"/>
                          </a:solidFill>
                        </a:rPr>
                        <a:t>itudinal damping time [h]</a:t>
                      </a:r>
                      <a:endParaRPr lang="en-US" sz="24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2400" b="1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12.9</a:t>
                      </a:r>
                      <a:endParaRPr lang="en-US" sz="24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975" marR="53975" marT="17780" marB="1778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2400" b="1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0.54 (0.32)</a:t>
                      </a:r>
                      <a:endParaRPr lang="en-US" sz="24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975" marR="53975" marT="17780" marB="1778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 rot="20523686">
            <a:off x="1309192" y="1130388"/>
            <a:ext cx="6113459" cy="2308324"/>
          </a:xfrm>
          <a:prstGeom prst="rect">
            <a:avLst/>
          </a:prstGeom>
          <a:solidFill>
            <a:srgbClr val="FFFF00">
              <a:alpha val="75000"/>
            </a:srgb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3600" b="0" i="1" dirty="0" smtClean="0">
                <a:solidFill>
                  <a:prstClr val="black"/>
                </a:solidFill>
                <a:latin typeface="Calibri"/>
              </a:rPr>
              <a:t>FCC-</a:t>
            </a:r>
            <a:r>
              <a:rPr lang="en-GB" sz="3600" b="0" i="1" dirty="0" err="1" smtClean="0">
                <a:solidFill>
                  <a:prstClr val="black"/>
                </a:solidFill>
                <a:latin typeface="Calibri"/>
              </a:rPr>
              <a:t>hh</a:t>
            </a:r>
            <a:r>
              <a:rPr lang="en-GB" sz="3600" b="0" dirty="0" smtClean="0">
                <a:solidFill>
                  <a:prstClr val="black"/>
                </a:solidFill>
                <a:latin typeface="Calibri"/>
              </a:rPr>
              <a:t> baseline parameters defined in EDMS No. 1342402, FCC-ACC-SPC-0001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3600" b="0" i="1" dirty="0" smtClean="0">
                <a:solidFill>
                  <a:srgbClr val="FF0000"/>
                </a:solidFill>
                <a:latin typeface="Calibri"/>
              </a:rPr>
              <a:t>- preliminary -</a:t>
            </a:r>
            <a:endParaRPr lang="en-GB" sz="3600" b="0" i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EA0E-AFB5-45E6-8B61-1F0C39DE01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Alain Blondel FCC Future Circular Colliders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11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mp:transition xmlns:mp="http://schemas.microsoft.com/office/mac/powerpoint/2008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908720"/>
            <a:ext cx="8991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FF0000"/>
                </a:solidFill>
                <a:latin typeface="Arial"/>
              </a:rPr>
              <a:t>Stored </a:t>
            </a:r>
            <a:r>
              <a:rPr lang="en-GB" sz="2000" dirty="0">
                <a:solidFill>
                  <a:srgbClr val="FF0000"/>
                </a:solidFill>
                <a:latin typeface="Arial"/>
              </a:rPr>
              <a:t>beam </a:t>
            </a:r>
            <a:r>
              <a:rPr lang="en-GB" sz="2000" dirty="0" smtClean="0">
                <a:solidFill>
                  <a:srgbClr val="FF0000"/>
                </a:solidFill>
                <a:latin typeface="Arial"/>
              </a:rPr>
              <a:t>energy: </a:t>
            </a:r>
            <a:r>
              <a:rPr lang="en-GB" sz="2000" dirty="0">
                <a:solidFill>
                  <a:srgbClr val="FF0000"/>
                </a:solidFill>
                <a:latin typeface="Arial"/>
              </a:rPr>
              <a:t>8 GJ/beam (0.4 GJ LHC</a:t>
            </a:r>
            <a:r>
              <a:rPr lang="en-GB" sz="2000" dirty="0" smtClean="0">
                <a:solidFill>
                  <a:srgbClr val="FF0000"/>
                </a:solidFill>
                <a:latin typeface="Arial"/>
              </a:rPr>
              <a:t>)  = 16 GJ total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dirty="0" smtClean="0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	</a:t>
            </a:r>
            <a:r>
              <a:rPr lang="en-GB" sz="2000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GB" sz="2000" b="0" dirty="0" smtClean="0">
                <a:solidFill>
                  <a:srgbClr val="FF0000"/>
                </a:solidFill>
                <a:latin typeface="Arial"/>
              </a:rPr>
              <a:t>equivalent to an Airbus A380 (560 t) at full speed (850 km/h)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GB" sz="2000" b="0" dirty="0" smtClean="0">
              <a:solidFill>
                <a:srgbClr val="0C377B"/>
              </a:solidFill>
              <a:latin typeface="Arial"/>
            </a:endParaRP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GB" sz="2000" b="0" dirty="0">
              <a:solidFill>
                <a:srgbClr val="0C377B"/>
              </a:solidFill>
              <a:latin typeface="Arial"/>
            </a:endParaRP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GB" sz="2000" b="0" dirty="0">
              <a:solidFill>
                <a:srgbClr val="0C377B"/>
              </a:solidFill>
              <a:latin typeface="Arial"/>
            </a:endParaRP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GB" sz="2000" b="0" dirty="0" smtClean="0">
              <a:solidFill>
                <a:srgbClr val="0C377B"/>
              </a:solidFill>
              <a:latin typeface="Arial"/>
            </a:endParaRP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GB" sz="2000" b="0" dirty="0">
              <a:solidFill>
                <a:srgbClr val="0C377B"/>
              </a:solidFill>
              <a:latin typeface="Arial"/>
            </a:endParaRP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GB" sz="2000" b="0" dirty="0" smtClean="0">
              <a:solidFill>
                <a:srgbClr val="0C377B"/>
              </a:solidFill>
              <a:latin typeface="Arial"/>
            </a:endParaRP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GB" sz="2000" b="0" dirty="0">
              <a:solidFill>
                <a:srgbClr val="0C377B"/>
              </a:solidFill>
              <a:latin typeface="Arial"/>
            </a:endParaRP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GB" sz="2000" b="0" dirty="0" smtClean="0">
              <a:solidFill>
                <a:srgbClr val="0C377B"/>
              </a:solidFill>
              <a:latin typeface="Arial"/>
            </a:endParaRP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GB" sz="2000" b="0" dirty="0" smtClean="0">
              <a:solidFill>
                <a:srgbClr val="0C377B"/>
              </a:solidFill>
              <a:latin typeface="Arial"/>
            </a:endParaRP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GB" sz="2000" b="0" dirty="0">
              <a:solidFill>
                <a:srgbClr val="0C377B"/>
              </a:solidFill>
              <a:latin typeface="Arial"/>
            </a:endParaRP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GB" sz="2000" b="0" dirty="0" smtClean="0">
              <a:solidFill>
                <a:srgbClr val="0C377B"/>
              </a:solidFill>
              <a:latin typeface="Arial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000" b="0" dirty="0">
              <a:solidFill>
                <a:srgbClr val="0C377B"/>
              </a:solidFill>
              <a:latin typeface="Arial"/>
            </a:endParaRP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0C377B"/>
                </a:solidFill>
                <a:latin typeface="Arial"/>
              </a:rPr>
              <a:t>Collimation, beam loss control, radiation effects: very important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0C377B"/>
                </a:solidFill>
                <a:latin typeface="Arial"/>
              </a:rPr>
              <a:t>Injection/dumping/beam transfer: very critical operations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FF0000"/>
                </a:solidFill>
                <a:latin typeface="Arial"/>
              </a:rPr>
              <a:t>Magnet/machine protection: to be considered from early phase</a:t>
            </a:r>
          </a:p>
          <a:p>
            <a:pPr marL="1828800" lvl="3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GB" sz="2000" b="0" dirty="0" smtClean="0">
              <a:solidFill>
                <a:srgbClr val="0C377B"/>
              </a:solidFill>
              <a:latin typeface="Arial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8928" y="-64062"/>
            <a:ext cx="9150188" cy="1008000"/>
          </a:xfrm>
          <a:prstGeom prst="rect">
            <a:avLst/>
          </a:prstGeom>
          <a:solidFill>
            <a:schemeClr val="tx1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2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fontAlgn="auto" hangingPunct="1">
              <a:spcAft>
                <a:spcPts val="0"/>
              </a:spcAft>
            </a:pPr>
            <a:r>
              <a:rPr lang="en-US" dirty="0" smtClean="0"/>
              <a:t>                 FCC-</a:t>
            </a:r>
            <a:r>
              <a:rPr lang="en-US" dirty="0" err="1" smtClean="0"/>
              <a:t>hh</a:t>
            </a:r>
            <a:r>
              <a:rPr lang="en-US" dirty="0" smtClean="0"/>
              <a:t>: </a:t>
            </a:r>
            <a:r>
              <a:rPr lang="en-US" dirty="0"/>
              <a:t>some </a:t>
            </a:r>
            <a:r>
              <a:rPr lang="en-US" dirty="0" smtClean="0"/>
              <a:t>design challenges</a:t>
            </a:r>
            <a:endParaRPr lang="en-US" dirty="0"/>
          </a:p>
        </p:txBody>
      </p:sp>
      <p:pic>
        <p:nvPicPr>
          <p:cNvPr id="4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19" y="-13849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1" descr="http://upload.wikimedia.org/wikipedia/commons/c/ce/Airbus_A380_overfly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78462" y="1646384"/>
            <a:ext cx="6605906" cy="345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58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p://bdl@imap.cern.ch:993/fetch%3EUID%3E/INBOX%3E597277?part=1.2&amp;filename=Fig3.png"/>
          <p:cNvSpPr>
            <a:spLocks noChangeAspect="1" noChangeArrowheads="1"/>
          </p:cNvSpPr>
          <p:nvPr/>
        </p:nvSpPr>
        <p:spPr bwMode="auto">
          <a:xfrm>
            <a:off x="155580" y="-2613025"/>
            <a:ext cx="94869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CH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683570" y="548680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H" sz="1800" b="0">
              <a:solidFill>
                <a:prstClr val="white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07504" y="332656"/>
            <a:ext cx="9538322" cy="65556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11" tIns="45706" rIns="91411" bIns="45706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srgbClr val="0000FF"/>
                </a:solidFill>
              </a:rPr>
              <a:t>                     </a:t>
            </a:r>
            <a:r>
              <a:rPr lang="en-US" b="0" i="1" dirty="0">
                <a:solidFill>
                  <a:srgbClr val="0000FF"/>
                </a:solidFill>
              </a:rPr>
              <a:t>     </a:t>
            </a:r>
            <a:r>
              <a:rPr lang="en-US" b="0" i="1" dirty="0" smtClean="0">
                <a:solidFill>
                  <a:srgbClr val="0000FF"/>
                </a:solidFill>
              </a:rPr>
              <a:t>       </a:t>
            </a:r>
            <a:r>
              <a:rPr lang="en-GB" b="0" i="1" dirty="0" smtClean="0">
                <a:solidFill>
                  <a:prstClr val="black"/>
                </a:solidFill>
                <a:latin typeface="Times-Roman" charset="0"/>
              </a:rPr>
              <a:t>“….</a:t>
            </a:r>
            <a:r>
              <a:rPr lang="en-GB" b="0" i="1" dirty="0">
                <a:solidFill>
                  <a:prstClr val="black"/>
                </a:solidFill>
                <a:latin typeface="Times-Roman" charset="0"/>
              </a:rPr>
              <a:t>an </a:t>
            </a:r>
            <a:r>
              <a:rPr lang="en-GB" i="1" dirty="0">
                <a:solidFill>
                  <a:srgbClr val="FF0000"/>
                </a:solidFill>
                <a:latin typeface="Times-Roman" charset="0"/>
              </a:rPr>
              <a:t>ambitious</a:t>
            </a:r>
            <a:r>
              <a:rPr lang="en-GB" b="0" i="1" dirty="0">
                <a:solidFill>
                  <a:prstClr val="black"/>
                </a:solidFill>
                <a:latin typeface="Times-Roman" charset="0"/>
              </a:rPr>
              <a:t> </a:t>
            </a:r>
            <a:r>
              <a:rPr lang="en-GB" i="1" dirty="0">
                <a:solidFill>
                  <a:prstClr val="black"/>
                </a:solidFill>
                <a:latin typeface="Times-Roman" charset="0"/>
              </a:rPr>
              <a:t>post-LHC accelerator project at CERN” </a:t>
            </a:r>
            <a:endParaRPr lang="en-GB" i="1" dirty="0" smtClean="0">
              <a:solidFill>
                <a:prstClr val="black"/>
              </a:solidFill>
              <a:latin typeface="Times-Roman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i="1" dirty="0">
              <a:solidFill>
                <a:prstClr val="black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srgbClr val="0000FF"/>
                </a:solidFill>
                <a:latin typeface="Calibri"/>
              </a:rPr>
              <a:t>Parameters  - </a:t>
            </a:r>
            <a:r>
              <a:rPr lang="en-US" b="0" dirty="0">
                <a:solidFill>
                  <a:prstClr val="black"/>
                </a:solidFill>
                <a:latin typeface="Calibri"/>
              </a:rPr>
              <a:t>choices for initial machine relatively conservative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  <a:latin typeface="Calibri"/>
              </a:rPr>
              <a:t>	      -  a few more aggressive choices where cost savings balance the risks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  <a:latin typeface="Calibri"/>
              </a:rPr>
              <a:t>		              --&gt;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establishing a credible baseline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  <a:latin typeface="Calibri"/>
              </a:rPr>
              <a:t>  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-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potential for evolution in performance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prstClr val="black"/>
                </a:solidFill>
                <a:latin typeface="Calibri"/>
              </a:rPr>
              <a:t>           - as </a:t>
            </a:r>
            <a:r>
              <a:rPr lang="en-US" b="0" dirty="0">
                <a:solidFill>
                  <a:prstClr val="black"/>
                </a:solidFill>
                <a:latin typeface="Calibri"/>
              </a:rPr>
              <a:t>design process </a:t>
            </a:r>
            <a:r>
              <a:rPr lang="en-US" b="0" dirty="0" err="1">
                <a:solidFill>
                  <a:prstClr val="black"/>
                </a:solidFill>
                <a:latin typeface="Calibri"/>
              </a:rPr>
              <a:t>incl</a:t>
            </a:r>
            <a:r>
              <a:rPr lang="en-US" b="0" dirty="0">
                <a:solidFill>
                  <a:prstClr val="black"/>
                </a:solidFill>
                <a:latin typeface="Calibri"/>
              </a:rPr>
              <a:t> R &amp; D </a:t>
            </a:r>
            <a:r>
              <a:rPr lang="en-US" b="0" dirty="0" smtClean="0">
                <a:solidFill>
                  <a:prstClr val="black"/>
                </a:solidFill>
                <a:latin typeface="Calibri"/>
              </a:rPr>
              <a:t>proceeds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b="0" dirty="0" smtClean="0">
                <a:solidFill>
                  <a:prstClr val="black"/>
                </a:solidFill>
                <a:latin typeface="Calibri"/>
              </a:rPr>
              <a:t>          - </a:t>
            </a:r>
            <a:r>
              <a:rPr lang="en-US" b="0" dirty="0">
                <a:solidFill>
                  <a:prstClr val="black"/>
                </a:solidFill>
                <a:latin typeface="Calibri"/>
              </a:rPr>
              <a:t>as planned machine upgrade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/>
              </a:rPr>
              <a:t>important parameters for detectors 	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baseline </a:t>
            </a:r>
            <a:r>
              <a:rPr lang="en-US" dirty="0">
                <a:solidFill>
                  <a:srgbClr val="0000FF"/>
                </a:solidFill>
                <a:latin typeface="Calibri"/>
              </a:rPr>
              <a:t>2014	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    considered (2015)</a:t>
            </a:r>
            <a:endParaRPr lang="en-US" dirty="0">
              <a:solidFill>
                <a:srgbClr val="0000FF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Energy				100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TeV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Lumi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				5 x 10</a:t>
            </a:r>
            <a:r>
              <a:rPr lang="en-US" sz="2400" baseline="30000" dirty="0">
                <a:solidFill>
                  <a:prstClr val="black"/>
                </a:solidFill>
                <a:latin typeface="Calibri"/>
              </a:rPr>
              <a:t>34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(p-p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)   up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to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2.5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x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10</a:t>
            </a:r>
            <a:r>
              <a:rPr lang="en-US" sz="2400" baseline="30000" dirty="0" smtClean="0">
                <a:solidFill>
                  <a:prstClr val="black"/>
                </a:solidFill>
                <a:latin typeface="Calibri"/>
              </a:rPr>
              <a:t>35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(p-p)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					</a:t>
            </a:r>
            <a:r>
              <a:rPr lang="en-US" sz="2400" b="0" dirty="0">
                <a:solidFill>
                  <a:prstClr val="black"/>
                </a:solidFill>
                <a:latin typeface="Calibri"/>
              </a:rPr>
              <a:t>3 x 10</a:t>
            </a:r>
            <a:r>
              <a:rPr lang="en-US" sz="2400" b="0" baseline="30000" dirty="0">
                <a:solidFill>
                  <a:prstClr val="black"/>
                </a:solidFill>
                <a:latin typeface="Calibri"/>
              </a:rPr>
              <a:t>27</a:t>
            </a:r>
            <a:r>
              <a:rPr lang="en-US" sz="2400" b="0" dirty="0">
                <a:solidFill>
                  <a:prstClr val="black"/>
                </a:solidFill>
                <a:latin typeface="Calibri"/>
              </a:rPr>
              <a:t> (</a:t>
            </a:r>
            <a:r>
              <a:rPr lang="en-US" sz="2400" b="0" dirty="0" err="1">
                <a:solidFill>
                  <a:prstClr val="black"/>
                </a:solidFill>
                <a:latin typeface="Calibri"/>
              </a:rPr>
              <a:t>Pb-Pb</a:t>
            </a:r>
            <a:r>
              <a:rPr lang="en-US" sz="2400" b="0" dirty="0">
                <a:solidFill>
                  <a:prstClr val="black"/>
                </a:solidFill>
                <a:latin typeface="Calibri"/>
              </a:rPr>
              <a:t>)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		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	Bunch spacing			25ns                      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5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	Pile-up				170		    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34 - 340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  <a:latin typeface="Calibri"/>
              </a:rPr>
              <a:t>	Bunch-length			8 cm		     </a:t>
            </a:r>
            <a:r>
              <a:rPr lang="en-US" b="0" dirty="0" smtClean="0">
                <a:solidFill>
                  <a:prstClr val="black"/>
                </a:solidFill>
                <a:latin typeface="Calibri"/>
              </a:rPr>
              <a:t>increased</a:t>
            </a:r>
            <a:endParaRPr lang="en-US" b="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  <a:latin typeface="Calibri"/>
              </a:rPr>
              <a:t>	% circumference filled     	              80 %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b="0" dirty="0" smtClean="0">
                <a:solidFill>
                  <a:prstClr val="black"/>
                </a:solidFill>
                <a:latin typeface="Calibri"/>
              </a:rPr>
              <a:t>L </a:t>
            </a:r>
            <a:r>
              <a:rPr lang="en-US" b="0" dirty="0">
                <a:solidFill>
                  <a:prstClr val="black"/>
                </a:solidFill>
                <a:latin typeface="Calibri"/>
              </a:rPr>
              <a:t>*				46m		      38m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srgbClr val="0C377B"/>
                </a:solidFill>
                <a:latin typeface="Calibri"/>
                <a:cs typeface="Symbol" charset="0"/>
              </a:rPr>
              <a:t>	</a:t>
            </a:r>
            <a:r>
              <a:rPr lang="en-US" b="0" dirty="0" smtClean="0">
                <a:solidFill>
                  <a:srgbClr val="0C377B"/>
                </a:solidFill>
                <a:latin typeface="Calibri"/>
                <a:cs typeface="Symbol" charset="0"/>
                <a:sym typeface="Symbol"/>
              </a:rPr>
              <a:t></a:t>
            </a:r>
            <a:r>
              <a:rPr lang="en-US" b="0" baseline="30000" dirty="0" smtClean="0">
                <a:solidFill>
                  <a:srgbClr val="0C377B"/>
                </a:solidFill>
                <a:latin typeface="Calibri"/>
                <a:cs typeface="Symbol" charset="0"/>
              </a:rPr>
              <a:t>*</a:t>
            </a:r>
            <a:r>
              <a:rPr lang="en-US" b="0" dirty="0" smtClean="0">
                <a:solidFill>
                  <a:srgbClr val="0C377B"/>
                </a:solidFill>
                <a:latin typeface="Calibri"/>
                <a:cs typeface="Symbol" charset="0"/>
              </a:rPr>
              <a:t> </a:t>
            </a:r>
            <a:r>
              <a:rPr lang="en-US" b="0" dirty="0">
                <a:solidFill>
                  <a:srgbClr val="0C377B"/>
                </a:solidFill>
                <a:latin typeface="Calibri"/>
                <a:cs typeface="Symbol" charset="0"/>
              </a:rPr>
              <a:t>			              0.8m 		      0.3m </a:t>
            </a:r>
            <a:endParaRPr lang="en-US" b="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  <a:latin typeface="Calibri"/>
              </a:rPr>
              <a:t>	transverse beam size at </a:t>
            </a:r>
            <a:r>
              <a:rPr lang="en-US" b="0" dirty="0" err="1">
                <a:solidFill>
                  <a:prstClr val="black"/>
                </a:solidFill>
                <a:latin typeface="Calibri"/>
              </a:rPr>
              <a:t>ip</a:t>
            </a:r>
            <a:r>
              <a:rPr lang="en-US" b="0" dirty="0">
                <a:solidFill>
                  <a:prstClr val="black"/>
                </a:solidFill>
                <a:latin typeface="Calibri"/>
              </a:rPr>
              <a:t>		6.8mm		      3mm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  <a:latin typeface="Calibri"/>
              </a:rPr>
              <a:t>	optimum run time	              12 </a:t>
            </a:r>
            <a:r>
              <a:rPr lang="en-US" b="0" dirty="0" err="1">
                <a:solidFill>
                  <a:prstClr val="black"/>
                </a:solidFill>
                <a:latin typeface="Calibri"/>
              </a:rPr>
              <a:t>hrs</a:t>
            </a:r>
            <a:r>
              <a:rPr lang="en-US" b="0" dirty="0">
                <a:solidFill>
                  <a:prstClr val="black"/>
                </a:solidFill>
                <a:latin typeface="Calibri"/>
              </a:rPr>
              <a:t>		</a:t>
            </a:r>
            <a:r>
              <a:rPr lang="en-US" b="0" dirty="0" smtClean="0">
                <a:solidFill>
                  <a:prstClr val="black"/>
                </a:solidFill>
                <a:latin typeface="Calibri"/>
              </a:rPr>
              <a:t>       </a:t>
            </a:r>
            <a:r>
              <a:rPr lang="en-US" b="0" dirty="0">
                <a:solidFill>
                  <a:prstClr val="black"/>
                </a:solidFill>
                <a:latin typeface="Calibri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1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9985"/>
            <a:ext cx="9078310" cy="690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3F7A-0074-4064-A8FD-FD67C59D80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Alain Blondel FCC Future Circular Colliders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88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582"/>
            <a:ext cx="9144000" cy="687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850B-5811-43CF-94DD-97F4F0982E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Alain Blondel FCC Future Circular Colliders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2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4754" y="0"/>
            <a:ext cx="6029246" cy="359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96253" y="0"/>
            <a:ext cx="3246338" cy="523220"/>
          </a:xfrm>
          <a:prstGeom prst="rect">
            <a:avLst/>
          </a:prstGeom>
          <a:solidFill>
            <a:srgbClr val="ABC5FF"/>
          </a:solidFill>
        </p:spPr>
        <p:txBody>
          <a:bodyPr wrap="none" rtlCol="0">
            <a:spAutoFit/>
          </a:bodyPr>
          <a:lstStyle/>
          <a:p>
            <a:r>
              <a:rPr lang="fr-CH" sz="2800" dirty="0" smtClean="0"/>
              <a:t>HIGGS AT FCC-pp</a:t>
            </a:r>
            <a:endParaRPr lang="en-US" sz="1600" dirty="0"/>
          </a:p>
        </p:txBody>
      </p:sp>
      <p:pic>
        <p:nvPicPr>
          <p:cNvPr id="1894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0529" y="3609474"/>
            <a:ext cx="9300782" cy="258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73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13" y="409073"/>
            <a:ext cx="8855471" cy="540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20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020" y="1340769"/>
            <a:ext cx="9033980" cy="368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75347" y="782053"/>
            <a:ext cx="5561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Table </a:t>
            </a:r>
            <a:r>
              <a:rPr lang="fr-CH" dirty="0" err="1" smtClean="0"/>
              <a:t>from</a:t>
            </a:r>
            <a:r>
              <a:rPr lang="fr-CH" dirty="0" smtClean="0"/>
              <a:t> D. </a:t>
            </a:r>
            <a:r>
              <a:rPr lang="fr-CH" dirty="0" err="1" smtClean="0"/>
              <a:t>Curtin</a:t>
            </a:r>
            <a:r>
              <a:rPr lang="fr-CH" dirty="0" smtClean="0"/>
              <a:t> FCC workshop, Washington, 23-27 March 2015)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7990" y="5041231"/>
            <a:ext cx="20730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Higgs</a:t>
            </a:r>
            <a:r>
              <a:rPr lang="fr-CH" dirty="0" smtClean="0"/>
              <a:t> invisible  </a:t>
            </a:r>
            <a:r>
              <a:rPr lang="fr-CH" dirty="0" err="1" smtClean="0"/>
              <a:t>decays</a:t>
            </a:r>
            <a:r>
              <a:rPr lang="fr-CH" dirty="0" smtClean="0"/>
              <a:t> </a:t>
            </a:r>
          </a:p>
          <a:p>
            <a:endParaRPr lang="fr-CH" dirty="0"/>
          </a:p>
          <a:p>
            <a:r>
              <a:rPr lang="fr-CH" dirty="0" smtClean="0"/>
              <a:t>Right </a:t>
            </a:r>
            <a:r>
              <a:rPr lang="fr-CH" dirty="0" err="1" smtClean="0"/>
              <a:t>handed</a:t>
            </a:r>
            <a:r>
              <a:rPr lang="fr-CH" dirty="0" smtClean="0"/>
              <a:t> Neutrinos </a:t>
            </a:r>
          </a:p>
          <a:p>
            <a:r>
              <a:rPr lang="fr-CH" dirty="0" smtClean="0"/>
              <a:t> etc.. etc..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5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17192"/>
            <a:ext cx="9154336" cy="572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3436" y="154983"/>
            <a:ext cx="459888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3200" dirty="0" smtClean="0">
                <a:latin typeface="+mj-lt"/>
              </a:rPr>
              <a:t>THE LHC </a:t>
            </a:r>
            <a:r>
              <a:rPr lang="fr-CH" sz="3200" dirty="0" err="1" smtClean="0">
                <a:latin typeface="+mj-lt"/>
              </a:rPr>
              <a:t>is</a:t>
            </a:r>
            <a:r>
              <a:rPr lang="fr-CH" sz="3200" dirty="0" smtClean="0">
                <a:latin typeface="+mj-lt"/>
              </a:rPr>
              <a:t> a </a:t>
            </a:r>
            <a:r>
              <a:rPr lang="fr-CH" sz="3200" dirty="0" err="1" smtClean="0">
                <a:latin typeface="+mj-lt"/>
              </a:rPr>
              <a:t>Higgs</a:t>
            </a:r>
            <a:r>
              <a:rPr lang="fr-CH" sz="3200" dirty="0" smtClean="0">
                <a:latin typeface="+mj-lt"/>
              </a:rPr>
              <a:t> </a:t>
            </a:r>
            <a:r>
              <a:rPr lang="fr-CH" sz="3200" dirty="0" err="1" smtClean="0">
                <a:latin typeface="+mj-lt"/>
              </a:rPr>
              <a:t>Factory</a:t>
            </a:r>
            <a:endParaRPr lang="en-US" sz="3200" dirty="0" smtClean="0">
              <a:latin typeface="+mj-lt"/>
            </a:endParaRPr>
          </a:p>
        </p:txBody>
      </p:sp>
      <p:pic>
        <p:nvPicPr>
          <p:cNvPr id="1853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5403" y="77490"/>
            <a:ext cx="3688597" cy="679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02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66099"/>
            <a:ext cx="9144000" cy="2614549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937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" y="342900"/>
            <a:ext cx="832485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26595" y="0"/>
            <a:ext cx="2569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The </a:t>
            </a:r>
            <a:r>
              <a:rPr lang="fr-CH" dirty="0" err="1" smtClean="0"/>
              <a:t>numbers</a:t>
            </a:r>
            <a:r>
              <a:rPr lang="fr-CH" dirty="0" smtClean="0"/>
              <a:t> </a:t>
            </a:r>
            <a:r>
              <a:rPr lang="fr-CH" dirty="0" err="1" smtClean="0"/>
              <a:t>then</a:t>
            </a:r>
            <a:r>
              <a:rPr lang="fr-CH" dirty="0" smtClean="0"/>
              <a:t> (1999)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21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ymbol" charset="2"/>
                <a:cs typeface="Symbol" charset="2"/>
              </a:rPr>
              <a:t>m</a:t>
            </a:r>
            <a:r>
              <a:rPr lang="en-US" baseline="30000" dirty="0" err="1">
                <a:latin typeface="Symbol" charset="2"/>
                <a:cs typeface="Symbol" charset="2"/>
              </a:rPr>
              <a:t>+</a:t>
            </a:r>
            <a:r>
              <a:rPr lang="en-US" dirty="0" err="1">
                <a:latin typeface="Symbol" charset="2"/>
                <a:cs typeface="Symbol" charset="2"/>
              </a:rPr>
              <a:t>m</a:t>
            </a:r>
            <a:r>
              <a:rPr lang="en-US" baseline="30000" dirty="0">
                <a:latin typeface="Symbol" charset="2"/>
                <a:cs typeface="Symbol" charset="2"/>
              </a:rPr>
              <a:t>-</a:t>
            </a:r>
            <a:r>
              <a:rPr lang="en-US" dirty="0">
                <a:latin typeface="Symbol" charset="2"/>
                <a:cs typeface="Symbol" charset="2"/>
              </a:rPr>
              <a:t> </a:t>
            </a:r>
            <a:r>
              <a:rPr lang="en-US" dirty="0" smtClean="0"/>
              <a:t>Collider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e</a:t>
            </a:r>
            <a:r>
              <a:rPr lang="en-US" baseline="30000" dirty="0" err="1">
                <a:latin typeface="Symbol" charset="2"/>
                <a:cs typeface="Symbol" charset="2"/>
              </a:rPr>
              <a:t>+</a:t>
            </a:r>
            <a:r>
              <a:rPr lang="en-US" dirty="0" err="1"/>
              <a:t>e</a:t>
            </a:r>
            <a:r>
              <a:rPr lang="en-US" baseline="30000" dirty="0">
                <a:latin typeface="Symbol" charset="2"/>
                <a:cs typeface="Symbol" charset="2"/>
              </a:rPr>
              <a:t>-</a:t>
            </a:r>
            <a:r>
              <a:rPr lang="en-US" dirty="0"/>
              <a:t> </a:t>
            </a:r>
            <a:r>
              <a:rPr lang="en-US" dirty="0" smtClean="0"/>
              <a:t>Collider </a:t>
            </a:r>
            <a:r>
              <a:rPr lang="en-US" dirty="0"/>
              <a:t>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 </a:t>
            </a:r>
            <a:r>
              <a:rPr lang="en-US" sz="2000" dirty="0" err="1">
                <a:latin typeface="Symbol" charset="2"/>
                <a:cs typeface="Symbol" charset="2"/>
              </a:rPr>
              <a:t>m</a:t>
            </a:r>
            <a:r>
              <a:rPr lang="en-US" sz="2000" baseline="30000" dirty="0" err="1">
                <a:latin typeface="Symbol" charset="2"/>
                <a:cs typeface="Symbol" charset="2"/>
              </a:rPr>
              <a:t>+</a:t>
            </a:r>
            <a:r>
              <a:rPr lang="en-US" sz="2000" dirty="0" err="1">
                <a:latin typeface="Symbol" charset="2"/>
                <a:cs typeface="Symbol" charset="2"/>
              </a:rPr>
              <a:t>m</a:t>
            </a:r>
            <a:r>
              <a:rPr lang="en-US" sz="2000" baseline="30000" dirty="0">
                <a:latin typeface="Symbol" charset="2"/>
                <a:cs typeface="Symbol" charset="2"/>
              </a:rPr>
              <a:t>-</a:t>
            </a:r>
            <a:r>
              <a:rPr lang="en-US" sz="2000" dirty="0">
                <a:latin typeface="Symbol" charset="2"/>
                <a:cs typeface="Symbol" charset="2"/>
              </a:rPr>
              <a:t> </a:t>
            </a:r>
            <a:r>
              <a:rPr lang="en-US" sz="2000" dirty="0" smtClean="0"/>
              <a:t>collider can do things that an </a:t>
            </a:r>
            <a:r>
              <a:rPr lang="en-US" sz="2000" dirty="0" err="1"/>
              <a:t>e</a:t>
            </a:r>
            <a:r>
              <a:rPr lang="en-US" sz="2000" baseline="30000" dirty="0" err="1">
                <a:latin typeface="Symbol" charset="2"/>
                <a:cs typeface="Symbol" charset="2"/>
              </a:rPr>
              <a:t>+</a:t>
            </a:r>
            <a:r>
              <a:rPr lang="en-US" sz="2000" dirty="0" err="1"/>
              <a:t>e</a:t>
            </a:r>
            <a:r>
              <a:rPr lang="en-US" sz="2000" baseline="30000" dirty="0">
                <a:latin typeface="Symbol" charset="2"/>
                <a:cs typeface="Symbol" charset="2"/>
              </a:rPr>
              <a:t>-</a:t>
            </a:r>
            <a:r>
              <a:rPr lang="en-US" sz="2000" dirty="0"/>
              <a:t> </a:t>
            </a:r>
            <a:r>
              <a:rPr lang="en-US" sz="2000" dirty="0" smtClean="0"/>
              <a:t>collider cannot do</a:t>
            </a:r>
          </a:p>
          <a:p>
            <a:pPr lvl="1"/>
            <a:r>
              <a:rPr lang="en-US" sz="1600" dirty="0" smtClean="0"/>
              <a:t>Direct coupling to H expected to be larger by a factor m</a:t>
            </a:r>
            <a:r>
              <a:rPr lang="en-US" sz="1600" baseline="-25000" dirty="0" smtClean="0">
                <a:latin typeface="Symbol" charset="2"/>
                <a:cs typeface="Symbol" charset="2"/>
              </a:rPr>
              <a:t>m</a:t>
            </a:r>
            <a:r>
              <a:rPr lang="en-US" sz="1600" dirty="0" smtClean="0"/>
              <a:t>/m</a:t>
            </a:r>
            <a:r>
              <a:rPr lang="en-US" sz="1600" baseline="-25000" dirty="0" smtClean="0"/>
              <a:t>e</a:t>
            </a:r>
          </a:p>
          <a:p>
            <a:pPr lvl="2"/>
            <a:r>
              <a:rPr lang="en-US" sz="1600" dirty="0" smtClean="0"/>
              <a:t>,</a:t>
            </a:r>
            <a:r>
              <a:rPr lang="en-US" sz="1600" dirty="0" err="1" smtClean="0"/>
              <a:t>jh</a:t>
            </a:r>
            <a:r>
              <a:rPr lang="en-US" sz="1600" dirty="0" smtClean="0"/>
              <a:t>                                                   </a:t>
            </a:r>
            <a:r>
              <a:rPr lang="en-US" sz="1600" b="0" dirty="0" smtClean="0">
                <a:solidFill>
                  <a:schemeClr val="tx1"/>
                </a:solidFill>
              </a:rPr>
              <a:t>[</a:t>
            </a:r>
            <a:r>
              <a:rPr lang="en-US" sz="1600" b="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s</a:t>
            </a:r>
            <a:r>
              <a:rPr lang="en-US" sz="1600" b="0" baseline="-25000" dirty="0" smtClean="0">
                <a:solidFill>
                  <a:schemeClr val="tx1"/>
                </a:solidFill>
              </a:rPr>
              <a:t>peak</a:t>
            </a:r>
            <a:r>
              <a:rPr lang="en-US" sz="1600" b="0" dirty="0" smtClean="0">
                <a:solidFill>
                  <a:schemeClr val="tx1"/>
                </a:solidFill>
              </a:rPr>
              <a:t> = 70 </a:t>
            </a:r>
            <a:r>
              <a:rPr lang="en-US" sz="1600" b="0" dirty="0" err="1" smtClean="0">
                <a:solidFill>
                  <a:schemeClr val="tx1"/>
                </a:solidFill>
              </a:rPr>
              <a:t>pb</a:t>
            </a:r>
            <a:r>
              <a:rPr lang="en-US" sz="1600" b="0" dirty="0" smtClean="0">
                <a:solidFill>
                  <a:schemeClr val="tx1"/>
                </a:solidFill>
              </a:rPr>
              <a:t> at tree level]</a:t>
            </a:r>
          </a:p>
          <a:p>
            <a:pPr lvl="1"/>
            <a:r>
              <a:rPr lang="en-US" sz="1600" dirty="0" smtClean="0"/>
              <a:t>Beam energy spread </a:t>
            </a:r>
            <a:r>
              <a:rPr lang="en-US" sz="1600" dirty="0" err="1" smtClean="0">
                <a:latin typeface="Symbol" charset="2"/>
                <a:cs typeface="Symbol" charset="2"/>
              </a:rPr>
              <a:t>d</a:t>
            </a:r>
            <a:r>
              <a:rPr lang="en-US" sz="1600" dirty="0" err="1" smtClean="0"/>
              <a:t>E</a:t>
            </a:r>
            <a:r>
              <a:rPr lang="en-US" sz="1600" dirty="0" smtClean="0"/>
              <a:t>/E may be reduced to 3×10</a:t>
            </a:r>
            <a:r>
              <a:rPr lang="en-US" sz="1600" baseline="30000" dirty="0" smtClean="0"/>
              <a:t>-5</a:t>
            </a:r>
          </a:p>
          <a:p>
            <a:pPr lvl="2"/>
            <a:r>
              <a:rPr lang="en-US" sz="1600" dirty="0" smtClean="0"/>
              <a:t>6D Cooling, no </a:t>
            </a:r>
            <a:r>
              <a:rPr lang="en-US" sz="1600" dirty="0" err="1" smtClean="0"/>
              <a:t>beamstrahlung</a:t>
            </a:r>
            <a:r>
              <a:rPr lang="en-US" sz="1600" dirty="0" smtClean="0"/>
              <a:t>, ~no bremsstrahlung</a:t>
            </a:r>
          </a:p>
          <a:p>
            <a:pPr lvl="2"/>
            <a:r>
              <a:rPr lang="en-US" sz="1600" dirty="0" smtClean="0"/>
              <a:t>For  </a:t>
            </a:r>
            <a:r>
              <a:rPr lang="en-US" sz="1600" dirty="0" err="1" smtClean="0">
                <a:latin typeface="Symbol" charset="2"/>
                <a:cs typeface="Symbol" charset="2"/>
              </a:rPr>
              <a:t>d</a:t>
            </a:r>
            <a:r>
              <a:rPr lang="en-US" sz="1600" dirty="0" err="1" smtClean="0"/>
              <a:t>E</a:t>
            </a:r>
            <a:r>
              <a:rPr lang="en-US" sz="1600" dirty="0" smtClean="0"/>
              <a:t>/E  = 0.003%  (</a:t>
            </a:r>
            <a:r>
              <a:rPr lang="en-US" sz="1600" dirty="0" err="1" smtClean="0">
                <a:latin typeface="Symbol" charset="2"/>
                <a:cs typeface="Symbol" charset="2"/>
              </a:rPr>
              <a:t>d</a:t>
            </a:r>
            <a:r>
              <a:rPr lang="en-US" sz="1600" dirty="0" err="1" smtClean="0"/>
              <a:t>E</a:t>
            </a:r>
            <a:r>
              <a:rPr lang="en-US" sz="1600" dirty="0" smtClean="0"/>
              <a:t> 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~ 3.6 MeV, </a:t>
            </a:r>
            <a:r>
              <a:rPr lang="en-US" sz="1600" dirty="0" smtClean="0">
                <a:latin typeface="Symbol" charset="2"/>
                <a:cs typeface="Symbol" charset="2"/>
              </a:rPr>
              <a:t>G</a:t>
            </a:r>
            <a:r>
              <a:rPr lang="en-US" sz="1600" baseline="-25000" dirty="0" smtClean="0"/>
              <a:t>H</a:t>
            </a:r>
            <a:r>
              <a:rPr lang="en-US" sz="1600" dirty="0" smtClean="0"/>
              <a:t> ~ 4 MeV)</a:t>
            </a:r>
          </a:p>
          <a:p>
            <a:pPr lvl="3"/>
            <a:r>
              <a:rPr lang="en-US" sz="1600" dirty="0" smtClean="0"/>
              <a:t>Corresponding luminosity ~ 10</a:t>
            </a:r>
            <a:r>
              <a:rPr lang="en-US" sz="1600" baseline="30000" dirty="0" smtClean="0"/>
              <a:t>31</a:t>
            </a:r>
            <a:r>
              <a:rPr lang="en-US" sz="1600" dirty="0" smtClean="0"/>
              <a:t> cm</a:t>
            </a:r>
            <a:r>
              <a:rPr lang="en-US" sz="1600" baseline="30000" dirty="0" smtClean="0"/>
              <a:t>-2</a:t>
            </a:r>
            <a:r>
              <a:rPr lang="en-US" sz="1600" dirty="0" smtClean="0"/>
              <a:t>s</a:t>
            </a:r>
            <a:r>
              <a:rPr lang="en-US" sz="1600" baseline="30000" dirty="0" smtClean="0"/>
              <a:t>-1</a:t>
            </a:r>
            <a:endParaRPr lang="en-US" sz="1600" dirty="0" smtClean="0"/>
          </a:p>
          <a:p>
            <a:pPr lvl="4"/>
            <a:r>
              <a:rPr lang="en-US" sz="1600" dirty="0" smtClean="0"/>
              <a:t>Expect 2300 Higgs events in 100 pb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/ year</a:t>
            </a:r>
          </a:p>
          <a:p>
            <a:pPr lvl="1"/>
            <a:r>
              <a:rPr lang="en-US" sz="1600" dirty="0" smtClean="0"/>
              <a:t>Polarization, beam energy and energy spectrum</a:t>
            </a:r>
          </a:p>
          <a:p>
            <a:pPr lvl="2"/>
            <a:r>
              <a:rPr lang="en-US" sz="1600" dirty="0" smtClean="0"/>
              <a:t>Can be measured with an exquisite precision</a:t>
            </a:r>
          </a:p>
          <a:p>
            <a:pPr lvl="3"/>
            <a:r>
              <a:rPr lang="en-US" sz="1600" dirty="0" smtClean="0"/>
              <a:t>From the electrons of the </a:t>
            </a:r>
            <a:r>
              <a:rPr lang="en-US" sz="1600" dirty="0" err="1" smtClean="0"/>
              <a:t>muon</a:t>
            </a:r>
            <a:r>
              <a:rPr lang="en-US" sz="1600" dirty="0" smtClean="0"/>
              <a:t> decays</a:t>
            </a:r>
          </a:p>
          <a:p>
            <a:pPr lvl="1"/>
            <a:r>
              <a:rPr lang="en-US" sz="1600" dirty="0" smtClean="0"/>
              <a:t>Then measure the </a:t>
            </a:r>
            <a:r>
              <a:rPr lang="en-US" sz="1600" dirty="0" err="1" smtClean="0"/>
              <a:t>lineshape</a:t>
            </a:r>
            <a:r>
              <a:rPr lang="en-US" sz="1600" dirty="0" smtClean="0"/>
              <a:t> of the Higgs at √s ~ </a:t>
            </a:r>
            <a:r>
              <a:rPr lang="en-US" sz="1600" dirty="0" err="1" smtClean="0"/>
              <a:t>m</a:t>
            </a:r>
            <a:r>
              <a:rPr lang="en-US" sz="1600" baseline="-25000" dirty="0" err="1" smtClean="0"/>
              <a:t>H</a:t>
            </a:r>
            <a:endParaRPr lang="en-US" sz="1600" baseline="-25000" dirty="0" smtClean="0"/>
          </a:p>
          <a:p>
            <a:pPr lvl="2"/>
            <a:r>
              <a:rPr lang="en-US" sz="1600" dirty="0" smtClean="0"/>
              <a:t>Five-point scan, 50 + 100 + 200 + 100 + 50 pb</a:t>
            </a:r>
            <a:r>
              <a:rPr lang="en-US" sz="1600" baseline="30000" dirty="0" smtClean="0"/>
              <a:t>-1</a:t>
            </a:r>
          </a:p>
          <a:p>
            <a:pPr lvl="3"/>
            <a:r>
              <a:rPr lang="en-US" sz="1600" dirty="0" smtClean="0"/>
              <a:t>Precision from </a:t>
            </a:r>
            <a:r>
              <a:rPr lang="en-US" sz="1600" dirty="0" err="1" smtClean="0"/>
              <a:t>H</a:t>
            </a:r>
            <a:r>
              <a:rPr lang="en-US" sz="1600" dirty="0" err="1"/>
              <a:t>→</a:t>
            </a:r>
            <a:r>
              <a:rPr lang="en-US" sz="1600" dirty="0" err="1" smtClean="0"/>
              <a:t>bb</a:t>
            </a:r>
            <a:r>
              <a:rPr lang="en-US" sz="1600" dirty="0" smtClean="0"/>
              <a:t> and WW : </a:t>
            </a:r>
          </a:p>
          <a:p>
            <a:pPr lvl="2"/>
            <a:endParaRPr lang="en-US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14 Nov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HF2012 : Higgs beyond LHC (Experiments)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37CEC-7426-473D-BB9A-C0489BA294D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52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9" name="Picture 8" descr="mumuCros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5962" y="2249214"/>
            <a:ext cx="3088037" cy="2094186"/>
          </a:xfrm>
          <a:prstGeom prst="rect">
            <a:avLst/>
          </a:prstGeom>
        </p:spPr>
      </p:pic>
      <p:graphicFrame>
        <p:nvGraphicFramePr>
          <p:cNvPr id="1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361170"/>
              </p:ext>
            </p:extLst>
          </p:nvPr>
        </p:nvGraphicFramePr>
        <p:xfrm>
          <a:off x="609600" y="1600200"/>
          <a:ext cx="3073400" cy="311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44" name="Equation" r:id="rId4" imgW="2387600" imgH="228600" progId="Equation.3">
                  <p:embed/>
                </p:oleObj>
              </mc:Choice>
              <mc:Fallback>
                <p:oleObj name="Equation" r:id="rId4" imgW="2387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00200"/>
                        <a:ext cx="3073400" cy="311877"/>
                      </a:xfrm>
                      <a:prstGeom prst="rect">
                        <a:avLst/>
                      </a:prstGeom>
                      <a:solidFill>
                        <a:srgbClr val="FFF6E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0"/>
          <p:cNvSpPr/>
          <p:nvPr/>
        </p:nvSpPr>
        <p:spPr bwMode="auto">
          <a:xfrm>
            <a:off x="8610600" y="4038600"/>
            <a:ext cx="457200" cy="228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1" lang="en-US" sz="2400" b="0" smtClean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3" name="Curved Connector 12"/>
          <p:cNvCxnSpPr/>
          <p:nvPr/>
        </p:nvCxnSpPr>
        <p:spPr bwMode="auto">
          <a:xfrm>
            <a:off x="6172200" y="1752600"/>
            <a:ext cx="1295400" cy="1143000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5" name="Picture 23" descr="J:\Public\GDR\mmtohtobb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340" y="1371599"/>
            <a:ext cx="1438860" cy="100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urved Connector 16"/>
          <p:cNvCxnSpPr/>
          <p:nvPr/>
        </p:nvCxnSpPr>
        <p:spPr bwMode="auto">
          <a:xfrm>
            <a:off x="6055962" y="3200400"/>
            <a:ext cx="1411638" cy="533400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7086600" y="4343400"/>
            <a:ext cx="990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7102010" y="4419600"/>
            <a:ext cx="9751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sz="1100" b="0" dirty="0">
                <a:solidFill>
                  <a:srgbClr val="000000"/>
                </a:solidFill>
                <a:latin typeface="Symbol" charset="2"/>
                <a:cs typeface="Symbol" charset="2"/>
              </a:rPr>
              <a:t>s</a:t>
            </a:r>
            <a:r>
              <a:rPr kumimoji="1" lang="en-US" sz="1100" b="0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kumimoji="1" lang="en-US" sz="1100" b="0" dirty="0" err="1" smtClean="0">
                <a:solidFill>
                  <a:srgbClr val="000000"/>
                </a:solidFill>
                <a:latin typeface="Arial" charset="0"/>
              </a:rPr>
              <a:t>m</a:t>
            </a:r>
            <a:r>
              <a:rPr kumimoji="1" lang="en-US" sz="1100" b="0" baseline="-25000" dirty="0" err="1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kumimoji="1" lang="en-US" sz="1100" b="0" dirty="0" smtClean="0">
                <a:solidFill>
                  <a:srgbClr val="000000"/>
                </a:solidFill>
                <a:latin typeface="Arial" charset="0"/>
              </a:rPr>
              <a:t>), TLEP</a:t>
            </a:r>
            <a:endParaRPr kumimoji="1" lang="en-US" sz="11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8305800" y="1295400"/>
            <a:ext cx="53091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sz="900" b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, </a:t>
            </a:r>
            <a:r>
              <a:rPr kumimoji="1" lang="en-US" sz="9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W, …</a:t>
            </a:r>
            <a:endParaRPr kumimoji="1" lang="en-US" sz="900" b="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8305800" y="2146756"/>
            <a:ext cx="49244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sz="1200" b="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, </a:t>
            </a:r>
            <a:r>
              <a:rPr kumimoji="1" lang="en-US" sz="1200" b="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W, …</a:t>
            </a:r>
            <a:endParaRPr kumimoji="1" lang="en-US" sz="1200" b="0" baseline="-250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pic>
        <p:nvPicPr>
          <p:cNvPr id="28" name="Picture 27" descr="mmbb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4800600"/>
            <a:ext cx="2036264" cy="1846995"/>
          </a:xfrm>
          <a:prstGeom prst="rect">
            <a:avLst/>
          </a:prstGeom>
        </p:spPr>
      </p:pic>
      <p:pic>
        <p:nvPicPr>
          <p:cNvPr id="29" name="Picture 28" descr="mmWW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0902" y="4800600"/>
            <a:ext cx="1983098" cy="1851560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 bwMode="auto">
          <a:xfrm>
            <a:off x="5638800" y="609600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1" lang="en-US" sz="2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7086600" y="609600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1" lang="en-US" sz="2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6248400" y="548640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1" lang="en-US" sz="2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477000" y="556260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1" lang="en-US" sz="2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6324600" y="487680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1" lang="en-US" sz="2400" b="0" smtClean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273638"/>
              </p:ext>
            </p:extLst>
          </p:nvPr>
        </p:nvGraphicFramePr>
        <p:xfrm>
          <a:off x="1066800" y="5181600"/>
          <a:ext cx="3962400" cy="931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600200"/>
                <a:gridCol w="1447800"/>
              </a:tblGrid>
              <a:tr h="31036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0000CC"/>
                          </a:solidFill>
                        </a:rPr>
                        <a:t>m</a:t>
                      </a:r>
                      <a:r>
                        <a:rPr lang="en-US" sz="1400" b="1" baseline="-25000" dirty="0" err="1" smtClean="0">
                          <a:solidFill>
                            <a:srgbClr val="0000CC"/>
                          </a:solidFill>
                        </a:rPr>
                        <a:t>H</a:t>
                      </a:r>
                      <a:endParaRPr lang="en-US" sz="1400" b="1" baseline="-25000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0000CC"/>
                          </a:solidFill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sz="1400" b="1" baseline="-25000" dirty="0" err="1" smtClean="0">
                          <a:solidFill>
                            <a:srgbClr val="0000CC"/>
                          </a:solidFill>
                        </a:rPr>
                        <a:t>Peak</a:t>
                      </a:r>
                      <a:endParaRPr lang="en-US" sz="1400" b="1" baseline="-25000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  <a:latin typeface="Symbol" charset="2"/>
                          <a:cs typeface="Symbol" charset="2"/>
                        </a:rPr>
                        <a:t>G</a:t>
                      </a:r>
                      <a:r>
                        <a:rPr lang="en-US" sz="1400" b="1" baseline="-25000" dirty="0" smtClean="0">
                          <a:solidFill>
                            <a:srgbClr val="0000CC"/>
                          </a:solidFill>
                        </a:rPr>
                        <a:t>H</a:t>
                      </a:r>
                      <a:endParaRPr lang="en-US" sz="1400" b="1" baseline="-25000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3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0.1 MeV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9900"/>
                          </a:solidFill>
                        </a:rPr>
                        <a:t>0.6</a:t>
                      </a:r>
                      <a:r>
                        <a:rPr lang="en-US" sz="1400" b="1" baseline="0" dirty="0" smtClean="0">
                          <a:solidFill>
                            <a:srgbClr val="009900"/>
                          </a:solidFill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009900"/>
                          </a:solidFill>
                        </a:rPr>
                        <a:t>pb</a:t>
                      </a:r>
                      <a:endParaRPr lang="en-US" sz="1400" b="1" dirty="0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0.2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 MeV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3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1400" b="1" baseline="30000" dirty="0" smtClean="0">
                          <a:solidFill>
                            <a:schemeClr val="tx1"/>
                          </a:solidFill>
                        </a:rPr>
                        <a:t>-6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9900"/>
                          </a:solidFill>
                        </a:rPr>
                        <a:t>2.5%</a:t>
                      </a:r>
                      <a:endParaRPr lang="en-US" sz="1400" b="1" dirty="0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5%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8534400" y="4191000"/>
            <a:ext cx="372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b="0" dirty="0" smtClean="0">
                <a:solidFill>
                  <a:srgbClr val="000000"/>
                </a:solidFill>
                <a:latin typeface="Arial" charset="0"/>
              </a:rPr>
              <a:t>√s</a:t>
            </a:r>
            <a:endParaRPr kumimoji="1" lang="en-US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24600" y="2206823"/>
            <a:ext cx="673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b="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s</a:t>
            </a:r>
            <a:r>
              <a:rPr kumimoji="1" lang="en-US" b="0" dirty="0" smtClean="0">
                <a:solidFill>
                  <a:srgbClr val="000000"/>
                </a:solidFill>
                <a:latin typeface="Arial" charset="0"/>
              </a:rPr>
              <a:t> (</a:t>
            </a:r>
            <a:r>
              <a:rPr kumimoji="1" lang="en-US" b="0" dirty="0" err="1" smtClean="0">
                <a:solidFill>
                  <a:srgbClr val="000000"/>
                </a:solidFill>
                <a:latin typeface="Arial" charset="0"/>
              </a:rPr>
              <a:t>pb</a:t>
            </a:r>
            <a:r>
              <a:rPr kumimoji="1" lang="en-US" b="0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kumimoji="1" lang="en-US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03259" y="914400"/>
            <a:ext cx="812141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sz="1600" b="0" dirty="0" smtClean="0">
                <a:solidFill>
                  <a:srgbClr val="000000"/>
                </a:solidFill>
                <a:latin typeface="Arial" charset="0"/>
              </a:rPr>
              <a:t>[16,17]</a:t>
            </a:r>
            <a:endParaRPr kumimoji="1" lang="en-US" sz="1600" b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61612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728" y="144378"/>
            <a:ext cx="866551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latin typeface="+mj-lt"/>
              </a:rPr>
              <a:t>Muon </a:t>
            </a:r>
            <a:r>
              <a:rPr lang="fr-CH" dirty="0" err="1" smtClean="0">
                <a:latin typeface="+mj-lt"/>
              </a:rPr>
              <a:t>collider</a:t>
            </a:r>
            <a:r>
              <a:rPr lang="fr-CH" dirty="0" smtClean="0">
                <a:latin typeface="+mj-lt"/>
              </a:rPr>
              <a:t> </a:t>
            </a:r>
            <a:r>
              <a:rPr lang="fr-CH" dirty="0" err="1" smtClean="0">
                <a:latin typeface="+mj-lt"/>
              </a:rPr>
              <a:t>is</a:t>
            </a:r>
            <a:r>
              <a:rPr lang="fr-CH" dirty="0" smtClean="0">
                <a:latin typeface="+mj-lt"/>
              </a:rPr>
              <a:t> the best </a:t>
            </a:r>
            <a:r>
              <a:rPr lang="fr-CH" dirty="0" err="1" smtClean="0">
                <a:latin typeface="+mj-lt"/>
              </a:rPr>
              <a:t>way</a:t>
            </a:r>
            <a:r>
              <a:rPr lang="fr-CH" dirty="0" smtClean="0">
                <a:latin typeface="+mj-lt"/>
              </a:rPr>
              <a:t> to </a:t>
            </a:r>
            <a:r>
              <a:rPr lang="fr-CH" dirty="0" err="1" smtClean="0">
                <a:latin typeface="+mj-lt"/>
              </a:rPr>
              <a:t>reach</a:t>
            </a:r>
            <a:r>
              <a:rPr lang="fr-CH" dirty="0" smtClean="0">
                <a:latin typeface="+mj-lt"/>
              </a:rPr>
              <a:t> lepton </a:t>
            </a:r>
            <a:r>
              <a:rPr lang="fr-CH" dirty="0" err="1" smtClean="0">
                <a:latin typeface="+mj-lt"/>
              </a:rPr>
              <a:t>ccoliisions</a:t>
            </a:r>
            <a:r>
              <a:rPr lang="fr-CH" dirty="0" smtClean="0">
                <a:latin typeface="+mj-lt"/>
              </a:rPr>
              <a:t> </a:t>
            </a:r>
            <a:r>
              <a:rPr lang="fr-CH" dirty="0" err="1" smtClean="0">
                <a:latin typeface="+mj-lt"/>
              </a:rPr>
              <a:t>above</a:t>
            </a:r>
            <a:r>
              <a:rPr lang="fr-CH" dirty="0" smtClean="0">
                <a:latin typeface="+mj-lt"/>
              </a:rPr>
              <a:t> 3 </a:t>
            </a:r>
            <a:r>
              <a:rPr lang="fr-CH" dirty="0" err="1" smtClean="0">
                <a:latin typeface="+mj-lt"/>
              </a:rPr>
              <a:t>TeV</a:t>
            </a:r>
            <a:r>
              <a:rPr lang="fr-CH" dirty="0" smtClean="0">
                <a:latin typeface="+mj-lt"/>
              </a:rPr>
              <a:t> ECM.  MUCH R&amp;D </a:t>
            </a:r>
            <a:r>
              <a:rPr lang="fr-CH" dirty="0" err="1" smtClean="0">
                <a:latin typeface="+mj-lt"/>
              </a:rPr>
              <a:t>remain</a:t>
            </a:r>
            <a:r>
              <a:rPr lang="fr-CH" dirty="0" smtClean="0">
                <a:latin typeface="+mj-lt"/>
              </a:rPr>
              <a:t> in </a:t>
            </a:r>
            <a:r>
              <a:rPr lang="fr-CH" dirty="0" err="1" smtClean="0">
                <a:latin typeface="+mj-lt"/>
              </a:rPr>
              <a:t>cooling</a:t>
            </a:r>
            <a:r>
              <a:rPr lang="fr-CH" dirty="0" smtClean="0">
                <a:latin typeface="+mj-lt"/>
              </a:rPr>
              <a:t>!</a:t>
            </a:r>
          </a:p>
          <a:p>
            <a:r>
              <a:rPr lang="fr-CH" dirty="0" smtClean="0">
                <a:latin typeface="+mj-lt"/>
              </a:rPr>
              <a:t>Muon </a:t>
            </a:r>
            <a:r>
              <a:rPr lang="fr-CH" dirty="0" err="1" smtClean="0">
                <a:latin typeface="+mj-lt"/>
              </a:rPr>
              <a:t>collider</a:t>
            </a:r>
            <a:r>
              <a:rPr lang="fr-CH" dirty="0" smtClean="0">
                <a:latin typeface="+mj-lt"/>
              </a:rPr>
              <a:t> </a:t>
            </a:r>
            <a:r>
              <a:rPr lang="fr-CH" dirty="0" err="1" smtClean="0">
                <a:latin typeface="+mj-lt"/>
              </a:rPr>
              <a:t>is</a:t>
            </a:r>
            <a:r>
              <a:rPr lang="fr-CH" dirty="0" smtClean="0">
                <a:latin typeface="+mj-lt"/>
              </a:rPr>
              <a:t> a </a:t>
            </a:r>
            <a:r>
              <a:rPr lang="fr-CH" dirty="0" err="1" smtClean="0">
                <a:latin typeface="+mj-lt"/>
              </a:rPr>
              <a:t>very</a:t>
            </a:r>
            <a:r>
              <a:rPr lang="fr-CH" dirty="0" smtClean="0">
                <a:latin typeface="+mj-lt"/>
              </a:rPr>
              <a:t> </a:t>
            </a:r>
            <a:r>
              <a:rPr lang="fr-CH" dirty="0" err="1" smtClean="0">
                <a:latin typeface="+mj-lt"/>
              </a:rPr>
              <a:t>pretty</a:t>
            </a:r>
            <a:r>
              <a:rPr lang="fr-CH" dirty="0" smtClean="0">
                <a:latin typeface="+mj-lt"/>
              </a:rPr>
              <a:t> </a:t>
            </a:r>
            <a:r>
              <a:rPr lang="fr-CH" dirty="0" err="1" smtClean="0">
                <a:latin typeface="+mj-lt"/>
              </a:rPr>
              <a:t>Higgs</a:t>
            </a:r>
            <a:r>
              <a:rPr lang="fr-CH" dirty="0" smtClean="0">
                <a:latin typeface="+mj-lt"/>
              </a:rPr>
              <a:t> </a:t>
            </a:r>
            <a:r>
              <a:rPr lang="fr-CH" dirty="0" err="1" smtClean="0">
                <a:latin typeface="+mj-lt"/>
              </a:rPr>
              <a:t>factory</a:t>
            </a:r>
            <a:r>
              <a:rPr lang="fr-CH" dirty="0" smtClean="0">
                <a:latin typeface="+mj-lt"/>
              </a:rPr>
              <a:t> but not </a:t>
            </a:r>
            <a:r>
              <a:rPr lang="fr-CH" dirty="0" err="1" smtClean="0">
                <a:latin typeface="+mj-lt"/>
              </a:rPr>
              <a:t>necessarily</a:t>
            </a:r>
            <a:r>
              <a:rPr lang="fr-CH" dirty="0" smtClean="0">
                <a:latin typeface="+mj-lt"/>
              </a:rPr>
              <a:t> the one </a:t>
            </a:r>
            <a:r>
              <a:rPr lang="fr-CH" dirty="0" err="1" smtClean="0">
                <a:latin typeface="+mj-lt"/>
              </a:rPr>
              <a:t>we</a:t>
            </a:r>
            <a:r>
              <a:rPr lang="fr-CH" dirty="0" smtClean="0">
                <a:latin typeface="+mj-lt"/>
              </a:rPr>
              <a:t> </a:t>
            </a:r>
            <a:r>
              <a:rPr lang="fr-CH" dirty="0" err="1" smtClean="0">
                <a:latin typeface="+mj-lt"/>
              </a:rPr>
              <a:t>need</a:t>
            </a:r>
            <a:r>
              <a:rPr lang="fr-CH" dirty="0" smtClean="0">
                <a:latin typeface="+mj-lt"/>
              </a:rPr>
              <a:t> for H(125) </a:t>
            </a:r>
          </a:p>
          <a:p>
            <a:endParaRPr lang="fr-CH" dirty="0" smtClean="0">
              <a:latin typeface="+mj-lt"/>
            </a:endParaRPr>
          </a:p>
          <a:p>
            <a:r>
              <a:rPr lang="fr-CH" dirty="0" smtClean="0">
                <a:latin typeface="+mj-lt"/>
              </a:rPr>
              <a:t>-- if </a:t>
            </a:r>
            <a:r>
              <a:rPr lang="fr-CH" dirty="0" err="1" smtClean="0">
                <a:latin typeface="+mj-lt"/>
              </a:rPr>
              <a:t>it</a:t>
            </a:r>
            <a:r>
              <a:rPr lang="fr-CH" dirty="0" smtClean="0">
                <a:latin typeface="+mj-lt"/>
              </a:rPr>
              <a:t> </a:t>
            </a:r>
            <a:r>
              <a:rPr lang="fr-CH" dirty="0" err="1" smtClean="0">
                <a:latin typeface="+mj-lt"/>
              </a:rPr>
              <a:t>is</a:t>
            </a:r>
            <a:r>
              <a:rPr lang="fr-CH" dirty="0" smtClean="0">
                <a:latin typeface="+mj-lt"/>
              </a:rPr>
              <a:t> a single </a:t>
            </a:r>
            <a:r>
              <a:rPr lang="fr-CH" dirty="0" err="1" smtClean="0">
                <a:latin typeface="+mj-lt"/>
              </a:rPr>
              <a:t>particle</a:t>
            </a:r>
            <a:r>
              <a:rPr lang="fr-CH" dirty="0" smtClean="0">
                <a:latin typeface="+mj-lt"/>
              </a:rPr>
              <a:t> </a:t>
            </a:r>
            <a:r>
              <a:rPr lang="fr-CH" dirty="0" err="1" smtClean="0">
                <a:latin typeface="+mj-lt"/>
              </a:rPr>
              <a:t>we</a:t>
            </a:r>
            <a:r>
              <a:rPr lang="fr-CH" dirty="0" smtClean="0">
                <a:latin typeface="+mj-lt"/>
              </a:rPr>
              <a:t> </a:t>
            </a:r>
            <a:r>
              <a:rPr lang="fr-CH" dirty="0" err="1" smtClean="0">
                <a:latin typeface="+mj-lt"/>
              </a:rPr>
              <a:t>will</a:t>
            </a:r>
            <a:r>
              <a:rPr lang="fr-CH" dirty="0" smtClean="0">
                <a:latin typeface="+mj-lt"/>
              </a:rPr>
              <a:t> know more </a:t>
            </a:r>
            <a:r>
              <a:rPr lang="fr-CH" dirty="0" err="1" smtClean="0">
                <a:latin typeface="+mj-lt"/>
              </a:rPr>
              <a:t>from</a:t>
            </a:r>
            <a:r>
              <a:rPr lang="fr-CH" dirty="0" smtClean="0">
                <a:latin typeface="+mj-lt"/>
              </a:rPr>
              <a:t> the </a:t>
            </a:r>
            <a:r>
              <a:rPr lang="fr-CH" dirty="0" err="1" smtClean="0">
                <a:latin typeface="+mj-lt"/>
              </a:rPr>
              <a:t>e+e</a:t>
            </a:r>
            <a:r>
              <a:rPr lang="fr-CH" dirty="0" smtClean="0">
                <a:latin typeface="+mj-lt"/>
              </a:rPr>
              <a:t>- </a:t>
            </a:r>
            <a:r>
              <a:rPr lang="fr-CH" dirty="0" err="1" smtClean="0">
                <a:latin typeface="+mj-lt"/>
              </a:rPr>
              <a:t>collider</a:t>
            </a:r>
            <a:r>
              <a:rPr lang="fr-CH" dirty="0" smtClean="0">
                <a:latin typeface="+mj-lt"/>
              </a:rPr>
              <a:t> </a:t>
            </a:r>
            <a:r>
              <a:rPr lang="fr-CH" dirty="0" err="1" smtClean="0">
                <a:latin typeface="+mj-lt"/>
              </a:rPr>
              <a:t>with</a:t>
            </a:r>
            <a:r>
              <a:rPr lang="fr-CH" dirty="0" smtClean="0">
                <a:latin typeface="+mj-lt"/>
              </a:rPr>
              <a:t> ZH tag </a:t>
            </a:r>
          </a:p>
          <a:p>
            <a:r>
              <a:rPr lang="fr-CH" dirty="0">
                <a:latin typeface="+mj-lt"/>
              </a:rPr>
              <a:t> </a:t>
            </a:r>
            <a:r>
              <a:rPr lang="fr-CH" dirty="0" smtClean="0">
                <a:latin typeface="+mj-lt"/>
              </a:rPr>
              <a:t>   muon </a:t>
            </a:r>
            <a:r>
              <a:rPr lang="fr-CH" dirty="0" err="1" smtClean="0">
                <a:latin typeface="+mj-lt"/>
              </a:rPr>
              <a:t>collider</a:t>
            </a:r>
            <a:r>
              <a:rPr lang="fr-CH" dirty="0" smtClean="0">
                <a:latin typeface="+mj-lt"/>
              </a:rPr>
              <a:t> </a:t>
            </a:r>
            <a:r>
              <a:rPr lang="fr-CH" dirty="0" err="1" smtClean="0">
                <a:latin typeface="+mj-lt"/>
              </a:rPr>
              <a:t>can</a:t>
            </a:r>
            <a:r>
              <a:rPr lang="fr-CH" dirty="0" smtClean="0">
                <a:latin typeface="+mj-lt"/>
              </a:rPr>
              <a:t> do </a:t>
            </a:r>
            <a:r>
              <a:rPr lang="fr-CH" dirty="0" err="1" smtClean="0">
                <a:latin typeface="+mj-lt"/>
              </a:rPr>
              <a:t>this</a:t>
            </a:r>
            <a:r>
              <a:rPr lang="fr-CH" dirty="0" smtClean="0">
                <a:latin typeface="+mj-lt"/>
              </a:rPr>
              <a:t> but high </a:t>
            </a:r>
            <a:r>
              <a:rPr lang="fr-CH" dirty="0" err="1" smtClean="0">
                <a:latin typeface="+mj-lt"/>
              </a:rPr>
              <a:t>luminosity</a:t>
            </a:r>
            <a:r>
              <a:rPr lang="fr-CH" dirty="0" smtClean="0">
                <a:latin typeface="+mj-lt"/>
              </a:rPr>
              <a:t> </a:t>
            </a:r>
            <a:r>
              <a:rPr lang="fr-CH" dirty="0" err="1" smtClean="0">
                <a:latin typeface="+mj-lt"/>
              </a:rPr>
              <a:t>is</a:t>
            </a:r>
            <a:r>
              <a:rPr lang="fr-CH" dirty="0" smtClean="0">
                <a:latin typeface="+mj-lt"/>
              </a:rPr>
              <a:t> </a:t>
            </a:r>
            <a:r>
              <a:rPr lang="fr-CH" dirty="0" err="1" smtClean="0">
                <a:latin typeface="+mj-lt"/>
              </a:rPr>
              <a:t>necessary</a:t>
            </a:r>
            <a:r>
              <a:rPr lang="fr-CH" dirty="0" smtClean="0">
                <a:latin typeface="+mj-lt"/>
              </a:rPr>
              <a:t>. </a:t>
            </a:r>
          </a:p>
          <a:p>
            <a:endParaRPr lang="fr-CH" dirty="0">
              <a:latin typeface="+mj-lt"/>
            </a:endParaRPr>
          </a:p>
          <a:p>
            <a:r>
              <a:rPr lang="fr-CH" dirty="0" smtClean="0">
                <a:latin typeface="+mj-lt"/>
              </a:rPr>
              <a:t>-- </a:t>
            </a:r>
            <a:r>
              <a:rPr lang="fr-CH" dirty="0" err="1" smtClean="0">
                <a:latin typeface="+mj-lt"/>
              </a:rPr>
              <a:t>except</a:t>
            </a:r>
            <a:r>
              <a:rPr lang="fr-CH" dirty="0" smtClean="0">
                <a:latin typeface="+mj-lt"/>
              </a:rPr>
              <a:t> </a:t>
            </a:r>
            <a:r>
              <a:rPr lang="fr-CH" dirty="0" err="1" smtClean="0">
                <a:latin typeface="+mj-lt"/>
              </a:rPr>
              <a:t>ig</a:t>
            </a:r>
            <a:r>
              <a:rPr lang="fr-CH" dirty="0" smtClean="0">
                <a:latin typeface="+mj-lt"/>
              </a:rPr>
              <a:t> the </a:t>
            </a:r>
            <a:r>
              <a:rPr lang="fr-CH" dirty="0" err="1" smtClean="0">
                <a:latin typeface="+mj-lt"/>
              </a:rPr>
              <a:t>Higgs</a:t>
            </a:r>
            <a:r>
              <a:rPr lang="fr-CH" dirty="0" smtClean="0">
                <a:latin typeface="+mj-lt"/>
              </a:rPr>
              <a:t> boson </a:t>
            </a:r>
            <a:r>
              <a:rPr lang="fr-CH" dirty="0" err="1" smtClean="0">
                <a:latin typeface="+mj-lt"/>
              </a:rPr>
              <a:t>is</a:t>
            </a:r>
            <a:r>
              <a:rPr lang="fr-CH" dirty="0" smtClean="0">
                <a:latin typeface="+mj-lt"/>
              </a:rPr>
              <a:t> </a:t>
            </a:r>
            <a:r>
              <a:rPr lang="fr-CH" dirty="0" err="1" smtClean="0">
                <a:latin typeface="+mj-lt"/>
              </a:rPr>
              <a:t>constituted</a:t>
            </a:r>
            <a:r>
              <a:rPr lang="fr-CH" dirty="0" smtClean="0">
                <a:latin typeface="+mj-lt"/>
              </a:rPr>
              <a:t> of </a:t>
            </a:r>
            <a:r>
              <a:rPr lang="fr-CH" dirty="0" err="1" smtClean="0">
                <a:latin typeface="+mj-lt"/>
              </a:rPr>
              <a:t>several</a:t>
            </a:r>
            <a:r>
              <a:rPr lang="fr-CH" dirty="0" smtClean="0">
                <a:latin typeface="+mj-lt"/>
              </a:rPr>
              <a:t> </a:t>
            </a:r>
            <a:r>
              <a:rPr lang="fr-CH" dirty="0" err="1" smtClean="0">
                <a:latin typeface="+mj-lt"/>
              </a:rPr>
              <a:t>nearby</a:t>
            </a:r>
            <a:r>
              <a:rPr lang="fr-CH" dirty="0" smtClean="0">
                <a:latin typeface="+mj-lt"/>
              </a:rPr>
              <a:t> </a:t>
            </a:r>
            <a:r>
              <a:rPr lang="fr-CH" dirty="0" err="1" smtClean="0">
                <a:latin typeface="+mj-lt"/>
              </a:rPr>
              <a:t>peaks</a:t>
            </a:r>
            <a:r>
              <a:rPr lang="fr-CH" dirty="0" smtClean="0">
                <a:latin typeface="+mj-lt"/>
              </a:rPr>
              <a:t>. </a:t>
            </a:r>
          </a:p>
          <a:p>
            <a:endParaRPr lang="fr-CH" dirty="0">
              <a:latin typeface="+mj-lt"/>
            </a:endParaRPr>
          </a:p>
          <a:p>
            <a:r>
              <a:rPr lang="fr-CH" dirty="0" smtClean="0">
                <a:latin typeface="+mj-lt"/>
              </a:rPr>
              <a:t>-- </a:t>
            </a:r>
            <a:r>
              <a:rPr lang="fr-CH" dirty="0" err="1" smtClean="0">
                <a:latin typeface="+mj-lt"/>
              </a:rPr>
              <a:t>such</a:t>
            </a:r>
            <a:r>
              <a:rPr lang="fr-CH" dirty="0" smtClean="0">
                <a:latin typeface="+mj-lt"/>
              </a:rPr>
              <a:t> a situation </a:t>
            </a:r>
            <a:r>
              <a:rPr lang="fr-CH" dirty="0" err="1" smtClean="0">
                <a:latin typeface="+mj-lt"/>
              </a:rPr>
              <a:t>can</a:t>
            </a:r>
            <a:r>
              <a:rPr lang="fr-CH" dirty="0" smtClean="0">
                <a:latin typeface="+mj-lt"/>
              </a:rPr>
              <a:t> </a:t>
            </a:r>
            <a:r>
              <a:rPr lang="fr-CH" dirty="0" err="1" smtClean="0">
                <a:latin typeface="+mj-lt"/>
              </a:rPr>
              <a:t>occur</a:t>
            </a:r>
            <a:r>
              <a:rPr lang="fr-CH" dirty="0" smtClean="0">
                <a:latin typeface="+mj-lt"/>
              </a:rPr>
              <a:t> in MSSM for H,A doublet </a:t>
            </a:r>
            <a:r>
              <a:rPr lang="fr-CH" dirty="0" err="1" smtClean="0">
                <a:latin typeface="+mj-lt"/>
              </a:rPr>
              <a:t>with</a:t>
            </a:r>
            <a:r>
              <a:rPr lang="fr-CH" dirty="0" smtClean="0">
                <a:latin typeface="+mj-lt"/>
              </a:rPr>
              <a:t> </a:t>
            </a:r>
            <a:r>
              <a:rPr lang="fr-CH" dirty="0" err="1" smtClean="0">
                <a:latin typeface="+mj-lt"/>
              </a:rPr>
              <a:t>different</a:t>
            </a:r>
            <a:r>
              <a:rPr lang="fr-CH" dirty="0" smtClean="0">
                <a:latin typeface="+mj-lt"/>
              </a:rPr>
              <a:t> CP </a:t>
            </a:r>
            <a:r>
              <a:rPr lang="fr-CH" dirty="0" err="1" smtClean="0">
                <a:latin typeface="+mj-lt"/>
              </a:rPr>
              <a:t>parities</a:t>
            </a:r>
            <a:endParaRPr lang="fr-CH" dirty="0" smtClean="0">
              <a:latin typeface="+mj-lt"/>
            </a:endParaRPr>
          </a:p>
          <a:p>
            <a:r>
              <a:rPr lang="fr-CH" dirty="0">
                <a:latin typeface="+mj-lt"/>
              </a:rPr>
              <a:t> </a:t>
            </a:r>
            <a:r>
              <a:rPr lang="fr-CH" dirty="0" smtClean="0">
                <a:latin typeface="+mj-lt"/>
              </a:rPr>
              <a:t>   in </a:t>
            </a:r>
            <a:r>
              <a:rPr lang="fr-CH" dirty="0" err="1" smtClean="0">
                <a:latin typeface="+mj-lt"/>
              </a:rPr>
              <a:t>which</a:t>
            </a:r>
            <a:r>
              <a:rPr lang="fr-CH" dirty="0" smtClean="0">
                <a:latin typeface="+mj-lt"/>
              </a:rPr>
              <a:t> case </a:t>
            </a:r>
            <a:r>
              <a:rPr lang="fr-CH" dirty="0" err="1" smtClean="0">
                <a:latin typeface="+mj-lt"/>
              </a:rPr>
              <a:t>only</a:t>
            </a:r>
            <a:r>
              <a:rPr lang="fr-CH" dirty="0" smtClean="0">
                <a:latin typeface="+mj-lt"/>
              </a:rPr>
              <a:t> the muon </a:t>
            </a:r>
            <a:r>
              <a:rPr lang="fr-CH" dirty="0" err="1" smtClean="0">
                <a:latin typeface="+mj-lt"/>
              </a:rPr>
              <a:t>collider</a:t>
            </a:r>
            <a:r>
              <a:rPr lang="fr-CH" dirty="0" smtClean="0">
                <a:latin typeface="+mj-lt"/>
              </a:rPr>
              <a:t> </a:t>
            </a:r>
            <a:r>
              <a:rPr lang="fr-CH" dirty="0" err="1" smtClean="0">
                <a:latin typeface="+mj-lt"/>
              </a:rPr>
              <a:t>can</a:t>
            </a:r>
            <a:r>
              <a:rPr lang="fr-CH" dirty="0" smtClean="0">
                <a:latin typeface="+mj-lt"/>
              </a:rPr>
              <a:t> </a:t>
            </a:r>
            <a:r>
              <a:rPr lang="fr-CH" dirty="0" err="1" smtClean="0">
                <a:latin typeface="+mj-lt"/>
              </a:rPr>
              <a:t>isolate</a:t>
            </a:r>
            <a:r>
              <a:rPr lang="fr-CH" dirty="0" smtClean="0">
                <a:latin typeface="+mj-lt"/>
              </a:rPr>
              <a:t> the </a:t>
            </a:r>
            <a:r>
              <a:rPr lang="fr-CH" dirty="0" err="1" smtClean="0">
                <a:latin typeface="+mj-lt"/>
              </a:rPr>
              <a:t>two</a:t>
            </a:r>
            <a:r>
              <a:rPr lang="fr-CH" dirty="0" smtClean="0">
                <a:latin typeface="+mj-lt"/>
              </a:rPr>
              <a:t> </a:t>
            </a:r>
            <a:r>
              <a:rPr lang="fr-CH" dirty="0" err="1" smtClean="0">
                <a:latin typeface="+mj-lt"/>
              </a:rPr>
              <a:t>peaks</a:t>
            </a:r>
            <a:r>
              <a:rPr lang="fr-CH" dirty="0" smtClean="0">
                <a:latin typeface="+mj-lt"/>
              </a:rPr>
              <a:t>. </a:t>
            </a:r>
          </a:p>
          <a:p>
            <a:endParaRPr lang="fr-CH" dirty="0">
              <a:latin typeface="+mj-lt"/>
            </a:endParaRPr>
          </a:p>
          <a:p>
            <a:r>
              <a:rPr lang="fr-CH" dirty="0" smtClean="0">
                <a:latin typeface="+mj-lt"/>
              </a:rPr>
              <a:t>-- neutrino </a:t>
            </a:r>
            <a:r>
              <a:rPr lang="fr-CH" dirty="0" err="1" smtClean="0">
                <a:latin typeface="+mj-lt"/>
              </a:rPr>
              <a:t>factory</a:t>
            </a:r>
            <a:r>
              <a:rPr lang="fr-CH" dirty="0" smtClean="0">
                <a:latin typeface="+mj-lt"/>
              </a:rPr>
              <a:t> </a:t>
            </a:r>
            <a:r>
              <a:rPr lang="fr-CH" dirty="0" err="1" smtClean="0">
                <a:latin typeface="+mj-lt"/>
              </a:rPr>
              <a:t>is</a:t>
            </a:r>
            <a:r>
              <a:rPr lang="fr-CH" dirty="0" smtClean="0">
                <a:latin typeface="+mj-lt"/>
              </a:rPr>
              <a:t> the </a:t>
            </a:r>
            <a:r>
              <a:rPr lang="fr-CH" dirty="0" err="1" smtClean="0">
                <a:latin typeface="+mj-lt"/>
              </a:rPr>
              <a:t>ultinmate</a:t>
            </a:r>
            <a:r>
              <a:rPr lang="fr-CH" dirty="0" smtClean="0">
                <a:latin typeface="+mj-lt"/>
              </a:rPr>
              <a:t> neutrino oscillation </a:t>
            </a:r>
            <a:r>
              <a:rPr lang="fr-CH" dirty="0" err="1" smtClean="0">
                <a:latin typeface="+mj-lt"/>
              </a:rPr>
              <a:t>tool</a:t>
            </a:r>
            <a:r>
              <a:rPr lang="fr-CH" dirty="0" smtClean="0">
                <a:latin typeface="+mj-lt"/>
              </a:rPr>
              <a:t> and a ‘baby neutrino </a:t>
            </a:r>
            <a:r>
              <a:rPr lang="fr-CH" dirty="0" err="1" smtClean="0">
                <a:latin typeface="+mj-lt"/>
              </a:rPr>
              <a:t>factory</a:t>
            </a:r>
            <a:r>
              <a:rPr lang="fr-CH" dirty="0" smtClean="0">
                <a:latin typeface="+mj-lt"/>
              </a:rPr>
              <a:t>’ </a:t>
            </a:r>
            <a:r>
              <a:rPr lang="fr-CH" dirty="0" err="1" smtClean="0">
                <a:latin typeface="+mj-lt"/>
              </a:rPr>
              <a:t>nustorm</a:t>
            </a:r>
            <a:r>
              <a:rPr lang="fr-CH" dirty="0" smtClean="0">
                <a:latin typeface="+mj-lt"/>
              </a:rPr>
              <a:t> </a:t>
            </a:r>
            <a:r>
              <a:rPr lang="fr-CH" dirty="0" err="1" smtClean="0">
                <a:latin typeface="+mj-lt"/>
              </a:rPr>
              <a:t>is</a:t>
            </a:r>
            <a:r>
              <a:rPr lang="fr-CH" dirty="0" smtClean="0">
                <a:latin typeface="+mj-lt"/>
              </a:rPr>
              <a:t> </a:t>
            </a:r>
          </a:p>
          <a:p>
            <a:r>
              <a:rPr lang="fr-CH" dirty="0" smtClean="0">
                <a:latin typeface="+mj-lt"/>
              </a:rPr>
              <a:t>a </a:t>
            </a:r>
            <a:r>
              <a:rPr lang="fr-CH" dirty="0" err="1" smtClean="0">
                <a:latin typeface="+mj-lt"/>
              </a:rPr>
              <a:t>necessary</a:t>
            </a:r>
            <a:r>
              <a:rPr lang="fr-CH" dirty="0" smtClean="0">
                <a:latin typeface="+mj-lt"/>
              </a:rPr>
              <a:t> </a:t>
            </a:r>
            <a:r>
              <a:rPr lang="fr-CH" dirty="0" err="1" smtClean="0">
                <a:latin typeface="+mj-lt"/>
              </a:rPr>
              <a:t>step</a:t>
            </a:r>
            <a:r>
              <a:rPr lang="fr-CH" dirty="0" smtClean="0">
                <a:latin typeface="+mj-lt"/>
              </a:rPr>
              <a:t> to </a:t>
            </a:r>
            <a:r>
              <a:rPr lang="fr-CH" dirty="0" err="1" smtClean="0">
                <a:latin typeface="+mj-lt"/>
              </a:rPr>
              <a:t>ensure</a:t>
            </a:r>
            <a:r>
              <a:rPr lang="fr-CH" dirty="0" smtClean="0">
                <a:latin typeface="+mj-lt"/>
              </a:rPr>
              <a:t> the </a:t>
            </a:r>
            <a:r>
              <a:rPr lang="fr-CH" dirty="0" err="1" smtClean="0">
                <a:latin typeface="+mj-lt"/>
              </a:rPr>
              <a:t>measurements</a:t>
            </a:r>
            <a:r>
              <a:rPr lang="fr-CH" dirty="0" smtClean="0">
                <a:latin typeface="+mj-lt"/>
              </a:rPr>
              <a:t> of cross-sections </a:t>
            </a:r>
            <a:r>
              <a:rPr lang="fr-CH" dirty="0" err="1" smtClean="0">
                <a:latin typeface="+mj-lt"/>
              </a:rPr>
              <a:t>needed</a:t>
            </a:r>
            <a:r>
              <a:rPr lang="fr-CH" dirty="0" smtClean="0">
                <a:latin typeface="+mj-lt"/>
              </a:rPr>
              <a:t> for the long </a:t>
            </a:r>
            <a:r>
              <a:rPr lang="fr-CH" dirty="0" err="1" smtClean="0">
                <a:latin typeface="+mj-lt"/>
              </a:rPr>
              <a:t>baseline</a:t>
            </a:r>
            <a:r>
              <a:rPr lang="fr-CH" dirty="0" smtClean="0">
                <a:latin typeface="+mj-lt"/>
              </a:rPr>
              <a:t> </a:t>
            </a:r>
            <a:r>
              <a:rPr lang="fr-CH" dirty="0" err="1" smtClean="0">
                <a:latin typeface="+mj-lt"/>
              </a:rPr>
              <a:t>search</a:t>
            </a:r>
            <a:r>
              <a:rPr lang="fr-CH" dirty="0" smtClean="0">
                <a:latin typeface="+mj-lt"/>
              </a:rPr>
              <a:t> of CP violation</a:t>
            </a:r>
          </a:p>
          <a:p>
            <a:endParaRPr lang="fr-CH" dirty="0">
              <a:latin typeface="+mj-lt"/>
            </a:endParaRPr>
          </a:p>
          <a:p>
            <a:endParaRPr lang="fr-CH" dirty="0" smtClean="0">
              <a:latin typeface="+mj-lt"/>
            </a:endParaRPr>
          </a:p>
          <a:p>
            <a:endParaRPr lang="fr-CH" dirty="0"/>
          </a:p>
        </p:txBody>
      </p:sp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6959" y="3231225"/>
            <a:ext cx="5697789" cy="362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58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25" y="1916832"/>
            <a:ext cx="3823295" cy="3744416"/>
          </a:xfrm>
          <a:prstGeom prst="rect">
            <a:avLst/>
          </a:prstGeom>
          <a:solidFill>
            <a:srgbClr val="C0504D"/>
          </a:solidFill>
          <a:ln w="28575" cmpd="sng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1340768"/>
            <a:ext cx="2320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latin typeface="Arial Black" pitchFamily="34" charset="0"/>
              </a:rPr>
              <a:t>Neutrino </a:t>
            </a:r>
            <a:r>
              <a:rPr lang="fr-CH" b="1" dirty="0" err="1">
                <a:latin typeface="Arial Black" pitchFamily="34" charset="0"/>
              </a:rPr>
              <a:t>F</a:t>
            </a:r>
            <a:r>
              <a:rPr lang="fr-CH" b="1" dirty="0" err="1" smtClean="0">
                <a:latin typeface="Arial Black" pitchFamily="34" charset="0"/>
              </a:rPr>
              <a:t>actory</a:t>
            </a:r>
            <a:endParaRPr lang="en-US" b="1" dirty="0"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16632"/>
            <a:ext cx="6048672" cy="172819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" name="Picture 4" descr="micearoundthering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59632" cy="12596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95936" y="2348880"/>
            <a:ext cx="4748416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CH" sz="1600" b="1" dirty="0" smtClean="0">
                <a:solidFill>
                  <a:srgbClr val="0070C0"/>
                </a:solidFill>
                <a:latin typeface="Comic Sans MS" pitchFamily="66" charset="0"/>
              </a:rPr>
              <a:t>MICE</a:t>
            </a:r>
            <a:r>
              <a:rPr lang="fr-CH" sz="1600" b="1" dirty="0" smtClean="0">
                <a:latin typeface="Comic Sans MS" pitchFamily="66" charset="0"/>
              </a:rPr>
              <a:t> </a:t>
            </a:r>
            <a:r>
              <a:rPr lang="fr-CH" sz="1600" b="1" dirty="0" err="1" smtClean="0">
                <a:latin typeface="Comic Sans MS" pitchFamily="66" charset="0"/>
              </a:rPr>
              <a:t>is</a:t>
            </a:r>
            <a:r>
              <a:rPr lang="fr-CH" sz="1600" b="1" dirty="0" smtClean="0">
                <a:latin typeface="Comic Sans MS" pitchFamily="66" charset="0"/>
              </a:rPr>
              <a:t> one of the </a:t>
            </a:r>
            <a:r>
              <a:rPr lang="fr-CH" sz="1600" b="1" dirty="0" err="1" smtClean="0">
                <a:latin typeface="Comic Sans MS" pitchFamily="66" charset="0"/>
              </a:rPr>
              <a:t>critical</a:t>
            </a:r>
            <a:r>
              <a:rPr lang="fr-CH" sz="1600" b="1" dirty="0" smtClean="0">
                <a:latin typeface="Comic Sans MS" pitchFamily="66" charset="0"/>
              </a:rPr>
              <a:t> R&amp;D </a:t>
            </a:r>
            <a:r>
              <a:rPr lang="fr-CH" sz="1600" b="1" dirty="0" err="1" smtClean="0">
                <a:latin typeface="Comic Sans MS" pitchFamily="66" charset="0"/>
              </a:rPr>
              <a:t>experiments</a:t>
            </a:r>
            <a:endParaRPr lang="fr-CH" sz="1600" b="1" dirty="0" smtClean="0">
              <a:latin typeface="Comic Sans MS" pitchFamily="66" charset="0"/>
            </a:endParaRPr>
          </a:p>
          <a:p>
            <a:r>
              <a:rPr lang="fr-CH" sz="1600" b="1" dirty="0" err="1">
                <a:latin typeface="Comic Sans MS" pitchFamily="66" charset="0"/>
              </a:rPr>
              <a:t>t</a:t>
            </a:r>
            <a:r>
              <a:rPr lang="fr-CH" sz="1600" b="1" dirty="0" err="1" smtClean="0">
                <a:latin typeface="Comic Sans MS" pitchFamily="66" charset="0"/>
              </a:rPr>
              <a:t>owards</a:t>
            </a:r>
            <a:r>
              <a:rPr lang="fr-CH" sz="1600" b="1" dirty="0" smtClean="0">
                <a:latin typeface="Comic Sans MS" pitchFamily="66" charset="0"/>
              </a:rPr>
              <a:t> neutrino </a:t>
            </a:r>
            <a:r>
              <a:rPr lang="fr-CH" sz="1600" b="1" dirty="0" err="1" smtClean="0">
                <a:latin typeface="Comic Sans MS" pitchFamily="66" charset="0"/>
              </a:rPr>
              <a:t>factories</a:t>
            </a:r>
            <a:r>
              <a:rPr lang="fr-CH" sz="1600" b="1" dirty="0" smtClean="0">
                <a:latin typeface="Comic Sans MS" pitchFamily="66" charset="0"/>
              </a:rPr>
              <a:t> and muon </a:t>
            </a:r>
            <a:r>
              <a:rPr lang="fr-CH" sz="1600" b="1" dirty="0" err="1" smtClean="0">
                <a:latin typeface="Comic Sans MS" pitchFamily="66" charset="0"/>
              </a:rPr>
              <a:t>colliders</a:t>
            </a:r>
            <a:endParaRPr lang="fr-CH" sz="1600" b="1" dirty="0" smtClean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0" y="0"/>
            <a:ext cx="2411760" cy="12003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CH" sz="3600" b="1" dirty="0" smtClean="0">
                <a:solidFill>
                  <a:srgbClr val="0070C0"/>
                </a:solidFill>
              </a:rPr>
              <a:t>               MICE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5516070"/>
            <a:ext cx="3260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 smtClean="0"/>
              <a:t>MANY CHALLENGES!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6021288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solidFill>
                  <a:srgbClr val="0000CC"/>
                </a:solidFill>
              </a:rPr>
              <a:t>MUON COOLING </a:t>
            </a:r>
            <a:r>
              <a:rPr lang="fr-CH" b="1" dirty="0" smtClean="0">
                <a:solidFill>
                  <a:srgbClr val="0000CC"/>
                </a:solidFill>
                <a:sym typeface="Wingdings" pitchFamily="2" charset="2"/>
              </a:rPr>
              <a:t> </a:t>
            </a:r>
            <a:r>
              <a:rPr lang="fr-CH" b="1" dirty="0" smtClean="0">
                <a:solidFill>
                  <a:srgbClr val="0000CC"/>
                </a:solidFill>
              </a:rPr>
              <a:t>HIGH INTENSITY NEUTRINO  FACTORY  </a:t>
            </a:r>
          </a:p>
          <a:p>
            <a:pPr algn="r"/>
            <a:r>
              <a:rPr lang="fr-CH" b="1" dirty="0">
                <a:solidFill>
                  <a:srgbClr val="0000CC"/>
                </a:solidFill>
              </a:rPr>
              <a:t> </a:t>
            </a:r>
            <a:r>
              <a:rPr lang="fr-CH" b="1" dirty="0" smtClean="0">
                <a:solidFill>
                  <a:srgbClr val="0000CC"/>
                </a:solidFill>
              </a:rPr>
              <a:t>               HIGH LUMINOSITY MUON COLLIDER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41930" y="3068960"/>
            <a:ext cx="5202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 err="1" smtClean="0">
                <a:latin typeface="Comic Sans MS" pitchFamily="66" charset="0"/>
              </a:rPr>
              <a:t>With</a:t>
            </a:r>
            <a:r>
              <a:rPr lang="fr-CH" sz="1600" b="1" dirty="0" smtClean="0">
                <a:latin typeface="Comic Sans MS" pitchFamily="66" charset="0"/>
              </a:rPr>
              <a:t> the </a:t>
            </a:r>
            <a:r>
              <a:rPr lang="fr-CH" sz="1600" b="1" dirty="0" err="1" smtClean="0">
                <a:latin typeface="Comic Sans MS" pitchFamily="66" charset="0"/>
              </a:rPr>
              <a:t>growing</a:t>
            </a:r>
            <a:r>
              <a:rPr lang="fr-CH" sz="1600" b="1" dirty="0" smtClean="0">
                <a:latin typeface="Comic Sans MS" pitchFamily="66" charset="0"/>
              </a:rPr>
              <a:t> importance of neutrino </a:t>
            </a:r>
            <a:r>
              <a:rPr lang="fr-CH" sz="1600" b="1" dirty="0" err="1" smtClean="0">
                <a:latin typeface="Comic Sans MS" pitchFamily="66" charset="0"/>
              </a:rPr>
              <a:t>physics</a:t>
            </a:r>
            <a:endParaRPr lang="fr-CH" sz="1600" b="1" dirty="0" smtClean="0">
              <a:latin typeface="Comic Sans MS" pitchFamily="66" charset="0"/>
            </a:endParaRPr>
          </a:p>
          <a:p>
            <a:r>
              <a:rPr lang="fr-CH" sz="1600" b="1" dirty="0" smtClean="0">
                <a:latin typeface="Comic Sans MS" pitchFamily="66" charset="0"/>
              </a:rPr>
              <a:t>+ the </a:t>
            </a:r>
            <a:r>
              <a:rPr lang="fr-CH" sz="1600" b="1" dirty="0" err="1" smtClean="0">
                <a:latin typeface="Comic Sans MS" pitchFamily="66" charset="0"/>
              </a:rPr>
              <a:t>possibility</a:t>
            </a:r>
            <a:r>
              <a:rPr lang="fr-CH" sz="1600" b="1" dirty="0" smtClean="0">
                <a:latin typeface="Comic Sans MS" pitchFamily="66" charset="0"/>
              </a:rPr>
              <a:t> of a light </a:t>
            </a:r>
            <a:r>
              <a:rPr lang="fr-CH" sz="1600" b="1" dirty="0" err="1" smtClean="0">
                <a:latin typeface="Comic Sans MS" pitchFamily="66" charset="0"/>
              </a:rPr>
              <a:t>Higgs</a:t>
            </a:r>
            <a:r>
              <a:rPr lang="fr-CH" sz="1600" b="1" dirty="0" smtClean="0">
                <a:latin typeface="Comic Sans MS" pitchFamily="66" charset="0"/>
              </a:rPr>
              <a:t> (115-130 </a:t>
            </a:r>
            <a:r>
              <a:rPr lang="fr-CH" sz="1600" b="1" dirty="0" err="1" smtClean="0">
                <a:latin typeface="Comic Sans MS" pitchFamily="66" charset="0"/>
              </a:rPr>
              <a:t>GeV</a:t>
            </a:r>
            <a:r>
              <a:rPr lang="fr-CH" sz="1600" b="1" dirty="0" smtClean="0">
                <a:latin typeface="Comic Sans MS" pitchFamily="66" charset="0"/>
              </a:rPr>
              <a:t>)</a:t>
            </a:r>
          </a:p>
          <a:p>
            <a:r>
              <a:rPr lang="fr-CH" sz="1600" b="1" dirty="0" err="1" smtClean="0">
                <a:latin typeface="Comic Sans MS" pitchFamily="66" charset="0"/>
              </a:rPr>
              <a:t>physics</a:t>
            </a:r>
            <a:r>
              <a:rPr lang="fr-CH" sz="1600" b="1" dirty="0" smtClean="0">
                <a:latin typeface="Comic Sans MS" pitchFamily="66" charset="0"/>
              </a:rPr>
              <a:t> </a:t>
            </a:r>
            <a:r>
              <a:rPr lang="fr-CH" sz="1600" b="1" dirty="0" err="1" smtClean="0">
                <a:latin typeface="Comic Sans MS" pitchFamily="66" charset="0"/>
              </a:rPr>
              <a:t>could</a:t>
            </a:r>
            <a:r>
              <a:rPr lang="fr-CH" sz="1600" b="1" dirty="0" smtClean="0">
                <a:latin typeface="Comic Sans MS" pitchFamily="66" charset="0"/>
              </a:rPr>
              <a:t> </a:t>
            </a:r>
            <a:r>
              <a:rPr lang="fr-CH" sz="1600" b="1" dirty="0" err="1" smtClean="0">
                <a:latin typeface="Comic Sans MS" pitchFamily="66" charset="0"/>
              </a:rPr>
              <a:t>be</a:t>
            </a:r>
            <a:r>
              <a:rPr lang="fr-CH" sz="1600" b="1" dirty="0" smtClean="0">
                <a:latin typeface="Comic Sans MS" pitchFamily="66" charset="0"/>
              </a:rPr>
              <a:t> </a:t>
            </a:r>
            <a:r>
              <a:rPr lang="fr-CH" sz="1600" b="1" dirty="0" err="1" smtClean="0">
                <a:latin typeface="Comic Sans MS" pitchFamily="66" charset="0"/>
              </a:rPr>
              <a:t>turning</a:t>
            </a:r>
            <a:r>
              <a:rPr lang="fr-CH" sz="1600" b="1" dirty="0" smtClean="0">
                <a:latin typeface="Comic Sans MS" pitchFamily="66" charset="0"/>
              </a:rPr>
              <a:t> </a:t>
            </a:r>
            <a:r>
              <a:rPr lang="fr-CH" sz="1600" b="1" dirty="0" err="1" smtClean="0">
                <a:latin typeface="Comic Sans MS" pitchFamily="66" charset="0"/>
              </a:rPr>
              <a:t>this</a:t>
            </a:r>
            <a:r>
              <a:rPr lang="fr-CH" sz="1600" b="1" dirty="0" smtClean="0">
                <a:latin typeface="Comic Sans MS" pitchFamily="66" charset="0"/>
              </a:rPr>
              <a:t> </a:t>
            </a:r>
            <a:r>
              <a:rPr lang="fr-CH" sz="1600" b="1" dirty="0" err="1" smtClean="0">
                <a:latin typeface="Comic Sans MS" pitchFamily="66" charset="0"/>
              </a:rPr>
              <a:t>way</a:t>
            </a:r>
            <a:r>
              <a:rPr lang="fr-CH" sz="1600" b="1" dirty="0" smtClean="0">
                <a:latin typeface="Comic Sans MS" pitchFamily="66" charset="0"/>
              </a:rPr>
              <a:t> </a:t>
            </a:r>
            <a:r>
              <a:rPr lang="fr-CH" sz="1600" b="1" dirty="0" err="1" smtClean="0">
                <a:latin typeface="Comic Sans MS" pitchFamily="66" charset="0"/>
              </a:rPr>
              <a:t>very</a:t>
            </a:r>
            <a:r>
              <a:rPr lang="fr-CH" sz="1600" b="1" dirty="0" smtClean="0">
                <a:latin typeface="Comic Sans MS" pitchFamily="66" charset="0"/>
              </a:rPr>
              <a:t> </a:t>
            </a:r>
            <a:r>
              <a:rPr lang="fr-CH" sz="1600" b="1" dirty="0" err="1" smtClean="0">
                <a:latin typeface="Comic Sans MS" pitchFamily="66" charset="0"/>
              </a:rPr>
              <a:t>fast</a:t>
            </a:r>
            <a:r>
              <a:rPr lang="fr-CH" sz="1600" b="1" dirty="0" smtClean="0">
                <a:latin typeface="Comic Sans MS" pitchFamily="66" charset="0"/>
              </a:rPr>
              <a:t>!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86935" y="3969060"/>
            <a:ext cx="547617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b="1" dirty="0" err="1" smtClean="0">
                <a:latin typeface="Comic Sans MS" pitchFamily="66" charset="0"/>
              </a:rPr>
              <a:t>Cooling</a:t>
            </a:r>
            <a:r>
              <a:rPr lang="fr-CH" sz="1600" b="1" dirty="0" smtClean="0">
                <a:latin typeface="Comic Sans MS" pitchFamily="66" charset="0"/>
              </a:rPr>
              <a:t> and more </a:t>
            </a:r>
            <a:r>
              <a:rPr lang="fr-CH" sz="1600" b="1" dirty="0" err="1" smtClean="0">
                <a:latin typeface="Comic Sans MS" pitchFamily="66" charset="0"/>
              </a:rPr>
              <a:t>generally</a:t>
            </a:r>
            <a:r>
              <a:rPr lang="fr-CH" sz="1600" b="1" dirty="0" smtClean="0">
                <a:latin typeface="Comic Sans MS" pitchFamily="66" charset="0"/>
              </a:rPr>
              <a:t> the initial </a:t>
            </a:r>
            <a:r>
              <a:rPr lang="fr-CH" sz="1600" b="1" dirty="0" err="1" smtClean="0">
                <a:latin typeface="Comic Sans MS" pitchFamily="66" charset="0"/>
              </a:rPr>
              <a:t>chain</a:t>
            </a:r>
            <a:r>
              <a:rPr lang="fr-CH" sz="1600" b="1" dirty="0" smtClean="0">
                <a:latin typeface="Comic Sans MS" pitchFamily="66" charset="0"/>
              </a:rPr>
              <a:t> </a:t>
            </a:r>
          </a:p>
          <a:p>
            <a:r>
              <a:rPr lang="fr-CH" sz="1600" b="1" dirty="0" smtClean="0">
                <a:solidFill>
                  <a:schemeClr val="tx2"/>
                </a:solidFill>
                <a:latin typeface="Comic Sans MS" pitchFamily="66" charset="0"/>
              </a:rPr>
              <a:t>capture, </a:t>
            </a:r>
            <a:r>
              <a:rPr lang="fr-CH" sz="1600" b="1" dirty="0" err="1" smtClean="0">
                <a:solidFill>
                  <a:schemeClr val="tx2"/>
                </a:solidFill>
                <a:latin typeface="Comic Sans MS" pitchFamily="66" charset="0"/>
              </a:rPr>
              <a:t>buncher</a:t>
            </a:r>
            <a:r>
              <a:rPr lang="fr-CH" sz="1600" b="1" dirty="0" smtClean="0">
                <a:solidFill>
                  <a:schemeClr val="tx2"/>
                </a:solidFill>
                <a:latin typeface="Comic Sans MS" pitchFamily="66" charset="0"/>
              </a:rPr>
              <a:t>, phase rotation and </a:t>
            </a:r>
            <a:r>
              <a:rPr lang="fr-CH" sz="1600" b="1" dirty="0" err="1" smtClean="0">
                <a:solidFill>
                  <a:schemeClr val="tx2"/>
                </a:solidFill>
                <a:latin typeface="Comic Sans MS" pitchFamily="66" charset="0"/>
              </a:rPr>
              <a:t>cooling</a:t>
            </a:r>
            <a:endParaRPr lang="fr-CH" sz="16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fr-CH" sz="1600" b="1" dirty="0" err="1" smtClean="0">
                <a:latin typeface="Comic Sans MS" pitchFamily="66" charset="0"/>
              </a:rPr>
              <a:t>rely</a:t>
            </a:r>
            <a:r>
              <a:rPr lang="fr-CH" sz="1600" b="1" dirty="0" smtClean="0">
                <a:latin typeface="Comic Sans MS" pitchFamily="66" charset="0"/>
              </a:rPr>
              <a:t> on </a:t>
            </a:r>
            <a:r>
              <a:rPr lang="fr-CH" sz="1600" b="1" dirty="0" err="1" smtClean="0">
                <a:latin typeface="Comic Sans MS" pitchFamily="66" charset="0"/>
              </a:rPr>
              <a:t>complex</a:t>
            </a:r>
            <a:r>
              <a:rPr lang="fr-CH" sz="1600" b="1" dirty="0" smtClean="0">
                <a:latin typeface="Comic Sans MS" pitchFamily="66" charset="0"/>
              </a:rPr>
              <a:t> </a:t>
            </a:r>
            <a:r>
              <a:rPr lang="fr-CH" sz="1600" b="1" dirty="0" err="1" smtClean="0">
                <a:latin typeface="Comic Sans MS" pitchFamily="66" charset="0"/>
              </a:rPr>
              <a:t>beam</a:t>
            </a:r>
            <a:r>
              <a:rPr lang="fr-CH" sz="1600" b="1" dirty="0" smtClean="0">
                <a:latin typeface="Comic Sans MS" pitchFamily="66" charset="0"/>
              </a:rPr>
              <a:t> </a:t>
            </a:r>
            <a:r>
              <a:rPr lang="fr-CH" sz="1600" b="1" dirty="0" err="1" smtClean="0">
                <a:latin typeface="Comic Sans MS" pitchFamily="66" charset="0"/>
              </a:rPr>
              <a:t>dynamics</a:t>
            </a:r>
            <a:r>
              <a:rPr lang="fr-CH" sz="1600" b="1" dirty="0" smtClean="0">
                <a:latin typeface="Comic Sans MS" pitchFamily="66" charset="0"/>
              </a:rPr>
              <a:t> and </a:t>
            </a:r>
            <a:r>
              <a:rPr lang="fr-CH" sz="1600" b="1" dirty="0" err="1" smtClean="0">
                <a:latin typeface="Comic Sans MS" pitchFamily="66" charset="0"/>
              </a:rPr>
              <a:t>technology</a:t>
            </a:r>
            <a:r>
              <a:rPr lang="fr-CH" sz="1600" b="1" dirty="0" smtClean="0">
                <a:latin typeface="Comic Sans MS" pitchFamily="66" charset="0"/>
              </a:rPr>
              <a:t>, </a:t>
            </a:r>
            <a:br>
              <a:rPr lang="fr-CH" sz="1600" b="1" dirty="0" smtClean="0">
                <a:latin typeface="Comic Sans MS" pitchFamily="66" charset="0"/>
              </a:rPr>
            </a:br>
            <a:r>
              <a:rPr lang="fr-CH" sz="1600" b="1" dirty="0" err="1" smtClean="0">
                <a:latin typeface="Comic Sans MS" pitchFamily="66" charset="0"/>
              </a:rPr>
              <a:t>such</a:t>
            </a:r>
            <a:r>
              <a:rPr lang="fr-CH" sz="1600" b="1" dirty="0" smtClean="0">
                <a:latin typeface="Comic Sans MS" pitchFamily="66" charset="0"/>
              </a:rPr>
              <a:t> as </a:t>
            </a:r>
            <a:endParaRPr lang="fr-CH" sz="16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fr-CH" sz="1600" b="1" dirty="0" smtClean="0">
                <a:solidFill>
                  <a:srgbClr val="CC0000"/>
                </a:solidFill>
                <a:latin typeface="Comic Sans MS" pitchFamily="66" charset="0"/>
              </a:rPr>
              <a:t>High gradient (~&gt;12 MV/m) RF </a:t>
            </a:r>
            <a:r>
              <a:rPr lang="fr-CH" sz="1600" b="1" dirty="0" err="1" smtClean="0">
                <a:solidFill>
                  <a:srgbClr val="CC0000"/>
                </a:solidFill>
                <a:latin typeface="Comic Sans MS" pitchFamily="66" charset="0"/>
              </a:rPr>
              <a:t>cavities</a:t>
            </a:r>
            <a:r>
              <a:rPr lang="fr-CH" sz="1600" b="1" dirty="0" smtClean="0">
                <a:solidFill>
                  <a:srgbClr val="CC0000"/>
                </a:solidFill>
                <a:latin typeface="Comic Sans MS" pitchFamily="66" charset="0"/>
              </a:rPr>
              <a:t> </a:t>
            </a:r>
            <a:r>
              <a:rPr lang="fr-CH" sz="1600" b="1" dirty="0" err="1" smtClean="0">
                <a:solidFill>
                  <a:srgbClr val="CC0000"/>
                </a:solidFill>
                <a:latin typeface="Comic Sans MS" pitchFamily="66" charset="0"/>
              </a:rPr>
              <a:t>embedded</a:t>
            </a:r>
            <a:r>
              <a:rPr lang="fr-CH" sz="1600" b="1" dirty="0" smtClean="0">
                <a:solidFill>
                  <a:srgbClr val="CC0000"/>
                </a:solidFill>
                <a:latin typeface="Comic Sans MS" pitchFamily="66" charset="0"/>
              </a:rPr>
              <a:t> </a:t>
            </a:r>
          </a:p>
          <a:p>
            <a:r>
              <a:rPr lang="fr-CH" sz="1600" b="1" dirty="0" smtClean="0">
                <a:solidFill>
                  <a:srgbClr val="CC0000"/>
                </a:solidFill>
                <a:latin typeface="Comic Sans MS" pitchFamily="66" charset="0"/>
              </a:rPr>
              <a:t>         in </a:t>
            </a:r>
            <a:r>
              <a:rPr lang="fr-CH" sz="1600" b="1" dirty="0" err="1" smtClean="0">
                <a:solidFill>
                  <a:srgbClr val="CC0000"/>
                </a:solidFill>
                <a:latin typeface="Comic Sans MS" pitchFamily="66" charset="0"/>
              </a:rPr>
              <a:t>strong</a:t>
            </a:r>
            <a:r>
              <a:rPr lang="fr-CH" sz="1600" b="1" dirty="0" smtClean="0">
                <a:solidFill>
                  <a:srgbClr val="CC0000"/>
                </a:solidFill>
                <a:latin typeface="Comic Sans MS" pitchFamily="66" charset="0"/>
              </a:rPr>
              <a:t> (&gt;2T) </a:t>
            </a:r>
            <a:r>
              <a:rPr lang="fr-CH" sz="1600" b="1" dirty="0" err="1" smtClean="0">
                <a:solidFill>
                  <a:srgbClr val="CC0000"/>
                </a:solidFill>
                <a:latin typeface="Comic Sans MS" pitchFamily="66" charset="0"/>
              </a:rPr>
              <a:t>solenoidal</a:t>
            </a:r>
            <a:r>
              <a:rPr lang="fr-CH" sz="1600" b="1" dirty="0" smtClean="0">
                <a:solidFill>
                  <a:srgbClr val="CC0000"/>
                </a:solidFill>
                <a:latin typeface="Comic Sans MS" pitchFamily="66" charset="0"/>
              </a:rPr>
              <a:t> </a:t>
            </a:r>
            <a:r>
              <a:rPr lang="fr-CH" sz="1600" b="1" dirty="0" err="1" smtClean="0">
                <a:solidFill>
                  <a:srgbClr val="CC0000"/>
                </a:solidFill>
                <a:latin typeface="Comic Sans MS" pitchFamily="66" charset="0"/>
              </a:rPr>
              <a:t>magnetic</a:t>
            </a:r>
            <a:r>
              <a:rPr lang="fr-CH" sz="1600" b="1" dirty="0" smtClean="0">
                <a:solidFill>
                  <a:srgbClr val="CC0000"/>
                </a:solidFill>
                <a:latin typeface="Comic Sans MS" pitchFamily="66" charset="0"/>
              </a:rPr>
              <a:t> </a:t>
            </a:r>
            <a:r>
              <a:rPr lang="fr-CH" sz="1600" b="1" dirty="0" err="1" smtClean="0">
                <a:solidFill>
                  <a:srgbClr val="CC0000"/>
                </a:solidFill>
                <a:latin typeface="Comic Sans MS" pitchFamily="66" charset="0"/>
              </a:rPr>
              <a:t>field</a:t>
            </a:r>
            <a:endParaRPr lang="en-US" sz="1600" b="1" dirty="0" smtClean="0">
              <a:solidFill>
                <a:srgbClr val="CC0000"/>
              </a:solidFill>
              <a:latin typeface="Comic Sans MS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775198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7504" y="2996952"/>
            <a:ext cx="489654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Similar</a:t>
            </a:r>
            <a:r>
              <a:rPr lang="fr-CH" dirty="0" smtClean="0"/>
              <a:t> to radiation </a:t>
            </a:r>
            <a:r>
              <a:rPr lang="fr-CH" dirty="0" err="1" smtClean="0"/>
              <a:t>damping</a:t>
            </a:r>
            <a:r>
              <a:rPr lang="fr-CH" dirty="0" smtClean="0"/>
              <a:t> in an </a:t>
            </a:r>
            <a:r>
              <a:rPr lang="fr-CH" dirty="0" err="1" smtClean="0"/>
              <a:t>electron</a:t>
            </a:r>
            <a:r>
              <a:rPr lang="fr-CH" dirty="0" smtClean="0"/>
              <a:t> </a:t>
            </a:r>
            <a:r>
              <a:rPr lang="fr-CH" dirty="0" err="1" smtClean="0"/>
              <a:t>storage</a:t>
            </a:r>
            <a:r>
              <a:rPr lang="fr-CH" dirty="0" smtClean="0"/>
              <a:t> ring: muon </a:t>
            </a:r>
            <a:r>
              <a:rPr lang="fr-CH" dirty="0" err="1" smtClean="0"/>
              <a:t>momentum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reduced</a:t>
            </a:r>
            <a:r>
              <a:rPr lang="fr-CH" dirty="0" smtClean="0"/>
              <a:t> in all directions by </a:t>
            </a:r>
            <a:r>
              <a:rPr lang="fr-CH" dirty="0" err="1" smtClean="0"/>
              <a:t>going</a:t>
            </a:r>
            <a:r>
              <a:rPr lang="fr-CH" dirty="0" smtClean="0"/>
              <a:t> </a:t>
            </a:r>
            <a:r>
              <a:rPr lang="fr-CH" dirty="0" err="1" smtClean="0"/>
              <a:t>through</a:t>
            </a:r>
            <a:r>
              <a:rPr lang="fr-CH" dirty="0" smtClean="0"/>
              <a:t> </a:t>
            </a:r>
            <a:r>
              <a:rPr lang="fr-CH" dirty="0" err="1" smtClean="0"/>
              <a:t>liquid</a:t>
            </a:r>
            <a:r>
              <a:rPr lang="fr-CH" dirty="0" smtClean="0"/>
              <a:t> </a:t>
            </a:r>
            <a:r>
              <a:rPr lang="fr-CH" dirty="0" err="1" smtClean="0"/>
              <a:t>hydrogen</a:t>
            </a:r>
            <a:r>
              <a:rPr lang="fr-CH" dirty="0" smtClean="0"/>
              <a:t> </a:t>
            </a:r>
            <a:r>
              <a:rPr lang="fr-CH" dirty="0" err="1" smtClean="0"/>
              <a:t>absorbers</a:t>
            </a:r>
            <a:r>
              <a:rPr lang="fr-CH" dirty="0" smtClean="0"/>
              <a:t>, </a:t>
            </a:r>
          </a:p>
          <a:p>
            <a:r>
              <a:rPr lang="fr-CH" dirty="0" smtClean="0"/>
              <a:t>and </a:t>
            </a:r>
            <a:r>
              <a:rPr lang="fr-CH" dirty="0" err="1" smtClean="0"/>
              <a:t>restored</a:t>
            </a:r>
            <a:r>
              <a:rPr lang="fr-CH" dirty="0" smtClean="0"/>
              <a:t> </a:t>
            </a:r>
            <a:r>
              <a:rPr lang="fr-CH" dirty="0" err="1" smtClean="0"/>
              <a:t>longitudinally</a:t>
            </a:r>
            <a:r>
              <a:rPr lang="fr-CH" dirty="0" smtClean="0"/>
              <a:t> by </a:t>
            </a:r>
            <a:r>
              <a:rPr lang="fr-CH" dirty="0" err="1" smtClean="0"/>
              <a:t>acceleration</a:t>
            </a:r>
            <a:r>
              <a:rPr lang="fr-CH" dirty="0" smtClean="0"/>
              <a:t> in RF </a:t>
            </a:r>
            <a:r>
              <a:rPr lang="fr-CH" dirty="0" err="1" smtClean="0"/>
              <a:t>cavities</a:t>
            </a:r>
            <a:r>
              <a:rPr lang="fr-CH" dirty="0" smtClean="0"/>
              <a:t>.  </a:t>
            </a:r>
            <a:r>
              <a:rPr lang="fr-CH" dirty="0" err="1" smtClean="0"/>
              <a:t>Thus</a:t>
            </a:r>
            <a:r>
              <a:rPr lang="fr-CH" dirty="0" smtClean="0"/>
              <a:t> transverse emittance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reduced</a:t>
            </a:r>
            <a:r>
              <a:rPr lang="fr-CH" dirty="0" smtClean="0"/>
              <a:t> </a:t>
            </a:r>
            <a:r>
              <a:rPr lang="fr-CH" dirty="0" err="1" smtClean="0"/>
              <a:t>progressively</a:t>
            </a:r>
            <a:r>
              <a:rPr lang="fr-CH" dirty="0" smtClean="0"/>
              <a:t>. </a:t>
            </a:r>
          </a:p>
          <a:p>
            <a:endParaRPr lang="fr-CH" dirty="0"/>
          </a:p>
          <a:p>
            <a:r>
              <a:rPr lang="fr-CH" dirty="0" err="1" smtClean="0"/>
              <a:t>Because</a:t>
            </a:r>
            <a:r>
              <a:rPr lang="fr-CH" dirty="0" smtClean="0"/>
              <a:t> of a) the production of muons by pion </a:t>
            </a:r>
            <a:r>
              <a:rPr lang="fr-CH" dirty="0" err="1" smtClean="0"/>
              <a:t>decay</a:t>
            </a:r>
            <a:r>
              <a:rPr lang="fr-CH" dirty="0" smtClean="0"/>
              <a:t> and b) the short muon </a:t>
            </a:r>
            <a:r>
              <a:rPr lang="fr-CH" dirty="0" err="1" smtClean="0"/>
              <a:t>lifetime</a:t>
            </a:r>
            <a:r>
              <a:rPr lang="fr-CH" dirty="0" smtClean="0"/>
              <a:t>, </a:t>
            </a:r>
          </a:p>
          <a:p>
            <a:r>
              <a:rPr lang="fr-CH" sz="2000" b="1" dirty="0" err="1" smtClean="0"/>
              <a:t>ionization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cooling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is</a:t>
            </a:r>
            <a:r>
              <a:rPr lang="fr-CH" sz="2000" b="1" dirty="0" smtClean="0"/>
              <a:t>  </a:t>
            </a:r>
            <a:r>
              <a:rPr lang="fr-CH" sz="2000" b="1" dirty="0" err="1" smtClean="0"/>
              <a:t>only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practical</a:t>
            </a:r>
            <a:r>
              <a:rPr lang="fr-CH" sz="2000" b="1" dirty="0" smtClean="0"/>
              <a:t> solution  to </a:t>
            </a:r>
            <a:r>
              <a:rPr lang="fr-CH" sz="2000" b="1" dirty="0" err="1" smtClean="0"/>
              <a:t>produce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high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brilliance</a:t>
            </a:r>
            <a:r>
              <a:rPr lang="fr-CH" sz="2000" b="1" dirty="0" smtClean="0"/>
              <a:t> muon </a:t>
            </a:r>
            <a:r>
              <a:rPr lang="fr-CH" sz="2000" b="1" dirty="0" err="1" smtClean="0"/>
              <a:t>beams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292080" y="2996952"/>
            <a:ext cx="3851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Emittance exchange </a:t>
            </a:r>
            <a:r>
              <a:rPr lang="fr-CH" dirty="0" err="1" smtClean="0"/>
              <a:t>involves</a:t>
            </a:r>
            <a:r>
              <a:rPr lang="fr-CH" dirty="0" smtClean="0"/>
              <a:t> </a:t>
            </a:r>
            <a:r>
              <a:rPr lang="fr-CH" dirty="0" err="1" smtClean="0"/>
              <a:t>ionization</a:t>
            </a:r>
            <a:endParaRPr lang="fr-CH" dirty="0" smtClean="0"/>
          </a:p>
          <a:p>
            <a:r>
              <a:rPr lang="fr-CH" dirty="0" err="1"/>
              <a:t>v</a:t>
            </a:r>
            <a:r>
              <a:rPr lang="fr-CH" dirty="0" err="1" smtClean="0"/>
              <a:t>arying</a:t>
            </a:r>
            <a:r>
              <a:rPr lang="fr-CH" dirty="0" smtClean="0"/>
              <a:t> in </a:t>
            </a:r>
            <a:r>
              <a:rPr lang="fr-CH" dirty="0" err="1" smtClean="0"/>
              <a:t>space</a:t>
            </a:r>
            <a:r>
              <a:rPr lang="fr-CH" dirty="0" smtClean="0"/>
              <a:t> </a:t>
            </a:r>
            <a:r>
              <a:rPr lang="fr-CH" dirty="0" err="1" smtClean="0"/>
              <a:t>which</a:t>
            </a:r>
            <a:r>
              <a:rPr lang="fr-CH" dirty="0" smtClean="0"/>
              <a:t> cancels the dispersion of </a:t>
            </a:r>
            <a:r>
              <a:rPr lang="fr-CH" dirty="0" err="1" smtClean="0"/>
              <a:t>energies</a:t>
            </a:r>
            <a:r>
              <a:rPr lang="fr-CH" dirty="0" smtClean="0"/>
              <a:t> in the </a:t>
            </a:r>
            <a:r>
              <a:rPr lang="fr-CH" dirty="0" err="1" smtClean="0"/>
              <a:t>beam</a:t>
            </a:r>
            <a:r>
              <a:rPr lang="fr-CH" dirty="0" smtClean="0"/>
              <a:t>. </a:t>
            </a:r>
          </a:p>
          <a:p>
            <a:r>
              <a:rPr lang="fr-CH" dirty="0" smtClean="0"/>
              <a:t>This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used</a:t>
            </a:r>
            <a:r>
              <a:rPr lang="fr-CH" dirty="0" smtClean="0"/>
              <a:t> to </a:t>
            </a:r>
            <a:r>
              <a:rPr lang="fr-CH" dirty="0" err="1" smtClean="0"/>
              <a:t>reduce</a:t>
            </a:r>
            <a:r>
              <a:rPr lang="fr-CH" dirty="0" smtClean="0"/>
              <a:t> the </a:t>
            </a:r>
            <a:r>
              <a:rPr lang="fr-CH" dirty="0" err="1" smtClean="0"/>
              <a:t>energy</a:t>
            </a:r>
            <a:endParaRPr lang="fr-CH" dirty="0"/>
          </a:p>
          <a:p>
            <a:r>
              <a:rPr lang="fr-CH" dirty="0" err="1"/>
              <a:t>s</a:t>
            </a:r>
            <a:r>
              <a:rPr lang="fr-CH" dirty="0" err="1" smtClean="0"/>
              <a:t>pread</a:t>
            </a:r>
            <a:r>
              <a:rPr lang="fr-CH" dirty="0" smtClean="0"/>
              <a:t>  and </a:t>
            </a:r>
            <a:r>
              <a:rPr lang="fr-CH" dirty="0" err="1" smtClean="0"/>
              <a:t>is</a:t>
            </a:r>
            <a:r>
              <a:rPr lang="fr-CH" dirty="0" smtClean="0"/>
              <a:t> of </a:t>
            </a:r>
            <a:r>
              <a:rPr lang="fr-CH" dirty="0" err="1" smtClean="0"/>
              <a:t>particular</a:t>
            </a:r>
            <a:r>
              <a:rPr lang="fr-CH" dirty="0" smtClean="0"/>
              <a:t> </a:t>
            </a:r>
            <a:r>
              <a:rPr lang="fr-CH" dirty="0" err="1" smtClean="0"/>
              <a:t>interest</a:t>
            </a:r>
            <a:r>
              <a:rPr lang="fr-CH" dirty="0" smtClean="0"/>
              <a:t> for</a:t>
            </a:r>
            <a:endParaRPr lang="fr-CH" dirty="0"/>
          </a:p>
          <a:p>
            <a:r>
              <a:rPr lang="fr-CH" dirty="0" smtClean="0"/>
              <a:t>         </a:t>
            </a:r>
            <a:r>
              <a:rPr lang="fr-CH" dirty="0" smtClean="0">
                <a:sym typeface="Symbol"/>
              </a:rPr>
              <a:t></a:t>
            </a:r>
            <a:r>
              <a:rPr lang="fr-CH" baseline="30000" dirty="0" smtClean="0">
                <a:sym typeface="Symbol"/>
              </a:rPr>
              <a:t>+</a:t>
            </a:r>
            <a:r>
              <a:rPr lang="fr-CH" dirty="0" smtClean="0">
                <a:sym typeface="Symbol"/>
              </a:rPr>
              <a:t> </a:t>
            </a:r>
            <a:r>
              <a:rPr lang="fr-CH" baseline="30000" dirty="0" smtClean="0">
                <a:sym typeface="Symbol"/>
              </a:rPr>
              <a:t>-</a:t>
            </a:r>
            <a:r>
              <a:rPr lang="fr-CH" dirty="0" smtClean="0">
                <a:sym typeface="Symbol"/>
              </a:rPr>
              <a:t>  H (125) </a:t>
            </a:r>
          </a:p>
          <a:p>
            <a:r>
              <a:rPr lang="fr-CH" dirty="0" err="1"/>
              <a:t>s</a:t>
            </a:r>
            <a:r>
              <a:rPr lang="fr-CH" dirty="0" err="1" smtClean="0"/>
              <a:t>ince</a:t>
            </a:r>
            <a:r>
              <a:rPr lang="fr-CH" dirty="0" smtClean="0"/>
              <a:t> the </a:t>
            </a:r>
            <a:r>
              <a:rPr lang="fr-CH" dirty="0" err="1" smtClean="0"/>
              <a:t>Higgs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very</a:t>
            </a:r>
            <a:r>
              <a:rPr lang="fr-CH" dirty="0" smtClean="0"/>
              <a:t> </a:t>
            </a:r>
            <a:r>
              <a:rPr lang="fr-CH" dirty="0" err="1" smtClean="0"/>
              <a:t>narrow</a:t>
            </a:r>
            <a:r>
              <a:rPr lang="fr-CH" dirty="0" smtClean="0"/>
              <a:t> (~5MeV)</a:t>
            </a:r>
            <a:endParaRPr lang="fr-CH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356" y="4941168"/>
            <a:ext cx="4067643" cy="19168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3645024"/>
          <a:ext cx="4499993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2" name="Slide" r:id="rId4" imgW="4572000" imgH="3429000" progId="PowerPoint.Slide.8">
                  <p:embed/>
                </p:oleObj>
              </mc:Choice>
              <mc:Fallback>
                <p:oleObj name="Slide" r:id="rId4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7934" t="38518" r="28090" b="37154"/>
                      <a:stretch>
                        <a:fillRect/>
                      </a:stretch>
                    </p:blipFill>
                    <p:spPr bwMode="auto">
                      <a:xfrm>
                        <a:off x="0" y="3645024"/>
                        <a:ext cx="4499993" cy="18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80808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0" y="0"/>
            <a:ext cx="6379695" cy="52322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CH" sz="2800" b="1" dirty="0" smtClean="0">
                <a:solidFill>
                  <a:srgbClr val="0070C0"/>
                </a:solidFill>
              </a:rPr>
              <a:t>COOLING  -- </a:t>
            </a:r>
            <a:r>
              <a:rPr lang="fr-CH" sz="2800" b="1" dirty="0" err="1" smtClean="0">
                <a:solidFill>
                  <a:srgbClr val="0070C0"/>
                </a:solidFill>
              </a:rPr>
              <a:t>Principle</a:t>
            </a:r>
            <a:r>
              <a:rPr lang="fr-CH" sz="2800" b="1" dirty="0" smtClean="0">
                <a:solidFill>
                  <a:srgbClr val="0070C0"/>
                </a:solidFill>
              </a:rPr>
              <a:t> </a:t>
            </a:r>
            <a:r>
              <a:rPr lang="fr-CH" sz="2800" b="1" dirty="0" err="1">
                <a:solidFill>
                  <a:srgbClr val="0070C0"/>
                </a:solidFill>
              </a:rPr>
              <a:t>is</a:t>
            </a:r>
            <a:r>
              <a:rPr lang="fr-CH" sz="2800" b="1" dirty="0">
                <a:solidFill>
                  <a:srgbClr val="0070C0"/>
                </a:solidFill>
              </a:rPr>
              <a:t> </a:t>
            </a:r>
            <a:r>
              <a:rPr lang="fr-CH" sz="2800" b="1" dirty="0" err="1">
                <a:solidFill>
                  <a:srgbClr val="0070C0"/>
                </a:solidFill>
              </a:rPr>
              <a:t>straightforward</a:t>
            </a:r>
            <a:r>
              <a:rPr lang="fr-CH" sz="2800" b="1" dirty="0">
                <a:solidFill>
                  <a:srgbClr val="0070C0"/>
                </a:solidFill>
              </a:rPr>
              <a:t>…</a:t>
            </a:r>
            <a:r>
              <a:rPr lang="fr-CH" sz="2400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232198"/>
            <a:ext cx="34385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755576" y="836712"/>
            <a:ext cx="1627625" cy="461665"/>
          </a:xfrm>
          <a:prstGeom prst="rect">
            <a:avLst/>
          </a:prstGeom>
          <a:solidFill>
            <a:srgbClr val="F7F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smtClean="0"/>
              <a:t>Transverse:</a:t>
            </a:r>
            <a:endParaRPr lang="en-US" sz="24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4468044" y="260648"/>
            <a:ext cx="4675956" cy="2736305"/>
            <a:chOff x="4468044" y="260648"/>
            <a:chExt cx="4675956" cy="2736305"/>
          </a:xfrm>
        </p:grpSpPr>
        <p:pic>
          <p:nvPicPr>
            <p:cNvPr id="5" name="Picture 16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079"/>
            <a:stretch>
              <a:fillRect/>
            </a:stretch>
          </p:blipFill>
          <p:spPr bwMode="auto">
            <a:xfrm>
              <a:off x="4468044" y="620689"/>
              <a:ext cx="4675956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6390507" y="260648"/>
              <a:ext cx="2069925" cy="461665"/>
            </a:xfrm>
            <a:prstGeom prst="rect">
              <a:avLst/>
            </a:prstGeom>
            <a:solidFill>
              <a:srgbClr val="F7FC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 smtClean="0"/>
                <a:t>Longitudinal:</a:t>
              </a:r>
              <a:endParaRPr lang="en-US" b="1" dirty="0"/>
            </a:p>
          </p:txBody>
        </p:sp>
      </p:grp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01380" y="3068960"/>
            <a:ext cx="4370620" cy="52322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CH" sz="2800" b="1" dirty="0" smtClean="0">
                <a:solidFill>
                  <a:srgbClr val="0070C0"/>
                </a:solidFill>
              </a:rPr>
              <a:t> </a:t>
            </a:r>
            <a:r>
              <a:rPr lang="fr-CH" sz="2800" b="1" dirty="0" err="1" smtClean="0">
                <a:solidFill>
                  <a:srgbClr val="0070C0"/>
                </a:solidFill>
              </a:rPr>
              <a:t>Practical</a:t>
            </a:r>
            <a:r>
              <a:rPr lang="fr-CH" sz="2800" b="1" dirty="0" smtClean="0">
                <a:solidFill>
                  <a:srgbClr val="0070C0"/>
                </a:solidFill>
              </a:rPr>
              <a:t> </a:t>
            </a:r>
            <a:r>
              <a:rPr lang="fr-CH" sz="2800" b="1" dirty="0" err="1" smtClean="0">
                <a:solidFill>
                  <a:srgbClr val="0070C0"/>
                </a:solidFill>
              </a:rPr>
              <a:t>realization</a:t>
            </a:r>
            <a:r>
              <a:rPr lang="fr-CH" sz="2800" b="1" dirty="0" smtClean="0">
                <a:solidFill>
                  <a:srgbClr val="0070C0"/>
                </a:solidFill>
              </a:rPr>
              <a:t> </a:t>
            </a:r>
            <a:r>
              <a:rPr lang="fr-CH" sz="2800" b="1" dirty="0" err="1" smtClean="0">
                <a:solidFill>
                  <a:srgbClr val="0070C0"/>
                </a:solidFill>
              </a:rPr>
              <a:t>is</a:t>
            </a:r>
            <a:r>
              <a:rPr lang="fr-CH" sz="2800" b="1" dirty="0" smtClean="0">
                <a:solidFill>
                  <a:srgbClr val="0070C0"/>
                </a:solidFill>
              </a:rPr>
              <a:t> not!  </a:t>
            </a:r>
            <a:endParaRPr lang="fr-CH" sz="24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5387732"/>
            <a:ext cx="468052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H" sz="2400" b="1" dirty="0" smtClean="0"/>
              <a:t>MICE </a:t>
            </a:r>
            <a:r>
              <a:rPr lang="fr-CH" sz="2400" b="1" dirty="0" err="1" smtClean="0"/>
              <a:t>cooling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channel</a:t>
            </a:r>
            <a:r>
              <a:rPr lang="fr-CH" sz="2400" b="1" dirty="0" smtClean="0"/>
              <a:t> (4D </a:t>
            </a:r>
            <a:r>
              <a:rPr lang="fr-CH" sz="2400" b="1" dirty="0" err="1" smtClean="0"/>
              <a:t>cooling</a:t>
            </a:r>
            <a:r>
              <a:rPr lang="fr-CH" sz="2400" b="1" dirty="0" smtClean="0"/>
              <a:t>)</a:t>
            </a:r>
          </a:p>
          <a:p>
            <a:endParaRPr lang="fr-CH" sz="2400" b="1" dirty="0"/>
          </a:p>
          <a:p>
            <a:endParaRPr lang="fr-CH" sz="2400" b="1" dirty="0" smtClean="0"/>
          </a:p>
          <a:p>
            <a:endParaRPr lang="en-US" sz="2400" b="1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987951"/>
            <a:ext cx="464400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308078" y="6039290"/>
            <a:ext cx="383592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H" sz="2400" b="1" dirty="0" smtClean="0"/>
              <a:t>6D candidate </a:t>
            </a:r>
            <a:r>
              <a:rPr lang="fr-CH" sz="2400" b="1" dirty="0" err="1" smtClean="0"/>
              <a:t>cooling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lattices</a:t>
            </a:r>
            <a:endParaRPr lang="fr-CH" sz="2400" b="1" dirty="0" smtClean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08435356"/>
      </p:ext>
    </p:extLst>
  </p:cSld>
  <p:clrMapOvr>
    <a:masterClrMapping/>
  </p:clrMapOvr>
  <p:transition advClick="0" advTm="4000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92B8A6A-B3D5-4B59-8EAE-2928A702CC6A}" type="slidenum">
              <a:rPr lang="en-US" smtClean="0"/>
              <a:pPr/>
              <a:t>56</a:t>
            </a:fld>
            <a:endParaRPr lang="en-US" smtClean="0"/>
          </a:p>
        </p:txBody>
      </p:sp>
      <p:pic>
        <p:nvPicPr>
          <p:cNvPr id="8909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90401"/>
            <a:ext cx="8845550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2" name="TextBox 3"/>
          <p:cNvSpPr txBox="1">
            <a:spLocks noChangeArrowheads="1"/>
          </p:cNvSpPr>
          <p:nvPr/>
        </p:nvSpPr>
        <p:spPr bwMode="auto">
          <a:xfrm>
            <a:off x="1619672" y="188640"/>
            <a:ext cx="6082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2400" b="1" dirty="0"/>
              <a:t>MICE the Muon </a:t>
            </a:r>
            <a:r>
              <a:rPr lang="fr-CH" sz="2400" b="1" dirty="0" err="1"/>
              <a:t>Ionization</a:t>
            </a:r>
            <a:r>
              <a:rPr lang="fr-CH" sz="2400" b="1" dirty="0"/>
              <a:t> </a:t>
            </a:r>
            <a:r>
              <a:rPr lang="fr-CH" sz="2400" b="1" dirty="0" err="1"/>
              <a:t>Cooling</a:t>
            </a:r>
            <a:r>
              <a:rPr lang="fr-CH" sz="2400" b="1" dirty="0"/>
              <a:t> </a:t>
            </a:r>
            <a:r>
              <a:rPr lang="fr-CH" sz="2400" b="1" dirty="0" err="1"/>
              <a:t>Experiment</a:t>
            </a:r>
            <a:endParaRPr lang="en-US" sz="2400" b="1" dirty="0"/>
          </a:p>
        </p:txBody>
      </p:sp>
      <p:sp>
        <p:nvSpPr>
          <p:cNvPr id="89094" name="TextBox 5"/>
          <p:cNvSpPr txBox="1">
            <a:spLocks noChangeArrowheads="1"/>
          </p:cNvSpPr>
          <p:nvPr/>
        </p:nvSpPr>
        <p:spPr bwMode="auto">
          <a:xfrm>
            <a:off x="1391432" y="5724255"/>
            <a:ext cx="7231018" cy="1054135"/>
          </a:xfrm>
          <a:prstGeom prst="rect">
            <a:avLst/>
          </a:prstGeom>
          <a:solidFill>
            <a:srgbClr val="FFFF00"/>
          </a:solidFill>
          <a:ln w="38100" cmpd="thinThick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CH" sz="1050" b="1" dirty="0" smtClean="0"/>
          </a:p>
          <a:p>
            <a:r>
              <a:rPr lang="fr-CH" sz="2000" b="1" dirty="0" err="1" smtClean="0"/>
              <a:t>Particle</a:t>
            </a:r>
            <a:r>
              <a:rPr lang="fr-CH" sz="2000" b="1" dirty="0" smtClean="0"/>
              <a:t> </a:t>
            </a:r>
            <a:r>
              <a:rPr lang="fr-CH" sz="2000" b="1" dirty="0"/>
              <a:t>by </a:t>
            </a:r>
            <a:r>
              <a:rPr lang="fr-CH" sz="2000" b="1" dirty="0" err="1"/>
              <a:t>particle</a:t>
            </a:r>
            <a:r>
              <a:rPr lang="fr-CH" sz="2000" b="1" dirty="0"/>
              <a:t> </a:t>
            </a:r>
            <a:r>
              <a:rPr lang="fr-CH" sz="2000" b="1" dirty="0" err="1" smtClean="0"/>
              <a:t>measurement</a:t>
            </a:r>
            <a:r>
              <a:rPr lang="fr-CH" sz="2000" b="1" dirty="0" smtClean="0"/>
              <a:t>, </a:t>
            </a:r>
            <a:r>
              <a:rPr lang="fr-CH" sz="2000" b="1" dirty="0" err="1" smtClean="0"/>
              <a:t>then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accumulate</a:t>
            </a:r>
            <a:r>
              <a:rPr lang="fr-CH" sz="2000" b="1" dirty="0" smtClean="0"/>
              <a:t> few 10</a:t>
            </a:r>
            <a:r>
              <a:rPr lang="fr-CH" sz="2000" b="1" baseline="30000" dirty="0" smtClean="0"/>
              <a:t>5 </a:t>
            </a:r>
            <a:r>
              <a:rPr lang="fr-CH" sz="2000" b="1" dirty="0" smtClean="0"/>
              <a:t>muons</a:t>
            </a:r>
          </a:p>
          <a:p>
            <a:r>
              <a:rPr lang="fr-CH" sz="2000" b="1" dirty="0" smtClean="0"/>
              <a:t>                                  </a:t>
            </a:r>
            <a:r>
              <a:rPr lang="fr-CH" sz="2000" b="1" dirty="0" smtClean="0">
                <a:sym typeface="Wingdings" pitchFamily="2" charset="2"/>
              </a:rPr>
              <a:t>   </a:t>
            </a:r>
            <a:r>
              <a:rPr lang="fr-CH" sz="2000" b="1" dirty="0">
                <a:sym typeface="Symbol" pitchFamily="18" charset="2"/>
              </a:rPr>
              <a:t>[ </a:t>
            </a:r>
            <a:r>
              <a:rPr lang="fr-CH" sz="2000" b="1" dirty="0">
                <a:sym typeface="Wingdings" pitchFamily="2" charset="2"/>
              </a:rPr>
              <a:t>(</a:t>
            </a:r>
            <a:r>
              <a:rPr lang="fr-CH" sz="2000" b="1" dirty="0">
                <a:sym typeface="Symbol" pitchFamily="18" charset="2"/>
              </a:rPr>
              <a:t></a:t>
            </a:r>
            <a:r>
              <a:rPr lang="fr-CH" sz="2000" b="1" baseline="30000" dirty="0">
                <a:sym typeface="Symbol" pitchFamily="18" charset="2"/>
              </a:rPr>
              <a:t>in</a:t>
            </a:r>
            <a:r>
              <a:rPr lang="fr-CH" sz="2000" b="1" dirty="0">
                <a:sym typeface="Symbol" pitchFamily="18" charset="2"/>
              </a:rPr>
              <a:t>- </a:t>
            </a:r>
            <a:r>
              <a:rPr lang="fr-CH" sz="2000" b="1" baseline="30000" dirty="0">
                <a:sym typeface="Symbol" pitchFamily="18" charset="2"/>
              </a:rPr>
              <a:t>out</a:t>
            </a:r>
            <a:r>
              <a:rPr lang="fr-CH" sz="2000" b="1" dirty="0">
                <a:sym typeface="Symbol" pitchFamily="18" charset="2"/>
              </a:rPr>
              <a:t>)/</a:t>
            </a:r>
            <a:r>
              <a:rPr lang="fr-CH" sz="2000" b="1" baseline="30000" dirty="0">
                <a:sym typeface="Symbol" pitchFamily="18" charset="2"/>
              </a:rPr>
              <a:t>in </a:t>
            </a:r>
            <a:r>
              <a:rPr lang="fr-CH" sz="2000" b="1" dirty="0">
                <a:sym typeface="Symbol" pitchFamily="18" charset="2"/>
              </a:rPr>
              <a:t>]</a:t>
            </a:r>
            <a:r>
              <a:rPr lang="fr-CH" sz="2000" b="1" baseline="30000" dirty="0">
                <a:sym typeface="Symbol" pitchFamily="18" charset="2"/>
              </a:rPr>
              <a:t> </a:t>
            </a:r>
            <a:r>
              <a:rPr lang="fr-CH" sz="2000" b="1" dirty="0">
                <a:sym typeface="Symbol" pitchFamily="18" charset="2"/>
              </a:rPr>
              <a:t>= </a:t>
            </a:r>
            <a:r>
              <a:rPr lang="fr-CH" sz="2000" b="1" dirty="0" smtClean="0">
                <a:sym typeface="Symbol" pitchFamily="18" charset="2"/>
              </a:rPr>
              <a:t>10</a:t>
            </a:r>
            <a:r>
              <a:rPr lang="fr-CH" sz="2000" b="1" baseline="30000" dirty="0" smtClean="0">
                <a:sym typeface="Symbol" pitchFamily="18" charset="2"/>
              </a:rPr>
              <a:t>-3</a:t>
            </a:r>
            <a:r>
              <a:rPr lang="fr-CH" baseline="30000" dirty="0" smtClean="0">
                <a:sym typeface="Symbol" pitchFamily="18" charset="2"/>
              </a:rPr>
              <a:t> </a:t>
            </a:r>
          </a:p>
          <a:p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836712"/>
            <a:ext cx="2376292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dirty="0" err="1" smtClean="0"/>
              <a:t>Measure</a:t>
            </a:r>
            <a:r>
              <a:rPr lang="fr-CH" dirty="0" smtClean="0"/>
              <a:t> input </a:t>
            </a:r>
            <a:r>
              <a:rPr lang="fr-CH" dirty="0" err="1" smtClean="0"/>
              <a:t>particle</a:t>
            </a:r>
            <a:r>
              <a:rPr lang="fr-CH" dirty="0" smtClean="0"/>
              <a:t> </a:t>
            </a:r>
          </a:p>
          <a:p>
            <a:r>
              <a:rPr lang="fr-CH" dirty="0" err="1" smtClean="0"/>
              <a:t>x,x</a:t>
            </a:r>
            <a:r>
              <a:rPr lang="fr-CH" dirty="0" smtClean="0"/>
              <a:t>’,</a:t>
            </a:r>
            <a:r>
              <a:rPr lang="fr-CH" dirty="0" err="1" smtClean="0"/>
              <a:t>y,y</a:t>
            </a:r>
            <a:r>
              <a:rPr lang="fr-CH" dirty="0" smtClean="0"/>
              <a:t>’, t, t’=E/Pz</a:t>
            </a:r>
          </a:p>
          <a:p>
            <a:r>
              <a:rPr lang="fr-CH" dirty="0" smtClean="0">
                <a:sym typeface="Wingdings" pitchFamily="2" charset="2"/>
              </a:rPr>
              <a:t></a:t>
            </a:r>
            <a:r>
              <a:rPr lang="fr-CH" dirty="0" smtClean="0"/>
              <a:t> input emittance </a:t>
            </a:r>
            <a:r>
              <a:rPr lang="fr-CH" sz="2800" b="1" dirty="0" smtClean="0">
                <a:sym typeface="Symbol" pitchFamily="18" charset="2"/>
              </a:rPr>
              <a:t></a:t>
            </a:r>
            <a:r>
              <a:rPr lang="fr-CH" sz="2800" b="1" baseline="30000" dirty="0" smtClean="0">
                <a:sym typeface="Symbol" pitchFamily="18" charset="2"/>
              </a:rPr>
              <a:t>in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44208" y="836712"/>
            <a:ext cx="267445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dirty="0" err="1" smtClean="0"/>
              <a:t>Measure</a:t>
            </a:r>
            <a:r>
              <a:rPr lang="fr-CH" dirty="0" smtClean="0"/>
              <a:t> output </a:t>
            </a:r>
            <a:r>
              <a:rPr lang="fr-CH" dirty="0" err="1" smtClean="0"/>
              <a:t>particle</a:t>
            </a:r>
            <a:r>
              <a:rPr lang="fr-CH" dirty="0" smtClean="0"/>
              <a:t> </a:t>
            </a:r>
          </a:p>
          <a:p>
            <a:r>
              <a:rPr lang="fr-CH" dirty="0" err="1" smtClean="0"/>
              <a:t>x,x</a:t>
            </a:r>
            <a:r>
              <a:rPr lang="fr-CH" dirty="0" smtClean="0"/>
              <a:t>’,</a:t>
            </a:r>
            <a:r>
              <a:rPr lang="fr-CH" dirty="0" err="1" smtClean="0"/>
              <a:t>y,y</a:t>
            </a:r>
            <a:r>
              <a:rPr lang="fr-CH" dirty="0" smtClean="0"/>
              <a:t>’, t, t’=E/Pz</a:t>
            </a:r>
          </a:p>
          <a:p>
            <a:r>
              <a:rPr lang="fr-CH" dirty="0" smtClean="0">
                <a:sym typeface="Wingdings" pitchFamily="2" charset="2"/>
              </a:rPr>
              <a:t></a:t>
            </a:r>
            <a:r>
              <a:rPr lang="fr-CH" dirty="0" smtClean="0"/>
              <a:t> output emittance </a:t>
            </a:r>
            <a:r>
              <a:rPr lang="fr-CH" sz="2800" b="1" dirty="0" smtClean="0">
                <a:sym typeface="Symbol" pitchFamily="18" charset="2"/>
              </a:rPr>
              <a:t></a:t>
            </a:r>
            <a:r>
              <a:rPr lang="fr-CH" sz="2800" b="1" baseline="30000" dirty="0" smtClean="0">
                <a:sym typeface="Symbol" pitchFamily="18" charset="2"/>
              </a:rPr>
              <a:t>out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03848" y="1052736"/>
            <a:ext cx="2632965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fr-CH" sz="2400" dirty="0" smtClean="0"/>
              <a:t>COOLING CHANNEL</a:t>
            </a:r>
            <a:endParaRPr lang="en-US" sz="2400" dirty="0"/>
          </a:p>
        </p:txBody>
      </p:sp>
      <p:sp>
        <p:nvSpPr>
          <p:cNvPr id="11" name="Right Arrow 10"/>
          <p:cNvSpPr/>
          <p:nvPr/>
        </p:nvSpPr>
        <p:spPr>
          <a:xfrm flipV="1">
            <a:off x="2627784" y="1124744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flipV="1">
            <a:off x="6012160" y="1124744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flipV="1">
            <a:off x="107504" y="3140967"/>
            <a:ext cx="2627784" cy="216024"/>
          </a:xfrm>
          <a:custGeom>
            <a:avLst/>
            <a:gdLst>
              <a:gd name="connsiteX0" fmla="*/ 0 w 2653392"/>
              <a:gd name="connsiteY0" fmla="*/ 21771 h 269420"/>
              <a:gd name="connsiteX1" fmla="*/ 391885 w 2653392"/>
              <a:gd name="connsiteY1" fmla="*/ 21771 h 269420"/>
              <a:gd name="connsiteX2" fmla="*/ 1469571 w 2653392"/>
              <a:gd name="connsiteY2" fmla="*/ 21771 h 269420"/>
              <a:gd name="connsiteX3" fmla="*/ 1845128 w 2653392"/>
              <a:gd name="connsiteY3" fmla="*/ 152399 h 269420"/>
              <a:gd name="connsiteX4" fmla="*/ 1894114 w 2653392"/>
              <a:gd name="connsiteY4" fmla="*/ 266699 h 269420"/>
              <a:gd name="connsiteX5" fmla="*/ 1926771 w 2653392"/>
              <a:gd name="connsiteY5" fmla="*/ 168728 h 269420"/>
              <a:gd name="connsiteX6" fmla="*/ 2253342 w 2653392"/>
              <a:gd name="connsiteY6" fmla="*/ 38099 h 269420"/>
              <a:gd name="connsiteX7" fmla="*/ 2596242 w 2653392"/>
              <a:gd name="connsiteY7" fmla="*/ 119742 h 269420"/>
              <a:gd name="connsiteX8" fmla="*/ 2596242 w 2653392"/>
              <a:gd name="connsiteY8" fmla="*/ 136071 h 269420"/>
              <a:gd name="connsiteX0" fmla="*/ 0 w 2653392"/>
              <a:gd name="connsiteY0" fmla="*/ 21771 h 275489"/>
              <a:gd name="connsiteX1" fmla="*/ 391885 w 2653392"/>
              <a:gd name="connsiteY1" fmla="*/ 21771 h 275489"/>
              <a:gd name="connsiteX2" fmla="*/ 1469571 w 2653392"/>
              <a:gd name="connsiteY2" fmla="*/ 21771 h 275489"/>
              <a:gd name="connsiteX3" fmla="*/ 1845128 w 2653392"/>
              <a:gd name="connsiteY3" fmla="*/ 152399 h 275489"/>
              <a:gd name="connsiteX4" fmla="*/ 1894114 w 2653392"/>
              <a:gd name="connsiteY4" fmla="*/ 266699 h 275489"/>
              <a:gd name="connsiteX5" fmla="*/ 1891375 w 2653392"/>
              <a:gd name="connsiteY5" fmla="*/ 99661 h 275489"/>
              <a:gd name="connsiteX6" fmla="*/ 2253342 w 2653392"/>
              <a:gd name="connsiteY6" fmla="*/ 38099 h 275489"/>
              <a:gd name="connsiteX7" fmla="*/ 2596242 w 2653392"/>
              <a:gd name="connsiteY7" fmla="*/ 119742 h 275489"/>
              <a:gd name="connsiteX8" fmla="*/ 2596242 w 2653392"/>
              <a:gd name="connsiteY8" fmla="*/ 136071 h 275489"/>
              <a:gd name="connsiteX0" fmla="*/ 0 w 2653392"/>
              <a:gd name="connsiteY0" fmla="*/ 21771 h 269911"/>
              <a:gd name="connsiteX1" fmla="*/ 391885 w 2653392"/>
              <a:gd name="connsiteY1" fmla="*/ 21771 h 269911"/>
              <a:gd name="connsiteX2" fmla="*/ 1469571 w 2653392"/>
              <a:gd name="connsiteY2" fmla="*/ 21771 h 269911"/>
              <a:gd name="connsiteX3" fmla="*/ 1845128 w 2653392"/>
              <a:gd name="connsiteY3" fmla="*/ 152399 h 269911"/>
              <a:gd name="connsiteX4" fmla="*/ 1894114 w 2653392"/>
              <a:gd name="connsiteY4" fmla="*/ 266699 h 269911"/>
              <a:gd name="connsiteX5" fmla="*/ 2035391 w 2653392"/>
              <a:gd name="connsiteY5" fmla="*/ 171669 h 269911"/>
              <a:gd name="connsiteX6" fmla="*/ 2253342 w 2653392"/>
              <a:gd name="connsiteY6" fmla="*/ 38099 h 269911"/>
              <a:gd name="connsiteX7" fmla="*/ 2596242 w 2653392"/>
              <a:gd name="connsiteY7" fmla="*/ 119742 h 269911"/>
              <a:gd name="connsiteX8" fmla="*/ 2596242 w 2653392"/>
              <a:gd name="connsiteY8" fmla="*/ 136071 h 269911"/>
              <a:gd name="connsiteX0" fmla="*/ 0 w 2653392"/>
              <a:gd name="connsiteY0" fmla="*/ 21771 h 275489"/>
              <a:gd name="connsiteX1" fmla="*/ 391885 w 2653392"/>
              <a:gd name="connsiteY1" fmla="*/ 21771 h 275489"/>
              <a:gd name="connsiteX2" fmla="*/ 1469571 w 2653392"/>
              <a:gd name="connsiteY2" fmla="*/ 21771 h 275489"/>
              <a:gd name="connsiteX3" fmla="*/ 1845128 w 2653392"/>
              <a:gd name="connsiteY3" fmla="*/ 152399 h 275489"/>
              <a:gd name="connsiteX4" fmla="*/ 1894114 w 2653392"/>
              <a:gd name="connsiteY4" fmla="*/ 266699 h 275489"/>
              <a:gd name="connsiteX5" fmla="*/ 2035391 w 2653392"/>
              <a:gd name="connsiteY5" fmla="*/ 99661 h 275489"/>
              <a:gd name="connsiteX6" fmla="*/ 2253342 w 2653392"/>
              <a:gd name="connsiteY6" fmla="*/ 38099 h 275489"/>
              <a:gd name="connsiteX7" fmla="*/ 2596242 w 2653392"/>
              <a:gd name="connsiteY7" fmla="*/ 119742 h 275489"/>
              <a:gd name="connsiteX8" fmla="*/ 2596242 w 2653392"/>
              <a:gd name="connsiteY8" fmla="*/ 136071 h 275489"/>
              <a:gd name="connsiteX0" fmla="*/ 0 w 2653392"/>
              <a:gd name="connsiteY0" fmla="*/ 19764 h 271475"/>
              <a:gd name="connsiteX1" fmla="*/ 391885 w 2653392"/>
              <a:gd name="connsiteY1" fmla="*/ 19764 h 271475"/>
              <a:gd name="connsiteX2" fmla="*/ 1469571 w 2653392"/>
              <a:gd name="connsiteY2" fmla="*/ 19764 h 271475"/>
              <a:gd name="connsiteX3" fmla="*/ 1799902 w 2653392"/>
              <a:gd name="connsiteY3" fmla="*/ 138349 h 271475"/>
              <a:gd name="connsiteX4" fmla="*/ 1894114 w 2653392"/>
              <a:gd name="connsiteY4" fmla="*/ 264692 h 271475"/>
              <a:gd name="connsiteX5" fmla="*/ 2035391 w 2653392"/>
              <a:gd name="connsiteY5" fmla="*/ 97654 h 271475"/>
              <a:gd name="connsiteX6" fmla="*/ 2253342 w 2653392"/>
              <a:gd name="connsiteY6" fmla="*/ 36092 h 271475"/>
              <a:gd name="connsiteX7" fmla="*/ 2596242 w 2653392"/>
              <a:gd name="connsiteY7" fmla="*/ 117735 h 271475"/>
              <a:gd name="connsiteX8" fmla="*/ 2596242 w 2653392"/>
              <a:gd name="connsiteY8" fmla="*/ 134064 h 271475"/>
              <a:gd name="connsiteX0" fmla="*/ 0 w 2653392"/>
              <a:gd name="connsiteY0" fmla="*/ 19764 h 182560"/>
              <a:gd name="connsiteX1" fmla="*/ 391885 w 2653392"/>
              <a:gd name="connsiteY1" fmla="*/ 19764 h 182560"/>
              <a:gd name="connsiteX2" fmla="*/ 1469571 w 2653392"/>
              <a:gd name="connsiteY2" fmla="*/ 19764 h 182560"/>
              <a:gd name="connsiteX3" fmla="*/ 1799902 w 2653392"/>
              <a:gd name="connsiteY3" fmla="*/ 138349 h 182560"/>
              <a:gd name="connsiteX4" fmla="*/ 1942151 w 2653392"/>
              <a:gd name="connsiteY4" fmla="*/ 175777 h 182560"/>
              <a:gd name="connsiteX5" fmla="*/ 2035391 w 2653392"/>
              <a:gd name="connsiteY5" fmla="*/ 97654 h 182560"/>
              <a:gd name="connsiteX6" fmla="*/ 2253342 w 2653392"/>
              <a:gd name="connsiteY6" fmla="*/ 36092 h 182560"/>
              <a:gd name="connsiteX7" fmla="*/ 2596242 w 2653392"/>
              <a:gd name="connsiteY7" fmla="*/ 117735 h 182560"/>
              <a:gd name="connsiteX8" fmla="*/ 2596242 w 2653392"/>
              <a:gd name="connsiteY8" fmla="*/ 134064 h 182560"/>
              <a:gd name="connsiteX0" fmla="*/ 0 w 2653392"/>
              <a:gd name="connsiteY0" fmla="*/ 19764 h 159673"/>
              <a:gd name="connsiteX1" fmla="*/ 391885 w 2653392"/>
              <a:gd name="connsiteY1" fmla="*/ 19764 h 159673"/>
              <a:gd name="connsiteX2" fmla="*/ 1469571 w 2653392"/>
              <a:gd name="connsiteY2" fmla="*/ 19764 h 159673"/>
              <a:gd name="connsiteX3" fmla="*/ 1799902 w 2653392"/>
              <a:gd name="connsiteY3" fmla="*/ 138349 h 159673"/>
              <a:gd name="connsiteX4" fmla="*/ 1942151 w 2653392"/>
              <a:gd name="connsiteY4" fmla="*/ 147706 h 159673"/>
              <a:gd name="connsiteX5" fmla="*/ 2035391 w 2653392"/>
              <a:gd name="connsiteY5" fmla="*/ 97654 h 159673"/>
              <a:gd name="connsiteX6" fmla="*/ 2253342 w 2653392"/>
              <a:gd name="connsiteY6" fmla="*/ 36092 h 159673"/>
              <a:gd name="connsiteX7" fmla="*/ 2596242 w 2653392"/>
              <a:gd name="connsiteY7" fmla="*/ 117735 h 159673"/>
              <a:gd name="connsiteX8" fmla="*/ 2596242 w 2653392"/>
              <a:gd name="connsiteY8" fmla="*/ 134064 h 159673"/>
              <a:gd name="connsiteX0" fmla="*/ 0 w 2738867"/>
              <a:gd name="connsiteY0" fmla="*/ 19764 h 159673"/>
              <a:gd name="connsiteX1" fmla="*/ 391885 w 2738867"/>
              <a:gd name="connsiteY1" fmla="*/ 19764 h 159673"/>
              <a:gd name="connsiteX2" fmla="*/ 1469571 w 2738867"/>
              <a:gd name="connsiteY2" fmla="*/ 19764 h 159673"/>
              <a:gd name="connsiteX3" fmla="*/ 1799902 w 2738867"/>
              <a:gd name="connsiteY3" fmla="*/ 138349 h 159673"/>
              <a:gd name="connsiteX4" fmla="*/ 1942151 w 2738867"/>
              <a:gd name="connsiteY4" fmla="*/ 147706 h 159673"/>
              <a:gd name="connsiteX5" fmla="*/ 2035391 w 2738867"/>
              <a:gd name="connsiteY5" fmla="*/ 97654 h 159673"/>
              <a:gd name="connsiteX6" fmla="*/ 2253342 w 2738867"/>
              <a:gd name="connsiteY6" fmla="*/ 36092 h 159673"/>
              <a:gd name="connsiteX7" fmla="*/ 2596242 w 2738867"/>
              <a:gd name="connsiteY7" fmla="*/ 117735 h 159673"/>
              <a:gd name="connsiteX8" fmla="*/ 2710292 w 2738867"/>
              <a:gd name="connsiteY8" fmla="*/ 128992 h 159673"/>
              <a:gd name="connsiteX0" fmla="*/ 0 w 2738867"/>
              <a:gd name="connsiteY0" fmla="*/ 19764 h 159673"/>
              <a:gd name="connsiteX1" fmla="*/ 391885 w 2738867"/>
              <a:gd name="connsiteY1" fmla="*/ 19764 h 159673"/>
              <a:gd name="connsiteX2" fmla="*/ 1469571 w 2738867"/>
              <a:gd name="connsiteY2" fmla="*/ 19764 h 159673"/>
              <a:gd name="connsiteX3" fmla="*/ 1799902 w 2738867"/>
              <a:gd name="connsiteY3" fmla="*/ 138349 h 159673"/>
              <a:gd name="connsiteX4" fmla="*/ 1942151 w 2738867"/>
              <a:gd name="connsiteY4" fmla="*/ 147706 h 159673"/>
              <a:gd name="connsiteX5" fmla="*/ 2055949 w 2738867"/>
              <a:gd name="connsiteY5" fmla="*/ 110278 h 159673"/>
              <a:gd name="connsiteX6" fmla="*/ 2253342 w 2738867"/>
              <a:gd name="connsiteY6" fmla="*/ 36092 h 159673"/>
              <a:gd name="connsiteX7" fmla="*/ 2596242 w 2738867"/>
              <a:gd name="connsiteY7" fmla="*/ 117735 h 159673"/>
              <a:gd name="connsiteX8" fmla="*/ 2710292 w 2738867"/>
              <a:gd name="connsiteY8" fmla="*/ 128992 h 159673"/>
              <a:gd name="connsiteX0" fmla="*/ 0 w 2738867"/>
              <a:gd name="connsiteY0" fmla="*/ 20274 h 160183"/>
              <a:gd name="connsiteX1" fmla="*/ 391885 w 2738867"/>
              <a:gd name="connsiteY1" fmla="*/ 20274 h 160183"/>
              <a:gd name="connsiteX2" fmla="*/ 1287808 w 2738867"/>
              <a:gd name="connsiteY2" fmla="*/ 17217 h 160183"/>
              <a:gd name="connsiteX3" fmla="*/ 1469571 w 2738867"/>
              <a:gd name="connsiteY3" fmla="*/ 20274 h 160183"/>
              <a:gd name="connsiteX4" fmla="*/ 1799902 w 2738867"/>
              <a:gd name="connsiteY4" fmla="*/ 138859 h 160183"/>
              <a:gd name="connsiteX5" fmla="*/ 1942151 w 2738867"/>
              <a:gd name="connsiteY5" fmla="*/ 148216 h 160183"/>
              <a:gd name="connsiteX6" fmla="*/ 2055949 w 2738867"/>
              <a:gd name="connsiteY6" fmla="*/ 110788 h 160183"/>
              <a:gd name="connsiteX7" fmla="*/ 2253342 w 2738867"/>
              <a:gd name="connsiteY7" fmla="*/ 36602 h 160183"/>
              <a:gd name="connsiteX8" fmla="*/ 2596242 w 2738867"/>
              <a:gd name="connsiteY8" fmla="*/ 118245 h 160183"/>
              <a:gd name="connsiteX9" fmla="*/ 2710292 w 2738867"/>
              <a:gd name="connsiteY9" fmla="*/ 129502 h 160183"/>
              <a:gd name="connsiteX0" fmla="*/ 0 w 2738867"/>
              <a:gd name="connsiteY0" fmla="*/ 3057 h 137237"/>
              <a:gd name="connsiteX1" fmla="*/ 391885 w 2738867"/>
              <a:gd name="connsiteY1" fmla="*/ 3057 h 137237"/>
              <a:gd name="connsiteX2" fmla="*/ 1287808 w 2738867"/>
              <a:gd name="connsiteY2" fmla="*/ 0 h 137237"/>
              <a:gd name="connsiteX3" fmla="*/ 1543855 w 2738867"/>
              <a:gd name="connsiteY3" fmla="*/ 37428 h 137237"/>
              <a:gd name="connsiteX4" fmla="*/ 1799902 w 2738867"/>
              <a:gd name="connsiteY4" fmla="*/ 121642 h 137237"/>
              <a:gd name="connsiteX5" fmla="*/ 1942151 w 2738867"/>
              <a:gd name="connsiteY5" fmla="*/ 130999 h 137237"/>
              <a:gd name="connsiteX6" fmla="*/ 2055949 w 2738867"/>
              <a:gd name="connsiteY6" fmla="*/ 93571 h 137237"/>
              <a:gd name="connsiteX7" fmla="*/ 2253342 w 2738867"/>
              <a:gd name="connsiteY7" fmla="*/ 19385 h 137237"/>
              <a:gd name="connsiteX8" fmla="*/ 2596242 w 2738867"/>
              <a:gd name="connsiteY8" fmla="*/ 101028 h 137237"/>
              <a:gd name="connsiteX9" fmla="*/ 2710292 w 2738867"/>
              <a:gd name="connsiteY9" fmla="*/ 112285 h 137237"/>
              <a:gd name="connsiteX0" fmla="*/ 0 w 2738867"/>
              <a:gd name="connsiteY0" fmla="*/ 3057 h 137237"/>
              <a:gd name="connsiteX1" fmla="*/ 391885 w 2738867"/>
              <a:gd name="connsiteY1" fmla="*/ 3057 h 137237"/>
              <a:gd name="connsiteX2" fmla="*/ 1287808 w 2738867"/>
              <a:gd name="connsiteY2" fmla="*/ 0 h 137237"/>
              <a:gd name="connsiteX3" fmla="*/ 1543855 w 2738867"/>
              <a:gd name="connsiteY3" fmla="*/ 37428 h 137237"/>
              <a:gd name="connsiteX4" fmla="*/ 1799902 w 2738867"/>
              <a:gd name="connsiteY4" fmla="*/ 121642 h 137237"/>
              <a:gd name="connsiteX5" fmla="*/ 1942151 w 2738867"/>
              <a:gd name="connsiteY5" fmla="*/ 130999 h 137237"/>
              <a:gd name="connsiteX6" fmla="*/ 2055949 w 2738867"/>
              <a:gd name="connsiteY6" fmla="*/ 93571 h 137237"/>
              <a:gd name="connsiteX7" fmla="*/ 2253342 w 2738867"/>
              <a:gd name="connsiteY7" fmla="*/ 19385 h 137237"/>
              <a:gd name="connsiteX8" fmla="*/ 2596242 w 2738867"/>
              <a:gd name="connsiteY8" fmla="*/ 101028 h 137237"/>
              <a:gd name="connsiteX9" fmla="*/ 2710292 w 2738867"/>
              <a:gd name="connsiteY9" fmla="*/ 112285 h 137237"/>
              <a:gd name="connsiteX0" fmla="*/ 0 w 2738867"/>
              <a:gd name="connsiteY0" fmla="*/ 3057 h 137237"/>
              <a:gd name="connsiteX1" fmla="*/ 391885 w 2738867"/>
              <a:gd name="connsiteY1" fmla="*/ 3057 h 137237"/>
              <a:gd name="connsiteX2" fmla="*/ 1287808 w 2738867"/>
              <a:gd name="connsiteY2" fmla="*/ 0 h 137237"/>
              <a:gd name="connsiteX3" fmla="*/ 1543855 w 2738867"/>
              <a:gd name="connsiteY3" fmla="*/ 37428 h 137237"/>
              <a:gd name="connsiteX4" fmla="*/ 1799902 w 2738867"/>
              <a:gd name="connsiteY4" fmla="*/ 121642 h 137237"/>
              <a:gd name="connsiteX5" fmla="*/ 1942151 w 2738867"/>
              <a:gd name="connsiteY5" fmla="*/ 130999 h 137237"/>
              <a:gd name="connsiteX6" fmla="*/ 2055949 w 2738867"/>
              <a:gd name="connsiteY6" fmla="*/ 93571 h 137237"/>
              <a:gd name="connsiteX7" fmla="*/ 2253342 w 2738867"/>
              <a:gd name="connsiteY7" fmla="*/ 19385 h 137237"/>
              <a:gd name="connsiteX8" fmla="*/ 2596242 w 2738867"/>
              <a:gd name="connsiteY8" fmla="*/ 101028 h 137237"/>
              <a:gd name="connsiteX9" fmla="*/ 2710292 w 2738867"/>
              <a:gd name="connsiteY9" fmla="*/ 112285 h 137237"/>
              <a:gd name="connsiteX0" fmla="*/ 0 w 2738867"/>
              <a:gd name="connsiteY0" fmla="*/ 3057 h 137237"/>
              <a:gd name="connsiteX1" fmla="*/ 391885 w 2738867"/>
              <a:gd name="connsiteY1" fmla="*/ 3057 h 137237"/>
              <a:gd name="connsiteX2" fmla="*/ 1287808 w 2738867"/>
              <a:gd name="connsiteY2" fmla="*/ 0 h 137237"/>
              <a:gd name="connsiteX3" fmla="*/ 1543855 w 2738867"/>
              <a:gd name="connsiteY3" fmla="*/ 37428 h 137237"/>
              <a:gd name="connsiteX4" fmla="*/ 1799902 w 2738867"/>
              <a:gd name="connsiteY4" fmla="*/ 121642 h 137237"/>
              <a:gd name="connsiteX5" fmla="*/ 1942151 w 2738867"/>
              <a:gd name="connsiteY5" fmla="*/ 130999 h 137237"/>
              <a:gd name="connsiteX6" fmla="*/ 2055949 w 2738867"/>
              <a:gd name="connsiteY6" fmla="*/ 93571 h 137237"/>
              <a:gd name="connsiteX7" fmla="*/ 2253342 w 2738867"/>
              <a:gd name="connsiteY7" fmla="*/ 19385 h 137237"/>
              <a:gd name="connsiteX8" fmla="*/ 2596242 w 2738867"/>
              <a:gd name="connsiteY8" fmla="*/ 101028 h 137237"/>
              <a:gd name="connsiteX9" fmla="*/ 2710292 w 2738867"/>
              <a:gd name="connsiteY9" fmla="*/ 112285 h 137237"/>
              <a:gd name="connsiteX0" fmla="*/ 0 w 2738867"/>
              <a:gd name="connsiteY0" fmla="*/ 3057 h 137237"/>
              <a:gd name="connsiteX1" fmla="*/ 408986 w 2738867"/>
              <a:gd name="connsiteY1" fmla="*/ 68619 h 137237"/>
              <a:gd name="connsiteX2" fmla="*/ 1287808 w 2738867"/>
              <a:gd name="connsiteY2" fmla="*/ 0 h 137237"/>
              <a:gd name="connsiteX3" fmla="*/ 1543855 w 2738867"/>
              <a:gd name="connsiteY3" fmla="*/ 37428 h 137237"/>
              <a:gd name="connsiteX4" fmla="*/ 1799902 w 2738867"/>
              <a:gd name="connsiteY4" fmla="*/ 121642 h 137237"/>
              <a:gd name="connsiteX5" fmla="*/ 1942151 w 2738867"/>
              <a:gd name="connsiteY5" fmla="*/ 130999 h 137237"/>
              <a:gd name="connsiteX6" fmla="*/ 2055949 w 2738867"/>
              <a:gd name="connsiteY6" fmla="*/ 93571 h 137237"/>
              <a:gd name="connsiteX7" fmla="*/ 2253342 w 2738867"/>
              <a:gd name="connsiteY7" fmla="*/ 19385 h 137237"/>
              <a:gd name="connsiteX8" fmla="*/ 2596242 w 2738867"/>
              <a:gd name="connsiteY8" fmla="*/ 101028 h 137237"/>
              <a:gd name="connsiteX9" fmla="*/ 2710292 w 2738867"/>
              <a:gd name="connsiteY9" fmla="*/ 112285 h 137237"/>
              <a:gd name="connsiteX0" fmla="*/ 17611 w 2756478"/>
              <a:gd name="connsiteY0" fmla="*/ 3057 h 137237"/>
              <a:gd name="connsiteX1" fmla="*/ 0 w 2756478"/>
              <a:gd name="connsiteY1" fmla="*/ 68619 h 137237"/>
              <a:gd name="connsiteX2" fmla="*/ 426597 w 2756478"/>
              <a:gd name="connsiteY2" fmla="*/ 68619 h 137237"/>
              <a:gd name="connsiteX3" fmla="*/ 1305419 w 2756478"/>
              <a:gd name="connsiteY3" fmla="*/ 0 h 137237"/>
              <a:gd name="connsiteX4" fmla="*/ 1561466 w 2756478"/>
              <a:gd name="connsiteY4" fmla="*/ 37428 h 137237"/>
              <a:gd name="connsiteX5" fmla="*/ 1817513 w 2756478"/>
              <a:gd name="connsiteY5" fmla="*/ 121642 h 137237"/>
              <a:gd name="connsiteX6" fmla="*/ 1959762 w 2756478"/>
              <a:gd name="connsiteY6" fmla="*/ 130999 h 137237"/>
              <a:gd name="connsiteX7" fmla="*/ 2073560 w 2756478"/>
              <a:gd name="connsiteY7" fmla="*/ 93571 h 137237"/>
              <a:gd name="connsiteX8" fmla="*/ 2270953 w 2756478"/>
              <a:gd name="connsiteY8" fmla="*/ 19385 h 137237"/>
              <a:gd name="connsiteX9" fmla="*/ 2613853 w 2756478"/>
              <a:gd name="connsiteY9" fmla="*/ 101028 h 137237"/>
              <a:gd name="connsiteX10" fmla="*/ 2727903 w 2756478"/>
              <a:gd name="connsiteY10" fmla="*/ 112285 h 137237"/>
              <a:gd name="connsiteX0" fmla="*/ 17611 w 2756478"/>
              <a:gd name="connsiteY0" fmla="*/ 0 h 179077"/>
              <a:gd name="connsiteX1" fmla="*/ 0 w 2756478"/>
              <a:gd name="connsiteY1" fmla="*/ 65562 h 179077"/>
              <a:gd name="connsiteX2" fmla="*/ 426597 w 2756478"/>
              <a:gd name="connsiteY2" fmla="*/ 65562 h 179077"/>
              <a:gd name="connsiteX3" fmla="*/ 1436212 w 2756478"/>
              <a:gd name="connsiteY3" fmla="*/ 65562 h 179077"/>
              <a:gd name="connsiteX4" fmla="*/ 1561466 w 2756478"/>
              <a:gd name="connsiteY4" fmla="*/ 34371 h 179077"/>
              <a:gd name="connsiteX5" fmla="*/ 1817513 w 2756478"/>
              <a:gd name="connsiteY5" fmla="*/ 118585 h 179077"/>
              <a:gd name="connsiteX6" fmla="*/ 1959762 w 2756478"/>
              <a:gd name="connsiteY6" fmla="*/ 127942 h 179077"/>
              <a:gd name="connsiteX7" fmla="*/ 2073560 w 2756478"/>
              <a:gd name="connsiteY7" fmla="*/ 90514 h 179077"/>
              <a:gd name="connsiteX8" fmla="*/ 2270953 w 2756478"/>
              <a:gd name="connsiteY8" fmla="*/ 16328 h 179077"/>
              <a:gd name="connsiteX9" fmla="*/ 2613853 w 2756478"/>
              <a:gd name="connsiteY9" fmla="*/ 97971 h 179077"/>
              <a:gd name="connsiteX10" fmla="*/ 2727903 w 2756478"/>
              <a:gd name="connsiteY10" fmla="*/ 109228 h 179077"/>
              <a:gd name="connsiteX0" fmla="*/ 17611 w 2756478"/>
              <a:gd name="connsiteY0" fmla="*/ 0 h 179077"/>
              <a:gd name="connsiteX1" fmla="*/ 0 w 2756478"/>
              <a:gd name="connsiteY1" fmla="*/ 65562 h 179077"/>
              <a:gd name="connsiteX2" fmla="*/ 426597 w 2756478"/>
              <a:gd name="connsiteY2" fmla="*/ 65562 h 179077"/>
              <a:gd name="connsiteX3" fmla="*/ 1436212 w 2756478"/>
              <a:gd name="connsiteY3" fmla="*/ 65562 h 179077"/>
              <a:gd name="connsiteX4" fmla="*/ 1478521 w 2756478"/>
              <a:gd name="connsiteY4" fmla="*/ 52994 h 179077"/>
              <a:gd name="connsiteX5" fmla="*/ 1561466 w 2756478"/>
              <a:gd name="connsiteY5" fmla="*/ 34371 h 179077"/>
              <a:gd name="connsiteX6" fmla="*/ 1817513 w 2756478"/>
              <a:gd name="connsiteY6" fmla="*/ 118585 h 179077"/>
              <a:gd name="connsiteX7" fmla="*/ 1959762 w 2756478"/>
              <a:gd name="connsiteY7" fmla="*/ 127942 h 179077"/>
              <a:gd name="connsiteX8" fmla="*/ 2073560 w 2756478"/>
              <a:gd name="connsiteY8" fmla="*/ 90514 h 179077"/>
              <a:gd name="connsiteX9" fmla="*/ 2270953 w 2756478"/>
              <a:gd name="connsiteY9" fmla="*/ 16328 h 179077"/>
              <a:gd name="connsiteX10" fmla="*/ 2613853 w 2756478"/>
              <a:gd name="connsiteY10" fmla="*/ 97971 h 179077"/>
              <a:gd name="connsiteX11" fmla="*/ 2727903 w 2756478"/>
              <a:gd name="connsiteY11" fmla="*/ 109228 h 179077"/>
              <a:gd name="connsiteX0" fmla="*/ 17611 w 2756478"/>
              <a:gd name="connsiteY0" fmla="*/ 0 h 179077"/>
              <a:gd name="connsiteX1" fmla="*/ 0 w 2756478"/>
              <a:gd name="connsiteY1" fmla="*/ 65562 h 179077"/>
              <a:gd name="connsiteX2" fmla="*/ 426597 w 2756478"/>
              <a:gd name="connsiteY2" fmla="*/ 65562 h 179077"/>
              <a:gd name="connsiteX3" fmla="*/ 1436212 w 2756478"/>
              <a:gd name="connsiteY3" fmla="*/ 65562 h 179077"/>
              <a:gd name="connsiteX4" fmla="*/ 1368982 w 2756478"/>
              <a:gd name="connsiteY4" fmla="*/ 90847 h 179077"/>
              <a:gd name="connsiteX5" fmla="*/ 1478521 w 2756478"/>
              <a:gd name="connsiteY5" fmla="*/ 52994 h 179077"/>
              <a:gd name="connsiteX6" fmla="*/ 1561466 w 2756478"/>
              <a:gd name="connsiteY6" fmla="*/ 34371 h 179077"/>
              <a:gd name="connsiteX7" fmla="*/ 1817513 w 2756478"/>
              <a:gd name="connsiteY7" fmla="*/ 118585 h 179077"/>
              <a:gd name="connsiteX8" fmla="*/ 1959762 w 2756478"/>
              <a:gd name="connsiteY8" fmla="*/ 127942 h 179077"/>
              <a:gd name="connsiteX9" fmla="*/ 2073560 w 2756478"/>
              <a:gd name="connsiteY9" fmla="*/ 90514 h 179077"/>
              <a:gd name="connsiteX10" fmla="*/ 2270953 w 2756478"/>
              <a:gd name="connsiteY10" fmla="*/ 16328 h 179077"/>
              <a:gd name="connsiteX11" fmla="*/ 2613853 w 2756478"/>
              <a:gd name="connsiteY11" fmla="*/ 97971 h 179077"/>
              <a:gd name="connsiteX12" fmla="*/ 2727903 w 2756478"/>
              <a:gd name="connsiteY12" fmla="*/ 109228 h 179077"/>
              <a:gd name="connsiteX0" fmla="*/ 17611 w 2756478"/>
              <a:gd name="connsiteY0" fmla="*/ 0 h 219503"/>
              <a:gd name="connsiteX1" fmla="*/ 0 w 2756478"/>
              <a:gd name="connsiteY1" fmla="*/ 65562 h 219503"/>
              <a:gd name="connsiteX2" fmla="*/ 426597 w 2756478"/>
              <a:gd name="connsiteY2" fmla="*/ 65562 h 219503"/>
              <a:gd name="connsiteX3" fmla="*/ 1295956 w 2756478"/>
              <a:gd name="connsiteY3" fmla="*/ 105988 h 219503"/>
              <a:gd name="connsiteX4" fmla="*/ 1368982 w 2756478"/>
              <a:gd name="connsiteY4" fmla="*/ 90847 h 219503"/>
              <a:gd name="connsiteX5" fmla="*/ 1478521 w 2756478"/>
              <a:gd name="connsiteY5" fmla="*/ 52994 h 219503"/>
              <a:gd name="connsiteX6" fmla="*/ 1561466 w 2756478"/>
              <a:gd name="connsiteY6" fmla="*/ 34371 h 219503"/>
              <a:gd name="connsiteX7" fmla="*/ 1817513 w 2756478"/>
              <a:gd name="connsiteY7" fmla="*/ 118585 h 219503"/>
              <a:gd name="connsiteX8" fmla="*/ 1959762 w 2756478"/>
              <a:gd name="connsiteY8" fmla="*/ 127942 h 219503"/>
              <a:gd name="connsiteX9" fmla="*/ 2073560 w 2756478"/>
              <a:gd name="connsiteY9" fmla="*/ 90514 h 219503"/>
              <a:gd name="connsiteX10" fmla="*/ 2270953 w 2756478"/>
              <a:gd name="connsiteY10" fmla="*/ 16328 h 219503"/>
              <a:gd name="connsiteX11" fmla="*/ 2613853 w 2756478"/>
              <a:gd name="connsiteY11" fmla="*/ 97971 h 219503"/>
              <a:gd name="connsiteX12" fmla="*/ 2727903 w 2756478"/>
              <a:gd name="connsiteY12" fmla="*/ 109228 h 219503"/>
              <a:gd name="connsiteX0" fmla="*/ 17611 w 2756478"/>
              <a:gd name="connsiteY0" fmla="*/ 0 h 219503"/>
              <a:gd name="connsiteX1" fmla="*/ 0 w 2756478"/>
              <a:gd name="connsiteY1" fmla="*/ 65562 h 219503"/>
              <a:gd name="connsiteX2" fmla="*/ 426597 w 2756478"/>
              <a:gd name="connsiteY2" fmla="*/ 65562 h 219503"/>
              <a:gd name="connsiteX3" fmla="*/ 1295956 w 2756478"/>
              <a:gd name="connsiteY3" fmla="*/ 105988 h 219503"/>
              <a:gd name="connsiteX4" fmla="*/ 1368982 w 2756478"/>
              <a:gd name="connsiteY4" fmla="*/ 90847 h 219503"/>
              <a:gd name="connsiteX5" fmla="*/ 1478521 w 2756478"/>
              <a:gd name="connsiteY5" fmla="*/ 52994 h 219503"/>
              <a:gd name="connsiteX6" fmla="*/ 1551547 w 2756478"/>
              <a:gd name="connsiteY6" fmla="*/ 45424 h 219503"/>
              <a:gd name="connsiteX7" fmla="*/ 1817513 w 2756478"/>
              <a:gd name="connsiteY7" fmla="*/ 118585 h 219503"/>
              <a:gd name="connsiteX8" fmla="*/ 1959762 w 2756478"/>
              <a:gd name="connsiteY8" fmla="*/ 127942 h 219503"/>
              <a:gd name="connsiteX9" fmla="*/ 2073560 w 2756478"/>
              <a:gd name="connsiteY9" fmla="*/ 90514 h 219503"/>
              <a:gd name="connsiteX10" fmla="*/ 2270953 w 2756478"/>
              <a:gd name="connsiteY10" fmla="*/ 16328 h 219503"/>
              <a:gd name="connsiteX11" fmla="*/ 2613853 w 2756478"/>
              <a:gd name="connsiteY11" fmla="*/ 97971 h 219503"/>
              <a:gd name="connsiteX12" fmla="*/ 2727903 w 2756478"/>
              <a:gd name="connsiteY12" fmla="*/ 109228 h 219503"/>
              <a:gd name="connsiteX0" fmla="*/ 17611 w 2756478"/>
              <a:gd name="connsiteY0" fmla="*/ 0 h 249786"/>
              <a:gd name="connsiteX1" fmla="*/ 0 w 2756478"/>
              <a:gd name="connsiteY1" fmla="*/ 65562 h 249786"/>
              <a:gd name="connsiteX2" fmla="*/ 426597 w 2756478"/>
              <a:gd name="connsiteY2" fmla="*/ 65562 h 249786"/>
              <a:gd name="connsiteX3" fmla="*/ 930825 w 2756478"/>
              <a:gd name="connsiteY3" fmla="*/ 136271 h 249786"/>
              <a:gd name="connsiteX4" fmla="*/ 1368982 w 2756478"/>
              <a:gd name="connsiteY4" fmla="*/ 90847 h 249786"/>
              <a:gd name="connsiteX5" fmla="*/ 1478521 w 2756478"/>
              <a:gd name="connsiteY5" fmla="*/ 52994 h 249786"/>
              <a:gd name="connsiteX6" fmla="*/ 1551547 w 2756478"/>
              <a:gd name="connsiteY6" fmla="*/ 45424 h 249786"/>
              <a:gd name="connsiteX7" fmla="*/ 1817513 w 2756478"/>
              <a:gd name="connsiteY7" fmla="*/ 118585 h 249786"/>
              <a:gd name="connsiteX8" fmla="*/ 1959762 w 2756478"/>
              <a:gd name="connsiteY8" fmla="*/ 127942 h 249786"/>
              <a:gd name="connsiteX9" fmla="*/ 2073560 w 2756478"/>
              <a:gd name="connsiteY9" fmla="*/ 90514 h 249786"/>
              <a:gd name="connsiteX10" fmla="*/ 2270953 w 2756478"/>
              <a:gd name="connsiteY10" fmla="*/ 16328 h 249786"/>
              <a:gd name="connsiteX11" fmla="*/ 2613853 w 2756478"/>
              <a:gd name="connsiteY11" fmla="*/ 97971 h 249786"/>
              <a:gd name="connsiteX12" fmla="*/ 2727903 w 2756478"/>
              <a:gd name="connsiteY12" fmla="*/ 109228 h 249786"/>
              <a:gd name="connsiteX0" fmla="*/ 17611 w 2756478"/>
              <a:gd name="connsiteY0" fmla="*/ 0 h 249786"/>
              <a:gd name="connsiteX1" fmla="*/ 0 w 2756478"/>
              <a:gd name="connsiteY1" fmla="*/ 65562 h 249786"/>
              <a:gd name="connsiteX2" fmla="*/ 426597 w 2756478"/>
              <a:gd name="connsiteY2" fmla="*/ 65562 h 249786"/>
              <a:gd name="connsiteX3" fmla="*/ 930825 w 2756478"/>
              <a:gd name="connsiteY3" fmla="*/ 136271 h 249786"/>
              <a:gd name="connsiteX4" fmla="*/ 1368982 w 2756478"/>
              <a:gd name="connsiteY4" fmla="*/ 90847 h 249786"/>
              <a:gd name="connsiteX5" fmla="*/ 1478521 w 2756478"/>
              <a:gd name="connsiteY5" fmla="*/ 52994 h 249786"/>
              <a:gd name="connsiteX6" fmla="*/ 1551547 w 2756478"/>
              <a:gd name="connsiteY6" fmla="*/ 45424 h 249786"/>
              <a:gd name="connsiteX7" fmla="*/ 1817513 w 2756478"/>
              <a:gd name="connsiteY7" fmla="*/ 118585 h 249786"/>
              <a:gd name="connsiteX8" fmla="*/ 1959762 w 2756478"/>
              <a:gd name="connsiteY8" fmla="*/ 127942 h 249786"/>
              <a:gd name="connsiteX9" fmla="*/ 2073560 w 2756478"/>
              <a:gd name="connsiteY9" fmla="*/ 90514 h 249786"/>
              <a:gd name="connsiteX10" fmla="*/ 2270953 w 2756478"/>
              <a:gd name="connsiteY10" fmla="*/ 16328 h 249786"/>
              <a:gd name="connsiteX11" fmla="*/ 2613853 w 2756478"/>
              <a:gd name="connsiteY11" fmla="*/ 97971 h 249786"/>
              <a:gd name="connsiteX12" fmla="*/ 2727903 w 2756478"/>
              <a:gd name="connsiteY12" fmla="*/ 109228 h 249786"/>
              <a:gd name="connsiteX0" fmla="*/ 17611 w 2756478"/>
              <a:gd name="connsiteY0" fmla="*/ 0 h 136271"/>
              <a:gd name="connsiteX1" fmla="*/ 0 w 2756478"/>
              <a:gd name="connsiteY1" fmla="*/ 65562 h 136271"/>
              <a:gd name="connsiteX2" fmla="*/ 426597 w 2756478"/>
              <a:gd name="connsiteY2" fmla="*/ 65562 h 136271"/>
              <a:gd name="connsiteX3" fmla="*/ 930825 w 2756478"/>
              <a:gd name="connsiteY3" fmla="*/ 136271 h 136271"/>
              <a:gd name="connsiteX4" fmla="*/ 1368982 w 2756478"/>
              <a:gd name="connsiteY4" fmla="*/ 90847 h 136271"/>
              <a:gd name="connsiteX5" fmla="*/ 1478521 w 2756478"/>
              <a:gd name="connsiteY5" fmla="*/ 52994 h 136271"/>
              <a:gd name="connsiteX6" fmla="*/ 1551547 w 2756478"/>
              <a:gd name="connsiteY6" fmla="*/ 45424 h 136271"/>
              <a:gd name="connsiteX7" fmla="*/ 1817513 w 2756478"/>
              <a:gd name="connsiteY7" fmla="*/ 118585 h 136271"/>
              <a:gd name="connsiteX8" fmla="*/ 1959762 w 2756478"/>
              <a:gd name="connsiteY8" fmla="*/ 127942 h 136271"/>
              <a:gd name="connsiteX9" fmla="*/ 2073560 w 2756478"/>
              <a:gd name="connsiteY9" fmla="*/ 90514 h 136271"/>
              <a:gd name="connsiteX10" fmla="*/ 2270953 w 2756478"/>
              <a:gd name="connsiteY10" fmla="*/ 16328 h 136271"/>
              <a:gd name="connsiteX11" fmla="*/ 2613853 w 2756478"/>
              <a:gd name="connsiteY11" fmla="*/ 97971 h 136271"/>
              <a:gd name="connsiteX12" fmla="*/ 2727903 w 2756478"/>
              <a:gd name="connsiteY12" fmla="*/ 109228 h 136271"/>
              <a:gd name="connsiteX0" fmla="*/ 17611 w 2756478"/>
              <a:gd name="connsiteY0" fmla="*/ 0 h 132620"/>
              <a:gd name="connsiteX1" fmla="*/ 0 w 2756478"/>
              <a:gd name="connsiteY1" fmla="*/ 65562 h 132620"/>
              <a:gd name="connsiteX2" fmla="*/ 426597 w 2756478"/>
              <a:gd name="connsiteY2" fmla="*/ 65562 h 132620"/>
              <a:gd name="connsiteX3" fmla="*/ 1076878 w 2756478"/>
              <a:gd name="connsiteY3" fmla="*/ 68135 h 132620"/>
              <a:gd name="connsiteX4" fmla="*/ 1368982 w 2756478"/>
              <a:gd name="connsiteY4" fmla="*/ 90847 h 132620"/>
              <a:gd name="connsiteX5" fmla="*/ 1478521 w 2756478"/>
              <a:gd name="connsiteY5" fmla="*/ 52994 h 132620"/>
              <a:gd name="connsiteX6" fmla="*/ 1551547 w 2756478"/>
              <a:gd name="connsiteY6" fmla="*/ 45424 h 132620"/>
              <a:gd name="connsiteX7" fmla="*/ 1817513 w 2756478"/>
              <a:gd name="connsiteY7" fmla="*/ 118585 h 132620"/>
              <a:gd name="connsiteX8" fmla="*/ 1959762 w 2756478"/>
              <a:gd name="connsiteY8" fmla="*/ 127942 h 132620"/>
              <a:gd name="connsiteX9" fmla="*/ 2073560 w 2756478"/>
              <a:gd name="connsiteY9" fmla="*/ 90514 h 132620"/>
              <a:gd name="connsiteX10" fmla="*/ 2270953 w 2756478"/>
              <a:gd name="connsiteY10" fmla="*/ 16328 h 132620"/>
              <a:gd name="connsiteX11" fmla="*/ 2613853 w 2756478"/>
              <a:gd name="connsiteY11" fmla="*/ 97971 h 132620"/>
              <a:gd name="connsiteX12" fmla="*/ 2727903 w 2756478"/>
              <a:gd name="connsiteY12" fmla="*/ 109228 h 132620"/>
              <a:gd name="connsiteX0" fmla="*/ 17611 w 2756478"/>
              <a:gd name="connsiteY0" fmla="*/ 0 h 132620"/>
              <a:gd name="connsiteX1" fmla="*/ 0 w 2756478"/>
              <a:gd name="connsiteY1" fmla="*/ 65562 h 132620"/>
              <a:gd name="connsiteX2" fmla="*/ 426597 w 2756478"/>
              <a:gd name="connsiteY2" fmla="*/ 65562 h 132620"/>
              <a:gd name="connsiteX3" fmla="*/ 1076878 w 2756478"/>
              <a:gd name="connsiteY3" fmla="*/ 68135 h 132620"/>
              <a:gd name="connsiteX4" fmla="*/ 1368982 w 2756478"/>
              <a:gd name="connsiteY4" fmla="*/ 90847 h 132620"/>
              <a:gd name="connsiteX5" fmla="*/ 1478521 w 2756478"/>
              <a:gd name="connsiteY5" fmla="*/ 52994 h 132620"/>
              <a:gd name="connsiteX6" fmla="*/ 1551547 w 2756478"/>
              <a:gd name="connsiteY6" fmla="*/ 45424 h 132620"/>
              <a:gd name="connsiteX7" fmla="*/ 1817513 w 2756478"/>
              <a:gd name="connsiteY7" fmla="*/ 118585 h 132620"/>
              <a:gd name="connsiteX8" fmla="*/ 1959762 w 2756478"/>
              <a:gd name="connsiteY8" fmla="*/ 127942 h 132620"/>
              <a:gd name="connsiteX9" fmla="*/ 2073560 w 2756478"/>
              <a:gd name="connsiteY9" fmla="*/ 90514 h 132620"/>
              <a:gd name="connsiteX10" fmla="*/ 2270953 w 2756478"/>
              <a:gd name="connsiteY10" fmla="*/ 16328 h 132620"/>
              <a:gd name="connsiteX11" fmla="*/ 2613853 w 2756478"/>
              <a:gd name="connsiteY11" fmla="*/ 97971 h 132620"/>
              <a:gd name="connsiteX12" fmla="*/ 2727903 w 2756478"/>
              <a:gd name="connsiteY12" fmla="*/ 109228 h 132620"/>
              <a:gd name="connsiteX0" fmla="*/ 17611 w 2756478"/>
              <a:gd name="connsiteY0" fmla="*/ 0 h 132620"/>
              <a:gd name="connsiteX1" fmla="*/ 0 w 2756478"/>
              <a:gd name="connsiteY1" fmla="*/ 65562 h 132620"/>
              <a:gd name="connsiteX2" fmla="*/ 426597 w 2756478"/>
              <a:gd name="connsiteY2" fmla="*/ 65562 h 132620"/>
              <a:gd name="connsiteX3" fmla="*/ 1076878 w 2756478"/>
              <a:gd name="connsiteY3" fmla="*/ 68135 h 132620"/>
              <a:gd name="connsiteX4" fmla="*/ 1332469 w 2756478"/>
              <a:gd name="connsiteY4" fmla="*/ 68135 h 132620"/>
              <a:gd name="connsiteX5" fmla="*/ 1478521 w 2756478"/>
              <a:gd name="connsiteY5" fmla="*/ 52994 h 132620"/>
              <a:gd name="connsiteX6" fmla="*/ 1551547 w 2756478"/>
              <a:gd name="connsiteY6" fmla="*/ 45424 h 132620"/>
              <a:gd name="connsiteX7" fmla="*/ 1817513 w 2756478"/>
              <a:gd name="connsiteY7" fmla="*/ 118585 h 132620"/>
              <a:gd name="connsiteX8" fmla="*/ 1959762 w 2756478"/>
              <a:gd name="connsiteY8" fmla="*/ 127942 h 132620"/>
              <a:gd name="connsiteX9" fmla="*/ 2073560 w 2756478"/>
              <a:gd name="connsiteY9" fmla="*/ 90514 h 132620"/>
              <a:gd name="connsiteX10" fmla="*/ 2270953 w 2756478"/>
              <a:gd name="connsiteY10" fmla="*/ 16328 h 132620"/>
              <a:gd name="connsiteX11" fmla="*/ 2613853 w 2756478"/>
              <a:gd name="connsiteY11" fmla="*/ 97971 h 132620"/>
              <a:gd name="connsiteX12" fmla="*/ 2727903 w 2756478"/>
              <a:gd name="connsiteY12" fmla="*/ 109228 h 132620"/>
              <a:gd name="connsiteX0" fmla="*/ 17611 w 2756478"/>
              <a:gd name="connsiteY0" fmla="*/ 0 h 132620"/>
              <a:gd name="connsiteX1" fmla="*/ 0 w 2756478"/>
              <a:gd name="connsiteY1" fmla="*/ 65562 h 132620"/>
              <a:gd name="connsiteX2" fmla="*/ 426597 w 2756478"/>
              <a:gd name="connsiteY2" fmla="*/ 65562 h 132620"/>
              <a:gd name="connsiteX3" fmla="*/ 1076878 w 2756478"/>
              <a:gd name="connsiteY3" fmla="*/ 68135 h 132620"/>
              <a:gd name="connsiteX4" fmla="*/ 1332469 w 2756478"/>
              <a:gd name="connsiteY4" fmla="*/ 68135 h 132620"/>
              <a:gd name="connsiteX5" fmla="*/ 1442008 w 2756478"/>
              <a:gd name="connsiteY5" fmla="*/ 52994 h 132620"/>
              <a:gd name="connsiteX6" fmla="*/ 1551547 w 2756478"/>
              <a:gd name="connsiteY6" fmla="*/ 45424 h 132620"/>
              <a:gd name="connsiteX7" fmla="*/ 1817513 w 2756478"/>
              <a:gd name="connsiteY7" fmla="*/ 118585 h 132620"/>
              <a:gd name="connsiteX8" fmla="*/ 1959762 w 2756478"/>
              <a:gd name="connsiteY8" fmla="*/ 127942 h 132620"/>
              <a:gd name="connsiteX9" fmla="*/ 2073560 w 2756478"/>
              <a:gd name="connsiteY9" fmla="*/ 90514 h 132620"/>
              <a:gd name="connsiteX10" fmla="*/ 2270953 w 2756478"/>
              <a:gd name="connsiteY10" fmla="*/ 16328 h 132620"/>
              <a:gd name="connsiteX11" fmla="*/ 2613853 w 2756478"/>
              <a:gd name="connsiteY11" fmla="*/ 97971 h 132620"/>
              <a:gd name="connsiteX12" fmla="*/ 2727903 w 2756478"/>
              <a:gd name="connsiteY12" fmla="*/ 109228 h 13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56478" h="132620">
                <a:moveTo>
                  <a:pt x="17611" y="0"/>
                </a:moveTo>
                <a:lnTo>
                  <a:pt x="0" y="65562"/>
                </a:lnTo>
                <a:lnTo>
                  <a:pt x="426597" y="65562"/>
                </a:lnTo>
                <a:cubicBezTo>
                  <a:pt x="725238" y="64543"/>
                  <a:pt x="453016" y="69616"/>
                  <a:pt x="1076878" y="68135"/>
                </a:cubicBezTo>
                <a:cubicBezTo>
                  <a:pt x="1262682" y="58237"/>
                  <a:pt x="1271614" y="70658"/>
                  <a:pt x="1332469" y="68135"/>
                </a:cubicBezTo>
                <a:cubicBezTo>
                  <a:pt x="1393324" y="65612"/>
                  <a:pt x="1405495" y="56779"/>
                  <a:pt x="1442008" y="52994"/>
                </a:cubicBezTo>
                <a:cubicBezTo>
                  <a:pt x="1478521" y="49209"/>
                  <a:pt x="1502540" y="35056"/>
                  <a:pt x="1551547" y="45424"/>
                </a:cubicBezTo>
                <a:cubicBezTo>
                  <a:pt x="1639861" y="80590"/>
                  <a:pt x="1749477" y="104832"/>
                  <a:pt x="1817513" y="118585"/>
                </a:cubicBezTo>
                <a:cubicBezTo>
                  <a:pt x="1885549" y="132338"/>
                  <a:pt x="1917088" y="132620"/>
                  <a:pt x="1959762" y="127942"/>
                </a:cubicBezTo>
                <a:cubicBezTo>
                  <a:pt x="2002436" y="123264"/>
                  <a:pt x="2021695" y="109116"/>
                  <a:pt x="2073560" y="90514"/>
                </a:cubicBezTo>
                <a:cubicBezTo>
                  <a:pt x="2125425" y="71912"/>
                  <a:pt x="2180904" y="15085"/>
                  <a:pt x="2270953" y="16328"/>
                </a:cubicBezTo>
                <a:cubicBezTo>
                  <a:pt x="2361002" y="17571"/>
                  <a:pt x="2537695" y="82488"/>
                  <a:pt x="2613853" y="97971"/>
                </a:cubicBezTo>
                <a:cubicBezTo>
                  <a:pt x="2690011" y="113454"/>
                  <a:pt x="2756478" y="109228"/>
                  <a:pt x="2727903" y="109228"/>
                </a:cubicBezTo>
              </a:path>
            </a:pathLst>
          </a:cu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395536" y="3212976"/>
            <a:ext cx="72008" cy="7200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331640" y="3212976"/>
            <a:ext cx="72008" cy="7200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1619672" y="3212976"/>
            <a:ext cx="72008" cy="7200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1763688" y="3140968"/>
            <a:ext cx="72008" cy="7200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1979712" y="3140968"/>
            <a:ext cx="72008" cy="7200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2123728" y="3212976"/>
            <a:ext cx="72008" cy="7200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2195736" y="3284984"/>
            <a:ext cx="72008" cy="7200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flipV="1">
            <a:off x="2739144" y="3064342"/>
            <a:ext cx="4320480" cy="315673"/>
          </a:xfrm>
          <a:custGeom>
            <a:avLst/>
            <a:gdLst>
              <a:gd name="connsiteX0" fmla="*/ 0 w 2653392"/>
              <a:gd name="connsiteY0" fmla="*/ 21771 h 269420"/>
              <a:gd name="connsiteX1" fmla="*/ 391885 w 2653392"/>
              <a:gd name="connsiteY1" fmla="*/ 21771 h 269420"/>
              <a:gd name="connsiteX2" fmla="*/ 1469571 w 2653392"/>
              <a:gd name="connsiteY2" fmla="*/ 21771 h 269420"/>
              <a:gd name="connsiteX3" fmla="*/ 1845128 w 2653392"/>
              <a:gd name="connsiteY3" fmla="*/ 152399 h 269420"/>
              <a:gd name="connsiteX4" fmla="*/ 1894114 w 2653392"/>
              <a:gd name="connsiteY4" fmla="*/ 266699 h 269420"/>
              <a:gd name="connsiteX5" fmla="*/ 1926771 w 2653392"/>
              <a:gd name="connsiteY5" fmla="*/ 168728 h 269420"/>
              <a:gd name="connsiteX6" fmla="*/ 2253342 w 2653392"/>
              <a:gd name="connsiteY6" fmla="*/ 38099 h 269420"/>
              <a:gd name="connsiteX7" fmla="*/ 2596242 w 2653392"/>
              <a:gd name="connsiteY7" fmla="*/ 119742 h 269420"/>
              <a:gd name="connsiteX8" fmla="*/ 2596242 w 2653392"/>
              <a:gd name="connsiteY8" fmla="*/ 136071 h 269420"/>
              <a:gd name="connsiteX0" fmla="*/ 0 w 2653392"/>
              <a:gd name="connsiteY0" fmla="*/ 21771 h 275489"/>
              <a:gd name="connsiteX1" fmla="*/ 391885 w 2653392"/>
              <a:gd name="connsiteY1" fmla="*/ 21771 h 275489"/>
              <a:gd name="connsiteX2" fmla="*/ 1469571 w 2653392"/>
              <a:gd name="connsiteY2" fmla="*/ 21771 h 275489"/>
              <a:gd name="connsiteX3" fmla="*/ 1845128 w 2653392"/>
              <a:gd name="connsiteY3" fmla="*/ 152399 h 275489"/>
              <a:gd name="connsiteX4" fmla="*/ 1894114 w 2653392"/>
              <a:gd name="connsiteY4" fmla="*/ 266699 h 275489"/>
              <a:gd name="connsiteX5" fmla="*/ 1891375 w 2653392"/>
              <a:gd name="connsiteY5" fmla="*/ 99661 h 275489"/>
              <a:gd name="connsiteX6" fmla="*/ 2253342 w 2653392"/>
              <a:gd name="connsiteY6" fmla="*/ 38099 h 275489"/>
              <a:gd name="connsiteX7" fmla="*/ 2596242 w 2653392"/>
              <a:gd name="connsiteY7" fmla="*/ 119742 h 275489"/>
              <a:gd name="connsiteX8" fmla="*/ 2596242 w 2653392"/>
              <a:gd name="connsiteY8" fmla="*/ 136071 h 275489"/>
              <a:gd name="connsiteX0" fmla="*/ 0 w 2653392"/>
              <a:gd name="connsiteY0" fmla="*/ 21771 h 269911"/>
              <a:gd name="connsiteX1" fmla="*/ 391885 w 2653392"/>
              <a:gd name="connsiteY1" fmla="*/ 21771 h 269911"/>
              <a:gd name="connsiteX2" fmla="*/ 1469571 w 2653392"/>
              <a:gd name="connsiteY2" fmla="*/ 21771 h 269911"/>
              <a:gd name="connsiteX3" fmla="*/ 1845128 w 2653392"/>
              <a:gd name="connsiteY3" fmla="*/ 152399 h 269911"/>
              <a:gd name="connsiteX4" fmla="*/ 1894114 w 2653392"/>
              <a:gd name="connsiteY4" fmla="*/ 266699 h 269911"/>
              <a:gd name="connsiteX5" fmla="*/ 2035391 w 2653392"/>
              <a:gd name="connsiteY5" fmla="*/ 171669 h 269911"/>
              <a:gd name="connsiteX6" fmla="*/ 2253342 w 2653392"/>
              <a:gd name="connsiteY6" fmla="*/ 38099 h 269911"/>
              <a:gd name="connsiteX7" fmla="*/ 2596242 w 2653392"/>
              <a:gd name="connsiteY7" fmla="*/ 119742 h 269911"/>
              <a:gd name="connsiteX8" fmla="*/ 2596242 w 2653392"/>
              <a:gd name="connsiteY8" fmla="*/ 136071 h 269911"/>
              <a:gd name="connsiteX0" fmla="*/ 0 w 2653392"/>
              <a:gd name="connsiteY0" fmla="*/ 21771 h 275489"/>
              <a:gd name="connsiteX1" fmla="*/ 391885 w 2653392"/>
              <a:gd name="connsiteY1" fmla="*/ 21771 h 275489"/>
              <a:gd name="connsiteX2" fmla="*/ 1469571 w 2653392"/>
              <a:gd name="connsiteY2" fmla="*/ 21771 h 275489"/>
              <a:gd name="connsiteX3" fmla="*/ 1845128 w 2653392"/>
              <a:gd name="connsiteY3" fmla="*/ 152399 h 275489"/>
              <a:gd name="connsiteX4" fmla="*/ 1894114 w 2653392"/>
              <a:gd name="connsiteY4" fmla="*/ 266699 h 275489"/>
              <a:gd name="connsiteX5" fmla="*/ 2035391 w 2653392"/>
              <a:gd name="connsiteY5" fmla="*/ 99661 h 275489"/>
              <a:gd name="connsiteX6" fmla="*/ 2253342 w 2653392"/>
              <a:gd name="connsiteY6" fmla="*/ 38099 h 275489"/>
              <a:gd name="connsiteX7" fmla="*/ 2596242 w 2653392"/>
              <a:gd name="connsiteY7" fmla="*/ 119742 h 275489"/>
              <a:gd name="connsiteX8" fmla="*/ 2596242 w 2653392"/>
              <a:gd name="connsiteY8" fmla="*/ 136071 h 275489"/>
              <a:gd name="connsiteX0" fmla="*/ 0 w 2653392"/>
              <a:gd name="connsiteY0" fmla="*/ 19764 h 271475"/>
              <a:gd name="connsiteX1" fmla="*/ 391885 w 2653392"/>
              <a:gd name="connsiteY1" fmla="*/ 19764 h 271475"/>
              <a:gd name="connsiteX2" fmla="*/ 1469571 w 2653392"/>
              <a:gd name="connsiteY2" fmla="*/ 19764 h 271475"/>
              <a:gd name="connsiteX3" fmla="*/ 1799902 w 2653392"/>
              <a:gd name="connsiteY3" fmla="*/ 138349 h 271475"/>
              <a:gd name="connsiteX4" fmla="*/ 1894114 w 2653392"/>
              <a:gd name="connsiteY4" fmla="*/ 264692 h 271475"/>
              <a:gd name="connsiteX5" fmla="*/ 2035391 w 2653392"/>
              <a:gd name="connsiteY5" fmla="*/ 97654 h 271475"/>
              <a:gd name="connsiteX6" fmla="*/ 2253342 w 2653392"/>
              <a:gd name="connsiteY6" fmla="*/ 36092 h 271475"/>
              <a:gd name="connsiteX7" fmla="*/ 2596242 w 2653392"/>
              <a:gd name="connsiteY7" fmla="*/ 117735 h 271475"/>
              <a:gd name="connsiteX8" fmla="*/ 2596242 w 2653392"/>
              <a:gd name="connsiteY8" fmla="*/ 134064 h 271475"/>
              <a:gd name="connsiteX0" fmla="*/ 0 w 2653392"/>
              <a:gd name="connsiteY0" fmla="*/ 19764 h 182560"/>
              <a:gd name="connsiteX1" fmla="*/ 391885 w 2653392"/>
              <a:gd name="connsiteY1" fmla="*/ 19764 h 182560"/>
              <a:gd name="connsiteX2" fmla="*/ 1469571 w 2653392"/>
              <a:gd name="connsiteY2" fmla="*/ 19764 h 182560"/>
              <a:gd name="connsiteX3" fmla="*/ 1799902 w 2653392"/>
              <a:gd name="connsiteY3" fmla="*/ 138349 h 182560"/>
              <a:gd name="connsiteX4" fmla="*/ 1942151 w 2653392"/>
              <a:gd name="connsiteY4" fmla="*/ 175777 h 182560"/>
              <a:gd name="connsiteX5" fmla="*/ 2035391 w 2653392"/>
              <a:gd name="connsiteY5" fmla="*/ 97654 h 182560"/>
              <a:gd name="connsiteX6" fmla="*/ 2253342 w 2653392"/>
              <a:gd name="connsiteY6" fmla="*/ 36092 h 182560"/>
              <a:gd name="connsiteX7" fmla="*/ 2596242 w 2653392"/>
              <a:gd name="connsiteY7" fmla="*/ 117735 h 182560"/>
              <a:gd name="connsiteX8" fmla="*/ 2596242 w 2653392"/>
              <a:gd name="connsiteY8" fmla="*/ 134064 h 182560"/>
              <a:gd name="connsiteX0" fmla="*/ 0 w 2653392"/>
              <a:gd name="connsiteY0" fmla="*/ 19764 h 159673"/>
              <a:gd name="connsiteX1" fmla="*/ 391885 w 2653392"/>
              <a:gd name="connsiteY1" fmla="*/ 19764 h 159673"/>
              <a:gd name="connsiteX2" fmla="*/ 1469571 w 2653392"/>
              <a:gd name="connsiteY2" fmla="*/ 19764 h 159673"/>
              <a:gd name="connsiteX3" fmla="*/ 1799902 w 2653392"/>
              <a:gd name="connsiteY3" fmla="*/ 138349 h 159673"/>
              <a:gd name="connsiteX4" fmla="*/ 1942151 w 2653392"/>
              <a:gd name="connsiteY4" fmla="*/ 147706 h 159673"/>
              <a:gd name="connsiteX5" fmla="*/ 2035391 w 2653392"/>
              <a:gd name="connsiteY5" fmla="*/ 97654 h 159673"/>
              <a:gd name="connsiteX6" fmla="*/ 2253342 w 2653392"/>
              <a:gd name="connsiteY6" fmla="*/ 36092 h 159673"/>
              <a:gd name="connsiteX7" fmla="*/ 2596242 w 2653392"/>
              <a:gd name="connsiteY7" fmla="*/ 117735 h 159673"/>
              <a:gd name="connsiteX8" fmla="*/ 2596242 w 2653392"/>
              <a:gd name="connsiteY8" fmla="*/ 134064 h 159673"/>
              <a:gd name="connsiteX0" fmla="*/ 0 w 2738867"/>
              <a:gd name="connsiteY0" fmla="*/ 19764 h 159673"/>
              <a:gd name="connsiteX1" fmla="*/ 391885 w 2738867"/>
              <a:gd name="connsiteY1" fmla="*/ 19764 h 159673"/>
              <a:gd name="connsiteX2" fmla="*/ 1469571 w 2738867"/>
              <a:gd name="connsiteY2" fmla="*/ 19764 h 159673"/>
              <a:gd name="connsiteX3" fmla="*/ 1799902 w 2738867"/>
              <a:gd name="connsiteY3" fmla="*/ 138349 h 159673"/>
              <a:gd name="connsiteX4" fmla="*/ 1942151 w 2738867"/>
              <a:gd name="connsiteY4" fmla="*/ 147706 h 159673"/>
              <a:gd name="connsiteX5" fmla="*/ 2035391 w 2738867"/>
              <a:gd name="connsiteY5" fmla="*/ 97654 h 159673"/>
              <a:gd name="connsiteX6" fmla="*/ 2253342 w 2738867"/>
              <a:gd name="connsiteY6" fmla="*/ 36092 h 159673"/>
              <a:gd name="connsiteX7" fmla="*/ 2596242 w 2738867"/>
              <a:gd name="connsiteY7" fmla="*/ 117735 h 159673"/>
              <a:gd name="connsiteX8" fmla="*/ 2710292 w 2738867"/>
              <a:gd name="connsiteY8" fmla="*/ 128992 h 159673"/>
              <a:gd name="connsiteX0" fmla="*/ 0 w 2738867"/>
              <a:gd name="connsiteY0" fmla="*/ 19764 h 159673"/>
              <a:gd name="connsiteX1" fmla="*/ 391885 w 2738867"/>
              <a:gd name="connsiteY1" fmla="*/ 19764 h 159673"/>
              <a:gd name="connsiteX2" fmla="*/ 1469571 w 2738867"/>
              <a:gd name="connsiteY2" fmla="*/ 19764 h 159673"/>
              <a:gd name="connsiteX3" fmla="*/ 1799902 w 2738867"/>
              <a:gd name="connsiteY3" fmla="*/ 138349 h 159673"/>
              <a:gd name="connsiteX4" fmla="*/ 1942151 w 2738867"/>
              <a:gd name="connsiteY4" fmla="*/ 147706 h 159673"/>
              <a:gd name="connsiteX5" fmla="*/ 2055949 w 2738867"/>
              <a:gd name="connsiteY5" fmla="*/ 110278 h 159673"/>
              <a:gd name="connsiteX6" fmla="*/ 2253342 w 2738867"/>
              <a:gd name="connsiteY6" fmla="*/ 36092 h 159673"/>
              <a:gd name="connsiteX7" fmla="*/ 2596242 w 2738867"/>
              <a:gd name="connsiteY7" fmla="*/ 117735 h 159673"/>
              <a:gd name="connsiteX8" fmla="*/ 2710292 w 2738867"/>
              <a:gd name="connsiteY8" fmla="*/ 128992 h 159673"/>
              <a:gd name="connsiteX0" fmla="*/ 0 w 2738867"/>
              <a:gd name="connsiteY0" fmla="*/ 20274 h 160183"/>
              <a:gd name="connsiteX1" fmla="*/ 391885 w 2738867"/>
              <a:gd name="connsiteY1" fmla="*/ 20274 h 160183"/>
              <a:gd name="connsiteX2" fmla="*/ 1287808 w 2738867"/>
              <a:gd name="connsiteY2" fmla="*/ 17217 h 160183"/>
              <a:gd name="connsiteX3" fmla="*/ 1469571 w 2738867"/>
              <a:gd name="connsiteY3" fmla="*/ 20274 h 160183"/>
              <a:gd name="connsiteX4" fmla="*/ 1799902 w 2738867"/>
              <a:gd name="connsiteY4" fmla="*/ 138859 h 160183"/>
              <a:gd name="connsiteX5" fmla="*/ 1942151 w 2738867"/>
              <a:gd name="connsiteY5" fmla="*/ 148216 h 160183"/>
              <a:gd name="connsiteX6" fmla="*/ 2055949 w 2738867"/>
              <a:gd name="connsiteY6" fmla="*/ 110788 h 160183"/>
              <a:gd name="connsiteX7" fmla="*/ 2253342 w 2738867"/>
              <a:gd name="connsiteY7" fmla="*/ 36602 h 160183"/>
              <a:gd name="connsiteX8" fmla="*/ 2596242 w 2738867"/>
              <a:gd name="connsiteY8" fmla="*/ 118245 h 160183"/>
              <a:gd name="connsiteX9" fmla="*/ 2710292 w 2738867"/>
              <a:gd name="connsiteY9" fmla="*/ 129502 h 160183"/>
              <a:gd name="connsiteX0" fmla="*/ 0 w 2738867"/>
              <a:gd name="connsiteY0" fmla="*/ 3057 h 137237"/>
              <a:gd name="connsiteX1" fmla="*/ 391885 w 2738867"/>
              <a:gd name="connsiteY1" fmla="*/ 3057 h 137237"/>
              <a:gd name="connsiteX2" fmla="*/ 1287808 w 2738867"/>
              <a:gd name="connsiteY2" fmla="*/ 0 h 137237"/>
              <a:gd name="connsiteX3" fmla="*/ 1543855 w 2738867"/>
              <a:gd name="connsiteY3" fmla="*/ 37428 h 137237"/>
              <a:gd name="connsiteX4" fmla="*/ 1799902 w 2738867"/>
              <a:gd name="connsiteY4" fmla="*/ 121642 h 137237"/>
              <a:gd name="connsiteX5" fmla="*/ 1942151 w 2738867"/>
              <a:gd name="connsiteY5" fmla="*/ 130999 h 137237"/>
              <a:gd name="connsiteX6" fmla="*/ 2055949 w 2738867"/>
              <a:gd name="connsiteY6" fmla="*/ 93571 h 137237"/>
              <a:gd name="connsiteX7" fmla="*/ 2253342 w 2738867"/>
              <a:gd name="connsiteY7" fmla="*/ 19385 h 137237"/>
              <a:gd name="connsiteX8" fmla="*/ 2596242 w 2738867"/>
              <a:gd name="connsiteY8" fmla="*/ 101028 h 137237"/>
              <a:gd name="connsiteX9" fmla="*/ 2710292 w 2738867"/>
              <a:gd name="connsiteY9" fmla="*/ 112285 h 137237"/>
              <a:gd name="connsiteX0" fmla="*/ 0 w 2738867"/>
              <a:gd name="connsiteY0" fmla="*/ 3057 h 137237"/>
              <a:gd name="connsiteX1" fmla="*/ 391885 w 2738867"/>
              <a:gd name="connsiteY1" fmla="*/ 3057 h 137237"/>
              <a:gd name="connsiteX2" fmla="*/ 1287808 w 2738867"/>
              <a:gd name="connsiteY2" fmla="*/ 0 h 137237"/>
              <a:gd name="connsiteX3" fmla="*/ 1543855 w 2738867"/>
              <a:gd name="connsiteY3" fmla="*/ 37428 h 137237"/>
              <a:gd name="connsiteX4" fmla="*/ 1799902 w 2738867"/>
              <a:gd name="connsiteY4" fmla="*/ 121642 h 137237"/>
              <a:gd name="connsiteX5" fmla="*/ 1942151 w 2738867"/>
              <a:gd name="connsiteY5" fmla="*/ 130999 h 137237"/>
              <a:gd name="connsiteX6" fmla="*/ 2055949 w 2738867"/>
              <a:gd name="connsiteY6" fmla="*/ 93571 h 137237"/>
              <a:gd name="connsiteX7" fmla="*/ 2253342 w 2738867"/>
              <a:gd name="connsiteY7" fmla="*/ 19385 h 137237"/>
              <a:gd name="connsiteX8" fmla="*/ 2596242 w 2738867"/>
              <a:gd name="connsiteY8" fmla="*/ 101028 h 137237"/>
              <a:gd name="connsiteX9" fmla="*/ 2710292 w 2738867"/>
              <a:gd name="connsiteY9" fmla="*/ 112285 h 137237"/>
              <a:gd name="connsiteX0" fmla="*/ 0 w 2738867"/>
              <a:gd name="connsiteY0" fmla="*/ 3057 h 137237"/>
              <a:gd name="connsiteX1" fmla="*/ 391885 w 2738867"/>
              <a:gd name="connsiteY1" fmla="*/ 3057 h 137237"/>
              <a:gd name="connsiteX2" fmla="*/ 1287808 w 2738867"/>
              <a:gd name="connsiteY2" fmla="*/ 0 h 137237"/>
              <a:gd name="connsiteX3" fmla="*/ 1543855 w 2738867"/>
              <a:gd name="connsiteY3" fmla="*/ 37428 h 137237"/>
              <a:gd name="connsiteX4" fmla="*/ 1799902 w 2738867"/>
              <a:gd name="connsiteY4" fmla="*/ 121642 h 137237"/>
              <a:gd name="connsiteX5" fmla="*/ 1942151 w 2738867"/>
              <a:gd name="connsiteY5" fmla="*/ 130999 h 137237"/>
              <a:gd name="connsiteX6" fmla="*/ 2055949 w 2738867"/>
              <a:gd name="connsiteY6" fmla="*/ 93571 h 137237"/>
              <a:gd name="connsiteX7" fmla="*/ 2253342 w 2738867"/>
              <a:gd name="connsiteY7" fmla="*/ 19385 h 137237"/>
              <a:gd name="connsiteX8" fmla="*/ 2596242 w 2738867"/>
              <a:gd name="connsiteY8" fmla="*/ 101028 h 137237"/>
              <a:gd name="connsiteX9" fmla="*/ 2710292 w 2738867"/>
              <a:gd name="connsiteY9" fmla="*/ 112285 h 137237"/>
              <a:gd name="connsiteX0" fmla="*/ 0 w 2738867"/>
              <a:gd name="connsiteY0" fmla="*/ 3057 h 137237"/>
              <a:gd name="connsiteX1" fmla="*/ 391885 w 2738867"/>
              <a:gd name="connsiteY1" fmla="*/ 3057 h 137237"/>
              <a:gd name="connsiteX2" fmla="*/ 1287808 w 2738867"/>
              <a:gd name="connsiteY2" fmla="*/ 0 h 137237"/>
              <a:gd name="connsiteX3" fmla="*/ 1543855 w 2738867"/>
              <a:gd name="connsiteY3" fmla="*/ 37428 h 137237"/>
              <a:gd name="connsiteX4" fmla="*/ 1799902 w 2738867"/>
              <a:gd name="connsiteY4" fmla="*/ 121642 h 137237"/>
              <a:gd name="connsiteX5" fmla="*/ 1942151 w 2738867"/>
              <a:gd name="connsiteY5" fmla="*/ 130999 h 137237"/>
              <a:gd name="connsiteX6" fmla="*/ 2055949 w 2738867"/>
              <a:gd name="connsiteY6" fmla="*/ 93571 h 137237"/>
              <a:gd name="connsiteX7" fmla="*/ 2253342 w 2738867"/>
              <a:gd name="connsiteY7" fmla="*/ 19385 h 137237"/>
              <a:gd name="connsiteX8" fmla="*/ 2596242 w 2738867"/>
              <a:gd name="connsiteY8" fmla="*/ 101028 h 137237"/>
              <a:gd name="connsiteX9" fmla="*/ 2710292 w 2738867"/>
              <a:gd name="connsiteY9" fmla="*/ 112285 h 137237"/>
              <a:gd name="connsiteX0" fmla="*/ 0 w 2738867"/>
              <a:gd name="connsiteY0" fmla="*/ 3057 h 137237"/>
              <a:gd name="connsiteX1" fmla="*/ 408986 w 2738867"/>
              <a:gd name="connsiteY1" fmla="*/ 68619 h 137237"/>
              <a:gd name="connsiteX2" fmla="*/ 1287808 w 2738867"/>
              <a:gd name="connsiteY2" fmla="*/ 0 h 137237"/>
              <a:gd name="connsiteX3" fmla="*/ 1543855 w 2738867"/>
              <a:gd name="connsiteY3" fmla="*/ 37428 h 137237"/>
              <a:gd name="connsiteX4" fmla="*/ 1799902 w 2738867"/>
              <a:gd name="connsiteY4" fmla="*/ 121642 h 137237"/>
              <a:gd name="connsiteX5" fmla="*/ 1942151 w 2738867"/>
              <a:gd name="connsiteY5" fmla="*/ 130999 h 137237"/>
              <a:gd name="connsiteX6" fmla="*/ 2055949 w 2738867"/>
              <a:gd name="connsiteY6" fmla="*/ 93571 h 137237"/>
              <a:gd name="connsiteX7" fmla="*/ 2253342 w 2738867"/>
              <a:gd name="connsiteY7" fmla="*/ 19385 h 137237"/>
              <a:gd name="connsiteX8" fmla="*/ 2596242 w 2738867"/>
              <a:gd name="connsiteY8" fmla="*/ 101028 h 137237"/>
              <a:gd name="connsiteX9" fmla="*/ 2710292 w 2738867"/>
              <a:gd name="connsiteY9" fmla="*/ 112285 h 137237"/>
              <a:gd name="connsiteX0" fmla="*/ 17611 w 2756478"/>
              <a:gd name="connsiteY0" fmla="*/ 3057 h 137237"/>
              <a:gd name="connsiteX1" fmla="*/ 0 w 2756478"/>
              <a:gd name="connsiteY1" fmla="*/ 68619 h 137237"/>
              <a:gd name="connsiteX2" fmla="*/ 426597 w 2756478"/>
              <a:gd name="connsiteY2" fmla="*/ 68619 h 137237"/>
              <a:gd name="connsiteX3" fmla="*/ 1305419 w 2756478"/>
              <a:gd name="connsiteY3" fmla="*/ 0 h 137237"/>
              <a:gd name="connsiteX4" fmla="*/ 1561466 w 2756478"/>
              <a:gd name="connsiteY4" fmla="*/ 37428 h 137237"/>
              <a:gd name="connsiteX5" fmla="*/ 1817513 w 2756478"/>
              <a:gd name="connsiteY5" fmla="*/ 121642 h 137237"/>
              <a:gd name="connsiteX6" fmla="*/ 1959762 w 2756478"/>
              <a:gd name="connsiteY6" fmla="*/ 130999 h 137237"/>
              <a:gd name="connsiteX7" fmla="*/ 2073560 w 2756478"/>
              <a:gd name="connsiteY7" fmla="*/ 93571 h 137237"/>
              <a:gd name="connsiteX8" fmla="*/ 2270953 w 2756478"/>
              <a:gd name="connsiteY8" fmla="*/ 19385 h 137237"/>
              <a:gd name="connsiteX9" fmla="*/ 2613853 w 2756478"/>
              <a:gd name="connsiteY9" fmla="*/ 101028 h 137237"/>
              <a:gd name="connsiteX10" fmla="*/ 2727903 w 2756478"/>
              <a:gd name="connsiteY10" fmla="*/ 112285 h 137237"/>
              <a:gd name="connsiteX0" fmla="*/ 17611 w 2756478"/>
              <a:gd name="connsiteY0" fmla="*/ 0 h 179077"/>
              <a:gd name="connsiteX1" fmla="*/ 0 w 2756478"/>
              <a:gd name="connsiteY1" fmla="*/ 65562 h 179077"/>
              <a:gd name="connsiteX2" fmla="*/ 426597 w 2756478"/>
              <a:gd name="connsiteY2" fmla="*/ 65562 h 179077"/>
              <a:gd name="connsiteX3" fmla="*/ 1436212 w 2756478"/>
              <a:gd name="connsiteY3" fmla="*/ 65562 h 179077"/>
              <a:gd name="connsiteX4" fmla="*/ 1561466 w 2756478"/>
              <a:gd name="connsiteY4" fmla="*/ 34371 h 179077"/>
              <a:gd name="connsiteX5" fmla="*/ 1817513 w 2756478"/>
              <a:gd name="connsiteY5" fmla="*/ 118585 h 179077"/>
              <a:gd name="connsiteX6" fmla="*/ 1959762 w 2756478"/>
              <a:gd name="connsiteY6" fmla="*/ 127942 h 179077"/>
              <a:gd name="connsiteX7" fmla="*/ 2073560 w 2756478"/>
              <a:gd name="connsiteY7" fmla="*/ 90514 h 179077"/>
              <a:gd name="connsiteX8" fmla="*/ 2270953 w 2756478"/>
              <a:gd name="connsiteY8" fmla="*/ 16328 h 179077"/>
              <a:gd name="connsiteX9" fmla="*/ 2613853 w 2756478"/>
              <a:gd name="connsiteY9" fmla="*/ 97971 h 179077"/>
              <a:gd name="connsiteX10" fmla="*/ 2727903 w 2756478"/>
              <a:gd name="connsiteY10" fmla="*/ 109228 h 179077"/>
              <a:gd name="connsiteX0" fmla="*/ 17611 w 2756478"/>
              <a:gd name="connsiteY0" fmla="*/ 0 h 179077"/>
              <a:gd name="connsiteX1" fmla="*/ 0 w 2756478"/>
              <a:gd name="connsiteY1" fmla="*/ 65562 h 179077"/>
              <a:gd name="connsiteX2" fmla="*/ 426597 w 2756478"/>
              <a:gd name="connsiteY2" fmla="*/ 65562 h 179077"/>
              <a:gd name="connsiteX3" fmla="*/ 1436212 w 2756478"/>
              <a:gd name="connsiteY3" fmla="*/ 65562 h 179077"/>
              <a:gd name="connsiteX4" fmla="*/ 1478521 w 2756478"/>
              <a:gd name="connsiteY4" fmla="*/ 52994 h 179077"/>
              <a:gd name="connsiteX5" fmla="*/ 1561466 w 2756478"/>
              <a:gd name="connsiteY5" fmla="*/ 34371 h 179077"/>
              <a:gd name="connsiteX6" fmla="*/ 1817513 w 2756478"/>
              <a:gd name="connsiteY6" fmla="*/ 118585 h 179077"/>
              <a:gd name="connsiteX7" fmla="*/ 1959762 w 2756478"/>
              <a:gd name="connsiteY7" fmla="*/ 127942 h 179077"/>
              <a:gd name="connsiteX8" fmla="*/ 2073560 w 2756478"/>
              <a:gd name="connsiteY8" fmla="*/ 90514 h 179077"/>
              <a:gd name="connsiteX9" fmla="*/ 2270953 w 2756478"/>
              <a:gd name="connsiteY9" fmla="*/ 16328 h 179077"/>
              <a:gd name="connsiteX10" fmla="*/ 2613853 w 2756478"/>
              <a:gd name="connsiteY10" fmla="*/ 97971 h 179077"/>
              <a:gd name="connsiteX11" fmla="*/ 2727903 w 2756478"/>
              <a:gd name="connsiteY11" fmla="*/ 109228 h 179077"/>
              <a:gd name="connsiteX0" fmla="*/ 17611 w 2756478"/>
              <a:gd name="connsiteY0" fmla="*/ 0 h 179077"/>
              <a:gd name="connsiteX1" fmla="*/ 0 w 2756478"/>
              <a:gd name="connsiteY1" fmla="*/ 65562 h 179077"/>
              <a:gd name="connsiteX2" fmla="*/ 426597 w 2756478"/>
              <a:gd name="connsiteY2" fmla="*/ 65562 h 179077"/>
              <a:gd name="connsiteX3" fmla="*/ 1436212 w 2756478"/>
              <a:gd name="connsiteY3" fmla="*/ 65562 h 179077"/>
              <a:gd name="connsiteX4" fmla="*/ 1368982 w 2756478"/>
              <a:gd name="connsiteY4" fmla="*/ 90847 h 179077"/>
              <a:gd name="connsiteX5" fmla="*/ 1478521 w 2756478"/>
              <a:gd name="connsiteY5" fmla="*/ 52994 h 179077"/>
              <a:gd name="connsiteX6" fmla="*/ 1561466 w 2756478"/>
              <a:gd name="connsiteY6" fmla="*/ 34371 h 179077"/>
              <a:gd name="connsiteX7" fmla="*/ 1817513 w 2756478"/>
              <a:gd name="connsiteY7" fmla="*/ 118585 h 179077"/>
              <a:gd name="connsiteX8" fmla="*/ 1959762 w 2756478"/>
              <a:gd name="connsiteY8" fmla="*/ 127942 h 179077"/>
              <a:gd name="connsiteX9" fmla="*/ 2073560 w 2756478"/>
              <a:gd name="connsiteY9" fmla="*/ 90514 h 179077"/>
              <a:gd name="connsiteX10" fmla="*/ 2270953 w 2756478"/>
              <a:gd name="connsiteY10" fmla="*/ 16328 h 179077"/>
              <a:gd name="connsiteX11" fmla="*/ 2613853 w 2756478"/>
              <a:gd name="connsiteY11" fmla="*/ 97971 h 179077"/>
              <a:gd name="connsiteX12" fmla="*/ 2727903 w 2756478"/>
              <a:gd name="connsiteY12" fmla="*/ 109228 h 179077"/>
              <a:gd name="connsiteX0" fmla="*/ 17611 w 2756478"/>
              <a:gd name="connsiteY0" fmla="*/ 0 h 219503"/>
              <a:gd name="connsiteX1" fmla="*/ 0 w 2756478"/>
              <a:gd name="connsiteY1" fmla="*/ 65562 h 219503"/>
              <a:gd name="connsiteX2" fmla="*/ 426597 w 2756478"/>
              <a:gd name="connsiteY2" fmla="*/ 65562 h 219503"/>
              <a:gd name="connsiteX3" fmla="*/ 1295956 w 2756478"/>
              <a:gd name="connsiteY3" fmla="*/ 105988 h 219503"/>
              <a:gd name="connsiteX4" fmla="*/ 1368982 w 2756478"/>
              <a:gd name="connsiteY4" fmla="*/ 90847 h 219503"/>
              <a:gd name="connsiteX5" fmla="*/ 1478521 w 2756478"/>
              <a:gd name="connsiteY5" fmla="*/ 52994 h 219503"/>
              <a:gd name="connsiteX6" fmla="*/ 1561466 w 2756478"/>
              <a:gd name="connsiteY6" fmla="*/ 34371 h 219503"/>
              <a:gd name="connsiteX7" fmla="*/ 1817513 w 2756478"/>
              <a:gd name="connsiteY7" fmla="*/ 118585 h 219503"/>
              <a:gd name="connsiteX8" fmla="*/ 1959762 w 2756478"/>
              <a:gd name="connsiteY8" fmla="*/ 127942 h 219503"/>
              <a:gd name="connsiteX9" fmla="*/ 2073560 w 2756478"/>
              <a:gd name="connsiteY9" fmla="*/ 90514 h 219503"/>
              <a:gd name="connsiteX10" fmla="*/ 2270953 w 2756478"/>
              <a:gd name="connsiteY10" fmla="*/ 16328 h 219503"/>
              <a:gd name="connsiteX11" fmla="*/ 2613853 w 2756478"/>
              <a:gd name="connsiteY11" fmla="*/ 97971 h 219503"/>
              <a:gd name="connsiteX12" fmla="*/ 2727903 w 2756478"/>
              <a:gd name="connsiteY12" fmla="*/ 109228 h 219503"/>
              <a:gd name="connsiteX0" fmla="*/ 17611 w 2756478"/>
              <a:gd name="connsiteY0" fmla="*/ 0 h 219503"/>
              <a:gd name="connsiteX1" fmla="*/ 0 w 2756478"/>
              <a:gd name="connsiteY1" fmla="*/ 65562 h 219503"/>
              <a:gd name="connsiteX2" fmla="*/ 426597 w 2756478"/>
              <a:gd name="connsiteY2" fmla="*/ 65562 h 219503"/>
              <a:gd name="connsiteX3" fmla="*/ 1295956 w 2756478"/>
              <a:gd name="connsiteY3" fmla="*/ 105988 h 219503"/>
              <a:gd name="connsiteX4" fmla="*/ 1368982 w 2756478"/>
              <a:gd name="connsiteY4" fmla="*/ 90847 h 219503"/>
              <a:gd name="connsiteX5" fmla="*/ 1478521 w 2756478"/>
              <a:gd name="connsiteY5" fmla="*/ 52994 h 219503"/>
              <a:gd name="connsiteX6" fmla="*/ 1551547 w 2756478"/>
              <a:gd name="connsiteY6" fmla="*/ 45424 h 219503"/>
              <a:gd name="connsiteX7" fmla="*/ 1817513 w 2756478"/>
              <a:gd name="connsiteY7" fmla="*/ 118585 h 219503"/>
              <a:gd name="connsiteX8" fmla="*/ 1959762 w 2756478"/>
              <a:gd name="connsiteY8" fmla="*/ 127942 h 219503"/>
              <a:gd name="connsiteX9" fmla="*/ 2073560 w 2756478"/>
              <a:gd name="connsiteY9" fmla="*/ 90514 h 219503"/>
              <a:gd name="connsiteX10" fmla="*/ 2270953 w 2756478"/>
              <a:gd name="connsiteY10" fmla="*/ 16328 h 219503"/>
              <a:gd name="connsiteX11" fmla="*/ 2613853 w 2756478"/>
              <a:gd name="connsiteY11" fmla="*/ 97971 h 219503"/>
              <a:gd name="connsiteX12" fmla="*/ 2727903 w 2756478"/>
              <a:gd name="connsiteY12" fmla="*/ 109228 h 219503"/>
              <a:gd name="connsiteX0" fmla="*/ 17611 w 2756478"/>
              <a:gd name="connsiteY0" fmla="*/ 0 h 249786"/>
              <a:gd name="connsiteX1" fmla="*/ 0 w 2756478"/>
              <a:gd name="connsiteY1" fmla="*/ 65562 h 249786"/>
              <a:gd name="connsiteX2" fmla="*/ 426597 w 2756478"/>
              <a:gd name="connsiteY2" fmla="*/ 65562 h 249786"/>
              <a:gd name="connsiteX3" fmla="*/ 930825 w 2756478"/>
              <a:gd name="connsiteY3" fmla="*/ 136271 h 249786"/>
              <a:gd name="connsiteX4" fmla="*/ 1368982 w 2756478"/>
              <a:gd name="connsiteY4" fmla="*/ 90847 h 249786"/>
              <a:gd name="connsiteX5" fmla="*/ 1478521 w 2756478"/>
              <a:gd name="connsiteY5" fmla="*/ 52994 h 249786"/>
              <a:gd name="connsiteX6" fmla="*/ 1551547 w 2756478"/>
              <a:gd name="connsiteY6" fmla="*/ 45424 h 249786"/>
              <a:gd name="connsiteX7" fmla="*/ 1817513 w 2756478"/>
              <a:gd name="connsiteY7" fmla="*/ 118585 h 249786"/>
              <a:gd name="connsiteX8" fmla="*/ 1959762 w 2756478"/>
              <a:gd name="connsiteY8" fmla="*/ 127942 h 249786"/>
              <a:gd name="connsiteX9" fmla="*/ 2073560 w 2756478"/>
              <a:gd name="connsiteY9" fmla="*/ 90514 h 249786"/>
              <a:gd name="connsiteX10" fmla="*/ 2270953 w 2756478"/>
              <a:gd name="connsiteY10" fmla="*/ 16328 h 249786"/>
              <a:gd name="connsiteX11" fmla="*/ 2613853 w 2756478"/>
              <a:gd name="connsiteY11" fmla="*/ 97971 h 249786"/>
              <a:gd name="connsiteX12" fmla="*/ 2727903 w 2756478"/>
              <a:gd name="connsiteY12" fmla="*/ 109228 h 249786"/>
              <a:gd name="connsiteX0" fmla="*/ 17611 w 2756478"/>
              <a:gd name="connsiteY0" fmla="*/ 0 h 249786"/>
              <a:gd name="connsiteX1" fmla="*/ 0 w 2756478"/>
              <a:gd name="connsiteY1" fmla="*/ 65562 h 249786"/>
              <a:gd name="connsiteX2" fmla="*/ 426597 w 2756478"/>
              <a:gd name="connsiteY2" fmla="*/ 65562 h 249786"/>
              <a:gd name="connsiteX3" fmla="*/ 930825 w 2756478"/>
              <a:gd name="connsiteY3" fmla="*/ 136271 h 249786"/>
              <a:gd name="connsiteX4" fmla="*/ 1368982 w 2756478"/>
              <a:gd name="connsiteY4" fmla="*/ 90847 h 249786"/>
              <a:gd name="connsiteX5" fmla="*/ 1478521 w 2756478"/>
              <a:gd name="connsiteY5" fmla="*/ 52994 h 249786"/>
              <a:gd name="connsiteX6" fmla="*/ 1551547 w 2756478"/>
              <a:gd name="connsiteY6" fmla="*/ 45424 h 249786"/>
              <a:gd name="connsiteX7" fmla="*/ 1817513 w 2756478"/>
              <a:gd name="connsiteY7" fmla="*/ 118585 h 249786"/>
              <a:gd name="connsiteX8" fmla="*/ 1959762 w 2756478"/>
              <a:gd name="connsiteY8" fmla="*/ 127942 h 249786"/>
              <a:gd name="connsiteX9" fmla="*/ 2073560 w 2756478"/>
              <a:gd name="connsiteY9" fmla="*/ 90514 h 249786"/>
              <a:gd name="connsiteX10" fmla="*/ 2270953 w 2756478"/>
              <a:gd name="connsiteY10" fmla="*/ 16328 h 249786"/>
              <a:gd name="connsiteX11" fmla="*/ 2613853 w 2756478"/>
              <a:gd name="connsiteY11" fmla="*/ 97971 h 249786"/>
              <a:gd name="connsiteX12" fmla="*/ 2727903 w 2756478"/>
              <a:gd name="connsiteY12" fmla="*/ 109228 h 249786"/>
              <a:gd name="connsiteX0" fmla="*/ 17611 w 2756478"/>
              <a:gd name="connsiteY0" fmla="*/ 0 h 136271"/>
              <a:gd name="connsiteX1" fmla="*/ 0 w 2756478"/>
              <a:gd name="connsiteY1" fmla="*/ 65562 h 136271"/>
              <a:gd name="connsiteX2" fmla="*/ 426597 w 2756478"/>
              <a:gd name="connsiteY2" fmla="*/ 65562 h 136271"/>
              <a:gd name="connsiteX3" fmla="*/ 930825 w 2756478"/>
              <a:gd name="connsiteY3" fmla="*/ 136271 h 136271"/>
              <a:gd name="connsiteX4" fmla="*/ 1368982 w 2756478"/>
              <a:gd name="connsiteY4" fmla="*/ 90847 h 136271"/>
              <a:gd name="connsiteX5" fmla="*/ 1478521 w 2756478"/>
              <a:gd name="connsiteY5" fmla="*/ 52994 h 136271"/>
              <a:gd name="connsiteX6" fmla="*/ 1551547 w 2756478"/>
              <a:gd name="connsiteY6" fmla="*/ 45424 h 136271"/>
              <a:gd name="connsiteX7" fmla="*/ 1817513 w 2756478"/>
              <a:gd name="connsiteY7" fmla="*/ 118585 h 136271"/>
              <a:gd name="connsiteX8" fmla="*/ 1959762 w 2756478"/>
              <a:gd name="connsiteY8" fmla="*/ 127942 h 136271"/>
              <a:gd name="connsiteX9" fmla="*/ 2073560 w 2756478"/>
              <a:gd name="connsiteY9" fmla="*/ 90514 h 136271"/>
              <a:gd name="connsiteX10" fmla="*/ 2270953 w 2756478"/>
              <a:gd name="connsiteY10" fmla="*/ 16328 h 136271"/>
              <a:gd name="connsiteX11" fmla="*/ 2613853 w 2756478"/>
              <a:gd name="connsiteY11" fmla="*/ 97971 h 136271"/>
              <a:gd name="connsiteX12" fmla="*/ 2727903 w 2756478"/>
              <a:gd name="connsiteY12" fmla="*/ 109228 h 136271"/>
              <a:gd name="connsiteX0" fmla="*/ 17611 w 2756478"/>
              <a:gd name="connsiteY0" fmla="*/ 0 h 132620"/>
              <a:gd name="connsiteX1" fmla="*/ 0 w 2756478"/>
              <a:gd name="connsiteY1" fmla="*/ 65562 h 132620"/>
              <a:gd name="connsiteX2" fmla="*/ 426597 w 2756478"/>
              <a:gd name="connsiteY2" fmla="*/ 65562 h 132620"/>
              <a:gd name="connsiteX3" fmla="*/ 1076878 w 2756478"/>
              <a:gd name="connsiteY3" fmla="*/ 68135 h 132620"/>
              <a:gd name="connsiteX4" fmla="*/ 1368982 w 2756478"/>
              <a:gd name="connsiteY4" fmla="*/ 90847 h 132620"/>
              <a:gd name="connsiteX5" fmla="*/ 1478521 w 2756478"/>
              <a:gd name="connsiteY5" fmla="*/ 52994 h 132620"/>
              <a:gd name="connsiteX6" fmla="*/ 1551547 w 2756478"/>
              <a:gd name="connsiteY6" fmla="*/ 45424 h 132620"/>
              <a:gd name="connsiteX7" fmla="*/ 1817513 w 2756478"/>
              <a:gd name="connsiteY7" fmla="*/ 118585 h 132620"/>
              <a:gd name="connsiteX8" fmla="*/ 1959762 w 2756478"/>
              <a:gd name="connsiteY8" fmla="*/ 127942 h 132620"/>
              <a:gd name="connsiteX9" fmla="*/ 2073560 w 2756478"/>
              <a:gd name="connsiteY9" fmla="*/ 90514 h 132620"/>
              <a:gd name="connsiteX10" fmla="*/ 2270953 w 2756478"/>
              <a:gd name="connsiteY10" fmla="*/ 16328 h 132620"/>
              <a:gd name="connsiteX11" fmla="*/ 2613853 w 2756478"/>
              <a:gd name="connsiteY11" fmla="*/ 97971 h 132620"/>
              <a:gd name="connsiteX12" fmla="*/ 2727903 w 2756478"/>
              <a:gd name="connsiteY12" fmla="*/ 109228 h 132620"/>
              <a:gd name="connsiteX0" fmla="*/ 17611 w 2756478"/>
              <a:gd name="connsiteY0" fmla="*/ 0 h 132620"/>
              <a:gd name="connsiteX1" fmla="*/ 0 w 2756478"/>
              <a:gd name="connsiteY1" fmla="*/ 65562 h 132620"/>
              <a:gd name="connsiteX2" fmla="*/ 426597 w 2756478"/>
              <a:gd name="connsiteY2" fmla="*/ 65562 h 132620"/>
              <a:gd name="connsiteX3" fmla="*/ 1076878 w 2756478"/>
              <a:gd name="connsiteY3" fmla="*/ 68135 h 132620"/>
              <a:gd name="connsiteX4" fmla="*/ 1368982 w 2756478"/>
              <a:gd name="connsiteY4" fmla="*/ 90847 h 132620"/>
              <a:gd name="connsiteX5" fmla="*/ 1478521 w 2756478"/>
              <a:gd name="connsiteY5" fmla="*/ 52994 h 132620"/>
              <a:gd name="connsiteX6" fmla="*/ 1551547 w 2756478"/>
              <a:gd name="connsiteY6" fmla="*/ 45424 h 132620"/>
              <a:gd name="connsiteX7" fmla="*/ 1817513 w 2756478"/>
              <a:gd name="connsiteY7" fmla="*/ 118585 h 132620"/>
              <a:gd name="connsiteX8" fmla="*/ 1959762 w 2756478"/>
              <a:gd name="connsiteY8" fmla="*/ 127942 h 132620"/>
              <a:gd name="connsiteX9" fmla="*/ 2073560 w 2756478"/>
              <a:gd name="connsiteY9" fmla="*/ 90514 h 132620"/>
              <a:gd name="connsiteX10" fmla="*/ 2270953 w 2756478"/>
              <a:gd name="connsiteY10" fmla="*/ 16328 h 132620"/>
              <a:gd name="connsiteX11" fmla="*/ 2613853 w 2756478"/>
              <a:gd name="connsiteY11" fmla="*/ 97971 h 132620"/>
              <a:gd name="connsiteX12" fmla="*/ 2727903 w 2756478"/>
              <a:gd name="connsiteY12" fmla="*/ 109228 h 132620"/>
              <a:gd name="connsiteX0" fmla="*/ 17611 w 2756478"/>
              <a:gd name="connsiteY0" fmla="*/ 0 h 132620"/>
              <a:gd name="connsiteX1" fmla="*/ 0 w 2756478"/>
              <a:gd name="connsiteY1" fmla="*/ 65562 h 132620"/>
              <a:gd name="connsiteX2" fmla="*/ 426597 w 2756478"/>
              <a:gd name="connsiteY2" fmla="*/ 65562 h 132620"/>
              <a:gd name="connsiteX3" fmla="*/ 1076878 w 2756478"/>
              <a:gd name="connsiteY3" fmla="*/ 68135 h 132620"/>
              <a:gd name="connsiteX4" fmla="*/ 1332469 w 2756478"/>
              <a:gd name="connsiteY4" fmla="*/ 68135 h 132620"/>
              <a:gd name="connsiteX5" fmla="*/ 1478521 w 2756478"/>
              <a:gd name="connsiteY5" fmla="*/ 52994 h 132620"/>
              <a:gd name="connsiteX6" fmla="*/ 1551547 w 2756478"/>
              <a:gd name="connsiteY6" fmla="*/ 45424 h 132620"/>
              <a:gd name="connsiteX7" fmla="*/ 1817513 w 2756478"/>
              <a:gd name="connsiteY7" fmla="*/ 118585 h 132620"/>
              <a:gd name="connsiteX8" fmla="*/ 1959762 w 2756478"/>
              <a:gd name="connsiteY8" fmla="*/ 127942 h 132620"/>
              <a:gd name="connsiteX9" fmla="*/ 2073560 w 2756478"/>
              <a:gd name="connsiteY9" fmla="*/ 90514 h 132620"/>
              <a:gd name="connsiteX10" fmla="*/ 2270953 w 2756478"/>
              <a:gd name="connsiteY10" fmla="*/ 16328 h 132620"/>
              <a:gd name="connsiteX11" fmla="*/ 2613853 w 2756478"/>
              <a:gd name="connsiteY11" fmla="*/ 97971 h 132620"/>
              <a:gd name="connsiteX12" fmla="*/ 2727903 w 2756478"/>
              <a:gd name="connsiteY12" fmla="*/ 109228 h 132620"/>
              <a:gd name="connsiteX0" fmla="*/ 17611 w 2756478"/>
              <a:gd name="connsiteY0" fmla="*/ 0 h 132620"/>
              <a:gd name="connsiteX1" fmla="*/ 0 w 2756478"/>
              <a:gd name="connsiteY1" fmla="*/ 65562 h 132620"/>
              <a:gd name="connsiteX2" fmla="*/ 426597 w 2756478"/>
              <a:gd name="connsiteY2" fmla="*/ 65562 h 132620"/>
              <a:gd name="connsiteX3" fmla="*/ 1076878 w 2756478"/>
              <a:gd name="connsiteY3" fmla="*/ 68135 h 132620"/>
              <a:gd name="connsiteX4" fmla="*/ 1332469 w 2756478"/>
              <a:gd name="connsiteY4" fmla="*/ 68135 h 132620"/>
              <a:gd name="connsiteX5" fmla="*/ 1442008 w 2756478"/>
              <a:gd name="connsiteY5" fmla="*/ 52994 h 132620"/>
              <a:gd name="connsiteX6" fmla="*/ 1551547 w 2756478"/>
              <a:gd name="connsiteY6" fmla="*/ 45424 h 132620"/>
              <a:gd name="connsiteX7" fmla="*/ 1817513 w 2756478"/>
              <a:gd name="connsiteY7" fmla="*/ 118585 h 132620"/>
              <a:gd name="connsiteX8" fmla="*/ 1959762 w 2756478"/>
              <a:gd name="connsiteY8" fmla="*/ 127942 h 132620"/>
              <a:gd name="connsiteX9" fmla="*/ 2073560 w 2756478"/>
              <a:gd name="connsiteY9" fmla="*/ 90514 h 132620"/>
              <a:gd name="connsiteX10" fmla="*/ 2270953 w 2756478"/>
              <a:gd name="connsiteY10" fmla="*/ 16328 h 132620"/>
              <a:gd name="connsiteX11" fmla="*/ 2613853 w 2756478"/>
              <a:gd name="connsiteY11" fmla="*/ 97971 h 132620"/>
              <a:gd name="connsiteX12" fmla="*/ 2727903 w 2756478"/>
              <a:gd name="connsiteY12" fmla="*/ 109228 h 132620"/>
              <a:gd name="connsiteX0" fmla="*/ 0 w 2756478"/>
              <a:gd name="connsiteY0" fmla="*/ 50477 h 117535"/>
              <a:gd name="connsiteX1" fmla="*/ 426597 w 2756478"/>
              <a:gd name="connsiteY1" fmla="*/ 50477 h 117535"/>
              <a:gd name="connsiteX2" fmla="*/ 1076878 w 2756478"/>
              <a:gd name="connsiteY2" fmla="*/ 53050 h 117535"/>
              <a:gd name="connsiteX3" fmla="*/ 1332469 w 2756478"/>
              <a:gd name="connsiteY3" fmla="*/ 53050 h 117535"/>
              <a:gd name="connsiteX4" fmla="*/ 1442008 w 2756478"/>
              <a:gd name="connsiteY4" fmla="*/ 37909 h 117535"/>
              <a:gd name="connsiteX5" fmla="*/ 1551547 w 2756478"/>
              <a:gd name="connsiteY5" fmla="*/ 30339 h 117535"/>
              <a:gd name="connsiteX6" fmla="*/ 1817513 w 2756478"/>
              <a:gd name="connsiteY6" fmla="*/ 103500 h 117535"/>
              <a:gd name="connsiteX7" fmla="*/ 1959762 w 2756478"/>
              <a:gd name="connsiteY7" fmla="*/ 112857 h 117535"/>
              <a:gd name="connsiteX8" fmla="*/ 2073560 w 2756478"/>
              <a:gd name="connsiteY8" fmla="*/ 75429 h 117535"/>
              <a:gd name="connsiteX9" fmla="*/ 2270953 w 2756478"/>
              <a:gd name="connsiteY9" fmla="*/ 1243 h 117535"/>
              <a:gd name="connsiteX10" fmla="*/ 2613853 w 2756478"/>
              <a:gd name="connsiteY10" fmla="*/ 82886 h 117535"/>
              <a:gd name="connsiteX11" fmla="*/ 2727903 w 2756478"/>
              <a:gd name="connsiteY11" fmla="*/ 94143 h 117535"/>
              <a:gd name="connsiteX0" fmla="*/ 0 w 2756478"/>
              <a:gd name="connsiteY0" fmla="*/ 50477 h 117535"/>
              <a:gd name="connsiteX1" fmla="*/ 222044 w 2756478"/>
              <a:gd name="connsiteY1" fmla="*/ 57090 h 117535"/>
              <a:gd name="connsiteX2" fmla="*/ 426597 w 2756478"/>
              <a:gd name="connsiteY2" fmla="*/ 50477 h 117535"/>
              <a:gd name="connsiteX3" fmla="*/ 1076878 w 2756478"/>
              <a:gd name="connsiteY3" fmla="*/ 53050 h 117535"/>
              <a:gd name="connsiteX4" fmla="*/ 1332469 w 2756478"/>
              <a:gd name="connsiteY4" fmla="*/ 53050 h 117535"/>
              <a:gd name="connsiteX5" fmla="*/ 1442008 w 2756478"/>
              <a:gd name="connsiteY5" fmla="*/ 37909 h 117535"/>
              <a:gd name="connsiteX6" fmla="*/ 1551547 w 2756478"/>
              <a:gd name="connsiteY6" fmla="*/ 30339 h 117535"/>
              <a:gd name="connsiteX7" fmla="*/ 1817513 w 2756478"/>
              <a:gd name="connsiteY7" fmla="*/ 103500 h 117535"/>
              <a:gd name="connsiteX8" fmla="*/ 1959762 w 2756478"/>
              <a:gd name="connsiteY8" fmla="*/ 112857 h 117535"/>
              <a:gd name="connsiteX9" fmla="*/ 2073560 w 2756478"/>
              <a:gd name="connsiteY9" fmla="*/ 75429 h 117535"/>
              <a:gd name="connsiteX10" fmla="*/ 2270953 w 2756478"/>
              <a:gd name="connsiteY10" fmla="*/ 1243 h 117535"/>
              <a:gd name="connsiteX11" fmla="*/ 2613853 w 2756478"/>
              <a:gd name="connsiteY11" fmla="*/ 82886 h 117535"/>
              <a:gd name="connsiteX12" fmla="*/ 2727903 w 2756478"/>
              <a:gd name="connsiteY12" fmla="*/ 94143 h 117535"/>
              <a:gd name="connsiteX0" fmla="*/ 0 w 2756478"/>
              <a:gd name="connsiteY0" fmla="*/ 50477 h 117535"/>
              <a:gd name="connsiteX1" fmla="*/ 338515 w 2756478"/>
              <a:gd name="connsiteY1" fmla="*/ 37963 h 117535"/>
              <a:gd name="connsiteX2" fmla="*/ 426597 w 2756478"/>
              <a:gd name="connsiteY2" fmla="*/ 50477 h 117535"/>
              <a:gd name="connsiteX3" fmla="*/ 1076878 w 2756478"/>
              <a:gd name="connsiteY3" fmla="*/ 53050 h 117535"/>
              <a:gd name="connsiteX4" fmla="*/ 1332469 w 2756478"/>
              <a:gd name="connsiteY4" fmla="*/ 53050 h 117535"/>
              <a:gd name="connsiteX5" fmla="*/ 1442008 w 2756478"/>
              <a:gd name="connsiteY5" fmla="*/ 37909 h 117535"/>
              <a:gd name="connsiteX6" fmla="*/ 1551547 w 2756478"/>
              <a:gd name="connsiteY6" fmla="*/ 30339 h 117535"/>
              <a:gd name="connsiteX7" fmla="*/ 1817513 w 2756478"/>
              <a:gd name="connsiteY7" fmla="*/ 103500 h 117535"/>
              <a:gd name="connsiteX8" fmla="*/ 1959762 w 2756478"/>
              <a:gd name="connsiteY8" fmla="*/ 112857 h 117535"/>
              <a:gd name="connsiteX9" fmla="*/ 2073560 w 2756478"/>
              <a:gd name="connsiteY9" fmla="*/ 75429 h 117535"/>
              <a:gd name="connsiteX10" fmla="*/ 2270953 w 2756478"/>
              <a:gd name="connsiteY10" fmla="*/ 1243 h 117535"/>
              <a:gd name="connsiteX11" fmla="*/ 2613853 w 2756478"/>
              <a:gd name="connsiteY11" fmla="*/ 82886 h 117535"/>
              <a:gd name="connsiteX12" fmla="*/ 2727903 w 2756478"/>
              <a:gd name="connsiteY12" fmla="*/ 94143 h 117535"/>
              <a:gd name="connsiteX0" fmla="*/ 0 w 2756478"/>
              <a:gd name="connsiteY0" fmla="*/ 50477 h 117535"/>
              <a:gd name="connsiteX1" fmla="*/ 338515 w 2756478"/>
              <a:gd name="connsiteY1" fmla="*/ 37963 h 117535"/>
              <a:gd name="connsiteX2" fmla="*/ 386874 w 2756478"/>
              <a:gd name="connsiteY2" fmla="*/ 91011 h 117535"/>
              <a:gd name="connsiteX3" fmla="*/ 1076878 w 2756478"/>
              <a:gd name="connsiteY3" fmla="*/ 53050 h 117535"/>
              <a:gd name="connsiteX4" fmla="*/ 1332469 w 2756478"/>
              <a:gd name="connsiteY4" fmla="*/ 53050 h 117535"/>
              <a:gd name="connsiteX5" fmla="*/ 1442008 w 2756478"/>
              <a:gd name="connsiteY5" fmla="*/ 37909 h 117535"/>
              <a:gd name="connsiteX6" fmla="*/ 1551547 w 2756478"/>
              <a:gd name="connsiteY6" fmla="*/ 30339 h 117535"/>
              <a:gd name="connsiteX7" fmla="*/ 1817513 w 2756478"/>
              <a:gd name="connsiteY7" fmla="*/ 103500 h 117535"/>
              <a:gd name="connsiteX8" fmla="*/ 1959762 w 2756478"/>
              <a:gd name="connsiteY8" fmla="*/ 112857 h 117535"/>
              <a:gd name="connsiteX9" fmla="*/ 2073560 w 2756478"/>
              <a:gd name="connsiteY9" fmla="*/ 75429 h 117535"/>
              <a:gd name="connsiteX10" fmla="*/ 2270953 w 2756478"/>
              <a:gd name="connsiteY10" fmla="*/ 1243 h 117535"/>
              <a:gd name="connsiteX11" fmla="*/ 2613853 w 2756478"/>
              <a:gd name="connsiteY11" fmla="*/ 82886 h 117535"/>
              <a:gd name="connsiteX12" fmla="*/ 2727903 w 2756478"/>
              <a:gd name="connsiteY12" fmla="*/ 94143 h 117535"/>
              <a:gd name="connsiteX0" fmla="*/ 0 w 2756478"/>
              <a:gd name="connsiteY0" fmla="*/ 50477 h 117535"/>
              <a:gd name="connsiteX1" fmla="*/ 338515 w 2756478"/>
              <a:gd name="connsiteY1" fmla="*/ 37963 h 117535"/>
              <a:gd name="connsiteX2" fmla="*/ 386874 w 2756478"/>
              <a:gd name="connsiteY2" fmla="*/ 91011 h 117535"/>
              <a:gd name="connsiteX3" fmla="*/ 1076878 w 2756478"/>
              <a:gd name="connsiteY3" fmla="*/ 53050 h 117535"/>
              <a:gd name="connsiteX4" fmla="*/ 1332469 w 2756478"/>
              <a:gd name="connsiteY4" fmla="*/ 53050 h 117535"/>
              <a:gd name="connsiteX5" fmla="*/ 1442008 w 2756478"/>
              <a:gd name="connsiteY5" fmla="*/ 37909 h 117535"/>
              <a:gd name="connsiteX6" fmla="*/ 1551547 w 2756478"/>
              <a:gd name="connsiteY6" fmla="*/ 30339 h 117535"/>
              <a:gd name="connsiteX7" fmla="*/ 1817513 w 2756478"/>
              <a:gd name="connsiteY7" fmla="*/ 103500 h 117535"/>
              <a:gd name="connsiteX8" fmla="*/ 1959762 w 2756478"/>
              <a:gd name="connsiteY8" fmla="*/ 112857 h 117535"/>
              <a:gd name="connsiteX9" fmla="*/ 2073560 w 2756478"/>
              <a:gd name="connsiteY9" fmla="*/ 75429 h 117535"/>
              <a:gd name="connsiteX10" fmla="*/ 2270953 w 2756478"/>
              <a:gd name="connsiteY10" fmla="*/ 1243 h 117535"/>
              <a:gd name="connsiteX11" fmla="*/ 2613853 w 2756478"/>
              <a:gd name="connsiteY11" fmla="*/ 82886 h 117535"/>
              <a:gd name="connsiteX12" fmla="*/ 2727903 w 2756478"/>
              <a:gd name="connsiteY12" fmla="*/ 94143 h 117535"/>
              <a:gd name="connsiteX0" fmla="*/ 0 w 2756478"/>
              <a:gd name="connsiteY0" fmla="*/ 75460 h 142518"/>
              <a:gd name="connsiteX1" fmla="*/ 338515 w 2756478"/>
              <a:gd name="connsiteY1" fmla="*/ 62946 h 142518"/>
              <a:gd name="connsiteX2" fmla="*/ 386874 w 2756478"/>
              <a:gd name="connsiteY2" fmla="*/ 115994 h 142518"/>
              <a:gd name="connsiteX3" fmla="*/ 1063904 w 2756478"/>
              <a:gd name="connsiteY3" fmla="*/ 9898 h 142518"/>
              <a:gd name="connsiteX4" fmla="*/ 1332469 w 2756478"/>
              <a:gd name="connsiteY4" fmla="*/ 78033 h 142518"/>
              <a:gd name="connsiteX5" fmla="*/ 1442008 w 2756478"/>
              <a:gd name="connsiteY5" fmla="*/ 62892 h 142518"/>
              <a:gd name="connsiteX6" fmla="*/ 1551547 w 2756478"/>
              <a:gd name="connsiteY6" fmla="*/ 55322 h 142518"/>
              <a:gd name="connsiteX7" fmla="*/ 1817513 w 2756478"/>
              <a:gd name="connsiteY7" fmla="*/ 128483 h 142518"/>
              <a:gd name="connsiteX8" fmla="*/ 1959762 w 2756478"/>
              <a:gd name="connsiteY8" fmla="*/ 137840 h 142518"/>
              <a:gd name="connsiteX9" fmla="*/ 2073560 w 2756478"/>
              <a:gd name="connsiteY9" fmla="*/ 100412 h 142518"/>
              <a:gd name="connsiteX10" fmla="*/ 2270953 w 2756478"/>
              <a:gd name="connsiteY10" fmla="*/ 26226 h 142518"/>
              <a:gd name="connsiteX11" fmla="*/ 2613853 w 2756478"/>
              <a:gd name="connsiteY11" fmla="*/ 107869 h 142518"/>
              <a:gd name="connsiteX12" fmla="*/ 2727903 w 2756478"/>
              <a:gd name="connsiteY12" fmla="*/ 119126 h 142518"/>
              <a:gd name="connsiteX0" fmla="*/ 0 w 2756478"/>
              <a:gd name="connsiteY0" fmla="*/ 75460 h 142518"/>
              <a:gd name="connsiteX1" fmla="*/ 338515 w 2756478"/>
              <a:gd name="connsiteY1" fmla="*/ 62946 h 142518"/>
              <a:gd name="connsiteX2" fmla="*/ 386874 w 2756478"/>
              <a:gd name="connsiteY2" fmla="*/ 115994 h 142518"/>
              <a:gd name="connsiteX3" fmla="*/ 1063904 w 2756478"/>
              <a:gd name="connsiteY3" fmla="*/ 9898 h 142518"/>
              <a:gd name="connsiteX4" fmla="*/ 1332469 w 2756478"/>
              <a:gd name="connsiteY4" fmla="*/ 78033 h 142518"/>
              <a:gd name="connsiteX5" fmla="*/ 1442008 w 2756478"/>
              <a:gd name="connsiteY5" fmla="*/ 62892 h 142518"/>
              <a:gd name="connsiteX6" fmla="*/ 1551547 w 2756478"/>
              <a:gd name="connsiteY6" fmla="*/ 55322 h 142518"/>
              <a:gd name="connsiteX7" fmla="*/ 1817513 w 2756478"/>
              <a:gd name="connsiteY7" fmla="*/ 128483 h 142518"/>
              <a:gd name="connsiteX8" fmla="*/ 1959762 w 2756478"/>
              <a:gd name="connsiteY8" fmla="*/ 137840 h 142518"/>
              <a:gd name="connsiteX9" fmla="*/ 2073560 w 2756478"/>
              <a:gd name="connsiteY9" fmla="*/ 100412 h 142518"/>
              <a:gd name="connsiteX10" fmla="*/ 2321245 w 2756478"/>
              <a:gd name="connsiteY10" fmla="*/ 62946 h 142518"/>
              <a:gd name="connsiteX11" fmla="*/ 2613853 w 2756478"/>
              <a:gd name="connsiteY11" fmla="*/ 107869 h 142518"/>
              <a:gd name="connsiteX12" fmla="*/ 2727903 w 2756478"/>
              <a:gd name="connsiteY12" fmla="*/ 119126 h 142518"/>
              <a:gd name="connsiteX0" fmla="*/ 0 w 2756478"/>
              <a:gd name="connsiteY0" fmla="*/ 75460 h 142236"/>
              <a:gd name="connsiteX1" fmla="*/ 338515 w 2756478"/>
              <a:gd name="connsiteY1" fmla="*/ 62946 h 142236"/>
              <a:gd name="connsiteX2" fmla="*/ 386874 w 2756478"/>
              <a:gd name="connsiteY2" fmla="*/ 115994 h 142236"/>
              <a:gd name="connsiteX3" fmla="*/ 1063904 w 2756478"/>
              <a:gd name="connsiteY3" fmla="*/ 9898 h 142236"/>
              <a:gd name="connsiteX4" fmla="*/ 1332469 w 2756478"/>
              <a:gd name="connsiteY4" fmla="*/ 78033 h 142236"/>
              <a:gd name="connsiteX5" fmla="*/ 1442008 w 2756478"/>
              <a:gd name="connsiteY5" fmla="*/ 62892 h 142236"/>
              <a:gd name="connsiteX6" fmla="*/ 1551547 w 2756478"/>
              <a:gd name="connsiteY6" fmla="*/ 55322 h 142236"/>
              <a:gd name="connsiteX7" fmla="*/ 1817513 w 2756478"/>
              <a:gd name="connsiteY7" fmla="*/ 128483 h 142236"/>
              <a:gd name="connsiteX8" fmla="*/ 1959762 w 2756478"/>
              <a:gd name="connsiteY8" fmla="*/ 137840 h 142236"/>
              <a:gd name="connsiteX9" fmla="*/ 2224526 w 2756478"/>
              <a:gd name="connsiteY9" fmla="*/ 115994 h 142236"/>
              <a:gd name="connsiteX10" fmla="*/ 2321245 w 2756478"/>
              <a:gd name="connsiteY10" fmla="*/ 62946 h 142236"/>
              <a:gd name="connsiteX11" fmla="*/ 2613853 w 2756478"/>
              <a:gd name="connsiteY11" fmla="*/ 107869 h 142236"/>
              <a:gd name="connsiteX12" fmla="*/ 2727903 w 2756478"/>
              <a:gd name="connsiteY12" fmla="*/ 119126 h 142236"/>
              <a:gd name="connsiteX0" fmla="*/ 0 w 2756478"/>
              <a:gd name="connsiteY0" fmla="*/ 75460 h 142236"/>
              <a:gd name="connsiteX1" fmla="*/ 96719 w 2756478"/>
              <a:gd name="connsiteY1" fmla="*/ 26524 h 142236"/>
              <a:gd name="connsiteX2" fmla="*/ 386874 w 2756478"/>
              <a:gd name="connsiteY2" fmla="*/ 115994 h 142236"/>
              <a:gd name="connsiteX3" fmla="*/ 1063904 w 2756478"/>
              <a:gd name="connsiteY3" fmla="*/ 9898 h 142236"/>
              <a:gd name="connsiteX4" fmla="*/ 1332469 w 2756478"/>
              <a:gd name="connsiteY4" fmla="*/ 78033 h 142236"/>
              <a:gd name="connsiteX5" fmla="*/ 1442008 w 2756478"/>
              <a:gd name="connsiteY5" fmla="*/ 62892 h 142236"/>
              <a:gd name="connsiteX6" fmla="*/ 1551547 w 2756478"/>
              <a:gd name="connsiteY6" fmla="*/ 55322 h 142236"/>
              <a:gd name="connsiteX7" fmla="*/ 1817513 w 2756478"/>
              <a:gd name="connsiteY7" fmla="*/ 128483 h 142236"/>
              <a:gd name="connsiteX8" fmla="*/ 1959762 w 2756478"/>
              <a:gd name="connsiteY8" fmla="*/ 137840 h 142236"/>
              <a:gd name="connsiteX9" fmla="*/ 2224526 w 2756478"/>
              <a:gd name="connsiteY9" fmla="*/ 115994 h 142236"/>
              <a:gd name="connsiteX10" fmla="*/ 2321245 w 2756478"/>
              <a:gd name="connsiteY10" fmla="*/ 62946 h 142236"/>
              <a:gd name="connsiteX11" fmla="*/ 2613853 w 2756478"/>
              <a:gd name="connsiteY11" fmla="*/ 107869 h 142236"/>
              <a:gd name="connsiteX12" fmla="*/ 2727903 w 2756478"/>
              <a:gd name="connsiteY12" fmla="*/ 119126 h 142236"/>
              <a:gd name="connsiteX0" fmla="*/ 0 w 2756478"/>
              <a:gd name="connsiteY0" fmla="*/ 75460 h 142236"/>
              <a:gd name="connsiteX1" fmla="*/ 96719 w 2756478"/>
              <a:gd name="connsiteY1" fmla="*/ 26524 h 142236"/>
              <a:gd name="connsiteX2" fmla="*/ 241796 w 2756478"/>
              <a:gd name="connsiteY2" fmla="*/ 79572 h 142236"/>
              <a:gd name="connsiteX3" fmla="*/ 1063904 w 2756478"/>
              <a:gd name="connsiteY3" fmla="*/ 9898 h 142236"/>
              <a:gd name="connsiteX4" fmla="*/ 1332469 w 2756478"/>
              <a:gd name="connsiteY4" fmla="*/ 78033 h 142236"/>
              <a:gd name="connsiteX5" fmla="*/ 1442008 w 2756478"/>
              <a:gd name="connsiteY5" fmla="*/ 62892 h 142236"/>
              <a:gd name="connsiteX6" fmla="*/ 1551547 w 2756478"/>
              <a:gd name="connsiteY6" fmla="*/ 55322 h 142236"/>
              <a:gd name="connsiteX7" fmla="*/ 1817513 w 2756478"/>
              <a:gd name="connsiteY7" fmla="*/ 128483 h 142236"/>
              <a:gd name="connsiteX8" fmla="*/ 1959762 w 2756478"/>
              <a:gd name="connsiteY8" fmla="*/ 137840 h 142236"/>
              <a:gd name="connsiteX9" fmla="*/ 2224526 w 2756478"/>
              <a:gd name="connsiteY9" fmla="*/ 115994 h 142236"/>
              <a:gd name="connsiteX10" fmla="*/ 2321245 w 2756478"/>
              <a:gd name="connsiteY10" fmla="*/ 62946 h 142236"/>
              <a:gd name="connsiteX11" fmla="*/ 2613853 w 2756478"/>
              <a:gd name="connsiteY11" fmla="*/ 107869 h 142236"/>
              <a:gd name="connsiteX12" fmla="*/ 2727903 w 2756478"/>
              <a:gd name="connsiteY12" fmla="*/ 119126 h 142236"/>
              <a:gd name="connsiteX0" fmla="*/ 0 w 2756478"/>
              <a:gd name="connsiteY0" fmla="*/ 58834 h 125610"/>
              <a:gd name="connsiteX1" fmla="*/ 96719 w 2756478"/>
              <a:gd name="connsiteY1" fmla="*/ 9898 h 125610"/>
              <a:gd name="connsiteX2" fmla="*/ 241796 w 2756478"/>
              <a:gd name="connsiteY2" fmla="*/ 62946 h 125610"/>
              <a:gd name="connsiteX3" fmla="*/ 1063904 w 2756478"/>
              <a:gd name="connsiteY3" fmla="*/ 9898 h 125610"/>
              <a:gd name="connsiteX4" fmla="*/ 1332469 w 2756478"/>
              <a:gd name="connsiteY4" fmla="*/ 61407 h 125610"/>
              <a:gd name="connsiteX5" fmla="*/ 1442008 w 2756478"/>
              <a:gd name="connsiteY5" fmla="*/ 46266 h 125610"/>
              <a:gd name="connsiteX6" fmla="*/ 1551547 w 2756478"/>
              <a:gd name="connsiteY6" fmla="*/ 38696 h 125610"/>
              <a:gd name="connsiteX7" fmla="*/ 1817513 w 2756478"/>
              <a:gd name="connsiteY7" fmla="*/ 111857 h 125610"/>
              <a:gd name="connsiteX8" fmla="*/ 1959762 w 2756478"/>
              <a:gd name="connsiteY8" fmla="*/ 121214 h 125610"/>
              <a:gd name="connsiteX9" fmla="*/ 2224526 w 2756478"/>
              <a:gd name="connsiteY9" fmla="*/ 99368 h 125610"/>
              <a:gd name="connsiteX10" fmla="*/ 2321245 w 2756478"/>
              <a:gd name="connsiteY10" fmla="*/ 46320 h 125610"/>
              <a:gd name="connsiteX11" fmla="*/ 2613853 w 2756478"/>
              <a:gd name="connsiteY11" fmla="*/ 91243 h 125610"/>
              <a:gd name="connsiteX12" fmla="*/ 2727903 w 2756478"/>
              <a:gd name="connsiteY12" fmla="*/ 102500 h 125610"/>
              <a:gd name="connsiteX0" fmla="*/ 0 w 2756478"/>
              <a:gd name="connsiteY0" fmla="*/ 58834 h 125610"/>
              <a:gd name="connsiteX1" fmla="*/ 96719 w 2756478"/>
              <a:gd name="connsiteY1" fmla="*/ 9898 h 125610"/>
              <a:gd name="connsiteX2" fmla="*/ 241796 w 2756478"/>
              <a:gd name="connsiteY2" fmla="*/ 62946 h 125610"/>
              <a:gd name="connsiteX3" fmla="*/ 1063904 w 2756478"/>
              <a:gd name="connsiteY3" fmla="*/ 9898 h 125610"/>
              <a:gd name="connsiteX4" fmla="*/ 1257341 w 2756478"/>
              <a:gd name="connsiteY4" fmla="*/ 62946 h 125610"/>
              <a:gd name="connsiteX5" fmla="*/ 1442008 w 2756478"/>
              <a:gd name="connsiteY5" fmla="*/ 46266 h 125610"/>
              <a:gd name="connsiteX6" fmla="*/ 1551547 w 2756478"/>
              <a:gd name="connsiteY6" fmla="*/ 38696 h 125610"/>
              <a:gd name="connsiteX7" fmla="*/ 1817513 w 2756478"/>
              <a:gd name="connsiteY7" fmla="*/ 111857 h 125610"/>
              <a:gd name="connsiteX8" fmla="*/ 1959762 w 2756478"/>
              <a:gd name="connsiteY8" fmla="*/ 121214 h 125610"/>
              <a:gd name="connsiteX9" fmla="*/ 2224526 w 2756478"/>
              <a:gd name="connsiteY9" fmla="*/ 99368 h 125610"/>
              <a:gd name="connsiteX10" fmla="*/ 2321245 w 2756478"/>
              <a:gd name="connsiteY10" fmla="*/ 46320 h 125610"/>
              <a:gd name="connsiteX11" fmla="*/ 2613853 w 2756478"/>
              <a:gd name="connsiteY11" fmla="*/ 91243 h 125610"/>
              <a:gd name="connsiteX12" fmla="*/ 2727903 w 2756478"/>
              <a:gd name="connsiteY12" fmla="*/ 102500 h 125610"/>
              <a:gd name="connsiteX0" fmla="*/ 0 w 2756478"/>
              <a:gd name="connsiteY0" fmla="*/ 58834 h 123295"/>
              <a:gd name="connsiteX1" fmla="*/ 96719 w 2756478"/>
              <a:gd name="connsiteY1" fmla="*/ 9898 h 123295"/>
              <a:gd name="connsiteX2" fmla="*/ 241796 w 2756478"/>
              <a:gd name="connsiteY2" fmla="*/ 62946 h 123295"/>
              <a:gd name="connsiteX3" fmla="*/ 1063904 w 2756478"/>
              <a:gd name="connsiteY3" fmla="*/ 9898 h 123295"/>
              <a:gd name="connsiteX4" fmla="*/ 1257341 w 2756478"/>
              <a:gd name="connsiteY4" fmla="*/ 62946 h 123295"/>
              <a:gd name="connsiteX5" fmla="*/ 1442008 w 2756478"/>
              <a:gd name="connsiteY5" fmla="*/ 46266 h 123295"/>
              <a:gd name="connsiteX6" fmla="*/ 1547496 w 2756478"/>
              <a:gd name="connsiteY6" fmla="*/ 62946 h 123295"/>
              <a:gd name="connsiteX7" fmla="*/ 1817513 w 2756478"/>
              <a:gd name="connsiteY7" fmla="*/ 111857 h 123295"/>
              <a:gd name="connsiteX8" fmla="*/ 1959762 w 2756478"/>
              <a:gd name="connsiteY8" fmla="*/ 121214 h 123295"/>
              <a:gd name="connsiteX9" fmla="*/ 2224526 w 2756478"/>
              <a:gd name="connsiteY9" fmla="*/ 99368 h 123295"/>
              <a:gd name="connsiteX10" fmla="*/ 2321245 w 2756478"/>
              <a:gd name="connsiteY10" fmla="*/ 46320 h 123295"/>
              <a:gd name="connsiteX11" fmla="*/ 2613853 w 2756478"/>
              <a:gd name="connsiteY11" fmla="*/ 91243 h 123295"/>
              <a:gd name="connsiteX12" fmla="*/ 2727903 w 2756478"/>
              <a:gd name="connsiteY12" fmla="*/ 102500 h 123295"/>
              <a:gd name="connsiteX0" fmla="*/ 0 w 2756478"/>
              <a:gd name="connsiteY0" fmla="*/ 58834 h 123295"/>
              <a:gd name="connsiteX1" fmla="*/ 96719 w 2756478"/>
              <a:gd name="connsiteY1" fmla="*/ 9898 h 123295"/>
              <a:gd name="connsiteX2" fmla="*/ 241796 w 2756478"/>
              <a:gd name="connsiteY2" fmla="*/ 62946 h 123295"/>
              <a:gd name="connsiteX3" fmla="*/ 1063904 w 2756478"/>
              <a:gd name="connsiteY3" fmla="*/ 9898 h 123295"/>
              <a:gd name="connsiteX4" fmla="*/ 1257341 w 2756478"/>
              <a:gd name="connsiteY4" fmla="*/ 62946 h 123295"/>
              <a:gd name="connsiteX5" fmla="*/ 1402419 w 2756478"/>
              <a:gd name="connsiteY5" fmla="*/ 62946 h 123295"/>
              <a:gd name="connsiteX6" fmla="*/ 1547496 w 2756478"/>
              <a:gd name="connsiteY6" fmla="*/ 62946 h 123295"/>
              <a:gd name="connsiteX7" fmla="*/ 1817513 w 2756478"/>
              <a:gd name="connsiteY7" fmla="*/ 111857 h 123295"/>
              <a:gd name="connsiteX8" fmla="*/ 1959762 w 2756478"/>
              <a:gd name="connsiteY8" fmla="*/ 121214 h 123295"/>
              <a:gd name="connsiteX9" fmla="*/ 2224526 w 2756478"/>
              <a:gd name="connsiteY9" fmla="*/ 99368 h 123295"/>
              <a:gd name="connsiteX10" fmla="*/ 2321245 w 2756478"/>
              <a:gd name="connsiteY10" fmla="*/ 46320 h 123295"/>
              <a:gd name="connsiteX11" fmla="*/ 2613853 w 2756478"/>
              <a:gd name="connsiteY11" fmla="*/ 91243 h 123295"/>
              <a:gd name="connsiteX12" fmla="*/ 2727903 w 2756478"/>
              <a:gd name="connsiteY12" fmla="*/ 102500 h 123295"/>
              <a:gd name="connsiteX0" fmla="*/ 0 w 2756478"/>
              <a:gd name="connsiteY0" fmla="*/ 58834 h 123295"/>
              <a:gd name="connsiteX1" fmla="*/ 96719 w 2756478"/>
              <a:gd name="connsiteY1" fmla="*/ 9898 h 123295"/>
              <a:gd name="connsiteX2" fmla="*/ 241796 w 2756478"/>
              <a:gd name="connsiteY2" fmla="*/ 62946 h 123295"/>
              <a:gd name="connsiteX3" fmla="*/ 1063904 w 2756478"/>
              <a:gd name="connsiteY3" fmla="*/ 9898 h 123295"/>
              <a:gd name="connsiteX4" fmla="*/ 1257341 w 2756478"/>
              <a:gd name="connsiteY4" fmla="*/ 62946 h 123295"/>
              <a:gd name="connsiteX5" fmla="*/ 1402419 w 2756478"/>
              <a:gd name="connsiteY5" fmla="*/ 36422 h 123295"/>
              <a:gd name="connsiteX6" fmla="*/ 1547496 w 2756478"/>
              <a:gd name="connsiteY6" fmla="*/ 62946 h 123295"/>
              <a:gd name="connsiteX7" fmla="*/ 1817513 w 2756478"/>
              <a:gd name="connsiteY7" fmla="*/ 111857 h 123295"/>
              <a:gd name="connsiteX8" fmla="*/ 1959762 w 2756478"/>
              <a:gd name="connsiteY8" fmla="*/ 121214 h 123295"/>
              <a:gd name="connsiteX9" fmla="*/ 2224526 w 2756478"/>
              <a:gd name="connsiteY9" fmla="*/ 99368 h 123295"/>
              <a:gd name="connsiteX10" fmla="*/ 2321245 w 2756478"/>
              <a:gd name="connsiteY10" fmla="*/ 46320 h 123295"/>
              <a:gd name="connsiteX11" fmla="*/ 2613853 w 2756478"/>
              <a:gd name="connsiteY11" fmla="*/ 91243 h 123295"/>
              <a:gd name="connsiteX12" fmla="*/ 2727903 w 2756478"/>
              <a:gd name="connsiteY12" fmla="*/ 102500 h 123295"/>
              <a:gd name="connsiteX0" fmla="*/ 0 w 2756478"/>
              <a:gd name="connsiteY0" fmla="*/ 58834 h 116278"/>
              <a:gd name="connsiteX1" fmla="*/ 96719 w 2756478"/>
              <a:gd name="connsiteY1" fmla="*/ 9898 h 116278"/>
              <a:gd name="connsiteX2" fmla="*/ 241796 w 2756478"/>
              <a:gd name="connsiteY2" fmla="*/ 62946 h 116278"/>
              <a:gd name="connsiteX3" fmla="*/ 1063904 w 2756478"/>
              <a:gd name="connsiteY3" fmla="*/ 9898 h 116278"/>
              <a:gd name="connsiteX4" fmla="*/ 1257341 w 2756478"/>
              <a:gd name="connsiteY4" fmla="*/ 62946 h 116278"/>
              <a:gd name="connsiteX5" fmla="*/ 1402419 w 2756478"/>
              <a:gd name="connsiteY5" fmla="*/ 36422 h 116278"/>
              <a:gd name="connsiteX6" fmla="*/ 1547496 w 2756478"/>
              <a:gd name="connsiteY6" fmla="*/ 62946 h 116278"/>
              <a:gd name="connsiteX7" fmla="*/ 1817513 w 2756478"/>
              <a:gd name="connsiteY7" fmla="*/ 111857 h 116278"/>
              <a:gd name="connsiteX8" fmla="*/ 2079448 w 2756478"/>
              <a:gd name="connsiteY8" fmla="*/ 89470 h 116278"/>
              <a:gd name="connsiteX9" fmla="*/ 2224526 w 2756478"/>
              <a:gd name="connsiteY9" fmla="*/ 99368 h 116278"/>
              <a:gd name="connsiteX10" fmla="*/ 2321245 w 2756478"/>
              <a:gd name="connsiteY10" fmla="*/ 46320 h 116278"/>
              <a:gd name="connsiteX11" fmla="*/ 2613853 w 2756478"/>
              <a:gd name="connsiteY11" fmla="*/ 91243 h 116278"/>
              <a:gd name="connsiteX12" fmla="*/ 2727903 w 2756478"/>
              <a:gd name="connsiteY12" fmla="*/ 102500 h 116278"/>
              <a:gd name="connsiteX0" fmla="*/ 0 w 2756478"/>
              <a:gd name="connsiteY0" fmla="*/ 58834 h 116278"/>
              <a:gd name="connsiteX1" fmla="*/ 96719 w 2756478"/>
              <a:gd name="connsiteY1" fmla="*/ 9898 h 116278"/>
              <a:gd name="connsiteX2" fmla="*/ 241796 w 2756478"/>
              <a:gd name="connsiteY2" fmla="*/ 62946 h 116278"/>
              <a:gd name="connsiteX3" fmla="*/ 1063904 w 2756478"/>
              <a:gd name="connsiteY3" fmla="*/ 9898 h 116278"/>
              <a:gd name="connsiteX4" fmla="*/ 1257341 w 2756478"/>
              <a:gd name="connsiteY4" fmla="*/ 62946 h 116278"/>
              <a:gd name="connsiteX5" fmla="*/ 1402419 w 2756478"/>
              <a:gd name="connsiteY5" fmla="*/ 36422 h 116278"/>
              <a:gd name="connsiteX6" fmla="*/ 1547496 w 2756478"/>
              <a:gd name="connsiteY6" fmla="*/ 62946 h 116278"/>
              <a:gd name="connsiteX7" fmla="*/ 1817513 w 2756478"/>
              <a:gd name="connsiteY7" fmla="*/ 111857 h 116278"/>
              <a:gd name="connsiteX8" fmla="*/ 2079448 w 2756478"/>
              <a:gd name="connsiteY8" fmla="*/ 89470 h 116278"/>
              <a:gd name="connsiteX9" fmla="*/ 2321245 w 2756478"/>
              <a:gd name="connsiteY9" fmla="*/ 46320 h 116278"/>
              <a:gd name="connsiteX10" fmla="*/ 2613853 w 2756478"/>
              <a:gd name="connsiteY10" fmla="*/ 91243 h 116278"/>
              <a:gd name="connsiteX11" fmla="*/ 2727903 w 2756478"/>
              <a:gd name="connsiteY11" fmla="*/ 102500 h 116278"/>
              <a:gd name="connsiteX0" fmla="*/ 0 w 2756478"/>
              <a:gd name="connsiteY0" fmla="*/ 58834 h 116278"/>
              <a:gd name="connsiteX1" fmla="*/ 96719 w 2756478"/>
              <a:gd name="connsiteY1" fmla="*/ 9898 h 116278"/>
              <a:gd name="connsiteX2" fmla="*/ 241796 w 2756478"/>
              <a:gd name="connsiteY2" fmla="*/ 62946 h 116278"/>
              <a:gd name="connsiteX3" fmla="*/ 1063904 w 2756478"/>
              <a:gd name="connsiteY3" fmla="*/ 9898 h 116278"/>
              <a:gd name="connsiteX4" fmla="*/ 1257341 w 2756478"/>
              <a:gd name="connsiteY4" fmla="*/ 62946 h 116278"/>
              <a:gd name="connsiteX5" fmla="*/ 1402419 w 2756478"/>
              <a:gd name="connsiteY5" fmla="*/ 36422 h 116278"/>
              <a:gd name="connsiteX6" fmla="*/ 1547496 w 2756478"/>
              <a:gd name="connsiteY6" fmla="*/ 62946 h 116278"/>
              <a:gd name="connsiteX7" fmla="*/ 1817513 w 2756478"/>
              <a:gd name="connsiteY7" fmla="*/ 111857 h 116278"/>
              <a:gd name="connsiteX8" fmla="*/ 2079448 w 2756478"/>
              <a:gd name="connsiteY8" fmla="*/ 89470 h 116278"/>
              <a:gd name="connsiteX9" fmla="*/ 2466322 w 2756478"/>
              <a:gd name="connsiteY9" fmla="*/ 62946 h 116278"/>
              <a:gd name="connsiteX10" fmla="*/ 2613853 w 2756478"/>
              <a:gd name="connsiteY10" fmla="*/ 91243 h 116278"/>
              <a:gd name="connsiteX11" fmla="*/ 2727903 w 2756478"/>
              <a:gd name="connsiteY11" fmla="*/ 102500 h 116278"/>
              <a:gd name="connsiteX0" fmla="*/ 0 w 2756478"/>
              <a:gd name="connsiteY0" fmla="*/ 58834 h 116278"/>
              <a:gd name="connsiteX1" fmla="*/ 96719 w 2756478"/>
              <a:gd name="connsiteY1" fmla="*/ 9898 h 116278"/>
              <a:gd name="connsiteX2" fmla="*/ 241796 w 2756478"/>
              <a:gd name="connsiteY2" fmla="*/ 62946 h 116278"/>
              <a:gd name="connsiteX3" fmla="*/ 1063904 w 2756478"/>
              <a:gd name="connsiteY3" fmla="*/ 9898 h 116278"/>
              <a:gd name="connsiteX4" fmla="*/ 1257341 w 2756478"/>
              <a:gd name="connsiteY4" fmla="*/ 62946 h 116278"/>
              <a:gd name="connsiteX5" fmla="*/ 1402419 w 2756478"/>
              <a:gd name="connsiteY5" fmla="*/ 36422 h 116278"/>
              <a:gd name="connsiteX6" fmla="*/ 1547496 w 2756478"/>
              <a:gd name="connsiteY6" fmla="*/ 62946 h 116278"/>
              <a:gd name="connsiteX7" fmla="*/ 1817513 w 2756478"/>
              <a:gd name="connsiteY7" fmla="*/ 111857 h 116278"/>
              <a:gd name="connsiteX8" fmla="*/ 2079448 w 2756478"/>
              <a:gd name="connsiteY8" fmla="*/ 89470 h 116278"/>
              <a:gd name="connsiteX9" fmla="*/ 2466322 w 2756478"/>
              <a:gd name="connsiteY9" fmla="*/ 62946 h 116278"/>
              <a:gd name="connsiteX10" fmla="*/ 2659759 w 2756478"/>
              <a:gd name="connsiteY10" fmla="*/ 62946 h 116278"/>
              <a:gd name="connsiteX11" fmla="*/ 2727903 w 2756478"/>
              <a:gd name="connsiteY11" fmla="*/ 102500 h 116278"/>
              <a:gd name="connsiteX0" fmla="*/ 0 w 2930131"/>
              <a:gd name="connsiteY0" fmla="*/ 58834 h 116278"/>
              <a:gd name="connsiteX1" fmla="*/ 96719 w 2930131"/>
              <a:gd name="connsiteY1" fmla="*/ 9898 h 116278"/>
              <a:gd name="connsiteX2" fmla="*/ 241796 w 2930131"/>
              <a:gd name="connsiteY2" fmla="*/ 62946 h 116278"/>
              <a:gd name="connsiteX3" fmla="*/ 1063904 w 2930131"/>
              <a:gd name="connsiteY3" fmla="*/ 9898 h 116278"/>
              <a:gd name="connsiteX4" fmla="*/ 1257341 w 2930131"/>
              <a:gd name="connsiteY4" fmla="*/ 62946 h 116278"/>
              <a:gd name="connsiteX5" fmla="*/ 1402419 w 2930131"/>
              <a:gd name="connsiteY5" fmla="*/ 36422 h 116278"/>
              <a:gd name="connsiteX6" fmla="*/ 1547496 w 2930131"/>
              <a:gd name="connsiteY6" fmla="*/ 62946 h 116278"/>
              <a:gd name="connsiteX7" fmla="*/ 1817513 w 2930131"/>
              <a:gd name="connsiteY7" fmla="*/ 111857 h 116278"/>
              <a:gd name="connsiteX8" fmla="*/ 2079448 w 2930131"/>
              <a:gd name="connsiteY8" fmla="*/ 89470 h 116278"/>
              <a:gd name="connsiteX9" fmla="*/ 2466322 w 2930131"/>
              <a:gd name="connsiteY9" fmla="*/ 62946 h 116278"/>
              <a:gd name="connsiteX10" fmla="*/ 2659759 w 2930131"/>
              <a:gd name="connsiteY10" fmla="*/ 62946 h 116278"/>
              <a:gd name="connsiteX11" fmla="*/ 2901556 w 2930131"/>
              <a:gd name="connsiteY11" fmla="*/ 89470 h 116278"/>
              <a:gd name="connsiteX0" fmla="*/ 0 w 2930131"/>
              <a:gd name="connsiteY0" fmla="*/ 58834 h 116278"/>
              <a:gd name="connsiteX1" fmla="*/ 96719 w 2930131"/>
              <a:gd name="connsiteY1" fmla="*/ 9898 h 116278"/>
              <a:gd name="connsiteX2" fmla="*/ 241796 w 2930131"/>
              <a:gd name="connsiteY2" fmla="*/ 62946 h 116278"/>
              <a:gd name="connsiteX3" fmla="*/ 1063904 w 2930131"/>
              <a:gd name="connsiteY3" fmla="*/ 9898 h 116278"/>
              <a:gd name="connsiteX4" fmla="*/ 1257341 w 2930131"/>
              <a:gd name="connsiteY4" fmla="*/ 62946 h 116278"/>
              <a:gd name="connsiteX5" fmla="*/ 1402419 w 2930131"/>
              <a:gd name="connsiteY5" fmla="*/ 36422 h 116278"/>
              <a:gd name="connsiteX6" fmla="*/ 1547496 w 2930131"/>
              <a:gd name="connsiteY6" fmla="*/ 62946 h 116278"/>
              <a:gd name="connsiteX7" fmla="*/ 1817513 w 2930131"/>
              <a:gd name="connsiteY7" fmla="*/ 111857 h 116278"/>
              <a:gd name="connsiteX8" fmla="*/ 2079448 w 2930131"/>
              <a:gd name="connsiteY8" fmla="*/ 89470 h 116278"/>
              <a:gd name="connsiteX9" fmla="*/ 2466322 w 2930131"/>
              <a:gd name="connsiteY9" fmla="*/ 62946 h 116278"/>
              <a:gd name="connsiteX10" fmla="*/ 2659759 w 2930131"/>
              <a:gd name="connsiteY10" fmla="*/ 62946 h 116278"/>
              <a:gd name="connsiteX11" fmla="*/ 2901556 w 2930131"/>
              <a:gd name="connsiteY11" fmla="*/ 36422 h 116278"/>
              <a:gd name="connsiteX0" fmla="*/ 0 w 2901556"/>
              <a:gd name="connsiteY0" fmla="*/ 79572 h 116278"/>
              <a:gd name="connsiteX1" fmla="*/ 68144 w 2901556"/>
              <a:gd name="connsiteY1" fmla="*/ 9898 h 116278"/>
              <a:gd name="connsiteX2" fmla="*/ 213221 w 2901556"/>
              <a:gd name="connsiteY2" fmla="*/ 62946 h 116278"/>
              <a:gd name="connsiteX3" fmla="*/ 1035329 w 2901556"/>
              <a:gd name="connsiteY3" fmla="*/ 9898 h 116278"/>
              <a:gd name="connsiteX4" fmla="*/ 1228766 w 2901556"/>
              <a:gd name="connsiteY4" fmla="*/ 62946 h 116278"/>
              <a:gd name="connsiteX5" fmla="*/ 1373844 w 2901556"/>
              <a:gd name="connsiteY5" fmla="*/ 36422 h 116278"/>
              <a:gd name="connsiteX6" fmla="*/ 1518921 w 2901556"/>
              <a:gd name="connsiteY6" fmla="*/ 62946 h 116278"/>
              <a:gd name="connsiteX7" fmla="*/ 1788938 w 2901556"/>
              <a:gd name="connsiteY7" fmla="*/ 111857 h 116278"/>
              <a:gd name="connsiteX8" fmla="*/ 2050873 w 2901556"/>
              <a:gd name="connsiteY8" fmla="*/ 89470 h 116278"/>
              <a:gd name="connsiteX9" fmla="*/ 2437747 w 2901556"/>
              <a:gd name="connsiteY9" fmla="*/ 62946 h 116278"/>
              <a:gd name="connsiteX10" fmla="*/ 2631184 w 2901556"/>
              <a:gd name="connsiteY10" fmla="*/ 62946 h 116278"/>
              <a:gd name="connsiteX11" fmla="*/ 2872981 w 2901556"/>
              <a:gd name="connsiteY11" fmla="*/ 36422 h 116278"/>
              <a:gd name="connsiteX0" fmla="*/ 0 w 2901556"/>
              <a:gd name="connsiteY0" fmla="*/ 79572 h 116278"/>
              <a:gd name="connsiteX1" fmla="*/ 96718 w 2901556"/>
              <a:gd name="connsiteY1" fmla="*/ 26524 h 116278"/>
              <a:gd name="connsiteX2" fmla="*/ 213221 w 2901556"/>
              <a:gd name="connsiteY2" fmla="*/ 62946 h 116278"/>
              <a:gd name="connsiteX3" fmla="*/ 1035329 w 2901556"/>
              <a:gd name="connsiteY3" fmla="*/ 9898 h 116278"/>
              <a:gd name="connsiteX4" fmla="*/ 1228766 w 2901556"/>
              <a:gd name="connsiteY4" fmla="*/ 62946 h 116278"/>
              <a:gd name="connsiteX5" fmla="*/ 1373844 w 2901556"/>
              <a:gd name="connsiteY5" fmla="*/ 36422 h 116278"/>
              <a:gd name="connsiteX6" fmla="*/ 1518921 w 2901556"/>
              <a:gd name="connsiteY6" fmla="*/ 62946 h 116278"/>
              <a:gd name="connsiteX7" fmla="*/ 1788938 w 2901556"/>
              <a:gd name="connsiteY7" fmla="*/ 111857 h 116278"/>
              <a:gd name="connsiteX8" fmla="*/ 2050873 w 2901556"/>
              <a:gd name="connsiteY8" fmla="*/ 89470 h 116278"/>
              <a:gd name="connsiteX9" fmla="*/ 2437747 w 2901556"/>
              <a:gd name="connsiteY9" fmla="*/ 62946 h 116278"/>
              <a:gd name="connsiteX10" fmla="*/ 2631184 w 2901556"/>
              <a:gd name="connsiteY10" fmla="*/ 62946 h 116278"/>
              <a:gd name="connsiteX11" fmla="*/ 2872981 w 2901556"/>
              <a:gd name="connsiteY11" fmla="*/ 36422 h 116278"/>
              <a:gd name="connsiteX0" fmla="*/ 0 w 2901556"/>
              <a:gd name="connsiteY0" fmla="*/ 79572 h 116278"/>
              <a:gd name="connsiteX1" fmla="*/ 96718 w 2901556"/>
              <a:gd name="connsiteY1" fmla="*/ 26524 h 116278"/>
              <a:gd name="connsiteX2" fmla="*/ 213221 w 2901556"/>
              <a:gd name="connsiteY2" fmla="*/ 62946 h 116278"/>
              <a:gd name="connsiteX3" fmla="*/ 1035329 w 2901556"/>
              <a:gd name="connsiteY3" fmla="*/ 9898 h 116278"/>
              <a:gd name="connsiteX4" fmla="*/ 1291362 w 2901556"/>
              <a:gd name="connsiteY4" fmla="*/ 64844 h 116278"/>
              <a:gd name="connsiteX5" fmla="*/ 1373844 w 2901556"/>
              <a:gd name="connsiteY5" fmla="*/ 36422 h 116278"/>
              <a:gd name="connsiteX6" fmla="*/ 1518921 w 2901556"/>
              <a:gd name="connsiteY6" fmla="*/ 62946 h 116278"/>
              <a:gd name="connsiteX7" fmla="*/ 1788938 w 2901556"/>
              <a:gd name="connsiteY7" fmla="*/ 111857 h 116278"/>
              <a:gd name="connsiteX8" fmla="*/ 2050873 w 2901556"/>
              <a:gd name="connsiteY8" fmla="*/ 89470 h 116278"/>
              <a:gd name="connsiteX9" fmla="*/ 2437747 w 2901556"/>
              <a:gd name="connsiteY9" fmla="*/ 62946 h 116278"/>
              <a:gd name="connsiteX10" fmla="*/ 2631184 w 2901556"/>
              <a:gd name="connsiteY10" fmla="*/ 62946 h 116278"/>
              <a:gd name="connsiteX11" fmla="*/ 2872981 w 2901556"/>
              <a:gd name="connsiteY11" fmla="*/ 36422 h 11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01556" h="116278">
                <a:moveTo>
                  <a:pt x="0" y="79572"/>
                </a:moveTo>
                <a:lnTo>
                  <a:pt x="96718" y="26524"/>
                </a:lnTo>
                <a:lnTo>
                  <a:pt x="213221" y="62946"/>
                </a:lnTo>
                <a:cubicBezTo>
                  <a:pt x="511862" y="61927"/>
                  <a:pt x="411467" y="11379"/>
                  <a:pt x="1035329" y="9898"/>
                </a:cubicBezTo>
                <a:cubicBezTo>
                  <a:pt x="1221133" y="0"/>
                  <a:pt x="1228345" y="58783"/>
                  <a:pt x="1291362" y="64844"/>
                </a:cubicBezTo>
                <a:lnTo>
                  <a:pt x="1373844" y="36422"/>
                </a:lnTo>
                <a:cubicBezTo>
                  <a:pt x="1422878" y="32380"/>
                  <a:pt x="1469914" y="52578"/>
                  <a:pt x="1518921" y="62946"/>
                </a:cubicBezTo>
                <a:cubicBezTo>
                  <a:pt x="1607235" y="98112"/>
                  <a:pt x="1700279" y="107436"/>
                  <a:pt x="1788938" y="111857"/>
                </a:cubicBezTo>
                <a:cubicBezTo>
                  <a:pt x="1877597" y="116278"/>
                  <a:pt x="1942738" y="97622"/>
                  <a:pt x="2050873" y="89470"/>
                </a:cubicBezTo>
                <a:lnTo>
                  <a:pt x="2437747" y="62946"/>
                </a:lnTo>
                <a:cubicBezTo>
                  <a:pt x="2534465" y="58525"/>
                  <a:pt x="2558645" y="67367"/>
                  <a:pt x="2631184" y="62946"/>
                </a:cubicBezTo>
                <a:cubicBezTo>
                  <a:pt x="2703723" y="58525"/>
                  <a:pt x="2901556" y="36422"/>
                  <a:pt x="2872981" y="36422"/>
                </a:cubicBezTo>
              </a:path>
            </a:pathLst>
          </a:cu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6948263" y="3136990"/>
            <a:ext cx="1656185" cy="220002"/>
            <a:chOff x="6948263" y="3136990"/>
            <a:chExt cx="1656185" cy="220002"/>
          </a:xfrm>
        </p:grpSpPr>
        <p:sp>
          <p:nvSpPr>
            <p:cNvPr id="34" name="Freeform 33"/>
            <p:cNvSpPr/>
            <p:nvPr/>
          </p:nvSpPr>
          <p:spPr>
            <a:xfrm flipH="1" flipV="1">
              <a:off x="6948263" y="3136990"/>
              <a:ext cx="1584177" cy="202000"/>
            </a:xfrm>
            <a:custGeom>
              <a:avLst/>
              <a:gdLst>
                <a:gd name="connsiteX0" fmla="*/ 0 w 2653392"/>
                <a:gd name="connsiteY0" fmla="*/ 21771 h 269420"/>
                <a:gd name="connsiteX1" fmla="*/ 391885 w 2653392"/>
                <a:gd name="connsiteY1" fmla="*/ 21771 h 269420"/>
                <a:gd name="connsiteX2" fmla="*/ 1469571 w 2653392"/>
                <a:gd name="connsiteY2" fmla="*/ 21771 h 269420"/>
                <a:gd name="connsiteX3" fmla="*/ 1845128 w 2653392"/>
                <a:gd name="connsiteY3" fmla="*/ 152399 h 269420"/>
                <a:gd name="connsiteX4" fmla="*/ 1894114 w 2653392"/>
                <a:gd name="connsiteY4" fmla="*/ 266699 h 269420"/>
                <a:gd name="connsiteX5" fmla="*/ 1926771 w 2653392"/>
                <a:gd name="connsiteY5" fmla="*/ 168728 h 269420"/>
                <a:gd name="connsiteX6" fmla="*/ 2253342 w 2653392"/>
                <a:gd name="connsiteY6" fmla="*/ 38099 h 269420"/>
                <a:gd name="connsiteX7" fmla="*/ 2596242 w 2653392"/>
                <a:gd name="connsiteY7" fmla="*/ 119742 h 269420"/>
                <a:gd name="connsiteX8" fmla="*/ 2596242 w 2653392"/>
                <a:gd name="connsiteY8" fmla="*/ 136071 h 269420"/>
                <a:gd name="connsiteX0" fmla="*/ 0 w 2653392"/>
                <a:gd name="connsiteY0" fmla="*/ 21771 h 275489"/>
                <a:gd name="connsiteX1" fmla="*/ 391885 w 2653392"/>
                <a:gd name="connsiteY1" fmla="*/ 21771 h 275489"/>
                <a:gd name="connsiteX2" fmla="*/ 1469571 w 2653392"/>
                <a:gd name="connsiteY2" fmla="*/ 21771 h 275489"/>
                <a:gd name="connsiteX3" fmla="*/ 1845128 w 2653392"/>
                <a:gd name="connsiteY3" fmla="*/ 152399 h 275489"/>
                <a:gd name="connsiteX4" fmla="*/ 1894114 w 2653392"/>
                <a:gd name="connsiteY4" fmla="*/ 266699 h 275489"/>
                <a:gd name="connsiteX5" fmla="*/ 1891375 w 2653392"/>
                <a:gd name="connsiteY5" fmla="*/ 99661 h 275489"/>
                <a:gd name="connsiteX6" fmla="*/ 2253342 w 2653392"/>
                <a:gd name="connsiteY6" fmla="*/ 38099 h 275489"/>
                <a:gd name="connsiteX7" fmla="*/ 2596242 w 2653392"/>
                <a:gd name="connsiteY7" fmla="*/ 119742 h 275489"/>
                <a:gd name="connsiteX8" fmla="*/ 2596242 w 2653392"/>
                <a:gd name="connsiteY8" fmla="*/ 136071 h 275489"/>
                <a:gd name="connsiteX0" fmla="*/ 0 w 2653392"/>
                <a:gd name="connsiteY0" fmla="*/ 21771 h 269911"/>
                <a:gd name="connsiteX1" fmla="*/ 391885 w 2653392"/>
                <a:gd name="connsiteY1" fmla="*/ 21771 h 269911"/>
                <a:gd name="connsiteX2" fmla="*/ 1469571 w 2653392"/>
                <a:gd name="connsiteY2" fmla="*/ 21771 h 269911"/>
                <a:gd name="connsiteX3" fmla="*/ 1845128 w 2653392"/>
                <a:gd name="connsiteY3" fmla="*/ 152399 h 269911"/>
                <a:gd name="connsiteX4" fmla="*/ 1894114 w 2653392"/>
                <a:gd name="connsiteY4" fmla="*/ 266699 h 269911"/>
                <a:gd name="connsiteX5" fmla="*/ 2035391 w 2653392"/>
                <a:gd name="connsiteY5" fmla="*/ 171669 h 269911"/>
                <a:gd name="connsiteX6" fmla="*/ 2253342 w 2653392"/>
                <a:gd name="connsiteY6" fmla="*/ 38099 h 269911"/>
                <a:gd name="connsiteX7" fmla="*/ 2596242 w 2653392"/>
                <a:gd name="connsiteY7" fmla="*/ 119742 h 269911"/>
                <a:gd name="connsiteX8" fmla="*/ 2596242 w 2653392"/>
                <a:gd name="connsiteY8" fmla="*/ 136071 h 269911"/>
                <a:gd name="connsiteX0" fmla="*/ 0 w 2653392"/>
                <a:gd name="connsiteY0" fmla="*/ 21771 h 275489"/>
                <a:gd name="connsiteX1" fmla="*/ 391885 w 2653392"/>
                <a:gd name="connsiteY1" fmla="*/ 21771 h 275489"/>
                <a:gd name="connsiteX2" fmla="*/ 1469571 w 2653392"/>
                <a:gd name="connsiteY2" fmla="*/ 21771 h 275489"/>
                <a:gd name="connsiteX3" fmla="*/ 1845128 w 2653392"/>
                <a:gd name="connsiteY3" fmla="*/ 152399 h 275489"/>
                <a:gd name="connsiteX4" fmla="*/ 1894114 w 2653392"/>
                <a:gd name="connsiteY4" fmla="*/ 266699 h 275489"/>
                <a:gd name="connsiteX5" fmla="*/ 2035391 w 2653392"/>
                <a:gd name="connsiteY5" fmla="*/ 99661 h 275489"/>
                <a:gd name="connsiteX6" fmla="*/ 2253342 w 2653392"/>
                <a:gd name="connsiteY6" fmla="*/ 38099 h 275489"/>
                <a:gd name="connsiteX7" fmla="*/ 2596242 w 2653392"/>
                <a:gd name="connsiteY7" fmla="*/ 119742 h 275489"/>
                <a:gd name="connsiteX8" fmla="*/ 2596242 w 2653392"/>
                <a:gd name="connsiteY8" fmla="*/ 136071 h 275489"/>
                <a:gd name="connsiteX0" fmla="*/ 0 w 2653392"/>
                <a:gd name="connsiteY0" fmla="*/ 19764 h 271475"/>
                <a:gd name="connsiteX1" fmla="*/ 391885 w 2653392"/>
                <a:gd name="connsiteY1" fmla="*/ 19764 h 271475"/>
                <a:gd name="connsiteX2" fmla="*/ 1469571 w 2653392"/>
                <a:gd name="connsiteY2" fmla="*/ 19764 h 271475"/>
                <a:gd name="connsiteX3" fmla="*/ 1799902 w 2653392"/>
                <a:gd name="connsiteY3" fmla="*/ 138349 h 271475"/>
                <a:gd name="connsiteX4" fmla="*/ 1894114 w 2653392"/>
                <a:gd name="connsiteY4" fmla="*/ 264692 h 271475"/>
                <a:gd name="connsiteX5" fmla="*/ 2035391 w 2653392"/>
                <a:gd name="connsiteY5" fmla="*/ 97654 h 271475"/>
                <a:gd name="connsiteX6" fmla="*/ 2253342 w 2653392"/>
                <a:gd name="connsiteY6" fmla="*/ 36092 h 271475"/>
                <a:gd name="connsiteX7" fmla="*/ 2596242 w 2653392"/>
                <a:gd name="connsiteY7" fmla="*/ 117735 h 271475"/>
                <a:gd name="connsiteX8" fmla="*/ 2596242 w 2653392"/>
                <a:gd name="connsiteY8" fmla="*/ 134064 h 271475"/>
                <a:gd name="connsiteX0" fmla="*/ 0 w 2653392"/>
                <a:gd name="connsiteY0" fmla="*/ 19764 h 182560"/>
                <a:gd name="connsiteX1" fmla="*/ 391885 w 2653392"/>
                <a:gd name="connsiteY1" fmla="*/ 19764 h 182560"/>
                <a:gd name="connsiteX2" fmla="*/ 1469571 w 2653392"/>
                <a:gd name="connsiteY2" fmla="*/ 19764 h 182560"/>
                <a:gd name="connsiteX3" fmla="*/ 1799902 w 2653392"/>
                <a:gd name="connsiteY3" fmla="*/ 138349 h 182560"/>
                <a:gd name="connsiteX4" fmla="*/ 1942151 w 2653392"/>
                <a:gd name="connsiteY4" fmla="*/ 175777 h 182560"/>
                <a:gd name="connsiteX5" fmla="*/ 2035391 w 2653392"/>
                <a:gd name="connsiteY5" fmla="*/ 97654 h 182560"/>
                <a:gd name="connsiteX6" fmla="*/ 2253342 w 2653392"/>
                <a:gd name="connsiteY6" fmla="*/ 36092 h 182560"/>
                <a:gd name="connsiteX7" fmla="*/ 2596242 w 2653392"/>
                <a:gd name="connsiteY7" fmla="*/ 117735 h 182560"/>
                <a:gd name="connsiteX8" fmla="*/ 2596242 w 2653392"/>
                <a:gd name="connsiteY8" fmla="*/ 134064 h 182560"/>
                <a:gd name="connsiteX0" fmla="*/ 0 w 2653392"/>
                <a:gd name="connsiteY0" fmla="*/ 19764 h 159673"/>
                <a:gd name="connsiteX1" fmla="*/ 391885 w 2653392"/>
                <a:gd name="connsiteY1" fmla="*/ 19764 h 159673"/>
                <a:gd name="connsiteX2" fmla="*/ 1469571 w 2653392"/>
                <a:gd name="connsiteY2" fmla="*/ 19764 h 159673"/>
                <a:gd name="connsiteX3" fmla="*/ 1799902 w 2653392"/>
                <a:gd name="connsiteY3" fmla="*/ 138349 h 159673"/>
                <a:gd name="connsiteX4" fmla="*/ 1942151 w 2653392"/>
                <a:gd name="connsiteY4" fmla="*/ 147706 h 159673"/>
                <a:gd name="connsiteX5" fmla="*/ 2035391 w 2653392"/>
                <a:gd name="connsiteY5" fmla="*/ 97654 h 159673"/>
                <a:gd name="connsiteX6" fmla="*/ 2253342 w 2653392"/>
                <a:gd name="connsiteY6" fmla="*/ 36092 h 159673"/>
                <a:gd name="connsiteX7" fmla="*/ 2596242 w 2653392"/>
                <a:gd name="connsiteY7" fmla="*/ 117735 h 159673"/>
                <a:gd name="connsiteX8" fmla="*/ 2596242 w 2653392"/>
                <a:gd name="connsiteY8" fmla="*/ 134064 h 159673"/>
                <a:gd name="connsiteX0" fmla="*/ 0 w 2738867"/>
                <a:gd name="connsiteY0" fmla="*/ 19764 h 159673"/>
                <a:gd name="connsiteX1" fmla="*/ 391885 w 2738867"/>
                <a:gd name="connsiteY1" fmla="*/ 19764 h 159673"/>
                <a:gd name="connsiteX2" fmla="*/ 1469571 w 2738867"/>
                <a:gd name="connsiteY2" fmla="*/ 19764 h 159673"/>
                <a:gd name="connsiteX3" fmla="*/ 1799902 w 2738867"/>
                <a:gd name="connsiteY3" fmla="*/ 138349 h 159673"/>
                <a:gd name="connsiteX4" fmla="*/ 1942151 w 2738867"/>
                <a:gd name="connsiteY4" fmla="*/ 147706 h 159673"/>
                <a:gd name="connsiteX5" fmla="*/ 2035391 w 2738867"/>
                <a:gd name="connsiteY5" fmla="*/ 97654 h 159673"/>
                <a:gd name="connsiteX6" fmla="*/ 2253342 w 2738867"/>
                <a:gd name="connsiteY6" fmla="*/ 36092 h 159673"/>
                <a:gd name="connsiteX7" fmla="*/ 2596242 w 2738867"/>
                <a:gd name="connsiteY7" fmla="*/ 117735 h 159673"/>
                <a:gd name="connsiteX8" fmla="*/ 2710292 w 2738867"/>
                <a:gd name="connsiteY8" fmla="*/ 128992 h 159673"/>
                <a:gd name="connsiteX0" fmla="*/ 0 w 2738867"/>
                <a:gd name="connsiteY0" fmla="*/ 19764 h 159673"/>
                <a:gd name="connsiteX1" fmla="*/ 391885 w 2738867"/>
                <a:gd name="connsiteY1" fmla="*/ 19764 h 159673"/>
                <a:gd name="connsiteX2" fmla="*/ 1469571 w 2738867"/>
                <a:gd name="connsiteY2" fmla="*/ 19764 h 159673"/>
                <a:gd name="connsiteX3" fmla="*/ 1799902 w 2738867"/>
                <a:gd name="connsiteY3" fmla="*/ 138349 h 159673"/>
                <a:gd name="connsiteX4" fmla="*/ 1942151 w 2738867"/>
                <a:gd name="connsiteY4" fmla="*/ 147706 h 159673"/>
                <a:gd name="connsiteX5" fmla="*/ 2055949 w 2738867"/>
                <a:gd name="connsiteY5" fmla="*/ 110278 h 159673"/>
                <a:gd name="connsiteX6" fmla="*/ 2253342 w 2738867"/>
                <a:gd name="connsiteY6" fmla="*/ 36092 h 159673"/>
                <a:gd name="connsiteX7" fmla="*/ 2596242 w 2738867"/>
                <a:gd name="connsiteY7" fmla="*/ 117735 h 159673"/>
                <a:gd name="connsiteX8" fmla="*/ 2710292 w 2738867"/>
                <a:gd name="connsiteY8" fmla="*/ 128992 h 159673"/>
                <a:gd name="connsiteX0" fmla="*/ 0 w 2738867"/>
                <a:gd name="connsiteY0" fmla="*/ 20274 h 160183"/>
                <a:gd name="connsiteX1" fmla="*/ 391885 w 2738867"/>
                <a:gd name="connsiteY1" fmla="*/ 20274 h 160183"/>
                <a:gd name="connsiteX2" fmla="*/ 1287808 w 2738867"/>
                <a:gd name="connsiteY2" fmla="*/ 17217 h 160183"/>
                <a:gd name="connsiteX3" fmla="*/ 1469571 w 2738867"/>
                <a:gd name="connsiteY3" fmla="*/ 20274 h 160183"/>
                <a:gd name="connsiteX4" fmla="*/ 1799902 w 2738867"/>
                <a:gd name="connsiteY4" fmla="*/ 138859 h 160183"/>
                <a:gd name="connsiteX5" fmla="*/ 1942151 w 2738867"/>
                <a:gd name="connsiteY5" fmla="*/ 148216 h 160183"/>
                <a:gd name="connsiteX6" fmla="*/ 2055949 w 2738867"/>
                <a:gd name="connsiteY6" fmla="*/ 110788 h 160183"/>
                <a:gd name="connsiteX7" fmla="*/ 2253342 w 2738867"/>
                <a:gd name="connsiteY7" fmla="*/ 36602 h 160183"/>
                <a:gd name="connsiteX8" fmla="*/ 2596242 w 2738867"/>
                <a:gd name="connsiteY8" fmla="*/ 118245 h 160183"/>
                <a:gd name="connsiteX9" fmla="*/ 2710292 w 2738867"/>
                <a:gd name="connsiteY9" fmla="*/ 129502 h 160183"/>
                <a:gd name="connsiteX0" fmla="*/ 0 w 2738867"/>
                <a:gd name="connsiteY0" fmla="*/ 3057 h 137237"/>
                <a:gd name="connsiteX1" fmla="*/ 391885 w 2738867"/>
                <a:gd name="connsiteY1" fmla="*/ 3057 h 137237"/>
                <a:gd name="connsiteX2" fmla="*/ 1287808 w 2738867"/>
                <a:gd name="connsiteY2" fmla="*/ 0 h 137237"/>
                <a:gd name="connsiteX3" fmla="*/ 1543855 w 2738867"/>
                <a:gd name="connsiteY3" fmla="*/ 37428 h 137237"/>
                <a:gd name="connsiteX4" fmla="*/ 1799902 w 2738867"/>
                <a:gd name="connsiteY4" fmla="*/ 121642 h 137237"/>
                <a:gd name="connsiteX5" fmla="*/ 1942151 w 2738867"/>
                <a:gd name="connsiteY5" fmla="*/ 130999 h 137237"/>
                <a:gd name="connsiteX6" fmla="*/ 2055949 w 2738867"/>
                <a:gd name="connsiteY6" fmla="*/ 93571 h 137237"/>
                <a:gd name="connsiteX7" fmla="*/ 2253342 w 2738867"/>
                <a:gd name="connsiteY7" fmla="*/ 19385 h 137237"/>
                <a:gd name="connsiteX8" fmla="*/ 2596242 w 2738867"/>
                <a:gd name="connsiteY8" fmla="*/ 101028 h 137237"/>
                <a:gd name="connsiteX9" fmla="*/ 2710292 w 2738867"/>
                <a:gd name="connsiteY9" fmla="*/ 112285 h 137237"/>
                <a:gd name="connsiteX0" fmla="*/ 0 w 2738867"/>
                <a:gd name="connsiteY0" fmla="*/ 3057 h 137237"/>
                <a:gd name="connsiteX1" fmla="*/ 391885 w 2738867"/>
                <a:gd name="connsiteY1" fmla="*/ 3057 h 137237"/>
                <a:gd name="connsiteX2" fmla="*/ 1287808 w 2738867"/>
                <a:gd name="connsiteY2" fmla="*/ 0 h 137237"/>
                <a:gd name="connsiteX3" fmla="*/ 1543855 w 2738867"/>
                <a:gd name="connsiteY3" fmla="*/ 37428 h 137237"/>
                <a:gd name="connsiteX4" fmla="*/ 1799902 w 2738867"/>
                <a:gd name="connsiteY4" fmla="*/ 121642 h 137237"/>
                <a:gd name="connsiteX5" fmla="*/ 1942151 w 2738867"/>
                <a:gd name="connsiteY5" fmla="*/ 130999 h 137237"/>
                <a:gd name="connsiteX6" fmla="*/ 2055949 w 2738867"/>
                <a:gd name="connsiteY6" fmla="*/ 93571 h 137237"/>
                <a:gd name="connsiteX7" fmla="*/ 2253342 w 2738867"/>
                <a:gd name="connsiteY7" fmla="*/ 19385 h 137237"/>
                <a:gd name="connsiteX8" fmla="*/ 2596242 w 2738867"/>
                <a:gd name="connsiteY8" fmla="*/ 101028 h 137237"/>
                <a:gd name="connsiteX9" fmla="*/ 2710292 w 2738867"/>
                <a:gd name="connsiteY9" fmla="*/ 112285 h 137237"/>
                <a:gd name="connsiteX0" fmla="*/ 0 w 2738867"/>
                <a:gd name="connsiteY0" fmla="*/ 3057 h 137237"/>
                <a:gd name="connsiteX1" fmla="*/ 391885 w 2738867"/>
                <a:gd name="connsiteY1" fmla="*/ 3057 h 137237"/>
                <a:gd name="connsiteX2" fmla="*/ 1287808 w 2738867"/>
                <a:gd name="connsiteY2" fmla="*/ 0 h 137237"/>
                <a:gd name="connsiteX3" fmla="*/ 1543855 w 2738867"/>
                <a:gd name="connsiteY3" fmla="*/ 37428 h 137237"/>
                <a:gd name="connsiteX4" fmla="*/ 1799902 w 2738867"/>
                <a:gd name="connsiteY4" fmla="*/ 121642 h 137237"/>
                <a:gd name="connsiteX5" fmla="*/ 1942151 w 2738867"/>
                <a:gd name="connsiteY5" fmla="*/ 130999 h 137237"/>
                <a:gd name="connsiteX6" fmla="*/ 2055949 w 2738867"/>
                <a:gd name="connsiteY6" fmla="*/ 93571 h 137237"/>
                <a:gd name="connsiteX7" fmla="*/ 2253342 w 2738867"/>
                <a:gd name="connsiteY7" fmla="*/ 19385 h 137237"/>
                <a:gd name="connsiteX8" fmla="*/ 2596242 w 2738867"/>
                <a:gd name="connsiteY8" fmla="*/ 101028 h 137237"/>
                <a:gd name="connsiteX9" fmla="*/ 2710292 w 2738867"/>
                <a:gd name="connsiteY9" fmla="*/ 112285 h 137237"/>
                <a:gd name="connsiteX0" fmla="*/ 0 w 2738867"/>
                <a:gd name="connsiteY0" fmla="*/ 3057 h 137237"/>
                <a:gd name="connsiteX1" fmla="*/ 391885 w 2738867"/>
                <a:gd name="connsiteY1" fmla="*/ 3057 h 137237"/>
                <a:gd name="connsiteX2" fmla="*/ 1287808 w 2738867"/>
                <a:gd name="connsiteY2" fmla="*/ 0 h 137237"/>
                <a:gd name="connsiteX3" fmla="*/ 1543855 w 2738867"/>
                <a:gd name="connsiteY3" fmla="*/ 37428 h 137237"/>
                <a:gd name="connsiteX4" fmla="*/ 1799902 w 2738867"/>
                <a:gd name="connsiteY4" fmla="*/ 121642 h 137237"/>
                <a:gd name="connsiteX5" fmla="*/ 1942151 w 2738867"/>
                <a:gd name="connsiteY5" fmla="*/ 130999 h 137237"/>
                <a:gd name="connsiteX6" fmla="*/ 2055949 w 2738867"/>
                <a:gd name="connsiteY6" fmla="*/ 93571 h 137237"/>
                <a:gd name="connsiteX7" fmla="*/ 2253342 w 2738867"/>
                <a:gd name="connsiteY7" fmla="*/ 19385 h 137237"/>
                <a:gd name="connsiteX8" fmla="*/ 2596242 w 2738867"/>
                <a:gd name="connsiteY8" fmla="*/ 101028 h 137237"/>
                <a:gd name="connsiteX9" fmla="*/ 2710292 w 2738867"/>
                <a:gd name="connsiteY9" fmla="*/ 112285 h 137237"/>
                <a:gd name="connsiteX0" fmla="*/ 0 w 2738867"/>
                <a:gd name="connsiteY0" fmla="*/ 3057 h 137237"/>
                <a:gd name="connsiteX1" fmla="*/ 408986 w 2738867"/>
                <a:gd name="connsiteY1" fmla="*/ 68619 h 137237"/>
                <a:gd name="connsiteX2" fmla="*/ 1287808 w 2738867"/>
                <a:gd name="connsiteY2" fmla="*/ 0 h 137237"/>
                <a:gd name="connsiteX3" fmla="*/ 1543855 w 2738867"/>
                <a:gd name="connsiteY3" fmla="*/ 37428 h 137237"/>
                <a:gd name="connsiteX4" fmla="*/ 1799902 w 2738867"/>
                <a:gd name="connsiteY4" fmla="*/ 121642 h 137237"/>
                <a:gd name="connsiteX5" fmla="*/ 1942151 w 2738867"/>
                <a:gd name="connsiteY5" fmla="*/ 130999 h 137237"/>
                <a:gd name="connsiteX6" fmla="*/ 2055949 w 2738867"/>
                <a:gd name="connsiteY6" fmla="*/ 93571 h 137237"/>
                <a:gd name="connsiteX7" fmla="*/ 2253342 w 2738867"/>
                <a:gd name="connsiteY7" fmla="*/ 19385 h 137237"/>
                <a:gd name="connsiteX8" fmla="*/ 2596242 w 2738867"/>
                <a:gd name="connsiteY8" fmla="*/ 101028 h 137237"/>
                <a:gd name="connsiteX9" fmla="*/ 2710292 w 2738867"/>
                <a:gd name="connsiteY9" fmla="*/ 112285 h 137237"/>
                <a:gd name="connsiteX0" fmla="*/ 17611 w 2756478"/>
                <a:gd name="connsiteY0" fmla="*/ 3057 h 137237"/>
                <a:gd name="connsiteX1" fmla="*/ 0 w 2756478"/>
                <a:gd name="connsiteY1" fmla="*/ 68619 h 137237"/>
                <a:gd name="connsiteX2" fmla="*/ 426597 w 2756478"/>
                <a:gd name="connsiteY2" fmla="*/ 68619 h 137237"/>
                <a:gd name="connsiteX3" fmla="*/ 1305419 w 2756478"/>
                <a:gd name="connsiteY3" fmla="*/ 0 h 137237"/>
                <a:gd name="connsiteX4" fmla="*/ 1561466 w 2756478"/>
                <a:gd name="connsiteY4" fmla="*/ 37428 h 137237"/>
                <a:gd name="connsiteX5" fmla="*/ 1817513 w 2756478"/>
                <a:gd name="connsiteY5" fmla="*/ 121642 h 137237"/>
                <a:gd name="connsiteX6" fmla="*/ 1959762 w 2756478"/>
                <a:gd name="connsiteY6" fmla="*/ 130999 h 137237"/>
                <a:gd name="connsiteX7" fmla="*/ 2073560 w 2756478"/>
                <a:gd name="connsiteY7" fmla="*/ 93571 h 137237"/>
                <a:gd name="connsiteX8" fmla="*/ 2270953 w 2756478"/>
                <a:gd name="connsiteY8" fmla="*/ 19385 h 137237"/>
                <a:gd name="connsiteX9" fmla="*/ 2613853 w 2756478"/>
                <a:gd name="connsiteY9" fmla="*/ 101028 h 137237"/>
                <a:gd name="connsiteX10" fmla="*/ 2727903 w 2756478"/>
                <a:gd name="connsiteY10" fmla="*/ 112285 h 137237"/>
                <a:gd name="connsiteX0" fmla="*/ 17611 w 2756478"/>
                <a:gd name="connsiteY0" fmla="*/ 0 h 179077"/>
                <a:gd name="connsiteX1" fmla="*/ 0 w 2756478"/>
                <a:gd name="connsiteY1" fmla="*/ 65562 h 179077"/>
                <a:gd name="connsiteX2" fmla="*/ 426597 w 2756478"/>
                <a:gd name="connsiteY2" fmla="*/ 65562 h 179077"/>
                <a:gd name="connsiteX3" fmla="*/ 1436212 w 2756478"/>
                <a:gd name="connsiteY3" fmla="*/ 65562 h 179077"/>
                <a:gd name="connsiteX4" fmla="*/ 1561466 w 2756478"/>
                <a:gd name="connsiteY4" fmla="*/ 34371 h 179077"/>
                <a:gd name="connsiteX5" fmla="*/ 1817513 w 2756478"/>
                <a:gd name="connsiteY5" fmla="*/ 118585 h 179077"/>
                <a:gd name="connsiteX6" fmla="*/ 1959762 w 2756478"/>
                <a:gd name="connsiteY6" fmla="*/ 127942 h 179077"/>
                <a:gd name="connsiteX7" fmla="*/ 2073560 w 2756478"/>
                <a:gd name="connsiteY7" fmla="*/ 90514 h 179077"/>
                <a:gd name="connsiteX8" fmla="*/ 2270953 w 2756478"/>
                <a:gd name="connsiteY8" fmla="*/ 16328 h 179077"/>
                <a:gd name="connsiteX9" fmla="*/ 2613853 w 2756478"/>
                <a:gd name="connsiteY9" fmla="*/ 97971 h 179077"/>
                <a:gd name="connsiteX10" fmla="*/ 2727903 w 2756478"/>
                <a:gd name="connsiteY10" fmla="*/ 109228 h 179077"/>
                <a:gd name="connsiteX0" fmla="*/ 17611 w 2756478"/>
                <a:gd name="connsiteY0" fmla="*/ 0 h 179077"/>
                <a:gd name="connsiteX1" fmla="*/ 0 w 2756478"/>
                <a:gd name="connsiteY1" fmla="*/ 65562 h 179077"/>
                <a:gd name="connsiteX2" fmla="*/ 426597 w 2756478"/>
                <a:gd name="connsiteY2" fmla="*/ 65562 h 179077"/>
                <a:gd name="connsiteX3" fmla="*/ 1436212 w 2756478"/>
                <a:gd name="connsiteY3" fmla="*/ 65562 h 179077"/>
                <a:gd name="connsiteX4" fmla="*/ 1478521 w 2756478"/>
                <a:gd name="connsiteY4" fmla="*/ 52994 h 179077"/>
                <a:gd name="connsiteX5" fmla="*/ 1561466 w 2756478"/>
                <a:gd name="connsiteY5" fmla="*/ 34371 h 179077"/>
                <a:gd name="connsiteX6" fmla="*/ 1817513 w 2756478"/>
                <a:gd name="connsiteY6" fmla="*/ 118585 h 179077"/>
                <a:gd name="connsiteX7" fmla="*/ 1959762 w 2756478"/>
                <a:gd name="connsiteY7" fmla="*/ 127942 h 179077"/>
                <a:gd name="connsiteX8" fmla="*/ 2073560 w 2756478"/>
                <a:gd name="connsiteY8" fmla="*/ 90514 h 179077"/>
                <a:gd name="connsiteX9" fmla="*/ 2270953 w 2756478"/>
                <a:gd name="connsiteY9" fmla="*/ 16328 h 179077"/>
                <a:gd name="connsiteX10" fmla="*/ 2613853 w 2756478"/>
                <a:gd name="connsiteY10" fmla="*/ 97971 h 179077"/>
                <a:gd name="connsiteX11" fmla="*/ 2727903 w 2756478"/>
                <a:gd name="connsiteY11" fmla="*/ 109228 h 179077"/>
                <a:gd name="connsiteX0" fmla="*/ 17611 w 2756478"/>
                <a:gd name="connsiteY0" fmla="*/ 0 h 179077"/>
                <a:gd name="connsiteX1" fmla="*/ 0 w 2756478"/>
                <a:gd name="connsiteY1" fmla="*/ 65562 h 179077"/>
                <a:gd name="connsiteX2" fmla="*/ 426597 w 2756478"/>
                <a:gd name="connsiteY2" fmla="*/ 65562 h 179077"/>
                <a:gd name="connsiteX3" fmla="*/ 1436212 w 2756478"/>
                <a:gd name="connsiteY3" fmla="*/ 65562 h 179077"/>
                <a:gd name="connsiteX4" fmla="*/ 1368982 w 2756478"/>
                <a:gd name="connsiteY4" fmla="*/ 90847 h 179077"/>
                <a:gd name="connsiteX5" fmla="*/ 1478521 w 2756478"/>
                <a:gd name="connsiteY5" fmla="*/ 52994 h 179077"/>
                <a:gd name="connsiteX6" fmla="*/ 1561466 w 2756478"/>
                <a:gd name="connsiteY6" fmla="*/ 34371 h 179077"/>
                <a:gd name="connsiteX7" fmla="*/ 1817513 w 2756478"/>
                <a:gd name="connsiteY7" fmla="*/ 118585 h 179077"/>
                <a:gd name="connsiteX8" fmla="*/ 1959762 w 2756478"/>
                <a:gd name="connsiteY8" fmla="*/ 127942 h 179077"/>
                <a:gd name="connsiteX9" fmla="*/ 2073560 w 2756478"/>
                <a:gd name="connsiteY9" fmla="*/ 90514 h 179077"/>
                <a:gd name="connsiteX10" fmla="*/ 2270953 w 2756478"/>
                <a:gd name="connsiteY10" fmla="*/ 16328 h 179077"/>
                <a:gd name="connsiteX11" fmla="*/ 2613853 w 2756478"/>
                <a:gd name="connsiteY11" fmla="*/ 97971 h 179077"/>
                <a:gd name="connsiteX12" fmla="*/ 2727903 w 2756478"/>
                <a:gd name="connsiteY12" fmla="*/ 109228 h 179077"/>
                <a:gd name="connsiteX0" fmla="*/ 17611 w 2756478"/>
                <a:gd name="connsiteY0" fmla="*/ 0 h 219503"/>
                <a:gd name="connsiteX1" fmla="*/ 0 w 2756478"/>
                <a:gd name="connsiteY1" fmla="*/ 65562 h 219503"/>
                <a:gd name="connsiteX2" fmla="*/ 426597 w 2756478"/>
                <a:gd name="connsiteY2" fmla="*/ 65562 h 219503"/>
                <a:gd name="connsiteX3" fmla="*/ 1295956 w 2756478"/>
                <a:gd name="connsiteY3" fmla="*/ 105988 h 219503"/>
                <a:gd name="connsiteX4" fmla="*/ 1368982 w 2756478"/>
                <a:gd name="connsiteY4" fmla="*/ 90847 h 219503"/>
                <a:gd name="connsiteX5" fmla="*/ 1478521 w 2756478"/>
                <a:gd name="connsiteY5" fmla="*/ 52994 h 219503"/>
                <a:gd name="connsiteX6" fmla="*/ 1561466 w 2756478"/>
                <a:gd name="connsiteY6" fmla="*/ 34371 h 219503"/>
                <a:gd name="connsiteX7" fmla="*/ 1817513 w 2756478"/>
                <a:gd name="connsiteY7" fmla="*/ 118585 h 219503"/>
                <a:gd name="connsiteX8" fmla="*/ 1959762 w 2756478"/>
                <a:gd name="connsiteY8" fmla="*/ 127942 h 219503"/>
                <a:gd name="connsiteX9" fmla="*/ 2073560 w 2756478"/>
                <a:gd name="connsiteY9" fmla="*/ 90514 h 219503"/>
                <a:gd name="connsiteX10" fmla="*/ 2270953 w 2756478"/>
                <a:gd name="connsiteY10" fmla="*/ 16328 h 219503"/>
                <a:gd name="connsiteX11" fmla="*/ 2613853 w 2756478"/>
                <a:gd name="connsiteY11" fmla="*/ 97971 h 219503"/>
                <a:gd name="connsiteX12" fmla="*/ 2727903 w 2756478"/>
                <a:gd name="connsiteY12" fmla="*/ 109228 h 219503"/>
                <a:gd name="connsiteX0" fmla="*/ 17611 w 2756478"/>
                <a:gd name="connsiteY0" fmla="*/ 0 h 219503"/>
                <a:gd name="connsiteX1" fmla="*/ 0 w 2756478"/>
                <a:gd name="connsiteY1" fmla="*/ 65562 h 219503"/>
                <a:gd name="connsiteX2" fmla="*/ 426597 w 2756478"/>
                <a:gd name="connsiteY2" fmla="*/ 65562 h 219503"/>
                <a:gd name="connsiteX3" fmla="*/ 1295956 w 2756478"/>
                <a:gd name="connsiteY3" fmla="*/ 105988 h 219503"/>
                <a:gd name="connsiteX4" fmla="*/ 1368982 w 2756478"/>
                <a:gd name="connsiteY4" fmla="*/ 90847 h 219503"/>
                <a:gd name="connsiteX5" fmla="*/ 1478521 w 2756478"/>
                <a:gd name="connsiteY5" fmla="*/ 52994 h 219503"/>
                <a:gd name="connsiteX6" fmla="*/ 1551547 w 2756478"/>
                <a:gd name="connsiteY6" fmla="*/ 45424 h 219503"/>
                <a:gd name="connsiteX7" fmla="*/ 1817513 w 2756478"/>
                <a:gd name="connsiteY7" fmla="*/ 118585 h 219503"/>
                <a:gd name="connsiteX8" fmla="*/ 1959762 w 2756478"/>
                <a:gd name="connsiteY8" fmla="*/ 127942 h 219503"/>
                <a:gd name="connsiteX9" fmla="*/ 2073560 w 2756478"/>
                <a:gd name="connsiteY9" fmla="*/ 90514 h 219503"/>
                <a:gd name="connsiteX10" fmla="*/ 2270953 w 2756478"/>
                <a:gd name="connsiteY10" fmla="*/ 16328 h 219503"/>
                <a:gd name="connsiteX11" fmla="*/ 2613853 w 2756478"/>
                <a:gd name="connsiteY11" fmla="*/ 97971 h 219503"/>
                <a:gd name="connsiteX12" fmla="*/ 2727903 w 2756478"/>
                <a:gd name="connsiteY12" fmla="*/ 109228 h 219503"/>
                <a:gd name="connsiteX0" fmla="*/ 17611 w 2756478"/>
                <a:gd name="connsiteY0" fmla="*/ 0 h 249786"/>
                <a:gd name="connsiteX1" fmla="*/ 0 w 2756478"/>
                <a:gd name="connsiteY1" fmla="*/ 65562 h 249786"/>
                <a:gd name="connsiteX2" fmla="*/ 426597 w 2756478"/>
                <a:gd name="connsiteY2" fmla="*/ 65562 h 249786"/>
                <a:gd name="connsiteX3" fmla="*/ 930825 w 2756478"/>
                <a:gd name="connsiteY3" fmla="*/ 136271 h 249786"/>
                <a:gd name="connsiteX4" fmla="*/ 1368982 w 2756478"/>
                <a:gd name="connsiteY4" fmla="*/ 90847 h 249786"/>
                <a:gd name="connsiteX5" fmla="*/ 1478521 w 2756478"/>
                <a:gd name="connsiteY5" fmla="*/ 52994 h 249786"/>
                <a:gd name="connsiteX6" fmla="*/ 1551547 w 2756478"/>
                <a:gd name="connsiteY6" fmla="*/ 45424 h 249786"/>
                <a:gd name="connsiteX7" fmla="*/ 1817513 w 2756478"/>
                <a:gd name="connsiteY7" fmla="*/ 118585 h 249786"/>
                <a:gd name="connsiteX8" fmla="*/ 1959762 w 2756478"/>
                <a:gd name="connsiteY8" fmla="*/ 127942 h 249786"/>
                <a:gd name="connsiteX9" fmla="*/ 2073560 w 2756478"/>
                <a:gd name="connsiteY9" fmla="*/ 90514 h 249786"/>
                <a:gd name="connsiteX10" fmla="*/ 2270953 w 2756478"/>
                <a:gd name="connsiteY10" fmla="*/ 16328 h 249786"/>
                <a:gd name="connsiteX11" fmla="*/ 2613853 w 2756478"/>
                <a:gd name="connsiteY11" fmla="*/ 97971 h 249786"/>
                <a:gd name="connsiteX12" fmla="*/ 2727903 w 2756478"/>
                <a:gd name="connsiteY12" fmla="*/ 109228 h 249786"/>
                <a:gd name="connsiteX0" fmla="*/ 17611 w 2756478"/>
                <a:gd name="connsiteY0" fmla="*/ 0 h 249786"/>
                <a:gd name="connsiteX1" fmla="*/ 0 w 2756478"/>
                <a:gd name="connsiteY1" fmla="*/ 65562 h 249786"/>
                <a:gd name="connsiteX2" fmla="*/ 426597 w 2756478"/>
                <a:gd name="connsiteY2" fmla="*/ 65562 h 249786"/>
                <a:gd name="connsiteX3" fmla="*/ 930825 w 2756478"/>
                <a:gd name="connsiteY3" fmla="*/ 136271 h 249786"/>
                <a:gd name="connsiteX4" fmla="*/ 1368982 w 2756478"/>
                <a:gd name="connsiteY4" fmla="*/ 90847 h 249786"/>
                <a:gd name="connsiteX5" fmla="*/ 1478521 w 2756478"/>
                <a:gd name="connsiteY5" fmla="*/ 52994 h 249786"/>
                <a:gd name="connsiteX6" fmla="*/ 1551547 w 2756478"/>
                <a:gd name="connsiteY6" fmla="*/ 45424 h 249786"/>
                <a:gd name="connsiteX7" fmla="*/ 1817513 w 2756478"/>
                <a:gd name="connsiteY7" fmla="*/ 118585 h 249786"/>
                <a:gd name="connsiteX8" fmla="*/ 1959762 w 2756478"/>
                <a:gd name="connsiteY8" fmla="*/ 127942 h 249786"/>
                <a:gd name="connsiteX9" fmla="*/ 2073560 w 2756478"/>
                <a:gd name="connsiteY9" fmla="*/ 90514 h 249786"/>
                <a:gd name="connsiteX10" fmla="*/ 2270953 w 2756478"/>
                <a:gd name="connsiteY10" fmla="*/ 16328 h 249786"/>
                <a:gd name="connsiteX11" fmla="*/ 2613853 w 2756478"/>
                <a:gd name="connsiteY11" fmla="*/ 97971 h 249786"/>
                <a:gd name="connsiteX12" fmla="*/ 2727903 w 2756478"/>
                <a:gd name="connsiteY12" fmla="*/ 109228 h 249786"/>
                <a:gd name="connsiteX0" fmla="*/ 17611 w 2756478"/>
                <a:gd name="connsiteY0" fmla="*/ 0 h 136271"/>
                <a:gd name="connsiteX1" fmla="*/ 0 w 2756478"/>
                <a:gd name="connsiteY1" fmla="*/ 65562 h 136271"/>
                <a:gd name="connsiteX2" fmla="*/ 426597 w 2756478"/>
                <a:gd name="connsiteY2" fmla="*/ 65562 h 136271"/>
                <a:gd name="connsiteX3" fmla="*/ 930825 w 2756478"/>
                <a:gd name="connsiteY3" fmla="*/ 136271 h 136271"/>
                <a:gd name="connsiteX4" fmla="*/ 1368982 w 2756478"/>
                <a:gd name="connsiteY4" fmla="*/ 90847 h 136271"/>
                <a:gd name="connsiteX5" fmla="*/ 1478521 w 2756478"/>
                <a:gd name="connsiteY5" fmla="*/ 52994 h 136271"/>
                <a:gd name="connsiteX6" fmla="*/ 1551547 w 2756478"/>
                <a:gd name="connsiteY6" fmla="*/ 45424 h 136271"/>
                <a:gd name="connsiteX7" fmla="*/ 1817513 w 2756478"/>
                <a:gd name="connsiteY7" fmla="*/ 118585 h 136271"/>
                <a:gd name="connsiteX8" fmla="*/ 1959762 w 2756478"/>
                <a:gd name="connsiteY8" fmla="*/ 127942 h 136271"/>
                <a:gd name="connsiteX9" fmla="*/ 2073560 w 2756478"/>
                <a:gd name="connsiteY9" fmla="*/ 90514 h 136271"/>
                <a:gd name="connsiteX10" fmla="*/ 2270953 w 2756478"/>
                <a:gd name="connsiteY10" fmla="*/ 16328 h 136271"/>
                <a:gd name="connsiteX11" fmla="*/ 2613853 w 2756478"/>
                <a:gd name="connsiteY11" fmla="*/ 97971 h 136271"/>
                <a:gd name="connsiteX12" fmla="*/ 2727903 w 2756478"/>
                <a:gd name="connsiteY12" fmla="*/ 109228 h 136271"/>
                <a:gd name="connsiteX0" fmla="*/ 17611 w 2756478"/>
                <a:gd name="connsiteY0" fmla="*/ 0 h 132620"/>
                <a:gd name="connsiteX1" fmla="*/ 0 w 2756478"/>
                <a:gd name="connsiteY1" fmla="*/ 65562 h 132620"/>
                <a:gd name="connsiteX2" fmla="*/ 426597 w 2756478"/>
                <a:gd name="connsiteY2" fmla="*/ 65562 h 132620"/>
                <a:gd name="connsiteX3" fmla="*/ 1076878 w 2756478"/>
                <a:gd name="connsiteY3" fmla="*/ 68135 h 132620"/>
                <a:gd name="connsiteX4" fmla="*/ 1368982 w 2756478"/>
                <a:gd name="connsiteY4" fmla="*/ 90847 h 132620"/>
                <a:gd name="connsiteX5" fmla="*/ 1478521 w 2756478"/>
                <a:gd name="connsiteY5" fmla="*/ 52994 h 132620"/>
                <a:gd name="connsiteX6" fmla="*/ 1551547 w 2756478"/>
                <a:gd name="connsiteY6" fmla="*/ 45424 h 132620"/>
                <a:gd name="connsiteX7" fmla="*/ 1817513 w 2756478"/>
                <a:gd name="connsiteY7" fmla="*/ 118585 h 132620"/>
                <a:gd name="connsiteX8" fmla="*/ 1959762 w 2756478"/>
                <a:gd name="connsiteY8" fmla="*/ 127942 h 132620"/>
                <a:gd name="connsiteX9" fmla="*/ 2073560 w 2756478"/>
                <a:gd name="connsiteY9" fmla="*/ 90514 h 132620"/>
                <a:gd name="connsiteX10" fmla="*/ 2270953 w 2756478"/>
                <a:gd name="connsiteY10" fmla="*/ 16328 h 132620"/>
                <a:gd name="connsiteX11" fmla="*/ 2613853 w 2756478"/>
                <a:gd name="connsiteY11" fmla="*/ 97971 h 132620"/>
                <a:gd name="connsiteX12" fmla="*/ 2727903 w 2756478"/>
                <a:gd name="connsiteY12" fmla="*/ 109228 h 132620"/>
                <a:gd name="connsiteX0" fmla="*/ 17611 w 2756478"/>
                <a:gd name="connsiteY0" fmla="*/ 0 h 132620"/>
                <a:gd name="connsiteX1" fmla="*/ 0 w 2756478"/>
                <a:gd name="connsiteY1" fmla="*/ 65562 h 132620"/>
                <a:gd name="connsiteX2" fmla="*/ 426597 w 2756478"/>
                <a:gd name="connsiteY2" fmla="*/ 65562 h 132620"/>
                <a:gd name="connsiteX3" fmla="*/ 1076878 w 2756478"/>
                <a:gd name="connsiteY3" fmla="*/ 68135 h 132620"/>
                <a:gd name="connsiteX4" fmla="*/ 1368982 w 2756478"/>
                <a:gd name="connsiteY4" fmla="*/ 90847 h 132620"/>
                <a:gd name="connsiteX5" fmla="*/ 1478521 w 2756478"/>
                <a:gd name="connsiteY5" fmla="*/ 52994 h 132620"/>
                <a:gd name="connsiteX6" fmla="*/ 1551547 w 2756478"/>
                <a:gd name="connsiteY6" fmla="*/ 45424 h 132620"/>
                <a:gd name="connsiteX7" fmla="*/ 1817513 w 2756478"/>
                <a:gd name="connsiteY7" fmla="*/ 118585 h 132620"/>
                <a:gd name="connsiteX8" fmla="*/ 1959762 w 2756478"/>
                <a:gd name="connsiteY8" fmla="*/ 127942 h 132620"/>
                <a:gd name="connsiteX9" fmla="*/ 2073560 w 2756478"/>
                <a:gd name="connsiteY9" fmla="*/ 90514 h 132620"/>
                <a:gd name="connsiteX10" fmla="*/ 2270953 w 2756478"/>
                <a:gd name="connsiteY10" fmla="*/ 16328 h 132620"/>
                <a:gd name="connsiteX11" fmla="*/ 2613853 w 2756478"/>
                <a:gd name="connsiteY11" fmla="*/ 97971 h 132620"/>
                <a:gd name="connsiteX12" fmla="*/ 2727903 w 2756478"/>
                <a:gd name="connsiteY12" fmla="*/ 109228 h 132620"/>
                <a:gd name="connsiteX0" fmla="*/ 17611 w 2756478"/>
                <a:gd name="connsiteY0" fmla="*/ 0 h 132620"/>
                <a:gd name="connsiteX1" fmla="*/ 0 w 2756478"/>
                <a:gd name="connsiteY1" fmla="*/ 65562 h 132620"/>
                <a:gd name="connsiteX2" fmla="*/ 426597 w 2756478"/>
                <a:gd name="connsiteY2" fmla="*/ 65562 h 132620"/>
                <a:gd name="connsiteX3" fmla="*/ 1076878 w 2756478"/>
                <a:gd name="connsiteY3" fmla="*/ 68135 h 132620"/>
                <a:gd name="connsiteX4" fmla="*/ 1332469 w 2756478"/>
                <a:gd name="connsiteY4" fmla="*/ 68135 h 132620"/>
                <a:gd name="connsiteX5" fmla="*/ 1478521 w 2756478"/>
                <a:gd name="connsiteY5" fmla="*/ 52994 h 132620"/>
                <a:gd name="connsiteX6" fmla="*/ 1551547 w 2756478"/>
                <a:gd name="connsiteY6" fmla="*/ 45424 h 132620"/>
                <a:gd name="connsiteX7" fmla="*/ 1817513 w 2756478"/>
                <a:gd name="connsiteY7" fmla="*/ 118585 h 132620"/>
                <a:gd name="connsiteX8" fmla="*/ 1959762 w 2756478"/>
                <a:gd name="connsiteY8" fmla="*/ 127942 h 132620"/>
                <a:gd name="connsiteX9" fmla="*/ 2073560 w 2756478"/>
                <a:gd name="connsiteY9" fmla="*/ 90514 h 132620"/>
                <a:gd name="connsiteX10" fmla="*/ 2270953 w 2756478"/>
                <a:gd name="connsiteY10" fmla="*/ 16328 h 132620"/>
                <a:gd name="connsiteX11" fmla="*/ 2613853 w 2756478"/>
                <a:gd name="connsiteY11" fmla="*/ 97971 h 132620"/>
                <a:gd name="connsiteX12" fmla="*/ 2727903 w 2756478"/>
                <a:gd name="connsiteY12" fmla="*/ 109228 h 132620"/>
                <a:gd name="connsiteX0" fmla="*/ 17611 w 2756478"/>
                <a:gd name="connsiteY0" fmla="*/ 0 h 132620"/>
                <a:gd name="connsiteX1" fmla="*/ 0 w 2756478"/>
                <a:gd name="connsiteY1" fmla="*/ 65562 h 132620"/>
                <a:gd name="connsiteX2" fmla="*/ 426597 w 2756478"/>
                <a:gd name="connsiteY2" fmla="*/ 65562 h 132620"/>
                <a:gd name="connsiteX3" fmla="*/ 1076878 w 2756478"/>
                <a:gd name="connsiteY3" fmla="*/ 68135 h 132620"/>
                <a:gd name="connsiteX4" fmla="*/ 1332469 w 2756478"/>
                <a:gd name="connsiteY4" fmla="*/ 68135 h 132620"/>
                <a:gd name="connsiteX5" fmla="*/ 1442008 w 2756478"/>
                <a:gd name="connsiteY5" fmla="*/ 52994 h 132620"/>
                <a:gd name="connsiteX6" fmla="*/ 1551547 w 2756478"/>
                <a:gd name="connsiteY6" fmla="*/ 45424 h 132620"/>
                <a:gd name="connsiteX7" fmla="*/ 1817513 w 2756478"/>
                <a:gd name="connsiteY7" fmla="*/ 118585 h 132620"/>
                <a:gd name="connsiteX8" fmla="*/ 1959762 w 2756478"/>
                <a:gd name="connsiteY8" fmla="*/ 127942 h 132620"/>
                <a:gd name="connsiteX9" fmla="*/ 2073560 w 2756478"/>
                <a:gd name="connsiteY9" fmla="*/ 90514 h 132620"/>
                <a:gd name="connsiteX10" fmla="*/ 2270953 w 2756478"/>
                <a:gd name="connsiteY10" fmla="*/ 16328 h 132620"/>
                <a:gd name="connsiteX11" fmla="*/ 2613853 w 2756478"/>
                <a:gd name="connsiteY11" fmla="*/ 97971 h 132620"/>
                <a:gd name="connsiteX12" fmla="*/ 2727903 w 2756478"/>
                <a:gd name="connsiteY12" fmla="*/ 109228 h 132620"/>
                <a:gd name="connsiteX0" fmla="*/ 17611 w 2747819"/>
                <a:gd name="connsiteY0" fmla="*/ 0 h 132620"/>
                <a:gd name="connsiteX1" fmla="*/ 0 w 2747819"/>
                <a:gd name="connsiteY1" fmla="*/ 65562 h 132620"/>
                <a:gd name="connsiteX2" fmla="*/ 426597 w 2747819"/>
                <a:gd name="connsiteY2" fmla="*/ 65562 h 132620"/>
                <a:gd name="connsiteX3" fmla="*/ 1076878 w 2747819"/>
                <a:gd name="connsiteY3" fmla="*/ 68135 h 132620"/>
                <a:gd name="connsiteX4" fmla="*/ 1332469 w 2747819"/>
                <a:gd name="connsiteY4" fmla="*/ 68135 h 132620"/>
                <a:gd name="connsiteX5" fmla="*/ 1442008 w 2747819"/>
                <a:gd name="connsiteY5" fmla="*/ 52994 h 132620"/>
                <a:gd name="connsiteX6" fmla="*/ 1551547 w 2747819"/>
                <a:gd name="connsiteY6" fmla="*/ 45424 h 132620"/>
                <a:gd name="connsiteX7" fmla="*/ 1817513 w 2747819"/>
                <a:gd name="connsiteY7" fmla="*/ 118585 h 132620"/>
                <a:gd name="connsiteX8" fmla="*/ 1959762 w 2747819"/>
                <a:gd name="connsiteY8" fmla="*/ 127942 h 132620"/>
                <a:gd name="connsiteX9" fmla="*/ 2073560 w 2747819"/>
                <a:gd name="connsiteY9" fmla="*/ 90514 h 132620"/>
                <a:gd name="connsiteX10" fmla="*/ 2270953 w 2747819"/>
                <a:gd name="connsiteY10" fmla="*/ 16328 h 132620"/>
                <a:gd name="connsiteX11" fmla="*/ 2613853 w 2747819"/>
                <a:gd name="connsiteY11" fmla="*/ 97971 h 132620"/>
                <a:gd name="connsiteX12" fmla="*/ 2719244 w 2747819"/>
                <a:gd name="connsiteY12" fmla="*/ 88413 h 132620"/>
                <a:gd name="connsiteX0" fmla="*/ 17611 w 2719244"/>
                <a:gd name="connsiteY0" fmla="*/ 0 h 132620"/>
                <a:gd name="connsiteX1" fmla="*/ 0 w 2719244"/>
                <a:gd name="connsiteY1" fmla="*/ 65562 h 132620"/>
                <a:gd name="connsiteX2" fmla="*/ 426597 w 2719244"/>
                <a:gd name="connsiteY2" fmla="*/ 65562 h 132620"/>
                <a:gd name="connsiteX3" fmla="*/ 1076878 w 2719244"/>
                <a:gd name="connsiteY3" fmla="*/ 68135 h 132620"/>
                <a:gd name="connsiteX4" fmla="*/ 1332469 w 2719244"/>
                <a:gd name="connsiteY4" fmla="*/ 68135 h 132620"/>
                <a:gd name="connsiteX5" fmla="*/ 1442008 w 2719244"/>
                <a:gd name="connsiteY5" fmla="*/ 52994 h 132620"/>
                <a:gd name="connsiteX6" fmla="*/ 1551547 w 2719244"/>
                <a:gd name="connsiteY6" fmla="*/ 45424 h 132620"/>
                <a:gd name="connsiteX7" fmla="*/ 1817513 w 2719244"/>
                <a:gd name="connsiteY7" fmla="*/ 118585 h 132620"/>
                <a:gd name="connsiteX8" fmla="*/ 1959762 w 2719244"/>
                <a:gd name="connsiteY8" fmla="*/ 127942 h 132620"/>
                <a:gd name="connsiteX9" fmla="*/ 2073560 w 2719244"/>
                <a:gd name="connsiteY9" fmla="*/ 90514 h 132620"/>
                <a:gd name="connsiteX10" fmla="*/ 2270953 w 2719244"/>
                <a:gd name="connsiteY10" fmla="*/ 16328 h 132620"/>
                <a:gd name="connsiteX11" fmla="*/ 2719244 w 2719244"/>
                <a:gd name="connsiteY11" fmla="*/ 88413 h 132620"/>
                <a:gd name="connsiteX0" fmla="*/ 17611 w 2643710"/>
                <a:gd name="connsiteY0" fmla="*/ 0 h 132620"/>
                <a:gd name="connsiteX1" fmla="*/ 0 w 2643710"/>
                <a:gd name="connsiteY1" fmla="*/ 65562 h 132620"/>
                <a:gd name="connsiteX2" fmla="*/ 426597 w 2643710"/>
                <a:gd name="connsiteY2" fmla="*/ 65562 h 132620"/>
                <a:gd name="connsiteX3" fmla="*/ 1076878 w 2643710"/>
                <a:gd name="connsiteY3" fmla="*/ 68135 h 132620"/>
                <a:gd name="connsiteX4" fmla="*/ 1332469 w 2643710"/>
                <a:gd name="connsiteY4" fmla="*/ 68135 h 132620"/>
                <a:gd name="connsiteX5" fmla="*/ 1442008 w 2643710"/>
                <a:gd name="connsiteY5" fmla="*/ 52994 h 132620"/>
                <a:gd name="connsiteX6" fmla="*/ 1551547 w 2643710"/>
                <a:gd name="connsiteY6" fmla="*/ 45424 h 132620"/>
                <a:gd name="connsiteX7" fmla="*/ 1817513 w 2643710"/>
                <a:gd name="connsiteY7" fmla="*/ 118585 h 132620"/>
                <a:gd name="connsiteX8" fmla="*/ 1959762 w 2643710"/>
                <a:gd name="connsiteY8" fmla="*/ 127942 h 132620"/>
                <a:gd name="connsiteX9" fmla="*/ 2073560 w 2643710"/>
                <a:gd name="connsiteY9" fmla="*/ 90514 h 132620"/>
                <a:gd name="connsiteX10" fmla="*/ 2270953 w 2643710"/>
                <a:gd name="connsiteY10" fmla="*/ 16328 h 132620"/>
                <a:gd name="connsiteX11" fmla="*/ 2643710 w 2643710"/>
                <a:gd name="connsiteY11" fmla="*/ 44206 h 132620"/>
                <a:gd name="connsiteX0" fmla="*/ 1 w 2643710"/>
                <a:gd name="connsiteY0" fmla="*/ 0 h 132621"/>
                <a:gd name="connsiteX1" fmla="*/ 0 w 2643710"/>
                <a:gd name="connsiteY1" fmla="*/ 65563 h 132621"/>
                <a:gd name="connsiteX2" fmla="*/ 426597 w 2643710"/>
                <a:gd name="connsiteY2" fmla="*/ 65563 h 132621"/>
                <a:gd name="connsiteX3" fmla="*/ 1076878 w 2643710"/>
                <a:gd name="connsiteY3" fmla="*/ 68136 h 132621"/>
                <a:gd name="connsiteX4" fmla="*/ 1332469 w 2643710"/>
                <a:gd name="connsiteY4" fmla="*/ 68136 h 132621"/>
                <a:gd name="connsiteX5" fmla="*/ 1442008 w 2643710"/>
                <a:gd name="connsiteY5" fmla="*/ 52995 h 132621"/>
                <a:gd name="connsiteX6" fmla="*/ 1551547 w 2643710"/>
                <a:gd name="connsiteY6" fmla="*/ 45425 h 132621"/>
                <a:gd name="connsiteX7" fmla="*/ 1817513 w 2643710"/>
                <a:gd name="connsiteY7" fmla="*/ 118586 h 132621"/>
                <a:gd name="connsiteX8" fmla="*/ 1959762 w 2643710"/>
                <a:gd name="connsiteY8" fmla="*/ 127943 h 132621"/>
                <a:gd name="connsiteX9" fmla="*/ 2073560 w 2643710"/>
                <a:gd name="connsiteY9" fmla="*/ 90515 h 132621"/>
                <a:gd name="connsiteX10" fmla="*/ 2270953 w 2643710"/>
                <a:gd name="connsiteY10" fmla="*/ 16329 h 132621"/>
                <a:gd name="connsiteX11" fmla="*/ 2643710 w 2643710"/>
                <a:gd name="connsiteY11" fmla="*/ 44207 h 132621"/>
                <a:gd name="connsiteX0" fmla="*/ 0 w 2643709"/>
                <a:gd name="connsiteY0" fmla="*/ 0 h 132621"/>
                <a:gd name="connsiteX1" fmla="*/ 426596 w 2643709"/>
                <a:gd name="connsiteY1" fmla="*/ 65563 h 132621"/>
                <a:gd name="connsiteX2" fmla="*/ 1076877 w 2643709"/>
                <a:gd name="connsiteY2" fmla="*/ 68136 h 132621"/>
                <a:gd name="connsiteX3" fmla="*/ 1332468 w 2643709"/>
                <a:gd name="connsiteY3" fmla="*/ 68136 h 132621"/>
                <a:gd name="connsiteX4" fmla="*/ 1442007 w 2643709"/>
                <a:gd name="connsiteY4" fmla="*/ 52995 h 132621"/>
                <a:gd name="connsiteX5" fmla="*/ 1551546 w 2643709"/>
                <a:gd name="connsiteY5" fmla="*/ 45425 h 132621"/>
                <a:gd name="connsiteX6" fmla="*/ 1817512 w 2643709"/>
                <a:gd name="connsiteY6" fmla="*/ 118586 h 132621"/>
                <a:gd name="connsiteX7" fmla="*/ 1959761 w 2643709"/>
                <a:gd name="connsiteY7" fmla="*/ 127943 h 132621"/>
                <a:gd name="connsiteX8" fmla="*/ 2073559 w 2643709"/>
                <a:gd name="connsiteY8" fmla="*/ 90515 h 132621"/>
                <a:gd name="connsiteX9" fmla="*/ 2270952 w 2643709"/>
                <a:gd name="connsiteY9" fmla="*/ 16329 h 132621"/>
                <a:gd name="connsiteX10" fmla="*/ 2643709 w 2643709"/>
                <a:gd name="connsiteY10" fmla="*/ 44207 h 132621"/>
                <a:gd name="connsiteX0" fmla="*/ 0 w 2217113"/>
                <a:gd name="connsiteY0" fmla="*/ 56952 h 124010"/>
                <a:gd name="connsiteX1" fmla="*/ 650281 w 2217113"/>
                <a:gd name="connsiteY1" fmla="*/ 59525 h 124010"/>
                <a:gd name="connsiteX2" fmla="*/ 905872 w 2217113"/>
                <a:gd name="connsiteY2" fmla="*/ 59525 h 124010"/>
                <a:gd name="connsiteX3" fmla="*/ 1015411 w 2217113"/>
                <a:gd name="connsiteY3" fmla="*/ 44384 h 124010"/>
                <a:gd name="connsiteX4" fmla="*/ 1124950 w 2217113"/>
                <a:gd name="connsiteY4" fmla="*/ 36814 h 124010"/>
                <a:gd name="connsiteX5" fmla="*/ 1390916 w 2217113"/>
                <a:gd name="connsiteY5" fmla="*/ 109975 h 124010"/>
                <a:gd name="connsiteX6" fmla="*/ 1533165 w 2217113"/>
                <a:gd name="connsiteY6" fmla="*/ 119332 h 124010"/>
                <a:gd name="connsiteX7" fmla="*/ 1646963 w 2217113"/>
                <a:gd name="connsiteY7" fmla="*/ 81904 h 124010"/>
                <a:gd name="connsiteX8" fmla="*/ 1844356 w 2217113"/>
                <a:gd name="connsiteY8" fmla="*/ 7718 h 124010"/>
                <a:gd name="connsiteX9" fmla="*/ 2217113 w 2217113"/>
                <a:gd name="connsiteY9" fmla="*/ 35596 h 124010"/>
                <a:gd name="connsiteX0" fmla="*/ 0 w 2217113"/>
                <a:gd name="connsiteY0" fmla="*/ 56952 h 124010"/>
                <a:gd name="connsiteX1" fmla="*/ 555352 w 2217113"/>
                <a:gd name="connsiteY1" fmla="*/ 79803 h 124010"/>
                <a:gd name="connsiteX2" fmla="*/ 650281 w 2217113"/>
                <a:gd name="connsiteY2" fmla="*/ 59525 h 124010"/>
                <a:gd name="connsiteX3" fmla="*/ 905872 w 2217113"/>
                <a:gd name="connsiteY3" fmla="*/ 59525 h 124010"/>
                <a:gd name="connsiteX4" fmla="*/ 1015411 w 2217113"/>
                <a:gd name="connsiteY4" fmla="*/ 44384 h 124010"/>
                <a:gd name="connsiteX5" fmla="*/ 1124950 w 2217113"/>
                <a:gd name="connsiteY5" fmla="*/ 36814 h 124010"/>
                <a:gd name="connsiteX6" fmla="*/ 1390916 w 2217113"/>
                <a:gd name="connsiteY6" fmla="*/ 109975 h 124010"/>
                <a:gd name="connsiteX7" fmla="*/ 1533165 w 2217113"/>
                <a:gd name="connsiteY7" fmla="*/ 119332 h 124010"/>
                <a:gd name="connsiteX8" fmla="*/ 1646963 w 2217113"/>
                <a:gd name="connsiteY8" fmla="*/ 81904 h 124010"/>
                <a:gd name="connsiteX9" fmla="*/ 1844356 w 2217113"/>
                <a:gd name="connsiteY9" fmla="*/ 7718 h 124010"/>
                <a:gd name="connsiteX10" fmla="*/ 2217113 w 2217113"/>
                <a:gd name="connsiteY10" fmla="*/ 35596 h 124010"/>
                <a:gd name="connsiteX0" fmla="*/ 0 w 1661761"/>
                <a:gd name="connsiteY0" fmla="*/ 79803 h 124010"/>
                <a:gd name="connsiteX1" fmla="*/ 94929 w 1661761"/>
                <a:gd name="connsiteY1" fmla="*/ 59525 h 124010"/>
                <a:gd name="connsiteX2" fmla="*/ 350520 w 1661761"/>
                <a:gd name="connsiteY2" fmla="*/ 59525 h 124010"/>
                <a:gd name="connsiteX3" fmla="*/ 460059 w 1661761"/>
                <a:gd name="connsiteY3" fmla="*/ 44384 h 124010"/>
                <a:gd name="connsiteX4" fmla="*/ 569598 w 1661761"/>
                <a:gd name="connsiteY4" fmla="*/ 36814 h 124010"/>
                <a:gd name="connsiteX5" fmla="*/ 835564 w 1661761"/>
                <a:gd name="connsiteY5" fmla="*/ 109975 h 124010"/>
                <a:gd name="connsiteX6" fmla="*/ 977813 w 1661761"/>
                <a:gd name="connsiteY6" fmla="*/ 119332 h 124010"/>
                <a:gd name="connsiteX7" fmla="*/ 1091611 w 1661761"/>
                <a:gd name="connsiteY7" fmla="*/ 81904 h 124010"/>
                <a:gd name="connsiteX8" fmla="*/ 1289004 w 1661761"/>
                <a:gd name="connsiteY8" fmla="*/ 7718 h 124010"/>
                <a:gd name="connsiteX9" fmla="*/ 1661761 w 1661761"/>
                <a:gd name="connsiteY9" fmla="*/ 35596 h 12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1761" h="124010">
                  <a:moveTo>
                    <a:pt x="0" y="79803"/>
                  </a:moveTo>
                  <a:lnTo>
                    <a:pt x="94929" y="59525"/>
                  </a:lnTo>
                  <a:cubicBezTo>
                    <a:pt x="280733" y="49627"/>
                    <a:pt x="289665" y="62048"/>
                    <a:pt x="350520" y="59525"/>
                  </a:cubicBezTo>
                  <a:cubicBezTo>
                    <a:pt x="411375" y="57002"/>
                    <a:pt x="423546" y="48169"/>
                    <a:pt x="460059" y="44384"/>
                  </a:cubicBezTo>
                  <a:cubicBezTo>
                    <a:pt x="496572" y="40599"/>
                    <a:pt x="520591" y="26446"/>
                    <a:pt x="569598" y="36814"/>
                  </a:cubicBezTo>
                  <a:cubicBezTo>
                    <a:pt x="657912" y="71980"/>
                    <a:pt x="767528" y="96222"/>
                    <a:pt x="835564" y="109975"/>
                  </a:cubicBezTo>
                  <a:cubicBezTo>
                    <a:pt x="903600" y="123728"/>
                    <a:pt x="935139" y="124010"/>
                    <a:pt x="977813" y="119332"/>
                  </a:cubicBezTo>
                  <a:cubicBezTo>
                    <a:pt x="1020487" y="114654"/>
                    <a:pt x="1039746" y="100506"/>
                    <a:pt x="1091611" y="81904"/>
                  </a:cubicBezTo>
                  <a:cubicBezTo>
                    <a:pt x="1143476" y="63302"/>
                    <a:pt x="1193979" y="15436"/>
                    <a:pt x="1289004" y="7718"/>
                  </a:cubicBezTo>
                  <a:cubicBezTo>
                    <a:pt x="1384029" y="0"/>
                    <a:pt x="1568367" y="20578"/>
                    <a:pt x="1661761" y="35596"/>
                  </a:cubicBezTo>
                </a:path>
              </a:pathLst>
            </a:cu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5-Point Star 34"/>
            <p:cNvSpPr/>
            <p:nvPr/>
          </p:nvSpPr>
          <p:spPr>
            <a:xfrm flipH="1">
              <a:off x="8532440" y="3140968"/>
              <a:ext cx="72008" cy="72008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5-Point Star 35"/>
            <p:cNvSpPr/>
            <p:nvPr/>
          </p:nvSpPr>
          <p:spPr>
            <a:xfrm flipH="1">
              <a:off x="8172400" y="3212976"/>
              <a:ext cx="72008" cy="72008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5-Point Star 36"/>
            <p:cNvSpPr/>
            <p:nvPr/>
          </p:nvSpPr>
          <p:spPr>
            <a:xfrm flipH="1">
              <a:off x="7884368" y="3212976"/>
              <a:ext cx="72008" cy="72008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5-Point Star 37"/>
            <p:cNvSpPr/>
            <p:nvPr/>
          </p:nvSpPr>
          <p:spPr>
            <a:xfrm flipH="1">
              <a:off x="7740352" y="3140968"/>
              <a:ext cx="72008" cy="72008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5-Point Star 38"/>
            <p:cNvSpPr/>
            <p:nvPr/>
          </p:nvSpPr>
          <p:spPr>
            <a:xfrm flipH="1">
              <a:off x="7524328" y="3140968"/>
              <a:ext cx="72008" cy="72008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5-Point Star 39"/>
            <p:cNvSpPr/>
            <p:nvPr/>
          </p:nvSpPr>
          <p:spPr>
            <a:xfrm flipH="1">
              <a:off x="7380312" y="3212976"/>
              <a:ext cx="72008" cy="72008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5-Point Star 40"/>
            <p:cNvSpPr/>
            <p:nvPr/>
          </p:nvSpPr>
          <p:spPr>
            <a:xfrm flipH="1">
              <a:off x="7308304" y="3284984"/>
              <a:ext cx="72008" cy="72008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5-Point Star 41"/>
            <p:cNvSpPr/>
            <p:nvPr/>
          </p:nvSpPr>
          <p:spPr>
            <a:xfrm flipH="1" flipV="1">
              <a:off x="8409214" y="3167257"/>
              <a:ext cx="51218" cy="45719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5-Point Star 42"/>
            <p:cNvSpPr/>
            <p:nvPr/>
          </p:nvSpPr>
          <p:spPr>
            <a:xfrm flipH="1" flipV="1">
              <a:off x="8265198" y="3212976"/>
              <a:ext cx="51218" cy="45719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32521894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2605088"/>
            <a:ext cx="9158288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EBCB32C-2A6F-4129-8BB2-702005DEC95F}" type="slidenum">
              <a:rPr lang="en-US" smtClean="0"/>
              <a:pPr/>
              <a:t>57</a:t>
            </a:fld>
            <a:endParaRPr lang="en-US" smtClean="0"/>
          </a:p>
        </p:txBody>
      </p:sp>
      <p:pic>
        <p:nvPicPr>
          <p:cNvPr id="95236" name="Picture 12" descr="MICE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" y="-395288"/>
            <a:ext cx="170180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7" name="Text Box 44"/>
          <p:cNvSpPr txBox="1">
            <a:spLocks noChangeArrowheads="1"/>
          </p:cNvSpPr>
          <p:nvPr/>
        </p:nvSpPr>
        <p:spPr bwMode="auto">
          <a:xfrm>
            <a:off x="146050" y="5772150"/>
            <a:ext cx="2330450" cy="92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CH" sz="1800">
                <a:latin typeface="Times New Roman" pitchFamily="18" charset="0"/>
              </a:rPr>
              <a:t>Incoming muon beam</a:t>
            </a:r>
          </a:p>
          <a:p>
            <a:pPr algn="ctr"/>
            <a:endParaRPr lang="fr-CH" sz="1800">
              <a:latin typeface="Times New Roman" pitchFamily="18" charset="0"/>
            </a:endParaRPr>
          </a:p>
          <a:p>
            <a:pPr algn="ctr"/>
            <a:endParaRPr lang="fr-CH" sz="1800">
              <a:latin typeface="Times New Roman" pitchFamily="18" charset="0"/>
            </a:endParaRPr>
          </a:p>
        </p:txBody>
      </p:sp>
      <p:sp>
        <p:nvSpPr>
          <p:cNvPr id="95238" name="Freeform 45"/>
          <p:cNvSpPr>
            <a:spLocks/>
          </p:cNvSpPr>
          <p:nvPr/>
        </p:nvSpPr>
        <p:spPr bwMode="auto">
          <a:xfrm>
            <a:off x="228600" y="3492500"/>
            <a:ext cx="1588" cy="2336800"/>
          </a:xfrm>
          <a:custGeom>
            <a:avLst/>
            <a:gdLst>
              <a:gd name="T0" fmla="*/ 0 w 1"/>
              <a:gd name="T1" fmla="*/ 1472 h 1472"/>
              <a:gd name="T2" fmla="*/ 0 w 1"/>
              <a:gd name="T3" fmla="*/ 0 h 1472"/>
              <a:gd name="T4" fmla="*/ 0 60000 65536"/>
              <a:gd name="T5" fmla="*/ 0 60000 65536"/>
              <a:gd name="T6" fmla="*/ 0 w 1"/>
              <a:gd name="T7" fmla="*/ 0 h 1472"/>
              <a:gd name="T8" fmla="*/ 1 w 1"/>
              <a:gd name="T9" fmla="*/ 1472 h 147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472">
                <a:moveTo>
                  <a:pt x="0" y="147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5239" name="Text Box 46"/>
          <p:cNvSpPr txBox="1">
            <a:spLocks noChangeArrowheads="1"/>
          </p:cNvSpPr>
          <p:nvPr/>
        </p:nvSpPr>
        <p:spPr bwMode="auto">
          <a:xfrm>
            <a:off x="1758950" y="4660900"/>
            <a:ext cx="952500" cy="11128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CH">
                <a:latin typeface="Times New Roman" pitchFamily="18" charset="0"/>
              </a:rPr>
              <a:t>Variable</a:t>
            </a:r>
            <a:br>
              <a:rPr lang="fr-CH">
                <a:latin typeface="Times New Roman" pitchFamily="18" charset="0"/>
              </a:rPr>
            </a:br>
            <a:r>
              <a:rPr lang="fr-CH">
                <a:latin typeface="Times New Roman" pitchFamily="18" charset="0"/>
              </a:rPr>
              <a:t>Diffuser</a:t>
            </a:r>
          </a:p>
          <a:p>
            <a:pPr algn="ctr"/>
            <a:endParaRPr lang="fr-CH">
              <a:latin typeface="Times New Roman" pitchFamily="18" charset="0"/>
            </a:endParaRPr>
          </a:p>
          <a:p>
            <a:pPr algn="ctr"/>
            <a:r>
              <a:rPr lang="fr-CH" sz="1800">
                <a:latin typeface="Times New Roman" pitchFamily="18" charset="0"/>
              </a:rPr>
              <a:t> </a:t>
            </a:r>
          </a:p>
        </p:txBody>
      </p:sp>
      <p:sp>
        <p:nvSpPr>
          <p:cNvPr id="95240" name="Line 47"/>
          <p:cNvSpPr>
            <a:spLocks noChangeShapeType="1"/>
          </p:cNvSpPr>
          <p:nvPr/>
        </p:nvSpPr>
        <p:spPr bwMode="auto">
          <a:xfrm flipH="1" flipV="1">
            <a:off x="1701800" y="3465513"/>
            <a:ext cx="584200" cy="1195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5241" name="Text Box 48"/>
          <p:cNvSpPr txBox="1">
            <a:spLocks noChangeArrowheads="1"/>
          </p:cNvSpPr>
          <p:nvPr/>
        </p:nvSpPr>
        <p:spPr bwMode="auto">
          <a:xfrm>
            <a:off x="392113" y="3986213"/>
            <a:ext cx="1282700" cy="1593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CH" sz="1400">
                <a:latin typeface="Times New Roman" pitchFamily="18" charset="0"/>
              </a:rPr>
              <a:t>Beam PID</a:t>
            </a:r>
          </a:p>
          <a:p>
            <a:pPr algn="ctr"/>
            <a:r>
              <a:rPr lang="fr-CH" sz="1400">
                <a:latin typeface="Times New Roman" pitchFamily="18" charset="0"/>
              </a:rPr>
              <a:t>TOF 0, TOF 1</a:t>
            </a:r>
          </a:p>
          <a:p>
            <a:pPr algn="ctr"/>
            <a:endParaRPr lang="fr-CH" sz="1400">
              <a:latin typeface="Times New Roman" pitchFamily="18" charset="0"/>
            </a:endParaRPr>
          </a:p>
          <a:p>
            <a:pPr algn="ctr"/>
            <a:endParaRPr lang="fr-CH" sz="1400">
              <a:latin typeface="Times New Roman" pitchFamily="18" charset="0"/>
            </a:endParaRPr>
          </a:p>
          <a:p>
            <a:pPr algn="ctr"/>
            <a:r>
              <a:rPr lang="fr-CH" sz="1400">
                <a:latin typeface="Times New Roman" pitchFamily="18" charset="0"/>
              </a:rPr>
              <a:t> Cherenkovs</a:t>
            </a:r>
          </a:p>
          <a:p>
            <a:pPr algn="ctr"/>
            <a:endParaRPr lang="fr-CH" sz="1400">
              <a:latin typeface="Times New Roman" pitchFamily="18" charset="0"/>
            </a:endParaRPr>
          </a:p>
          <a:p>
            <a:pPr algn="ctr"/>
            <a:endParaRPr lang="fr-CH" sz="1400">
              <a:latin typeface="Times New Roman" pitchFamily="18" charset="0"/>
            </a:endParaRPr>
          </a:p>
        </p:txBody>
      </p:sp>
      <p:sp>
        <p:nvSpPr>
          <p:cNvPr id="95242" name="Text Box 49"/>
          <p:cNvSpPr txBox="1">
            <a:spLocks noChangeArrowheads="1"/>
          </p:cNvSpPr>
          <p:nvPr/>
        </p:nvSpPr>
        <p:spPr bwMode="auto">
          <a:xfrm>
            <a:off x="3343275" y="5913438"/>
            <a:ext cx="3513138" cy="804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H" sz="1800">
                <a:latin typeface="Times New Roman" pitchFamily="18" charset="0"/>
              </a:rPr>
              <a:t>Trackers 1 &amp; 2</a:t>
            </a:r>
            <a:r>
              <a:rPr lang="fr-CH" sz="1400">
                <a:latin typeface="Times New Roman" pitchFamily="18" charset="0"/>
              </a:rPr>
              <a:t> </a:t>
            </a:r>
          </a:p>
          <a:p>
            <a:pPr algn="ctr"/>
            <a:endParaRPr lang="fr-CH" sz="1400">
              <a:latin typeface="Times New Roman" pitchFamily="18" charset="0"/>
            </a:endParaRPr>
          </a:p>
          <a:p>
            <a:pPr algn="ctr"/>
            <a:endParaRPr lang="fr-CH" sz="1400">
              <a:latin typeface="Times New Roman" pitchFamily="18" charset="0"/>
            </a:endParaRPr>
          </a:p>
        </p:txBody>
      </p:sp>
      <p:sp>
        <p:nvSpPr>
          <p:cNvPr id="95243" name="Line 50"/>
          <p:cNvSpPr>
            <a:spLocks noChangeShapeType="1"/>
          </p:cNvSpPr>
          <p:nvPr/>
        </p:nvSpPr>
        <p:spPr bwMode="auto">
          <a:xfrm flipH="1" flipV="1">
            <a:off x="2222500" y="3359150"/>
            <a:ext cx="1117600" cy="2787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5244" name="Line 51"/>
          <p:cNvSpPr>
            <a:spLocks noChangeShapeType="1"/>
          </p:cNvSpPr>
          <p:nvPr/>
        </p:nvSpPr>
        <p:spPr bwMode="auto">
          <a:xfrm flipV="1">
            <a:off x="6870700" y="3390900"/>
            <a:ext cx="990600" cy="271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5245" name="Text Box 52"/>
          <p:cNvSpPr txBox="1">
            <a:spLocks noChangeArrowheads="1"/>
          </p:cNvSpPr>
          <p:nvPr/>
        </p:nvSpPr>
        <p:spPr bwMode="auto">
          <a:xfrm>
            <a:off x="3335338" y="4951413"/>
            <a:ext cx="3429000" cy="9286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H" sz="1800">
                <a:latin typeface="Times New Roman" pitchFamily="18" charset="0"/>
              </a:rPr>
              <a:t>Liquid Hydrogen absorbers 1,2,3</a:t>
            </a:r>
          </a:p>
          <a:p>
            <a:pPr algn="ctr"/>
            <a:endParaRPr lang="fr-CH" sz="1800">
              <a:latin typeface="Times New Roman" pitchFamily="18" charset="0"/>
            </a:endParaRPr>
          </a:p>
          <a:p>
            <a:pPr algn="ctr"/>
            <a:endParaRPr lang="fr-CH" sz="1800">
              <a:latin typeface="Times New Roman" pitchFamily="18" charset="0"/>
            </a:endParaRPr>
          </a:p>
        </p:txBody>
      </p:sp>
      <p:sp>
        <p:nvSpPr>
          <p:cNvPr id="95246" name="Text Box 56"/>
          <p:cNvSpPr txBox="1">
            <a:spLocks noChangeArrowheads="1"/>
          </p:cNvSpPr>
          <p:nvPr/>
        </p:nvSpPr>
        <p:spPr bwMode="auto">
          <a:xfrm>
            <a:off x="7542213" y="4481513"/>
            <a:ext cx="1565275" cy="2051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H" sz="1400">
                <a:latin typeface="Times New Roman" pitchFamily="18" charset="0"/>
              </a:rPr>
              <a:t>Downstream</a:t>
            </a:r>
          </a:p>
          <a:p>
            <a:pPr algn="ctr"/>
            <a:r>
              <a:rPr lang="fr-CH" sz="1400">
                <a:latin typeface="Times New Roman" pitchFamily="18" charset="0"/>
              </a:rPr>
              <a:t>particle ID: </a:t>
            </a:r>
          </a:p>
          <a:p>
            <a:pPr algn="ctr"/>
            <a:r>
              <a:rPr lang="fr-CH" sz="1400">
                <a:latin typeface="Times New Roman" pitchFamily="18" charset="0"/>
              </a:rPr>
              <a:t>TOF 2, KL</a:t>
            </a:r>
          </a:p>
          <a:p>
            <a:pPr algn="ctr"/>
            <a:r>
              <a:rPr lang="fr-CH" sz="1400">
                <a:latin typeface="Times New Roman" pitchFamily="18" charset="0"/>
              </a:rPr>
              <a:t>EMR</a:t>
            </a:r>
          </a:p>
          <a:p>
            <a:pPr algn="ctr"/>
            <a:endParaRPr lang="fr-CH" sz="1400">
              <a:latin typeface="Times New Roman" pitchFamily="18" charset="0"/>
            </a:endParaRPr>
          </a:p>
          <a:p>
            <a:pPr algn="ctr"/>
            <a:r>
              <a:rPr lang="fr-CH" sz="1400">
                <a:latin typeface="Times New Roman" pitchFamily="18" charset="0"/>
              </a:rPr>
              <a:t> </a:t>
            </a:r>
          </a:p>
          <a:p>
            <a:pPr algn="ctr"/>
            <a:endParaRPr lang="fr-CH" sz="1400">
              <a:latin typeface="Times New Roman" pitchFamily="18" charset="0"/>
            </a:endParaRPr>
          </a:p>
          <a:p>
            <a:pPr algn="ctr"/>
            <a:endParaRPr lang="fr-CH" sz="1400">
              <a:latin typeface="Times New Roman" pitchFamily="18" charset="0"/>
            </a:endParaRPr>
          </a:p>
          <a:p>
            <a:pPr algn="ctr"/>
            <a:endParaRPr lang="fr-CH" sz="1400">
              <a:latin typeface="Times New Roman" pitchFamily="18" charset="0"/>
            </a:endParaRPr>
          </a:p>
        </p:txBody>
      </p:sp>
      <p:sp>
        <p:nvSpPr>
          <p:cNvPr id="95247" name="Freeform 57"/>
          <p:cNvSpPr>
            <a:spLocks/>
          </p:cNvSpPr>
          <p:nvPr/>
        </p:nvSpPr>
        <p:spPr bwMode="auto">
          <a:xfrm>
            <a:off x="8215817" y="3619500"/>
            <a:ext cx="1588" cy="863600"/>
          </a:xfrm>
          <a:custGeom>
            <a:avLst/>
            <a:gdLst>
              <a:gd name="T0" fmla="*/ 0 w 1"/>
              <a:gd name="T1" fmla="*/ 544 h 544"/>
              <a:gd name="T2" fmla="*/ 0 w 1"/>
              <a:gd name="T3" fmla="*/ 0 h 544"/>
              <a:gd name="T4" fmla="*/ 0 60000 65536"/>
              <a:gd name="T5" fmla="*/ 0 60000 65536"/>
              <a:gd name="T6" fmla="*/ 0 w 1"/>
              <a:gd name="T7" fmla="*/ 0 h 544"/>
              <a:gd name="T8" fmla="*/ 1 w 1"/>
              <a:gd name="T9" fmla="*/ 544 h 5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44">
                <a:moveTo>
                  <a:pt x="0" y="54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5248" name="Freeform 58"/>
          <p:cNvSpPr>
            <a:spLocks/>
          </p:cNvSpPr>
          <p:nvPr/>
        </p:nvSpPr>
        <p:spPr bwMode="auto">
          <a:xfrm>
            <a:off x="8307415" y="3834045"/>
            <a:ext cx="49213" cy="628650"/>
          </a:xfrm>
          <a:custGeom>
            <a:avLst/>
            <a:gdLst>
              <a:gd name="T0" fmla="*/ 0 w 1"/>
              <a:gd name="T1" fmla="*/ 512 h 512"/>
              <a:gd name="T2" fmla="*/ 0 w 1"/>
              <a:gd name="T3" fmla="*/ 0 h 512"/>
              <a:gd name="T4" fmla="*/ 0 60000 65536"/>
              <a:gd name="T5" fmla="*/ 0 60000 65536"/>
              <a:gd name="T6" fmla="*/ 0 w 1"/>
              <a:gd name="T7" fmla="*/ 0 h 512"/>
              <a:gd name="T8" fmla="*/ 1 w 1"/>
              <a:gd name="T9" fmla="*/ 512 h 5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12">
                <a:moveTo>
                  <a:pt x="0" y="51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5249" name="Freeform 59"/>
          <p:cNvSpPr>
            <a:spLocks/>
          </p:cNvSpPr>
          <p:nvPr/>
        </p:nvSpPr>
        <p:spPr bwMode="auto">
          <a:xfrm>
            <a:off x="8577445" y="3834045"/>
            <a:ext cx="1588" cy="635000"/>
          </a:xfrm>
          <a:custGeom>
            <a:avLst/>
            <a:gdLst>
              <a:gd name="T0" fmla="*/ 0 w 1"/>
              <a:gd name="T1" fmla="*/ 400 h 400"/>
              <a:gd name="T2" fmla="*/ 0 w 1"/>
              <a:gd name="T3" fmla="*/ 0 h 400"/>
              <a:gd name="T4" fmla="*/ 0 60000 65536"/>
              <a:gd name="T5" fmla="*/ 0 60000 65536"/>
              <a:gd name="T6" fmla="*/ 0 w 1"/>
              <a:gd name="T7" fmla="*/ 0 h 400"/>
              <a:gd name="T8" fmla="*/ 1 w 1"/>
              <a:gd name="T9" fmla="*/ 400 h 4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400">
                <a:moveTo>
                  <a:pt x="0" y="40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5250" name="Text Box 60"/>
          <p:cNvSpPr txBox="1">
            <a:spLocks noChangeArrowheads="1"/>
          </p:cNvSpPr>
          <p:nvPr/>
        </p:nvSpPr>
        <p:spPr bwMode="auto">
          <a:xfrm>
            <a:off x="3652838" y="3975100"/>
            <a:ext cx="1339850" cy="9286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H" sz="1800">
                <a:latin typeface="Times New Roman" pitchFamily="18" charset="0"/>
              </a:rPr>
              <a:t>RF cavities </a:t>
            </a:r>
          </a:p>
          <a:p>
            <a:pPr algn="ctr"/>
            <a:endParaRPr lang="fr-CH" sz="1800">
              <a:latin typeface="Times New Roman" pitchFamily="18" charset="0"/>
            </a:endParaRPr>
          </a:p>
          <a:p>
            <a:pPr algn="ctr"/>
            <a:endParaRPr lang="fr-CH" sz="1800">
              <a:latin typeface="Times New Roman" pitchFamily="18" charset="0"/>
            </a:endParaRPr>
          </a:p>
        </p:txBody>
      </p:sp>
      <p:sp>
        <p:nvSpPr>
          <p:cNvPr id="95251" name="Text Box 61"/>
          <p:cNvSpPr txBox="1">
            <a:spLocks noChangeArrowheads="1"/>
          </p:cNvSpPr>
          <p:nvPr/>
        </p:nvSpPr>
        <p:spPr bwMode="auto">
          <a:xfrm>
            <a:off x="5240338" y="3975100"/>
            <a:ext cx="2286000" cy="9286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H" sz="1800">
                <a:latin typeface="Times New Roman" pitchFamily="18" charset="0"/>
              </a:rPr>
              <a:t>RF power         </a:t>
            </a:r>
          </a:p>
          <a:p>
            <a:pPr algn="ctr"/>
            <a:endParaRPr lang="fr-CH" sz="1800">
              <a:latin typeface="Times New Roman" pitchFamily="18" charset="0"/>
            </a:endParaRPr>
          </a:p>
          <a:p>
            <a:pPr algn="ctr"/>
            <a:endParaRPr lang="fr-CH" sz="1800">
              <a:latin typeface="Times New Roman" pitchFamily="18" charset="0"/>
            </a:endParaRPr>
          </a:p>
        </p:txBody>
      </p:sp>
      <p:sp>
        <p:nvSpPr>
          <p:cNvPr id="95252" name="Line 62"/>
          <p:cNvSpPr>
            <a:spLocks noChangeShapeType="1"/>
          </p:cNvSpPr>
          <p:nvPr/>
        </p:nvSpPr>
        <p:spPr bwMode="auto">
          <a:xfrm flipH="1" flipV="1">
            <a:off x="4121150" y="3548063"/>
            <a:ext cx="312738" cy="417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5253" name="Text Box 64"/>
          <p:cNvSpPr txBox="1">
            <a:spLocks noChangeArrowheads="1"/>
          </p:cNvSpPr>
          <p:nvPr/>
        </p:nvSpPr>
        <p:spPr bwMode="auto">
          <a:xfrm>
            <a:off x="466725" y="1968500"/>
            <a:ext cx="2132013" cy="593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>
                <a:latin typeface="Times New Roman" pitchFamily="18" charset="0"/>
              </a:rPr>
              <a:t>Spectrometer               </a:t>
            </a:r>
          </a:p>
          <a:p>
            <a:r>
              <a:rPr lang="fr-CH">
                <a:latin typeface="Times New Roman" pitchFamily="18" charset="0"/>
              </a:rPr>
              <a:t>solenoid 1</a:t>
            </a:r>
            <a:r>
              <a:rPr lang="fr-CH" sz="1400">
                <a:latin typeface="Times New Roman" pitchFamily="18" charset="0"/>
              </a:rPr>
              <a:t>  </a:t>
            </a:r>
          </a:p>
        </p:txBody>
      </p:sp>
      <p:sp>
        <p:nvSpPr>
          <p:cNvPr id="95254" name="Line 65"/>
          <p:cNvSpPr>
            <a:spLocks noChangeShapeType="1"/>
          </p:cNvSpPr>
          <p:nvPr/>
        </p:nvSpPr>
        <p:spPr bwMode="auto">
          <a:xfrm>
            <a:off x="2044700" y="2501900"/>
            <a:ext cx="101600" cy="584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5255" name="Text Box 67"/>
          <p:cNvSpPr txBox="1">
            <a:spLocks noChangeArrowheads="1"/>
          </p:cNvSpPr>
          <p:nvPr/>
        </p:nvSpPr>
        <p:spPr bwMode="auto">
          <a:xfrm>
            <a:off x="6804025" y="1925638"/>
            <a:ext cx="2182813" cy="593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>
                <a:latin typeface="Times New Roman" pitchFamily="18" charset="0"/>
              </a:rPr>
              <a:t>Spectrometer                </a:t>
            </a:r>
          </a:p>
          <a:p>
            <a:r>
              <a:rPr lang="fr-CH">
                <a:latin typeface="Times New Roman" pitchFamily="18" charset="0"/>
              </a:rPr>
              <a:t>solenoid 2</a:t>
            </a:r>
            <a:endParaRPr lang="fr-CH" sz="1400">
              <a:latin typeface="Times New Roman" pitchFamily="18" charset="0"/>
            </a:endParaRPr>
          </a:p>
        </p:txBody>
      </p:sp>
      <p:sp>
        <p:nvSpPr>
          <p:cNvPr id="95256" name="Text Box 68"/>
          <p:cNvSpPr txBox="1">
            <a:spLocks noChangeArrowheads="1"/>
          </p:cNvSpPr>
          <p:nvPr/>
        </p:nvSpPr>
        <p:spPr bwMode="auto">
          <a:xfrm>
            <a:off x="4800600" y="774700"/>
            <a:ext cx="2316163" cy="987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H">
                <a:latin typeface="Times New Roman" pitchFamily="18" charset="0"/>
              </a:rPr>
              <a:t>Coupling Coils 1&amp;2</a:t>
            </a:r>
            <a:endParaRPr lang="fr-CH" sz="1400">
              <a:latin typeface="Times New Roman" pitchFamily="18" charset="0"/>
            </a:endParaRPr>
          </a:p>
          <a:p>
            <a:pPr algn="ctr"/>
            <a:endParaRPr lang="fr-CH" sz="1400">
              <a:latin typeface="Times New Roman" pitchFamily="18" charset="0"/>
            </a:endParaRPr>
          </a:p>
          <a:p>
            <a:pPr algn="ctr"/>
            <a:endParaRPr lang="fr-CH" sz="1400">
              <a:latin typeface="Times New Roman" pitchFamily="18" charset="0"/>
            </a:endParaRPr>
          </a:p>
          <a:p>
            <a:pPr algn="ctr"/>
            <a:endParaRPr lang="fr-CH" sz="1400">
              <a:latin typeface="Times New Roman" pitchFamily="18" charset="0"/>
            </a:endParaRPr>
          </a:p>
        </p:txBody>
      </p:sp>
      <p:sp>
        <p:nvSpPr>
          <p:cNvPr id="95257" name="Text Box 69"/>
          <p:cNvSpPr txBox="1">
            <a:spLocks noChangeArrowheads="1"/>
          </p:cNvSpPr>
          <p:nvPr/>
        </p:nvSpPr>
        <p:spPr bwMode="auto">
          <a:xfrm>
            <a:off x="3048000" y="1536700"/>
            <a:ext cx="1295400" cy="10175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H" sz="1800">
                <a:latin typeface="Times New Roman" pitchFamily="18" charset="0"/>
              </a:rPr>
              <a:t>Focus coils</a:t>
            </a:r>
            <a:r>
              <a:rPr lang="fr-CH" sz="1400">
                <a:latin typeface="Times New Roman" pitchFamily="18" charset="0"/>
              </a:rPr>
              <a:t> </a:t>
            </a:r>
          </a:p>
          <a:p>
            <a:pPr algn="ctr"/>
            <a:endParaRPr lang="fr-CH" sz="1400">
              <a:latin typeface="Times New Roman" pitchFamily="18" charset="0"/>
            </a:endParaRPr>
          </a:p>
          <a:p>
            <a:pPr algn="ctr"/>
            <a:endParaRPr lang="fr-CH" sz="1400">
              <a:latin typeface="Times New Roman" pitchFamily="18" charset="0"/>
            </a:endParaRPr>
          </a:p>
          <a:p>
            <a:pPr algn="ctr"/>
            <a:endParaRPr lang="fr-CH" sz="1400">
              <a:latin typeface="Times New Roman" pitchFamily="18" charset="0"/>
            </a:endParaRPr>
          </a:p>
        </p:txBody>
      </p:sp>
      <p:sp>
        <p:nvSpPr>
          <p:cNvPr id="95258" name="Line 70"/>
          <p:cNvSpPr>
            <a:spLocks noChangeShapeType="1"/>
          </p:cNvSpPr>
          <p:nvPr/>
        </p:nvSpPr>
        <p:spPr bwMode="auto">
          <a:xfrm>
            <a:off x="4343400" y="2268538"/>
            <a:ext cx="558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5259" name="Line 71"/>
          <p:cNvSpPr>
            <a:spLocks noChangeShapeType="1"/>
          </p:cNvSpPr>
          <p:nvPr/>
        </p:nvSpPr>
        <p:spPr bwMode="auto">
          <a:xfrm>
            <a:off x="4343400" y="1993900"/>
            <a:ext cx="2259013" cy="866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5260" name="Line 73"/>
          <p:cNvSpPr>
            <a:spLocks noChangeShapeType="1"/>
          </p:cNvSpPr>
          <p:nvPr/>
        </p:nvSpPr>
        <p:spPr bwMode="auto">
          <a:xfrm flipH="1">
            <a:off x="4267200" y="1765300"/>
            <a:ext cx="990600" cy="927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5261" name="Line 74"/>
          <p:cNvSpPr>
            <a:spLocks noChangeShapeType="1"/>
          </p:cNvSpPr>
          <p:nvPr/>
        </p:nvSpPr>
        <p:spPr bwMode="auto">
          <a:xfrm flipH="1">
            <a:off x="5654675" y="1808163"/>
            <a:ext cx="76200" cy="952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5262" name="Line 75"/>
          <p:cNvSpPr>
            <a:spLocks noChangeShapeType="1"/>
          </p:cNvSpPr>
          <p:nvPr/>
        </p:nvSpPr>
        <p:spPr bwMode="auto">
          <a:xfrm flipH="1">
            <a:off x="7302500" y="2552700"/>
            <a:ext cx="8890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5263" name="Line 79"/>
          <p:cNvSpPr>
            <a:spLocks noChangeShapeType="1"/>
          </p:cNvSpPr>
          <p:nvPr/>
        </p:nvSpPr>
        <p:spPr bwMode="auto">
          <a:xfrm flipH="1" flipV="1">
            <a:off x="520700" y="3606800"/>
            <a:ext cx="1651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5264" name="Line 80"/>
          <p:cNvSpPr>
            <a:spLocks noChangeShapeType="1"/>
          </p:cNvSpPr>
          <p:nvPr/>
        </p:nvSpPr>
        <p:spPr bwMode="auto">
          <a:xfrm flipH="1" flipV="1">
            <a:off x="862013" y="3646488"/>
            <a:ext cx="192087" cy="341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5265" name="Line 81"/>
          <p:cNvSpPr>
            <a:spLocks noChangeShapeType="1"/>
          </p:cNvSpPr>
          <p:nvPr/>
        </p:nvSpPr>
        <p:spPr bwMode="auto">
          <a:xfrm flipV="1">
            <a:off x="1231900" y="3605213"/>
            <a:ext cx="192088" cy="382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5266" name="Text Box 88"/>
          <p:cNvSpPr txBox="1">
            <a:spLocks noChangeArrowheads="1"/>
          </p:cNvSpPr>
          <p:nvPr/>
        </p:nvSpPr>
        <p:spPr bwMode="auto">
          <a:xfrm>
            <a:off x="2591780" y="188640"/>
            <a:ext cx="4357688" cy="422275"/>
          </a:xfrm>
          <a:prstGeom prst="rect">
            <a:avLst/>
          </a:prstGeom>
          <a:solidFill>
            <a:srgbClr val="FFFF66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>
                <a:latin typeface="Times New Roman" pitchFamily="18" charset="0"/>
              </a:rPr>
              <a:t>MICE Collaboration across the planet</a:t>
            </a:r>
          </a:p>
        </p:txBody>
      </p:sp>
      <p:pic>
        <p:nvPicPr>
          <p:cNvPr id="95267" name="Picture 91" descr="flag-U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2070100"/>
            <a:ext cx="7620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68" name="Picture 92" descr="FLAG-UK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5318125"/>
            <a:ext cx="6858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69" name="Picture 93" descr="FLAG-UK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6110288"/>
            <a:ext cx="10668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70" name="Picture 94" descr="FLAG-UK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6173788"/>
            <a:ext cx="68580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71" name="Picture 95" descr="flag-U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6261100"/>
            <a:ext cx="6858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72" name="Picture 96" descr="flag-japan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6261100"/>
            <a:ext cx="609600" cy="40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95273" name="Picture 97" descr="FLAG-UK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5311775"/>
            <a:ext cx="609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74" name="Picture 98" descr="flag-U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8675" y="5327650"/>
            <a:ext cx="6858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75" name="Picture 99" descr="flag-japan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75" y="5295900"/>
            <a:ext cx="609600" cy="40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95276" name="Picture 100" descr="Flag-ch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61849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77" name="Picture 101" descr="flag-US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4356100"/>
            <a:ext cx="838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78" name="Picture 102" descr="flag-italy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4508500"/>
            <a:ext cx="6096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79" name="Picture 103" descr="flag-US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5118100"/>
            <a:ext cx="609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80" name="Picture 104" descr="flag-belgium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5118100"/>
            <a:ext cx="4079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81" name="Picture 105" descr="flag-U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6138" y="4356100"/>
            <a:ext cx="7620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82" name="Picture 106" descr="FLAG-UK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4338" y="4344988"/>
            <a:ext cx="68580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83" name="Picture 107" descr="flag-US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155700"/>
            <a:ext cx="9144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84" name="Picture 108" descr="flag-china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1155700"/>
            <a:ext cx="8334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85" name="Picture 109" descr="flag-US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9588" y="1992313"/>
            <a:ext cx="8382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86" name="Picture 110" descr="FLAG-UK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1893888"/>
            <a:ext cx="8382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87" name="Picture 111" descr="flag-italy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9688" y="5422900"/>
            <a:ext cx="6096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88" name="Picture 112" descr="Flag-ch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9688" y="59563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89" name="Picture 113" descr="flag-U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3088" y="5956300"/>
            <a:ext cx="6858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90" name="Picture 114" descr="flag-bulgaria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5488" y="539432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91" name="Line 115"/>
          <p:cNvSpPr>
            <a:spLocks noChangeShapeType="1"/>
          </p:cNvSpPr>
          <p:nvPr/>
        </p:nvSpPr>
        <p:spPr bwMode="auto">
          <a:xfrm flipH="1">
            <a:off x="3181350" y="2551113"/>
            <a:ext cx="304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95292" name="Picture 116" descr="flag-NL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61849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93" name="Picture 117" descr="CERN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316538" y="42799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94" name="Line 118"/>
          <p:cNvSpPr>
            <a:spLocks noChangeShapeType="1"/>
          </p:cNvSpPr>
          <p:nvPr/>
        </p:nvSpPr>
        <p:spPr bwMode="auto">
          <a:xfrm flipV="1">
            <a:off x="4699000" y="3575050"/>
            <a:ext cx="735013" cy="422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5295" name="Line 54"/>
          <p:cNvSpPr>
            <a:spLocks noChangeShapeType="1"/>
          </p:cNvSpPr>
          <p:nvPr/>
        </p:nvSpPr>
        <p:spPr bwMode="auto">
          <a:xfrm flipH="1" flipV="1">
            <a:off x="3073400" y="3381375"/>
            <a:ext cx="309563" cy="1627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5296" name="Line 54"/>
          <p:cNvSpPr>
            <a:spLocks noChangeShapeType="1"/>
          </p:cNvSpPr>
          <p:nvPr/>
        </p:nvSpPr>
        <p:spPr bwMode="auto">
          <a:xfrm flipV="1">
            <a:off x="6092825" y="3416300"/>
            <a:ext cx="492125" cy="1517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5297" name="Line 54"/>
          <p:cNvSpPr>
            <a:spLocks noChangeShapeType="1"/>
          </p:cNvSpPr>
          <p:nvPr/>
        </p:nvSpPr>
        <p:spPr bwMode="auto">
          <a:xfrm flipH="1" flipV="1">
            <a:off x="4862513" y="3363913"/>
            <a:ext cx="309562" cy="1627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-18510" y="1673805"/>
            <a:ext cx="9244443" cy="3285365"/>
            <a:chOff x="-18510" y="2168860"/>
            <a:chExt cx="9244443" cy="3285365"/>
          </a:xfrm>
        </p:grpSpPr>
        <p:pic>
          <p:nvPicPr>
            <p:cNvPr id="70" name="Picture 20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510" y="2168860"/>
              <a:ext cx="9244443" cy="3285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TextBox 70"/>
            <p:cNvSpPr txBox="1"/>
            <p:nvPr/>
          </p:nvSpPr>
          <p:spPr>
            <a:xfrm>
              <a:off x="341530" y="2393885"/>
              <a:ext cx="37354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000" b="1" dirty="0" smtClean="0"/>
                <a:t>MICE </a:t>
              </a:r>
              <a:r>
                <a:rPr lang="fr-CH" sz="2000" b="1" dirty="0" err="1" smtClean="0"/>
                <a:t>is</a:t>
              </a:r>
              <a:r>
                <a:rPr lang="fr-CH" sz="2000" b="1" dirty="0" smtClean="0"/>
                <a:t> </a:t>
              </a:r>
              <a:r>
                <a:rPr lang="fr-CH" sz="2000" b="1" dirty="0" err="1" smtClean="0"/>
                <a:t>now</a:t>
              </a:r>
              <a:r>
                <a:rPr lang="fr-CH" sz="2000" b="1" dirty="0" smtClean="0"/>
                <a:t> </a:t>
              </a:r>
              <a:r>
                <a:rPr lang="fr-CH" sz="2000" b="1" dirty="0" err="1" smtClean="0"/>
                <a:t>completely</a:t>
              </a:r>
              <a:r>
                <a:rPr lang="fr-CH" sz="2000" b="1" dirty="0" smtClean="0"/>
                <a:t> </a:t>
              </a:r>
              <a:r>
                <a:rPr lang="fr-CH" sz="2000" b="1" dirty="0" err="1" smtClean="0"/>
                <a:t>engineered</a:t>
              </a:r>
              <a:r>
                <a:rPr lang="fr-CH" sz="2000" b="1" dirty="0" smtClean="0"/>
                <a:t> ! </a:t>
              </a:r>
              <a:r>
                <a:rPr lang="fr-CH" b="1" dirty="0" smtClean="0"/>
                <a:t> 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48047586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890" y="5040313"/>
            <a:ext cx="8283575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778" y="3752850"/>
            <a:ext cx="7880350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522" y="2798930"/>
            <a:ext cx="6208713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-173810" y="6356350"/>
            <a:ext cx="2133600" cy="365125"/>
          </a:xfrm>
          <a:noFill/>
        </p:spPr>
        <p:txBody>
          <a:bodyPr/>
          <a:lstStyle/>
          <a:p>
            <a:fld id="{2B9F70A9-490E-4111-8D31-EC3F7E3E3819}" type="slidenum">
              <a:rPr lang="en-US" smtClean="0">
                <a:latin typeface="Arial" pitchFamily="34" charset="0"/>
              </a:rPr>
              <a:pPr/>
              <a:t>58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585" y="0"/>
            <a:ext cx="4291013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115" y="954088"/>
            <a:ext cx="49657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828" y="1781175"/>
            <a:ext cx="5618162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11"/>
          <p:cNvSpPr>
            <a:spLocks noChangeArrowheads="1"/>
          </p:cNvSpPr>
          <p:nvPr/>
        </p:nvSpPr>
        <p:spPr bwMode="auto">
          <a:xfrm>
            <a:off x="0" y="6538913"/>
            <a:ext cx="9144000" cy="3190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106" name="TextBox 13"/>
          <p:cNvSpPr txBox="1">
            <a:spLocks noChangeArrowheads="1"/>
          </p:cNvSpPr>
          <p:nvPr/>
        </p:nvSpPr>
        <p:spPr bwMode="auto">
          <a:xfrm>
            <a:off x="7002270" y="6129300"/>
            <a:ext cx="15271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2200" b="1" dirty="0">
                <a:latin typeface="Times New Roman" pitchFamily="18" charset="0"/>
                <a:cs typeface="Times New Roman" pitchFamily="18" charset="0"/>
              </a:rPr>
              <a:t>STEP VI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micearoundthering.gi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670" y="0"/>
            <a:ext cx="1259632" cy="12596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flipH="1">
            <a:off x="6417205" y="0"/>
            <a:ext cx="2726795" cy="12003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CH" sz="3600" b="1" dirty="0" smtClean="0">
                <a:solidFill>
                  <a:srgbClr val="0070C0"/>
                </a:solidFill>
              </a:rPr>
              <a:t>               MICE STEPS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42230" y="1112350"/>
            <a:ext cx="2501770" cy="2862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2000" b="1" dirty="0" err="1" smtClean="0"/>
              <a:t>Both</a:t>
            </a:r>
            <a:r>
              <a:rPr lang="fr-CH" sz="2000" b="1" dirty="0" smtClean="0"/>
              <a:t> for </a:t>
            </a:r>
            <a:r>
              <a:rPr lang="fr-CH" sz="2000" b="1" dirty="0" err="1" smtClean="0"/>
              <a:t>funding</a:t>
            </a:r>
            <a:r>
              <a:rPr lang="fr-CH" sz="2000" b="1" dirty="0" smtClean="0"/>
              <a:t> and science </a:t>
            </a:r>
            <a:r>
              <a:rPr lang="fr-CH" sz="2000" b="1" dirty="0" err="1" smtClean="0"/>
              <a:t>reasons</a:t>
            </a:r>
            <a:r>
              <a:rPr lang="fr-CH" sz="2000" b="1" dirty="0" smtClean="0"/>
              <a:t> </a:t>
            </a:r>
          </a:p>
          <a:p>
            <a:r>
              <a:rPr lang="fr-CH" sz="2000" b="1" dirty="0" smtClean="0"/>
              <a:t>MICE </a:t>
            </a:r>
            <a:r>
              <a:rPr lang="fr-CH" sz="2000" b="1" dirty="0" err="1" smtClean="0"/>
              <a:t>is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executed</a:t>
            </a:r>
            <a:r>
              <a:rPr lang="fr-CH" sz="2000" b="1" dirty="0" smtClean="0"/>
              <a:t> in </a:t>
            </a:r>
            <a:r>
              <a:rPr lang="fr-CH" sz="2000" b="1" dirty="0" err="1"/>
              <a:t>S</a:t>
            </a:r>
            <a:r>
              <a:rPr lang="fr-CH" sz="2000" b="1" dirty="0" err="1" smtClean="0"/>
              <a:t>teps</a:t>
            </a:r>
            <a:r>
              <a:rPr lang="fr-CH" sz="2000" b="1" dirty="0" smtClean="0"/>
              <a:t> …. </a:t>
            </a:r>
            <a:r>
              <a:rPr lang="fr-CH" sz="2000" b="1" dirty="0" err="1" smtClean="0"/>
              <a:t>Originally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we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had</a:t>
            </a:r>
            <a:r>
              <a:rPr lang="fr-CH" sz="2000" b="1" dirty="0" smtClean="0"/>
              <a:t> 6 </a:t>
            </a:r>
            <a:r>
              <a:rPr lang="fr-CH" sz="2000" b="1" dirty="0" err="1" smtClean="0"/>
              <a:t>Steps</a:t>
            </a:r>
            <a:endParaRPr lang="fr-CH" sz="2000" b="1" dirty="0" smtClean="0"/>
          </a:p>
          <a:p>
            <a:r>
              <a:rPr lang="fr-CH" sz="2000" b="1" dirty="0" err="1" smtClean="0"/>
              <a:t>We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will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probably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only</a:t>
            </a:r>
            <a:r>
              <a:rPr lang="fr-CH" sz="2000" b="1" dirty="0" smtClean="0"/>
              <a:t> have 3 </a:t>
            </a:r>
            <a:r>
              <a:rPr lang="fr-CH" sz="2000" b="1" dirty="0" err="1" smtClean="0"/>
              <a:t>steps</a:t>
            </a:r>
            <a:r>
              <a:rPr lang="fr-CH" sz="2000" b="1" dirty="0" smtClean="0"/>
              <a:t> </a:t>
            </a:r>
          </a:p>
          <a:p>
            <a:r>
              <a:rPr lang="fr-CH" sz="2000" b="1" dirty="0" err="1" smtClean="0"/>
              <a:t>step</a:t>
            </a:r>
            <a:r>
              <a:rPr lang="fr-CH" sz="2000" b="1" dirty="0" smtClean="0"/>
              <a:t> I, </a:t>
            </a:r>
            <a:r>
              <a:rPr lang="fr-CH" sz="2000" b="1" dirty="0" err="1" smtClean="0"/>
              <a:t>step</a:t>
            </a:r>
            <a:r>
              <a:rPr lang="fr-CH" sz="2000" b="1" dirty="0" smtClean="0"/>
              <a:t> IV, </a:t>
            </a:r>
            <a:r>
              <a:rPr lang="fr-CH" sz="2000" dirty="0" smtClean="0"/>
              <a:t>and the final </a:t>
            </a:r>
            <a:r>
              <a:rPr lang="fr-CH" sz="2000" dirty="0" err="1" smtClean="0"/>
              <a:t>step</a:t>
            </a:r>
            <a:r>
              <a:rPr lang="fr-CH" sz="2000" dirty="0" smtClean="0"/>
              <a:t> (P5)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941930" y="773705"/>
            <a:ext cx="136761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b="1" dirty="0" smtClean="0"/>
              <a:t>COMPLETED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832140" y="3474005"/>
            <a:ext cx="543739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b="1" dirty="0" smtClean="0"/>
              <a:t>2015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751094" y="4587678"/>
            <a:ext cx="427534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dirty="0" smtClean="0"/>
              <a:t>STEP V and VI </a:t>
            </a:r>
            <a:r>
              <a:rPr lang="fr-CH" dirty="0" err="1" smtClean="0"/>
              <a:t>will</a:t>
            </a:r>
            <a:r>
              <a:rPr lang="fr-CH" dirty="0" smtClean="0"/>
              <a:t> not </a:t>
            </a:r>
            <a:r>
              <a:rPr lang="fr-CH" dirty="0" err="1" smtClean="0"/>
              <a:t>take</a:t>
            </a:r>
            <a:r>
              <a:rPr lang="fr-CH" dirty="0" smtClean="0"/>
              <a:t> place</a:t>
            </a:r>
            <a:endParaRPr lang="en-US" b="1" dirty="0"/>
          </a:p>
        </p:txBody>
      </p:sp>
      <p:pic>
        <p:nvPicPr>
          <p:cNvPr id="19" name="Picture 18" descr="Cooling-demo-labels.pdf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3386"/>
            <a:ext cx="9028660" cy="2562437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0000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8330698" y="6080847"/>
            <a:ext cx="543739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b="1" dirty="0" smtClean="0"/>
              <a:t>2017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65342559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99478"/>
            <a:ext cx="9144000" cy="565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585" y="0"/>
            <a:ext cx="4291013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481990" y="0"/>
            <a:ext cx="4662010" cy="15081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CH" sz="2000" b="1" dirty="0" err="1" smtClean="0"/>
              <a:t>Completed</a:t>
            </a:r>
            <a:r>
              <a:rPr lang="fr-CH" sz="2000" b="1" dirty="0" smtClean="0"/>
              <a:t> and </a:t>
            </a:r>
            <a:r>
              <a:rPr lang="fr-CH" sz="2000" b="1" dirty="0" err="1" smtClean="0"/>
              <a:t>published</a:t>
            </a:r>
            <a:r>
              <a:rPr lang="fr-CH" sz="2000" b="1" dirty="0" smtClean="0"/>
              <a:t>! </a:t>
            </a:r>
          </a:p>
          <a:p>
            <a:r>
              <a:rPr lang="fr-CH" dirty="0" smtClean="0"/>
              <a:t>Main </a:t>
            </a:r>
            <a:r>
              <a:rPr lang="fr-CH" dirty="0" err="1" smtClean="0"/>
              <a:t>results</a:t>
            </a:r>
            <a:r>
              <a:rPr lang="fr-CH" dirty="0" smtClean="0"/>
              <a:t>: </a:t>
            </a:r>
          </a:p>
          <a:p>
            <a:r>
              <a:rPr lang="fr-CH" dirty="0" smtClean="0"/>
              <a:t>   -- It all </a:t>
            </a:r>
            <a:r>
              <a:rPr lang="fr-CH" dirty="0" err="1" smtClean="0"/>
              <a:t>works</a:t>
            </a:r>
            <a:r>
              <a:rPr lang="fr-CH" dirty="0" smtClean="0"/>
              <a:t>! </a:t>
            </a:r>
          </a:p>
          <a:p>
            <a:r>
              <a:rPr lang="fr-CH" dirty="0" smtClean="0"/>
              <a:t>   -- TOF </a:t>
            </a:r>
            <a:r>
              <a:rPr lang="fr-CH" dirty="0" err="1" smtClean="0"/>
              <a:t>resolution</a:t>
            </a:r>
            <a:r>
              <a:rPr lang="fr-CH" dirty="0" smtClean="0"/>
              <a:t> s: 50 </a:t>
            </a:r>
            <a:r>
              <a:rPr lang="fr-CH" dirty="0" err="1" smtClean="0"/>
              <a:t>ps</a:t>
            </a:r>
            <a:r>
              <a:rPr lang="fr-CH" dirty="0" smtClean="0"/>
              <a:t> and 1cm</a:t>
            </a:r>
          </a:p>
          <a:p>
            <a:r>
              <a:rPr lang="fr-CH" dirty="0"/>
              <a:t> </a:t>
            </a:r>
            <a:r>
              <a:rPr lang="fr-CH" dirty="0" smtClean="0"/>
              <a:t>  -- ~100 muons per second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99886" y="1727200"/>
            <a:ext cx="7932964" cy="4876800"/>
            <a:chOff x="899886" y="1727200"/>
            <a:chExt cx="7932964" cy="4876800"/>
          </a:xfrm>
        </p:grpSpPr>
        <p:sp>
          <p:nvSpPr>
            <p:cNvPr id="14" name="Rectangle 13"/>
            <p:cNvSpPr/>
            <p:nvPr/>
          </p:nvSpPr>
          <p:spPr bwMode="auto">
            <a:xfrm>
              <a:off x="899886" y="1727200"/>
              <a:ext cx="7924800" cy="4876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1066800" y="1828800"/>
              <a:ext cx="7766050" cy="4695825"/>
              <a:chOff x="1066800" y="1828800"/>
              <a:chExt cx="7766050" cy="4695825"/>
            </a:xfrm>
            <a:solidFill>
              <a:schemeClr val="accent3">
                <a:lumMod val="85000"/>
              </a:schemeClr>
            </a:solidFill>
          </p:grpSpPr>
          <p:pic>
            <p:nvPicPr>
              <p:cNvPr id="16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66800" y="2133600"/>
                <a:ext cx="7086600" cy="4391025"/>
              </a:xfrm>
              <a:prstGeom prst="rect">
                <a:avLst/>
              </a:prstGeom>
              <a:grpFill/>
              <a:ln w="19050">
                <a:solidFill>
                  <a:srgbClr val="0000FF"/>
                </a:solidFill>
                <a:miter lim="800000"/>
                <a:headEnd/>
                <a:tailEnd/>
              </a:ln>
            </p:spPr>
          </p:pic>
          <p:sp>
            <p:nvSpPr>
              <p:cNvPr id="17" name="Text Box 5"/>
              <p:cNvSpPr txBox="1">
                <a:spLocks noChangeArrowheads="1"/>
              </p:cNvSpPr>
              <p:nvPr/>
            </p:nvSpPr>
            <p:spPr bwMode="auto">
              <a:xfrm>
                <a:off x="8153400" y="2667000"/>
                <a:ext cx="679450" cy="36671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dirty="0">
                    <a:solidFill>
                      <a:srgbClr val="0033CC"/>
                    </a:solidFill>
                    <a:latin typeface="Arial" pitchFamily="34" charset="0"/>
                  </a:rPr>
                  <a:t>Data</a:t>
                </a:r>
              </a:p>
            </p:txBody>
          </p:sp>
          <p:sp>
            <p:nvSpPr>
              <p:cNvPr id="18" name="Text Box 6"/>
              <p:cNvSpPr txBox="1">
                <a:spLocks noChangeArrowheads="1"/>
              </p:cNvSpPr>
              <p:nvPr/>
            </p:nvSpPr>
            <p:spPr bwMode="auto">
              <a:xfrm>
                <a:off x="8229600" y="5181600"/>
                <a:ext cx="539750" cy="36671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dirty="0">
                    <a:solidFill>
                      <a:srgbClr val="0033CC"/>
                    </a:solidFill>
                    <a:latin typeface="Arial" pitchFamily="34" charset="0"/>
                  </a:rPr>
                  <a:t>MC</a:t>
                </a:r>
              </a:p>
            </p:txBody>
          </p:sp>
          <p:sp>
            <p:nvSpPr>
              <p:cNvPr id="19" name="Text Box 9"/>
              <p:cNvSpPr txBox="1">
                <a:spLocks noChangeArrowheads="1"/>
              </p:cNvSpPr>
              <p:nvPr/>
            </p:nvSpPr>
            <p:spPr bwMode="auto">
              <a:xfrm>
                <a:off x="1143000" y="1828800"/>
                <a:ext cx="2063750" cy="36671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800" dirty="0">
                    <a:solidFill>
                      <a:srgbClr val="0033CC"/>
                    </a:solidFill>
                    <a:latin typeface="Arial" pitchFamily="34" charset="0"/>
                  </a:rPr>
                  <a:t>y (mm) </a:t>
                </a:r>
                <a:r>
                  <a:rPr lang="en-US" sz="1800" dirty="0" err="1">
                    <a:solidFill>
                      <a:srgbClr val="0033CC"/>
                    </a:solidFill>
                    <a:latin typeface="Arial" pitchFamily="34" charset="0"/>
                  </a:rPr>
                  <a:t>vs</a:t>
                </a:r>
                <a:r>
                  <a:rPr lang="en-US" sz="1800" dirty="0">
                    <a:solidFill>
                      <a:srgbClr val="0033CC"/>
                    </a:solidFill>
                    <a:latin typeface="Arial" pitchFamily="34" charset="0"/>
                  </a:rPr>
                  <a:t> x (mm)</a:t>
                </a:r>
              </a:p>
            </p:txBody>
          </p:sp>
          <p:sp>
            <p:nvSpPr>
              <p:cNvPr id="20" name="Text Box 10"/>
              <p:cNvSpPr txBox="1">
                <a:spLocks noChangeArrowheads="1"/>
              </p:cNvSpPr>
              <p:nvPr/>
            </p:nvSpPr>
            <p:spPr bwMode="auto">
              <a:xfrm>
                <a:off x="3505200" y="1828800"/>
                <a:ext cx="2178802" cy="36933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dirty="0">
                    <a:solidFill>
                      <a:srgbClr val="0033CC"/>
                    </a:solidFill>
                    <a:latin typeface="Arial" pitchFamily="34" charset="0"/>
                  </a:rPr>
                  <a:t>x</a:t>
                </a:r>
                <a:r>
                  <a:rPr lang="en-US" dirty="0">
                    <a:solidFill>
                      <a:srgbClr val="0033CC"/>
                    </a:solidFill>
                    <a:latin typeface="Arial" pitchFamily="34" charset="0"/>
                    <a:sym typeface="Symbol" pitchFamily="18" charset="2"/>
                  </a:rPr>
                  <a:t></a:t>
                </a:r>
                <a:r>
                  <a:rPr lang="en-US" dirty="0">
                    <a:solidFill>
                      <a:srgbClr val="0033CC"/>
                    </a:solidFill>
                    <a:latin typeface="Arial" pitchFamily="34" charset="0"/>
                  </a:rPr>
                  <a:t> (mrad) </a:t>
                </a:r>
                <a:r>
                  <a:rPr lang="en-US" dirty="0" err="1">
                    <a:solidFill>
                      <a:srgbClr val="0033CC"/>
                    </a:solidFill>
                    <a:latin typeface="Arial" pitchFamily="34" charset="0"/>
                  </a:rPr>
                  <a:t>vs</a:t>
                </a:r>
                <a:r>
                  <a:rPr lang="en-US" dirty="0">
                    <a:solidFill>
                      <a:srgbClr val="0033CC"/>
                    </a:solidFill>
                    <a:latin typeface="Arial" pitchFamily="34" charset="0"/>
                  </a:rPr>
                  <a:t> x (mm)</a:t>
                </a:r>
              </a:p>
            </p:txBody>
          </p:sp>
          <p:sp>
            <p:nvSpPr>
              <p:cNvPr id="21" name="Text Box 11"/>
              <p:cNvSpPr txBox="1">
                <a:spLocks noChangeArrowheads="1"/>
              </p:cNvSpPr>
              <p:nvPr/>
            </p:nvSpPr>
            <p:spPr bwMode="auto">
              <a:xfrm>
                <a:off x="5943600" y="1828800"/>
                <a:ext cx="2178802" cy="36933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dirty="0">
                    <a:solidFill>
                      <a:srgbClr val="0033CC"/>
                    </a:solidFill>
                    <a:latin typeface="Arial" pitchFamily="34" charset="0"/>
                  </a:rPr>
                  <a:t>y</a:t>
                </a:r>
                <a:r>
                  <a:rPr lang="en-US" dirty="0">
                    <a:solidFill>
                      <a:srgbClr val="0033CC"/>
                    </a:solidFill>
                    <a:latin typeface="Arial" pitchFamily="34" charset="0"/>
                    <a:sym typeface="Symbol" pitchFamily="18" charset="2"/>
                  </a:rPr>
                  <a:t></a:t>
                </a:r>
                <a:r>
                  <a:rPr lang="en-US" dirty="0">
                    <a:solidFill>
                      <a:srgbClr val="0033CC"/>
                    </a:solidFill>
                    <a:latin typeface="Arial" pitchFamily="34" charset="0"/>
                  </a:rPr>
                  <a:t> (</a:t>
                </a:r>
                <a:r>
                  <a:rPr lang="en-US" dirty="0" err="1">
                    <a:solidFill>
                      <a:srgbClr val="0033CC"/>
                    </a:solidFill>
                    <a:latin typeface="Arial" pitchFamily="34" charset="0"/>
                  </a:rPr>
                  <a:t>mrad</a:t>
                </a:r>
                <a:r>
                  <a:rPr lang="en-US" dirty="0">
                    <a:solidFill>
                      <a:srgbClr val="0033CC"/>
                    </a:solidFill>
                    <a:latin typeface="Arial" pitchFamily="34" charset="0"/>
                  </a:rPr>
                  <a:t>) </a:t>
                </a:r>
                <a:r>
                  <a:rPr lang="en-US" dirty="0" err="1">
                    <a:solidFill>
                      <a:srgbClr val="0033CC"/>
                    </a:solidFill>
                    <a:latin typeface="Arial" pitchFamily="34" charset="0"/>
                  </a:rPr>
                  <a:t>vs</a:t>
                </a:r>
                <a:r>
                  <a:rPr lang="en-US" dirty="0">
                    <a:solidFill>
                      <a:srgbClr val="0033CC"/>
                    </a:solidFill>
                    <a:latin typeface="Arial" pitchFamily="34" charset="0"/>
                  </a:rPr>
                  <a:t> y (mm)</a:t>
                </a:r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2771800" y="4059070"/>
            <a:ext cx="4555991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 smtClean="0"/>
              <a:t> -- and first </a:t>
            </a:r>
            <a:r>
              <a:rPr lang="fr-CH" dirty="0" err="1" smtClean="0"/>
              <a:t>measts</a:t>
            </a:r>
            <a:r>
              <a:rPr lang="fr-CH" dirty="0" smtClean="0"/>
              <a:t> of emittance </a:t>
            </a:r>
            <a:r>
              <a:rPr lang="fr-CH" dirty="0" err="1" smtClean="0"/>
              <a:t>with</a:t>
            </a:r>
            <a:r>
              <a:rPr lang="fr-CH" dirty="0" smtClean="0"/>
              <a:t> the </a:t>
            </a:r>
            <a:r>
              <a:rPr lang="fr-CH" dirty="0" err="1" smtClean="0"/>
              <a:t>TOFs</a:t>
            </a:r>
            <a:r>
              <a:rPr lang="fr-CH" dirty="0" smtClean="0"/>
              <a:t>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21550" y="1043735"/>
            <a:ext cx="2293898" cy="369332"/>
          </a:xfrm>
          <a:prstGeom prst="rect">
            <a:avLst/>
          </a:prstGeom>
          <a:solidFill>
            <a:srgbClr val="FFFF00"/>
          </a:solidFill>
          <a:ln cmpd="thickThin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 err="1" smtClean="0"/>
              <a:t>Beam</a:t>
            </a:r>
            <a:r>
              <a:rPr lang="fr-CH" dirty="0" smtClean="0"/>
              <a:t> </a:t>
            </a:r>
            <a:r>
              <a:rPr lang="fr-CH" dirty="0" err="1" smtClean="0"/>
              <a:t>commissionning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013238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2814"/>
            <a:ext cx="9144000" cy="583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2406" y="15500"/>
            <a:ext cx="740093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3200" dirty="0" smtClean="0">
                <a:latin typeface="+mj-lt"/>
              </a:rPr>
              <a:t>THE LHC(13) and HL-LHC as  </a:t>
            </a:r>
            <a:r>
              <a:rPr lang="fr-CH" sz="3200" dirty="0" err="1" smtClean="0">
                <a:latin typeface="+mj-lt"/>
              </a:rPr>
              <a:t>Higgs</a:t>
            </a:r>
            <a:r>
              <a:rPr lang="fr-CH" sz="3200" dirty="0" smtClean="0">
                <a:latin typeface="+mj-lt"/>
              </a:rPr>
              <a:t> </a:t>
            </a:r>
            <a:r>
              <a:rPr lang="fr-CH" sz="3200" dirty="0" err="1" smtClean="0">
                <a:latin typeface="+mj-lt"/>
              </a:rPr>
              <a:t>Factory</a:t>
            </a:r>
            <a:endParaRPr lang="en-US" sz="3200" dirty="0" smtClean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2475" y="6400800"/>
            <a:ext cx="8047075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2000" dirty="0" err="1" smtClean="0"/>
              <a:t>Results</a:t>
            </a:r>
            <a:r>
              <a:rPr lang="fr-CH" sz="2000" dirty="0" smtClean="0"/>
              <a:t> </a:t>
            </a:r>
            <a:r>
              <a:rPr lang="fr-CH" sz="2000" dirty="0" err="1" smtClean="0"/>
              <a:t>from</a:t>
            </a:r>
            <a:r>
              <a:rPr lang="fr-CH" sz="2000" dirty="0" smtClean="0"/>
              <a:t> 13 </a:t>
            </a:r>
            <a:r>
              <a:rPr lang="fr-CH" sz="2000" dirty="0" err="1" smtClean="0"/>
              <a:t>TeV</a:t>
            </a:r>
            <a:r>
              <a:rPr lang="fr-CH" sz="2000" dirty="0" smtClean="0"/>
              <a:t> </a:t>
            </a:r>
            <a:r>
              <a:rPr lang="fr-CH" sz="2000" dirty="0" err="1" smtClean="0"/>
              <a:t>run</a:t>
            </a:r>
            <a:r>
              <a:rPr lang="fr-CH" sz="2000" dirty="0" smtClean="0"/>
              <a:t> </a:t>
            </a:r>
            <a:r>
              <a:rPr lang="fr-CH" sz="2000" dirty="0" err="1" smtClean="0"/>
              <a:t>will</a:t>
            </a:r>
            <a:r>
              <a:rPr lang="fr-CH" sz="2000" dirty="0" smtClean="0"/>
              <a:t> </a:t>
            </a:r>
            <a:r>
              <a:rPr lang="fr-CH" sz="2000" dirty="0" err="1" smtClean="0"/>
              <a:t>be</a:t>
            </a:r>
            <a:r>
              <a:rPr lang="fr-CH" sz="2000" dirty="0" smtClean="0"/>
              <a:t> </a:t>
            </a:r>
            <a:r>
              <a:rPr lang="fr-CH" sz="2000" dirty="0" err="1" smtClean="0"/>
              <a:t>very</a:t>
            </a:r>
            <a:r>
              <a:rPr lang="fr-CH" sz="2000" dirty="0" smtClean="0"/>
              <a:t> instructive </a:t>
            </a:r>
            <a:r>
              <a:rPr lang="fr-CH" sz="2000" dirty="0" err="1" smtClean="0"/>
              <a:t>from</a:t>
            </a:r>
            <a:r>
              <a:rPr lang="fr-CH" sz="2000" dirty="0" smtClean="0"/>
              <a:t> </a:t>
            </a:r>
            <a:r>
              <a:rPr lang="fr-CH" sz="2000" dirty="0" err="1" smtClean="0"/>
              <a:t>this</a:t>
            </a:r>
            <a:r>
              <a:rPr lang="fr-CH" sz="2000" dirty="0" smtClean="0"/>
              <a:t> point of </a:t>
            </a:r>
            <a:r>
              <a:rPr lang="fr-CH" sz="2000" dirty="0" err="1" smtClean="0"/>
              <a:t>view</a:t>
            </a:r>
            <a:r>
              <a:rPr lang="fr-CH" sz="2000" dirty="0" smtClean="0"/>
              <a:t>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0416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126" y="953725"/>
            <a:ext cx="67119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2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488" y="4245518"/>
            <a:ext cx="6710363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3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238" y="2601007"/>
            <a:ext cx="6710363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2759051" y="1431563"/>
            <a:ext cx="617537" cy="2444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9575" name="TextBox 9"/>
          <p:cNvSpPr txBox="1">
            <a:spLocks noChangeArrowheads="1"/>
          </p:cNvSpPr>
          <p:nvPr/>
        </p:nvSpPr>
        <p:spPr bwMode="auto">
          <a:xfrm>
            <a:off x="7047275" y="1223755"/>
            <a:ext cx="16017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dirty="0"/>
              <a:t>No absorber</a:t>
            </a:r>
          </a:p>
          <a:p>
            <a:r>
              <a:rPr lang="fr-CH" dirty="0" err="1"/>
              <a:t>Alignment</a:t>
            </a:r>
            <a:endParaRPr lang="fr-CH" dirty="0"/>
          </a:p>
          <a:p>
            <a:r>
              <a:rPr lang="fr-CH" dirty="0" err="1"/>
              <a:t>Optics</a:t>
            </a:r>
            <a:r>
              <a:rPr lang="fr-CH" dirty="0"/>
              <a:t> </a:t>
            </a:r>
            <a:r>
              <a:rPr lang="fr-CH" dirty="0" err="1"/>
              <a:t>studies</a:t>
            </a:r>
            <a:endParaRPr lang="en-US" dirty="0"/>
          </a:p>
        </p:txBody>
      </p:sp>
      <p:sp>
        <p:nvSpPr>
          <p:cNvPr id="109576" name="TextBox 10"/>
          <p:cNvSpPr txBox="1">
            <a:spLocks noChangeArrowheads="1"/>
          </p:cNvSpPr>
          <p:nvPr/>
        </p:nvSpPr>
        <p:spPr bwMode="auto">
          <a:xfrm>
            <a:off x="7010376" y="4621755"/>
            <a:ext cx="1762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/>
              <a:t>Liq H</a:t>
            </a:r>
            <a:r>
              <a:rPr lang="fr-CH" baseline="-25000"/>
              <a:t>2</a:t>
            </a:r>
            <a:r>
              <a:rPr lang="fr-CH"/>
              <a:t> absorber</a:t>
            </a:r>
          </a:p>
          <a:p>
            <a:r>
              <a:rPr lang="fr-CH"/>
              <a:t>(full/empty)</a:t>
            </a: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2773338" y="3061382"/>
            <a:ext cx="617538" cy="2444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9579" name="Rectangle 13"/>
          <p:cNvSpPr>
            <a:spLocks noChangeArrowheads="1"/>
          </p:cNvSpPr>
          <p:nvPr/>
        </p:nvSpPr>
        <p:spPr bwMode="auto">
          <a:xfrm>
            <a:off x="3046388" y="3026457"/>
            <a:ext cx="52388" cy="296863"/>
          </a:xfrm>
          <a:prstGeom prst="rect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9580" name="TextBox 14"/>
          <p:cNvSpPr txBox="1">
            <a:spLocks noChangeArrowheads="1"/>
          </p:cNvSpPr>
          <p:nvPr/>
        </p:nvSpPr>
        <p:spPr bwMode="auto">
          <a:xfrm>
            <a:off x="7104038" y="3001522"/>
            <a:ext cx="14959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dirty="0" err="1"/>
              <a:t>Solid</a:t>
            </a:r>
            <a:r>
              <a:rPr lang="fr-CH" dirty="0"/>
              <a:t> absorber(s)</a:t>
            </a:r>
          </a:p>
          <a:p>
            <a:r>
              <a:rPr lang="fr-CH" dirty="0" err="1"/>
              <a:t>LiH</a:t>
            </a:r>
            <a:r>
              <a:rPr lang="fr-CH" dirty="0"/>
              <a:t> </a:t>
            </a:r>
          </a:p>
        </p:txBody>
      </p:sp>
      <p:sp>
        <p:nvSpPr>
          <p:cNvPr id="109584" name="TextBox 19"/>
          <p:cNvSpPr txBox="1">
            <a:spLocks noChangeArrowheads="1"/>
          </p:cNvSpPr>
          <p:nvPr/>
        </p:nvSpPr>
        <p:spPr bwMode="auto">
          <a:xfrm>
            <a:off x="6848258" y="5187860"/>
            <a:ext cx="2054225" cy="831850"/>
          </a:xfrm>
          <a:prstGeom prst="rect">
            <a:avLst/>
          </a:prstGeom>
          <a:solidFill>
            <a:srgbClr val="FFFF9B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dirty="0"/>
              <a:t>Multiple </a:t>
            </a:r>
            <a:r>
              <a:rPr lang="fr-CH" dirty="0" err="1"/>
              <a:t>scattering</a:t>
            </a:r>
            <a:endParaRPr lang="fr-CH" dirty="0"/>
          </a:p>
          <a:p>
            <a:r>
              <a:rPr lang="fr-CH" dirty="0" err="1"/>
              <a:t>Energy</a:t>
            </a:r>
            <a:r>
              <a:rPr lang="fr-CH" dirty="0"/>
              <a:t> </a:t>
            </a:r>
            <a:r>
              <a:rPr lang="fr-CH" dirty="0" err="1"/>
              <a:t>loss</a:t>
            </a:r>
            <a:endParaRPr lang="fr-CH" dirty="0"/>
          </a:p>
          <a:p>
            <a:r>
              <a:rPr lang="fr-CH" dirty="0">
                <a:sym typeface="Wingdings" pitchFamily="2" charset="2"/>
              </a:rPr>
              <a:t> </a:t>
            </a:r>
            <a:r>
              <a:rPr lang="fr-CH" dirty="0" err="1"/>
              <a:t>Cooling</a:t>
            </a:r>
            <a:r>
              <a:rPr lang="fr-CH" dirty="0"/>
              <a:t> </a:t>
            </a:r>
            <a:endParaRPr lang="en-US" dirty="0"/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0"/>
            <a:ext cx="5131533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3200" dirty="0"/>
              <a:t>STEP </a:t>
            </a:r>
            <a:r>
              <a:rPr lang="fr-CH" sz="3200" dirty="0" smtClean="0"/>
              <a:t>IV  EXPERIMENTS (2013)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10070520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379" y="421106"/>
            <a:ext cx="8999621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 smtClean="0">
                <a:latin typeface="+mj-lt"/>
              </a:rPr>
              <a:t>There </a:t>
            </a:r>
            <a:r>
              <a:rPr lang="fr-CH" sz="2000" dirty="0" err="1" smtClean="0">
                <a:latin typeface="+mj-lt"/>
              </a:rPr>
              <a:t>is</a:t>
            </a:r>
            <a:r>
              <a:rPr lang="fr-CH" sz="2000" dirty="0" smtClean="0">
                <a:latin typeface="+mj-lt"/>
              </a:rPr>
              <a:t> a </a:t>
            </a:r>
            <a:r>
              <a:rPr lang="fr-CH" sz="2000" dirty="0" err="1" smtClean="0">
                <a:latin typeface="+mj-lt"/>
              </a:rPr>
              <a:t>very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strong</a:t>
            </a:r>
            <a:r>
              <a:rPr lang="fr-CH" sz="2000" dirty="0" smtClean="0">
                <a:latin typeface="+mj-lt"/>
              </a:rPr>
              <a:t> motivation to </a:t>
            </a:r>
            <a:r>
              <a:rPr lang="fr-CH" sz="2000" dirty="0" err="1" smtClean="0">
                <a:latin typeface="+mj-lt"/>
              </a:rPr>
              <a:t>study</a:t>
            </a:r>
            <a:r>
              <a:rPr lang="fr-CH" sz="2000" dirty="0" smtClean="0">
                <a:latin typeface="+mj-lt"/>
              </a:rPr>
              <a:t> the </a:t>
            </a:r>
            <a:r>
              <a:rPr lang="fr-CH" sz="2000" dirty="0" err="1" smtClean="0">
                <a:latin typeface="+mj-lt"/>
              </a:rPr>
              <a:t>Higgs</a:t>
            </a:r>
            <a:r>
              <a:rPr lang="fr-CH" sz="2000" dirty="0" smtClean="0">
                <a:latin typeface="+mj-lt"/>
              </a:rPr>
              <a:t> boson </a:t>
            </a:r>
            <a:r>
              <a:rPr lang="fr-CH" sz="2000" dirty="0" err="1" smtClean="0">
                <a:latin typeface="+mj-lt"/>
              </a:rPr>
              <a:t>thoroughly</a:t>
            </a:r>
            <a:endParaRPr lang="fr-CH" sz="2000" dirty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  -- first time </a:t>
            </a:r>
            <a:r>
              <a:rPr lang="fr-CH" sz="2000" dirty="0" err="1" smtClean="0">
                <a:latin typeface="+mj-lt"/>
              </a:rPr>
              <a:t>we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see</a:t>
            </a:r>
            <a:r>
              <a:rPr lang="fr-CH" sz="2000" dirty="0" smtClean="0">
                <a:latin typeface="+mj-lt"/>
              </a:rPr>
              <a:t> an </a:t>
            </a:r>
            <a:r>
              <a:rPr lang="fr-CH" sz="2000" dirty="0" err="1" smtClean="0">
                <a:latin typeface="+mj-lt"/>
              </a:rPr>
              <a:t>elementary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scalar</a:t>
            </a:r>
            <a:r>
              <a:rPr lang="fr-CH" sz="2000" dirty="0" smtClean="0">
                <a:latin typeface="+mj-lt"/>
              </a:rPr>
              <a:t>!</a:t>
            </a:r>
          </a:p>
          <a:p>
            <a:endParaRPr lang="fr-CH" sz="2000" dirty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The </a:t>
            </a:r>
            <a:r>
              <a:rPr lang="fr-CH" sz="2000" dirty="0" err="1" smtClean="0">
                <a:latin typeface="+mj-lt"/>
              </a:rPr>
              <a:t>FCC-ee+FCC-hh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combination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is</a:t>
            </a:r>
            <a:r>
              <a:rPr lang="fr-CH" sz="2000" dirty="0" smtClean="0">
                <a:latin typeface="+mj-lt"/>
              </a:rPr>
              <a:t> ‘invincible’ </a:t>
            </a:r>
          </a:p>
          <a:p>
            <a:r>
              <a:rPr lang="fr-CH" sz="2000" dirty="0">
                <a:latin typeface="+mj-lt"/>
              </a:rPr>
              <a:t> </a:t>
            </a:r>
            <a:r>
              <a:rPr lang="fr-CH" sz="2000" dirty="0" smtClean="0">
                <a:latin typeface="+mj-lt"/>
              </a:rPr>
              <a:t>       </a:t>
            </a:r>
            <a:r>
              <a:rPr lang="fr-CH" sz="2000" dirty="0" err="1" smtClean="0">
                <a:latin typeface="+mj-lt"/>
              </a:rPr>
              <a:t>most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precise</a:t>
            </a:r>
            <a:r>
              <a:rPr lang="fr-CH" sz="2000" dirty="0" smtClean="0">
                <a:latin typeface="+mj-lt"/>
              </a:rPr>
              <a:t> and </a:t>
            </a:r>
            <a:r>
              <a:rPr lang="fr-CH" sz="2000" dirty="0" err="1" smtClean="0">
                <a:latin typeface="+mj-lt"/>
              </a:rPr>
              <a:t>most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complete</a:t>
            </a:r>
            <a:r>
              <a:rPr lang="fr-CH" sz="2000" dirty="0" smtClean="0">
                <a:latin typeface="+mj-lt"/>
              </a:rPr>
              <a:t>. </a:t>
            </a:r>
          </a:p>
          <a:p>
            <a:endParaRPr lang="fr-CH" sz="2000" dirty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CERN has </a:t>
            </a:r>
            <a:r>
              <a:rPr lang="fr-CH" sz="2000" dirty="0" err="1" smtClean="0">
                <a:latin typeface="+mj-lt"/>
              </a:rPr>
              <a:t>launched</a:t>
            </a:r>
            <a:r>
              <a:rPr lang="fr-CH" sz="2000" dirty="0" smtClean="0">
                <a:latin typeface="+mj-lt"/>
              </a:rPr>
              <a:t> a </a:t>
            </a:r>
            <a:r>
              <a:rPr lang="fr-CH" sz="2000" dirty="0" err="1" smtClean="0">
                <a:latin typeface="+mj-lt"/>
              </a:rPr>
              <a:t>study</a:t>
            </a:r>
            <a:r>
              <a:rPr lang="fr-CH" sz="2000" dirty="0" smtClean="0">
                <a:latin typeface="+mj-lt"/>
              </a:rPr>
              <a:t> of </a:t>
            </a:r>
            <a:r>
              <a:rPr lang="fr-CH" sz="2000" dirty="0" err="1" smtClean="0">
                <a:latin typeface="+mj-lt"/>
              </a:rPr>
              <a:t>this</a:t>
            </a:r>
            <a:r>
              <a:rPr lang="fr-CH" sz="2000" dirty="0" smtClean="0">
                <a:latin typeface="+mj-lt"/>
              </a:rPr>
              <a:t> ‘</a:t>
            </a:r>
            <a:r>
              <a:rPr lang="fr-CH" sz="2000" dirty="0" err="1" smtClean="0">
                <a:latin typeface="+mj-lt"/>
              </a:rPr>
              <a:t>ambitious</a:t>
            </a:r>
            <a:r>
              <a:rPr lang="fr-CH" sz="2000" dirty="0" smtClean="0">
                <a:latin typeface="+mj-lt"/>
              </a:rPr>
              <a:t> post-LHC </a:t>
            </a:r>
            <a:r>
              <a:rPr lang="fr-CH" sz="2000" dirty="0" err="1" smtClean="0">
                <a:latin typeface="+mj-lt"/>
              </a:rPr>
              <a:t>project</a:t>
            </a:r>
            <a:r>
              <a:rPr lang="fr-CH" sz="2000" dirty="0" smtClean="0">
                <a:latin typeface="+mj-lt"/>
              </a:rPr>
              <a:t>’ , the FCC </a:t>
            </a:r>
          </a:p>
          <a:p>
            <a:r>
              <a:rPr lang="fr-CH" sz="2000" dirty="0" err="1" smtClean="0">
                <a:latin typeface="+mj-lt"/>
              </a:rPr>
              <a:t>Join</a:t>
            </a:r>
            <a:r>
              <a:rPr lang="fr-CH" sz="2000" dirty="0" smtClean="0">
                <a:latin typeface="+mj-lt"/>
              </a:rPr>
              <a:t> us! </a:t>
            </a:r>
          </a:p>
          <a:p>
            <a:endParaRPr lang="fr-CH" sz="2000" dirty="0" smtClean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Muon </a:t>
            </a:r>
            <a:r>
              <a:rPr lang="fr-CH" sz="2000" dirty="0" err="1" smtClean="0">
                <a:latin typeface="+mj-lt"/>
              </a:rPr>
              <a:t>storage</a:t>
            </a:r>
            <a:r>
              <a:rPr lang="fr-CH" sz="2000" dirty="0" smtClean="0">
                <a:latin typeface="+mj-lt"/>
              </a:rPr>
              <a:t> rings </a:t>
            </a:r>
            <a:r>
              <a:rPr lang="fr-CH" sz="2000" dirty="0" err="1" smtClean="0">
                <a:latin typeface="+mj-lt"/>
              </a:rPr>
              <a:t>remain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very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specific</a:t>
            </a:r>
            <a:r>
              <a:rPr lang="fr-CH" sz="2000" dirty="0" smtClean="0">
                <a:latin typeface="+mj-lt"/>
              </a:rPr>
              <a:t> and </a:t>
            </a:r>
            <a:r>
              <a:rPr lang="fr-CH" sz="2000" dirty="0" err="1" smtClean="0">
                <a:latin typeface="+mj-lt"/>
              </a:rPr>
              <a:t>quite</a:t>
            </a:r>
            <a:r>
              <a:rPr lang="fr-CH" sz="2000" dirty="0" smtClean="0">
                <a:latin typeface="+mj-lt"/>
              </a:rPr>
              <a:t> unique for neutrino </a:t>
            </a:r>
            <a:r>
              <a:rPr lang="fr-CH" sz="2000" dirty="0" err="1" smtClean="0">
                <a:latin typeface="+mj-lt"/>
              </a:rPr>
              <a:t>studies</a:t>
            </a:r>
            <a:r>
              <a:rPr lang="fr-CH" sz="2000" dirty="0" smtClean="0">
                <a:latin typeface="+mj-lt"/>
              </a:rPr>
              <a:t> and </a:t>
            </a:r>
          </a:p>
          <a:p>
            <a:r>
              <a:rPr lang="fr-CH" sz="2000" dirty="0" err="1" smtClean="0">
                <a:latin typeface="+mj-lt"/>
              </a:rPr>
              <a:t>precise</a:t>
            </a:r>
            <a:r>
              <a:rPr lang="fr-CH" sz="2000" dirty="0" smtClean="0">
                <a:latin typeface="+mj-lt"/>
              </a:rPr>
              <a:t> high </a:t>
            </a:r>
            <a:r>
              <a:rPr lang="fr-CH" sz="2000" dirty="0" err="1" smtClean="0">
                <a:latin typeface="+mj-lt"/>
              </a:rPr>
              <a:t>energy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colliders</a:t>
            </a:r>
            <a:r>
              <a:rPr lang="fr-CH" sz="2000" dirty="0" smtClean="0">
                <a:latin typeface="+mj-lt"/>
              </a:rPr>
              <a:t>. </a:t>
            </a:r>
          </a:p>
          <a:p>
            <a:endParaRPr lang="fr-CH" sz="2000" dirty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Much R&amp;D </a:t>
            </a:r>
            <a:r>
              <a:rPr lang="fr-CH" sz="2000" dirty="0" err="1" smtClean="0">
                <a:latin typeface="+mj-lt"/>
              </a:rPr>
              <a:t>remains</a:t>
            </a:r>
            <a:r>
              <a:rPr lang="fr-CH" sz="2000" dirty="0" smtClean="0">
                <a:latin typeface="+mj-lt"/>
              </a:rPr>
              <a:t> to </a:t>
            </a:r>
            <a:r>
              <a:rPr lang="fr-CH" sz="2000" dirty="0" err="1" smtClean="0">
                <a:latin typeface="+mj-lt"/>
              </a:rPr>
              <a:t>be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done</a:t>
            </a:r>
            <a:endParaRPr lang="fr-CH" sz="2000" dirty="0" smtClean="0">
              <a:latin typeface="+mj-lt"/>
            </a:endParaRPr>
          </a:p>
          <a:p>
            <a:endParaRPr lang="fr-CH" sz="2000" dirty="0" smtClean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MICE at RAL </a:t>
            </a:r>
            <a:r>
              <a:rPr lang="fr-CH" sz="2000" dirty="0" err="1" smtClean="0">
                <a:latin typeface="+mj-lt"/>
              </a:rPr>
              <a:t>is</a:t>
            </a:r>
            <a:r>
              <a:rPr lang="fr-CH" sz="2000" u="sng" dirty="0" smtClean="0">
                <a:latin typeface="+mj-lt"/>
              </a:rPr>
              <a:t> the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concrete</a:t>
            </a:r>
            <a:r>
              <a:rPr lang="fr-CH" sz="2000" dirty="0" smtClean="0">
                <a:latin typeface="+mj-lt"/>
              </a:rPr>
              <a:t> R&amp;D </a:t>
            </a:r>
            <a:r>
              <a:rPr lang="fr-CH" sz="2000" dirty="0" err="1" smtClean="0">
                <a:latin typeface="+mj-lt"/>
              </a:rPr>
              <a:t>that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is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taking</a:t>
            </a:r>
            <a:r>
              <a:rPr lang="fr-CH" sz="2000" dirty="0" smtClean="0">
                <a:latin typeface="+mj-lt"/>
              </a:rPr>
              <a:t> place. </a:t>
            </a:r>
          </a:p>
          <a:p>
            <a:r>
              <a:rPr lang="fr-CH" sz="2000" dirty="0" err="1" smtClean="0">
                <a:latin typeface="+mj-lt"/>
              </a:rPr>
              <a:t>Although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it</a:t>
            </a:r>
            <a:r>
              <a:rPr lang="fr-CH" sz="2000" dirty="0" smtClean="0">
                <a:latin typeface="+mj-lt"/>
              </a:rPr>
              <a:t> has been </a:t>
            </a:r>
            <a:r>
              <a:rPr lang="fr-CH" sz="2000" dirty="0" err="1" smtClean="0">
                <a:latin typeface="+mj-lt"/>
              </a:rPr>
              <a:t>delayed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significantly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since</a:t>
            </a:r>
            <a:r>
              <a:rPr lang="fr-CH" sz="2000" dirty="0" smtClean="0">
                <a:latin typeface="+mj-lt"/>
              </a:rPr>
              <a:t> the </a:t>
            </a:r>
            <a:r>
              <a:rPr lang="fr-CH" sz="2000" dirty="0" err="1" smtClean="0">
                <a:latin typeface="+mj-lt"/>
              </a:rPr>
              <a:t>beginning</a:t>
            </a:r>
            <a:r>
              <a:rPr lang="fr-CH" sz="2000" dirty="0" smtClean="0">
                <a:latin typeface="+mj-lt"/>
              </a:rPr>
              <a:t> of the effort in 2001, </a:t>
            </a:r>
            <a:r>
              <a:rPr lang="fr-CH" sz="2000" dirty="0" err="1" smtClean="0">
                <a:latin typeface="+mj-lt"/>
              </a:rPr>
              <a:t>it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is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now</a:t>
            </a:r>
            <a:r>
              <a:rPr lang="fr-CH" sz="2000" dirty="0" smtClean="0">
                <a:latin typeface="+mj-lt"/>
              </a:rPr>
              <a:t> about to </a:t>
            </a:r>
            <a:r>
              <a:rPr lang="fr-CH" sz="2000" dirty="0" err="1" smtClean="0">
                <a:latin typeface="+mj-lt"/>
              </a:rPr>
              <a:t>take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thecrucial</a:t>
            </a:r>
            <a:r>
              <a:rPr lang="fr-CH" sz="2000" dirty="0" smtClean="0">
                <a:latin typeface="+mj-lt"/>
              </a:rPr>
              <a:t> muon </a:t>
            </a:r>
            <a:r>
              <a:rPr lang="fr-CH" sz="2000" dirty="0" err="1" smtClean="0">
                <a:latin typeface="+mj-lt"/>
              </a:rPr>
              <a:t>cooling</a:t>
            </a:r>
            <a:r>
              <a:rPr lang="fr-CH" sz="2000" dirty="0" smtClean="0">
                <a:latin typeface="+mj-lt"/>
              </a:rPr>
              <a:t> data in 2015. </a:t>
            </a:r>
          </a:p>
          <a:p>
            <a:endParaRPr lang="fr-CH" sz="2000" dirty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The final ‘</a:t>
            </a:r>
            <a:r>
              <a:rPr lang="fr-CH" sz="2000" dirty="0" err="1" smtClean="0">
                <a:latin typeface="+mj-lt"/>
              </a:rPr>
              <a:t>sustainable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cooling</a:t>
            </a:r>
            <a:r>
              <a:rPr lang="fr-CH" sz="2000" dirty="0" smtClean="0">
                <a:latin typeface="+mj-lt"/>
              </a:rPr>
              <a:t>’ </a:t>
            </a:r>
            <a:r>
              <a:rPr lang="fr-CH" sz="2000" dirty="0" err="1" smtClean="0">
                <a:latin typeface="+mj-lt"/>
              </a:rPr>
              <a:t>will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be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tested</a:t>
            </a:r>
            <a:r>
              <a:rPr lang="fr-CH" sz="2000" dirty="0" smtClean="0">
                <a:latin typeface="+mj-lt"/>
              </a:rPr>
              <a:t> in 2017. </a:t>
            </a:r>
          </a:p>
          <a:p>
            <a:r>
              <a:rPr lang="fr-CH" sz="1800" dirty="0" smtClean="0"/>
              <a:t> </a:t>
            </a:r>
            <a:endParaRPr lang="fr-CH" sz="1800" dirty="0"/>
          </a:p>
        </p:txBody>
      </p:sp>
    </p:spTree>
    <p:extLst>
      <p:ext uri="{BB962C8B-B14F-4D97-AF65-F5344CB8AC3E}">
        <p14:creationId xmlns:p14="http://schemas.microsoft.com/office/powerpoint/2010/main" val="195776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2538" y="371475"/>
            <a:ext cx="6638925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2324100" y="762000"/>
            <a:ext cx="5054600" cy="48895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2120900" y="673100"/>
            <a:ext cx="5334000" cy="5156200"/>
          </a:xfrm>
          <a:prstGeom prst="line">
            <a:avLst/>
          </a:prstGeom>
          <a:noFill/>
          <a:ln w="63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463800" y="5435600"/>
            <a:ext cx="0" cy="139700"/>
          </a:xfrm>
          <a:prstGeom prst="line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7061200" y="1016000"/>
            <a:ext cx="0" cy="139700"/>
          </a:xfrm>
          <a:prstGeom prst="line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H="1" flipV="1">
            <a:off x="6781800" y="1130300"/>
            <a:ext cx="12700" cy="482600"/>
          </a:xfrm>
          <a:prstGeom prst="line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6642100" y="1460500"/>
            <a:ext cx="0" cy="38100"/>
          </a:xfrm>
          <a:prstGeom prst="line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6565900" y="1536700"/>
            <a:ext cx="0" cy="38100"/>
          </a:xfrm>
          <a:prstGeom prst="line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737100" y="3302000"/>
            <a:ext cx="0" cy="38100"/>
          </a:xfrm>
          <a:prstGeom prst="line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4216400" y="3810000"/>
            <a:ext cx="0" cy="38100"/>
          </a:xfrm>
          <a:prstGeom prst="line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4597400" y="28956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j-lt"/>
              </a:rPr>
              <a:t>b</a:t>
            </a:r>
            <a:endParaRPr lang="en-US" sz="1800" dirty="0" err="1" smtClean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25700" y="4876800"/>
            <a:ext cx="31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 smtClean="0">
                <a:latin typeface="+mj-lt"/>
                <a:sym typeface="Symbol"/>
              </a:rPr>
              <a:t></a:t>
            </a:r>
            <a:endParaRPr lang="en-US" sz="2400" dirty="0" err="1" smtClean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64000" y="3340100"/>
            <a:ext cx="31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 smtClean="0">
                <a:latin typeface="+mj-lt"/>
                <a:sym typeface="Symbol"/>
              </a:rPr>
              <a:t></a:t>
            </a:r>
            <a:endParaRPr lang="en-US" sz="2400" dirty="0" err="1" smtClean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65400" y="876300"/>
            <a:ext cx="156164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j-lt"/>
              </a:rPr>
              <a:t>Full HL-LHC</a:t>
            </a:r>
            <a:endParaRPr lang="en-US" sz="1800" dirty="0" err="1" smtClean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73800" y="10922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j-lt"/>
              </a:rPr>
              <a:t>Z</a:t>
            </a:r>
            <a:endParaRPr lang="en-US" sz="1800" dirty="0" err="1" smtClean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07100" y="128270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j-lt"/>
              </a:rPr>
              <a:t>W</a:t>
            </a:r>
            <a:endParaRPr lang="en-US" sz="1800" dirty="0" err="1" smtClean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7000" y="8509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j-lt"/>
              </a:rPr>
              <a:t>H</a:t>
            </a:r>
            <a:endParaRPr lang="en-US" sz="1800" dirty="0" err="1" smtClean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21500" y="67310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j-lt"/>
              </a:rPr>
              <a:t>t</a:t>
            </a:r>
            <a:endParaRPr lang="en-US" sz="1800" dirty="0" err="1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154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73793" y="4586748"/>
            <a:ext cx="40753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5400" dirty="0" err="1" smtClean="0">
                <a:solidFill>
                  <a:srgbClr val="FFC000"/>
                </a:solidFill>
                <a:latin typeface="+mj-lt"/>
              </a:rPr>
              <a:t>naive</a:t>
            </a:r>
            <a:r>
              <a:rPr lang="fr-CH" sz="5400" dirty="0" smtClean="0">
                <a:solidFill>
                  <a:srgbClr val="FFC000"/>
                </a:solidFill>
                <a:latin typeface="+mj-lt"/>
              </a:rPr>
              <a:t> </a:t>
            </a:r>
            <a:r>
              <a:rPr lang="fr-CH" sz="5400" dirty="0" err="1" smtClean="0">
                <a:solidFill>
                  <a:srgbClr val="FFC000"/>
                </a:solidFill>
                <a:latin typeface="+mj-lt"/>
              </a:rPr>
              <a:t>views</a:t>
            </a:r>
            <a:r>
              <a:rPr lang="fr-CH" sz="5400" dirty="0" smtClean="0">
                <a:solidFill>
                  <a:srgbClr val="FFC000"/>
                </a:solidFill>
                <a:latin typeface="+mj-lt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62185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51680" y="657363"/>
            <a:ext cx="5189538" cy="5594350"/>
            <a:chOff x="4038600" y="806450"/>
            <a:chExt cx="5189538" cy="5594350"/>
          </a:xfrm>
        </p:grpSpPr>
        <p:grpSp>
          <p:nvGrpSpPr>
            <p:cNvPr id="3" name="Group 2"/>
            <p:cNvGrpSpPr/>
            <p:nvPr/>
          </p:nvGrpSpPr>
          <p:grpSpPr>
            <a:xfrm>
              <a:off x="4038600" y="806450"/>
              <a:ext cx="5189538" cy="5594350"/>
              <a:chOff x="4038600" y="806450"/>
              <a:chExt cx="5189538" cy="5594350"/>
            </a:xfrm>
          </p:grpSpPr>
          <p:pic>
            <p:nvPicPr>
              <p:cNvPr id="7" name="Picture 10" descr="2000px-Standard_Model_of_Elementary_Particles.svg.png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8600" y="806450"/>
                <a:ext cx="5189538" cy="5594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7315200" y="4495800"/>
                <a:ext cx="152400" cy="381000"/>
              </a:xfrm>
              <a:prstGeom prst="rect">
                <a:avLst/>
              </a:prstGeom>
              <a:solidFill>
                <a:srgbClr val="5DFF03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324600" y="4495800"/>
                <a:ext cx="152400" cy="381000"/>
              </a:xfrm>
              <a:prstGeom prst="rect">
                <a:avLst/>
              </a:prstGeom>
              <a:solidFill>
                <a:srgbClr val="5DFF03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410200" y="4495800"/>
                <a:ext cx="152400" cy="381000"/>
              </a:xfrm>
              <a:prstGeom prst="rect">
                <a:avLst/>
              </a:prstGeom>
              <a:solidFill>
                <a:srgbClr val="5DFF03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4953000" y="4800600"/>
              <a:ext cx="685800" cy="228600"/>
            </a:xfrm>
            <a:prstGeom prst="rect">
              <a:avLst/>
            </a:prstGeom>
            <a:solidFill>
              <a:srgbClr val="5DFF03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943600" y="4800600"/>
              <a:ext cx="685800" cy="228600"/>
            </a:xfrm>
            <a:prstGeom prst="rect">
              <a:avLst/>
            </a:prstGeom>
            <a:solidFill>
              <a:srgbClr val="5DFF03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58000" y="4800600"/>
              <a:ext cx="685800" cy="228600"/>
            </a:xfrm>
            <a:prstGeom prst="rect">
              <a:avLst/>
            </a:prstGeom>
            <a:solidFill>
              <a:srgbClr val="5DFF03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03880" y="159026"/>
            <a:ext cx="7956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600" dirty="0" smtClean="0">
                <a:latin typeface="+mn-lt"/>
              </a:rPr>
              <a:t>THE STANDARD MODEL  CONSTRUCTION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3791" y="5605382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600" dirty="0" smtClean="0">
                <a:latin typeface="+mn-lt"/>
              </a:rPr>
              <a:t>1897</a:t>
            </a:r>
          </a:p>
        </p:txBody>
      </p:sp>
      <p:sp>
        <p:nvSpPr>
          <p:cNvPr id="14" name="Cube 13"/>
          <p:cNvSpPr/>
          <p:nvPr/>
        </p:nvSpPr>
        <p:spPr>
          <a:xfrm>
            <a:off x="6758609" y="3081124"/>
            <a:ext cx="944218" cy="1123122"/>
          </a:xfrm>
          <a:prstGeom prst="cube">
            <a:avLst>
              <a:gd name="adj" fmla="val 7927"/>
            </a:avLst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5" name="TextBox 14"/>
          <p:cNvSpPr txBox="1"/>
          <p:nvPr/>
        </p:nvSpPr>
        <p:spPr>
          <a:xfrm>
            <a:off x="6902072" y="3190466"/>
            <a:ext cx="189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5400" b="0" dirty="0" smtClean="0">
                <a:latin typeface="+mn-lt"/>
              </a:rPr>
              <a:t>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60133" y="3057730"/>
            <a:ext cx="942694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CH" sz="1200" b="0" dirty="0" smtClean="0">
                <a:latin typeface="+mn-lt"/>
              </a:rPr>
              <a:t>125.6 </a:t>
            </a:r>
            <a:r>
              <a:rPr lang="fr-CH" sz="1200" b="0" dirty="0" err="1" smtClean="0">
                <a:latin typeface="+mn-lt"/>
              </a:rPr>
              <a:t>GeV</a:t>
            </a:r>
            <a:endParaRPr lang="fr-CH" sz="1200" b="0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fr-CH" sz="1200" b="0" dirty="0" smtClean="0">
                <a:latin typeface="+mn-lt"/>
              </a:rPr>
              <a:t>0</a:t>
            </a:r>
          </a:p>
          <a:p>
            <a:pPr>
              <a:lnSpc>
                <a:spcPct val="150000"/>
              </a:lnSpc>
            </a:pPr>
            <a:r>
              <a:rPr lang="fr-CH" dirty="0" smtClean="0">
                <a:latin typeface="+mn-lt"/>
              </a:rPr>
              <a:t>0</a:t>
            </a:r>
          </a:p>
          <a:p>
            <a:pPr>
              <a:lnSpc>
                <a:spcPct val="150000"/>
              </a:lnSpc>
            </a:pPr>
            <a:r>
              <a:rPr lang="fr-CH" sz="1200" b="0" dirty="0" err="1" smtClean="0">
                <a:latin typeface="+mn-lt"/>
              </a:rPr>
              <a:t>Higgs</a:t>
            </a:r>
            <a:r>
              <a:rPr lang="fr-CH" sz="1200" b="0" dirty="0" smtClean="0">
                <a:latin typeface="+mn-lt"/>
              </a:rPr>
              <a:t> boson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87760" y="2850235"/>
            <a:ext cx="112082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800">
                <a:latin typeface="+mn-lt"/>
              </a:defRPr>
            </a:lvl1pPr>
          </a:lstStyle>
          <a:p>
            <a:r>
              <a:rPr lang="fr-CH" sz="3600" dirty="0">
                <a:solidFill>
                  <a:srgbClr val="FF0000"/>
                </a:solidFill>
              </a:rPr>
              <a:t>2012</a:t>
            </a: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62250" y="3877821"/>
            <a:ext cx="663964" cy="276999"/>
          </a:xfrm>
          <a:prstGeom prst="rect">
            <a:avLst/>
          </a:prstGeom>
          <a:solidFill>
            <a:srgbClr val="A9FE00"/>
          </a:solidFill>
        </p:spPr>
        <p:txBody>
          <a:bodyPr wrap="none" rtlCol="0">
            <a:spAutoFit/>
          </a:bodyPr>
          <a:lstStyle/>
          <a:p>
            <a:r>
              <a:rPr lang="fr-CH" sz="1200" dirty="0" smtClean="0">
                <a:latin typeface="+mj-lt"/>
              </a:rPr>
              <a:t>&lt;0.3 eV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696294" y="3897489"/>
            <a:ext cx="663964" cy="276999"/>
          </a:xfrm>
          <a:prstGeom prst="rect">
            <a:avLst/>
          </a:prstGeom>
          <a:solidFill>
            <a:srgbClr val="A9FE00"/>
          </a:solidFill>
        </p:spPr>
        <p:txBody>
          <a:bodyPr wrap="none" rtlCol="0">
            <a:spAutoFit/>
          </a:bodyPr>
          <a:lstStyle/>
          <a:p>
            <a:r>
              <a:rPr lang="fr-CH" sz="1200" dirty="0" smtClean="0">
                <a:latin typeface="+mj-lt"/>
              </a:rPr>
              <a:t>&lt;0.3 eV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659834" y="3902409"/>
            <a:ext cx="663964" cy="276999"/>
          </a:xfrm>
          <a:prstGeom prst="rect">
            <a:avLst/>
          </a:prstGeom>
          <a:solidFill>
            <a:srgbClr val="A9FE00"/>
          </a:solidFill>
        </p:spPr>
        <p:txBody>
          <a:bodyPr wrap="none" rtlCol="0">
            <a:spAutoFit/>
          </a:bodyPr>
          <a:lstStyle/>
          <a:p>
            <a:r>
              <a:rPr lang="fr-CH" sz="1200" dirty="0" smtClean="0">
                <a:latin typeface="+mj-lt"/>
              </a:rPr>
              <a:t>&lt;0.3 eV</a:t>
            </a:r>
          </a:p>
        </p:txBody>
      </p:sp>
    </p:spTree>
    <p:extLst>
      <p:ext uri="{BB962C8B-B14F-4D97-AF65-F5344CB8AC3E}">
        <p14:creationId xmlns:p14="http://schemas.microsoft.com/office/powerpoint/2010/main" val="152974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nuphysics-part1">
  <a:themeElements>
    <a:clrScheme name="nuphysics-part1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nuphysics-part1">
      <a:majorFont>
        <a:latin typeface="Helvetica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444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444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err="1" smtClean="0">
            <a:latin typeface="+mn-lt"/>
          </a:defRPr>
        </a:defPPr>
      </a:lstStyle>
    </a:txDef>
  </a:objectDefaults>
  <a:extraClrSchemeLst>
    <a:extraClrScheme>
      <a:clrScheme name="nuphysics-part1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physics-part1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physics-part1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physics-part1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physics-part1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physics-part1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physics-part1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physics-part1 8">
        <a:dk1>
          <a:srgbClr val="003366"/>
        </a:dk1>
        <a:lt1>
          <a:srgbClr val="FFFFFF"/>
        </a:lt1>
        <a:dk2>
          <a:srgbClr val="000000"/>
        </a:dk2>
        <a:lt2>
          <a:srgbClr val="5E574E"/>
        </a:lt2>
        <a:accent1>
          <a:srgbClr val="CCCCFF"/>
        </a:accent1>
        <a:accent2>
          <a:srgbClr val="CC0000"/>
        </a:accent2>
        <a:accent3>
          <a:srgbClr val="FFFFFF"/>
        </a:accent3>
        <a:accent4>
          <a:srgbClr val="002A56"/>
        </a:accent4>
        <a:accent5>
          <a:srgbClr val="E2E2FF"/>
        </a:accent5>
        <a:accent6>
          <a:srgbClr val="B90000"/>
        </a:accent6>
        <a:hlink>
          <a:srgbClr val="0033CC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smtClean="0">
            <a:latin typeface="+mj-lt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dirty="0" smtClean="0">
            <a:latin typeface="+mn-lt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800" dirty="0" err="1" smtClean="0">
            <a:latin typeface="+mn-lt"/>
          </a:defRPr>
        </a:defPPr>
      </a:lstStyle>
    </a:txDef>
  </a:objectDefaults>
  <a:extraClrSchemeLst/>
</a:theme>
</file>

<file path=ppt/theme/theme16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smtClean="0">
            <a:latin typeface="+mj-lt"/>
          </a:defRPr>
        </a:defPPr>
      </a:lstStyle>
    </a:txDef>
  </a:objectDefaults>
  <a:extraClrSchemeLst/>
</a:theme>
</file>

<file path=ppt/theme/theme17.xml><?xml version="1.0" encoding="utf-8"?>
<a:theme xmlns:a="http://schemas.openxmlformats.org/drawingml/2006/main" name="3_FC5643-CERN3027 - Scale of contributions">
  <a:themeElements>
    <a:clrScheme name="Personnalisée 4">
      <a:dk1>
        <a:srgbClr val="0C377B"/>
      </a:dk1>
      <a:lt1>
        <a:srgbClr val="FFFFFF"/>
      </a:lt1>
      <a:dk2>
        <a:srgbClr val="0C377B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_FC5643-CERN3027 - Scale of contributions">
  <a:themeElements>
    <a:clrScheme name="Personnalisée 4">
      <a:dk1>
        <a:srgbClr val="0C377B"/>
      </a:dk1>
      <a:lt1>
        <a:srgbClr val="FFFFFF"/>
      </a:lt1>
      <a:dk2>
        <a:srgbClr val="0C377B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eme1">
  <a:themeElements>
    <a:clrScheme name="">
      <a:dk1>
        <a:srgbClr val="000000"/>
      </a:dk1>
      <a:lt1>
        <a:srgbClr val="FFFFFF"/>
      </a:lt1>
      <a:dk2>
        <a:srgbClr val="0033CC"/>
      </a:dk2>
      <a:lt2>
        <a:srgbClr val="5F5F5F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eme1">
  <a:themeElements>
    <a:clrScheme name="">
      <a:dk1>
        <a:srgbClr val="000000"/>
      </a:dk1>
      <a:lt1>
        <a:srgbClr val="FFFFFF"/>
      </a:lt1>
      <a:dk2>
        <a:srgbClr val="0033CC"/>
      </a:dk2>
      <a:lt2>
        <a:srgbClr val="5F5F5F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heme1">
  <a:themeElements>
    <a:clrScheme name="">
      <a:dk1>
        <a:srgbClr val="000000"/>
      </a:dk1>
      <a:lt1>
        <a:srgbClr val="FFFFFF"/>
      </a:lt1>
      <a:dk2>
        <a:srgbClr val="0033CC"/>
      </a:dk2>
      <a:lt2>
        <a:srgbClr val="5F5F5F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smtClean="0">
            <a:latin typeface="+mj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3_Theme1">
  <a:themeElements>
    <a:clrScheme name="">
      <a:dk1>
        <a:srgbClr val="000000"/>
      </a:dk1>
      <a:lt1>
        <a:srgbClr val="FFFFFF"/>
      </a:lt1>
      <a:dk2>
        <a:srgbClr val="0033CC"/>
      </a:dk2>
      <a:lt2>
        <a:srgbClr val="5F5F5F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57309</TotalTime>
  <Words>3318</Words>
  <Application>Microsoft Office PowerPoint</Application>
  <PresentationFormat>On-screen Show (4:3)</PresentationFormat>
  <Paragraphs>686</Paragraphs>
  <Slides>61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20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83" baseType="lpstr">
      <vt:lpstr>1_Office Theme</vt:lpstr>
      <vt:lpstr>Theme1</vt:lpstr>
      <vt:lpstr>1_Theme1</vt:lpstr>
      <vt:lpstr>2_Theme1</vt:lpstr>
      <vt:lpstr>Office Theme</vt:lpstr>
      <vt:lpstr>3_Theme1</vt:lpstr>
      <vt:lpstr>5_Office Theme</vt:lpstr>
      <vt:lpstr>3_Office Theme</vt:lpstr>
      <vt:lpstr>6_Office Theme</vt:lpstr>
      <vt:lpstr>7_Office Theme</vt:lpstr>
      <vt:lpstr>9_Office Theme</vt:lpstr>
      <vt:lpstr>2_nuphysics-part1</vt:lpstr>
      <vt:lpstr>10_Office Theme</vt:lpstr>
      <vt:lpstr>2_Office Theme</vt:lpstr>
      <vt:lpstr>19_Office Theme</vt:lpstr>
      <vt:lpstr>11_Office Theme</vt:lpstr>
      <vt:lpstr>3_FC5643-CERN3027 - Scale of contributions</vt:lpstr>
      <vt:lpstr>12_Office Theme</vt:lpstr>
      <vt:lpstr>2_FC5643-CERN3027 - Scale of contributions</vt:lpstr>
      <vt:lpstr>18_Office Theme</vt:lpstr>
      <vt:lpstr>Equation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ILC in a Nutshell</vt:lpstr>
      <vt:lpstr>CLIC Layout at 3 TeV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FCC-ee: PARAMETERS &amp; STATISTICS (e+e- -&gt; ZH, e+e- → W+W-, e+e- → Z,[e+e-→ tt ̅] )</vt:lpstr>
      <vt:lpstr>PowerPoint Presentation</vt:lpstr>
      <vt:lpstr>PowerPoint Presentation</vt:lpstr>
      <vt:lpstr>PowerPoint Presentation</vt:lpstr>
      <vt:lpstr>PowerPoint Presentation</vt:lpstr>
      <vt:lpstr>Higgs production mechanism</vt:lpstr>
      <vt:lpstr>PowerPoint Presentation</vt:lpstr>
      <vt:lpstr>PowerPoint Presentation</vt:lpstr>
      <vt:lpstr>PowerPoint Presentation</vt:lpstr>
      <vt:lpstr>PowerPoint Presentation</vt:lpstr>
      <vt:lpstr>Performance Comparison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m+m- Collider vs e+e- Collider 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Université de Genève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Alain Blondel</dc:creator>
  <cp:lastModifiedBy>bdl</cp:lastModifiedBy>
  <cp:revision>245</cp:revision>
  <cp:lastPrinted>2001-11-08T10:22:42Z</cp:lastPrinted>
  <dcterms:created xsi:type="dcterms:W3CDTF">2007-04-25T04:41:04Z</dcterms:created>
  <dcterms:modified xsi:type="dcterms:W3CDTF">2015-04-17T18:24:12Z</dcterms:modified>
</cp:coreProperties>
</file>