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476" r:id="rId3"/>
    <p:sldId id="518" r:id="rId4"/>
    <p:sldId id="477" r:id="rId5"/>
    <p:sldId id="506" r:id="rId6"/>
    <p:sldId id="523" r:id="rId7"/>
    <p:sldId id="524" r:id="rId8"/>
    <p:sldId id="525" r:id="rId9"/>
    <p:sldId id="526" r:id="rId10"/>
    <p:sldId id="509" r:id="rId11"/>
    <p:sldId id="514" r:id="rId12"/>
    <p:sldId id="519" r:id="rId13"/>
    <p:sldId id="527" r:id="rId14"/>
    <p:sldId id="528" r:id="rId15"/>
    <p:sldId id="529" r:id="rId16"/>
    <p:sldId id="530" r:id="rId17"/>
    <p:sldId id="532" r:id="rId18"/>
    <p:sldId id="482" r:id="rId19"/>
    <p:sldId id="513" r:id="rId20"/>
    <p:sldId id="533" r:id="rId21"/>
    <p:sldId id="534" r:id="rId22"/>
    <p:sldId id="515" r:id="rId23"/>
    <p:sldId id="521" r:id="rId24"/>
    <p:sldId id="502" r:id="rId25"/>
    <p:sldId id="511" r:id="rId26"/>
    <p:sldId id="512" r:id="rId27"/>
    <p:sldId id="520" r:id="rId28"/>
    <p:sldId id="508" r:id="rId29"/>
    <p:sldId id="517" r:id="rId30"/>
    <p:sldId id="516" r:id="rId31"/>
    <p:sldId id="522" r:id="rId32"/>
    <p:sldId id="503" r:id="rId33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6600"/>
    <a:srgbClr val="0066FF"/>
    <a:srgbClr val="FFFF00"/>
    <a:srgbClr val="66FF33"/>
    <a:srgbClr val="808080"/>
    <a:srgbClr val="FFFF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5" autoAdjust="0"/>
    <p:restoredTop sz="94954" autoAdjust="0"/>
  </p:normalViewPr>
  <p:slideViewPr>
    <p:cSldViewPr>
      <p:cViewPr varScale="1">
        <p:scale>
          <a:sx n="70" d="100"/>
          <a:sy n="70" d="100"/>
        </p:scale>
        <p:origin x="72" y="206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574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0"/>
            <a:r>
              <a:rPr lang="en-GB" noProof="0" smtClean="0"/>
              <a:t>Second level</a:t>
            </a:r>
          </a:p>
          <a:p>
            <a:pPr lvl="0"/>
            <a:r>
              <a:rPr lang="en-GB" noProof="0" smtClean="0"/>
              <a:t>Third level</a:t>
            </a:r>
          </a:p>
          <a:p>
            <a:pPr lvl="0"/>
            <a:r>
              <a:rPr lang="en-GB" noProof="0" smtClean="0"/>
              <a:t>Fourth level</a:t>
            </a:r>
          </a:p>
          <a:p>
            <a:pPr lvl="0"/>
            <a:r>
              <a:rPr lang="en-GB" noProof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199467" y="6457950"/>
            <a:ext cx="38608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800" smtClean="0">
                <a:solidFill>
                  <a:schemeClr val="bg2"/>
                </a:solidFill>
                <a:cs typeface="+mn-cs"/>
              </a:rPr>
              <a:t>Fred Hartjes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 smtClean="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 smtClean="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51384" y="6382866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n-US" sz="800" dirty="0" smtClean="0">
                <a:solidFill>
                  <a:schemeClr val="bg2"/>
                </a:solidFill>
                <a:cs typeface="+mn-cs"/>
              </a:rPr>
              <a:t> </a:t>
            </a:r>
            <a:r>
              <a:rPr lang="en-GB" altLang="en-US" sz="800" dirty="0" smtClean="0">
                <a:cs typeface="+mn-cs"/>
              </a:rPr>
              <a:t>9</a:t>
            </a:r>
            <a:r>
              <a:rPr lang="en-GB" altLang="en-US" sz="800" baseline="30000" dirty="0" smtClean="0">
                <a:cs typeface="+mn-cs"/>
              </a:rPr>
              <a:t>th</a:t>
            </a:r>
            <a:r>
              <a:rPr lang="en-GB" altLang="en-US" sz="800" dirty="0" smtClean="0">
                <a:cs typeface="+mn-cs"/>
              </a:rPr>
              <a:t> Symposium on Large TPCs for Low-energy Rare Event Detection. Diderot University. December 12 - 14, 2018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doi.org/10.1016/j.nima.2018.08.01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12" Type="http://schemas.openxmlformats.org/officeDocument/2006/relationships/image" Target="../media/image6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65.png"/><Relationship Id="rId10" Type="http://schemas.openxmlformats.org/officeDocument/2006/relationships/image" Target="../media/image6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12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69.png"/><Relationship Id="rId4" Type="http://schemas.microsoft.com/office/2007/relationships/hdphoto" Target="../media/hdphoto2.wdp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27330"/>
            <a:ext cx="5208042" cy="1080120"/>
          </a:xfrm>
        </p:spPr>
        <p:txBody>
          <a:bodyPr anchor="ctr"/>
          <a:lstStyle/>
          <a:p>
            <a:r>
              <a:rPr lang="en-GB" altLang="en-US" sz="4000" b="0" dirty="0" smtClean="0"/>
              <a:t>QUAD development</a:t>
            </a:r>
            <a:br>
              <a:rPr lang="en-GB" altLang="en-US" sz="4000" b="0" dirty="0" smtClean="0"/>
            </a:br>
            <a:r>
              <a:rPr lang="en-GB" altLang="en-US" sz="4000" b="0" dirty="0" smtClean="0"/>
              <a:t>A TPC building block</a:t>
            </a: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07368" y="2143524"/>
            <a:ext cx="5328592" cy="3816350"/>
          </a:xfrm>
        </p:spPr>
        <p:txBody>
          <a:bodyPr/>
          <a:lstStyle/>
          <a:p>
            <a:pPr indent="-457200" algn="l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err="1" smtClean="0"/>
              <a:t>Yevgen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Bilevych</a:t>
            </a:r>
            <a:r>
              <a:rPr lang="en-GB" altLang="en-US" dirty="0" smtClean="0"/>
              <a:t>, Klaus </a:t>
            </a:r>
            <a:r>
              <a:rPr lang="en-GB" altLang="en-US" dirty="0" err="1" smtClean="0"/>
              <a:t>Desch</a:t>
            </a:r>
            <a:r>
              <a:rPr lang="en-GB" altLang="en-US" dirty="0" smtClean="0"/>
              <a:t>, Harry van der </a:t>
            </a:r>
            <a:r>
              <a:rPr lang="en-GB" altLang="en-US" dirty="0" err="1" smtClean="0"/>
              <a:t>Graaf</a:t>
            </a:r>
            <a:r>
              <a:rPr lang="en-GB" altLang="en-US" dirty="0" smtClean="0"/>
              <a:t>, Markus Gruber, </a:t>
            </a:r>
            <a:r>
              <a:rPr lang="en-GB" altLang="en-US" u="sng" dirty="0" smtClean="0"/>
              <a:t>Fred </a:t>
            </a:r>
            <a:r>
              <a:rPr lang="en-GB" altLang="en-US" u="sng" dirty="0" err="1" smtClean="0"/>
              <a:t>Hartjes</a:t>
            </a:r>
            <a:r>
              <a:rPr lang="en-GB" altLang="en-US" dirty="0" smtClean="0"/>
              <a:t>, Bas van der </a:t>
            </a:r>
            <a:r>
              <a:rPr lang="en-GB" altLang="en-US" dirty="0" err="1" smtClean="0"/>
              <a:t>Heijden</a:t>
            </a:r>
            <a:r>
              <a:rPr lang="en-GB" altLang="en-US" dirty="0" smtClean="0"/>
              <a:t>, Kevin </a:t>
            </a:r>
            <a:r>
              <a:rPr lang="en-GB" altLang="en-US" dirty="0" err="1" smtClean="0"/>
              <a:t>Heijhof</a:t>
            </a:r>
            <a:r>
              <a:rPr lang="en-GB" altLang="en-US" dirty="0" smtClean="0"/>
              <a:t>, </a:t>
            </a:r>
            <a:r>
              <a:rPr lang="en-GB" altLang="en-US" dirty="0" err="1" smtClean="0"/>
              <a:t>Jochen</a:t>
            </a:r>
            <a:r>
              <a:rPr lang="en-GB" altLang="en-US" dirty="0" smtClean="0"/>
              <a:t> Kaminski, Peter </a:t>
            </a:r>
            <a:r>
              <a:rPr lang="en-GB" altLang="en-US" dirty="0" err="1" smtClean="0"/>
              <a:t>Kluit</a:t>
            </a:r>
            <a:r>
              <a:rPr lang="en-GB" altLang="en-US" dirty="0" smtClean="0"/>
              <a:t>, Auke </a:t>
            </a:r>
            <a:r>
              <a:rPr lang="en-GB" altLang="en-US" dirty="0" err="1" smtClean="0"/>
              <a:t>Korporaal</a:t>
            </a:r>
            <a:r>
              <a:rPr lang="en-GB" altLang="en-US" dirty="0" smtClean="0"/>
              <a:t>, </a:t>
            </a:r>
            <a:r>
              <a:rPr lang="en-GB" altLang="en-US" dirty="0" err="1" smtClean="0"/>
              <a:t>Cornelis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Ligtenberg</a:t>
            </a:r>
            <a:r>
              <a:rPr lang="en-GB" altLang="en-US" dirty="0" smtClean="0"/>
              <a:t>, Oscar van </a:t>
            </a:r>
            <a:r>
              <a:rPr lang="en-GB" altLang="en-US" dirty="0" err="1" smtClean="0"/>
              <a:t>Petten</a:t>
            </a:r>
            <a:r>
              <a:rPr lang="en-GB" altLang="en-US" dirty="0" smtClean="0"/>
              <a:t>, Gerhard Raven, Lucian </a:t>
            </a:r>
            <a:r>
              <a:rPr lang="en-GB" altLang="en-US" dirty="0" err="1" smtClean="0"/>
              <a:t>Scharenberg</a:t>
            </a:r>
            <a:r>
              <a:rPr lang="en-GB" altLang="en-US" dirty="0" smtClean="0"/>
              <a:t>, Tobias </a:t>
            </a:r>
            <a:r>
              <a:rPr lang="en-GB" altLang="en-US" dirty="0" err="1" smtClean="0"/>
              <a:t>Schiffer</a:t>
            </a:r>
            <a:r>
              <a:rPr lang="en-GB" altLang="en-US" dirty="0" smtClean="0"/>
              <a:t>, Sebastian Schmidt and Jan Timmermans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endParaRPr lang="en-GB" altLang="en-US" dirty="0" smtClean="0"/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b="1" dirty="0" err="1" smtClean="0"/>
              <a:t>Nikhef</a:t>
            </a:r>
            <a:endParaRPr lang="en-GB" altLang="en-US" b="1" dirty="0" smtClean="0"/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smtClean="0"/>
              <a:t>and</a:t>
            </a:r>
            <a:r>
              <a:rPr lang="en-GB" altLang="en-US" b="1" dirty="0" smtClean="0"/>
              <a:t> 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b="1" dirty="0" err="1" smtClean="0"/>
              <a:t>Physikalisches</a:t>
            </a:r>
            <a:r>
              <a:rPr lang="en-GB" altLang="en-US" b="1" dirty="0" smtClean="0"/>
              <a:t> </a:t>
            </a:r>
            <a:r>
              <a:rPr lang="en-GB" altLang="en-US" b="1" dirty="0" err="1" smtClean="0"/>
              <a:t>Institut</a:t>
            </a:r>
            <a:r>
              <a:rPr lang="en-GB" altLang="en-US" b="1" dirty="0" smtClean="0"/>
              <a:t> </a:t>
            </a:r>
            <a:r>
              <a:rPr lang="en-GB" altLang="en-US" b="1" dirty="0" err="1" smtClean="0"/>
              <a:t>Universität</a:t>
            </a:r>
            <a:r>
              <a:rPr lang="en-GB" altLang="en-US" b="1" dirty="0" smtClean="0"/>
              <a:t> Bonn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927350" y="6011864"/>
            <a:ext cx="59769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 typeface="Monotype Sorts"/>
              <a:buNone/>
            </a:pPr>
            <a:r>
              <a:rPr lang="en-GB" altLang="en-US" sz="1600" i="1"/>
              <a:t>9</a:t>
            </a:r>
            <a:r>
              <a:rPr lang="en-GB" altLang="en-US" sz="1600" i="1" baseline="30000"/>
              <a:t>th</a:t>
            </a:r>
            <a:r>
              <a:rPr lang="en-GB" altLang="en-US" sz="1600" i="1"/>
              <a:t> Symposium on Large TPCs for Low-energy Rare Event Detection. Diderot University, December 12 - 14, 2018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4814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672" y="134939"/>
            <a:ext cx="22748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>
            <a:off x="7115621" y="1966914"/>
            <a:ext cx="3444875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30094" y="125469"/>
            <a:ext cx="8734794" cy="579438"/>
          </a:xfrm>
        </p:spPr>
        <p:txBody>
          <a:bodyPr/>
          <a:lstStyle/>
          <a:p>
            <a:r>
              <a:rPr lang="en-US" altLang="nl-NL" sz="4000" b="0" dirty="0" smtClean="0"/>
              <a:t>Covering large detection areas: QUAD</a:t>
            </a:r>
            <a:endParaRPr lang="nl-NL" altLang="nl-NL" sz="4000" b="0" dirty="0" smtClean="0"/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 rot="5400000" flipV="1">
            <a:off x="9598115" y="3502819"/>
            <a:ext cx="3873500" cy="925513"/>
            <a:chOff x="240151" y="4763475"/>
            <a:chExt cx="8800676" cy="2105471"/>
          </a:xfrm>
        </p:grpSpPr>
        <p:pic>
          <p:nvPicPr>
            <p:cNvPr id="13327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51350" r="84790" b="36710"/>
            <a:stretch>
              <a:fillRect/>
            </a:stretch>
          </p:blipFill>
          <p:spPr bwMode="auto">
            <a:xfrm>
              <a:off x="240151" y="5001013"/>
              <a:ext cx="2171609" cy="163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04" t="48811" r="2087" b="35770"/>
            <a:stretch>
              <a:fillRect/>
            </a:stretch>
          </p:blipFill>
          <p:spPr bwMode="auto">
            <a:xfrm>
              <a:off x="2411760" y="4763475"/>
              <a:ext cx="6629067" cy="210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329" name="Straight Connector 2"/>
            <p:cNvCxnSpPr>
              <a:cxnSpLocks noChangeShapeType="1"/>
            </p:cNvCxnSpPr>
            <p:nvPr/>
          </p:nvCxnSpPr>
          <p:spPr bwMode="auto">
            <a:xfrm flipH="1">
              <a:off x="20517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0" name="Straight Connector 8"/>
            <p:cNvCxnSpPr>
              <a:cxnSpLocks noChangeShapeType="1"/>
            </p:cNvCxnSpPr>
            <p:nvPr/>
          </p:nvCxnSpPr>
          <p:spPr bwMode="auto">
            <a:xfrm flipH="1">
              <a:off x="22041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317" name="Group 18"/>
          <p:cNvGrpSpPr>
            <a:grpSpLocks/>
          </p:cNvGrpSpPr>
          <p:nvPr/>
        </p:nvGrpSpPr>
        <p:grpSpPr bwMode="auto">
          <a:xfrm>
            <a:off x="4244701" y="1196752"/>
            <a:ext cx="4511675" cy="5545137"/>
            <a:chOff x="1572362" y="1124744"/>
            <a:chExt cx="4511805" cy="5546101"/>
          </a:xfrm>
        </p:grpSpPr>
        <p:pic>
          <p:nvPicPr>
            <p:cNvPr id="1332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214" y="1641892"/>
              <a:ext cx="5546101" cy="451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13"/>
            <p:cNvSpPr txBox="1">
              <a:spLocks noChangeArrowheads="1"/>
            </p:cNvSpPr>
            <p:nvPr/>
          </p:nvSpPr>
          <p:spPr bwMode="auto">
            <a:xfrm rot="-311314">
              <a:off x="2392266" y="1953233"/>
              <a:ext cx="11432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b="1" i="1"/>
                <a:t>Guard</a:t>
              </a:r>
            </a:p>
          </p:txBody>
        </p:sp>
        <p:sp>
          <p:nvSpPr>
            <p:cNvPr id="13322" name="TextBox 13"/>
            <p:cNvSpPr txBox="1">
              <a:spLocks noChangeArrowheads="1"/>
            </p:cNvSpPr>
            <p:nvPr/>
          </p:nvSpPr>
          <p:spPr bwMode="auto">
            <a:xfrm rot="-311314">
              <a:off x="4260610" y="2602959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3" name="TextBox 13"/>
            <p:cNvSpPr txBox="1">
              <a:spLocks noChangeArrowheads="1"/>
            </p:cNvSpPr>
            <p:nvPr/>
          </p:nvSpPr>
          <p:spPr bwMode="auto">
            <a:xfrm rot="-311314">
              <a:off x="3377710" y="2758757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4" name="TextBox 13"/>
            <p:cNvSpPr txBox="1">
              <a:spLocks noChangeArrowheads="1"/>
            </p:cNvSpPr>
            <p:nvPr/>
          </p:nvSpPr>
          <p:spPr bwMode="auto">
            <a:xfrm rot="-311314">
              <a:off x="3239126" y="3597108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5" name="TextBox 15"/>
            <p:cNvSpPr txBox="1">
              <a:spLocks noChangeArrowheads="1"/>
            </p:cNvSpPr>
            <p:nvPr/>
          </p:nvSpPr>
          <p:spPr bwMode="auto">
            <a:xfrm rot="-311314">
              <a:off x="2384877" y="3694090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6" name="TextBox 13"/>
            <p:cNvSpPr txBox="1">
              <a:spLocks noChangeArrowheads="1"/>
            </p:cNvSpPr>
            <p:nvPr/>
          </p:nvSpPr>
          <p:spPr bwMode="auto">
            <a:xfrm rot="245295">
              <a:off x="3398863" y="4265917"/>
              <a:ext cx="1338868" cy="95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b="1" i="1" dirty="0" err="1"/>
                <a:t>COld</a:t>
              </a:r>
              <a:endParaRPr lang="en-GB" altLang="en-US" sz="2800" b="1" i="1" dirty="0"/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b="1" i="1" dirty="0" err="1"/>
                <a:t>CArrier</a:t>
              </a:r>
              <a:endParaRPr lang="en-GB" altLang="en-US" sz="2800" b="1" i="1" dirty="0"/>
            </a:p>
          </p:txBody>
        </p:sp>
      </p:grpSp>
      <p:sp>
        <p:nvSpPr>
          <p:cNvPr id="18" name="TextBox 13"/>
          <p:cNvSpPr txBox="1">
            <a:spLocks noChangeArrowheads="1"/>
          </p:cNvSpPr>
          <p:nvPr/>
        </p:nvSpPr>
        <p:spPr bwMode="auto">
          <a:xfrm rot="16200000">
            <a:off x="10490290" y="5179219"/>
            <a:ext cx="996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b="1" i="1" dirty="0">
                <a:latin typeface="+mj-lt"/>
              </a:rPr>
              <a:t>LV PS</a:t>
            </a:r>
          </a:p>
        </p:txBody>
      </p:sp>
      <p:sp>
        <p:nvSpPr>
          <p:cNvPr id="13319" name="Right Arrow 10"/>
          <p:cNvSpPr>
            <a:spLocks noChangeArrowheads="1"/>
          </p:cNvSpPr>
          <p:nvPr/>
        </p:nvSpPr>
        <p:spPr bwMode="auto">
          <a:xfrm rot="11143384">
            <a:off x="8382883" y="4129088"/>
            <a:ext cx="2509838" cy="404812"/>
          </a:xfrm>
          <a:prstGeom prst="rightArrow">
            <a:avLst>
              <a:gd name="adj1" fmla="val 50000"/>
              <a:gd name="adj2" fmla="val 49945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l-NL" altLang="nl-NL"/>
          </a:p>
        </p:txBody>
      </p:sp>
      <p:sp>
        <p:nvSpPr>
          <p:cNvPr id="2" name="Rounded Rectangle 1"/>
          <p:cNvSpPr/>
          <p:nvPr/>
        </p:nvSpPr>
        <p:spPr bwMode="auto">
          <a:xfrm>
            <a:off x="709644" y="5877272"/>
            <a:ext cx="3946196" cy="43204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33390" y="980728"/>
            <a:ext cx="4422450" cy="3371850"/>
          </a:xfrm>
        </p:spPr>
        <p:txBody>
          <a:bodyPr/>
          <a:lstStyle/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Four-TimePix3 detector</a:t>
            </a:r>
            <a:endParaRPr lang="nl-NL" altLang="nl-NL" sz="2400" dirty="0" smtClean="0"/>
          </a:p>
          <a:p>
            <a:pPr>
              <a:buFontTx/>
              <a:buBlip>
                <a:blip r:embed="rId4"/>
              </a:buBlip>
            </a:pPr>
            <a:endParaRPr lang="nl-NL" altLang="nl-NL" sz="2400" dirty="0" smtClean="0"/>
          </a:p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All services (signal IO, LV power are located </a:t>
            </a:r>
            <a:r>
              <a:rPr lang="nl-NL" altLang="nl-NL" sz="2400" b="1" dirty="0" smtClean="0"/>
              <a:t>under</a:t>
            </a:r>
            <a:r>
              <a:rPr lang="nl-NL" altLang="nl-NL" sz="2400" dirty="0" smtClean="0"/>
              <a:t> the detection surface</a:t>
            </a:r>
          </a:p>
          <a:p>
            <a:pPr>
              <a:buFontTx/>
              <a:buBlip>
                <a:blip r:embed="rId4"/>
              </a:buBlip>
            </a:pPr>
            <a:endParaRPr lang="nl-NL" altLang="nl-NL" sz="2400" dirty="0"/>
          </a:p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The area for connections was squeezed to the minimum</a:t>
            </a:r>
          </a:p>
          <a:p>
            <a:pPr>
              <a:buFontTx/>
              <a:buBlip>
                <a:blip r:embed="rId4"/>
              </a:buBlip>
            </a:pPr>
            <a:endParaRPr lang="nl-NL" altLang="nl-NL" sz="2400" dirty="0"/>
          </a:p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Detection surface can be extended by adding other </a:t>
            </a:r>
            <a:r>
              <a:rPr lang="nl-NL" altLang="nl-NL" sz="2400" dirty="0" smtClean="0"/>
              <a:t>QUADs </a:t>
            </a:r>
            <a:r>
              <a:rPr lang="nl-NL" altLang="nl-NL" sz="2400" dirty="0" smtClean="0"/>
              <a:t>at </a:t>
            </a:r>
            <a:r>
              <a:rPr lang="nl-NL" altLang="nl-NL" sz="2400" dirty="0" smtClean="0"/>
              <a:t>all 4 sides</a:t>
            </a:r>
          </a:p>
          <a:p>
            <a:pPr lvl="1">
              <a:buFontTx/>
              <a:buBlip>
                <a:blip r:embed="rId4"/>
              </a:buBlip>
            </a:pPr>
            <a:r>
              <a:rPr lang="nl-NL" altLang="nl-NL" sz="2200" b="1" dirty="0" smtClean="0"/>
              <a:t>=&gt; no limit on detection area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263431" y="1914868"/>
            <a:ext cx="4032369" cy="115409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207568" y="290025"/>
            <a:ext cx="7772400" cy="450850"/>
          </a:xfrm>
        </p:spPr>
        <p:txBody>
          <a:bodyPr/>
          <a:lstStyle/>
          <a:p>
            <a:r>
              <a:rPr lang="en-US" altLang="nl-NL" sz="4000" b="0" dirty="0" smtClean="0"/>
              <a:t>Assembled QUAD</a:t>
            </a:r>
            <a:endParaRPr lang="nl-NL" altLang="nl-NL" sz="4000" b="0" dirty="0" smtClean="0"/>
          </a:p>
        </p:txBody>
      </p:sp>
      <p:sp>
        <p:nvSpPr>
          <p:cNvPr id="14339" name="Content Placeholder 4"/>
          <p:cNvSpPr>
            <a:spLocks noGrp="1"/>
          </p:cNvSpPr>
          <p:nvPr>
            <p:ph idx="1"/>
          </p:nvPr>
        </p:nvSpPr>
        <p:spPr>
          <a:xfrm>
            <a:off x="911424" y="747568"/>
            <a:ext cx="8178800" cy="337185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altLang="nl-NL" sz="2400" b="1" dirty="0" smtClean="0"/>
              <a:t>QUAD </a:t>
            </a:r>
            <a:r>
              <a:rPr lang="en-US" altLang="nl-NL" sz="2400" b="1" dirty="0"/>
              <a:t>has an </a:t>
            </a:r>
            <a:r>
              <a:rPr lang="en-US" altLang="nl-NL" sz="2400" b="1" dirty="0" smtClean="0"/>
              <a:t>sensitive </a:t>
            </a:r>
            <a:r>
              <a:rPr lang="en-US" altLang="nl-NL" sz="2400" b="1" dirty="0"/>
              <a:t>area of 68.9</a:t>
            </a:r>
            <a:r>
              <a:rPr lang="en-US" altLang="nl-NL" sz="2400" b="1" dirty="0" smtClean="0"/>
              <a:t>%</a:t>
            </a:r>
          </a:p>
          <a:p>
            <a:pPr>
              <a:buBlip>
                <a:blip r:embed="rId2"/>
              </a:buBlip>
            </a:pPr>
            <a:r>
              <a:rPr lang="en-US" altLang="nl-NL" sz="2400" dirty="0" smtClean="0"/>
              <a:t>COCA dimensions </a:t>
            </a:r>
            <a:r>
              <a:rPr lang="en-US" altLang="nl-NL" sz="2400" b="1" dirty="0" smtClean="0"/>
              <a:t>39.6 x 28.38 mm</a:t>
            </a:r>
            <a:endParaRPr lang="en-US" altLang="nl-NL" sz="2400" b="1" dirty="0"/>
          </a:p>
          <a:p>
            <a:pPr>
              <a:buFontTx/>
              <a:buBlip>
                <a:blip r:embed="rId2"/>
              </a:buBlip>
            </a:pPr>
            <a:endParaRPr lang="nl-NL" altLang="nl-NL" dirty="0" smtClean="0"/>
          </a:p>
        </p:txBody>
      </p:sp>
      <p:pic>
        <p:nvPicPr>
          <p:cNvPr id="1434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3180060" y="1772816"/>
            <a:ext cx="43561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41" name="Straight Arrow Connector 2"/>
          <p:cNvCxnSpPr>
            <a:cxnSpLocks noChangeShapeType="1"/>
          </p:cNvCxnSpPr>
          <p:nvPr/>
        </p:nvCxnSpPr>
        <p:spPr bwMode="auto">
          <a:xfrm flipH="1">
            <a:off x="7176120" y="1628800"/>
            <a:ext cx="1799802" cy="1512168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8877920" y="1132411"/>
            <a:ext cx="1868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 err="1"/>
              <a:t>COld</a:t>
            </a:r>
            <a:r>
              <a:rPr lang="en-US" altLang="nl-NL" dirty="0"/>
              <a:t> </a:t>
            </a:r>
            <a:r>
              <a:rPr lang="en-US" altLang="nl-NL" dirty="0" err="1"/>
              <a:t>CArrier</a:t>
            </a:r>
            <a:endParaRPr lang="en-US" altLang="nl-NL" dirty="0"/>
          </a:p>
          <a:p>
            <a:r>
              <a:rPr lang="en-US" altLang="nl-NL" dirty="0"/>
              <a:t>(COCA)</a:t>
            </a:r>
            <a:endParaRPr lang="nl-NL" altLang="nl-NL" dirty="0"/>
          </a:p>
        </p:txBody>
      </p:sp>
      <p:sp>
        <p:nvSpPr>
          <p:cNvPr id="14343" name="TextBox 4"/>
          <p:cNvSpPr txBox="1">
            <a:spLocks noChangeArrowheads="1"/>
          </p:cNvSpPr>
          <p:nvPr/>
        </p:nvSpPr>
        <p:spPr bwMode="auto">
          <a:xfrm rot="18809563">
            <a:off x="768474" y="2759143"/>
            <a:ext cx="3171825" cy="461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/>
              <a:t>Guard electrode omitted</a:t>
            </a:r>
            <a:endParaRPr lang="nl-NL" altLang="nl-NL" dirty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/>
          <a:stretch>
            <a:fillRect/>
          </a:stretch>
        </p:blipFill>
        <p:spPr bwMode="auto">
          <a:xfrm>
            <a:off x="8256240" y="3228751"/>
            <a:ext cx="3035004" cy="214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8256240" y="2580408"/>
            <a:ext cx="33105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1800" dirty="0"/>
              <a:t>QUADs </a:t>
            </a:r>
            <a:r>
              <a:rPr lang="en-US" altLang="nl-NL" sz="1800" dirty="0" smtClean="0"/>
              <a:t>being produced in series</a:t>
            </a:r>
          </a:p>
          <a:p>
            <a:r>
              <a:rPr lang="en-US" altLang="nl-NL" sz="1800" dirty="0" smtClean="0"/>
              <a:t>(14 QUADs)</a:t>
            </a:r>
            <a:endParaRPr lang="nl-NL" altLang="nl-NL" sz="1800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 rot="20109775">
            <a:off x="8387608" y="5400687"/>
            <a:ext cx="3647537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1" dirty="0" smtClean="0"/>
              <a:t>Commercialization under study</a:t>
            </a:r>
            <a:endParaRPr lang="en-GB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19536" y="245471"/>
            <a:ext cx="8981058" cy="523875"/>
          </a:xfrm>
        </p:spPr>
        <p:txBody>
          <a:bodyPr/>
          <a:lstStyle/>
          <a:p>
            <a:r>
              <a:rPr lang="en-US" altLang="nl-NL" sz="4000" b="0" dirty="0" smtClean="0"/>
              <a:t>Single </a:t>
            </a:r>
            <a:r>
              <a:rPr lang="en-US" altLang="nl-NL" sz="4000" b="0" u="sng" dirty="0" smtClean="0"/>
              <a:t>QUAD</a:t>
            </a:r>
            <a:r>
              <a:rPr lang="en-US" altLang="nl-NL" sz="4000" b="0" dirty="0" smtClean="0"/>
              <a:t> test in Bonn (October 2018)</a:t>
            </a:r>
            <a:endParaRPr lang="nl-NL" altLang="nl-NL" sz="4000" b="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1756" y="1098734"/>
            <a:ext cx="5038010" cy="1223036"/>
          </a:xfrm>
        </p:spPr>
        <p:txBody>
          <a:bodyPr/>
          <a:lstStyle/>
          <a:p>
            <a:r>
              <a:rPr lang="en-US" sz="2000" dirty="0"/>
              <a:t>ELSA: 2.5 GeV electrons</a:t>
            </a:r>
          </a:p>
          <a:p>
            <a:r>
              <a:rPr lang="en-US" sz="2000" dirty="0"/>
              <a:t>Tracks referenced by Mimosa </a:t>
            </a:r>
            <a:r>
              <a:rPr lang="en-US" sz="2000" dirty="0" smtClean="0"/>
              <a:t>telescope</a:t>
            </a:r>
          </a:p>
          <a:p>
            <a:r>
              <a:rPr lang="en-US" sz="2000" dirty="0" smtClean="0"/>
              <a:t>QUAD sandwiched between Mimosa halves</a:t>
            </a:r>
          </a:p>
          <a:p>
            <a:pPr lvl="1"/>
            <a:r>
              <a:rPr lang="en-US" sz="1800" dirty="0" smtClean="0"/>
              <a:t>Largely improved track definition</a:t>
            </a:r>
            <a:endParaRPr lang="en-US" sz="1800" dirty="0"/>
          </a:p>
          <a:p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24330" r="22391" b="31225"/>
          <a:stretch/>
        </p:blipFill>
        <p:spPr>
          <a:xfrm>
            <a:off x="8187339" y="4005064"/>
            <a:ext cx="3866824" cy="2563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70" y="2834969"/>
            <a:ext cx="6483164" cy="2917424"/>
          </a:xfrm>
          <a:prstGeom prst="rect">
            <a:avLst/>
          </a:prstGeom>
        </p:spPr>
      </p:pic>
      <p:cxnSp>
        <p:nvCxnSpPr>
          <p:cNvPr id="39" name="Straight Arrow Connector 5"/>
          <p:cNvCxnSpPr>
            <a:cxnSpLocks noChangeShapeType="1"/>
          </p:cNvCxnSpPr>
          <p:nvPr/>
        </p:nvCxnSpPr>
        <p:spPr bwMode="auto">
          <a:xfrm flipH="1" flipV="1">
            <a:off x="5154616" y="4460158"/>
            <a:ext cx="696118" cy="153238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5163880" y="5808309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/>
              <a:t>Field cage</a:t>
            </a:r>
            <a:endParaRPr lang="nl-NL" altLang="nl-NL" dirty="0"/>
          </a:p>
        </p:txBody>
      </p:sp>
      <p:cxnSp>
        <p:nvCxnSpPr>
          <p:cNvPr id="41" name="Straight Arrow Connector 7"/>
          <p:cNvCxnSpPr>
            <a:cxnSpLocks noChangeShapeType="1"/>
          </p:cNvCxnSpPr>
          <p:nvPr/>
        </p:nvCxnSpPr>
        <p:spPr bwMode="auto">
          <a:xfrm flipH="1">
            <a:off x="5154615" y="2548071"/>
            <a:ext cx="1392238" cy="13938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2" name="TextBox 8"/>
          <p:cNvSpPr txBox="1">
            <a:spLocks noChangeArrowheads="1"/>
          </p:cNvSpPr>
          <p:nvPr/>
        </p:nvSpPr>
        <p:spPr bwMode="auto">
          <a:xfrm>
            <a:off x="6072434" y="2132856"/>
            <a:ext cx="165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/>
              <a:t>QUAD</a:t>
            </a:r>
            <a:endParaRPr lang="nl-NL" altLang="nl-NL" dirty="0"/>
          </a:p>
        </p:txBody>
      </p:sp>
      <p:grpSp>
        <p:nvGrpSpPr>
          <p:cNvPr id="3" name="Group 2"/>
          <p:cNvGrpSpPr/>
          <p:nvPr/>
        </p:nvGrpSpPr>
        <p:grpSpPr>
          <a:xfrm>
            <a:off x="266847" y="3603331"/>
            <a:ext cx="1192430" cy="933405"/>
            <a:chOff x="690481" y="3759551"/>
            <a:chExt cx="1192430" cy="933405"/>
          </a:xfrm>
        </p:grpSpPr>
        <p:pic>
          <p:nvPicPr>
            <p:cNvPr id="12" name="Afbeelding 10">
              <a:extLst>
                <a:ext uri="{FF2B5EF4-FFF2-40B4-BE49-F238E27FC236}">
                  <a16:creationId xmlns:a16="http://schemas.microsoft.com/office/drawing/2014/main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98" y="3759551"/>
              <a:ext cx="855047" cy="569106"/>
            </a:xfrm>
            <a:prstGeom prst="rect">
              <a:avLst/>
            </a:prstGeom>
          </p:spPr>
        </p:pic>
        <p:sp>
          <p:nvSpPr>
            <p:cNvPr id="13" name="Tekstvak 11">
              <a:extLst>
                <a:ext uri="{FF2B5EF4-FFF2-40B4-BE49-F238E27FC236}">
                  <a16:creationId xmlns:a16="http://schemas.microsoft.com/office/drawing/2014/main" id="{05926222-4D10-4D59-BB6F-1D62615819D7}"/>
                </a:ext>
              </a:extLst>
            </p:cNvPr>
            <p:cNvSpPr txBox="1"/>
            <p:nvPr/>
          </p:nvSpPr>
          <p:spPr>
            <a:xfrm>
              <a:off x="690481" y="4231291"/>
              <a:ext cx="1192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142563" y="1614627"/>
            <a:ext cx="335917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Only p</a:t>
            </a:r>
            <a:r>
              <a:rPr lang="en-US" dirty="0" smtClean="0"/>
              <a:t>reliminary results, analysis in progress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0" dirty="0" smtClean="0"/>
              <a:t>Hit cleaning </a:t>
            </a:r>
            <a:r>
              <a:rPr lang="nl-NL" sz="4000" b="0" dirty="0" smtClean="0"/>
              <a:t>parameters</a:t>
            </a:r>
            <a:endParaRPr lang="nl-NL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9242" b="32444"/>
          <a:stretch/>
        </p:blipFill>
        <p:spPr>
          <a:xfrm>
            <a:off x="2207568" y="2099159"/>
            <a:ext cx="7789541" cy="293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1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740373"/>
          </a:xfrm>
        </p:spPr>
        <p:txBody>
          <a:bodyPr/>
          <a:lstStyle/>
          <a:p>
            <a:r>
              <a:rPr lang="nl-NL" sz="4000" b="0" dirty="0" smtClean="0"/>
              <a:t>QUAD time walk results</a:t>
            </a:r>
            <a:endParaRPr lang="nl-NL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8760" y="5003206"/>
            <a:ext cx="3004262" cy="639770"/>
          </a:xfrm>
        </p:spPr>
        <p:txBody>
          <a:bodyPr/>
          <a:lstStyle/>
          <a:p>
            <a:r>
              <a:rPr lang="nl-NL" dirty="0" smtClean="0"/>
              <a:t>Correction works well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29" y="1628006"/>
            <a:ext cx="4133850" cy="3743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1" y="1837343"/>
            <a:ext cx="4153800" cy="3133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769278">
            <a:off x="4646718" y="4203514"/>
            <a:ext cx="17123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76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653" y="199435"/>
            <a:ext cx="10363200" cy="800100"/>
          </a:xfrm>
        </p:spPr>
        <p:txBody>
          <a:bodyPr/>
          <a:lstStyle/>
          <a:p>
            <a:r>
              <a:rPr lang="nl-NL" sz="4000" b="0" dirty="0" smtClean="0"/>
              <a:t>QUAD diffusion measurements</a:t>
            </a:r>
            <a:endParaRPr lang="nl-NL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804" b="12792"/>
          <a:stretch/>
        </p:blipFill>
        <p:spPr>
          <a:xfrm>
            <a:off x="47328" y="1295645"/>
            <a:ext cx="5916909" cy="4176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522" b="11356"/>
          <a:stretch/>
        </p:blipFill>
        <p:spPr>
          <a:xfrm>
            <a:off x="6162086" y="1250523"/>
            <a:ext cx="5739358" cy="4266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9769278">
            <a:off x="406007" y="589545"/>
            <a:ext cx="17123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1415480" y="5600929"/>
                <a:ext cx="2849691" cy="46576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8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5600929"/>
                <a:ext cx="2849691" cy="465769"/>
              </a:xfrm>
              <a:prstGeom prst="rect">
                <a:avLst/>
              </a:prstGeom>
              <a:blipFill>
                <a:blip r:embed="rId4"/>
                <a:stretch>
                  <a:fillRect l="-427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hoek 16">
                <a:extLst>
                  <a:ext uri="{FF2B5EF4-FFF2-40B4-BE49-F238E27FC236}">
                    <a16:creationId xmlns:a16="http://schemas.microsoft.com/office/drawing/2014/main" id="{055B4BCC-652D-4990-B187-503938BA1BF9}"/>
                  </a:ext>
                </a:extLst>
              </p:cNvPr>
              <p:cNvSpPr/>
              <p:nvPr/>
            </p:nvSpPr>
            <p:spPr>
              <a:xfrm>
                <a:off x="7896200" y="5687015"/>
                <a:ext cx="3228798" cy="46576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39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9" name="Rechthoek 16">
                <a:extLst>
                  <a:ext uri="{FF2B5EF4-FFF2-40B4-BE49-F238E27FC236}">
                    <a16:creationId xmlns:a16="http://schemas.microsoft.com/office/drawing/2014/main" id="{055B4BCC-652D-4990-B187-503938BA1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200" y="5687015"/>
                <a:ext cx="3228798" cy="465769"/>
              </a:xfrm>
              <a:prstGeom prst="rect">
                <a:avLst/>
              </a:prstGeom>
              <a:blipFill>
                <a:blip r:embed="rId5"/>
                <a:stretch>
                  <a:fillRect l="-377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1277590" y="2331929"/>
                <a:ext cx="1728192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ransverse</m:t>
                    </m:r>
                  </m:oMath>
                </a14:m>
                <a:r>
                  <a:rPr lang="en-US" dirty="0"/>
                  <a:t>  </a:t>
                </a:r>
                <a:endParaRPr lang="en-US" dirty="0" smtClean="0"/>
              </a:p>
            </p:txBody>
          </p:sp>
        </mc:Choice>
        <mc:Fallback>
          <p:sp>
            <p:nvSpPr>
              <p:cNvPr id="10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590" y="2331929"/>
                <a:ext cx="1728192" cy="461665"/>
              </a:xfrm>
              <a:prstGeom prst="rect">
                <a:avLst/>
              </a:prstGeom>
              <a:blipFill>
                <a:blip r:embed="rId6"/>
                <a:stretch>
                  <a:fillRect l="-1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7320136" y="2789652"/>
                <a:ext cx="1872208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ongitudinal</m:t>
                    </m:r>
                  </m:oMath>
                </a14:m>
                <a:r>
                  <a:rPr lang="en-US" dirty="0"/>
                  <a:t>  </a:t>
                </a:r>
                <a:endParaRPr lang="en-US" dirty="0" smtClean="0"/>
              </a:p>
            </p:txBody>
          </p:sp>
        </mc:Choice>
        <mc:Fallback>
          <p:sp>
            <p:nvSpPr>
              <p:cNvPr id="11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2789652"/>
                <a:ext cx="1872208" cy="461665"/>
              </a:xfrm>
              <a:prstGeom prst="rect">
                <a:avLst/>
              </a:prstGeom>
              <a:blipFill>
                <a:blip r:embed="rId7"/>
                <a:stretch>
                  <a:fillRect l="-977" r="-130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409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451520"/>
          </a:xfrm>
        </p:spPr>
        <p:txBody>
          <a:bodyPr/>
          <a:lstStyle/>
          <a:p>
            <a:r>
              <a:rPr lang="nl-NL" sz="4000" b="0" dirty="0" smtClean="0"/>
              <a:t>QUAD edge deformations</a:t>
            </a:r>
            <a:endParaRPr lang="nl-NL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32" y="1052663"/>
            <a:ext cx="4338547" cy="3371850"/>
          </a:xfrm>
        </p:spPr>
        <p:txBody>
          <a:bodyPr/>
          <a:lstStyle/>
          <a:p>
            <a:r>
              <a:rPr lang="nl-NL" sz="2400" dirty="0" smtClean="0"/>
              <a:t>Deformations due to</a:t>
            </a:r>
          </a:p>
          <a:p>
            <a:pPr lvl="1"/>
            <a:r>
              <a:rPr lang="nl-NL" sz="2000" dirty="0" smtClean="0"/>
              <a:t>Dead zone between chips</a:t>
            </a:r>
          </a:p>
          <a:p>
            <a:pPr lvl="1"/>
            <a:r>
              <a:rPr lang="nl-NL" sz="2000" dirty="0" smtClean="0"/>
              <a:t>Grounded strip between chips</a:t>
            </a:r>
          </a:p>
          <a:p>
            <a:r>
              <a:rPr lang="nl-NL" sz="2200" dirty="0" smtClean="0"/>
              <a:t>May be corrected by proper guard electrode</a:t>
            </a:r>
            <a:endParaRPr lang="nl-NL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265"/>
          <a:stretch/>
        </p:blipFill>
        <p:spPr>
          <a:xfrm>
            <a:off x="5591944" y="1628800"/>
            <a:ext cx="6197128" cy="452645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432295" y="3243359"/>
            <a:ext cx="2159649" cy="2954907"/>
            <a:chOff x="767999" y="857250"/>
            <a:chExt cx="4032917" cy="55179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1" b="1701"/>
            <a:stretch>
              <a:fillRect/>
            </a:stretch>
          </p:blipFill>
          <p:spPr bwMode="auto">
            <a:xfrm>
              <a:off x="767999" y="857250"/>
              <a:ext cx="4032917" cy="5517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 bwMode="auto">
            <a:xfrm flipH="1">
              <a:off x="2855640" y="1657350"/>
              <a:ext cx="720080" cy="76353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 flipH="1">
              <a:off x="2782804" y="4824344"/>
              <a:ext cx="720080" cy="76353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9" name="TextBox 8"/>
          <p:cNvSpPr txBox="1"/>
          <p:nvPr/>
        </p:nvSpPr>
        <p:spPr>
          <a:xfrm rot="19769278">
            <a:off x="283224" y="4228409"/>
            <a:ext cx="17123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2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940280" y="126164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8" name="Rectangle 7"/>
          <p:cNvSpPr/>
          <p:nvPr/>
        </p:nvSpPr>
        <p:spPr>
          <a:xfrm>
            <a:off x="4343400" y="1600201"/>
            <a:ext cx="5860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/>
                <a:cs typeface="Verdana"/>
              </a:rPr>
              <a:t>Lepton Collider meeting 3 December</a:t>
            </a:r>
            <a:endParaRPr lang="en-US" dirty="0"/>
          </a:p>
        </p:txBody>
      </p:sp>
      <p:pic>
        <p:nvPicPr>
          <p:cNvPr id="6" name="Picture 5" descr="DeformationsQua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945" y="1052736"/>
            <a:ext cx="6552728" cy="5618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/>
              <a:t>QUAD residuals in precision plane</a:t>
            </a:r>
            <a:r>
              <a:rPr lang="en-US" sz="4000" b="0" baseline="0" dirty="0" smtClean="0"/>
              <a:t> </a:t>
            </a:r>
            <a:endParaRPr lang="en-US" sz="40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06401" y="1572710"/>
            <a:ext cx="4393456" cy="3371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After applying edge corrections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The cut off at left and right side are due to the telescope acceptance and beam coverage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663952" y="3212976"/>
            <a:ext cx="4968552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8168" y="3502707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guard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 rot="19769278">
            <a:off x="652270" y="452578"/>
            <a:ext cx="17123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4172149" y="3564261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Outside telescope acceptance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8191382" y="3539327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Outside telescope acceptance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6265" y="3765490"/>
            <a:ext cx="3267993" cy="24509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71874" y="6307096"/>
            <a:ext cx="38475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Residuals well below 100 µm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67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288275" y="359662"/>
            <a:ext cx="6114478" cy="452437"/>
          </a:xfrm>
        </p:spPr>
        <p:txBody>
          <a:bodyPr/>
          <a:lstStyle/>
          <a:p>
            <a:pPr algn="l"/>
            <a:r>
              <a:rPr lang="en-GB" altLang="en-US" sz="4000" b="0" dirty="0" smtClean="0"/>
              <a:t>QUAD as a building block</a:t>
            </a:r>
            <a:endParaRPr lang="en-GB" altLang="en-US" sz="4000" b="0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8127" y="1614810"/>
            <a:ext cx="5184775" cy="145415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Building blocks of </a:t>
            </a:r>
            <a:r>
              <a:rPr lang="en-GB" altLang="en-US" b="1" dirty="0" smtClean="0"/>
              <a:t>39.6 x 28.38 mm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endParaRPr lang="en-GB" altLang="en-US" dirty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Unlimited </a:t>
            </a:r>
            <a:r>
              <a:rPr lang="en-GB" altLang="en-US" dirty="0" smtClean="0"/>
              <a:t>surface may be covered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Plug in QUADs into a cooled base plate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Push them from two sides to a mechanical reference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19002" y="1033087"/>
            <a:ext cx="7272808" cy="5208644"/>
            <a:chOff x="5231904" y="1910708"/>
            <a:chExt cx="6008687" cy="4691063"/>
          </a:xfrm>
        </p:grpSpPr>
        <p:grpSp>
          <p:nvGrpSpPr>
            <p:cNvPr id="18436" name="Group 6"/>
            <p:cNvGrpSpPr>
              <a:grpSpLocks/>
            </p:cNvGrpSpPr>
            <p:nvPr/>
          </p:nvGrpSpPr>
          <p:grpSpPr bwMode="auto">
            <a:xfrm>
              <a:off x="5231904" y="2198046"/>
              <a:ext cx="6008687" cy="4403725"/>
              <a:chOff x="539552" y="3037048"/>
              <a:chExt cx="6008556" cy="4402484"/>
            </a:xfrm>
          </p:grpSpPr>
          <p:pic>
            <p:nvPicPr>
              <p:cNvPr id="18443" name="Picture 2" descr="C:\Data\LepCol\Module concept\recent drawings\QUAD_24Nov2017\4x3_Setup_017876_1A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3037048"/>
                <a:ext cx="6008556" cy="4402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4" name="TextBox 3"/>
              <p:cNvSpPr txBox="1">
                <a:spLocks noChangeArrowheads="1"/>
              </p:cNvSpPr>
              <p:nvPr/>
            </p:nvSpPr>
            <p:spPr bwMode="auto">
              <a:xfrm rot="20109775">
                <a:off x="1827711" y="5133678"/>
                <a:ext cx="1705603" cy="3048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Monotype Sorts"/>
                  <a:buChar char="u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100000"/>
                  <a:buFont typeface="Monotype Sorts"/>
                  <a:buChar char="l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/>
                  <a:buChar char="n"/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Font typeface="Monotype Sorts"/>
                  <a:buChar char="u"/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altLang="en-US" sz="1600" b="1" dirty="0" smtClean="0"/>
                  <a:t>Sensitive </a:t>
                </a:r>
                <a:r>
                  <a:rPr lang="en-GB" altLang="en-US" sz="1600" b="1" dirty="0"/>
                  <a:t>area 68.9%</a:t>
                </a:r>
              </a:p>
            </p:txBody>
          </p:sp>
        </p:grpSp>
        <p:sp>
          <p:nvSpPr>
            <p:cNvPr id="18437" name="Down Arrow 4"/>
            <p:cNvSpPr>
              <a:spLocks noChangeArrowheads="1"/>
            </p:cNvSpPr>
            <p:nvPr/>
          </p:nvSpPr>
          <p:spPr bwMode="auto">
            <a:xfrm>
              <a:off x="7014665" y="2375845"/>
              <a:ext cx="217488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18438" name="Down Arrow 12"/>
            <p:cNvSpPr>
              <a:spLocks noChangeArrowheads="1"/>
            </p:cNvSpPr>
            <p:nvPr/>
          </p:nvSpPr>
          <p:spPr bwMode="auto">
            <a:xfrm>
              <a:off x="8127503" y="2286945"/>
              <a:ext cx="215900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18439" name="Down Arrow 13"/>
            <p:cNvSpPr>
              <a:spLocks noChangeArrowheads="1"/>
            </p:cNvSpPr>
            <p:nvPr/>
          </p:nvSpPr>
          <p:spPr bwMode="auto">
            <a:xfrm>
              <a:off x="9103815" y="2198045"/>
              <a:ext cx="215900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15" name="TextBox 22"/>
            <p:cNvSpPr txBox="1">
              <a:spLocks noChangeArrowheads="1"/>
            </p:cNvSpPr>
            <p:nvPr/>
          </p:nvSpPr>
          <p:spPr bwMode="auto">
            <a:xfrm rot="21373104">
              <a:off x="6655890" y="1910708"/>
              <a:ext cx="3024188" cy="3683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1800" b="1" dirty="0"/>
                <a:t>Cooling channels</a:t>
              </a:r>
            </a:p>
          </p:txBody>
        </p:sp>
      </p:grpSp>
      <p:cxnSp>
        <p:nvCxnSpPr>
          <p:cNvPr id="18442" name="Straight Connector 2"/>
          <p:cNvCxnSpPr>
            <a:cxnSpLocks noChangeShapeType="1"/>
          </p:cNvCxnSpPr>
          <p:nvPr/>
        </p:nvCxnSpPr>
        <p:spPr bwMode="auto">
          <a:xfrm>
            <a:off x="479376" y="2996952"/>
            <a:ext cx="1584325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9416" y="188640"/>
            <a:ext cx="10363200" cy="800100"/>
          </a:xfrm>
        </p:spPr>
        <p:txBody>
          <a:bodyPr/>
          <a:lstStyle/>
          <a:p>
            <a:r>
              <a:rPr lang="en-US" altLang="nl-NL" sz="4000" b="0" dirty="0" err="1" smtClean="0"/>
              <a:t>Testbox</a:t>
            </a:r>
            <a:r>
              <a:rPr lang="en-US" altLang="nl-NL" sz="4000" b="0" dirty="0" smtClean="0"/>
              <a:t> for 8 QUADs in assembly</a:t>
            </a:r>
            <a:endParaRPr lang="nl-NL" altLang="nl-NL" sz="4000" b="0" dirty="0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nl-NL" altLang="nl-NL" dirty="0" smtClean="0"/>
          </a:p>
        </p:txBody>
      </p:sp>
      <p:pic>
        <p:nvPicPr>
          <p:cNvPr id="19461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268760"/>
            <a:ext cx="805240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8045669">
            <a:off x="6181486" y="5124674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Guard electrode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18045669">
            <a:off x="6397511" y="3540497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Guard electrode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85692" y="292278"/>
            <a:ext cx="4429448" cy="512763"/>
          </a:xfrm>
        </p:spPr>
        <p:txBody>
          <a:bodyPr/>
          <a:lstStyle/>
          <a:p>
            <a:r>
              <a:rPr lang="en-GB" altLang="en-US" sz="4000" b="0" dirty="0" err="1" smtClean="0"/>
              <a:t>GridPix</a:t>
            </a:r>
            <a:r>
              <a:rPr lang="en-GB" altLang="en-US" sz="4000" b="0" dirty="0" smtClean="0"/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7368" y="950689"/>
            <a:ext cx="4464496" cy="4854575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Pixel chip with integrated </a:t>
            </a:r>
            <a:r>
              <a:rPr lang="en-GB" altLang="en-US" dirty="0" err="1" smtClean="0"/>
              <a:t>Micromegas</a:t>
            </a:r>
            <a:endParaRPr lang="en-GB" altLang="en-US" dirty="0"/>
          </a:p>
          <a:p>
            <a:pPr>
              <a:buFontTx/>
              <a:buBlip>
                <a:blip r:embed="rId2"/>
              </a:buBlip>
            </a:pPr>
            <a:r>
              <a:rPr lang="en-GB" altLang="en-US" b="1" dirty="0" smtClean="0"/>
              <a:t>=&gt; </a:t>
            </a:r>
            <a:r>
              <a:rPr lang="en-GB" altLang="en-US" b="1" dirty="0" err="1" smtClean="0"/>
              <a:t>InGrid</a:t>
            </a:r>
            <a:endParaRPr lang="en-GB" altLang="en-US" b="1" dirty="0" smtClean="0"/>
          </a:p>
          <a:p>
            <a:pPr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Very small pixel size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55 µm</a:t>
            </a:r>
          </a:p>
          <a:p>
            <a:pPr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=&gt; Mostly detecting </a:t>
            </a:r>
            <a:r>
              <a:rPr lang="en-GB" altLang="en-US" b="1" dirty="0" smtClean="0"/>
              <a:t>individual electrons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 dirty="0" smtClean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16632"/>
            <a:ext cx="6552553" cy="655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 9"/>
          <p:cNvGrpSpPr>
            <a:grpSpLocks/>
          </p:cNvGrpSpPr>
          <p:nvPr/>
        </p:nvGrpSpPr>
        <p:grpSpPr bwMode="auto">
          <a:xfrm>
            <a:off x="802456" y="3390106"/>
            <a:ext cx="3709367" cy="3063230"/>
            <a:chOff x="4860032" y="4086323"/>
            <a:chExt cx="1669774" cy="1415371"/>
          </a:xfrm>
        </p:grpSpPr>
        <p:pic>
          <p:nvPicPr>
            <p:cNvPr id="5126" name="Picture 2" descr="C:\Users\i56\Desktop\Raw picts\8-12-2016\20161208_08311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85" t="41652" r="37155" b="32426"/>
            <a:stretch>
              <a:fillRect/>
            </a:stretch>
          </p:blipFill>
          <p:spPr bwMode="auto">
            <a:xfrm>
              <a:off x="4860032" y="4293096"/>
              <a:ext cx="1669774" cy="120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7" name="TextBox 11"/>
            <p:cNvSpPr txBox="1">
              <a:spLocks noChangeArrowheads="1"/>
            </p:cNvSpPr>
            <p:nvPr/>
          </p:nvSpPr>
          <p:spPr bwMode="auto">
            <a:xfrm>
              <a:off x="5289813" y="4086323"/>
              <a:ext cx="817709" cy="21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b="1" i="1" dirty="0" err="1"/>
                <a:t>GridPix</a:t>
              </a:r>
              <a:r>
                <a:rPr lang="en-GB" altLang="en-US" b="1" i="1" dirty="0"/>
                <a:t> chip</a:t>
              </a:r>
            </a:p>
          </p:txBody>
        </p:sp>
      </p:grpSp>
      <p:cxnSp>
        <p:nvCxnSpPr>
          <p:cNvPr id="3" name="Straight Arrow Connector 2"/>
          <p:cNvCxnSpPr/>
          <p:nvPr/>
        </p:nvCxnSpPr>
        <p:spPr bwMode="auto">
          <a:xfrm>
            <a:off x="10416480" y="4365104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4632268"/>
            <a:ext cx="10087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55 µm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260648"/>
            <a:ext cx="10363200" cy="720080"/>
          </a:xfrm>
        </p:spPr>
        <p:txBody>
          <a:bodyPr/>
          <a:lstStyle/>
          <a:p>
            <a:r>
              <a:rPr lang="en-US" sz="4000" b="0" dirty="0"/>
              <a:t>Conclusions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034108"/>
            <a:ext cx="10905067" cy="3371850"/>
          </a:xfrm>
        </p:spPr>
        <p:txBody>
          <a:bodyPr/>
          <a:lstStyle/>
          <a:p>
            <a:r>
              <a:rPr lang="en-US" dirty="0" smtClean="0"/>
              <a:t>Since 2017 three TimePix3 wafers were successfully processed with an </a:t>
            </a:r>
            <a:r>
              <a:rPr lang="en-US" dirty="0" err="1" smtClean="0"/>
              <a:t>InGrid</a:t>
            </a:r>
            <a:endParaRPr lang="en-US" dirty="0"/>
          </a:p>
          <a:p>
            <a:r>
              <a:rPr lang="en-US" dirty="0" smtClean="0"/>
              <a:t>A </a:t>
            </a:r>
            <a:r>
              <a:rPr lang="en-US" dirty="0" err="1" smtClean="0"/>
              <a:t>GridPix</a:t>
            </a:r>
            <a:r>
              <a:rPr lang="en-US" dirty="0" smtClean="0"/>
              <a:t> detector from this production was </a:t>
            </a:r>
            <a:r>
              <a:rPr lang="en-US" dirty="0"/>
              <a:t>reliably operated in a test beam </a:t>
            </a:r>
            <a:r>
              <a:rPr lang="en-US" dirty="0" smtClean="0"/>
              <a:t>experiment in 2017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resolution is primarily limited by diffusion</a:t>
            </a:r>
          </a:p>
          <a:p>
            <a:pPr lvl="1"/>
            <a:r>
              <a:rPr lang="en-US" dirty="0"/>
              <a:t>Systematic uncertainties are low: &lt; 10 µm in the pixel </a:t>
            </a:r>
            <a:r>
              <a:rPr lang="en-US" dirty="0" smtClean="0"/>
              <a:t>plane***</a:t>
            </a:r>
            <a:endParaRPr lang="en-US" dirty="0"/>
          </a:p>
          <a:p>
            <a:pPr lvl="1"/>
            <a:r>
              <a:rPr lang="en-US" dirty="0"/>
              <a:t>Energy loss resolution (</a:t>
            </a:r>
            <a:r>
              <a:rPr lang="en-US" dirty="0" err="1"/>
              <a:t>dE</a:t>
            </a:r>
            <a:r>
              <a:rPr lang="en-US" dirty="0"/>
              <a:t>/dx) by truncated sum is 4.1 % per </a:t>
            </a:r>
            <a:r>
              <a:rPr lang="en-US" dirty="0" smtClean="0"/>
              <a:t>meter</a:t>
            </a:r>
            <a:r>
              <a:rPr lang="en-US" dirty="0" smtClean="0"/>
              <a:t>***</a:t>
            </a:r>
          </a:p>
          <a:p>
            <a:r>
              <a:rPr lang="en-US" dirty="0"/>
              <a:t>Simulations show an improvement in momentum resolution of a pixel TPC readout over a pad readout</a:t>
            </a:r>
            <a:r>
              <a:rPr lang="en-US" dirty="0" smtClean="0"/>
              <a:t>****</a:t>
            </a:r>
            <a:endParaRPr lang="en-US" dirty="0"/>
          </a:p>
          <a:p>
            <a:pPr marL="342900" lvl="1" indent="-342900">
              <a:buClr>
                <a:schemeClr val="accent1"/>
              </a:buClr>
            </a:pPr>
            <a:endParaRPr lang="en-US" dirty="0" smtClean="0"/>
          </a:p>
          <a:p>
            <a:pPr marL="342900" lvl="1" indent="-342900">
              <a:buClr>
                <a:schemeClr val="accent1"/>
              </a:buClr>
            </a:pPr>
            <a:r>
              <a:rPr lang="en-US" dirty="0" smtClean="0"/>
              <a:t>Data </a:t>
            </a:r>
            <a:r>
              <a:rPr lang="en-US" dirty="0"/>
              <a:t>from a recent single QUAD test beam experiment is under investigation</a:t>
            </a:r>
            <a:r>
              <a:rPr lang="en-US" dirty="0" smtClean="0"/>
              <a:t>*</a:t>
            </a:r>
            <a:endParaRPr lang="en-US" dirty="0"/>
          </a:p>
          <a:p>
            <a:r>
              <a:rPr lang="en-US" dirty="0" smtClean="0"/>
              <a:t>A production of 14 </a:t>
            </a:r>
            <a:r>
              <a:rPr lang="en-US" dirty="0" smtClean="0"/>
              <a:t>QUAD modules </a:t>
            </a:r>
            <a:r>
              <a:rPr lang="en-US" dirty="0" smtClean="0"/>
              <a:t>is almost finished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testbeam</a:t>
            </a:r>
            <a:r>
              <a:rPr lang="en-US" dirty="0" smtClean="0"/>
              <a:t> assembly of 8 QUADs is being assembled</a:t>
            </a:r>
            <a:endParaRPr lang="en-US" dirty="0" smtClean="0"/>
          </a:p>
          <a:p>
            <a:r>
              <a:rPr lang="en-US" dirty="0" smtClean="0"/>
              <a:t>At the QUAD significant </a:t>
            </a:r>
            <a:r>
              <a:rPr lang="en-US" dirty="0" smtClean="0"/>
              <a:t>edge deformations </a:t>
            </a:r>
            <a:r>
              <a:rPr lang="en-US" dirty="0" smtClean="0"/>
              <a:t>in the boundary between </a:t>
            </a:r>
            <a:r>
              <a:rPr lang="en-US" dirty="0" smtClean="0"/>
              <a:t>two chips are observed</a:t>
            </a:r>
          </a:p>
          <a:p>
            <a:pPr lvl="1"/>
            <a:r>
              <a:rPr lang="en-US" dirty="0" smtClean="0"/>
              <a:t>We study solutions with guard electrodes to avoid </a:t>
            </a:r>
            <a:r>
              <a:rPr lang="en-US" dirty="0" smtClean="0"/>
              <a:t>them</a:t>
            </a:r>
          </a:p>
          <a:p>
            <a:r>
              <a:rPr lang="en-US" dirty="0" smtClean="0"/>
              <a:t>QUAD commercialization being discussed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00253" y="5273913"/>
            <a:ext cx="10882147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457200"/>
            <a:r>
              <a:rPr lang="en-US" sz="1600" dirty="0" smtClean="0"/>
              <a:t>* Report </a:t>
            </a:r>
            <a:r>
              <a:rPr lang="en-US" sz="1600" dirty="0"/>
              <a:t>about the 2018 </a:t>
            </a:r>
            <a:r>
              <a:rPr lang="en-US" sz="1600" dirty="0" err="1" smtClean="0"/>
              <a:t>bem</a:t>
            </a:r>
            <a:r>
              <a:rPr lang="en-US" sz="1600" dirty="0" smtClean="0"/>
              <a:t> test </a:t>
            </a:r>
            <a:r>
              <a:rPr lang="en-US" sz="1600" dirty="0"/>
              <a:t>in relation to the ILC and the ILD TPC to be found in:</a:t>
            </a:r>
          </a:p>
          <a:p>
            <a:pPr marL="180000" indent="-457200"/>
            <a:r>
              <a:rPr lang="en-US" sz="1600" dirty="0" smtClean="0"/>
              <a:t>    "</a:t>
            </a:r>
            <a:r>
              <a:rPr lang="en-US" sz="1600" dirty="0"/>
              <a:t>Performance of a </a:t>
            </a:r>
            <a:r>
              <a:rPr lang="en-US" sz="1600" dirty="0" err="1"/>
              <a:t>GridPix</a:t>
            </a:r>
            <a:r>
              <a:rPr lang="en-US" sz="1600" dirty="0"/>
              <a:t> TPC readout based on </a:t>
            </a:r>
            <a:br>
              <a:rPr lang="en-US" sz="1600" dirty="0"/>
            </a:br>
            <a:r>
              <a:rPr lang="en-US" sz="1600" dirty="0"/>
              <a:t>the Timepix3 chip", C. </a:t>
            </a:r>
            <a:r>
              <a:rPr lang="en-US" sz="1600" dirty="0" err="1"/>
              <a:t>Ligtenberg</a:t>
            </a:r>
            <a:r>
              <a:rPr lang="en-US" sz="1600" dirty="0"/>
              <a:t> et al., </a:t>
            </a:r>
            <a:br>
              <a:rPr lang="en-US" sz="1600" dirty="0"/>
            </a:br>
            <a:r>
              <a:rPr lang="en-US" sz="1600" dirty="0" err="1"/>
              <a:t>Proceeedings</a:t>
            </a:r>
            <a:r>
              <a:rPr lang="en-US" sz="1600" dirty="0"/>
              <a:t> of the International Workshop on Future Linear Colliders (LCWS2018), Arlington, Texas, 22-26 October 2018. C18-10-22</a:t>
            </a:r>
          </a:p>
        </p:txBody>
      </p:sp>
    </p:spTree>
    <p:extLst>
      <p:ext uri="{BB962C8B-B14F-4D97-AF65-F5344CB8AC3E}">
        <p14:creationId xmlns:p14="http://schemas.microsoft.com/office/powerpoint/2010/main" val="10036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9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524001" y="366713"/>
            <a:ext cx="4829175" cy="800100"/>
          </a:xfrm>
        </p:spPr>
        <p:txBody>
          <a:bodyPr/>
          <a:lstStyle/>
          <a:p>
            <a:r>
              <a:rPr lang="en-US" altLang="nl-NL" smtClean="0"/>
              <a:t>Maximizing active area</a:t>
            </a:r>
            <a:endParaRPr lang="nl-NL" altLang="nl-NL" smtClean="0"/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 b="3972"/>
          <a:stretch>
            <a:fillRect/>
          </a:stretch>
        </p:blipFill>
        <p:spPr>
          <a:xfrm>
            <a:off x="6262688" y="512764"/>
            <a:ext cx="3960812" cy="5545137"/>
          </a:xfrm>
        </p:spPr>
      </p:pic>
      <p:sp>
        <p:nvSpPr>
          <p:cNvPr id="10249" name="Text Placeholder 14"/>
          <p:cNvSpPr>
            <a:spLocks noGrp="1"/>
          </p:cNvSpPr>
          <p:nvPr>
            <p:ph type="body" idx="4294967295"/>
          </p:nvPr>
        </p:nvSpPr>
        <p:spPr>
          <a:xfrm>
            <a:off x="1524001" y="1404938"/>
            <a:ext cx="4056063" cy="337185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Using TimePix3 chip</a:t>
            </a:r>
          </a:p>
          <a:p>
            <a:pPr>
              <a:buFontTx/>
              <a:buBlip>
                <a:blip r:embed="rId3"/>
              </a:buBlip>
            </a:pPr>
            <a:endParaRPr lang="en-US" altLang="nl-NL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dirty="0" err="1" smtClean="0"/>
              <a:t>Wirebond</a:t>
            </a:r>
            <a:r>
              <a:rPr lang="en-US" altLang="nl-NL" dirty="0" smtClean="0"/>
              <a:t> board squeezed to smallest width possible =&gt; </a:t>
            </a:r>
            <a:r>
              <a:rPr lang="en-US" altLang="nl-NL" b="1" dirty="0" smtClean="0"/>
              <a:t>3 mm</a:t>
            </a:r>
          </a:p>
          <a:p>
            <a:pPr>
              <a:buFontTx/>
              <a:buBlip>
                <a:blip r:embed="rId3"/>
              </a:buBlip>
            </a:pPr>
            <a:endParaRPr lang="en-US" altLang="nl-NL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Inactive zone (</a:t>
            </a:r>
            <a:r>
              <a:rPr lang="en-US" altLang="nl-NL" dirty="0" err="1" smtClean="0"/>
              <a:t>wirebond</a:t>
            </a:r>
            <a:r>
              <a:rPr lang="en-US" altLang="nl-NL" dirty="0" smtClean="0"/>
              <a:t> pads + electronics) =&gt; </a:t>
            </a:r>
            <a:r>
              <a:rPr lang="en-US" altLang="nl-NL" b="1" dirty="0" smtClean="0"/>
              <a:t>2 mm</a:t>
            </a:r>
          </a:p>
          <a:p>
            <a:pPr>
              <a:buFontTx/>
              <a:buBlip>
                <a:blip r:embed="rId3"/>
              </a:buBlip>
            </a:pPr>
            <a:endParaRPr lang="en-US" altLang="nl-NL" b="1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b="1" dirty="0" smtClean="0"/>
              <a:t>=&gt; we have to reserve a 5 mm wide zone for connection + chip electronics</a:t>
            </a:r>
            <a:endParaRPr lang="nl-NL" altLang="nl-NL" b="1" dirty="0" smtClean="0"/>
          </a:p>
        </p:txBody>
      </p:sp>
      <p:cxnSp>
        <p:nvCxnSpPr>
          <p:cNvPr id="10244" name="Straight Arrow Connector 4"/>
          <p:cNvCxnSpPr>
            <a:cxnSpLocks noChangeShapeType="1"/>
          </p:cNvCxnSpPr>
          <p:nvPr/>
        </p:nvCxnSpPr>
        <p:spPr bwMode="auto">
          <a:xfrm>
            <a:off x="6096000" y="5229225"/>
            <a:ext cx="0" cy="850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5178426" y="5373689"/>
            <a:ext cx="893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3 mm</a:t>
            </a:r>
            <a:endParaRPr lang="nl-NL" altLang="nl-NL"/>
          </a:p>
        </p:txBody>
      </p:sp>
      <p:cxnSp>
        <p:nvCxnSpPr>
          <p:cNvPr id="10246" name="Straight Arrow Connector 6"/>
          <p:cNvCxnSpPr>
            <a:cxnSpLocks noChangeShapeType="1"/>
          </p:cNvCxnSpPr>
          <p:nvPr/>
        </p:nvCxnSpPr>
        <p:spPr bwMode="auto">
          <a:xfrm>
            <a:off x="6096001" y="4581525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5207001" y="4672013"/>
            <a:ext cx="893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2 mm</a:t>
            </a:r>
            <a:endParaRPr lang="nl-NL" altLang="nl-NL"/>
          </a:p>
        </p:txBody>
      </p:sp>
      <p:cxnSp>
        <p:nvCxnSpPr>
          <p:cNvPr id="10248" name="Straight Connector 8"/>
          <p:cNvCxnSpPr>
            <a:cxnSpLocks noChangeShapeType="1"/>
          </p:cNvCxnSpPr>
          <p:nvPr/>
        </p:nvCxnSpPr>
        <p:spPr bwMode="auto">
          <a:xfrm>
            <a:off x="5889625" y="5224463"/>
            <a:ext cx="3429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0" name="Rectangle 15"/>
          <p:cNvSpPr>
            <a:spLocks noChangeArrowheads="1"/>
          </p:cNvSpPr>
          <p:nvPr/>
        </p:nvSpPr>
        <p:spPr bwMode="auto">
          <a:xfrm>
            <a:off x="6262688" y="4581526"/>
            <a:ext cx="3960812" cy="1476375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l-NL" altLang="nl-NL"/>
          </a:p>
        </p:txBody>
      </p:sp>
      <p:sp>
        <p:nvSpPr>
          <p:cNvPr id="10251" name="TextBox 2"/>
          <p:cNvSpPr txBox="1">
            <a:spLocks noChangeArrowheads="1"/>
          </p:cNvSpPr>
          <p:nvPr/>
        </p:nvSpPr>
        <p:spPr bwMode="auto">
          <a:xfrm>
            <a:off x="6669088" y="2165351"/>
            <a:ext cx="314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Sensitive area</a:t>
            </a:r>
            <a:endParaRPr lang="nl-NL" altLang="nl-NL" sz="4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QUAD all hits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1" y="1484784"/>
            <a:ext cx="4386001" cy="51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3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>
          <a:xfrm>
            <a:off x="1847851" y="692150"/>
            <a:ext cx="4176713" cy="800100"/>
          </a:xfrm>
        </p:spPr>
        <p:txBody>
          <a:bodyPr/>
          <a:lstStyle/>
          <a:p>
            <a:r>
              <a:rPr lang="en-GB" altLang="en-US" smtClean="0"/>
              <a:t>Getting the optimal detector size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1728789" y="1757363"/>
            <a:ext cx="3990975" cy="2347912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400" dirty="0"/>
              <a:t>1 x 2 chips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2000" dirty="0"/>
              <a:t>Not sufficient space (14 mm) for a LV stabilisation, chip control lines and a data RO</a:t>
            </a:r>
          </a:p>
          <a:p>
            <a:pPr>
              <a:buFontTx/>
              <a:buBlip>
                <a:blip r:embed="rId2"/>
              </a:buBlip>
            </a:pPr>
            <a:endParaRPr lang="en-GB" altLang="en-US" sz="2400" b="1" dirty="0"/>
          </a:p>
          <a:p>
            <a:pPr>
              <a:buFontTx/>
              <a:buBlip>
                <a:blip r:embed="rId2"/>
              </a:buBlip>
            </a:pPr>
            <a:r>
              <a:rPr lang="en-GB" altLang="en-US" sz="2400" b="1" dirty="0"/>
              <a:t>2 x 2 chips (QUAD)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2000" dirty="0"/>
              <a:t>All fits</a:t>
            </a:r>
          </a:p>
          <a:p>
            <a:pPr>
              <a:buFontTx/>
              <a:buBlip>
                <a:blip r:embed="rId2"/>
              </a:buBlip>
            </a:pPr>
            <a:endParaRPr lang="en-GB" altLang="en-US" sz="2400" dirty="0"/>
          </a:p>
          <a:p>
            <a:pPr>
              <a:buFontTx/>
              <a:buBlip>
                <a:blip r:embed="rId2"/>
              </a:buBlip>
            </a:pPr>
            <a:r>
              <a:rPr lang="en-GB" altLang="en-US" sz="2400" dirty="0"/>
              <a:t>≥ 3 x 2 chips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2000" dirty="0"/>
              <a:t>Less flexible, lower yield, more handling risk, harder reworking</a:t>
            </a:r>
          </a:p>
        </p:txBody>
      </p:sp>
      <p:pic>
        <p:nvPicPr>
          <p:cNvPr id="11267" name="Picture 2" descr="C:\Data\LepCol\Module concept\Concept module block princi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4"/>
          <a:stretch>
            <a:fillRect/>
          </a:stretch>
        </p:blipFill>
        <p:spPr bwMode="auto">
          <a:xfrm>
            <a:off x="5880101" y="620714"/>
            <a:ext cx="4697413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ounded Rectangle 5"/>
          <p:cNvSpPr>
            <a:spLocks noChangeArrowheads="1"/>
          </p:cNvSpPr>
          <p:nvPr/>
        </p:nvSpPr>
        <p:spPr bwMode="auto">
          <a:xfrm>
            <a:off x="2063750" y="3587751"/>
            <a:ext cx="3168650" cy="8493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cxnSp>
        <p:nvCxnSpPr>
          <p:cNvPr id="11270" name="Straight Arrow Connector 3"/>
          <p:cNvCxnSpPr>
            <a:cxnSpLocks noChangeShapeType="1"/>
          </p:cNvCxnSpPr>
          <p:nvPr/>
        </p:nvCxnSpPr>
        <p:spPr bwMode="auto">
          <a:xfrm>
            <a:off x="7680325" y="1341438"/>
            <a:ext cx="10795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527801" y="1154113"/>
            <a:ext cx="1065213" cy="461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nl-NL" b="1" dirty="0">
                <a:latin typeface="Calibri" panose="020F0502020204030204" pitchFamily="34" charset="0"/>
                <a:cs typeface="Calibri" panose="020F0502020204030204" pitchFamily="34" charset="0"/>
              </a:rPr>
              <a:t>10 mm</a:t>
            </a:r>
            <a:endParaRPr lang="nl-NL" altLang="nl-N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024564" y="1916114"/>
            <a:ext cx="4391025" cy="1584325"/>
          </a:xfrm>
          <a:prstGeom prst="rect">
            <a:avLst/>
          </a:prstGeom>
          <a:solidFill>
            <a:srgbClr val="FF0000">
              <a:alpha val="50195"/>
            </a:srgbClr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6024563" y="1916114"/>
            <a:ext cx="4392612" cy="3241675"/>
          </a:xfrm>
          <a:prstGeom prst="rect">
            <a:avLst/>
          </a:prstGeom>
          <a:solidFill>
            <a:srgbClr val="66FF33">
              <a:alpha val="50195"/>
            </a:srgbClr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030913" y="1916113"/>
            <a:ext cx="4392612" cy="4621212"/>
          </a:xfrm>
          <a:prstGeom prst="rect">
            <a:avLst/>
          </a:prstGeom>
          <a:solidFill>
            <a:srgbClr val="FF0000">
              <a:alpha val="50195"/>
            </a:srgbClr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31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2235200" y="457200"/>
            <a:ext cx="4148138" cy="800100"/>
          </a:xfrm>
        </p:spPr>
        <p:txBody>
          <a:bodyPr/>
          <a:lstStyle/>
          <a:p>
            <a:r>
              <a:rPr lang="en-US" altLang="nl-NL" smtClean="0"/>
              <a:t>QUAD’s tooling</a:t>
            </a:r>
            <a:endParaRPr lang="nl-NL" altLang="nl-NL" smtClean="0"/>
          </a:p>
        </p:txBody>
      </p:sp>
      <p:sp>
        <p:nvSpPr>
          <p:cNvPr id="16386" name="Content Placeholder 10"/>
          <p:cNvSpPr>
            <a:spLocks noGrp="1"/>
          </p:cNvSpPr>
          <p:nvPr>
            <p:ph idx="1"/>
          </p:nvPr>
        </p:nvSpPr>
        <p:spPr>
          <a:xfrm>
            <a:off x="1946275" y="1425575"/>
            <a:ext cx="8178800" cy="337185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endParaRPr lang="nl-NL" altLang="nl-NL" smtClean="0"/>
          </a:p>
        </p:txBody>
      </p:sp>
      <p:pic>
        <p:nvPicPr>
          <p:cNvPr id="16388" name="Picture 4" descr="C:\Data\LepCol\Module concept\Alignment\Picts\20170629_133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8" r="17564" b="10622"/>
          <a:stretch>
            <a:fillRect/>
          </a:stretch>
        </p:blipFill>
        <p:spPr bwMode="auto">
          <a:xfrm>
            <a:off x="7277101" y="3613151"/>
            <a:ext cx="274002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C:\Data\LepCol\Module concept\Alignment\picts microscope setup\20170508_0926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173413"/>
            <a:ext cx="4281488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7575550" y="5668963"/>
            <a:ext cx="263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Pickup tool for chip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with InGrid</a:t>
            </a:r>
            <a:endParaRPr lang="nl-NL" altLang="nl-NL"/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2782888" y="2627313"/>
            <a:ext cx="248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Chip alignment jig</a:t>
            </a:r>
            <a:endParaRPr lang="nl-NL" altLang="nl-NL"/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7575550" y="293688"/>
            <a:ext cx="1970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Assembly tool</a:t>
            </a:r>
            <a:endParaRPr lang="nl-NL" altLang="nl-NL"/>
          </a:p>
        </p:txBody>
      </p:sp>
      <p:pic>
        <p:nvPicPr>
          <p:cNvPr id="16393" name="Picture 2" descr="C:\Data\LepCol\Module concept\Alignment\Glue jig\20170815_0748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3069" r="13339" b="3506"/>
          <a:stretch>
            <a:fillRect/>
          </a:stretch>
        </p:blipFill>
        <p:spPr bwMode="auto">
          <a:xfrm>
            <a:off x="6999289" y="755651"/>
            <a:ext cx="342423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862764" y="260351"/>
            <a:ext cx="3240087" cy="595313"/>
          </a:xfrm>
        </p:spPr>
        <p:txBody>
          <a:bodyPr/>
          <a:lstStyle/>
          <a:p>
            <a:r>
              <a:rPr lang="en-GB" altLang="en-US" smtClean="0"/>
              <a:t>Chip aligment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847850" y="260351"/>
            <a:ext cx="4464050" cy="1941513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mtClean="0"/>
              <a:t>Semi automatic under LabVIEW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mtClean="0"/>
              <a:t>Referring the bonding pads of the chips to the precise edges of the COCA 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mtClean="0"/>
              <a:t>Aimed accuracy 20 µm in X,Y and Z</a:t>
            </a:r>
          </a:p>
        </p:txBody>
      </p:sp>
      <p:pic>
        <p:nvPicPr>
          <p:cNvPr id="17412" name="Picture 2" descr="C:\Data\LepCol\meetings\Desy nov-dec 2017\20171123_1350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1628776"/>
            <a:ext cx="6710362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235200" y="457201"/>
            <a:ext cx="7772400" cy="474663"/>
          </a:xfrm>
        </p:spPr>
        <p:txBody>
          <a:bodyPr/>
          <a:lstStyle/>
          <a:p>
            <a:r>
              <a:rPr lang="en-US" altLang="nl-NL" dirty="0" err="1" smtClean="0"/>
              <a:t>Testbeam</a:t>
            </a:r>
            <a:r>
              <a:rPr lang="en-US" altLang="nl-NL" dirty="0" smtClean="0"/>
              <a:t> setup</a:t>
            </a:r>
            <a:endParaRPr lang="nl-NL" altLang="nl-NL" dirty="0" smtClean="0"/>
          </a:p>
        </p:txBody>
      </p:sp>
      <p:pic>
        <p:nvPicPr>
          <p:cNvPr id="2253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9" y="2060575"/>
            <a:ext cx="7361237" cy="3371850"/>
          </a:xfrm>
        </p:spPr>
      </p:pic>
      <p:cxnSp>
        <p:nvCxnSpPr>
          <p:cNvPr id="22532" name="Straight Arrow Connector 5"/>
          <p:cNvCxnSpPr>
            <a:cxnSpLocks noChangeShapeType="1"/>
          </p:cNvCxnSpPr>
          <p:nvPr/>
        </p:nvCxnSpPr>
        <p:spPr bwMode="auto">
          <a:xfrm flipH="1" flipV="1">
            <a:off x="6527801" y="4149725"/>
            <a:ext cx="847725" cy="19431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6708776" y="6083301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/>
              <a:t>Field cage</a:t>
            </a:r>
            <a:endParaRPr lang="nl-NL" altLang="nl-NL"/>
          </a:p>
        </p:txBody>
      </p:sp>
      <p:cxnSp>
        <p:nvCxnSpPr>
          <p:cNvPr id="22534" name="Straight Arrow Connector 7"/>
          <p:cNvCxnSpPr>
            <a:cxnSpLocks noChangeShapeType="1"/>
          </p:cNvCxnSpPr>
          <p:nvPr/>
        </p:nvCxnSpPr>
        <p:spPr bwMode="auto">
          <a:xfrm flipH="1">
            <a:off x="6432550" y="1766889"/>
            <a:ext cx="1392238" cy="13938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2535" name="TextBox 8"/>
          <p:cNvSpPr txBox="1">
            <a:spLocks noChangeArrowheads="1"/>
          </p:cNvSpPr>
          <p:nvPr/>
        </p:nvSpPr>
        <p:spPr bwMode="auto">
          <a:xfrm>
            <a:off x="7535863" y="1304926"/>
            <a:ext cx="165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/>
              <a:t>QUAD</a:t>
            </a:r>
            <a:endParaRPr lang="nl-NL" altLang="nl-NL"/>
          </a:p>
        </p:txBody>
      </p:sp>
      <p:sp>
        <p:nvSpPr>
          <p:cNvPr id="22536" name="TextBox 12"/>
          <p:cNvSpPr txBox="1">
            <a:spLocks noChangeArrowheads="1"/>
          </p:cNvSpPr>
          <p:nvPr/>
        </p:nvSpPr>
        <p:spPr bwMode="auto">
          <a:xfrm>
            <a:off x="623392" y="490538"/>
            <a:ext cx="3592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/>
              <a:t>*** </a:t>
            </a:r>
            <a:r>
              <a:rPr lang="en-US" altLang="nl-NL" dirty="0" err="1"/>
              <a:t>afstanden</a:t>
            </a:r>
            <a:r>
              <a:rPr lang="en-US" altLang="nl-NL" dirty="0"/>
              <a:t> </a:t>
            </a:r>
            <a:r>
              <a:rPr lang="en-US" altLang="nl-NL" dirty="0" err="1"/>
              <a:t>geschat</a:t>
            </a:r>
            <a:r>
              <a:rPr lang="en-US" altLang="nl-NL" dirty="0"/>
              <a:t> ****</a:t>
            </a:r>
            <a:endParaRPr lang="nl-NL" altLang="nl-NL" dirty="0"/>
          </a:p>
        </p:txBody>
      </p:sp>
      <p:cxnSp>
        <p:nvCxnSpPr>
          <p:cNvPr id="22537" name="Straight Arrow Connector 14"/>
          <p:cNvCxnSpPr>
            <a:cxnSpLocks noChangeShapeType="1"/>
          </p:cNvCxnSpPr>
          <p:nvPr/>
        </p:nvCxnSpPr>
        <p:spPr bwMode="auto">
          <a:xfrm>
            <a:off x="6432551" y="5445125"/>
            <a:ext cx="2327275" cy="1905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2538" name="TextBox 15"/>
          <p:cNvSpPr txBox="1">
            <a:spLocks noChangeArrowheads="1"/>
          </p:cNvSpPr>
          <p:nvPr/>
        </p:nvSpPr>
        <p:spPr bwMode="auto">
          <a:xfrm>
            <a:off x="7375526" y="5037138"/>
            <a:ext cx="1190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/>
              <a:t>115 mm</a:t>
            </a:r>
            <a:endParaRPr lang="nl-NL" altLang="nl-NL"/>
          </a:p>
        </p:txBody>
      </p:sp>
      <p:cxnSp>
        <p:nvCxnSpPr>
          <p:cNvPr id="22539" name="Straight Arrow Connector 17"/>
          <p:cNvCxnSpPr>
            <a:cxnSpLocks noChangeShapeType="1"/>
          </p:cNvCxnSpPr>
          <p:nvPr/>
        </p:nvCxnSpPr>
        <p:spPr bwMode="auto">
          <a:xfrm flipV="1">
            <a:off x="4008438" y="5432425"/>
            <a:ext cx="2424112" cy="254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2540" name="TextBox 18"/>
          <p:cNvSpPr txBox="1">
            <a:spLocks noChangeArrowheads="1"/>
          </p:cNvSpPr>
          <p:nvPr/>
        </p:nvSpPr>
        <p:spPr bwMode="auto">
          <a:xfrm>
            <a:off x="4743450" y="5037138"/>
            <a:ext cx="1200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/>
              <a:t>180 mm</a:t>
            </a:r>
            <a:endParaRPr lang="nl-NL" altLang="nl-NL" dirty="0"/>
          </a:p>
        </p:txBody>
      </p:sp>
      <p:cxnSp>
        <p:nvCxnSpPr>
          <p:cNvPr id="22541" name="Straight Connector 22"/>
          <p:cNvCxnSpPr>
            <a:cxnSpLocks noChangeShapeType="1"/>
          </p:cNvCxnSpPr>
          <p:nvPr/>
        </p:nvCxnSpPr>
        <p:spPr bwMode="auto">
          <a:xfrm>
            <a:off x="6432550" y="3644901"/>
            <a:ext cx="0" cy="20161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b="1701"/>
          <a:stretch>
            <a:fillRect/>
          </a:stretch>
        </p:blipFill>
        <p:spPr bwMode="auto">
          <a:xfrm>
            <a:off x="5664200" y="1"/>
            <a:ext cx="4927600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1774826" y="322264"/>
            <a:ext cx="3357563" cy="452437"/>
          </a:xfrm>
        </p:spPr>
        <p:txBody>
          <a:bodyPr/>
          <a:lstStyle/>
          <a:p>
            <a:r>
              <a:rPr lang="en-US" altLang="nl-NL" smtClean="0"/>
              <a:t>QUAD’s active area</a:t>
            </a:r>
            <a:endParaRPr lang="nl-NL" altLang="nl-NL" smtClean="0"/>
          </a:p>
        </p:txBody>
      </p:sp>
      <p:sp>
        <p:nvSpPr>
          <p:cNvPr id="12292" name="Content Placeholder 2"/>
          <p:cNvSpPr>
            <a:spLocks noGrp="1"/>
          </p:cNvSpPr>
          <p:nvPr>
            <p:ph idx="1"/>
          </p:nvPr>
        </p:nvSpPr>
        <p:spPr>
          <a:xfrm>
            <a:off x="1847851" y="1052513"/>
            <a:ext cx="3990975" cy="337185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Each chip has 256 x 250 active pixels of 55 x 55 </a:t>
            </a:r>
            <a:r>
              <a:rPr lang="nl-NL" altLang="nl-NL" dirty="0" smtClean="0"/>
              <a:t>µm</a:t>
            </a:r>
          </a:p>
          <a:p>
            <a:pPr lvl="1">
              <a:buFontTx/>
              <a:buBlip>
                <a:blip r:embed="rId3"/>
              </a:buBlip>
            </a:pPr>
            <a:r>
              <a:rPr lang="nl-NL" altLang="nl-NL" dirty="0" smtClean="0"/>
              <a:t>4 columns of pixels used for dykes</a:t>
            </a:r>
          </a:p>
          <a:p>
            <a:pPr lvl="1">
              <a:buFontTx/>
              <a:buBlip>
                <a:blip r:embed="rId3"/>
              </a:buBlip>
            </a:pPr>
            <a:r>
              <a:rPr lang="nl-NL" altLang="nl-NL" dirty="0" smtClean="0"/>
              <a:t>=&gt; 4 x 193.6 = 774.4 mm2 in a QUAD</a:t>
            </a:r>
            <a:r>
              <a:rPr lang="en-US" altLang="nl-NL" dirty="0" smtClean="0"/>
              <a:t> </a:t>
            </a:r>
          </a:p>
          <a:p>
            <a:pPr>
              <a:buFontTx/>
              <a:buBlip>
                <a:blip r:embed="rId3"/>
              </a:buBlip>
            </a:pPr>
            <a:endParaRPr lang="en-US" altLang="nl-NL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QUAD’s outer dimensions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nl-NL" dirty="0" smtClean="0"/>
              <a:t>39.60 x 28.38 = 1123.8 mm2</a:t>
            </a:r>
          </a:p>
          <a:p>
            <a:pPr>
              <a:buFontTx/>
              <a:buBlip>
                <a:blip r:embed="rId3"/>
              </a:buBlip>
            </a:pPr>
            <a:endParaRPr lang="en-US" altLang="nl-NL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b="1" dirty="0" smtClean="0"/>
              <a:t>=&gt; QUAD has an active area of 68.9%</a:t>
            </a:r>
          </a:p>
          <a:p>
            <a:pPr>
              <a:buFontTx/>
              <a:buBlip>
                <a:blip r:embed="rId3"/>
              </a:buBlip>
            </a:pPr>
            <a:endParaRPr lang="en-US" altLang="nl-NL" b="1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By using a possible future through via option, the active area can be increased to 86.4%</a:t>
            </a:r>
            <a:endParaRPr lang="nl-NL" altLang="nl-NL" dirty="0" smtClean="0"/>
          </a:p>
        </p:txBody>
      </p:sp>
      <p:sp>
        <p:nvSpPr>
          <p:cNvPr id="12293" name="Rounded Rectangle 5"/>
          <p:cNvSpPr>
            <a:spLocks noChangeArrowheads="1"/>
          </p:cNvSpPr>
          <p:nvPr/>
        </p:nvSpPr>
        <p:spPr bwMode="auto">
          <a:xfrm>
            <a:off x="1847850" y="3716339"/>
            <a:ext cx="3671888" cy="7080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l-NL" alt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mtClean="0"/>
              <a:t>Testbox for 8 QUADs</a:t>
            </a:r>
            <a:endParaRPr lang="nl-NL" altLang="nl-NL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032001" y="1657350"/>
            <a:ext cx="2695575" cy="337185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nl-NL" smtClean="0"/>
              <a:t>Being assembled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nl-NL" smtClean="0"/>
              <a:t>**** moet nog ander plaatje voor komen***</a:t>
            </a:r>
            <a:endParaRPr lang="nl-NL" altLang="nl-NL" smtClean="0"/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1657350"/>
            <a:ext cx="5064125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952093" y="188640"/>
            <a:ext cx="10363200" cy="800100"/>
          </a:xfrm>
        </p:spPr>
        <p:txBody>
          <a:bodyPr/>
          <a:lstStyle/>
          <a:p>
            <a:r>
              <a:rPr lang="en-US" altLang="nl-NL" sz="4000" b="0" dirty="0" err="1" smtClean="0"/>
              <a:t>GridPix</a:t>
            </a:r>
            <a:r>
              <a:rPr lang="en-US" altLang="nl-NL" sz="4000" b="0" dirty="0" smtClean="0"/>
              <a:t>: detecting individual electrons</a:t>
            </a:r>
            <a:endParaRPr lang="nl-NL" altLang="nl-NL" sz="4000" b="0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07369" y="1484784"/>
            <a:ext cx="4299130" cy="3515866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nl-NL" sz="2000" dirty="0"/>
              <a:t>U</a:t>
            </a:r>
            <a:r>
              <a:rPr lang="en-US" altLang="nl-NL" sz="2000" dirty="0" smtClean="0"/>
              <a:t>ses the </a:t>
            </a:r>
            <a:r>
              <a:rPr lang="en-US" altLang="nl-NL" sz="2000" b="1" dirty="0" smtClean="0"/>
              <a:t>complete information </a:t>
            </a:r>
            <a:r>
              <a:rPr lang="en-US" altLang="nl-NL" sz="2000" dirty="0" smtClean="0"/>
              <a:t>of the ionization profile </a:t>
            </a:r>
          </a:p>
          <a:p>
            <a:pPr>
              <a:buFontTx/>
              <a:buBlip>
                <a:blip r:embed="rId2"/>
              </a:buBlip>
            </a:pPr>
            <a:endParaRPr lang="en-US" altLang="nl-NL" sz="2000" dirty="0" smtClean="0"/>
          </a:p>
          <a:p>
            <a:pPr>
              <a:buFontTx/>
              <a:buBlip>
                <a:blip r:embed="rId2"/>
              </a:buBlip>
            </a:pPr>
            <a:r>
              <a:rPr lang="en-US" altLang="nl-NL" sz="2000" dirty="0" smtClean="0"/>
              <a:t>The </a:t>
            </a:r>
            <a:r>
              <a:rPr lang="en-US" altLang="nl-NL" sz="2000" b="1" dirty="0" smtClean="0"/>
              <a:t>best resolution </a:t>
            </a:r>
            <a:r>
              <a:rPr lang="en-US" altLang="nl-NL" sz="2000" dirty="0" smtClean="0"/>
              <a:t>that can be obtained from a gaseous detector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nl-NL" sz="1800" dirty="0" err="1" smtClean="0"/>
              <a:t>dE</a:t>
            </a:r>
            <a:r>
              <a:rPr lang="en-US" altLang="nl-NL" sz="1800" dirty="0" smtClean="0"/>
              <a:t>/dx by single electron counting</a:t>
            </a:r>
          </a:p>
          <a:p>
            <a:pPr marL="0" indent="0">
              <a:buNone/>
            </a:pPr>
            <a:endParaRPr lang="en-US" altLang="nl-NL" sz="2000" dirty="0" smtClean="0"/>
          </a:p>
          <a:p>
            <a:pPr>
              <a:buFontTx/>
              <a:buBlip>
                <a:blip r:embed="rId2"/>
              </a:buBlip>
            </a:pPr>
            <a:r>
              <a:rPr lang="en-US" altLang="nl-NL" sz="2000" b="1" dirty="0" smtClean="0"/>
              <a:t>Fine granularity enables rejecting background tracks</a:t>
            </a:r>
            <a:r>
              <a:rPr lang="en-US" altLang="nl-NL" sz="2000" dirty="0" smtClean="0"/>
              <a:t> and deltas </a:t>
            </a:r>
            <a:r>
              <a:rPr lang="en-US" altLang="nl-NL" sz="2000" dirty="0" smtClean="0"/>
              <a:t>in </a:t>
            </a:r>
            <a:r>
              <a:rPr lang="en-US" altLang="nl-NL" sz="2000" dirty="0" smtClean="0"/>
              <a:t>offline analysis  </a:t>
            </a:r>
            <a:endParaRPr lang="nl-NL" altLang="nl-NL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663" y="1266205"/>
            <a:ext cx="7554009" cy="4683075"/>
          </a:xfrm>
          <a:prstGeom prst="rect">
            <a:avLst/>
          </a:prstGeom>
        </p:spPr>
      </p:pic>
      <p:sp>
        <p:nvSpPr>
          <p:cNvPr id="6149" name="TextBox 2"/>
          <p:cNvSpPr txBox="1">
            <a:spLocks noChangeArrowheads="1"/>
          </p:cNvSpPr>
          <p:nvPr/>
        </p:nvSpPr>
        <p:spPr bwMode="auto">
          <a:xfrm>
            <a:off x="6252018" y="2278400"/>
            <a:ext cx="309103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i="1" dirty="0"/>
              <a:t>M</a:t>
            </a:r>
            <a:r>
              <a:rPr lang="en-US" altLang="nl-NL" sz="2000" i="1" dirty="0" smtClean="0"/>
              <a:t>easured track in test beam</a:t>
            </a:r>
          </a:p>
        </p:txBody>
      </p:sp>
      <p:cxnSp>
        <p:nvCxnSpPr>
          <p:cNvPr id="3" name="Straight Arrow Connector 2"/>
          <p:cNvCxnSpPr>
            <a:stCxn id="6149" idx="2"/>
          </p:cNvCxnSpPr>
          <p:nvPr/>
        </p:nvCxnSpPr>
        <p:spPr bwMode="auto">
          <a:xfrm flipH="1">
            <a:off x="7032104" y="2678510"/>
            <a:ext cx="765434" cy="82249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mtClean="0"/>
              <a:t>QUADs being produced in series</a:t>
            </a:r>
            <a:endParaRPr lang="nl-NL" altLang="nl-NL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nl-NL" smtClean="0"/>
              <a:t>Presently a series of 14 QUADs is being produced</a:t>
            </a:r>
            <a:endParaRPr lang="nl-NL" altLang="nl-NL" smtClean="0"/>
          </a:p>
        </p:txBody>
      </p:sp>
      <p:pic>
        <p:nvPicPr>
          <p:cNvPr id="1536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/>
          <a:stretch>
            <a:fillRect/>
          </a:stretch>
        </p:blipFill>
        <p:spPr bwMode="auto">
          <a:xfrm>
            <a:off x="4079875" y="2492375"/>
            <a:ext cx="497205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QUAD</a:t>
            </a:r>
          </a:p>
          <a:p>
            <a:r>
              <a:rPr lang="en-US" dirty="0" smtClean="0"/>
              <a:t>Min 70 hits on chip 1&amp;4 or 2&amp;3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200" y="1556792"/>
            <a:ext cx="4592401" cy="51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82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798638" y="260351"/>
            <a:ext cx="3600450" cy="696913"/>
          </a:xfrm>
        </p:spPr>
        <p:txBody>
          <a:bodyPr/>
          <a:lstStyle/>
          <a:p>
            <a:r>
              <a:rPr lang="en-US" altLang="nl-NL" dirty="0" smtClean="0"/>
              <a:t>Single chip detector</a:t>
            </a:r>
            <a:endParaRPr lang="en-GB" altLang="en-US" dirty="0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992314" y="1473201"/>
            <a:ext cx="3024187" cy="1655763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  <a:defRPr/>
            </a:pPr>
            <a:endParaRPr lang="en-GB" altLang="en-US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  <a:defRPr/>
            </a:pPr>
            <a:endParaRPr lang="en-GB" altLang="en-US" dirty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  <a:defRPr/>
            </a:pPr>
            <a:endParaRPr lang="en-GB" altLang="en-US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  <a:defRPr/>
            </a:pPr>
            <a:endParaRPr lang="en-GB" altLang="en-US" dirty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  <a:defRPr/>
            </a:pPr>
            <a:endParaRPr lang="en-GB" altLang="en-US" dirty="0" smtClean="0"/>
          </a:p>
          <a:p>
            <a:pPr marL="0" indent="0">
              <a:lnSpc>
                <a:spcPct val="150000"/>
              </a:lnSpc>
              <a:buNone/>
              <a:defRPr/>
            </a:pPr>
            <a:endParaRPr lang="en-GB" altLang="en-US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  <a:defRPr/>
            </a:pPr>
            <a:r>
              <a:rPr lang="en-GB" altLang="en-US" dirty="0" smtClean="0"/>
              <a:t>Very small active area coverage</a:t>
            </a:r>
          </a:p>
          <a:p>
            <a:pPr lvl="1">
              <a:lnSpc>
                <a:spcPct val="150000"/>
              </a:lnSpc>
              <a:buFontTx/>
              <a:buBlip>
                <a:blip r:embed="rId2"/>
              </a:buBlip>
              <a:defRPr/>
            </a:pPr>
            <a:r>
              <a:rPr lang="en-GB" altLang="en-US" dirty="0" smtClean="0"/>
              <a:t>1.2% (whole structure)</a:t>
            </a:r>
          </a:p>
          <a:p>
            <a:pPr lvl="1">
              <a:lnSpc>
                <a:spcPct val="150000"/>
              </a:lnSpc>
              <a:buFontTx/>
              <a:buBlip>
                <a:blip r:embed="rId2"/>
              </a:buBlip>
              <a:defRPr/>
            </a:pPr>
            <a:r>
              <a:rPr lang="en-GB" altLang="en-US" dirty="0" smtClean="0"/>
              <a:t>2.4% (PCB)</a:t>
            </a:r>
          </a:p>
        </p:txBody>
      </p:sp>
      <p:pic>
        <p:nvPicPr>
          <p:cNvPr id="9220" name="Picture 2" descr="C:\Data\LepCol\meetings\Desy nov-dec 2017\20171121_1111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9" y="468313"/>
            <a:ext cx="4765675" cy="63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08213" y="1412776"/>
            <a:ext cx="2787650" cy="2724150"/>
            <a:chOff x="684213" y="1958975"/>
            <a:chExt cx="2787650" cy="2724150"/>
          </a:xfrm>
        </p:grpSpPr>
        <p:pic>
          <p:nvPicPr>
            <p:cNvPr id="9222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2" t="26901" r="16402" b="23750"/>
            <a:stretch>
              <a:fillRect/>
            </a:stretch>
          </p:blipFill>
          <p:spPr bwMode="auto">
            <a:xfrm>
              <a:off x="684213" y="1958975"/>
              <a:ext cx="2387600" cy="233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223" name="Straight Arrow Connector 2"/>
            <p:cNvCxnSpPr>
              <a:cxnSpLocks noChangeShapeType="1"/>
            </p:cNvCxnSpPr>
            <p:nvPr/>
          </p:nvCxnSpPr>
          <p:spPr bwMode="auto">
            <a:xfrm>
              <a:off x="2987675" y="2133600"/>
              <a:ext cx="0" cy="151130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224" name="TextBox 3"/>
            <p:cNvSpPr txBox="1">
              <a:spLocks noChangeArrowheads="1"/>
            </p:cNvSpPr>
            <p:nvPr/>
          </p:nvSpPr>
          <p:spPr bwMode="auto">
            <a:xfrm>
              <a:off x="1354138" y="4221163"/>
              <a:ext cx="10477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/>
                <a:t>14 mm</a:t>
              </a:r>
              <a:endParaRPr lang="nl-NL" altLang="nl-NL"/>
            </a:p>
          </p:txBody>
        </p:sp>
        <p:sp>
          <p:nvSpPr>
            <p:cNvPr id="9225" name="TextBox 10"/>
            <p:cNvSpPr txBox="1">
              <a:spLocks noChangeArrowheads="1"/>
            </p:cNvSpPr>
            <p:nvPr/>
          </p:nvSpPr>
          <p:spPr bwMode="auto">
            <a:xfrm rot="5400000">
              <a:off x="2717007" y="2593181"/>
              <a:ext cx="104775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/>
                <a:t>14 mm</a:t>
              </a:r>
              <a:endParaRPr lang="nl-NL" altLang="nl-NL"/>
            </a:p>
          </p:txBody>
        </p:sp>
        <p:cxnSp>
          <p:nvCxnSpPr>
            <p:cNvPr id="9226" name="Straight Arrow Connector 11"/>
            <p:cNvCxnSpPr>
              <a:cxnSpLocks noChangeShapeType="1"/>
            </p:cNvCxnSpPr>
            <p:nvPr/>
          </p:nvCxnSpPr>
          <p:spPr bwMode="auto">
            <a:xfrm>
              <a:off x="900113" y="4292600"/>
              <a:ext cx="1985962" cy="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115888"/>
            <a:ext cx="6192613" cy="576262"/>
          </a:xfrm>
        </p:spPr>
        <p:txBody>
          <a:bodyPr/>
          <a:lstStyle/>
          <a:p>
            <a:r>
              <a:rPr lang="en-GB" altLang="en-US" sz="4000" b="0" dirty="0" smtClean="0"/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767408" y="717550"/>
            <a:ext cx="4597400" cy="403225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=&gt; 14.1 </a:t>
            </a:r>
            <a:r>
              <a:rPr lang="en-GB" altLang="en-US" dirty="0" smtClean="0"/>
              <a:t>x 14.1 mm sensitive area</a:t>
            </a:r>
          </a:p>
          <a:p>
            <a:pPr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TDC with </a:t>
            </a:r>
            <a:r>
              <a:rPr lang="en-GB" altLang="en-US" b="1" dirty="0" smtClean="0"/>
              <a:t>600 MHz clock (1.7 ns)</a:t>
            </a:r>
          </a:p>
          <a:p>
            <a:pPr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Presently used in the data driven </a:t>
            </a:r>
            <a:r>
              <a:rPr lang="en-GB" altLang="en-US" dirty="0" smtClean="0"/>
              <a:t>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Each hit consists of a </a:t>
            </a:r>
            <a:r>
              <a:rPr lang="en-GB" altLang="en-US" b="1" dirty="0" smtClean="0"/>
              <a:t>pixel address </a:t>
            </a:r>
            <a:r>
              <a:rPr lang="en-GB" altLang="en-US" dirty="0" smtClean="0"/>
              <a:t>and </a:t>
            </a:r>
            <a:r>
              <a:rPr lang="en-GB" altLang="en-US" b="1" dirty="0" smtClean="0"/>
              <a:t>time stamp </a:t>
            </a:r>
            <a:r>
              <a:rPr lang="en-GB" altLang="en-US" dirty="0" smtClean="0"/>
              <a:t>of arrival time (</a:t>
            </a:r>
            <a:r>
              <a:rPr lang="en-GB" altLang="en-US" dirty="0" err="1" smtClean="0"/>
              <a:t>TtA</a:t>
            </a:r>
            <a:r>
              <a:rPr lang="en-GB" altLang="en-US" dirty="0" smtClean="0"/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Time over threshold (</a:t>
            </a:r>
            <a:r>
              <a:rPr lang="en-GB" altLang="en-US" dirty="0" err="1" smtClean="0"/>
              <a:t>ToT</a:t>
            </a:r>
            <a:r>
              <a:rPr lang="en-GB" altLang="en-US" dirty="0" smtClean="0"/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b="1" dirty="0" smtClean="0"/>
              <a:t>=&gt; compensation of time walk</a:t>
            </a:r>
            <a:endParaRPr lang="en-GB" altLang="en-US" b="1" dirty="0" smtClean="0"/>
          </a:p>
          <a:p>
            <a:pPr lvl="1">
              <a:buFontTx/>
              <a:buBlip>
                <a:blip r:embed="rId2"/>
              </a:buBlip>
            </a:pPr>
            <a:r>
              <a:rPr lang="en-GB" altLang="en-US" b="1" dirty="0" smtClean="0"/>
              <a:t>Trigger</a:t>
            </a:r>
            <a:r>
              <a:rPr lang="en-GB" altLang="en-US" dirty="0" smtClean="0"/>
              <a:t> added as additional time stamp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(Running </a:t>
            </a:r>
            <a:r>
              <a:rPr lang="en-GB" altLang="en-US" dirty="0" smtClean="0"/>
              <a:t>in triggered mode is </a:t>
            </a:r>
            <a:r>
              <a:rPr lang="en-GB" altLang="en-US" dirty="0" smtClean="0"/>
              <a:t>possible)</a:t>
            </a:r>
            <a:endParaRPr lang="en-GB" altLang="en-US" dirty="0" smtClean="0"/>
          </a:p>
          <a:p>
            <a:pPr marL="0" indent="0">
              <a:buNone/>
            </a:pPr>
            <a:endParaRPr lang="en-GB" altLang="en-US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High 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~ 1 A @ 2 V (2W),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=&gt; good cooling is important</a:t>
            </a: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717550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8500" r="19202" b="32150"/>
          <a:stretch>
            <a:fillRect/>
          </a:stretch>
        </p:blipFill>
        <p:spPr bwMode="auto">
          <a:xfrm>
            <a:off x="6926264" y="3652839"/>
            <a:ext cx="3151187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487488" y="115888"/>
            <a:ext cx="7272338" cy="576262"/>
          </a:xfrm>
        </p:spPr>
        <p:txBody>
          <a:bodyPr/>
          <a:lstStyle/>
          <a:p>
            <a:r>
              <a:rPr lang="en-GB" altLang="en-US" sz="4000" b="0" dirty="0" smtClean="0"/>
              <a:t>TimePix3 equipped with </a:t>
            </a:r>
            <a:r>
              <a:rPr lang="en-GB" altLang="en-US" sz="4000" b="0" dirty="0" err="1" smtClean="0"/>
              <a:t>InGrid</a:t>
            </a:r>
            <a:endParaRPr lang="en-GB" altLang="en-US" sz="4000" b="0" dirty="0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774599" y="655638"/>
            <a:ext cx="5040312" cy="3097213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/>
              <a:t>W</a:t>
            </a:r>
            <a:r>
              <a:rPr lang="en-GB" altLang="en-US" dirty="0" smtClean="0"/>
              <a:t>afer </a:t>
            </a:r>
            <a:r>
              <a:rPr lang="en-GB" altLang="en-US" dirty="0" err="1" smtClean="0"/>
              <a:t>postprocessing</a:t>
            </a:r>
            <a:r>
              <a:rPr lang="en-GB" altLang="en-US" dirty="0" smtClean="0"/>
              <a:t> at IZM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Aluminium grid (1 µm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35 µm wide holes, 55 µm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Supported by SU8 pillars 50 µm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Grid surrounded by SU8 dyke (150 µm wide solid strip) for mechanical and HV stability</a:t>
            </a:r>
          </a:p>
        </p:txBody>
      </p:sp>
      <p:pic>
        <p:nvPicPr>
          <p:cNvPr id="819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8489152" y="-8267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9" name="Group 15"/>
          <p:cNvGrpSpPr>
            <a:grpSpLocks/>
          </p:cNvGrpSpPr>
          <p:nvPr/>
        </p:nvGrpSpPr>
        <p:grpSpPr bwMode="auto">
          <a:xfrm>
            <a:off x="922110" y="4009621"/>
            <a:ext cx="3614516" cy="2275202"/>
            <a:chOff x="683568" y="4057347"/>
            <a:chExt cx="3614641" cy="2275885"/>
          </a:xfrm>
        </p:grpSpPr>
        <p:pic>
          <p:nvPicPr>
            <p:cNvPr id="8202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203" name="Straight Arrow Connector 6"/>
            <p:cNvCxnSpPr>
              <a:cxnSpLocks noChangeShapeType="1"/>
            </p:cNvCxnSpPr>
            <p:nvPr/>
          </p:nvCxnSpPr>
          <p:spPr bwMode="auto">
            <a:xfrm>
              <a:off x="2699792" y="4653136"/>
              <a:ext cx="1152128" cy="0"/>
            </a:xfrm>
            <a:prstGeom prst="straightConnector1">
              <a:avLst/>
            </a:prstGeom>
            <a:noFill/>
            <a:ln w="57150" algn="ctr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04" name="TextBox 9"/>
            <p:cNvSpPr txBox="1">
              <a:spLocks noChangeArrowheads="1"/>
            </p:cNvSpPr>
            <p:nvPr/>
          </p:nvSpPr>
          <p:spPr bwMode="auto">
            <a:xfrm>
              <a:off x="2787228" y="4191471"/>
              <a:ext cx="9772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>
                  <a:solidFill>
                    <a:schemeClr val="bg1"/>
                  </a:solidFill>
                  <a:latin typeface="Arial Black" panose="020B0A04020102020204" pitchFamily="34" charset="0"/>
                </a:rPr>
                <a:t>dyke</a:t>
              </a:r>
              <a:endParaRPr lang="nl-NL" altLang="nl-NL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200" name="Rectangle 10"/>
          <p:cNvSpPr>
            <a:spLocks noChangeArrowheads="1"/>
          </p:cNvSpPr>
          <p:nvPr/>
        </p:nvSpPr>
        <p:spPr bwMode="auto">
          <a:xfrm>
            <a:off x="11064559" y="1700808"/>
            <a:ext cx="216017" cy="143973"/>
          </a:xfrm>
          <a:prstGeom prst="rect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l-NL" altLang="nl-NL"/>
          </a:p>
        </p:txBody>
      </p:sp>
      <p:sp>
        <p:nvSpPr>
          <p:cNvPr id="2" name="TextBox 1"/>
          <p:cNvSpPr txBox="1"/>
          <p:nvPr/>
        </p:nvSpPr>
        <p:spPr>
          <a:xfrm>
            <a:off x="6822932" y="6200716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Cut view</a:t>
            </a:r>
            <a:endParaRPr lang="nl-NL" dirty="0"/>
          </a:p>
        </p:txBody>
      </p:sp>
      <p:grpSp>
        <p:nvGrpSpPr>
          <p:cNvPr id="12" name="Group 11"/>
          <p:cNvGrpSpPr/>
          <p:nvPr/>
        </p:nvGrpSpPr>
        <p:grpSpPr>
          <a:xfrm>
            <a:off x="6852097" y="3212976"/>
            <a:ext cx="4784587" cy="3588441"/>
            <a:chOff x="6852097" y="3212976"/>
            <a:chExt cx="4784587" cy="35884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8201" name="Straight Arrow Connector 12"/>
          <p:cNvCxnSpPr>
            <a:cxnSpLocks noChangeShapeType="1"/>
            <a:stCxn id="8200" idx="2"/>
          </p:cNvCxnSpPr>
          <p:nvPr/>
        </p:nvCxnSpPr>
        <p:spPr bwMode="auto">
          <a:xfrm flipH="1">
            <a:off x="4666397" y="1844781"/>
            <a:ext cx="6506171" cy="214708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Afbeelding 46">
            <a:extLst>
              <a:ext uri="{FF2B5EF4-FFF2-40B4-BE49-F238E27FC236}">
                <a16:creationId xmlns:a16="http://schemas.microsoft.com/office/drawing/2014/main" id="{6670C416-F161-4EEC-AD5A-0E7C42326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752" y="587574"/>
            <a:ext cx="4079642" cy="19294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7EA3ED-1537-462D-8132-96E604FD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46" y="216684"/>
            <a:ext cx="7843061" cy="486469"/>
          </a:xfrm>
        </p:spPr>
        <p:txBody>
          <a:bodyPr/>
          <a:lstStyle/>
          <a:p>
            <a:r>
              <a:rPr lang="en-US" sz="4000" b="0" noProof="0" dirty="0" smtClean="0"/>
              <a:t>Single chip test at </a:t>
            </a:r>
            <a:r>
              <a:rPr lang="en-US" sz="4000" b="0" noProof="0" dirty="0"/>
              <a:t>Bonn </a:t>
            </a:r>
            <a:r>
              <a:rPr lang="en-US" sz="4000" b="0" noProof="0" dirty="0" smtClean="0"/>
              <a:t>(June 2017</a:t>
            </a:r>
            <a:r>
              <a:rPr lang="en-US" sz="4000" b="0" noProof="0" dirty="0"/>
              <a:t>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34D608-5351-40A3-9A39-B9E061BB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19" y="980729"/>
            <a:ext cx="5419149" cy="921940"/>
          </a:xfrm>
        </p:spPr>
        <p:txBody>
          <a:bodyPr/>
          <a:lstStyle/>
          <a:p>
            <a:r>
              <a:rPr lang="en-US" sz="2400" noProof="0" dirty="0" smtClean="0"/>
              <a:t>ELSA: 2.5 GeV electrons</a:t>
            </a:r>
          </a:p>
          <a:p>
            <a:r>
              <a:rPr lang="en-US" sz="2400" dirty="0" smtClean="0"/>
              <a:t>Tracks referenced by Mimosa telescope</a:t>
            </a:r>
            <a:endParaRPr lang="en-US" sz="2400" noProof="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5E5E8A8-3414-4BF2-8F0E-926A755CB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2" t="14196" r="2743" b="9738"/>
          <a:stretch/>
        </p:blipFill>
        <p:spPr>
          <a:xfrm>
            <a:off x="1208537" y="2447109"/>
            <a:ext cx="6759671" cy="2926107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FDB4AD20-B14B-4B85-93DF-B3D43CC7B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12" t="42021" r="5600" b="34858"/>
          <a:stretch/>
        </p:blipFill>
        <p:spPr>
          <a:xfrm>
            <a:off x="6662583" y="3041365"/>
            <a:ext cx="1037077" cy="8893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32699" y="3244271"/>
            <a:ext cx="1192430" cy="933405"/>
            <a:chOff x="200846" y="3929788"/>
            <a:chExt cx="1192430" cy="933405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63" y="3929788"/>
              <a:ext cx="855047" cy="569106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05926222-4D10-4D59-BB6F-1D62615819D7}"/>
                </a:ext>
              </a:extLst>
            </p:cNvPr>
            <p:cNvSpPr txBox="1"/>
            <p:nvPr/>
          </p:nvSpPr>
          <p:spPr>
            <a:xfrm>
              <a:off x="200846" y="4401528"/>
              <a:ext cx="1192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</p:grp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BFEF122F-32D6-45F7-8D30-AFBC289E83E6}"/>
              </a:ext>
            </a:extLst>
          </p:cNvPr>
          <p:cNvCxnSpPr>
            <a:cxnSpLocks/>
          </p:cNvCxnSpPr>
          <p:nvPr/>
        </p:nvCxnSpPr>
        <p:spPr>
          <a:xfrm flipV="1">
            <a:off x="551384" y="3775812"/>
            <a:ext cx="7416824" cy="57243"/>
          </a:xfrm>
          <a:prstGeom prst="line">
            <a:avLst/>
          </a:prstGeom>
          <a:ln w="28575">
            <a:solidFill>
              <a:schemeClr val="accent1"/>
            </a:solidFill>
            <a:prstDash val="lgDash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Ovaal 15">
            <a:extLst>
              <a:ext uri="{FF2B5EF4-FFF2-40B4-BE49-F238E27FC236}">
                <a16:creationId xmlns:a16="http://schemas.microsoft.com/office/drawing/2014/main" id="{0AF3E262-ED76-42CE-82AC-E7B402ADED85}"/>
              </a:ext>
            </a:extLst>
          </p:cNvPr>
          <p:cNvSpPr/>
          <p:nvPr/>
        </p:nvSpPr>
        <p:spPr>
          <a:xfrm flipH="1">
            <a:off x="7510798" y="3816807"/>
            <a:ext cx="52602" cy="54047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32B2BC98-15F2-4C8D-9E54-2058DDA60F36}"/>
              </a:ext>
            </a:extLst>
          </p:cNvPr>
          <p:cNvSpPr/>
          <p:nvPr/>
        </p:nvSpPr>
        <p:spPr>
          <a:xfrm flipH="1">
            <a:off x="7383582" y="3704813"/>
            <a:ext cx="52602" cy="54047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AF2FA7AF-8F2A-4D16-953E-A1D369B4A6B8}"/>
              </a:ext>
            </a:extLst>
          </p:cNvPr>
          <p:cNvSpPr/>
          <p:nvPr/>
        </p:nvSpPr>
        <p:spPr>
          <a:xfrm flipH="1">
            <a:off x="7271274" y="3721764"/>
            <a:ext cx="52602" cy="54047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C1035748-9671-40FF-BC66-9D72DE62AFB8}"/>
              </a:ext>
            </a:extLst>
          </p:cNvPr>
          <p:cNvSpPr/>
          <p:nvPr/>
        </p:nvSpPr>
        <p:spPr>
          <a:xfrm flipH="1">
            <a:off x="7143150" y="3779008"/>
            <a:ext cx="52602" cy="54047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E75598CA-01D7-46E9-A6F9-D25CD63F6ED3}"/>
              </a:ext>
            </a:extLst>
          </p:cNvPr>
          <p:cNvSpPr/>
          <p:nvPr/>
        </p:nvSpPr>
        <p:spPr>
          <a:xfrm flipH="1">
            <a:off x="7011525" y="3703240"/>
            <a:ext cx="52602" cy="54047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51E865AC-670C-4120-81E0-C3B48C0D5AEB}"/>
              </a:ext>
            </a:extLst>
          </p:cNvPr>
          <p:cNvSpPr/>
          <p:nvPr/>
        </p:nvSpPr>
        <p:spPr>
          <a:xfrm flipH="1">
            <a:off x="6771960" y="3722769"/>
            <a:ext cx="52602" cy="54047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0EA0A684-0C9D-4B7D-BBAC-863245E1C6EA}"/>
              </a:ext>
            </a:extLst>
          </p:cNvPr>
          <p:cNvSpPr/>
          <p:nvPr/>
        </p:nvSpPr>
        <p:spPr>
          <a:xfrm flipH="1">
            <a:off x="6911606" y="3754672"/>
            <a:ext cx="52602" cy="54047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263C01AD-6E59-4A65-AE16-B91758EED02A}"/>
              </a:ext>
            </a:extLst>
          </p:cNvPr>
          <p:cNvSpPr/>
          <p:nvPr/>
        </p:nvSpPr>
        <p:spPr>
          <a:xfrm flipH="1">
            <a:off x="7037735" y="3812002"/>
            <a:ext cx="52602" cy="54047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5593E2EC-4A7E-4B28-B0A3-04639EB6BEC0}"/>
              </a:ext>
            </a:extLst>
          </p:cNvPr>
          <p:cNvSpPr/>
          <p:nvPr/>
        </p:nvSpPr>
        <p:spPr>
          <a:xfrm flipH="1">
            <a:off x="7557995" y="3737966"/>
            <a:ext cx="52602" cy="54047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FAC750A0-5EB3-4377-8BBD-880F2967DA6A}"/>
              </a:ext>
            </a:extLst>
          </p:cNvPr>
          <p:cNvSpPr/>
          <p:nvPr/>
        </p:nvSpPr>
        <p:spPr>
          <a:xfrm flipH="1">
            <a:off x="7255139" y="3805773"/>
            <a:ext cx="52602" cy="54047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530657CF-866C-4895-82D5-57324A752708}"/>
              </a:ext>
            </a:extLst>
          </p:cNvPr>
          <p:cNvSpPr/>
          <p:nvPr/>
        </p:nvSpPr>
        <p:spPr>
          <a:xfrm flipH="1">
            <a:off x="7084932" y="3733160"/>
            <a:ext cx="52602" cy="54047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70C7414E-4BC4-4802-AC05-9FBCE49B77A8}"/>
              </a:ext>
            </a:extLst>
          </p:cNvPr>
          <p:cNvSpPr/>
          <p:nvPr/>
        </p:nvSpPr>
        <p:spPr>
          <a:xfrm flipH="1">
            <a:off x="6847215" y="3793607"/>
            <a:ext cx="52602" cy="54047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8C27D31-C9E7-43A6-9D43-536464119985}"/>
              </a:ext>
            </a:extLst>
          </p:cNvPr>
          <p:cNvSpPr/>
          <p:nvPr/>
        </p:nvSpPr>
        <p:spPr>
          <a:xfrm flipH="1">
            <a:off x="7634511" y="3803104"/>
            <a:ext cx="52602" cy="54047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B0F974B9-B303-4196-BC8B-CF38B874C4C0}"/>
              </a:ext>
            </a:extLst>
          </p:cNvPr>
          <p:cNvSpPr/>
          <p:nvPr/>
        </p:nvSpPr>
        <p:spPr>
          <a:xfrm flipH="1">
            <a:off x="2288977" y="3784515"/>
            <a:ext cx="80043" cy="76783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F261869A-5103-489C-A7F7-72119AB8BE51}"/>
              </a:ext>
            </a:extLst>
          </p:cNvPr>
          <p:cNvSpPr/>
          <p:nvPr/>
        </p:nvSpPr>
        <p:spPr>
          <a:xfrm flipH="1">
            <a:off x="2834040" y="3793901"/>
            <a:ext cx="80043" cy="76783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al 38">
            <a:extLst>
              <a:ext uri="{FF2B5EF4-FFF2-40B4-BE49-F238E27FC236}">
                <a16:creationId xmlns:a16="http://schemas.microsoft.com/office/drawing/2014/main" id="{20AFF596-0B59-4678-89D7-51560EAB31AD}"/>
              </a:ext>
            </a:extLst>
          </p:cNvPr>
          <p:cNvSpPr/>
          <p:nvPr/>
        </p:nvSpPr>
        <p:spPr>
          <a:xfrm flipH="1">
            <a:off x="3349577" y="3780133"/>
            <a:ext cx="80043" cy="76783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7D419F06-D63B-4B33-A767-F24411BCA996}"/>
              </a:ext>
            </a:extLst>
          </p:cNvPr>
          <p:cNvSpPr/>
          <p:nvPr/>
        </p:nvSpPr>
        <p:spPr>
          <a:xfrm flipH="1">
            <a:off x="4525208" y="3771150"/>
            <a:ext cx="80043" cy="76783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2B4E97B7-5D46-4A85-96FF-E3D8BCFA07B2}"/>
              </a:ext>
            </a:extLst>
          </p:cNvPr>
          <p:cNvSpPr/>
          <p:nvPr/>
        </p:nvSpPr>
        <p:spPr>
          <a:xfrm flipH="1">
            <a:off x="4932734" y="3765413"/>
            <a:ext cx="80043" cy="76783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al 42">
            <a:extLst>
              <a:ext uri="{FF2B5EF4-FFF2-40B4-BE49-F238E27FC236}">
                <a16:creationId xmlns:a16="http://schemas.microsoft.com/office/drawing/2014/main" id="{95644C61-5F6A-4E9A-8E87-2BEDFB5C242E}"/>
              </a:ext>
            </a:extLst>
          </p:cNvPr>
          <p:cNvSpPr/>
          <p:nvPr/>
        </p:nvSpPr>
        <p:spPr>
          <a:xfrm flipH="1">
            <a:off x="5363512" y="3777981"/>
            <a:ext cx="80043" cy="76783"/>
          </a:xfrm>
          <a:prstGeom prst="ellipse">
            <a:avLst/>
          </a:prstGeom>
          <a:solidFill>
            <a:srgbClr val="233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169746" y="3397247"/>
            <a:ext cx="3758165" cy="210791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kstvak 47">
            <a:extLst>
              <a:ext uri="{FF2B5EF4-FFF2-40B4-BE49-F238E27FC236}">
                <a16:creationId xmlns:a16="http://schemas.microsoft.com/office/drawing/2014/main" id="{AF074756-7309-456B-AA86-D38864C9BD0D}"/>
              </a:ext>
            </a:extLst>
          </p:cNvPr>
          <p:cNvSpPr txBox="1"/>
          <p:nvPr/>
        </p:nvSpPr>
        <p:spPr>
          <a:xfrm>
            <a:off x="8043907" y="2808914"/>
            <a:ext cx="3932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Detector </a:t>
            </a:r>
            <a:r>
              <a:rPr lang="nl-NL" sz="2000" dirty="0" err="1"/>
              <a:t>with</a:t>
            </a:r>
            <a:r>
              <a:rPr lang="nl-NL" sz="2000" dirty="0"/>
              <a:t> </a:t>
            </a:r>
            <a:r>
              <a:rPr lang="nl-NL" sz="2000" dirty="0" err="1"/>
              <a:t>guard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field </a:t>
            </a:r>
            <a:r>
              <a:rPr lang="nl-NL" sz="2000" dirty="0" err="1"/>
              <a:t>shaper</a:t>
            </a:r>
            <a:endParaRPr lang="en-GB" sz="2000" dirty="0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0B32680A-FF6E-45FE-A5A7-B8563C546F33}"/>
              </a:ext>
            </a:extLst>
          </p:cNvPr>
          <p:cNvSpPr txBox="1"/>
          <p:nvPr/>
        </p:nvSpPr>
        <p:spPr>
          <a:xfrm>
            <a:off x="682896" y="5838367"/>
            <a:ext cx="9984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 smtClean="0"/>
              <a:t>Published paper </a:t>
            </a:r>
            <a:r>
              <a:rPr lang="nl-NL" i="1" dirty="0"/>
              <a:t>on </a:t>
            </a:r>
            <a:r>
              <a:rPr lang="nl-NL" i="1" dirty="0" smtClean="0"/>
              <a:t>2017 </a:t>
            </a:r>
            <a:r>
              <a:rPr lang="nl-NL" i="1" dirty="0"/>
              <a:t>testbeam</a:t>
            </a:r>
            <a:r>
              <a:rPr lang="nl-NL" dirty="0"/>
              <a:t>: </a:t>
            </a:r>
            <a:r>
              <a:rPr lang="en-GB" dirty="0">
                <a:hlinkClick r:id="rId7" tooltip="Persistent link using digital object identifier"/>
              </a:rPr>
              <a:t>https://doi.org/10.1016/j.nima.2018.08.012</a:t>
            </a:r>
            <a:r>
              <a:rPr lang="nl-NL" dirty="0"/>
              <a:t> 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5951984" y="3573016"/>
            <a:ext cx="216024" cy="43204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flipH="1">
            <a:off x="6032376" y="3573016"/>
            <a:ext cx="216024" cy="43204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703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5BD10-3561-40C1-A86E-F92A2A26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243543"/>
            <a:ext cx="10363200" cy="498512"/>
          </a:xfrm>
        </p:spPr>
        <p:txBody>
          <a:bodyPr/>
          <a:lstStyle/>
          <a:p>
            <a:r>
              <a:rPr lang="en-US" sz="4000" b="0" noProof="0" dirty="0" smtClean="0"/>
              <a:t>TimePix3 time </a:t>
            </a:r>
            <a:r>
              <a:rPr lang="en-US" sz="4000" b="0" noProof="0" dirty="0"/>
              <a:t>walk correction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827ABC5-F684-4525-99D8-D01DFEA70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456" y="1032214"/>
            <a:ext cx="4360359" cy="316192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CBF5646-A831-4825-83B0-702A44E08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6"/>
          <a:stretch/>
        </p:blipFill>
        <p:spPr>
          <a:xfrm>
            <a:off x="7752184" y="880155"/>
            <a:ext cx="4267782" cy="328992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FB65D6C-86DD-4718-8A44-A2BC1911503C}"/>
              </a:ext>
            </a:extLst>
          </p:cNvPr>
          <p:cNvSpPr txBox="1"/>
          <p:nvPr/>
        </p:nvSpPr>
        <p:spPr>
          <a:xfrm>
            <a:off x="73624" y="4221088"/>
            <a:ext cx="3280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walk error: time of arrival depends on signal amplitude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111457A6-CDDD-4B59-8774-6F620965FF78}"/>
                  </a:ext>
                </a:extLst>
              </p:cNvPr>
              <p:cNvSpPr txBox="1"/>
              <p:nvPr/>
            </p:nvSpPr>
            <p:spPr>
              <a:xfrm>
                <a:off x="3600057" y="4197244"/>
                <a:ext cx="3960828" cy="263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Correction </a:t>
                </a:r>
                <a:r>
                  <a:rPr lang="en-US" dirty="0"/>
                  <a:t>using Time over Threshold (</a:t>
                </a:r>
                <a:r>
                  <a:rPr lang="en-US" dirty="0" err="1"/>
                  <a:t>ToT</a:t>
                </a:r>
                <a:r>
                  <a:rPr lang="en-US" dirty="0"/>
                  <a:t>) as a measure for signal strength 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ea typeface="Cambria Math" panose="02040503050406030204" pitchFamily="18" charset="0"/>
                            </a:rPr>
                            <m:t>timewalk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𝑇𝑜𝑇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111457A6-CDDD-4B59-8774-6F620965F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57" y="4197244"/>
                <a:ext cx="3960828" cy="2634119"/>
              </a:xfrm>
              <a:prstGeom prst="rect">
                <a:avLst/>
              </a:prstGeom>
              <a:blipFill>
                <a:blip r:embed="rId6"/>
                <a:stretch>
                  <a:fillRect l="-2465" t="-1852" r="-107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kstvak 9">
            <a:extLst>
              <a:ext uri="{FF2B5EF4-FFF2-40B4-BE49-F238E27FC236}">
                <a16:creationId xmlns:a16="http://schemas.microsoft.com/office/drawing/2014/main" id="{F0A02073-80EB-4682-B344-CD71A86C1F28}"/>
              </a:ext>
            </a:extLst>
          </p:cNvPr>
          <p:cNvSpPr txBox="1"/>
          <p:nvPr/>
        </p:nvSpPr>
        <p:spPr>
          <a:xfrm>
            <a:off x="8269555" y="4175475"/>
            <a:ext cx="32804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Residual distribution improved</a:t>
            </a:r>
          </a:p>
          <a:p>
            <a:endParaRPr lang="en-US" dirty="0"/>
          </a:p>
          <a:p>
            <a:r>
              <a:rPr lang="en-US" dirty="0"/>
              <a:t>Higher order corrections </a:t>
            </a:r>
            <a:r>
              <a:rPr lang="en-US" dirty="0" smtClean="0"/>
              <a:t>did </a:t>
            </a:r>
            <a:r>
              <a:rPr lang="en-US" dirty="0"/>
              <a:t>not yield further improvements</a:t>
            </a:r>
          </a:p>
          <a:p>
            <a:endParaRPr lang="en-US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DE6A87E0-C7F1-47A8-A26B-139A4DBCC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10" y="1545654"/>
            <a:ext cx="3285060" cy="238527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8B388523-F677-4F3C-960C-3E4CEED183B1}"/>
              </a:ext>
            </a:extLst>
          </p:cNvPr>
          <p:cNvSpPr txBox="1"/>
          <p:nvPr/>
        </p:nvSpPr>
        <p:spPr>
          <a:xfrm>
            <a:off x="119336" y="5779187"/>
            <a:ext cx="2789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i="1" dirty="0" smtClean="0">
                <a:latin typeface="Liberation Sans" pitchFamily="18"/>
                <a:ea typeface="DejaVu Sans" pitchFamily="2"/>
                <a:cs typeface="FreeSans" pitchFamily="2"/>
              </a:rPr>
              <a:t>(B</a:t>
            </a:r>
            <a:r>
              <a:rPr lang="en-GB" sz="1600" i="1" dirty="0" err="1">
                <a:latin typeface="Liberation Sans" pitchFamily="18"/>
                <a:ea typeface="DejaVu Sans" pitchFamily="2"/>
                <a:cs typeface="FreeSans" pitchFamily="2"/>
              </a:rPr>
              <a:t>lum</a:t>
            </a:r>
            <a:r>
              <a:rPr lang="en-GB" sz="1600" i="1" dirty="0">
                <a:latin typeface="Liberation Sans" pitchFamily="18"/>
                <a:ea typeface="DejaVu Sans" pitchFamily="2"/>
                <a:cs typeface="FreeSans" pitchFamily="2"/>
              </a:rPr>
              <a:t>, Particle detection </a:t>
            </a:r>
            <a:r>
              <a:rPr lang="en-GB" sz="1600" i="1" dirty="0" smtClean="0">
                <a:latin typeface="Liberation Sans" pitchFamily="18"/>
                <a:ea typeface="DejaVu Sans" pitchFamily="2"/>
                <a:cs typeface="FreeSans" pitchFamily="2"/>
              </a:rPr>
              <a:t>2008)</a:t>
            </a:r>
            <a:endParaRPr lang="en-GB" sz="1600" i="1" dirty="0">
              <a:latin typeface="Liberation Sans" pitchFamily="18"/>
              <a:ea typeface="DejaVu Sans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444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29B63B7-89DB-4F4E-B542-F8456BAC88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7653" y="836712"/>
            <a:ext cx="5181600" cy="377233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20AFE51-E3DE-40BF-8B8F-777F04296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  <a14:backgroundMark x1="56691" y1="7562" x2="81506" y2="33898"/>
                        <a14:backgroundMark x1="55204" y1="3520" x2="40242" y2="1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36" y="4480345"/>
            <a:ext cx="2868864" cy="2044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DC0C6D-BD20-4E91-9755-5914B8A3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16632"/>
            <a:ext cx="10363200" cy="605197"/>
          </a:xfrm>
        </p:spPr>
        <p:txBody>
          <a:bodyPr/>
          <a:lstStyle/>
          <a:p>
            <a:r>
              <a:rPr lang="en-US" sz="4000" b="0" noProof="0" dirty="0"/>
              <a:t>Single hit resolution in </a:t>
            </a:r>
            <a:r>
              <a:rPr lang="en-US" sz="4000" b="0" noProof="0" dirty="0" smtClean="0"/>
              <a:t>transverse direction</a:t>
            </a:r>
            <a:endParaRPr lang="en-US" sz="4000" b="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202728" y="985862"/>
                <a:ext cx="5961227" cy="467323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0" noProof="0" dirty="0"/>
                  <a:t>Single hit resolution in pixel plane</a:t>
                </a:r>
                <a:r>
                  <a:rPr lang="en-US" sz="2400" b="0" noProof="0" dirty="0" smtClean="0"/>
                  <a:t>:</a:t>
                </a:r>
              </a:p>
              <a:p>
                <a:pPr marL="0" indent="0">
                  <a:buNone/>
                </a:pPr>
                <a:endParaRPr lang="en-US" sz="2400" b="0" noProof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noProof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noProof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i="1" noProof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 noProof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noProof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 noProof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noProof="0" dirty="0"/>
              </a:p>
              <a:p>
                <a:pPr marL="0" indent="0">
                  <a:buNone/>
                </a:pPr>
                <a:r>
                  <a:rPr lang="en-US" sz="2400" noProof="0" dirty="0"/>
                  <a:t>Depends on: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 noProof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noProof="0" dirty="0"/>
                  <a:t> pixel size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400" i="1" noProof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sz="2400" noProof="0" dirty="0"/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noProof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noProof="0" dirty="0"/>
                  <a:t> from fit</a:t>
                </a:r>
              </a:p>
              <a:p>
                <a:endParaRPr lang="en-US" sz="2400" noProof="0" dirty="0"/>
              </a:p>
              <a:p>
                <a:pPr marL="0" indent="0">
                  <a:buNone/>
                </a:pPr>
                <a:r>
                  <a:rPr lang="en-US" sz="2400" noProof="0" dirty="0" smtClean="0"/>
                  <a:t>Note:</a:t>
                </a:r>
                <a:endParaRPr lang="en-US" sz="2400" noProof="0" dirty="0"/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noProof="0" dirty="0"/>
                  <a:t>A hit resolution of </a:t>
                </a:r>
                <a14:m>
                  <m:oMath xmlns:m="http://schemas.openxmlformats.org/officeDocument/2006/math"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noProof="0" dirty="0"/>
                  <a:t>250 µm </a:t>
                </a:r>
                <a:r>
                  <a:rPr lang="en-US" sz="2000" noProof="0" dirty="0" smtClean="0"/>
                  <a:t>gives </a:t>
                </a:r>
                <a14:m>
                  <m:oMath xmlns:m="http://schemas.openxmlformats.org/officeDocument/2006/math">
                    <m:r>
                      <a:rPr lang="en-US" sz="2000" i="1" noProof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noProof="0" dirty="0"/>
                  <a:t>25 µm for a 100-hit track (</a:t>
                </a:r>
                <a14:m>
                  <m:oMath xmlns:m="http://schemas.openxmlformats.org/officeDocument/2006/math">
                    <m:r>
                      <a:rPr lang="en-US" sz="2000" i="1" noProof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noProof="0" dirty="0"/>
                  <a:t> 1 cm track length)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dirty="0"/>
                  <a:t>A</a:t>
                </a:r>
                <a:r>
                  <a:rPr lang="en-US" sz="2000" noProof="0" dirty="0"/>
                  <a:t>t </a:t>
                </a:r>
                <a14:m>
                  <m:oMath xmlns:m="http://schemas.openxmlformats.org/officeDocument/2006/math">
                    <m:r>
                      <a:rPr lang="en-US" sz="2000" i="1" noProof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 noProof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noProof="0" dirty="0"/>
                  <a:t> 4 T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noProof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 noProof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i="1" noProof="0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 sz="2000" noProof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 noProof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noProof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 noProof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noProof="0" dirty="0"/>
                  <a:t> </a:t>
                </a:r>
                <a:endParaRPr lang="en-US" sz="2000" b="0" noProof="0" dirty="0"/>
              </a:p>
            </p:txBody>
          </p:sp>
        </mc:Choice>
        <mc:Fallback xmlns="">
          <p:sp>
            <p:nvSpPr>
              <p:cNvPr id="5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02728" y="985862"/>
                <a:ext cx="5961227" cy="4673235"/>
              </a:xfrm>
              <a:blipFill>
                <a:blip r:embed="rId11"/>
                <a:stretch>
                  <a:fillRect l="-1638" t="-1044" b="-65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=30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endParaRPr lang="en-US" dirty="0" smtClean="0"/>
              </a:p>
              <a:p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31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8±7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dirty="0"/>
                  <a:t> expected)</a:t>
                </a:r>
              </a:p>
            </p:txBody>
          </p:sp>
        </mc:Choice>
        <mc:Fallback xmlns="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blipFill>
                <a:blip r:embed="rId12"/>
                <a:stretch>
                  <a:fillRect l="-1883" r="-942" b="-904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al 15">
            <a:extLst>
              <a:ext uri="{FF2B5EF4-FFF2-40B4-BE49-F238E27FC236}">
                <a16:creationId xmlns:a16="http://schemas.microsoft.com/office/drawing/2014/main" id="{8735D210-C6D5-4B08-884C-C68BF94B6877}"/>
              </a:ext>
            </a:extLst>
          </p:cNvPr>
          <p:cNvSpPr/>
          <p:nvPr/>
        </p:nvSpPr>
        <p:spPr>
          <a:xfrm>
            <a:off x="459243" y="5733256"/>
            <a:ext cx="236157" cy="2251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C49ABC64-5AE3-4DE1-B185-D4F4B76123E9}"/>
                  </a:ext>
                </a:extLst>
              </p:cNvPr>
              <p:cNvSpPr/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i="1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=""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C49ABC64-5AE3-4DE1-B185-D4F4B7612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blipFill>
                <a:blip r:embed="rId10"/>
                <a:stretch>
                  <a:fillRect l="-6494" t="-8974" b="-26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956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E27843D-FCF5-4DA2-AACF-70EE76FE7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97" y="937249"/>
            <a:ext cx="5185434" cy="38250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6CE40CC-8319-4A1B-902D-84C502BE7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286649"/>
            <a:ext cx="10515600" cy="612201"/>
          </a:xfrm>
        </p:spPr>
        <p:txBody>
          <a:bodyPr/>
          <a:lstStyle/>
          <a:p>
            <a:r>
              <a:rPr lang="en-US" sz="4000" b="0" noProof="0" dirty="0"/>
              <a:t>Single hit resolution in </a:t>
            </a:r>
            <a:r>
              <a:rPr lang="en-US" sz="4000" b="0" noProof="0" dirty="0" smtClean="0"/>
              <a:t>longitudinal </a:t>
            </a:r>
            <a:r>
              <a:rPr lang="en-US" sz="4000" b="0" noProof="0" dirty="0"/>
              <a:t>direction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F240048-EBDC-47CB-A7BA-DCF18617E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4581128"/>
            <a:ext cx="2445910" cy="1743506"/>
          </a:xfrm>
          <a:prstGeom prst="rect">
            <a:avLst/>
          </a:prstGeom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81F7B637-FDA0-4987-A40B-C4E596BDFF4D}"/>
              </a:ext>
            </a:extLst>
          </p:cNvPr>
          <p:cNvSpPr/>
          <p:nvPr/>
        </p:nvSpPr>
        <p:spPr>
          <a:xfrm>
            <a:off x="504830" y="4653136"/>
            <a:ext cx="766634" cy="240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055B4BCC-652D-4990-B187-503938BA1BF9}"/>
                  </a:ext>
                </a:extLst>
              </p:cNvPr>
              <p:cNvSpPr/>
              <p:nvPr/>
            </p:nvSpPr>
            <p:spPr>
              <a:xfrm>
                <a:off x="2347933" y="4944927"/>
                <a:ext cx="3228798" cy="11463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226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endParaRPr lang="en-US" dirty="0" smtClean="0"/>
              </a:p>
              <a:p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01±5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dirty="0"/>
                  <a:t> expected)</a:t>
                </a:r>
              </a:p>
            </p:txBody>
          </p:sp>
        </mc:Choice>
        <mc:Fallback xmlns="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055B4BCC-652D-4990-B187-503938BA1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933" y="4944927"/>
                <a:ext cx="3228798" cy="1146339"/>
              </a:xfrm>
              <a:prstGeom prst="rect">
                <a:avLst/>
              </a:prstGeom>
              <a:blipFill>
                <a:blip r:embed="rId9"/>
                <a:stretch>
                  <a:fillRect l="-1887" r="-1132" b="-904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jdelijke aanduiding voor inhoud 4">
                <a:extLst>
                  <a:ext uri="{FF2B5EF4-FFF2-40B4-BE49-F238E27FC236}">
                    <a16:creationId xmlns:a16="http://schemas.microsoft.com/office/drawing/2014/main" id="{1DC2909F-3E24-46E5-ADE9-C678438522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03119" y="1052736"/>
                <a:ext cx="5961600" cy="50385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noProof="0" dirty="0"/>
                  <a:t>Single hit resolution in drift </a:t>
                </a:r>
                <a:r>
                  <a:rPr lang="en-US" noProof="0" dirty="0" smtClean="0"/>
                  <a:t>direction</a:t>
                </a:r>
              </a:p>
              <a:p>
                <a:pPr marL="0" indent="0">
                  <a:buNone/>
                </a:pPr>
                <a:endParaRPr lang="en-US" noProof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noProof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noProof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nl-NL" b="0" i="1" noProof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noProof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noProof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 noProof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noProof="0" dirty="0"/>
              </a:p>
              <a:p>
                <a:pPr marL="0" indent="0">
                  <a:buNone/>
                </a:pPr>
                <a:endParaRPr lang="en-US" noProof="0" dirty="0" smtClean="0"/>
              </a:p>
              <a:p>
                <a:pPr marL="0" indent="0">
                  <a:buNone/>
                </a:pPr>
                <a:r>
                  <a:rPr lang="en-US" noProof="0" dirty="0" smtClean="0"/>
                  <a:t>Depends </a:t>
                </a:r>
                <a:r>
                  <a:rPr lang="en-US" noProof="0" dirty="0"/>
                  <a:t>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noProof="0" dirty="0"/>
                  <a:t> from fit</a:t>
                </a:r>
              </a:p>
              <a:p>
                <a:r>
                  <a:rPr lang="en-US" noProof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l-NL" b="0" i="1" noProof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noProof="0" dirty="0"/>
                  <a:t> from fit</a:t>
                </a:r>
              </a:p>
              <a:p>
                <a:endParaRPr lang="en-US" noProof="0" dirty="0"/>
              </a:p>
              <a:p>
                <a:pPr marL="0" indent="0">
                  <a:buNone/>
                </a:pPr>
                <a:r>
                  <a:rPr lang="en-US" dirty="0" smtClean="0"/>
                  <a:t>The </a:t>
                </a:r>
                <a:r>
                  <a:rPr lang="en-US" dirty="0"/>
                  <a:t>additional </a:t>
                </a:r>
                <a:r>
                  <a:rPr lang="en-US" dirty="0" err="1"/>
                  <a:t>ToT</a:t>
                </a:r>
                <a:r>
                  <a:rPr lang="en-US" dirty="0"/>
                  <a:t> cut (&gt;0.60 µs) was </a:t>
                </a:r>
                <a:r>
                  <a:rPr lang="en-US" dirty="0" smtClean="0"/>
                  <a:t>applied t</a:t>
                </a:r>
                <a:r>
                  <a:rPr lang="en-US" noProof="0" dirty="0" smtClean="0"/>
                  <a:t>o avoid large </a:t>
                </a:r>
                <a:r>
                  <a:rPr lang="en-US" noProof="0" dirty="0"/>
                  <a:t>time walk </a:t>
                </a:r>
                <a:r>
                  <a:rPr lang="en-US" noProof="0" dirty="0" smtClean="0"/>
                  <a:t>errors</a:t>
                </a:r>
                <a:endParaRPr lang="en-US" noProof="0" dirty="0"/>
              </a:p>
            </p:txBody>
          </p:sp>
        </mc:Choice>
        <mc:Fallback xmlns="">
          <p:sp>
            <p:nvSpPr>
              <p:cNvPr id="24" name="Tijdelijke aanduiding voor inhoud 4">
                <a:extLst>
                  <a:ext uri="{FF2B5EF4-FFF2-40B4-BE49-F238E27FC236}">
                    <a16:creationId xmlns:a16="http://schemas.microsoft.com/office/drawing/2014/main" id="{1DC2909F-3E24-46E5-ADE9-C67843852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119" y="1052736"/>
                <a:ext cx="5961600" cy="5038530"/>
              </a:xfrm>
              <a:prstGeom prst="rect">
                <a:avLst/>
              </a:prstGeom>
              <a:blipFill>
                <a:blip r:embed="rId12"/>
                <a:stretch>
                  <a:fillRect l="-1636" t="-1695" r="-81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02FABCE5-B259-4167-A940-B44647BF5348}"/>
                  </a:ext>
                </a:extLst>
              </p:cNvPr>
              <p:cNvSpPr/>
              <p:nvPr/>
            </p:nvSpPr>
            <p:spPr>
              <a:xfrm>
                <a:off x="1415480" y="3429000"/>
                <a:ext cx="1391558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i="1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=""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02FABCE5-B259-4167-A940-B44647BF5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3429000"/>
                <a:ext cx="1391558" cy="461665"/>
              </a:xfrm>
              <a:prstGeom prst="rect">
                <a:avLst/>
              </a:prstGeom>
              <a:blipFill>
                <a:blip r:embed="rId11"/>
                <a:stretch>
                  <a:fillRect l="-6087" t="-9091" b="-2727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292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9082837</TotalTime>
  <Pages>11</Pages>
  <Words>1158</Words>
  <Application>Microsoft Office PowerPoint</Application>
  <PresentationFormat>Widescreen</PresentationFormat>
  <Paragraphs>251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Arial Black</vt:lpstr>
      <vt:lpstr>Calibri</vt:lpstr>
      <vt:lpstr>Cambria Math</vt:lpstr>
      <vt:lpstr>DejaVu Sans</vt:lpstr>
      <vt:lpstr>FreeSans</vt:lpstr>
      <vt:lpstr>Liberation Sans</vt:lpstr>
      <vt:lpstr>Monotype Sorts</vt:lpstr>
      <vt:lpstr>Times New Roman</vt:lpstr>
      <vt:lpstr>Verdana</vt:lpstr>
      <vt:lpstr>Wingdings</vt:lpstr>
      <vt:lpstr>Como</vt:lpstr>
      <vt:lpstr>QUAD development A TPC building block</vt:lpstr>
      <vt:lpstr>GridPix technology</vt:lpstr>
      <vt:lpstr>GridPix: detecting individual electrons</vt:lpstr>
      <vt:lpstr>Pixel chip: TimePix3</vt:lpstr>
      <vt:lpstr>TimePix3 equipped with InGrid</vt:lpstr>
      <vt:lpstr>Single chip test at Bonn (June 2017)</vt:lpstr>
      <vt:lpstr>TimePix3 time walk correction</vt:lpstr>
      <vt:lpstr>Single hit resolution in transverse direction</vt:lpstr>
      <vt:lpstr>Single hit resolution in longitudinal direction</vt:lpstr>
      <vt:lpstr>Covering large detection areas: QUAD</vt:lpstr>
      <vt:lpstr>Assembled QUAD</vt:lpstr>
      <vt:lpstr>Single QUAD test in Bonn (October 2018)</vt:lpstr>
      <vt:lpstr>Hit cleaning parameters</vt:lpstr>
      <vt:lpstr>QUAD time walk results</vt:lpstr>
      <vt:lpstr>QUAD diffusion measurements</vt:lpstr>
      <vt:lpstr>QUAD edge deformations</vt:lpstr>
      <vt:lpstr>QUAD residuals in precision plane </vt:lpstr>
      <vt:lpstr>QUAD as a building block</vt:lpstr>
      <vt:lpstr>Testbox for 8 QUADs in assembly</vt:lpstr>
      <vt:lpstr>Conclusions</vt:lpstr>
      <vt:lpstr>BACKUP</vt:lpstr>
      <vt:lpstr>Maximizing active area</vt:lpstr>
      <vt:lpstr>PowerPoint Presentation</vt:lpstr>
      <vt:lpstr>Getting the optimal detector size</vt:lpstr>
      <vt:lpstr>QUAD’s tooling</vt:lpstr>
      <vt:lpstr>Chip aligment</vt:lpstr>
      <vt:lpstr>Testbeam setup</vt:lpstr>
      <vt:lpstr>QUAD’s active area</vt:lpstr>
      <vt:lpstr>Testbox for 8 QUADs</vt:lpstr>
      <vt:lpstr>QUADs being produced in series</vt:lpstr>
      <vt:lpstr>PowerPoint Presentation</vt:lpstr>
      <vt:lpstr>Single chip detector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upgrade activities for SLHC</dc:title>
  <dc:creator>Fred Hartjes</dc:creator>
  <cp:lastModifiedBy>Local Admin</cp:lastModifiedBy>
  <cp:revision>2105</cp:revision>
  <cp:lastPrinted>2002-02-06T08:01:21Z</cp:lastPrinted>
  <dcterms:created xsi:type="dcterms:W3CDTF">1998-09-18T21:44:37Z</dcterms:created>
  <dcterms:modified xsi:type="dcterms:W3CDTF">2018-12-06T12:24:24Z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