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9" r:id="rId3"/>
    <p:sldMasterId id="2147483745" r:id="rId4"/>
    <p:sldMasterId id="2147483932" r:id="rId5"/>
    <p:sldMasterId id="2147484150" r:id="rId6"/>
    <p:sldMasterId id="2147484163" r:id="rId7"/>
    <p:sldMasterId id="2147484176" r:id="rId8"/>
    <p:sldMasterId id="2147484241" r:id="rId9"/>
    <p:sldMasterId id="2147484253" r:id="rId10"/>
    <p:sldMasterId id="2147484296" r:id="rId11"/>
    <p:sldMasterId id="2147484314" r:id="rId12"/>
    <p:sldMasterId id="2147484326" r:id="rId13"/>
    <p:sldMasterId id="2147484353" r:id="rId14"/>
    <p:sldMasterId id="2147484377" r:id="rId15"/>
  </p:sldMasterIdLst>
  <p:notesMasterIdLst>
    <p:notesMasterId r:id="rId62"/>
  </p:notesMasterIdLst>
  <p:sldIdLst>
    <p:sldId id="297" r:id="rId16"/>
    <p:sldId id="1002" r:id="rId17"/>
    <p:sldId id="1003" r:id="rId18"/>
    <p:sldId id="1010" r:id="rId19"/>
    <p:sldId id="919" r:id="rId20"/>
    <p:sldId id="1011" r:id="rId21"/>
    <p:sldId id="911" r:id="rId22"/>
    <p:sldId id="912" r:id="rId23"/>
    <p:sldId id="947" r:id="rId24"/>
    <p:sldId id="915" r:id="rId25"/>
    <p:sldId id="1001" r:id="rId26"/>
    <p:sldId id="874" r:id="rId27"/>
    <p:sldId id="1018" r:id="rId28"/>
    <p:sldId id="948" r:id="rId29"/>
    <p:sldId id="949" r:id="rId30"/>
    <p:sldId id="950" r:id="rId31"/>
    <p:sldId id="951" r:id="rId32"/>
    <p:sldId id="1004" r:id="rId33"/>
    <p:sldId id="1006" r:id="rId34"/>
    <p:sldId id="1007" r:id="rId35"/>
    <p:sldId id="1017" r:id="rId36"/>
    <p:sldId id="996" r:id="rId37"/>
    <p:sldId id="1008" r:id="rId38"/>
    <p:sldId id="1013" r:id="rId39"/>
    <p:sldId id="997" r:id="rId40"/>
    <p:sldId id="995" r:id="rId41"/>
    <p:sldId id="992" r:id="rId42"/>
    <p:sldId id="993" r:id="rId43"/>
    <p:sldId id="965" r:id="rId44"/>
    <p:sldId id="986" r:id="rId45"/>
    <p:sldId id="1000" r:id="rId46"/>
    <p:sldId id="957" r:id="rId47"/>
    <p:sldId id="982" r:id="rId48"/>
    <p:sldId id="981" r:id="rId49"/>
    <p:sldId id="983" r:id="rId50"/>
    <p:sldId id="984" r:id="rId51"/>
    <p:sldId id="998" r:id="rId52"/>
    <p:sldId id="1014" r:id="rId53"/>
    <p:sldId id="999" r:id="rId54"/>
    <p:sldId id="1019" r:id="rId55"/>
    <p:sldId id="930" r:id="rId56"/>
    <p:sldId id="932" r:id="rId57"/>
    <p:sldId id="1016" r:id="rId58"/>
    <p:sldId id="918" r:id="rId59"/>
    <p:sldId id="968" r:id="rId60"/>
    <p:sldId id="1015" r:id="rId6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70E"/>
    <a:srgbClr val="904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 autoAdjust="0"/>
  </p:normalViewPr>
  <p:slideViewPr>
    <p:cSldViewPr snapToGrid="0">
      <p:cViewPr>
        <p:scale>
          <a:sx n="100" d="100"/>
          <a:sy n="100" d="100"/>
        </p:scale>
        <p:origin x="181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8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E6EE-5489-4B7F-8F7D-963128CEF86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85BC-8168-4CD6-8F32-AF70A5E7F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2BDF3-534C-4FEB-B268-150B48375C8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4BC51-B9A9-4F62-BC78-7F7DF4A7E0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6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4BC51-B9A9-4F62-BC78-7F7DF4A7E0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5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DC801-4E31-4409-8617-F98DFE4A44BC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57066" indent="-291179" eaLnBrk="0" hangingPunct="0"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64717" indent="-232943" eaLnBrk="0" hangingPunct="0"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30604" indent="-232943" eaLnBrk="0" hangingPunct="0"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96491" indent="-232943" eaLnBrk="0" hangingPunct="0"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D1F95-A87A-4AD5-822F-B26B0995A0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63575"/>
            <a:ext cx="4722813" cy="35417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4177"/>
            <a:ext cx="5137714" cy="4188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5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5915384"/>
            <a:ext cx="9136066" cy="942616"/>
            <a:chOff x="7934" y="357726"/>
            <a:chExt cx="9136066" cy="942616"/>
          </a:xfrm>
        </p:grpSpPr>
        <p:pic>
          <p:nvPicPr>
            <p:cNvPr id="34" name="Picture 33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671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98F5F-9D93-42B6-BD7D-375A1C7118C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8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2503669"/>
            <a:ext cx="7772400" cy="1362075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5EB97-4649-4440-A63E-E0EC2F0C87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5907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136088F-EB29-4D3F-BFD7-81D74DDF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4168605-CF35-47FF-BE7C-BD130373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0CE63-1371-40A5-AFB3-C5EA622EB5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D270312-AE5E-4F20-9D82-1FEEC808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C69467-FC69-44B9-B061-C727BDFB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24306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6" name="Picture 15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40719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8F857-94C2-428C-846C-8237C57D45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1413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4030E-B73D-4C8C-B5BC-E66D56FE25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3492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2CE2E-213B-4DCD-A143-CF5487EABB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60965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9580E-DE9A-4D6D-A120-3E32FB9987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98702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4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D51E6-43EC-4F18-AA77-F0E181A3CCB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220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DCFE4-7206-4462-AC8A-EBC96133A3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0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8230E-37BA-4905-8603-A948BD3122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42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98F5F-9D93-42B6-BD7D-375A1C7118C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630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2503669"/>
            <a:ext cx="7772400" cy="1362075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C5EBC-7AC8-4F42-9EAD-4290478B3C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29CF07-F391-4AFE-B67D-61FB9DCDBA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75431"/>
      </p:ext>
    </p:extLst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8550" y="4095750"/>
            <a:ext cx="6861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Miron Livny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Center for High Throughput Computing (CHTC)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Computer Sciences Department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University of Wisconsin-Madison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miron@cs.wisc.edu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8" name="Picture 8" descr="new-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7" name="Picture 10" descr="UW_tiny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9776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9D6B5-4ABE-495F-8ECC-97A4AA85B88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318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9BCB94-34BA-46E5-97E0-F0B3675A0E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708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D004F-4088-4DFA-A426-FBC5BA654C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3500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8FEDD-1D40-43D1-BEE3-9463FF4464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639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65E7A-C98B-408C-8A0B-5F8E26F1F4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4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322BD-F645-4F1D-B2EB-3E216CD1B79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842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51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59A57-E909-4FBE-8EDF-CE0C177C7B6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6610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20AB5-BFBE-4330-AE58-58968D4C08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210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A6DC9-ED23-4AF7-94FF-0FAEA80FF3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989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A9C60-4828-4C1C-9EBD-DD7743459B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9038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00238"/>
            <a:ext cx="7772400" cy="37385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E9265-3673-48DE-A605-4318888CA5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1582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5EB97-4649-4440-A63E-E0EC2F0C87FA}" type="datetime1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51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DAB69-348E-2C41-AF41-E98D046040A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Presenter | Presentation Title or Meeting Title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440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027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51653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951551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7418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73470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6296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8790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3494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691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084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8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2503669"/>
            <a:ext cx="7772400" cy="1362075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8550" y="4095750"/>
            <a:ext cx="6861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Miron Livny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Center for High Throughput Computing (CHTC)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Computer Sciences Department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University of Wisconsin-Madison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miron@cs.wisc.edu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8" name="Picture 8" descr="new-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7" name="Picture 10" descr="UW_tiny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66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9D6B5-4ABE-495F-8ECC-97A4AA85B88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6389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9BCB94-34BA-46E5-97E0-F0B3675A0E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3518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D004F-4088-4DFA-A426-FBC5BA654C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815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8FEDD-1D40-43D1-BEE3-9463FF4464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2089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65E7A-C98B-408C-8A0B-5F8E26F1F4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3408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322BD-F645-4F1D-B2EB-3E216CD1B79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5172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5980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59A57-E909-4FBE-8EDF-CE0C177C7B6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85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20AB5-BFBE-4330-AE58-58968D4C08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7158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A6DC9-ED23-4AF7-94FF-0FAEA80FF3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021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A9C60-4828-4C1C-9EBD-DD7743459B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738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00238"/>
            <a:ext cx="7772400" cy="37385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E9265-3673-48DE-A605-4318888CA5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851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5EB97-4649-4440-A63E-E0EC2F0C87FA}" type="datetime1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8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DAB69-348E-2C41-AF41-E98D046040A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Presenter | Presentation Title or Meeting Title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92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71550"/>
            <a:ext cx="7772400" cy="1657350"/>
          </a:xfrm>
        </p:spPr>
        <p:txBody>
          <a:bodyPr anchor="ctr" anchorCtr="0"/>
          <a:lstStyle>
            <a:lvl1pPr>
              <a:defRPr sz="5400">
                <a:solidFill>
                  <a:srgbClr val="3333CC"/>
                </a:solidFill>
              </a:defRPr>
            </a:lvl1pPr>
          </a:lstStyle>
          <a:p>
            <a:pPr lvl="0"/>
            <a:r>
              <a:rPr lang="en-US" altLang="en-US" noProof="0" smtClean="0"/>
              <a:t>ENTER TITLE HERE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3695700"/>
            <a:ext cx="6686550" cy="1943100"/>
          </a:xfrm>
        </p:spPr>
        <p:txBody>
          <a:bodyPr anchorCtr="1"/>
          <a:lstStyle>
            <a:lvl1pPr marL="0" indent="0" algn="ctr">
              <a:buFont typeface="Marlett" pitchFamily="2" charset="2"/>
              <a:buNone/>
              <a:defRPr sz="2400" i="1"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en-US" noProof="0" smtClean="0"/>
              <a:t> Master subtitle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b="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 algn="ctr">
              <a:defRPr sz="1400" b="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8B93E-DDE4-4D70-8867-DED9612821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454025" y="5368925"/>
            <a:ext cx="8534400" cy="1238250"/>
            <a:chOff x="144" y="3312"/>
            <a:chExt cx="5376" cy="780"/>
          </a:xfrm>
        </p:grpSpPr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144" y="3642"/>
              <a:ext cx="4224" cy="120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46275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660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28681" name="Group 9"/>
            <p:cNvGrpSpPr>
              <a:grpSpLocks/>
            </p:cNvGrpSpPr>
            <p:nvPr/>
          </p:nvGrpSpPr>
          <p:grpSpPr bwMode="auto">
            <a:xfrm>
              <a:off x="4272" y="3312"/>
              <a:ext cx="1248" cy="780"/>
              <a:chOff x="4272" y="3312"/>
              <a:chExt cx="1248" cy="780"/>
            </a:xfrm>
          </p:grpSpPr>
          <p:sp>
            <p:nvSpPr>
              <p:cNvPr id="2868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504"/>
                <a:ext cx="960" cy="3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0" cap="none" spc="-200" normalizeH="0" baseline="0" noProof="0" smtClean="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777777"/>
                        </a:gs>
                        <a:gs pos="10000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C66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Times New Roman"/>
                  </a:rPr>
                  <a:t>ondor</a:t>
                </a:r>
              </a:p>
            </p:txBody>
          </p:sp>
          <p:sp>
            <p:nvSpPr>
              <p:cNvPr id="2868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72" y="3312"/>
                <a:ext cx="564" cy="7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0" cap="none" spc="-400" normalizeH="0" baseline="0" noProof="0" smtClean="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777777"/>
                        </a:gs>
                        <a:gs pos="10000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C66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Times New Roman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0768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F5FBD-EA39-4F91-8C6C-CF3A4A4901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0368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12B7E-B249-42AA-9651-FE85EF579A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44947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943100"/>
            <a:ext cx="3952875" cy="339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43100"/>
            <a:ext cx="3952875" cy="339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04E0A-4312-4945-8383-8A1F9C5CA9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832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00587-E194-4D4B-8CA3-9013A7579B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4375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2F4C3-F245-4A4A-AA11-68E5483372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6099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CBDA-7C23-4F4F-8C36-482D96FE3F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8644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27B1B-D6DB-49A5-A203-2D4F6CCE51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7198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4F45A-631E-4D63-9CE9-94116575AB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6788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9AA31-426B-4529-A357-724A8F3E14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69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438150"/>
            <a:ext cx="2014537" cy="4895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438150"/>
            <a:ext cx="5891213" cy="489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D29DC-9205-4B6E-B807-F0ED718FED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75107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2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537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300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866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004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682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9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360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421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0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4477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20" name="Picture 19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433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9" name="Picture 18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693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9" name="Picture 18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2315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9" name="Picture 18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5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41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15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1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38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2503669"/>
            <a:ext cx="7772400" cy="1362075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7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7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5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37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4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64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8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6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609203E7-1546-4A5A-9952-387FA88661D4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95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2CBC-93DC-466F-8C62-66EC33E1549E}" type="slidenum">
              <a:rPr lang="en-US" smtClean="0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8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92029F1-D173-4B3E-BAF8-134C7E30A4F7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6C772B5D-98DC-4695-97CC-C21E7E9A914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EF7328E-D41B-4685-8E17-CE52101CE96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E4897793-2076-4D7D-BCBC-777FC11FA81E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0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5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5" y="2970215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7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446707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5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5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7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5086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4114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3320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535114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1171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4395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7" y="1600201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1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95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7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7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417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7" y="1600202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91840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latin typeface="Verdana"/>
              </a:rPr>
              <a:t>Presentation Title [via Insert tab &gt; Header &amp; Footer]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570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D046-2741-4A42-AAC7-D086914D4C52}" type="slidenum">
              <a:rPr lang="en-US">
                <a:latin typeface="Verdana"/>
              </a:rPr>
              <a:pPr>
                <a:defRPr/>
              </a:pPr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06904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84700" y="1714502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2"/>
            <a:ext cx="3632200" cy="4411663"/>
          </a:xfrm>
        </p:spPr>
        <p:txBody>
          <a:bodyPr/>
          <a:lstStyle>
            <a:lvl1pPr marL="182842" indent="-182842">
              <a:defRPr sz="2200"/>
            </a:lvl1pPr>
            <a:lvl2pPr marL="548526" indent="-182842">
              <a:spcBef>
                <a:spcPts val="1079"/>
              </a:spcBef>
              <a:buClr>
                <a:srgbClr val="B70000"/>
              </a:buClr>
              <a:defRPr sz="2000"/>
            </a:lvl2pPr>
            <a:lvl3pPr marL="822790" indent="-182842">
              <a:spcBef>
                <a:spcPts val="1032"/>
              </a:spcBef>
              <a:defRPr sz="1800"/>
            </a:lvl3pPr>
            <a:lvl4pPr marL="1142764" indent="-182842">
              <a:spcBef>
                <a:spcPts val="984"/>
              </a:spcBef>
              <a:defRPr sz="1700"/>
            </a:lvl4pPr>
            <a:lvl5pPr marL="1417026" indent="-137131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2"/>
            <a:ext cx="3619500" cy="4411663"/>
          </a:xfrm>
        </p:spPr>
        <p:txBody>
          <a:bodyPr/>
          <a:lstStyle>
            <a:lvl1pPr marL="182842" indent="-182842">
              <a:defRPr sz="2200"/>
            </a:lvl1pPr>
            <a:lvl2pPr marL="548526" indent="-182842">
              <a:spcBef>
                <a:spcPts val="1079"/>
              </a:spcBef>
              <a:defRPr sz="2000"/>
            </a:lvl2pPr>
            <a:lvl3pPr marL="822790" indent="-182842">
              <a:spcBef>
                <a:spcPts val="1032"/>
              </a:spcBef>
              <a:defRPr sz="1800"/>
            </a:lvl3pPr>
            <a:lvl4pPr marL="1142764" indent="-182842">
              <a:spcBef>
                <a:spcPts val="1008"/>
              </a:spcBef>
              <a:defRPr sz="1700"/>
            </a:lvl4pPr>
            <a:lvl5pPr marL="1417026" indent="-137131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84940"/>
            <a:ext cx="2133600" cy="365125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mtClean="0"/>
            </a:lvl1pPr>
          </a:lstStyle>
          <a:p>
            <a:pPr>
              <a:defRPr/>
            </a:pPr>
            <a:fld id="{0FD72BD9-55C5-4C87-88BD-DAA6A36019DF}" type="datetime1">
              <a:rPr lang="en-US" altLang="en-US">
                <a:solidFill>
                  <a:srgbClr val="00AEEF"/>
                </a:solidFill>
                <a:latin typeface="Verdana"/>
              </a:rPr>
              <a:pPr>
                <a:defRPr/>
              </a:pPr>
              <a:t>10/28/2018</a:t>
            </a:fld>
            <a:endParaRPr lang="en-US" alt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3352"/>
            <a:ext cx="2895600" cy="365125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AEEF"/>
                </a:solidFill>
                <a:latin typeface="Verdana"/>
              </a:rPr>
              <a:t>UNIVERSITY OF WISCONSIN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36D57-7729-4847-8240-1637DE960C24}" type="slidenum">
              <a:rPr lang="en-US" altLang="en-US">
                <a:latin typeface="Verdana"/>
              </a:rPr>
              <a:pPr>
                <a:defRPr/>
              </a:pPr>
              <a:t>‹#›</a:t>
            </a:fld>
            <a:endParaRPr lang="en-US" alt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5498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5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5" y="2970215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7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1494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5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5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7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77576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74158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972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535114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790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1840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7" y="1600201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1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856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7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7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34828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7" y="1600202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9424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61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Presentation Title [via Insert tab &gt; Header &amp; Footer]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314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84700" y="1714502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2"/>
            <a:ext cx="3632200" cy="4411663"/>
          </a:xfrm>
        </p:spPr>
        <p:txBody>
          <a:bodyPr/>
          <a:lstStyle>
            <a:lvl1pPr marL="182842" indent="-182842">
              <a:defRPr sz="2200"/>
            </a:lvl1pPr>
            <a:lvl2pPr marL="548526" indent="-182842">
              <a:spcBef>
                <a:spcPts val="1079"/>
              </a:spcBef>
              <a:buClr>
                <a:srgbClr val="B70000"/>
              </a:buClr>
              <a:defRPr sz="2000"/>
            </a:lvl2pPr>
            <a:lvl3pPr marL="822790" indent="-182842">
              <a:spcBef>
                <a:spcPts val="1032"/>
              </a:spcBef>
              <a:defRPr sz="1800"/>
            </a:lvl3pPr>
            <a:lvl4pPr marL="1142764" indent="-182842">
              <a:spcBef>
                <a:spcPts val="984"/>
              </a:spcBef>
              <a:defRPr sz="1700"/>
            </a:lvl4pPr>
            <a:lvl5pPr marL="1417026" indent="-137131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2"/>
            <a:ext cx="3619500" cy="4411663"/>
          </a:xfrm>
        </p:spPr>
        <p:txBody>
          <a:bodyPr/>
          <a:lstStyle>
            <a:lvl1pPr marL="182842" indent="-182842">
              <a:defRPr sz="2200"/>
            </a:lvl1pPr>
            <a:lvl2pPr marL="548526" indent="-182842">
              <a:spcBef>
                <a:spcPts val="1079"/>
              </a:spcBef>
              <a:defRPr sz="2000"/>
            </a:lvl2pPr>
            <a:lvl3pPr marL="822790" indent="-182842">
              <a:spcBef>
                <a:spcPts val="1032"/>
              </a:spcBef>
              <a:defRPr sz="1800"/>
            </a:lvl3pPr>
            <a:lvl4pPr marL="1142764" indent="-182842">
              <a:spcBef>
                <a:spcPts val="1008"/>
              </a:spcBef>
              <a:defRPr sz="1700"/>
            </a:lvl4pPr>
            <a:lvl5pPr marL="1417026" indent="-137131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84940"/>
            <a:ext cx="2133600" cy="365125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mtClean="0"/>
            </a:lvl1pPr>
          </a:lstStyle>
          <a:p>
            <a:pPr>
              <a:defRPr/>
            </a:pPr>
            <a:fld id="{0FD72BD9-55C5-4C87-88BD-DAA6A36019DF}" type="datetime1">
              <a:rPr lang="en-US" altLang="en-US"/>
              <a:pPr>
                <a:defRPr/>
              </a:pPr>
              <a:t>10/28/2018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3352"/>
            <a:ext cx="2895600" cy="365125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WISCONSIN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36D57-7729-4847-8240-1637DE960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072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8550" y="4095750"/>
            <a:ext cx="6861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Miron Livny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Center for High Throughput Computing (CHTC)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Computer Sciences Department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University of Wisconsin-Madison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miron@cs.wisc.edu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8" name="Picture 8" descr="new-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" name="Picture 10" descr="UW_tiny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7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D6B5-4ABE-495F-8ECC-97A4AA8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9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BCB94-34BA-46E5-97E0-F0B3675A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2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004F-4088-4DFA-A426-FBC5BA65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0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FEDD-1D40-43D1-BEE3-9463FF44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5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5E7A-C98B-408C-8A0B-5F8E26F1F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6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22BD-F645-4F1D-B2EB-3E216CD1B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2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889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59A57-E909-4FBE-8EDF-CE0C177C7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2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0AB5-BFBE-4330-AE58-58968D4C0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63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DC9-ED23-4AF7-94FF-0FAEA80F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59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9C60-4828-4C1C-9EBD-DD774345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3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00238"/>
            <a:ext cx="7772400" cy="37385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9265-3673-48DE-A605-4318888CA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8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5915025"/>
            <a:ext cx="9144000" cy="942975"/>
            <a:chOff x="0" y="5915384"/>
            <a:chExt cx="9144000" cy="942616"/>
          </a:xfrm>
        </p:grpSpPr>
        <p:pic>
          <p:nvPicPr>
            <p:cNvPr id="4" name="Picture 7" descr="CHTC_logo_color_ver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5915384"/>
              <a:ext cx="1660706" cy="9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3600"/>
              <a:ext cx="3708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5943600"/>
              <a:ext cx="3708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844F441-74D4-4997-AE05-EF71D0557DEB}" type="datetimeFigureOut">
              <a:rPr lang="en-US" sz="2800">
                <a:solidFill>
                  <a:srgbClr val="000000"/>
                </a:solidFill>
              </a:rPr>
              <a:pPr>
                <a:defRPr/>
              </a:pPr>
              <a:t>10/28/2018</a:t>
            </a:fld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8D076FA-2A26-4CD9-85B4-E056E582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1" name="Picture 10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73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5915025"/>
            <a:ext cx="9144000" cy="942975"/>
            <a:chOff x="0" y="5915384"/>
            <a:chExt cx="9144000" cy="942616"/>
          </a:xfrm>
        </p:grpSpPr>
        <p:pic>
          <p:nvPicPr>
            <p:cNvPr id="3" name="Picture 7" descr="CHTC_logo_color_ver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5915384"/>
              <a:ext cx="1660706" cy="9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3600"/>
              <a:ext cx="3708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5943600"/>
              <a:ext cx="3708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BDE85BA-65A3-44CD-B788-265D13CC7672}" type="datetimeFigureOut">
              <a:rPr lang="en-US" sz="2800">
                <a:solidFill>
                  <a:srgbClr val="000000"/>
                </a:solidFill>
              </a:rPr>
              <a:pPr>
                <a:defRPr/>
              </a:pPr>
              <a:t>10/28/2018</a:t>
            </a:fld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3A6F511-B121-4CD2-9EAE-0F04670C1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0" name="Picture 9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2878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5EB97-4649-4440-A63E-E0EC2F0C87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164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136088F-EB29-4D3F-BFD7-81D74DDF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D270312-AE5E-4F20-9D82-1FEEC808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4" name="Picture 13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771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8F857-94C2-428C-846C-8237C57D45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688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4030E-B73D-4C8C-B5BC-E66D56FE25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581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2CE2E-213B-4DCD-A143-CF5487EABB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5384"/>
            <a:ext cx="9144000" cy="942616"/>
            <a:chOff x="0" y="5915384"/>
            <a:chExt cx="9144000" cy="942616"/>
          </a:xfrm>
        </p:grpSpPr>
        <p:pic>
          <p:nvPicPr>
            <p:cNvPr id="8" name="Picture 7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5915384"/>
              <a:ext cx="1660706" cy="942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5943600"/>
              <a:ext cx="3708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5600" y="5943600"/>
              <a:ext cx="3708400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7934" y="5915384"/>
            <a:ext cx="9136066" cy="942616"/>
            <a:chOff x="7934" y="357726"/>
            <a:chExt cx="9136066" cy="942616"/>
          </a:xfrm>
        </p:grpSpPr>
        <p:pic>
          <p:nvPicPr>
            <p:cNvPr id="12" name="Picture 11" descr="CHTC_logo_color_ver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34" y="357726"/>
              <a:ext cx="1660706" cy="942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4" y="385942"/>
              <a:ext cx="3708400" cy="914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435600" y="385942"/>
              <a:ext cx="3708400" cy="914400"/>
              <a:chOff x="5377040" y="2158640"/>
              <a:chExt cx="37084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77040" y="2158640"/>
                <a:ext cx="3708400" cy="914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6208890" y="2158640"/>
                <a:ext cx="2876550" cy="892010"/>
              </a:xfrm>
              <a:prstGeom prst="rect">
                <a:avLst/>
              </a:prstGeom>
              <a:solidFill>
                <a:srgbClr val="9A4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" t="12537" r="4766" b="12803"/>
              <a:stretch/>
            </p:blipFill>
            <p:spPr>
              <a:xfrm>
                <a:off x="6486002" y="2313778"/>
                <a:ext cx="1963301" cy="672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215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9580E-DE9A-4D6D-A120-3E32FB9987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98702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3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D51E6-43EC-4F18-AA77-F0E181A3CCB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DCFE4-7206-4462-AC8A-EBC96133A3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8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8230E-37BA-4905-8603-A948BD3122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C394-B012-491B-B4CA-F66FDB7D8A0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D388-48B3-4144-B4EE-56E051A0C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064B3-9EFB-499B-A934-AD4678D0B0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867F8-F3A6-48A0-B6C0-CA694964237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4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FEFDA-A955-094F-A742-62D021BE20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867F8-F3A6-48A0-B6C0-CA694964237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94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1" r:id="rId14"/>
    <p:sldLayoutId id="214748434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1650" y="6229350"/>
            <a:ext cx="615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20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1943100"/>
            <a:ext cx="80581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501650" y="5448300"/>
            <a:ext cx="8534400" cy="1238250"/>
            <a:chOff x="316" y="3432"/>
            <a:chExt cx="5376" cy="780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16" y="3762"/>
              <a:ext cx="4224" cy="120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46275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660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27655" name="Group 7"/>
            <p:cNvGrpSpPr>
              <a:grpSpLocks/>
            </p:cNvGrpSpPr>
            <p:nvPr/>
          </p:nvGrpSpPr>
          <p:grpSpPr bwMode="auto">
            <a:xfrm>
              <a:off x="4444" y="3432"/>
              <a:ext cx="1248" cy="780"/>
              <a:chOff x="4272" y="3312"/>
              <a:chExt cx="1248" cy="780"/>
            </a:xfrm>
          </p:grpSpPr>
          <p:sp>
            <p:nvSpPr>
              <p:cNvPr id="27656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504"/>
                <a:ext cx="960" cy="3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0" cap="none" spc="-200" normalizeH="0" baseline="0" noProof="0" smtClean="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777777"/>
                        </a:gs>
                        <a:gs pos="10000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C66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Times New Roman"/>
                  </a:rPr>
                  <a:t>ondor</a:t>
                </a:r>
              </a:p>
            </p:txBody>
          </p:sp>
          <p:sp>
            <p:nvSpPr>
              <p:cNvPr id="2765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72" y="3312"/>
                <a:ext cx="564" cy="7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0" cap="none" spc="-400" normalizeH="0" baseline="0" noProof="0" smtClean="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777777"/>
                        </a:gs>
                        <a:gs pos="100000">
                          <a:srgbClr val="777777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C66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Times New Roman"/>
                  </a:rPr>
                  <a:t>C</a:t>
                </a:r>
              </a:p>
            </p:txBody>
          </p:sp>
        </p:grpSp>
      </p:grpSp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438150"/>
            <a:ext cx="8039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758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A42C0-1503-476E-AD45-83A90AB1FDB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Marlett" pitchFamily="2" charset="2"/>
        <a:buChar char="4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35FE4-5CE3-4141-BA9B-C267EF63A8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3F190-4CCF-40E6-BD49-08A9CAFC16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9F6A-FBFF-4B30-BF08-C5EB96C1E095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D152-6735-443C-A525-61EE1B12F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31FEFDA-A955-094F-A742-62D021BE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EAD7CA6-2E29-6D4D-9D93-FF615D739D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86" r:id="rId3"/>
    <p:sldLayoutId id="2147483758" r:id="rId4"/>
    <p:sldLayoutId id="2147483757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8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E3F2-F68D-4892-892D-300B494B755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D15F-DDD3-43D7-95BD-5D2A4E53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anner-ITonl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pes-image.jpg"/>
          <p:cNvPicPr>
            <a:picLocks noChangeAspect="1"/>
          </p:cNvPicPr>
          <p:nvPr userDrawn="1"/>
        </p:nvPicPr>
        <p:blipFill>
          <a:blip r:embed="rId9" cstate="print"/>
          <a:srcRect b="86058"/>
          <a:stretch>
            <a:fillRect/>
          </a:stretch>
        </p:blipFill>
        <p:spPr bwMode="auto">
          <a:xfrm>
            <a:off x="0" y="0"/>
            <a:ext cx="1219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8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 smtClean="0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r>
              <a:rPr lang="en-US">
                <a:ea typeface="ＭＳ Ｐゴシック" pitchFamily="-112" charset="-128"/>
              </a:rPr>
              <a:t> </a:t>
            </a:r>
            <a:r>
              <a:rPr lang="en-US">
                <a:solidFill>
                  <a:srgbClr val="3861AA"/>
                </a:solidFill>
                <a:ea typeface="ＭＳ Ｐゴシック" pitchFamily="-112" charset="-128"/>
              </a:rPr>
              <a:t>Presentation title - </a:t>
            </a:r>
            <a:fld id="{96659A7F-C6A7-4B41-B57C-FF596D7789B2}" type="slidenum">
              <a:rPr lang="en-US">
                <a:solidFill>
                  <a:srgbClr val="3861AA"/>
                </a:solidFill>
                <a:ea typeface="ＭＳ Ｐゴシック" pitchFamily="-112" charset="-128"/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8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10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21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31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421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553" indent="-228553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380" indent="-228553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210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039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599868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6974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079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184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8289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21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5" r:id="rId11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10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21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31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421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553" indent="-228553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0090"/>
          </a:solidFill>
          <a:latin typeface="+mn-lt"/>
          <a:ea typeface="+mn-ea"/>
          <a:cs typeface="+mn-cs"/>
        </a:defRPr>
      </a:lvl1pPr>
      <a:lvl2pPr marL="571380" indent="-228553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0090"/>
          </a:solidFill>
          <a:latin typeface="+mn-lt"/>
        </a:defRPr>
      </a:lvl2pPr>
      <a:lvl3pPr marL="914210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0090"/>
          </a:solidFill>
          <a:latin typeface="+mn-lt"/>
        </a:defRPr>
      </a:lvl3pPr>
      <a:lvl4pPr marL="1257039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0090"/>
          </a:solidFill>
          <a:latin typeface="+mn-lt"/>
        </a:defRPr>
      </a:lvl4pPr>
      <a:lvl5pPr marL="1599868" indent="-228553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0090"/>
          </a:solidFill>
          <a:latin typeface="+mn-lt"/>
        </a:defRPr>
      </a:lvl5pPr>
      <a:lvl6pPr marL="2056974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079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184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8289" indent="-22855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eaLnBrk="0" hangingPunct="0">
              <a:defRPr/>
            </a:pPr>
            <a:fld id="{138867F8-F3A6-48A0-B6C0-CA694964237F}" type="slidenum">
              <a:rPr lang="en-US"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9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064B3-9EFB-499B-A934-AD4678D0B0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cf.anl.gov/user-guides/cooley" TargetMode="External"/><Relationship Id="rId3" Type="http://schemas.openxmlformats.org/officeDocument/2006/relationships/hyperlink" Target="https://aws.amazon.com/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Relationship Id="rId6" Type="http://schemas.openxmlformats.org/officeDocument/2006/relationships/hyperlink" Target="https://icecube.wisc.edu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hyperlink" Target="https://opensciencegrid.org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://scikit-learn.org/stable/" TargetMode="External"/><Relationship Id="rId18" Type="http://schemas.openxmlformats.org/officeDocument/2006/relationships/image" Target="../media/image44.png"/><Relationship Id="rId3" Type="http://schemas.openxmlformats.org/officeDocument/2006/relationships/hyperlink" Target="https://pytorch.org/" TargetMode="External"/><Relationship Id="rId21" Type="http://schemas.openxmlformats.org/officeDocument/2006/relationships/hyperlink" Target="https://conda.io/docs/" TargetMode="External"/><Relationship Id="rId7" Type="http://schemas.openxmlformats.org/officeDocument/2006/relationships/hyperlink" Target="https://keras.io/" TargetMode="External"/><Relationship Id="rId12" Type="http://schemas.openxmlformats.org/officeDocument/2006/relationships/image" Target="../media/image41.png"/><Relationship Id="rId17" Type="http://schemas.openxmlformats.org/officeDocument/2006/relationships/hyperlink" Target="https://developer.nvidia.com/cudnn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38.png"/><Relationship Id="rId11" Type="http://schemas.openxmlformats.org/officeDocument/2006/relationships/hyperlink" Target="https://www.python.org/" TargetMode="External"/><Relationship Id="rId5" Type="http://schemas.openxmlformats.org/officeDocument/2006/relationships/hyperlink" Target="https://www.tensorflow.org/" TargetMode="External"/><Relationship Id="rId15" Type="http://schemas.openxmlformats.org/officeDocument/2006/relationships/hyperlink" Target="http://www.numpy.org/" TargetMode="External"/><Relationship Id="rId10" Type="http://schemas.openxmlformats.org/officeDocument/2006/relationships/image" Target="../media/image40.jpeg"/><Relationship Id="rId19" Type="http://schemas.openxmlformats.org/officeDocument/2006/relationships/hyperlink" Target="https://developer.nvidia.com/cuda-zone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://deeplearning.net/software/theano/" TargetMode="External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04" y="982056"/>
            <a:ext cx="8955992" cy="2609850"/>
          </a:xfrm>
        </p:spPr>
        <p:txBody>
          <a:bodyPr>
            <a:noAutofit/>
          </a:bodyPr>
          <a:lstStyle/>
          <a:p>
            <a:r>
              <a:rPr lang="en-US" b="1" dirty="0"/>
              <a:t>Satisfying the Ever Growing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Appetite </a:t>
            </a:r>
            <a:r>
              <a:rPr lang="en-US" b="1" dirty="0"/>
              <a:t>of HEP </a:t>
            </a:r>
            <a:r>
              <a:rPr lang="en-US" b="1" dirty="0" smtClean="0"/>
              <a:t>for HTC </a:t>
            </a:r>
            <a:r>
              <a:rPr lang="en-US" sz="4800" b="1" dirty="0" smtClean="0"/>
              <a:t> 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1516"/>
            <a:ext cx="6400800" cy="14419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Miron Livny</a:t>
            </a:r>
          </a:p>
          <a:p>
            <a:r>
              <a:rPr lang="en-US" dirty="0"/>
              <a:t>John P. Morgridge Professor of Computer Science</a:t>
            </a:r>
          </a:p>
          <a:p>
            <a:r>
              <a:rPr lang="en-US" dirty="0" smtClean="0"/>
              <a:t>Center for High Throughput Computing </a:t>
            </a:r>
            <a:endParaRPr lang="en-US" dirty="0"/>
          </a:p>
          <a:p>
            <a:r>
              <a:rPr lang="en-US" dirty="0"/>
              <a:t>University of Wisconsin-Madison</a:t>
            </a:r>
          </a:p>
        </p:txBody>
      </p:sp>
    </p:spTree>
    <p:extLst>
      <p:ext uri="{BB962C8B-B14F-4D97-AF65-F5344CB8AC3E}">
        <p14:creationId xmlns:p14="http://schemas.microsoft.com/office/powerpoint/2010/main" val="16175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744" y="1954851"/>
            <a:ext cx="3422591" cy="2414898"/>
          </a:xfrm>
        </p:spPr>
        <p:txBody>
          <a:bodyPr>
            <a:noAutofit/>
          </a:bodyPr>
          <a:lstStyle/>
          <a:p>
            <a:r>
              <a:rPr lang="en-US" sz="4000" dirty="0" smtClean="0"/>
              <a:t>Top 15 projects from latest  </a:t>
            </a:r>
            <a:r>
              <a:rPr lang="en-US" sz="4000" dirty="0" smtClean="0"/>
              <a:t>90-days </a:t>
            </a:r>
            <a:r>
              <a:rPr lang="en-US" sz="4000" dirty="0" smtClean="0"/>
              <a:t>report </a:t>
            </a:r>
            <a:r>
              <a:rPr lang="en-US" sz="4000" dirty="0" smtClean="0"/>
              <a:t>from the CHTC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86" y="649546"/>
            <a:ext cx="4690475" cy="50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partnership with HEP computing started in 1990 with an email from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after reading a paper we published in 1988. He basically said “we need what you did and rather than re-doing it ourselves let us collaborate and build on your software!”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73" t="8086" r="9044" b="11633"/>
          <a:stretch/>
        </p:blipFill>
        <p:spPr>
          <a:xfrm>
            <a:off x="673894" y="1559720"/>
            <a:ext cx="2371725" cy="2316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03" y="1900238"/>
            <a:ext cx="5267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597400"/>
            <a:ext cx="9144000" cy="226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51203" name="Picture 3" descr="CERN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03200"/>
            <a:ext cx="23717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CER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885825"/>
            <a:ext cx="44323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CERN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28600"/>
            <a:ext cx="2273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CERN-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40100"/>
            <a:ext cx="2289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CERN-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340100"/>
            <a:ext cx="22510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1644818">
            <a:off x="623446" y="-419914"/>
            <a:ext cx="3444418" cy="19542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>
                <a:rot lat="19799993" lon="1200000" rev="180000"/>
              </a:camera>
              <a:lightRig rig="threePt" dir="t"/>
            </a:scene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CERN 92</a:t>
            </a:r>
          </a:p>
        </p:txBody>
      </p:sp>
    </p:spTree>
    <p:extLst>
      <p:ext uri="{BB962C8B-B14F-4D97-AF65-F5344CB8AC3E}">
        <p14:creationId xmlns:p14="http://schemas.microsoft.com/office/powerpoint/2010/main" val="42564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38150" y="5881622"/>
            <a:ext cx="8534400" cy="921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D. H. J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Epema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Miron Livny, R. van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Dantzig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X. Evers, and Jim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Pruyne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"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 Worldwide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Flock of Condors : Load Sharing among  Workstation Clusters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"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Journal on Future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Generations of Computer Systems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Volume 12, 1996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940300" y="4813300"/>
            <a:ext cx="2235200" cy="1041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18150" y="5000625"/>
            <a:ext cx="46679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22850" y="5414963"/>
            <a:ext cx="208743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Dubna/Berlin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737100" y="1371600"/>
            <a:ext cx="1930400" cy="198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797425" y="1392238"/>
            <a:ext cx="18517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Amsterdam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076825" y="2797175"/>
            <a:ext cx="323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756400" y="3390900"/>
            <a:ext cx="16383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943725" y="4249738"/>
            <a:ext cx="1354858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Warsaw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616825" y="3622675"/>
            <a:ext cx="323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086100" y="4241800"/>
            <a:ext cx="1447800" cy="162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819400" y="1346200"/>
            <a:ext cx="1231900" cy="1943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901700" y="2095500"/>
            <a:ext cx="1447800" cy="2425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93700"/>
            <a:ext cx="8458200" cy="914400"/>
          </a:xfrm>
        </p:spPr>
        <p:txBody>
          <a:bodyPr/>
          <a:lstStyle/>
          <a:p>
            <a:r>
              <a:rPr lang="en-US" sz="3600"/>
              <a:t>1994 Worldwide Flock of Condors</a:t>
            </a: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1384300" y="26035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1536700" y="32893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302000" y="19050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5105400" y="18288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6032500" y="18288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5511800" y="28194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7239000" y="36576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5943600" y="49784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3606800" y="46609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H="1" flipV="1">
            <a:off x="1587500" y="2908300"/>
            <a:ext cx="101600" cy="393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V="1">
            <a:off x="1892300" y="2197100"/>
            <a:ext cx="1511300" cy="1206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3670300" y="2082800"/>
            <a:ext cx="1866900" cy="81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3644900" y="1981200"/>
            <a:ext cx="1460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5334000" y="2133600"/>
            <a:ext cx="342900" cy="698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V="1">
            <a:off x="3873500" y="3022600"/>
            <a:ext cx="1663700" cy="165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5740400" y="3124200"/>
            <a:ext cx="295275" cy="187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6223000" y="3873500"/>
            <a:ext cx="1041400" cy="111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5880100" y="3009900"/>
            <a:ext cx="1397000" cy="698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1279525" y="2212975"/>
            <a:ext cx="603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200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1139825" y="3279775"/>
            <a:ext cx="323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974725" y="3995738"/>
            <a:ext cx="136928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Madison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2968625" y="1417638"/>
            <a:ext cx="96532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Delft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3171825" y="4651375"/>
            <a:ext cx="46679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3462564" y="2420143"/>
            <a:ext cx="323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3197225" y="5278438"/>
            <a:ext cx="122020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Geneva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5597525" y="2035175"/>
            <a:ext cx="4635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30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4860925" y="2187575"/>
            <a:ext cx="46679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 flipH="1">
            <a:off x="5753100" y="2120900"/>
            <a:ext cx="431800" cy="723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28935" y="2453490"/>
            <a:ext cx="7772400" cy="3087502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b="1" dirty="0"/>
              <a:t>High Availability and Reliability</a:t>
            </a:r>
          </a:p>
          <a:p>
            <a:pPr lvl="1" eaLnBrk="1" hangingPunct="1"/>
            <a:r>
              <a:rPr lang="en-US" b="1" dirty="0"/>
              <a:t>High System Performance</a:t>
            </a:r>
          </a:p>
          <a:p>
            <a:pPr lvl="1" eaLnBrk="1" hangingPunct="1"/>
            <a:r>
              <a:rPr lang="en-US" b="1" dirty="0"/>
              <a:t>Ease of Modular and Incremental Growth</a:t>
            </a:r>
          </a:p>
          <a:p>
            <a:pPr lvl="1" eaLnBrk="1" hangingPunct="1"/>
            <a:r>
              <a:rPr lang="en-US" b="1" dirty="0"/>
              <a:t>Automatic Load and Resource Sharing</a:t>
            </a:r>
          </a:p>
          <a:p>
            <a:pPr lvl="1" eaLnBrk="1" hangingPunct="1"/>
            <a:r>
              <a:rPr lang="en-US" b="1" dirty="0"/>
              <a:t>Good Response to Temporary Overloads</a:t>
            </a:r>
          </a:p>
          <a:p>
            <a:pPr lvl="1" eaLnBrk="1" hangingPunct="1"/>
            <a:r>
              <a:rPr lang="en-US" b="1" dirty="0"/>
              <a:t>Easy Expansion in Capacity and/or Function</a:t>
            </a:r>
          </a:p>
          <a:p>
            <a:pPr eaLnBrk="1" hangingPunct="1"/>
            <a:endParaRPr lang="en-US" b="1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Claims for “benefits” provided by Distributed Processing Systems</a:t>
            </a:r>
            <a:r>
              <a:rPr lang="en-US" sz="2400" dirty="0"/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6802" y="1635456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P.H.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Enslow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“What is a Distributed Data Processing System?”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Computer, January 1978</a:t>
            </a:r>
          </a:p>
        </p:txBody>
      </p:sp>
    </p:spTree>
    <p:extLst>
      <p:ext uri="{BB962C8B-B14F-4D97-AF65-F5344CB8AC3E}">
        <p14:creationId xmlns:p14="http://schemas.microsoft.com/office/powerpoint/2010/main" val="2818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Definitional Criteria for a Distributed Processing System</a:t>
            </a:r>
            <a:endParaRPr lang="en-US" sz="28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882877"/>
            <a:ext cx="7772400" cy="2835535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3200" dirty="0"/>
              <a:t>Multiplicity of resources</a:t>
            </a:r>
          </a:p>
          <a:p>
            <a:pPr lvl="1" eaLnBrk="1" hangingPunct="1"/>
            <a:r>
              <a:rPr lang="en-US" sz="3200" dirty="0"/>
              <a:t>Component interconnection</a:t>
            </a:r>
          </a:p>
          <a:p>
            <a:pPr lvl="1" eaLnBrk="1" hangingPunct="1"/>
            <a:r>
              <a:rPr lang="en-US" sz="3200" b="1" dirty="0"/>
              <a:t>Unity of control </a:t>
            </a:r>
            <a:endParaRPr lang="en-US" b="1" dirty="0"/>
          </a:p>
          <a:p>
            <a:pPr lvl="1" eaLnBrk="1" hangingPunct="1"/>
            <a:r>
              <a:rPr lang="en-US" sz="3200" dirty="0"/>
              <a:t>System transparency</a:t>
            </a:r>
          </a:p>
          <a:p>
            <a:pPr lvl="1" eaLnBrk="1" hangingPunct="1"/>
            <a:r>
              <a:rPr lang="en-US" sz="3200" b="1" dirty="0"/>
              <a:t>Component autonomy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P.H.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Enslow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and T. G.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Saponas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“”Distributed and Decentralized Control in Fully Distributed Processing Systems”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Technical Report, 1981</a:t>
            </a:r>
          </a:p>
        </p:txBody>
      </p:sp>
    </p:spTree>
    <p:extLst>
      <p:ext uri="{BB962C8B-B14F-4D97-AF65-F5344CB8AC3E}">
        <p14:creationId xmlns:p14="http://schemas.microsoft.com/office/powerpoint/2010/main" val="812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Unity of Control</a:t>
            </a:r>
          </a:p>
        </p:txBody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FontTx/>
              <a:buNone/>
            </a:pPr>
            <a:r>
              <a:rPr lang="en-US" sz="4000" dirty="0"/>
              <a:t>All the component of the system should be </a:t>
            </a:r>
            <a:r>
              <a:rPr lang="en-US" sz="4000" b="1" dirty="0">
                <a:solidFill>
                  <a:schemeClr val="accent2"/>
                </a:solidFill>
              </a:rPr>
              <a:t>unified</a:t>
            </a:r>
            <a:r>
              <a:rPr lang="en-US" sz="4000" dirty="0"/>
              <a:t> in their desire to achieve a </a:t>
            </a:r>
            <a:r>
              <a:rPr lang="en-US" sz="4000" b="1" dirty="0">
                <a:solidFill>
                  <a:schemeClr val="accent2"/>
                </a:solidFill>
              </a:rPr>
              <a:t>common goal</a:t>
            </a:r>
            <a:r>
              <a:rPr lang="en-US" sz="4000" dirty="0"/>
              <a:t>. This goal will determine the rules according to which each of these elements will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5201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autonomy</a:t>
            </a:r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90000"/>
              </a:lnSpc>
              <a:buFontTx/>
              <a:buNone/>
            </a:pPr>
            <a:r>
              <a:rPr lang="en-US" dirty="0"/>
              <a:t>The components of the system, both the logical and physical, should be </a:t>
            </a:r>
            <a:r>
              <a:rPr lang="en-US" b="1" dirty="0">
                <a:solidFill>
                  <a:schemeClr val="accent2"/>
                </a:solidFill>
              </a:rPr>
              <a:t>autonomous</a:t>
            </a:r>
            <a:r>
              <a:rPr lang="en-US" dirty="0"/>
              <a:t> and are thus afforded the ability to refuse a request of service made by another element. However, in order to achieve the system’s goals they have to interact in a </a:t>
            </a:r>
            <a:r>
              <a:rPr lang="en-US" b="1" dirty="0">
                <a:solidFill>
                  <a:schemeClr val="accent2"/>
                </a:solidFill>
              </a:rPr>
              <a:t>cooperative</a:t>
            </a:r>
            <a:r>
              <a:rPr lang="en-US" dirty="0"/>
              <a:t> manner and thus adhere to a common set of policies. These policies should be carried out by the control schemes of each element. </a:t>
            </a:r>
          </a:p>
        </p:txBody>
      </p:sp>
    </p:spTree>
    <p:extLst>
      <p:ext uri="{BB962C8B-B14F-4D97-AF65-F5344CB8AC3E}">
        <p14:creationId xmlns:p14="http://schemas.microsoft.com/office/powerpoint/2010/main" val="2253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9562"/>
            <a:ext cx="8401733" cy="1109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9" y="1756434"/>
            <a:ext cx="8523932" cy="30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4878553"/>
            <a:ext cx="8305801" cy="912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8066" y="4905375"/>
            <a:ext cx="4028734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second page of the paper 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9" y="1457326"/>
            <a:ext cx="8253171" cy="41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luminosity and more complex events drive the LHC appetite for HTC capacity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6" y="1866900"/>
            <a:ext cx="82493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hold the key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11" y="1944688"/>
            <a:ext cx="8739025" cy="18534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3940" y="4069557"/>
            <a:ext cx="7345766" cy="1628775"/>
            <a:chOff x="304800" y="115887"/>
            <a:chExt cx="7345766" cy="162877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4800" y="152400"/>
              <a:ext cx="5924550" cy="155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 Grid: Blueprint for a New Computing Infrastructure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Edited by Ian Foster and Carl </a:t>
              </a:r>
              <a:r>
                <a:rPr kumimoji="0" lang="en-US" alt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Kesselman</a:t>
              </a:r>
              <a:endPara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July 1998, 701 pages.</a:t>
              </a:r>
              <a:endPara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691" y="115887"/>
              <a:ext cx="1285875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Sharing, Resource Scavenging and the problem of Load Balancing in Distributed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The value of Job Control Languages (JCL)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The power of preemptive- resume mechanisms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Data shipping vs. function shipping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Protection across job lines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Expressing, implementing, debugging, monitoring and understanding policies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67" y="3160890"/>
            <a:ext cx="7586133" cy="346198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We do not have tools to manage storage allocations </a:t>
            </a:r>
          </a:p>
          <a:p>
            <a:r>
              <a:rPr lang="en-US" sz="2400" dirty="0"/>
              <a:t>We do not have tools to schedule storage allocations</a:t>
            </a:r>
          </a:p>
          <a:p>
            <a:r>
              <a:rPr lang="en-US" sz="2400" dirty="0"/>
              <a:t>We do not have protocols to request allocation of storage </a:t>
            </a:r>
          </a:p>
          <a:p>
            <a:r>
              <a:rPr lang="en-US" sz="2400" dirty="0"/>
              <a:t>We do not have means to deal with “sorry no storage available now”</a:t>
            </a:r>
          </a:p>
          <a:p>
            <a:r>
              <a:rPr lang="en-US" sz="2400" dirty="0"/>
              <a:t>We do not know how to manage, use and reclaim opportunistic storage</a:t>
            </a:r>
          </a:p>
          <a:p>
            <a:r>
              <a:rPr lang="en-US" sz="2400" dirty="0"/>
              <a:t>We do not know how to budget for storage space</a:t>
            </a:r>
          </a:p>
          <a:p>
            <a:r>
              <a:rPr lang="en-US" sz="2400" dirty="0"/>
              <a:t>We do not know how to schedule access to storage devices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40267" y="18550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It is all about Storage Management, stupid!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(Allocate </a:t>
            </a:r>
            <a:r>
              <a:rPr lang="en-US" sz="3100" b="1" dirty="0"/>
              <a:t>B</a:t>
            </a:r>
            <a:r>
              <a:rPr lang="en-US" sz="3100" dirty="0"/>
              <a:t> bytes for </a:t>
            </a:r>
            <a:r>
              <a:rPr lang="en-US" sz="3100" b="1" dirty="0"/>
              <a:t>T</a:t>
            </a:r>
            <a:r>
              <a:rPr lang="en-US" sz="3100" dirty="0"/>
              <a:t> time units)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5491" y="304799"/>
            <a:ext cx="47443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Miron Livny</a:t>
            </a:r>
          </a:p>
          <a:p>
            <a:r>
              <a:rPr lang="en-US" sz="1600" i="1" dirty="0"/>
              <a:t>John P. Morgridge Professor of Computer Science</a:t>
            </a:r>
          </a:p>
          <a:p>
            <a:r>
              <a:rPr lang="en-US" sz="1600" i="1" dirty="0"/>
              <a:t>Director Center for High Throughput Computing</a:t>
            </a:r>
          </a:p>
          <a:p>
            <a:r>
              <a:rPr lang="en-US" sz="1600" i="1" dirty="0"/>
              <a:t>University of Wisconsin Madison</a:t>
            </a:r>
          </a:p>
        </p:txBody>
      </p:sp>
    </p:spTree>
    <p:extLst>
      <p:ext uri="{BB962C8B-B14F-4D97-AF65-F5344CB8AC3E}">
        <p14:creationId xmlns:p14="http://schemas.microsoft.com/office/powerpoint/2010/main" val="19587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Fly Capacity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2" y="596297"/>
            <a:ext cx="5350614" cy="4003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470" r="10386"/>
          <a:stretch/>
        </p:blipFill>
        <p:spPr>
          <a:xfrm>
            <a:off x="5596144" y="3167442"/>
            <a:ext cx="3407974" cy="32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58662" y="2983320"/>
            <a:ext cx="4723288" cy="3079900"/>
            <a:chOff x="3258662" y="2983320"/>
            <a:chExt cx="4723288" cy="3079900"/>
          </a:xfrm>
        </p:grpSpPr>
        <p:pic>
          <p:nvPicPr>
            <p:cNvPr id="3078" name="Picture 6" descr="AWS Amazon Web Service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135905"/>
              <a:ext cx="3238500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3258662" y="2983320"/>
              <a:ext cx="1834680" cy="15056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287034" y="5601555"/>
              <a:ext cx="2396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condor_annex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0844"/>
            <a:ext cx="9144000" cy="1325563"/>
          </a:xfrm>
        </p:spPr>
        <p:txBody>
          <a:bodyPr/>
          <a:lstStyle/>
          <a:p>
            <a:r>
              <a:rPr lang="en-US" dirty="0" smtClean="0"/>
              <a:t>Expanding our GPU capacity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405" t="38114" r="16763" b="11316"/>
          <a:stretch/>
        </p:blipFill>
        <p:spPr>
          <a:xfrm>
            <a:off x="5505921" y="1412042"/>
            <a:ext cx="1447799" cy="87327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3074" idx="3"/>
          </p:cNvCxnSpPr>
          <p:nvPr/>
        </p:nvCxnSpPr>
        <p:spPr>
          <a:xfrm flipV="1">
            <a:off x="3325359" y="1902019"/>
            <a:ext cx="2079833" cy="7624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325359" y="1302650"/>
            <a:ext cx="5461533" cy="2070135"/>
            <a:chOff x="3325359" y="1302650"/>
            <a:chExt cx="5461533" cy="2070135"/>
          </a:xfrm>
        </p:grpSpPr>
        <p:sp>
          <p:nvSpPr>
            <p:cNvPr id="9" name="TextBox 8"/>
            <p:cNvSpPr txBox="1"/>
            <p:nvPr/>
          </p:nvSpPr>
          <p:spPr>
            <a:xfrm>
              <a:off x="7876065" y="1819431"/>
              <a:ext cx="9108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UW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grid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3076" name="Picture 4" descr="Ice Cube - South Pole Neutrino Detecto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92" y="2657474"/>
              <a:ext cx="2060739" cy="54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93342" y="1302650"/>
              <a:ext cx="2450458" cy="207013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3074" idx="3"/>
            </p:cNvCxnSpPr>
            <p:nvPr/>
          </p:nvCxnSpPr>
          <p:spPr>
            <a:xfrm>
              <a:off x="3325359" y="2664502"/>
              <a:ext cx="1883249" cy="2754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669460" y="2989580"/>
            <a:ext cx="2423882" cy="3879995"/>
            <a:chOff x="2669460" y="2989580"/>
            <a:chExt cx="2423882" cy="3879995"/>
          </a:xfrm>
        </p:grpSpPr>
        <p:pic>
          <p:nvPicPr>
            <p:cNvPr id="3080" name="Picture 8" descr="Hom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460" y="5334000"/>
              <a:ext cx="242388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57783" y="6223244"/>
              <a:ext cx="1459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Cooley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271520" y="2989580"/>
              <a:ext cx="609881" cy="26151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4198" y="3057211"/>
            <a:ext cx="2221570" cy="2772910"/>
            <a:chOff x="254198" y="3057211"/>
            <a:chExt cx="2221570" cy="2772910"/>
          </a:xfrm>
        </p:grpSpPr>
        <p:pic>
          <p:nvPicPr>
            <p:cNvPr id="3084" name="Picture 12" descr="osg_logo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98" y="4419600"/>
              <a:ext cx="2221570" cy="141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Arrow Connector 30"/>
            <p:cNvCxnSpPr>
              <a:stCxn id="3074" idx="2"/>
            </p:cNvCxnSpPr>
            <p:nvPr/>
          </p:nvCxnSpPr>
          <p:spPr>
            <a:xfrm flipH="1">
              <a:off x="1524000" y="3057211"/>
              <a:ext cx="557780" cy="158336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10405" t="38114" r="16763" b="11316"/>
          <a:stretch/>
        </p:blipFill>
        <p:spPr>
          <a:xfrm>
            <a:off x="5658321" y="1564442"/>
            <a:ext cx="1447799" cy="873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/>
          <a:srcRect l="10405" t="38114" r="16763" b="11316"/>
          <a:stretch/>
        </p:blipFill>
        <p:spPr>
          <a:xfrm>
            <a:off x="5810721" y="1716842"/>
            <a:ext cx="1447799" cy="873275"/>
          </a:xfrm>
          <a:prstGeom prst="rect">
            <a:avLst/>
          </a:prstGeom>
        </p:spPr>
      </p:pic>
      <p:pic>
        <p:nvPicPr>
          <p:cNvPr id="25" name="Picture 24" descr="CHTC_logo_color_vert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3" y="1679504"/>
            <a:ext cx="2257134" cy="12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0844"/>
            <a:ext cx="9144000" cy="1325563"/>
          </a:xfrm>
        </p:spPr>
        <p:txBody>
          <a:bodyPr/>
          <a:lstStyle/>
          <a:p>
            <a:r>
              <a:rPr lang="en-US" dirty="0" smtClean="0"/>
              <a:t>Software dependencies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3583" y="1265354"/>
            <a:ext cx="4356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Chemical screening software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133600"/>
            <a:ext cx="8844820" cy="480060"/>
            <a:chOff x="-103899" y="2140570"/>
            <a:chExt cx="8844820" cy="480060"/>
          </a:xfrm>
        </p:grpSpPr>
        <p:pic>
          <p:nvPicPr>
            <p:cNvPr id="4098" name="Picture 2" descr="https://cdn-images-1.medium.com/max/1600/1*KKADWARPMxHb-WMxCgW_x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140570"/>
              <a:ext cx="2187721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s3-ap-south-1.amazonaws.com/av-blog-media/wp-content/uploads/2018/01/tf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25" b="32674"/>
            <a:stretch/>
          </p:blipFill>
          <p:spPr bwMode="auto">
            <a:xfrm>
              <a:off x="4038600" y="2163430"/>
              <a:ext cx="238125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s3.amazonaws.com/keras.io/img/keras-logo-2018-large-1200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776" y="2163430"/>
              <a:ext cx="15765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i-programmer.info/images/stories/News/2017/Oct/A/theanobanner.JP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00" b="12000"/>
            <a:stretch/>
          </p:blipFill>
          <p:spPr bwMode="auto">
            <a:xfrm>
              <a:off x="-103899" y="2163430"/>
              <a:ext cx="25400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7200" y="3185160"/>
            <a:ext cx="4029710" cy="1501362"/>
            <a:chOff x="457200" y="3185160"/>
            <a:chExt cx="4029710" cy="1501362"/>
          </a:xfrm>
        </p:grpSpPr>
        <p:pic>
          <p:nvPicPr>
            <p:cNvPr id="4106" name="Picture 10" descr="/static/community_logos/python-logo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135" y="4010246"/>
              <a:ext cx="2009775" cy="67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scikit-learn-logo-notext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5160"/>
              <a:ext cx="1013155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s://cdn-images-1.medium.com/max/800/1*mc5YIn7jvo5uwuqBOUDw7Q.jpeg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1" b="5777"/>
            <a:stretch/>
          </p:blipFill>
          <p:spPr bwMode="auto">
            <a:xfrm>
              <a:off x="1646555" y="3185160"/>
              <a:ext cx="13716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2" name="Picture 16" descr="CUDANNLOG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2" y="3358084"/>
            <a:ext cx="1764934" cy="9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 parallel computing platform and programming model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62" y="4686522"/>
            <a:ext cx="1757377" cy="10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88868" y="3586893"/>
            <a:ext cx="1352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libraries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6884" y="6019800"/>
            <a:ext cx="321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NVIDIA driver XXX.YY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168" y="1870964"/>
            <a:ext cx="9056272" cy="4083324"/>
            <a:chOff x="29168" y="1870964"/>
            <a:chExt cx="9056272" cy="4083324"/>
          </a:xfrm>
        </p:grpSpPr>
        <p:grpSp>
          <p:nvGrpSpPr>
            <p:cNvPr id="11" name="Group 10"/>
            <p:cNvGrpSpPr/>
            <p:nvPr/>
          </p:nvGrpSpPr>
          <p:grpSpPr>
            <a:xfrm>
              <a:off x="163830" y="1870964"/>
              <a:ext cx="8921610" cy="4025011"/>
              <a:chOff x="163830" y="1870964"/>
              <a:chExt cx="8921610" cy="402501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63830" y="1901190"/>
                <a:ext cx="891540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7640" y="5867400"/>
                <a:ext cx="676656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-1823085" y="3884295"/>
                <a:ext cx="402336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5452225" y="4425186"/>
                <a:ext cx="2926080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8490077" y="2437892"/>
                <a:ext cx="1133856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900024" y="2989999"/>
                <a:ext cx="2185416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20" name="Picture 24" descr="https://cdn-images-1.medium.com/max/2000/1*y3tLpsCpNj-ev4v7jO-C5g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8" y="4718241"/>
              <a:ext cx="3074106" cy="123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48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5"/>
            <a:ext cx="9144000" cy="68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Exascale (and commercial clouds) is a “phenotype” of the research computing eco-system that is the result of the “expression” of changes in the “genetic code” of funding for HEP computing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Computing constrains 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Less control (ownership) of the computing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4" y="925750"/>
            <a:ext cx="8775585" cy="49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Phython</a:t>
            </a:r>
            <a:r>
              <a:rPr lang="en-US" dirty="0" smtClean="0"/>
              <a:t> Notebooks, </a:t>
            </a:r>
            <a:br>
              <a:rPr lang="en-US" dirty="0" smtClean="0"/>
            </a:br>
            <a:r>
              <a:rPr lang="en-US" dirty="0" smtClean="0"/>
              <a:t>the return of the interactive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06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bring </a:t>
            </a:r>
            <a:r>
              <a:rPr lang="en-US" dirty="0" smtClean="0"/>
              <a:t>HTC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Jupyter </a:t>
            </a:r>
            <a:r>
              <a:rPr lang="en-US" dirty="0" smtClean="0"/>
              <a:t>Notebooks*?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25353"/>
            <a:ext cx="8229600" cy="32474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Researchers want to “live” in a notebook</a:t>
            </a:r>
          </a:p>
          <a:p>
            <a:r>
              <a:rPr lang="en-US" dirty="0" smtClean="0"/>
              <a:t>Interactive nature of the notebook vs. the batch nature of </a:t>
            </a:r>
            <a:r>
              <a:rPr lang="en-US" dirty="0" smtClean="0"/>
              <a:t>HTC</a:t>
            </a:r>
            <a:endParaRPr lang="en-US" dirty="0" smtClean="0"/>
          </a:p>
          <a:p>
            <a:r>
              <a:rPr lang="en-US" dirty="0" smtClean="0"/>
              <a:t>Shared everything notebook environment vs. shared nothing </a:t>
            </a:r>
            <a:r>
              <a:rPr lang="en-US" dirty="0" smtClean="0"/>
              <a:t>approach of (distributed) HTC</a:t>
            </a:r>
            <a:endParaRPr lang="en-US" dirty="0" smtClean="0"/>
          </a:p>
          <a:p>
            <a:r>
              <a:rPr lang="en-US" dirty="0" smtClean="0"/>
              <a:t>Is the Python MAP function the right abstraction for bags of HTC tasks?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3054" y="5358213"/>
            <a:ext cx="778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</a:t>
            </a:r>
            <a:r>
              <a:rPr lang="en-US" sz="3200" b="1" dirty="0" smtClean="0"/>
              <a:t>NOT the same as a </a:t>
            </a:r>
            <a:r>
              <a:rPr lang="en-US" sz="3200" b="1" dirty="0" smtClean="0"/>
              <a:t>Python binding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90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5362575"/>
            <a:ext cx="9144000" cy="149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2947" name="Picture 3" descr="CondorExper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304800"/>
            <a:ext cx="43973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9525" y="304800"/>
            <a:ext cx="4676775" cy="6056313"/>
            <a:chOff x="1572" y="192"/>
            <a:chExt cx="2946" cy="3815"/>
          </a:xfrm>
        </p:grpSpPr>
        <p:pic>
          <p:nvPicPr>
            <p:cNvPr id="82949" name="Picture 5" descr="CondorExperience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2" y="192"/>
              <a:ext cx="2946" cy="3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87" y="2325"/>
              <a:ext cx="1914" cy="5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5400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 Black"/>
                </a:rPr>
                <a:t>1992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8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Submit locally </a:t>
            </a:r>
            <a:r>
              <a:rPr lang="en-US" sz="4000" dirty="0"/>
              <a:t>(queue and manage your jobs/tasks locally; leverage your local resources)</a:t>
            </a:r>
            <a:r>
              <a:rPr lang="en-US" dirty="0"/>
              <a:t> </a:t>
            </a:r>
            <a:r>
              <a:rPr lang="en-US" sz="6000" dirty="0"/>
              <a:t>and run globally </a:t>
            </a:r>
            <a:r>
              <a:rPr lang="en-US" sz="4000" dirty="0"/>
              <a:t>(acquire any resource that is capable and willing to run your job/task)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916" y="568570"/>
            <a:ext cx="8229600" cy="52578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Job owner identity is local</a:t>
            </a:r>
          </a:p>
          <a:p>
            <a:pPr marL="1314450" lvl="1" indent="-571500"/>
            <a:r>
              <a:rPr lang="en-US" dirty="0"/>
              <a:t>Owner identity should never “travel” with the job to execution </a:t>
            </a:r>
            <a:r>
              <a:rPr lang="en-US" dirty="0" smtClean="0"/>
              <a:t>site. Namely trust should be established at the level of service providers. </a:t>
            </a:r>
            <a:endParaRPr lang="en-US" dirty="0"/>
          </a:p>
          <a:p>
            <a:pPr marL="1314450" lvl="1" indent="-571500"/>
            <a:r>
              <a:rPr lang="en-US" dirty="0"/>
              <a:t>Owner attributes are local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Name spaces are local</a:t>
            </a:r>
          </a:p>
          <a:p>
            <a:pPr marL="1314450" lvl="1" indent="-571500"/>
            <a:r>
              <a:rPr lang="en-US" dirty="0"/>
              <a:t>File names are locally </a:t>
            </a:r>
            <a:r>
              <a:rPr lang="en-US" dirty="0" smtClean="0"/>
              <a:t>defined. They can be part of a distributed federation. 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Resource acquisition is local</a:t>
            </a:r>
          </a:p>
          <a:p>
            <a:pPr marL="1314450" lvl="1" indent="-571500"/>
            <a:r>
              <a:rPr lang="en-US" dirty="0"/>
              <a:t>Submission site (local) is responsible for the acquisition of all </a:t>
            </a:r>
            <a:r>
              <a:rPr lang="en-US" dirty="0" smtClean="0"/>
              <a:t>resources – local and remote.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392614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“external” forces moved us away from this “pure” local centric view of the distributed computing environment.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With the help of capabilities (short lived tokens) and reassignment of responsibilities we are committed to regain full local control.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Handeling</a:t>
            </a:r>
            <a:r>
              <a:rPr lang="en-US" dirty="0" smtClean="0"/>
              <a:t> </a:t>
            </a:r>
            <a:r>
              <a:rPr lang="en-US" dirty="0"/>
              <a:t>users with money (real or funny) to acquire commuting resources helps us move (push) in this positive direction. </a:t>
            </a:r>
          </a:p>
        </p:txBody>
      </p:sp>
    </p:spTree>
    <p:extLst>
      <p:ext uri="{BB962C8B-B14F-4D97-AF65-F5344CB8AC3E}">
        <p14:creationId xmlns:p14="http://schemas.microsoft.com/office/powerpoint/2010/main" val="40517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Master-Worker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Clean separation between resource allocation (deployment of workers) and work delegation (assignment of tasks)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Management and deployment of workers is (typically) external to the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Assumes on-the-fly deployment of workers (DevOps) and remote access to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Built in fault recovery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Built in elasticity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Master can follow a scheduling policy when selecting work for execution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if the Worker is a (little) Master?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" b="85176"/>
          <a:stretch/>
        </p:blipFill>
        <p:spPr bwMode="auto">
          <a:xfrm>
            <a:off x="865363" y="720146"/>
            <a:ext cx="7923439" cy="7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1" r="13253"/>
          <a:stretch/>
        </p:blipFill>
        <p:spPr bwMode="auto">
          <a:xfrm>
            <a:off x="865363" y="1463802"/>
            <a:ext cx="5789571" cy="14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40050" y="3254502"/>
            <a:ext cx="8048752" cy="32878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/>
              <a:t>“Recommendation 2.2. NSF should (a) … and (b) broaden the accessibility and utility of these large-scale platforms by allocating </a:t>
            </a:r>
            <a:r>
              <a:rPr lang="en-US" sz="3600" b="1" dirty="0"/>
              <a:t>high-throughput</a:t>
            </a:r>
            <a:r>
              <a:rPr lang="en-US" sz="3600" dirty="0"/>
              <a:t> as well as high-performance workflows to them.”</a:t>
            </a:r>
            <a:r>
              <a:rPr lang="en-US" sz="44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36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Addresses connectivity challenges between workers and (top) Master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Helps with storage allocation and data placement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Supports scale out of Master duties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Promotes group of jobs/tasks into higher level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HTC </a:t>
            </a:r>
            <a:r>
              <a:rPr lang="en-US" dirty="0" smtClean="0"/>
              <a:t>applications may have job interdependencies that form (</a:t>
            </a:r>
            <a:r>
              <a:rPr lang="en-US" dirty="0" smtClean="0"/>
              <a:t>complex and/or very large) </a:t>
            </a:r>
            <a:r>
              <a:rPr lang="en-US" dirty="0" smtClean="0"/>
              <a:t>workflows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Directed </a:t>
            </a:r>
            <a:r>
              <a:rPr lang="en-US" dirty="0" smtClean="0"/>
              <a:t>Acyclic Graphs (DAGs) </a:t>
            </a:r>
            <a:r>
              <a:rPr lang="en-US" dirty="0" smtClean="0"/>
              <a:t>effectively </a:t>
            </a:r>
            <a:r>
              <a:rPr lang="en-US" dirty="0" smtClean="0"/>
              <a:t>capture job interdependencies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Workflows are </a:t>
            </a:r>
            <a:r>
              <a:rPr lang="en-US" dirty="0" err="1" smtClean="0"/>
              <a:t>restartable</a:t>
            </a:r>
            <a:r>
              <a:rPr lang="en-US" dirty="0" smtClean="0"/>
              <a:t> and recoverable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Workflows can be recursive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D7CA6-2E29-6D4D-9D93-FF615D73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66FF"/>
                </a:solidFill>
              </a:rPr>
              <a:t>Example of a LIGO </a:t>
            </a:r>
            <a:r>
              <a:rPr lang="en-US" dirty="0" err="1">
                <a:solidFill>
                  <a:srgbClr val="0066FF"/>
                </a:solidFill>
              </a:rPr>
              <a:t>Inspiral</a:t>
            </a:r>
            <a:r>
              <a:rPr lang="en-US" dirty="0">
                <a:solidFill>
                  <a:srgbClr val="0066FF"/>
                </a:solidFill>
              </a:rPr>
              <a:t> DAG (Workflow)</a:t>
            </a:r>
          </a:p>
        </p:txBody>
      </p:sp>
      <p:pic>
        <p:nvPicPr>
          <p:cNvPr id="68611" name="Picture 3" descr="fake_segs_d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63763"/>
            <a:ext cx="878998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lsc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922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advantages  and challenges of “remote I/O” in a distributed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Instrumentation/configuration of worker nodes to support remote access to data/storage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Management of I/O capacity of shared data servers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How to use/leverage data placement and data caching?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23081" y="746313"/>
            <a:ext cx="8500195" cy="444324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/>
              <a:t>In 1996 I introduced the distinction between High </a:t>
            </a:r>
            <a:r>
              <a:rPr lang="en-US" sz="3600" b="1" dirty="0"/>
              <a:t>Performance</a:t>
            </a:r>
            <a:r>
              <a:rPr lang="en-US" sz="2800" dirty="0"/>
              <a:t> Computing (</a:t>
            </a:r>
            <a:r>
              <a:rPr lang="en-US" sz="2800" b="1" dirty="0"/>
              <a:t>HPC</a:t>
            </a:r>
            <a:r>
              <a:rPr lang="en-US" sz="2800" dirty="0"/>
              <a:t>) and High </a:t>
            </a:r>
            <a:r>
              <a:rPr lang="en-US" sz="3600" b="1" dirty="0"/>
              <a:t>Throughput</a:t>
            </a:r>
            <a:r>
              <a:rPr lang="en-US" sz="2800" dirty="0"/>
              <a:t> Computing (</a:t>
            </a:r>
            <a:r>
              <a:rPr lang="en-US" sz="2800" b="1" dirty="0"/>
              <a:t>HTC</a:t>
            </a:r>
            <a:r>
              <a:rPr lang="en-US" sz="2800" dirty="0"/>
              <a:t>) in a seminar at the NASA Goddard Flight Center in and a month later at the European Laboratory for Particle Physics (CERN). In June of 1997 </a:t>
            </a:r>
            <a:r>
              <a:rPr lang="en-US" sz="2800" dirty="0" err="1"/>
              <a:t>HPCWire</a:t>
            </a:r>
            <a:r>
              <a:rPr lang="en-US" sz="2800" dirty="0"/>
              <a:t> published an interview on High Throughput Computing.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6" y="4477403"/>
            <a:ext cx="8668390" cy="21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+mn-cs"/>
              </a:rPr>
              <a:t>High Throughput Computing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en-US" dirty="0"/>
              <a:t>Obstacles to HTC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191" y="1827213"/>
            <a:ext cx="8039100" cy="3642252"/>
          </a:xfrm>
        </p:spPr>
        <p:txBody>
          <a:bodyPr/>
          <a:lstStyle/>
          <a:p>
            <a:r>
              <a:rPr lang="en-US" altLang="en-US" dirty="0"/>
              <a:t>Ownership Distribution</a:t>
            </a:r>
          </a:p>
          <a:p>
            <a:r>
              <a:rPr lang="en-US" altLang="en-US" dirty="0"/>
              <a:t>Size and Uncertainties</a:t>
            </a:r>
          </a:p>
          <a:p>
            <a:r>
              <a:rPr lang="en-US" altLang="en-US" dirty="0"/>
              <a:t>Technology Evolution </a:t>
            </a:r>
          </a:p>
          <a:p>
            <a:r>
              <a:rPr lang="en-US" altLang="en-US" dirty="0"/>
              <a:t>Physical Distribution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246813" y="1827213"/>
            <a:ext cx="21796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(Sociology)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(Robustness)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(Portability)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(Technology)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793471" y="4791605"/>
            <a:ext cx="3038475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0" cap="none" spc="0" normalizeH="0" baseline="0" noProof="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1997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29" y="671491"/>
            <a:ext cx="7772400" cy="257144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High Throughput Computing requires </a:t>
            </a:r>
            <a:r>
              <a:rPr lang="en-US" sz="4000" dirty="0">
                <a:solidFill>
                  <a:srgbClr val="FF0000"/>
                </a:solidFill>
              </a:rPr>
              <a:t>automation</a:t>
            </a:r>
            <a:r>
              <a:rPr lang="en-US" sz="4000" dirty="0"/>
              <a:t> as </a:t>
            </a:r>
            <a:r>
              <a:rPr lang="en-US" sz="4000" dirty="0" smtClean="0"/>
              <a:t>it is </a:t>
            </a:r>
            <a:br>
              <a:rPr lang="en-US" sz="4000" dirty="0" smtClean="0"/>
            </a:br>
            <a:r>
              <a:rPr lang="en-US" sz="4000" dirty="0" smtClean="0"/>
              <a:t>a </a:t>
            </a:r>
            <a:r>
              <a:rPr lang="en-US" sz="4000" dirty="0">
                <a:solidFill>
                  <a:srgbClr val="FF3300"/>
                </a:solidFill>
              </a:rPr>
              <a:t>24-7-365</a:t>
            </a:r>
            <a:r>
              <a:rPr lang="en-US" sz="4000" dirty="0"/>
              <a:t> activity that involves large numbers of </a:t>
            </a:r>
            <a:r>
              <a:rPr lang="en-US" sz="4000" dirty="0" smtClean="0"/>
              <a:t>jobs and computing resources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914400" y="3900653"/>
            <a:ext cx="7620000" cy="823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FLOPY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anose="05050102010706020507" pitchFamily="18" charset="2"/>
              </a:rPr>
              <a:t>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(60*60*24*7*52)*FLOPS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5059122"/>
            <a:ext cx="76200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100K Hours*1 Job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anose="05050102010706020507" pitchFamily="18" charset="2"/>
              </a:rPr>
              <a:t> 1 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*100K J</a:t>
            </a:r>
          </a:p>
        </p:txBody>
      </p:sp>
    </p:spTree>
    <p:extLst>
      <p:ext uri="{BB962C8B-B14F-4D97-AF65-F5344CB8AC3E}">
        <p14:creationId xmlns:p14="http://schemas.microsoft.com/office/powerpoint/2010/main" val="26911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" b="85176"/>
          <a:stretch/>
        </p:blipFill>
        <p:spPr bwMode="auto">
          <a:xfrm>
            <a:off x="865364" y="875594"/>
            <a:ext cx="7923439" cy="7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1" r="7366"/>
          <a:stretch/>
        </p:blipFill>
        <p:spPr bwMode="auto">
          <a:xfrm>
            <a:off x="865363" y="1704975"/>
            <a:ext cx="7923439" cy="17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14400" y="3771900"/>
            <a:ext cx="8229600" cy="2686050"/>
          </a:xfrm>
        </p:spPr>
        <p:txBody>
          <a:bodyPr anchor="ctr"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3600" dirty="0"/>
              <a:t>“… many fields today rely on </a:t>
            </a:r>
            <a:r>
              <a:rPr lang="en-US" sz="3600" b="1" dirty="0"/>
              <a:t>high-throughput computing</a:t>
            </a:r>
            <a:r>
              <a:rPr lang="en-US" sz="3600" dirty="0"/>
              <a:t> for </a:t>
            </a:r>
            <a:r>
              <a:rPr lang="en-US" sz="3600" b="1" dirty="0"/>
              <a:t>discovery</a:t>
            </a:r>
            <a:r>
              <a:rPr lang="en-US" sz="3600" dirty="0"/>
              <a:t>.</a:t>
            </a:r>
            <a:r>
              <a:rPr lang="en-US" sz="2800" dirty="0"/>
              <a:t>”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“</a:t>
            </a:r>
            <a:r>
              <a:rPr lang="en-US" sz="3600" dirty="0"/>
              <a:t>Many fields </a:t>
            </a:r>
            <a:r>
              <a:rPr lang="en-US" sz="3600" b="1" dirty="0"/>
              <a:t>increasingly</a:t>
            </a:r>
            <a:r>
              <a:rPr lang="en-US" sz="3600" dirty="0"/>
              <a:t> rely </a:t>
            </a:r>
            <a:r>
              <a:rPr lang="en-US" sz="3600" b="1" dirty="0"/>
              <a:t>on high-throughput computing</a:t>
            </a:r>
            <a:r>
              <a:rPr lang="en-US" sz="3600" dirty="0"/>
              <a:t>” </a:t>
            </a:r>
            <a:endParaRPr lang="en-US" sz="2800" dirty="0"/>
          </a:p>
          <a:p>
            <a:pPr marL="0" indent="0" eaLnBrk="1" hangingPunct="1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217" cy="71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3"/>
          <a:stretch/>
        </p:blipFill>
        <p:spPr>
          <a:xfrm>
            <a:off x="4411146" y="1714500"/>
            <a:ext cx="4331172" cy="420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078"/>
          <a:stretch/>
        </p:blipFill>
        <p:spPr>
          <a:xfrm>
            <a:off x="1163254" y="873456"/>
            <a:ext cx="2821892" cy="5665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1146" y="1845823"/>
            <a:ext cx="888762" cy="5132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875" y="134772"/>
            <a:ext cx="3607756" cy="15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1"/>
            <a:ext cx="8072651" cy="5257800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The UW-Madison Center for High Throughput Computing (</a:t>
            </a:r>
            <a:r>
              <a:rPr lang="en-US" sz="4000" dirty="0" smtClean="0"/>
              <a:t>CHTC</a:t>
            </a:r>
            <a:r>
              <a:rPr lang="en-US" sz="4000" b="0" dirty="0" smtClean="0"/>
              <a:t>) was established in 2006</a:t>
            </a:r>
            <a:r>
              <a:rPr lang="en-US" sz="4000" dirty="0" smtClean="0"/>
              <a:t> to bring the power of Distributed High Throughput Computing (HTC) to all fields of study, allowing the future of Distributed HTC to be shaped by insight from other disciplines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97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726"/>
          <a:stretch/>
        </p:blipFill>
        <p:spPr>
          <a:xfrm>
            <a:off x="520085" y="1008404"/>
            <a:ext cx="8387639" cy="42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ondor">
  <a:themeElements>
    <a:clrScheme name="Condor 2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66699"/>
      </a:accent1>
      <a:accent2>
        <a:srgbClr val="CCCC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B9B9E7"/>
      </a:accent6>
      <a:hlink>
        <a:srgbClr val="CC00CC"/>
      </a:hlink>
      <a:folHlink>
        <a:srgbClr val="EAEAEA"/>
      </a:folHlink>
    </a:clrScheme>
    <a:fontScheme name="Condor">
      <a:majorFont>
        <a:latin typeface="Impact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Condor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or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or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7.xml><?xml version="1.0" encoding="utf-8"?>
<a:theme xmlns:a="http://schemas.openxmlformats.org/drawingml/2006/main" name="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8.xml><?xml version="1.0" encoding="utf-8"?>
<a:theme xmlns:a="http://schemas.openxmlformats.org/drawingml/2006/main" name="5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dor 1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49789</TotalTime>
  <Words>1279</Words>
  <Application>Microsoft Office PowerPoint</Application>
  <PresentationFormat>On-screen Show (4:3)</PresentationFormat>
  <Paragraphs>154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46</vt:i4>
      </vt:variant>
    </vt:vector>
  </HeadingPairs>
  <TitlesOfParts>
    <vt:vector size="75" baseType="lpstr">
      <vt:lpstr>ＭＳ Ｐゴシック</vt:lpstr>
      <vt:lpstr>Arial</vt:lpstr>
      <vt:lpstr>Arial Black</vt:lpstr>
      <vt:lpstr>Arial Narrow</vt:lpstr>
      <vt:lpstr>Calibri</vt:lpstr>
      <vt:lpstr>Calibri Light</vt:lpstr>
      <vt:lpstr>Comic Sans MS</vt:lpstr>
      <vt:lpstr>Courier New</vt:lpstr>
      <vt:lpstr>Helvetica</vt:lpstr>
      <vt:lpstr>Impact</vt:lpstr>
      <vt:lpstr>Marlett</vt:lpstr>
      <vt:lpstr>Symbol</vt:lpstr>
      <vt:lpstr>Times New Roman</vt:lpstr>
      <vt:lpstr>Verdana</vt:lpstr>
      <vt:lpstr>Custom Design</vt:lpstr>
      <vt:lpstr>1_Custom Design</vt:lpstr>
      <vt:lpstr>1_Office Theme</vt:lpstr>
      <vt:lpstr>2_Custom Design</vt:lpstr>
      <vt:lpstr>3_Custom Design</vt:lpstr>
      <vt:lpstr>4_2013 IMS PPT</vt:lpstr>
      <vt:lpstr>2013 IMS PPT</vt:lpstr>
      <vt:lpstr>5_CondorNew</vt:lpstr>
      <vt:lpstr>4_Office Theme</vt:lpstr>
      <vt:lpstr>5_Office Theme</vt:lpstr>
      <vt:lpstr>6_CondorNew</vt:lpstr>
      <vt:lpstr>6_Office Theme</vt:lpstr>
      <vt:lpstr>7_CondorNew</vt:lpstr>
      <vt:lpstr>Condor</vt:lpstr>
      <vt:lpstr>2_Office Theme</vt:lpstr>
      <vt:lpstr>Satisfying the Ever Growing  Appetite of HEP for HTC   </vt:lpstr>
      <vt:lpstr>Higher luminosity and more complex events drive the LHC appetite for HTC capacity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1994 Worldwide Flock of Condors</vt:lpstr>
      <vt:lpstr>Claims for “benefits” provided by Distributed Processing Systems </vt:lpstr>
      <vt:lpstr>Definitional Criteria for a Distributed Processing System</vt:lpstr>
      <vt:lpstr>Unity of Control</vt:lpstr>
      <vt:lpstr>Component autonomy</vt:lpstr>
      <vt:lpstr>PowerPoint Presentation</vt:lpstr>
      <vt:lpstr>PowerPoint Presentation</vt:lpstr>
      <vt:lpstr>PowerPoint Presentation</vt:lpstr>
      <vt:lpstr>Mechanisms hold the key</vt:lpstr>
      <vt:lpstr>Resource Sharing, Resource Scavenging and the problem of Load Balancing in Distributed Systems </vt:lpstr>
      <vt:lpstr>PowerPoint Presentation</vt:lpstr>
      <vt:lpstr>It is all about Storage Management, stupid! (Allocate B bytes for T time units)</vt:lpstr>
      <vt:lpstr>On The Fly Capacity Planning </vt:lpstr>
      <vt:lpstr>PowerPoint Presentation</vt:lpstr>
      <vt:lpstr>Expanding our GPU capacity</vt:lpstr>
      <vt:lpstr>Software dependencies</vt:lpstr>
      <vt:lpstr>PowerPoint Presentation</vt:lpstr>
      <vt:lpstr>PowerPoint Presentation</vt:lpstr>
      <vt:lpstr>Phython Notebooks,  the return of the interactive workload</vt:lpstr>
      <vt:lpstr>How to bring HTC to Jupyter Notebooks*? </vt:lpstr>
      <vt:lpstr>PowerPoint Presentation</vt:lpstr>
      <vt:lpstr>PowerPoint Presentation</vt:lpstr>
      <vt:lpstr>PowerPoint Presentation</vt:lpstr>
      <vt:lpstr>PowerPoint Presentation</vt:lpstr>
      <vt:lpstr>Master-Worker Applications</vt:lpstr>
      <vt:lpstr>PowerPoint Presentation</vt:lpstr>
      <vt:lpstr>And what if the Worker is a (little) Master?</vt:lpstr>
      <vt:lpstr>PowerPoint Presentation</vt:lpstr>
      <vt:lpstr>PowerPoint Presentation</vt:lpstr>
      <vt:lpstr>Example of a LIGO Inspiral DAG (Workflow)</vt:lpstr>
      <vt:lpstr>PowerPoint Presentation</vt:lpstr>
      <vt:lpstr>PowerPoint Presentation</vt:lpstr>
      <vt:lpstr>Obstacles to HTC</vt:lpstr>
      <vt:lpstr>High Throughput Computing requires automation as it is  a 24-7-365 activity that involves large numbers of jobs and computing resources</vt:lpstr>
    </vt:vector>
  </TitlesOfParts>
  <Company>WARF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Millar</dc:creator>
  <cp:lastModifiedBy>Miron Livny</cp:lastModifiedBy>
  <cp:revision>1106</cp:revision>
  <dcterms:created xsi:type="dcterms:W3CDTF">2009-08-26T20:04:56Z</dcterms:created>
  <dcterms:modified xsi:type="dcterms:W3CDTF">2018-10-31T07:20:34Z</dcterms:modified>
</cp:coreProperties>
</file>