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6"/>
  </p:notesMasterIdLst>
  <p:handoutMasterIdLst>
    <p:handoutMasterId r:id="rId27"/>
  </p:handoutMasterIdLst>
  <p:sldIdLst>
    <p:sldId id="270" r:id="rId2"/>
    <p:sldId id="290" r:id="rId3"/>
    <p:sldId id="285" r:id="rId4"/>
    <p:sldId id="286" r:id="rId5"/>
    <p:sldId id="318" r:id="rId6"/>
    <p:sldId id="319" r:id="rId7"/>
    <p:sldId id="287" r:id="rId8"/>
    <p:sldId id="320" r:id="rId9"/>
    <p:sldId id="326" r:id="rId10"/>
    <p:sldId id="335" r:id="rId11"/>
    <p:sldId id="321" r:id="rId12"/>
    <p:sldId id="322" r:id="rId13"/>
    <p:sldId id="323" r:id="rId14"/>
    <p:sldId id="324" r:id="rId15"/>
    <p:sldId id="334" r:id="rId16"/>
    <p:sldId id="336" r:id="rId17"/>
    <p:sldId id="303" r:id="rId18"/>
    <p:sldId id="328" r:id="rId19"/>
    <p:sldId id="327" r:id="rId20"/>
    <p:sldId id="332" r:id="rId21"/>
    <p:sldId id="331" r:id="rId22"/>
    <p:sldId id="333" r:id="rId23"/>
    <p:sldId id="330" r:id="rId24"/>
    <p:sldId id="28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60A0"/>
    <a:srgbClr val="4674AA"/>
    <a:srgbClr val="BD4B46"/>
    <a:srgbClr val="98BA54"/>
    <a:srgbClr val="DCDEE1"/>
    <a:srgbClr val="B3B3B3"/>
    <a:srgbClr val="CCCCCC"/>
    <a:srgbClr val="192964"/>
    <a:srgbClr val="161D38"/>
    <a:srgbClr val="6F2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18" autoAdjust="0"/>
  </p:normalViewPr>
  <p:slideViewPr>
    <p:cSldViewPr snapToGrid="0" snapToObjects="1">
      <p:cViewPr varScale="1">
        <p:scale>
          <a:sx n="44" d="100"/>
          <a:sy n="44" d="100"/>
        </p:scale>
        <p:origin x="680" y="22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4D0B4-2B3C-C145-A15E-12665CF78FE4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BEDD0-F8BB-F043-B1AD-C6F813F2E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732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9061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584200" latinLnBrk="0">
      <a:defRPr sz="4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4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4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4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4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4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4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4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4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3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9570A9D-0ADD-F24C-8E03-A712EC47F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57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 on the </a:t>
            </a:r>
            <a:r>
              <a:rPr lang="en-US"/>
              <a:t>moon project ?</a:t>
            </a:r>
          </a:p>
        </p:txBody>
      </p:sp>
    </p:spTree>
    <p:extLst>
      <p:ext uri="{BB962C8B-B14F-4D97-AF65-F5344CB8AC3E}">
        <p14:creationId xmlns:p14="http://schemas.microsoft.com/office/powerpoint/2010/main" val="348995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03390512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9051925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40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62389" y="13102037"/>
            <a:ext cx="498067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t" anchorCtr="1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2736284"/>
            <a:ext cx="24384000" cy="100997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 flipV="1">
            <a:off x="18512859" y="15149"/>
            <a:ext cx="5892800" cy="3695700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428060" y="12903428"/>
            <a:ext cx="11849200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78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Nikhef</a:t>
            </a:r>
            <a:r>
              <a:rPr kumimoji="0" lang="nl-NL" sz="278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Jamboree 2018 (</a:t>
            </a:r>
            <a:r>
              <a:rPr kumimoji="0" lang="nl-NL" sz="278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SdJ</a:t>
            </a:r>
            <a:r>
              <a:rPr kumimoji="0" lang="nl-NL" sz="278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)</a:t>
            </a:r>
          </a:p>
        </p:txBody>
      </p:sp>
      <p:sp>
        <p:nvSpPr>
          <p:cNvPr id="10" name="Tekstvak 13"/>
          <p:cNvSpPr txBox="1"/>
          <p:nvPr userDrawn="1"/>
        </p:nvSpPr>
        <p:spPr>
          <a:xfrm>
            <a:off x="22084955" y="12912761"/>
            <a:ext cx="1364150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89B2154-94DE-EF49-B64D-662D6A16F0BC}" type="slidenum">
              <a:rPr kumimoji="0" lang="nl-NL" sz="278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7053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49" r:id="rId3"/>
    <p:sldLayoutId id="2147483653" r:id="rId4"/>
    <p:sldLayoutId id="2147483669" r:id="rId5"/>
  </p:sldLayoutIdLst>
  <p:transition spd="med"/>
  <p:hf sldNum="0" hdr="0" ftr="0" dt="0"/>
  <p:txStyles>
    <p:titleStyle>
      <a:lvl1pPr marL="57799" marR="57799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799" marR="57799" indent="228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eg"/><Relationship Id="rId9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em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8.gi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9.em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"/>
          <a:stretch/>
        </p:blipFill>
        <p:spPr>
          <a:xfrm>
            <a:off x="-7910" y="1044365"/>
            <a:ext cx="16325403" cy="11581038"/>
          </a:xfrm>
          <a:prstGeom prst="rect">
            <a:avLst/>
          </a:prstGeom>
        </p:spPr>
      </p:pic>
      <p:sp>
        <p:nvSpPr>
          <p:cNvPr id="189" name="Driehoek"/>
          <p:cNvSpPr/>
          <p:nvPr/>
        </p:nvSpPr>
        <p:spPr>
          <a:xfrm rot="10800000" flipH="1">
            <a:off x="-201712" y="1700767"/>
            <a:ext cx="24593622" cy="8052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4D889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en-GB"/>
          </a:p>
        </p:txBody>
      </p:sp>
      <p:sp>
        <p:nvSpPr>
          <p:cNvPr id="190" name="Rechthoek"/>
          <p:cNvSpPr/>
          <p:nvPr/>
        </p:nvSpPr>
        <p:spPr>
          <a:xfrm>
            <a:off x="-201712" y="-17508"/>
            <a:ext cx="5226258" cy="17324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en-GB"/>
          </a:p>
        </p:txBody>
      </p:sp>
      <p:sp>
        <p:nvSpPr>
          <p:cNvPr id="191" name="Rechthoek"/>
          <p:cNvSpPr/>
          <p:nvPr/>
        </p:nvSpPr>
        <p:spPr>
          <a:xfrm>
            <a:off x="-201712" y="-17508"/>
            <a:ext cx="24585711" cy="1732439"/>
          </a:xfrm>
          <a:prstGeom prst="rect">
            <a:avLst/>
          </a:prstGeom>
          <a:solidFill>
            <a:srgbClr val="E4D889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en-GB"/>
          </a:p>
        </p:txBody>
      </p:sp>
      <p:sp>
        <p:nvSpPr>
          <p:cNvPr id="199" name="Physics Data Processing…"/>
          <p:cNvSpPr txBox="1">
            <a:spLocks noGrp="1"/>
          </p:cNvSpPr>
          <p:nvPr>
            <p:ph type="title"/>
          </p:nvPr>
        </p:nvSpPr>
        <p:spPr>
          <a:xfrm>
            <a:off x="-2134" y="238888"/>
            <a:ext cx="24388267" cy="3725341"/>
          </a:xfrm>
          <a:prstGeom prst="rect">
            <a:avLst/>
          </a:prstGeom>
        </p:spPr>
        <p:txBody>
          <a:bodyPr/>
          <a:lstStyle>
            <a:lvl1pPr algn="ctr"/>
            <a:lvl2pPr algn="ctr">
              <a:defRPr sz="72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Ultra-high-energy cosmic rays</a:t>
            </a:r>
            <a:b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&amp; status</a:t>
            </a:r>
          </a:p>
        </p:txBody>
      </p:sp>
      <p:sp>
        <p:nvSpPr>
          <p:cNvPr id="193" name="Rechthoek"/>
          <p:cNvSpPr/>
          <p:nvPr/>
        </p:nvSpPr>
        <p:spPr>
          <a:xfrm>
            <a:off x="-2198" y="12466653"/>
            <a:ext cx="24386197" cy="1270001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en-GB"/>
          </a:p>
        </p:txBody>
      </p:sp>
      <p:sp>
        <p:nvSpPr>
          <p:cNvPr id="194" name="Driehoek"/>
          <p:cNvSpPr/>
          <p:nvPr/>
        </p:nvSpPr>
        <p:spPr>
          <a:xfrm rot="5400000">
            <a:off x="817741" y="889280"/>
            <a:ext cx="3675353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en-GB"/>
          </a:p>
        </p:txBody>
      </p:sp>
      <p:sp>
        <p:nvSpPr>
          <p:cNvPr id="195" name="Driehoek"/>
          <p:cNvSpPr/>
          <p:nvPr/>
        </p:nvSpPr>
        <p:spPr>
          <a:xfrm>
            <a:off x="-7910" y="4467268"/>
            <a:ext cx="24399820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en-GB"/>
          </a:p>
        </p:txBody>
      </p:sp>
      <p:pic>
        <p:nvPicPr>
          <p:cNvPr id="196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2050" y="10718952"/>
            <a:ext cx="5646235" cy="2548496"/>
          </a:xfrm>
          <a:prstGeom prst="rect">
            <a:avLst/>
          </a:prstGeom>
          <a:ln w="12700"/>
        </p:spPr>
      </p:pic>
      <p:sp>
        <p:nvSpPr>
          <p:cNvPr id="197" name="Jeff Templon"/>
          <p:cNvSpPr txBox="1"/>
          <p:nvPr/>
        </p:nvSpPr>
        <p:spPr>
          <a:xfrm>
            <a:off x="11368444" y="3160785"/>
            <a:ext cx="6370335" cy="2174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ctr">
              <a:defRPr sz="36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endParaRPr lang="en-GB" sz="6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64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Sijbrand de Jong</a:t>
            </a:r>
          </a:p>
        </p:txBody>
      </p:sp>
      <p:sp>
        <p:nvSpPr>
          <p:cNvPr id="201" name="NWO site Visit - Monday September 18 - 2017"/>
          <p:cNvSpPr txBox="1"/>
          <p:nvPr/>
        </p:nvSpPr>
        <p:spPr>
          <a:xfrm>
            <a:off x="390935" y="12783618"/>
            <a:ext cx="4784964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lvl1pPr>
          </a:lstStyle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Nikhef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Jamboree 2018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SdJ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2011-2016…"/>
          <p:cNvSpPr txBox="1"/>
          <p:nvPr/>
        </p:nvSpPr>
        <p:spPr>
          <a:xfrm>
            <a:off x="7786254" y="10334199"/>
            <a:ext cx="16385323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1600" tIns="101600" rIns="101600" bIns="1016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endParaRPr lang="en-GB" sz="4600" dirty="0">
              <a:solidFill>
                <a:srgbClr val="E634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1A2B22-FF2A-E24A-B1F8-18AE286AB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D03961-9358-4841-BEDC-E7191DB24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505" y="0"/>
            <a:ext cx="2423495" cy="16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491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2E68-6321-0445-879E-5AEF6F3D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20" y="-1"/>
            <a:ext cx="22883248" cy="1899230"/>
          </a:xfrm>
        </p:spPr>
        <p:txBody>
          <a:bodyPr/>
          <a:lstStyle/>
          <a:p>
            <a:r>
              <a:rPr lang="en-US" b="1" dirty="0"/>
              <a:t>Recent Pierre Auger Observatory Results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851972" y="12402016"/>
            <a:ext cx="0" cy="1440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746D824-0AFE-3B40-95EC-73122A0BA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BAA9835-E21B-784D-8C89-50308D76B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72973"/>
            <a:ext cx="23164800" cy="10911754"/>
          </a:xfrm>
        </p:spPr>
        <p:txBody>
          <a:bodyPr/>
          <a:lstStyle/>
          <a:p>
            <a:pPr marL="40640" indent="0">
              <a:buNone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Auger concentrates on high-level analysis and interpretation: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Large-scale cosmic-ray anisotropies above 4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EeV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measured by the Pierre Auger Observatory</a:t>
            </a:r>
          </a:p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 of inclined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EeV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showers with the radio detector of the Pierre Auger Observatory (see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Jörg’s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An Indication of Anisotropy in Arrival Directions of Ultra-high-energy Cosmic Rays through Comparison to the Flux Pattern of Extragalactic Gamma-Ray Sources</a:t>
            </a:r>
          </a:p>
          <a:p>
            <a:pPr marL="40640" indent="0">
              <a:buNone/>
            </a:pP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40" indent="0">
              <a:buNone/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Nikhef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analyses: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SSD time trace analysis (Giuseppe, Alexander, Mart, Charles);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AERA analysis (see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Fabrizia’s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talk +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Bjarni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, Charles, Jörg, Sijbrand)</a:t>
            </a:r>
          </a:p>
        </p:txBody>
      </p:sp>
    </p:spTree>
    <p:extLst>
      <p:ext uri="{BB962C8B-B14F-4D97-AF65-F5344CB8AC3E}">
        <p14:creationId xmlns:p14="http://schemas.microsoft.com/office/powerpoint/2010/main" val="3584995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7786-FC89-F145-8716-D456A0F6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Global picture of recent Auger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9652-57DF-D74E-B5E4-7BDB10A00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77" y="1984545"/>
            <a:ext cx="22826736" cy="110778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 scenarios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Maximum acceleration			Cosmic Horizon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203289-4DC2-0E41-97AA-800B02436DE6}"/>
              </a:ext>
            </a:extLst>
          </p:cNvPr>
          <p:cNvGrpSpPr>
            <a:grpSpLocks noChangeAspect="1"/>
          </p:cNvGrpSpPr>
          <p:nvPr/>
        </p:nvGrpSpPr>
        <p:grpSpPr>
          <a:xfrm>
            <a:off x="2005566" y="2658309"/>
            <a:ext cx="19990490" cy="9476856"/>
            <a:chOff x="3685554" y="955421"/>
            <a:chExt cx="5219702" cy="1917701"/>
          </a:xfrm>
        </p:grpSpPr>
        <p:pic>
          <p:nvPicPr>
            <p:cNvPr id="9" name="Picture 8" descr="scenarios.pdf">
              <a:extLst>
                <a:ext uri="{FF2B5EF4-FFF2-40B4-BE49-F238E27FC236}">
                  <a16:creationId xmlns:a16="http://schemas.microsoft.com/office/drawing/2014/main" id="{336D936C-7D82-B54F-9D3E-6E358D78B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554" y="955421"/>
              <a:ext cx="5219702" cy="19177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3D3DA8-B011-BD48-8772-DB3EAB16D840}"/>
                </a:ext>
              </a:extLst>
            </p:cNvPr>
            <p:cNvSpPr txBox="1"/>
            <p:nvPr/>
          </p:nvSpPr>
          <p:spPr>
            <a:xfrm>
              <a:off x="4253495" y="1625400"/>
              <a:ext cx="162903" cy="19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 dirty="0">
                  <a:solidFill>
                    <a:srgbClr val="000090"/>
                  </a:solidFill>
                </a:rPr>
                <a:t>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AA6387-56C0-4447-B01E-7F8DE25ED953}"/>
                </a:ext>
              </a:extLst>
            </p:cNvPr>
            <p:cNvSpPr txBox="1"/>
            <p:nvPr/>
          </p:nvSpPr>
          <p:spPr>
            <a:xfrm>
              <a:off x="4885782" y="1630837"/>
              <a:ext cx="294749" cy="19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 dirty="0">
                  <a:solidFill>
                    <a:schemeClr val="bg1">
                      <a:lumMod val="50000"/>
                    </a:schemeClr>
                  </a:solidFill>
                </a:rPr>
                <a:t>He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B1750A-ABEB-4D45-A806-4A7F4C2D4405}"/>
                </a:ext>
              </a:extLst>
            </p:cNvPr>
            <p:cNvSpPr txBox="1"/>
            <p:nvPr/>
          </p:nvSpPr>
          <p:spPr>
            <a:xfrm>
              <a:off x="5205017" y="1243431"/>
              <a:ext cx="187180" cy="19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 dirty="0">
                  <a:solidFill>
                    <a:srgbClr val="00FF00"/>
                  </a:solidFill>
                </a:rPr>
                <a:t>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F0B10C-48EF-6D4D-ACAC-15B8C65E78C3}"/>
                </a:ext>
              </a:extLst>
            </p:cNvPr>
            <p:cNvSpPr txBox="1"/>
            <p:nvPr/>
          </p:nvSpPr>
          <p:spPr>
            <a:xfrm>
              <a:off x="5929217" y="1718706"/>
              <a:ext cx="267124" cy="19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 dirty="0">
                  <a:solidFill>
                    <a:srgbClr val="FF0000"/>
                  </a:solidFill>
                </a:rPr>
                <a:t>Fe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EC1741-DF82-AE47-A0DE-44568AC7FB47}"/>
                </a:ext>
              </a:extLst>
            </p:cNvPr>
            <p:cNvSpPr txBox="1"/>
            <p:nvPr/>
          </p:nvSpPr>
          <p:spPr>
            <a:xfrm>
              <a:off x="7899932" y="1303694"/>
              <a:ext cx="162903" cy="19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 dirty="0">
                  <a:solidFill>
                    <a:srgbClr val="000090"/>
                  </a:solidFill>
                </a:rPr>
                <a:t>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037BFC-FF87-E549-B9F4-308E90DE17B2}"/>
                </a:ext>
              </a:extLst>
            </p:cNvPr>
            <p:cNvSpPr txBox="1"/>
            <p:nvPr/>
          </p:nvSpPr>
          <p:spPr>
            <a:xfrm>
              <a:off x="7477800" y="2088037"/>
              <a:ext cx="294749" cy="19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 dirty="0">
                  <a:solidFill>
                    <a:schemeClr val="bg1">
                      <a:lumMod val="50000"/>
                    </a:schemeClr>
                  </a:solidFill>
                </a:rPr>
                <a:t>He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E81851-9E08-6047-9F16-76C580BE0E10}"/>
                </a:ext>
              </a:extLst>
            </p:cNvPr>
            <p:cNvSpPr txBox="1"/>
            <p:nvPr/>
          </p:nvSpPr>
          <p:spPr>
            <a:xfrm>
              <a:off x="7144130" y="1455306"/>
              <a:ext cx="187180" cy="19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 dirty="0">
                  <a:solidFill>
                    <a:srgbClr val="00FF00"/>
                  </a:solidFill>
                </a:rPr>
                <a:t>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221F9A-8132-AD49-9FDD-232AACF729B9}"/>
                </a:ext>
              </a:extLst>
            </p:cNvPr>
            <p:cNvSpPr txBox="1"/>
            <p:nvPr/>
          </p:nvSpPr>
          <p:spPr>
            <a:xfrm>
              <a:off x="7917201" y="1949051"/>
              <a:ext cx="267124" cy="19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 dirty="0">
                  <a:solidFill>
                    <a:srgbClr val="FF0000"/>
                  </a:solidFill>
                </a:rPr>
                <a:t>Fe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CA4016-A4BD-474B-A9AD-08ED934F04AE}"/>
              </a:ext>
            </a:extLst>
          </p:cNvPr>
          <p:cNvGrpSpPr/>
          <p:nvPr/>
        </p:nvGrpSpPr>
        <p:grpSpPr>
          <a:xfrm>
            <a:off x="6942967" y="3551885"/>
            <a:ext cx="14540240" cy="7373460"/>
            <a:chOff x="3845555" y="1588655"/>
            <a:chExt cx="7270120" cy="368673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3B623B4-2EB4-3147-959F-173EB7764C4C}"/>
                </a:ext>
              </a:extLst>
            </p:cNvPr>
            <p:cNvSpPr/>
            <p:nvPr/>
          </p:nvSpPr>
          <p:spPr>
            <a:xfrm>
              <a:off x="3845555" y="1602724"/>
              <a:ext cx="2349924" cy="367266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22000">
                  <a:srgbClr val="000000">
                    <a:alpha val="50000"/>
                  </a:srgbClr>
                </a:gs>
                <a:gs pos="50000">
                  <a:schemeClr val="tx1"/>
                </a:gs>
                <a:gs pos="100000">
                  <a:srgbClr val="000000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B49BD3-1425-D443-AFD4-CC62B0E37254}"/>
                </a:ext>
              </a:extLst>
            </p:cNvPr>
            <p:cNvSpPr/>
            <p:nvPr/>
          </p:nvSpPr>
          <p:spPr>
            <a:xfrm>
              <a:off x="8765751" y="1588655"/>
              <a:ext cx="2349924" cy="367266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22000">
                  <a:srgbClr val="000000">
                    <a:alpha val="50000"/>
                  </a:srgbClr>
                </a:gs>
                <a:gs pos="50000">
                  <a:schemeClr val="tx1"/>
                </a:gs>
                <a:gs pos="100000">
                  <a:srgbClr val="000000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0E4187-90D7-A642-8FB6-8E5853CAEC02}"/>
              </a:ext>
            </a:extLst>
          </p:cNvPr>
          <p:cNvGrpSpPr/>
          <p:nvPr/>
        </p:nvGrpSpPr>
        <p:grpSpPr>
          <a:xfrm>
            <a:off x="9005087" y="3470946"/>
            <a:ext cx="12570088" cy="838198"/>
            <a:chOff x="4876615" y="1804745"/>
            <a:chExt cx="6285044" cy="4190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7795BD-9076-0F45-BC3F-641A4DBF54FE}"/>
                </a:ext>
              </a:extLst>
            </p:cNvPr>
            <p:cNvSpPr txBox="1"/>
            <p:nvPr/>
          </p:nvSpPr>
          <p:spPr>
            <a:xfrm>
              <a:off x="4876615" y="1808345"/>
              <a:ext cx="1341874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E718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D2CBDD-5DF4-B040-ACF4-49D40FF93EFD}"/>
                </a:ext>
              </a:extLst>
            </p:cNvPr>
            <p:cNvSpPr txBox="1"/>
            <p:nvPr/>
          </p:nvSpPr>
          <p:spPr>
            <a:xfrm>
              <a:off x="9819785" y="1804745"/>
              <a:ext cx="1341874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E718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315122" y="3551886"/>
            <a:ext cx="12416594" cy="7373454"/>
            <a:chOff x="2031632" y="1845215"/>
            <a:chExt cx="6208297" cy="368672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3B623B4-2EB4-3147-959F-173EB7764C4C}"/>
                </a:ext>
              </a:extLst>
            </p:cNvPr>
            <p:cNvSpPr/>
            <p:nvPr/>
          </p:nvSpPr>
          <p:spPr>
            <a:xfrm rot="10800000">
              <a:off x="2031632" y="1859281"/>
              <a:ext cx="1293033" cy="367266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000000">
                    <a:alpha val="75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B623B4-2EB4-3147-959F-173EB7764C4C}"/>
                </a:ext>
              </a:extLst>
            </p:cNvPr>
            <p:cNvSpPr/>
            <p:nvPr/>
          </p:nvSpPr>
          <p:spPr>
            <a:xfrm rot="10800000">
              <a:off x="6946896" y="1845215"/>
              <a:ext cx="1293033" cy="367266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000000">
                    <a:alpha val="75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21B718F-F01F-094B-93F4-F84BEF2E2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F77B59-C969-9B49-9A92-5D0466B5E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32" b="2216"/>
          <a:stretch/>
        </p:blipFill>
        <p:spPr>
          <a:xfrm>
            <a:off x="0" y="-1995052"/>
            <a:ext cx="24766896" cy="15960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4EDB97-F957-BA4C-A847-45BBA7D8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Measure particle type at highest energies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526CCA-B7A8-DE4F-9852-4BD8832E7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879299-F2F6-6942-9E19-0F7782457407}"/>
              </a:ext>
            </a:extLst>
          </p:cNvPr>
          <p:cNvGrpSpPr/>
          <p:nvPr/>
        </p:nvGrpSpPr>
        <p:grpSpPr>
          <a:xfrm>
            <a:off x="648118" y="5136628"/>
            <a:ext cx="12078608" cy="7352500"/>
            <a:chOff x="324059" y="2568314"/>
            <a:chExt cx="6039304" cy="3676250"/>
          </a:xfrm>
        </p:grpSpPr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CA3E47D4-4218-F740-ADF0-33BF3A0BB60D}"/>
                </a:ext>
              </a:extLst>
            </p:cNvPr>
            <p:cNvSpPr/>
            <p:nvPr/>
          </p:nvSpPr>
          <p:spPr>
            <a:xfrm rot="16200000">
              <a:off x="2950882" y="1202594"/>
              <a:ext cx="581891" cy="5835538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EC8202-1D8B-464B-A053-59F73363D515}"/>
                </a:ext>
              </a:extLst>
            </p:cNvPr>
            <p:cNvSpPr txBox="1"/>
            <p:nvPr/>
          </p:nvSpPr>
          <p:spPr>
            <a:xfrm>
              <a:off x="4655203" y="4536404"/>
              <a:ext cx="1708160" cy="170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7200" dirty="0">
                  <a:solidFill>
                    <a:schemeClr val="bg1"/>
                  </a:solidFill>
                  <a:latin typeface="Arial"/>
                  <a:cs typeface="Arial"/>
                </a:rPr>
                <a:t> in</a:t>
              </a:r>
            </a:p>
            <a:p>
              <a:r>
                <a:rPr lang="en-US" sz="7200" dirty="0">
                  <a:solidFill>
                    <a:schemeClr val="bg1"/>
                  </a:solidFill>
                  <a:latin typeface="Arial"/>
                  <a:cs typeface="Arial"/>
                </a:rPr>
                <a:t>shower</a:t>
              </a:r>
            </a:p>
            <a:p>
              <a:r>
                <a:rPr lang="en-US" sz="7200" dirty="0">
                  <a:solidFill>
                    <a:schemeClr val="bg1"/>
                  </a:solidFill>
                  <a:latin typeface="Arial"/>
                  <a:cs typeface="Arial"/>
                </a:rPr>
                <a:t>tail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C40DFA-0B5A-D94F-80A0-AE01A5E17970}"/>
                </a:ext>
              </a:extLst>
            </p:cNvPr>
            <p:cNvSpPr txBox="1"/>
            <p:nvPr/>
          </p:nvSpPr>
          <p:spPr>
            <a:xfrm>
              <a:off x="1111045" y="2568314"/>
              <a:ext cx="1836400" cy="600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total # e</a:t>
              </a:r>
              <a:endParaRPr lang="en-US" sz="7200" dirty="0">
                <a:latin typeface="Symbol" pitchFamily="2" charset="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277990" y="1560248"/>
            <a:ext cx="15755630" cy="11393912"/>
            <a:chOff x="4138995" y="780124"/>
            <a:chExt cx="7877815" cy="56969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FCDE9CF-6274-9B42-A15D-2E7419CD0C79}"/>
                </a:ext>
              </a:extLst>
            </p:cNvPr>
            <p:cNvSpPr txBox="1"/>
            <p:nvPr/>
          </p:nvSpPr>
          <p:spPr>
            <a:xfrm>
              <a:off x="6949228" y="2040648"/>
              <a:ext cx="2503250" cy="115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>
                  <a:latin typeface="Symbol" pitchFamily="2" charset="2"/>
                </a:rPr>
                <a:t>m </a:t>
              </a:r>
              <a:r>
                <a:rPr lang="en-US" sz="7200" dirty="0">
                  <a:latin typeface="Arial"/>
                  <a:cs typeface="Arial"/>
                </a:rPr>
                <a:t>in </a:t>
              </a:r>
            </a:p>
            <a:p>
              <a:r>
                <a:rPr lang="en-US" sz="7200" dirty="0">
                  <a:latin typeface="Arial"/>
                  <a:cs typeface="Arial"/>
                </a:rPr>
                <a:t>shower tail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572761-CD3C-7943-924A-294E86C533B8}"/>
                </a:ext>
              </a:extLst>
            </p:cNvPr>
            <p:cNvSpPr txBox="1"/>
            <p:nvPr/>
          </p:nvSpPr>
          <p:spPr>
            <a:xfrm>
              <a:off x="6639220" y="5322918"/>
              <a:ext cx="3041859" cy="115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+ b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</a:p>
            <a:p>
              <a:r>
                <a:rPr lang="en-US" sz="7200" dirty="0">
                  <a:solidFill>
                    <a:schemeClr val="bg1"/>
                  </a:solidFill>
                  <a:latin typeface="Arial"/>
                  <a:cs typeface="Arial"/>
                </a:rPr>
                <a:t>in shower tail</a:t>
              </a:r>
            </a:p>
          </p:txBody>
        </p:sp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B08C4DA9-5E7C-954D-8793-BF6F7B924E8F}"/>
                </a:ext>
              </a:extLst>
            </p:cNvPr>
            <p:cNvSpPr/>
            <p:nvPr/>
          </p:nvSpPr>
          <p:spPr>
            <a:xfrm>
              <a:off x="6159596" y="949614"/>
              <a:ext cx="581891" cy="5397689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CDE9CF-6274-9B42-A15D-2E7419CD0C79}"/>
                </a:ext>
              </a:extLst>
            </p:cNvPr>
            <p:cNvSpPr txBox="1"/>
            <p:nvPr/>
          </p:nvSpPr>
          <p:spPr>
            <a:xfrm>
              <a:off x="4138995" y="1722712"/>
              <a:ext cx="1836400" cy="600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total # 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CDE9CF-6274-9B42-A15D-2E7419CD0C79}"/>
                </a:ext>
              </a:extLst>
            </p:cNvPr>
            <p:cNvSpPr txBox="1"/>
            <p:nvPr/>
          </p:nvSpPr>
          <p:spPr>
            <a:xfrm>
              <a:off x="8320124" y="780124"/>
              <a:ext cx="3696686" cy="1031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>
                  <a:latin typeface="Arial" panose="020B0604020202020204" pitchFamily="34" charset="0"/>
                  <a:cs typeface="Arial" panose="020B0604020202020204" pitchFamily="34" charset="0"/>
                </a:rPr>
                <a:t>combination gives</a:t>
              </a:r>
            </a:p>
            <a:p>
              <a:r>
                <a:rPr lang="en-US" sz="6400" dirty="0">
                  <a:latin typeface="Arial" panose="020B0604020202020204" pitchFamily="34" charset="0"/>
                  <a:cs typeface="Arial" panose="020B0604020202020204" pitchFamily="34" charset="0"/>
                </a:rPr>
                <a:t>e and </a:t>
              </a:r>
              <a:r>
                <a:rPr lang="en-US" sz="6400" dirty="0">
                  <a:latin typeface="Symbol" charset="2"/>
                  <a:cs typeface="Symbol" charset="2"/>
                </a:rPr>
                <a:t>m</a:t>
              </a:r>
              <a:r>
                <a:rPr lang="en-US" sz="6400" dirty="0">
                  <a:latin typeface="Arial" panose="020B0604020202020204" pitchFamily="34" charset="0"/>
                  <a:cs typeface="Arial" panose="020B0604020202020204" pitchFamily="34" charset="0"/>
                </a:rPr>
                <a:t> separately</a:t>
              </a:r>
              <a:endParaRPr lang="en-US" sz="6400" dirty="0">
                <a:latin typeface="Arial"/>
                <a:cs typeface="Arial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8591835" y="1825184"/>
              <a:ext cx="579015" cy="76220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8853325" y="1857342"/>
              <a:ext cx="2105786" cy="395025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1CE6FEB-8E6A-F541-85E0-73CDDCC86652}"/>
              </a:ext>
            </a:extLst>
          </p:cNvPr>
          <p:cNvSpPr/>
          <p:nvPr/>
        </p:nvSpPr>
        <p:spPr>
          <a:xfrm>
            <a:off x="8918369" y="6336958"/>
            <a:ext cx="12223667" cy="451769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9719CF-164A-8647-A231-0906D2509FED}"/>
              </a:ext>
            </a:extLst>
          </p:cNvPr>
          <p:cNvGrpSpPr/>
          <p:nvPr/>
        </p:nvGrpSpPr>
        <p:grpSpPr>
          <a:xfrm>
            <a:off x="6175170" y="4030733"/>
            <a:ext cx="2656426" cy="3201259"/>
            <a:chOff x="6175170" y="4030733"/>
            <a:chExt cx="2656426" cy="320125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EC10014-DB90-0948-9B80-49C8456349FB}"/>
                </a:ext>
              </a:extLst>
            </p:cNvPr>
            <p:cNvSpPr/>
            <p:nvPr/>
          </p:nvSpPr>
          <p:spPr>
            <a:xfrm>
              <a:off x="6175170" y="4030733"/>
              <a:ext cx="2374798" cy="3186403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187C592-FC59-204E-83BB-6B7C94BC317C}"/>
                </a:ext>
              </a:extLst>
            </p:cNvPr>
            <p:cNvSpPr/>
            <p:nvPr/>
          </p:nvSpPr>
          <p:spPr>
            <a:xfrm>
              <a:off x="6456798" y="4045589"/>
              <a:ext cx="2374798" cy="3186403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90374DA-3F0B-4040-9C6E-65DCC861D592}"/>
              </a:ext>
            </a:extLst>
          </p:cNvPr>
          <p:cNvSpPr txBox="1"/>
          <p:nvPr/>
        </p:nvSpPr>
        <p:spPr>
          <a:xfrm>
            <a:off x="773800" y="8878114"/>
            <a:ext cx="7776168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See talk by Jörg Hörandel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F4AF0F-CB28-AC4A-AE80-AB420E37DA4A}"/>
              </a:ext>
            </a:extLst>
          </p:cNvPr>
          <p:cNvGrpSpPr/>
          <p:nvPr/>
        </p:nvGrpSpPr>
        <p:grpSpPr>
          <a:xfrm>
            <a:off x="2713359" y="-112689"/>
            <a:ext cx="6090305" cy="3824107"/>
            <a:chOff x="2713359" y="-112689"/>
            <a:chExt cx="6090305" cy="3824107"/>
          </a:xfrm>
        </p:grpSpPr>
        <p:pic>
          <p:nvPicPr>
            <p:cNvPr id="28" name="Grafik 9">
              <a:extLst>
                <a:ext uri="{FF2B5EF4-FFF2-40B4-BE49-F238E27FC236}">
                  <a16:creationId xmlns:a16="http://schemas.microsoft.com/office/drawing/2014/main" id="{CF77B411-981E-814B-B9AC-45137B2F1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13359" y="364251"/>
              <a:ext cx="3347167" cy="334716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1FDC9-B58B-2A43-ABED-0FB9C4EEE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58" t="5833" r="8084" b="8945"/>
            <a:stretch/>
          </p:blipFill>
          <p:spPr>
            <a:xfrm>
              <a:off x="6113679" y="-112689"/>
              <a:ext cx="2689985" cy="3824107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6848D0D-EA08-2646-857C-EDDC2649F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3358" y="3554789"/>
            <a:ext cx="3365733" cy="170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2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7786-FC89-F145-8716-D456A0F6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SSD: Scintillator Surface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9652-57DF-D74E-B5E4-7BDB10A00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76" y="1984545"/>
            <a:ext cx="23969023" cy="10969456"/>
          </a:xfrm>
        </p:spPr>
        <p:txBody>
          <a:bodyPr>
            <a:normAutofit/>
          </a:bodyPr>
          <a:lstStyle/>
          <a:p>
            <a:pPr marL="857250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Nikhef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design input: A.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Korporaal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lead designer</a:t>
            </a:r>
          </a:p>
          <a:p>
            <a:pPr marL="857250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1300 modules to be produced in: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Karlsruhe, Lecce, Cracow, Aachen, Grenoble, Nijmegen</a:t>
            </a:r>
          </a:p>
          <a:p>
            <a:pPr marL="857250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Looking for funding for 400 more modules</a:t>
            </a:r>
          </a:p>
          <a:p>
            <a:pPr marL="857250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135 modules (10%) in NL in period 1/1/2018 – 30/6/2019</a:t>
            </a:r>
          </a:p>
          <a:p>
            <a:pPr marL="857250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1300 mounting frames produced in NL Industry (MCB)</a:t>
            </a:r>
          </a:p>
          <a:p>
            <a:pPr marL="857250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container transport from NL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Malargüe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20/9/2018</a:t>
            </a:r>
          </a:p>
          <a:p>
            <a:pPr marL="857250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container transport from NL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Malargüe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14/1/2019</a:t>
            </a:r>
          </a:p>
          <a:p>
            <a:pPr marL="857250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final transport planned end May 2019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1B718F-F01F-094B-93F4-F84BEF2E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7786-FC89-F145-8716-D456A0F6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Scintillator </a:t>
            </a:r>
            <a:r>
              <a:rPr lang="en-US" b="1"/>
              <a:t>Surface Detector</a:t>
            </a:r>
            <a:endParaRPr lang="en-US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1B718F-F01F-094B-93F4-F84BEF2E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8EBC7F-E5DF-F64A-9A42-7437BA5FD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0" y="4912445"/>
            <a:ext cx="4737100" cy="8432800"/>
          </a:xfrm>
          <a:prstGeom prst="rect">
            <a:avLst/>
          </a:prstGeom>
        </p:spPr>
      </p:pic>
      <p:pic>
        <p:nvPicPr>
          <p:cNvPr id="9" name="Picture 8" descr="2018-03-26 10.59.37.jpg">
            <a:extLst>
              <a:ext uri="{FF2B5EF4-FFF2-40B4-BE49-F238E27FC236}">
                <a16:creationId xmlns:a16="http://schemas.microsoft.com/office/drawing/2014/main" id="{F2DC69A3-8FDA-6E48-BD10-41E65F4A9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27" y="7528420"/>
            <a:ext cx="9816067" cy="55215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5A40E9-D56E-B948-A90C-36018A31E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89" y="7891542"/>
            <a:ext cx="6877886" cy="51584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489DDB-B537-4F4B-8B9B-C53C6884F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769" y="2904626"/>
            <a:ext cx="2696975" cy="47946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018B4C-AE54-924C-9EA3-9A00A7F1F1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53" y="89279"/>
            <a:ext cx="6071608" cy="34159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9DCBF9-80D5-C846-8761-2E69031A68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489" y="-57281"/>
            <a:ext cx="5619750" cy="7493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D8021BB-2724-9A41-BB28-8B13A7AAB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3" y="-31750"/>
            <a:ext cx="4881563" cy="65087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CE0E85C-34AF-D940-90B7-0DDAC3ACD5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00" y="1330127"/>
            <a:ext cx="8362300" cy="47046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B3E950-C1C7-A14A-8D40-1FDE48A37F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460" y="6034805"/>
            <a:ext cx="3454175" cy="614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58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7786-FC89-F145-8716-D456A0F6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SSD Production in </a:t>
            </a:r>
            <a:r>
              <a:rPr lang="en-US" b="1" dirty="0" err="1"/>
              <a:t>Nikhef</a:t>
            </a:r>
            <a:r>
              <a:rPr lang="en-US" b="1" dirty="0"/>
              <a:t>/Nijmegen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1B718F-F01F-094B-93F4-F84BEF2E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348CD3-0728-4245-9C86-AB325A53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" y="2728089"/>
            <a:ext cx="24299231" cy="94639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6AFAC4-9AF8-4A46-A69B-59CDE5F37B66}"/>
              </a:ext>
            </a:extLst>
          </p:cNvPr>
          <p:cNvSpPr txBox="1"/>
          <p:nvPr/>
        </p:nvSpPr>
        <p:spPr>
          <a:xfrm>
            <a:off x="17526000" y="6028334"/>
            <a:ext cx="5206554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Production finished by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end May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340EF-5B3B-0141-BCBE-A89861905AC6}"/>
              </a:ext>
            </a:extLst>
          </p:cNvPr>
          <p:cNvSpPr txBox="1"/>
          <p:nvPr/>
        </p:nvSpPr>
        <p:spPr>
          <a:xfrm>
            <a:off x="13343959" y="6803454"/>
            <a:ext cx="2462213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break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3C17A8-9E72-C940-9AD8-9BD0F79297B1}"/>
              </a:ext>
            </a:extLst>
          </p:cNvPr>
          <p:cNvSpPr txBox="1"/>
          <p:nvPr/>
        </p:nvSpPr>
        <p:spPr>
          <a:xfrm>
            <a:off x="7705159" y="9089454"/>
            <a:ext cx="2077492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holidays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127D02-F03A-004D-8339-51A3CE416782}"/>
              </a:ext>
            </a:extLst>
          </p:cNvPr>
          <p:cNvSpPr txBox="1"/>
          <p:nvPr/>
        </p:nvSpPr>
        <p:spPr>
          <a:xfrm>
            <a:off x="4670101" y="7080453"/>
            <a:ext cx="4026743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Re-testing Period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F6DB7-A57C-6143-BC9C-C16E50A9857A}"/>
              </a:ext>
            </a:extLst>
          </p:cNvPr>
          <p:cNvSpPr txBox="1"/>
          <p:nvPr/>
        </p:nvSpPr>
        <p:spPr>
          <a:xfrm>
            <a:off x="8340927" y="5648743"/>
            <a:ext cx="3577903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Eithel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Sirous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9EBFB-B763-FB48-B1AB-C59276F40F21}"/>
              </a:ext>
            </a:extLst>
          </p:cNvPr>
          <p:cNvSpPr txBox="1"/>
          <p:nvPr/>
        </p:nvSpPr>
        <p:spPr>
          <a:xfrm>
            <a:off x="1332048" y="8578305"/>
            <a:ext cx="4206280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Production Set-up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701D0-FC80-C14D-8990-40B2AD7EB6E9}"/>
              </a:ext>
            </a:extLst>
          </p:cNvPr>
          <p:cNvSpPr txBox="1"/>
          <p:nvPr/>
        </p:nvSpPr>
        <p:spPr>
          <a:xfrm>
            <a:off x="12358652" y="4214457"/>
            <a:ext cx="3026470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dirty="0">
                <a:solidFill>
                  <a:srgbClr val="98B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plan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8C1E0-A458-5746-A678-14FFD7E2782D}"/>
              </a:ext>
            </a:extLst>
          </p:cNvPr>
          <p:cNvSpPr txBox="1"/>
          <p:nvPr/>
        </p:nvSpPr>
        <p:spPr>
          <a:xfrm>
            <a:off x="10768474" y="8042048"/>
            <a:ext cx="4873129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dirty="0">
                <a:solidFill>
                  <a:srgbClr val="BD4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Realized production</a:t>
            </a:r>
          </a:p>
          <a:p>
            <a:r>
              <a:rPr lang="en-US" sz="3600" dirty="0">
                <a:solidFill>
                  <a:srgbClr val="BD4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87/135 modules done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923B90-DA51-B14E-82EC-F5349DC845E9}"/>
              </a:ext>
            </a:extLst>
          </p:cNvPr>
          <p:cNvSpPr txBox="1"/>
          <p:nvPr/>
        </p:nvSpPr>
        <p:spPr>
          <a:xfrm>
            <a:off x="20013861" y="4138675"/>
            <a:ext cx="2718693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dirty="0">
                <a:solidFill>
                  <a:srgbClr val="4674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Pessimistic</a:t>
            </a:r>
          </a:p>
          <a:p>
            <a:r>
              <a:rPr lang="en-US" sz="3600" dirty="0">
                <a:solidFill>
                  <a:srgbClr val="4674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prognosis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93109B-0513-9948-9B61-7944C6033347}"/>
              </a:ext>
            </a:extLst>
          </p:cNvPr>
          <p:cNvSpPr txBox="1"/>
          <p:nvPr/>
        </p:nvSpPr>
        <p:spPr>
          <a:xfrm>
            <a:off x="18263294" y="3244256"/>
            <a:ext cx="2462213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3600" dirty="0">
                <a:solidFill>
                  <a:srgbClr val="7F6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Optimistic</a:t>
            </a:r>
          </a:p>
        </p:txBody>
      </p:sp>
    </p:spTree>
    <p:extLst>
      <p:ext uri="{BB962C8B-B14F-4D97-AF65-F5344CB8AC3E}">
        <p14:creationId xmlns:p14="http://schemas.microsoft.com/office/powerpoint/2010/main" val="1907168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7786-FC89-F145-8716-D456A0F6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SSD deployment at Auger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1B718F-F01F-094B-93F4-F84BEF2E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10643-164B-3845-88AF-6130E022A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t="25634" r="11328" b="13071"/>
          <a:stretch/>
        </p:blipFill>
        <p:spPr>
          <a:xfrm>
            <a:off x="1866899" y="1940312"/>
            <a:ext cx="19293509" cy="108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00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E1CC1697-7A79-3F4E-B4D9-0D463E160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08" y="1551448"/>
            <a:ext cx="9199006" cy="906549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988642" y="7024471"/>
            <a:ext cx="17532621" cy="4031635"/>
            <a:chOff x="5988642" y="2791411"/>
            <a:chExt cx="17532621" cy="4031635"/>
          </a:xfrm>
        </p:grpSpPr>
        <p:sp>
          <p:nvSpPr>
            <p:cNvPr id="25" name="Trapèze 17"/>
            <p:cNvSpPr/>
            <p:nvPr/>
          </p:nvSpPr>
          <p:spPr>
            <a:xfrm rot="16200000">
              <a:off x="12739135" y="-3959082"/>
              <a:ext cx="4031635" cy="17532621"/>
            </a:xfrm>
            <a:prstGeom prst="trapezoid">
              <a:avLst>
                <a:gd name="adj" fmla="val 42612"/>
              </a:avLst>
            </a:prstGeom>
            <a:solidFill>
              <a:srgbClr val="FFFF00">
                <a:alpha val="48000"/>
              </a:srgbClr>
            </a:solidFill>
            <a:ln>
              <a:gradFill flip="none" rotWithShape="1">
                <a:gsLst>
                  <a:gs pos="0">
                    <a:srgbClr val="F8FCF5">
                      <a:alpha val="33000"/>
                    </a:srgbClr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  <a:effectLst>
              <a:glow rad="685800">
                <a:srgbClr val="FFFF00">
                  <a:alpha val="60000"/>
                </a:srgb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ZoneTexte 5"/>
            <p:cNvSpPr txBox="1"/>
            <p:nvPr/>
          </p:nvSpPr>
          <p:spPr>
            <a:xfrm>
              <a:off x="10991261" y="3697102"/>
              <a:ext cx="4207523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Radio </a:t>
              </a:r>
              <a:r>
                <a:rPr lang="fr-FR" dirty="0" err="1"/>
                <a:t>frequency</a:t>
              </a:r>
              <a:r>
                <a:rPr lang="fr-FR" dirty="0"/>
                <a:t> signal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149" y="170199"/>
            <a:ext cx="22349155" cy="1143901"/>
          </a:xfrm>
        </p:spPr>
        <p:txBody>
          <a:bodyPr>
            <a:noAutofit/>
          </a:bodyPr>
          <a:lstStyle/>
          <a:p>
            <a:r>
              <a:rPr lang="en-US" sz="7600" b="1" dirty="0">
                <a:latin typeface="Arial" panose="020B0604020202020204" pitchFamily="34" charset="0"/>
                <a:cs typeface="Arial" panose="020B0604020202020204" pitchFamily="34" charset="0"/>
              </a:rPr>
              <a:t>Further future: UHE Neutrino radio detection</a:t>
            </a:r>
          </a:p>
        </p:txBody>
      </p:sp>
      <p:sp>
        <p:nvSpPr>
          <p:cNvPr id="26" name="Triangle rectangle 10"/>
          <p:cNvSpPr/>
          <p:nvPr/>
        </p:nvSpPr>
        <p:spPr>
          <a:xfrm>
            <a:off x="370188" y="7020698"/>
            <a:ext cx="6290381" cy="3769637"/>
          </a:xfrm>
          <a:prstGeom prst="rtTriangle">
            <a:avLst/>
          </a:prstGeom>
          <a:solidFill>
            <a:srgbClr val="A65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70187" y="10790335"/>
            <a:ext cx="23581339" cy="437621"/>
          </a:xfrm>
          <a:prstGeom prst="rect">
            <a:avLst/>
          </a:prstGeom>
          <a:solidFill>
            <a:srgbClr val="A65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grpSp>
        <p:nvGrpSpPr>
          <p:cNvPr id="32" name="Grouper 243"/>
          <p:cNvGrpSpPr/>
          <p:nvPr/>
        </p:nvGrpSpPr>
        <p:grpSpPr>
          <a:xfrm>
            <a:off x="15877836" y="7050143"/>
            <a:ext cx="8039011" cy="3769632"/>
            <a:chOff x="5557579" y="4750685"/>
            <a:chExt cx="3684493" cy="1861070"/>
          </a:xfrm>
          <a:solidFill>
            <a:schemeClr val="accent4">
              <a:lumMod val="75000"/>
            </a:schemeClr>
          </a:solidFill>
        </p:grpSpPr>
        <p:sp>
          <p:nvSpPr>
            <p:cNvPr id="49" name="Triangle rectangle 51"/>
            <p:cNvSpPr/>
            <p:nvPr/>
          </p:nvSpPr>
          <p:spPr>
            <a:xfrm rot="16200000">
              <a:off x="6469291" y="3838973"/>
              <a:ext cx="1861070" cy="368449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0" name="Ellipse 67"/>
            <p:cNvSpPr/>
            <p:nvPr/>
          </p:nvSpPr>
          <p:spPr>
            <a:xfrm>
              <a:off x="6317085" y="5821679"/>
              <a:ext cx="156703" cy="7889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63"/>
            <p:cNvSpPr/>
            <p:nvPr/>
          </p:nvSpPr>
          <p:spPr>
            <a:xfrm>
              <a:off x="5982880" y="5984822"/>
              <a:ext cx="156703" cy="78889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r 342"/>
          <p:cNvGrpSpPr/>
          <p:nvPr/>
        </p:nvGrpSpPr>
        <p:grpSpPr>
          <a:xfrm>
            <a:off x="11919339" y="9986724"/>
            <a:ext cx="668939" cy="740859"/>
            <a:chOff x="4964654" y="3808204"/>
            <a:chExt cx="484094" cy="548637"/>
          </a:xfrm>
        </p:grpSpPr>
        <p:cxnSp>
          <p:nvCxnSpPr>
            <p:cNvPr id="45" name="Connecteur droit 47"/>
            <p:cNvCxnSpPr/>
            <p:nvPr/>
          </p:nvCxnSpPr>
          <p:spPr>
            <a:xfrm>
              <a:off x="5206701" y="3926541"/>
              <a:ext cx="0" cy="43030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er 379"/>
            <p:cNvGrpSpPr/>
            <p:nvPr/>
          </p:nvGrpSpPr>
          <p:grpSpPr>
            <a:xfrm>
              <a:off x="4964654" y="3808204"/>
              <a:ext cx="484094" cy="118334"/>
              <a:chOff x="4776395" y="2495773"/>
              <a:chExt cx="484094" cy="118334"/>
            </a:xfrm>
          </p:grpSpPr>
          <p:sp>
            <p:nvSpPr>
              <p:cNvPr id="47" name="Ellipse 49"/>
              <p:cNvSpPr/>
              <p:nvPr/>
            </p:nvSpPr>
            <p:spPr>
              <a:xfrm>
                <a:off x="4776395" y="2495773"/>
                <a:ext cx="247426" cy="118334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Ellipse 50"/>
              <p:cNvSpPr/>
              <p:nvPr/>
            </p:nvSpPr>
            <p:spPr>
              <a:xfrm>
                <a:off x="5013063" y="2495773"/>
                <a:ext cx="247426" cy="118334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35" name="Grouper 346"/>
          <p:cNvGrpSpPr/>
          <p:nvPr/>
        </p:nvGrpSpPr>
        <p:grpSpPr>
          <a:xfrm>
            <a:off x="16622984" y="9520670"/>
            <a:ext cx="668939" cy="740861"/>
            <a:chOff x="6194835" y="3436572"/>
            <a:chExt cx="484093" cy="548638"/>
          </a:xfrm>
        </p:grpSpPr>
        <p:cxnSp>
          <p:nvCxnSpPr>
            <p:cNvPr id="41" name="Connecteur droit 35"/>
            <p:cNvCxnSpPr/>
            <p:nvPr/>
          </p:nvCxnSpPr>
          <p:spPr>
            <a:xfrm>
              <a:off x="6436882" y="3554908"/>
              <a:ext cx="0" cy="4303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er 363"/>
            <p:cNvGrpSpPr/>
            <p:nvPr/>
          </p:nvGrpSpPr>
          <p:grpSpPr>
            <a:xfrm>
              <a:off x="6194835" y="3436572"/>
              <a:ext cx="484093" cy="118337"/>
              <a:chOff x="6006576" y="2124141"/>
              <a:chExt cx="484093" cy="118337"/>
            </a:xfrm>
          </p:grpSpPr>
          <p:sp>
            <p:nvSpPr>
              <p:cNvPr id="43" name="Ellipse 37"/>
              <p:cNvSpPr/>
              <p:nvPr/>
            </p:nvSpPr>
            <p:spPr>
              <a:xfrm>
                <a:off x="6006576" y="2124144"/>
                <a:ext cx="247427" cy="11833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Ellipse 38"/>
              <p:cNvSpPr/>
              <p:nvPr/>
            </p:nvSpPr>
            <p:spPr>
              <a:xfrm>
                <a:off x="6243240" y="2124141"/>
                <a:ext cx="247429" cy="118335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36" name="Grouper 347"/>
          <p:cNvGrpSpPr/>
          <p:nvPr/>
        </p:nvGrpSpPr>
        <p:grpSpPr>
          <a:xfrm>
            <a:off x="10861328" y="10051548"/>
            <a:ext cx="668939" cy="740859"/>
            <a:chOff x="4964654" y="3808204"/>
            <a:chExt cx="484094" cy="548637"/>
          </a:xfrm>
        </p:grpSpPr>
        <p:cxnSp>
          <p:nvCxnSpPr>
            <p:cNvPr id="37" name="Connecteur droit 31"/>
            <p:cNvCxnSpPr/>
            <p:nvPr/>
          </p:nvCxnSpPr>
          <p:spPr>
            <a:xfrm>
              <a:off x="5206701" y="3926541"/>
              <a:ext cx="0" cy="43030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er 359"/>
            <p:cNvGrpSpPr/>
            <p:nvPr/>
          </p:nvGrpSpPr>
          <p:grpSpPr>
            <a:xfrm>
              <a:off x="4964654" y="3808204"/>
              <a:ext cx="484094" cy="118334"/>
              <a:chOff x="4776395" y="2495773"/>
              <a:chExt cx="484094" cy="118334"/>
            </a:xfrm>
          </p:grpSpPr>
          <p:sp>
            <p:nvSpPr>
              <p:cNvPr id="39" name="Ellipse 33"/>
              <p:cNvSpPr/>
              <p:nvPr/>
            </p:nvSpPr>
            <p:spPr>
              <a:xfrm>
                <a:off x="4776395" y="2495773"/>
                <a:ext cx="247426" cy="118334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Ellipse 34"/>
              <p:cNvSpPr/>
              <p:nvPr/>
            </p:nvSpPr>
            <p:spPr>
              <a:xfrm>
                <a:off x="5013063" y="2495773"/>
                <a:ext cx="247426" cy="118334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1093192" y="7454864"/>
            <a:ext cx="4475293" cy="2143549"/>
            <a:chOff x="409947" y="1208176"/>
            <a:chExt cx="1678235" cy="803831"/>
          </a:xfrm>
        </p:grpSpPr>
        <p:sp>
          <p:nvSpPr>
            <p:cNvPr id="29" name="AutoShape 19"/>
            <p:cNvSpPr>
              <a:spLocks/>
            </p:cNvSpPr>
            <p:nvPr/>
          </p:nvSpPr>
          <p:spPr bwMode="auto">
            <a:xfrm>
              <a:off x="760551" y="1750709"/>
              <a:ext cx="260123" cy="261298"/>
            </a:xfrm>
            <a:prstGeom prst="star8">
              <a:avLst>
                <a:gd name="adj" fmla="val 19097"/>
              </a:avLst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cxnSp>
          <p:nvCxnSpPr>
            <p:cNvPr id="31" name="Connecteur droit avec flèche 15"/>
            <p:cNvCxnSpPr/>
            <p:nvPr/>
          </p:nvCxnSpPr>
          <p:spPr>
            <a:xfrm flipV="1">
              <a:off x="1102864" y="1827830"/>
              <a:ext cx="985318" cy="554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92"/>
            <p:cNvSpPr txBox="1"/>
            <p:nvPr/>
          </p:nvSpPr>
          <p:spPr>
            <a:xfrm>
              <a:off x="409947" y="1208176"/>
              <a:ext cx="1191783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4300" dirty="0"/>
                <a:t>Neutrino </a:t>
              </a:r>
            </a:p>
            <a:p>
              <a:pPr algn="ctr"/>
              <a:r>
                <a:rPr lang="fr-FR" sz="4300" dirty="0"/>
                <a:t>interaction</a:t>
              </a:r>
            </a:p>
          </p:txBody>
        </p:sp>
      </p:grpSp>
      <p:cxnSp>
        <p:nvCxnSpPr>
          <p:cNvPr id="53" name="Connecteur droit 96"/>
          <p:cNvCxnSpPr/>
          <p:nvPr/>
        </p:nvCxnSpPr>
        <p:spPr>
          <a:xfrm>
            <a:off x="17757187" y="9330501"/>
            <a:ext cx="0" cy="581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97"/>
          <p:cNvSpPr/>
          <p:nvPr/>
        </p:nvSpPr>
        <p:spPr>
          <a:xfrm>
            <a:off x="17422717" y="9170708"/>
            <a:ext cx="341904" cy="15979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sp>
        <p:nvSpPr>
          <p:cNvPr id="55" name="Ellipse 98"/>
          <p:cNvSpPr/>
          <p:nvPr/>
        </p:nvSpPr>
        <p:spPr>
          <a:xfrm>
            <a:off x="17749751" y="9170704"/>
            <a:ext cx="341907" cy="15979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cxnSp>
        <p:nvCxnSpPr>
          <p:cNvPr id="56" name="Connecteur droit 99"/>
          <p:cNvCxnSpPr/>
          <p:nvPr/>
        </p:nvCxnSpPr>
        <p:spPr>
          <a:xfrm>
            <a:off x="18525272" y="8980147"/>
            <a:ext cx="0" cy="581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100"/>
          <p:cNvSpPr/>
          <p:nvPr/>
        </p:nvSpPr>
        <p:spPr>
          <a:xfrm>
            <a:off x="18190803" y="8820353"/>
            <a:ext cx="341904" cy="15979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sp>
        <p:nvSpPr>
          <p:cNvPr id="58" name="Ellipse 101"/>
          <p:cNvSpPr/>
          <p:nvPr/>
        </p:nvSpPr>
        <p:spPr>
          <a:xfrm>
            <a:off x="18517836" y="8820349"/>
            <a:ext cx="341907" cy="15979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cxnSp>
        <p:nvCxnSpPr>
          <p:cNvPr id="59" name="Connecteur droit 102"/>
          <p:cNvCxnSpPr/>
          <p:nvPr/>
        </p:nvCxnSpPr>
        <p:spPr>
          <a:xfrm>
            <a:off x="19225877" y="8627771"/>
            <a:ext cx="0" cy="581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103"/>
          <p:cNvSpPr/>
          <p:nvPr/>
        </p:nvSpPr>
        <p:spPr>
          <a:xfrm>
            <a:off x="18891408" y="8467977"/>
            <a:ext cx="341904" cy="15979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sp>
        <p:nvSpPr>
          <p:cNvPr id="61" name="Ellipse 104"/>
          <p:cNvSpPr/>
          <p:nvPr/>
        </p:nvSpPr>
        <p:spPr>
          <a:xfrm>
            <a:off x="19218441" y="8467973"/>
            <a:ext cx="341907" cy="15979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cxnSp>
        <p:nvCxnSpPr>
          <p:cNvPr id="62" name="Connecteur droit 105"/>
          <p:cNvCxnSpPr/>
          <p:nvPr/>
        </p:nvCxnSpPr>
        <p:spPr>
          <a:xfrm>
            <a:off x="19903109" y="8309083"/>
            <a:ext cx="0" cy="581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106"/>
          <p:cNvSpPr/>
          <p:nvPr/>
        </p:nvSpPr>
        <p:spPr>
          <a:xfrm>
            <a:off x="19568640" y="8149289"/>
            <a:ext cx="341904" cy="15979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sp>
        <p:nvSpPr>
          <p:cNvPr id="64" name="Ellipse 107"/>
          <p:cNvSpPr/>
          <p:nvPr/>
        </p:nvSpPr>
        <p:spPr>
          <a:xfrm>
            <a:off x="19895673" y="8149285"/>
            <a:ext cx="341907" cy="15979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cxnSp>
        <p:nvCxnSpPr>
          <p:cNvPr id="65" name="Connecteur droit 108"/>
          <p:cNvCxnSpPr/>
          <p:nvPr/>
        </p:nvCxnSpPr>
        <p:spPr>
          <a:xfrm>
            <a:off x="20637507" y="7988373"/>
            <a:ext cx="0" cy="581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109"/>
          <p:cNvSpPr/>
          <p:nvPr/>
        </p:nvSpPr>
        <p:spPr>
          <a:xfrm>
            <a:off x="20303037" y="7828580"/>
            <a:ext cx="341904" cy="15979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sp>
        <p:nvSpPr>
          <p:cNvPr id="67" name="Ellipse 110"/>
          <p:cNvSpPr/>
          <p:nvPr/>
        </p:nvSpPr>
        <p:spPr>
          <a:xfrm>
            <a:off x="20630071" y="7828576"/>
            <a:ext cx="341907" cy="15979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cxnSp>
        <p:nvCxnSpPr>
          <p:cNvPr id="68" name="Connecteur droit 111"/>
          <p:cNvCxnSpPr/>
          <p:nvPr/>
        </p:nvCxnSpPr>
        <p:spPr>
          <a:xfrm>
            <a:off x="21373925" y="7604331"/>
            <a:ext cx="0" cy="581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112"/>
          <p:cNvSpPr/>
          <p:nvPr/>
        </p:nvSpPr>
        <p:spPr>
          <a:xfrm>
            <a:off x="21039456" y="7444537"/>
            <a:ext cx="341904" cy="15979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sp>
        <p:nvSpPr>
          <p:cNvPr id="70" name="Ellipse 113"/>
          <p:cNvSpPr/>
          <p:nvPr/>
        </p:nvSpPr>
        <p:spPr>
          <a:xfrm>
            <a:off x="21366489" y="7444533"/>
            <a:ext cx="341907" cy="15979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cxnSp>
        <p:nvCxnSpPr>
          <p:cNvPr id="71" name="Connecteur droit 114"/>
          <p:cNvCxnSpPr/>
          <p:nvPr/>
        </p:nvCxnSpPr>
        <p:spPr>
          <a:xfrm>
            <a:off x="22142011" y="7317309"/>
            <a:ext cx="0" cy="581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115"/>
          <p:cNvSpPr/>
          <p:nvPr/>
        </p:nvSpPr>
        <p:spPr>
          <a:xfrm>
            <a:off x="21807541" y="7157516"/>
            <a:ext cx="341904" cy="15979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5979635" y="8554964"/>
            <a:ext cx="3618176" cy="1298752"/>
            <a:chOff x="5979635" y="4321904"/>
            <a:chExt cx="3618176" cy="1298752"/>
          </a:xfrm>
        </p:grpSpPr>
        <p:sp>
          <p:nvSpPr>
            <p:cNvPr id="75" name="Trapèze 17"/>
            <p:cNvSpPr/>
            <p:nvPr/>
          </p:nvSpPr>
          <p:spPr>
            <a:xfrm rot="16200000">
              <a:off x="7269328" y="3032211"/>
              <a:ext cx="1038789" cy="3618176"/>
            </a:xfrm>
            <a:prstGeom prst="trapezoid">
              <a:avLst>
                <a:gd name="adj" fmla="val 2385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gradFill flip="none" rotWithShape="1">
                <a:gsLst>
                  <a:gs pos="0">
                    <a:srgbClr val="F8FCF5">
                      <a:alpha val="33000"/>
                    </a:srgbClr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  <a:effectLst>
              <a:glow rad="711200">
                <a:schemeClr val="accent5">
                  <a:lumMod val="40000"/>
                  <a:lumOff val="60000"/>
                  <a:alpha val="83000"/>
                </a:schemeClr>
              </a:glow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ZoneTexte 5"/>
            <p:cNvSpPr txBox="1"/>
            <p:nvPr/>
          </p:nvSpPr>
          <p:spPr>
            <a:xfrm>
              <a:off x="5988640" y="5097437"/>
              <a:ext cx="2132440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tx1"/>
                  </a:solidFill>
                </a:rPr>
                <a:t>Air </a:t>
              </a:r>
              <a:r>
                <a:rPr lang="fr-FR" dirty="0" err="1">
                  <a:solidFill>
                    <a:schemeClr val="tx1"/>
                  </a:solidFill>
                </a:rPr>
                <a:t>shower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73" name="Ellipse 116"/>
          <p:cNvSpPr/>
          <p:nvPr/>
        </p:nvSpPr>
        <p:spPr>
          <a:xfrm>
            <a:off x="22134575" y="7157512"/>
            <a:ext cx="341907" cy="15979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fr-FR"/>
          </a:p>
        </p:txBody>
      </p:sp>
      <p:sp>
        <p:nvSpPr>
          <p:cNvPr id="77" name="ZoneTexte 5"/>
          <p:cNvSpPr txBox="1"/>
          <p:nvPr/>
        </p:nvSpPr>
        <p:spPr>
          <a:xfrm>
            <a:off x="17606325" y="9911564"/>
            <a:ext cx="3949766" cy="677102"/>
          </a:xfrm>
          <a:prstGeom prst="rect">
            <a:avLst/>
          </a:prstGeom>
          <a:noFill/>
        </p:spPr>
        <p:txBody>
          <a:bodyPr wrap="none" lIns="243834" tIns="121917" rIns="243834" bIns="121917" rtlCol="0">
            <a:spAutoFit/>
          </a:bodyPr>
          <a:lstStyle/>
          <a:p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antennas</a:t>
            </a:r>
            <a:endParaRPr lang="fr-FR" dirty="0"/>
          </a:p>
        </p:txBody>
      </p:sp>
      <p:grpSp>
        <p:nvGrpSpPr>
          <p:cNvPr id="79" name="Group 78"/>
          <p:cNvGrpSpPr/>
          <p:nvPr/>
        </p:nvGrpSpPr>
        <p:grpSpPr>
          <a:xfrm>
            <a:off x="0" y="9340021"/>
            <a:ext cx="2556629" cy="1434307"/>
            <a:chOff x="0" y="1915110"/>
            <a:chExt cx="958736" cy="537865"/>
          </a:xfrm>
        </p:grpSpPr>
        <p:cxnSp>
          <p:nvCxnSpPr>
            <p:cNvPr id="28" name="Connecteur droit avec flèche 12"/>
            <p:cNvCxnSpPr/>
            <p:nvPr/>
          </p:nvCxnSpPr>
          <p:spPr>
            <a:xfrm flipV="1">
              <a:off x="0" y="1915110"/>
              <a:ext cx="755733" cy="374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ZoneTexte 92"/>
            <p:cNvSpPr txBox="1"/>
            <p:nvPr/>
          </p:nvSpPr>
          <p:spPr>
            <a:xfrm>
              <a:off x="4341" y="1922060"/>
              <a:ext cx="954395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300" dirty="0" err="1"/>
                <a:t>Cosmic</a:t>
              </a:r>
              <a:endParaRPr lang="fr-FR" sz="4300" dirty="0"/>
            </a:p>
            <a:p>
              <a:r>
                <a:rPr lang="fr-FR" sz="4300" dirty="0"/>
                <a:t>neutrino </a:t>
              </a: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783265" y="11142029"/>
            <a:ext cx="22836629" cy="1477321"/>
          </a:xfrm>
          <a:prstGeom prst="rect">
            <a:avLst/>
          </a:prstGeom>
          <a:noFill/>
        </p:spPr>
        <p:txBody>
          <a:bodyPr wrap="none" lIns="243834" tIns="121917" rIns="243834" bIns="121917" rtlCol="0">
            <a:spAutoFit/>
          </a:bodyPr>
          <a:lstStyle/>
          <a:p>
            <a:pPr algn="ctr"/>
            <a:r>
              <a:rPr lang="en-US" sz="8000" dirty="0"/>
              <a:t>Giant Radio Array Neutrino Detector: GRAND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4468110" y="7773515"/>
            <a:ext cx="2039846" cy="1594637"/>
            <a:chOff x="1675541" y="1327670"/>
            <a:chExt cx="764942" cy="597989"/>
          </a:xfrm>
        </p:grpSpPr>
        <p:sp>
          <p:nvSpPr>
            <p:cNvPr id="23" name="ZoneTexte 5"/>
            <p:cNvSpPr txBox="1"/>
            <p:nvPr/>
          </p:nvSpPr>
          <p:spPr>
            <a:xfrm>
              <a:off x="1675541" y="1327670"/>
              <a:ext cx="764942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Tau </a:t>
              </a:r>
              <a:r>
                <a:rPr lang="fr-FR" dirty="0" err="1"/>
                <a:t>decay</a:t>
              </a:r>
              <a:endParaRPr lang="fr-FR" dirty="0"/>
            </a:p>
          </p:txBody>
        </p:sp>
        <p:sp>
          <p:nvSpPr>
            <p:cNvPr id="30" name="AutoShape 20"/>
            <p:cNvSpPr>
              <a:spLocks/>
            </p:cNvSpPr>
            <p:nvPr/>
          </p:nvSpPr>
          <p:spPr bwMode="auto">
            <a:xfrm>
              <a:off x="2141292" y="1664361"/>
              <a:ext cx="260123" cy="261298"/>
            </a:xfrm>
            <a:prstGeom prst="star8">
              <a:avLst>
                <a:gd name="adj" fmla="val 15970"/>
              </a:avLst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A092154D-C11D-564F-ADD3-F63BA4201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505" y="0"/>
            <a:ext cx="2423495" cy="16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2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7786-FC89-F145-8716-D456A0F6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GRAND Road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46358-CF70-654D-BAA4-F69D47C93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505" y="0"/>
            <a:ext cx="2423495" cy="1698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F4DF76-5DE0-EE40-A7B7-812E2F3BB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16" y="-15134"/>
            <a:ext cx="19677380" cy="1373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8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91D06E-C406-FD44-BAE8-C2E79F3DF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33"/>
            <a:ext cx="18697806" cy="13743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727786-FC89-F145-8716-D456A0F6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GRAND Proto300 Site Selection                   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875935-EB88-054F-A7DF-333F05959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1" y="1871780"/>
            <a:ext cx="13779419" cy="9253419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AA8A49-ABFA-4F4D-BDF3-6015965B10D5}"/>
              </a:ext>
            </a:extLst>
          </p:cNvPr>
          <p:cNvCxnSpPr/>
          <p:nvPr/>
        </p:nvCxnSpPr>
        <p:spPr>
          <a:xfrm flipH="1">
            <a:off x="9326880" y="1843948"/>
            <a:ext cx="1249680" cy="4953092"/>
          </a:xfrm>
          <a:prstGeom prst="line">
            <a:avLst/>
          </a:prstGeom>
          <a:noFill/>
          <a:ln w="762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44E46C-967F-9B4F-8942-0D4C8C4CB0D2}"/>
              </a:ext>
            </a:extLst>
          </p:cNvPr>
          <p:cNvCxnSpPr>
            <a:cxnSpLocks/>
          </p:cNvCxnSpPr>
          <p:nvPr/>
        </p:nvCxnSpPr>
        <p:spPr>
          <a:xfrm flipH="1" flipV="1">
            <a:off x="9326880" y="6797040"/>
            <a:ext cx="1249680" cy="4328160"/>
          </a:xfrm>
          <a:prstGeom prst="line">
            <a:avLst/>
          </a:prstGeom>
          <a:noFill/>
          <a:ln w="762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12DEA99-3A49-A74A-A064-AB60FCC5A1E4}"/>
              </a:ext>
            </a:extLst>
          </p:cNvPr>
          <p:cNvSpPr/>
          <p:nvPr/>
        </p:nvSpPr>
        <p:spPr>
          <a:xfrm>
            <a:off x="9052560" y="6553200"/>
            <a:ext cx="518160" cy="243840"/>
          </a:xfrm>
          <a:prstGeom prst="rect">
            <a:avLst/>
          </a:prstGeom>
          <a:solidFill>
            <a:srgbClr val="FFFF00"/>
          </a:solidFill>
          <a:ln w="127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FC96B66-44CF-4E4E-8F8F-FC2CDB689CB8}"/>
              </a:ext>
            </a:extLst>
          </p:cNvPr>
          <p:cNvSpPr/>
          <p:nvPr/>
        </p:nvSpPr>
        <p:spPr>
          <a:xfrm>
            <a:off x="13773125" y="7041787"/>
            <a:ext cx="1186004" cy="1330859"/>
          </a:xfrm>
          <a:prstGeom prst="ellipse">
            <a:avLst/>
          </a:prstGeom>
          <a:noFill/>
          <a:ln w="762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41D167-9FFC-E642-8B7B-51DDE5D3A579}"/>
              </a:ext>
            </a:extLst>
          </p:cNvPr>
          <p:cNvSpPr/>
          <p:nvPr/>
        </p:nvSpPr>
        <p:spPr>
          <a:xfrm>
            <a:off x="16334509" y="3262683"/>
            <a:ext cx="7657802" cy="3983244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5A9F74C-6AC6-E64A-9CA9-8637856E1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811" y="3262683"/>
            <a:ext cx="7175500" cy="3581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F7384DB-FD67-1442-B797-6A3426F701F1}"/>
              </a:ext>
            </a:extLst>
          </p:cNvPr>
          <p:cNvSpPr txBox="1"/>
          <p:nvPr/>
        </p:nvSpPr>
        <p:spPr>
          <a:xfrm>
            <a:off x="20666188" y="6643937"/>
            <a:ext cx="3324628" cy="697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Frequency [MHz]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DCBE71-4861-554F-9134-2130F94ED810}"/>
              </a:ext>
            </a:extLst>
          </p:cNvPr>
          <p:cNvSpPr txBox="1"/>
          <p:nvPr/>
        </p:nvSpPr>
        <p:spPr>
          <a:xfrm>
            <a:off x="22906958" y="6401910"/>
            <a:ext cx="719749" cy="5745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180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9C1D3-0902-1540-AB8D-B9FCD5017705}"/>
              </a:ext>
            </a:extLst>
          </p:cNvPr>
          <p:cNvSpPr txBox="1"/>
          <p:nvPr/>
        </p:nvSpPr>
        <p:spPr>
          <a:xfrm>
            <a:off x="20225740" y="6402852"/>
            <a:ext cx="719749" cy="5745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0858DC-8E7F-9948-BA88-F97B334C9561}"/>
              </a:ext>
            </a:extLst>
          </p:cNvPr>
          <p:cNvSpPr txBox="1"/>
          <p:nvPr/>
        </p:nvSpPr>
        <p:spPr>
          <a:xfrm>
            <a:off x="18294251" y="6403002"/>
            <a:ext cx="548227" cy="5745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0" i="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2F6D7A-C0E5-A845-AB92-2033E5B6E7AD}"/>
              </a:ext>
            </a:extLst>
          </p:cNvPr>
          <p:cNvSpPr txBox="1"/>
          <p:nvPr/>
        </p:nvSpPr>
        <p:spPr>
          <a:xfrm rot="16200000">
            <a:off x="14910657" y="4577940"/>
            <a:ext cx="364042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Noise level [dBm/Hz]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3D2F5F-CD32-B94F-B2C5-0C983C7B4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505" y="0"/>
            <a:ext cx="2423495" cy="16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70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2E68-6321-0445-879E-5AEF6F3D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20" y="-1"/>
            <a:ext cx="22883248" cy="1899230"/>
          </a:xfrm>
        </p:spPr>
        <p:txBody>
          <a:bodyPr/>
          <a:lstStyle/>
          <a:p>
            <a:r>
              <a:rPr lang="en-US" b="1" dirty="0" err="1"/>
              <a:t>Nikhef</a:t>
            </a:r>
            <a:r>
              <a:rPr lang="en-US" b="1" dirty="0"/>
              <a:t> Cosmic Ray Crew: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851972" y="12402016"/>
            <a:ext cx="0" cy="1440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746D824-0AFE-3B40-95EC-73122A0BA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BAA9835-E21B-784D-8C89-50308D76B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9" y="1972973"/>
            <a:ext cx="24360261" cy="10911754"/>
          </a:xfrm>
        </p:spPr>
        <p:txBody>
          <a:bodyPr/>
          <a:lstStyle/>
          <a:p>
            <a:pPr marL="40640" indent="0">
              <a:buNone/>
            </a:pPr>
            <a:endParaRPr lang="en-US" sz="5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40" indent="0">
              <a:buNone/>
            </a:pPr>
            <a:r>
              <a:rPr lang="en-US" sz="5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Staff: 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Jörg Hörandel, Sijbrand de Jong,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Heino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Falcke, Cristina Galea (2019, RU)</a:t>
            </a:r>
          </a:p>
          <a:p>
            <a:pPr marL="40640" indent="0">
              <a:buNone/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Charles Timmermans (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Nikhef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Olaf Scholten (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640" indent="0">
              <a:buNone/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Ad van den Berg (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until summer 2018)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Jacco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Vink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from 2018)</a:t>
            </a:r>
          </a:p>
          <a:p>
            <a:pPr marL="40640" indent="0">
              <a:buNone/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GB" sz="5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Postdoc:		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Arjen van Vliet (NWO-ENW, until summer 2018)</a:t>
            </a:r>
          </a:p>
          <a:p>
            <a:pPr marL="40640" indent="0">
              <a:buNone/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GB" sz="5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students: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Fabrizia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Canfora, Giuseppe de Mauro, Mart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Pothast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Nikhef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40640" indent="0">
              <a:buNone/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Alexander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Aab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(RU),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Bjarni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Pont (NWO-Top)</a:t>
            </a:r>
          </a:p>
          <a:p>
            <a:pPr marL="40640" indent="0">
              <a:buNone/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GB" sz="5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Engineers: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Auke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Korporaal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Hans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Verkooijen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Nikhef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40640" indent="0">
              <a:buNone/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Arno Engels, Peter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Dolron</a:t>
            </a:r>
            <a:r>
              <a:rPr lang="en-GB" sz="5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Rene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Habraken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Roel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Jordans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0640" indent="0">
              <a:buNone/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Daniel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Szalas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Gerben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Wulterkens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(RU)</a:t>
            </a:r>
          </a:p>
          <a:p>
            <a:pPr marL="40640" indent="0">
              <a:buNone/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GB" sz="5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Technicians:	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Lesley Room,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Eithel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Sirous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Alai 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Nasab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5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Nikhef</a:t>
            </a:r>
            <a:r>
              <a:rPr lang="en-GB" sz="5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062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7786-FC89-F145-8716-D456A0F6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GRAND Proto300 Site Selection                   </a:t>
            </a:r>
            <a:r>
              <a:rPr lang="en-US" b="1" dirty="0">
                <a:solidFill>
                  <a:srgbClr val="FFFF00"/>
                </a:solidFill>
              </a:rPr>
              <a:t> 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3D2F5F-CD32-B94F-B2C5-0C983C7B4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505" y="0"/>
            <a:ext cx="2423495" cy="1698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FDC826-E408-6042-9F46-38F4605C06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2"/>
          <a:stretch/>
        </p:blipFill>
        <p:spPr>
          <a:xfrm>
            <a:off x="10835409" y="1695616"/>
            <a:ext cx="13548591" cy="11104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86B439-465C-4644-8855-295FF5020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616"/>
            <a:ext cx="11110052" cy="1111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69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7786-FC89-F145-8716-D456A0F6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State of </a:t>
            </a:r>
            <a:r>
              <a:rPr lang="en-US" b="1" dirty="0" err="1"/>
              <a:t>Nikhef</a:t>
            </a:r>
            <a:r>
              <a:rPr lang="en-US" b="1" dirty="0"/>
              <a:t> Cosmic Ray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9652-57DF-D74E-B5E4-7BDB10A00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76" y="1984545"/>
            <a:ext cx="23969023" cy="11077896"/>
          </a:xfrm>
        </p:spPr>
        <p:txBody>
          <a:bodyPr>
            <a:normAutofit fontScale="92500" lnSpcReduction="10000"/>
          </a:bodyPr>
          <a:lstStyle/>
          <a:p>
            <a:pPr marL="857250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Ongoing Auger analyses:</a:t>
            </a:r>
          </a:p>
          <a:p>
            <a:pPr marL="1715789" lvl="2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Surface Detector composition analysis promising</a:t>
            </a:r>
          </a:p>
          <a:p>
            <a:pPr marL="1715789" lvl="2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Radio Detector composition analysis well advanced</a:t>
            </a:r>
          </a:p>
          <a:p>
            <a:pPr marL="857250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Major partner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AugerPrime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upgrade:</a:t>
            </a:r>
          </a:p>
          <a:p>
            <a:pPr marL="1715789" lvl="2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Significant contribution in SSD upgrade</a:t>
            </a:r>
          </a:p>
          <a:p>
            <a:pPr marL="1715789" lvl="2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Dominant contribution in Radio Detector upgrade</a:t>
            </a:r>
          </a:p>
          <a:p>
            <a:pPr marL="1715789" lvl="2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excellent position to reap upgrade harvest,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just need people to do it: NWO-ENW-Groot proposal</a:t>
            </a:r>
          </a:p>
          <a:p>
            <a:pPr marL="857250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Founding partner in GRAND:</a:t>
            </a:r>
          </a:p>
          <a:p>
            <a:pPr marL="1715789" lvl="2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steps in realization taken</a:t>
            </a:r>
          </a:p>
          <a:p>
            <a:pPr marL="1274197" lvl="1" indent="-8572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June 2019 Auger Analysis meeting in Nijmegen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1B718F-F01F-094B-93F4-F84BEF2E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09DC6-889F-2C4E-A4D8-79B147A12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505" y="0"/>
            <a:ext cx="2423495" cy="16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33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7786-FC89-F145-8716-D456A0F6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 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9652-57DF-D74E-B5E4-7BDB10A00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76" y="1984545"/>
            <a:ext cx="23969023" cy="11077896"/>
          </a:xfrm>
        </p:spPr>
        <p:txBody>
          <a:bodyPr>
            <a:normAutofit/>
          </a:bodyPr>
          <a:lstStyle/>
          <a:p>
            <a:pPr marL="857250" indent="-85725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Jörg Hörandel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		Auger Radio Upgrade</a:t>
            </a:r>
          </a:p>
          <a:p>
            <a:pPr marL="857250" indent="-85725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Fabrizia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Canfora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	Composition using Radio Detection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1B718F-F01F-094B-93F4-F84BEF2E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09DC6-889F-2C4E-A4D8-79B147A12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505" y="0"/>
            <a:ext cx="2423495" cy="16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60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Slides</a:t>
            </a: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428058" y="1922726"/>
            <a:ext cx="23955941" cy="10407544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0" indent="0">
              <a:buNone/>
            </a:pPr>
            <a:endParaRPr lang="en-GB" sz="5500" dirty="0"/>
          </a:p>
        </p:txBody>
      </p:sp>
    </p:spTree>
    <p:extLst>
      <p:ext uri="{BB962C8B-B14F-4D97-AF65-F5344CB8AC3E}">
        <p14:creationId xmlns:p14="http://schemas.microsoft.com/office/powerpoint/2010/main" val="400708598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Leadership &amp; Awards</a:t>
            </a: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428059" y="1922726"/>
            <a:ext cx="12154955" cy="10407544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0" indent="0">
              <a:buNone/>
            </a:pPr>
            <a:r>
              <a:rPr lang="en-GB" sz="5500" u="sng" dirty="0"/>
              <a:t>Leadership					</a:t>
            </a:r>
          </a:p>
          <a:p>
            <a:pPr marL="40640" indent="0">
              <a:buNone/>
            </a:pPr>
            <a:r>
              <a:rPr lang="en-GB" sz="5500" dirty="0"/>
              <a:t>Auger task leaders:</a:t>
            </a:r>
          </a:p>
          <a:p>
            <a:pPr marL="40640" indent="0">
              <a:buNone/>
            </a:pPr>
            <a:r>
              <a:rPr lang="en-GB" sz="5500" dirty="0"/>
              <a:t>        AERA:  J. </a:t>
            </a:r>
            <a:r>
              <a:rPr lang="en-GB" sz="5500" dirty="0" err="1"/>
              <a:t>Hörandel</a:t>
            </a:r>
            <a:endParaRPr lang="en-GB" sz="5500" dirty="0"/>
          </a:p>
          <a:p>
            <a:pPr marL="40640" indent="0">
              <a:buNone/>
            </a:pPr>
            <a:r>
              <a:rPr lang="en-GB" sz="5500" dirty="0"/>
              <a:t>        Outreach:  C. </a:t>
            </a:r>
            <a:r>
              <a:rPr lang="en-GB" sz="5500" dirty="0" err="1"/>
              <a:t>Timmermans</a:t>
            </a:r>
            <a:endParaRPr lang="en-GB" sz="5500" dirty="0"/>
          </a:p>
          <a:p>
            <a:pPr marL="40640" indent="0">
              <a:buNone/>
            </a:pPr>
            <a:r>
              <a:rPr lang="en-GB" sz="5500" dirty="0"/>
              <a:t>         Full RD initiative:  J. </a:t>
            </a:r>
            <a:r>
              <a:rPr lang="en-GB" sz="5500" dirty="0" err="1"/>
              <a:t>Hörandel</a:t>
            </a:r>
            <a:r>
              <a:rPr lang="en-GB" sz="5500" dirty="0"/>
              <a:t>,</a:t>
            </a:r>
          </a:p>
          <a:p>
            <a:pPr marL="40640" indent="0">
              <a:buNone/>
            </a:pPr>
            <a:r>
              <a:rPr lang="en-GB" sz="5500" dirty="0"/>
              <a:t>                  C. </a:t>
            </a:r>
            <a:r>
              <a:rPr lang="en-GB" sz="5500" dirty="0" err="1"/>
              <a:t>Timmermans</a:t>
            </a:r>
            <a:r>
              <a:rPr lang="en-GB" sz="5500" dirty="0"/>
              <a:t> &amp; S. de Jong</a:t>
            </a:r>
          </a:p>
          <a:p>
            <a:pPr marL="40640" indent="0">
              <a:buNone/>
            </a:pPr>
            <a:r>
              <a:rPr lang="en-GB" sz="5500" dirty="0"/>
              <a:t>GRAND:</a:t>
            </a:r>
          </a:p>
          <a:p>
            <a:pPr marL="40640" indent="0">
              <a:buNone/>
            </a:pPr>
            <a:r>
              <a:rPr lang="en-GB" sz="5500" dirty="0"/>
              <a:t>         Project manager:  C. </a:t>
            </a:r>
            <a:r>
              <a:rPr lang="en-GB" sz="5500" dirty="0" err="1"/>
              <a:t>Timmermans</a:t>
            </a:r>
            <a:endParaRPr lang="en-GB" sz="5500" dirty="0"/>
          </a:p>
          <a:p>
            <a:pPr marL="40640" indent="0">
              <a:buNone/>
            </a:pPr>
            <a:r>
              <a:rPr lang="en-GB" sz="5500" dirty="0"/>
              <a:t>CERN:</a:t>
            </a:r>
          </a:p>
          <a:p>
            <a:pPr marL="40640" indent="0">
              <a:buNone/>
            </a:pPr>
            <a:r>
              <a:rPr lang="en-GB" sz="5500" dirty="0"/>
              <a:t>         President of Council:  S. de Jong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12246271" y="1922726"/>
            <a:ext cx="11814340" cy="10407544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0" indent="0">
              <a:buNone/>
            </a:pPr>
            <a:r>
              <a:rPr lang="en-GB" sz="5500" u="sng" dirty="0"/>
              <a:t>Awards	                                                       </a:t>
            </a:r>
          </a:p>
          <a:p>
            <a:pPr marL="40640" indent="0">
              <a:buNone/>
            </a:pPr>
            <a:r>
              <a:rPr lang="en-GB" sz="5500" dirty="0"/>
              <a:t>NWO Spinoza Award:  2011 – H. </a:t>
            </a:r>
            <a:r>
              <a:rPr lang="en-GB" sz="5500" dirty="0" err="1"/>
              <a:t>Falcke</a:t>
            </a:r>
            <a:r>
              <a:rPr lang="en-GB" sz="5500" dirty="0"/>
              <a:t> </a:t>
            </a:r>
          </a:p>
          <a:p>
            <a:pPr marL="40640" indent="0">
              <a:buNone/>
            </a:pPr>
            <a:r>
              <a:rPr lang="en-GB" sz="5500" dirty="0"/>
              <a:t>ERC Synergy Grant:  2013 – H. </a:t>
            </a:r>
            <a:r>
              <a:rPr lang="en-GB" sz="5500" dirty="0" err="1"/>
              <a:t>Falcke</a:t>
            </a:r>
            <a:r>
              <a:rPr lang="en-GB" sz="5500" dirty="0"/>
              <a:t> </a:t>
            </a:r>
          </a:p>
          <a:p>
            <a:pPr marL="40640" indent="0">
              <a:buNone/>
            </a:pPr>
            <a:r>
              <a:rPr lang="en-GB" sz="5500" dirty="0"/>
              <a:t>Elected to KNAW:  2013 – H. </a:t>
            </a:r>
            <a:r>
              <a:rPr lang="en-GB" sz="5500" dirty="0" err="1"/>
              <a:t>Falcke</a:t>
            </a:r>
            <a:r>
              <a:rPr lang="en-GB" sz="5500" dirty="0"/>
              <a:t> </a:t>
            </a:r>
          </a:p>
          <a:p>
            <a:pPr marL="40640" indent="0">
              <a:buNone/>
            </a:pPr>
            <a:r>
              <a:rPr lang="en-GB" sz="5500" dirty="0"/>
              <a:t>Elected to Academia </a:t>
            </a:r>
            <a:r>
              <a:rPr lang="en-GB" sz="5500" dirty="0" err="1"/>
              <a:t>Europaea</a:t>
            </a:r>
            <a:r>
              <a:rPr lang="en-GB" sz="5500" dirty="0"/>
              <a:t>: </a:t>
            </a:r>
          </a:p>
          <a:p>
            <a:pPr marL="40640" indent="0">
              <a:buNone/>
            </a:pPr>
            <a:r>
              <a:rPr lang="en-GB" sz="5500" dirty="0"/>
              <a:t>                                     2013 – H. </a:t>
            </a:r>
            <a:r>
              <a:rPr lang="en-GB" sz="5500" dirty="0" err="1"/>
              <a:t>Falcke</a:t>
            </a:r>
            <a:r>
              <a:rPr lang="en-GB" sz="5500" dirty="0"/>
              <a:t> </a:t>
            </a:r>
          </a:p>
          <a:p>
            <a:pPr marL="40640" indent="0">
              <a:buNone/>
            </a:pPr>
            <a:r>
              <a:rPr lang="en-GB" sz="5500" dirty="0"/>
              <a:t>                                     2016 – S. de Jong </a:t>
            </a:r>
          </a:p>
          <a:p>
            <a:pPr marL="40640" indent="0">
              <a:buNone/>
            </a:pPr>
            <a:r>
              <a:rPr lang="en-GB" sz="5500" dirty="0"/>
              <a:t>Knight Order of the Netherlands Lion:</a:t>
            </a:r>
          </a:p>
          <a:p>
            <a:pPr marL="40640" indent="0">
              <a:buNone/>
            </a:pPr>
            <a:r>
              <a:rPr lang="en-GB" sz="5500" dirty="0"/>
              <a:t>                                      2015 – S. de Jong</a:t>
            </a:r>
          </a:p>
          <a:p>
            <a:pPr marL="40640" indent="0">
              <a:buNone/>
            </a:pPr>
            <a:r>
              <a:rPr lang="en-GB" sz="5500" dirty="0"/>
              <a:t>                                      2016 – H. </a:t>
            </a:r>
            <a:r>
              <a:rPr lang="en-GB" sz="5500" dirty="0" err="1"/>
              <a:t>Falcke</a:t>
            </a:r>
            <a:endParaRPr lang="en-GB" sz="5500" dirty="0"/>
          </a:p>
        </p:txBody>
      </p:sp>
    </p:spTree>
    <p:extLst>
      <p:ext uri="{BB962C8B-B14F-4D97-AF65-F5344CB8AC3E}">
        <p14:creationId xmlns:p14="http://schemas.microsoft.com/office/powerpoint/2010/main" val="426782845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5" descr="AirShowerOrig.jpg">
            <a:extLst>
              <a:ext uri="{FF2B5EF4-FFF2-40B4-BE49-F238E27FC236}">
                <a16:creationId xmlns:a16="http://schemas.microsoft.com/office/drawing/2014/main" id="{7CE3C437-3EEE-3C4E-A880-822D573958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17"/>
          <a:stretch>
            <a:fillRect/>
          </a:stretch>
        </p:blipFill>
        <p:spPr bwMode="auto">
          <a:xfrm>
            <a:off x="1" y="-19072"/>
            <a:ext cx="24511910" cy="1394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agn3">
            <a:extLst>
              <a:ext uri="{FF2B5EF4-FFF2-40B4-BE49-F238E27FC236}">
                <a16:creationId xmlns:a16="http://schemas.microsoft.com/office/drawing/2014/main" id="{BB3E71F8-B5C2-FA40-A9F5-C067F68B8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9000"/>
          </a:blip>
          <a:srcRect/>
          <a:stretch>
            <a:fillRect/>
          </a:stretch>
        </p:blipFill>
        <p:spPr bwMode="auto">
          <a:xfrm rot="18858299">
            <a:off x="11697158" y="282759"/>
            <a:ext cx="4014592" cy="246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99030-218F-A84F-81B0-1D48E4EC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11/04/2018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2F8A4-562B-5B43-917C-E84B17556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NWO Groot evaluation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74B89-D2D4-5748-8118-75C5F6AAE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3</a:t>
            </a:fld>
            <a:endParaRPr lang="en-US"/>
          </a:p>
        </p:txBody>
      </p:sp>
      <p:sp>
        <p:nvSpPr>
          <p:cNvPr id="38" name="Content Placeholder 17">
            <a:extLst>
              <a:ext uri="{FF2B5EF4-FFF2-40B4-BE49-F238E27FC236}">
                <a16:creationId xmlns:a16="http://schemas.microsoft.com/office/drawing/2014/main" id="{5E5E58B4-B3B5-FB49-A31A-19DEDBF86C84}"/>
              </a:ext>
            </a:extLst>
          </p:cNvPr>
          <p:cNvSpPr txBox="1">
            <a:spLocks/>
          </p:cNvSpPr>
          <p:nvPr/>
        </p:nvSpPr>
        <p:spPr>
          <a:xfrm>
            <a:off x="9553512" y="10978174"/>
            <a:ext cx="12216444" cy="2612716"/>
          </a:xfrm>
          <a:prstGeom prst="rect">
            <a:avLst/>
          </a:prstGeom>
          <a:ln w="57150" cap="flat" algn="ctr">
            <a:solidFill>
              <a:srgbClr val="FFFF00">
                <a:alpha val="79608"/>
              </a:srgbClr>
            </a:solidFill>
            <a:headEnd type="none" w="med" len="med"/>
            <a:tailEnd type="none" w="med" len="med"/>
          </a:ln>
        </p:spPr>
        <p:txBody>
          <a:bodyPr vert="horz" lIns="182880" tIns="91440" rIns="182880" bIns="9144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7200" dirty="0">
                <a:solidFill>
                  <a:srgbClr val="FFFF00"/>
                </a:solidFill>
              </a:rPr>
              <a:t>Particle type is the key !</a:t>
            </a:r>
          </a:p>
          <a:p>
            <a:pPr marL="0" indent="0">
              <a:buNone/>
              <a:defRPr/>
            </a:pPr>
            <a:r>
              <a:rPr lang="en-GB" sz="7200" dirty="0">
                <a:solidFill>
                  <a:srgbClr val="FFFF00"/>
                </a:solidFill>
              </a:rPr>
              <a:t>We developed the detector 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311C45-D478-BA47-B77E-CCBB5913AC1E}"/>
              </a:ext>
            </a:extLst>
          </p:cNvPr>
          <p:cNvSpPr txBox="1"/>
          <p:nvPr/>
        </p:nvSpPr>
        <p:spPr>
          <a:xfrm>
            <a:off x="15360559" y="4070232"/>
            <a:ext cx="8520281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600" dirty="0">
                <a:solidFill>
                  <a:srgbClr val="FFFF00"/>
                </a:solidFill>
                <a:latin typeface="Arial" panose="020B0604020202020204" pitchFamily="34" charset="0"/>
                <a:ea typeface="ヒラギノ明朝 ProN W3" pitchFamily="1" charset="-128"/>
                <a:cs typeface="Arial" panose="020B0604020202020204" pitchFamily="34" charset="0"/>
                <a:sym typeface="American Typewriter" pitchFamily="1" charset="0"/>
              </a:rPr>
              <a:t>Origin of highest-energy</a:t>
            </a:r>
          </a:p>
          <a:p>
            <a:pPr>
              <a:defRPr/>
            </a:pPr>
            <a:r>
              <a:rPr lang="en-GB" sz="5600" dirty="0">
                <a:solidFill>
                  <a:srgbClr val="FFFF00"/>
                </a:solidFill>
                <a:latin typeface="Arial" panose="020B0604020202020204" pitchFamily="34" charset="0"/>
                <a:ea typeface="ヒラギノ明朝 ProN W3" pitchFamily="1" charset="-128"/>
                <a:cs typeface="Arial" panose="020B0604020202020204" pitchFamily="34" charset="0"/>
                <a:sym typeface="American Typewriter" pitchFamily="1" charset="0"/>
              </a:rPr>
              <a:t>particles in the Universe</a:t>
            </a:r>
            <a:endParaRPr lang="en-GB" sz="5600" dirty="0">
              <a:latin typeface="Arial" panose="020B0604020202020204" pitchFamily="34" charset="0"/>
              <a:ea typeface="ヒラギノ明朝 ProN W3" pitchFamily="1" charset="-128"/>
              <a:cs typeface="Arial" panose="020B0604020202020204" pitchFamily="34" charset="0"/>
              <a:sym typeface="American Typewriter" pitchFamily="1" charset="0"/>
            </a:endParaRPr>
          </a:p>
        </p:txBody>
      </p:sp>
      <p:sp>
        <p:nvSpPr>
          <p:cNvPr id="40" name="TextBox 38">
            <a:extLst>
              <a:ext uri="{FF2B5EF4-FFF2-40B4-BE49-F238E27FC236}">
                <a16:creationId xmlns:a16="http://schemas.microsoft.com/office/drawing/2014/main" id="{AB2E8DFE-E60E-7D48-A5E3-ACAAB5127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307" y="2855518"/>
            <a:ext cx="740459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5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interactions</a:t>
            </a:r>
          </a:p>
          <a:p>
            <a:r>
              <a:rPr lang="en-GB" sz="5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highest energy</a:t>
            </a:r>
          </a:p>
          <a:p>
            <a:r>
              <a:rPr lang="en-GB" sz="5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 seen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6AE821-59AC-E643-8000-22DA6E2C9BBB}"/>
              </a:ext>
            </a:extLst>
          </p:cNvPr>
          <p:cNvSpPr txBox="1"/>
          <p:nvPr/>
        </p:nvSpPr>
        <p:spPr>
          <a:xfrm>
            <a:off x="2309616" y="5050168"/>
            <a:ext cx="1053494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9200" dirty="0">
                <a:solidFill>
                  <a:srgbClr val="FFFF00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?</a:t>
            </a:r>
            <a:endParaRPr lang="en-US" sz="19200" dirty="0">
              <a:latin typeface="+mn-lt"/>
              <a:ea typeface="ヒラギノ明朝 ProN W3" pitchFamily="1" charset="-128"/>
              <a:cs typeface="ヒラギノ明朝 ProN W3" pitchFamily="1" charset="-128"/>
              <a:sym typeface="American Typewriter" pitchFamily="1" charset="0"/>
            </a:endParaRPr>
          </a:p>
        </p:txBody>
      </p:sp>
      <p:cxnSp>
        <p:nvCxnSpPr>
          <p:cNvPr id="44" name="Straight Arrow Connector 42">
            <a:extLst>
              <a:ext uri="{FF2B5EF4-FFF2-40B4-BE49-F238E27FC236}">
                <a16:creationId xmlns:a16="http://schemas.microsoft.com/office/drawing/2014/main" id="{EE1393F3-B713-5D40-A1B0-C21DB46E8F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456910" y="1899229"/>
            <a:ext cx="2530352" cy="2055530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45" name="Straight Arrow Connector 42">
            <a:extLst>
              <a:ext uri="{FF2B5EF4-FFF2-40B4-BE49-F238E27FC236}">
                <a16:creationId xmlns:a16="http://schemas.microsoft.com/office/drawing/2014/main" id="{B065A8D3-FB9B-4F41-A919-E350D13B7ED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45627" y="5575477"/>
            <a:ext cx="4815778" cy="5080610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med"/>
          </a:ln>
          <a:effectLst>
            <a:outerShdw blurRad="50800" dist="38100" dir="4920000" sx="101000" sy="101000" algn="tl" rotWithShape="0">
              <a:schemeClr val="tx1">
                <a:alpha val="43000"/>
              </a:schemeClr>
            </a:outerShdw>
          </a:effectLst>
        </p:spPr>
      </p:cxnSp>
      <p:cxnSp>
        <p:nvCxnSpPr>
          <p:cNvPr id="46" name="Straight Arrow Connector 42">
            <a:extLst>
              <a:ext uri="{FF2B5EF4-FFF2-40B4-BE49-F238E27FC236}">
                <a16:creationId xmlns:a16="http://schemas.microsoft.com/office/drawing/2014/main" id="{47778438-C84A-A24D-B6EA-110013533CE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5987262" y="6191124"/>
            <a:ext cx="2847048" cy="3673180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med"/>
          </a:ln>
        </p:spPr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9B939018-2123-A944-913C-F50DC792C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FE2D4B32-A68B-3643-89EF-8D5E06F74B15}"/>
              </a:ext>
            </a:extLst>
          </p:cNvPr>
          <p:cNvSpPr/>
          <p:nvPr/>
        </p:nvSpPr>
        <p:spPr>
          <a:xfrm>
            <a:off x="12913113" y="-1"/>
            <a:ext cx="3250158" cy="892102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56BC1-C74B-9846-A445-A4D0C6EB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Ultra-High-Energy Cosmic Rays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0" name="Straight Arrow Connector 42">
            <a:extLst>
              <a:ext uri="{FF2B5EF4-FFF2-40B4-BE49-F238E27FC236}">
                <a16:creationId xmlns:a16="http://schemas.microsoft.com/office/drawing/2014/main" id="{EE1393F3-B713-5D40-A1B0-C21DB46E8F5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190037" y="4008411"/>
            <a:ext cx="2200170" cy="230934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6D6AE821-59AC-E643-8000-22DA6E2C9BBB}"/>
              </a:ext>
            </a:extLst>
          </p:cNvPr>
          <p:cNvSpPr txBox="1"/>
          <p:nvPr/>
        </p:nvSpPr>
        <p:spPr>
          <a:xfrm>
            <a:off x="20251746" y="5215118"/>
            <a:ext cx="1053494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9200" dirty="0">
                <a:solidFill>
                  <a:srgbClr val="FFFF00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?</a:t>
            </a:r>
            <a:endParaRPr lang="en-US" sz="19200" dirty="0">
              <a:latin typeface="+mn-lt"/>
              <a:ea typeface="ヒラギノ明朝 ProN W3" pitchFamily="1" charset="-128"/>
              <a:cs typeface="ヒラギノ明朝 ProN W3" pitchFamily="1" charset="-128"/>
              <a:sym typeface="American Typewriter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3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overviewEN.pdf"/>
          <p:cNvPicPr>
            <a:picLocks noChangeAspect="1"/>
          </p:cNvPicPr>
          <p:nvPr/>
        </p:nvPicPr>
        <p:blipFill rotWithShape="1">
          <a:blip r:embed="rId2"/>
          <a:srcRect l="4252" t="10258" r="3779" b="14282"/>
          <a:stretch/>
        </p:blipFill>
        <p:spPr>
          <a:xfrm>
            <a:off x="0" y="0"/>
            <a:ext cx="24441692" cy="13748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AF0566-33E0-6D4D-A760-C367EF0B8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	Cosmic Rays in the Universe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728824" y="594371"/>
            <a:ext cx="6053866" cy="12293946"/>
            <a:chOff x="8864412" y="297185"/>
            <a:chExt cx="3026933" cy="6146973"/>
          </a:xfrm>
        </p:grpSpPr>
        <p:pic>
          <p:nvPicPr>
            <p:cNvPr id="10" name="Picture 9" descr="GalTraj_20_Earth_XYplane_iron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8" r="6263"/>
            <a:stretch/>
          </p:blipFill>
          <p:spPr>
            <a:xfrm>
              <a:off x="8888096" y="3463808"/>
              <a:ext cx="3003249" cy="2980350"/>
            </a:xfrm>
            <a:prstGeom prst="rect">
              <a:avLst/>
            </a:prstGeom>
          </p:spPr>
        </p:pic>
        <p:pic>
          <p:nvPicPr>
            <p:cNvPr id="7" name="Picture 6" descr="GalTraj_20_Earth_XYplane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5" r="8061" b="1874"/>
            <a:stretch/>
          </p:blipFill>
          <p:spPr>
            <a:xfrm>
              <a:off x="8864412" y="297185"/>
              <a:ext cx="2999912" cy="295725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0647123" y="4026992"/>
              <a:ext cx="1125469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FF"/>
                  </a:solidFill>
                  <a:latin typeface="Arial"/>
                  <a:cs typeface="Arial"/>
                </a:rPr>
                <a:t>10</a:t>
              </a:r>
              <a:r>
                <a:rPr lang="en-US" sz="4800" baseline="30000" dirty="0">
                  <a:solidFill>
                    <a:srgbClr val="0000FF"/>
                  </a:solidFill>
                  <a:latin typeface="Arial"/>
                  <a:cs typeface="Arial"/>
                </a:rPr>
                <a:t>20</a:t>
              </a:r>
              <a:r>
                <a:rPr lang="en-US" sz="4800" dirty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Arial"/>
                  <a:cs typeface="Arial"/>
                </a:rPr>
                <a:t>eV</a:t>
              </a:r>
              <a:endParaRPr lang="en-US" sz="4800" dirty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r>
                <a:rPr lang="en-US" sz="4800" dirty="0">
                  <a:solidFill>
                    <a:srgbClr val="0000FF"/>
                  </a:solidFill>
                  <a:latin typeface="Arial"/>
                  <a:cs typeface="Arial"/>
                </a:rPr>
                <a:t>Iron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647123" y="733454"/>
              <a:ext cx="1125469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FF"/>
                  </a:solidFill>
                  <a:latin typeface="Arial"/>
                  <a:cs typeface="Arial"/>
                </a:rPr>
                <a:t>10</a:t>
              </a:r>
              <a:r>
                <a:rPr lang="en-US" sz="4800" baseline="30000" dirty="0">
                  <a:solidFill>
                    <a:srgbClr val="0000FF"/>
                  </a:solidFill>
                  <a:latin typeface="Arial"/>
                  <a:cs typeface="Arial"/>
                </a:rPr>
                <a:t>20</a:t>
              </a:r>
              <a:r>
                <a:rPr lang="en-US" sz="4800" dirty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Arial"/>
                  <a:cs typeface="Arial"/>
                </a:rPr>
                <a:t>eV</a:t>
              </a:r>
              <a:endParaRPr lang="en-US" sz="4800" dirty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r>
                <a:rPr lang="en-US" sz="4800" dirty="0">
                  <a:solidFill>
                    <a:srgbClr val="0000FF"/>
                  </a:solidFill>
                  <a:latin typeface="Arial"/>
                  <a:cs typeface="Arial"/>
                </a:rPr>
                <a:t>Proton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525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viewEN.pdf"/>
          <p:cNvPicPr>
            <a:picLocks noChangeAspect="1"/>
          </p:cNvPicPr>
          <p:nvPr/>
        </p:nvPicPr>
        <p:blipFill rotWithShape="1">
          <a:blip r:embed="rId2"/>
          <a:srcRect l="4252" t="10258" r="3779" b="14282"/>
          <a:stretch/>
        </p:blipFill>
        <p:spPr>
          <a:xfrm>
            <a:off x="0" y="0"/>
            <a:ext cx="24441692" cy="13748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           Particle interactions at 60x the LHC energy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4632"/>
          <a:stretch/>
        </p:blipFill>
        <p:spPr>
          <a:xfrm flipH="1">
            <a:off x="3589805" y="2192369"/>
            <a:ext cx="11047362" cy="11008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486590">
            <a:off x="12715114" y="2809316"/>
            <a:ext cx="1085745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0" dirty="0">
                <a:solidFill>
                  <a:srgbClr val="FFFF00"/>
                </a:solidFill>
                <a:latin typeface="Arial"/>
                <a:cs typeface="Arial"/>
              </a:rPr>
              <a:t>Need to know the “beam” particle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4D0537-B2B6-8B43-A9B9-1EE654927746}"/>
              </a:ext>
            </a:extLst>
          </p:cNvPr>
          <p:cNvGrpSpPr/>
          <p:nvPr/>
        </p:nvGrpSpPr>
        <p:grpSpPr>
          <a:xfrm>
            <a:off x="15170239" y="4701914"/>
            <a:ext cx="8904636" cy="7821454"/>
            <a:chOff x="7751372" y="2350957"/>
            <a:chExt cx="4452318" cy="391072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8A56344-BE4B-2A47-84FF-6178FFAEE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37463" r="61" b="55029"/>
            <a:stretch/>
          </p:blipFill>
          <p:spPr>
            <a:xfrm>
              <a:off x="7751372" y="2350957"/>
              <a:ext cx="4452318" cy="39107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B0F0445-9AAD-0240-850C-531AAA294D59}"/>
                </a:ext>
              </a:extLst>
            </p:cNvPr>
            <p:cNvSpPr txBox="1"/>
            <p:nvPr/>
          </p:nvSpPr>
          <p:spPr>
            <a:xfrm>
              <a:off x="10572620" y="2906441"/>
              <a:ext cx="1448474" cy="1769715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5600" dirty="0">
                  <a:solidFill>
                    <a:srgbClr val="E718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</a:t>
              </a:r>
            </a:p>
            <a:p>
              <a:r>
                <a:rPr lang="en-US" sz="5600" dirty="0">
                  <a:solidFill>
                    <a:srgbClr val="E718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</a:t>
              </a:r>
            </a:p>
            <a:p>
              <a:r>
                <a:rPr lang="en-US" sz="5600" dirty="0">
                  <a:solidFill>
                    <a:srgbClr val="E718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Circular</a:t>
              </a:r>
            </a:p>
            <a:p>
              <a:r>
                <a:rPr lang="en-US" sz="5600" dirty="0">
                  <a:solidFill>
                    <a:srgbClr val="E718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Collider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48BAE7-536D-1943-8A1E-F5DD03A47A4E}"/>
                </a:ext>
              </a:extLst>
            </p:cNvPr>
            <p:cNvSpPr/>
            <p:nvPr/>
          </p:nvSpPr>
          <p:spPr>
            <a:xfrm>
              <a:off x="8332696" y="2518597"/>
              <a:ext cx="3363300" cy="3363300"/>
            </a:xfrm>
            <a:prstGeom prst="ellipse">
              <a:avLst/>
            </a:prstGeom>
            <a:noFill/>
            <a:ln w="57150">
              <a:solidFill>
                <a:srgbClr val="E718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 dirty="0"/>
            </a:p>
          </p:txBody>
        </p:sp>
      </p:grpSp>
      <p:sp>
        <p:nvSpPr>
          <p:cNvPr id="10" name="Right Arrow 9"/>
          <p:cNvSpPr/>
          <p:nvPr/>
        </p:nvSpPr>
        <p:spPr>
          <a:xfrm>
            <a:off x="11709072" y="7226881"/>
            <a:ext cx="4256996" cy="1905246"/>
          </a:xfrm>
          <a:prstGeom prst="rightArrow">
            <a:avLst/>
          </a:prstGeom>
          <a:solidFill>
            <a:srgbClr val="E7183D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</p:spTree>
    <p:extLst>
      <p:ext uri="{BB962C8B-B14F-4D97-AF65-F5344CB8AC3E}">
        <p14:creationId xmlns:p14="http://schemas.microsoft.com/office/powerpoint/2010/main" val="173788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6212BB-098D-BE4A-9C38-0B7D88B8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7" t="17704" r="127" b="7214"/>
          <a:stretch/>
        </p:blipFill>
        <p:spPr>
          <a:xfrm>
            <a:off x="-31168" y="-2"/>
            <a:ext cx="24559312" cy="13716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7ABB81-A7F4-2046-90D6-88046AED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Pierre Auger Observatory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1C076-2C66-0940-98DB-DBCF459D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08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6416-C63C-F048-A701-E730BA42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Pierre Auger Observatory 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DBF807-92AC-CB46-B8E0-55B52AA376C3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22071" y="2165002"/>
            <a:ext cx="1489870" cy="7744704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F96B1DA1-D023-9043-ADD9-8826DB555BF4}"/>
              </a:ext>
            </a:extLst>
          </p:cNvPr>
          <p:cNvSpPr>
            <a:spLocks noChangeAspect="1"/>
          </p:cNvSpPr>
          <p:nvPr/>
        </p:nvSpPr>
        <p:spPr bwMode="auto">
          <a:xfrm rot="21021361">
            <a:off x="11568738" y="2239290"/>
            <a:ext cx="2823068" cy="7190000"/>
          </a:xfrm>
          <a:custGeom>
            <a:avLst/>
            <a:gdLst>
              <a:gd name="connsiteX0" fmla="*/ 1896533 w 1896533"/>
              <a:gd name="connsiteY0" fmla="*/ 0 h 4830233"/>
              <a:gd name="connsiteX1" fmla="*/ 1769533 w 1896533"/>
              <a:gd name="connsiteY1" fmla="*/ 186267 h 4830233"/>
              <a:gd name="connsiteX2" fmla="*/ 1680633 w 1896533"/>
              <a:gd name="connsiteY2" fmla="*/ 292100 h 4830233"/>
              <a:gd name="connsiteX3" fmla="*/ 1612900 w 1896533"/>
              <a:gd name="connsiteY3" fmla="*/ 368300 h 4830233"/>
              <a:gd name="connsiteX4" fmla="*/ 1524000 w 1896533"/>
              <a:gd name="connsiteY4" fmla="*/ 448733 h 4830233"/>
              <a:gd name="connsiteX5" fmla="*/ 1443566 w 1896533"/>
              <a:gd name="connsiteY5" fmla="*/ 512233 h 4830233"/>
              <a:gd name="connsiteX6" fmla="*/ 1354666 w 1896533"/>
              <a:gd name="connsiteY6" fmla="*/ 554567 h 4830233"/>
              <a:gd name="connsiteX7" fmla="*/ 1265766 w 1896533"/>
              <a:gd name="connsiteY7" fmla="*/ 588433 h 4830233"/>
              <a:gd name="connsiteX8" fmla="*/ 1168400 w 1896533"/>
              <a:gd name="connsiteY8" fmla="*/ 592667 h 4830233"/>
              <a:gd name="connsiteX9" fmla="*/ 1045633 w 1896533"/>
              <a:gd name="connsiteY9" fmla="*/ 596900 h 4830233"/>
              <a:gd name="connsiteX10" fmla="*/ 893233 w 1896533"/>
              <a:gd name="connsiteY10" fmla="*/ 605367 h 4830233"/>
              <a:gd name="connsiteX11" fmla="*/ 706966 w 1896533"/>
              <a:gd name="connsiteY11" fmla="*/ 626533 h 4830233"/>
              <a:gd name="connsiteX12" fmla="*/ 554566 w 1896533"/>
              <a:gd name="connsiteY12" fmla="*/ 647700 h 4830233"/>
              <a:gd name="connsiteX13" fmla="*/ 419100 w 1896533"/>
              <a:gd name="connsiteY13" fmla="*/ 677333 h 4830233"/>
              <a:gd name="connsiteX14" fmla="*/ 338666 w 1896533"/>
              <a:gd name="connsiteY14" fmla="*/ 706967 h 4830233"/>
              <a:gd name="connsiteX15" fmla="*/ 279400 w 1896533"/>
              <a:gd name="connsiteY15" fmla="*/ 745067 h 4830233"/>
              <a:gd name="connsiteX16" fmla="*/ 215900 w 1896533"/>
              <a:gd name="connsiteY16" fmla="*/ 795867 h 4830233"/>
              <a:gd name="connsiteX17" fmla="*/ 160866 w 1896533"/>
              <a:gd name="connsiteY17" fmla="*/ 872067 h 4830233"/>
              <a:gd name="connsiteX18" fmla="*/ 135466 w 1896533"/>
              <a:gd name="connsiteY18" fmla="*/ 922867 h 4830233"/>
              <a:gd name="connsiteX19" fmla="*/ 127000 w 1896533"/>
              <a:gd name="connsiteY19" fmla="*/ 956733 h 4830233"/>
              <a:gd name="connsiteX20" fmla="*/ 131233 w 1896533"/>
              <a:gd name="connsiteY20" fmla="*/ 1041400 h 4830233"/>
              <a:gd name="connsiteX21" fmla="*/ 143933 w 1896533"/>
              <a:gd name="connsiteY21" fmla="*/ 1270000 h 4830233"/>
              <a:gd name="connsiteX22" fmla="*/ 241300 w 1896533"/>
              <a:gd name="connsiteY22" fmla="*/ 1706033 h 4830233"/>
              <a:gd name="connsiteX23" fmla="*/ 300566 w 1896533"/>
              <a:gd name="connsiteY23" fmla="*/ 1968500 h 4830233"/>
              <a:gd name="connsiteX24" fmla="*/ 372533 w 1896533"/>
              <a:gd name="connsiteY24" fmla="*/ 2324100 h 4830233"/>
              <a:gd name="connsiteX25" fmla="*/ 427566 w 1896533"/>
              <a:gd name="connsiteY25" fmla="*/ 2595033 h 4830233"/>
              <a:gd name="connsiteX26" fmla="*/ 478366 w 1896533"/>
              <a:gd name="connsiteY26" fmla="*/ 2849033 h 4830233"/>
              <a:gd name="connsiteX27" fmla="*/ 491066 w 1896533"/>
              <a:gd name="connsiteY27" fmla="*/ 2980267 h 4830233"/>
              <a:gd name="connsiteX28" fmla="*/ 486833 w 1896533"/>
              <a:gd name="connsiteY28" fmla="*/ 3153833 h 4830233"/>
              <a:gd name="connsiteX29" fmla="*/ 452966 w 1896533"/>
              <a:gd name="connsiteY29" fmla="*/ 3348567 h 4830233"/>
              <a:gd name="connsiteX30" fmla="*/ 402166 w 1896533"/>
              <a:gd name="connsiteY30" fmla="*/ 3594100 h 4830233"/>
              <a:gd name="connsiteX31" fmla="*/ 321733 w 1896533"/>
              <a:gd name="connsiteY31" fmla="*/ 3881967 h 4830233"/>
              <a:gd name="connsiteX32" fmla="*/ 211666 w 1896533"/>
              <a:gd name="connsiteY32" fmla="*/ 4220633 h 4830233"/>
              <a:gd name="connsiteX33" fmla="*/ 0 w 1896533"/>
              <a:gd name="connsiteY33" fmla="*/ 4796367 h 4830233"/>
              <a:gd name="connsiteX34" fmla="*/ 97366 w 1896533"/>
              <a:gd name="connsiteY34" fmla="*/ 4830233 h 4830233"/>
              <a:gd name="connsiteX35" fmla="*/ 1896533 w 1896533"/>
              <a:gd name="connsiteY35" fmla="*/ 0 h 483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96533" h="4830233">
                <a:moveTo>
                  <a:pt x="1896533" y="0"/>
                </a:moveTo>
                <a:lnTo>
                  <a:pt x="1769533" y="186267"/>
                </a:lnTo>
                <a:lnTo>
                  <a:pt x="1680633" y="292100"/>
                </a:lnTo>
                <a:lnTo>
                  <a:pt x="1612900" y="368300"/>
                </a:lnTo>
                <a:lnTo>
                  <a:pt x="1524000" y="448733"/>
                </a:lnTo>
                <a:lnTo>
                  <a:pt x="1443566" y="512233"/>
                </a:lnTo>
                <a:lnTo>
                  <a:pt x="1354666" y="554567"/>
                </a:lnTo>
                <a:lnTo>
                  <a:pt x="1265766" y="588433"/>
                </a:lnTo>
                <a:lnTo>
                  <a:pt x="1168400" y="592667"/>
                </a:lnTo>
                <a:lnTo>
                  <a:pt x="1045633" y="596900"/>
                </a:lnTo>
                <a:lnTo>
                  <a:pt x="893233" y="605367"/>
                </a:lnTo>
                <a:lnTo>
                  <a:pt x="706966" y="626533"/>
                </a:lnTo>
                <a:lnTo>
                  <a:pt x="554566" y="647700"/>
                </a:lnTo>
                <a:lnTo>
                  <a:pt x="419100" y="677333"/>
                </a:lnTo>
                <a:lnTo>
                  <a:pt x="338666" y="706967"/>
                </a:lnTo>
                <a:lnTo>
                  <a:pt x="279400" y="745067"/>
                </a:lnTo>
                <a:lnTo>
                  <a:pt x="215900" y="795867"/>
                </a:lnTo>
                <a:lnTo>
                  <a:pt x="160866" y="872067"/>
                </a:lnTo>
                <a:lnTo>
                  <a:pt x="135466" y="922867"/>
                </a:lnTo>
                <a:lnTo>
                  <a:pt x="127000" y="956733"/>
                </a:lnTo>
                <a:lnTo>
                  <a:pt x="131233" y="1041400"/>
                </a:lnTo>
                <a:lnTo>
                  <a:pt x="143933" y="1270000"/>
                </a:lnTo>
                <a:lnTo>
                  <a:pt x="241300" y="1706033"/>
                </a:lnTo>
                <a:lnTo>
                  <a:pt x="300566" y="1968500"/>
                </a:lnTo>
                <a:lnTo>
                  <a:pt x="372533" y="2324100"/>
                </a:lnTo>
                <a:lnTo>
                  <a:pt x="427566" y="2595033"/>
                </a:lnTo>
                <a:lnTo>
                  <a:pt x="478366" y="2849033"/>
                </a:lnTo>
                <a:lnTo>
                  <a:pt x="491066" y="2980267"/>
                </a:lnTo>
                <a:lnTo>
                  <a:pt x="486833" y="3153833"/>
                </a:lnTo>
                <a:lnTo>
                  <a:pt x="452966" y="3348567"/>
                </a:lnTo>
                <a:lnTo>
                  <a:pt x="402166" y="3594100"/>
                </a:lnTo>
                <a:lnTo>
                  <a:pt x="321733" y="3881967"/>
                </a:lnTo>
                <a:lnTo>
                  <a:pt x="211666" y="4220633"/>
                </a:lnTo>
                <a:lnTo>
                  <a:pt x="0" y="4796367"/>
                </a:lnTo>
                <a:lnTo>
                  <a:pt x="97366" y="4830233"/>
                </a:lnTo>
                <a:lnTo>
                  <a:pt x="1896533" y="0"/>
                </a:lnTo>
                <a:close/>
              </a:path>
            </a:pathLst>
          </a:custGeom>
          <a:solidFill>
            <a:srgbClr val="66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</a:pPr>
            <a:endParaRPr lang="en-GB" sz="8000" b="0" i="0" dirty="0">
              <a:solidFill>
                <a:srgbClr val="FFFFFF"/>
              </a:solidFill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C55684-0E1F-2F44-AC89-A14D337B8CA4}"/>
              </a:ext>
            </a:extLst>
          </p:cNvPr>
          <p:cNvSpPr txBox="1"/>
          <p:nvPr/>
        </p:nvSpPr>
        <p:spPr>
          <a:xfrm rot="634921">
            <a:off x="9119653" y="8534105"/>
            <a:ext cx="3235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2537FC"/>
                </a:solidFill>
                <a:latin typeface="Arial"/>
                <a:cs typeface="Arial"/>
              </a:rPr>
              <a:t># particles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0D928D-5938-D048-B4D0-5FAF3BE80253}"/>
              </a:ext>
            </a:extLst>
          </p:cNvPr>
          <p:cNvCxnSpPr/>
          <p:nvPr/>
        </p:nvCxnSpPr>
        <p:spPr bwMode="auto">
          <a:xfrm rot="10221361">
            <a:off x="9081534" y="8837856"/>
            <a:ext cx="3048000" cy="106680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C2AB91-2000-594D-BE7F-A6480352CEF8}"/>
              </a:ext>
            </a:extLst>
          </p:cNvPr>
          <p:cNvGrpSpPr>
            <a:grpSpLocks noChangeAspect="1"/>
          </p:cNvGrpSpPr>
          <p:nvPr/>
        </p:nvGrpSpPr>
        <p:grpSpPr>
          <a:xfrm>
            <a:off x="9527693" y="9909706"/>
            <a:ext cx="4796822" cy="3350396"/>
            <a:chOff x="4445000" y="6629400"/>
            <a:chExt cx="3886200" cy="2714362"/>
          </a:xfrm>
          <a:noFill/>
        </p:grpSpPr>
        <p:pic>
          <p:nvPicPr>
            <p:cNvPr id="25" name="Picture 24" descr="SD.gif">
              <a:extLst>
                <a:ext uri="{FF2B5EF4-FFF2-40B4-BE49-F238E27FC236}">
                  <a16:creationId xmlns:a16="http://schemas.microsoft.com/office/drawing/2014/main" id="{B4E1BA6A-66DF-D349-8E8B-16B443BF8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246" r="10246" b="23684"/>
            <a:stretch>
              <a:fillRect/>
            </a:stretch>
          </p:blipFill>
          <p:spPr>
            <a:xfrm>
              <a:off x="4486784" y="6629400"/>
              <a:ext cx="3751077" cy="2714362"/>
            </a:xfrm>
            <a:prstGeom prst="rect">
              <a:avLst/>
            </a:prstGeom>
            <a:grpFill/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32F8F-B7C6-694A-A266-CFD82F68E707}"/>
                </a:ext>
              </a:extLst>
            </p:cNvPr>
            <p:cNvSpPr/>
            <p:nvPr/>
          </p:nvSpPr>
          <p:spPr bwMode="auto">
            <a:xfrm>
              <a:off x="4445000" y="8000233"/>
              <a:ext cx="460855" cy="43289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B5B543E-242B-9B49-9A00-697A7066AAE7}"/>
                </a:ext>
              </a:extLst>
            </p:cNvPr>
            <p:cNvSpPr/>
            <p:nvPr/>
          </p:nvSpPr>
          <p:spPr bwMode="auto">
            <a:xfrm>
              <a:off x="4445000" y="6845847"/>
              <a:ext cx="2031423" cy="57719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5B7B74-20F7-8C4A-A772-FC4139D1C29D}"/>
                </a:ext>
              </a:extLst>
            </p:cNvPr>
            <p:cNvSpPr/>
            <p:nvPr/>
          </p:nvSpPr>
          <p:spPr bwMode="auto">
            <a:xfrm>
              <a:off x="6123132" y="7350891"/>
              <a:ext cx="618259" cy="57719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E0D2F99-3351-CB46-8676-3E5C7930272D}"/>
                </a:ext>
              </a:extLst>
            </p:cNvPr>
            <p:cNvSpPr/>
            <p:nvPr/>
          </p:nvSpPr>
          <p:spPr bwMode="auto">
            <a:xfrm>
              <a:off x="7094682" y="6917997"/>
              <a:ext cx="1236518" cy="28859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D8319E5-17FB-B24B-8920-2D4AAB51059E}"/>
                </a:ext>
              </a:extLst>
            </p:cNvPr>
            <p:cNvSpPr/>
            <p:nvPr/>
          </p:nvSpPr>
          <p:spPr bwMode="auto">
            <a:xfrm>
              <a:off x="7624618" y="7278742"/>
              <a:ext cx="618259" cy="28859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249D9AB-8D0D-4043-AF3B-0C43ED7DF745}"/>
                </a:ext>
              </a:extLst>
            </p:cNvPr>
            <p:cNvSpPr/>
            <p:nvPr/>
          </p:nvSpPr>
          <p:spPr bwMode="auto">
            <a:xfrm rot="1976802">
              <a:off x="7433568" y="7446333"/>
              <a:ext cx="883227" cy="28859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77D6DA3-E7FD-6944-9954-40A21E2D09BA}"/>
                </a:ext>
              </a:extLst>
            </p:cNvPr>
            <p:cNvSpPr/>
            <p:nvPr/>
          </p:nvSpPr>
          <p:spPr bwMode="auto">
            <a:xfrm rot="3245249">
              <a:off x="5364000" y="7516800"/>
              <a:ext cx="838200" cy="1524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5F5F67F-66C3-BA4F-A5B8-C9E3E571CBA8}"/>
              </a:ext>
            </a:extLst>
          </p:cNvPr>
          <p:cNvSpPr txBox="1"/>
          <p:nvPr/>
        </p:nvSpPr>
        <p:spPr>
          <a:xfrm>
            <a:off x="14164699" y="11408586"/>
            <a:ext cx="5324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Energy &amp; direction</a:t>
            </a:r>
          </a:p>
          <a:p>
            <a:pPr>
              <a:defRPr/>
            </a:pPr>
            <a:r>
              <a:rPr lang="en-GB" sz="4800" dirty="0">
                <a:solidFill>
                  <a:srgbClr val="E7183D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100% duty cycle</a:t>
            </a:r>
            <a:endParaRPr lang="en-US" sz="4800" dirty="0">
              <a:solidFill>
                <a:srgbClr val="E718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4A38B09-34B9-E146-88FF-04EC7291DE63}"/>
              </a:ext>
            </a:extLst>
          </p:cNvPr>
          <p:cNvCxnSpPr>
            <a:cxnSpLocks/>
          </p:cNvCxnSpPr>
          <p:nvPr/>
        </p:nvCxnSpPr>
        <p:spPr bwMode="auto">
          <a:xfrm flipH="1">
            <a:off x="13783142" y="-191752"/>
            <a:ext cx="541372" cy="2436184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 cap="flat" cmpd="sng" algn="ctr">
            <a:solidFill>
              <a:srgbClr val="E7183D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3932212" y="1264404"/>
            <a:ext cx="3711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Cosmic Ray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4630262" y="1661264"/>
            <a:ext cx="9580488" cy="9185994"/>
            <a:chOff x="7315131" y="830632"/>
            <a:chExt cx="4790244" cy="459299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6F38467-FAB8-4C45-9AF0-E68F6FF2D64B}"/>
                </a:ext>
              </a:extLst>
            </p:cNvPr>
            <p:cNvSpPr txBox="1"/>
            <p:nvPr/>
          </p:nvSpPr>
          <p:spPr>
            <a:xfrm>
              <a:off x="8698833" y="5069686"/>
              <a:ext cx="340654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50x60 km = Dutch province</a:t>
              </a:r>
            </a:p>
          </p:txBody>
        </p:sp>
        <p:pic>
          <p:nvPicPr>
            <p:cNvPr id="46" name="Grafik 40">
              <a:extLst>
                <a:ext uri="{FF2B5EF4-FFF2-40B4-BE49-F238E27FC236}">
                  <a16:creationId xmlns:a16="http://schemas.microsoft.com/office/drawing/2014/main" id="{79E5536D-A79A-324E-965A-D0975EC98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131" y="830632"/>
              <a:ext cx="4758377" cy="4354364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12887153" y="10129409"/>
            <a:ext cx="1526262" cy="48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49" name="Rectangle 48"/>
          <p:cNvSpPr/>
          <p:nvPr/>
        </p:nvSpPr>
        <p:spPr>
          <a:xfrm>
            <a:off x="13325303" y="10559675"/>
            <a:ext cx="1526262" cy="48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50" name="Rectangle 49"/>
          <p:cNvSpPr/>
          <p:nvPr/>
        </p:nvSpPr>
        <p:spPr>
          <a:xfrm>
            <a:off x="9527694" y="10216711"/>
            <a:ext cx="2221868" cy="733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51" name="Rectangle 50"/>
          <p:cNvSpPr/>
          <p:nvPr/>
        </p:nvSpPr>
        <p:spPr>
          <a:xfrm>
            <a:off x="10715328" y="10557865"/>
            <a:ext cx="1138712" cy="3656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52" name="Rectangle 51"/>
          <p:cNvSpPr/>
          <p:nvPr/>
        </p:nvSpPr>
        <p:spPr>
          <a:xfrm>
            <a:off x="9551217" y="11770396"/>
            <a:ext cx="545318" cy="421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53" name="Rectangle 52"/>
          <p:cNvSpPr/>
          <p:nvPr/>
        </p:nvSpPr>
        <p:spPr>
          <a:xfrm>
            <a:off x="11628001" y="10939592"/>
            <a:ext cx="694070" cy="602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7E8B3E7-1227-604A-B487-B5A9E1F91400}"/>
              </a:ext>
            </a:extLst>
          </p:cNvPr>
          <p:cNvCxnSpPr>
            <a:cxnSpLocks/>
          </p:cNvCxnSpPr>
          <p:nvPr/>
        </p:nvCxnSpPr>
        <p:spPr bwMode="auto">
          <a:xfrm flipH="1">
            <a:off x="11421020" y="9777395"/>
            <a:ext cx="749928" cy="2889746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160B3D6-9000-764E-831F-A30A1A71D813}"/>
              </a:ext>
            </a:extLst>
          </p:cNvPr>
          <p:cNvCxnSpPr>
            <a:cxnSpLocks/>
          </p:cNvCxnSpPr>
          <p:nvPr/>
        </p:nvCxnSpPr>
        <p:spPr bwMode="auto">
          <a:xfrm flipH="1">
            <a:off x="11869240" y="9902107"/>
            <a:ext cx="477480" cy="267647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64A89F-3C3F-DB4A-914E-DDC40D83E642}"/>
              </a:ext>
            </a:extLst>
          </p:cNvPr>
          <p:cNvCxnSpPr>
            <a:cxnSpLocks/>
          </p:cNvCxnSpPr>
          <p:nvPr/>
        </p:nvCxnSpPr>
        <p:spPr bwMode="auto">
          <a:xfrm flipH="1">
            <a:off x="12247259" y="9726332"/>
            <a:ext cx="224178" cy="3167896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6073303-D666-0745-9D30-A169BB6F73BE}"/>
              </a:ext>
            </a:extLst>
          </p:cNvPr>
          <p:cNvSpPr txBox="1"/>
          <p:nvPr/>
        </p:nvSpPr>
        <p:spPr>
          <a:xfrm>
            <a:off x="5015345" y="11390241"/>
            <a:ext cx="4759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000" dirty="0"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SD measures only</a:t>
            </a:r>
          </a:p>
          <a:p>
            <a:pPr>
              <a:defRPr/>
            </a:pPr>
            <a:r>
              <a:rPr lang="en-GB" sz="4000" dirty="0"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tail of shower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56291" y="21907"/>
            <a:ext cx="11680716" cy="12374848"/>
            <a:chOff x="228145" y="10953"/>
            <a:chExt cx="5840358" cy="6187424"/>
          </a:xfrm>
        </p:grpSpPr>
        <p:pic>
          <p:nvPicPr>
            <p:cNvPr id="8" name="Picture 7" descr="FD.gif">
              <a:extLst>
                <a:ext uri="{FF2B5EF4-FFF2-40B4-BE49-F238E27FC236}">
                  <a16:creationId xmlns:a16="http://schemas.microsoft.com/office/drawing/2014/main" id="{10C0E406-22B2-0A4F-8DFF-6F7938067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148" b="8512"/>
            <a:stretch>
              <a:fillRect/>
            </a:stretch>
          </p:blipFill>
          <p:spPr>
            <a:xfrm flipH="1">
              <a:off x="286696" y="3520759"/>
              <a:ext cx="2030601" cy="2011932"/>
            </a:xfrm>
            <a:prstGeom prst="rect">
              <a:avLst/>
            </a:prstGeom>
            <a:noFill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2E807D-D68D-0149-8AF0-FFE6B5C045B9}"/>
                </a:ext>
              </a:extLst>
            </p:cNvPr>
            <p:cNvSpPr/>
            <p:nvPr/>
          </p:nvSpPr>
          <p:spPr bwMode="auto">
            <a:xfrm>
              <a:off x="591496" y="4054159"/>
              <a:ext cx="533400" cy="288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E21C15-C54D-2C42-B6C4-4819A3DC1309}"/>
                </a:ext>
              </a:extLst>
            </p:cNvPr>
            <p:cNvSpPr/>
            <p:nvPr/>
          </p:nvSpPr>
          <p:spPr bwMode="auto">
            <a:xfrm>
              <a:off x="1353496" y="3842359"/>
              <a:ext cx="533400" cy="162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3E18A0-ACE1-E740-8AB1-B485A2031B9C}"/>
                </a:ext>
              </a:extLst>
            </p:cNvPr>
            <p:cNvSpPr/>
            <p:nvPr/>
          </p:nvSpPr>
          <p:spPr bwMode="auto">
            <a:xfrm>
              <a:off x="1277296" y="4206559"/>
              <a:ext cx="414000" cy="432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2BEC09-0512-DD4B-8E54-B9958B48DEAF}"/>
                </a:ext>
              </a:extLst>
            </p:cNvPr>
            <p:cNvSpPr txBox="1"/>
            <p:nvPr/>
          </p:nvSpPr>
          <p:spPr>
            <a:xfrm>
              <a:off x="496483" y="3972063"/>
              <a:ext cx="6205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65000"/>
                    </a:schemeClr>
                  </a:solidFill>
                  <a:latin typeface="Arial"/>
                  <a:cs typeface="Arial"/>
                </a:rPr>
                <a:t>mirror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B132E8-394C-1D42-BC02-CBB9BDBA4B21}"/>
                </a:ext>
              </a:extLst>
            </p:cNvPr>
            <p:cNvCxnSpPr>
              <a:cxnSpLocks/>
              <a:stCxn id="17" idx="0"/>
              <a:endCxn id="17" idx="1"/>
            </p:cNvCxnSpPr>
            <p:nvPr/>
          </p:nvCxnSpPr>
          <p:spPr bwMode="auto">
            <a:xfrm flipH="1">
              <a:off x="2350829" y="1749751"/>
              <a:ext cx="3237172" cy="2512498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8575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7D6CCA-0FB4-4E4B-8FA8-906233776DB8}"/>
                </a:ext>
              </a:extLst>
            </p:cNvPr>
            <p:cNvCxnSpPr>
              <a:cxnSpLocks/>
              <a:stCxn id="17" idx="3"/>
            </p:cNvCxnSpPr>
            <p:nvPr/>
          </p:nvCxnSpPr>
          <p:spPr bwMode="auto">
            <a:xfrm flipH="1">
              <a:off x="2350829" y="2624199"/>
              <a:ext cx="3192460" cy="2274965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8575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DD5B70-8F44-6043-B654-5448E0D1CDBD}"/>
                </a:ext>
              </a:extLst>
            </p:cNvPr>
            <p:cNvSpPr txBox="1"/>
            <p:nvPr/>
          </p:nvSpPr>
          <p:spPr>
            <a:xfrm>
              <a:off x="1602638" y="3057890"/>
              <a:ext cx="1994296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3366FF"/>
                  </a:solidFill>
                  <a:latin typeface="Arial"/>
                  <a:cs typeface="Arial"/>
                </a:rPr>
                <a:t>fluorescence</a:t>
              </a:r>
            </a:p>
            <a:p>
              <a:pPr algn="ctr"/>
              <a:r>
                <a:rPr lang="en-GB" sz="4800" dirty="0">
                  <a:solidFill>
                    <a:srgbClr val="3366FF"/>
                  </a:solidFill>
                  <a:latin typeface="Arial"/>
                  <a:cs typeface="Arial"/>
                </a:rPr>
                <a:t>light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3AF15AB-9115-9A40-8D71-29196C5A9C9B}"/>
                </a:ext>
              </a:extLst>
            </p:cNvPr>
            <p:cNvSpPr/>
            <p:nvPr/>
          </p:nvSpPr>
          <p:spPr bwMode="auto">
            <a:xfrm>
              <a:off x="2350829" y="1749751"/>
              <a:ext cx="3237172" cy="3109832"/>
            </a:xfrm>
            <a:custGeom>
              <a:avLst/>
              <a:gdLst>
                <a:gd name="connsiteX0" fmla="*/ 3064933 w 3064933"/>
                <a:gd name="connsiteY0" fmla="*/ 0 h 4275667"/>
                <a:gd name="connsiteX1" fmla="*/ 0 w 3064933"/>
                <a:gd name="connsiteY1" fmla="*/ 3454400 h 4275667"/>
                <a:gd name="connsiteX2" fmla="*/ 16933 w 3064933"/>
                <a:gd name="connsiteY2" fmla="*/ 4275667 h 4275667"/>
                <a:gd name="connsiteX3" fmla="*/ 3022600 w 3064933"/>
                <a:gd name="connsiteY3" fmla="*/ 1202267 h 4275667"/>
                <a:gd name="connsiteX4" fmla="*/ 3064933 w 3064933"/>
                <a:gd name="connsiteY4" fmla="*/ 0 h 427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4933" h="4275667">
                  <a:moveTo>
                    <a:pt x="3064933" y="0"/>
                  </a:moveTo>
                  <a:lnTo>
                    <a:pt x="0" y="3454400"/>
                  </a:lnTo>
                  <a:lnTo>
                    <a:pt x="16933" y="4275667"/>
                  </a:lnTo>
                  <a:lnTo>
                    <a:pt x="3022600" y="1202267"/>
                  </a:lnTo>
                  <a:lnTo>
                    <a:pt x="3064933" y="0"/>
                  </a:lnTo>
                  <a:close/>
                </a:path>
              </a:pathLst>
            </a:custGeom>
            <a:solidFill>
              <a:srgbClr val="DAE3F3"/>
            </a:solidFill>
            <a:ln w="1270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50A4D8-0EC5-4544-999C-BBA461CBA627}"/>
                </a:ext>
              </a:extLst>
            </p:cNvPr>
            <p:cNvSpPr txBox="1"/>
            <p:nvPr/>
          </p:nvSpPr>
          <p:spPr>
            <a:xfrm>
              <a:off x="4909636" y="1066800"/>
              <a:ext cx="707886" cy="415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4800" dirty="0" err="1">
                  <a:solidFill>
                    <a:srgbClr val="E7183D"/>
                  </a:solidFill>
                  <a:latin typeface="Arial"/>
                  <a:cs typeface="Arial"/>
                </a:rPr>
                <a:t>X</a:t>
              </a:r>
              <a:r>
                <a:rPr lang="en-GB" sz="4800" baseline="-25000" dirty="0" err="1">
                  <a:solidFill>
                    <a:srgbClr val="E7183D"/>
                  </a:solidFill>
                  <a:latin typeface="Arial"/>
                  <a:cs typeface="Arial"/>
                </a:rPr>
                <a:t>max</a:t>
              </a:r>
              <a:endParaRPr lang="en-GB" sz="4800" baseline="-25000" dirty="0">
                <a:solidFill>
                  <a:srgbClr val="E7183D"/>
                </a:solidFill>
                <a:latin typeface="Arial"/>
                <a:cs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4A38B09-34B9-E146-88FF-04EC7291DE6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42342" y="10953"/>
              <a:ext cx="426161" cy="1917726"/>
            </a:xfrm>
            <a:prstGeom prst="straightConnector1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8DBC36C-6F87-014B-B4AC-6EB42FD51094}"/>
                </a:ext>
              </a:extLst>
            </p:cNvPr>
            <p:cNvSpPr txBox="1"/>
            <p:nvPr/>
          </p:nvSpPr>
          <p:spPr>
            <a:xfrm>
              <a:off x="281153" y="1450688"/>
              <a:ext cx="4482693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4400" dirty="0"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State-of-the-art: FD</a:t>
              </a:r>
            </a:p>
            <a:p>
              <a:pPr>
                <a:defRPr/>
              </a:pPr>
              <a:r>
                <a:rPr lang="en-GB" sz="4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Energy, direction &amp; </a:t>
              </a:r>
              <a:r>
                <a:rPr lang="en-GB" sz="4400" dirty="0">
                  <a:solidFill>
                    <a:srgbClr val="E7183D"/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particle type</a:t>
              </a:r>
            </a:p>
            <a:p>
              <a:pPr>
                <a:defRPr/>
              </a:pPr>
              <a:endParaRPr lang="en-GB" sz="2000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en-GB" sz="4400" dirty="0" err="1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X</a:t>
              </a:r>
              <a:r>
                <a:rPr lang="en-GB" sz="4400" baseline="-25000" dirty="0" err="1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max</a:t>
              </a:r>
              <a:r>
                <a:rPr lang="en-GB" sz="4400" baseline="-250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 </a:t>
              </a:r>
              <a:r>
                <a:rPr lang="en-GB" sz="44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using fluorescence light </a:t>
              </a:r>
              <a:r>
                <a:rPr lang="en-GB" sz="4400" dirty="0">
                  <a:solidFill>
                    <a:schemeClr val="accent1">
                      <a:lumMod val="50000"/>
                    </a:schemeClr>
                  </a:solidFill>
                  <a:latin typeface="Symbol" pitchFamily="2" charset="2"/>
                  <a:ea typeface="ＭＳ Ｐゴシック" pitchFamily="1" charset="-128"/>
                  <a:cs typeface="Arial" panose="020B0604020202020204" pitchFamily="34" charset="0"/>
                </a:rPr>
                <a:t>s</a:t>
              </a:r>
              <a:r>
                <a:rPr lang="en-GB" sz="4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(</a:t>
              </a:r>
              <a:r>
                <a:rPr lang="en-GB" sz="44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X</a:t>
              </a:r>
              <a:r>
                <a:rPr lang="en-GB" sz="4400" baseline="-25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max</a:t>
              </a:r>
              <a:r>
                <a:rPr lang="en-GB" sz="4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) = 20 g/cm</a:t>
              </a:r>
              <a:r>
                <a:rPr lang="en-GB" sz="4400" baseline="30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2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3D5739-496E-7A49-89D9-D7D55C5A3793}"/>
                </a:ext>
              </a:extLst>
            </p:cNvPr>
            <p:cNvSpPr txBox="1"/>
            <p:nvPr/>
          </p:nvSpPr>
          <p:spPr>
            <a:xfrm>
              <a:off x="228145" y="5475102"/>
              <a:ext cx="2708752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4000" dirty="0">
                  <a:latin typeface="Arial"/>
                  <a:ea typeface="ＭＳ Ｐゴシック" pitchFamily="1" charset="-128"/>
                  <a:cs typeface="Arial"/>
                </a:rPr>
                <a:t>Only in dark nights</a:t>
              </a:r>
            </a:p>
            <a:p>
              <a:pPr>
                <a:defRPr/>
              </a:pPr>
              <a:r>
                <a:rPr lang="en-GB" sz="4800" dirty="0">
                  <a:solidFill>
                    <a:srgbClr val="E7183D"/>
                  </a:solidFill>
                  <a:latin typeface="Arial"/>
                  <a:ea typeface="ＭＳ Ｐゴシック" pitchFamily="1" charset="-128"/>
                  <a:cs typeface="Arial"/>
                </a:rPr>
                <a:t>10% duty cycle</a:t>
              </a:r>
              <a:endParaRPr lang="en-US" sz="4800" dirty="0">
                <a:solidFill>
                  <a:srgbClr val="E7183D"/>
                </a:solidFill>
                <a:latin typeface="Arial"/>
                <a:cs typeface="Arial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48656" y="4262249"/>
              <a:ext cx="442639" cy="3988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53611" y="4226495"/>
              <a:ext cx="448735" cy="1156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409448" y="3888695"/>
              <a:ext cx="448735" cy="1156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58DC83-776F-3F4A-ACA4-4CC955C6DA07}"/>
                </a:ext>
              </a:extLst>
            </p:cNvPr>
            <p:cNvSpPr txBox="1"/>
            <p:nvPr/>
          </p:nvSpPr>
          <p:spPr>
            <a:xfrm>
              <a:off x="1027371" y="4358959"/>
              <a:ext cx="7223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65000"/>
                    </a:schemeClr>
                  </a:solidFill>
                  <a:latin typeface="Arial"/>
                  <a:cs typeface="Arial"/>
                </a:rPr>
                <a:t>camera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22C9E8A7-A284-944B-B711-5810AA974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6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6416-C63C-F048-A701-E730BA42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Detector Concept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DBF807-92AC-CB46-B8E0-55B52AA376C3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22071" y="2165002"/>
            <a:ext cx="1489870" cy="7744704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F96B1DA1-D023-9043-ADD9-8826DB555BF4}"/>
              </a:ext>
            </a:extLst>
          </p:cNvPr>
          <p:cNvSpPr>
            <a:spLocks noChangeAspect="1"/>
          </p:cNvSpPr>
          <p:nvPr/>
        </p:nvSpPr>
        <p:spPr bwMode="auto">
          <a:xfrm rot="21021361">
            <a:off x="11568738" y="2239290"/>
            <a:ext cx="2823068" cy="7190000"/>
          </a:xfrm>
          <a:custGeom>
            <a:avLst/>
            <a:gdLst>
              <a:gd name="connsiteX0" fmla="*/ 1896533 w 1896533"/>
              <a:gd name="connsiteY0" fmla="*/ 0 h 4830233"/>
              <a:gd name="connsiteX1" fmla="*/ 1769533 w 1896533"/>
              <a:gd name="connsiteY1" fmla="*/ 186267 h 4830233"/>
              <a:gd name="connsiteX2" fmla="*/ 1680633 w 1896533"/>
              <a:gd name="connsiteY2" fmla="*/ 292100 h 4830233"/>
              <a:gd name="connsiteX3" fmla="*/ 1612900 w 1896533"/>
              <a:gd name="connsiteY3" fmla="*/ 368300 h 4830233"/>
              <a:gd name="connsiteX4" fmla="*/ 1524000 w 1896533"/>
              <a:gd name="connsiteY4" fmla="*/ 448733 h 4830233"/>
              <a:gd name="connsiteX5" fmla="*/ 1443566 w 1896533"/>
              <a:gd name="connsiteY5" fmla="*/ 512233 h 4830233"/>
              <a:gd name="connsiteX6" fmla="*/ 1354666 w 1896533"/>
              <a:gd name="connsiteY6" fmla="*/ 554567 h 4830233"/>
              <a:gd name="connsiteX7" fmla="*/ 1265766 w 1896533"/>
              <a:gd name="connsiteY7" fmla="*/ 588433 h 4830233"/>
              <a:gd name="connsiteX8" fmla="*/ 1168400 w 1896533"/>
              <a:gd name="connsiteY8" fmla="*/ 592667 h 4830233"/>
              <a:gd name="connsiteX9" fmla="*/ 1045633 w 1896533"/>
              <a:gd name="connsiteY9" fmla="*/ 596900 h 4830233"/>
              <a:gd name="connsiteX10" fmla="*/ 893233 w 1896533"/>
              <a:gd name="connsiteY10" fmla="*/ 605367 h 4830233"/>
              <a:gd name="connsiteX11" fmla="*/ 706966 w 1896533"/>
              <a:gd name="connsiteY11" fmla="*/ 626533 h 4830233"/>
              <a:gd name="connsiteX12" fmla="*/ 554566 w 1896533"/>
              <a:gd name="connsiteY12" fmla="*/ 647700 h 4830233"/>
              <a:gd name="connsiteX13" fmla="*/ 419100 w 1896533"/>
              <a:gd name="connsiteY13" fmla="*/ 677333 h 4830233"/>
              <a:gd name="connsiteX14" fmla="*/ 338666 w 1896533"/>
              <a:gd name="connsiteY14" fmla="*/ 706967 h 4830233"/>
              <a:gd name="connsiteX15" fmla="*/ 279400 w 1896533"/>
              <a:gd name="connsiteY15" fmla="*/ 745067 h 4830233"/>
              <a:gd name="connsiteX16" fmla="*/ 215900 w 1896533"/>
              <a:gd name="connsiteY16" fmla="*/ 795867 h 4830233"/>
              <a:gd name="connsiteX17" fmla="*/ 160866 w 1896533"/>
              <a:gd name="connsiteY17" fmla="*/ 872067 h 4830233"/>
              <a:gd name="connsiteX18" fmla="*/ 135466 w 1896533"/>
              <a:gd name="connsiteY18" fmla="*/ 922867 h 4830233"/>
              <a:gd name="connsiteX19" fmla="*/ 127000 w 1896533"/>
              <a:gd name="connsiteY19" fmla="*/ 956733 h 4830233"/>
              <a:gd name="connsiteX20" fmla="*/ 131233 w 1896533"/>
              <a:gd name="connsiteY20" fmla="*/ 1041400 h 4830233"/>
              <a:gd name="connsiteX21" fmla="*/ 143933 w 1896533"/>
              <a:gd name="connsiteY21" fmla="*/ 1270000 h 4830233"/>
              <a:gd name="connsiteX22" fmla="*/ 241300 w 1896533"/>
              <a:gd name="connsiteY22" fmla="*/ 1706033 h 4830233"/>
              <a:gd name="connsiteX23" fmla="*/ 300566 w 1896533"/>
              <a:gd name="connsiteY23" fmla="*/ 1968500 h 4830233"/>
              <a:gd name="connsiteX24" fmla="*/ 372533 w 1896533"/>
              <a:gd name="connsiteY24" fmla="*/ 2324100 h 4830233"/>
              <a:gd name="connsiteX25" fmla="*/ 427566 w 1896533"/>
              <a:gd name="connsiteY25" fmla="*/ 2595033 h 4830233"/>
              <a:gd name="connsiteX26" fmla="*/ 478366 w 1896533"/>
              <a:gd name="connsiteY26" fmla="*/ 2849033 h 4830233"/>
              <a:gd name="connsiteX27" fmla="*/ 491066 w 1896533"/>
              <a:gd name="connsiteY27" fmla="*/ 2980267 h 4830233"/>
              <a:gd name="connsiteX28" fmla="*/ 486833 w 1896533"/>
              <a:gd name="connsiteY28" fmla="*/ 3153833 h 4830233"/>
              <a:gd name="connsiteX29" fmla="*/ 452966 w 1896533"/>
              <a:gd name="connsiteY29" fmla="*/ 3348567 h 4830233"/>
              <a:gd name="connsiteX30" fmla="*/ 402166 w 1896533"/>
              <a:gd name="connsiteY30" fmla="*/ 3594100 h 4830233"/>
              <a:gd name="connsiteX31" fmla="*/ 321733 w 1896533"/>
              <a:gd name="connsiteY31" fmla="*/ 3881967 h 4830233"/>
              <a:gd name="connsiteX32" fmla="*/ 211666 w 1896533"/>
              <a:gd name="connsiteY32" fmla="*/ 4220633 h 4830233"/>
              <a:gd name="connsiteX33" fmla="*/ 0 w 1896533"/>
              <a:gd name="connsiteY33" fmla="*/ 4796367 h 4830233"/>
              <a:gd name="connsiteX34" fmla="*/ 97366 w 1896533"/>
              <a:gd name="connsiteY34" fmla="*/ 4830233 h 4830233"/>
              <a:gd name="connsiteX35" fmla="*/ 1896533 w 1896533"/>
              <a:gd name="connsiteY35" fmla="*/ 0 h 483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96533" h="4830233">
                <a:moveTo>
                  <a:pt x="1896533" y="0"/>
                </a:moveTo>
                <a:lnTo>
                  <a:pt x="1769533" y="186267"/>
                </a:lnTo>
                <a:lnTo>
                  <a:pt x="1680633" y="292100"/>
                </a:lnTo>
                <a:lnTo>
                  <a:pt x="1612900" y="368300"/>
                </a:lnTo>
                <a:lnTo>
                  <a:pt x="1524000" y="448733"/>
                </a:lnTo>
                <a:lnTo>
                  <a:pt x="1443566" y="512233"/>
                </a:lnTo>
                <a:lnTo>
                  <a:pt x="1354666" y="554567"/>
                </a:lnTo>
                <a:lnTo>
                  <a:pt x="1265766" y="588433"/>
                </a:lnTo>
                <a:lnTo>
                  <a:pt x="1168400" y="592667"/>
                </a:lnTo>
                <a:lnTo>
                  <a:pt x="1045633" y="596900"/>
                </a:lnTo>
                <a:lnTo>
                  <a:pt x="893233" y="605367"/>
                </a:lnTo>
                <a:lnTo>
                  <a:pt x="706966" y="626533"/>
                </a:lnTo>
                <a:lnTo>
                  <a:pt x="554566" y="647700"/>
                </a:lnTo>
                <a:lnTo>
                  <a:pt x="419100" y="677333"/>
                </a:lnTo>
                <a:lnTo>
                  <a:pt x="338666" y="706967"/>
                </a:lnTo>
                <a:lnTo>
                  <a:pt x="279400" y="745067"/>
                </a:lnTo>
                <a:lnTo>
                  <a:pt x="215900" y="795867"/>
                </a:lnTo>
                <a:lnTo>
                  <a:pt x="160866" y="872067"/>
                </a:lnTo>
                <a:lnTo>
                  <a:pt x="135466" y="922867"/>
                </a:lnTo>
                <a:lnTo>
                  <a:pt x="127000" y="956733"/>
                </a:lnTo>
                <a:lnTo>
                  <a:pt x="131233" y="1041400"/>
                </a:lnTo>
                <a:lnTo>
                  <a:pt x="143933" y="1270000"/>
                </a:lnTo>
                <a:lnTo>
                  <a:pt x="241300" y="1706033"/>
                </a:lnTo>
                <a:lnTo>
                  <a:pt x="300566" y="1968500"/>
                </a:lnTo>
                <a:lnTo>
                  <a:pt x="372533" y="2324100"/>
                </a:lnTo>
                <a:lnTo>
                  <a:pt x="427566" y="2595033"/>
                </a:lnTo>
                <a:lnTo>
                  <a:pt x="478366" y="2849033"/>
                </a:lnTo>
                <a:lnTo>
                  <a:pt x="491066" y="2980267"/>
                </a:lnTo>
                <a:lnTo>
                  <a:pt x="486833" y="3153833"/>
                </a:lnTo>
                <a:lnTo>
                  <a:pt x="452966" y="3348567"/>
                </a:lnTo>
                <a:lnTo>
                  <a:pt x="402166" y="3594100"/>
                </a:lnTo>
                <a:lnTo>
                  <a:pt x="321733" y="3881967"/>
                </a:lnTo>
                <a:lnTo>
                  <a:pt x="211666" y="4220633"/>
                </a:lnTo>
                <a:lnTo>
                  <a:pt x="0" y="4796367"/>
                </a:lnTo>
                <a:lnTo>
                  <a:pt x="97366" y="4830233"/>
                </a:lnTo>
                <a:lnTo>
                  <a:pt x="1896533" y="0"/>
                </a:lnTo>
                <a:close/>
              </a:path>
            </a:pathLst>
          </a:custGeom>
          <a:solidFill>
            <a:srgbClr val="66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</a:pPr>
            <a:endParaRPr lang="en-GB" sz="8000" b="0" i="0" dirty="0">
              <a:solidFill>
                <a:srgbClr val="FFFFFF"/>
              </a:solidFill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0D928D-5938-D048-B4D0-5FAF3BE80253}"/>
              </a:ext>
            </a:extLst>
          </p:cNvPr>
          <p:cNvCxnSpPr/>
          <p:nvPr/>
        </p:nvCxnSpPr>
        <p:spPr bwMode="auto">
          <a:xfrm rot="10221361">
            <a:off x="9081534" y="8837856"/>
            <a:ext cx="3048000" cy="106680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C2AB91-2000-594D-BE7F-A6480352CEF8}"/>
              </a:ext>
            </a:extLst>
          </p:cNvPr>
          <p:cNvGrpSpPr>
            <a:grpSpLocks noChangeAspect="1"/>
          </p:cNvGrpSpPr>
          <p:nvPr/>
        </p:nvGrpSpPr>
        <p:grpSpPr>
          <a:xfrm>
            <a:off x="9527693" y="9909706"/>
            <a:ext cx="4796822" cy="3350396"/>
            <a:chOff x="4445000" y="6629400"/>
            <a:chExt cx="3886200" cy="2714362"/>
          </a:xfrm>
          <a:noFill/>
        </p:grpSpPr>
        <p:pic>
          <p:nvPicPr>
            <p:cNvPr id="25" name="Picture 24" descr="SD.gif">
              <a:extLst>
                <a:ext uri="{FF2B5EF4-FFF2-40B4-BE49-F238E27FC236}">
                  <a16:creationId xmlns:a16="http://schemas.microsoft.com/office/drawing/2014/main" id="{B4E1BA6A-66DF-D349-8E8B-16B443BF8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246" r="10246" b="23684"/>
            <a:stretch>
              <a:fillRect/>
            </a:stretch>
          </p:blipFill>
          <p:spPr>
            <a:xfrm>
              <a:off x="4486784" y="6629400"/>
              <a:ext cx="3751077" cy="2714362"/>
            </a:xfrm>
            <a:prstGeom prst="rect">
              <a:avLst/>
            </a:prstGeom>
            <a:grpFill/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32F8F-B7C6-694A-A266-CFD82F68E707}"/>
                </a:ext>
              </a:extLst>
            </p:cNvPr>
            <p:cNvSpPr/>
            <p:nvPr/>
          </p:nvSpPr>
          <p:spPr bwMode="auto">
            <a:xfrm>
              <a:off x="4445000" y="8000233"/>
              <a:ext cx="460855" cy="43289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B5B543E-242B-9B49-9A00-697A7066AAE7}"/>
                </a:ext>
              </a:extLst>
            </p:cNvPr>
            <p:cNvSpPr/>
            <p:nvPr/>
          </p:nvSpPr>
          <p:spPr bwMode="auto">
            <a:xfrm>
              <a:off x="4445000" y="6845847"/>
              <a:ext cx="2031423" cy="57719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5B7B74-20F7-8C4A-A772-FC4139D1C29D}"/>
                </a:ext>
              </a:extLst>
            </p:cNvPr>
            <p:cNvSpPr/>
            <p:nvPr/>
          </p:nvSpPr>
          <p:spPr bwMode="auto">
            <a:xfrm>
              <a:off x="6123132" y="7350891"/>
              <a:ext cx="618259" cy="57719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E0D2F99-3351-CB46-8676-3E5C7930272D}"/>
                </a:ext>
              </a:extLst>
            </p:cNvPr>
            <p:cNvSpPr/>
            <p:nvPr/>
          </p:nvSpPr>
          <p:spPr bwMode="auto">
            <a:xfrm>
              <a:off x="7094682" y="6917997"/>
              <a:ext cx="1236518" cy="28859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D8319E5-17FB-B24B-8920-2D4AAB51059E}"/>
                </a:ext>
              </a:extLst>
            </p:cNvPr>
            <p:cNvSpPr/>
            <p:nvPr/>
          </p:nvSpPr>
          <p:spPr bwMode="auto">
            <a:xfrm>
              <a:off x="7624618" y="7278742"/>
              <a:ext cx="618259" cy="28859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249D9AB-8D0D-4043-AF3B-0C43ED7DF745}"/>
                </a:ext>
              </a:extLst>
            </p:cNvPr>
            <p:cNvSpPr/>
            <p:nvPr/>
          </p:nvSpPr>
          <p:spPr bwMode="auto">
            <a:xfrm rot="1976802">
              <a:off x="7433568" y="7446333"/>
              <a:ext cx="883227" cy="28859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77D6DA3-E7FD-6944-9954-40A21E2D09BA}"/>
                </a:ext>
              </a:extLst>
            </p:cNvPr>
            <p:cNvSpPr/>
            <p:nvPr/>
          </p:nvSpPr>
          <p:spPr bwMode="auto">
            <a:xfrm rot="3245249">
              <a:off x="5364000" y="7516800"/>
              <a:ext cx="838200" cy="1524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4A38B09-34B9-E146-88FF-04EC7291DE63}"/>
              </a:ext>
            </a:extLst>
          </p:cNvPr>
          <p:cNvCxnSpPr>
            <a:cxnSpLocks/>
          </p:cNvCxnSpPr>
          <p:nvPr/>
        </p:nvCxnSpPr>
        <p:spPr bwMode="auto">
          <a:xfrm flipH="1">
            <a:off x="13783142" y="-191752"/>
            <a:ext cx="541372" cy="2436184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 cap="flat" cmpd="sng" algn="ctr">
            <a:solidFill>
              <a:srgbClr val="E7183D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8" name="Rectangle 47"/>
          <p:cNvSpPr/>
          <p:nvPr/>
        </p:nvSpPr>
        <p:spPr>
          <a:xfrm>
            <a:off x="12887153" y="10129409"/>
            <a:ext cx="1526262" cy="48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49" name="Rectangle 48"/>
          <p:cNvSpPr/>
          <p:nvPr/>
        </p:nvSpPr>
        <p:spPr>
          <a:xfrm>
            <a:off x="13325303" y="10559675"/>
            <a:ext cx="1526262" cy="48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50" name="Rectangle 49"/>
          <p:cNvSpPr/>
          <p:nvPr/>
        </p:nvSpPr>
        <p:spPr>
          <a:xfrm>
            <a:off x="9527694" y="10216711"/>
            <a:ext cx="2221868" cy="733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51" name="Rectangle 50"/>
          <p:cNvSpPr/>
          <p:nvPr/>
        </p:nvSpPr>
        <p:spPr>
          <a:xfrm>
            <a:off x="10715328" y="10557865"/>
            <a:ext cx="1138712" cy="3656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52" name="Rectangle 51"/>
          <p:cNvSpPr/>
          <p:nvPr/>
        </p:nvSpPr>
        <p:spPr>
          <a:xfrm>
            <a:off x="9551217" y="11770396"/>
            <a:ext cx="545318" cy="421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53" name="Rectangle 52"/>
          <p:cNvSpPr/>
          <p:nvPr/>
        </p:nvSpPr>
        <p:spPr>
          <a:xfrm>
            <a:off x="11628001" y="10939592"/>
            <a:ext cx="694070" cy="602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7E8B3E7-1227-604A-B487-B5A9E1F91400}"/>
              </a:ext>
            </a:extLst>
          </p:cNvPr>
          <p:cNvCxnSpPr>
            <a:cxnSpLocks/>
          </p:cNvCxnSpPr>
          <p:nvPr/>
        </p:nvCxnSpPr>
        <p:spPr bwMode="auto">
          <a:xfrm flipH="1">
            <a:off x="11421020" y="9777395"/>
            <a:ext cx="749928" cy="2889746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160B3D6-9000-764E-831F-A30A1A71D813}"/>
              </a:ext>
            </a:extLst>
          </p:cNvPr>
          <p:cNvCxnSpPr>
            <a:cxnSpLocks/>
          </p:cNvCxnSpPr>
          <p:nvPr/>
        </p:nvCxnSpPr>
        <p:spPr bwMode="auto">
          <a:xfrm flipH="1">
            <a:off x="11869240" y="9902107"/>
            <a:ext cx="477480" cy="267647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64A89F-3C3F-DB4A-914E-DDC40D83E642}"/>
              </a:ext>
            </a:extLst>
          </p:cNvPr>
          <p:cNvCxnSpPr>
            <a:cxnSpLocks/>
          </p:cNvCxnSpPr>
          <p:nvPr/>
        </p:nvCxnSpPr>
        <p:spPr bwMode="auto">
          <a:xfrm flipH="1">
            <a:off x="12247259" y="9726332"/>
            <a:ext cx="224178" cy="3167896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8" name="Group 57"/>
          <p:cNvGrpSpPr/>
          <p:nvPr/>
        </p:nvGrpSpPr>
        <p:grpSpPr>
          <a:xfrm>
            <a:off x="456291" y="21907"/>
            <a:ext cx="11680716" cy="12374848"/>
            <a:chOff x="228145" y="10953"/>
            <a:chExt cx="5840358" cy="6187424"/>
          </a:xfrm>
        </p:grpSpPr>
        <p:pic>
          <p:nvPicPr>
            <p:cNvPr id="8" name="Picture 7" descr="FD.gif">
              <a:extLst>
                <a:ext uri="{FF2B5EF4-FFF2-40B4-BE49-F238E27FC236}">
                  <a16:creationId xmlns:a16="http://schemas.microsoft.com/office/drawing/2014/main" id="{10C0E406-22B2-0A4F-8DFF-6F7938067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148" b="8512"/>
            <a:stretch>
              <a:fillRect/>
            </a:stretch>
          </p:blipFill>
          <p:spPr>
            <a:xfrm flipH="1">
              <a:off x="286696" y="3520759"/>
              <a:ext cx="2030601" cy="2011932"/>
            </a:xfrm>
            <a:prstGeom prst="rect">
              <a:avLst/>
            </a:prstGeom>
            <a:noFill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2E807D-D68D-0149-8AF0-FFE6B5C045B9}"/>
                </a:ext>
              </a:extLst>
            </p:cNvPr>
            <p:cNvSpPr/>
            <p:nvPr/>
          </p:nvSpPr>
          <p:spPr bwMode="auto">
            <a:xfrm>
              <a:off x="591496" y="4054159"/>
              <a:ext cx="533400" cy="288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E21C15-C54D-2C42-B6C4-4819A3DC1309}"/>
                </a:ext>
              </a:extLst>
            </p:cNvPr>
            <p:cNvSpPr/>
            <p:nvPr/>
          </p:nvSpPr>
          <p:spPr bwMode="auto">
            <a:xfrm>
              <a:off x="1353496" y="3842359"/>
              <a:ext cx="533400" cy="162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3E18A0-ACE1-E740-8AB1-B485A2031B9C}"/>
                </a:ext>
              </a:extLst>
            </p:cNvPr>
            <p:cNvSpPr/>
            <p:nvPr/>
          </p:nvSpPr>
          <p:spPr bwMode="auto">
            <a:xfrm>
              <a:off x="1277296" y="4206559"/>
              <a:ext cx="414000" cy="432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2BEC09-0512-DD4B-8E54-B9958B48DEAF}"/>
                </a:ext>
              </a:extLst>
            </p:cNvPr>
            <p:cNvSpPr txBox="1"/>
            <p:nvPr/>
          </p:nvSpPr>
          <p:spPr>
            <a:xfrm>
              <a:off x="496483" y="3972063"/>
              <a:ext cx="6205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65000"/>
                    </a:schemeClr>
                  </a:solidFill>
                  <a:latin typeface="Arial"/>
                  <a:cs typeface="Arial"/>
                </a:rPr>
                <a:t>mirror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B132E8-394C-1D42-BC02-CBB9BDBA4B21}"/>
                </a:ext>
              </a:extLst>
            </p:cNvPr>
            <p:cNvCxnSpPr>
              <a:cxnSpLocks/>
              <a:stCxn id="17" idx="0"/>
              <a:endCxn id="17" idx="1"/>
            </p:cNvCxnSpPr>
            <p:nvPr/>
          </p:nvCxnSpPr>
          <p:spPr bwMode="auto">
            <a:xfrm flipH="1">
              <a:off x="2350829" y="1749751"/>
              <a:ext cx="3237172" cy="2512498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8575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7D6CCA-0FB4-4E4B-8FA8-906233776DB8}"/>
                </a:ext>
              </a:extLst>
            </p:cNvPr>
            <p:cNvCxnSpPr>
              <a:cxnSpLocks/>
              <a:stCxn id="17" idx="3"/>
            </p:cNvCxnSpPr>
            <p:nvPr/>
          </p:nvCxnSpPr>
          <p:spPr bwMode="auto">
            <a:xfrm flipH="1">
              <a:off x="2350829" y="2624199"/>
              <a:ext cx="3192460" cy="2274965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8575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DD5B70-8F44-6043-B654-5448E0D1CDBD}"/>
                </a:ext>
              </a:extLst>
            </p:cNvPr>
            <p:cNvSpPr txBox="1"/>
            <p:nvPr/>
          </p:nvSpPr>
          <p:spPr>
            <a:xfrm>
              <a:off x="1602638" y="3057890"/>
              <a:ext cx="1994296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3366FF"/>
                  </a:solidFill>
                  <a:latin typeface="Arial"/>
                  <a:cs typeface="Arial"/>
                </a:rPr>
                <a:t>fluorescence</a:t>
              </a:r>
            </a:p>
            <a:p>
              <a:pPr algn="ctr"/>
              <a:r>
                <a:rPr lang="en-GB" sz="4800" dirty="0">
                  <a:solidFill>
                    <a:srgbClr val="3366FF"/>
                  </a:solidFill>
                  <a:latin typeface="Arial"/>
                  <a:cs typeface="Arial"/>
                </a:rPr>
                <a:t>light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3AF15AB-9115-9A40-8D71-29196C5A9C9B}"/>
                </a:ext>
              </a:extLst>
            </p:cNvPr>
            <p:cNvSpPr/>
            <p:nvPr/>
          </p:nvSpPr>
          <p:spPr bwMode="auto">
            <a:xfrm>
              <a:off x="2350829" y="1749751"/>
              <a:ext cx="3237172" cy="3109832"/>
            </a:xfrm>
            <a:custGeom>
              <a:avLst/>
              <a:gdLst>
                <a:gd name="connsiteX0" fmla="*/ 3064933 w 3064933"/>
                <a:gd name="connsiteY0" fmla="*/ 0 h 4275667"/>
                <a:gd name="connsiteX1" fmla="*/ 0 w 3064933"/>
                <a:gd name="connsiteY1" fmla="*/ 3454400 h 4275667"/>
                <a:gd name="connsiteX2" fmla="*/ 16933 w 3064933"/>
                <a:gd name="connsiteY2" fmla="*/ 4275667 h 4275667"/>
                <a:gd name="connsiteX3" fmla="*/ 3022600 w 3064933"/>
                <a:gd name="connsiteY3" fmla="*/ 1202267 h 4275667"/>
                <a:gd name="connsiteX4" fmla="*/ 3064933 w 3064933"/>
                <a:gd name="connsiteY4" fmla="*/ 0 h 427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4933" h="4275667">
                  <a:moveTo>
                    <a:pt x="3064933" y="0"/>
                  </a:moveTo>
                  <a:lnTo>
                    <a:pt x="0" y="3454400"/>
                  </a:lnTo>
                  <a:lnTo>
                    <a:pt x="16933" y="4275667"/>
                  </a:lnTo>
                  <a:lnTo>
                    <a:pt x="3022600" y="1202267"/>
                  </a:lnTo>
                  <a:lnTo>
                    <a:pt x="3064933" y="0"/>
                  </a:lnTo>
                  <a:close/>
                </a:path>
              </a:pathLst>
            </a:custGeom>
            <a:solidFill>
              <a:srgbClr val="DAE3F3"/>
            </a:solidFill>
            <a:ln w="1270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50A4D8-0EC5-4544-999C-BBA461CBA627}"/>
                </a:ext>
              </a:extLst>
            </p:cNvPr>
            <p:cNvSpPr txBox="1"/>
            <p:nvPr/>
          </p:nvSpPr>
          <p:spPr>
            <a:xfrm>
              <a:off x="4909636" y="1066800"/>
              <a:ext cx="707886" cy="415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4800" dirty="0" err="1">
                  <a:solidFill>
                    <a:srgbClr val="E7183D"/>
                  </a:solidFill>
                  <a:latin typeface="Arial"/>
                  <a:cs typeface="Arial"/>
                </a:rPr>
                <a:t>X</a:t>
              </a:r>
              <a:r>
                <a:rPr lang="en-GB" sz="4800" baseline="-25000" dirty="0" err="1">
                  <a:solidFill>
                    <a:srgbClr val="E7183D"/>
                  </a:solidFill>
                  <a:latin typeface="Arial"/>
                  <a:cs typeface="Arial"/>
                </a:rPr>
                <a:t>max</a:t>
              </a:r>
              <a:endParaRPr lang="en-GB" sz="4800" baseline="-25000" dirty="0">
                <a:solidFill>
                  <a:srgbClr val="E7183D"/>
                </a:solidFill>
                <a:latin typeface="Arial"/>
                <a:cs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4A38B09-34B9-E146-88FF-04EC7291DE6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42342" y="10953"/>
              <a:ext cx="426161" cy="1917726"/>
            </a:xfrm>
            <a:prstGeom prst="straightConnector1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8DBC36C-6F87-014B-B4AC-6EB42FD51094}"/>
                </a:ext>
              </a:extLst>
            </p:cNvPr>
            <p:cNvSpPr txBox="1"/>
            <p:nvPr/>
          </p:nvSpPr>
          <p:spPr>
            <a:xfrm>
              <a:off x="281153" y="1450688"/>
              <a:ext cx="4482693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4400" dirty="0"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State-of-the-art: FD</a:t>
              </a:r>
            </a:p>
            <a:p>
              <a:pPr>
                <a:defRPr/>
              </a:pPr>
              <a:r>
                <a:rPr lang="en-GB" sz="4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Energy, direction &amp; </a:t>
              </a:r>
              <a:r>
                <a:rPr lang="en-GB" sz="4400" dirty="0">
                  <a:solidFill>
                    <a:srgbClr val="E7183D"/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particle type</a:t>
              </a:r>
            </a:p>
            <a:p>
              <a:pPr>
                <a:defRPr/>
              </a:pPr>
              <a:endParaRPr lang="en-GB" sz="2000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en-GB" sz="4400" dirty="0" err="1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X</a:t>
              </a:r>
              <a:r>
                <a:rPr lang="en-GB" sz="4400" baseline="-25000" dirty="0" err="1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max</a:t>
              </a:r>
              <a:r>
                <a:rPr lang="en-GB" sz="4400" baseline="-250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 </a:t>
              </a:r>
              <a:r>
                <a:rPr lang="en-GB" sz="44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using fluorescence light </a:t>
              </a:r>
              <a:r>
                <a:rPr lang="en-GB" sz="4400" dirty="0">
                  <a:solidFill>
                    <a:schemeClr val="accent1">
                      <a:lumMod val="50000"/>
                    </a:schemeClr>
                  </a:solidFill>
                  <a:latin typeface="Symbol" pitchFamily="2" charset="2"/>
                  <a:ea typeface="ＭＳ Ｐゴシック" pitchFamily="1" charset="-128"/>
                  <a:cs typeface="Arial" panose="020B0604020202020204" pitchFamily="34" charset="0"/>
                </a:rPr>
                <a:t>s</a:t>
              </a:r>
              <a:r>
                <a:rPr lang="en-GB" sz="4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(</a:t>
              </a:r>
              <a:r>
                <a:rPr lang="en-GB" sz="44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X</a:t>
              </a:r>
              <a:r>
                <a:rPr lang="en-GB" sz="4400" baseline="-25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max</a:t>
              </a:r>
              <a:r>
                <a:rPr lang="en-GB" sz="4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) = 20 g/cm</a:t>
              </a:r>
              <a:r>
                <a:rPr lang="en-GB" sz="4400" baseline="30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2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3D5739-496E-7A49-89D9-D7D55C5A3793}"/>
                </a:ext>
              </a:extLst>
            </p:cNvPr>
            <p:cNvSpPr txBox="1"/>
            <p:nvPr/>
          </p:nvSpPr>
          <p:spPr>
            <a:xfrm>
              <a:off x="228145" y="5475102"/>
              <a:ext cx="2708752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4000" dirty="0">
                  <a:latin typeface="Arial"/>
                  <a:ea typeface="ＭＳ Ｐゴシック" pitchFamily="1" charset="-128"/>
                  <a:cs typeface="Arial"/>
                </a:rPr>
                <a:t>Only in dark nights</a:t>
              </a:r>
            </a:p>
            <a:p>
              <a:pPr>
                <a:defRPr/>
              </a:pPr>
              <a:r>
                <a:rPr lang="en-GB" sz="4800" dirty="0">
                  <a:solidFill>
                    <a:srgbClr val="E7183D"/>
                  </a:solidFill>
                  <a:latin typeface="Arial"/>
                  <a:ea typeface="ＭＳ Ｐゴシック" pitchFamily="1" charset="-128"/>
                  <a:cs typeface="Arial"/>
                </a:rPr>
                <a:t>10% duty cycle</a:t>
              </a:r>
              <a:endParaRPr lang="en-US" sz="4800" dirty="0">
                <a:solidFill>
                  <a:srgbClr val="E7183D"/>
                </a:solidFill>
                <a:latin typeface="Arial"/>
                <a:cs typeface="Arial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48656" y="4262249"/>
              <a:ext cx="442639" cy="3988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53611" y="4226495"/>
              <a:ext cx="448735" cy="1156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409448" y="3888695"/>
              <a:ext cx="448735" cy="1156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58DC83-776F-3F4A-ACA4-4CC955C6DA07}"/>
                </a:ext>
              </a:extLst>
            </p:cNvPr>
            <p:cNvSpPr txBox="1"/>
            <p:nvPr/>
          </p:nvSpPr>
          <p:spPr>
            <a:xfrm>
              <a:off x="1027371" y="4358959"/>
              <a:ext cx="7223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65000"/>
                    </a:schemeClr>
                  </a:solidFill>
                  <a:latin typeface="Arial"/>
                  <a:cs typeface="Arial"/>
                </a:rPr>
                <a:t>camera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040732" y="2758073"/>
            <a:ext cx="11343268" cy="10202300"/>
            <a:chOff x="6520366" y="1379036"/>
            <a:chExt cx="5671634" cy="5101150"/>
          </a:xfrm>
        </p:grpSpPr>
        <p:pic>
          <p:nvPicPr>
            <p:cNvPr id="54" name="Picture 53" descr="AERA_station_drawing.pdf">
              <a:extLst>
                <a:ext uri="{FF2B5EF4-FFF2-40B4-BE49-F238E27FC236}">
                  <a16:creationId xmlns:a16="http://schemas.microsoft.com/office/drawing/2014/main" id="{2A7BC4E7-4189-DB44-87B2-2125C2DBC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58072" y="4763538"/>
              <a:ext cx="1166356" cy="1716648"/>
            </a:xfrm>
            <a:prstGeom prst="rect">
              <a:avLst/>
            </a:prstGeom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5C17C6F-F477-A34E-9AF0-3F3B8B0481ED}"/>
                </a:ext>
              </a:extLst>
            </p:cNvPr>
            <p:cNvCxnSpPr>
              <a:stCxn id="65" idx="1"/>
            </p:cNvCxnSpPr>
            <p:nvPr/>
          </p:nvCxnSpPr>
          <p:spPr bwMode="auto">
            <a:xfrm>
              <a:off x="6994499" y="1379036"/>
              <a:ext cx="3996267" cy="396240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9C2E594-2FAF-3D48-A28A-FE82A962CF18}"/>
                </a:ext>
              </a:extLst>
            </p:cNvPr>
            <p:cNvGrpSpPr/>
            <p:nvPr/>
          </p:nvGrpSpPr>
          <p:grpSpPr>
            <a:xfrm>
              <a:off x="6520366" y="1976777"/>
              <a:ext cx="4363225" cy="3533992"/>
              <a:chOff x="6832600" y="2121741"/>
              <a:chExt cx="4363225" cy="3533992"/>
            </a:xfrm>
          </p:grpSpPr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59F22D39-E6CD-9140-95BD-E5DB07029021}"/>
                  </a:ext>
                </a:extLst>
              </p:cNvPr>
              <p:cNvSpPr/>
              <p:nvPr/>
            </p:nvSpPr>
            <p:spPr bwMode="auto">
              <a:xfrm>
                <a:off x="6832600" y="2904067"/>
                <a:ext cx="3970867" cy="2751666"/>
              </a:xfrm>
              <a:custGeom>
                <a:avLst/>
                <a:gdLst>
                  <a:gd name="connsiteX0" fmla="*/ 228600 w 3970867"/>
                  <a:gd name="connsiteY0" fmla="*/ 0 h 2751666"/>
                  <a:gd name="connsiteX1" fmla="*/ 0 w 3970867"/>
                  <a:gd name="connsiteY1" fmla="*/ 1227666 h 2751666"/>
                  <a:gd name="connsiteX2" fmla="*/ 3877733 w 3970867"/>
                  <a:gd name="connsiteY2" fmla="*/ 2751666 h 2751666"/>
                  <a:gd name="connsiteX3" fmla="*/ 3970867 w 3970867"/>
                  <a:gd name="connsiteY3" fmla="*/ 2582333 h 2751666"/>
                  <a:gd name="connsiteX4" fmla="*/ 228600 w 3970867"/>
                  <a:gd name="connsiteY4" fmla="*/ 0 h 275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0867" h="2751666">
                    <a:moveTo>
                      <a:pt x="228600" y="0"/>
                    </a:moveTo>
                    <a:lnTo>
                      <a:pt x="0" y="1227666"/>
                    </a:lnTo>
                    <a:lnTo>
                      <a:pt x="3877733" y="2751666"/>
                    </a:lnTo>
                    <a:lnTo>
                      <a:pt x="3970867" y="2582333"/>
                    </a:lnTo>
                    <a:lnTo>
                      <a:pt x="228600" y="0"/>
                    </a:lnTo>
                    <a:close/>
                  </a:path>
                </a:pathLst>
              </a:custGeom>
              <a:solidFill>
                <a:srgbClr val="2537FC">
                  <a:alpha val="2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1828800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GB" sz="8000" b="0" i="0">
                  <a:solidFill>
                    <a:srgbClr val="FFFFFF"/>
                  </a:solidFill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A69C391-994D-F04B-A6C4-6E59D4A16EC9}"/>
                  </a:ext>
                </a:extLst>
              </p:cNvPr>
              <p:cNvCxnSpPr>
                <a:stCxn id="61" idx="0"/>
              </p:cNvCxnSpPr>
              <p:nvPr/>
            </p:nvCxnSpPr>
            <p:spPr bwMode="auto">
              <a:xfrm>
                <a:off x="7061200" y="2904067"/>
                <a:ext cx="3708400" cy="2582333"/>
              </a:xfrm>
              <a:prstGeom prst="line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5F24C56-772D-684B-842C-FE816D795C3E}"/>
                  </a:ext>
                </a:extLst>
              </p:cNvPr>
              <p:cNvCxnSpPr>
                <a:stCxn id="61" idx="1"/>
              </p:cNvCxnSpPr>
              <p:nvPr/>
            </p:nvCxnSpPr>
            <p:spPr bwMode="auto">
              <a:xfrm>
                <a:off x="6832600" y="4131733"/>
                <a:ext cx="3860800" cy="1507067"/>
              </a:xfrm>
              <a:prstGeom prst="line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B756587-0B11-9E45-975B-9419B380C9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65692" y="2121741"/>
                <a:ext cx="4030133" cy="3454400"/>
              </a:xfrm>
              <a:prstGeom prst="line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27BDC9D-D247-574E-AF3F-9CF512B55245}"/>
                </a:ext>
              </a:extLst>
            </p:cNvPr>
            <p:cNvSpPr/>
            <p:nvPr/>
          </p:nvSpPr>
          <p:spPr bwMode="auto">
            <a:xfrm>
              <a:off x="6884433" y="1379036"/>
              <a:ext cx="4097866" cy="4021667"/>
            </a:xfrm>
            <a:custGeom>
              <a:avLst/>
              <a:gdLst>
                <a:gd name="connsiteX0" fmla="*/ 0 w 4097866"/>
                <a:gd name="connsiteY0" fmla="*/ 584200 h 4021667"/>
                <a:gd name="connsiteX1" fmla="*/ 110066 w 4097866"/>
                <a:gd name="connsiteY1" fmla="*/ 0 h 4021667"/>
                <a:gd name="connsiteX2" fmla="*/ 4097866 w 4097866"/>
                <a:gd name="connsiteY2" fmla="*/ 3937000 h 4021667"/>
                <a:gd name="connsiteX3" fmla="*/ 3996266 w 4097866"/>
                <a:gd name="connsiteY3" fmla="*/ 4021667 h 4021667"/>
                <a:gd name="connsiteX4" fmla="*/ 0 w 4097866"/>
                <a:gd name="connsiteY4" fmla="*/ 584200 h 402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7866" h="4021667">
                  <a:moveTo>
                    <a:pt x="0" y="584200"/>
                  </a:moveTo>
                  <a:lnTo>
                    <a:pt x="110066" y="0"/>
                  </a:lnTo>
                  <a:lnTo>
                    <a:pt x="4097866" y="3937000"/>
                  </a:lnTo>
                  <a:lnTo>
                    <a:pt x="3996266" y="4021667"/>
                  </a:lnTo>
                  <a:lnTo>
                    <a:pt x="0" y="584200"/>
                  </a:lnTo>
                  <a:close/>
                </a:path>
              </a:pathLst>
            </a:custGeom>
            <a:solidFill>
              <a:srgbClr val="2537FC">
                <a:alpha val="2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8000" b="0" i="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4BA1B04-A4F5-E84D-B1DE-528CCA0B713A}"/>
                </a:ext>
              </a:extLst>
            </p:cNvPr>
            <p:cNvSpPr txBox="1"/>
            <p:nvPr/>
          </p:nvSpPr>
          <p:spPr>
            <a:xfrm>
              <a:off x="7950200" y="1828800"/>
              <a:ext cx="845745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>
                  <a:solidFill>
                    <a:srgbClr val="000090"/>
                  </a:solidFill>
                  <a:latin typeface="Arial"/>
                  <a:cs typeface="Arial"/>
                </a:rPr>
                <a:t>radio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D6AB30D-F551-C449-B720-FEADE5678E67}"/>
                </a:ext>
              </a:extLst>
            </p:cNvPr>
            <p:cNvSpPr txBox="1"/>
            <p:nvPr/>
          </p:nvSpPr>
          <p:spPr>
            <a:xfrm>
              <a:off x="7569200" y="4572000"/>
              <a:ext cx="845745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>
                  <a:solidFill>
                    <a:srgbClr val="000090"/>
                  </a:solidFill>
                  <a:latin typeface="Arial"/>
                  <a:cs typeface="Arial"/>
                </a:rPr>
                <a:t>radio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15A017D-1384-0840-A703-FC446EC2424B}"/>
                </a:ext>
              </a:extLst>
            </p:cNvPr>
            <p:cNvSpPr txBox="1"/>
            <p:nvPr/>
          </p:nvSpPr>
          <p:spPr>
            <a:xfrm>
              <a:off x="9081172" y="1438119"/>
              <a:ext cx="3110828" cy="189282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4400" dirty="0"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New: RADIO</a:t>
              </a:r>
            </a:p>
            <a:p>
              <a:pPr>
                <a:defRPr/>
              </a:pPr>
              <a:r>
                <a:rPr lang="en-GB" sz="4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Energy, direction &amp;</a:t>
              </a:r>
            </a:p>
            <a:p>
              <a:pPr>
                <a:defRPr/>
              </a:pPr>
              <a:r>
                <a:rPr lang="en-GB" sz="4400" dirty="0">
                  <a:solidFill>
                    <a:srgbClr val="E7183D"/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particle type</a:t>
              </a:r>
            </a:p>
            <a:p>
              <a:pPr>
                <a:defRPr/>
              </a:pPr>
              <a:endParaRPr lang="en-GB" sz="2000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en-GB" sz="44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complementary to SD</a:t>
              </a:r>
            </a:p>
            <a:p>
              <a:pPr>
                <a:defRPr/>
              </a:pPr>
              <a:r>
                <a:rPr lang="en-GB" sz="4400" dirty="0">
                  <a:solidFill>
                    <a:srgbClr val="E7183D"/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100% duty cycle</a:t>
              </a:r>
              <a:endParaRPr lang="en-US" sz="4400" dirty="0">
                <a:solidFill>
                  <a:srgbClr val="E718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87DDDFB-73B4-7F43-B4D0-80FC84485169}"/>
              </a:ext>
            </a:extLst>
          </p:cNvPr>
          <p:cNvSpPr txBox="1"/>
          <p:nvPr/>
        </p:nvSpPr>
        <p:spPr>
          <a:xfrm>
            <a:off x="13932212" y="1264404"/>
            <a:ext cx="3711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Cosmic Ray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D31483D-8AB1-904E-B201-BA4CEC497666}"/>
              </a:ext>
            </a:extLst>
          </p:cNvPr>
          <p:cNvSpPr txBox="1"/>
          <p:nvPr/>
        </p:nvSpPr>
        <p:spPr>
          <a:xfrm>
            <a:off x="14164699" y="11408586"/>
            <a:ext cx="5324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Energy &amp; direction</a:t>
            </a:r>
          </a:p>
          <a:p>
            <a:pPr>
              <a:defRPr/>
            </a:pPr>
            <a:r>
              <a:rPr lang="en-GB" sz="4800" dirty="0">
                <a:solidFill>
                  <a:srgbClr val="E7183D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100% duty cycle</a:t>
            </a:r>
            <a:endParaRPr lang="en-US" sz="4800" dirty="0">
              <a:solidFill>
                <a:srgbClr val="E718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7102850-4F87-5C4A-AC51-17C0C654E2F7}"/>
              </a:ext>
            </a:extLst>
          </p:cNvPr>
          <p:cNvSpPr txBox="1"/>
          <p:nvPr/>
        </p:nvSpPr>
        <p:spPr>
          <a:xfrm>
            <a:off x="5015345" y="11390241"/>
            <a:ext cx="4759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000" dirty="0"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SD measures only</a:t>
            </a:r>
          </a:p>
          <a:p>
            <a:pPr>
              <a:defRPr/>
            </a:pPr>
            <a:r>
              <a:rPr lang="en-GB" sz="4000" dirty="0"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tail of shower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28480" y="3056932"/>
            <a:ext cx="18630138" cy="10268254"/>
            <a:chOff x="264240" y="1528466"/>
            <a:chExt cx="9315069" cy="5134127"/>
          </a:xfrm>
          <a:solidFill>
            <a:srgbClr val="DCDEE1">
              <a:alpha val="75000"/>
            </a:srgbClr>
          </a:solidFill>
        </p:grpSpPr>
        <p:sp>
          <p:nvSpPr>
            <p:cNvPr id="69" name="Rectangle 68"/>
            <p:cNvSpPr/>
            <p:nvPr/>
          </p:nvSpPr>
          <p:spPr>
            <a:xfrm>
              <a:off x="264240" y="1528466"/>
              <a:ext cx="4558064" cy="482837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797147" y="4965175"/>
              <a:ext cx="2321531" cy="16974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048483" y="5058917"/>
              <a:ext cx="2530826" cy="129792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506857" y="1912941"/>
              <a:ext cx="1135485" cy="171009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286851" y="1744829"/>
              <a:ext cx="301150" cy="16811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846086" y="3565121"/>
            <a:ext cx="3510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/>
                <a:cs typeface="Arial"/>
              </a:rPr>
              <a:t>particle type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56290" y="11561051"/>
            <a:ext cx="46057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10% duty cycle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C55684-0E1F-2F44-AC89-A14D337B8CA4}"/>
              </a:ext>
            </a:extLst>
          </p:cNvPr>
          <p:cNvSpPr txBox="1"/>
          <p:nvPr/>
        </p:nvSpPr>
        <p:spPr>
          <a:xfrm rot="634921">
            <a:off x="9119653" y="8534105"/>
            <a:ext cx="3235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2537FC"/>
                </a:solidFill>
                <a:latin typeface="Arial"/>
                <a:cs typeface="Arial"/>
              </a:rPr>
              <a:t># particles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05B5379-18DF-F54B-812B-88FB4B82C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79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2E68-6321-0445-879E-5AEF6F3D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20" y="-1"/>
            <a:ext cx="22883248" cy="1899230"/>
          </a:xfrm>
        </p:spPr>
        <p:txBody>
          <a:bodyPr/>
          <a:lstStyle/>
          <a:p>
            <a:r>
              <a:rPr lang="en-US" b="1" dirty="0"/>
              <a:t>Recent Pierre Auger Observatory Results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851972" y="12402016"/>
            <a:ext cx="0" cy="1440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746D824-0AFE-3B40-95EC-73122A0BA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" y="-1"/>
            <a:ext cx="995426" cy="1972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B06FB-E060-324A-8A10-0587F74EC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9" y="2292350"/>
            <a:ext cx="12531090" cy="7415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F1563E-F43E-E64C-8AA2-B0B365180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520" y="3942080"/>
            <a:ext cx="11531600" cy="863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2101E0-CE51-7747-AD9A-A9952896628E}"/>
              </a:ext>
            </a:extLst>
          </p:cNvPr>
          <p:cNvSpPr txBox="1"/>
          <p:nvPr/>
        </p:nvSpPr>
        <p:spPr>
          <a:xfrm>
            <a:off x="3357680" y="10583017"/>
            <a:ext cx="8683467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+22 Conference Proceedings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BA4CF7-A7DA-624A-AD2F-21A58416D029}"/>
              </a:ext>
            </a:extLst>
          </p:cNvPr>
          <p:cNvCxnSpPr>
            <a:endCxn id="5" idx="0"/>
          </p:cNvCxnSpPr>
          <p:nvPr/>
        </p:nvCxnSpPr>
        <p:spPr>
          <a:xfrm flipH="1">
            <a:off x="7699414" y="9707867"/>
            <a:ext cx="4340186" cy="875150"/>
          </a:xfrm>
          <a:prstGeom prst="straightConnector1">
            <a:avLst/>
          </a:prstGeom>
          <a:noFill/>
          <a:ln w="76200" cap="flat">
            <a:solidFill>
              <a:schemeClr val="accent1">
                <a:lumMod val="75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00044149"/>
      </p:ext>
    </p:extLst>
  </p:cSld>
  <p:clrMapOvr>
    <a:masterClrMapping/>
  </p:clrMapOvr>
</p:sld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3233</TotalTime>
  <Words>586</Words>
  <Application>Microsoft Macintosh PowerPoint</Application>
  <PresentationFormat>Custom</PresentationFormat>
  <Paragraphs>223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ＭＳ Ｐゴシック</vt:lpstr>
      <vt:lpstr>ヒラギノ明朝 ProN W3</vt:lpstr>
      <vt:lpstr>Akkurat Std</vt:lpstr>
      <vt:lpstr>Akkurat Std Mono</vt:lpstr>
      <vt:lpstr>American Typewriter</vt:lpstr>
      <vt:lpstr>Arial</vt:lpstr>
      <vt:lpstr>Candara</vt:lpstr>
      <vt:lpstr>Helvetica Neue</vt:lpstr>
      <vt:lpstr>Lucida Grande</vt:lpstr>
      <vt:lpstr>Minion Pro</vt:lpstr>
      <vt:lpstr>Symbol</vt:lpstr>
      <vt:lpstr>1_White</vt:lpstr>
      <vt:lpstr>Ultra-high-energy cosmic rays introduction &amp; status</vt:lpstr>
      <vt:lpstr>Nikhef Cosmic Ray Crew:</vt:lpstr>
      <vt:lpstr>Ultra-High-Energy Cosmic Rays</vt:lpstr>
      <vt:lpstr>  Cosmic Rays in the Universe</vt:lpstr>
      <vt:lpstr>             Particle interactions at 60x the LHC energy</vt:lpstr>
      <vt:lpstr>The Pierre Auger Observatory </vt:lpstr>
      <vt:lpstr>Pierre Auger Observatory </vt:lpstr>
      <vt:lpstr>New Detector Concept</vt:lpstr>
      <vt:lpstr>Recent Pierre Auger Observatory Results</vt:lpstr>
      <vt:lpstr>Recent Pierre Auger Observatory Results</vt:lpstr>
      <vt:lpstr>Global picture of recent Auger results</vt:lpstr>
      <vt:lpstr>Measure particle type at highest energies</vt:lpstr>
      <vt:lpstr>SSD: Scintillator Surface Detector</vt:lpstr>
      <vt:lpstr>Scintillator Surface Detector</vt:lpstr>
      <vt:lpstr>SSD Production in Nikhef/Nijmegen</vt:lpstr>
      <vt:lpstr>SSD deployment at Auger</vt:lpstr>
      <vt:lpstr>Further future: UHE Neutrino radio detection</vt:lpstr>
      <vt:lpstr>GRAND Road Map</vt:lpstr>
      <vt:lpstr>GRAND Proto300 Site Selection                    </vt:lpstr>
      <vt:lpstr>GRAND Proto300 Site Selection                    </vt:lpstr>
      <vt:lpstr>State of Nikhef Cosmic Ray Physics</vt:lpstr>
      <vt:lpstr>Next Speakers</vt:lpstr>
      <vt:lpstr>Backup Slides</vt:lpstr>
      <vt:lpstr>Leadership &amp; Awards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Vista25</dc:title>
  <cp:lastModifiedBy>Sijbrand de Jong</cp:lastModifiedBy>
  <cp:revision>144</cp:revision>
  <dcterms:modified xsi:type="dcterms:W3CDTF">2018-12-18T10:28:57Z</dcterms:modified>
</cp:coreProperties>
</file>