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26" r:id="rId3"/>
    <p:sldId id="324" r:id="rId4"/>
    <p:sldId id="327" r:id="rId5"/>
    <p:sldId id="329" r:id="rId6"/>
    <p:sldId id="328" r:id="rId7"/>
    <p:sldId id="263" r:id="rId8"/>
    <p:sldId id="278" r:id="rId9"/>
    <p:sldId id="310" r:id="rId10"/>
    <p:sldId id="311" r:id="rId11"/>
    <p:sldId id="315" r:id="rId12"/>
    <p:sldId id="317" r:id="rId13"/>
    <p:sldId id="318" r:id="rId14"/>
    <p:sldId id="323" r:id="rId15"/>
    <p:sldId id="322" r:id="rId16"/>
    <p:sldId id="319" r:id="rId17"/>
    <p:sldId id="303" r:id="rId18"/>
    <p:sldId id="276" r:id="rId19"/>
    <p:sldId id="286" r:id="rId20"/>
    <p:sldId id="302" r:id="rId21"/>
    <p:sldId id="330" r:id="rId22"/>
    <p:sldId id="298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D29"/>
    <a:srgbClr val="C14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A02F8-F153-452B-A919-2017A323A9F8}" type="datetimeFigureOut">
              <a:rPr lang="nl-NL" smtClean="0"/>
              <a:t>16-12-2018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E33E1-A571-4CDB-8969-7D7D28AA955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714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8077-13BB-4F8F-889B-20ED48494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DEC0B-C2F1-46BC-BBFD-B5A80D4DD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D1223-E4A8-40E0-9FD4-3633C329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F650-EDF2-4CBF-BB47-9CB4CEA07AA4}" type="datetime1">
              <a:rPr lang="en-US" smtClean="0"/>
              <a:t>12/16/2018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558CF-4875-4565-ABFD-6F315FC84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4AC4E-3880-4427-82F6-A724BB1B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38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D3244-9BA4-4645-AE4B-DC875BE1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45D4F-413C-4577-BE47-0187E9E11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65D42-D164-49AD-A62E-80A575FB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14909-8D1B-4453-8B72-4553739E6E24}" type="datetime1">
              <a:rPr lang="en-US" smtClean="0"/>
              <a:t>12/16/2018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9AD78-48D3-4873-AB77-5A75449E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85FE2-AE74-46BD-9C12-28A8D2A7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77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56693-4EDE-4174-A615-FB1719146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30D7D-21D7-4FF2-9DB4-D6A7EFB5B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01154-34FF-4B9A-BB32-C906D905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45B-9ED9-4C4C-8704-099D69AD50E9}" type="datetime1">
              <a:rPr lang="en-US" smtClean="0"/>
              <a:t>12/16/2018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09F79-1DE2-4848-840A-CD844964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5C451-E8DF-4532-8B8E-261210C7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55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A71F-B758-435A-9381-F83CF3E0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61BC-7524-4EE2-8FF6-4502BE2BC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9CB9A-1C88-4656-B9F1-FD7E55B14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BB04-243F-46F6-973A-D67D9EDE1E08}" type="datetime1">
              <a:rPr lang="en-US" smtClean="0"/>
              <a:t>12/16/2018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5BD36-6CF9-4E91-9E86-9C80211B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8750-0710-4D2E-84D1-FB54CE0F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9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8701-F62F-4AD0-8AD0-97010F4E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B8B16-52D4-497C-8158-F098B0B5D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96598-548C-4483-8D4B-ECF87FF5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39BD-D3E3-475E-9312-4F3F2064A662}" type="datetime1">
              <a:rPr lang="en-US" smtClean="0"/>
              <a:t>12/16/2018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3B8B3-3D83-4C90-8EEA-DD25C5CF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39EEE-6308-436C-95CC-BF278C20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55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04BB-9F11-4D5A-92CA-A36C7733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8E0-1D64-446E-92F9-7E2336041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31C64-802A-4047-A93D-FBB8EC2A4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6A055-F1FB-431C-BDC7-0E9A9A4F2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347-A84F-492E-93B1-A653A9FC9992}" type="datetime1">
              <a:rPr lang="en-US" smtClean="0"/>
              <a:t>12/16/2018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D57C0-5AD1-42A4-8854-E2999833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61C50-99EF-4A18-8012-EFCAB065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01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9D05-3989-4148-9685-D9490EDE1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504A7-8C01-4D68-98F1-50F428A79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351F1-134B-4E58-A940-AEA3EDFE9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57E20C-86FE-4344-94A1-4735538E6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8F74A-34D9-43A3-BB35-E46D94F0D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92D268-CD60-466B-BF19-2E8662F9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35BD-E201-4FB1-A9AC-ECD0C42B1D17}" type="datetime1">
              <a:rPr lang="en-US" smtClean="0"/>
              <a:t>12/16/2018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22175-3B3D-4A07-9B88-3D7DF42E7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3B7840-3B2F-46D4-9698-0310DC07A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09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CE1A7-36FF-4914-A6C5-5F46B9D6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6E834-75D6-47AB-B423-C28E85C4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EE71-83EF-4114-B2D9-7FCC0D2A03D9}" type="datetime1">
              <a:rPr lang="en-US" smtClean="0"/>
              <a:t>12/16/2018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9439C1-0CD3-42F1-BE30-2A456C58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B13A6-D3D8-4AE3-8DC8-13EA6328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609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CCF33-563E-47C4-905E-57139D3D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742-EE32-4BC3-BE6F-EF71896B360D}" type="datetime1">
              <a:rPr lang="en-US" smtClean="0"/>
              <a:t>12/16/2018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6F6AC-849F-41F6-AA00-3223D0D5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5AD9-FD14-458A-AF13-30738583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50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1B35-8B0D-4187-BF5B-6F4207AA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9FAF-2DAC-4C7C-B25E-6FD55AFC1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D76AE-4CA0-4D77-A665-0BEB87415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B2206-B549-47BC-881E-64632DCC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93D9-EBF5-49C5-AB11-B3BC9A290C6C}" type="datetime1">
              <a:rPr lang="en-US" smtClean="0"/>
              <a:t>12/16/2018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7FF6C-754B-458D-873C-C9CEE650E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EDCE-B741-4498-AE36-DF02AC5F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73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79B8-DC90-46DC-9D69-766ED7C3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3C079E-35D5-43A2-BDF3-E9FD40087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63D42-B298-43D7-B2FF-4E7C83CF6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385CD-FF27-45A6-8FF3-8091E7FA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9E2B-98A6-423D-95A8-49405C48C565}" type="datetime1">
              <a:rPr lang="en-US" smtClean="0"/>
              <a:t>12/16/2018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8CF44-AAD3-430A-BF86-5B60E09B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929E4-CBF7-40A5-9D0B-AF6808D1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25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D292A-AE3E-43B7-9A59-3865F796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C9FD1-07BF-4A11-96D9-12C49AACF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0534F-6B9E-4D30-81FC-9706BE5A0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D0A18-5FCC-4660-A80C-ADB57912D283}" type="datetime1">
              <a:rPr lang="en-US" smtClean="0"/>
              <a:t>12/16/2018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4AFA1-3957-4FB7-8BAF-EC393666B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6C340-130A-41E1-8AD2-A38B0312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DC95-EF7B-4D74-8119-C68300F4487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00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49187-169D-4C50-9367-149D41137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" r="83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title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“Go” slide</a:t>
            </a:r>
          </a:p>
        </p:txBody>
      </p:sp>
      <p:sp>
        <p:nvSpPr>
          <p:cNvPr id="5" name="Title textbox"/>
          <p:cNvSpPr txBox="1"/>
          <p:nvPr/>
        </p:nvSpPr>
        <p:spPr>
          <a:xfrm>
            <a:off x="2836260" y="2990267"/>
            <a:ext cx="6505575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EB3C00"/>
                </a:solidFill>
                <a:latin typeface="Segoe UI Light" pitchFamily="34" charset="0"/>
              </a:rPr>
              <a:t>ALICE UPGRADE</a:t>
            </a:r>
          </a:p>
        </p:txBody>
      </p:sp>
      <p:sp>
        <p:nvSpPr>
          <p:cNvPr id="6" name="Main textbox"/>
          <p:cNvSpPr txBox="1"/>
          <p:nvPr/>
        </p:nvSpPr>
        <p:spPr>
          <a:xfrm>
            <a:off x="4509452" y="5988874"/>
            <a:ext cx="317309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EB3C00"/>
                </a:solidFill>
                <a:latin typeface="Segoe UI Light" pitchFamily="34" charset="0"/>
              </a:rPr>
              <a:t>Nikhef</a:t>
            </a:r>
            <a:r>
              <a:rPr lang="en-US" sz="2400" dirty="0">
                <a:solidFill>
                  <a:srgbClr val="EB3C00"/>
                </a:solidFill>
                <a:latin typeface="Segoe UI Light" pitchFamily="34" charset="0"/>
              </a:rPr>
              <a:t> Jamboree 2018</a:t>
            </a:r>
          </a:p>
        </p:txBody>
      </p:sp>
      <p:pic>
        <p:nvPicPr>
          <p:cNvPr id="10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27024E62-47BF-4EB5-A5D6-8E0D19E3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9161" y="290376"/>
            <a:ext cx="1109278" cy="15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B96AAD-2428-4D19-A238-FFF2812BD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0" y="347086"/>
            <a:ext cx="2879989" cy="11279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" name="Main textbox">
            <a:extLst>
              <a:ext uri="{FF2B5EF4-FFF2-40B4-BE49-F238E27FC236}">
                <a16:creationId xmlns:a16="http://schemas.microsoft.com/office/drawing/2014/main" id="{2596C316-C5A7-4743-8AB6-E6D7D10F4A50}"/>
              </a:ext>
            </a:extLst>
          </p:cNvPr>
          <p:cNvSpPr txBox="1"/>
          <p:nvPr/>
        </p:nvSpPr>
        <p:spPr>
          <a:xfrm>
            <a:off x="4031648" y="5065177"/>
            <a:ext cx="41148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B3C00"/>
                </a:solidFill>
                <a:latin typeface="Segoe UI Light" pitchFamily="34" charset="0"/>
              </a:rPr>
              <a:t>Goran </a:t>
            </a:r>
            <a:r>
              <a:rPr lang="en-US" sz="2400" dirty="0" err="1">
                <a:solidFill>
                  <a:srgbClr val="EB3C00"/>
                </a:solidFill>
                <a:latin typeface="Segoe UI Light" pitchFamily="34" charset="0"/>
              </a:rPr>
              <a:t>Simatović</a:t>
            </a:r>
            <a:endParaRPr lang="en-US" sz="2400" dirty="0">
              <a:solidFill>
                <a:srgbClr val="EB3C00"/>
              </a:solidFill>
              <a:latin typeface="Segoe UI Light" pitchFamily="34" charset="0"/>
            </a:endParaRPr>
          </a:p>
          <a:p>
            <a:pPr algn="ctr"/>
            <a:r>
              <a:rPr lang="en-US" sz="2400" dirty="0">
                <a:solidFill>
                  <a:srgbClr val="EB3C00"/>
                </a:solidFill>
                <a:latin typeface="Segoe UI Light" pitchFamily="34" charset="0"/>
              </a:rPr>
              <a:t>for the Dutch ALICE team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D9C040-66E0-4AE7-8A4F-BC2F0302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AA95D-F224-4490-BDE8-6BF92427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CF0D3-1165-4A1A-B42A-9B7CEAFA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CCEC-280F-4A87-B29F-57DB5418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10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40920-A71B-47BD-91DF-E28FEB25AABB}"/>
              </a:ext>
            </a:extLst>
          </p:cNvPr>
          <p:cNvSpPr txBox="1"/>
          <p:nvPr/>
        </p:nvSpPr>
        <p:spPr>
          <a:xfrm>
            <a:off x="209060" y="315720"/>
            <a:ext cx="465161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Acceptance testing (QA)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FIFO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Memory tests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Threshold, Noise, 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HIC preparation and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10um precision cutting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Post-cut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Half-Stave assembly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Gluing/soldering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Stave assembly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alignment/gluing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Packaging and Shipment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530226-946D-4622-A563-13AC4D105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11052" r="17291" b="-9"/>
          <a:stretch/>
        </p:blipFill>
        <p:spPr>
          <a:xfrm rot="5400000">
            <a:off x="4280032" y="1399507"/>
            <a:ext cx="6027270" cy="38596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98D6E067-C7BE-40B3-94F7-254EC0121839}"/>
              </a:ext>
            </a:extLst>
          </p:cNvPr>
          <p:cNvSpPr/>
          <p:nvPr/>
        </p:nvSpPr>
        <p:spPr>
          <a:xfrm>
            <a:off x="4214193" y="501650"/>
            <a:ext cx="834887" cy="5854700"/>
          </a:xfrm>
          <a:prstGeom prst="rightBrace">
            <a:avLst>
              <a:gd name="adj1" fmla="val 8333"/>
              <a:gd name="adj2" fmla="val 52343"/>
            </a:avLst>
          </a:prstGeom>
          <a:ln w="41275">
            <a:solidFill>
              <a:srgbClr val="DF2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CBCBA7-C5FB-49B4-B1DD-E9B779FF8916}"/>
              </a:ext>
            </a:extLst>
          </p:cNvPr>
          <p:cNvSpPr txBox="1"/>
          <p:nvPr/>
        </p:nvSpPr>
        <p:spPr>
          <a:xfrm>
            <a:off x="9288714" y="1207771"/>
            <a:ext cx="2743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Large student involvement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B5AC52-40DB-4643-A35B-62FBE7B8C321}"/>
              </a:ext>
            </a:extLst>
          </p:cNvPr>
          <p:cNvSpPr txBox="1"/>
          <p:nvPr/>
        </p:nvSpPr>
        <p:spPr>
          <a:xfrm>
            <a:off x="9288714" y="2122484"/>
            <a:ext cx="2743200" cy="923330"/>
          </a:xfrm>
          <a:prstGeom prst="rect">
            <a:avLst/>
          </a:prstGeom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contributed significantly to the assembly tooling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01CA3B-E627-420E-9E30-DE2C3B82A945}"/>
              </a:ext>
            </a:extLst>
          </p:cNvPr>
          <p:cNvSpPr txBox="1"/>
          <p:nvPr/>
        </p:nvSpPr>
        <p:spPr>
          <a:xfrm>
            <a:off x="9288714" y="3591195"/>
            <a:ext cx="2743200" cy="646331"/>
          </a:xfrm>
          <a:prstGeom prst="rect">
            <a:avLst/>
          </a:prstGeom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Readout board testing also performed at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52B546-7C25-4399-B938-5343D9A5C26A}"/>
              </a:ext>
            </a:extLst>
          </p:cNvPr>
          <p:cNvSpPr txBox="1"/>
          <p:nvPr/>
        </p:nvSpPr>
        <p:spPr>
          <a:xfrm>
            <a:off x="9288714" y="4973772"/>
            <a:ext cx="2743200" cy="646331"/>
          </a:xfrm>
          <a:prstGeom prst="rect">
            <a:avLst/>
          </a:prstGeom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can keep the desired production rate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225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CF0D3-1165-4A1A-B42A-9B7CEAFA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CCEC-280F-4A87-B29F-57DB5418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11</a:t>
            </a:fld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5A81B-6228-4A5D-AD31-06CF98BBCEE8}"/>
              </a:ext>
            </a:extLst>
          </p:cNvPr>
          <p:cNvSpPr/>
          <p:nvPr/>
        </p:nvSpPr>
        <p:spPr>
          <a:xfrm>
            <a:off x="421975" y="2029285"/>
            <a:ext cx="41797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Half/Stave assembly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10µm precision alignment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powering system soldered after initial assembly</a:t>
            </a:r>
          </a:p>
        </p:txBody>
      </p:sp>
      <p:pic>
        <p:nvPicPr>
          <p:cNvPr id="23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16CEF4DE-4DDD-4890-A134-223FE995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5AE9D-07D1-413F-A5FB-1C2A798A5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5" b="9182"/>
          <a:stretch/>
        </p:blipFill>
        <p:spPr>
          <a:xfrm>
            <a:off x="5005952" y="761421"/>
            <a:ext cx="5004295" cy="30803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F59662-D7AF-4E92-BFA8-80BBFA6E6241}"/>
              </a:ext>
            </a:extLst>
          </p:cNvPr>
          <p:cNvSpPr/>
          <p:nvPr/>
        </p:nvSpPr>
        <p:spPr>
          <a:xfrm>
            <a:off x="196609" y="3932891"/>
            <a:ext cx="570889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Student involvement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three PhD students involved with the ITS upgrade via Service Tasks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all procedures demonstrated and documented (online manuals)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student work is independent and needs little supervision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025EE3-2400-4B16-A252-F569C7E91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18" y="3067643"/>
            <a:ext cx="4639882" cy="30932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EC6695-14ED-4AD7-895D-DFF0CFAC0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1331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CF0D3-1165-4A1A-B42A-9B7CEAFA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CCEC-280F-4A87-B29F-57DB5418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12</a:t>
            </a:fld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5A81B-6228-4A5D-AD31-06CF98BBCEE8}"/>
              </a:ext>
            </a:extLst>
          </p:cNvPr>
          <p:cNvSpPr/>
          <p:nvPr/>
        </p:nvSpPr>
        <p:spPr>
          <a:xfrm>
            <a:off x="248479" y="4155093"/>
            <a:ext cx="56851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Inner aluminum box cradled and suspended with springs inside the wooden transport crates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vibration and acceleration levels regulated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aluminum bags used to control humidity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each shipment has data loggers (next slides)</a:t>
            </a:r>
          </a:p>
        </p:txBody>
      </p:sp>
      <p:pic>
        <p:nvPicPr>
          <p:cNvPr id="23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16CEF4DE-4DDD-4890-A134-223FE995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AE0834-78F9-4EDE-A8E3-CC256671F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D114A8-F0E4-4BF0-8EA6-3B9C7E4FE212}"/>
              </a:ext>
            </a:extLst>
          </p:cNvPr>
          <p:cNvSpPr/>
          <p:nvPr/>
        </p:nvSpPr>
        <p:spPr>
          <a:xfrm>
            <a:off x="41409" y="1953505"/>
            <a:ext cx="506730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Stave Storage and Transport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Boxes, springs, bags, and other tooling needed for stave storage and transport designed and selected by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068F72-E644-41EB-A690-6A5657A28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88" y="2823245"/>
            <a:ext cx="5202305" cy="3381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65D276-148C-468E-A33D-8F916C51A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38" y="417444"/>
            <a:ext cx="5202305" cy="3378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7695984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“Go” slide</a:t>
            </a:r>
          </a:p>
        </p:txBody>
      </p:sp>
      <p:pic>
        <p:nvPicPr>
          <p:cNvPr id="10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27024E62-47BF-4EB5-A5D6-8E0D19E3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9161" y="207645"/>
            <a:ext cx="1109278" cy="1500125"/>
          </a:xfrm>
          <a:prstGeom prst="rect">
            <a:avLst/>
          </a:prstGeom>
          <a:noFill/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BCED37-375F-4F0E-9ACF-7E61BF40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97CE379-849F-4F93-B2CC-6EAC1534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0949-D927-4791-8866-EED1830788BD}" type="slidenum">
              <a:rPr lang="en-US" smtClean="0"/>
              <a:t>13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B96AAD-2428-4D19-A238-FFF2812BD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875E3-FBD1-496D-AB6D-C598DB1C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8939" y="1259600"/>
            <a:ext cx="5150230" cy="386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63F406-3DFB-43C9-81D4-B5B194F234A5}"/>
              </a:ext>
            </a:extLst>
          </p:cNvPr>
          <p:cNvSpPr/>
          <p:nvPr/>
        </p:nvSpPr>
        <p:spPr>
          <a:xfrm>
            <a:off x="369552" y="3190936"/>
            <a:ext cx="4979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Students can’t have all the fun!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68463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68C51-2202-4155-8668-25BD6AD1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6BDEE-AFBC-4412-AD2E-360E0203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14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EF7A2-05C5-488E-81B6-13EDF2E7737C}"/>
              </a:ext>
            </a:extLst>
          </p:cNvPr>
          <p:cNvSpPr txBox="1"/>
          <p:nvPr/>
        </p:nvSpPr>
        <p:spPr>
          <a:xfrm>
            <a:off x="944216" y="2721114"/>
            <a:ext cx="10187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Electronics</a:t>
            </a:r>
            <a:endParaRPr lang="nl-NL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5DF8A294-6F8A-4E95-BBA2-4A8989D86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71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>
          <a:xfrm rot="5400000">
            <a:off x="5314399" y="1683987"/>
            <a:ext cx="5814297" cy="31976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kstvak 4"/>
          <p:cNvSpPr txBox="1"/>
          <p:nvPr/>
        </p:nvSpPr>
        <p:spPr>
          <a:xfrm>
            <a:off x="743297" y="1696418"/>
            <a:ext cx="4900637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Read-out unit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Connects the front-end chips to the DAQ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Connects the power supplies to the DCS</a:t>
            </a:r>
          </a:p>
          <a:p>
            <a:pPr marL="285750" indent="-285750">
              <a:buFont typeface="Arial"/>
              <a:buChar char="•"/>
            </a:pP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Designed by </a:t>
            </a:r>
            <a:r>
              <a:rPr lang="en-GB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Utrecht+Amsterdam</a:t>
            </a: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Marcel </a:t>
            </a:r>
            <a:r>
              <a:rPr lang="en-GB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Rossewij</a:t>
            </a: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Jan-David Schipper</a:t>
            </a:r>
          </a:p>
          <a:p>
            <a:pPr marL="742950" lvl="1" indent="-285750">
              <a:buFont typeface="Arial"/>
              <a:buChar char="•"/>
            </a:pP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Firmware made by </a:t>
            </a:r>
            <a:r>
              <a:rPr lang="en-GB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Berkeley+CERN</a:t>
            </a: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/>
              <a:buChar char="•"/>
            </a:pP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Pre-series boards now under test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Using </a:t>
            </a:r>
            <a:r>
              <a:rPr lang="en-GB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climate chamber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Functionality is ok!</a:t>
            </a:r>
            <a:endParaRPr lang="en-GB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43A27-4A75-416E-88E4-45E52284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D361E-DA68-44E4-BE2F-F05B2D6D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15</a:t>
            </a:fld>
            <a:endParaRPr lang="nl-NL"/>
          </a:p>
        </p:txBody>
      </p:sp>
      <p:pic>
        <p:nvPicPr>
          <p:cNvPr id="7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D2974802-B1FB-46FC-82C3-F47A4E2E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9161" y="207645"/>
            <a:ext cx="1109278" cy="150012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849E2-3D29-4AEA-81F8-102EF13511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879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68C51-2202-4155-8668-25BD6AD1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6BDEE-AFBC-4412-AD2E-360E0203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16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EF7A2-05C5-488E-81B6-13EDF2E7737C}"/>
              </a:ext>
            </a:extLst>
          </p:cNvPr>
          <p:cNvSpPr txBox="1"/>
          <p:nvPr/>
        </p:nvSpPr>
        <p:spPr>
          <a:xfrm>
            <a:off x="944216" y="2721114"/>
            <a:ext cx="10187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far along are we?</a:t>
            </a:r>
            <a:endParaRPr lang="nl-NL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5DF8A294-6F8A-4E95-BBA2-4A8989D86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68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33BA46-A7F5-4D66-B323-4120F35C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1707770"/>
            <a:ext cx="6938844" cy="4553672"/>
          </a:xfrm>
          <a:prstGeom prst="rect">
            <a:avLst/>
          </a:prstGeom>
        </p:spPr>
      </p:pic>
      <p:sp>
        <p:nvSpPr>
          <p:cNvPr id="7" name="Slide title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“Go” slide</a:t>
            </a:r>
          </a:p>
        </p:txBody>
      </p:sp>
      <p:pic>
        <p:nvPicPr>
          <p:cNvPr id="10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27024E62-47BF-4EB5-A5D6-8E0D19E3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9161" y="207645"/>
            <a:ext cx="1109278" cy="1500125"/>
          </a:xfrm>
          <a:prstGeom prst="rect">
            <a:avLst/>
          </a:prstGeom>
          <a:noFill/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BCED37-375F-4F0E-9ACF-7E61BF40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97CE379-849F-4F93-B2CC-6EAC1534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0949-D927-4791-8866-EED1830788BD}" type="slidenum">
              <a:rPr lang="en-US" smtClean="0"/>
              <a:t>17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B96AAD-2428-4D19-A238-FFF2812BD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61F7C8-A1BA-471E-B0AD-662DFCD435EB}"/>
              </a:ext>
            </a:extLst>
          </p:cNvPr>
          <p:cNvSpPr/>
          <p:nvPr/>
        </p:nvSpPr>
        <p:spPr>
          <a:xfrm>
            <a:off x="0" y="2091780"/>
            <a:ext cx="47910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First transport successful!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Thanks to Roman (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LHCb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 for generously offering to take our staves to CERN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aswell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Data logger measures relative humidity, 3D acceleration,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Transportation via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van seems to be a viable method of transportation to CERN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6254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6390AA15-455A-445C-9D23-4A4652A9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5093" y="60120"/>
            <a:ext cx="1162449" cy="1572029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BC623D-DFE3-46FB-8D91-872E526DE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3" y="136525"/>
            <a:ext cx="2879989" cy="1127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159509-9DC6-4931-AF4B-B625060FEE67}"/>
              </a:ext>
            </a:extLst>
          </p:cNvPr>
          <p:cNvSpPr/>
          <p:nvPr/>
        </p:nvSpPr>
        <p:spPr>
          <a:xfrm>
            <a:off x="500684" y="4404924"/>
            <a:ext cx="566873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our very own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Syaefudin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Jaelani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(aka J) was featured on the CERN #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FollowFriday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campaign. </a:t>
            </a:r>
          </a:p>
          <a:p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photo was used by the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PR department for the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website and social media channels (Facebook, Twitter ..)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0A39EC-20CD-4829-A97A-4086A8376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43" y="507753"/>
            <a:ext cx="3767665" cy="56514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625C6-1CB4-4604-B999-FD9F6599B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" y="1820030"/>
            <a:ext cx="5778797" cy="22924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BBB6CC-D5F4-4CDD-BD62-3EB9A6DAE112}"/>
              </a:ext>
            </a:extLst>
          </p:cNvPr>
          <p:cNvSpPr/>
          <p:nvPr/>
        </p:nvSpPr>
        <p:spPr>
          <a:xfrm rot="5400000">
            <a:off x="9641456" y="5038941"/>
            <a:ext cx="206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by Marco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Kraan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3D11D-6A9A-43D6-9B66-ED4EB564D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1741"/>
            <a:ext cx="6379182" cy="2149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C9EE2E-F8AA-463B-AC16-2D1B9C810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3" y="2101856"/>
            <a:ext cx="6146802" cy="409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30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554C2-D9D9-4074-B626-6050F1AA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18" y="126449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ALICE ITS upgrade in the Netherlands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1A266-5A48-447E-A2C0-9AB7146A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4BA73-58FD-473C-8533-F7CC4B10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19</a:t>
            </a:fld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50D85-14BE-4E69-B954-94F9D5A839A6}"/>
              </a:ext>
            </a:extLst>
          </p:cNvPr>
          <p:cNvSpPr txBox="1"/>
          <p:nvPr/>
        </p:nvSpPr>
        <p:spPr>
          <a:xfrm>
            <a:off x="1590817" y="2319874"/>
            <a:ext cx="92355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major contributions to the overall project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wide spread efforts in both hardware and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Strong involvement of students (master/PhD)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Active international collaboration and visibility (Torino, Frascati, Bari, Liverpool, Daresbury, Berkeley, ...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Dutch ALICE team is strongly involved in physics with future 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Thermalization, heavy quark in-medium energy loss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Anisotropic flow, quarkonium dissociation</a:t>
            </a:r>
          </a:p>
        </p:txBody>
      </p:sp>
      <p:pic>
        <p:nvPicPr>
          <p:cNvPr id="8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A9671AF2-8D6B-4635-A6E6-16401AF4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5093" y="60120"/>
            <a:ext cx="1162449" cy="157202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6DE55-08A9-427F-8C6F-49EFD3D57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3" y="136525"/>
            <a:ext cx="2879989" cy="11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048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1576" y="3113625"/>
            <a:ext cx="10512224" cy="63075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Current ITS has successfully finished its mission!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69ABD-2C19-4775-A9C6-3A9A31B96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pic>
        <p:nvPicPr>
          <p:cNvPr id="13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F30FFEF7-ACE0-4BF9-97E2-A1704D11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35F97-B6D5-41B1-B9A6-B6F6260C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43921-06D8-44CB-84D1-AE7D4CFD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3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“Go” slide</a:t>
            </a:r>
          </a:p>
        </p:txBody>
      </p:sp>
      <p:pic>
        <p:nvPicPr>
          <p:cNvPr id="10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27024E62-47BF-4EB5-A5D6-8E0D19E3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9161" y="207645"/>
            <a:ext cx="1109278" cy="1500125"/>
          </a:xfrm>
          <a:prstGeom prst="rect">
            <a:avLst/>
          </a:prstGeom>
          <a:noFill/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BCED37-375F-4F0E-9ACF-7E61BF40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97CE379-849F-4F93-B2CC-6EAC1534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0949-D927-4791-8866-EED1830788BD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B96AAD-2428-4D19-A238-FFF2812BD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6E3B7-B0E0-433E-9E5F-1333532EFCB1}"/>
              </a:ext>
            </a:extLst>
          </p:cNvPr>
          <p:cNvSpPr txBox="1"/>
          <p:nvPr/>
        </p:nvSpPr>
        <p:spPr>
          <a:xfrm>
            <a:off x="1503855" y="2147881"/>
            <a:ext cx="9184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Inner Tracking System Upgrade Team</a:t>
            </a:r>
          </a:p>
          <a:p>
            <a:pPr algn="just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Marco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Kraan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Gerrit Brouwer, Jean-Paul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Fransen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Martijn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van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Overbeek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</a:p>
          <a:p>
            <a:pPr algn="just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René de Boer,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Sheifudin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Jaelani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Zhanna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Khabanova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Lennart van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Doremalen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nl-NL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Marcel Rossewij, Jan-David Schipper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D573E-E344-4F01-A5C4-D68E35ECE616}"/>
              </a:ext>
            </a:extLst>
          </p:cNvPr>
          <p:cNvSpPr txBox="1"/>
          <p:nvPr/>
        </p:nvSpPr>
        <p:spPr>
          <a:xfrm>
            <a:off x="2822638" y="4498337"/>
            <a:ext cx="6407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Many thanks to our staff and students !!</a:t>
            </a:r>
            <a:endParaRPr lang="nl-NL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9890-2C89-4514-85AD-AB19D0A2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1260-3DAE-452F-A774-30A5363B9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41110-7335-4D6D-A94B-9011D089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0A9DC-9C0E-4115-AA63-4AA552BF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052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CF0D3-1165-4A1A-B42A-9B7CEAFA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4CCEC-280F-4A87-B29F-57DB5418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22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A1F96-8EB9-4222-8F02-B61FEFCF6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17069" r="24512" b="6402"/>
          <a:stretch/>
        </p:blipFill>
        <p:spPr>
          <a:xfrm>
            <a:off x="5623085" y="419523"/>
            <a:ext cx="3049599" cy="20332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C5F639-F5DD-4ED8-95C5-A81AECFF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01" y="3074797"/>
            <a:ext cx="3049599" cy="20332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6DA93-4AB7-42A7-8F29-4A93CF8FEEE4}"/>
              </a:ext>
            </a:extLst>
          </p:cNvPr>
          <p:cNvSpPr/>
          <p:nvPr/>
        </p:nvSpPr>
        <p:spPr>
          <a:xfrm>
            <a:off x="233315" y="1761891"/>
            <a:ext cx="53897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Hybrid Integrated Circuit 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(HIC)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Classified by quality and type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Tests before and after handling assure quality is kept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HIC preparation and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powering, FIFO, memory, noise, threshold 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15µm precision cutting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HIC  Flipper / Cutter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Designed, tested and distributed by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Software for cut line definition with twin microscopes also provided by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Spares in storage (no site requested)</a:t>
            </a:r>
          </a:p>
        </p:txBody>
      </p:sp>
      <p:pic>
        <p:nvPicPr>
          <p:cNvPr id="23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B0C14F44-D2A3-45E5-902F-7BF19C3A7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C1E9FE-4B07-4643-B940-38321ED51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C10604-F96D-44CE-ABC9-D7B437FD0C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00" t="17894" r="4226"/>
          <a:stretch/>
        </p:blipFill>
        <p:spPr>
          <a:xfrm>
            <a:off x="7895786" y="1606400"/>
            <a:ext cx="2491497" cy="1857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C4A1AB-CAF0-4F0B-B2CB-B8C887F28E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1991" r="5851" b="14914"/>
          <a:stretch/>
        </p:blipFill>
        <p:spPr>
          <a:xfrm rot="10800000">
            <a:off x="8534591" y="4179284"/>
            <a:ext cx="2517125" cy="1857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9365569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05" y="1732691"/>
            <a:ext cx="5566174" cy="393436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Inner Tracking System</a:t>
            </a:r>
            <a:endParaRPr lang="en-US" sz="1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SPD</a:t>
            </a: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Silicon Pixel Detector for the two </a:t>
            </a:r>
            <a:r>
              <a:rPr lang="nl-NL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inner layers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SDD</a:t>
            </a: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Silicon Drift Detector for the two </a:t>
            </a:r>
            <a:r>
              <a:rPr lang="nl-NL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central layers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SSD</a:t>
            </a: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Silicon double-sided Strip Detector for the two outer layers</a:t>
            </a:r>
            <a:endParaRPr lang="en-GB" sz="1800" dirty="0"/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primary vertex reconstruction, momentum and angular resolution of tracks </a:t>
            </a:r>
            <a:r>
              <a:rPr lang="nl-NL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from outer detectors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secondary vertex reconstruction with high resolution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tracking and PID of low </a:t>
            </a:r>
            <a:r>
              <a:rPr lang="en-US" sz="1800" i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sz="1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particles, also in stand-alone</a:t>
            </a:r>
            <a:endParaRPr lang="en-GB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69ABD-2C19-4775-A9C6-3A9A31B96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pic>
        <p:nvPicPr>
          <p:cNvPr id="13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F30FFEF7-ACE0-4BF9-97E2-A1704D11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A8D2D-CDBA-45DE-A321-1DDC39431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DD3F1-7E3B-4841-A5EB-1A83C8EC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3</a:t>
            </a:fld>
            <a:endParaRPr lang="nl-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27A85-1D8D-4C7A-BA77-E385D874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934" y="3932348"/>
            <a:ext cx="3455692" cy="2336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F6250-7431-435B-8059-8CC5DEF78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27" y="3950611"/>
            <a:ext cx="2758023" cy="24252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B2041F-2B19-4F48-860D-B8778D1C2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898" y="837614"/>
            <a:ext cx="3990315" cy="28620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A9143-3E2B-451E-9916-1ED752E4C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915" y="2430836"/>
            <a:ext cx="1722298" cy="1268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2F88C9-F3DA-42D4-A9E0-6682F8A8955B}"/>
              </a:ext>
            </a:extLst>
          </p:cNvPr>
          <p:cNvCxnSpPr>
            <a:cxnSpLocks/>
          </p:cNvCxnSpPr>
          <p:nvPr/>
        </p:nvCxnSpPr>
        <p:spPr>
          <a:xfrm>
            <a:off x="7288934" y="2379193"/>
            <a:ext cx="930614" cy="132045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BC418-E5E2-4C9D-910B-5C4C81CEE0C4}"/>
              </a:ext>
            </a:extLst>
          </p:cNvPr>
          <p:cNvCxnSpPr>
            <a:cxnSpLocks/>
          </p:cNvCxnSpPr>
          <p:nvPr/>
        </p:nvCxnSpPr>
        <p:spPr>
          <a:xfrm>
            <a:off x="7533302" y="2269824"/>
            <a:ext cx="686246" cy="1538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6BFC6E-F8CD-4F08-96DC-C362F7A80FC6}"/>
              </a:ext>
            </a:extLst>
          </p:cNvPr>
          <p:cNvSpPr/>
          <p:nvPr/>
        </p:nvSpPr>
        <p:spPr>
          <a:xfrm rot="652859">
            <a:off x="7301713" y="2252036"/>
            <a:ext cx="218810" cy="1562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32708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683" y="2075700"/>
            <a:ext cx="5384694" cy="450274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NL" sz="7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Silicon Strip Detector</a:t>
            </a:r>
          </a:p>
          <a:p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Strip: pitch (</a:t>
            </a:r>
            <a:r>
              <a:rPr lang="en-US" sz="3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rφ</a:t>
            </a:r>
            <a:r>
              <a:rPr lang="en-US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): 95 </a:t>
            </a:r>
            <a:r>
              <a:rPr lang="en-US" sz="3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μm</a:t>
            </a:r>
            <a:r>
              <a:rPr lang="en-US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; length (z): 40 mm</a:t>
            </a:r>
          </a:p>
          <a:p>
            <a:r>
              <a:rPr lang="en-US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Leak-less water cooling system + air dryer system</a:t>
            </a:r>
          </a:p>
          <a:p>
            <a:endParaRPr lang="en-US" sz="33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GB" sz="33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Dutch contributions</a:t>
            </a:r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Read-out unit (UU/IGF)</a:t>
            </a:r>
          </a:p>
          <a:p>
            <a:pPr lvl="1"/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ASICs for power regulation and signal buffering (ET)</a:t>
            </a:r>
          </a:p>
          <a:p>
            <a:pPr lvl="1"/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Ladder assembly (</a:t>
            </a:r>
            <a:r>
              <a:rPr lang="en-GB" sz="3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lvl="1"/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Barrel assembly (UU)</a:t>
            </a:r>
          </a:p>
          <a:p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Significant role in TPC-ITS track matching</a:t>
            </a:r>
          </a:p>
          <a:p>
            <a:r>
              <a:rPr lang="en-GB" sz="33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Complementary role in participle identification</a:t>
            </a:r>
          </a:p>
          <a:p>
            <a:endParaRPr lang="en-US" sz="3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2"/>
            <a:endParaRPr lang="en-GB" dirty="0"/>
          </a:p>
        </p:txBody>
      </p:sp>
      <p:pic>
        <p:nvPicPr>
          <p:cNvPr id="11" name="Afbeelding 10" descr="modalic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84" y="4751545"/>
            <a:ext cx="2932399" cy="1572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269ABD-2C19-4775-A9C6-3A9A31B96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pic>
        <p:nvPicPr>
          <p:cNvPr id="13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F30FFEF7-ACE0-4BF9-97E2-A1704D11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A8D2D-CDBA-45DE-A321-1DDC39431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DD3F1-7E3B-4841-A5EB-1A83C8EC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4</a:t>
            </a:fld>
            <a:endParaRPr lang="nl-NL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137D8E-A457-4C0D-9A88-7354346B0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588" y="4751545"/>
            <a:ext cx="3272555" cy="1572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961C0B-98E3-43F5-9A70-52C7D9573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588" y="2656034"/>
            <a:ext cx="3272555" cy="19779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3AE47-58DA-4426-9E6E-001CF653C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666" y="136525"/>
            <a:ext cx="4376006" cy="2205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25E6F-8832-40AB-8489-B11C207CA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5984" y="2656033"/>
            <a:ext cx="2932399" cy="19779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4449D2-309A-4BA6-BABC-3286E3309163}"/>
              </a:ext>
            </a:extLst>
          </p:cNvPr>
          <p:cNvSpPr/>
          <p:nvPr/>
        </p:nvSpPr>
        <p:spPr>
          <a:xfrm>
            <a:off x="6096000" y="1160373"/>
            <a:ext cx="3071247" cy="20347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8C59F0-B6D5-436E-9C34-9BC462724A26}"/>
              </a:ext>
            </a:extLst>
          </p:cNvPr>
          <p:cNvCxnSpPr>
            <a:cxnSpLocks/>
          </p:cNvCxnSpPr>
          <p:nvPr/>
        </p:nvCxnSpPr>
        <p:spPr>
          <a:xfrm>
            <a:off x="7741403" y="1363851"/>
            <a:ext cx="1836550" cy="16802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26D6E65-BBD8-49F1-9E92-52E829132C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18" y="136525"/>
            <a:ext cx="1461629" cy="14616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5226086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61854-E8AC-4AF1-B6B2-28507306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86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 to the whole Dutch SSD crew for making this happen !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D202E-3086-476E-B2F5-832EA3AA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27BBE-7DDE-47BE-B942-03DC6E6A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5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B5AE2-6EB9-4193-BB08-830721BCB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pic>
        <p:nvPicPr>
          <p:cNvPr id="7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C31D2EFC-6465-4D97-9B07-3FC2CCE0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14430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6876" y="3208802"/>
            <a:ext cx="9518248" cy="63075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are the new plans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69ABD-2C19-4775-A9C6-3A9A31B96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  <p:pic>
        <p:nvPicPr>
          <p:cNvPr id="13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F30FFEF7-ACE0-4BF9-97E2-A1704D11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35F97-B6D5-41B1-B9A6-B6F6260C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43921-06D8-44CB-84D1-AE7D4CFD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9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90A1A-0463-49C7-9079-71AFC51A9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/>
          <a:stretch/>
        </p:blipFill>
        <p:spPr>
          <a:xfrm>
            <a:off x="7218317" y="3298286"/>
            <a:ext cx="4973683" cy="32974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1F4125-1D12-4B07-8E35-479F3CBACBF5}"/>
                  </a:ext>
                </a:extLst>
              </p:cNvPr>
              <p:cNvSpPr txBox="1"/>
              <p:nvPr/>
            </p:nvSpPr>
            <p:spPr>
              <a:xfrm>
                <a:off x="29634" y="1587914"/>
                <a:ext cx="8017933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Improve impact parameter resolution by a factor of ~3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Get closer to IP (position of first layer): 39mm → 22mm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Reduce material budget: 1.14%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US" sz="2000" dirty="0">
                    <a:effectLst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0.3% Xₒ per layer or better</a:t>
                </a: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Increase pixel density: 50µm x 425µm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20µm x 20µm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High standalone tracking efficiency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resolution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Increase granularity: 6 layers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7 layers, reduced pixel size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Larger radial extension 39-430mm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22-430mm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Fast </a:t>
                </a:r>
                <a:r>
                  <a:rPr lang="en-US" sz="2000" dirty="0" err="1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PbPb</a:t>
                </a:r>
                <a:r>
                  <a:rPr lang="en-US" sz="2000" dirty="0">
                    <a:solidFill>
                      <a:srgbClr val="FF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(and pp) readout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Current ITS setup allows a maximal readout at 1kHz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New setup: </a:t>
                </a:r>
                <a:r>
                  <a:rPr lang="en-US" sz="2000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Pb-Pb</a:t>
                </a: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collisions are readout at &gt;50kHz and pp at &gt;2MHz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1F4125-1D12-4B07-8E35-479F3CBAC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4" y="1587914"/>
                <a:ext cx="8017933" cy="4401205"/>
              </a:xfrm>
              <a:prstGeom prst="rect">
                <a:avLst/>
              </a:prstGeom>
              <a:blipFill>
                <a:blip r:embed="rId3"/>
                <a:stretch>
                  <a:fillRect l="-837" t="-554" b="-16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7AE4EE-05BC-4792-B187-D836B63C399A}"/>
              </a:ext>
            </a:extLst>
          </p:cNvPr>
          <p:cNvSpPr txBox="1"/>
          <p:nvPr/>
        </p:nvSpPr>
        <p:spPr>
          <a:xfrm>
            <a:off x="930112" y="389687"/>
            <a:ext cx="5302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ITS Design Goals</a:t>
            </a:r>
            <a:endParaRPr lang="nl-NL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2C3D9C-0CB3-4B1C-AE47-4070B3E81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- 2018 - Utrecht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7E2E12-3F72-4BCD-8EC3-CB412DE3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DD4F440B-83BC-4DD4-A326-E3666754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4F8623-716B-4140-92FF-21E0B7918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95"/>
          <a:stretch/>
        </p:blipFill>
        <p:spPr>
          <a:xfrm>
            <a:off x="7045809" y="706954"/>
            <a:ext cx="3385862" cy="24931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4189605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4FA65F-0E49-43B5-994E-0B0FA0D8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6130"/>
            <a:ext cx="7146075" cy="4351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7DDD3-01FA-44D9-8AFE-395A3009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37" y="421686"/>
            <a:ext cx="10515600" cy="1325563"/>
          </a:xfrm>
        </p:spPr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Production @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/ schedule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B84E-47E9-4E20-BC95-AABE3BDB1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37" y="1747249"/>
            <a:ext cx="10747343" cy="4716464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sz="24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will produce 25% of the OB staves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OB assembly started in March 2018 </a:t>
            </a:r>
            <a:endParaRPr lang="en-US" sz="2400" b="1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commissioning starts July 2019 (300 days estimate)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production in ongoing at 5 assembly sites </a:t>
            </a:r>
          </a:p>
          <a:p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Expected production rate – 0.5 staves/week</a:t>
            </a:r>
          </a:p>
          <a:p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Nikhef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has produced 9 staves so far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First two staves delivered to CERN 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Tested and OK</a:t>
            </a:r>
          </a:p>
          <a:p>
            <a:endParaRPr lang="nl-NL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38458-D0E7-420C-AD4D-E930E6F3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D2E9-9E78-4F70-82C0-CAA3B4C7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3880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68C51-2202-4155-8668-25BD6AD1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- 2018 - Utrecht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6BDEE-AFBC-4412-AD2E-360E0203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DC95-EF7B-4D74-8119-C68300F44875}" type="slidenum">
              <a:rPr lang="nl-NL" smtClean="0"/>
              <a:t>9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EF7A2-05C5-488E-81B6-13EDF2E7737C}"/>
              </a:ext>
            </a:extLst>
          </p:cNvPr>
          <p:cNvSpPr txBox="1"/>
          <p:nvPr/>
        </p:nvSpPr>
        <p:spPr>
          <a:xfrm>
            <a:off x="915641" y="3093098"/>
            <a:ext cx="10187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does it take to make an ITS stave?</a:t>
            </a:r>
            <a:endParaRPr lang="nl-NL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5" descr="C:\Users\Goran\Desktop\talkovi\Moji talkovi\2012-Jul-04-4_Color_Logo_CB.png">
            <a:extLst>
              <a:ext uri="{FF2B5EF4-FFF2-40B4-BE49-F238E27FC236}">
                <a16:creationId xmlns:a16="http://schemas.microsoft.com/office/drawing/2014/main" id="{5DF8A294-6F8A-4E95-BBA2-4A8989D86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5869" y="104296"/>
            <a:ext cx="1367411" cy="184920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AB8EA6-2234-4CC2-BC13-60D3D4639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" y="290376"/>
            <a:ext cx="2879989" cy="11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1013</Words>
  <Application>Microsoft Office PowerPoint</Application>
  <PresentationFormat>Widescreen</PresentationFormat>
  <Paragraphs>193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Segoe UI Light</vt:lpstr>
      <vt:lpstr>Office Theme</vt:lpstr>
      <vt:lpstr>“Go” slide</vt:lpstr>
      <vt:lpstr>Current ITS has successfully finished its mission!</vt:lpstr>
      <vt:lpstr>PowerPoint Presentation</vt:lpstr>
      <vt:lpstr>PowerPoint Presentation</vt:lpstr>
      <vt:lpstr>Thank you to the whole Dutch SSD crew for making this happen !</vt:lpstr>
      <vt:lpstr>What are the new plans ?</vt:lpstr>
      <vt:lpstr>PowerPoint Presentation</vt:lpstr>
      <vt:lpstr>Production @Nikhef / schedule</vt:lpstr>
      <vt:lpstr>PowerPoint Presentation</vt:lpstr>
      <vt:lpstr>PowerPoint Presentation</vt:lpstr>
      <vt:lpstr>PowerPoint Presentation</vt:lpstr>
      <vt:lpstr>PowerPoint Presentation</vt:lpstr>
      <vt:lpstr>“Go” slide</vt:lpstr>
      <vt:lpstr>PowerPoint Presentation</vt:lpstr>
      <vt:lpstr>PowerPoint Presentation</vt:lpstr>
      <vt:lpstr>PowerPoint Presentation</vt:lpstr>
      <vt:lpstr>“Go” slide</vt:lpstr>
      <vt:lpstr>PowerPoint Presentation</vt:lpstr>
      <vt:lpstr>ALICE ITS upgrade in the Netherlands</vt:lpstr>
      <vt:lpstr>“Go” slide</vt:lpstr>
      <vt:lpstr>Back 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“Go” slide</dc:title>
  <dc:creator>Goran</dc:creator>
  <cp:lastModifiedBy>Goran</cp:lastModifiedBy>
  <cp:revision>151</cp:revision>
  <dcterms:created xsi:type="dcterms:W3CDTF">2017-11-30T14:34:52Z</dcterms:created>
  <dcterms:modified xsi:type="dcterms:W3CDTF">2018-12-16T19:01:53Z</dcterms:modified>
</cp:coreProperties>
</file>