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2" r:id="rId1"/>
  </p:sldMasterIdLst>
  <p:sldIdLst>
    <p:sldId id="256" r:id="rId2"/>
    <p:sldId id="257" r:id="rId3"/>
    <p:sldId id="276" r:id="rId4"/>
    <p:sldId id="258" r:id="rId5"/>
    <p:sldId id="263" r:id="rId6"/>
    <p:sldId id="264" r:id="rId7"/>
    <p:sldId id="265" r:id="rId8"/>
    <p:sldId id="259" r:id="rId9"/>
    <p:sldId id="266" r:id="rId10"/>
    <p:sldId id="273" r:id="rId11"/>
    <p:sldId id="267" r:id="rId12"/>
    <p:sldId id="268" r:id="rId13"/>
    <p:sldId id="261" r:id="rId14"/>
    <p:sldId id="271" r:id="rId15"/>
    <p:sldId id="272" r:id="rId16"/>
    <p:sldId id="274" r:id="rId17"/>
    <p:sldId id="275" r:id="rId18"/>
    <p:sldId id="277" r:id="rId19"/>
    <p:sldId id="27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99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27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99568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0494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729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1456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4724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12/16/2018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88962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01843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43372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28888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12/16/2018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0348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pPr/>
              <a:t>12/16/2018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7859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262272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 Buffer gas source for cold molecular beams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366294"/>
          </a:xfrm>
        </p:spPr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rgbClr val="92D05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Kevin </a:t>
            </a:r>
            <a:r>
              <a:rPr lang="en-GB" dirty="0" err="1" smtClean="0">
                <a:solidFill>
                  <a:srgbClr val="92D05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Esajas</a:t>
            </a:r>
            <a:r>
              <a:rPr lang="en-GB" dirty="0" smtClean="0">
                <a:solidFill>
                  <a:srgbClr val="92D05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, </a:t>
            </a:r>
            <a:r>
              <a:rPr lang="en-GB" dirty="0" err="1" smtClean="0">
                <a:solidFill>
                  <a:srgbClr val="92D05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Yanning</a:t>
            </a:r>
            <a:r>
              <a:rPr lang="en-GB" dirty="0" smtClean="0">
                <a:solidFill>
                  <a:srgbClr val="92D05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 Yin, </a:t>
            </a:r>
            <a:r>
              <a:rPr lang="en-GB" dirty="0" err="1" smtClean="0">
                <a:solidFill>
                  <a:srgbClr val="92D05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Rutger</a:t>
            </a:r>
            <a:r>
              <a:rPr lang="en-GB" dirty="0" smtClean="0">
                <a:solidFill>
                  <a:srgbClr val="92D05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 Hof, Leo </a:t>
            </a:r>
            <a:r>
              <a:rPr lang="en-GB" dirty="0" err="1" smtClean="0">
                <a:solidFill>
                  <a:srgbClr val="92D05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Huisman</a:t>
            </a:r>
            <a:endParaRPr lang="nl-NL" dirty="0">
              <a:solidFill>
                <a:srgbClr val="92D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096" y="6021223"/>
            <a:ext cx="823031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948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168" y="180000"/>
            <a:ext cx="2645664" cy="796915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Setup</a:t>
            </a:r>
            <a:endParaRPr lang="nl-NL" sz="3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5190" y="1590190"/>
            <a:ext cx="3742722" cy="491601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5129697" y="1708660"/>
            <a:ext cx="1061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PMT</a:t>
            </a:r>
            <a:endParaRPr lang="nl-NL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787405" y="746082"/>
            <a:ext cx="183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Cryocooler</a:t>
            </a:r>
            <a:endParaRPr lang="nl-NL" sz="2400" dirty="0"/>
          </a:p>
        </p:txBody>
      </p:sp>
      <p:pic>
        <p:nvPicPr>
          <p:cNvPr id="26" name="Content Placeholder 2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461" y="345371"/>
            <a:ext cx="5098474" cy="6416682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 rot="20549452">
            <a:off x="5858385" y="4357292"/>
            <a:ext cx="2575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Fluorescence Laser</a:t>
            </a:r>
            <a:endParaRPr lang="nl-NL" sz="2400" dirty="0"/>
          </a:p>
        </p:txBody>
      </p:sp>
      <p:sp>
        <p:nvSpPr>
          <p:cNvPr id="28" name="TextBox 27"/>
          <p:cNvSpPr txBox="1"/>
          <p:nvPr/>
        </p:nvSpPr>
        <p:spPr>
          <a:xfrm rot="20435532">
            <a:off x="6018296" y="4777098"/>
            <a:ext cx="235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Absorption Laser</a:t>
            </a:r>
            <a:endParaRPr lang="nl-NL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7232232" y="6126851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Heat shields</a:t>
            </a:r>
            <a:endParaRPr lang="nl-NL" sz="2400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8146316" y="3910933"/>
            <a:ext cx="805181" cy="22159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8443182" y="5579842"/>
            <a:ext cx="842715" cy="614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1422187" y="5425202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Cell</a:t>
            </a:r>
            <a:endParaRPr lang="nl-NL" sz="2400" dirty="0"/>
          </a:p>
        </p:txBody>
      </p:sp>
      <p:cxnSp>
        <p:nvCxnSpPr>
          <p:cNvPr id="38" name="Straight Arrow Connector 37"/>
          <p:cNvCxnSpPr>
            <a:stCxn id="36" idx="1"/>
          </p:cNvCxnSpPr>
          <p:nvPr/>
        </p:nvCxnSpPr>
        <p:spPr>
          <a:xfrm flipH="1" flipV="1">
            <a:off x="10465542" y="5579842"/>
            <a:ext cx="956645" cy="761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419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180000"/>
            <a:ext cx="7729728" cy="118872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Setup</a:t>
            </a:r>
            <a:endParaRPr lang="nl-NL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4650" y="2782846"/>
            <a:ext cx="3740252" cy="225268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0079" y="2636752"/>
            <a:ext cx="6044196" cy="23987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386283" y="5272818"/>
            <a:ext cx="6242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Cell design in collaboration with Stefan </a:t>
            </a:r>
            <a:r>
              <a:rPr lang="nb-NO" dirty="0"/>
              <a:t>Truppe </a:t>
            </a:r>
            <a:r>
              <a:rPr lang="nb-NO" dirty="0" smtClean="0"/>
              <a:t>and </a:t>
            </a:r>
            <a:r>
              <a:rPr lang="nb-NO" dirty="0"/>
              <a:t>Mike </a:t>
            </a:r>
            <a:r>
              <a:rPr lang="nb-NO" dirty="0" smtClean="0"/>
              <a:t>Tarbutt, </a:t>
            </a:r>
          </a:p>
          <a:p>
            <a:r>
              <a:rPr lang="nb-NO" dirty="0" smtClean="0"/>
              <a:t>Imperial College London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370716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31136" y="180000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Results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100" dirty="0" smtClean="0">
                <a:solidFill>
                  <a:srgbClr val="00206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Molecules </a:t>
            </a:r>
            <a:r>
              <a:rPr lang="en-GB" sz="3100" dirty="0">
                <a:solidFill>
                  <a:srgbClr val="00206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detection</a:t>
            </a:r>
            <a:endParaRPr lang="nl-NL" sz="31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406641" y="1468381"/>
            <a:ext cx="9623824" cy="713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GB" sz="2800" dirty="0" smtClean="0"/>
              <a:t>Laser </a:t>
            </a:r>
            <a:r>
              <a:rPr lang="en-GB" sz="2800" dirty="0"/>
              <a:t>Induced </a:t>
            </a:r>
            <a:r>
              <a:rPr lang="en-GB" sz="2800" dirty="0" smtClean="0"/>
              <a:t>Fluorescence of </a:t>
            </a:r>
            <a:r>
              <a:rPr lang="en-GB" sz="2800" dirty="0" err="1" smtClean="0"/>
              <a:t>SrF</a:t>
            </a:r>
            <a:r>
              <a:rPr lang="en-GB" sz="2800" dirty="0" smtClean="0"/>
              <a:t> </a:t>
            </a:r>
            <a:r>
              <a:rPr lang="en-GB" sz="2800" dirty="0"/>
              <a:t>at low </a:t>
            </a:r>
            <a:r>
              <a:rPr lang="en-GB" sz="2800" dirty="0" smtClean="0"/>
              <a:t>buffer gas flow rates: 9 </a:t>
            </a:r>
            <a:r>
              <a:rPr lang="en-GB" sz="2800" dirty="0" err="1" smtClean="0"/>
              <a:t>sccm</a:t>
            </a:r>
            <a:endParaRPr lang="nl-NL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7039" y="2181439"/>
            <a:ext cx="9777922" cy="4492559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8079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180000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Results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100" dirty="0" smtClean="0">
                <a:solidFill>
                  <a:srgbClr val="00206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Absorption and fluorescence</a:t>
            </a:r>
            <a:endParaRPr lang="nl-NL" sz="31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5599" y="3240000"/>
            <a:ext cx="6411816" cy="294597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40000"/>
            <a:ext cx="6411816" cy="294597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712498" y="1395442"/>
            <a:ext cx="10647419" cy="1017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GB" sz="2800" dirty="0" smtClean="0"/>
              <a:t>Light </a:t>
            </a:r>
            <a:r>
              <a:rPr lang="en-GB" sz="2800" dirty="0"/>
              <a:t>absorption and induced fluorescence at high buffer gas </a:t>
            </a:r>
            <a:r>
              <a:rPr lang="en-GB" sz="2800" dirty="0" smtClean="0"/>
              <a:t>flow </a:t>
            </a:r>
            <a:r>
              <a:rPr lang="en-GB" sz="2800" dirty="0"/>
              <a:t>rates:  &gt;18 </a:t>
            </a:r>
            <a:r>
              <a:rPr lang="en-GB" sz="2800" dirty="0" err="1" smtClean="0"/>
              <a:t>sccm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xmlns="" val="28285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31136" y="180000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Results</a:t>
            </a:r>
            <a:br>
              <a:rPr lang="en-GB" sz="3600" dirty="0" smtClean="0"/>
            </a:br>
            <a:r>
              <a:rPr lang="en-GB" sz="3600" dirty="0" smtClean="0">
                <a:solidFill>
                  <a:srgbClr val="00206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Velocity profile</a:t>
            </a:r>
            <a:endParaRPr lang="nl-NL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0079" y="1703439"/>
            <a:ext cx="10151842" cy="466436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0871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 bwMode="black">
          <a:xfrm>
            <a:off x="2231136" y="180000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/>
              <a:t>Results</a:t>
            </a:r>
          </a:p>
          <a:p>
            <a:r>
              <a:rPr lang="en-GB" dirty="0">
                <a:solidFill>
                  <a:srgbClr val="00206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Photon counts per ablation </a:t>
            </a:r>
            <a:r>
              <a:rPr lang="en-GB" dirty="0" smtClean="0">
                <a:solidFill>
                  <a:srgbClr val="00206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shot</a:t>
            </a:r>
            <a:endParaRPr lang="nl-N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8100" y="1403693"/>
            <a:ext cx="10045050" cy="461529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960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 bwMode="black">
          <a:xfrm>
            <a:off x="2231136" y="180000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/>
              <a:t>Conclusion</a:t>
            </a:r>
            <a:endParaRPr lang="nl-NL" dirty="0"/>
          </a:p>
        </p:txBody>
      </p:sp>
      <p:sp>
        <p:nvSpPr>
          <p:cNvPr id="5" name="Content Placeholder 2"/>
          <p:cNvSpPr txBox="1">
            <a:spLocks noGrp="1"/>
          </p:cNvSpPr>
          <p:nvPr>
            <p:ph idx="1"/>
          </p:nvPr>
        </p:nvSpPr>
        <p:spPr>
          <a:xfrm>
            <a:off x="2231136" y="2411113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GB" sz="2800" dirty="0" smtClean="0"/>
              <a:t>We have a working buffer gas source</a:t>
            </a:r>
          </a:p>
          <a:p>
            <a:pPr>
              <a:buClr>
                <a:srgbClr val="92D050"/>
              </a:buClr>
            </a:pPr>
            <a:r>
              <a:rPr lang="en-GB" sz="2800" dirty="0" smtClean="0"/>
              <a:t>Optimization in progress</a:t>
            </a:r>
          </a:p>
          <a:p>
            <a:pPr>
              <a:buClr>
                <a:srgbClr val="92D050"/>
              </a:buClr>
            </a:pPr>
            <a:r>
              <a:rPr lang="en-GB" sz="2800" dirty="0" smtClean="0"/>
              <a:t>Ready to produce cold </a:t>
            </a:r>
            <a:r>
              <a:rPr lang="en-GB" sz="2800" dirty="0" err="1" smtClean="0"/>
              <a:t>BaF</a:t>
            </a:r>
            <a:r>
              <a:rPr lang="en-GB" sz="2800" dirty="0" smtClean="0"/>
              <a:t> molecules for the next stage in the </a:t>
            </a:r>
            <a:r>
              <a:rPr lang="en-GB" sz="2800" dirty="0" err="1" smtClean="0"/>
              <a:t>eEDM</a:t>
            </a:r>
            <a:r>
              <a:rPr lang="en-GB" sz="2800" dirty="0" smtClean="0"/>
              <a:t> experiment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xmlns="" val="413513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1438167" y="1544927"/>
            <a:ext cx="9315667" cy="78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GB" sz="2800" dirty="0" smtClean="0"/>
              <a:t>Couple buffer gas source to traveling wave Stark decelerator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31136" y="180000"/>
            <a:ext cx="7729728" cy="1188720"/>
          </a:xfrm>
        </p:spPr>
        <p:txBody>
          <a:bodyPr>
            <a:normAutofit/>
          </a:bodyPr>
          <a:lstStyle/>
          <a:p>
            <a:r>
              <a:rPr lang="en-GB" dirty="0" smtClean="0"/>
              <a:t> </a:t>
            </a:r>
            <a:r>
              <a:rPr lang="en-GB" sz="4000" dirty="0" smtClean="0"/>
              <a:t>Outlook</a:t>
            </a:r>
            <a:endParaRPr lang="nl-NL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960" y="4872349"/>
            <a:ext cx="4265634" cy="136767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498" y="2507084"/>
            <a:ext cx="2843316" cy="1895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2630" y="2507084"/>
            <a:ext cx="7206183" cy="33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828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2231136" y="1878009"/>
            <a:ext cx="7729728" cy="3101983"/>
          </a:xfrm>
        </p:spPr>
        <p:txBody>
          <a:bodyPr anchor="ctr" anchorCtr="1">
            <a:noAutofit/>
          </a:bodyPr>
          <a:lstStyle/>
          <a:p>
            <a:pPr marL="0" indent="0" algn="ctr">
              <a:buNone/>
            </a:pPr>
            <a:r>
              <a:rPr lang="en-GB" sz="8000" cap="none" dirty="0" smtClean="0">
                <a:latin typeface="MyriadPro-Regular" panose="020B0503030403020204" pitchFamily="34" charset="0"/>
              </a:rPr>
              <a:t>Thank you</a:t>
            </a:r>
            <a:endParaRPr lang="nl-NL" sz="8000" dirty="0">
              <a:latin typeface="MyriadPro-Regular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82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2231136" y="1878009"/>
            <a:ext cx="7729728" cy="3101983"/>
          </a:xfrm>
        </p:spPr>
        <p:txBody>
          <a:bodyPr anchor="ctr" anchorCtr="1">
            <a:noAutofit/>
          </a:bodyPr>
          <a:lstStyle/>
          <a:p>
            <a:pPr marL="0" indent="0" algn="ctr">
              <a:buNone/>
            </a:pPr>
            <a:r>
              <a:rPr lang="en-GB" sz="8000" cap="none" dirty="0" smtClean="0">
                <a:latin typeface="MyriadPro-Regular" panose="020B0503030403020204" pitchFamily="34" charset="0"/>
              </a:rPr>
              <a:t>Questions?</a:t>
            </a:r>
            <a:endParaRPr lang="nl-NL" sz="8000" dirty="0">
              <a:latin typeface="MyriadPro-Regular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640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180000"/>
            <a:ext cx="7729728" cy="118872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Why?</a:t>
            </a:r>
            <a:endParaRPr lang="nl-NL" sz="4000" dirty="0"/>
          </a:p>
        </p:txBody>
      </p:sp>
      <p:sp>
        <p:nvSpPr>
          <p:cNvPr id="5" name="Rectangle 4"/>
          <p:cNvSpPr/>
          <p:nvPr/>
        </p:nvSpPr>
        <p:spPr>
          <a:xfrm>
            <a:off x="6096000" y="5996366"/>
            <a:ext cx="26521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</a:rPr>
              <a:t>Nicholas R. </a:t>
            </a:r>
            <a:r>
              <a:rPr lang="en-GB" sz="800" dirty="0" err="1">
                <a:latin typeface="Arial" panose="020B0604020202020204" pitchFamily="34" charset="0"/>
              </a:rPr>
              <a:t>Hutzler</a:t>
            </a:r>
            <a:r>
              <a:rPr lang="en-GB" sz="800" dirty="0">
                <a:latin typeface="Arial" panose="020B0604020202020204" pitchFamily="34" charset="0"/>
              </a:rPr>
              <a:t>, </a:t>
            </a:r>
            <a:r>
              <a:rPr lang="en-GB" sz="800" dirty="0" err="1">
                <a:latin typeface="Arial" panose="020B0604020202020204" pitchFamily="34" charset="0"/>
              </a:rPr>
              <a:t>Hsin</a:t>
            </a:r>
            <a:r>
              <a:rPr lang="en-GB" sz="800" dirty="0">
                <a:latin typeface="Arial" panose="020B0604020202020204" pitchFamily="34" charset="0"/>
              </a:rPr>
              <a:t>-I Lu, and John M. Doyle</a:t>
            </a:r>
          </a:p>
          <a:p>
            <a:r>
              <a:rPr lang="en-GB" sz="800" i="1" dirty="0">
                <a:latin typeface="Arial" panose="020B0604020202020204" pitchFamily="34" charset="0"/>
              </a:rPr>
              <a:t>Chemical Reviews</a:t>
            </a:r>
            <a:r>
              <a:rPr lang="en-GB" sz="800" dirty="0">
                <a:latin typeface="Arial" panose="020B0604020202020204" pitchFamily="34" charset="0"/>
              </a:rPr>
              <a:t> </a:t>
            </a:r>
            <a:r>
              <a:rPr lang="en-GB" sz="800" b="1" dirty="0">
                <a:latin typeface="Arial" panose="020B0604020202020204" pitchFamily="34" charset="0"/>
              </a:rPr>
              <a:t>2012</a:t>
            </a:r>
            <a:r>
              <a:rPr lang="en-GB" sz="800" dirty="0">
                <a:latin typeface="Arial" panose="020B0604020202020204" pitchFamily="34" charset="0"/>
              </a:rPr>
              <a:t> </a:t>
            </a:r>
            <a:r>
              <a:rPr lang="en-GB" sz="800" i="1" dirty="0">
                <a:latin typeface="Arial" panose="020B0604020202020204" pitchFamily="34" charset="0"/>
              </a:rPr>
              <a:t>112</a:t>
            </a:r>
            <a:r>
              <a:rPr lang="en-GB" sz="800" dirty="0">
                <a:latin typeface="Arial" panose="020B0604020202020204" pitchFamily="34" charset="0"/>
              </a:rPr>
              <a:t> (9), 4803-4827</a:t>
            </a:r>
            <a:endParaRPr lang="en-GB" sz="8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7118" y="3041795"/>
            <a:ext cx="5658838" cy="12814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GB" sz="2800" dirty="0" smtClean="0"/>
              <a:t>Minimizes molecular </a:t>
            </a:r>
            <a:r>
              <a:rPr lang="en-GB" sz="2800" dirty="0"/>
              <a:t>beam velocity  </a:t>
            </a:r>
            <a:endParaRPr lang="en-GB" sz="2800" dirty="0" smtClean="0"/>
          </a:p>
          <a:p>
            <a:pPr>
              <a:buClr>
                <a:srgbClr val="92D050"/>
              </a:buClr>
            </a:pPr>
            <a:r>
              <a:rPr lang="en-GB" sz="2800" dirty="0"/>
              <a:t>Optimizes molecular </a:t>
            </a:r>
            <a:r>
              <a:rPr lang="en-GB" sz="2800" dirty="0" smtClean="0"/>
              <a:t>flux</a:t>
            </a:r>
            <a:endParaRPr lang="nl-NL" sz="28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2792" y="1862171"/>
            <a:ext cx="5126314" cy="40593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4613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180000"/>
            <a:ext cx="7729728" cy="118872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The big picture</a:t>
            </a:r>
            <a:endParaRPr lang="nl-NL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271" y="1234774"/>
            <a:ext cx="11163458" cy="3693364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708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180000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Principles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100" dirty="0" smtClean="0">
                <a:solidFill>
                  <a:srgbClr val="00206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buffer gas cooling</a:t>
            </a:r>
            <a:endParaRPr lang="nl-NL" sz="3100" dirty="0">
              <a:solidFill>
                <a:srgbClr val="002060"/>
              </a:solidFill>
              <a:latin typeface="Kozuka Gothic Pr6N B" panose="020B0800000000000000" pitchFamily="34" charset="-128"/>
              <a:ea typeface="Kozuka Gothic Pr6N B" panose="020B0800000000000000" pitchFamily="34" charset="-12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30977" y="1642201"/>
            <a:ext cx="9130047" cy="6318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GB" sz="2800" dirty="0" smtClean="0"/>
              <a:t>Cooling of molecules through collisions with cold buffer gas</a:t>
            </a:r>
            <a:endParaRPr lang="nl-NL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0597" y="2847877"/>
            <a:ext cx="6790805" cy="3354012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0043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180000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Principles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100" dirty="0">
                <a:solidFill>
                  <a:srgbClr val="00206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buffer gas cooling</a:t>
            </a:r>
            <a:endParaRPr lang="nl-NL" sz="3100" dirty="0">
              <a:latin typeface="Kozuka Gothic Pr6N B" panose="020B0800000000000000" pitchFamily="34" charset="-128"/>
              <a:ea typeface="Kozuka Gothic Pr6N B" panose="020B0800000000000000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655" y="3299666"/>
            <a:ext cx="4474691" cy="2680643"/>
          </a:xfrm>
        </p:spPr>
        <p:txBody>
          <a:bodyPr>
            <a:normAutofit/>
          </a:bodyPr>
          <a:lstStyle/>
          <a:p>
            <a:pPr lvl="1"/>
            <a:r>
              <a:rPr lang="en-GB" sz="2800" dirty="0" smtClean="0"/>
              <a:t>Cell </a:t>
            </a:r>
            <a:r>
              <a:rPr lang="en-GB" sz="2800" dirty="0"/>
              <a:t>g</a:t>
            </a:r>
            <a:r>
              <a:rPr lang="en-GB" sz="2800" dirty="0" smtClean="0"/>
              <a:t>eometry</a:t>
            </a:r>
          </a:p>
          <a:p>
            <a:pPr lvl="1"/>
            <a:r>
              <a:rPr lang="en-GB" sz="2800" dirty="0" smtClean="0"/>
              <a:t>Production of molecules</a:t>
            </a:r>
          </a:p>
          <a:p>
            <a:pPr lvl="1"/>
            <a:r>
              <a:rPr lang="en-GB" sz="2800" dirty="0" smtClean="0"/>
              <a:t>Buffer gas properties</a:t>
            </a:r>
          </a:p>
          <a:p>
            <a:pPr lvl="1"/>
            <a:r>
              <a:rPr lang="en-GB" sz="2800" dirty="0" smtClean="0"/>
              <a:t>Buffer gas </a:t>
            </a:r>
            <a:r>
              <a:rPr lang="en-GB" sz="2800" dirty="0"/>
              <a:t>f</a:t>
            </a:r>
            <a:r>
              <a:rPr lang="en-GB" sz="2800" dirty="0" smtClean="0"/>
              <a:t>low regime</a:t>
            </a:r>
          </a:p>
          <a:p>
            <a:endParaRPr lang="nl-NL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472535" y="2082715"/>
            <a:ext cx="5246930" cy="6318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GB" sz="2800" dirty="0" smtClean="0"/>
              <a:t>Beam properties determined by: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xmlns="" val="34684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180000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Principles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100" dirty="0">
                <a:solidFill>
                  <a:srgbClr val="00206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buffer gas cooling</a:t>
            </a:r>
            <a:endParaRPr lang="nl-NL" sz="3100" dirty="0">
              <a:latin typeface="Kozuka Gothic Pr6N B" panose="020B0800000000000000" pitchFamily="34" charset="-128"/>
              <a:ea typeface="Kozuka Gothic Pr6N B" panose="020B0800000000000000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4097" y="3165326"/>
            <a:ext cx="4863807" cy="2454563"/>
          </a:xfrm>
        </p:spPr>
        <p:txBody>
          <a:bodyPr>
            <a:normAutofit/>
          </a:bodyPr>
          <a:lstStyle/>
          <a:p>
            <a:pPr lvl="1"/>
            <a:r>
              <a:rPr lang="en-GB" sz="2800" dirty="0" smtClean="0"/>
              <a:t>Flux</a:t>
            </a:r>
          </a:p>
          <a:p>
            <a:pPr lvl="1"/>
            <a:r>
              <a:rPr lang="en-GB" sz="2800" dirty="0" smtClean="0"/>
              <a:t>Velocity</a:t>
            </a:r>
          </a:p>
          <a:p>
            <a:pPr lvl="1"/>
            <a:r>
              <a:rPr lang="en-GB" sz="2800" dirty="0" smtClean="0"/>
              <a:t>Temperature</a:t>
            </a:r>
          </a:p>
          <a:p>
            <a:pPr lvl="1"/>
            <a:r>
              <a:rPr lang="en-GB" sz="2800" dirty="0" smtClean="0"/>
              <a:t>Position and velocity spread</a:t>
            </a:r>
            <a:endParaRPr lang="nl-NL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925230" y="1687459"/>
            <a:ext cx="6341541" cy="6318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GB" sz="2800" dirty="0"/>
              <a:t>Interesting molecular beam properties</a:t>
            </a:r>
          </a:p>
        </p:txBody>
      </p:sp>
    </p:spTree>
    <p:extLst>
      <p:ext uri="{BB962C8B-B14F-4D97-AF65-F5344CB8AC3E}">
        <p14:creationId xmlns:p14="http://schemas.microsoft.com/office/powerpoint/2010/main" xmlns="" val="416069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180000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Principles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100" dirty="0" smtClean="0">
                <a:solidFill>
                  <a:srgbClr val="00206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Molecules production</a:t>
            </a:r>
            <a:endParaRPr lang="nl-NL" sz="3100" dirty="0">
              <a:latin typeface="Kozuka Gothic Pr6N B" panose="020B0800000000000000" pitchFamily="34" charset="-128"/>
              <a:ea typeface="Kozuka Gothic Pr6N B" panose="020B0800000000000000" pitchFamily="34" charset="-12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637398" y="1522600"/>
            <a:ext cx="4917204" cy="579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GB" sz="2800" dirty="0" smtClean="0"/>
              <a:t>Production by Laser ablation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136525" y="2871352"/>
            <a:ext cx="1753512" cy="579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GB" sz="2800" dirty="0" smtClean="0"/>
              <a:t> Salt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136525" y="5156545"/>
            <a:ext cx="1406262" cy="579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GB" sz="2800" dirty="0" smtClean="0"/>
              <a:t> Metal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9136" y="4658703"/>
            <a:ext cx="7200000" cy="1858409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9136" y="2255970"/>
            <a:ext cx="7200000" cy="181025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311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180000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>Principles</a:t>
            </a:r>
            <a:r>
              <a:rPr lang="en-GB" dirty="0"/>
              <a:t/>
            </a:r>
            <a:br>
              <a:rPr lang="en-GB" dirty="0"/>
            </a:br>
            <a:r>
              <a:rPr lang="en-GB" sz="3100" dirty="0" smtClean="0">
                <a:solidFill>
                  <a:srgbClr val="002060"/>
                </a:solidFill>
                <a:latin typeface="Kozuka Gothic Pr6N B" panose="020B0800000000000000" pitchFamily="34" charset="-128"/>
                <a:ea typeface="Kozuka Gothic Pr6N B" panose="020B0800000000000000" pitchFamily="34" charset="-128"/>
              </a:rPr>
              <a:t>Molecules detection</a:t>
            </a:r>
            <a:endParaRPr lang="nl-NL" sz="3100" dirty="0">
              <a:latin typeface="Kozuka Gothic Pr6N B" panose="020B0800000000000000" pitchFamily="34" charset="-128"/>
              <a:ea typeface="Kozuka Gothic Pr6N B" panose="020B0800000000000000" pitchFamily="34" charset="-128"/>
            </a:endParaRPr>
          </a:p>
        </p:txBody>
      </p:sp>
      <p:sp>
        <p:nvSpPr>
          <p:cNvPr id="7" name="Content Placeholder 2"/>
          <p:cNvSpPr txBox="1">
            <a:spLocks noGrp="1"/>
          </p:cNvSpPr>
          <p:nvPr>
            <p:ph idx="1"/>
          </p:nvPr>
        </p:nvSpPr>
        <p:spPr>
          <a:xfrm>
            <a:off x="3027886" y="2069081"/>
            <a:ext cx="6136229" cy="3991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GB" sz="2800" dirty="0" smtClean="0"/>
              <a:t> </a:t>
            </a:r>
            <a:r>
              <a:rPr lang="en-GB" sz="2800" dirty="0" smtClean="0"/>
              <a:t>Laser </a:t>
            </a:r>
            <a:r>
              <a:rPr lang="en-GB" sz="2800" dirty="0"/>
              <a:t>Induced </a:t>
            </a:r>
            <a:r>
              <a:rPr lang="en-GB" sz="2800" dirty="0" smtClean="0"/>
              <a:t>Fluorescence</a:t>
            </a:r>
          </a:p>
          <a:p>
            <a:pPr lvl="1">
              <a:buClr>
                <a:srgbClr val="92D050"/>
              </a:buClr>
            </a:pPr>
            <a:r>
              <a:rPr lang="en-GB" sz="2600" dirty="0" smtClean="0"/>
              <a:t> </a:t>
            </a:r>
            <a:r>
              <a:rPr lang="en-GB" sz="2400" dirty="0"/>
              <a:t>Fluorescent light from molecules </a:t>
            </a:r>
            <a:r>
              <a:rPr lang="en-GB" sz="2400" dirty="0" smtClean="0"/>
              <a:t>detected </a:t>
            </a:r>
            <a:r>
              <a:rPr lang="en-GB" sz="2400" dirty="0"/>
              <a:t>by PMT</a:t>
            </a:r>
          </a:p>
          <a:p>
            <a:pPr lvl="1">
              <a:buClr>
                <a:srgbClr val="92D050"/>
              </a:buClr>
            </a:pPr>
            <a:endParaRPr lang="en-GB" sz="2600" dirty="0"/>
          </a:p>
          <a:p>
            <a:pPr>
              <a:buClr>
                <a:srgbClr val="92D050"/>
              </a:buClr>
            </a:pPr>
            <a:r>
              <a:rPr lang="en-GB" sz="2800" dirty="0"/>
              <a:t>Absorption </a:t>
            </a:r>
            <a:r>
              <a:rPr lang="en-GB" sz="2800" dirty="0" smtClean="0"/>
              <a:t>spectroscopy</a:t>
            </a:r>
          </a:p>
          <a:p>
            <a:pPr lvl="1">
              <a:buClr>
                <a:srgbClr val="92D050"/>
              </a:buClr>
            </a:pPr>
            <a:r>
              <a:rPr lang="en-GB" sz="2400" dirty="0"/>
              <a:t>Using </a:t>
            </a:r>
            <a:r>
              <a:rPr lang="en-GB" sz="2400" dirty="0" smtClean="0"/>
              <a:t>photodiode</a:t>
            </a: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80021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180000"/>
            <a:ext cx="7729728" cy="118872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setup</a:t>
            </a:r>
            <a:endParaRPr lang="nl-NL" sz="3600" dirty="0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4616" y="1560103"/>
            <a:ext cx="4562768" cy="497876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021674" y="1918645"/>
            <a:ext cx="1046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25 Kelvin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7326599" y="4156277"/>
            <a:ext cx="93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 Kelvin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349452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15329</TotalTime>
  <Words>220</Words>
  <Application>Microsoft Office PowerPoint</Application>
  <PresentationFormat>Aangepast</PresentationFormat>
  <Paragraphs>60</Paragraphs>
  <Slides>19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0" baseType="lpstr">
      <vt:lpstr>Parcel</vt:lpstr>
      <vt:lpstr>A Buffer gas source for cold molecular beams</vt:lpstr>
      <vt:lpstr>Why?</vt:lpstr>
      <vt:lpstr>The big picture</vt:lpstr>
      <vt:lpstr>Principles buffer gas cooling</vt:lpstr>
      <vt:lpstr>Principles buffer gas cooling</vt:lpstr>
      <vt:lpstr>Principles buffer gas cooling</vt:lpstr>
      <vt:lpstr>Principles Molecules production</vt:lpstr>
      <vt:lpstr>Principles Molecules detection</vt:lpstr>
      <vt:lpstr>setup</vt:lpstr>
      <vt:lpstr>Setup</vt:lpstr>
      <vt:lpstr>Setup</vt:lpstr>
      <vt:lpstr>Results Molecules detection</vt:lpstr>
      <vt:lpstr>Results Absorption and fluorescence</vt:lpstr>
      <vt:lpstr>Results Velocity profile</vt:lpstr>
      <vt:lpstr>Dia 15</vt:lpstr>
      <vt:lpstr>Conclusion</vt:lpstr>
      <vt:lpstr> Outlook</vt:lpstr>
      <vt:lpstr>Dia 18</vt:lpstr>
      <vt:lpstr>Dia 19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cryogenic source for cold molecules</dc:title>
  <dc:creator>slowbaf</dc:creator>
  <cp:lastModifiedBy>JG</cp:lastModifiedBy>
  <cp:revision>225</cp:revision>
  <dcterms:created xsi:type="dcterms:W3CDTF">2018-12-05T15:39:14Z</dcterms:created>
  <dcterms:modified xsi:type="dcterms:W3CDTF">2018-12-16T23:27:43Z</dcterms:modified>
</cp:coreProperties>
</file>