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5"/>
  </p:notesMasterIdLst>
  <p:sldIdLst>
    <p:sldId id="256" r:id="rId2"/>
    <p:sldId id="354" r:id="rId3"/>
    <p:sldId id="304" r:id="rId4"/>
    <p:sldId id="266" r:id="rId5"/>
    <p:sldId id="306" r:id="rId6"/>
    <p:sldId id="302" r:id="rId7"/>
    <p:sldId id="307" r:id="rId8"/>
    <p:sldId id="351" r:id="rId9"/>
    <p:sldId id="272" r:id="rId10"/>
    <p:sldId id="314" r:id="rId11"/>
    <p:sldId id="352" r:id="rId12"/>
    <p:sldId id="353" r:id="rId13"/>
    <p:sldId id="316" r:id="rId14"/>
    <p:sldId id="317" r:id="rId15"/>
    <p:sldId id="320" r:id="rId16"/>
    <p:sldId id="318" r:id="rId17"/>
    <p:sldId id="319" r:id="rId18"/>
    <p:sldId id="321" r:id="rId19"/>
    <p:sldId id="325" r:id="rId20"/>
    <p:sldId id="326" r:id="rId21"/>
    <p:sldId id="327" r:id="rId22"/>
    <p:sldId id="328" r:id="rId23"/>
    <p:sldId id="349" r:id="rId24"/>
    <p:sldId id="294" r:id="rId25"/>
    <p:sldId id="295" r:id="rId26"/>
    <p:sldId id="350" r:id="rId27"/>
    <p:sldId id="303" r:id="rId28"/>
    <p:sldId id="308" r:id="rId29"/>
    <p:sldId id="309" r:id="rId30"/>
    <p:sldId id="310" r:id="rId31"/>
    <p:sldId id="311" r:id="rId32"/>
    <p:sldId id="312" r:id="rId33"/>
    <p:sldId id="313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36" r:id="rId42"/>
    <p:sldId id="337" r:id="rId43"/>
    <p:sldId id="348" r:id="rId44"/>
    <p:sldId id="338" r:id="rId45"/>
    <p:sldId id="339" r:id="rId46"/>
    <p:sldId id="340" r:id="rId47"/>
    <p:sldId id="341" r:id="rId48"/>
    <p:sldId id="342" r:id="rId49"/>
    <p:sldId id="343" r:id="rId50"/>
    <p:sldId id="344" r:id="rId51"/>
    <p:sldId id="345" r:id="rId52"/>
    <p:sldId id="346" r:id="rId53"/>
    <p:sldId id="347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361" y="-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28314A-490D-4E6D-9102-A83CA0FA403A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3ED3C-4158-4C77-A135-ACCCA84E15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4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3ED3C-4158-4C77-A135-ACCCA84E15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37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03ED3C-4158-4C77-A135-ACCCA84E1563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38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2A6FCDF-64E3-4A59-A32B-7D5BFA2653BE}" type="datetimeFigureOut">
              <a:rPr lang="en-GB" smtClean="0"/>
              <a:t>17/12/2018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57FEFF8-2738-4DC5-876B-D3D3D0EF28F8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jpg"/><Relationship Id="rId7" Type="http://schemas.openxmlformats.org/officeDocument/2006/relationships/image" Target="../media/image29.gif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jpg"/><Relationship Id="rId9" Type="http://schemas.openxmlformats.org/officeDocument/2006/relationships/image" Target="../media/image2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A. Borschevsky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Theory </a:t>
            </a:r>
            <a:r>
              <a:rPr lang="en-GB" dirty="0" smtClean="0"/>
              <a:t>contribution </a:t>
            </a:r>
            <a:r>
              <a:rPr lang="en-GB" dirty="0"/>
              <a:t>to the </a:t>
            </a:r>
            <a:r>
              <a:rPr lang="en-GB" dirty="0" err="1" smtClean="0"/>
              <a:t>eEDM</a:t>
            </a:r>
            <a:r>
              <a:rPr lang="en-GB" dirty="0" smtClean="0"/>
              <a:t> </a:t>
            </a:r>
            <a:r>
              <a:rPr lang="en-GB" dirty="0"/>
              <a:t>measurement in </a:t>
            </a:r>
            <a:r>
              <a:rPr lang="en-GB" dirty="0" err="1"/>
              <a:t>BaF</a:t>
            </a:r>
            <a:r>
              <a:rPr lang="en-US" dirty="0" smtClean="0"/>
              <a:t>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53136"/>
            <a:ext cx="6974428" cy="634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661248"/>
            <a:ext cx="1660128" cy="6507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1091679" cy="109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74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Molecular properties of </a:t>
            </a:r>
            <a:r>
              <a:rPr lang="en-US" dirty="0" err="1" smtClean="0"/>
              <a:t>BaF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200" dirty="0" smtClean="0"/>
              <a:t>Laser cooling is an important component of the experiment: identify optimal cooling scheme</a:t>
            </a:r>
          </a:p>
          <a:p>
            <a:r>
              <a:rPr lang="en-US" sz="2200" dirty="0" smtClean="0"/>
              <a:t>Needed: potential energy curves, spectroscopic constants, Franck-Condon factors (FCFs), transition dipole moments, etc. </a:t>
            </a:r>
          </a:p>
          <a:p>
            <a:r>
              <a:rPr lang="en-US" sz="2200" dirty="0" smtClean="0"/>
              <a:t>Relativistic CC calculations for </a:t>
            </a:r>
            <a:r>
              <a:rPr lang="en-US" sz="2200" dirty="0" err="1" smtClean="0"/>
              <a:t>BaF</a:t>
            </a:r>
            <a:r>
              <a:rPr lang="en-US" sz="2200" dirty="0" smtClean="0"/>
              <a:t> and lighter homologues (</a:t>
            </a:r>
            <a:r>
              <a:rPr lang="en-US" sz="2200" dirty="0" err="1" smtClean="0"/>
              <a:t>CaF</a:t>
            </a:r>
            <a:r>
              <a:rPr lang="en-US" sz="2200" dirty="0" smtClean="0"/>
              <a:t> and </a:t>
            </a:r>
            <a:r>
              <a:rPr lang="en-US" sz="2200" dirty="0" err="1" smtClean="0"/>
              <a:t>SrF</a:t>
            </a:r>
            <a:r>
              <a:rPr lang="en-US" sz="2200" dirty="0" smtClean="0"/>
              <a:t>)</a:t>
            </a:r>
            <a:endParaRPr lang="en-GB" sz="2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2" y="3789040"/>
            <a:ext cx="7128792" cy="280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58924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CaF</a:t>
            </a:r>
            <a:endParaRPr lang="en-GB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70417" y="566124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SrF</a:t>
            </a:r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5756976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BaF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89084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Two possible cooling schemes:</a:t>
            </a:r>
          </a:p>
          <a:p>
            <a:pPr marL="0" indent="0">
              <a:buNone/>
            </a:pPr>
            <a:r>
              <a:rPr lang="en-US" sz="2500" b="1" i="1" dirty="0">
                <a:sym typeface="Wingdings" panose="05000000000000000000" pitchFamily="2" charset="2"/>
              </a:rPr>
              <a:t>X</a:t>
            </a:r>
            <a:r>
              <a:rPr lang="en-US" sz="2500" b="1" i="1" dirty="0"/>
              <a:t> </a:t>
            </a:r>
            <a:r>
              <a:rPr lang="en-US" sz="2500" b="1" baseline="30000" dirty="0"/>
              <a:t>2</a:t>
            </a:r>
            <a:r>
              <a:rPr lang="el-GR" sz="2500" b="1" dirty="0"/>
              <a:t>Σ</a:t>
            </a:r>
            <a:r>
              <a:rPr lang="en-US" sz="2500" b="1" baseline="-25000" dirty="0" smtClean="0"/>
              <a:t>1/2</a:t>
            </a:r>
            <a:r>
              <a:rPr lang="en-US" sz="2500" b="1" dirty="0" smtClean="0">
                <a:sym typeface="Wingdings" panose="05000000000000000000" pitchFamily="2" charset="2"/>
              </a:rPr>
              <a:t></a:t>
            </a:r>
            <a:r>
              <a:rPr lang="en-US" sz="2500" b="1" i="1" dirty="0" smtClean="0"/>
              <a:t> </a:t>
            </a:r>
            <a:r>
              <a:rPr lang="en-US" sz="2500" b="1" i="1" dirty="0"/>
              <a:t>B</a:t>
            </a:r>
            <a:r>
              <a:rPr lang="en-US" sz="2500" b="1" dirty="0"/>
              <a:t> </a:t>
            </a:r>
            <a:r>
              <a:rPr lang="en-US" sz="2500" b="1" baseline="30000" dirty="0"/>
              <a:t>2</a:t>
            </a:r>
            <a:r>
              <a:rPr lang="el-GR" sz="2500" b="1" dirty="0"/>
              <a:t>Σ</a:t>
            </a:r>
            <a:r>
              <a:rPr lang="en-US" sz="2500" b="1" baseline="-25000" dirty="0"/>
              <a:t>1/2</a:t>
            </a:r>
            <a:r>
              <a:rPr lang="en-US" sz="2500" b="1" i="1" dirty="0" smtClean="0">
                <a:sym typeface="Wingdings" panose="05000000000000000000" pitchFamily="2" charset="2"/>
              </a:rPr>
              <a:t> </a:t>
            </a:r>
            <a:r>
              <a:rPr lang="en-US" sz="2500" b="1" dirty="0" smtClean="0"/>
              <a:t>(</a:t>
            </a:r>
            <a:r>
              <a:rPr lang="en-US" sz="2500" b="1" dirty="0" err="1"/>
              <a:t>CaF</a:t>
            </a:r>
            <a:r>
              <a:rPr lang="en-US" sz="2500" b="1" dirty="0" smtClean="0"/>
              <a:t>)</a:t>
            </a:r>
          </a:p>
          <a:p>
            <a:pPr marL="0" indent="0">
              <a:buNone/>
            </a:pPr>
            <a:r>
              <a:rPr lang="en-US" sz="2500" i="1" dirty="0">
                <a:sym typeface="Wingdings" panose="05000000000000000000" pitchFamily="2" charset="2"/>
              </a:rPr>
              <a:t>X</a:t>
            </a:r>
            <a:r>
              <a:rPr lang="en-US" sz="2500" i="1" dirty="0"/>
              <a:t> </a:t>
            </a:r>
            <a:r>
              <a:rPr lang="en-US" sz="2500" baseline="30000" dirty="0"/>
              <a:t>2</a:t>
            </a:r>
            <a:r>
              <a:rPr lang="el-GR" sz="2500" dirty="0"/>
              <a:t>Σ</a:t>
            </a:r>
            <a:r>
              <a:rPr lang="en-US" sz="2500" baseline="-25000" dirty="0"/>
              <a:t>1/2</a:t>
            </a:r>
            <a:r>
              <a:rPr lang="en-US" sz="2500" dirty="0"/>
              <a:t> 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n-US" sz="2500" i="1" dirty="0"/>
              <a:t> A</a:t>
            </a:r>
            <a:r>
              <a:rPr lang="en-US" sz="2500" dirty="0"/>
              <a:t> </a:t>
            </a:r>
            <a:r>
              <a:rPr lang="en-US" sz="2500" baseline="30000" dirty="0"/>
              <a:t>2</a:t>
            </a:r>
            <a:r>
              <a:rPr lang="el-GR" sz="2500" dirty="0"/>
              <a:t>Π</a:t>
            </a:r>
            <a:r>
              <a:rPr lang="en-US" sz="2500" baseline="-25000" dirty="0"/>
              <a:t>1/2</a:t>
            </a:r>
            <a:r>
              <a:rPr lang="en-US" sz="2500" i="1" dirty="0" smtClean="0">
                <a:sym typeface="Wingdings" panose="05000000000000000000" pitchFamily="2" charset="2"/>
              </a:rPr>
              <a:t> </a:t>
            </a:r>
            <a:r>
              <a:rPr lang="en-US" sz="2500" dirty="0" smtClean="0"/>
              <a:t>(</a:t>
            </a:r>
            <a:r>
              <a:rPr lang="en-US" sz="2500" dirty="0" err="1" smtClean="0"/>
              <a:t>CaF</a:t>
            </a:r>
            <a:r>
              <a:rPr lang="en-US" sz="2500" dirty="0" smtClean="0"/>
              <a:t> and </a:t>
            </a:r>
            <a:r>
              <a:rPr lang="en-US" sz="2500" dirty="0" err="1" smtClean="0"/>
              <a:t>SrF</a:t>
            </a:r>
            <a:r>
              <a:rPr lang="en-US" sz="2500" dirty="0" smtClean="0"/>
              <a:t>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Use calculated FCFs (measure of overlap of vibrational </a:t>
            </a:r>
            <a:r>
              <a:rPr lang="en-US" sz="2500" dirty="0" err="1" smtClean="0"/>
              <a:t>wavefunctions</a:t>
            </a:r>
            <a:r>
              <a:rPr lang="en-US" sz="2500" dirty="0" smtClean="0"/>
              <a:t>) to determine the appropriate scheme</a:t>
            </a:r>
          </a:p>
          <a:p>
            <a:r>
              <a:rPr lang="en-US" sz="2500" dirty="0" smtClean="0"/>
              <a:t>Diagonal FCFs</a:t>
            </a:r>
            <a:r>
              <a:rPr lang="en-US" sz="2500" dirty="0" smtClean="0">
                <a:sym typeface="Wingdings" panose="05000000000000000000" pitchFamily="2" charset="2"/>
              </a:rPr>
              <a:t> efficient cooling</a:t>
            </a:r>
            <a:endParaRPr lang="en-US" sz="2500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1884170" cy="30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732240" y="2276872"/>
            <a:ext cx="0" cy="18722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24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Two possible cooling schemes:</a:t>
            </a:r>
          </a:p>
          <a:p>
            <a:pPr marL="0" indent="0">
              <a:buNone/>
            </a:pPr>
            <a:r>
              <a:rPr lang="en-US" sz="2500" i="1" dirty="0">
                <a:sym typeface="Wingdings" panose="05000000000000000000" pitchFamily="2" charset="2"/>
              </a:rPr>
              <a:t>X</a:t>
            </a:r>
            <a:r>
              <a:rPr lang="en-US" sz="2500" i="1" dirty="0"/>
              <a:t> </a:t>
            </a:r>
            <a:r>
              <a:rPr lang="en-US" sz="2500" baseline="30000" dirty="0"/>
              <a:t>2</a:t>
            </a:r>
            <a:r>
              <a:rPr lang="el-GR" sz="2500" dirty="0"/>
              <a:t>Σ</a:t>
            </a:r>
            <a:r>
              <a:rPr lang="en-US" sz="2500" baseline="-25000" dirty="0" smtClean="0"/>
              <a:t>1/2</a:t>
            </a:r>
            <a:r>
              <a:rPr lang="en-US" sz="2500" dirty="0" smtClean="0">
                <a:sym typeface="Wingdings" panose="05000000000000000000" pitchFamily="2" charset="2"/>
              </a:rPr>
              <a:t></a:t>
            </a:r>
            <a:r>
              <a:rPr lang="en-US" sz="2500" i="1" dirty="0" smtClean="0"/>
              <a:t> </a:t>
            </a:r>
            <a:r>
              <a:rPr lang="en-US" sz="2500" i="1" dirty="0"/>
              <a:t>B</a:t>
            </a:r>
            <a:r>
              <a:rPr lang="en-US" sz="2500" dirty="0"/>
              <a:t> </a:t>
            </a:r>
            <a:r>
              <a:rPr lang="en-US" sz="2500" baseline="30000" dirty="0"/>
              <a:t>2</a:t>
            </a:r>
            <a:r>
              <a:rPr lang="el-GR" sz="2500" dirty="0"/>
              <a:t>Σ</a:t>
            </a:r>
            <a:r>
              <a:rPr lang="en-US" sz="2500" baseline="-25000" dirty="0"/>
              <a:t>1/2</a:t>
            </a:r>
            <a:r>
              <a:rPr lang="en-US" sz="2500" i="1" dirty="0" smtClean="0">
                <a:sym typeface="Wingdings" panose="05000000000000000000" pitchFamily="2" charset="2"/>
              </a:rPr>
              <a:t> </a:t>
            </a:r>
            <a:r>
              <a:rPr lang="en-US" sz="2500" dirty="0" smtClean="0"/>
              <a:t>(</a:t>
            </a:r>
            <a:r>
              <a:rPr lang="en-US" sz="2500" dirty="0" err="1"/>
              <a:t>CaF</a:t>
            </a:r>
            <a:r>
              <a:rPr lang="en-US" sz="2500" dirty="0" smtClean="0"/>
              <a:t>)</a:t>
            </a:r>
          </a:p>
          <a:p>
            <a:pPr marL="0" indent="0">
              <a:buNone/>
            </a:pPr>
            <a:r>
              <a:rPr lang="en-US" sz="2500" b="1" i="1" dirty="0">
                <a:sym typeface="Wingdings" panose="05000000000000000000" pitchFamily="2" charset="2"/>
              </a:rPr>
              <a:t>X</a:t>
            </a:r>
            <a:r>
              <a:rPr lang="en-US" sz="2500" b="1" i="1" dirty="0"/>
              <a:t> </a:t>
            </a:r>
            <a:r>
              <a:rPr lang="en-US" sz="2500" b="1" baseline="30000" dirty="0"/>
              <a:t>2</a:t>
            </a:r>
            <a:r>
              <a:rPr lang="el-GR" sz="2500" b="1" dirty="0"/>
              <a:t>Σ</a:t>
            </a:r>
            <a:r>
              <a:rPr lang="en-US" sz="2500" b="1" baseline="-25000" dirty="0"/>
              <a:t>1/2</a:t>
            </a:r>
            <a:r>
              <a:rPr lang="en-US" sz="2500" b="1" dirty="0"/>
              <a:t> </a:t>
            </a:r>
            <a:r>
              <a:rPr lang="en-US" sz="2500" b="1" dirty="0" smtClean="0">
                <a:sym typeface="Wingdings" panose="05000000000000000000" pitchFamily="2" charset="2"/>
              </a:rPr>
              <a:t></a:t>
            </a:r>
            <a:r>
              <a:rPr lang="en-US" sz="2500" b="1" i="1" dirty="0"/>
              <a:t> A</a:t>
            </a:r>
            <a:r>
              <a:rPr lang="en-US" sz="2500" b="1" dirty="0"/>
              <a:t> </a:t>
            </a:r>
            <a:r>
              <a:rPr lang="en-US" sz="2500" b="1" baseline="30000" dirty="0"/>
              <a:t>2</a:t>
            </a:r>
            <a:r>
              <a:rPr lang="el-GR" sz="2500" b="1" dirty="0"/>
              <a:t>Π</a:t>
            </a:r>
            <a:r>
              <a:rPr lang="en-US" sz="2500" b="1" baseline="-25000" dirty="0"/>
              <a:t>1/2</a:t>
            </a:r>
            <a:r>
              <a:rPr lang="en-US" sz="2500" b="1" i="1" dirty="0" smtClean="0">
                <a:sym typeface="Wingdings" panose="05000000000000000000" pitchFamily="2" charset="2"/>
              </a:rPr>
              <a:t> </a:t>
            </a:r>
            <a:r>
              <a:rPr lang="en-US" sz="2500" b="1" dirty="0" smtClean="0"/>
              <a:t>(</a:t>
            </a:r>
            <a:r>
              <a:rPr lang="en-US" sz="2500" b="1" dirty="0" err="1" smtClean="0"/>
              <a:t>CaF</a:t>
            </a:r>
            <a:r>
              <a:rPr lang="en-US" sz="2500" b="1" dirty="0" smtClean="0"/>
              <a:t> and </a:t>
            </a:r>
            <a:r>
              <a:rPr lang="en-US" sz="2500" b="1" dirty="0" err="1" smtClean="0"/>
              <a:t>SrF</a:t>
            </a:r>
            <a:r>
              <a:rPr lang="en-US" sz="2500" b="1" dirty="0" smtClean="0"/>
              <a:t>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Use calculated FCFs (measure of overlap of vibrational </a:t>
            </a:r>
            <a:r>
              <a:rPr lang="en-US" sz="2500" dirty="0" err="1" smtClean="0"/>
              <a:t>wavefunctions</a:t>
            </a:r>
            <a:r>
              <a:rPr lang="en-US" sz="2500" dirty="0" smtClean="0"/>
              <a:t>) to determine the appropriate scheme</a:t>
            </a:r>
          </a:p>
          <a:p>
            <a:r>
              <a:rPr lang="en-US" sz="2500" dirty="0" smtClean="0"/>
              <a:t>Diagonal FCFs</a:t>
            </a:r>
            <a:r>
              <a:rPr lang="en-US" sz="2500" dirty="0" smtClean="0">
                <a:sym typeface="Wingdings" panose="05000000000000000000" pitchFamily="2" charset="2"/>
              </a:rPr>
              <a:t> efficient cooling</a:t>
            </a:r>
            <a:endParaRPr lang="en-US" sz="2500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56792"/>
            <a:ext cx="1884170" cy="30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6804248" y="2636912"/>
            <a:ext cx="0" cy="158400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0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sym typeface="Wingdings" panose="05000000000000000000" pitchFamily="2" charset="2"/>
              </a:rPr>
              <a:t>X</a:t>
            </a:r>
            <a:r>
              <a:rPr lang="en-US" sz="2800" i="1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i="1" dirty="0"/>
              <a:t> B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762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83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sym typeface="Wingdings" panose="05000000000000000000" pitchFamily="2" charset="2"/>
              </a:rPr>
              <a:t>X</a:t>
            </a:r>
            <a:r>
              <a:rPr lang="en-US" sz="2800" i="1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i="1" dirty="0"/>
              <a:t> B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So no.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776287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481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sym typeface="Wingdings" panose="05000000000000000000" pitchFamily="2" charset="2"/>
              </a:rPr>
              <a:t>X</a:t>
            </a:r>
            <a:r>
              <a:rPr lang="en-US" sz="2800" i="1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i="1" dirty="0"/>
              <a:t> A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Π</a:t>
            </a:r>
            <a:r>
              <a:rPr lang="en-US" sz="2800" baseline="-25000" dirty="0"/>
              <a:t>1/2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2276872"/>
            <a:ext cx="7353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86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i="1" dirty="0">
                <a:sym typeface="Wingdings" panose="05000000000000000000" pitchFamily="2" charset="2"/>
              </a:rPr>
              <a:t>X</a:t>
            </a:r>
            <a:r>
              <a:rPr lang="en-US" sz="2800" i="1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Σ</a:t>
            </a:r>
            <a:r>
              <a:rPr lang="en-US" sz="2800" baseline="-25000" dirty="0"/>
              <a:t>1/2</a:t>
            </a:r>
            <a:r>
              <a:rPr lang="en-US" sz="2800" dirty="0"/>
              <a:t> </a:t>
            </a:r>
            <a:r>
              <a:rPr lang="en-US" sz="2800" dirty="0">
                <a:sym typeface="Wingdings" panose="05000000000000000000" pitchFamily="2" charset="2"/>
              </a:rPr>
              <a:t></a:t>
            </a:r>
            <a:r>
              <a:rPr lang="en-US" sz="2800" i="1" dirty="0"/>
              <a:t> A</a:t>
            </a:r>
            <a:r>
              <a:rPr lang="en-US" sz="2800" dirty="0"/>
              <a:t> </a:t>
            </a:r>
            <a:r>
              <a:rPr lang="en-US" sz="2800" baseline="30000" dirty="0"/>
              <a:t>2</a:t>
            </a:r>
            <a:r>
              <a:rPr lang="el-GR" sz="2800" dirty="0"/>
              <a:t>Π</a:t>
            </a:r>
            <a:r>
              <a:rPr lang="en-US" sz="2800" baseline="-25000" dirty="0"/>
              <a:t>1/2</a:t>
            </a:r>
            <a:r>
              <a:rPr lang="en-GB" dirty="0" smtClean="0"/>
              <a:t>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Yes!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47" y="2276872"/>
            <a:ext cx="73533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30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Cooling scheme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2"/>
            <a:ext cx="3962265" cy="287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1692729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53136"/>
            <a:ext cx="5349627" cy="1930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164288" y="5485974"/>
            <a:ext cx="864096" cy="247282"/>
          </a:xfrm>
          <a:prstGeom prst="rect">
            <a:avLst/>
          </a:prstGeom>
          <a:solidFill>
            <a:schemeClr val="accent1">
              <a:alpha val="4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2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</a:t>
            </a:r>
            <a:r>
              <a:rPr lang="en-US" baseline="-25000" dirty="0" err="1"/>
              <a:t>e</a:t>
            </a:r>
            <a:r>
              <a:rPr lang="en-US" baseline="-25000" dirty="0" err="1" smtClean="0"/>
              <a:t>ff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err="1"/>
              <a:t>BaF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In paramagnetic systems two main contributions to </a:t>
            </a:r>
            <a:r>
              <a:rPr lang="en-US" sz="2500" i="1" dirty="0" smtClean="0"/>
              <a:t>P,T</a:t>
            </a:r>
            <a:r>
              <a:rPr lang="en-US" sz="2500" dirty="0" smtClean="0"/>
              <a:t>-violating effect: the </a:t>
            </a:r>
            <a:r>
              <a:rPr lang="en-US" sz="2500" dirty="0" err="1" smtClean="0"/>
              <a:t>eEDM</a:t>
            </a:r>
            <a:r>
              <a:rPr lang="en-US" sz="2500" dirty="0" smtClean="0"/>
              <a:t> (</a:t>
            </a:r>
            <a:r>
              <a:rPr lang="en-US" sz="2500" i="1" dirty="0" smtClean="0"/>
              <a:t>d</a:t>
            </a:r>
            <a:r>
              <a:rPr lang="en-US" sz="2500" baseline="-25000" dirty="0" smtClean="0"/>
              <a:t>e</a:t>
            </a:r>
            <a:r>
              <a:rPr lang="en-US" sz="2500" dirty="0" smtClean="0"/>
              <a:t>) and the S-PS nucleon-electron interaction (</a:t>
            </a:r>
            <a:r>
              <a:rPr lang="en-US" sz="2500" i="1" dirty="0" smtClean="0"/>
              <a:t>C</a:t>
            </a:r>
            <a:r>
              <a:rPr lang="en-US" sz="2500" baseline="-25000" dirty="0" smtClean="0"/>
              <a:t>S</a:t>
            </a:r>
            <a:r>
              <a:rPr lang="en-US" sz="2500" dirty="0" smtClean="0"/>
              <a:t>)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 smtClean="0"/>
          </a:p>
          <a:p>
            <a:r>
              <a:rPr lang="en-US" sz="2500" dirty="0" smtClean="0"/>
              <a:t>We need to know </a:t>
            </a:r>
            <a:r>
              <a:rPr lang="en-US" sz="2500" i="1" dirty="0" err="1" smtClean="0"/>
              <a:t>E</a:t>
            </a:r>
            <a:r>
              <a:rPr lang="en-US" sz="2500" baseline="-25000" dirty="0" err="1" smtClean="0"/>
              <a:t>eff</a:t>
            </a:r>
            <a:r>
              <a:rPr lang="en-US" sz="2500" dirty="0" smtClean="0"/>
              <a:t> and </a:t>
            </a:r>
            <a:r>
              <a:rPr lang="en-US" sz="2500" i="1" dirty="0" err="1" smtClean="0"/>
              <a:t>W</a:t>
            </a:r>
            <a:r>
              <a:rPr lang="en-US" sz="2500" baseline="-25000" dirty="0" err="1" smtClean="0"/>
              <a:t>s</a:t>
            </a:r>
            <a:r>
              <a:rPr lang="en-US" sz="2500" dirty="0" smtClean="0"/>
              <a:t> to interpret the experiment</a:t>
            </a:r>
          </a:p>
          <a:p>
            <a:endParaRPr lang="en-US" sz="2500" dirty="0" smtClean="0"/>
          </a:p>
          <a:p>
            <a:pPr marL="0" indent="0">
              <a:buNone/>
            </a:pPr>
            <a:endParaRPr lang="en-GB" sz="25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73231"/>
            <a:ext cx="5134694" cy="755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6309320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Jung, JHEP </a:t>
            </a:r>
            <a:r>
              <a:rPr lang="en-US" b="1" dirty="0" smtClean="0"/>
              <a:t>2013</a:t>
            </a:r>
            <a:r>
              <a:rPr lang="en-US" dirty="0" smtClean="0"/>
              <a:t>, 168 (2013)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05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500" dirty="0" smtClean="0"/>
              <a:t>Relativistic coupled cluster (finite field)</a:t>
            </a:r>
          </a:p>
          <a:p>
            <a:r>
              <a:rPr lang="en-US" sz="2500" dirty="0" smtClean="0"/>
              <a:t>New implementation needed</a:t>
            </a:r>
          </a:p>
          <a:p>
            <a:r>
              <a:rPr lang="en-US" sz="2500" dirty="0" smtClean="0"/>
              <a:t>Extensive tests of computational parameters to set an uncertainty on the result</a:t>
            </a:r>
          </a:p>
          <a:p>
            <a:endParaRPr lang="en-GB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51774"/>
            <a:ext cx="3280030" cy="773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54625"/>
            <a:ext cx="2922325" cy="73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835" y="2924944"/>
            <a:ext cx="2860526" cy="747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58" y="2910096"/>
            <a:ext cx="32194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536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/>
              <a:t>Understanding </a:t>
            </a:r>
            <a:r>
              <a:rPr lang="en-GB" sz="2400" dirty="0" smtClean="0"/>
              <a:t>how the </a:t>
            </a:r>
            <a:r>
              <a:rPr lang="en-GB" sz="2400" dirty="0"/>
              <a:t>electronic structure is affected by the </a:t>
            </a:r>
            <a:r>
              <a:rPr lang="en-GB" sz="2400" dirty="0" smtClean="0"/>
              <a:t>phenomena</a:t>
            </a:r>
          </a:p>
          <a:p>
            <a:pPr algn="just"/>
            <a:r>
              <a:rPr lang="en-GB" sz="2400" dirty="0" smtClean="0"/>
              <a:t>Identification </a:t>
            </a:r>
            <a:r>
              <a:rPr lang="en-GB" sz="2400" dirty="0"/>
              <a:t>of </a:t>
            </a:r>
            <a:r>
              <a:rPr lang="en-GB" sz="2400" dirty="0" smtClean="0"/>
              <a:t>atomic/molecular </a:t>
            </a:r>
            <a:r>
              <a:rPr lang="en-GB" sz="2400" dirty="0"/>
              <a:t>candidates with enhanced sensitivity </a:t>
            </a:r>
            <a:endParaRPr lang="en-GB" sz="2400" dirty="0" smtClean="0"/>
          </a:p>
          <a:p>
            <a:pPr algn="just"/>
            <a:r>
              <a:rPr lang="en-GB" sz="2400" dirty="0" smtClean="0"/>
              <a:t>Supplying </a:t>
            </a:r>
            <a:r>
              <a:rPr lang="en-GB" sz="2400" dirty="0"/>
              <a:t>the necessary parameters for the interpretation of the </a:t>
            </a:r>
            <a:r>
              <a:rPr lang="en-GB" sz="2400" dirty="0" smtClean="0"/>
              <a:t>experiments </a:t>
            </a:r>
          </a:p>
          <a:p>
            <a:pPr algn="just"/>
            <a:r>
              <a:rPr lang="en-GB" sz="2400" dirty="0" smtClean="0"/>
              <a:t>Calculations </a:t>
            </a:r>
            <a:r>
              <a:rPr lang="en-GB" sz="2400" dirty="0"/>
              <a:t>of the practical parameters needed for the experiment (spectra, lifetimes of levels, etc</a:t>
            </a:r>
            <a:r>
              <a:rPr lang="en-GB" sz="2400" dirty="0" smtClean="0"/>
              <a:t>.)</a:t>
            </a:r>
          </a:p>
          <a:p>
            <a:pPr marL="0" indent="0" algn="just">
              <a:buNone/>
            </a:pPr>
            <a:endParaRPr lang="en-GB" sz="2500" dirty="0" smtClean="0"/>
          </a:p>
        </p:txBody>
      </p:sp>
    </p:spTree>
    <p:extLst>
      <p:ext uri="{BB962C8B-B14F-4D97-AF65-F5344CB8AC3E}">
        <p14:creationId xmlns:p14="http://schemas.microsoft.com/office/powerpoint/2010/main" val="133586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Calculations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Uncertainty evaluation for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s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86198"/>
            <a:ext cx="7794585" cy="287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8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383150"/>
              </p:ext>
            </p:extLst>
          </p:nvPr>
        </p:nvGraphicFramePr>
        <p:xfrm>
          <a:off x="539552" y="1484784"/>
          <a:ext cx="8187146" cy="2736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6909"/>
                <a:gridCol w="1391868"/>
                <a:gridCol w="4678369"/>
              </a:tblGrid>
              <a:tr h="342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err="1" smtClean="0"/>
                        <a:t>E</a:t>
                      </a:r>
                      <a:r>
                        <a:rPr lang="en-GB" sz="1600" i="0" baseline="-25000" dirty="0" err="1" smtClean="0"/>
                        <a:t>eff</a:t>
                      </a:r>
                      <a:r>
                        <a:rPr lang="en-GB" sz="1600" i="0" baseline="0" dirty="0" smtClean="0"/>
                        <a:t> </a:t>
                      </a:r>
                      <a:r>
                        <a:rPr lang="en-GB" sz="1600" b="0" i="0" baseline="0" dirty="0" smtClean="0"/>
                        <a:t>(GV/cm)</a:t>
                      </a:r>
                      <a:endParaRPr lang="en-GB" sz="16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Ref.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CCSD(T)+Gaunt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6.33±0.14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Present</a:t>
                      </a:r>
                      <a:endParaRPr lang="en-GB" sz="1600" b="1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RECP+SCF+EO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7.5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Kozlov</a:t>
                      </a:r>
                      <a:r>
                        <a:rPr lang="en-US" sz="1600" dirty="0" smtClean="0"/>
                        <a:t> et al.,</a:t>
                      </a:r>
                      <a:r>
                        <a:rPr lang="en-US" sz="1600" baseline="0" dirty="0" smtClean="0"/>
                        <a:t> PRA </a:t>
                      </a:r>
                      <a:r>
                        <a:rPr lang="en-US" sz="1600" b="1" baseline="0" dirty="0" smtClean="0"/>
                        <a:t>56</a:t>
                      </a:r>
                      <a:r>
                        <a:rPr lang="en-US" sz="1600" b="0" baseline="0" dirty="0" smtClean="0"/>
                        <a:t> R3326 (1997)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4c-RASCI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7.28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Nayak</a:t>
                      </a:r>
                      <a:r>
                        <a:rPr lang="en-US" sz="1600" baseline="0" dirty="0" smtClean="0"/>
                        <a:t> and Chaudhuri, J. Phys. B </a:t>
                      </a:r>
                      <a:r>
                        <a:rPr lang="en-US" sz="1600" b="1" baseline="0" dirty="0" smtClean="0"/>
                        <a:t>39</a:t>
                      </a:r>
                      <a:r>
                        <a:rPr lang="en-US" sz="1600" b="0" baseline="0" dirty="0" smtClean="0"/>
                        <a:t> 1231 (2006)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4c-CISD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4.32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Fukuda </a:t>
                      </a:r>
                      <a:r>
                        <a:rPr lang="en-US" sz="1600" i="0" dirty="0" smtClean="0"/>
                        <a:t>et</a:t>
                      </a:r>
                      <a:r>
                        <a:rPr lang="en-US" sz="1600" i="0" baseline="0" dirty="0" smtClean="0"/>
                        <a:t> al.</a:t>
                      </a:r>
                      <a:r>
                        <a:rPr lang="en-US" sz="1600" dirty="0" smtClean="0"/>
                        <a:t>, PRA </a:t>
                      </a:r>
                      <a:r>
                        <a:rPr lang="en-US" sz="1600" b="1" dirty="0" smtClean="0"/>
                        <a:t>93</a:t>
                      </a:r>
                      <a:r>
                        <a:rPr lang="en-US" sz="1600" b="0" dirty="0" smtClean="0"/>
                        <a:t>, </a:t>
                      </a:r>
                      <a:r>
                        <a:rPr kumimoji="0"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012518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dirty="0" smtClean="0"/>
                        <a:t>(2016)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GKS ZORA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6.0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Gaul and Berger, JCP </a:t>
                      </a:r>
                      <a:r>
                        <a:rPr lang="en-US" sz="1600" b="1" dirty="0" smtClean="0"/>
                        <a:t>86</a:t>
                      </a:r>
                      <a:r>
                        <a:rPr lang="en-US" sz="1600" b="0" dirty="0" smtClean="0"/>
                        <a:t>, </a:t>
                      </a:r>
                      <a:r>
                        <a:rPr kumimoji="0"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014109</a:t>
                      </a:r>
                      <a:r>
                        <a:rPr lang="en-US" sz="1600" b="0" baseline="0" dirty="0" smtClean="0"/>
                        <a:t> (2017)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CCSD(T)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6.46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Abe et al.,</a:t>
                      </a:r>
                      <a:r>
                        <a:rPr lang="en-GB" sz="1600" baseline="0" dirty="0" smtClean="0"/>
                        <a:t> PRA </a:t>
                      </a:r>
                      <a:r>
                        <a:rPr lang="en-GB" sz="1600" b="1" baseline="0" dirty="0" smtClean="0"/>
                        <a:t>97</a:t>
                      </a:r>
                      <a:r>
                        <a:rPr lang="en-GB" sz="1600" b="0" baseline="0" dirty="0" smtClean="0"/>
                        <a:t> </a:t>
                      </a:r>
                      <a:r>
                        <a:rPr lang="en-GB" sz="1600" dirty="0" smtClean="0"/>
                        <a:t>032515 (2018)</a:t>
                      </a:r>
                      <a:endParaRPr lang="en-GB" sz="1600" dirty="0"/>
                    </a:p>
                  </a:txBody>
                  <a:tcPr/>
                </a:tc>
              </a:tr>
              <a:tr h="34203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CCSD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6.6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Sunaga et al., PRA </a:t>
                      </a:r>
                      <a:r>
                        <a:rPr lang="en-US" sz="1600" b="1" dirty="0" smtClean="0"/>
                        <a:t>98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042511 (2018)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342310"/>
              </p:ext>
            </p:extLst>
          </p:nvPr>
        </p:nvGraphicFramePr>
        <p:xfrm>
          <a:off x="539552" y="4437112"/>
          <a:ext cx="8208912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25"/>
                <a:gridCol w="1498368"/>
                <a:gridCol w="4570019"/>
              </a:tblGrid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Method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i="1" dirty="0" err="1" smtClean="0"/>
                        <a:t>W</a:t>
                      </a:r>
                      <a:r>
                        <a:rPr lang="en-GB" sz="1600" i="0" baseline="-25000" dirty="0" err="1" smtClean="0"/>
                        <a:t>s</a:t>
                      </a:r>
                      <a:r>
                        <a:rPr lang="en-GB" sz="1600" i="0" baseline="0" dirty="0" smtClean="0"/>
                        <a:t> </a:t>
                      </a:r>
                      <a:r>
                        <a:rPr lang="en-GB" sz="1600" b="0" i="0" baseline="0" dirty="0" smtClean="0"/>
                        <a:t>(KHz)</a:t>
                      </a:r>
                      <a:endParaRPr lang="en-GB" sz="16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Ref.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CCSD(T)+Gaunt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1" dirty="0" smtClean="0"/>
                        <a:t>8.30±0.16</a:t>
                      </a:r>
                      <a:endParaRPr lang="en-GB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Present</a:t>
                      </a:r>
                      <a:endParaRPr lang="en-GB" sz="1600" b="1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RECP+SCF+EO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5.9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Kozlov</a:t>
                      </a:r>
                      <a:r>
                        <a:rPr lang="en-US" sz="1600" dirty="0" smtClean="0"/>
                        <a:t> et al.,</a:t>
                      </a:r>
                      <a:r>
                        <a:rPr lang="en-US" sz="1600" baseline="0" dirty="0" smtClean="0"/>
                        <a:t> PRA </a:t>
                      </a:r>
                      <a:r>
                        <a:rPr lang="en-US" sz="1600" b="1" baseline="0" dirty="0" smtClean="0"/>
                        <a:t>56</a:t>
                      </a:r>
                      <a:r>
                        <a:rPr lang="en-US" sz="1600" b="0" baseline="0" dirty="0" smtClean="0"/>
                        <a:t> R3326 (1997)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4c-RASCI</a:t>
                      </a:r>
                      <a:endParaRPr lang="en-GB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 9.7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Nayak</a:t>
                      </a:r>
                      <a:r>
                        <a:rPr lang="en-US" sz="1600" baseline="0" dirty="0" smtClean="0"/>
                        <a:t> et al., PRA </a:t>
                      </a:r>
                      <a:r>
                        <a:rPr lang="en-US" sz="1600" b="1" baseline="0" dirty="0" smtClean="0"/>
                        <a:t>75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022510</a:t>
                      </a:r>
                      <a:r>
                        <a:rPr kumimoji="0" lang="en-GB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baseline="0" dirty="0" smtClean="0"/>
                        <a:t>(2007)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MBPT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Nayak</a:t>
                      </a:r>
                      <a:r>
                        <a:rPr lang="en-US" sz="1600" dirty="0" smtClean="0"/>
                        <a:t> and Chaudhuri, PRA </a:t>
                      </a:r>
                      <a:r>
                        <a:rPr lang="en-US" sz="1600" b="1" dirty="0" smtClean="0"/>
                        <a:t>78</a:t>
                      </a:r>
                      <a:r>
                        <a:rPr lang="en-US" sz="1600" b="0" dirty="0" smtClean="0"/>
                        <a:t>, </a:t>
                      </a:r>
                      <a:r>
                        <a:rPr kumimoji="0" lang="en-GB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012506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dirty="0" smtClean="0"/>
                        <a:t>(2008)</a:t>
                      </a:r>
                      <a:endParaRPr lang="en-GB" sz="1600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CCSD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8.4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Sunaga et al., PRA </a:t>
                      </a:r>
                      <a:r>
                        <a:rPr lang="en-US" sz="1600" b="1" dirty="0" smtClean="0"/>
                        <a:t>98</a:t>
                      </a:r>
                      <a:r>
                        <a:rPr lang="en-US" sz="1600" b="0" dirty="0" smtClean="0"/>
                        <a:t>,</a:t>
                      </a:r>
                      <a:r>
                        <a:rPr lang="en-US" sz="1600" b="0" baseline="0" dirty="0" smtClean="0"/>
                        <a:t> 042511 (2018)</a:t>
                      </a:r>
                      <a:endParaRPr lang="en-GB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6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hyperfine constant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Can be used to test our expected accuracy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795897"/>
              </p:ext>
            </p:extLst>
          </p:nvPr>
        </p:nvGraphicFramePr>
        <p:xfrm>
          <a:off x="251520" y="2276872"/>
          <a:ext cx="8496944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31"/>
                <a:gridCol w="1550942"/>
                <a:gridCol w="4730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Method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i="1" dirty="0" smtClean="0"/>
                        <a:t> A</a:t>
                      </a:r>
                      <a:r>
                        <a:rPr lang="en-GB" sz="1700" i="1" baseline="-25000" dirty="0" smtClean="0"/>
                        <a:t>||</a:t>
                      </a:r>
                      <a:r>
                        <a:rPr lang="en-GB" sz="1700" i="0" dirty="0" smtClean="0"/>
                        <a:t> </a:t>
                      </a:r>
                      <a:r>
                        <a:rPr lang="en-GB" sz="1700" b="0" i="0" baseline="0" dirty="0" smtClean="0"/>
                        <a:t>(MHz)</a:t>
                      </a:r>
                      <a:endParaRPr lang="en-GB" sz="17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Ref.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CCSD(T)+Gaunt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2355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Present</a:t>
                      </a:r>
                      <a:endParaRPr lang="en-GB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Exp.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2376(12)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r>
                        <a:rPr lang="en-GB" sz="1700" dirty="0" smtClean="0"/>
                        <a:t>Chem.</a:t>
                      </a:r>
                      <a:r>
                        <a:rPr lang="en-GB" sz="1700" baseline="0" dirty="0" smtClean="0"/>
                        <a:t> </a:t>
                      </a:r>
                      <a:r>
                        <a:rPr lang="en-GB" sz="1700" dirty="0" smtClean="0"/>
                        <a:t>Phys. </a:t>
                      </a:r>
                      <a:r>
                        <a:rPr lang="en-GB" sz="1700" b="1" dirty="0" smtClean="0"/>
                        <a:t>71</a:t>
                      </a:r>
                      <a:r>
                        <a:rPr lang="en-GB" sz="1700" b="0" dirty="0" smtClean="0"/>
                        <a:t>,</a:t>
                      </a:r>
                      <a:r>
                        <a:rPr lang="en-GB" sz="1700" b="1" dirty="0" smtClean="0"/>
                        <a:t> </a:t>
                      </a:r>
                      <a:r>
                        <a:rPr lang="en-GB" sz="1700" dirty="0" smtClean="0"/>
                        <a:t>389 (1982)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311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Calculations of spectroscopic properties of </a:t>
            </a:r>
            <a:r>
              <a:rPr lang="en-US" sz="2500" dirty="0" err="1" smtClean="0"/>
              <a:t>BaF</a:t>
            </a:r>
            <a:r>
              <a:rPr lang="en-US" sz="2500" dirty="0" smtClean="0"/>
              <a:t> for efficient cooling scheme</a:t>
            </a:r>
          </a:p>
          <a:p>
            <a:r>
              <a:rPr lang="en-US" sz="2500" dirty="0" smtClean="0"/>
              <a:t>New implementations carried out for calculation of </a:t>
            </a:r>
            <a:r>
              <a:rPr lang="en-US" sz="2500" i="1" dirty="0" err="1" smtClean="0"/>
              <a:t>E</a:t>
            </a:r>
            <a:r>
              <a:rPr lang="en-US" sz="2500" baseline="-25000" dirty="0" err="1" smtClean="0"/>
              <a:t>eff</a:t>
            </a:r>
            <a:r>
              <a:rPr lang="en-US" sz="2500" dirty="0" smtClean="0"/>
              <a:t>, </a:t>
            </a:r>
            <a:r>
              <a:rPr lang="en-US" sz="2500" i="1" dirty="0" err="1" smtClean="0"/>
              <a:t>W</a:t>
            </a:r>
            <a:r>
              <a:rPr lang="en-US" sz="2500" i="1" baseline="-25000" dirty="0" err="1" smtClean="0"/>
              <a:t>s</a:t>
            </a:r>
            <a:r>
              <a:rPr lang="en-US" sz="2500" dirty="0" smtClean="0"/>
              <a:t>, and </a:t>
            </a:r>
            <a:r>
              <a:rPr lang="en-US" sz="2500" i="1" dirty="0" smtClean="0"/>
              <a:t>A</a:t>
            </a:r>
            <a:r>
              <a:rPr lang="en-US" sz="2500" baseline="-25000" dirty="0" smtClean="0"/>
              <a:t>||</a:t>
            </a:r>
          </a:p>
          <a:p>
            <a:r>
              <a:rPr lang="en-US" sz="2500" dirty="0" smtClean="0"/>
              <a:t>Method of choice: relativistic coupled cluster, the most powerful and accurate method for treatment of small heavy systems</a:t>
            </a:r>
            <a:endParaRPr lang="en-US" sz="2500" baseline="-25000" dirty="0" smtClean="0"/>
          </a:p>
          <a:p>
            <a:r>
              <a:rPr lang="en-US" sz="2500" dirty="0"/>
              <a:t>R</a:t>
            </a:r>
            <a:r>
              <a:rPr lang="en-US" sz="2500" dirty="0" smtClean="0"/>
              <a:t>esults can be improved systematically; we are able to set uncertainties on the predicted values</a:t>
            </a:r>
          </a:p>
          <a:p>
            <a:endParaRPr lang="en-US" sz="2500" baseline="-25000" dirty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523721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88800" y="602128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Yongliang</a:t>
            </a:r>
            <a:r>
              <a:rPr lang="en-US" b="1" dirty="0" smtClean="0"/>
              <a:t> </a:t>
            </a:r>
            <a:r>
              <a:rPr lang="en-US" b="1" dirty="0" err="1" smtClean="0"/>
              <a:t>Hao</a:t>
            </a:r>
            <a:r>
              <a:rPr lang="en-US" dirty="0" smtClean="0"/>
              <a:t>: properties, </a:t>
            </a:r>
            <a:r>
              <a:rPr lang="en-US" b="1" dirty="0" smtClean="0"/>
              <a:t>Pi </a:t>
            </a:r>
            <a:r>
              <a:rPr lang="en-US" b="1" dirty="0" err="1" smtClean="0"/>
              <a:t>Haase</a:t>
            </a:r>
            <a:r>
              <a:rPr lang="en-US" b="1" dirty="0" smtClean="0"/>
              <a:t>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baseline="-25000" dirty="0" smtClean="0"/>
              <a:t>||</a:t>
            </a:r>
            <a:r>
              <a:rPr lang="en-US" dirty="0" smtClean="0"/>
              <a:t>, </a:t>
            </a:r>
            <a:r>
              <a:rPr lang="en-US" b="1" dirty="0" err="1" smtClean="0"/>
              <a:t>Diewertje</a:t>
            </a:r>
            <a:r>
              <a:rPr lang="en-US" b="1" dirty="0" smtClean="0"/>
              <a:t> </a:t>
            </a:r>
            <a:r>
              <a:rPr lang="en-US" b="1" dirty="0" err="1" smtClean="0"/>
              <a:t>Doeglas</a:t>
            </a:r>
            <a:r>
              <a:rPr lang="en-US" dirty="0" smtClean="0"/>
              <a:t>: </a:t>
            </a:r>
            <a:r>
              <a:rPr lang="en-US" i="1" dirty="0" err="1" smtClean="0"/>
              <a:t>W</a:t>
            </a:r>
            <a:r>
              <a:rPr lang="en-US" baseline="-25000" dirty="0" err="1" smtClean="0"/>
              <a:t>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38" y="260648"/>
            <a:ext cx="7632508" cy="5724381"/>
          </a:xfrm>
        </p:spPr>
      </p:pic>
    </p:spTree>
    <p:extLst>
      <p:ext uri="{BB962C8B-B14F-4D97-AF65-F5344CB8AC3E}">
        <p14:creationId xmlns:p14="http://schemas.microsoft.com/office/powerpoint/2010/main" val="97276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" y="2436512"/>
            <a:ext cx="2193474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9" y="522920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Ephraim </a:t>
            </a:r>
            <a:r>
              <a:rPr lang="en-NZ" dirty="0" err="1" smtClean="0"/>
              <a:t>Eliav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99634"/>
            <a:ext cx="2043435" cy="153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53" y="2306631"/>
            <a:ext cx="969128" cy="993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572" y="52292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6431729" y="52292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Lukas </a:t>
            </a:r>
            <a:r>
              <a:rPr lang="en-NZ" dirty="0" err="1" smtClean="0"/>
              <a:t>Pasteka</a:t>
            </a:r>
            <a:endParaRPr lang="en-NZ" dirty="0"/>
          </a:p>
        </p:txBody>
      </p:sp>
      <p:sp>
        <p:nvSpPr>
          <p:cNvPr id="15" name="TextBox 14"/>
          <p:cNvSpPr txBox="1"/>
          <p:nvPr/>
        </p:nvSpPr>
        <p:spPr>
          <a:xfrm>
            <a:off x="6556759" y="694534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2" y="3612867"/>
            <a:ext cx="1776876" cy="154094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74" y="3471944"/>
            <a:ext cx="1715248" cy="17152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66" y="2248291"/>
            <a:ext cx="943990" cy="10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64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774" y="3471944"/>
            <a:ext cx="1715248" cy="17152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3" y="2436512"/>
            <a:ext cx="2193474" cy="8640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0829" y="5229200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Ephraim </a:t>
            </a:r>
            <a:r>
              <a:rPr lang="en-NZ" dirty="0" err="1" smtClean="0"/>
              <a:t>Eliav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599634"/>
            <a:ext cx="2043435" cy="153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153" y="2306631"/>
            <a:ext cx="969128" cy="993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4572" y="5229200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sp>
        <p:nvSpPr>
          <p:cNvPr id="11" name="TextBox 10"/>
          <p:cNvSpPr txBox="1"/>
          <p:nvPr/>
        </p:nvSpPr>
        <p:spPr>
          <a:xfrm>
            <a:off x="6431729" y="5229200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Lukas </a:t>
            </a:r>
            <a:r>
              <a:rPr lang="en-NZ" dirty="0" err="1" smtClean="0"/>
              <a:t>Pasteka</a:t>
            </a:r>
            <a:endParaRPr lang="en-NZ" dirty="0"/>
          </a:p>
        </p:txBody>
      </p:sp>
      <p:sp>
        <p:nvSpPr>
          <p:cNvPr id="15" name="TextBox 14"/>
          <p:cNvSpPr txBox="1"/>
          <p:nvPr/>
        </p:nvSpPr>
        <p:spPr>
          <a:xfrm>
            <a:off x="6556759" y="694534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02" y="3612867"/>
            <a:ext cx="1776876" cy="154094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95364" y="3644772"/>
            <a:ext cx="7326589" cy="707886"/>
          </a:xfrm>
          <a:prstGeom prst="rect">
            <a:avLst/>
          </a:prstGeom>
          <a:solidFill>
            <a:schemeClr val="bg1"/>
          </a:solidFill>
          <a:ln w="666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NZ" sz="4000" dirty="0" smtClean="0"/>
              <a:t>Thank you for your attention!</a:t>
            </a:r>
            <a:endParaRPr lang="en-NZ" sz="4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966" y="2248291"/>
            <a:ext cx="943990" cy="105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0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56980"/>
            <a:ext cx="2671167" cy="10522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794" y="3717032"/>
            <a:ext cx="1656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Ephraim </a:t>
            </a:r>
            <a:r>
              <a:rPr lang="en-NZ" dirty="0" err="1" smtClean="0"/>
              <a:t>Eliav</a:t>
            </a:r>
            <a:endParaRPr lang="en-NZ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120" y="2102272"/>
            <a:ext cx="2043435" cy="15325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273" y="856980"/>
            <a:ext cx="969128" cy="9939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85198" y="3796128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pic>
        <p:nvPicPr>
          <p:cNvPr id="10" name="Picture 3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298" y="733818"/>
            <a:ext cx="1488850" cy="1007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233196" y="3790984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Peter </a:t>
            </a:r>
            <a:r>
              <a:rPr lang="en-NZ" dirty="0" err="1" smtClean="0"/>
              <a:t>Schwerdtfeger</a:t>
            </a:r>
            <a:endParaRPr lang="en-NZ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790227"/>
            <a:ext cx="1591014" cy="192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556759" y="6945341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err="1" smtClean="0"/>
              <a:t>Miroslav</a:t>
            </a:r>
            <a:r>
              <a:rPr lang="en-NZ" dirty="0" smtClean="0"/>
              <a:t> </a:t>
            </a:r>
            <a:r>
              <a:rPr lang="en-NZ" dirty="0" err="1" smtClean="0"/>
              <a:t>Ilias</a:t>
            </a:r>
            <a:endParaRPr lang="en-NZ" dirty="0"/>
          </a:p>
        </p:txBody>
      </p:sp>
      <p:pic>
        <p:nvPicPr>
          <p:cNvPr id="16" name="Picture 15" descr="unswlogo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2687" y="4635562"/>
            <a:ext cx="2713484" cy="904495"/>
          </a:xfrm>
          <a:prstGeom prst="rect">
            <a:avLst/>
          </a:prstGeom>
        </p:spPr>
      </p:pic>
      <p:pic>
        <p:nvPicPr>
          <p:cNvPr id="17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13" y="4619309"/>
            <a:ext cx="20875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951660" y="5661248"/>
            <a:ext cx="1973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dirty="0" smtClean="0"/>
              <a:t>Victor </a:t>
            </a:r>
            <a:r>
              <a:rPr lang="en-NZ" dirty="0" err="1" smtClean="0"/>
              <a:t>Flambaum</a:t>
            </a:r>
            <a:endParaRPr lang="en-NZ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67" y="2199671"/>
            <a:ext cx="1776876" cy="1540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4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038" y="4233472"/>
            <a:ext cx="6192688" cy="69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Relativistic coupled cluster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500" dirty="0" smtClean="0"/>
              <a:t>Extremely powerful and accurate method for electron correlation</a:t>
            </a:r>
          </a:p>
          <a:p>
            <a:r>
              <a:rPr lang="en-GB" sz="2500" dirty="0" smtClean="0"/>
              <a:t>Exponential wave operator:</a:t>
            </a:r>
          </a:p>
          <a:p>
            <a:endParaRPr lang="en-GB" sz="2500" dirty="0"/>
          </a:p>
          <a:p>
            <a:endParaRPr lang="en-GB" sz="2500" dirty="0" smtClean="0"/>
          </a:p>
          <a:p>
            <a:r>
              <a:rPr lang="en-GB" sz="2500" i="1" dirty="0" smtClean="0"/>
              <a:t>S </a:t>
            </a:r>
            <a:r>
              <a:rPr lang="en-GB" sz="2500" dirty="0" smtClean="0"/>
              <a:t> is </a:t>
            </a:r>
            <a:r>
              <a:rPr lang="en-GB" sz="2500" dirty="0"/>
              <a:t>the excitation </a:t>
            </a:r>
            <a:r>
              <a:rPr lang="en-GB" sz="2500" dirty="0" smtClean="0"/>
              <a:t>operator:</a:t>
            </a:r>
          </a:p>
          <a:p>
            <a:endParaRPr lang="en-GB" sz="2500" dirty="0"/>
          </a:p>
          <a:p>
            <a:endParaRPr lang="en-GB" sz="2500" dirty="0" smtClean="0"/>
          </a:p>
          <a:p>
            <a:r>
              <a:rPr lang="en-GB" sz="2500" dirty="0" smtClean="0"/>
              <a:t>CC energy equations</a:t>
            </a:r>
            <a:r>
              <a:rPr lang="en-GB" dirty="0" smtClean="0"/>
              <a:t>: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52936"/>
            <a:ext cx="4045149" cy="8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628752"/>
            <a:ext cx="49720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35696" y="4293096"/>
            <a:ext cx="792088" cy="432048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17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Relativistic coupled cluster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GB" sz="2500" b="1" dirty="0">
                <a:solidFill>
                  <a:schemeClr val="tx2"/>
                </a:solidFill>
              </a:rPr>
              <a:t>CCSD(T)</a:t>
            </a:r>
            <a:r>
              <a:rPr lang="en-GB" sz="2500" dirty="0"/>
              <a:t> -  single reference coupled cluster </a:t>
            </a:r>
          </a:p>
          <a:p>
            <a:pPr marL="0" indent="0">
              <a:buNone/>
            </a:pPr>
            <a:r>
              <a:rPr lang="en-GB" sz="2500" dirty="0"/>
              <a:t>Closed shell systems/systems with one dominant </a:t>
            </a:r>
            <a:r>
              <a:rPr lang="en-GB" sz="2500" dirty="0" smtClean="0"/>
              <a:t>configuration (good example: </a:t>
            </a:r>
            <a:r>
              <a:rPr lang="en-GB" sz="2500" dirty="0" err="1" smtClean="0"/>
              <a:t>BaF</a:t>
            </a:r>
            <a:r>
              <a:rPr lang="en-GB" sz="2500" dirty="0" smtClean="0"/>
              <a:t>, </a:t>
            </a:r>
            <a:r>
              <a:rPr lang="en-GB" sz="2500" i="1" dirty="0" smtClean="0"/>
              <a:t>X</a:t>
            </a:r>
            <a:r>
              <a:rPr lang="en-GB" sz="2500" dirty="0" smtClean="0"/>
              <a:t> </a:t>
            </a:r>
            <a:r>
              <a:rPr lang="en-GB" sz="2500" baseline="30000" dirty="0" smtClean="0"/>
              <a:t>2</a:t>
            </a:r>
            <a:r>
              <a:rPr lang="el-GR" sz="2500" dirty="0" smtClean="0"/>
              <a:t>Σ</a:t>
            </a:r>
            <a:r>
              <a:rPr lang="en-US" sz="2500" dirty="0" smtClean="0"/>
              <a:t>)</a:t>
            </a:r>
            <a:endParaRPr lang="en-GB" sz="2500" dirty="0" smtClean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GB" sz="2500" b="1" dirty="0">
                <a:solidFill>
                  <a:schemeClr val="tx2"/>
                </a:solidFill>
              </a:rPr>
              <a:t>FSCCSD</a:t>
            </a:r>
            <a:r>
              <a:rPr lang="en-GB" sz="2500" dirty="0"/>
              <a:t> – </a:t>
            </a:r>
            <a:r>
              <a:rPr lang="en-GB" sz="2500" dirty="0" err="1"/>
              <a:t>multireference</a:t>
            </a:r>
            <a:r>
              <a:rPr lang="en-GB" sz="2500" dirty="0"/>
              <a:t> </a:t>
            </a:r>
            <a:r>
              <a:rPr lang="en-GB" sz="2500" dirty="0" err="1"/>
              <a:t>Fock</a:t>
            </a:r>
            <a:r>
              <a:rPr lang="en-GB" sz="2500" dirty="0"/>
              <a:t> space coupled cluster</a:t>
            </a:r>
          </a:p>
          <a:p>
            <a:pPr marL="0" indent="0">
              <a:buNone/>
            </a:pPr>
            <a:r>
              <a:rPr lang="en-GB" sz="2500" dirty="0"/>
              <a:t>Open shell systems, </a:t>
            </a:r>
            <a:r>
              <a:rPr lang="en-GB" sz="2500" dirty="0" smtClean="0"/>
              <a:t>excited states, </a:t>
            </a:r>
            <a:r>
              <a:rPr lang="en-GB" sz="2500" dirty="0"/>
              <a:t>bond </a:t>
            </a:r>
            <a:r>
              <a:rPr lang="en-GB" sz="2500" dirty="0" smtClean="0"/>
              <a:t>dissociation</a:t>
            </a:r>
          </a:p>
          <a:p>
            <a:pPr marL="0" indent="0">
              <a:buNone/>
            </a:pPr>
            <a:r>
              <a:rPr lang="en-GB" sz="2500" dirty="0"/>
              <a:t>(good example: </a:t>
            </a:r>
            <a:r>
              <a:rPr lang="en-GB" sz="2500" dirty="0" err="1" smtClean="0"/>
              <a:t>ThO</a:t>
            </a:r>
            <a:r>
              <a:rPr lang="en-GB" sz="2500" dirty="0" smtClean="0"/>
              <a:t>,  </a:t>
            </a:r>
            <a:r>
              <a:rPr lang="en-GB" sz="2500" baseline="30000" dirty="0" smtClean="0"/>
              <a:t>3</a:t>
            </a:r>
            <a:r>
              <a:rPr lang="el-GR" sz="2500" dirty="0" smtClean="0">
                <a:latin typeface="Century Schoolbook"/>
              </a:rPr>
              <a:t>Δ</a:t>
            </a:r>
            <a:r>
              <a:rPr lang="en-US" sz="2500" baseline="-25000" dirty="0" smtClean="0">
                <a:latin typeface="Century Schoolbook"/>
              </a:rPr>
              <a:t>1</a:t>
            </a:r>
            <a:r>
              <a:rPr lang="en-US" sz="2500" dirty="0" smtClean="0"/>
              <a:t>)</a:t>
            </a:r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r>
              <a:rPr lang="en-US" sz="2500" dirty="0" smtClean="0"/>
              <a:t>Use the most suitable method, or both in complementary manner.</a:t>
            </a:r>
            <a:endParaRPr lang="en-GB" sz="2500" dirty="0"/>
          </a:p>
          <a:p>
            <a:pPr marL="0" indent="0">
              <a:buNone/>
            </a:pPr>
            <a:endParaRPr lang="en-GB" sz="2500" dirty="0"/>
          </a:p>
          <a:p>
            <a:endParaRPr lang="en-US" sz="2500" dirty="0"/>
          </a:p>
          <a:p>
            <a:pPr marL="0" indent="0">
              <a:buNone/>
            </a:pPr>
            <a:endParaRPr lang="en-GB" sz="25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investigations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2400" dirty="0"/>
              <a:t>Understanding </a:t>
            </a:r>
            <a:r>
              <a:rPr lang="en-GB" sz="2400" dirty="0" smtClean="0"/>
              <a:t>how the </a:t>
            </a:r>
            <a:r>
              <a:rPr lang="en-GB" sz="2400" dirty="0"/>
              <a:t>electronic structure is affected by the </a:t>
            </a:r>
            <a:r>
              <a:rPr lang="en-GB" sz="2400" dirty="0" smtClean="0"/>
              <a:t>phenomena</a:t>
            </a:r>
          </a:p>
          <a:p>
            <a:pPr algn="just"/>
            <a:r>
              <a:rPr lang="en-GB" sz="2400" dirty="0" smtClean="0"/>
              <a:t>Identification </a:t>
            </a:r>
            <a:r>
              <a:rPr lang="en-GB" sz="2400" dirty="0"/>
              <a:t>of </a:t>
            </a:r>
            <a:r>
              <a:rPr lang="en-GB" sz="2400" dirty="0" smtClean="0"/>
              <a:t>atomic/molecular </a:t>
            </a:r>
            <a:r>
              <a:rPr lang="en-GB" sz="2400" dirty="0"/>
              <a:t>candidates with enhanced sensitivity </a:t>
            </a:r>
            <a:endParaRPr lang="en-GB" sz="2400" dirty="0" smtClean="0"/>
          </a:p>
          <a:p>
            <a:pPr algn="just"/>
            <a:r>
              <a:rPr lang="en-GB" sz="2400" dirty="0" smtClean="0">
                <a:solidFill>
                  <a:srgbClr val="C00000"/>
                </a:solidFill>
              </a:rPr>
              <a:t>Supplying </a:t>
            </a:r>
            <a:r>
              <a:rPr lang="en-GB" sz="2400" dirty="0">
                <a:solidFill>
                  <a:srgbClr val="C00000"/>
                </a:solidFill>
              </a:rPr>
              <a:t>the necessary parameters for the interpretation of the </a:t>
            </a:r>
            <a:r>
              <a:rPr lang="en-GB" sz="2400" dirty="0" smtClean="0">
                <a:solidFill>
                  <a:srgbClr val="C00000"/>
                </a:solidFill>
              </a:rPr>
              <a:t>experiments </a:t>
            </a:r>
          </a:p>
          <a:p>
            <a:pPr algn="just"/>
            <a:r>
              <a:rPr lang="en-GB" sz="2400" dirty="0" smtClean="0">
                <a:solidFill>
                  <a:srgbClr val="C00000"/>
                </a:solidFill>
              </a:rPr>
              <a:t>Calculations </a:t>
            </a:r>
            <a:r>
              <a:rPr lang="en-GB" sz="2400" dirty="0">
                <a:solidFill>
                  <a:srgbClr val="C00000"/>
                </a:solidFill>
              </a:rPr>
              <a:t>of the practical parameters needed for the experiment (spectra, lifetimes of levels, etc</a:t>
            </a:r>
            <a:r>
              <a:rPr lang="en-GB" sz="2400" dirty="0" smtClean="0">
                <a:solidFill>
                  <a:srgbClr val="C00000"/>
                </a:solidFill>
              </a:rPr>
              <a:t>.)</a:t>
            </a:r>
          </a:p>
          <a:p>
            <a:pPr algn="just"/>
            <a:endParaRPr lang="en-GB" sz="2500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Field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Obtaining expectation values/matrix elements within CC problematic (some implementations available/ongoing)</a:t>
            </a:r>
          </a:p>
          <a:p>
            <a:r>
              <a:rPr lang="en-US" sz="2500" dirty="0" smtClean="0"/>
              <a:t>Alternative: use </a:t>
            </a:r>
            <a:r>
              <a:rPr lang="en-US" sz="2500" u="sng" dirty="0" smtClean="0"/>
              <a:t>finite field</a:t>
            </a:r>
            <a:r>
              <a:rPr lang="en-US" sz="2500" dirty="0" smtClean="0"/>
              <a:t> approach</a:t>
            </a:r>
          </a:p>
          <a:p>
            <a:r>
              <a:rPr lang="en-US" sz="2500" dirty="0" smtClean="0"/>
              <a:t>Established method: dipole moments, polarizabilities, effective field gradients...</a:t>
            </a:r>
          </a:p>
          <a:p>
            <a:pPr marL="0" indent="0">
              <a:buNone/>
            </a:pPr>
            <a:r>
              <a:rPr lang="en-US" sz="2500" dirty="0" smtClean="0"/>
              <a:t>Basic idea:</a:t>
            </a:r>
          </a:p>
          <a:p>
            <a:r>
              <a:rPr lang="en-US" sz="2500" dirty="0" smtClean="0"/>
              <a:t> </a:t>
            </a:r>
            <a:r>
              <a:rPr lang="en-US" sz="2500" i="1" dirty="0" smtClean="0"/>
              <a:t>H</a:t>
            </a:r>
            <a:r>
              <a:rPr lang="en-US" sz="2500" dirty="0" smtClean="0"/>
              <a:t>=</a:t>
            </a:r>
            <a:r>
              <a:rPr lang="en-US" sz="2500" i="1" dirty="0" smtClean="0"/>
              <a:t>H</a:t>
            </a:r>
            <a:r>
              <a:rPr lang="en-US" sz="2500" baseline="30000" dirty="0" smtClean="0"/>
              <a:t>(0)</a:t>
            </a:r>
            <a:r>
              <a:rPr lang="en-US" sz="2500" dirty="0" smtClean="0"/>
              <a:t>+</a:t>
            </a:r>
            <a:r>
              <a:rPr lang="el-GR" sz="2500" dirty="0" smtClean="0"/>
              <a:t>λ</a:t>
            </a:r>
            <a:r>
              <a:rPr lang="en-US" sz="2500" i="1" dirty="0" smtClean="0"/>
              <a:t>H</a:t>
            </a:r>
            <a:r>
              <a:rPr lang="en-US" sz="2500" dirty="0"/>
              <a:t>′</a:t>
            </a:r>
            <a:endParaRPr lang="en-US" sz="2500" dirty="0" smtClean="0"/>
          </a:p>
          <a:p>
            <a:r>
              <a:rPr lang="en-US" sz="2500" dirty="0" smtClean="0"/>
              <a:t>Expectation value is obtained from the derivative of the energy with respect to </a:t>
            </a:r>
            <a:r>
              <a:rPr lang="el-GR" sz="2500" dirty="0"/>
              <a:t>λ</a:t>
            </a: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40608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Field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86687"/>
            <a:ext cx="8503920" cy="4572000"/>
          </a:xfrm>
        </p:spPr>
        <p:txBody>
          <a:bodyPr/>
          <a:lstStyle/>
          <a:p>
            <a:r>
              <a:rPr lang="en-US" dirty="0" smtClean="0"/>
              <a:t>Example: effective electric field, </a:t>
            </a:r>
            <a:r>
              <a:rPr lang="en-US" i="1" dirty="0" err="1" smtClean="0"/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24" y="2060848"/>
            <a:ext cx="4398408" cy="87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" y="3311175"/>
            <a:ext cx="3246280" cy="76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" y="4653136"/>
            <a:ext cx="530542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97" y="5661249"/>
            <a:ext cx="2376264" cy="667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355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Finite Field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586687"/>
            <a:ext cx="8503920" cy="4572000"/>
          </a:xfrm>
        </p:spPr>
        <p:txBody>
          <a:bodyPr/>
          <a:lstStyle/>
          <a:p>
            <a:r>
              <a:rPr lang="en-US" dirty="0"/>
              <a:t>Example: effective electric field, </a:t>
            </a:r>
            <a:r>
              <a:rPr lang="en-US" i="1" dirty="0" err="1"/>
              <a:t>E</a:t>
            </a:r>
            <a:r>
              <a:rPr lang="en-US" baseline="-25000" dirty="0" err="1"/>
              <a:t>eff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7" y="4293095"/>
            <a:ext cx="4168644" cy="79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6" y="5301207"/>
            <a:ext cx="1933229" cy="805512"/>
          </a:xfrm>
          <a:prstGeom prst="rect">
            <a:avLst/>
          </a:prstGeom>
          <a:noFill/>
          <a:ln w="349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298296" y="6340678"/>
            <a:ext cx="3659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Abe et al.</a:t>
            </a:r>
            <a:r>
              <a:rPr lang="en-US" i="1" dirty="0" smtClean="0"/>
              <a:t>,</a:t>
            </a:r>
            <a:r>
              <a:rPr lang="en-US" dirty="0"/>
              <a:t> </a:t>
            </a:r>
            <a:r>
              <a:rPr lang="en-US" dirty="0" smtClean="0"/>
              <a:t>PRA </a:t>
            </a:r>
            <a:r>
              <a:rPr lang="en-US" b="1" dirty="0" smtClean="0"/>
              <a:t>97</a:t>
            </a:r>
            <a:r>
              <a:rPr lang="en-US" dirty="0" smtClean="0"/>
              <a:t>, 032515 </a:t>
            </a:r>
            <a:r>
              <a:rPr lang="en-US" dirty="0"/>
              <a:t>(2018) </a:t>
            </a:r>
            <a:endParaRPr lang="en-GB" dirty="0"/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94992"/>
            <a:ext cx="1036088" cy="56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531" y="2596212"/>
            <a:ext cx="2736439" cy="7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16808"/>
            <a:ext cx="3714876" cy="238528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98" y="2348880"/>
            <a:ext cx="3181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37" y="3430125"/>
            <a:ext cx="2385612" cy="49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455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Finite Field Approach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500" dirty="0"/>
              <a:t>Properties: </a:t>
            </a:r>
            <a:endParaRPr lang="en-US" sz="2500" i="1" dirty="0"/>
          </a:p>
          <a:p>
            <a:pPr lvl="1" algn="just"/>
            <a:r>
              <a:rPr lang="en-US" i="1" dirty="0" err="1"/>
              <a:t>E</a:t>
            </a:r>
            <a:r>
              <a:rPr lang="en-US" baseline="-25000" dirty="0" err="1"/>
              <a:t>eff</a:t>
            </a:r>
            <a:endParaRPr lang="en-US" baseline="-25000" dirty="0"/>
          </a:p>
          <a:p>
            <a:pPr lvl="1" algn="just"/>
            <a:r>
              <a:rPr lang="en-US" dirty="0"/>
              <a:t>Scalar-</a:t>
            </a:r>
            <a:r>
              <a:rPr lang="en-US" dirty="0" err="1"/>
              <a:t>pseudoscalar</a:t>
            </a:r>
            <a:r>
              <a:rPr lang="en-US" dirty="0"/>
              <a:t> interaction coefficient </a:t>
            </a:r>
            <a:r>
              <a:rPr lang="en-US" i="1" dirty="0" err="1"/>
              <a:t>W</a:t>
            </a:r>
            <a:r>
              <a:rPr lang="en-US" baseline="-25000" dirty="0" err="1"/>
              <a:t>s</a:t>
            </a:r>
            <a:endParaRPr lang="en-US" i="1" dirty="0"/>
          </a:p>
          <a:p>
            <a:pPr lvl="1" algn="just"/>
            <a:r>
              <a:rPr lang="en-US" dirty="0"/>
              <a:t>NAM interaction coefficient </a:t>
            </a:r>
            <a:r>
              <a:rPr lang="en-US" i="1" dirty="0"/>
              <a:t>W</a:t>
            </a:r>
            <a:r>
              <a:rPr lang="en-US" i="1" baseline="-25000" dirty="0"/>
              <a:t>A</a:t>
            </a:r>
            <a:r>
              <a:rPr lang="en-US" dirty="0"/>
              <a:t> </a:t>
            </a:r>
          </a:p>
          <a:p>
            <a:pPr lvl="1" algn="just"/>
            <a:r>
              <a:rPr lang="en-US" dirty="0" smtClean="0"/>
              <a:t>Magnetic </a:t>
            </a:r>
            <a:r>
              <a:rPr lang="en-US" dirty="0"/>
              <a:t>hyperfine coupling constants</a:t>
            </a:r>
          </a:p>
          <a:p>
            <a:pPr lvl="1" algn="just"/>
            <a:r>
              <a:rPr lang="en-US" dirty="0" smtClean="0"/>
              <a:t>...</a:t>
            </a:r>
            <a:endParaRPr lang="en-US" sz="2500" dirty="0" smtClean="0"/>
          </a:p>
          <a:p>
            <a:pPr algn="just"/>
            <a:r>
              <a:rPr lang="en-US" sz="2500" dirty="0" smtClean="0"/>
              <a:t>Developers version of the DIRAC program</a:t>
            </a:r>
            <a:endParaRPr lang="en-GB" sz="2500" dirty="0"/>
          </a:p>
          <a:p>
            <a:pPr algn="just"/>
            <a:r>
              <a:rPr lang="en-US" sz="2500" dirty="0" smtClean="0"/>
              <a:t>CCSD(T), FSCC, DHF, MP2</a:t>
            </a:r>
          </a:p>
          <a:p>
            <a:pPr algn="just"/>
            <a:r>
              <a:rPr lang="en-US" sz="2500" dirty="0"/>
              <a:t>S</a:t>
            </a:r>
            <a:r>
              <a:rPr lang="en-US" sz="2500" dirty="0" smtClean="0"/>
              <a:t>ystematic investigation of effect of computational parameters and uncertainty evaluation</a:t>
            </a:r>
            <a:endParaRPr lang="en-US" dirty="0" smtClean="0"/>
          </a:p>
          <a:p>
            <a:pPr lvl="1">
              <a:buFont typeface="Wingdings" panose="05000000000000000000" pitchFamily="2" charset="2"/>
              <a:buChar char="Ø"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7896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W</a:t>
            </a:r>
            <a:r>
              <a:rPr lang="en-US" baseline="-25000" dirty="0" smtClean="0"/>
              <a:t>A</a:t>
            </a:r>
            <a:r>
              <a:rPr lang="en-US" dirty="0" smtClean="0"/>
              <a:t> coefficient in </a:t>
            </a:r>
            <a:r>
              <a:rPr lang="en-US" dirty="0" err="1" smtClean="0"/>
              <a:t>BaF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en-US" sz="2500" dirty="0" smtClean="0"/>
              <a:t>Nuclear </a:t>
            </a:r>
            <a:r>
              <a:rPr lang="en-US" sz="2500" dirty="0" err="1" smtClean="0"/>
              <a:t>anapole</a:t>
            </a:r>
            <a:r>
              <a:rPr lang="en-US" sz="2500" dirty="0" smtClean="0"/>
              <a:t> moment is the dominant NSD-PV effect in heavy systems</a:t>
            </a:r>
          </a:p>
          <a:p>
            <a:pPr marL="0" indent="0" algn="just">
              <a:buNone/>
            </a:pPr>
            <a:endParaRPr lang="en-US" sz="2500" dirty="0"/>
          </a:p>
          <a:p>
            <a:pPr marL="0" indent="0" algn="just">
              <a:buNone/>
            </a:pPr>
            <a:endParaRPr lang="en-US" sz="2500" dirty="0" smtClean="0"/>
          </a:p>
          <a:p>
            <a:pPr algn="just"/>
            <a:r>
              <a:rPr lang="en-US" sz="2500" dirty="0" smtClean="0"/>
              <a:t>Planned measurement in </a:t>
            </a:r>
            <a:r>
              <a:rPr lang="en-US" sz="2500" dirty="0" err="1" smtClean="0"/>
              <a:t>BaF</a:t>
            </a:r>
            <a:r>
              <a:rPr lang="en-US" sz="2500" dirty="0" smtClean="0"/>
              <a:t>*</a:t>
            </a:r>
          </a:p>
          <a:p>
            <a:pPr algn="just"/>
            <a:r>
              <a:rPr lang="en-US" sz="2500" i="1" dirty="0"/>
              <a:t>W</a:t>
            </a:r>
            <a:r>
              <a:rPr lang="en-US" sz="2500" baseline="-25000" dirty="0"/>
              <a:t>A</a:t>
            </a:r>
            <a:r>
              <a:rPr lang="en-US" sz="2500" dirty="0"/>
              <a:t> coefficient </a:t>
            </a:r>
            <a:r>
              <a:rPr lang="en-US" sz="2500" dirty="0" smtClean="0"/>
              <a:t>can be used to extract </a:t>
            </a:r>
            <a:r>
              <a:rPr lang="en-US" sz="2500" dirty="0" err="1" smtClean="0"/>
              <a:t>anapole</a:t>
            </a:r>
            <a:r>
              <a:rPr lang="en-US" sz="2500" dirty="0" smtClean="0"/>
              <a:t> from measurements</a:t>
            </a:r>
          </a:p>
          <a:p>
            <a:pPr marL="0" indent="0" algn="just">
              <a:buNone/>
            </a:pPr>
            <a:endParaRPr lang="en-US" sz="2500" dirty="0" smtClean="0"/>
          </a:p>
          <a:p>
            <a:endParaRPr lang="en-US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6363058"/>
            <a:ext cx="4544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E. </a:t>
            </a:r>
            <a:r>
              <a:rPr lang="nb-NO" dirty="0" smtClean="0"/>
              <a:t>Altuntas </a:t>
            </a:r>
            <a:r>
              <a:rPr lang="nb-NO" dirty="0"/>
              <a:t>et al</a:t>
            </a:r>
            <a:r>
              <a:rPr lang="nb-NO" i="1" dirty="0"/>
              <a:t>.</a:t>
            </a:r>
            <a:r>
              <a:rPr lang="nb-NO" dirty="0"/>
              <a:t>, </a:t>
            </a:r>
            <a:r>
              <a:rPr lang="nb-NO" dirty="0" smtClean="0"/>
              <a:t>PRL </a:t>
            </a:r>
            <a:r>
              <a:rPr lang="nb-NO" b="1" dirty="0"/>
              <a:t>120</a:t>
            </a:r>
            <a:r>
              <a:rPr lang="nb-NO" dirty="0"/>
              <a:t>, 142501 (2018)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48880"/>
            <a:ext cx="5219874" cy="864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5519203"/>
            <a:ext cx="4824183" cy="80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46135"/>
            <a:ext cx="4824183" cy="773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75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W</a:t>
            </a:r>
            <a:r>
              <a:rPr lang="en-US" baseline="-25000" dirty="0"/>
              <a:t>A</a:t>
            </a:r>
            <a:r>
              <a:rPr lang="en-US" dirty="0"/>
              <a:t> coefficient in </a:t>
            </a:r>
            <a:r>
              <a:rPr lang="en-US" dirty="0" err="1"/>
              <a:t>BaF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Computational parameters:</a:t>
            </a:r>
          </a:p>
          <a:p>
            <a:pPr lvl="1"/>
            <a:r>
              <a:rPr lang="en-US" dirty="0" smtClean="0"/>
              <a:t>Basis set</a:t>
            </a:r>
          </a:p>
          <a:p>
            <a:pPr lvl="1"/>
            <a:r>
              <a:rPr lang="en-US" dirty="0" smtClean="0"/>
              <a:t>Correlation: method (DHF/DFT/MP2/CCSD(T)/FSCC)</a:t>
            </a:r>
          </a:p>
          <a:p>
            <a:pPr lvl="1"/>
            <a:r>
              <a:rPr lang="en-US" dirty="0" smtClean="0"/>
              <a:t>Correlation (CC): higher excitations</a:t>
            </a:r>
          </a:p>
          <a:p>
            <a:pPr lvl="1"/>
            <a:r>
              <a:rPr lang="en-US" dirty="0" smtClean="0"/>
              <a:t>Correlation (CC): number of correlated electrons and virtual orbitals</a:t>
            </a:r>
          </a:p>
          <a:p>
            <a:pPr lvl="1"/>
            <a:r>
              <a:rPr lang="en-US" dirty="0"/>
              <a:t>Treatment of relativity (Gaunt term)</a:t>
            </a:r>
          </a:p>
          <a:p>
            <a:pPr marL="274320" lvl="1" indent="0">
              <a:buNone/>
            </a:pPr>
            <a:endParaRPr lang="en-US" dirty="0" smtClean="0"/>
          </a:p>
          <a:p>
            <a:pPr marL="27432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44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set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We use relativistic basis sets of </a:t>
            </a:r>
            <a:r>
              <a:rPr lang="en-US" sz="2500" dirty="0" err="1" smtClean="0"/>
              <a:t>Dyall</a:t>
            </a:r>
            <a:r>
              <a:rPr lang="en-US" sz="2500" dirty="0" smtClean="0"/>
              <a:t>*</a:t>
            </a:r>
          </a:p>
          <a:p>
            <a:r>
              <a:rPr lang="en-US" sz="2500" dirty="0" smtClean="0"/>
              <a:t>Manually augment with diffuse and tight functions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GB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378913" y="619666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K. G. </a:t>
            </a:r>
            <a:r>
              <a:rPr lang="en-GB" dirty="0" err="1"/>
              <a:t>Dyall</a:t>
            </a:r>
            <a:r>
              <a:rPr lang="en-GB" dirty="0"/>
              <a:t>, </a:t>
            </a:r>
            <a:r>
              <a:rPr lang="en-GB" dirty="0" smtClean="0"/>
              <a:t>JPCA </a:t>
            </a:r>
            <a:r>
              <a:rPr lang="en-GB" b="1" dirty="0"/>
              <a:t>113</a:t>
            </a:r>
            <a:r>
              <a:rPr lang="en-GB" dirty="0"/>
              <a:t>, 12638 (2009</a:t>
            </a:r>
            <a:r>
              <a:rPr lang="en-GB" dirty="0" smtClean="0"/>
              <a:t>), </a:t>
            </a:r>
            <a:r>
              <a:rPr lang="en-GB" dirty="0" err="1" smtClean="0"/>
              <a:t>Theor</a:t>
            </a:r>
            <a:r>
              <a:rPr lang="en-GB" dirty="0" smtClean="0"/>
              <a:t>. </a:t>
            </a:r>
            <a:r>
              <a:rPr lang="en-GB" dirty="0"/>
              <a:t>Chem. Acc. </a:t>
            </a:r>
            <a:r>
              <a:rPr lang="en-GB" b="1" dirty="0"/>
              <a:t>135</a:t>
            </a:r>
            <a:r>
              <a:rPr lang="en-GB" dirty="0"/>
              <a:t>, 128 (2016</a:t>
            </a:r>
            <a:r>
              <a:rPr lang="en-GB" dirty="0" smtClean="0"/>
              <a:t>)</a:t>
            </a:r>
          </a:p>
          <a:p>
            <a:r>
              <a:rPr lang="en-US" dirty="0" smtClean="0"/>
              <a:t>D. </a:t>
            </a:r>
            <a:r>
              <a:rPr lang="en-US" dirty="0" err="1" smtClean="0"/>
              <a:t>Doeglas</a:t>
            </a:r>
            <a:r>
              <a:rPr lang="en-US" dirty="0" smtClean="0"/>
              <a:t>, Master Thesis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641" y="2780928"/>
            <a:ext cx="5081872" cy="296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1800200" cy="467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045636"/>
            <a:ext cx="2952328" cy="627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26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Basis set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Basis set quality:</a:t>
            </a:r>
          </a:p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smtClean="0"/>
              <a:t>Diffuse functions:</a:t>
            </a:r>
          </a:p>
          <a:p>
            <a:endParaRPr lang="en-US" sz="2500" dirty="0"/>
          </a:p>
          <a:p>
            <a:endParaRPr lang="en-US" sz="2500" dirty="0" smtClean="0"/>
          </a:p>
          <a:p>
            <a:r>
              <a:rPr lang="en-US" sz="2500" dirty="0" smtClean="0"/>
              <a:t>Tight functions:</a:t>
            </a:r>
          </a:p>
          <a:p>
            <a:pPr marL="0" indent="0">
              <a:buNone/>
            </a:pPr>
            <a:endParaRPr lang="en-US" sz="2500" dirty="0" smtClean="0"/>
          </a:p>
          <a:p>
            <a:pPr marL="0" indent="0">
              <a:buNone/>
            </a:pPr>
            <a:endParaRPr lang="en-US" sz="25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7869480"/>
              </p:ext>
            </p:extLst>
          </p:nvPr>
        </p:nvGraphicFramePr>
        <p:xfrm>
          <a:off x="539552" y="1988840"/>
          <a:ext cx="7776864" cy="1376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872208"/>
                <a:gridCol w="1872208"/>
                <a:gridCol w="2160240"/>
              </a:tblGrid>
              <a:tr h="355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v2z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v3z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v4z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N. functions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Ba: 25s19p13d</a:t>
                      </a:r>
                    </a:p>
                    <a:p>
                      <a:r>
                        <a:rPr lang="en-GB" dirty="0" smtClean="0"/>
                        <a:t>F:</a:t>
                      </a:r>
                      <a:r>
                        <a:rPr lang="en-GB" baseline="0" dirty="0" smtClean="0"/>
                        <a:t> 10s6p1d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Ba: 31s24p16d3f</a:t>
                      </a:r>
                    </a:p>
                    <a:p>
                      <a:r>
                        <a:rPr lang="en-GB" dirty="0" smtClean="0"/>
                        <a:t>F: 14s8p2d1f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Ba: 35s30p19d4f3g</a:t>
                      </a:r>
                    </a:p>
                    <a:p>
                      <a:r>
                        <a:rPr lang="en-GB" dirty="0" smtClean="0"/>
                        <a:t>F: 18s10p3d2f1g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</a:t>
                      </a:r>
                      <a:r>
                        <a:rPr lang="en-GB" i="0" baseline="0" dirty="0" smtClean="0"/>
                        <a:t> (Hz)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129.22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141.42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141.84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459026"/>
              </p:ext>
            </p:extLst>
          </p:nvPr>
        </p:nvGraphicFramePr>
        <p:xfrm>
          <a:off x="539552" y="3933056"/>
          <a:ext cx="684075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151"/>
                <a:gridCol w="1351209"/>
                <a:gridCol w="2076757"/>
                <a:gridCol w="2044642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v4z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s-aug-v4z (Ba)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s-aug-v4z (F)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</a:t>
                      </a:r>
                      <a:r>
                        <a:rPr lang="en-GB" i="0" baseline="0" dirty="0" smtClean="0"/>
                        <a:t> (Hz)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141.76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141.05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027217"/>
              </p:ext>
            </p:extLst>
          </p:nvPr>
        </p:nvGraphicFramePr>
        <p:xfrm>
          <a:off x="539552" y="5301208"/>
          <a:ext cx="770485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0694"/>
                <a:gridCol w="1100694"/>
                <a:gridCol w="1100694"/>
                <a:gridCol w="1100694"/>
                <a:gridCol w="1100694"/>
                <a:gridCol w="1100694"/>
                <a:gridCol w="1100694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v4z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v4z+ts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v4z+tp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v4z+td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v4z+tf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v4z+tg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</a:t>
                      </a:r>
                      <a:r>
                        <a:rPr lang="en-GB" i="0" baseline="0" dirty="0" smtClean="0"/>
                        <a:t> (Hz)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141.84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141.89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141.97 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dirty="0" smtClean="0"/>
                        <a:t>141.82</a:t>
                      </a:r>
                      <a:endParaRPr lang="en-GB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143.02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/>
                        <a:t>142.31</a:t>
                      </a:r>
                      <a:endParaRPr lang="en-GB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6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397565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51620" y="4149080"/>
            <a:ext cx="1584176" cy="360040"/>
            <a:chOff x="1151620" y="4149080"/>
            <a:chExt cx="1584176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151620" y="364502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77690" y="4581128"/>
            <a:ext cx="1584176" cy="360040"/>
            <a:chOff x="1151620" y="4149080"/>
            <a:chExt cx="1584176" cy="3600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77690" y="5036568"/>
            <a:ext cx="1584176" cy="360040"/>
            <a:chOff x="1151620" y="4149080"/>
            <a:chExt cx="1584176" cy="3600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72409" y="5517232"/>
            <a:ext cx="219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.</a:t>
            </a:r>
          </a:p>
          <a:p>
            <a:r>
              <a:rPr lang="en-GB" sz="1000" dirty="0" smtClean="0"/>
              <a:t>.</a:t>
            </a:r>
          </a:p>
          <a:p>
            <a:r>
              <a:rPr lang="en-GB" sz="1000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20569" y="6043441"/>
            <a:ext cx="1584176" cy="360040"/>
            <a:chOff x="1151620" y="4149080"/>
            <a:chExt cx="1584176" cy="360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162918" y="3356992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6394" y="306896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90287" y="2780928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16394" y="2492896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15616" y="220486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0287" y="198884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3568" y="1500668"/>
            <a:ext cx="0" cy="49685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6190" y="141277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i="1" dirty="0"/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2337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397565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51620" y="4149080"/>
            <a:ext cx="1584176" cy="360040"/>
            <a:chOff x="1151620" y="4149080"/>
            <a:chExt cx="1584176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151620" y="364502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77690" y="4581128"/>
            <a:ext cx="1584176" cy="360040"/>
            <a:chOff x="1151620" y="4149080"/>
            <a:chExt cx="1584176" cy="3600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77690" y="5036568"/>
            <a:ext cx="1584176" cy="360040"/>
            <a:chOff x="1151620" y="4149080"/>
            <a:chExt cx="1584176" cy="3600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72409" y="5517232"/>
            <a:ext cx="219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.</a:t>
            </a:r>
          </a:p>
          <a:p>
            <a:r>
              <a:rPr lang="en-GB" sz="1000" dirty="0" smtClean="0"/>
              <a:t>.</a:t>
            </a:r>
          </a:p>
          <a:p>
            <a:r>
              <a:rPr lang="en-GB" sz="1000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20569" y="6043441"/>
            <a:ext cx="1584176" cy="360040"/>
            <a:chOff x="1151620" y="4149080"/>
            <a:chExt cx="1584176" cy="360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162918" y="3356992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6394" y="306896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90287" y="2780928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16394" y="2492896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15616" y="220486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0287" y="198884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3568" y="1500668"/>
            <a:ext cx="0" cy="49685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6190" y="141277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i="1" dirty="0"/>
              <a:t>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5036568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205" y="2924944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75856" y="4847256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-20 </a:t>
            </a:r>
            <a:r>
              <a:rPr lang="en-NZ" dirty="0" err="1" smtClean="0"/>
              <a:t>a.u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9" name="Rectangle 38"/>
          <p:cNvSpPr/>
          <p:nvPr/>
        </p:nvSpPr>
        <p:spPr>
          <a:xfrm>
            <a:off x="3275856" y="274027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30 </a:t>
            </a:r>
            <a:r>
              <a:rPr lang="en-NZ" dirty="0" err="1" smtClean="0"/>
              <a:t>a.u</a:t>
            </a:r>
            <a:r>
              <a:rPr lang="en-NZ" dirty="0" smtClean="0"/>
              <a:t>.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0302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47900" y="4336595"/>
            <a:ext cx="6553200" cy="1676400"/>
          </a:xfrm>
          <a:prstGeom prst="parallelogram">
            <a:avLst>
              <a:gd name="adj" fmla="val 9772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u="none" dirty="0">
              <a:latin typeface="Times" charset="0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247900" y="25876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47900" y="60166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247900" y="4340225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2869" y="4841875"/>
            <a:ext cx="246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u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Nonrelativistic Domain</a:t>
            </a: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7418388" y="5788025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Basis sets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2705100" y="3806825"/>
            <a:ext cx="160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Electron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correlation</a:t>
            </a:r>
          </a:p>
        </p:txBody>
      </p:sp>
      <p:sp>
        <p:nvSpPr>
          <p:cNvPr id="20499" name="Text Box 28"/>
          <p:cNvSpPr txBox="1">
            <a:spLocks noChangeArrowheads="1"/>
          </p:cNvSpPr>
          <p:nvPr/>
        </p:nvSpPr>
        <p:spPr bwMode="auto">
          <a:xfrm>
            <a:off x="1036637" y="2348955"/>
            <a:ext cx="1600200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 smtClean="0">
                <a:latin typeface="Times" charset="0"/>
              </a:rPr>
              <a:t>Relativity</a:t>
            </a:r>
            <a:endParaRPr lang="en-US" altLang="en-US" sz="2000" b="1" u="none" dirty="0">
              <a:latin typeface="Times" charset="0"/>
            </a:endParaRPr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2628900" y="5875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3086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3543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2171700" y="60166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STO-3G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2781300" y="616902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3-21G</a:t>
            </a:r>
          </a:p>
        </p:txBody>
      </p:sp>
      <p:sp>
        <p:nvSpPr>
          <p:cNvPr id="20505" name="Text Box 34"/>
          <p:cNvSpPr txBox="1">
            <a:spLocks noChangeArrowheads="1"/>
          </p:cNvSpPr>
          <p:nvPr/>
        </p:nvSpPr>
        <p:spPr bwMode="auto">
          <a:xfrm>
            <a:off x="3238500" y="60166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6-31G*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4457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 dirty="0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4076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cc-</a:t>
            </a:r>
            <a:r>
              <a:rPr lang="en-US" altLang="en-US" sz="1400" u="none" dirty="0" err="1">
                <a:latin typeface="Times" charset="0"/>
              </a:rPr>
              <a:t>pvdz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08" name="Text Box 37"/>
          <p:cNvSpPr txBox="1">
            <a:spLocks noChangeArrowheads="1"/>
          </p:cNvSpPr>
          <p:nvPr/>
        </p:nvSpPr>
        <p:spPr bwMode="auto">
          <a:xfrm>
            <a:off x="4610100" y="61690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cc-pvtz</a:t>
            </a: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219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cc-pvqz</a:t>
            </a:r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4991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>
            <a:off x="5600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>
            <a:off x="6591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6207125" y="6157913"/>
            <a:ext cx="79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CBS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methods</a:t>
            </a:r>
          </a:p>
        </p:txBody>
      </p:sp>
      <p:sp>
        <p:nvSpPr>
          <p:cNvPr id="20514" name="Line 43"/>
          <p:cNvSpPr>
            <a:spLocks noChangeShapeType="1"/>
          </p:cNvSpPr>
          <p:nvPr/>
        </p:nvSpPr>
        <p:spPr bwMode="auto">
          <a:xfrm>
            <a:off x="2476500" y="55594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>
            <a:off x="2781300" y="5254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207562" y="4873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7" name="Line 46"/>
          <p:cNvSpPr>
            <a:spLocks noChangeShapeType="1"/>
          </p:cNvSpPr>
          <p:nvPr/>
        </p:nvSpPr>
        <p:spPr bwMode="auto">
          <a:xfrm>
            <a:off x="3467100" y="4568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8" name="Line 47"/>
          <p:cNvSpPr>
            <a:spLocks noChangeShapeType="1"/>
          </p:cNvSpPr>
          <p:nvPr/>
        </p:nvSpPr>
        <p:spPr bwMode="auto">
          <a:xfrm flipH="1" flipV="1">
            <a:off x="2095500" y="58642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9" name="Text Box 48"/>
          <p:cNvSpPr txBox="1">
            <a:spLocks noChangeArrowheads="1"/>
          </p:cNvSpPr>
          <p:nvPr/>
        </p:nvSpPr>
        <p:spPr bwMode="auto">
          <a:xfrm>
            <a:off x="1790700" y="586422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HF</a:t>
            </a:r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2095500" y="5367100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" charset="0"/>
              </a:rPr>
              <a:t>MBPT2</a:t>
            </a:r>
          </a:p>
        </p:txBody>
      </p:sp>
      <p:sp>
        <p:nvSpPr>
          <p:cNvPr id="20521" name="Text Box 50"/>
          <p:cNvSpPr txBox="1">
            <a:spLocks noChangeArrowheads="1"/>
          </p:cNvSpPr>
          <p:nvPr/>
        </p:nvSpPr>
        <p:spPr bwMode="auto">
          <a:xfrm>
            <a:off x="2476500" y="502602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CISD</a:t>
            </a:r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2892136" y="431280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CCSD(T)</a:t>
            </a:r>
          </a:p>
        </p:txBody>
      </p:sp>
      <p:sp>
        <p:nvSpPr>
          <p:cNvPr id="20523" name="Text Box 52"/>
          <p:cNvSpPr txBox="1">
            <a:spLocks noChangeArrowheads="1"/>
          </p:cNvSpPr>
          <p:nvPr/>
        </p:nvSpPr>
        <p:spPr bwMode="auto">
          <a:xfrm>
            <a:off x="2546398" y="4649298"/>
            <a:ext cx="1234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MRCI+MBPT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>
            <a:off x="3695700" y="4340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5" name="Text Box 55"/>
          <p:cNvSpPr txBox="1">
            <a:spLocks noChangeArrowheads="1"/>
          </p:cNvSpPr>
          <p:nvPr/>
        </p:nvSpPr>
        <p:spPr bwMode="auto">
          <a:xfrm>
            <a:off x="3848100" y="43402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Full-CI</a:t>
            </a:r>
          </a:p>
        </p:txBody>
      </p:sp>
      <p:sp>
        <p:nvSpPr>
          <p:cNvPr id="20526" name="Line 56"/>
          <p:cNvSpPr>
            <a:spLocks noChangeShapeType="1"/>
          </p:cNvSpPr>
          <p:nvPr/>
        </p:nvSpPr>
        <p:spPr bwMode="auto">
          <a:xfrm>
            <a:off x="2095500" y="510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7" name="Line 57"/>
          <p:cNvSpPr>
            <a:spLocks noChangeShapeType="1"/>
          </p:cNvSpPr>
          <p:nvPr/>
        </p:nvSpPr>
        <p:spPr bwMode="auto">
          <a:xfrm>
            <a:off x="2095500" y="472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8" name="Line 58"/>
          <p:cNvSpPr>
            <a:spLocks noChangeShapeType="1"/>
          </p:cNvSpPr>
          <p:nvPr/>
        </p:nvSpPr>
        <p:spPr bwMode="auto">
          <a:xfrm>
            <a:off x="2111375" y="4048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9" name="Line 59"/>
          <p:cNvSpPr>
            <a:spLocks noChangeShapeType="1"/>
          </p:cNvSpPr>
          <p:nvPr/>
        </p:nvSpPr>
        <p:spPr bwMode="auto">
          <a:xfrm>
            <a:off x="2095500" y="372481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0" name="Line 60"/>
          <p:cNvSpPr>
            <a:spLocks noChangeShapeType="1"/>
          </p:cNvSpPr>
          <p:nvPr/>
        </p:nvSpPr>
        <p:spPr bwMode="auto">
          <a:xfrm>
            <a:off x="2095500" y="3349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1" name="Text Box 61"/>
          <p:cNvSpPr txBox="1">
            <a:spLocks noChangeArrowheads="1"/>
          </p:cNvSpPr>
          <p:nvPr/>
        </p:nvSpPr>
        <p:spPr bwMode="auto">
          <a:xfrm>
            <a:off x="1217481" y="4958507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err="1" smtClean="0">
                <a:latin typeface="Times" charset="0"/>
              </a:rPr>
              <a:t>Breit</a:t>
            </a:r>
            <a:r>
              <a:rPr lang="en-US" altLang="en-US" sz="1400" u="none" dirty="0" smtClean="0">
                <a:latin typeface="Times" charset="0"/>
              </a:rPr>
              <a:t>-Pauli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2" name="Text Box 62"/>
          <p:cNvSpPr txBox="1">
            <a:spLocks noChangeArrowheads="1"/>
          </p:cNvSpPr>
          <p:nvPr/>
        </p:nvSpPr>
        <p:spPr bwMode="auto">
          <a:xfrm>
            <a:off x="952500" y="45688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Douglas-Kroll</a:t>
            </a:r>
          </a:p>
        </p:txBody>
      </p:sp>
      <p:sp>
        <p:nvSpPr>
          <p:cNvPr id="20533" name="Text Box 63"/>
          <p:cNvSpPr txBox="1">
            <a:spLocks noChangeArrowheads="1"/>
          </p:cNvSpPr>
          <p:nvPr/>
        </p:nvSpPr>
        <p:spPr bwMode="auto">
          <a:xfrm>
            <a:off x="885825" y="3895725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Dirac-Coulomb</a:t>
            </a:r>
          </a:p>
        </p:txBody>
      </p:sp>
      <p:sp>
        <p:nvSpPr>
          <p:cNvPr id="20534" name="Text Box 64"/>
          <p:cNvSpPr txBox="1">
            <a:spLocks noChangeArrowheads="1"/>
          </p:cNvSpPr>
          <p:nvPr/>
        </p:nvSpPr>
        <p:spPr bwMode="auto">
          <a:xfrm>
            <a:off x="1181100" y="3570825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</a:t>
            </a:r>
            <a:r>
              <a:rPr lang="en-US" altLang="en-US" sz="1400" u="none" dirty="0" err="1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7" name="Text Box 67"/>
          <p:cNvSpPr txBox="1">
            <a:spLocks noChangeArrowheads="1"/>
          </p:cNvSpPr>
          <p:nvPr/>
        </p:nvSpPr>
        <p:spPr bwMode="auto">
          <a:xfrm>
            <a:off x="6894513" y="6092825"/>
            <a:ext cx="523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CBS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41325" y="90872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300" dirty="0" smtClean="0"/>
              <a:t>Which brings us to the computational methods…</a:t>
            </a:r>
            <a:endParaRPr lang="en-NZ" sz="3300" dirty="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313554" y="4721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895600" y="4454525"/>
            <a:ext cx="65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CCSD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3009900" y="49879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698798" y="4801698"/>
            <a:ext cx="64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940585" y="4182707"/>
            <a:ext cx="71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ZORA,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111375" y="4532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2049463" y="4312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470651" y="4184848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X2C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>
            <a:off x="2628900" y="534535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216437" y="518040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DFT</a:t>
            </a:r>
            <a:endParaRPr lang="en-US" altLang="en-US" sz="1400" dirty="0">
              <a:latin typeface="Times" charset="0"/>
            </a:endParaRPr>
          </a:p>
        </p:txBody>
      </p:sp>
      <p:sp>
        <p:nvSpPr>
          <p:cNvPr id="60" name="Text Box 62"/>
          <p:cNvSpPr txBox="1">
            <a:spLocks noChangeArrowheads="1"/>
          </p:cNvSpPr>
          <p:nvPr/>
        </p:nvSpPr>
        <p:spPr bwMode="auto">
          <a:xfrm>
            <a:off x="1342297" y="4378325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RECP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61" name="Text Box 65"/>
          <p:cNvSpPr txBox="1">
            <a:spLocks noChangeArrowheads="1"/>
          </p:cNvSpPr>
          <p:nvPr/>
        </p:nvSpPr>
        <p:spPr bwMode="auto">
          <a:xfrm>
            <a:off x="471902" y="3044825"/>
            <a:ext cx="1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Dirac-Coulomb-</a:t>
            </a:r>
            <a:r>
              <a:rPr lang="en-US" altLang="en-US" sz="1400" u="none" dirty="0" err="1" smtClean="0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+higher corrections</a:t>
            </a:r>
            <a:endParaRPr lang="en-US" altLang="en-US" sz="1400" u="none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2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Correlation space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sz="2500" dirty="0"/>
          </a:p>
          <a:p>
            <a:endParaRPr lang="en-US" sz="2500" dirty="0" smtClean="0"/>
          </a:p>
          <a:p>
            <a:pPr marL="0" indent="0">
              <a:buNone/>
            </a:pPr>
            <a:endParaRPr lang="en-US" sz="2500" dirty="0"/>
          </a:p>
          <a:p>
            <a:pPr marL="0" indent="0">
              <a:buNone/>
            </a:pPr>
            <a:endParaRPr lang="en-US" sz="2500" dirty="0" smtClean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115616" y="3975652"/>
            <a:ext cx="1656184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1151620" y="4149080"/>
            <a:ext cx="1584176" cy="360040"/>
            <a:chOff x="1151620" y="4149080"/>
            <a:chExt cx="1584176" cy="36004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>
            <a:off x="1151620" y="364502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1177690" y="4581128"/>
            <a:ext cx="1584176" cy="360040"/>
            <a:chOff x="1151620" y="4149080"/>
            <a:chExt cx="1584176" cy="360040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1177690" y="5036568"/>
            <a:ext cx="1584176" cy="360040"/>
            <a:chOff x="1151620" y="4149080"/>
            <a:chExt cx="1584176" cy="360040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1772409" y="5517232"/>
            <a:ext cx="21993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.</a:t>
            </a:r>
          </a:p>
          <a:p>
            <a:r>
              <a:rPr lang="en-GB" sz="1000" dirty="0" smtClean="0"/>
              <a:t>.</a:t>
            </a:r>
          </a:p>
          <a:p>
            <a:r>
              <a:rPr lang="en-GB" sz="1000" dirty="0"/>
              <a:t>.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220569" y="6043441"/>
            <a:ext cx="1584176" cy="360040"/>
            <a:chOff x="1151620" y="4149080"/>
            <a:chExt cx="1584176" cy="3600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151620" y="4329100"/>
              <a:ext cx="1584176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1763688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1907704" y="4149080"/>
              <a:ext cx="0" cy="36004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Straight Connector 28"/>
          <p:cNvCxnSpPr/>
          <p:nvPr/>
        </p:nvCxnSpPr>
        <p:spPr>
          <a:xfrm>
            <a:off x="1162918" y="3356992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116394" y="306896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90287" y="2780928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16394" y="2492896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1115616" y="2204864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90287" y="1988840"/>
            <a:ext cx="158417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683568" y="1500668"/>
            <a:ext cx="0" cy="49685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96190" y="1412776"/>
            <a:ext cx="3353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i="1" dirty="0"/>
              <a:t>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827584" y="5036568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68205" y="2924944"/>
            <a:ext cx="2448272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275856" y="4847256"/>
            <a:ext cx="986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-20 </a:t>
            </a:r>
            <a:r>
              <a:rPr lang="en-NZ" dirty="0" err="1" smtClean="0"/>
              <a:t>a.u</a:t>
            </a:r>
            <a:r>
              <a:rPr lang="en-NZ" dirty="0" smtClean="0"/>
              <a:t>.</a:t>
            </a:r>
            <a:endParaRPr lang="en-NZ" dirty="0"/>
          </a:p>
        </p:txBody>
      </p:sp>
      <p:sp>
        <p:nvSpPr>
          <p:cNvPr id="39" name="Rectangle 38"/>
          <p:cNvSpPr/>
          <p:nvPr/>
        </p:nvSpPr>
        <p:spPr>
          <a:xfrm>
            <a:off x="3275856" y="2740278"/>
            <a:ext cx="8835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NZ" dirty="0" smtClean="0"/>
              <a:t>30 </a:t>
            </a:r>
            <a:r>
              <a:rPr lang="en-NZ" dirty="0" err="1" smtClean="0"/>
              <a:t>a.u</a:t>
            </a:r>
            <a:r>
              <a:rPr lang="en-NZ" dirty="0" smtClean="0"/>
              <a:t>.</a:t>
            </a:r>
            <a:endParaRPr lang="en-NZ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6740"/>
              </p:ext>
            </p:extLst>
          </p:nvPr>
        </p:nvGraphicFramePr>
        <p:xfrm>
          <a:off x="4159431" y="5369545"/>
          <a:ext cx="47761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64"/>
                <a:gridCol w="1592064"/>
                <a:gridCol w="15920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Correlated</a:t>
                      </a:r>
                      <a:r>
                        <a:rPr lang="en-GB" baseline="0" dirty="0" smtClean="0"/>
                        <a:t> electrons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-20 </a:t>
                      </a:r>
                      <a:r>
                        <a:rPr lang="en-GB" dirty="0" err="1" smtClean="0"/>
                        <a:t>a.u</a:t>
                      </a:r>
                      <a:r>
                        <a:rPr lang="en-GB" dirty="0" smtClean="0"/>
                        <a:t>.</a:t>
                      </a:r>
                    </a:p>
                    <a:p>
                      <a:r>
                        <a:rPr lang="en-GB" dirty="0" err="1" smtClean="0"/>
                        <a:t>cutoff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electrons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 </a:t>
                      </a:r>
                      <a:r>
                        <a:rPr lang="en-GB" i="0" baseline="0" dirty="0" smtClean="0"/>
                        <a:t>(Hz)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148.4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36155"/>
              </p:ext>
            </p:extLst>
          </p:nvPr>
        </p:nvGraphicFramePr>
        <p:xfrm>
          <a:off x="4159431" y="1924230"/>
          <a:ext cx="47761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64"/>
                <a:gridCol w="1592064"/>
                <a:gridCol w="15920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Virtual space </a:t>
                      </a:r>
                      <a:r>
                        <a:rPr lang="en-GB" sz="1700" dirty="0" err="1" smtClean="0"/>
                        <a:t>cutoff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30 </a:t>
                      </a:r>
                      <a:r>
                        <a:rPr lang="en-GB" dirty="0" err="1" smtClean="0"/>
                        <a:t>a.u</a:t>
                      </a:r>
                      <a:r>
                        <a:rPr lang="en-GB" dirty="0" smtClean="0"/>
                        <a:t>.</a:t>
                      </a:r>
                    </a:p>
                    <a:p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500 </a:t>
                      </a:r>
                      <a:r>
                        <a:rPr lang="en-GB" dirty="0" err="1" smtClean="0"/>
                        <a:t>a.u</a:t>
                      </a:r>
                      <a:r>
                        <a:rPr lang="en-GB" dirty="0" smtClean="0"/>
                        <a:t>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 </a:t>
                      </a:r>
                      <a:r>
                        <a:rPr lang="en-GB" i="0" baseline="0" dirty="0" smtClean="0"/>
                        <a:t>(Hz)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144.4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148.4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825576"/>
              </p:ext>
            </p:extLst>
          </p:nvPr>
        </p:nvGraphicFramePr>
        <p:xfrm>
          <a:off x="4159431" y="3570208"/>
          <a:ext cx="4776192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2064"/>
                <a:gridCol w="1592064"/>
                <a:gridCol w="1592064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 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Standard corr. space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all e,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500 </a:t>
                      </a:r>
                      <a:r>
                        <a:rPr lang="en-GB" dirty="0" err="1" smtClean="0"/>
                        <a:t>a.u</a:t>
                      </a:r>
                      <a:r>
                        <a:rPr lang="en-GB" dirty="0" smtClean="0"/>
                        <a:t>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 </a:t>
                      </a:r>
                      <a:r>
                        <a:rPr lang="en-GB" i="0" baseline="0" dirty="0" smtClean="0"/>
                        <a:t>(Hz)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143.0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148.4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08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Correlation treatment and final result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77385673"/>
              </p:ext>
            </p:extLst>
          </p:nvPr>
        </p:nvGraphicFramePr>
        <p:xfrm>
          <a:off x="323528" y="1556792"/>
          <a:ext cx="369431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2143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</a:t>
                      </a:r>
                      <a:r>
                        <a:rPr lang="en-GB" i="0" baseline="0" dirty="0" smtClean="0"/>
                        <a:t> (Hz)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DHF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112.3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DFT(CAMB3LYP)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112.9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MP2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138.3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CCSD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150.7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CCSD(T)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148.4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FSCC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148.8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95536" y="4446603"/>
            <a:ext cx="55771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Gaunt contribution: -0.7 Hz (on DHF level)</a:t>
            </a:r>
            <a:endParaRPr lang="en-GB" sz="2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064358"/>
              </p:ext>
            </p:extLst>
          </p:nvPr>
        </p:nvGraphicFramePr>
        <p:xfrm>
          <a:off x="4860032" y="1556792"/>
          <a:ext cx="396044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9339"/>
                <a:gridCol w="162110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Source of error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 </a:t>
                      </a:r>
                      <a:r>
                        <a:rPr lang="en-US" i="1" dirty="0" smtClean="0"/>
                        <a:t>|</a:t>
                      </a:r>
                      <a:r>
                        <a:rPr lang="el-GR" i="0" dirty="0" smtClean="0">
                          <a:latin typeface="Century Schoolbook"/>
                        </a:rPr>
                        <a:t>Δ</a:t>
                      </a:r>
                      <a:r>
                        <a:rPr lang="en-GB" i="1" dirty="0" smtClean="0">
                          <a:latin typeface="Century Schoolbook"/>
                        </a:rPr>
                        <a:t>W</a:t>
                      </a:r>
                      <a:r>
                        <a:rPr lang="en-GB" i="0" baseline="-25000" dirty="0" smtClean="0">
                          <a:latin typeface="Century Schoolbook"/>
                        </a:rPr>
                        <a:t>A</a:t>
                      </a:r>
                      <a:r>
                        <a:rPr lang="en-GB" i="0" baseline="0" dirty="0" smtClean="0">
                          <a:latin typeface="Century Schoolbook"/>
                        </a:rPr>
                        <a:t>| (Hz)</a:t>
                      </a:r>
                      <a:endParaRPr lang="en-GB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Basis set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Virtual</a:t>
                      </a:r>
                      <a:r>
                        <a:rPr lang="en-GB" baseline="0" dirty="0" smtClean="0"/>
                        <a:t> space cut-off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Higher</a:t>
                      </a:r>
                      <a:r>
                        <a:rPr lang="en-US" baseline="0" dirty="0" smtClean="0"/>
                        <a:t> excitations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Full </a:t>
                      </a:r>
                      <a:r>
                        <a:rPr lang="en-GB" dirty="0" err="1" smtClean="0"/>
                        <a:t>Breit</a:t>
                      </a:r>
                      <a:r>
                        <a:rPr lang="en-GB" dirty="0" smtClean="0"/>
                        <a:t>; QED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Numerical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Total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11760" y="5322272"/>
            <a:ext cx="5035353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i="1" dirty="0" smtClean="0"/>
              <a:t>W</a:t>
            </a:r>
            <a:r>
              <a:rPr lang="en-US" sz="2500" baseline="-25000" dirty="0" smtClean="0"/>
              <a:t>A</a:t>
            </a:r>
            <a:r>
              <a:rPr lang="en-US" sz="2500" dirty="0" smtClean="0"/>
              <a:t>(CCSD(T)+Gaunt)=147.7±2 Hz</a:t>
            </a:r>
            <a:endParaRPr lang="en-GB" sz="2500" i="1" dirty="0"/>
          </a:p>
        </p:txBody>
      </p:sp>
    </p:spTree>
    <p:extLst>
      <p:ext uri="{BB962C8B-B14F-4D97-AF65-F5344CB8AC3E}">
        <p14:creationId xmlns:p14="http://schemas.microsoft.com/office/powerpoint/2010/main" val="14696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Recommended value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254044"/>
              </p:ext>
            </p:extLst>
          </p:nvPr>
        </p:nvGraphicFramePr>
        <p:xfrm>
          <a:off x="395536" y="1988840"/>
          <a:ext cx="813690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52128"/>
                <a:gridCol w="482453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i="1" dirty="0" smtClean="0"/>
                        <a:t>W</a:t>
                      </a:r>
                      <a:r>
                        <a:rPr lang="en-GB" i="0" baseline="-25000" dirty="0" smtClean="0"/>
                        <a:t>A</a:t>
                      </a:r>
                      <a:r>
                        <a:rPr lang="en-GB" i="0" baseline="0" dirty="0" smtClean="0"/>
                        <a:t> (Hz)</a:t>
                      </a:r>
                      <a:endParaRPr lang="en-GB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Ref.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CCSD(T)+Gaunt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147.7</a:t>
                      </a:r>
                      <a:r>
                        <a:rPr lang="en-GB" b="1" dirty="0" smtClean="0"/>
                        <a:t>±2</a:t>
                      </a:r>
                      <a:endParaRPr lang="en-GB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Present</a:t>
                      </a:r>
                      <a:endParaRPr lang="en-GB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RECP+SCF+EO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Kozlov</a:t>
                      </a:r>
                      <a:r>
                        <a:rPr lang="en-US" dirty="0" smtClean="0"/>
                        <a:t> et al.,</a:t>
                      </a:r>
                      <a:r>
                        <a:rPr lang="en-US" baseline="0" dirty="0" smtClean="0"/>
                        <a:t> PRA </a:t>
                      </a:r>
                      <a:r>
                        <a:rPr lang="en-US" b="1" baseline="0" dirty="0" smtClean="0"/>
                        <a:t>56</a:t>
                      </a:r>
                      <a:r>
                        <a:rPr lang="en-US" b="0" baseline="0" dirty="0" smtClean="0"/>
                        <a:t> R3326 (1997)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Semiempirical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DeMille</a:t>
                      </a:r>
                      <a:r>
                        <a:rPr lang="en-US" baseline="0" dirty="0" smtClean="0"/>
                        <a:t> et al., PRL </a:t>
                      </a:r>
                      <a:r>
                        <a:rPr lang="en-US" b="1" baseline="0" dirty="0" smtClean="0"/>
                        <a:t>100</a:t>
                      </a:r>
                      <a:r>
                        <a:rPr lang="en-US" b="0" baseline="0" dirty="0" smtClean="0"/>
                        <a:t>, 023003 (2008)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4c-RASCI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Nayak</a:t>
                      </a:r>
                      <a:r>
                        <a:rPr lang="en-US" dirty="0" smtClean="0"/>
                        <a:t> and Das, PRA </a:t>
                      </a:r>
                      <a:r>
                        <a:rPr lang="en-US" b="1" dirty="0" smtClean="0"/>
                        <a:t>79</a:t>
                      </a:r>
                      <a:r>
                        <a:rPr lang="en-US" b="0" dirty="0" smtClean="0"/>
                        <a:t>, 060502 (2009)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Scaled ZORA-HF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Isaev</a:t>
                      </a:r>
                      <a:r>
                        <a:rPr lang="en-US" dirty="0" smtClean="0"/>
                        <a:t> &amp; Berger, PRA </a:t>
                      </a:r>
                      <a:r>
                        <a:rPr lang="en-US" b="1" dirty="0" smtClean="0"/>
                        <a:t>86</a:t>
                      </a:r>
                      <a:r>
                        <a:rPr lang="en-US" b="0" dirty="0" smtClean="0"/>
                        <a:t>, 062515</a:t>
                      </a:r>
                      <a:r>
                        <a:rPr lang="en-US" b="0" baseline="0" dirty="0" smtClean="0"/>
                        <a:t> (2012)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DHF/DFT+CP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Borschevsky</a:t>
                      </a:r>
                      <a:r>
                        <a:rPr lang="en-US" dirty="0" smtClean="0"/>
                        <a:t> et al., PRA </a:t>
                      </a:r>
                      <a:r>
                        <a:rPr lang="en-US" b="1" dirty="0" smtClean="0"/>
                        <a:t>88</a:t>
                      </a:r>
                      <a:r>
                        <a:rPr lang="en-US" b="0" dirty="0" smtClean="0"/>
                        <a:t>,</a:t>
                      </a:r>
                      <a:r>
                        <a:rPr lang="en-US" b="0" baseline="0" dirty="0" smtClean="0"/>
                        <a:t> 022125 (2013)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91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High accuracy relativistic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545058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the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i="1" dirty="0" smtClean="0"/>
              <a:t>W</a:t>
            </a:r>
            <a:r>
              <a:rPr lang="en-US" sz="2500" baseline="-25000" dirty="0" smtClean="0"/>
              <a:t>A</a:t>
            </a:r>
            <a:r>
              <a:rPr lang="en-US" sz="2500" dirty="0"/>
              <a:t> </a:t>
            </a:r>
            <a:r>
              <a:rPr lang="en-US" sz="2500" dirty="0" smtClean="0"/>
              <a:t>is expected to scale as </a:t>
            </a:r>
            <a:r>
              <a:rPr lang="en-US" sz="2500" i="1" dirty="0" smtClean="0"/>
              <a:t>Z</a:t>
            </a:r>
            <a:r>
              <a:rPr lang="en-US" sz="2500" baseline="30000" dirty="0" smtClean="0"/>
              <a:t>2</a:t>
            </a:r>
            <a:r>
              <a:rPr lang="en-US" sz="2500" i="1" dirty="0" smtClean="0"/>
              <a:t>R</a:t>
            </a:r>
            <a:r>
              <a:rPr lang="en-US" sz="2500" i="1" baseline="-25000" dirty="0" smtClean="0"/>
              <a:t>W</a:t>
            </a:r>
            <a:endParaRPr lang="en-US" sz="2500" i="1" baseline="30000" dirty="0" smtClean="0"/>
          </a:p>
          <a:p>
            <a:pPr marL="0" indent="0">
              <a:buNone/>
            </a:pPr>
            <a:endParaRPr lang="en-GB" sz="25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05135" cy="95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147787" cy="32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680520" cy="1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1162702" cy="9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4009" y="6403946"/>
            <a:ext cx="4881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Flambaum </a:t>
            </a:r>
            <a:r>
              <a:rPr lang="nb-NO" dirty="0"/>
              <a:t>et al., Phys. Lett. </a:t>
            </a:r>
            <a:r>
              <a:rPr lang="nb-NO" dirty="0" smtClean="0"/>
              <a:t>B </a:t>
            </a:r>
            <a:r>
              <a:rPr lang="en-GB" dirty="0" smtClean="0"/>
              <a:t>146</a:t>
            </a:r>
            <a:r>
              <a:rPr lang="en-GB" dirty="0"/>
              <a:t>, 367 (1984)</a:t>
            </a:r>
          </a:p>
        </p:txBody>
      </p:sp>
    </p:spTree>
    <p:extLst>
      <p:ext uri="{BB962C8B-B14F-4D97-AF65-F5344CB8AC3E}">
        <p14:creationId xmlns:p14="http://schemas.microsoft.com/office/powerpoint/2010/main" val="90243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Trends in the group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i="1" dirty="0" smtClean="0"/>
              <a:t>W</a:t>
            </a:r>
            <a:r>
              <a:rPr lang="en-US" sz="2500" baseline="-25000" dirty="0" smtClean="0"/>
              <a:t>A</a:t>
            </a:r>
            <a:r>
              <a:rPr lang="en-US" sz="2500" dirty="0"/>
              <a:t> </a:t>
            </a:r>
            <a:r>
              <a:rPr lang="en-US" sz="2500" dirty="0" smtClean="0"/>
              <a:t>is expected to scale as </a:t>
            </a:r>
            <a:r>
              <a:rPr lang="en-US" sz="2500" i="1" dirty="0" smtClean="0"/>
              <a:t>Z</a:t>
            </a:r>
            <a:r>
              <a:rPr lang="en-US" sz="2500" baseline="30000" dirty="0" smtClean="0"/>
              <a:t>2</a:t>
            </a:r>
            <a:r>
              <a:rPr lang="en-US" sz="2500" i="1" dirty="0" smtClean="0"/>
              <a:t>R</a:t>
            </a:r>
            <a:r>
              <a:rPr lang="en-US" sz="2500" i="1" baseline="-25000" dirty="0" smtClean="0"/>
              <a:t>W</a:t>
            </a:r>
            <a:endParaRPr lang="en-US" sz="2500" i="1" baseline="30000" dirty="0" smtClean="0"/>
          </a:p>
          <a:p>
            <a:pPr marL="0" indent="0">
              <a:buNone/>
            </a:pPr>
            <a:endParaRPr lang="en-GB" sz="25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3605135" cy="95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4147787" cy="321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4680520" cy="1711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89040"/>
            <a:ext cx="1162702" cy="952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73600"/>
            <a:ext cx="8172400" cy="183756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67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 and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BaF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6512" cy="49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499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 and </a:t>
            </a:r>
            <a:r>
              <a:rPr lang="en-US" i="1" dirty="0" err="1" smtClean="0"/>
              <a:t>W</a:t>
            </a:r>
            <a:r>
              <a:rPr lang="en-US" i="1" baseline="-25000" dirty="0" err="1" smtClean="0"/>
              <a:t>s</a:t>
            </a:r>
            <a:r>
              <a:rPr lang="en-US" i="1" dirty="0" smtClean="0"/>
              <a:t> </a:t>
            </a:r>
            <a:r>
              <a:rPr lang="en-US" dirty="0" smtClean="0"/>
              <a:t>in </a:t>
            </a:r>
            <a:r>
              <a:rPr lang="en-US" dirty="0" err="1" smtClean="0"/>
              <a:t>BaF</a:t>
            </a:r>
            <a:endParaRPr lang="en-GB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716512" cy="49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14562"/>
            <a:ext cx="8572496" cy="2933415"/>
          </a:xfrm>
          <a:prstGeom prst="rect">
            <a:avLst/>
          </a:prstGeom>
          <a:noFill/>
          <a:ln w="50800">
            <a:solidFill>
              <a:schemeClr val="tx1"/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320074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/>
              <a:t>E</a:t>
            </a:r>
            <a:r>
              <a:rPr lang="en-US" baseline="-25000" dirty="0" err="1"/>
              <a:t>Eff</a:t>
            </a:r>
            <a:r>
              <a:rPr lang="en-US" dirty="0"/>
              <a:t> 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i="1" dirty="0"/>
              <a:t> </a:t>
            </a:r>
            <a:r>
              <a:rPr lang="en-US" dirty="0"/>
              <a:t>in </a:t>
            </a:r>
            <a:r>
              <a:rPr lang="en-US" dirty="0" err="1"/>
              <a:t>BaF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In paramagnetic systems two main contributions to the EDM are the </a:t>
            </a:r>
            <a:r>
              <a:rPr lang="en-US" sz="2500" dirty="0" err="1" smtClean="0"/>
              <a:t>eEDM</a:t>
            </a:r>
            <a:r>
              <a:rPr lang="en-US" sz="2500" dirty="0" smtClean="0"/>
              <a:t> (</a:t>
            </a:r>
            <a:r>
              <a:rPr lang="en-US" sz="2500" i="1" dirty="0" smtClean="0"/>
              <a:t>d</a:t>
            </a:r>
            <a:r>
              <a:rPr lang="en-US" sz="2500" baseline="-25000" dirty="0" smtClean="0"/>
              <a:t>e</a:t>
            </a:r>
            <a:r>
              <a:rPr lang="en-US" sz="2500" dirty="0" smtClean="0"/>
              <a:t>) and the S-PS electron-nucleon interaction (</a:t>
            </a:r>
            <a:r>
              <a:rPr lang="en-US" sz="2500" i="1" dirty="0" smtClean="0"/>
              <a:t>C</a:t>
            </a:r>
            <a:r>
              <a:rPr lang="en-US" sz="2500" baseline="-25000" dirty="0" smtClean="0"/>
              <a:t>S</a:t>
            </a:r>
            <a:r>
              <a:rPr lang="en-US" sz="2500" dirty="0" smtClean="0"/>
              <a:t>)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Associated interaction coefficient: </a:t>
            </a:r>
          </a:p>
          <a:p>
            <a:pPr marL="0" indent="0">
              <a:buNone/>
            </a:pPr>
            <a:r>
              <a:rPr lang="en-US" sz="2500" dirty="0"/>
              <a:t>	</a:t>
            </a:r>
            <a:endParaRPr lang="en-US" sz="2500" dirty="0" smtClean="0"/>
          </a:p>
          <a:p>
            <a:endParaRPr lang="en-US" sz="2500" dirty="0" smtClean="0"/>
          </a:p>
          <a:p>
            <a:endParaRPr lang="en-GB" sz="25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188" y="2962275"/>
            <a:ext cx="38576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2838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02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scheme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500" dirty="0" smtClean="0"/>
              <a:t>Extensive tests were carried out</a:t>
            </a:r>
          </a:p>
          <a:p>
            <a:r>
              <a:rPr lang="en-GB" sz="2500" dirty="0" smtClean="0"/>
              <a:t>Final computational scheme:</a:t>
            </a:r>
          </a:p>
          <a:p>
            <a:pPr lvl="1"/>
            <a:r>
              <a:rPr lang="en-GB" sz="2000" i="1" dirty="0" err="1" smtClean="0"/>
              <a:t>E</a:t>
            </a:r>
            <a:r>
              <a:rPr lang="en-GB" sz="2000" baseline="-25000" dirty="0" err="1" smtClean="0"/>
              <a:t>eff</a:t>
            </a:r>
            <a:r>
              <a:rPr lang="en-GB" sz="2000" dirty="0" smtClean="0"/>
              <a:t>: </a:t>
            </a:r>
            <a:r>
              <a:rPr lang="en-GB" sz="2000" dirty="0" err="1" smtClean="0"/>
              <a:t>Dyall’s</a:t>
            </a:r>
            <a:r>
              <a:rPr lang="en-GB" sz="2000" dirty="0" smtClean="0"/>
              <a:t> v4z basis set+ tight f function</a:t>
            </a:r>
          </a:p>
          <a:p>
            <a:pPr marL="868680" lvl="3" indent="0">
              <a:buNone/>
            </a:pPr>
            <a:r>
              <a:rPr lang="en-GB" i="1" dirty="0"/>
              <a:t> </a:t>
            </a:r>
            <a:r>
              <a:rPr lang="en-GB" i="1" dirty="0" smtClean="0"/>
              <a:t>   </a:t>
            </a:r>
            <a:r>
              <a:rPr lang="en-GB" dirty="0" smtClean="0"/>
              <a:t>All electrons correlated, virtual cut-off: 2000 </a:t>
            </a:r>
            <a:r>
              <a:rPr lang="en-GB" dirty="0" err="1" smtClean="0"/>
              <a:t>a.u</a:t>
            </a:r>
            <a:r>
              <a:rPr lang="en-GB" dirty="0" smtClean="0"/>
              <a:t>.</a:t>
            </a:r>
          </a:p>
          <a:p>
            <a:pPr marL="868680" lvl="3" indent="0">
              <a:buNone/>
            </a:pPr>
            <a:r>
              <a:rPr lang="en-GB" i="1" dirty="0" smtClean="0"/>
              <a:t>	   </a:t>
            </a:r>
            <a:r>
              <a:rPr lang="en-GB" dirty="0" smtClean="0"/>
              <a:t>CCSD(T)+Gaunt</a:t>
            </a:r>
            <a:br>
              <a:rPr lang="en-GB" dirty="0" smtClean="0"/>
            </a:br>
            <a:endParaRPr lang="en-GB" dirty="0" smtClean="0"/>
          </a:p>
          <a:p>
            <a:pPr lvl="1"/>
            <a:r>
              <a:rPr lang="en-GB" sz="2000" i="1" dirty="0" err="1" smtClean="0"/>
              <a:t>W</a:t>
            </a:r>
            <a:r>
              <a:rPr lang="en-GB" sz="2000" baseline="-25000" dirty="0" err="1"/>
              <a:t>s</a:t>
            </a:r>
            <a:r>
              <a:rPr lang="en-GB" sz="2000" dirty="0" smtClean="0"/>
              <a:t>: </a:t>
            </a:r>
            <a:r>
              <a:rPr lang="en-GB" sz="2000" dirty="0" err="1"/>
              <a:t>Dyall’s</a:t>
            </a:r>
            <a:r>
              <a:rPr lang="en-GB" sz="2000" dirty="0"/>
              <a:t> </a:t>
            </a:r>
            <a:r>
              <a:rPr lang="en-GB" sz="2000" dirty="0" smtClean="0"/>
              <a:t>s-aug-v4z </a:t>
            </a:r>
            <a:r>
              <a:rPr lang="en-GB" sz="2000" dirty="0"/>
              <a:t>basis set+ tight f function</a:t>
            </a:r>
          </a:p>
          <a:p>
            <a:pPr marL="868680" lvl="3" indent="0">
              <a:buNone/>
            </a:pPr>
            <a:r>
              <a:rPr lang="en-GB" i="1" dirty="0"/>
              <a:t>    </a:t>
            </a:r>
            <a:r>
              <a:rPr lang="en-GB" dirty="0"/>
              <a:t>All electrons correlated, virtual cut-off: 2000 </a:t>
            </a:r>
            <a:r>
              <a:rPr lang="en-GB" dirty="0" err="1"/>
              <a:t>a.u</a:t>
            </a:r>
            <a:r>
              <a:rPr lang="en-GB" dirty="0"/>
              <a:t>.</a:t>
            </a:r>
          </a:p>
          <a:p>
            <a:pPr marL="868680" lvl="3" indent="0">
              <a:buNone/>
            </a:pPr>
            <a:r>
              <a:rPr lang="en-GB" i="1" dirty="0"/>
              <a:t>	   </a:t>
            </a:r>
            <a:r>
              <a:rPr lang="en-GB" dirty="0"/>
              <a:t>CCSD(T)+Gaunt</a:t>
            </a:r>
            <a:endParaRPr lang="en-GB" i="1" dirty="0"/>
          </a:p>
          <a:p>
            <a:pPr marL="868680" lvl="3" indent="0">
              <a:buNone/>
            </a:pPr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66457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47900" y="4342201"/>
            <a:ext cx="6553200" cy="1676400"/>
          </a:xfrm>
          <a:prstGeom prst="parallelogram">
            <a:avLst>
              <a:gd name="adj" fmla="val 9772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u="none">
              <a:latin typeface="Times" charset="0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247900" y="25876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47900" y="60166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247900" y="4340225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2869" y="4841875"/>
            <a:ext cx="246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u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Nonrelativistic Domain</a:t>
            </a: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7418388" y="5788025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Basis sets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2705100" y="3806825"/>
            <a:ext cx="160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Electron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correlation</a:t>
            </a:r>
          </a:p>
        </p:txBody>
      </p:sp>
      <p:sp>
        <p:nvSpPr>
          <p:cNvPr id="20499" name="Text Box 28"/>
          <p:cNvSpPr txBox="1">
            <a:spLocks noChangeArrowheads="1"/>
          </p:cNvSpPr>
          <p:nvPr/>
        </p:nvSpPr>
        <p:spPr bwMode="auto">
          <a:xfrm>
            <a:off x="1036637" y="2348955"/>
            <a:ext cx="1600200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 smtClean="0">
                <a:latin typeface="Times" charset="0"/>
              </a:rPr>
              <a:t>Relativity</a:t>
            </a:r>
            <a:endParaRPr lang="en-US" altLang="en-US" sz="2000" b="1" u="none" dirty="0">
              <a:latin typeface="Times" charset="0"/>
            </a:endParaRPr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2628900" y="5875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3086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3543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2171700" y="60166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STO-3G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2781300" y="616902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3-21G</a:t>
            </a:r>
          </a:p>
        </p:txBody>
      </p:sp>
      <p:sp>
        <p:nvSpPr>
          <p:cNvPr id="20505" name="Text Box 34"/>
          <p:cNvSpPr txBox="1">
            <a:spLocks noChangeArrowheads="1"/>
          </p:cNvSpPr>
          <p:nvPr/>
        </p:nvSpPr>
        <p:spPr bwMode="auto">
          <a:xfrm>
            <a:off x="3238500" y="60166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6-31G*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4457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4076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cc-pvdz</a:t>
            </a:r>
          </a:p>
        </p:txBody>
      </p:sp>
      <p:sp>
        <p:nvSpPr>
          <p:cNvPr id="20508" name="Text Box 37"/>
          <p:cNvSpPr txBox="1">
            <a:spLocks noChangeArrowheads="1"/>
          </p:cNvSpPr>
          <p:nvPr/>
        </p:nvSpPr>
        <p:spPr bwMode="auto">
          <a:xfrm>
            <a:off x="4610100" y="61690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cc-pvtz</a:t>
            </a: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219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cc-pvqz</a:t>
            </a:r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4991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>
            <a:off x="5600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>
            <a:off x="6591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6207125" y="6157913"/>
            <a:ext cx="79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CBS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methods</a:t>
            </a:r>
          </a:p>
        </p:txBody>
      </p:sp>
      <p:sp>
        <p:nvSpPr>
          <p:cNvPr id="20514" name="Line 43"/>
          <p:cNvSpPr>
            <a:spLocks noChangeShapeType="1"/>
          </p:cNvSpPr>
          <p:nvPr/>
        </p:nvSpPr>
        <p:spPr bwMode="auto">
          <a:xfrm>
            <a:off x="2476500" y="55594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>
            <a:off x="2781300" y="5254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207562" y="4873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7" name="Line 46"/>
          <p:cNvSpPr>
            <a:spLocks noChangeShapeType="1"/>
          </p:cNvSpPr>
          <p:nvPr/>
        </p:nvSpPr>
        <p:spPr bwMode="auto">
          <a:xfrm>
            <a:off x="3467100" y="4568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8" name="Line 47"/>
          <p:cNvSpPr>
            <a:spLocks noChangeShapeType="1"/>
          </p:cNvSpPr>
          <p:nvPr/>
        </p:nvSpPr>
        <p:spPr bwMode="auto">
          <a:xfrm flipH="1" flipV="1">
            <a:off x="2095500" y="58642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9" name="Text Box 48"/>
          <p:cNvSpPr txBox="1">
            <a:spLocks noChangeArrowheads="1"/>
          </p:cNvSpPr>
          <p:nvPr/>
        </p:nvSpPr>
        <p:spPr bwMode="auto">
          <a:xfrm>
            <a:off x="1790700" y="586422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HF</a:t>
            </a:r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2095500" y="5367100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" charset="0"/>
              </a:rPr>
              <a:t>MBPT2</a:t>
            </a:r>
          </a:p>
        </p:txBody>
      </p:sp>
      <p:sp>
        <p:nvSpPr>
          <p:cNvPr id="20521" name="Text Box 50"/>
          <p:cNvSpPr txBox="1">
            <a:spLocks noChangeArrowheads="1"/>
          </p:cNvSpPr>
          <p:nvPr/>
        </p:nvSpPr>
        <p:spPr bwMode="auto">
          <a:xfrm>
            <a:off x="2476500" y="502602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CISD</a:t>
            </a:r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2892136" y="431280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CCSD(T)</a:t>
            </a:r>
          </a:p>
        </p:txBody>
      </p:sp>
      <p:sp>
        <p:nvSpPr>
          <p:cNvPr id="20523" name="Text Box 52"/>
          <p:cNvSpPr txBox="1">
            <a:spLocks noChangeArrowheads="1"/>
          </p:cNvSpPr>
          <p:nvPr/>
        </p:nvSpPr>
        <p:spPr bwMode="auto">
          <a:xfrm>
            <a:off x="2546398" y="4649298"/>
            <a:ext cx="1234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MRCI+MBPT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>
            <a:off x="3695700" y="4340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5" name="Text Box 55"/>
          <p:cNvSpPr txBox="1">
            <a:spLocks noChangeArrowheads="1"/>
          </p:cNvSpPr>
          <p:nvPr/>
        </p:nvSpPr>
        <p:spPr bwMode="auto">
          <a:xfrm>
            <a:off x="3848100" y="43402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Full-CI</a:t>
            </a:r>
          </a:p>
        </p:txBody>
      </p:sp>
      <p:sp>
        <p:nvSpPr>
          <p:cNvPr id="20526" name="Line 56"/>
          <p:cNvSpPr>
            <a:spLocks noChangeShapeType="1"/>
          </p:cNvSpPr>
          <p:nvPr/>
        </p:nvSpPr>
        <p:spPr bwMode="auto">
          <a:xfrm>
            <a:off x="2095500" y="510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7" name="Line 57"/>
          <p:cNvSpPr>
            <a:spLocks noChangeShapeType="1"/>
          </p:cNvSpPr>
          <p:nvPr/>
        </p:nvSpPr>
        <p:spPr bwMode="auto">
          <a:xfrm>
            <a:off x="2095500" y="472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8" name="Line 58"/>
          <p:cNvSpPr>
            <a:spLocks noChangeShapeType="1"/>
          </p:cNvSpPr>
          <p:nvPr/>
        </p:nvSpPr>
        <p:spPr bwMode="auto">
          <a:xfrm>
            <a:off x="2111375" y="4048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9" name="Line 59"/>
          <p:cNvSpPr>
            <a:spLocks noChangeShapeType="1"/>
          </p:cNvSpPr>
          <p:nvPr/>
        </p:nvSpPr>
        <p:spPr bwMode="auto">
          <a:xfrm>
            <a:off x="2095500" y="372481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0" name="Line 60"/>
          <p:cNvSpPr>
            <a:spLocks noChangeShapeType="1"/>
          </p:cNvSpPr>
          <p:nvPr/>
        </p:nvSpPr>
        <p:spPr bwMode="auto">
          <a:xfrm>
            <a:off x="2095500" y="3349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1" name="Text Box 61"/>
          <p:cNvSpPr txBox="1">
            <a:spLocks noChangeArrowheads="1"/>
          </p:cNvSpPr>
          <p:nvPr/>
        </p:nvSpPr>
        <p:spPr bwMode="auto">
          <a:xfrm>
            <a:off x="1217481" y="4958507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err="1" smtClean="0">
                <a:latin typeface="Times" charset="0"/>
              </a:rPr>
              <a:t>Breit</a:t>
            </a:r>
            <a:r>
              <a:rPr lang="en-US" altLang="en-US" sz="1400" u="none" dirty="0" smtClean="0">
                <a:latin typeface="Times" charset="0"/>
              </a:rPr>
              <a:t>-Pauli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2" name="Text Box 62"/>
          <p:cNvSpPr txBox="1">
            <a:spLocks noChangeArrowheads="1"/>
          </p:cNvSpPr>
          <p:nvPr/>
        </p:nvSpPr>
        <p:spPr bwMode="auto">
          <a:xfrm>
            <a:off x="952500" y="45688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Douglas-Kroll</a:t>
            </a:r>
          </a:p>
        </p:txBody>
      </p:sp>
      <p:sp>
        <p:nvSpPr>
          <p:cNvPr id="20533" name="Text Box 63"/>
          <p:cNvSpPr txBox="1">
            <a:spLocks noChangeArrowheads="1"/>
          </p:cNvSpPr>
          <p:nvPr/>
        </p:nvSpPr>
        <p:spPr bwMode="auto">
          <a:xfrm>
            <a:off x="885825" y="3895725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Dirac-Coulomb</a:t>
            </a:r>
          </a:p>
        </p:txBody>
      </p:sp>
      <p:sp>
        <p:nvSpPr>
          <p:cNvPr id="20534" name="Text Box 64"/>
          <p:cNvSpPr txBox="1">
            <a:spLocks noChangeArrowheads="1"/>
          </p:cNvSpPr>
          <p:nvPr/>
        </p:nvSpPr>
        <p:spPr bwMode="auto">
          <a:xfrm>
            <a:off x="1181100" y="3570825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</a:t>
            </a:r>
            <a:r>
              <a:rPr lang="en-US" altLang="en-US" sz="1400" u="none" dirty="0" err="1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5" name="Text Box 65"/>
          <p:cNvSpPr txBox="1">
            <a:spLocks noChangeArrowheads="1"/>
          </p:cNvSpPr>
          <p:nvPr/>
        </p:nvSpPr>
        <p:spPr bwMode="auto">
          <a:xfrm>
            <a:off x="471902" y="3044825"/>
            <a:ext cx="1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Dirac-Coulomb-</a:t>
            </a:r>
            <a:r>
              <a:rPr lang="en-US" altLang="en-US" sz="1400" u="none" dirty="0" err="1" smtClean="0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+higher corrections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7" name="Text Box 67"/>
          <p:cNvSpPr txBox="1">
            <a:spLocks noChangeArrowheads="1"/>
          </p:cNvSpPr>
          <p:nvPr/>
        </p:nvSpPr>
        <p:spPr bwMode="auto">
          <a:xfrm>
            <a:off x="6894513" y="6092825"/>
            <a:ext cx="523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CBS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41325" y="90872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300" dirty="0" smtClean="0"/>
              <a:t>Relativistic Hamiltonian</a:t>
            </a:r>
          </a:p>
          <a:p>
            <a:endParaRPr lang="en-NZ" sz="3300" dirty="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313554" y="4721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895600" y="4454525"/>
            <a:ext cx="65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CCSD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3009900" y="49879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698798" y="4801698"/>
            <a:ext cx="64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940585" y="4182707"/>
            <a:ext cx="71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ZORA,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111375" y="4532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2049463" y="4312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470651" y="4184848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X2C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>
            <a:off x="2628900" y="534535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216437" y="518040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DFT</a:t>
            </a:r>
            <a:endParaRPr lang="en-US" altLang="en-US" sz="1400" dirty="0"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52500" y="3570825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342297" y="4378325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RECP</a:t>
            </a:r>
            <a:endParaRPr lang="en-US" altLang="en-US" sz="1400" u="none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4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999961"/>
              </p:ext>
            </p:extLst>
          </p:nvPr>
        </p:nvGraphicFramePr>
        <p:xfrm>
          <a:off x="395536" y="1988840"/>
          <a:ext cx="856895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31"/>
                <a:gridCol w="1456777"/>
                <a:gridCol w="489654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Method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i="1" dirty="0" err="1" smtClean="0"/>
                        <a:t>E</a:t>
                      </a:r>
                      <a:r>
                        <a:rPr lang="en-GB" sz="1700" i="0" baseline="-25000" dirty="0" err="1" smtClean="0"/>
                        <a:t>eff</a:t>
                      </a:r>
                      <a:r>
                        <a:rPr lang="en-GB" sz="1700" i="0" baseline="0" dirty="0" smtClean="0"/>
                        <a:t> </a:t>
                      </a:r>
                      <a:r>
                        <a:rPr lang="en-GB" sz="1700" b="0" i="0" baseline="0" dirty="0" smtClean="0"/>
                        <a:t>(GV/cm)</a:t>
                      </a:r>
                      <a:endParaRPr lang="en-GB" sz="17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Ref.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CCSD(T)+Gaunt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6.33</a:t>
                      </a:r>
                      <a:r>
                        <a:rPr lang="en-GB" sz="1600" b="1" dirty="0" smtClean="0"/>
                        <a:t>±0.14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Present</a:t>
                      </a:r>
                      <a:endParaRPr lang="en-GB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RECP+SCF+EO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7.5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Kozlov</a:t>
                      </a:r>
                      <a:r>
                        <a:rPr lang="en-US" sz="1700" dirty="0" smtClean="0"/>
                        <a:t> et al.,</a:t>
                      </a:r>
                      <a:r>
                        <a:rPr lang="en-US" sz="1700" baseline="0" dirty="0" smtClean="0"/>
                        <a:t> PRA </a:t>
                      </a:r>
                      <a:r>
                        <a:rPr lang="en-US" sz="1700" b="1" baseline="0" dirty="0" smtClean="0"/>
                        <a:t>56</a:t>
                      </a:r>
                      <a:r>
                        <a:rPr lang="en-US" sz="1700" b="0" baseline="0" dirty="0" smtClean="0"/>
                        <a:t> R3326 (1997)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 4c-RASCI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7.28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Nayak</a:t>
                      </a:r>
                      <a:r>
                        <a:rPr lang="en-US" sz="1700" baseline="0" dirty="0" smtClean="0"/>
                        <a:t> and Chaudhuri, J. Phys. B </a:t>
                      </a:r>
                      <a:r>
                        <a:rPr lang="en-US" sz="1700" b="1" baseline="0" dirty="0" smtClean="0"/>
                        <a:t>39</a:t>
                      </a:r>
                      <a:r>
                        <a:rPr lang="en-US" sz="1700" b="0" baseline="0" dirty="0" smtClean="0"/>
                        <a:t> 1231 (2006)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4c-CISD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4.32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Fukuda </a:t>
                      </a:r>
                      <a:r>
                        <a:rPr lang="en-US" sz="1700" i="0" dirty="0" smtClean="0"/>
                        <a:t>et</a:t>
                      </a:r>
                      <a:r>
                        <a:rPr lang="en-US" sz="1700" i="0" baseline="0" dirty="0" smtClean="0"/>
                        <a:t> al.</a:t>
                      </a:r>
                      <a:r>
                        <a:rPr lang="en-US" sz="1700" dirty="0" smtClean="0"/>
                        <a:t>, PRA </a:t>
                      </a:r>
                      <a:r>
                        <a:rPr lang="en-US" sz="1700" b="1" dirty="0" smtClean="0"/>
                        <a:t>93</a:t>
                      </a:r>
                      <a:r>
                        <a:rPr lang="en-US" sz="1700" b="0" dirty="0" smtClean="0"/>
                        <a:t>, </a:t>
                      </a:r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012518</a:t>
                      </a:r>
                      <a:r>
                        <a:rPr kumimoji="0"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dirty="0" smtClean="0"/>
                        <a:t>(2016)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GKS ZORA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6.0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Gaul and Berger, JCP </a:t>
                      </a:r>
                      <a:r>
                        <a:rPr lang="en-US" sz="1700" b="1" dirty="0" smtClean="0"/>
                        <a:t>86</a:t>
                      </a:r>
                      <a:r>
                        <a:rPr lang="en-US" sz="1700" b="0" dirty="0" smtClean="0"/>
                        <a:t>, </a:t>
                      </a:r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014109</a:t>
                      </a:r>
                      <a:r>
                        <a:rPr lang="en-US" sz="1700" b="0" baseline="0" dirty="0" smtClean="0"/>
                        <a:t> (2017)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CCSD(T)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6.46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Abe et al.,</a:t>
                      </a:r>
                      <a:r>
                        <a:rPr lang="en-GB" sz="1700" baseline="0" dirty="0" smtClean="0"/>
                        <a:t> PRA </a:t>
                      </a:r>
                      <a:r>
                        <a:rPr lang="en-GB" sz="1700" b="1" baseline="0" dirty="0" smtClean="0"/>
                        <a:t>97</a:t>
                      </a:r>
                      <a:r>
                        <a:rPr lang="en-GB" sz="1700" b="0" baseline="0" dirty="0" smtClean="0"/>
                        <a:t> </a:t>
                      </a:r>
                      <a:r>
                        <a:rPr lang="en-GB" sz="1600" dirty="0" smtClean="0"/>
                        <a:t>032515 (2018)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CCSD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6.6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Sunaga et al., PRA </a:t>
                      </a:r>
                      <a:r>
                        <a:rPr lang="en-US" sz="1700" b="1" dirty="0" smtClean="0"/>
                        <a:t>98</a:t>
                      </a:r>
                      <a:r>
                        <a:rPr lang="en-US" sz="1700" b="0" dirty="0" smtClean="0"/>
                        <a:t>,</a:t>
                      </a:r>
                      <a:r>
                        <a:rPr lang="en-US" sz="1700" b="0" baseline="0" dirty="0" smtClean="0"/>
                        <a:t> 042511 (2018)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35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190463"/>
              </p:ext>
            </p:extLst>
          </p:nvPr>
        </p:nvGraphicFramePr>
        <p:xfrm>
          <a:off x="395536" y="1988840"/>
          <a:ext cx="849694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15631"/>
                <a:gridCol w="1550942"/>
                <a:gridCol w="473037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Method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700" i="1" dirty="0" err="1" smtClean="0"/>
                        <a:t>W</a:t>
                      </a:r>
                      <a:r>
                        <a:rPr lang="en-GB" sz="1700" i="0" baseline="-25000" dirty="0" err="1" smtClean="0"/>
                        <a:t>s</a:t>
                      </a:r>
                      <a:r>
                        <a:rPr lang="en-GB" sz="1700" i="0" baseline="0" dirty="0" smtClean="0"/>
                        <a:t> </a:t>
                      </a:r>
                      <a:r>
                        <a:rPr lang="en-GB" sz="1700" b="0" i="0" baseline="0" dirty="0" smtClean="0"/>
                        <a:t>(KHz)</a:t>
                      </a:r>
                      <a:endParaRPr lang="en-GB" sz="1700" b="0" i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Ref.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CCSD(T)+Gaunt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700" b="1" dirty="0" smtClean="0"/>
                        <a:t>8.30</a:t>
                      </a:r>
                      <a:r>
                        <a:rPr lang="en-GB" sz="1600" b="1" dirty="0" smtClean="0"/>
                        <a:t>±0.16</a:t>
                      </a:r>
                      <a:endParaRPr lang="en-GB" sz="17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b="1" dirty="0" smtClean="0"/>
                        <a:t>Present</a:t>
                      </a:r>
                      <a:endParaRPr lang="en-GB" sz="17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RECP+SCF+EO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5.9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Kozlov</a:t>
                      </a:r>
                      <a:r>
                        <a:rPr lang="en-US" sz="1700" dirty="0" smtClean="0"/>
                        <a:t> et al.,</a:t>
                      </a:r>
                      <a:r>
                        <a:rPr lang="en-US" sz="1700" baseline="0" dirty="0" smtClean="0"/>
                        <a:t> PRA </a:t>
                      </a:r>
                      <a:r>
                        <a:rPr lang="en-US" sz="1700" b="1" baseline="0" dirty="0" smtClean="0"/>
                        <a:t>56</a:t>
                      </a:r>
                      <a:r>
                        <a:rPr lang="en-US" sz="1700" b="0" baseline="0" dirty="0" smtClean="0"/>
                        <a:t> R3326 (1997)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 4c-RASCI</a:t>
                      </a:r>
                      <a:endParaRPr lang="en-GB" sz="17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9.7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 smtClean="0"/>
                        <a:t> </a:t>
                      </a:r>
                      <a:r>
                        <a:rPr lang="en-US" sz="1700" dirty="0" err="1" smtClean="0"/>
                        <a:t>Nayak</a:t>
                      </a:r>
                      <a:r>
                        <a:rPr lang="en-US" sz="1700" baseline="0" dirty="0" smtClean="0"/>
                        <a:t> et al., PRA </a:t>
                      </a:r>
                      <a:r>
                        <a:rPr lang="en-US" sz="1700" b="1" baseline="0" dirty="0" smtClean="0"/>
                        <a:t>75</a:t>
                      </a:r>
                      <a:r>
                        <a:rPr lang="en-US" sz="1700" b="0" baseline="0" dirty="0" smtClean="0"/>
                        <a:t> </a:t>
                      </a:r>
                      <a:r>
                        <a:rPr kumimoji="0" lang="en-GB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022510</a:t>
                      </a:r>
                      <a:r>
                        <a:rPr kumimoji="0" lang="en-GB" sz="16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baseline="0" dirty="0" smtClean="0"/>
                        <a:t>(2007)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700" dirty="0" smtClean="0"/>
                        <a:t>MBPT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8.4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err="1" smtClean="0"/>
                        <a:t>Nayak</a:t>
                      </a:r>
                      <a:r>
                        <a:rPr lang="en-US" sz="1700" dirty="0" smtClean="0"/>
                        <a:t> and Chaudhuri, PRA </a:t>
                      </a:r>
                      <a:r>
                        <a:rPr lang="en-US" sz="1700" b="1" dirty="0" smtClean="0"/>
                        <a:t>78</a:t>
                      </a:r>
                      <a:r>
                        <a:rPr lang="en-US" sz="1700" b="0" dirty="0" smtClean="0"/>
                        <a:t>, </a:t>
                      </a:r>
                      <a:r>
                        <a:rPr kumimoji="0" lang="en-GB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012506</a:t>
                      </a:r>
                      <a:r>
                        <a:rPr kumimoji="0" lang="en-US" sz="17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700" b="0" dirty="0" smtClean="0"/>
                        <a:t>(2008)</a:t>
                      </a:r>
                      <a:endParaRPr lang="en-GB" sz="17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CCSD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8.4</a:t>
                      </a:r>
                      <a:endParaRPr lang="en-GB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Sunaga et al., PRA </a:t>
                      </a:r>
                      <a:r>
                        <a:rPr lang="en-US" sz="1700" b="1" dirty="0" smtClean="0"/>
                        <a:t>98</a:t>
                      </a:r>
                      <a:r>
                        <a:rPr lang="en-US" sz="1700" b="0" dirty="0" smtClean="0"/>
                        <a:t>,</a:t>
                      </a:r>
                      <a:r>
                        <a:rPr lang="en-US" sz="1700" b="0" baseline="0" dirty="0" smtClean="0"/>
                        <a:t> 042511 (2018)</a:t>
                      </a:r>
                      <a:endParaRPr lang="en-GB" sz="17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64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i="1" dirty="0" err="1" smtClean="0"/>
              <a:t>E</a:t>
            </a:r>
            <a:r>
              <a:rPr lang="en-GB" baseline="-25000" dirty="0" err="1" smtClean="0"/>
              <a:t>eff</a:t>
            </a:r>
            <a:r>
              <a:rPr lang="en-GB" dirty="0" smtClean="0"/>
              <a:t> in </a:t>
            </a:r>
            <a:r>
              <a:rPr lang="en-GB" dirty="0" err="1" smtClean="0"/>
              <a:t>YbF</a:t>
            </a:r>
            <a:r>
              <a:rPr lang="en-GB" dirty="0" smtClean="0"/>
              <a:t>: </a:t>
            </a:r>
            <a:r>
              <a:rPr lang="en-GB" dirty="0" err="1" smtClean="0"/>
              <a:t>multireference</a:t>
            </a:r>
            <a:r>
              <a:rPr lang="en-GB" dirty="0" smtClean="0"/>
              <a:t> character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GB" sz="2500" dirty="0" smtClean="0"/>
              <a:t>Ground state </a:t>
            </a:r>
            <a:r>
              <a:rPr lang="en-GB" sz="2500" baseline="30000" dirty="0" smtClean="0"/>
              <a:t>2</a:t>
            </a:r>
            <a:r>
              <a:rPr lang="el-GR" sz="2500" dirty="0" smtClean="0"/>
              <a:t>Σ</a:t>
            </a:r>
            <a:r>
              <a:rPr lang="en-GB" sz="2500" dirty="0" smtClean="0"/>
              <a:t> (f</a:t>
            </a:r>
            <a:r>
              <a:rPr lang="en-GB" sz="2500" baseline="30000" dirty="0" smtClean="0"/>
              <a:t>14</a:t>
            </a:r>
            <a:r>
              <a:rPr lang="en-GB" sz="2500" dirty="0" smtClean="0"/>
              <a:t> s</a:t>
            </a:r>
            <a:r>
              <a:rPr lang="en-GB" sz="2500" baseline="30000" dirty="0" smtClean="0"/>
              <a:t>1</a:t>
            </a:r>
            <a:r>
              <a:rPr lang="en-GB" sz="2500" dirty="0" smtClean="0"/>
              <a:t>), but has a low-lying excited state (f</a:t>
            </a:r>
            <a:r>
              <a:rPr lang="en-GB" sz="2500" baseline="30000" dirty="0" smtClean="0"/>
              <a:t>13</a:t>
            </a:r>
            <a:r>
              <a:rPr lang="en-GB" sz="2500" dirty="0" smtClean="0"/>
              <a:t> s</a:t>
            </a:r>
            <a:r>
              <a:rPr lang="en-GB" sz="2500" baseline="30000" dirty="0" smtClean="0"/>
              <a:t>2</a:t>
            </a:r>
            <a:r>
              <a:rPr lang="en-GB" sz="2500" dirty="0" smtClean="0"/>
              <a:t>)</a:t>
            </a:r>
          </a:p>
          <a:p>
            <a:r>
              <a:rPr lang="en-GB" sz="2500" dirty="0" err="1" smtClean="0"/>
              <a:t>Miltireference</a:t>
            </a:r>
            <a:r>
              <a:rPr lang="en-GB" sz="2500" dirty="0" smtClean="0"/>
              <a:t> character; (T) are unstable. Use CCSD?</a:t>
            </a:r>
          </a:p>
          <a:p>
            <a:pPr marL="0" indent="0">
              <a:buNone/>
            </a:pPr>
            <a:endParaRPr lang="en-GB" sz="2500" dirty="0"/>
          </a:p>
          <a:p>
            <a:pPr marL="0" indent="0">
              <a:buNone/>
            </a:pPr>
            <a:endParaRPr lang="en-GB" sz="25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370323"/>
              </p:ext>
            </p:extLst>
          </p:nvPr>
        </p:nvGraphicFramePr>
        <p:xfrm>
          <a:off x="395536" y="2996952"/>
          <a:ext cx="410445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0"/>
                <a:gridCol w="1224136"/>
                <a:gridCol w="108012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i="1" dirty="0" err="1" smtClean="0"/>
                        <a:t>E</a:t>
                      </a:r>
                      <a:r>
                        <a:rPr lang="en-GB" i="0" baseline="-25000" dirty="0" err="1" smtClean="0"/>
                        <a:t>eff</a:t>
                      </a:r>
                      <a:r>
                        <a:rPr lang="en-GB" i="0" baseline="0" dirty="0" smtClean="0"/>
                        <a:t> (GV/cm)</a:t>
                      </a:r>
                      <a:endParaRPr lang="en-GB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CCSD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FSCC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v2z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21.34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21.85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v3z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20.57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23.66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v4z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23.65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23.91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5847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9833" y="4802298"/>
            <a:ext cx="4171335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500" dirty="0" smtClean="0"/>
              <a:t>Here, FSCC is better suited. </a:t>
            </a:r>
          </a:p>
        </p:txBody>
      </p:sp>
    </p:spTree>
    <p:extLst>
      <p:ext uri="{BB962C8B-B14F-4D97-AF65-F5344CB8AC3E}">
        <p14:creationId xmlns:p14="http://schemas.microsoft.com/office/powerpoint/2010/main" val="270277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Magnetic hyperfine coupling constants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G</a:t>
            </a:r>
            <a:r>
              <a:rPr lang="en-US" sz="2500" dirty="0" smtClean="0"/>
              <a:t>etting an accuracy estimate</a:t>
            </a:r>
          </a:p>
          <a:p>
            <a:r>
              <a:rPr lang="en-US" sz="2500" dirty="0" smtClean="0"/>
              <a:t>Useful in experiments</a:t>
            </a:r>
          </a:p>
          <a:p>
            <a:r>
              <a:rPr lang="en-US" sz="2500" dirty="0" smtClean="0"/>
              <a:t>New implementation, first test case: Cs</a:t>
            </a:r>
          </a:p>
          <a:p>
            <a:r>
              <a:rPr lang="en-US" sz="2500" dirty="0" smtClean="0"/>
              <a:t>Use FSCC to treat excited states</a:t>
            </a:r>
          </a:p>
          <a:p>
            <a:r>
              <a:rPr lang="en-US" sz="2500" dirty="0" smtClean="0"/>
              <a:t>Large basis sets (t-aug-ae4z)</a:t>
            </a:r>
          </a:p>
          <a:p>
            <a:pPr marL="0" indent="0">
              <a:buNone/>
            </a:pP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279374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47900" y="4338736"/>
            <a:ext cx="6553200" cy="1676400"/>
          </a:xfrm>
          <a:prstGeom prst="parallelogram">
            <a:avLst>
              <a:gd name="adj" fmla="val 9772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u="none">
              <a:latin typeface="Times" charset="0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247900" y="25876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47900" y="60166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247900" y="4340225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2869" y="4841875"/>
            <a:ext cx="246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u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Nonrelativistic Domain</a:t>
            </a: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7418388" y="5788025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Basis sets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2705100" y="3806825"/>
            <a:ext cx="160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Electron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correlation</a:t>
            </a:r>
          </a:p>
        </p:txBody>
      </p:sp>
      <p:sp>
        <p:nvSpPr>
          <p:cNvPr id="20499" name="Text Box 28"/>
          <p:cNvSpPr txBox="1">
            <a:spLocks noChangeArrowheads="1"/>
          </p:cNvSpPr>
          <p:nvPr/>
        </p:nvSpPr>
        <p:spPr bwMode="auto">
          <a:xfrm>
            <a:off x="1036637" y="2348955"/>
            <a:ext cx="1600200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 smtClean="0">
                <a:latin typeface="Times" charset="0"/>
              </a:rPr>
              <a:t>Relativity</a:t>
            </a:r>
            <a:endParaRPr lang="en-US" altLang="en-US" sz="2000" b="1" u="none" dirty="0">
              <a:latin typeface="Times" charset="0"/>
            </a:endParaRPr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2628900" y="5875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3086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3543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2171700" y="60166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STO-3G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2781300" y="616902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3-21G</a:t>
            </a:r>
          </a:p>
        </p:txBody>
      </p:sp>
      <p:sp>
        <p:nvSpPr>
          <p:cNvPr id="20505" name="Text Box 34"/>
          <p:cNvSpPr txBox="1">
            <a:spLocks noChangeArrowheads="1"/>
          </p:cNvSpPr>
          <p:nvPr/>
        </p:nvSpPr>
        <p:spPr bwMode="auto">
          <a:xfrm>
            <a:off x="3238500" y="60166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6-31G*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4457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4076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cc-pvdz</a:t>
            </a:r>
          </a:p>
        </p:txBody>
      </p:sp>
      <p:sp>
        <p:nvSpPr>
          <p:cNvPr id="20508" name="Text Box 37"/>
          <p:cNvSpPr txBox="1">
            <a:spLocks noChangeArrowheads="1"/>
          </p:cNvSpPr>
          <p:nvPr/>
        </p:nvSpPr>
        <p:spPr bwMode="auto">
          <a:xfrm>
            <a:off x="4610100" y="61690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cc-pvtz</a:t>
            </a: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219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cc-pvqz</a:t>
            </a:r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4991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>
            <a:off x="5600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>
            <a:off x="6591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6207125" y="6157913"/>
            <a:ext cx="79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CBS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methods</a:t>
            </a:r>
          </a:p>
        </p:txBody>
      </p:sp>
      <p:sp>
        <p:nvSpPr>
          <p:cNvPr id="20514" name="Line 43"/>
          <p:cNvSpPr>
            <a:spLocks noChangeShapeType="1"/>
          </p:cNvSpPr>
          <p:nvPr/>
        </p:nvSpPr>
        <p:spPr bwMode="auto">
          <a:xfrm>
            <a:off x="2476500" y="55594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>
            <a:off x="2781300" y="5254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207562" y="4873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7" name="Line 46"/>
          <p:cNvSpPr>
            <a:spLocks noChangeShapeType="1"/>
          </p:cNvSpPr>
          <p:nvPr/>
        </p:nvSpPr>
        <p:spPr bwMode="auto">
          <a:xfrm>
            <a:off x="3467100" y="4568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8" name="Line 47"/>
          <p:cNvSpPr>
            <a:spLocks noChangeShapeType="1"/>
          </p:cNvSpPr>
          <p:nvPr/>
        </p:nvSpPr>
        <p:spPr bwMode="auto">
          <a:xfrm flipH="1" flipV="1">
            <a:off x="2095500" y="58642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9" name="Text Box 48"/>
          <p:cNvSpPr txBox="1">
            <a:spLocks noChangeArrowheads="1"/>
          </p:cNvSpPr>
          <p:nvPr/>
        </p:nvSpPr>
        <p:spPr bwMode="auto">
          <a:xfrm>
            <a:off x="1790700" y="586422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HF</a:t>
            </a:r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2095500" y="5367100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" charset="0"/>
              </a:rPr>
              <a:t>MBPT2</a:t>
            </a:r>
          </a:p>
        </p:txBody>
      </p:sp>
      <p:sp>
        <p:nvSpPr>
          <p:cNvPr id="20521" name="Text Box 50"/>
          <p:cNvSpPr txBox="1">
            <a:spLocks noChangeArrowheads="1"/>
          </p:cNvSpPr>
          <p:nvPr/>
        </p:nvSpPr>
        <p:spPr bwMode="auto">
          <a:xfrm>
            <a:off x="2476500" y="502602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CISD</a:t>
            </a:r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2892136" y="431280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CCSD(T)</a:t>
            </a:r>
          </a:p>
        </p:txBody>
      </p:sp>
      <p:sp>
        <p:nvSpPr>
          <p:cNvPr id="20523" name="Text Box 52"/>
          <p:cNvSpPr txBox="1">
            <a:spLocks noChangeArrowheads="1"/>
          </p:cNvSpPr>
          <p:nvPr/>
        </p:nvSpPr>
        <p:spPr bwMode="auto">
          <a:xfrm>
            <a:off x="2546398" y="4649298"/>
            <a:ext cx="1234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MRCI+MBPT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>
            <a:off x="3695700" y="4340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5" name="Text Box 55"/>
          <p:cNvSpPr txBox="1">
            <a:spLocks noChangeArrowheads="1"/>
          </p:cNvSpPr>
          <p:nvPr/>
        </p:nvSpPr>
        <p:spPr bwMode="auto">
          <a:xfrm>
            <a:off x="3848100" y="43402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Full-CI</a:t>
            </a:r>
          </a:p>
        </p:txBody>
      </p:sp>
      <p:sp>
        <p:nvSpPr>
          <p:cNvPr id="20526" name="Line 56"/>
          <p:cNvSpPr>
            <a:spLocks noChangeShapeType="1"/>
          </p:cNvSpPr>
          <p:nvPr/>
        </p:nvSpPr>
        <p:spPr bwMode="auto">
          <a:xfrm>
            <a:off x="2095500" y="510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7" name="Line 57"/>
          <p:cNvSpPr>
            <a:spLocks noChangeShapeType="1"/>
          </p:cNvSpPr>
          <p:nvPr/>
        </p:nvSpPr>
        <p:spPr bwMode="auto">
          <a:xfrm>
            <a:off x="2095500" y="472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8" name="Line 58"/>
          <p:cNvSpPr>
            <a:spLocks noChangeShapeType="1"/>
          </p:cNvSpPr>
          <p:nvPr/>
        </p:nvSpPr>
        <p:spPr bwMode="auto">
          <a:xfrm>
            <a:off x="2111375" y="4048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9" name="Line 59"/>
          <p:cNvSpPr>
            <a:spLocks noChangeShapeType="1"/>
          </p:cNvSpPr>
          <p:nvPr/>
        </p:nvSpPr>
        <p:spPr bwMode="auto">
          <a:xfrm>
            <a:off x="2095500" y="372481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0" name="Line 60"/>
          <p:cNvSpPr>
            <a:spLocks noChangeShapeType="1"/>
          </p:cNvSpPr>
          <p:nvPr/>
        </p:nvSpPr>
        <p:spPr bwMode="auto">
          <a:xfrm>
            <a:off x="2095500" y="3349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1" name="Text Box 61"/>
          <p:cNvSpPr txBox="1">
            <a:spLocks noChangeArrowheads="1"/>
          </p:cNvSpPr>
          <p:nvPr/>
        </p:nvSpPr>
        <p:spPr bwMode="auto">
          <a:xfrm>
            <a:off x="1217481" y="4958507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err="1" smtClean="0">
                <a:latin typeface="Times" charset="0"/>
              </a:rPr>
              <a:t>Breit</a:t>
            </a:r>
            <a:r>
              <a:rPr lang="en-US" altLang="en-US" sz="1400" u="none" dirty="0" smtClean="0">
                <a:latin typeface="Times" charset="0"/>
              </a:rPr>
              <a:t>-Pauli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2" name="Text Box 62"/>
          <p:cNvSpPr txBox="1">
            <a:spLocks noChangeArrowheads="1"/>
          </p:cNvSpPr>
          <p:nvPr/>
        </p:nvSpPr>
        <p:spPr bwMode="auto">
          <a:xfrm>
            <a:off x="952500" y="45688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Douglas-Kroll</a:t>
            </a:r>
          </a:p>
        </p:txBody>
      </p:sp>
      <p:sp>
        <p:nvSpPr>
          <p:cNvPr id="20533" name="Text Box 63"/>
          <p:cNvSpPr txBox="1">
            <a:spLocks noChangeArrowheads="1"/>
          </p:cNvSpPr>
          <p:nvPr/>
        </p:nvSpPr>
        <p:spPr bwMode="auto">
          <a:xfrm>
            <a:off x="885825" y="3895725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Dirac-Coulomb</a:t>
            </a:r>
          </a:p>
        </p:txBody>
      </p:sp>
      <p:sp>
        <p:nvSpPr>
          <p:cNvPr id="20534" name="Text Box 64"/>
          <p:cNvSpPr txBox="1">
            <a:spLocks noChangeArrowheads="1"/>
          </p:cNvSpPr>
          <p:nvPr/>
        </p:nvSpPr>
        <p:spPr bwMode="auto">
          <a:xfrm>
            <a:off x="1181100" y="3570825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</a:t>
            </a:r>
            <a:r>
              <a:rPr lang="en-US" altLang="en-US" sz="1400" u="none" dirty="0" err="1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7" name="Text Box 67"/>
          <p:cNvSpPr txBox="1">
            <a:spLocks noChangeArrowheads="1"/>
          </p:cNvSpPr>
          <p:nvPr/>
        </p:nvSpPr>
        <p:spPr bwMode="auto">
          <a:xfrm>
            <a:off x="6894513" y="6092825"/>
            <a:ext cx="523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CBS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41325" y="90872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300" dirty="0" smtClean="0"/>
              <a:t>Relativistic coupled cluster</a:t>
            </a:r>
          </a:p>
          <a:p>
            <a:endParaRPr lang="en-NZ" sz="3300" dirty="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313554" y="4721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895600" y="4454525"/>
            <a:ext cx="65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CCSD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3009900" y="49879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698798" y="4801698"/>
            <a:ext cx="64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940585" y="4182707"/>
            <a:ext cx="71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ZORA,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111375" y="4532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2049463" y="4312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470651" y="4184848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X2C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>
            <a:off x="2628900" y="534535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216437" y="518040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DFT</a:t>
            </a:r>
            <a:endParaRPr lang="en-US" altLang="en-US" sz="1400" dirty="0"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52500" y="3570825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2434347">
            <a:off x="2762078" y="4364310"/>
            <a:ext cx="1386777" cy="485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342297" y="4378325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RECP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63" name="Text Box 65"/>
          <p:cNvSpPr txBox="1">
            <a:spLocks noChangeArrowheads="1"/>
          </p:cNvSpPr>
          <p:nvPr/>
        </p:nvSpPr>
        <p:spPr bwMode="auto">
          <a:xfrm>
            <a:off x="471902" y="3044825"/>
            <a:ext cx="1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Dirac-Coulomb-</a:t>
            </a:r>
            <a:r>
              <a:rPr lang="en-US" altLang="en-US" sz="1400" u="none" dirty="0" err="1" smtClean="0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+higher corrections</a:t>
            </a:r>
            <a:endParaRPr lang="en-US" altLang="en-US" sz="1400" u="none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50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47900" y="4336595"/>
            <a:ext cx="6553200" cy="1676400"/>
          </a:xfrm>
          <a:prstGeom prst="parallelogram">
            <a:avLst>
              <a:gd name="adj" fmla="val 9772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u="none">
              <a:latin typeface="Times" charset="0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247900" y="25876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47900" y="60166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247900" y="4340225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2869" y="4841875"/>
            <a:ext cx="246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u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Nonrelativistic Domain</a:t>
            </a: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7418388" y="5788025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Basis sets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2705100" y="3806825"/>
            <a:ext cx="160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Electron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correlation</a:t>
            </a:r>
          </a:p>
        </p:txBody>
      </p:sp>
      <p:sp>
        <p:nvSpPr>
          <p:cNvPr id="20499" name="Text Box 28"/>
          <p:cNvSpPr txBox="1">
            <a:spLocks noChangeArrowheads="1"/>
          </p:cNvSpPr>
          <p:nvPr/>
        </p:nvSpPr>
        <p:spPr bwMode="auto">
          <a:xfrm>
            <a:off x="1036637" y="2348955"/>
            <a:ext cx="1600200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 smtClean="0">
                <a:latin typeface="Times" charset="0"/>
              </a:rPr>
              <a:t>Relativity</a:t>
            </a:r>
            <a:endParaRPr lang="en-US" altLang="en-US" sz="2000" b="1" u="none" dirty="0">
              <a:latin typeface="Times" charset="0"/>
            </a:endParaRPr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2628900" y="5875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3086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3543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2171700" y="60166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STO-3G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2781300" y="616902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3-21G</a:t>
            </a:r>
          </a:p>
        </p:txBody>
      </p:sp>
      <p:sp>
        <p:nvSpPr>
          <p:cNvPr id="20505" name="Text Box 34"/>
          <p:cNvSpPr txBox="1">
            <a:spLocks noChangeArrowheads="1"/>
          </p:cNvSpPr>
          <p:nvPr/>
        </p:nvSpPr>
        <p:spPr bwMode="auto">
          <a:xfrm>
            <a:off x="3238500" y="60166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6-31G*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4457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4076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cc-pvdz</a:t>
            </a:r>
          </a:p>
        </p:txBody>
      </p:sp>
      <p:sp>
        <p:nvSpPr>
          <p:cNvPr id="20508" name="Text Box 37"/>
          <p:cNvSpPr txBox="1">
            <a:spLocks noChangeArrowheads="1"/>
          </p:cNvSpPr>
          <p:nvPr/>
        </p:nvSpPr>
        <p:spPr bwMode="auto">
          <a:xfrm>
            <a:off x="4610100" y="61690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cc-pvtz</a:t>
            </a: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219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cc-pvqz</a:t>
            </a:r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4991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>
            <a:off x="5600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>
            <a:off x="6591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6207125" y="6157913"/>
            <a:ext cx="79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CBS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methods</a:t>
            </a:r>
          </a:p>
        </p:txBody>
      </p:sp>
      <p:sp>
        <p:nvSpPr>
          <p:cNvPr id="20514" name="Line 43"/>
          <p:cNvSpPr>
            <a:spLocks noChangeShapeType="1"/>
          </p:cNvSpPr>
          <p:nvPr/>
        </p:nvSpPr>
        <p:spPr bwMode="auto">
          <a:xfrm>
            <a:off x="2476500" y="55594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>
            <a:off x="2781300" y="5254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207562" y="4873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7" name="Line 46"/>
          <p:cNvSpPr>
            <a:spLocks noChangeShapeType="1"/>
          </p:cNvSpPr>
          <p:nvPr/>
        </p:nvSpPr>
        <p:spPr bwMode="auto">
          <a:xfrm>
            <a:off x="3467100" y="4568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8" name="Line 47"/>
          <p:cNvSpPr>
            <a:spLocks noChangeShapeType="1"/>
          </p:cNvSpPr>
          <p:nvPr/>
        </p:nvSpPr>
        <p:spPr bwMode="auto">
          <a:xfrm flipH="1" flipV="1">
            <a:off x="2095500" y="58642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9" name="Text Box 48"/>
          <p:cNvSpPr txBox="1">
            <a:spLocks noChangeArrowheads="1"/>
          </p:cNvSpPr>
          <p:nvPr/>
        </p:nvSpPr>
        <p:spPr bwMode="auto">
          <a:xfrm>
            <a:off x="1790700" y="586422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HF</a:t>
            </a:r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2095500" y="5367100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" charset="0"/>
              </a:rPr>
              <a:t>MBPT2</a:t>
            </a:r>
          </a:p>
        </p:txBody>
      </p:sp>
      <p:sp>
        <p:nvSpPr>
          <p:cNvPr id="20521" name="Text Box 50"/>
          <p:cNvSpPr txBox="1">
            <a:spLocks noChangeArrowheads="1"/>
          </p:cNvSpPr>
          <p:nvPr/>
        </p:nvSpPr>
        <p:spPr bwMode="auto">
          <a:xfrm>
            <a:off x="2476500" y="502602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CISD</a:t>
            </a:r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2892136" y="431280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CCSD(T)</a:t>
            </a:r>
          </a:p>
        </p:txBody>
      </p:sp>
      <p:sp>
        <p:nvSpPr>
          <p:cNvPr id="20523" name="Text Box 52"/>
          <p:cNvSpPr txBox="1">
            <a:spLocks noChangeArrowheads="1"/>
          </p:cNvSpPr>
          <p:nvPr/>
        </p:nvSpPr>
        <p:spPr bwMode="auto">
          <a:xfrm>
            <a:off x="2546398" y="4649298"/>
            <a:ext cx="1234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MRCI+MBPT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>
            <a:off x="3695700" y="4340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5" name="Text Box 55"/>
          <p:cNvSpPr txBox="1">
            <a:spLocks noChangeArrowheads="1"/>
          </p:cNvSpPr>
          <p:nvPr/>
        </p:nvSpPr>
        <p:spPr bwMode="auto">
          <a:xfrm>
            <a:off x="3848100" y="43402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Full-CI</a:t>
            </a:r>
          </a:p>
        </p:txBody>
      </p:sp>
      <p:sp>
        <p:nvSpPr>
          <p:cNvPr id="20526" name="Line 56"/>
          <p:cNvSpPr>
            <a:spLocks noChangeShapeType="1"/>
          </p:cNvSpPr>
          <p:nvPr/>
        </p:nvSpPr>
        <p:spPr bwMode="auto">
          <a:xfrm>
            <a:off x="2095500" y="510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7" name="Line 57"/>
          <p:cNvSpPr>
            <a:spLocks noChangeShapeType="1"/>
          </p:cNvSpPr>
          <p:nvPr/>
        </p:nvSpPr>
        <p:spPr bwMode="auto">
          <a:xfrm>
            <a:off x="2095500" y="472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8" name="Line 58"/>
          <p:cNvSpPr>
            <a:spLocks noChangeShapeType="1"/>
          </p:cNvSpPr>
          <p:nvPr/>
        </p:nvSpPr>
        <p:spPr bwMode="auto">
          <a:xfrm>
            <a:off x="2111375" y="4048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9" name="Line 59"/>
          <p:cNvSpPr>
            <a:spLocks noChangeShapeType="1"/>
          </p:cNvSpPr>
          <p:nvPr/>
        </p:nvSpPr>
        <p:spPr bwMode="auto">
          <a:xfrm>
            <a:off x="2095500" y="372481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0" name="Line 60"/>
          <p:cNvSpPr>
            <a:spLocks noChangeShapeType="1"/>
          </p:cNvSpPr>
          <p:nvPr/>
        </p:nvSpPr>
        <p:spPr bwMode="auto">
          <a:xfrm>
            <a:off x="2095500" y="3349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1" name="Text Box 61"/>
          <p:cNvSpPr txBox="1">
            <a:spLocks noChangeArrowheads="1"/>
          </p:cNvSpPr>
          <p:nvPr/>
        </p:nvSpPr>
        <p:spPr bwMode="auto">
          <a:xfrm>
            <a:off x="1217481" y="4958507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err="1" smtClean="0">
                <a:latin typeface="Times" charset="0"/>
              </a:rPr>
              <a:t>Breit</a:t>
            </a:r>
            <a:r>
              <a:rPr lang="en-US" altLang="en-US" sz="1400" u="none" dirty="0" smtClean="0">
                <a:latin typeface="Times" charset="0"/>
              </a:rPr>
              <a:t>-Pauli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2" name="Text Box 62"/>
          <p:cNvSpPr txBox="1">
            <a:spLocks noChangeArrowheads="1"/>
          </p:cNvSpPr>
          <p:nvPr/>
        </p:nvSpPr>
        <p:spPr bwMode="auto">
          <a:xfrm>
            <a:off x="952500" y="45688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Douglas-Kroll</a:t>
            </a:r>
          </a:p>
        </p:txBody>
      </p:sp>
      <p:sp>
        <p:nvSpPr>
          <p:cNvPr id="20533" name="Text Box 63"/>
          <p:cNvSpPr txBox="1">
            <a:spLocks noChangeArrowheads="1"/>
          </p:cNvSpPr>
          <p:nvPr/>
        </p:nvSpPr>
        <p:spPr bwMode="auto">
          <a:xfrm>
            <a:off x="885825" y="3895725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Dirac-Coulomb</a:t>
            </a:r>
          </a:p>
        </p:txBody>
      </p:sp>
      <p:sp>
        <p:nvSpPr>
          <p:cNvPr id="20534" name="Text Box 64"/>
          <p:cNvSpPr txBox="1">
            <a:spLocks noChangeArrowheads="1"/>
          </p:cNvSpPr>
          <p:nvPr/>
        </p:nvSpPr>
        <p:spPr bwMode="auto">
          <a:xfrm>
            <a:off x="1181100" y="3570825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</a:t>
            </a:r>
            <a:r>
              <a:rPr lang="en-US" altLang="en-US" sz="1400" u="none" dirty="0" err="1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7" name="Text Box 67"/>
          <p:cNvSpPr txBox="1">
            <a:spLocks noChangeArrowheads="1"/>
          </p:cNvSpPr>
          <p:nvPr/>
        </p:nvSpPr>
        <p:spPr bwMode="auto">
          <a:xfrm>
            <a:off x="6894513" y="6092825"/>
            <a:ext cx="523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CBS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41325" y="90872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300" dirty="0" smtClean="0"/>
              <a:t>Relativistic coupled cluster</a:t>
            </a:r>
          </a:p>
          <a:p>
            <a:endParaRPr lang="en-NZ" sz="3300" dirty="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313554" y="4721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895600" y="4454525"/>
            <a:ext cx="65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CCSD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3009900" y="49879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698798" y="4801698"/>
            <a:ext cx="64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940585" y="4182707"/>
            <a:ext cx="71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ZORA,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111375" y="4532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2049463" y="4312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470651" y="4184848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X2C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>
            <a:off x="2628900" y="534535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216437" y="518040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DFT</a:t>
            </a:r>
            <a:endParaRPr lang="en-US" altLang="en-US" sz="1400" dirty="0"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52500" y="3570825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2434347">
            <a:off x="2762078" y="4364310"/>
            <a:ext cx="1386777" cy="485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092676" y="5876269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342297" y="4378325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RECP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471902" y="3044825"/>
            <a:ext cx="1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Dirac-Coulomb-</a:t>
            </a:r>
            <a:r>
              <a:rPr lang="en-US" altLang="en-US" sz="1400" u="none" dirty="0" err="1" smtClean="0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+higher corrections</a:t>
            </a:r>
            <a:endParaRPr lang="en-US" altLang="en-US" sz="1400" u="none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0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6"/>
          <p:cNvSpPr>
            <a:spLocks noChangeArrowheads="1"/>
          </p:cNvSpPr>
          <p:nvPr/>
        </p:nvSpPr>
        <p:spPr bwMode="auto">
          <a:xfrm>
            <a:off x="2247900" y="4329430"/>
            <a:ext cx="6553200" cy="1676400"/>
          </a:xfrm>
          <a:prstGeom prst="parallelogram">
            <a:avLst>
              <a:gd name="adj" fmla="val 9772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u="none">
              <a:latin typeface="Times" charset="0"/>
            </a:endParaRP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2247900" y="2587625"/>
            <a:ext cx="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5" name="Line 4"/>
          <p:cNvSpPr>
            <a:spLocks noChangeShapeType="1"/>
          </p:cNvSpPr>
          <p:nvPr/>
        </p:nvSpPr>
        <p:spPr bwMode="auto">
          <a:xfrm>
            <a:off x="2247900" y="6016625"/>
            <a:ext cx="495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V="1">
            <a:off x="2247900" y="4340225"/>
            <a:ext cx="16764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192869" y="4841875"/>
            <a:ext cx="2469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u="none" dirty="0" smtClean="0"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Nonrelativistic Domain</a:t>
            </a:r>
          </a:p>
        </p:txBody>
      </p:sp>
      <p:sp>
        <p:nvSpPr>
          <p:cNvPr id="20497" name="Text Box 26"/>
          <p:cNvSpPr txBox="1">
            <a:spLocks noChangeArrowheads="1"/>
          </p:cNvSpPr>
          <p:nvPr/>
        </p:nvSpPr>
        <p:spPr bwMode="auto">
          <a:xfrm>
            <a:off x="7418388" y="5788025"/>
            <a:ext cx="1215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Basis sets</a:t>
            </a:r>
          </a:p>
        </p:txBody>
      </p:sp>
      <p:sp>
        <p:nvSpPr>
          <p:cNvPr id="20498" name="Text Box 27"/>
          <p:cNvSpPr txBox="1">
            <a:spLocks noChangeArrowheads="1"/>
          </p:cNvSpPr>
          <p:nvPr/>
        </p:nvSpPr>
        <p:spPr bwMode="auto">
          <a:xfrm>
            <a:off x="2705100" y="3806825"/>
            <a:ext cx="16002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Electron </a:t>
            </a:r>
          </a:p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>
                <a:latin typeface="Times" charset="0"/>
              </a:rPr>
              <a:t>correlation</a:t>
            </a:r>
          </a:p>
        </p:txBody>
      </p:sp>
      <p:sp>
        <p:nvSpPr>
          <p:cNvPr id="20499" name="Text Box 28"/>
          <p:cNvSpPr txBox="1">
            <a:spLocks noChangeArrowheads="1"/>
          </p:cNvSpPr>
          <p:nvPr/>
        </p:nvSpPr>
        <p:spPr bwMode="auto">
          <a:xfrm>
            <a:off x="1036637" y="2348955"/>
            <a:ext cx="1600200" cy="29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 u="none" dirty="0" smtClean="0">
                <a:latin typeface="Times" charset="0"/>
              </a:rPr>
              <a:t>Relativity</a:t>
            </a:r>
            <a:endParaRPr lang="en-US" altLang="en-US" sz="2000" b="1" u="none" dirty="0">
              <a:latin typeface="Times" charset="0"/>
            </a:endParaRPr>
          </a:p>
        </p:txBody>
      </p:sp>
      <p:sp>
        <p:nvSpPr>
          <p:cNvPr id="20500" name="Line 29"/>
          <p:cNvSpPr>
            <a:spLocks noChangeShapeType="1"/>
          </p:cNvSpPr>
          <p:nvPr/>
        </p:nvSpPr>
        <p:spPr bwMode="auto">
          <a:xfrm>
            <a:off x="2628900" y="5875338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1" name="Line 30"/>
          <p:cNvSpPr>
            <a:spLocks noChangeShapeType="1"/>
          </p:cNvSpPr>
          <p:nvPr/>
        </p:nvSpPr>
        <p:spPr bwMode="auto">
          <a:xfrm>
            <a:off x="3086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2" name="Line 31"/>
          <p:cNvSpPr>
            <a:spLocks noChangeShapeType="1"/>
          </p:cNvSpPr>
          <p:nvPr/>
        </p:nvSpPr>
        <p:spPr bwMode="auto">
          <a:xfrm>
            <a:off x="3543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3" name="Text Box 32"/>
          <p:cNvSpPr txBox="1">
            <a:spLocks noChangeArrowheads="1"/>
          </p:cNvSpPr>
          <p:nvPr/>
        </p:nvSpPr>
        <p:spPr bwMode="auto">
          <a:xfrm>
            <a:off x="2171700" y="6016625"/>
            <a:ext cx="796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STO-3G</a:t>
            </a:r>
          </a:p>
        </p:txBody>
      </p:sp>
      <p:sp>
        <p:nvSpPr>
          <p:cNvPr id="20504" name="Text Box 33"/>
          <p:cNvSpPr txBox="1">
            <a:spLocks noChangeArrowheads="1"/>
          </p:cNvSpPr>
          <p:nvPr/>
        </p:nvSpPr>
        <p:spPr bwMode="auto">
          <a:xfrm>
            <a:off x="2781300" y="6169025"/>
            <a:ext cx="638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3-21G</a:t>
            </a:r>
          </a:p>
        </p:txBody>
      </p:sp>
      <p:sp>
        <p:nvSpPr>
          <p:cNvPr id="20505" name="Text Box 34"/>
          <p:cNvSpPr txBox="1">
            <a:spLocks noChangeArrowheads="1"/>
          </p:cNvSpPr>
          <p:nvPr/>
        </p:nvSpPr>
        <p:spPr bwMode="auto">
          <a:xfrm>
            <a:off x="3238500" y="6016625"/>
            <a:ext cx="727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6-31G*</a:t>
            </a:r>
          </a:p>
        </p:txBody>
      </p:sp>
      <p:sp>
        <p:nvSpPr>
          <p:cNvPr id="20506" name="Line 35"/>
          <p:cNvSpPr>
            <a:spLocks noChangeShapeType="1"/>
          </p:cNvSpPr>
          <p:nvPr/>
        </p:nvSpPr>
        <p:spPr bwMode="auto">
          <a:xfrm>
            <a:off x="4457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4076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cc-pvdz</a:t>
            </a:r>
          </a:p>
        </p:txBody>
      </p:sp>
      <p:sp>
        <p:nvSpPr>
          <p:cNvPr id="20508" name="Text Box 37"/>
          <p:cNvSpPr txBox="1">
            <a:spLocks noChangeArrowheads="1"/>
          </p:cNvSpPr>
          <p:nvPr/>
        </p:nvSpPr>
        <p:spPr bwMode="auto">
          <a:xfrm>
            <a:off x="4610100" y="61690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cc-pvtz</a:t>
            </a:r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219700" y="6016625"/>
            <a:ext cx="746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cc-pvqz</a:t>
            </a:r>
          </a:p>
        </p:txBody>
      </p:sp>
      <p:sp>
        <p:nvSpPr>
          <p:cNvPr id="20510" name="Line 39"/>
          <p:cNvSpPr>
            <a:spLocks noChangeShapeType="1"/>
          </p:cNvSpPr>
          <p:nvPr/>
        </p:nvSpPr>
        <p:spPr bwMode="auto">
          <a:xfrm>
            <a:off x="49911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1" name="Line 40"/>
          <p:cNvSpPr>
            <a:spLocks noChangeShapeType="1"/>
          </p:cNvSpPr>
          <p:nvPr/>
        </p:nvSpPr>
        <p:spPr bwMode="auto">
          <a:xfrm>
            <a:off x="56007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2" name="Line 41"/>
          <p:cNvSpPr>
            <a:spLocks noChangeShapeType="1"/>
          </p:cNvSpPr>
          <p:nvPr/>
        </p:nvSpPr>
        <p:spPr bwMode="auto">
          <a:xfrm>
            <a:off x="6591300" y="5864225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3" name="Text Box 42"/>
          <p:cNvSpPr txBox="1">
            <a:spLocks noChangeArrowheads="1"/>
          </p:cNvSpPr>
          <p:nvPr/>
        </p:nvSpPr>
        <p:spPr bwMode="auto">
          <a:xfrm>
            <a:off x="6207125" y="6157913"/>
            <a:ext cx="793750" cy="43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CBS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methods</a:t>
            </a:r>
          </a:p>
        </p:txBody>
      </p:sp>
      <p:sp>
        <p:nvSpPr>
          <p:cNvPr id="20514" name="Line 43"/>
          <p:cNvSpPr>
            <a:spLocks noChangeShapeType="1"/>
          </p:cNvSpPr>
          <p:nvPr/>
        </p:nvSpPr>
        <p:spPr bwMode="auto">
          <a:xfrm>
            <a:off x="2476500" y="55594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5" name="Line 44"/>
          <p:cNvSpPr>
            <a:spLocks noChangeShapeType="1"/>
          </p:cNvSpPr>
          <p:nvPr/>
        </p:nvSpPr>
        <p:spPr bwMode="auto">
          <a:xfrm>
            <a:off x="2781300" y="5254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6" name="Line 45"/>
          <p:cNvSpPr>
            <a:spLocks noChangeShapeType="1"/>
          </p:cNvSpPr>
          <p:nvPr/>
        </p:nvSpPr>
        <p:spPr bwMode="auto">
          <a:xfrm>
            <a:off x="3207562" y="48736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7" name="Line 46"/>
          <p:cNvSpPr>
            <a:spLocks noChangeShapeType="1"/>
          </p:cNvSpPr>
          <p:nvPr/>
        </p:nvSpPr>
        <p:spPr bwMode="auto">
          <a:xfrm>
            <a:off x="3467100" y="45688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8" name="Line 47"/>
          <p:cNvSpPr>
            <a:spLocks noChangeShapeType="1"/>
          </p:cNvSpPr>
          <p:nvPr/>
        </p:nvSpPr>
        <p:spPr bwMode="auto">
          <a:xfrm flipH="1" flipV="1">
            <a:off x="2095500" y="5864225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19" name="Text Box 48"/>
          <p:cNvSpPr txBox="1">
            <a:spLocks noChangeArrowheads="1"/>
          </p:cNvSpPr>
          <p:nvPr/>
        </p:nvSpPr>
        <p:spPr bwMode="auto">
          <a:xfrm>
            <a:off x="1790700" y="5864225"/>
            <a:ext cx="411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HF</a:t>
            </a:r>
          </a:p>
        </p:txBody>
      </p:sp>
      <p:sp>
        <p:nvSpPr>
          <p:cNvPr id="20520" name="Text Box 49"/>
          <p:cNvSpPr txBox="1">
            <a:spLocks noChangeArrowheads="1"/>
          </p:cNvSpPr>
          <p:nvPr/>
        </p:nvSpPr>
        <p:spPr bwMode="auto">
          <a:xfrm>
            <a:off x="2095500" y="5367100"/>
            <a:ext cx="7572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latin typeface="Times" charset="0"/>
              </a:rPr>
              <a:t>MBPT2</a:t>
            </a:r>
          </a:p>
        </p:txBody>
      </p:sp>
      <p:sp>
        <p:nvSpPr>
          <p:cNvPr id="20521" name="Text Box 50"/>
          <p:cNvSpPr txBox="1">
            <a:spLocks noChangeArrowheads="1"/>
          </p:cNvSpPr>
          <p:nvPr/>
        </p:nvSpPr>
        <p:spPr bwMode="auto">
          <a:xfrm>
            <a:off x="2476500" y="5026025"/>
            <a:ext cx="588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CISD</a:t>
            </a:r>
          </a:p>
        </p:txBody>
      </p:sp>
      <p:sp>
        <p:nvSpPr>
          <p:cNvPr id="20522" name="Text Box 51"/>
          <p:cNvSpPr txBox="1">
            <a:spLocks noChangeArrowheads="1"/>
          </p:cNvSpPr>
          <p:nvPr/>
        </p:nvSpPr>
        <p:spPr bwMode="auto">
          <a:xfrm>
            <a:off x="2892136" y="4312805"/>
            <a:ext cx="8763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CCSD(T)</a:t>
            </a:r>
          </a:p>
        </p:txBody>
      </p:sp>
      <p:sp>
        <p:nvSpPr>
          <p:cNvPr id="20523" name="Text Box 52"/>
          <p:cNvSpPr txBox="1">
            <a:spLocks noChangeArrowheads="1"/>
          </p:cNvSpPr>
          <p:nvPr/>
        </p:nvSpPr>
        <p:spPr bwMode="auto">
          <a:xfrm>
            <a:off x="2546398" y="4649298"/>
            <a:ext cx="12346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MRCI+MBPT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24" name="Line 53"/>
          <p:cNvSpPr>
            <a:spLocks noChangeShapeType="1"/>
          </p:cNvSpPr>
          <p:nvPr/>
        </p:nvSpPr>
        <p:spPr bwMode="auto">
          <a:xfrm>
            <a:off x="3695700" y="4340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5" name="Text Box 55"/>
          <p:cNvSpPr txBox="1">
            <a:spLocks noChangeArrowheads="1"/>
          </p:cNvSpPr>
          <p:nvPr/>
        </p:nvSpPr>
        <p:spPr bwMode="auto">
          <a:xfrm>
            <a:off x="3848100" y="4340225"/>
            <a:ext cx="70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>
                <a:latin typeface="Times" charset="0"/>
              </a:rPr>
              <a:t>Full-CI</a:t>
            </a:r>
          </a:p>
        </p:txBody>
      </p:sp>
      <p:sp>
        <p:nvSpPr>
          <p:cNvPr id="20526" name="Line 56"/>
          <p:cNvSpPr>
            <a:spLocks noChangeShapeType="1"/>
          </p:cNvSpPr>
          <p:nvPr/>
        </p:nvSpPr>
        <p:spPr bwMode="auto">
          <a:xfrm>
            <a:off x="2095500" y="5102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7" name="Line 57"/>
          <p:cNvSpPr>
            <a:spLocks noChangeShapeType="1"/>
          </p:cNvSpPr>
          <p:nvPr/>
        </p:nvSpPr>
        <p:spPr bwMode="auto">
          <a:xfrm>
            <a:off x="2095500" y="47212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8" name="Line 58"/>
          <p:cNvSpPr>
            <a:spLocks noChangeShapeType="1"/>
          </p:cNvSpPr>
          <p:nvPr/>
        </p:nvSpPr>
        <p:spPr bwMode="auto">
          <a:xfrm>
            <a:off x="2111375" y="40481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29" name="Line 59"/>
          <p:cNvSpPr>
            <a:spLocks noChangeShapeType="1"/>
          </p:cNvSpPr>
          <p:nvPr/>
        </p:nvSpPr>
        <p:spPr bwMode="auto">
          <a:xfrm>
            <a:off x="2095500" y="3724812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0" name="Line 60"/>
          <p:cNvSpPr>
            <a:spLocks noChangeShapeType="1"/>
          </p:cNvSpPr>
          <p:nvPr/>
        </p:nvSpPr>
        <p:spPr bwMode="auto">
          <a:xfrm>
            <a:off x="2095500" y="334962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20531" name="Text Box 61"/>
          <p:cNvSpPr txBox="1">
            <a:spLocks noChangeArrowheads="1"/>
          </p:cNvSpPr>
          <p:nvPr/>
        </p:nvSpPr>
        <p:spPr bwMode="auto">
          <a:xfrm>
            <a:off x="1217481" y="4958507"/>
            <a:ext cx="9717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err="1" smtClean="0">
                <a:latin typeface="Times" charset="0"/>
              </a:rPr>
              <a:t>Breit</a:t>
            </a:r>
            <a:r>
              <a:rPr lang="en-US" altLang="en-US" sz="1400" u="none" dirty="0" smtClean="0">
                <a:latin typeface="Times" charset="0"/>
              </a:rPr>
              <a:t>-Pauli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2" name="Text Box 62"/>
          <p:cNvSpPr txBox="1">
            <a:spLocks noChangeArrowheads="1"/>
          </p:cNvSpPr>
          <p:nvPr/>
        </p:nvSpPr>
        <p:spPr bwMode="auto">
          <a:xfrm>
            <a:off x="952500" y="4568825"/>
            <a:ext cx="12112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Douglas-Kroll</a:t>
            </a:r>
          </a:p>
        </p:txBody>
      </p:sp>
      <p:sp>
        <p:nvSpPr>
          <p:cNvPr id="20533" name="Text Box 63"/>
          <p:cNvSpPr txBox="1">
            <a:spLocks noChangeArrowheads="1"/>
          </p:cNvSpPr>
          <p:nvPr/>
        </p:nvSpPr>
        <p:spPr bwMode="auto">
          <a:xfrm>
            <a:off x="885825" y="3895725"/>
            <a:ext cx="1300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Dirac-Coulomb</a:t>
            </a:r>
          </a:p>
        </p:txBody>
      </p:sp>
      <p:sp>
        <p:nvSpPr>
          <p:cNvPr id="20534" name="Text Box 64"/>
          <p:cNvSpPr txBox="1">
            <a:spLocks noChangeArrowheads="1"/>
          </p:cNvSpPr>
          <p:nvPr/>
        </p:nvSpPr>
        <p:spPr bwMode="auto">
          <a:xfrm>
            <a:off x="1181100" y="3570825"/>
            <a:ext cx="10048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Dirac-</a:t>
            </a:r>
            <a:r>
              <a:rPr lang="en-US" altLang="en-US" sz="1400" u="none" dirty="0" err="1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20537" name="Text Box 67"/>
          <p:cNvSpPr txBox="1">
            <a:spLocks noChangeArrowheads="1"/>
          </p:cNvSpPr>
          <p:nvPr/>
        </p:nvSpPr>
        <p:spPr bwMode="auto">
          <a:xfrm>
            <a:off x="6894513" y="6092825"/>
            <a:ext cx="523875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>
                <a:latin typeface="Times" charset="0"/>
              </a:rPr>
              <a:t>CBS</a:t>
            </a: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441325" y="908720"/>
            <a:ext cx="8229600" cy="1066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sz="3300" dirty="0"/>
              <a:t>Relativistic coupled cluster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2193592"/>
            <a:ext cx="4955232" cy="8925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NZ" sz="2600" dirty="0" smtClean="0"/>
              <a:t>State of the art highly accurate computational approach</a:t>
            </a:r>
            <a:endParaRPr lang="en-NZ" sz="2600" dirty="0"/>
          </a:p>
        </p:txBody>
      </p:sp>
      <p:sp>
        <p:nvSpPr>
          <p:cNvPr id="49" name="Line 46"/>
          <p:cNvSpPr>
            <a:spLocks noChangeShapeType="1"/>
          </p:cNvSpPr>
          <p:nvPr/>
        </p:nvSpPr>
        <p:spPr bwMode="auto">
          <a:xfrm>
            <a:off x="3313554" y="47212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0" name="Text Box 51"/>
          <p:cNvSpPr txBox="1">
            <a:spLocks noChangeArrowheads="1"/>
          </p:cNvSpPr>
          <p:nvPr/>
        </p:nvSpPr>
        <p:spPr bwMode="auto">
          <a:xfrm>
            <a:off x="2895600" y="4454525"/>
            <a:ext cx="65434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CCSD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1" name="Line 45"/>
          <p:cNvSpPr>
            <a:spLocks noChangeShapeType="1"/>
          </p:cNvSpPr>
          <p:nvPr/>
        </p:nvSpPr>
        <p:spPr bwMode="auto">
          <a:xfrm>
            <a:off x="3009900" y="498792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2" name="Text Box 52"/>
          <p:cNvSpPr txBox="1">
            <a:spLocks noChangeArrowheads="1"/>
          </p:cNvSpPr>
          <p:nvPr/>
        </p:nvSpPr>
        <p:spPr bwMode="auto">
          <a:xfrm>
            <a:off x="2698798" y="4801698"/>
            <a:ext cx="64472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MRCI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3" name="Text Box 61"/>
          <p:cNvSpPr txBox="1">
            <a:spLocks noChangeArrowheads="1"/>
          </p:cNvSpPr>
          <p:nvPr/>
        </p:nvSpPr>
        <p:spPr bwMode="auto">
          <a:xfrm>
            <a:off x="940585" y="4182707"/>
            <a:ext cx="7184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ZORA,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4" name="Line 58"/>
          <p:cNvSpPr>
            <a:spLocks noChangeShapeType="1"/>
          </p:cNvSpPr>
          <p:nvPr/>
        </p:nvSpPr>
        <p:spPr bwMode="auto">
          <a:xfrm>
            <a:off x="2111375" y="453221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5" name="Line 58"/>
          <p:cNvSpPr>
            <a:spLocks noChangeShapeType="1"/>
          </p:cNvSpPr>
          <p:nvPr/>
        </p:nvSpPr>
        <p:spPr bwMode="auto">
          <a:xfrm>
            <a:off x="2049463" y="4312805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6" name="Text Box 61"/>
          <p:cNvSpPr txBox="1">
            <a:spLocks noChangeArrowheads="1"/>
          </p:cNvSpPr>
          <p:nvPr/>
        </p:nvSpPr>
        <p:spPr bwMode="auto">
          <a:xfrm>
            <a:off x="1470651" y="4184848"/>
            <a:ext cx="5245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X2C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57" name="Line 43"/>
          <p:cNvSpPr>
            <a:spLocks noChangeShapeType="1"/>
          </p:cNvSpPr>
          <p:nvPr/>
        </p:nvSpPr>
        <p:spPr bwMode="auto">
          <a:xfrm>
            <a:off x="2628900" y="5345352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NZ"/>
          </a:p>
        </p:txBody>
      </p:sp>
      <p:sp>
        <p:nvSpPr>
          <p:cNvPr id="59" name="Text Box 49"/>
          <p:cNvSpPr txBox="1">
            <a:spLocks noChangeArrowheads="1"/>
          </p:cNvSpPr>
          <p:nvPr/>
        </p:nvSpPr>
        <p:spPr bwMode="auto">
          <a:xfrm>
            <a:off x="2216437" y="5180401"/>
            <a:ext cx="5229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DFT</a:t>
            </a:r>
            <a:endParaRPr lang="en-US" altLang="en-US" sz="1400" dirty="0">
              <a:latin typeface="Times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952500" y="3570825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Rectangle 60"/>
          <p:cNvSpPr/>
          <p:nvPr/>
        </p:nvSpPr>
        <p:spPr>
          <a:xfrm rot="2434347">
            <a:off x="2762078" y="4364310"/>
            <a:ext cx="1386777" cy="485229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/>
          <p:cNvSpPr/>
          <p:nvPr/>
        </p:nvSpPr>
        <p:spPr>
          <a:xfrm>
            <a:off x="5092676" y="5876269"/>
            <a:ext cx="1746298" cy="629700"/>
          </a:xfrm>
          <a:prstGeom prst="rect">
            <a:avLst/>
          </a:prstGeom>
          <a:solidFill>
            <a:schemeClr val="accent1">
              <a:alpha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 Box 62"/>
          <p:cNvSpPr txBox="1">
            <a:spLocks noChangeArrowheads="1"/>
          </p:cNvSpPr>
          <p:nvPr/>
        </p:nvSpPr>
        <p:spPr bwMode="auto">
          <a:xfrm>
            <a:off x="1342297" y="4378325"/>
            <a:ext cx="6335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 smtClean="0">
                <a:latin typeface="Times" charset="0"/>
              </a:rPr>
              <a:t>RECP</a:t>
            </a:r>
            <a:endParaRPr lang="en-US" altLang="en-US" sz="1400" u="none" dirty="0">
              <a:latin typeface="Times" charset="0"/>
            </a:endParaRPr>
          </a:p>
        </p:txBody>
      </p:sp>
      <p:sp>
        <p:nvSpPr>
          <p:cNvPr id="65" name="Text Box 65"/>
          <p:cNvSpPr txBox="1">
            <a:spLocks noChangeArrowheads="1"/>
          </p:cNvSpPr>
          <p:nvPr/>
        </p:nvSpPr>
        <p:spPr bwMode="auto">
          <a:xfrm>
            <a:off x="471902" y="3044825"/>
            <a:ext cx="17299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>
                <a:solidFill>
                  <a:schemeClr val="tx1"/>
                </a:solidFill>
                <a:latin typeface="Arial Black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Dirac-Coulomb-</a:t>
            </a:r>
            <a:r>
              <a:rPr lang="en-US" altLang="en-US" sz="1400" u="none" dirty="0" err="1" smtClean="0">
                <a:latin typeface="Times" charset="0"/>
              </a:rPr>
              <a:t>Breit</a:t>
            </a:r>
            <a:endParaRPr lang="en-US" altLang="en-US" sz="1400" u="none" dirty="0">
              <a:latin typeface="Times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u="none" dirty="0" smtClean="0">
                <a:latin typeface="Times" charset="0"/>
              </a:rPr>
              <a:t>+higher corrections</a:t>
            </a:r>
            <a:endParaRPr lang="en-US" altLang="en-US" sz="1400" u="none" dirty="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0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to </a:t>
            </a:r>
            <a:r>
              <a:rPr lang="en-US" dirty="0" err="1" smtClean="0"/>
              <a:t>BaF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Spectroscopic properties  </a:t>
            </a:r>
          </a:p>
          <a:p>
            <a:r>
              <a:rPr lang="en-US" i="1" dirty="0" err="1" smtClean="0"/>
              <a:t>E</a:t>
            </a:r>
            <a:r>
              <a:rPr lang="en-US" baseline="-25000" dirty="0" err="1" smtClean="0"/>
              <a:t>eff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err="1"/>
              <a:t>W</a:t>
            </a:r>
            <a:r>
              <a:rPr lang="en-US" i="1" baseline="-25000" dirty="0" err="1"/>
              <a:t>s</a:t>
            </a:r>
            <a:r>
              <a:rPr lang="en-US" i="1" dirty="0"/>
              <a:t> </a:t>
            </a:r>
            <a:endParaRPr lang="en-US" i="1" dirty="0" smtClean="0"/>
          </a:p>
          <a:p>
            <a:r>
              <a:rPr lang="en-US" dirty="0" smtClean="0"/>
              <a:t>Hyperfine structure</a:t>
            </a:r>
            <a:endParaRPr lang="en-GB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20313"/>
            <a:ext cx="8712968" cy="1505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67944" y="5009490"/>
            <a:ext cx="936104" cy="1659870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6084168" y="5009490"/>
            <a:ext cx="1728192" cy="1701719"/>
          </a:xfrm>
          <a:prstGeom prst="rect">
            <a:avLst/>
          </a:prstGeom>
          <a:solidFill>
            <a:schemeClr val="accent1">
              <a:lumMod val="40000"/>
              <a:lumOff val="60000"/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27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6412</TotalTime>
  <Words>1971</Words>
  <Application>Microsoft Office PowerPoint</Application>
  <PresentationFormat>On-screen Show (4:3)</PresentationFormat>
  <Paragraphs>644</Paragraphs>
  <Slides>53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Civic</vt:lpstr>
      <vt:lpstr>Theory contribution to the eEDM measurement in BaF </vt:lpstr>
      <vt:lpstr>Theoretical investigations</vt:lpstr>
      <vt:lpstr>Theoretical 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Applications to BaF</vt:lpstr>
      <vt:lpstr>Molecular properties of BaF</vt:lpstr>
      <vt:lpstr>Cooling scheme</vt:lpstr>
      <vt:lpstr>Cooling scheme</vt:lpstr>
      <vt:lpstr>Cooling scheme</vt:lpstr>
      <vt:lpstr>Cooling scheme</vt:lpstr>
      <vt:lpstr>Cooling scheme</vt:lpstr>
      <vt:lpstr>Cooling scheme</vt:lpstr>
      <vt:lpstr>Cooling scheme</vt:lpstr>
      <vt:lpstr>Eeff and Ws in BaF</vt:lpstr>
      <vt:lpstr>Calculations</vt:lpstr>
      <vt:lpstr>Calculations</vt:lpstr>
      <vt:lpstr>Results</vt:lpstr>
      <vt:lpstr>Magnetic hyperfine constant</vt:lpstr>
      <vt:lpstr>Conclusions</vt:lpstr>
      <vt:lpstr>PowerPoint Presentation</vt:lpstr>
      <vt:lpstr>PowerPoint Presentation</vt:lpstr>
      <vt:lpstr>PowerPoint Presentation</vt:lpstr>
      <vt:lpstr>PowerPoint Presentation</vt:lpstr>
      <vt:lpstr>Relativistic coupled cluster</vt:lpstr>
      <vt:lpstr>Relativistic coupled cluster</vt:lpstr>
      <vt:lpstr>Finite Field Approach</vt:lpstr>
      <vt:lpstr>Finite Field Approach</vt:lpstr>
      <vt:lpstr>Finite Field Approach</vt:lpstr>
      <vt:lpstr>Finite Field Approach</vt:lpstr>
      <vt:lpstr>WA coefficient in BaF</vt:lpstr>
      <vt:lpstr>WA coefficient in BaF</vt:lpstr>
      <vt:lpstr>Basis set effects</vt:lpstr>
      <vt:lpstr>Basis set effects</vt:lpstr>
      <vt:lpstr>Correlation space</vt:lpstr>
      <vt:lpstr>Correlation space</vt:lpstr>
      <vt:lpstr>Correlation space</vt:lpstr>
      <vt:lpstr>Correlation treatment and final result</vt:lpstr>
      <vt:lpstr>Recommended value</vt:lpstr>
      <vt:lpstr>Conclusions</vt:lpstr>
      <vt:lpstr>Trends in the group</vt:lpstr>
      <vt:lpstr>Trends in the group</vt:lpstr>
      <vt:lpstr>EEff and Ws in BaF</vt:lpstr>
      <vt:lpstr>EEff and Ws in BaF</vt:lpstr>
      <vt:lpstr>EEff and Ws in BaF</vt:lpstr>
      <vt:lpstr>Computational scheme</vt:lpstr>
      <vt:lpstr>Results</vt:lpstr>
      <vt:lpstr>Results</vt:lpstr>
      <vt:lpstr>Eeff in YbF: multireference character</vt:lpstr>
      <vt:lpstr>Magnetic hyperfine coupling constants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Finite-field coupled cluster method for molecular properties</dc:title>
  <dc:creator>Borschevsky</dc:creator>
  <cp:lastModifiedBy>Borschevsky</cp:lastModifiedBy>
  <cp:revision>212</cp:revision>
  <dcterms:created xsi:type="dcterms:W3CDTF">2018-11-14T16:06:19Z</dcterms:created>
  <dcterms:modified xsi:type="dcterms:W3CDTF">2018-12-17T09:10:54Z</dcterms:modified>
</cp:coreProperties>
</file>