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Average"/>
      <p:regular r:id="rId24"/>
    </p:embeddedFont>
    <p:embeddedFont>
      <p:font typeface="Oswal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Average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swald-bold.fntdata"/><Relationship Id="rId25" Type="http://schemas.openxmlformats.org/officeDocument/2006/relationships/font" Target="fonts/Oswa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9be0d721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9be0d721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9be0d721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9be0d721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9be0d721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9be0d721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9c4a9a23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9c4a9a23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9c4a9a23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9c4a9a23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9c4a9a23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9c4a9a23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9c4a9a23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9c4a9a23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9be0d721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9be0d721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648d7313a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648d7313a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9c4a9a23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9c4a9a23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aed872b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3aed872b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3aed872b3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3aed872b3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9be0d721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9be0d721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9be0d721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9be0d721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9f48c5390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9f48c5390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9be0d721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9be0d721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9be0d721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9be0d721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648d7313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648d7313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5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32.jpg"/><Relationship Id="rId9" Type="http://schemas.openxmlformats.org/officeDocument/2006/relationships/image" Target="../media/image39.jpg"/><Relationship Id="rId5" Type="http://schemas.openxmlformats.org/officeDocument/2006/relationships/image" Target="../media/image7.jpg"/><Relationship Id="rId6" Type="http://schemas.openxmlformats.org/officeDocument/2006/relationships/image" Target="../media/image14.jpg"/><Relationship Id="rId7" Type="http://schemas.openxmlformats.org/officeDocument/2006/relationships/image" Target="../media/image26.jpg"/><Relationship Id="rId8" Type="http://schemas.openxmlformats.org/officeDocument/2006/relationships/image" Target="../media/image36.jpg"/><Relationship Id="rId10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jpg"/><Relationship Id="rId4" Type="http://schemas.openxmlformats.org/officeDocument/2006/relationships/image" Target="../media/image46.jpg"/><Relationship Id="rId5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arxiv.org/abs/1805.04367" TargetMode="External"/><Relationship Id="rId4" Type="http://schemas.openxmlformats.org/officeDocument/2006/relationships/hyperlink" Target="https://arxiv.org/abs/1804.09083" TargetMode="External"/><Relationship Id="rId9" Type="http://schemas.openxmlformats.org/officeDocument/2006/relationships/image" Target="../media/image24.jpg"/><Relationship Id="rId5" Type="http://schemas.openxmlformats.org/officeDocument/2006/relationships/hyperlink" Target="https://alice-figure.web.cern.ch/node/12780" TargetMode="External"/><Relationship Id="rId6" Type="http://schemas.openxmlformats.org/officeDocument/2006/relationships/hyperlink" Target="https://alice-figure.web.cern.ch/node/13438" TargetMode="External"/><Relationship Id="rId7" Type="http://schemas.openxmlformats.org/officeDocument/2006/relationships/hyperlink" Target="https://alice-figure.web.cern.ch/node/14622" TargetMode="External"/><Relationship Id="rId8" Type="http://schemas.openxmlformats.org/officeDocument/2006/relationships/hyperlink" Target="https://alice-figure.web.cern.ch/node/14615" TargetMode="External"/><Relationship Id="rId11" Type="http://schemas.openxmlformats.org/officeDocument/2006/relationships/image" Target="../media/image32.jpg"/><Relationship Id="rId10" Type="http://schemas.openxmlformats.org/officeDocument/2006/relationships/image" Target="../media/image14.jpg"/><Relationship Id="rId13" Type="http://schemas.openxmlformats.org/officeDocument/2006/relationships/image" Target="../media/image44.jpg"/><Relationship Id="rId12" Type="http://schemas.openxmlformats.org/officeDocument/2006/relationships/image" Target="../media/image12.jpg"/><Relationship Id="rId15" Type="http://schemas.openxmlformats.org/officeDocument/2006/relationships/image" Target="../media/image22.jpg"/><Relationship Id="rId1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arxiv.org/abs/1801.07051" TargetMode="External"/><Relationship Id="rId4" Type="http://schemas.openxmlformats.org/officeDocument/2006/relationships/hyperlink" Target="https://arxiv.org/abs/1805.04403" TargetMode="External"/><Relationship Id="rId5" Type="http://schemas.openxmlformats.org/officeDocument/2006/relationships/hyperlink" Target="http://alice-figure.web.cern.ch/node/14495" TargetMode="External"/><Relationship Id="rId6" Type="http://schemas.openxmlformats.org/officeDocument/2006/relationships/image" Target="../media/image23.jpg"/><Relationship Id="rId7" Type="http://schemas.openxmlformats.org/officeDocument/2006/relationships/hyperlink" Target="https://arxiv.org/abs/1807.06854" TargetMode="External"/><Relationship Id="rId8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arxiv.org/abs/1804.02944" TargetMode="External"/><Relationship Id="rId4" Type="http://schemas.openxmlformats.org/officeDocument/2006/relationships/hyperlink" Target="https://arxiv.org/abs/1709.04723" TargetMode="External"/><Relationship Id="rId9" Type="http://schemas.openxmlformats.org/officeDocument/2006/relationships/image" Target="../media/image37.jpg"/><Relationship Id="rId5" Type="http://schemas.openxmlformats.org/officeDocument/2006/relationships/hyperlink" Target="https://alice-figure.web.cern.ch/node/14441" TargetMode="External"/><Relationship Id="rId6" Type="http://schemas.openxmlformats.org/officeDocument/2006/relationships/hyperlink" Target="https://alice-figure.web.cern.ch/node/13598" TargetMode="External"/><Relationship Id="rId7" Type="http://schemas.openxmlformats.org/officeDocument/2006/relationships/hyperlink" Target="https://alice-figure.web.cern.ch/node/7334" TargetMode="External"/><Relationship Id="rId8" Type="http://schemas.openxmlformats.org/officeDocument/2006/relationships/hyperlink" Target="https://alice-figure.web.cern.ch/node/13995" TargetMode="External"/><Relationship Id="rId11" Type="http://schemas.openxmlformats.org/officeDocument/2006/relationships/image" Target="../media/image34.jpg"/><Relationship Id="rId10" Type="http://schemas.openxmlformats.org/officeDocument/2006/relationships/image" Target="../media/image36.jpg"/><Relationship Id="rId13" Type="http://schemas.openxmlformats.org/officeDocument/2006/relationships/image" Target="../media/image8.jpg"/><Relationship Id="rId12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arxiv.org/abs/1708.05164" TargetMode="External"/><Relationship Id="rId4" Type="http://schemas.openxmlformats.org/officeDocument/2006/relationships/hyperlink" Target="https://arxiv.org/abs/1809.03909" TargetMode="External"/><Relationship Id="rId9" Type="http://schemas.openxmlformats.org/officeDocument/2006/relationships/image" Target="../media/image29.jpg"/><Relationship Id="rId5" Type="http://schemas.openxmlformats.org/officeDocument/2006/relationships/image" Target="../media/image48.jpg"/><Relationship Id="rId6" Type="http://schemas.openxmlformats.org/officeDocument/2006/relationships/image" Target="../media/image7.jpg"/><Relationship Id="rId7" Type="http://schemas.openxmlformats.org/officeDocument/2006/relationships/image" Target="../media/image16.jpg"/><Relationship Id="rId8" Type="http://schemas.openxmlformats.org/officeDocument/2006/relationships/image" Target="../media/image28.jpg"/><Relationship Id="rId11" Type="http://schemas.openxmlformats.org/officeDocument/2006/relationships/image" Target="../media/image42.png"/><Relationship Id="rId10" Type="http://schemas.openxmlformats.org/officeDocument/2006/relationships/image" Target="../media/image17.jpg"/><Relationship Id="rId13" Type="http://schemas.openxmlformats.org/officeDocument/2006/relationships/image" Target="../media/image53.jpg"/><Relationship Id="rId12" Type="http://schemas.openxmlformats.org/officeDocument/2006/relationships/image" Target="../media/image34.jpg"/><Relationship Id="rId15" Type="http://schemas.openxmlformats.org/officeDocument/2006/relationships/image" Target="../media/image21.jpg"/><Relationship Id="rId14" Type="http://schemas.openxmlformats.org/officeDocument/2006/relationships/image" Target="../media/image20.jpg"/><Relationship Id="rId16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W3h5vQOUJTg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jpg"/><Relationship Id="rId4" Type="http://schemas.openxmlformats.org/officeDocument/2006/relationships/image" Target="../media/image11.jp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/Relationships>
</file>

<file path=ppt/slides/_rels/slide8.xml.rels><?xml version="1.0" encoding="UTF-8" standalone="yes"?><Relationships xmlns="http://schemas.openxmlformats.org/package/2006/relationships"><Relationship Id="rId40" Type="http://schemas.openxmlformats.org/officeDocument/2006/relationships/image" Target="../media/image36.jpg"/><Relationship Id="rId20" Type="http://schemas.openxmlformats.org/officeDocument/2006/relationships/image" Target="../media/image22.jpg"/><Relationship Id="rId22" Type="http://schemas.openxmlformats.org/officeDocument/2006/relationships/image" Target="../media/image24.jpg"/><Relationship Id="rId21" Type="http://schemas.openxmlformats.org/officeDocument/2006/relationships/image" Target="../media/image26.jpg"/><Relationship Id="rId24" Type="http://schemas.openxmlformats.org/officeDocument/2006/relationships/image" Target="../media/image30.jpg"/><Relationship Id="rId23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53.jpg"/><Relationship Id="rId9" Type="http://schemas.openxmlformats.org/officeDocument/2006/relationships/image" Target="../media/image37.jpg"/><Relationship Id="rId26" Type="http://schemas.openxmlformats.org/officeDocument/2006/relationships/image" Target="../media/image25.jpg"/><Relationship Id="rId25" Type="http://schemas.openxmlformats.org/officeDocument/2006/relationships/image" Target="../media/image23.jpg"/><Relationship Id="rId28" Type="http://schemas.openxmlformats.org/officeDocument/2006/relationships/image" Target="../media/image34.jpg"/><Relationship Id="rId27" Type="http://schemas.openxmlformats.org/officeDocument/2006/relationships/image" Target="../media/image27.jpg"/><Relationship Id="rId5" Type="http://schemas.openxmlformats.org/officeDocument/2006/relationships/image" Target="../media/image32.jpg"/><Relationship Id="rId6" Type="http://schemas.openxmlformats.org/officeDocument/2006/relationships/image" Target="../media/image18.jpg"/><Relationship Id="rId29" Type="http://schemas.openxmlformats.org/officeDocument/2006/relationships/image" Target="../media/image29.jpg"/><Relationship Id="rId7" Type="http://schemas.openxmlformats.org/officeDocument/2006/relationships/image" Target="../media/image7.jpg"/><Relationship Id="rId8" Type="http://schemas.openxmlformats.org/officeDocument/2006/relationships/image" Target="../media/image13.jpg"/><Relationship Id="rId31" Type="http://schemas.openxmlformats.org/officeDocument/2006/relationships/image" Target="../media/image33.jpg"/><Relationship Id="rId30" Type="http://schemas.openxmlformats.org/officeDocument/2006/relationships/image" Target="../media/image31.jpg"/><Relationship Id="rId11" Type="http://schemas.openxmlformats.org/officeDocument/2006/relationships/image" Target="../media/image20.jpg"/><Relationship Id="rId33" Type="http://schemas.openxmlformats.org/officeDocument/2006/relationships/image" Target="../media/image38.png"/><Relationship Id="rId10" Type="http://schemas.openxmlformats.org/officeDocument/2006/relationships/image" Target="../media/image16.jpg"/><Relationship Id="rId32" Type="http://schemas.openxmlformats.org/officeDocument/2006/relationships/image" Target="../media/image40.jpg"/><Relationship Id="rId13" Type="http://schemas.openxmlformats.org/officeDocument/2006/relationships/image" Target="../media/image9.jpg"/><Relationship Id="rId35" Type="http://schemas.openxmlformats.org/officeDocument/2006/relationships/image" Target="../media/image47.png"/><Relationship Id="rId12" Type="http://schemas.openxmlformats.org/officeDocument/2006/relationships/image" Target="../media/image17.jpg"/><Relationship Id="rId34" Type="http://schemas.openxmlformats.org/officeDocument/2006/relationships/image" Target="../media/image41.jpg"/><Relationship Id="rId15" Type="http://schemas.openxmlformats.org/officeDocument/2006/relationships/image" Target="../media/image8.jpg"/><Relationship Id="rId37" Type="http://schemas.openxmlformats.org/officeDocument/2006/relationships/image" Target="../media/image52.png"/><Relationship Id="rId14" Type="http://schemas.openxmlformats.org/officeDocument/2006/relationships/image" Target="../media/image15.jpg"/><Relationship Id="rId36" Type="http://schemas.openxmlformats.org/officeDocument/2006/relationships/image" Target="../media/image49.jpg"/><Relationship Id="rId17" Type="http://schemas.openxmlformats.org/officeDocument/2006/relationships/image" Target="../media/image12.jpg"/><Relationship Id="rId39" Type="http://schemas.openxmlformats.org/officeDocument/2006/relationships/image" Target="../media/image58.png"/><Relationship Id="rId16" Type="http://schemas.openxmlformats.org/officeDocument/2006/relationships/image" Target="../media/image21.jpg"/><Relationship Id="rId38" Type="http://schemas.openxmlformats.org/officeDocument/2006/relationships/image" Target="../media/image35.jpg"/><Relationship Id="rId19" Type="http://schemas.openxmlformats.org/officeDocument/2006/relationships/image" Target="../media/image19.jpg"/><Relationship Id="rId18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0" l="0" r="0" t="1562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type="ctrTitle"/>
          </p:nvPr>
        </p:nvSpPr>
        <p:spPr>
          <a:xfrm>
            <a:off x="126575" y="80675"/>
            <a:ext cx="4485900" cy="6087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Heavy-Ion Physics : ALICE</a:t>
            </a:r>
            <a:endParaRPr sz="3000"/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5557500" y="4564350"/>
            <a:ext cx="3586500" cy="579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Mike Sas, on behalf of the ALICE group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Jamboree Dec 2018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567" y="4029142"/>
            <a:ext cx="2960600" cy="10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roles in the ALICE collaboration</a:t>
            </a:r>
            <a:endParaRPr/>
          </a:p>
        </p:txBody>
      </p:sp>
      <p:sp>
        <p:nvSpPr>
          <p:cNvPr id="178" name="Google Shape;17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Marco: 		Physics coordinator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Alessandro:	Heavy Flavour working group convener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Barbara: 		HF Correlation and Jets analysis group coordinator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Davide: 		Correlations analysis group coordinator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Paul:			ITS-upgrade coordinator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Panos:		Conference committee member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Mike:		Junior representative (finished this year)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Contribution to the “Yellow report”; a document about the future of our field.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presence is very significant and </a:t>
            </a:r>
            <a:r>
              <a:rPr lang="en"/>
              <a:t>notable</a:t>
            </a:r>
            <a:r>
              <a:rPr lang="en"/>
              <a:t> in ALICE and the whole Heavy-ion physics community!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22"/>
          <p:cNvSpPr/>
          <p:nvPr/>
        </p:nvSpPr>
        <p:spPr>
          <a:xfrm>
            <a:off x="7850100" y="163876"/>
            <a:ext cx="1148400" cy="1474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4125" y="211137"/>
            <a:ext cx="1020348" cy="137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000" y="3731524"/>
            <a:ext cx="617700" cy="82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2324" y="3747301"/>
            <a:ext cx="617710" cy="8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5675" y="3747312"/>
            <a:ext cx="617700" cy="82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2350" y="3733927"/>
            <a:ext cx="617700" cy="82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05650" y="3747303"/>
            <a:ext cx="617700" cy="82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9025" y="3732896"/>
            <a:ext cx="617700" cy="82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68975" y="3749027"/>
            <a:ext cx="617700" cy="81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Conferences &amp; Prizes</a:t>
            </a:r>
            <a:endParaRPr/>
          </a:p>
        </p:txBody>
      </p:sp>
      <p:sp>
        <p:nvSpPr>
          <p:cNvPr id="194" name="Google Shape;19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Talks at all major conferences:  </a:t>
            </a:r>
            <a:r>
              <a:rPr b="1" lang="en"/>
              <a:t>ICHEP</a:t>
            </a:r>
            <a:r>
              <a:rPr lang="en"/>
              <a:t>, </a:t>
            </a:r>
            <a:r>
              <a:rPr b="1" lang="en"/>
              <a:t>Quark Matter</a:t>
            </a:r>
            <a:r>
              <a:rPr lang="en"/>
              <a:t>, </a:t>
            </a:r>
            <a:r>
              <a:rPr b="1" lang="en"/>
              <a:t>Hard Probes</a:t>
            </a:r>
            <a:r>
              <a:rPr lang="en"/>
              <a:t>,...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Best experimental talk:             Best poster:</a:t>
            </a:r>
            <a:endParaRPr/>
          </a:p>
          <a:p>
            <a:pPr indent="457200" lvl="0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Barbara			         Mike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5" name="Google Shape;195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6" name="Google Shape;196;p23"/>
          <p:cNvPicPr preferRelativeResize="0"/>
          <p:nvPr/>
        </p:nvPicPr>
        <p:blipFill rotWithShape="1">
          <a:blip r:embed="rId3">
            <a:alphaModFix/>
          </a:blip>
          <a:srcRect b="0" l="29408" r="0" t="0"/>
          <a:stretch/>
        </p:blipFill>
        <p:spPr>
          <a:xfrm>
            <a:off x="4293795" y="2475100"/>
            <a:ext cx="1739830" cy="266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0300" y="2475100"/>
            <a:ext cx="1973500" cy="266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050" y="2998757"/>
            <a:ext cx="1099275" cy="146203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>
            <p:ph idx="1" type="body"/>
          </p:nvPr>
        </p:nvSpPr>
        <p:spPr>
          <a:xfrm>
            <a:off x="269875" y="4393850"/>
            <a:ext cx="3762900" cy="6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/>
              <a:t>Jacopo Cum laude!</a:t>
            </a:r>
            <a:endParaRPr b="1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“Rotating planes, fluctuating shapes”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core business</a:t>
            </a:r>
            <a:endParaRPr/>
          </a:p>
        </p:txBody>
      </p:sp>
      <p:sp>
        <p:nvSpPr>
          <p:cNvPr id="205" name="Google Shape;205;p24"/>
          <p:cNvSpPr txBox="1"/>
          <p:nvPr>
            <p:ph idx="1" type="body"/>
          </p:nvPr>
        </p:nvSpPr>
        <p:spPr>
          <a:xfrm>
            <a:off x="311700" y="4287400"/>
            <a:ext cx="85206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/>
              <a:t>Heavy flavour 	</a:t>
            </a:r>
            <a:r>
              <a:rPr b="1" lang="en" sz="2400"/>
              <a:t>-	Jets 	</a:t>
            </a:r>
            <a:r>
              <a:rPr b="1" lang="en" sz="2400"/>
              <a:t>-	Photons	-	Correlations</a:t>
            </a:r>
            <a:endParaRPr b="1" sz="2400"/>
          </a:p>
        </p:txBody>
      </p:sp>
      <p:sp>
        <p:nvSpPr>
          <p:cNvPr id="206" name="Google Shape;206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60512"/>
            <a:ext cx="9144001" cy="298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Papers &amp; preliminaries - </a:t>
            </a:r>
            <a:r>
              <a:rPr lang="en"/>
              <a:t>Heavy Flavour</a:t>
            </a:r>
            <a:endParaRPr/>
          </a:p>
        </p:txBody>
      </p:sp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311700" y="1152475"/>
            <a:ext cx="8520600" cy="38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Paper </a:t>
            </a:r>
            <a:r>
              <a:rPr lang="en" sz="1200"/>
              <a:t>“Azimuthal anisotropy of heavy-flavour decay electrons in p-Pb collisions at 5.02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https://arxiv.org/abs/1805.04367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Paper </a:t>
            </a:r>
            <a:r>
              <a:rPr lang="en" sz="1200"/>
              <a:t>“Measurement of D0, D+, D∗+ and D+s production in Pb-Pb collisions at 5.02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https://arxiv.org/abs/1804.09083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“D-meson cross section in pp at 5.02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https://alice-figure.web.cern.ch/node/12780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“D* RpPb with reference measured at 5TeV”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https://alice-figure.web.cern.ch/node/13438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“Cross section, RpPb and RAA for D0-tagged jets at 5.02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7"/>
              </a:rPr>
              <a:t>https://alice-figure.web.cern.ch/node/14622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8"/>
              </a:rPr>
              <a:t>https://alice-figure.web.cern.ch/node/14615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14" name="Google Shape;214;p2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17950" y="2205475"/>
            <a:ext cx="645850" cy="8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17950" y="3203304"/>
            <a:ext cx="645850" cy="85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85125" y="4213097"/>
            <a:ext cx="645850" cy="86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97975" y="4215629"/>
            <a:ext cx="645850" cy="85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34225" y="1017714"/>
            <a:ext cx="645850" cy="86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34225" y="1977858"/>
            <a:ext cx="645850" cy="86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013675" y="3203293"/>
            <a:ext cx="645850" cy="8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/>
          <p:nvPr>
            <p:ph idx="1" type="body"/>
          </p:nvPr>
        </p:nvSpPr>
        <p:spPr>
          <a:xfrm>
            <a:off x="311700" y="2703975"/>
            <a:ext cx="8520600" cy="21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Paper </a:t>
            </a:r>
            <a:r>
              <a:rPr lang="en" sz="1200"/>
              <a:t>“</a:t>
            </a:r>
            <a:r>
              <a:rPr lang="en" sz="1200"/>
              <a:t>Neutral pion and η meson production in p-Pb collisions at 5.02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https://arxiv.org/abs/1801.07051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Paper </a:t>
            </a:r>
            <a:r>
              <a:rPr lang="en" sz="1200"/>
              <a:t>“Direct photon elliptic flow in Pb-Pb collisions at 2.76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https://arxiv.org/abs/1805.04403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“Neutral meson measurements in pPb collisions at 5.02 TeV as function of multiplicity”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http://alice-figure.web.cern.ch/node/14495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27" name="Google Shape;227;p2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0476" y="3097500"/>
            <a:ext cx="762925" cy="102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>
            <p:ph type="title"/>
          </p:nvPr>
        </p:nvSpPr>
        <p:spPr>
          <a:xfrm>
            <a:off x="311700" y="219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Papers &amp; preliminaries - Photons</a:t>
            </a:r>
            <a:endParaRPr/>
          </a:p>
        </p:txBody>
      </p:sp>
      <p:sp>
        <p:nvSpPr>
          <p:cNvPr id="230" name="Google Shape;23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Papers &amp; preliminaries - Jets</a:t>
            </a:r>
            <a:endParaRPr/>
          </a:p>
        </p:txBody>
      </p:sp>
      <p:sp>
        <p:nvSpPr>
          <p:cNvPr id="231" name="Google Shape;231;p26"/>
          <p:cNvSpPr txBox="1"/>
          <p:nvPr>
            <p:ph idx="1" type="body"/>
          </p:nvPr>
        </p:nvSpPr>
        <p:spPr>
          <a:xfrm>
            <a:off x="311700" y="1152475"/>
            <a:ext cx="8520600" cy="7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/>
              <a:t>Paper </a:t>
            </a:r>
            <a:r>
              <a:rPr lang="en" sz="1200"/>
              <a:t>“Medium modification of the shape of small-radius jets in central Pb-Pb collisions at 2.76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accent5"/>
                </a:solidFill>
                <a:hlinkClick r:id="rId7"/>
              </a:rPr>
              <a:t>https://arxiv.org/abs/1807.06854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  <p:pic>
        <p:nvPicPr>
          <p:cNvPr id="232" name="Google Shape;23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56100" y="1135299"/>
            <a:ext cx="796950" cy="10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Papers &amp; preliminaries - </a:t>
            </a:r>
            <a:r>
              <a:rPr lang="en"/>
              <a:t>Correlations</a:t>
            </a:r>
            <a:endParaRPr/>
          </a:p>
        </p:txBody>
      </p:sp>
      <p:sp>
        <p:nvSpPr>
          <p:cNvPr id="238" name="Google Shape;23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Paper </a:t>
            </a:r>
            <a:r>
              <a:rPr lang="en" sz="1200"/>
              <a:t>“Energy dependence and fluctuations of anisotropic flow in Pb–Pb collisions at 5.02 and 2.76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https://arxiv.org/abs/1804.02944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Paper </a:t>
            </a:r>
            <a:r>
              <a:rPr lang="en" sz="1200"/>
              <a:t>“Constraining the magnitude of the Chiral Magnetic Effect with Event Shape Engineering in Pb-Pb collisions at 2.76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https://arxiv.org/abs/1709.04723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“Charge-dependent directed flow of D0 meson in Pb-Pb collisions at 5.02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https://alice-figure.web.cern.ch/node/14441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“Chiral magnetic effect in run 2 data”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https://alice-figure.web.cern.ch/node/13598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“Transverse sphericity dependent pion femtoscopy in pp @ 7 TeV”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7"/>
              </a:rPr>
              <a:t>https://alice-figure.web.cern.ch/node/7334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/>
              <a:t>“Charged particles and Identified balance functions measurements with Run2 data”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accent5"/>
                </a:solidFill>
                <a:hlinkClick r:id="rId8"/>
              </a:rPr>
              <a:t>https://alice-figure.web.cern.ch/node/13995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239" name="Google Shape;239;p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84025" y="2535350"/>
            <a:ext cx="641375" cy="8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83788" y="1916140"/>
            <a:ext cx="641375" cy="85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04850" y="3165137"/>
            <a:ext cx="641375" cy="8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03750" y="4094578"/>
            <a:ext cx="641375" cy="85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16950" y="4094578"/>
            <a:ext cx="641375" cy="853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FoCal &amp; ITS upgrade</a:t>
            </a:r>
            <a:endParaRPr/>
          </a:p>
        </p:txBody>
      </p:sp>
      <p:sp>
        <p:nvSpPr>
          <p:cNvPr id="250" name="Google Shape;25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Paper </a:t>
            </a:r>
            <a:r>
              <a:rPr lang="en" sz="1200"/>
              <a:t>“The FoCal prototype“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https://arxiv.org/abs/1708.05164</a:t>
            </a:r>
            <a:r>
              <a:rPr lang="en" sz="1200"/>
              <a:t>  </a:t>
            </a:r>
            <a:r>
              <a:rPr lang="en" sz="1400"/>
              <a:t>                       </a:t>
            </a:r>
            <a:r>
              <a:rPr lang="en" sz="1400"/>
              <a:t>FoCal prototype test at point 2</a:t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												</a:t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													       ITS upgrade</a:t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Paper </a:t>
            </a:r>
            <a:r>
              <a:rPr lang="en" sz="1200"/>
              <a:t>“Hadronic Energy Resolution of a Combined 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High Granularity Scintillator Calorimeter System”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https://arxiv.org/abs/1809.03909</a:t>
            </a:r>
            <a:endParaRPr sz="1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51" name="Google Shape;251;p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1138" y="1726900"/>
            <a:ext cx="2440650" cy="183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0724" y="1726900"/>
            <a:ext cx="623476" cy="8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750" y="1726900"/>
            <a:ext cx="600600" cy="80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7350" y="1726900"/>
            <a:ext cx="663375" cy="82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4200" y="1726900"/>
            <a:ext cx="623475" cy="82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99476" y="4056875"/>
            <a:ext cx="623475" cy="83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40444" y="2516669"/>
            <a:ext cx="1945250" cy="11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90925" y="2844862"/>
            <a:ext cx="641375" cy="8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55575" y="1831632"/>
            <a:ext cx="712074" cy="94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58550" y="3775675"/>
            <a:ext cx="691950" cy="9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08325" y="3773023"/>
            <a:ext cx="691950" cy="92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58100" y="3762337"/>
            <a:ext cx="712075" cy="947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9"/>
          <p:cNvPicPr preferRelativeResize="0"/>
          <p:nvPr/>
        </p:nvPicPr>
        <p:blipFill rotWithShape="1">
          <a:blip r:embed="rId3">
            <a:alphaModFix/>
          </a:blip>
          <a:srcRect b="0" l="0" r="0" t="156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9"/>
          <p:cNvSpPr txBox="1"/>
          <p:nvPr>
            <p:ph idx="1" type="body"/>
          </p:nvPr>
        </p:nvSpPr>
        <p:spPr>
          <a:xfrm>
            <a:off x="784375" y="1152475"/>
            <a:ext cx="8047800" cy="38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Next talks </a:t>
            </a:r>
            <a:endParaRPr sz="2400"/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   </a:t>
            </a:r>
            <a:r>
              <a:rPr lang="en">
                <a:solidFill>
                  <a:srgbClr val="FFFFFF"/>
                </a:solidFill>
              </a:rPr>
              <a:t>Physics - </a:t>
            </a:r>
            <a:r>
              <a:rPr lang="en">
                <a:solidFill>
                  <a:srgbClr val="FFFFFF"/>
                </a:solidFill>
              </a:rPr>
              <a:t>Davide</a:t>
            </a:r>
            <a:endParaRPr>
              <a:solidFill>
                <a:srgbClr val="FFFFFF"/>
              </a:solidFill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ITS upgrade - Goran</a:t>
            </a:r>
            <a:endParaRPr>
              <a:solidFill>
                <a:srgbClr val="FFFFFF"/>
              </a:solidFill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FoCal - Naomi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0" name="Google Shape;270;p2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</a:t>
            </a:r>
            <a:endParaRPr/>
          </a:p>
        </p:txBody>
      </p:sp>
      <p:sp>
        <p:nvSpPr>
          <p:cNvPr id="276" name="Google Shape;27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ALICE papers</a:t>
            </a:r>
            <a:endParaRPr/>
          </a:p>
        </p:txBody>
      </p:sp>
      <p:sp>
        <p:nvSpPr>
          <p:cNvPr id="283" name="Google Shape;28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5" name="Google Shape;2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98" y="1281888"/>
            <a:ext cx="4540849" cy="304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32952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s</a:t>
            </a:r>
            <a:r>
              <a:rPr lang="en" sz="2400"/>
              <a:t>ituation in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proton-proton collisions</a:t>
            </a:r>
            <a:endParaRPr sz="240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996" y="0"/>
            <a:ext cx="54350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311700" y="1944300"/>
            <a:ext cx="3295200" cy="21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AutoNum type="arabicPeriod"/>
            </a:pPr>
            <a:r>
              <a:rPr lang="en" sz="1800">
                <a:solidFill>
                  <a:srgbClr val="ADADAD"/>
                </a:solidFill>
              </a:rPr>
              <a:t>Hard interaction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AutoNum type="arabicPeriod"/>
            </a:pPr>
            <a:r>
              <a:rPr lang="en" sz="1800">
                <a:solidFill>
                  <a:srgbClr val="ADADAD"/>
                </a:solidFill>
              </a:rPr>
              <a:t>Parton shower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AutoNum type="arabicPeriod"/>
            </a:pPr>
            <a:r>
              <a:rPr lang="en" sz="1800">
                <a:solidFill>
                  <a:srgbClr val="ADADAD"/>
                </a:solidFill>
              </a:rPr>
              <a:t>Multiple parton interactions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AutoNum type="arabicPeriod"/>
            </a:pPr>
            <a:r>
              <a:rPr lang="en" sz="1800">
                <a:solidFill>
                  <a:srgbClr val="ADADAD"/>
                </a:solidFill>
              </a:rPr>
              <a:t>Hadronisation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AutoNum type="arabicPeriod"/>
            </a:pPr>
            <a:r>
              <a:rPr lang="en" sz="1800">
                <a:solidFill>
                  <a:srgbClr val="ADADAD"/>
                </a:solidFill>
              </a:rPr>
              <a:t>Hadron decays</a:t>
            </a:r>
            <a:endParaRPr sz="1800">
              <a:solidFill>
                <a:srgbClr val="ADADA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Heavy-ion collisions </a:t>
            </a:r>
            <a:endParaRPr/>
          </a:p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This is a 2+1D hydrodynamical simulations for one particular heavy-ion collisions from the OSU group. The Quark-Gluon Plasma (QGP) is created shortly after the two heavy nuclei touched each other and the afterward evolution is hydrodynamical; with particle emission sampled using Cooper-Frye formula." id="77" name="Google Shape;77;p15" title="Hydrodynamical simulations for heavy-ion collision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300" y="12520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311700" y="1152475"/>
            <a:ext cx="3832200" cy="3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DADAD"/>
                </a:solidFill>
              </a:rPr>
              <a:t>All of the proton-proton stuff…and...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ADADAD"/>
              </a:buClr>
              <a:buSzPts val="1800"/>
              <a:buChar char="●"/>
            </a:pPr>
            <a:r>
              <a:rPr lang="en" sz="1800">
                <a:solidFill>
                  <a:srgbClr val="ADADAD"/>
                </a:solidFill>
              </a:rPr>
              <a:t>Many collisions superimposed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●"/>
            </a:pPr>
            <a:r>
              <a:rPr lang="en" sz="1800">
                <a:solidFill>
                  <a:srgbClr val="ADADAD"/>
                </a:solidFill>
              </a:rPr>
              <a:t>Energy density / temperature high enough for a phase transition to occur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●"/>
            </a:pPr>
            <a:r>
              <a:rPr lang="en" sz="1800">
                <a:solidFill>
                  <a:srgbClr val="ADADAD"/>
                </a:solidFill>
              </a:rPr>
              <a:t>Creation of hot strongly interacting matter →”QGP</a:t>
            </a:r>
            <a:r>
              <a:rPr b="1" lang="en" sz="1800">
                <a:solidFill>
                  <a:srgbClr val="ADADAD"/>
                </a:solidFill>
              </a:rPr>
              <a:t>”</a:t>
            </a:r>
            <a:endParaRPr b="1" sz="1800">
              <a:solidFill>
                <a:srgbClr val="ADADA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ADADAD"/>
                </a:solidFill>
              </a:rPr>
              <a:t>The game:</a:t>
            </a:r>
            <a:r>
              <a:rPr lang="en" sz="1800">
                <a:solidFill>
                  <a:srgbClr val="ADADAD"/>
                </a:solidFill>
              </a:rPr>
              <a:t> Measure the properties of the QGP, by </a:t>
            </a:r>
            <a:r>
              <a:rPr lang="en" sz="1800">
                <a:solidFill>
                  <a:srgbClr val="ADADAD"/>
                </a:solidFill>
              </a:rPr>
              <a:t>disentangling and understanding</a:t>
            </a:r>
            <a:r>
              <a:rPr lang="en" sz="1800">
                <a:solidFill>
                  <a:srgbClr val="ADADAD"/>
                </a:solidFill>
              </a:rPr>
              <a:t> the mechanisms</a:t>
            </a:r>
            <a:endParaRPr sz="1800">
              <a:solidFill>
                <a:srgbClr val="ADADAD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2629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b="0" l="16770" r="0" t="0"/>
          <a:stretch/>
        </p:blipFill>
        <p:spPr>
          <a:xfrm>
            <a:off x="485150" y="1800650"/>
            <a:ext cx="3758550" cy="30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318" y="1800650"/>
            <a:ext cx="4016406" cy="301225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ALICE data taking</a:t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7901075" y="103126"/>
            <a:ext cx="1148400" cy="1474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5100" y="150387"/>
            <a:ext cx="1020348" cy="137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ALICE data taking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49" y="1325599"/>
            <a:ext cx="3974563" cy="33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7901075" y="103126"/>
            <a:ext cx="1148400" cy="1474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5100" y="150387"/>
            <a:ext cx="1020348" cy="137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812" y="1882126"/>
            <a:ext cx="4526496" cy="2798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73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group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6085750" y="920400"/>
            <a:ext cx="1539900" cy="4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Staff</a:t>
            </a:r>
            <a:endParaRPr b="1"/>
          </a:p>
        </p:txBody>
      </p:sp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20" y="3979535"/>
            <a:ext cx="54864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975" y="775022"/>
            <a:ext cx="548640" cy="72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72" y="1838830"/>
            <a:ext cx="54864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6824" y="776710"/>
            <a:ext cx="548640" cy="72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1124" y="773376"/>
            <a:ext cx="54864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283" y="773374"/>
            <a:ext cx="54864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77125" y="1838829"/>
            <a:ext cx="54864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5425" y="773362"/>
            <a:ext cx="54864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78325" y="2990462"/>
            <a:ext cx="548640" cy="72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89535" y="1840032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52325" y="1840036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0650" y="2991846"/>
            <a:ext cx="548640" cy="72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4625" y="1826687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79200" y="2990350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984425" y="2990353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01925" y="1834950"/>
            <a:ext cx="54864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325875" y="2991834"/>
            <a:ext cx="548640" cy="72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536325" y="2990463"/>
            <a:ext cx="548640" cy="72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566300" y="2990354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169337" y="2990354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87850" y="796200"/>
            <a:ext cx="54864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104674" y="774991"/>
            <a:ext cx="548700" cy="73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157325" y="2986539"/>
            <a:ext cx="548640" cy="73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889963" y="779850"/>
            <a:ext cx="548640" cy="72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931100" y="2991837"/>
            <a:ext cx="548640" cy="72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064725" y="1838836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694214" y="774218"/>
            <a:ext cx="548700" cy="72977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>
            <p:ph idx="1" type="body"/>
          </p:nvPr>
        </p:nvSpPr>
        <p:spPr>
          <a:xfrm>
            <a:off x="4283300" y="1983625"/>
            <a:ext cx="37683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Post-doc</a:t>
            </a:r>
            <a:endParaRPr b="1"/>
          </a:p>
        </p:txBody>
      </p:sp>
      <p:sp>
        <p:nvSpPr>
          <p:cNvPr id="150" name="Google Shape;150;p20"/>
          <p:cNvSpPr txBox="1"/>
          <p:nvPr>
            <p:ph idx="1" type="body"/>
          </p:nvPr>
        </p:nvSpPr>
        <p:spPr>
          <a:xfrm>
            <a:off x="8490437" y="3197625"/>
            <a:ext cx="712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PhD</a:t>
            </a:r>
            <a:endParaRPr b="1"/>
          </a:p>
        </p:txBody>
      </p:sp>
      <p:sp>
        <p:nvSpPr>
          <p:cNvPr id="151" name="Google Shape;151;p20"/>
          <p:cNvSpPr txBox="1"/>
          <p:nvPr>
            <p:ph idx="1" type="body"/>
          </p:nvPr>
        </p:nvSpPr>
        <p:spPr>
          <a:xfrm>
            <a:off x="2341623" y="4136263"/>
            <a:ext cx="1088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Master</a:t>
            </a:r>
            <a:endParaRPr b="1"/>
          </a:p>
        </p:txBody>
      </p:sp>
      <p:sp>
        <p:nvSpPr>
          <p:cNvPr id="152" name="Google Shape;152;p20"/>
          <p:cNvSpPr txBox="1"/>
          <p:nvPr>
            <p:ph idx="1" type="body"/>
          </p:nvPr>
        </p:nvSpPr>
        <p:spPr>
          <a:xfrm>
            <a:off x="7520487" y="4136263"/>
            <a:ext cx="1145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Bachelor</a:t>
            </a:r>
            <a:endParaRPr b="1"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292088" y="776238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31">
            <a:alphaModFix/>
          </a:blip>
          <a:srcRect b="0" l="7612" r="13091" t="16212"/>
          <a:stretch/>
        </p:blipFill>
        <p:spPr>
          <a:xfrm>
            <a:off x="5592375" y="4000153"/>
            <a:ext cx="548641" cy="76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32">
            <a:alphaModFix/>
          </a:blip>
          <a:srcRect b="26841" l="30039" r="34506" t="37793"/>
          <a:stretch/>
        </p:blipFill>
        <p:spPr>
          <a:xfrm>
            <a:off x="6210375" y="4019637"/>
            <a:ext cx="548637" cy="72911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6828375" y="3852550"/>
            <a:ext cx="692100" cy="12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Kees</a:t>
            </a:r>
            <a:endParaRPr sz="12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Jerom</a:t>
            </a:r>
            <a:endParaRPr sz="12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Rene</a:t>
            </a:r>
            <a:endParaRPr sz="12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Loek</a:t>
            </a:r>
            <a:endParaRPr sz="12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Fedor</a:t>
            </a:r>
            <a:endParaRPr sz="12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3"/>
              </a:solidFill>
            </a:endParaRPr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974389" y="4046575"/>
            <a:ext cx="548640" cy="67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13438" y="3979517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35">
            <a:alphaModFix/>
          </a:blip>
          <a:srcRect b="25810" l="10079" r="62905" t="0"/>
          <a:stretch/>
        </p:blipFill>
        <p:spPr>
          <a:xfrm>
            <a:off x="7735250" y="1195988"/>
            <a:ext cx="833976" cy="128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 rotWithShape="1">
          <a:blip r:embed="rId36">
            <a:alphaModFix/>
          </a:blip>
          <a:srcRect b="37863" l="18145" r="18519" t="6066"/>
          <a:stretch/>
        </p:blipFill>
        <p:spPr>
          <a:xfrm>
            <a:off x="6772342" y="2999685"/>
            <a:ext cx="548640" cy="721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 rotWithShape="1">
          <a:blip r:embed="rId37">
            <a:alphaModFix/>
          </a:blip>
          <a:srcRect b="0" l="25087" r="25107" t="3836"/>
          <a:stretch/>
        </p:blipFill>
        <p:spPr>
          <a:xfrm>
            <a:off x="7375350" y="2998613"/>
            <a:ext cx="548640" cy="79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978375" y="3034304"/>
            <a:ext cx="548640" cy="7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 rotWithShape="1">
          <a:blip r:embed="rId39">
            <a:alphaModFix/>
          </a:blip>
          <a:srcRect b="50507" l="34292" r="25072" t="12686"/>
          <a:stretch/>
        </p:blipFill>
        <p:spPr>
          <a:xfrm>
            <a:off x="1311474" y="3972999"/>
            <a:ext cx="548636" cy="74458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>
            <p:ph idx="1" type="body"/>
          </p:nvPr>
        </p:nvSpPr>
        <p:spPr>
          <a:xfrm>
            <a:off x="6002713" y="2462500"/>
            <a:ext cx="2838600" cy="4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</a:t>
            </a:r>
            <a:r>
              <a:rPr lang="en"/>
              <a:t>Westerdijk Fellowship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5433" y="2990357"/>
            <a:ext cx="548640" cy="729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memoriam</a:t>
            </a:r>
            <a:endParaRPr/>
          </a:p>
        </p:txBody>
      </p:sp>
      <p:sp>
        <p:nvSpPr>
          <p:cNvPr id="171" name="Google Shape;171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575" y="1209375"/>
            <a:ext cx="2486425" cy="33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