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9" r:id="rId1"/>
    <p:sldMasterId id="2147483716" r:id="rId2"/>
  </p:sldMasterIdLst>
  <p:notesMasterIdLst>
    <p:notesMasterId r:id="rId24"/>
  </p:notesMasterIdLst>
  <p:sldIdLst>
    <p:sldId id="328" r:id="rId3"/>
    <p:sldId id="568" r:id="rId4"/>
    <p:sldId id="569" r:id="rId5"/>
    <p:sldId id="259" r:id="rId6"/>
    <p:sldId id="374" r:id="rId7"/>
    <p:sldId id="288" r:id="rId8"/>
    <p:sldId id="570" r:id="rId9"/>
    <p:sldId id="560" r:id="rId10"/>
    <p:sldId id="548" r:id="rId11"/>
    <p:sldId id="551" r:id="rId12"/>
    <p:sldId id="552" r:id="rId13"/>
    <p:sldId id="546" r:id="rId14"/>
    <p:sldId id="571" r:id="rId15"/>
    <p:sldId id="572" r:id="rId16"/>
    <p:sldId id="573" r:id="rId17"/>
    <p:sldId id="574" r:id="rId18"/>
    <p:sldId id="575" r:id="rId19"/>
    <p:sldId id="576" r:id="rId20"/>
    <p:sldId id="577" r:id="rId21"/>
    <p:sldId id="566" r:id="rId22"/>
    <p:sldId id="33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979EE1C4-D20F-49A6-9A17-14B8AE7E4F48}">
          <p14:sldIdLst>
            <p14:sldId id="328"/>
            <p14:sldId id="568"/>
            <p14:sldId id="569"/>
            <p14:sldId id="259"/>
            <p14:sldId id="374"/>
            <p14:sldId id="288"/>
            <p14:sldId id="570"/>
            <p14:sldId id="560"/>
            <p14:sldId id="548"/>
            <p14:sldId id="551"/>
            <p14:sldId id="552"/>
            <p14:sldId id="546"/>
            <p14:sldId id="571"/>
            <p14:sldId id="572"/>
            <p14:sldId id="573"/>
            <p14:sldId id="574"/>
            <p14:sldId id="575"/>
            <p14:sldId id="576"/>
            <p14:sldId id="577"/>
          </p14:sldIdLst>
        </p14:section>
        <p14:section name="Spare Slides" id="{46631ABC-56B0-40BB-BF03-933E090ACD0F}">
          <p14:sldIdLst>
            <p14:sldId id="566"/>
            <p14:sldId id="33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9A20"/>
    <a:srgbClr val="A18025"/>
    <a:srgbClr val="F208DC"/>
    <a:srgbClr val="FFC100"/>
    <a:srgbClr val="16A9E1"/>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94980" autoAdjust="0"/>
  </p:normalViewPr>
  <p:slideViewPr>
    <p:cSldViewPr snapToGrid="0">
      <p:cViewPr varScale="1">
        <p:scale>
          <a:sx n="56" d="100"/>
          <a:sy n="56" d="100"/>
        </p:scale>
        <p:origin x="552" y="4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44"/>
    </p:cViewPr>
  </p:sorterViewPr>
  <p:notesViewPr>
    <p:cSldViewPr snapToGrid="0">
      <p:cViewPr varScale="1">
        <p:scale>
          <a:sx n="71" d="100"/>
          <a:sy n="71" d="100"/>
        </p:scale>
        <p:origin x="2803"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1339FA-1681-4450-8BF1-FC3ABCFCBAC0}" type="datetimeFigureOut">
              <a:rPr lang="en-US" smtClean="0"/>
              <a:t>12/17/2018</a:t>
            </a:fld>
            <a:endParaRPr lang="en-US"/>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ECAC15-4B38-4ABB-B80F-176F212BD8CF}" type="slidenum">
              <a:rPr lang="en-US" smtClean="0"/>
              <a:t>‹#›</a:t>
            </a:fld>
            <a:endParaRPr lang="en-US"/>
          </a:p>
        </p:txBody>
      </p:sp>
    </p:spTree>
    <p:extLst>
      <p:ext uri="{BB962C8B-B14F-4D97-AF65-F5344CB8AC3E}">
        <p14:creationId xmlns:p14="http://schemas.microsoft.com/office/powerpoint/2010/main" val="171700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CAC15-4B38-4ABB-B80F-176F212BD8CF}" type="slidenum">
              <a:rPr lang="en-US" smtClean="0"/>
              <a:t>1</a:t>
            </a:fld>
            <a:endParaRPr lang="en-US"/>
          </a:p>
        </p:txBody>
      </p:sp>
    </p:spTree>
    <p:extLst>
      <p:ext uri="{BB962C8B-B14F-4D97-AF65-F5344CB8AC3E}">
        <p14:creationId xmlns:p14="http://schemas.microsoft.com/office/powerpoint/2010/main" val="842320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Newton: acceleration connects </a:t>
            </a:r>
            <a:r>
              <a:rPr lang="en-US" dirty="0" err="1"/>
              <a:t>ot</a:t>
            </a:r>
            <a:r>
              <a:rPr lang="en-US" dirty="0"/>
              <a:t> density fluctuation</a:t>
            </a:r>
          </a:p>
          <a:p>
            <a:r>
              <a:rPr lang="en-US" dirty="0"/>
              <a:t>We connect density fluctuation to seismic displacement</a:t>
            </a:r>
          </a:p>
          <a:p>
            <a:r>
              <a:rPr lang="en-US" dirty="0"/>
              <a:t>For NN integrate over the seismic displacements near the test mass -&gt; requires a model of the seismic field near the test mass. </a:t>
            </a:r>
          </a:p>
        </p:txBody>
      </p:sp>
      <p:sp>
        <p:nvSpPr>
          <p:cNvPr id="4" name="Slide Number Placeholder 3"/>
          <p:cNvSpPr>
            <a:spLocks noGrp="1"/>
          </p:cNvSpPr>
          <p:nvPr>
            <p:ph type="sldNum" sz="quarter" idx="5"/>
          </p:nvPr>
        </p:nvSpPr>
        <p:spPr/>
        <p:txBody>
          <a:bodyPr/>
          <a:lstStyle/>
          <a:p>
            <a:fld id="{87ECAC15-4B38-4ABB-B80F-176F212BD8CF}" type="slidenum">
              <a:rPr lang="en-US" smtClean="0"/>
              <a:t>5</a:t>
            </a:fld>
            <a:endParaRPr lang="en-US"/>
          </a:p>
        </p:txBody>
      </p:sp>
    </p:spTree>
    <p:extLst>
      <p:ext uri="{BB962C8B-B14F-4D97-AF65-F5344CB8AC3E}">
        <p14:creationId xmlns:p14="http://schemas.microsoft.com/office/powerpoint/2010/main" val="187134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Newton: acceleration connects </a:t>
            </a:r>
            <a:r>
              <a:rPr lang="en-US" dirty="0" err="1"/>
              <a:t>ot</a:t>
            </a:r>
            <a:r>
              <a:rPr lang="en-US" dirty="0"/>
              <a:t> density fluctuation</a:t>
            </a:r>
          </a:p>
          <a:p>
            <a:r>
              <a:rPr lang="en-US" dirty="0"/>
              <a:t>We connect density fluctuation to seismic displacement</a:t>
            </a:r>
          </a:p>
          <a:p>
            <a:r>
              <a:rPr lang="en-US" dirty="0"/>
              <a:t>For NN integrate over the seismic displacements near the test mass -&gt; requires a model of the seismic field near the test mass. </a:t>
            </a:r>
          </a:p>
        </p:txBody>
      </p:sp>
      <p:sp>
        <p:nvSpPr>
          <p:cNvPr id="4" name="Slide Number Placeholder 3"/>
          <p:cNvSpPr>
            <a:spLocks noGrp="1"/>
          </p:cNvSpPr>
          <p:nvPr>
            <p:ph type="sldNum" sz="quarter" idx="5"/>
          </p:nvPr>
        </p:nvSpPr>
        <p:spPr/>
        <p:txBody>
          <a:bodyPr/>
          <a:lstStyle/>
          <a:p>
            <a:fld id="{87ECAC15-4B38-4ABB-B80F-176F212BD8CF}" type="slidenum">
              <a:rPr lang="en-US" smtClean="0"/>
              <a:t>7</a:t>
            </a:fld>
            <a:endParaRPr lang="en-US"/>
          </a:p>
        </p:txBody>
      </p:sp>
    </p:spTree>
    <p:extLst>
      <p:ext uri="{BB962C8B-B14F-4D97-AF65-F5344CB8AC3E}">
        <p14:creationId xmlns:p14="http://schemas.microsoft.com/office/powerpoint/2010/main" val="4062583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Seismic wave propagation is described by the </a:t>
            </a:r>
            <a:r>
              <a:rPr lang="en-US" dirty="0" err="1"/>
              <a:t>elastodynamic</a:t>
            </a:r>
            <a:r>
              <a:rPr lang="en-US" dirty="0"/>
              <a:t>  wave equation. Displacements are the solution to this wave equation</a:t>
            </a:r>
          </a:p>
          <a:p>
            <a:r>
              <a:rPr lang="en-US" dirty="0"/>
              <a:t>This solution is not trivial: we use PDE solver and get full solution in layered medium</a:t>
            </a:r>
          </a:p>
          <a:p>
            <a:r>
              <a:rPr lang="en-US" dirty="0"/>
              <a:t>This requires knowledge of local geology</a:t>
            </a:r>
          </a:p>
        </p:txBody>
      </p:sp>
      <p:sp>
        <p:nvSpPr>
          <p:cNvPr id="4" name="Slide Number Placeholder 3"/>
          <p:cNvSpPr>
            <a:spLocks noGrp="1"/>
          </p:cNvSpPr>
          <p:nvPr>
            <p:ph type="sldNum" sz="quarter" idx="5"/>
          </p:nvPr>
        </p:nvSpPr>
        <p:spPr/>
        <p:txBody>
          <a:bodyPr/>
          <a:lstStyle/>
          <a:p>
            <a:fld id="{87ECAC15-4B38-4ABB-B80F-176F212BD8CF}" type="slidenum">
              <a:rPr lang="en-US" smtClean="0"/>
              <a:t>8</a:t>
            </a:fld>
            <a:endParaRPr lang="en-US"/>
          </a:p>
        </p:txBody>
      </p:sp>
    </p:spTree>
    <p:extLst>
      <p:ext uri="{BB962C8B-B14F-4D97-AF65-F5344CB8AC3E}">
        <p14:creationId xmlns:p14="http://schemas.microsoft.com/office/powerpoint/2010/main" val="3289103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20km located from </a:t>
            </a:r>
            <a:r>
              <a:rPr lang="en-US" dirty="0" err="1"/>
              <a:t>maastricht</a:t>
            </a:r>
            <a:endParaRPr lang="en-US" dirty="0"/>
          </a:p>
        </p:txBody>
      </p:sp>
      <p:sp>
        <p:nvSpPr>
          <p:cNvPr id="4" name="Slide Number Placeholder 3"/>
          <p:cNvSpPr>
            <a:spLocks noGrp="1"/>
          </p:cNvSpPr>
          <p:nvPr>
            <p:ph type="sldNum" sz="quarter" idx="5"/>
          </p:nvPr>
        </p:nvSpPr>
        <p:spPr/>
        <p:txBody>
          <a:bodyPr/>
          <a:lstStyle/>
          <a:p>
            <a:fld id="{87ECAC15-4B38-4ABB-B80F-176F212BD8CF}" type="slidenum">
              <a:rPr lang="en-US" smtClean="0"/>
              <a:t>9</a:t>
            </a:fld>
            <a:endParaRPr lang="en-US"/>
          </a:p>
        </p:txBody>
      </p:sp>
    </p:spTree>
    <p:extLst>
      <p:ext uri="{BB962C8B-B14F-4D97-AF65-F5344CB8AC3E}">
        <p14:creationId xmlns:p14="http://schemas.microsoft.com/office/powerpoint/2010/main" val="2703024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higher order modes can be understood as the constructive interference of transmitted and reflected waves in the layered medium </a:t>
            </a:r>
            <a:endParaRPr lang="en-US" dirty="0"/>
          </a:p>
          <a:p>
            <a:endParaRPr lang="en-US" dirty="0"/>
          </a:p>
        </p:txBody>
      </p:sp>
      <p:sp>
        <p:nvSpPr>
          <p:cNvPr id="4" name="Slide Number Placeholder 3"/>
          <p:cNvSpPr>
            <a:spLocks noGrp="1"/>
          </p:cNvSpPr>
          <p:nvPr>
            <p:ph type="sldNum" sz="quarter" idx="5"/>
          </p:nvPr>
        </p:nvSpPr>
        <p:spPr/>
        <p:txBody>
          <a:bodyPr/>
          <a:lstStyle/>
          <a:p>
            <a:fld id="{87ECAC15-4B38-4ABB-B80F-176F212BD8CF}" type="slidenum">
              <a:rPr lang="en-US" smtClean="0"/>
              <a:t>11</a:t>
            </a:fld>
            <a:endParaRPr lang="en-US"/>
          </a:p>
        </p:txBody>
      </p:sp>
    </p:spTree>
    <p:extLst>
      <p:ext uri="{BB962C8B-B14F-4D97-AF65-F5344CB8AC3E}">
        <p14:creationId xmlns:p14="http://schemas.microsoft.com/office/powerpoint/2010/main" val="465088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a:t>
            </a:r>
          </a:p>
          <a:p>
            <a:r>
              <a:rPr lang="en-US" dirty="0"/>
              <a:t>Suppression of at least 1 order of magnitude when going underground</a:t>
            </a:r>
          </a:p>
          <a:p>
            <a:r>
              <a:rPr lang="en-US" dirty="0"/>
              <a:t>@ 100 m: Above 3 Hz the expected mean NN at the site is already at the level of the design sensitivity curve</a:t>
            </a:r>
          </a:p>
          <a:p>
            <a:r>
              <a:rPr lang="en-US" dirty="0"/>
              <a:t>The NN level strongly depends on the surface PSD, to ensure larger suppression we need to go further underground</a:t>
            </a:r>
          </a:p>
          <a:p>
            <a:r>
              <a:rPr lang="en-US" dirty="0"/>
              <a:t>Calculation of NN further below are work in progress</a:t>
            </a:r>
          </a:p>
          <a:p>
            <a:r>
              <a:rPr lang="en-US" dirty="0"/>
              <a:t>Consistent at 100m</a:t>
            </a:r>
          </a:p>
          <a:p>
            <a:endParaRPr lang="en-US" dirty="0"/>
          </a:p>
        </p:txBody>
      </p:sp>
      <p:sp>
        <p:nvSpPr>
          <p:cNvPr id="4" name="Slide Number Placeholder 3"/>
          <p:cNvSpPr>
            <a:spLocks noGrp="1"/>
          </p:cNvSpPr>
          <p:nvPr>
            <p:ph type="sldNum" sz="quarter" idx="10"/>
          </p:nvPr>
        </p:nvSpPr>
        <p:spPr/>
        <p:txBody>
          <a:bodyPr/>
          <a:lstStyle/>
          <a:p>
            <a:fld id="{87ECAC15-4B38-4ABB-B80F-176F212BD8CF}" type="slidenum">
              <a:rPr lang="en-US" smtClean="0"/>
              <a:t>21</a:t>
            </a:fld>
            <a:endParaRPr lang="en-US"/>
          </a:p>
        </p:txBody>
      </p:sp>
    </p:spTree>
    <p:extLst>
      <p:ext uri="{BB962C8B-B14F-4D97-AF65-F5344CB8AC3E}">
        <p14:creationId xmlns:p14="http://schemas.microsoft.com/office/powerpoint/2010/main" val="633942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nvPr>
        </p:nvGraphicFramePr>
        <p:xfrm>
          <a:off x="1468" y="1593"/>
          <a:ext cx="1465" cy="1587"/>
        </p:xfrm>
        <a:graphic>
          <a:graphicData uri="http://schemas.openxmlformats.org/presentationml/2006/ole">
            <mc:AlternateContent xmlns:mc="http://schemas.openxmlformats.org/markup-compatibility/2006">
              <mc:Choice xmlns:v="urn:schemas-microsoft-com:vml" Requires="v">
                <p:oleObj spid="_x0000_s2345" name="think-cell Slide" r:id="rId4" imgW="492" imgH="504" progId="TCLayout.ActiveDocument.1">
                  <p:embed/>
                </p:oleObj>
              </mc:Choice>
              <mc:Fallback>
                <p:oleObj name="think-cell Slide" r:id="rId4" imgW="492" imgH="504" progId="TCLayout.ActiveDocument.1">
                  <p:embed/>
                  <p:pic>
                    <p:nvPicPr>
                      <p:cNvPr id="0" name=""/>
                      <p:cNvPicPr/>
                      <p:nvPr/>
                    </p:nvPicPr>
                    <p:blipFill>
                      <a:blip r:embed="rId5"/>
                      <a:stretch>
                        <a:fillRect/>
                      </a:stretch>
                    </p:blipFill>
                    <p:spPr>
                      <a:xfrm>
                        <a:off x="1468" y="1593"/>
                        <a:ext cx="1465" cy="1587"/>
                      </a:xfrm>
                      <a:prstGeom prst="rect">
                        <a:avLst/>
                      </a:prstGeom>
                    </p:spPr>
                  </p:pic>
                </p:oleObj>
              </mc:Fallback>
            </mc:AlternateContent>
          </a:graphicData>
        </a:graphic>
      </p:graphicFrame>
      <p:sp>
        <p:nvSpPr>
          <p:cNvPr id="10" name="Textplatzhalter 9"/>
          <p:cNvSpPr>
            <a:spLocks noGrp="1"/>
          </p:cNvSpPr>
          <p:nvPr>
            <p:ph type="body" sz="quarter" idx="14" hasCustomPrompt="1"/>
          </p:nvPr>
        </p:nvSpPr>
        <p:spPr>
          <a:xfrm>
            <a:off x="4439019" y="4365107"/>
            <a:ext cx="4321050" cy="250068"/>
          </a:xfrm>
          <a:prstGeom prst="rect">
            <a:avLst/>
          </a:prstGeom>
        </p:spPr>
        <p:txBody>
          <a:bodyPr wrap="square">
            <a:spAutoFit/>
          </a:bodyPr>
          <a:lstStyle>
            <a:lvl1pPr>
              <a:lnSpc>
                <a:spcPct val="110000"/>
              </a:lnSpc>
              <a:spcBef>
                <a:spcPts val="0"/>
              </a:spcBef>
              <a:defRPr sz="1477">
                <a:solidFill>
                  <a:schemeClr val="accent5"/>
                </a:solidFill>
              </a:defRPr>
            </a:lvl1pPr>
          </a:lstStyle>
          <a:p>
            <a:r>
              <a:rPr lang="en-US" dirty="0"/>
              <a:t>Location, </a:t>
            </a:r>
            <a:r>
              <a:rPr lang="en-US" dirty="0" err="1"/>
              <a:t>dd</a:t>
            </a:r>
            <a:r>
              <a:rPr lang="en-US" dirty="0"/>
              <a:t> Month </a:t>
            </a:r>
            <a:r>
              <a:rPr lang="en-US" dirty="0" err="1"/>
              <a:t>yyyy</a:t>
            </a:r>
            <a:endParaRPr lang="en-US" dirty="0"/>
          </a:p>
        </p:txBody>
      </p:sp>
      <p:sp>
        <p:nvSpPr>
          <p:cNvPr id="7" name="Text Placeholder 6"/>
          <p:cNvSpPr>
            <a:spLocks noGrp="1"/>
          </p:cNvSpPr>
          <p:nvPr>
            <p:ph type="body" sz="quarter" idx="15" hasCustomPrompt="1"/>
          </p:nvPr>
        </p:nvSpPr>
        <p:spPr>
          <a:xfrm>
            <a:off x="4439019" y="1872000"/>
            <a:ext cx="4321050" cy="828000"/>
          </a:xfrm>
        </p:spPr>
        <p:txBody>
          <a:bodyPr/>
          <a:lstStyle>
            <a:lvl1pPr>
              <a:spcBef>
                <a:spcPts val="0"/>
              </a:spcBef>
              <a:defRPr sz="2585">
                <a:solidFill>
                  <a:schemeClr val="accent1">
                    <a:lumMod val="75000"/>
                  </a:schemeClr>
                </a:solidFill>
              </a:defRPr>
            </a:lvl1pPr>
          </a:lstStyle>
          <a:p>
            <a:pPr lvl="0"/>
            <a:r>
              <a:rPr lang="en-US" noProof="0" dirty="0"/>
              <a:t>Report</a:t>
            </a:r>
            <a:r>
              <a:rPr lang="en-US" dirty="0"/>
              <a:t> title runs here </a:t>
            </a:r>
            <a:br>
              <a:rPr lang="en-US" dirty="0"/>
            </a:br>
            <a:r>
              <a:rPr lang="en-US" dirty="0"/>
              <a:t>two lines if needed</a:t>
            </a:r>
          </a:p>
        </p:txBody>
      </p:sp>
      <p:sp>
        <p:nvSpPr>
          <p:cNvPr id="11" name="Text Placeholder 10"/>
          <p:cNvSpPr>
            <a:spLocks noGrp="1"/>
          </p:cNvSpPr>
          <p:nvPr>
            <p:ph type="body" sz="quarter" idx="16" hasCustomPrompt="1"/>
          </p:nvPr>
        </p:nvSpPr>
        <p:spPr>
          <a:xfrm>
            <a:off x="4439064" y="2722552"/>
            <a:ext cx="4321402" cy="1620000"/>
          </a:xfrm>
        </p:spPr>
        <p:txBody>
          <a:bodyPr/>
          <a:lstStyle>
            <a:lvl1pPr>
              <a:spcBef>
                <a:spcPts val="0"/>
              </a:spcBef>
              <a:defRPr sz="2585" baseline="0">
                <a:solidFill>
                  <a:schemeClr val="tx1">
                    <a:lumMod val="85000"/>
                    <a:lumOff val="15000"/>
                  </a:schemeClr>
                </a:solidFill>
              </a:defRPr>
            </a:lvl1pPr>
            <a:lvl2pPr>
              <a:defRPr sz="2585">
                <a:solidFill>
                  <a:schemeClr val="accent2"/>
                </a:solidFill>
              </a:defRPr>
            </a:lvl2pPr>
            <a:lvl3pPr>
              <a:defRPr sz="2585">
                <a:solidFill>
                  <a:schemeClr val="accent2"/>
                </a:solidFill>
              </a:defRPr>
            </a:lvl3pPr>
            <a:lvl4pPr>
              <a:defRPr sz="2585">
                <a:solidFill>
                  <a:schemeClr val="accent2"/>
                </a:solidFill>
              </a:defRPr>
            </a:lvl4pPr>
            <a:lvl5pPr>
              <a:defRPr sz="2585">
                <a:solidFill>
                  <a:schemeClr val="accent2"/>
                </a:solidFill>
              </a:defRPr>
            </a:lvl5pPr>
          </a:lstStyle>
          <a:p>
            <a:pPr lvl="0"/>
            <a:r>
              <a:rPr lang="en-US" dirty="0"/>
              <a:t>Subheading runs here </a:t>
            </a:r>
            <a:br>
              <a:rPr lang="en-US" dirty="0"/>
            </a:br>
            <a:r>
              <a:rPr lang="en-US" dirty="0"/>
              <a:t>two lines if needed</a:t>
            </a:r>
          </a:p>
        </p:txBody>
      </p:sp>
    </p:spTree>
    <p:extLst>
      <p:ext uri="{BB962C8B-B14F-4D97-AF65-F5344CB8AC3E}">
        <p14:creationId xmlns:p14="http://schemas.microsoft.com/office/powerpoint/2010/main" val="109982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noSeis_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94"/>
            <a:ext cx="8229600" cy="932433"/>
          </a:xfrm>
        </p:spPr>
        <p:txBody>
          <a:bodyPr>
            <a:normAutofit/>
          </a:bodyPr>
          <a:lstStyle>
            <a:lvl1pPr>
              <a:defRPr sz="2585"/>
            </a:lvl1pPr>
          </a:lstStyle>
          <a:p>
            <a:r>
              <a:rPr lang="en-US"/>
              <a:t>Click to edit Master title style</a:t>
            </a:r>
            <a:endParaRPr lang="en-US" dirty="0"/>
          </a:p>
        </p:txBody>
      </p:sp>
      <p:sp>
        <p:nvSpPr>
          <p:cNvPr id="7" name="Text Placeholder 2"/>
          <p:cNvSpPr>
            <a:spLocks noGrp="1"/>
          </p:cNvSpPr>
          <p:nvPr>
            <p:ph idx="1"/>
          </p:nvPr>
        </p:nvSpPr>
        <p:spPr>
          <a:xfrm>
            <a:off x="457200" y="1312034"/>
            <a:ext cx="8229600" cy="5069698"/>
          </a:xfrm>
          <a:prstGeom prst="rect">
            <a:avLst/>
          </a:prstGeom>
        </p:spPr>
        <p:txBody>
          <a:bodyPr vert="horz" lIns="91440" tIns="45720" rIns="91440" bIns="45720" rtlCol="0">
            <a:normAutofit/>
          </a:bodyPr>
          <a:lstStyle>
            <a:lvl1pPr>
              <a:defRPr sz="1846"/>
            </a:lvl1pPr>
            <a:lvl2pPr>
              <a:defRPr sz="1662"/>
            </a:lvl2pPr>
            <a:lvl3pPr>
              <a:defRPr sz="1477"/>
            </a:lvl3pPr>
            <a:lvl4pPr>
              <a:defRPr sz="1292"/>
            </a:lvl4pPr>
            <a:lvl5pPr>
              <a:defRPr sz="129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11"/>
          </p:nvPr>
        </p:nvSpPr>
        <p:spPr>
          <a:xfrm>
            <a:off x="949441" y="6463773"/>
            <a:ext cx="65" cy="99386"/>
          </a:xfrm>
        </p:spPr>
        <p:txBody>
          <a:bodyPr/>
          <a:lstStyle/>
          <a:p>
            <a:endParaRPr lang="en-US" dirty="0">
              <a:solidFill>
                <a:srgbClr val="313131"/>
              </a:solidFill>
            </a:endParaRPr>
          </a:p>
        </p:txBody>
      </p:sp>
      <p:sp>
        <p:nvSpPr>
          <p:cNvPr id="9" name="Slide Number Placeholder 5"/>
          <p:cNvSpPr>
            <a:spLocks noGrp="1"/>
          </p:cNvSpPr>
          <p:nvPr>
            <p:ph type="sldNum" sz="quarter" idx="12"/>
          </p:nvPr>
        </p:nvSpPr>
        <p:spPr>
          <a:xfrm>
            <a:off x="250390" y="6436383"/>
            <a:ext cx="235642" cy="153888"/>
          </a:xfrm>
        </p:spPr>
        <p:txBody>
          <a:bodyPr/>
          <a:lstStyle/>
          <a:p>
            <a:fld id="{7C7B4FCA-D758-EB48-BD46-5EEF226FD218}" type="slidenum">
              <a:rPr lang="en-US" smtClean="0">
                <a:solidFill>
                  <a:srgbClr val="313131"/>
                </a:solidFill>
              </a:rPr>
              <a:pPr/>
              <a:t>‹#›</a:t>
            </a:fld>
            <a:endParaRPr lang="en-US" dirty="0">
              <a:solidFill>
                <a:srgbClr val="313131"/>
              </a:solidFill>
            </a:endParaRPr>
          </a:p>
        </p:txBody>
      </p:sp>
    </p:spTree>
    <p:extLst>
      <p:ext uri="{BB962C8B-B14F-4D97-AF65-F5344CB8AC3E}">
        <p14:creationId xmlns:p14="http://schemas.microsoft.com/office/powerpoint/2010/main" val="1452892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nnoSeis_content_2">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94"/>
            <a:ext cx="8229600" cy="932433"/>
          </a:xfrm>
        </p:spPr>
        <p:txBody>
          <a:bodyPr>
            <a:normAutofit/>
          </a:bodyPr>
          <a:lstStyle>
            <a:lvl1pPr>
              <a:defRPr sz="2585"/>
            </a:lvl1pPr>
          </a:lstStyle>
          <a:p>
            <a:r>
              <a:rPr lang="en-US"/>
              <a:t>Click to edit Master title style</a:t>
            </a:r>
            <a:endParaRPr lang="en-US" dirty="0"/>
          </a:p>
        </p:txBody>
      </p:sp>
      <p:sp>
        <p:nvSpPr>
          <p:cNvPr id="9" name="Content Placeholder 8"/>
          <p:cNvSpPr>
            <a:spLocks noGrp="1"/>
          </p:cNvSpPr>
          <p:nvPr>
            <p:ph sz="quarter" idx="14"/>
          </p:nvPr>
        </p:nvSpPr>
        <p:spPr>
          <a:xfrm>
            <a:off x="457200" y="1291042"/>
            <a:ext cx="3983038" cy="4985935"/>
          </a:xfrm>
        </p:spPr>
        <p:txBody>
          <a:bodyPr>
            <a:normAutofit/>
          </a:bodyPr>
          <a:lstStyle>
            <a:lvl1pPr>
              <a:defRPr sz="1846"/>
            </a:lvl1pPr>
            <a:lvl2pPr>
              <a:defRPr sz="1662"/>
            </a:lvl2pPr>
            <a:lvl3pPr>
              <a:defRPr sz="1477"/>
            </a:lvl3pPr>
            <a:lvl4pPr>
              <a:defRPr sz="1292"/>
            </a:lvl4pPr>
            <a:lvl5pPr>
              <a:defRPr sz="129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8"/>
          <p:cNvSpPr>
            <a:spLocks noGrp="1"/>
          </p:cNvSpPr>
          <p:nvPr>
            <p:ph sz="quarter" idx="15"/>
          </p:nvPr>
        </p:nvSpPr>
        <p:spPr>
          <a:xfrm>
            <a:off x="4703763" y="1286001"/>
            <a:ext cx="3983038" cy="4985935"/>
          </a:xfrm>
        </p:spPr>
        <p:txBody>
          <a:bodyPr>
            <a:normAutofit/>
          </a:bodyPr>
          <a:lstStyle>
            <a:lvl1pPr>
              <a:defRPr sz="1846"/>
            </a:lvl1pPr>
            <a:lvl2pPr>
              <a:defRPr sz="1662"/>
            </a:lvl2pPr>
            <a:lvl3pPr>
              <a:defRPr sz="1477"/>
            </a:lvl3pPr>
            <a:lvl4pPr>
              <a:defRPr sz="1292"/>
            </a:lvl4pPr>
            <a:lvl5pPr>
              <a:defRPr sz="129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26"/>
          <p:cNvSpPr txBox="1">
            <a:spLocks/>
          </p:cNvSpPr>
          <p:nvPr userDrawn="1"/>
        </p:nvSpPr>
        <p:spPr>
          <a:xfrm>
            <a:off x="250390" y="6436383"/>
            <a:ext cx="235642"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0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22041"/>
            <a:fld id="{7C7B4FCA-D758-EB48-BD46-5EEF226FD218}" type="slidenum">
              <a:rPr lang="en-US" smtClean="0"/>
              <a:pPr defTabSz="422041"/>
              <a:t>‹#›</a:t>
            </a:fld>
            <a:endParaRPr lang="en-US" dirty="0"/>
          </a:p>
        </p:txBody>
      </p:sp>
      <p:sp>
        <p:nvSpPr>
          <p:cNvPr id="13" name="Footer Placeholder 2"/>
          <p:cNvSpPr>
            <a:spLocks noGrp="1"/>
          </p:cNvSpPr>
          <p:nvPr>
            <p:ph type="ftr" sz="quarter" idx="3"/>
          </p:nvPr>
        </p:nvSpPr>
        <p:spPr>
          <a:xfrm>
            <a:off x="949441" y="6436522"/>
            <a:ext cx="3133871" cy="153888"/>
          </a:xfrm>
          <a:prstGeom prst="rect">
            <a:avLst/>
          </a:prstGeom>
        </p:spPr>
        <p:txBody>
          <a:bodyPr vert="horz" wrap="none" lIns="0" tIns="0" rIns="0" bIns="0" rtlCol="0" anchor="ctr">
            <a:spAutoFit/>
          </a:bodyPr>
          <a:lstStyle>
            <a:lvl1pPr algn="l">
              <a:defRPr sz="1000">
                <a:solidFill>
                  <a:srgbClr val="898989"/>
                </a:solidFill>
              </a:defRPr>
            </a:lvl1pPr>
          </a:lstStyle>
          <a:p>
            <a:pPr defTabSz="422041"/>
            <a:endParaRPr lang="en-US" dirty="0"/>
          </a:p>
        </p:txBody>
      </p:sp>
    </p:spTree>
    <p:extLst>
      <p:ext uri="{BB962C8B-B14F-4D97-AF65-F5344CB8AC3E}">
        <p14:creationId xmlns:p14="http://schemas.microsoft.com/office/powerpoint/2010/main" val="89367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7563" y="1136650"/>
            <a:ext cx="3886200" cy="508635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3" y="1136650"/>
            <a:ext cx="3886200" cy="508635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2502486"/>
      </p:ext>
    </p:extLst>
  </p:cSld>
  <p:clrMapOvr>
    <a:masterClrMapping/>
  </p:clrMapOvr>
  <p:transition spd="med">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3" name="Textplatzhalter 2"/>
          <p:cNvSpPr>
            <a:spLocks noGrp="1"/>
          </p:cNvSpPr>
          <p:nvPr>
            <p:ph type="body" idx="1" hasCustomPrompt="1"/>
          </p:nvPr>
        </p:nvSpPr>
        <p:spPr>
          <a:xfrm>
            <a:off x="383932" y="728666"/>
            <a:ext cx="8376138" cy="601013"/>
          </a:xfrm>
          <a:prstGeom prst="rect">
            <a:avLst/>
          </a:prstGeom>
          <a:noFill/>
        </p:spPr>
        <p:txBody>
          <a:bodyPr anchor="t"/>
          <a:lstStyle>
            <a:lvl1pPr marL="0" marR="0" indent="0" algn="l" defTabSz="927720" rtl="0" eaLnBrk="1" fontAlgn="auto" latinLnBrk="0" hangingPunct="1">
              <a:lnSpc>
                <a:spcPct val="100000"/>
              </a:lnSpc>
              <a:spcBef>
                <a:spcPts val="0"/>
              </a:spcBef>
              <a:spcAft>
                <a:spcPts val="0"/>
              </a:spcAft>
              <a:buClr>
                <a:schemeClr val="tx2"/>
              </a:buClr>
              <a:buSzTx/>
              <a:buFontTx/>
              <a:buNone/>
              <a:tabLst/>
              <a:defRPr lang="de-DE" sz="1477" b="0" kern="1200" dirty="0" smtClean="0">
                <a:solidFill>
                  <a:schemeClr val="tx1">
                    <a:lumMod val="85000"/>
                    <a:lumOff val="15000"/>
                  </a:schemeClr>
                </a:solidFill>
                <a:latin typeface="+mn-lt"/>
                <a:ea typeface="+mn-ea"/>
                <a:cs typeface="+mn-cs"/>
              </a:defRPr>
            </a:lvl1pPr>
            <a:lvl2pPr marL="422009" indent="0">
              <a:buNone/>
              <a:defRPr sz="1846" b="1"/>
            </a:lvl2pPr>
            <a:lvl3pPr marL="844017" indent="0">
              <a:buNone/>
              <a:defRPr sz="1662" b="1"/>
            </a:lvl3pPr>
            <a:lvl4pPr marL="1266026" indent="0">
              <a:buNone/>
              <a:defRPr sz="1477" b="1"/>
            </a:lvl4pPr>
            <a:lvl5pPr marL="1688034" indent="0">
              <a:buNone/>
              <a:defRPr sz="1477" b="1"/>
            </a:lvl5pPr>
            <a:lvl6pPr marL="2110043" indent="0">
              <a:buNone/>
              <a:defRPr sz="1477" b="1"/>
            </a:lvl6pPr>
            <a:lvl7pPr marL="2532051" indent="0">
              <a:buNone/>
              <a:defRPr sz="1477" b="1"/>
            </a:lvl7pPr>
            <a:lvl8pPr marL="2954061" indent="0">
              <a:buNone/>
              <a:defRPr sz="1477" b="1"/>
            </a:lvl8pPr>
            <a:lvl9pPr marL="3376069" indent="0">
              <a:buNone/>
              <a:defRPr sz="1477" b="1"/>
            </a:lvl9pPr>
          </a:lstStyle>
          <a:p>
            <a:pPr marL="0" lvl="0" indent="0" algn="l" defTabSz="927720" rtl="0" eaLnBrk="1" latinLnBrk="0" hangingPunct="1">
              <a:lnSpc>
                <a:spcPct val="100000"/>
              </a:lnSpc>
              <a:spcBef>
                <a:spcPts val="0"/>
              </a:spcBef>
              <a:buClr>
                <a:schemeClr val="tx2"/>
              </a:buClr>
              <a:buFontTx/>
              <a:buNone/>
            </a:pPr>
            <a:r>
              <a:rPr lang="en-US" dirty="0"/>
              <a:t>Click here to enter slide message</a:t>
            </a:r>
          </a:p>
        </p:txBody>
      </p:sp>
      <p:sp>
        <p:nvSpPr>
          <p:cNvPr id="18" name="Content Placeholder 17"/>
          <p:cNvSpPr>
            <a:spLocks noGrp="1"/>
          </p:cNvSpPr>
          <p:nvPr>
            <p:ph sz="quarter" idx="15" hasCustomPrompt="1"/>
          </p:nvPr>
        </p:nvSpPr>
        <p:spPr>
          <a:xfrm>
            <a:off x="383930" y="1484317"/>
            <a:ext cx="8376138" cy="4824413"/>
          </a:xfrm>
        </p:spPr>
        <p:txBody>
          <a:bodyPr/>
          <a:lstStyle>
            <a:lvl1pPr>
              <a:defRPr/>
            </a:lvl1pPr>
          </a:lstStyle>
          <a:p>
            <a:pPr lvl="0"/>
            <a:r>
              <a:rPr lang="en-US" dirty="0"/>
              <a:t>Click here to enter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 level</a:t>
            </a:r>
          </a:p>
          <a:p>
            <a:pPr lvl="6"/>
            <a:r>
              <a:rPr lang="en-US" noProof="0" dirty="0"/>
              <a:t>Seventh</a:t>
            </a:r>
            <a:r>
              <a:rPr lang="en-US" dirty="0"/>
              <a:t> level</a:t>
            </a:r>
          </a:p>
          <a:p>
            <a:pPr lvl="7"/>
            <a:r>
              <a:rPr lang="en-US" dirty="0"/>
              <a:t>Eight level</a:t>
            </a:r>
          </a:p>
          <a:p>
            <a:pPr lvl="8"/>
            <a:r>
              <a:rPr lang="en-US" dirty="0"/>
              <a:t>Ninth level</a:t>
            </a:r>
          </a:p>
        </p:txBody>
      </p:sp>
      <p:sp>
        <p:nvSpPr>
          <p:cNvPr id="2" name="Title 1"/>
          <p:cNvSpPr>
            <a:spLocks noGrp="1"/>
          </p:cNvSpPr>
          <p:nvPr>
            <p:ph type="title" hasCustomPrompt="1"/>
          </p:nvPr>
        </p:nvSpPr>
        <p:spPr>
          <a:xfrm>
            <a:off x="383931" y="291986"/>
            <a:ext cx="8376138" cy="397801"/>
          </a:xfrm>
        </p:spPr>
        <p:txBody>
          <a:bodyPr/>
          <a:lstStyle>
            <a:lvl1pPr>
              <a:defRPr sz="2585">
                <a:solidFill>
                  <a:schemeClr val="accent1">
                    <a:lumMod val="75000"/>
                  </a:schemeClr>
                </a:solidFill>
              </a:defRPr>
            </a:lvl1pPr>
          </a:lstStyle>
          <a:p>
            <a:r>
              <a:rPr lang="en-US" dirty="0"/>
              <a:t>Click here to enter </a:t>
            </a:r>
            <a:r>
              <a:rPr lang="en-US" noProof="0" dirty="0"/>
              <a:t>chapter title</a:t>
            </a:r>
            <a:endParaRPr lang="en-US" dirty="0"/>
          </a:p>
        </p:txBody>
      </p:sp>
      <p:sp>
        <p:nvSpPr>
          <p:cNvPr id="8" name="Slide Number Placeholder 26"/>
          <p:cNvSpPr>
            <a:spLocks noGrp="1"/>
          </p:cNvSpPr>
          <p:nvPr>
            <p:ph type="sldNum" sz="quarter" idx="4"/>
          </p:nvPr>
        </p:nvSpPr>
        <p:spPr>
          <a:xfrm>
            <a:off x="250390" y="6436383"/>
            <a:ext cx="235642" cy="153888"/>
          </a:xfrm>
          <a:prstGeom prst="rect">
            <a:avLst/>
          </a:prstGeom>
        </p:spPr>
        <p:txBody>
          <a:bodyPr vert="horz" wrap="none" lIns="0" tIns="0" rIns="0" bIns="0" rtlCol="0" anchor="ctr">
            <a:spAutoFit/>
          </a:bodyPr>
          <a:lstStyle>
            <a:lvl1pPr algn="r">
              <a:defRPr sz="1000">
                <a:solidFill>
                  <a:srgbClr val="898989"/>
                </a:solidFill>
              </a:defRPr>
            </a:lvl1pPr>
          </a:lstStyle>
          <a:p>
            <a:pPr defTabSz="422041"/>
            <a:fld id="{7C7B4FCA-D758-EB48-BD46-5EEF226FD218}" type="slidenum">
              <a:rPr lang="en-US" smtClean="0"/>
              <a:pPr defTabSz="422041"/>
              <a:t>‹#›</a:t>
            </a:fld>
            <a:endParaRPr lang="en-US" dirty="0"/>
          </a:p>
        </p:txBody>
      </p:sp>
      <p:sp>
        <p:nvSpPr>
          <p:cNvPr id="9" name="Footer Placeholder 2"/>
          <p:cNvSpPr>
            <a:spLocks noGrp="1"/>
          </p:cNvSpPr>
          <p:nvPr>
            <p:ph type="ftr" sz="quarter" idx="3"/>
          </p:nvPr>
        </p:nvSpPr>
        <p:spPr>
          <a:xfrm>
            <a:off x="949441" y="6436522"/>
            <a:ext cx="3133871" cy="153888"/>
          </a:xfrm>
          <a:prstGeom prst="rect">
            <a:avLst/>
          </a:prstGeom>
        </p:spPr>
        <p:txBody>
          <a:bodyPr vert="horz" wrap="none" lIns="0" tIns="0" rIns="0" bIns="0" rtlCol="0" anchor="ctr">
            <a:spAutoFit/>
          </a:bodyPr>
          <a:lstStyle>
            <a:lvl1pPr algn="l">
              <a:defRPr sz="1000">
                <a:solidFill>
                  <a:srgbClr val="898989"/>
                </a:solidFill>
              </a:defRPr>
            </a:lvl1pPr>
          </a:lstStyle>
          <a:p>
            <a:pPr defTabSz="422041"/>
            <a:endParaRPr lang="en-US" dirty="0"/>
          </a:p>
        </p:txBody>
      </p:sp>
    </p:spTree>
    <p:extLst>
      <p:ext uri="{BB962C8B-B14F-4D97-AF65-F5344CB8AC3E}">
        <p14:creationId xmlns:p14="http://schemas.microsoft.com/office/powerpoint/2010/main" val="1719103613"/>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1BBD3A-A8D8-409F-B8C2-8A3E9CD654E3}" type="datetime1">
              <a:rPr lang="nl-NL" smtClean="0"/>
              <a:t>17-12-2018</a:t>
            </a:fld>
            <a:endParaRPr lang="nl-NL"/>
          </a:p>
        </p:txBody>
      </p:sp>
      <p:sp>
        <p:nvSpPr>
          <p:cNvPr id="3" name="Footer Placeholder 2"/>
          <p:cNvSpPr>
            <a:spLocks noGrp="1"/>
          </p:cNvSpPr>
          <p:nvPr>
            <p:ph type="ftr" sz="quarter" idx="11"/>
          </p:nvPr>
        </p:nvSpPr>
        <p:spPr>
          <a:xfrm>
            <a:off x="949441" y="6436522"/>
            <a:ext cx="1442703" cy="153888"/>
          </a:xfrm>
        </p:spPr>
        <p:txBody>
          <a:bodyPr/>
          <a:lstStyle/>
          <a:p>
            <a:r>
              <a:rPr lang="nl-NL"/>
              <a:t>M Doets-M Kraan- Nikhef</a:t>
            </a:r>
          </a:p>
        </p:txBody>
      </p:sp>
      <p:sp>
        <p:nvSpPr>
          <p:cNvPr id="4" name="Slide Number Placeholder 3"/>
          <p:cNvSpPr>
            <a:spLocks noGrp="1"/>
          </p:cNvSpPr>
          <p:nvPr>
            <p:ph type="sldNum" sz="quarter" idx="12"/>
          </p:nvPr>
        </p:nvSpPr>
        <p:spPr>
          <a:xfrm>
            <a:off x="328938" y="6436383"/>
            <a:ext cx="157094" cy="153888"/>
          </a:xfrm>
        </p:spPr>
        <p:txBody>
          <a:bodyPr/>
          <a:lstStyle/>
          <a:p>
            <a:fld id="{D421F1B8-8B69-40C0-B304-1D25E1829F32}" type="slidenum">
              <a:rPr lang="nl-NL" smtClean="0"/>
              <a:t>‹#›</a:t>
            </a:fld>
            <a:endParaRPr lang="nl-NL"/>
          </a:p>
        </p:txBody>
      </p:sp>
    </p:spTree>
    <p:extLst>
      <p:ext uri="{BB962C8B-B14F-4D97-AF65-F5344CB8AC3E}">
        <p14:creationId xmlns:p14="http://schemas.microsoft.com/office/powerpoint/2010/main" val="21664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23DFBE2-6DDE-4866-89F1-D94423CF118A}" type="datetime1">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F80DD-FD83-40A0-9E06-72B1C938B406}" type="slidenum">
              <a:rPr lang="en-US" smtClean="0"/>
              <a:t>‹#›</a:t>
            </a:fld>
            <a:endParaRPr lang="en-US"/>
          </a:p>
        </p:txBody>
      </p:sp>
    </p:spTree>
    <p:extLst>
      <p:ext uri="{BB962C8B-B14F-4D97-AF65-F5344CB8AC3E}">
        <p14:creationId xmlns:p14="http://schemas.microsoft.com/office/powerpoint/2010/main" val="170505730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45122"/>
          </a:xfrm>
          <a:solidFill>
            <a:srgbClr val="002060"/>
          </a:solidFill>
        </p:spPr>
        <p:txBody>
          <a:bodyPr>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386861" y="675249"/>
            <a:ext cx="8667749" cy="506437"/>
          </a:xfrm>
        </p:spPr>
        <p:txBody>
          <a:bodyPr/>
          <a:lstStyle>
            <a:lvl1pPr marL="0" indent="0">
              <a:buFontTx/>
              <a:buNone/>
              <a:defRPr lang="en-US" sz="1800" kern="1200" dirty="0" smtClean="0">
                <a:solidFill>
                  <a:srgbClr val="002060"/>
                </a:solidFill>
                <a:latin typeface="Arial" panose="020B0604020202020204" pitchFamily="34" charset="0"/>
                <a:ea typeface="+mn-ea"/>
                <a:cs typeface="Arial" panose="020B0604020202020204" pitchFamily="34" charset="0"/>
              </a:defRPr>
            </a:lvl1pPr>
            <a:lvl2pPr marL="514350" indent="-171450">
              <a:buFont typeface="Wingdings" panose="05000000000000000000" pitchFamily="2" charset="2"/>
              <a:buChar char="§"/>
              <a:defRPr sz="1800">
                <a:solidFill>
                  <a:srgbClr val="FF0000"/>
                </a:solidFill>
                <a:latin typeface="Arial" panose="020B0604020202020204" pitchFamily="34" charset="0"/>
                <a:cs typeface="Arial" panose="020B0604020202020204" pitchFamily="34" charset="0"/>
              </a:defRPr>
            </a:lvl2pPr>
            <a:lvl3pPr marL="857250" indent="-171450">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200150" indent="-171450">
              <a:buFont typeface="Wingdings" panose="05000000000000000000" pitchFamily="2" charset="2"/>
              <a:buChar char="§"/>
              <a:defRPr sz="1200">
                <a:solidFill>
                  <a:srgbClr val="002060"/>
                </a:solidFill>
                <a:latin typeface="Arial" panose="020B0604020202020204" pitchFamily="34" charset="0"/>
                <a:cs typeface="Arial" panose="020B0604020202020204" pitchFamily="34" charset="0"/>
              </a:defRPr>
            </a:lvl4pPr>
            <a:lvl5pPr marL="1543050" indent="-171450">
              <a:buFont typeface="Wingdings" panose="05000000000000000000" pitchFamily="2" charset="2"/>
              <a:buChar char="§"/>
              <a:defRPr sz="1200">
                <a:solidFill>
                  <a:schemeClr val="tx1"/>
                </a:solidFill>
                <a:latin typeface="Arial" panose="020B0604020202020204" pitchFamily="34" charset="0"/>
                <a:cs typeface="Arial" panose="020B0604020202020204" pitchFamily="34" charset="0"/>
              </a:defRPr>
            </a:lvl5pPr>
          </a:lstStyle>
          <a:p>
            <a:pPr lvl="0"/>
            <a:r>
              <a:rPr lang="en-US" dirty="0" err="1"/>
              <a:t>lEdit</a:t>
            </a:r>
            <a:r>
              <a:rPr lang="en-US" dirty="0"/>
              <a:t> Master text styles</a:t>
            </a:r>
          </a:p>
          <a:p>
            <a:pPr lvl="1"/>
            <a:r>
              <a:rPr lang="en-US" dirty="0"/>
              <a:t>Second level</a:t>
            </a:r>
          </a:p>
          <a:p>
            <a:pPr lvl="2"/>
            <a:r>
              <a:rPr lang="en-US" dirty="0"/>
              <a:t>Third level</a:t>
            </a:r>
          </a:p>
          <a:p>
            <a:pPr lvl="3"/>
            <a:r>
              <a:rPr lang="en-US" dirty="0"/>
              <a:t>Fourth level</a:t>
            </a:r>
          </a:p>
          <a:p>
            <a:pPr lvl="4"/>
            <a:r>
              <a:rPr lang="en-US" dirty="0" err="1"/>
              <a:t>Fifthevel</a:t>
            </a:r>
            <a:endParaRPr lang="en-US" dirty="0"/>
          </a:p>
        </p:txBody>
      </p:sp>
      <p:sp>
        <p:nvSpPr>
          <p:cNvPr id="4" name="Date Placeholder 3"/>
          <p:cNvSpPr>
            <a:spLocks noGrp="1"/>
          </p:cNvSpPr>
          <p:nvPr>
            <p:ph type="dt" sz="half" idx="10"/>
          </p:nvPr>
        </p:nvSpPr>
        <p:spPr/>
        <p:txBody>
          <a:bodyPr/>
          <a:lstStyle/>
          <a:p>
            <a:fld id="{C57DE279-31AA-4063-AE0E-30EB303C07A5}" type="datetime1">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844811" y="6356352"/>
            <a:ext cx="2057400" cy="365125"/>
          </a:xfrm>
        </p:spPr>
        <p:txBody>
          <a:bodyPr/>
          <a:lstStyle>
            <a:lvl1pPr>
              <a:defRPr sz="1200">
                <a:solidFill>
                  <a:schemeClr val="tx1"/>
                </a:solidFill>
              </a:defRPr>
            </a:lvl1pPr>
          </a:lstStyle>
          <a:p>
            <a:fld id="{0ADF80DD-FD83-40A0-9E06-72B1C938B406}" type="slidenum">
              <a:rPr lang="en-US" smtClean="0"/>
              <a:pPr/>
              <a:t>‹#›</a:t>
            </a:fld>
            <a:endParaRPr lang="en-US" dirty="0"/>
          </a:p>
        </p:txBody>
      </p:sp>
      <p:sp>
        <p:nvSpPr>
          <p:cNvPr id="8" name="Content Placeholder 2">
            <a:extLst>
              <a:ext uri="{FF2B5EF4-FFF2-40B4-BE49-F238E27FC236}">
                <a16:creationId xmlns:a16="http://schemas.microsoft.com/office/drawing/2014/main" id="{72CFF34E-D7A7-4084-8C56-B8A82E1847E4}"/>
              </a:ext>
            </a:extLst>
          </p:cNvPr>
          <p:cNvSpPr>
            <a:spLocks noGrp="1"/>
          </p:cNvSpPr>
          <p:nvPr>
            <p:ph idx="13" hasCustomPrompt="1"/>
          </p:nvPr>
        </p:nvSpPr>
        <p:spPr>
          <a:xfrm>
            <a:off x="386862" y="1181686"/>
            <a:ext cx="8667749" cy="5178157"/>
          </a:xfrm>
        </p:spPr>
        <p:txBody>
          <a:bodyPr/>
          <a:lstStyle>
            <a:lvl1pPr marL="171450" indent="-171450">
              <a:buFont typeface="Wingdings" panose="05000000000000000000" pitchFamily="2" charset="2"/>
              <a:buChar char="§"/>
              <a:defRPr lang="en-US" sz="1800" kern="1200" dirty="0" smtClean="0">
                <a:solidFill>
                  <a:srgbClr val="002060"/>
                </a:solidFill>
                <a:latin typeface="Arial" panose="020B0604020202020204" pitchFamily="34" charset="0"/>
                <a:ea typeface="+mn-ea"/>
                <a:cs typeface="Arial" panose="020B0604020202020204" pitchFamily="34" charset="0"/>
              </a:defRPr>
            </a:lvl1pPr>
            <a:lvl2pPr marL="514350" indent="-171450">
              <a:buFont typeface="Wingdings" panose="05000000000000000000" pitchFamily="2" charset="2"/>
              <a:buChar char="§"/>
              <a:defRPr sz="1600">
                <a:solidFill>
                  <a:srgbClr val="FF0000"/>
                </a:solidFill>
                <a:latin typeface="Arial" panose="020B0604020202020204" pitchFamily="34" charset="0"/>
                <a:cs typeface="Arial" panose="020B0604020202020204" pitchFamily="34" charset="0"/>
              </a:defRPr>
            </a:lvl2pPr>
            <a:lvl3pPr marL="857250" indent="-171450">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3pPr>
            <a:lvl4pPr marL="1200150" indent="-171450">
              <a:buFont typeface="Wingdings" panose="05000000000000000000" pitchFamily="2" charset="2"/>
              <a:buChar char="§"/>
              <a:defRPr sz="1200">
                <a:solidFill>
                  <a:srgbClr val="002060"/>
                </a:solidFill>
                <a:latin typeface="Arial" panose="020B0604020202020204" pitchFamily="34" charset="0"/>
                <a:cs typeface="Arial" panose="020B0604020202020204" pitchFamily="34" charset="0"/>
              </a:defRPr>
            </a:lvl4pPr>
            <a:lvl5pPr marL="1543050" indent="-171450">
              <a:buFont typeface="Wingdings" panose="05000000000000000000" pitchFamily="2" charset="2"/>
              <a:buChar char="§"/>
              <a:defRPr sz="1200">
                <a:solidFill>
                  <a:schemeClr val="tx1"/>
                </a:solidFill>
                <a:latin typeface="Arial" panose="020B0604020202020204" pitchFamily="34" charset="0"/>
                <a:cs typeface="Arial" panose="020B0604020202020204" pitchFamily="34" charset="0"/>
              </a:defRPr>
            </a:lvl5pPr>
          </a:lstStyle>
          <a:p>
            <a:pPr lvl="0"/>
            <a:r>
              <a:rPr lang="en-US" dirty="0" err="1"/>
              <a:t>lEdit</a:t>
            </a:r>
            <a:r>
              <a:rPr lang="en-US" dirty="0"/>
              <a:t> Master text styles</a:t>
            </a:r>
          </a:p>
          <a:p>
            <a:pPr lvl="1"/>
            <a:r>
              <a:rPr lang="en-US" dirty="0"/>
              <a:t>Second level</a:t>
            </a:r>
          </a:p>
          <a:p>
            <a:pPr lvl="2"/>
            <a:r>
              <a:rPr lang="en-US" dirty="0"/>
              <a:t>Third level</a:t>
            </a:r>
          </a:p>
          <a:p>
            <a:pPr lvl="3"/>
            <a:r>
              <a:rPr lang="en-US" dirty="0"/>
              <a:t>Fourth level</a:t>
            </a:r>
          </a:p>
          <a:p>
            <a:pPr lvl="4"/>
            <a:r>
              <a:rPr lang="en-US" dirty="0" err="1"/>
              <a:t>Fifthevel</a:t>
            </a:r>
            <a:endParaRPr lang="en-US" dirty="0"/>
          </a:p>
        </p:txBody>
      </p:sp>
    </p:spTree>
    <p:extLst>
      <p:ext uri="{BB962C8B-B14F-4D97-AF65-F5344CB8AC3E}">
        <p14:creationId xmlns:p14="http://schemas.microsoft.com/office/powerpoint/2010/main" val="274260049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45122"/>
          </a:xfrm>
          <a:solidFill>
            <a:srgbClr val="002060"/>
          </a:solidFill>
        </p:spPr>
        <p:txBody>
          <a:bodyPr>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386861" y="675249"/>
            <a:ext cx="8667749" cy="506437"/>
          </a:xfrm>
        </p:spPr>
        <p:txBody>
          <a:bodyPr/>
          <a:lstStyle>
            <a:lvl1pPr marL="0" indent="0">
              <a:buFontTx/>
              <a:buNone/>
              <a:defRPr lang="en-US" sz="2000" kern="1200" dirty="0" smtClean="0">
                <a:solidFill>
                  <a:srgbClr val="002060"/>
                </a:solidFill>
                <a:latin typeface="Arial" panose="020B0604020202020204" pitchFamily="34" charset="0"/>
                <a:ea typeface="+mn-ea"/>
                <a:cs typeface="Arial" panose="020B0604020202020204" pitchFamily="34" charset="0"/>
              </a:defRPr>
            </a:lvl1pPr>
            <a:lvl2pPr marL="514350" indent="-171450">
              <a:buFont typeface="Wingdings" panose="05000000000000000000" pitchFamily="2" charset="2"/>
              <a:buChar char="§"/>
              <a:defRPr sz="1800">
                <a:solidFill>
                  <a:srgbClr val="FF0000"/>
                </a:solidFill>
                <a:latin typeface="Arial" panose="020B0604020202020204" pitchFamily="34" charset="0"/>
                <a:cs typeface="Arial" panose="020B0604020202020204" pitchFamily="34" charset="0"/>
              </a:defRPr>
            </a:lvl2pPr>
            <a:lvl3pPr marL="857250" indent="-171450">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200150" indent="-171450">
              <a:buFont typeface="Wingdings" panose="05000000000000000000" pitchFamily="2" charset="2"/>
              <a:buChar char="§"/>
              <a:defRPr sz="1200">
                <a:solidFill>
                  <a:srgbClr val="002060"/>
                </a:solidFill>
                <a:latin typeface="Arial" panose="020B0604020202020204" pitchFamily="34" charset="0"/>
                <a:cs typeface="Arial" panose="020B0604020202020204" pitchFamily="34" charset="0"/>
              </a:defRPr>
            </a:lvl4pPr>
            <a:lvl5pPr marL="1543050" indent="-171450">
              <a:buFont typeface="Wingdings" panose="05000000000000000000" pitchFamily="2" charset="2"/>
              <a:buChar char="§"/>
              <a:defRPr sz="1200">
                <a:solidFill>
                  <a:schemeClr val="tx1"/>
                </a:solidFill>
                <a:latin typeface="Arial" panose="020B0604020202020204" pitchFamily="34" charset="0"/>
                <a:cs typeface="Arial" panose="020B0604020202020204" pitchFamily="34" charset="0"/>
              </a:defRPr>
            </a:lvl5pPr>
          </a:lstStyle>
          <a:p>
            <a:pPr lvl="0"/>
            <a:r>
              <a:rPr lang="en-US" dirty="0" err="1"/>
              <a:t>lEdit</a:t>
            </a:r>
            <a:r>
              <a:rPr lang="en-US" dirty="0"/>
              <a:t> Master text styles</a:t>
            </a:r>
          </a:p>
          <a:p>
            <a:pPr lvl="1"/>
            <a:r>
              <a:rPr lang="en-US" dirty="0"/>
              <a:t>Second level</a:t>
            </a:r>
          </a:p>
          <a:p>
            <a:pPr lvl="2"/>
            <a:r>
              <a:rPr lang="en-US" dirty="0"/>
              <a:t>Third level</a:t>
            </a:r>
          </a:p>
          <a:p>
            <a:pPr lvl="3"/>
            <a:r>
              <a:rPr lang="en-US" dirty="0"/>
              <a:t>Fourth level</a:t>
            </a:r>
          </a:p>
          <a:p>
            <a:pPr lvl="4"/>
            <a:r>
              <a:rPr lang="en-US" dirty="0" err="1"/>
              <a:t>Fifthevel</a:t>
            </a:r>
            <a:endParaRPr lang="en-US" dirty="0"/>
          </a:p>
        </p:txBody>
      </p:sp>
      <p:sp>
        <p:nvSpPr>
          <p:cNvPr id="4" name="Date Placeholder 3"/>
          <p:cNvSpPr>
            <a:spLocks noGrp="1"/>
          </p:cNvSpPr>
          <p:nvPr>
            <p:ph type="dt" sz="half" idx="10"/>
          </p:nvPr>
        </p:nvSpPr>
        <p:spPr/>
        <p:txBody>
          <a:bodyPr/>
          <a:lstStyle/>
          <a:p>
            <a:fld id="{17B273E5-3CF3-4DF3-ADAE-A1614B0500A4}" type="datetime1">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844811" y="6356352"/>
            <a:ext cx="2057400" cy="365125"/>
          </a:xfrm>
        </p:spPr>
        <p:txBody>
          <a:bodyPr/>
          <a:lstStyle>
            <a:lvl1pPr>
              <a:defRPr sz="1200">
                <a:solidFill>
                  <a:schemeClr val="tx1"/>
                </a:solidFill>
              </a:defRPr>
            </a:lvl1pPr>
          </a:lstStyle>
          <a:p>
            <a:fld id="{0ADF80DD-FD83-40A0-9E06-72B1C938B406}" type="slidenum">
              <a:rPr lang="en-US" smtClean="0"/>
              <a:pPr/>
              <a:t>‹#›</a:t>
            </a:fld>
            <a:endParaRPr lang="en-US" dirty="0"/>
          </a:p>
        </p:txBody>
      </p:sp>
      <p:sp>
        <p:nvSpPr>
          <p:cNvPr id="8" name="Content Placeholder 2">
            <a:extLst>
              <a:ext uri="{FF2B5EF4-FFF2-40B4-BE49-F238E27FC236}">
                <a16:creationId xmlns:a16="http://schemas.microsoft.com/office/drawing/2014/main" id="{72CFF34E-D7A7-4084-8C56-B8A82E1847E4}"/>
              </a:ext>
            </a:extLst>
          </p:cNvPr>
          <p:cNvSpPr>
            <a:spLocks noGrp="1"/>
          </p:cNvSpPr>
          <p:nvPr>
            <p:ph idx="13" hasCustomPrompt="1"/>
          </p:nvPr>
        </p:nvSpPr>
        <p:spPr>
          <a:xfrm>
            <a:off x="386862" y="1181686"/>
            <a:ext cx="4185139" cy="5178157"/>
          </a:xfrm>
        </p:spPr>
        <p:txBody>
          <a:bodyPr/>
          <a:lstStyle>
            <a:lvl1pPr marL="171450" indent="-171450">
              <a:buFont typeface="Wingdings" panose="05000000000000000000" pitchFamily="2" charset="2"/>
              <a:buChar char="§"/>
              <a:defRPr lang="en-US" sz="2000" kern="1200" dirty="0" smtClean="0">
                <a:solidFill>
                  <a:srgbClr val="002060"/>
                </a:solidFill>
                <a:latin typeface="Arial" panose="020B0604020202020204" pitchFamily="34" charset="0"/>
                <a:ea typeface="+mn-ea"/>
                <a:cs typeface="Arial" panose="020B0604020202020204" pitchFamily="34" charset="0"/>
              </a:defRPr>
            </a:lvl1pPr>
            <a:lvl2pPr marL="514350" indent="-171450">
              <a:buFont typeface="Wingdings" panose="05000000000000000000" pitchFamily="2" charset="2"/>
              <a:buChar char="§"/>
              <a:defRPr sz="1800">
                <a:solidFill>
                  <a:srgbClr val="FF0000"/>
                </a:solidFill>
                <a:latin typeface="Arial" panose="020B0604020202020204" pitchFamily="34" charset="0"/>
                <a:cs typeface="Arial" panose="020B0604020202020204" pitchFamily="34" charset="0"/>
              </a:defRPr>
            </a:lvl2pPr>
            <a:lvl3pPr marL="857250" indent="-171450">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200150" indent="-171450">
              <a:buFont typeface="Wingdings" panose="05000000000000000000" pitchFamily="2" charset="2"/>
              <a:buChar char="§"/>
              <a:defRPr sz="1200">
                <a:solidFill>
                  <a:srgbClr val="002060"/>
                </a:solidFill>
                <a:latin typeface="Arial" panose="020B0604020202020204" pitchFamily="34" charset="0"/>
                <a:cs typeface="Arial" panose="020B0604020202020204" pitchFamily="34" charset="0"/>
              </a:defRPr>
            </a:lvl4pPr>
            <a:lvl5pPr marL="1543050" indent="-171450">
              <a:buFont typeface="Wingdings" panose="05000000000000000000" pitchFamily="2" charset="2"/>
              <a:buChar char="§"/>
              <a:defRPr sz="1200">
                <a:solidFill>
                  <a:schemeClr val="tx1"/>
                </a:solidFill>
                <a:latin typeface="Arial" panose="020B0604020202020204" pitchFamily="34" charset="0"/>
                <a:cs typeface="Arial" panose="020B0604020202020204" pitchFamily="34" charset="0"/>
              </a:defRPr>
            </a:lvl5pPr>
          </a:lstStyle>
          <a:p>
            <a:pPr lvl="0"/>
            <a:r>
              <a:rPr lang="en-US" dirty="0" err="1"/>
              <a:t>lEdit</a:t>
            </a:r>
            <a:r>
              <a:rPr lang="en-US" dirty="0"/>
              <a:t> Master text styles</a:t>
            </a:r>
          </a:p>
          <a:p>
            <a:pPr lvl="1"/>
            <a:r>
              <a:rPr lang="en-US" dirty="0"/>
              <a:t>Second level</a:t>
            </a:r>
          </a:p>
          <a:p>
            <a:pPr lvl="2"/>
            <a:r>
              <a:rPr lang="en-US" dirty="0"/>
              <a:t>Third level</a:t>
            </a:r>
          </a:p>
          <a:p>
            <a:pPr lvl="3"/>
            <a:r>
              <a:rPr lang="en-US" dirty="0"/>
              <a:t>Fourth level</a:t>
            </a:r>
          </a:p>
          <a:p>
            <a:pPr lvl="4"/>
            <a:r>
              <a:rPr lang="en-US" dirty="0" err="1"/>
              <a:t>Fifthevel</a:t>
            </a:r>
            <a:endParaRPr lang="en-US" dirty="0"/>
          </a:p>
        </p:txBody>
      </p:sp>
      <p:sp>
        <p:nvSpPr>
          <p:cNvPr id="9" name="Content Placeholder 2">
            <a:extLst>
              <a:ext uri="{FF2B5EF4-FFF2-40B4-BE49-F238E27FC236}">
                <a16:creationId xmlns:a16="http://schemas.microsoft.com/office/drawing/2014/main" id="{B6D2B84A-4DAD-41F5-A552-D7CD737B7816}"/>
              </a:ext>
            </a:extLst>
          </p:cNvPr>
          <p:cNvSpPr>
            <a:spLocks noGrp="1"/>
          </p:cNvSpPr>
          <p:nvPr>
            <p:ph idx="14" hasCustomPrompt="1"/>
          </p:nvPr>
        </p:nvSpPr>
        <p:spPr>
          <a:xfrm>
            <a:off x="4717074" y="1178194"/>
            <a:ext cx="4185138" cy="5178157"/>
          </a:xfrm>
        </p:spPr>
        <p:txBody>
          <a:bodyPr/>
          <a:lstStyle>
            <a:lvl1pPr marL="171450" indent="-171450">
              <a:buFont typeface="Wingdings" panose="05000000000000000000" pitchFamily="2" charset="2"/>
              <a:buChar char="§"/>
              <a:defRPr lang="en-US" sz="2000" kern="1200" dirty="0" smtClean="0">
                <a:solidFill>
                  <a:srgbClr val="002060"/>
                </a:solidFill>
                <a:latin typeface="Arial" panose="020B0604020202020204" pitchFamily="34" charset="0"/>
                <a:ea typeface="+mn-ea"/>
                <a:cs typeface="Arial" panose="020B0604020202020204" pitchFamily="34" charset="0"/>
              </a:defRPr>
            </a:lvl1pPr>
            <a:lvl2pPr marL="514350" indent="-171450">
              <a:buFont typeface="Wingdings" panose="05000000000000000000" pitchFamily="2" charset="2"/>
              <a:buChar char="§"/>
              <a:defRPr sz="1800">
                <a:solidFill>
                  <a:srgbClr val="FF0000"/>
                </a:solidFill>
                <a:latin typeface="Arial" panose="020B0604020202020204" pitchFamily="34" charset="0"/>
                <a:cs typeface="Arial" panose="020B0604020202020204" pitchFamily="34" charset="0"/>
              </a:defRPr>
            </a:lvl2pPr>
            <a:lvl3pPr marL="857250" indent="-171450">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200150" indent="-171450">
              <a:buFont typeface="Wingdings" panose="05000000000000000000" pitchFamily="2" charset="2"/>
              <a:buChar char="§"/>
              <a:defRPr sz="1200">
                <a:solidFill>
                  <a:srgbClr val="002060"/>
                </a:solidFill>
                <a:latin typeface="Arial" panose="020B0604020202020204" pitchFamily="34" charset="0"/>
                <a:cs typeface="Arial" panose="020B0604020202020204" pitchFamily="34" charset="0"/>
              </a:defRPr>
            </a:lvl4pPr>
            <a:lvl5pPr marL="1543050" indent="-171450">
              <a:buFont typeface="Wingdings" panose="05000000000000000000" pitchFamily="2" charset="2"/>
              <a:buChar char="§"/>
              <a:defRPr sz="1200">
                <a:solidFill>
                  <a:schemeClr val="tx1"/>
                </a:solidFill>
                <a:latin typeface="Arial" panose="020B0604020202020204" pitchFamily="34" charset="0"/>
                <a:cs typeface="Arial" panose="020B0604020202020204" pitchFamily="34" charset="0"/>
              </a:defRPr>
            </a:lvl5pPr>
          </a:lstStyle>
          <a:p>
            <a:pPr lvl="0"/>
            <a:r>
              <a:rPr lang="en-US" dirty="0" err="1"/>
              <a:t>lEdit</a:t>
            </a:r>
            <a:r>
              <a:rPr lang="en-US" dirty="0"/>
              <a:t> Master text styles</a:t>
            </a:r>
          </a:p>
          <a:p>
            <a:pPr lvl="1"/>
            <a:r>
              <a:rPr lang="en-US" dirty="0"/>
              <a:t>Second level</a:t>
            </a:r>
          </a:p>
          <a:p>
            <a:pPr lvl="2"/>
            <a:r>
              <a:rPr lang="en-US" dirty="0"/>
              <a:t>Third level</a:t>
            </a:r>
          </a:p>
          <a:p>
            <a:pPr lvl="3"/>
            <a:r>
              <a:rPr lang="en-US" dirty="0"/>
              <a:t>Fourth level</a:t>
            </a:r>
          </a:p>
          <a:p>
            <a:pPr lvl="4"/>
            <a:r>
              <a:rPr lang="en-US" dirty="0" err="1"/>
              <a:t>Fifthevel</a:t>
            </a:r>
            <a:endParaRPr lang="en-US" dirty="0"/>
          </a:p>
        </p:txBody>
      </p:sp>
    </p:spTree>
    <p:extLst>
      <p:ext uri="{BB962C8B-B14F-4D97-AF65-F5344CB8AC3E}">
        <p14:creationId xmlns:p14="http://schemas.microsoft.com/office/powerpoint/2010/main" val="203483872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31B50D-7172-4B01-8DCC-591CD4D17C15}" type="datetime1">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F80DD-FD83-40A0-9E06-72B1C938B406}" type="slidenum">
              <a:rPr lang="en-US" smtClean="0"/>
              <a:t>‹#›</a:t>
            </a:fld>
            <a:endParaRPr lang="en-US"/>
          </a:p>
        </p:txBody>
      </p:sp>
    </p:spTree>
    <p:extLst>
      <p:ext uri="{BB962C8B-B14F-4D97-AF65-F5344CB8AC3E}">
        <p14:creationId xmlns:p14="http://schemas.microsoft.com/office/powerpoint/2010/main" val="195789129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36990"/>
            <a:ext cx="7886700"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B61A4D-8665-46ED-892D-00775E1E45CB}" type="datetime1">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F80DD-FD83-40A0-9E06-72B1C938B406}" type="slidenum">
              <a:rPr lang="en-US" smtClean="0"/>
              <a:t>‹#›</a:t>
            </a:fld>
            <a:endParaRPr lang="en-US"/>
          </a:p>
        </p:txBody>
      </p:sp>
    </p:spTree>
    <p:extLst>
      <p:ext uri="{BB962C8B-B14F-4D97-AF65-F5344CB8AC3E}">
        <p14:creationId xmlns:p14="http://schemas.microsoft.com/office/powerpoint/2010/main" val="36828918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Textplatzhalter 2"/>
          <p:cNvSpPr>
            <a:spLocks noGrp="1"/>
          </p:cNvSpPr>
          <p:nvPr>
            <p:ph type="body" idx="1" hasCustomPrompt="1"/>
          </p:nvPr>
        </p:nvSpPr>
        <p:spPr>
          <a:xfrm>
            <a:off x="383932" y="728666"/>
            <a:ext cx="8376138" cy="601013"/>
          </a:xfrm>
          <a:prstGeom prst="rect">
            <a:avLst/>
          </a:prstGeom>
          <a:noFill/>
        </p:spPr>
        <p:txBody>
          <a:bodyPr anchor="t"/>
          <a:lstStyle>
            <a:lvl1pPr marL="0" marR="0" indent="0" algn="l" defTabSz="927792" rtl="0" eaLnBrk="1" fontAlgn="auto" latinLnBrk="0" hangingPunct="1">
              <a:lnSpc>
                <a:spcPct val="100000"/>
              </a:lnSpc>
              <a:spcBef>
                <a:spcPts val="0"/>
              </a:spcBef>
              <a:spcAft>
                <a:spcPts val="0"/>
              </a:spcAft>
              <a:buClr>
                <a:schemeClr val="tx2"/>
              </a:buClr>
              <a:buSzTx/>
              <a:buFontTx/>
              <a:buNone/>
              <a:tabLst/>
              <a:defRPr lang="de-DE" sz="1500" b="0" kern="1200" dirty="0" smtClean="0">
                <a:solidFill>
                  <a:schemeClr val="tx1">
                    <a:lumMod val="85000"/>
                    <a:lumOff val="15000"/>
                  </a:schemeClr>
                </a:solidFill>
                <a:latin typeface="+mn-lt"/>
                <a:ea typeface="+mn-ea"/>
                <a:cs typeface="+mn-cs"/>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marL="0" lvl="0" indent="0" algn="l" defTabSz="927792" rtl="0" eaLnBrk="1" latinLnBrk="0" hangingPunct="1">
              <a:lnSpc>
                <a:spcPct val="100000"/>
              </a:lnSpc>
              <a:spcBef>
                <a:spcPts val="0"/>
              </a:spcBef>
              <a:buClr>
                <a:schemeClr val="tx2"/>
              </a:buClr>
              <a:buFontTx/>
              <a:buNone/>
            </a:pPr>
            <a:r>
              <a:rPr lang="en-US" dirty="0"/>
              <a:t>Click here to enter slide message</a:t>
            </a:r>
          </a:p>
        </p:txBody>
      </p:sp>
      <p:sp>
        <p:nvSpPr>
          <p:cNvPr id="18" name="Content Placeholder 17"/>
          <p:cNvSpPr>
            <a:spLocks noGrp="1"/>
          </p:cNvSpPr>
          <p:nvPr>
            <p:ph sz="quarter" idx="15" hasCustomPrompt="1"/>
          </p:nvPr>
        </p:nvSpPr>
        <p:spPr>
          <a:xfrm>
            <a:off x="383930" y="1484317"/>
            <a:ext cx="8376138" cy="4824413"/>
          </a:xfrm>
        </p:spPr>
        <p:txBody>
          <a:bodyPr/>
          <a:lstStyle>
            <a:lvl1pPr>
              <a:defRPr/>
            </a:lvl1pPr>
          </a:lstStyle>
          <a:p>
            <a:pPr lvl="0"/>
            <a:r>
              <a:rPr lang="en-US" dirty="0"/>
              <a:t>Click here to enter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 level</a:t>
            </a:r>
          </a:p>
          <a:p>
            <a:pPr lvl="6"/>
            <a:r>
              <a:rPr lang="en-US" noProof="0" dirty="0"/>
              <a:t>Seventh</a:t>
            </a:r>
            <a:r>
              <a:rPr lang="en-US" dirty="0"/>
              <a:t> level</a:t>
            </a:r>
          </a:p>
          <a:p>
            <a:pPr lvl="7"/>
            <a:r>
              <a:rPr lang="en-US" dirty="0"/>
              <a:t>Eight level</a:t>
            </a:r>
          </a:p>
          <a:p>
            <a:pPr lvl="8"/>
            <a:r>
              <a:rPr lang="en-US" dirty="0"/>
              <a:t>Ninth level</a:t>
            </a:r>
          </a:p>
        </p:txBody>
      </p:sp>
      <p:sp>
        <p:nvSpPr>
          <p:cNvPr id="2" name="Title 1"/>
          <p:cNvSpPr>
            <a:spLocks noGrp="1"/>
          </p:cNvSpPr>
          <p:nvPr>
            <p:ph type="title" hasCustomPrompt="1"/>
          </p:nvPr>
        </p:nvSpPr>
        <p:spPr>
          <a:xfrm>
            <a:off x="383931" y="291986"/>
            <a:ext cx="8376138" cy="397801"/>
          </a:xfrm>
        </p:spPr>
        <p:txBody>
          <a:bodyPr/>
          <a:lstStyle>
            <a:lvl1pPr>
              <a:defRPr sz="2600">
                <a:solidFill>
                  <a:schemeClr val="accent1">
                    <a:lumMod val="75000"/>
                  </a:schemeClr>
                </a:solidFill>
              </a:defRPr>
            </a:lvl1pPr>
          </a:lstStyle>
          <a:p>
            <a:r>
              <a:rPr lang="en-US" dirty="0"/>
              <a:t>Click here to enter </a:t>
            </a:r>
            <a:r>
              <a:rPr lang="en-US" noProof="0" dirty="0"/>
              <a:t>chapter title</a:t>
            </a:r>
            <a:endParaRPr lang="en-US" dirty="0"/>
          </a:p>
        </p:txBody>
      </p:sp>
      <p:sp>
        <p:nvSpPr>
          <p:cNvPr id="8" name="Slide Number Placeholder 26"/>
          <p:cNvSpPr>
            <a:spLocks noGrp="1"/>
          </p:cNvSpPr>
          <p:nvPr>
            <p:ph type="sldNum" sz="quarter" idx="4"/>
          </p:nvPr>
        </p:nvSpPr>
        <p:spPr>
          <a:xfrm>
            <a:off x="250390" y="6436383"/>
            <a:ext cx="235642" cy="153888"/>
          </a:xfrm>
          <a:prstGeom prst="rect">
            <a:avLst/>
          </a:prstGeom>
        </p:spPr>
        <p:txBody>
          <a:bodyPr vert="horz" wrap="none" lIns="0" tIns="0" rIns="0" bIns="0" rtlCol="0" anchor="ctr">
            <a:spAutoFit/>
          </a:bodyPr>
          <a:lstStyle>
            <a:lvl1pPr algn="r">
              <a:defRPr sz="1000">
                <a:solidFill>
                  <a:srgbClr val="898989"/>
                </a:solidFill>
              </a:defRPr>
            </a:lvl1pPr>
          </a:lstStyle>
          <a:p>
            <a:pPr defTabSz="422041"/>
            <a:fld id="{7C7B4FCA-D758-EB48-BD46-5EEF226FD218}" type="slidenum">
              <a:rPr lang="en-US" smtClean="0"/>
              <a:pPr defTabSz="422041"/>
              <a:t>‹#›</a:t>
            </a:fld>
            <a:endParaRPr lang="en-US" dirty="0"/>
          </a:p>
        </p:txBody>
      </p:sp>
      <p:sp>
        <p:nvSpPr>
          <p:cNvPr id="10" name="Footer Placeholder 2"/>
          <p:cNvSpPr>
            <a:spLocks noGrp="1"/>
          </p:cNvSpPr>
          <p:nvPr>
            <p:ph type="ftr" sz="quarter" idx="3"/>
          </p:nvPr>
        </p:nvSpPr>
        <p:spPr>
          <a:xfrm>
            <a:off x="949441" y="6436522"/>
            <a:ext cx="3133871" cy="153888"/>
          </a:xfrm>
          <a:prstGeom prst="rect">
            <a:avLst/>
          </a:prstGeom>
        </p:spPr>
        <p:txBody>
          <a:bodyPr vert="horz" wrap="none" lIns="0" tIns="0" rIns="0" bIns="0" rtlCol="0" anchor="ctr">
            <a:spAutoFit/>
          </a:bodyPr>
          <a:lstStyle>
            <a:lvl1pPr algn="l">
              <a:defRPr sz="1000">
                <a:solidFill>
                  <a:srgbClr val="898989"/>
                </a:solidFill>
              </a:defRPr>
            </a:lvl1pPr>
          </a:lstStyle>
          <a:p>
            <a:pPr defTabSz="422041"/>
            <a:endParaRPr lang="en-US" dirty="0"/>
          </a:p>
        </p:txBody>
      </p:sp>
    </p:spTree>
    <p:extLst>
      <p:ext uri="{BB962C8B-B14F-4D97-AF65-F5344CB8AC3E}">
        <p14:creationId xmlns:p14="http://schemas.microsoft.com/office/powerpoint/2010/main" val="806348167"/>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505076"/>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9140A4-C38B-4376-9939-0A5934EBE133}" type="datetime1">
              <a:rPr lang="en-US" smtClean="0"/>
              <a:t>12/17/2018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DF80DD-FD83-40A0-9E06-72B1C938B406}" type="slidenum">
              <a:rPr lang="en-US" smtClean="0"/>
              <a:t>‹#›</a:t>
            </a:fld>
            <a:endParaRPr lang="en-US"/>
          </a:p>
        </p:txBody>
      </p:sp>
    </p:spTree>
    <p:extLst>
      <p:ext uri="{BB962C8B-B14F-4D97-AF65-F5344CB8AC3E}">
        <p14:creationId xmlns:p14="http://schemas.microsoft.com/office/powerpoint/2010/main" val="136171160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B70743-F111-4725-AB65-CD075E5009A0}" type="datetime1">
              <a:rPr lang="en-US" smtClean="0"/>
              <a:t>12/17/2018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DF80DD-FD83-40A0-9E06-72B1C938B406}" type="slidenum">
              <a:rPr lang="en-US" smtClean="0"/>
              <a:t>‹#›</a:t>
            </a:fld>
            <a:endParaRPr lang="en-US"/>
          </a:p>
        </p:txBody>
      </p:sp>
    </p:spTree>
    <p:extLst>
      <p:ext uri="{BB962C8B-B14F-4D97-AF65-F5344CB8AC3E}">
        <p14:creationId xmlns:p14="http://schemas.microsoft.com/office/powerpoint/2010/main" val="259065546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237CA0-7E4A-4FE2-B0DB-4F7FF5E4034F}" type="datetime1">
              <a:rPr lang="en-US" smtClean="0"/>
              <a:t>12/17/2018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DF80DD-FD83-40A0-9E06-72B1C938B406}" type="slidenum">
              <a:rPr lang="en-US" smtClean="0"/>
              <a:t>‹#›</a:t>
            </a:fld>
            <a:endParaRPr lang="en-US"/>
          </a:p>
        </p:txBody>
      </p:sp>
    </p:spTree>
    <p:extLst>
      <p:ext uri="{BB962C8B-B14F-4D97-AF65-F5344CB8AC3E}">
        <p14:creationId xmlns:p14="http://schemas.microsoft.com/office/powerpoint/2010/main" val="94779288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3C9C2D-7DB5-4BF9-A2C9-5019999E00E3}" type="datetime1">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F80DD-FD83-40A0-9E06-72B1C938B406}" type="slidenum">
              <a:rPr lang="en-US" smtClean="0"/>
              <a:t>‹#›</a:t>
            </a:fld>
            <a:endParaRPr lang="en-US"/>
          </a:p>
        </p:txBody>
      </p:sp>
    </p:spTree>
    <p:extLst>
      <p:ext uri="{BB962C8B-B14F-4D97-AF65-F5344CB8AC3E}">
        <p14:creationId xmlns:p14="http://schemas.microsoft.com/office/powerpoint/2010/main" val="4200283888"/>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0087510-3BB1-4B3C-87A0-3C525B7324C9}" type="datetime1">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F80DD-FD83-40A0-9E06-72B1C938B406}" type="slidenum">
              <a:rPr lang="en-US" smtClean="0"/>
              <a:t>‹#›</a:t>
            </a:fld>
            <a:endParaRPr lang="en-US"/>
          </a:p>
        </p:txBody>
      </p:sp>
    </p:spTree>
    <p:extLst>
      <p:ext uri="{BB962C8B-B14F-4D97-AF65-F5344CB8AC3E}">
        <p14:creationId xmlns:p14="http://schemas.microsoft.com/office/powerpoint/2010/main" val="1789936489"/>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BCA0D7-C74A-470F-A1C6-8FFC301BE594}" type="datetime1">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F80DD-FD83-40A0-9E06-72B1C938B406}" type="slidenum">
              <a:rPr lang="en-US" smtClean="0"/>
              <a:t>‹#›</a:t>
            </a:fld>
            <a:endParaRPr lang="en-US"/>
          </a:p>
        </p:txBody>
      </p:sp>
    </p:spTree>
    <p:extLst>
      <p:ext uri="{BB962C8B-B14F-4D97-AF65-F5344CB8AC3E}">
        <p14:creationId xmlns:p14="http://schemas.microsoft.com/office/powerpoint/2010/main" val="1029746513"/>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85B375-4D99-4CC9-98E6-B28F91EB3310}" type="datetime1">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F80DD-FD83-40A0-9E06-72B1C938B406}" type="slidenum">
              <a:rPr lang="en-US" smtClean="0"/>
              <a:t>‹#›</a:t>
            </a:fld>
            <a:endParaRPr lang="en-US"/>
          </a:p>
        </p:txBody>
      </p:sp>
    </p:spTree>
    <p:extLst>
      <p:ext uri="{BB962C8B-B14F-4D97-AF65-F5344CB8AC3E}">
        <p14:creationId xmlns:p14="http://schemas.microsoft.com/office/powerpoint/2010/main" val="331692359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18" name="Content Placeholder 17"/>
          <p:cNvSpPr>
            <a:spLocks noGrp="1"/>
          </p:cNvSpPr>
          <p:nvPr>
            <p:ph sz="quarter" idx="15" hasCustomPrompt="1"/>
          </p:nvPr>
        </p:nvSpPr>
        <p:spPr>
          <a:xfrm>
            <a:off x="383932" y="1484313"/>
            <a:ext cx="4055132" cy="4824412"/>
          </a:xfrm>
        </p:spPr>
        <p:txBody>
          <a:bodyPr/>
          <a:lstStyle>
            <a:lvl1pPr>
              <a:defRPr/>
            </a:lvl1pPr>
          </a:lstStyle>
          <a:p>
            <a:pPr lvl="0"/>
            <a:r>
              <a:rPr lang="en-US" dirty="0"/>
              <a:t>Click here to enter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 level</a:t>
            </a:r>
          </a:p>
          <a:p>
            <a:pPr lvl="6"/>
            <a:r>
              <a:rPr lang="en-US" noProof="0" dirty="0"/>
              <a:t>Seventh</a:t>
            </a:r>
            <a:r>
              <a:rPr lang="en-US" dirty="0"/>
              <a:t> level</a:t>
            </a:r>
          </a:p>
          <a:p>
            <a:pPr lvl="7"/>
            <a:r>
              <a:rPr lang="en-US" dirty="0"/>
              <a:t>Eight level</a:t>
            </a:r>
          </a:p>
          <a:p>
            <a:pPr lvl="8"/>
            <a:r>
              <a:rPr lang="en-US" dirty="0"/>
              <a:t>Ninth level</a:t>
            </a:r>
          </a:p>
        </p:txBody>
      </p:sp>
      <p:sp>
        <p:nvSpPr>
          <p:cNvPr id="8" name="Content Placeholder 17"/>
          <p:cNvSpPr>
            <a:spLocks noGrp="1"/>
          </p:cNvSpPr>
          <p:nvPr>
            <p:ph sz="quarter" idx="16" hasCustomPrompt="1"/>
          </p:nvPr>
        </p:nvSpPr>
        <p:spPr>
          <a:xfrm>
            <a:off x="4705351" y="1484313"/>
            <a:ext cx="4055132" cy="4824412"/>
          </a:xfrm>
        </p:spPr>
        <p:txBody>
          <a:bodyPr/>
          <a:lstStyle>
            <a:lvl1pPr>
              <a:defRPr/>
            </a:lvl1pPr>
          </a:lstStyle>
          <a:p>
            <a:pPr lvl="0"/>
            <a:r>
              <a:rPr lang="en-US" dirty="0"/>
              <a:t>Click here to enter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 level</a:t>
            </a:r>
          </a:p>
          <a:p>
            <a:pPr lvl="6"/>
            <a:r>
              <a:rPr lang="en-US" noProof="0" dirty="0"/>
              <a:t>Seventh</a:t>
            </a:r>
            <a:r>
              <a:rPr lang="en-US" dirty="0"/>
              <a:t> level</a:t>
            </a:r>
          </a:p>
          <a:p>
            <a:pPr lvl="7"/>
            <a:r>
              <a:rPr lang="en-US" dirty="0"/>
              <a:t>Eight level</a:t>
            </a:r>
          </a:p>
          <a:p>
            <a:pPr lvl="8"/>
            <a:r>
              <a:rPr lang="en-US" dirty="0"/>
              <a:t>Ninth level</a:t>
            </a:r>
          </a:p>
        </p:txBody>
      </p:sp>
      <p:sp>
        <p:nvSpPr>
          <p:cNvPr id="2" name="Title 1"/>
          <p:cNvSpPr>
            <a:spLocks noGrp="1"/>
          </p:cNvSpPr>
          <p:nvPr>
            <p:ph type="title" hasCustomPrompt="1"/>
          </p:nvPr>
        </p:nvSpPr>
        <p:spPr>
          <a:xfrm>
            <a:off x="383931" y="290832"/>
            <a:ext cx="8376138" cy="400110"/>
          </a:xfrm>
        </p:spPr>
        <p:txBody>
          <a:bodyPr/>
          <a:lstStyle>
            <a:lvl1pPr>
              <a:defRPr sz="2600">
                <a:solidFill>
                  <a:schemeClr val="accent1">
                    <a:lumMod val="75000"/>
                  </a:schemeClr>
                </a:solidFill>
              </a:defRPr>
            </a:lvl1pPr>
          </a:lstStyle>
          <a:p>
            <a:r>
              <a:rPr lang="en-US" dirty="0"/>
              <a:t>Click here to enter </a:t>
            </a:r>
            <a:r>
              <a:rPr lang="en-US" noProof="0" dirty="0"/>
              <a:t>chapter title</a:t>
            </a:r>
            <a:endParaRPr lang="en-US" dirty="0"/>
          </a:p>
        </p:txBody>
      </p:sp>
      <p:sp>
        <p:nvSpPr>
          <p:cNvPr id="6" name="Footer Placeholder 5"/>
          <p:cNvSpPr>
            <a:spLocks noGrp="1"/>
          </p:cNvSpPr>
          <p:nvPr>
            <p:ph type="ftr" sz="quarter" idx="17"/>
          </p:nvPr>
        </p:nvSpPr>
        <p:spPr>
          <a:xfrm>
            <a:off x="949441" y="6436522"/>
            <a:ext cx="3133871" cy="153888"/>
          </a:xfrm>
        </p:spPr>
        <p:txBody>
          <a:bodyPr/>
          <a:lstStyle>
            <a:lvl1pPr>
              <a:defRPr>
                <a:solidFill>
                  <a:srgbClr val="898989"/>
                </a:solidFill>
              </a:defRPr>
            </a:lvl1pPr>
          </a:lstStyle>
          <a:p>
            <a:endParaRPr lang="en-US" dirty="0"/>
          </a:p>
        </p:txBody>
      </p:sp>
      <p:sp>
        <p:nvSpPr>
          <p:cNvPr id="7" name="Slide Number Placeholder 6"/>
          <p:cNvSpPr>
            <a:spLocks noGrp="1"/>
          </p:cNvSpPr>
          <p:nvPr>
            <p:ph type="sldNum" sz="quarter" idx="18"/>
          </p:nvPr>
        </p:nvSpPr>
        <p:spPr/>
        <p:txBody>
          <a:bodyPr/>
          <a:lstStyle>
            <a:lvl1pPr>
              <a:defRPr>
                <a:solidFill>
                  <a:srgbClr val="898989"/>
                </a:solidFill>
              </a:defRPr>
            </a:lvl1pPr>
          </a:lstStyle>
          <a:p>
            <a:fld id="{7C7B4FCA-D758-EB48-BD46-5EEF226FD218}" type="slidenum">
              <a:rPr lang="en-US" smtClean="0"/>
              <a:pPr/>
              <a:t>‹#›</a:t>
            </a:fld>
            <a:endParaRPr lang="en-US"/>
          </a:p>
        </p:txBody>
      </p:sp>
      <p:sp>
        <p:nvSpPr>
          <p:cNvPr id="10" name="Textplatzhalter 2"/>
          <p:cNvSpPr>
            <a:spLocks noGrp="1"/>
          </p:cNvSpPr>
          <p:nvPr>
            <p:ph type="body" idx="1" hasCustomPrompt="1"/>
          </p:nvPr>
        </p:nvSpPr>
        <p:spPr>
          <a:xfrm>
            <a:off x="383932" y="728666"/>
            <a:ext cx="8376138" cy="601013"/>
          </a:xfrm>
          <a:prstGeom prst="rect">
            <a:avLst/>
          </a:prstGeom>
          <a:noFill/>
        </p:spPr>
        <p:txBody>
          <a:bodyPr anchor="t"/>
          <a:lstStyle>
            <a:lvl1pPr marL="0" marR="0" indent="0" algn="l" defTabSz="927792" rtl="0" eaLnBrk="1" fontAlgn="auto" latinLnBrk="0" hangingPunct="1">
              <a:lnSpc>
                <a:spcPct val="100000"/>
              </a:lnSpc>
              <a:spcBef>
                <a:spcPts val="0"/>
              </a:spcBef>
              <a:spcAft>
                <a:spcPts val="0"/>
              </a:spcAft>
              <a:buClr>
                <a:schemeClr val="tx2"/>
              </a:buClr>
              <a:buSzTx/>
              <a:buFontTx/>
              <a:buNone/>
              <a:tabLst/>
              <a:defRPr lang="de-DE" sz="1500" b="0" kern="1200" dirty="0" smtClean="0">
                <a:solidFill>
                  <a:schemeClr val="tx1">
                    <a:lumMod val="85000"/>
                    <a:lumOff val="15000"/>
                  </a:schemeClr>
                </a:solidFill>
                <a:latin typeface="+mn-lt"/>
                <a:ea typeface="+mn-ea"/>
                <a:cs typeface="+mn-cs"/>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marL="0" lvl="0" indent="0" algn="l" defTabSz="927792" rtl="0" eaLnBrk="1" latinLnBrk="0" hangingPunct="1">
              <a:lnSpc>
                <a:spcPct val="100000"/>
              </a:lnSpc>
              <a:spcBef>
                <a:spcPts val="0"/>
              </a:spcBef>
              <a:buClr>
                <a:schemeClr val="tx2"/>
              </a:buClr>
              <a:buFontTx/>
              <a:buNone/>
            </a:pPr>
            <a:r>
              <a:rPr lang="en-US" dirty="0"/>
              <a:t>Click here to enter slide message</a:t>
            </a:r>
          </a:p>
        </p:txBody>
      </p:sp>
    </p:spTree>
    <p:extLst>
      <p:ext uri="{BB962C8B-B14F-4D97-AF65-F5344CB8AC3E}">
        <p14:creationId xmlns:p14="http://schemas.microsoft.com/office/powerpoint/2010/main" val="2126943252"/>
      </p:ext>
    </p:extLst>
  </p:cSld>
  <p:clrMapOvr>
    <a:masterClrMapping/>
  </p:clrMapOvr>
  <p:extLst mod="1">
    <p:ext uri="{DCECCB84-F9BA-43D5-87BE-67443E8EF086}">
      <p15:sldGuideLst xmlns:p15="http://schemas.microsoft.com/office/powerpoint/2012/main">
        <p15:guide id="1" pos="23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83931" y="290832"/>
            <a:ext cx="8376138" cy="400110"/>
          </a:xfrm>
        </p:spPr>
        <p:txBody>
          <a:bodyPr/>
          <a:lstStyle>
            <a:lvl1pPr>
              <a:defRPr sz="2600">
                <a:solidFill>
                  <a:schemeClr val="accent1">
                    <a:lumMod val="75000"/>
                  </a:schemeClr>
                </a:solidFill>
              </a:defRPr>
            </a:lvl1pPr>
          </a:lstStyle>
          <a:p>
            <a:r>
              <a:rPr lang="en-US" dirty="0"/>
              <a:t>Click here to enter </a:t>
            </a:r>
            <a:r>
              <a:rPr lang="en-US" noProof="0" dirty="0"/>
              <a:t>chapter title</a:t>
            </a:r>
            <a:endParaRPr lang="en-US" dirty="0"/>
          </a:p>
        </p:txBody>
      </p:sp>
      <p:sp>
        <p:nvSpPr>
          <p:cNvPr id="11" name="Textplatzhalter 2"/>
          <p:cNvSpPr>
            <a:spLocks noGrp="1"/>
          </p:cNvSpPr>
          <p:nvPr>
            <p:ph type="body" idx="1" hasCustomPrompt="1"/>
          </p:nvPr>
        </p:nvSpPr>
        <p:spPr>
          <a:xfrm>
            <a:off x="383932" y="728666"/>
            <a:ext cx="8376138" cy="601013"/>
          </a:xfrm>
          <a:prstGeom prst="rect">
            <a:avLst/>
          </a:prstGeom>
          <a:noFill/>
        </p:spPr>
        <p:txBody>
          <a:bodyPr anchor="t"/>
          <a:lstStyle>
            <a:lvl1pPr marL="0" marR="0" indent="0" algn="l" defTabSz="927792" rtl="0" eaLnBrk="1" fontAlgn="auto" latinLnBrk="0" hangingPunct="1">
              <a:lnSpc>
                <a:spcPct val="100000"/>
              </a:lnSpc>
              <a:spcBef>
                <a:spcPts val="0"/>
              </a:spcBef>
              <a:spcAft>
                <a:spcPts val="0"/>
              </a:spcAft>
              <a:buClr>
                <a:schemeClr val="tx2"/>
              </a:buClr>
              <a:buSzTx/>
              <a:buFontTx/>
              <a:buNone/>
              <a:tabLst/>
              <a:defRPr lang="de-DE" sz="1500" b="0" kern="1200" dirty="0" smtClean="0">
                <a:solidFill>
                  <a:schemeClr val="tx1">
                    <a:lumMod val="85000"/>
                    <a:lumOff val="15000"/>
                  </a:schemeClr>
                </a:solidFill>
                <a:latin typeface="+mn-lt"/>
                <a:ea typeface="+mn-ea"/>
                <a:cs typeface="+mn-cs"/>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marL="0" lvl="0" indent="0" algn="l" defTabSz="927792" rtl="0" eaLnBrk="1" latinLnBrk="0" hangingPunct="1">
              <a:lnSpc>
                <a:spcPct val="100000"/>
              </a:lnSpc>
              <a:spcBef>
                <a:spcPts val="0"/>
              </a:spcBef>
              <a:buClr>
                <a:schemeClr val="tx2"/>
              </a:buClr>
              <a:buFontTx/>
              <a:buNone/>
            </a:pPr>
            <a:r>
              <a:rPr lang="en-US" dirty="0"/>
              <a:t>Click here to enter slide message</a:t>
            </a:r>
          </a:p>
        </p:txBody>
      </p:sp>
      <p:sp>
        <p:nvSpPr>
          <p:cNvPr id="12" name="Slide Number Placeholder 26"/>
          <p:cNvSpPr>
            <a:spLocks noGrp="1"/>
          </p:cNvSpPr>
          <p:nvPr>
            <p:ph type="sldNum" sz="quarter" idx="4"/>
          </p:nvPr>
        </p:nvSpPr>
        <p:spPr>
          <a:xfrm>
            <a:off x="250390" y="6436383"/>
            <a:ext cx="235642" cy="153888"/>
          </a:xfrm>
          <a:prstGeom prst="rect">
            <a:avLst/>
          </a:prstGeom>
        </p:spPr>
        <p:txBody>
          <a:bodyPr vert="horz" wrap="none" lIns="0" tIns="0" rIns="0" bIns="0" rtlCol="0" anchor="ctr">
            <a:spAutoFit/>
          </a:bodyPr>
          <a:lstStyle>
            <a:lvl1pPr algn="r">
              <a:defRPr sz="1000">
                <a:solidFill>
                  <a:srgbClr val="898989"/>
                </a:solidFill>
              </a:defRPr>
            </a:lvl1pPr>
          </a:lstStyle>
          <a:p>
            <a:pPr defTabSz="422041"/>
            <a:fld id="{7C7B4FCA-D758-EB48-BD46-5EEF226FD218}" type="slidenum">
              <a:rPr lang="en-US" smtClean="0"/>
              <a:pPr defTabSz="422041"/>
              <a:t>‹#›</a:t>
            </a:fld>
            <a:endParaRPr lang="en-US" dirty="0"/>
          </a:p>
        </p:txBody>
      </p:sp>
      <p:sp>
        <p:nvSpPr>
          <p:cNvPr id="13" name="Footer Placeholder 2"/>
          <p:cNvSpPr>
            <a:spLocks noGrp="1"/>
          </p:cNvSpPr>
          <p:nvPr>
            <p:ph type="ftr" sz="quarter" idx="3"/>
          </p:nvPr>
        </p:nvSpPr>
        <p:spPr>
          <a:xfrm>
            <a:off x="949441" y="6436522"/>
            <a:ext cx="3133871" cy="153888"/>
          </a:xfrm>
          <a:prstGeom prst="rect">
            <a:avLst/>
          </a:prstGeom>
        </p:spPr>
        <p:txBody>
          <a:bodyPr vert="horz" wrap="none" lIns="0" tIns="0" rIns="0" bIns="0" rtlCol="0" anchor="ctr">
            <a:spAutoFit/>
          </a:bodyPr>
          <a:lstStyle>
            <a:lvl1pPr algn="l">
              <a:defRPr sz="1000">
                <a:solidFill>
                  <a:srgbClr val="898989"/>
                </a:solidFill>
              </a:defRPr>
            </a:lvl1pPr>
          </a:lstStyle>
          <a:p>
            <a:pPr defTabSz="422041"/>
            <a:endParaRPr lang="en-US" dirty="0"/>
          </a:p>
        </p:txBody>
      </p:sp>
    </p:spTree>
    <p:extLst>
      <p:ext uri="{BB962C8B-B14F-4D97-AF65-F5344CB8AC3E}">
        <p14:creationId xmlns:p14="http://schemas.microsoft.com/office/powerpoint/2010/main" val="4155414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9147" y="2074181"/>
            <a:ext cx="8340923" cy="852413"/>
          </a:xfrm>
          <a:prstGeom prst="rect">
            <a:avLst/>
          </a:prstGeom>
        </p:spPr>
        <p:txBody>
          <a:bodyPr>
            <a:spAutoFit/>
          </a:bodyPr>
          <a:lstStyle>
            <a:lvl1pPr>
              <a:defRPr sz="5539">
                <a:solidFill>
                  <a:schemeClr val="bg2"/>
                </a:solidFill>
              </a:defRPr>
            </a:lvl1pPr>
          </a:lstStyle>
          <a:p>
            <a:r>
              <a:rPr lang="en-US" noProof="0" dirty="0"/>
              <a:t>Divider title</a:t>
            </a:r>
          </a:p>
        </p:txBody>
      </p:sp>
      <p:sp>
        <p:nvSpPr>
          <p:cNvPr id="4" name="Text Placeholder 3"/>
          <p:cNvSpPr>
            <a:spLocks noGrp="1"/>
          </p:cNvSpPr>
          <p:nvPr>
            <p:ph type="body" sz="quarter" idx="10" hasCustomPrompt="1"/>
          </p:nvPr>
        </p:nvSpPr>
        <p:spPr>
          <a:xfrm>
            <a:off x="398770" y="3501013"/>
            <a:ext cx="8361300" cy="2807717"/>
          </a:xfr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US" dirty="0"/>
              <a:t>Click here to enter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 level</a:t>
            </a:r>
          </a:p>
          <a:p>
            <a:pPr lvl="6"/>
            <a:r>
              <a:rPr lang="en-US" noProof="0" dirty="0"/>
              <a:t>Seventh</a:t>
            </a:r>
            <a:r>
              <a:rPr lang="en-US" dirty="0"/>
              <a:t> level</a:t>
            </a:r>
          </a:p>
          <a:p>
            <a:pPr lvl="7"/>
            <a:r>
              <a:rPr lang="en-US" dirty="0"/>
              <a:t>Eight level</a:t>
            </a:r>
          </a:p>
          <a:p>
            <a:pPr lvl="8"/>
            <a:r>
              <a:rPr lang="en-US" dirty="0"/>
              <a:t>Ninth level</a:t>
            </a:r>
          </a:p>
        </p:txBody>
      </p:sp>
      <p:sp>
        <p:nvSpPr>
          <p:cNvPr id="6" name="Footer Placeholder 5"/>
          <p:cNvSpPr>
            <a:spLocks noGrp="1"/>
          </p:cNvSpPr>
          <p:nvPr>
            <p:ph type="ftr" sz="quarter" idx="11"/>
          </p:nvPr>
        </p:nvSpPr>
        <p:spPr>
          <a:xfrm>
            <a:off x="949441" y="6463773"/>
            <a:ext cx="65" cy="99386"/>
          </a:xfrm>
        </p:spPr>
        <p:txBody>
          <a:bodyPr/>
          <a:lstStyle>
            <a:lvl1pPr>
              <a:defRPr>
                <a:solidFill>
                  <a:schemeClr val="bg1"/>
                </a:solidFill>
              </a:defRPr>
            </a:lvl1pPr>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C7B4FCA-D758-EB48-BD46-5EEF226FD21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33148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Key Statement Slide">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1" name="Textplatzhalter 10"/>
          <p:cNvSpPr>
            <a:spLocks noGrp="1"/>
          </p:cNvSpPr>
          <p:nvPr>
            <p:ph type="body" sz="quarter" idx="13" hasCustomPrompt="1"/>
          </p:nvPr>
        </p:nvSpPr>
        <p:spPr>
          <a:xfrm>
            <a:off x="398770" y="2016000"/>
            <a:ext cx="6579692" cy="4320000"/>
          </a:xfrm>
          <a:prstGeom prst="rect">
            <a:avLst/>
          </a:prstGeom>
        </p:spPr>
        <p:txBody>
          <a:bodyPr/>
          <a:lstStyle>
            <a:lvl1pPr>
              <a:buClrTx/>
              <a:defRPr sz="1292">
                <a:solidFill>
                  <a:schemeClr val="bg1"/>
                </a:solidFill>
              </a:defRPr>
            </a:lvl1pPr>
            <a:lvl2pPr>
              <a:buClrTx/>
              <a:defRPr sz="1292">
                <a:solidFill>
                  <a:schemeClr val="bg1"/>
                </a:solidFill>
              </a:defRPr>
            </a:lvl2pPr>
            <a:lvl3pPr>
              <a:buClrTx/>
              <a:defRPr sz="1292">
                <a:solidFill>
                  <a:schemeClr val="bg1"/>
                </a:solidFill>
              </a:defRPr>
            </a:lvl3pPr>
            <a:lvl4pPr>
              <a:buClrTx/>
              <a:defRPr sz="1292">
                <a:solidFill>
                  <a:schemeClr val="bg1"/>
                </a:solidFill>
              </a:defRPr>
            </a:lvl4pPr>
            <a:lvl5pPr>
              <a:buClrTx/>
              <a:defRPr sz="1292">
                <a:solidFill>
                  <a:schemeClr val="bg1"/>
                </a:solidFill>
              </a:defRPr>
            </a:lvl5pPr>
            <a:lvl6pPr>
              <a:buClrTx/>
              <a:defRPr sz="923">
                <a:solidFill>
                  <a:schemeClr val="bg1"/>
                </a:solidFill>
              </a:defRPr>
            </a:lvl6pPr>
            <a:lvl7pPr>
              <a:buClrTx/>
              <a:defRPr sz="923">
                <a:solidFill>
                  <a:schemeClr val="bg1"/>
                </a:solidFill>
              </a:defRPr>
            </a:lvl7pPr>
            <a:lvl8pPr>
              <a:buClrTx/>
              <a:defRPr sz="923">
                <a:solidFill>
                  <a:schemeClr val="bg1"/>
                </a:solidFill>
              </a:defRPr>
            </a:lvl8pPr>
            <a:lvl9pPr>
              <a:buClrTx/>
              <a:defRPr sz="923">
                <a:solidFill>
                  <a:schemeClr val="bg1"/>
                </a:solidFill>
              </a:defRPr>
            </a:lvl9pPr>
          </a:lstStyle>
          <a:p>
            <a:pPr lvl="0"/>
            <a:r>
              <a:rPr lang="en-US" dirty="0"/>
              <a:t>Click here to enter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 level</a:t>
            </a:r>
          </a:p>
          <a:p>
            <a:pPr lvl="6"/>
            <a:r>
              <a:rPr lang="en-US" noProof="0" dirty="0"/>
              <a:t>Seventh</a:t>
            </a:r>
            <a:r>
              <a:rPr lang="en-US" dirty="0"/>
              <a:t> level</a:t>
            </a:r>
          </a:p>
          <a:p>
            <a:pPr lvl="7"/>
            <a:r>
              <a:rPr lang="en-US" dirty="0"/>
              <a:t>Eight level</a:t>
            </a:r>
          </a:p>
          <a:p>
            <a:pPr lvl="8"/>
            <a:r>
              <a:rPr lang="en-US" dirty="0"/>
              <a:t>Ninth level</a:t>
            </a:r>
          </a:p>
        </p:txBody>
      </p:sp>
      <p:sp>
        <p:nvSpPr>
          <p:cNvPr id="3" name="Footer Placeholder 2"/>
          <p:cNvSpPr>
            <a:spLocks noGrp="1"/>
          </p:cNvSpPr>
          <p:nvPr>
            <p:ph type="ftr" sz="quarter" idx="14"/>
          </p:nvPr>
        </p:nvSpPr>
        <p:spPr>
          <a:xfrm>
            <a:off x="949441" y="6463773"/>
            <a:ext cx="65" cy="99386"/>
          </a:xfrm>
        </p:spPr>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5"/>
          </p:nvPr>
        </p:nvSpPr>
        <p:spPr/>
        <p:txBody>
          <a:bodyPr/>
          <a:lstStyle>
            <a:lvl1pPr>
              <a:defRPr>
                <a:solidFill>
                  <a:schemeClr val="bg1"/>
                </a:solidFill>
              </a:defRPr>
            </a:lvl1pPr>
          </a:lstStyle>
          <a:p>
            <a:fld id="{7C7B4FCA-D758-EB48-BD46-5EEF226FD21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83791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etter Layout">
    <p:spTree>
      <p:nvGrpSpPr>
        <p:cNvPr id="1" name=""/>
        <p:cNvGrpSpPr/>
        <p:nvPr/>
      </p:nvGrpSpPr>
      <p:grpSpPr>
        <a:xfrm>
          <a:off x="0" y="0"/>
          <a:ext cx="0" cy="0"/>
          <a:chOff x="0" y="0"/>
          <a:chExt cx="0" cy="0"/>
        </a:xfrm>
      </p:grpSpPr>
      <p:sp>
        <p:nvSpPr>
          <p:cNvPr id="11" name="Textplatzhalter 10"/>
          <p:cNvSpPr>
            <a:spLocks noGrp="1"/>
          </p:cNvSpPr>
          <p:nvPr>
            <p:ph type="body" sz="quarter" idx="13" hasCustomPrompt="1"/>
          </p:nvPr>
        </p:nvSpPr>
        <p:spPr>
          <a:xfrm>
            <a:off x="398770" y="2016000"/>
            <a:ext cx="1860923" cy="4320000"/>
          </a:xfrm>
          <a:prstGeom prst="rect">
            <a:avLst/>
          </a:prstGeom>
        </p:spPr>
        <p:txBody>
          <a:bodyPr/>
          <a:lstStyle>
            <a:lvl1pPr>
              <a:lnSpc>
                <a:spcPct val="110000"/>
              </a:lnSpc>
              <a:spcBef>
                <a:spcPts val="0"/>
              </a:spcBef>
              <a:defRPr/>
            </a:lvl1pPr>
          </a:lstStyle>
          <a:p>
            <a:pPr lvl="0"/>
            <a:r>
              <a:rPr lang="en-US" dirty="0"/>
              <a:t>Click here to enter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 level</a:t>
            </a:r>
          </a:p>
          <a:p>
            <a:pPr lvl="6"/>
            <a:r>
              <a:rPr lang="en-US" noProof="0" dirty="0"/>
              <a:t>Seventh</a:t>
            </a:r>
            <a:r>
              <a:rPr lang="en-US" dirty="0"/>
              <a:t> level</a:t>
            </a:r>
          </a:p>
          <a:p>
            <a:pPr lvl="7"/>
            <a:r>
              <a:rPr lang="en-US" dirty="0"/>
              <a:t>Eight level</a:t>
            </a:r>
          </a:p>
          <a:p>
            <a:pPr lvl="8"/>
            <a:r>
              <a:rPr lang="en-US" dirty="0"/>
              <a:t>Ninth level</a:t>
            </a:r>
          </a:p>
        </p:txBody>
      </p:sp>
      <p:sp>
        <p:nvSpPr>
          <p:cNvPr id="5" name="Textplatzhalter 4"/>
          <p:cNvSpPr>
            <a:spLocks noGrp="1"/>
          </p:cNvSpPr>
          <p:nvPr>
            <p:ph type="body" sz="quarter" idx="14" hasCustomPrompt="1"/>
          </p:nvPr>
        </p:nvSpPr>
        <p:spPr>
          <a:xfrm>
            <a:off x="2658461" y="2016000"/>
            <a:ext cx="6081231" cy="4320000"/>
          </a:xfrm>
          <a:prstGeom prst="rect">
            <a:avLst/>
          </a:prstGeom>
        </p:spPr>
        <p:txBody>
          <a:bodyPr/>
          <a:lstStyle/>
          <a:p>
            <a:pPr lvl="0"/>
            <a:r>
              <a:rPr lang="en-US" dirty="0"/>
              <a:t>Click here to enter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 level</a:t>
            </a:r>
          </a:p>
          <a:p>
            <a:pPr lvl="6"/>
            <a:r>
              <a:rPr lang="en-US" noProof="0" dirty="0"/>
              <a:t>Seventh</a:t>
            </a:r>
            <a:r>
              <a:rPr lang="en-US" dirty="0"/>
              <a:t> level</a:t>
            </a:r>
          </a:p>
          <a:p>
            <a:pPr lvl="7"/>
            <a:r>
              <a:rPr lang="en-US" dirty="0"/>
              <a:t>Eight level</a:t>
            </a:r>
          </a:p>
          <a:p>
            <a:pPr lvl="8"/>
            <a:r>
              <a:rPr lang="en-US" dirty="0"/>
              <a:t>Ninth level</a:t>
            </a:r>
          </a:p>
        </p:txBody>
      </p:sp>
      <p:sp>
        <p:nvSpPr>
          <p:cNvPr id="6" name="Textplatzhalter 5"/>
          <p:cNvSpPr>
            <a:spLocks noGrp="1"/>
          </p:cNvSpPr>
          <p:nvPr>
            <p:ph type="body" sz="quarter" idx="15" hasCustomPrompt="1"/>
          </p:nvPr>
        </p:nvSpPr>
        <p:spPr>
          <a:xfrm>
            <a:off x="6646154" y="360000"/>
            <a:ext cx="2093538" cy="1440000"/>
          </a:xfrm>
          <a:prstGeom prst="rect">
            <a:avLst/>
          </a:prstGeom>
        </p:spPr>
        <p:txBody>
          <a:bodyPr/>
          <a:lstStyle>
            <a:lvl1pPr>
              <a:lnSpc>
                <a:spcPct val="110000"/>
              </a:lnSpc>
              <a:defRPr sz="1108"/>
            </a:lvl1pPr>
            <a:lvl2pPr>
              <a:defRPr sz="1108"/>
            </a:lvl2pPr>
            <a:lvl3pPr>
              <a:defRPr sz="1108"/>
            </a:lvl3pPr>
            <a:lvl4pPr>
              <a:defRPr sz="1108"/>
            </a:lvl4pPr>
            <a:lvl5pPr>
              <a:defRPr sz="1108"/>
            </a:lvl5pPr>
          </a:lstStyle>
          <a:p>
            <a:pPr lvl="0"/>
            <a:r>
              <a:rPr lang="en-US" dirty="0"/>
              <a:t>Click here to enter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 level</a:t>
            </a:r>
          </a:p>
          <a:p>
            <a:pPr lvl="6"/>
            <a:r>
              <a:rPr lang="en-US" noProof="0" dirty="0"/>
              <a:t>Seventh</a:t>
            </a:r>
            <a:r>
              <a:rPr lang="en-US" dirty="0"/>
              <a:t> level</a:t>
            </a:r>
          </a:p>
          <a:p>
            <a:pPr lvl="7"/>
            <a:r>
              <a:rPr lang="en-US" dirty="0"/>
              <a:t>Eight level</a:t>
            </a:r>
          </a:p>
          <a:p>
            <a:pPr lvl="8"/>
            <a:r>
              <a:rPr lang="en-US" dirty="0"/>
              <a:t>Ninth level</a:t>
            </a:r>
          </a:p>
        </p:txBody>
      </p:sp>
      <p:sp>
        <p:nvSpPr>
          <p:cNvPr id="8" name="Slide Number Placeholder 26"/>
          <p:cNvSpPr>
            <a:spLocks noGrp="1"/>
          </p:cNvSpPr>
          <p:nvPr>
            <p:ph type="sldNum" sz="quarter" idx="4"/>
          </p:nvPr>
        </p:nvSpPr>
        <p:spPr>
          <a:xfrm>
            <a:off x="250390" y="6436383"/>
            <a:ext cx="235642" cy="153888"/>
          </a:xfrm>
          <a:prstGeom prst="rect">
            <a:avLst/>
          </a:prstGeom>
        </p:spPr>
        <p:txBody>
          <a:bodyPr vert="horz" wrap="none" lIns="0" tIns="0" rIns="0" bIns="0" rtlCol="0" anchor="ctr">
            <a:spAutoFit/>
          </a:bodyPr>
          <a:lstStyle>
            <a:lvl1pPr algn="r">
              <a:defRPr sz="1000">
                <a:solidFill>
                  <a:srgbClr val="898989"/>
                </a:solidFill>
              </a:defRPr>
            </a:lvl1pPr>
          </a:lstStyle>
          <a:p>
            <a:pPr defTabSz="422041"/>
            <a:fld id="{7C7B4FCA-D758-EB48-BD46-5EEF226FD218}" type="slidenum">
              <a:rPr lang="en-US" smtClean="0"/>
              <a:pPr defTabSz="422041"/>
              <a:t>‹#›</a:t>
            </a:fld>
            <a:endParaRPr lang="en-US" dirty="0"/>
          </a:p>
        </p:txBody>
      </p:sp>
      <p:sp>
        <p:nvSpPr>
          <p:cNvPr id="9" name="Footer Placeholder 2"/>
          <p:cNvSpPr>
            <a:spLocks noGrp="1"/>
          </p:cNvSpPr>
          <p:nvPr>
            <p:ph type="ftr" sz="quarter" idx="3"/>
          </p:nvPr>
        </p:nvSpPr>
        <p:spPr>
          <a:xfrm>
            <a:off x="949441" y="6436522"/>
            <a:ext cx="3133871" cy="153888"/>
          </a:xfrm>
          <a:prstGeom prst="rect">
            <a:avLst/>
          </a:prstGeom>
        </p:spPr>
        <p:txBody>
          <a:bodyPr vert="horz" wrap="none" lIns="0" tIns="0" rIns="0" bIns="0" rtlCol="0" anchor="ctr">
            <a:spAutoFit/>
          </a:bodyPr>
          <a:lstStyle>
            <a:lvl1pPr algn="l">
              <a:defRPr sz="1000">
                <a:solidFill>
                  <a:srgbClr val="898989"/>
                </a:solidFill>
              </a:defRPr>
            </a:lvl1pPr>
          </a:lstStyle>
          <a:p>
            <a:pPr defTabSz="422041"/>
            <a:endParaRPr lang="en-US" dirty="0"/>
          </a:p>
        </p:txBody>
      </p:sp>
    </p:spTree>
    <p:extLst>
      <p:ext uri="{BB962C8B-B14F-4D97-AF65-F5344CB8AC3E}">
        <p14:creationId xmlns:p14="http://schemas.microsoft.com/office/powerpoint/2010/main" val="573674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Executive Summary">
    <p:spTree>
      <p:nvGrpSpPr>
        <p:cNvPr id="1" name=""/>
        <p:cNvGrpSpPr/>
        <p:nvPr/>
      </p:nvGrpSpPr>
      <p:grpSpPr>
        <a:xfrm>
          <a:off x="0" y="0"/>
          <a:ext cx="0" cy="0"/>
          <a:chOff x="0" y="0"/>
          <a:chExt cx="0" cy="0"/>
        </a:xfrm>
      </p:grpSpPr>
      <p:sp>
        <p:nvSpPr>
          <p:cNvPr id="11" name="Textplatzhalter 10"/>
          <p:cNvSpPr>
            <a:spLocks noGrp="1"/>
          </p:cNvSpPr>
          <p:nvPr>
            <p:ph type="body" sz="quarter" idx="13" hasCustomPrompt="1"/>
          </p:nvPr>
        </p:nvSpPr>
        <p:spPr>
          <a:xfrm>
            <a:off x="398770" y="1700215"/>
            <a:ext cx="5848615" cy="4608513"/>
          </a:xfrm>
          <a:prstGeom prst="rect">
            <a:avLst/>
          </a:prstGeom>
        </p:spPr>
        <p:txBody>
          <a:bodyPr/>
          <a:lstStyle/>
          <a:p>
            <a:pPr lvl="0"/>
            <a:r>
              <a:rPr lang="en-US" noProof="0" dirty="0"/>
              <a:t>Click here to enter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 level</a:t>
            </a:r>
          </a:p>
          <a:p>
            <a:pPr lvl="6"/>
            <a:r>
              <a:rPr lang="en-US" noProof="0" dirty="0"/>
              <a:t>Seventh level</a:t>
            </a:r>
          </a:p>
          <a:p>
            <a:pPr lvl="7"/>
            <a:r>
              <a:rPr lang="en-US" noProof="0" dirty="0"/>
              <a:t>Eight level</a:t>
            </a:r>
          </a:p>
          <a:p>
            <a:pPr lvl="8"/>
            <a:r>
              <a:rPr lang="en-US" noProof="0" dirty="0"/>
              <a:t>Ninth level</a:t>
            </a:r>
          </a:p>
        </p:txBody>
      </p:sp>
      <p:sp>
        <p:nvSpPr>
          <p:cNvPr id="5" name="Textplatzhalter 4"/>
          <p:cNvSpPr>
            <a:spLocks noGrp="1"/>
          </p:cNvSpPr>
          <p:nvPr>
            <p:ph type="body" sz="quarter" idx="14" hasCustomPrompt="1"/>
          </p:nvPr>
        </p:nvSpPr>
        <p:spPr>
          <a:xfrm>
            <a:off x="6646156" y="1700215"/>
            <a:ext cx="2113915" cy="4608513"/>
          </a:xfrm>
          <a:prstGeom prst="rect">
            <a:avLst/>
          </a:prstGeom>
        </p:spPr>
        <p:txBody>
          <a:bodyPr/>
          <a:lstStyle>
            <a:lvl1pPr marL="0" marR="0" indent="0" algn="l" defTabSz="844083" rtl="0" eaLnBrk="1" fontAlgn="auto" latinLnBrk="0" hangingPunct="1">
              <a:lnSpc>
                <a:spcPct val="100000"/>
              </a:lnSpc>
              <a:spcBef>
                <a:spcPts val="554"/>
              </a:spcBef>
              <a:spcAft>
                <a:spcPts val="0"/>
              </a:spcAft>
              <a:buClr>
                <a:srgbClr val="313131"/>
              </a:buClr>
              <a:buSzTx/>
              <a:buFont typeface="Arial" panose="020B0604020202020204" pitchFamily="34" charset="0"/>
              <a:buNone/>
              <a:tabLst/>
              <a:defRPr sz="1569"/>
            </a:lvl1pPr>
            <a:lvl2pPr marL="0" marR="0" indent="0" algn="l" defTabSz="844083" rtl="0" eaLnBrk="1" fontAlgn="auto" latinLnBrk="0" hangingPunct="1">
              <a:lnSpc>
                <a:spcPct val="100000"/>
              </a:lnSpc>
              <a:spcBef>
                <a:spcPts val="554"/>
              </a:spcBef>
              <a:spcAft>
                <a:spcPts val="0"/>
              </a:spcAft>
              <a:buClr>
                <a:srgbClr val="313131"/>
              </a:buClr>
              <a:buSzTx/>
              <a:buFont typeface="Arial" panose="020B0604020202020204" pitchFamily="34" charset="0"/>
              <a:buNone/>
              <a:tabLst/>
              <a:defRPr sz="1569"/>
            </a:lvl2pPr>
            <a:lvl3pPr marL="166158" marR="0" indent="-166158" algn="l" defTabSz="844083" rtl="0" eaLnBrk="1" fontAlgn="auto" latinLnBrk="0" hangingPunct="1">
              <a:lnSpc>
                <a:spcPct val="100000"/>
              </a:lnSpc>
              <a:spcBef>
                <a:spcPts val="554"/>
              </a:spcBef>
              <a:spcAft>
                <a:spcPts val="0"/>
              </a:spcAft>
              <a:buClrTx/>
              <a:buSzTx/>
              <a:buFont typeface="Arial" panose="020B0604020202020204" pitchFamily="34" charset="0"/>
              <a:buChar char="•"/>
              <a:tabLst/>
              <a:defRPr sz="1569"/>
            </a:lvl3pPr>
            <a:lvl4pPr marL="332316" marR="0" indent="-166158" algn="l" defTabSz="844083" rtl="0" eaLnBrk="1" fontAlgn="auto" latinLnBrk="0" hangingPunct="1">
              <a:lnSpc>
                <a:spcPct val="100000"/>
              </a:lnSpc>
              <a:spcBef>
                <a:spcPts val="554"/>
              </a:spcBef>
              <a:spcAft>
                <a:spcPts val="0"/>
              </a:spcAft>
              <a:buClrTx/>
              <a:buSzTx/>
              <a:buFont typeface="Arial" panose="020B0604020202020204" pitchFamily="34" charset="0"/>
              <a:buChar char="−"/>
              <a:tabLst/>
              <a:defRPr sz="1569"/>
            </a:lvl4pPr>
            <a:lvl5pPr marL="498474" marR="0" indent="-166158" algn="l" defTabSz="844083" rtl="0" eaLnBrk="1" fontAlgn="auto" latinLnBrk="0" hangingPunct="1">
              <a:lnSpc>
                <a:spcPct val="100000"/>
              </a:lnSpc>
              <a:spcBef>
                <a:spcPts val="554"/>
              </a:spcBef>
              <a:spcAft>
                <a:spcPts val="0"/>
              </a:spcAft>
              <a:buClrTx/>
              <a:buSzTx/>
              <a:buFont typeface="Arial" panose="020B0604020202020204" pitchFamily="34" charset="0"/>
              <a:buChar char="•"/>
              <a:tabLst/>
              <a:defRPr sz="1569"/>
            </a:lvl5pPr>
            <a:lvl6pPr marL="664632" marR="0" indent="-166158" algn="l" defTabSz="844083" rtl="0" eaLnBrk="1" fontAlgn="auto" latinLnBrk="0" hangingPunct="1">
              <a:lnSpc>
                <a:spcPct val="100000"/>
              </a:lnSpc>
              <a:spcBef>
                <a:spcPts val="554"/>
              </a:spcBef>
              <a:spcAft>
                <a:spcPts val="0"/>
              </a:spcAft>
              <a:buClrTx/>
              <a:buSzTx/>
              <a:buFont typeface="Arial" panose="020B0604020202020204" pitchFamily="34" charset="0"/>
              <a:buChar char="−"/>
              <a:tabLst/>
              <a:defRPr/>
            </a:lvl6pPr>
            <a:lvl7pPr marL="830790" marR="0" indent="-165593" algn="l" defTabSz="844083" rtl="0" eaLnBrk="1" fontAlgn="auto" latinLnBrk="0" hangingPunct="1">
              <a:lnSpc>
                <a:spcPct val="100000"/>
              </a:lnSpc>
              <a:spcBef>
                <a:spcPts val="554"/>
              </a:spcBef>
              <a:spcAft>
                <a:spcPts val="0"/>
              </a:spcAft>
              <a:buClrTx/>
              <a:buSzTx/>
              <a:buFont typeface="Arial" panose="020B0604020202020204" pitchFamily="34" charset="0"/>
              <a:buChar char="•"/>
              <a:tabLst/>
              <a:defRPr/>
            </a:lvl7pPr>
            <a:lvl8pPr marL="996948" marR="0" indent="-165593" algn="l" defTabSz="844083" rtl="0" eaLnBrk="1" fontAlgn="auto" latinLnBrk="0" hangingPunct="1">
              <a:lnSpc>
                <a:spcPct val="100000"/>
              </a:lnSpc>
              <a:spcBef>
                <a:spcPts val="554"/>
              </a:spcBef>
              <a:spcAft>
                <a:spcPts val="0"/>
              </a:spcAft>
              <a:buClrTx/>
              <a:buSzTx/>
              <a:buFont typeface="Arial" panose="020B0604020202020204" pitchFamily="34" charset="0"/>
              <a:buChar char="−"/>
              <a:tabLst/>
              <a:defRPr/>
            </a:lvl8pPr>
            <a:lvl9pPr marL="1163106" marR="0" indent="-166158" algn="l" defTabSz="844083" rtl="0" eaLnBrk="1" fontAlgn="auto" latinLnBrk="0" hangingPunct="1">
              <a:lnSpc>
                <a:spcPct val="100000"/>
              </a:lnSpc>
              <a:spcBef>
                <a:spcPts val="554"/>
              </a:spcBef>
              <a:spcAft>
                <a:spcPts val="0"/>
              </a:spcAft>
              <a:buClrTx/>
              <a:buSzTx/>
              <a:buFont typeface="Arial" panose="020B0604020202020204" pitchFamily="34" charset="0"/>
              <a:buChar char="•"/>
              <a:tabLst/>
              <a:defRPr/>
            </a:lvl9pPr>
          </a:lstStyle>
          <a:p>
            <a:pPr marL="0" marR="0" lvl="0" indent="0" algn="l" defTabSz="844083" rtl="0" eaLnBrk="1" fontAlgn="auto" latinLnBrk="0" hangingPunct="1">
              <a:lnSpc>
                <a:spcPct val="100000"/>
              </a:lnSpc>
              <a:spcBef>
                <a:spcPts val="554"/>
              </a:spcBef>
              <a:spcAft>
                <a:spcPts val="0"/>
              </a:spcAft>
              <a:buClr>
                <a:srgbClr val="313131"/>
              </a:buClr>
              <a:buSzTx/>
              <a:buFont typeface="Arial" panose="020B0604020202020204" pitchFamily="34" charset="0"/>
              <a:buNone/>
              <a:tabLst/>
              <a:defRPr/>
            </a:pPr>
            <a:r>
              <a:rPr kumimoji="0" lang="en-US" sz="1292" b="0" i="0" u="none" strike="noStrike" kern="1200" cap="none" spc="0" normalizeH="0" baseline="0" noProof="0" dirty="0">
                <a:ln>
                  <a:noFill/>
                </a:ln>
                <a:solidFill>
                  <a:srgbClr val="313131"/>
                </a:solidFill>
                <a:effectLst/>
                <a:uLnTx/>
                <a:uFillTx/>
                <a:latin typeface="+mn-lt"/>
                <a:ea typeface="+mn-ea"/>
                <a:cs typeface="+mn-cs"/>
              </a:rPr>
              <a:t>Click here to enter text</a:t>
            </a:r>
          </a:p>
          <a:p>
            <a:pPr marL="0" marR="0" lvl="1" indent="0" algn="l" defTabSz="844083" rtl="0" eaLnBrk="1" fontAlgn="auto" latinLnBrk="0" hangingPunct="1">
              <a:lnSpc>
                <a:spcPct val="100000"/>
              </a:lnSpc>
              <a:spcBef>
                <a:spcPts val="554"/>
              </a:spcBef>
              <a:spcAft>
                <a:spcPts val="0"/>
              </a:spcAft>
              <a:buClr>
                <a:srgbClr val="313131"/>
              </a:buClr>
              <a:buSzTx/>
              <a:buFont typeface="Arial" panose="020B0604020202020204" pitchFamily="34" charset="0"/>
              <a:buNone/>
              <a:tabLst/>
              <a:defRPr/>
            </a:pPr>
            <a:r>
              <a:rPr kumimoji="0" lang="en-US" sz="1292" b="1" i="0" u="none" strike="noStrike" kern="1200" cap="none" spc="0" normalizeH="0" baseline="0" noProof="0" dirty="0">
                <a:ln>
                  <a:noFill/>
                </a:ln>
                <a:solidFill>
                  <a:srgbClr val="00A1DE"/>
                </a:solidFill>
                <a:effectLst/>
                <a:uLnTx/>
                <a:uFillTx/>
                <a:latin typeface="+mn-lt"/>
                <a:ea typeface="+mn-ea"/>
                <a:cs typeface="+mn-cs"/>
              </a:rPr>
              <a:t>Second level</a:t>
            </a:r>
          </a:p>
          <a:p>
            <a:pPr marL="166158" marR="0" lvl="2" indent="-166158" algn="l" defTabSz="844083" rtl="0" eaLnBrk="1" fontAlgn="auto" latinLnBrk="0" hangingPunct="1">
              <a:lnSpc>
                <a:spcPct val="100000"/>
              </a:lnSpc>
              <a:spcBef>
                <a:spcPts val="554"/>
              </a:spcBef>
              <a:spcAft>
                <a:spcPts val="0"/>
              </a:spcAft>
              <a:buClrTx/>
              <a:buSzTx/>
              <a:buFont typeface="Arial" panose="020B0604020202020204" pitchFamily="34" charset="0"/>
              <a:buChar char="•"/>
              <a:tabLst/>
              <a:defRPr/>
            </a:pPr>
            <a:r>
              <a:rPr kumimoji="0" lang="en-US" sz="1292" b="0" i="0" u="none" strike="noStrike" kern="1200" cap="none" spc="0" normalizeH="0" baseline="0" noProof="0" dirty="0">
                <a:ln>
                  <a:noFill/>
                </a:ln>
                <a:solidFill>
                  <a:srgbClr val="313131"/>
                </a:solidFill>
                <a:effectLst/>
                <a:uLnTx/>
                <a:uFillTx/>
                <a:latin typeface="+mn-lt"/>
                <a:ea typeface="+mn-ea"/>
                <a:cs typeface="+mn-cs"/>
              </a:rPr>
              <a:t>Third level</a:t>
            </a:r>
          </a:p>
          <a:p>
            <a:pPr marL="332316" marR="0" lvl="3" indent="-166158" algn="l" defTabSz="844083" rtl="0" eaLnBrk="1" fontAlgn="auto" latinLnBrk="0" hangingPunct="1">
              <a:lnSpc>
                <a:spcPct val="100000"/>
              </a:lnSpc>
              <a:spcBef>
                <a:spcPts val="554"/>
              </a:spcBef>
              <a:spcAft>
                <a:spcPts val="0"/>
              </a:spcAft>
              <a:buClrTx/>
              <a:buSzTx/>
              <a:buFont typeface="Arial" panose="020B0604020202020204" pitchFamily="34" charset="0"/>
              <a:buChar char="−"/>
              <a:tabLst/>
              <a:defRPr/>
            </a:pPr>
            <a:r>
              <a:rPr kumimoji="0" lang="en-US" sz="1108" b="0" i="0" u="none" strike="noStrike" kern="1200" cap="none" spc="0" normalizeH="0" baseline="0" noProof="0" dirty="0">
                <a:ln>
                  <a:noFill/>
                </a:ln>
                <a:solidFill>
                  <a:srgbClr val="313131"/>
                </a:solidFill>
                <a:effectLst/>
                <a:uLnTx/>
                <a:uFillTx/>
                <a:latin typeface="+mn-lt"/>
                <a:ea typeface="+mn-ea"/>
                <a:cs typeface="+mn-cs"/>
              </a:rPr>
              <a:t>Fourth level</a:t>
            </a:r>
          </a:p>
          <a:p>
            <a:pPr marL="498474" marR="0" lvl="4" indent="-166158" algn="l" defTabSz="844083" rtl="0" eaLnBrk="1" fontAlgn="auto" latinLnBrk="0" hangingPunct="1">
              <a:lnSpc>
                <a:spcPct val="100000"/>
              </a:lnSpc>
              <a:spcBef>
                <a:spcPts val="554"/>
              </a:spcBef>
              <a:spcAft>
                <a:spcPts val="0"/>
              </a:spcAft>
              <a:buClrTx/>
              <a:buSzTx/>
              <a:buFont typeface="Arial" panose="020B0604020202020204" pitchFamily="34" charset="0"/>
              <a:buChar char="•"/>
              <a:tabLst/>
              <a:defRPr/>
            </a:pPr>
            <a:r>
              <a:rPr kumimoji="0" lang="en-US" sz="923" b="0" i="0" u="none" strike="noStrike" kern="1200" cap="none" spc="0" normalizeH="0" baseline="0" noProof="0" dirty="0">
                <a:ln>
                  <a:noFill/>
                </a:ln>
                <a:solidFill>
                  <a:srgbClr val="313131"/>
                </a:solidFill>
                <a:effectLst/>
                <a:uLnTx/>
                <a:uFillTx/>
                <a:latin typeface="+mn-lt"/>
                <a:ea typeface="+mn-ea"/>
                <a:cs typeface="+mn-cs"/>
              </a:rPr>
              <a:t>Fifth level</a:t>
            </a:r>
          </a:p>
          <a:p>
            <a:pPr marL="664632" marR="0" lvl="5" indent="-166158" algn="l" defTabSz="844083" rtl="0" eaLnBrk="1" fontAlgn="auto" latinLnBrk="0" hangingPunct="1">
              <a:lnSpc>
                <a:spcPct val="100000"/>
              </a:lnSpc>
              <a:spcBef>
                <a:spcPts val="554"/>
              </a:spcBef>
              <a:spcAft>
                <a:spcPts val="0"/>
              </a:spcAft>
              <a:buClrTx/>
              <a:buSzTx/>
              <a:buFont typeface="Arial" panose="020B0604020202020204" pitchFamily="34" charset="0"/>
              <a:buChar char="−"/>
              <a:tabLst/>
              <a:defRPr/>
            </a:pPr>
            <a:r>
              <a:rPr kumimoji="0" lang="en-US" sz="923" b="0" i="0" u="none" strike="noStrike" kern="1200" cap="none" spc="0" normalizeH="0" baseline="0" noProof="0" dirty="0">
                <a:ln>
                  <a:noFill/>
                </a:ln>
                <a:solidFill>
                  <a:prstClr val="black"/>
                </a:solidFill>
                <a:effectLst/>
                <a:uLnTx/>
                <a:uFillTx/>
                <a:latin typeface="+mn-lt"/>
                <a:ea typeface="+mn-ea"/>
                <a:cs typeface="+mn-cs"/>
              </a:rPr>
              <a:t>Six level</a:t>
            </a:r>
          </a:p>
          <a:p>
            <a:pPr marL="830790" marR="0" lvl="6" indent="-165593" algn="l" defTabSz="844083" rtl="0" eaLnBrk="1" fontAlgn="auto" latinLnBrk="0" hangingPunct="1">
              <a:lnSpc>
                <a:spcPct val="100000"/>
              </a:lnSpc>
              <a:spcBef>
                <a:spcPts val="554"/>
              </a:spcBef>
              <a:spcAft>
                <a:spcPts val="0"/>
              </a:spcAft>
              <a:buClrTx/>
              <a:buSzTx/>
              <a:buFont typeface="Arial" panose="020B0604020202020204" pitchFamily="34" charset="0"/>
              <a:buChar char="•"/>
              <a:tabLst/>
              <a:defRPr/>
            </a:pPr>
            <a:r>
              <a:rPr kumimoji="0" lang="en-US" sz="923" b="0" i="0" u="none" strike="noStrike" kern="1200" cap="none" spc="0" normalizeH="0" baseline="0" noProof="0" dirty="0">
                <a:ln>
                  <a:noFill/>
                </a:ln>
                <a:solidFill>
                  <a:prstClr val="black"/>
                </a:solidFill>
                <a:effectLst/>
                <a:uLnTx/>
                <a:uFillTx/>
                <a:latin typeface="+mn-lt"/>
                <a:ea typeface="+mn-ea"/>
                <a:cs typeface="+mn-cs"/>
              </a:rPr>
              <a:t>Seventh level</a:t>
            </a:r>
          </a:p>
          <a:p>
            <a:pPr marL="996948" marR="0" lvl="7" indent="-165593" algn="l" defTabSz="844083" rtl="0" eaLnBrk="1" fontAlgn="auto" latinLnBrk="0" hangingPunct="1">
              <a:lnSpc>
                <a:spcPct val="100000"/>
              </a:lnSpc>
              <a:spcBef>
                <a:spcPts val="554"/>
              </a:spcBef>
              <a:spcAft>
                <a:spcPts val="0"/>
              </a:spcAft>
              <a:buClrTx/>
              <a:buSzTx/>
              <a:buFont typeface="Arial" panose="020B0604020202020204" pitchFamily="34" charset="0"/>
              <a:buChar char="−"/>
              <a:tabLst/>
              <a:defRPr/>
            </a:pPr>
            <a:r>
              <a:rPr kumimoji="0" lang="en-US" sz="923" b="0" i="0" u="none" strike="noStrike" kern="1200" cap="none" spc="0" normalizeH="0" baseline="0" noProof="0" dirty="0">
                <a:ln>
                  <a:noFill/>
                </a:ln>
                <a:solidFill>
                  <a:prstClr val="black"/>
                </a:solidFill>
                <a:effectLst/>
                <a:uLnTx/>
                <a:uFillTx/>
                <a:latin typeface="+mn-lt"/>
                <a:ea typeface="+mn-ea"/>
                <a:cs typeface="+mn-cs"/>
              </a:rPr>
              <a:t>Eight level</a:t>
            </a:r>
          </a:p>
          <a:p>
            <a:pPr marL="1163106" marR="0" lvl="8" indent="-166158" algn="l" defTabSz="844083" rtl="0" eaLnBrk="1" fontAlgn="auto" latinLnBrk="0" hangingPunct="1">
              <a:lnSpc>
                <a:spcPct val="100000"/>
              </a:lnSpc>
              <a:spcBef>
                <a:spcPts val="554"/>
              </a:spcBef>
              <a:spcAft>
                <a:spcPts val="0"/>
              </a:spcAft>
              <a:buClrTx/>
              <a:buSzTx/>
              <a:buFont typeface="Arial" panose="020B0604020202020204" pitchFamily="34" charset="0"/>
              <a:buChar char="•"/>
              <a:tabLst/>
              <a:defRPr/>
            </a:pPr>
            <a:r>
              <a:rPr kumimoji="0" lang="en-US" sz="923" b="0" i="0" u="none" strike="noStrike" kern="1200" cap="none" spc="0" normalizeH="0" baseline="0" noProof="0" dirty="0">
                <a:ln>
                  <a:noFill/>
                </a:ln>
                <a:solidFill>
                  <a:prstClr val="black"/>
                </a:solidFill>
                <a:effectLst/>
                <a:uLnTx/>
                <a:uFillTx/>
                <a:latin typeface="+mn-lt"/>
                <a:ea typeface="+mn-ea"/>
                <a:cs typeface="+mn-cs"/>
              </a:rPr>
              <a:t>Ninth level</a:t>
            </a:r>
          </a:p>
        </p:txBody>
      </p:sp>
      <p:sp>
        <p:nvSpPr>
          <p:cNvPr id="6" name="Title 5"/>
          <p:cNvSpPr>
            <a:spLocks noGrp="1"/>
          </p:cNvSpPr>
          <p:nvPr>
            <p:ph type="title" hasCustomPrompt="1"/>
          </p:nvPr>
        </p:nvSpPr>
        <p:spPr>
          <a:xfrm>
            <a:off x="383931" y="298213"/>
            <a:ext cx="8376138" cy="397801"/>
          </a:xfrm>
        </p:spPr>
        <p:txBody>
          <a:bodyPr/>
          <a:lstStyle/>
          <a:p>
            <a:r>
              <a:rPr lang="en-US" dirty="0"/>
              <a:t>Click here to enter </a:t>
            </a:r>
            <a:r>
              <a:rPr lang="en-US" noProof="0" dirty="0"/>
              <a:t>chapter title</a:t>
            </a:r>
            <a:endParaRPr lang="en-US" dirty="0"/>
          </a:p>
        </p:txBody>
      </p:sp>
      <p:sp>
        <p:nvSpPr>
          <p:cNvPr id="9" name="Slide Number Placeholder 26"/>
          <p:cNvSpPr>
            <a:spLocks noGrp="1"/>
          </p:cNvSpPr>
          <p:nvPr>
            <p:ph type="sldNum" sz="quarter" idx="4"/>
          </p:nvPr>
        </p:nvSpPr>
        <p:spPr>
          <a:xfrm>
            <a:off x="250390" y="6436383"/>
            <a:ext cx="235642" cy="153888"/>
          </a:xfrm>
          <a:prstGeom prst="rect">
            <a:avLst/>
          </a:prstGeom>
        </p:spPr>
        <p:txBody>
          <a:bodyPr vert="horz" wrap="none" lIns="0" tIns="0" rIns="0" bIns="0" rtlCol="0" anchor="ctr">
            <a:spAutoFit/>
          </a:bodyPr>
          <a:lstStyle>
            <a:lvl1pPr algn="r">
              <a:defRPr sz="1000">
                <a:solidFill>
                  <a:srgbClr val="898989"/>
                </a:solidFill>
              </a:defRPr>
            </a:lvl1pPr>
          </a:lstStyle>
          <a:p>
            <a:pPr defTabSz="422041"/>
            <a:fld id="{7C7B4FCA-D758-EB48-BD46-5EEF226FD218}" type="slidenum">
              <a:rPr lang="en-US" smtClean="0"/>
              <a:pPr defTabSz="422041"/>
              <a:t>‹#›</a:t>
            </a:fld>
            <a:endParaRPr lang="en-US" dirty="0"/>
          </a:p>
        </p:txBody>
      </p:sp>
      <p:sp>
        <p:nvSpPr>
          <p:cNvPr id="12" name="Footer Placeholder 2"/>
          <p:cNvSpPr>
            <a:spLocks noGrp="1"/>
          </p:cNvSpPr>
          <p:nvPr>
            <p:ph type="ftr" sz="quarter" idx="3"/>
          </p:nvPr>
        </p:nvSpPr>
        <p:spPr>
          <a:xfrm>
            <a:off x="949441" y="6436522"/>
            <a:ext cx="3133871" cy="153888"/>
          </a:xfrm>
          <a:prstGeom prst="rect">
            <a:avLst/>
          </a:prstGeom>
        </p:spPr>
        <p:txBody>
          <a:bodyPr vert="horz" wrap="none" lIns="0" tIns="0" rIns="0" bIns="0" rtlCol="0" anchor="ctr">
            <a:spAutoFit/>
          </a:bodyPr>
          <a:lstStyle>
            <a:lvl1pPr algn="l">
              <a:defRPr sz="1000">
                <a:solidFill>
                  <a:srgbClr val="898989"/>
                </a:solidFill>
              </a:defRPr>
            </a:lvl1pPr>
          </a:lstStyle>
          <a:p>
            <a:pPr defTabSz="422041"/>
            <a:endParaRPr lang="en-US" dirty="0"/>
          </a:p>
        </p:txBody>
      </p:sp>
    </p:spTree>
    <p:extLst>
      <p:ext uri="{BB962C8B-B14F-4D97-AF65-F5344CB8AC3E}">
        <p14:creationId xmlns:p14="http://schemas.microsoft.com/office/powerpoint/2010/main" val="197870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6541"/>
            <a:ext cx="7772400" cy="397801"/>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949441" y="6463773"/>
            <a:ext cx="65" cy="99386"/>
          </a:xfrm>
        </p:spPr>
        <p:txBody>
          <a:bodyPr/>
          <a:lstStyle/>
          <a:p>
            <a:endParaRPr lang="en-US" dirty="0">
              <a:solidFill>
                <a:srgbClr val="313131"/>
              </a:solidFill>
            </a:endParaRPr>
          </a:p>
        </p:txBody>
      </p:sp>
      <p:sp>
        <p:nvSpPr>
          <p:cNvPr id="6" name="Slide Number Placeholder 5"/>
          <p:cNvSpPr>
            <a:spLocks noGrp="1"/>
          </p:cNvSpPr>
          <p:nvPr>
            <p:ph type="sldNum" sz="quarter" idx="12"/>
          </p:nvPr>
        </p:nvSpPr>
        <p:spPr/>
        <p:txBody>
          <a:bodyPr/>
          <a:lstStyle/>
          <a:p>
            <a:fld id="{7C7B4FCA-D758-EB48-BD46-5EEF226FD218}" type="slidenum">
              <a:rPr lang="en-US" smtClean="0">
                <a:solidFill>
                  <a:srgbClr val="313131"/>
                </a:solidFill>
              </a:rPr>
              <a:pPr/>
              <a:t>‹#›</a:t>
            </a:fld>
            <a:endParaRPr lang="en-US" dirty="0">
              <a:solidFill>
                <a:srgbClr val="313131"/>
              </a:solidFill>
            </a:endParaRPr>
          </a:p>
        </p:txBody>
      </p:sp>
    </p:spTree>
    <p:extLst>
      <p:ext uri="{BB962C8B-B14F-4D97-AF65-F5344CB8AC3E}">
        <p14:creationId xmlns:p14="http://schemas.microsoft.com/office/powerpoint/2010/main" val="182355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17"/>
            </p:custDataLst>
            <p:extLst/>
          </p:nvPr>
        </p:nvGraphicFramePr>
        <p:xfrm>
          <a:off x="1468" y="1593"/>
          <a:ext cx="1465" cy="1587"/>
        </p:xfrm>
        <a:graphic>
          <a:graphicData uri="http://schemas.openxmlformats.org/presentationml/2006/ole">
            <mc:AlternateContent xmlns:mc="http://schemas.openxmlformats.org/markup-compatibility/2006">
              <mc:Choice xmlns:v="urn:schemas-microsoft-com:vml" Requires="v">
                <p:oleObj spid="_x0000_s1380" name="think-cell Slide" r:id="rId18" imgW="492" imgH="504" progId="TCLayout.ActiveDocument.1">
                  <p:embed/>
                </p:oleObj>
              </mc:Choice>
              <mc:Fallback>
                <p:oleObj name="think-cell Slide" r:id="rId18" imgW="492" imgH="504" progId="TCLayout.ActiveDocument.1">
                  <p:embed/>
                  <p:pic>
                    <p:nvPicPr>
                      <p:cNvPr id="0" name=""/>
                      <p:cNvPicPr/>
                      <p:nvPr/>
                    </p:nvPicPr>
                    <p:blipFill>
                      <a:blip r:embed="rId19"/>
                      <a:stretch>
                        <a:fillRect/>
                      </a:stretch>
                    </p:blipFill>
                    <p:spPr>
                      <a:xfrm>
                        <a:off x="1468" y="1593"/>
                        <a:ext cx="1465" cy="1587"/>
                      </a:xfrm>
                      <a:prstGeom prst="rect">
                        <a:avLst/>
                      </a:prstGeom>
                    </p:spPr>
                  </p:pic>
                </p:oleObj>
              </mc:Fallback>
            </mc:AlternateContent>
          </a:graphicData>
        </a:graphic>
      </p:graphicFrame>
      <p:sp>
        <p:nvSpPr>
          <p:cNvPr id="23" name="Title Placeholder 22"/>
          <p:cNvSpPr>
            <a:spLocks noGrp="1"/>
          </p:cNvSpPr>
          <p:nvPr>
            <p:ph type="title"/>
          </p:nvPr>
        </p:nvSpPr>
        <p:spPr>
          <a:xfrm>
            <a:off x="383931" y="290832"/>
            <a:ext cx="8376138" cy="400110"/>
          </a:xfrm>
          <a:prstGeom prst="rect">
            <a:avLst/>
          </a:prstGeom>
        </p:spPr>
        <p:txBody>
          <a:bodyPr vert="horz" lIns="0" tIns="0" rIns="0" bIns="0" rtlCol="0" anchor="ctr">
            <a:spAutoFit/>
          </a:bodyPr>
          <a:lstStyle/>
          <a:p>
            <a:r>
              <a:rPr lang="en-US" dirty="0"/>
              <a:t>Click here to enter </a:t>
            </a:r>
            <a:r>
              <a:rPr lang="en-US" noProof="0" dirty="0"/>
              <a:t>chapter title</a:t>
            </a:r>
            <a:endParaRPr lang="en-US" dirty="0"/>
          </a:p>
        </p:txBody>
      </p:sp>
      <p:sp>
        <p:nvSpPr>
          <p:cNvPr id="24" name="Text Placeholder 23"/>
          <p:cNvSpPr>
            <a:spLocks noGrp="1"/>
          </p:cNvSpPr>
          <p:nvPr>
            <p:ph type="body" idx="1"/>
          </p:nvPr>
        </p:nvSpPr>
        <p:spPr>
          <a:xfrm>
            <a:off x="383931" y="1488559"/>
            <a:ext cx="8376138" cy="4820166"/>
          </a:xfrm>
          <a:prstGeom prst="rect">
            <a:avLst/>
          </a:prstGeom>
        </p:spPr>
        <p:txBody>
          <a:bodyPr vert="horz" lIns="0" tIns="0" rIns="0" bIns="0" rtlCol="0">
            <a:noAutofit/>
          </a:bodyPr>
          <a:lstStyle/>
          <a:p>
            <a:pPr lvl="0"/>
            <a:r>
              <a:rPr lang="en-US" dirty="0"/>
              <a:t>Click here to enter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 level</a:t>
            </a:r>
          </a:p>
          <a:p>
            <a:pPr lvl="6"/>
            <a:r>
              <a:rPr lang="en-US" noProof="0" dirty="0"/>
              <a:t>Seventh</a:t>
            </a:r>
            <a:r>
              <a:rPr lang="en-US" dirty="0"/>
              <a:t> level</a:t>
            </a:r>
          </a:p>
          <a:p>
            <a:pPr lvl="7"/>
            <a:r>
              <a:rPr lang="en-US" dirty="0"/>
              <a:t>Eight level</a:t>
            </a:r>
          </a:p>
          <a:p>
            <a:pPr lvl="8"/>
            <a:r>
              <a:rPr lang="en-US" dirty="0"/>
              <a:t>Ninth level</a:t>
            </a:r>
          </a:p>
        </p:txBody>
      </p:sp>
      <p:sp>
        <p:nvSpPr>
          <p:cNvPr id="27" name="Slide Number Placeholder 26"/>
          <p:cNvSpPr>
            <a:spLocks noGrp="1"/>
          </p:cNvSpPr>
          <p:nvPr>
            <p:ph type="sldNum" sz="quarter" idx="4"/>
          </p:nvPr>
        </p:nvSpPr>
        <p:spPr>
          <a:xfrm>
            <a:off x="250390" y="6436383"/>
            <a:ext cx="235642" cy="153888"/>
          </a:xfrm>
          <a:prstGeom prst="rect">
            <a:avLst/>
          </a:prstGeom>
        </p:spPr>
        <p:txBody>
          <a:bodyPr vert="horz" wrap="none" lIns="0" tIns="0" rIns="0" bIns="0" rtlCol="0" anchor="ctr">
            <a:spAutoFit/>
          </a:bodyPr>
          <a:lstStyle>
            <a:lvl1pPr algn="r">
              <a:defRPr sz="1000">
                <a:solidFill>
                  <a:srgbClr val="898989"/>
                </a:solidFill>
              </a:defRPr>
            </a:lvl1pPr>
          </a:lstStyle>
          <a:p>
            <a:pPr defTabSz="422041"/>
            <a:fld id="{7C7B4FCA-D758-EB48-BD46-5EEF226FD218}" type="slidenum">
              <a:rPr lang="en-US" smtClean="0"/>
              <a:pPr defTabSz="422041"/>
              <a:t>‹#›</a:t>
            </a:fld>
            <a:endParaRPr lang="en-US" dirty="0"/>
          </a:p>
        </p:txBody>
      </p:sp>
      <p:sp>
        <p:nvSpPr>
          <p:cNvPr id="3" name="Footer Placeholder 2"/>
          <p:cNvSpPr>
            <a:spLocks noGrp="1"/>
          </p:cNvSpPr>
          <p:nvPr>
            <p:ph type="ftr" sz="quarter" idx="3"/>
          </p:nvPr>
        </p:nvSpPr>
        <p:spPr>
          <a:xfrm>
            <a:off x="949441" y="6436522"/>
            <a:ext cx="3133871" cy="153888"/>
          </a:xfrm>
          <a:prstGeom prst="rect">
            <a:avLst/>
          </a:prstGeom>
        </p:spPr>
        <p:txBody>
          <a:bodyPr vert="horz" wrap="none" lIns="0" tIns="0" rIns="0" bIns="0" rtlCol="0" anchor="ctr">
            <a:spAutoFit/>
          </a:bodyPr>
          <a:lstStyle>
            <a:lvl1pPr algn="l">
              <a:defRPr sz="1000">
                <a:solidFill>
                  <a:srgbClr val="898989"/>
                </a:solidFill>
              </a:defRPr>
            </a:lvl1pPr>
          </a:lstStyle>
          <a:p>
            <a:pPr defTabSz="422041"/>
            <a:endParaRPr lang="en-US" dirty="0"/>
          </a:p>
        </p:txBody>
      </p:sp>
    </p:spTree>
    <p:extLst>
      <p:ext uri="{BB962C8B-B14F-4D97-AF65-F5344CB8AC3E}">
        <p14:creationId xmlns:p14="http://schemas.microsoft.com/office/powerpoint/2010/main" val="13034402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10" r:id="rId9"/>
    <p:sldLayoutId id="2147483711" r:id="rId10"/>
    <p:sldLayoutId id="2147483712" r:id="rId11"/>
    <p:sldLayoutId id="2147483713" r:id="rId12"/>
    <p:sldLayoutId id="2147483714" r:id="rId13"/>
    <p:sldLayoutId id="2147483729" r:id="rId14"/>
  </p:sldLayoutIdLst>
  <p:hf hdr="0" ftr="0" dt="0"/>
  <p:txStyles>
    <p:titleStyle>
      <a:lvl1pPr algn="l" defTabSz="927792" rtl="0" eaLnBrk="1" latinLnBrk="0" hangingPunct="1">
        <a:spcBef>
          <a:spcPct val="0"/>
        </a:spcBef>
        <a:buNone/>
        <a:defRPr lang="de-DE" sz="2600" kern="1200" baseline="0" dirty="0">
          <a:solidFill>
            <a:schemeClr val="accent1">
              <a:lumMod val="75000"/>
            </a:schemeClr>
          </a:solidFill>
          <a:latin typeface="+mj-lt"/>
          <a:ea typeface="+mj-ea"/>
          <a:cs typeface="+mj-cs"/>
        </a:defRPr>
      </a:lvl1pPr>
    </p:titleStyle>
    <p:bodyStyle>
      <a:lvl1pPr marL="0" indent="0" algn="l" defTabSz="844083" rtl="0" eaLnBrk="1" latinLnBrk="0" hangingPunct="1">
        <a:spcBef>
          <a:spcPts val="554"/>
        </a:spcBef>
        <a:buClr>
          <a:schemeClr val="tx2"/>
        </a:buClr>
        <a:buFont typeface="Arial" panose="020B0604020202020204" pitchFamily="34" charset="0"/>
        <a:buNone/>
        <a:defRPr sz="1400" kern="1200">
          <a:solidFill>
            <a:schemeClr val="tx2"/>
          </a:solidFill>
          <a:latin typeface="+mn-lt"/>
          <a:ea typeface="+mn-ea"/>
          <a:cs typeface="+mn-cs"/>
        </a:defRPr>
      </a:lvl1pPr>
      <a:lvl2pPr marL="0" indent="0" algn="l" defTabSz="844083" rtl="0" eaLnBrk="1" latinLnBrk="0" hangingPunct="1">
        <a:spcBef>
          <a:spcPts val="554"/>
        </a:spcBef>
        <a:buClr>
          <a:schemeClr val="tx2"/>
        </a:buClr>
        <a:buFont typeface="Arial" panose="020B0604020202020204" pitchFamily="34" charset="0"/>
        <a:buNone/>
        <a:defRPr sz="1400" b="1" kern="1200">
          <a:solidFill>
            <a:schemeClr val="accent3"/>
          </a:solidFill>
          <a:latin typeface="+mn-lt"/>
          <a:ea typeface="+mn-ea"/>
          <a:cs typeface="+mn-cs"/>
        </a:defRPr>
      </a:lvl2pPr>
      <a:lvl3pPr marL="166158" indent="-166158" algn="l" defTabSz="844083" rtl="0" eaLnBrk="1" latinLnBrk="0" hangingPunct="1">
        <a:spcBef>
          <a:spcPts val="554"/>
        </a:spcBef>
        <a:buClrTx/>
        <a:buFont typeface="Arial" panose="020B0604020202020204" pitchFamily="34" charset="0"/>
        <a:buChar char="•"/>
        <a:defRPr sz="1300" kern="1200" baseline="0">
          <a:solidFill>
            <a:schemeClr val="tx2"/>
          </a:solidFill>
          <a:latin typeface="+mn-lt"/>
          <a:ea typeface="+mn-ea"/>
          <a:cs typeface="+mn-cs"/>
        </a:defRPr>
      </a:lvl3pPr>
      <a:lvl4pPr marL="332316" indent="-166158" algn="l" defTabSz="844083" rtl="0" eaLnBrk="1" latinLnBrk="0" hangingPunct="1">
        <a:spcBef>
          <a:spcPts val="554"/>
        </a:spcBef>
        <a:buClrTx/>
        <a:buFont typeface="Arial" panose="020B0604020202020204" pitchFamily="34" charset="0"/>
        <a:buChar char="−"/>
        <a:defRPr lang="de-DE" sz="1100" kern="1200" dirty="0" smtClean="0">
          <a:solidFill>
            <a:schemeClr val="tx2"/>
          </a:solidFill>
          <a:latin typeface="+mn-lt"/>
          <a:ea typeface="+mn-ea"/>
          <a:cs typeface="+mn-cs"/>
        </a:defRPr>
      </a:lvl4pPr>
      <a:lvl5pPr marL="498474" indent="-166158" algn="l" defTabSz="844083" rtl="0" eaLnBrk="1" latinLnBrk="0" hangingPunct="1">
        <a:spcBef>
          <a:spcPts val="554"/>
        </a:spcBef>
        <a:buClrTx/>
        <a:buFont typeface="Arial" panose="020B0604020202020204" pitchFamily="34" charset="0"/>
        <a:buChar char="•"/>
        <a:defRPr sz="1000" kern="1200">
          <a:solidFill>
            <a:schemeClr val="tx2"/>
          </a:solidFill>
          <a:latin typeface="+mn-lt"/>
          <a:ea typeface="+mn-ea"/>
          <a:cs typeface="+mn-cs"/>
        </a:defRPr>
      </a:lvl5pPr>
      <a:lvl6pPr marL="664632" indent="-166158" algn="l" defTabSz="844083" rtl="0" eaLnBrk="1" latinLnBrk="0" hangingPunct="1">
        <a:spcBef>
          <a:spcPts val="554"/>
        </a:spcBef>
        <a:buClrTx/>
        <a:buFont typeface="Arial" panose="020B0604020202020204" pitchFamily="34" charset="0"/>
        <a:buChar char="−"/>
        <a:defRPr sz="900" kern="1200">
          <a:solidFill>
            <a:schemeClr val="tx1"/>
          </a:solidFill>
          <a:latin typeface="+mn-lt"/>
          <a:ea typeface="+mn-ea"/>
          <a:cs typeface="+mn-cs"/>
        </a:defRPr>
      </a:lvl6pPr>
      <a:lvl7pPr marL="830790" indent="-165593" algn="l" defTabSz="844083" rtl="0" eaLnBrk="1" latinLnBrk="0" hangingPunct="1">
        <a:spcBef>
          <a:spcPts val="554"/>
        </a:spcBef>
        <a:buClrTx/>
        <a:buFont typeface="Arial" panose="020B0604020202020204" pitchFamily="34" charset="0"/>
        <a:buChar char="•"/>
        <a:defRPr sz="900" kern="1200">
          <a:solidFill>
            <a:schemeClr val="tx1"/>
          </a:solidFill>
          <a:latin typeface="+mn-lt"/>
          <a:ea typeface="+mn-ea"/>
          <a:cs typeface="+mn-cs"/>
        </a:defRPr>
      </a:lvl7pPr>
      <a:lvl8pPr marL="996948" indent="-165593" algn="l" defTabSz="844083" rtl="0" eaLnBrk="1" latinLnBrk="0" hangingPunct="1">
        <a:spcBef>
          <a:spcPts val="554"/>
        </a:spcBef>
        <a:buClrTx/>
        <a:buFont typeface="Arial" panose="020B0604020202020204" pitchFamily="34" charset="0"/>
        <a:buChar char="−"/>
        <a:defRPr sz="900" kern="1200">
          <a:solidFill>
            <a:schemeClr val="tx1"/>
          </a:solidFill>
          <a:latin typeface="+mn-lt"/>
          <a:ea typeface="+mn-ea"/>
          <a:cs typeface="+mn-cs"/>
        </a:defRPr>
      </a:lvl8pPr>
      <a:lvl9pPr marL="1163106" indent="-166158" algn="l" defTabSz="844083" rtl="0" eaLnBrk="1" latinLnBrk="0" hangingPunct="1">
        <a:spcBef>
          <a:spcPts val="554"/>
        </a:spcBef>
        <a:buClrTx/>
        <a:buFont typeface="Arial" panose="020B0604020202020204" pitchFamily="34" charset="0"/>
        <a:buChar char="•"/>
        <a:defRPr sz="900" kern="1200" baseline="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0" userDrawn="1">
          <p15:clr>
            <a:srgbClr val="F26B43"/>
          </p15:clr>
        </p15:guide>
        <p15:guide id="2" pos="2340" userDrawn="1">
          <p15:clr>
            <a:srgbClr val="F26B43"/>
          </p15:clr>
        </p15:guide>
        <p15:guide id="3" orient="horz" pos="935" userDrawn="1">
          <p15:clr>
            <a:srgbClr val="F26B43"/>
          </p15:clr>
        </p15:guide>
        <p15:guide id="4" pos="4484" userDrawn="1">
          <p15:clr>
            <a:srgbClr val="F26B43"/>
          </p15:clr>
        </p15:guide>
        <p15:guide id="5" pos="197" userDrawn="1">
          <p15:clr>
            <a:srgbClr val="F26B43"/>
          </p15:clr>
        </p15:guide>
        <p15:guide id="6" orient="horz" pos="3974" userDrawn="1">
          <p15:clr>
            <a:srgbClr val="F26B43"/>
          </p15:clr>
        </p15:guide>
        <p15:guide id="7" orient="horz" pos="414" userDrawn="1">
          <p15:clr>
            <a:srgbClr val="F26B43"/>
          </p15:clr>
        </p15:guide>
        <p15:guide id="8" orient="horz" pos="845" userDrawn="1">
          <p15:clr>
            <a:srgbClr val="F26B43"/>
          </p15:clr>
        </p15:guide>
        <p15:guide id="9" orient="horz" pos="45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1A76705-AE85-47CE-90E6-C99D3190C50D}" type="datetime1">
              <a:rPr lang="en-US" smtClean="0"/>
              <a:t>12/17/2018</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DF80DD-FD83-40A0-9E06-72B1C938B406}" type="slidenum">
              <a:rPr lang="en-US" smtClean="0"/>
              <a:t>‹#›</a:t>
            </a:fld>
            <a:endParaRPr lang="en-US"/>
          </a:p>
        </p:txBody>
      </p:sp>
    </p:spTree>
    <p:extLst>
      <p:ext uri="{BB962C8B-B14F-4D97-AF65-F5344CB8AC3E}">
        <p14:creationId xmlns:p14="http://schemas.microsoft.com/office/powerpoint/2010/main" val="303655669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ransition spd="slow">
    <p:fade/>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video" Target="../media/media2.avi"/><Relationship Id="rId2" Type="http://schemas.microsoft.com/office/2007/relationships/media" Target="../media/media2.avi"/><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30.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video" Target="../media/media1.avi"/><Relationship Id="rId7" Type="http://schemas.openxmlformats.org/officeDocument/2006/relationships/image" Target="../media/image70.png"/><Relationship Id="rId2" Type="http://schemas.microsoft.com/office/2007/relationships/media" Target="../media/media1.avi"/><Relationship Id="rId1" Type="http://schemas.openxmlformats.org/officeDocument/2006/relationships/tags" Target="../tags/tag3.xml"/><Relationship Id="rId6" Type="http://schemas.openxmlformats.org/officeDocument/2006/relationships/image" Target="../media/image11.png"/><Relationship Id="rId11" Type="http://schemas.openxmlformats.org/officeDocument/2006/relationships/image" Target="../media/image110.png"/><Relationship Id="rId5" Type="http://schemas.openxmlformats.org/officeDocument/2006/relationships/notesSlide" Target="../notesSlides/notesSlide4.xml"/><Relationship Id="rId10" Type="http://schemas.openxmlformats.org/officeDocument/2006/relationships/image" Target="../media/image100.png"/><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7B51DBB-FEB2-452C-8E11-78F17AB6AF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912" r="5074"/>
          <a:stretch/>
        </p:blipFill>
        <p:spPr>
          <a:xfrm>
            <a:off x="-142240" y="2590"/>
            <a:ext cx="9286240" cy="6871694"/>
          </a:xfrm>
          <a:prstGeom prst="rect">
            <a:avLst/>
          </a:prstGeom>
        </p:spPr>
      </p:pic>
      <p:sp>
        <p:nvSpPr>
          <p:cNvPr id="2" name="Title 1"/>
          <p:cNvSpPr>
            <a:spLocks noGrp="1"/>
          </p:cNvSpPr>
          <p:nvPr>
            <p:ph type="ctrTitle"/>
          </p:nvPr>
        </p:nvSpPr>
        <p:spPr>
          <a:xfrm>
            <a:off x="614680" y="403520"/>
            <a:ext cx="7772400" cy="800219"/>
          </a:xfrm>
        </p:spPr>
        <p:txBody>
          <a:bodyPr/>
          <a:lstStyle/>
          <a:p>
            <a:pPr algn="ctr"/>
            <a:r>
              <a:rPr lang="en-US" dirty="0">
                <a:solidFill>
                  <a:schemeClr val="accent1"/>
                </a:solidFill>
              </a:rPr>
              <a:t>Seismic Campaigns and </a:t>
            </a:r>
            <a:br>
              <a:rPr lang="en-US" dirty="0">
                <a:solidFill>
                  <a:schemeClr val="accent1"/>
                </a:solidFill>
              </a:rPr>
            </a:br>
            <a:r>
              <a:rPr lang="en-US" dirty="0">
                <a:solidFill>
                  <a:schemeClr val="accent1"/>
                </a:solidFill>
              </a:rPr>
              <a:t>ET-pathfinder</a:t>
            </a:r>
          </a:p>
        </p:txBody>
      </p:sp>
      <p:sp>
        <p:nvSpPr>
          <p:cNvPr id="3" name="Subtitle 2"/>
          <p:cNvSpPr>
            <a:spLocks noGrp="1"/>
          </p:cNvSpPr>
          <p:nvPr>
            <p:ph type="subTitle" idx="1"/>
          </p:nvPr>
        </p:nvSpPr>
        <p:spPr>
          <a:xfrm>
            <a:off x="1371600" y="6289789"/>
            <a:ext cx="6400800" cy="293188"/>
          </a:xfrm>
        </p:spPr>
        <p:txBody>
          <a:bodyPr/>
          <a:lstStyle/>
          <a:p>
            <a:r>
              <a:rPr lang="en-US" dirty="0">
                <a:solidFill>
                  <a:schemeClr val="bg1"/>
                </a:solidFill>
              </a:rPr>
              <a:t>Henk Jan </a:t>
            </a:r>
            <a:r>
              <a:rPr lang="en-US" dirty="0" err="1">
                <a:solidFill>
                  <a:schemeClr val="bg1"/>
                </a:solidFill>
              </a:rPr>
              <a:t>Bulten</a:t>
            </a:r>
            <a:r>
              <a:rPr lang="en-US" dirty="0">
                <a:solidFill>
                  <a:schemeClr val="bg1"/>
                </a:solidFill>
              </a:rPr>
              <a:t>, </a:t>
            </a:r>
            <a:r>
              <a:rPr lang="en-US" dirty="0" err="1">
                <a:solidFill>
                  <a:schemeClr val="bg1"/>
                </a:solidFill>
              </a:rPr>
              <a:t>Nikhef</a:t>
            </a:r>
            <a:r>
              <a:rPr lang="en-US" dirty="0">
                <a:solidFill>
                  <a:schemeClr val="bg1"/>
                </a:solidFill>
              </a:rPr>
              <a:t> Jamboree Dec 17/18, 2018</a:t>
            </a:r>
          </a:p>
        </p:txBody>
      </p:sp>
      <p:sp>
        <p:nvSpPr>
          <p:cNvPr id="4" name="Slide Number Placeholder 3"/>
          <p:cNvSpPr>
            <a:spLocks noGrp="1"/>
          </p:cNvSpPr>
          <p:nvPr>
            <p:ph type="sldNum" sz="quarter" idx="12"/>
          </p:nvPr>
        </p:nvSpPr>
        <p:spPr/>
        <p:txBody>
          <a:bodyPr/>
          <a:lstStyle/>
          <a:p>
            <a:fld id="{7C7B4FCA-D758-EB48-BD46-5EEF226FD218}" type="slidenum">
              <a:rPr lang="en-US" smtClean="0">
                <a:solidFill>
                  <a:srgbClr val="313131"/>
                </a:solidFill>
              </a:rPr>
              <a:pPr/>
              <a:t>1</a:t>
            </a:fld>
            <a:endParaRPr lang="en-US" dirty="0">
              <a:solidFill>
                <a:srgbClr val="313131"/>
              </a:solidFill>
            </a:endParaRPr>
          </a:p>
        </p:txBody>
      </p:sp>
    </p:spTree>
    <p:extLst>
      <p:ext uri="{BB962C8B-B14F-4D97-AF65-F5344CB8AC3E}">
        <p14:creationId xmlns:p14="http://schemas.microsoft.com/office/powerpoint/2010/main" val="2075375417"/>
      </p:ext>
    </p:extLst>
  </p:cSld>
  <p:clrMapOvr>
    <a:masterClrMapping/>
  </p:clrMapOvr>
  <mc:AlternateContent xmlns:mc="http://schemas.openxmlformats.org/markup-compatibility/2006" xmlns:p14="http://schemas.microsoft.com/office/powerpoint/2010/main">
    <mc:Choice Requires="p14">
      <p:transition spd="med" p14:dur="700" advTm="6897">
        <p:fade/>
      </p:transition>
    </mc:Choice>
    <mc:Fallback xmlns="">
      <p:transition spd="med" advTm="6897">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78A576-93CD-064B-90BB-FEB626234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1385" y="1580884"/>
            <a:ext cx="2198431" cy="2168038"/>
          </a:xfrm>
          <a:prstGeom prst="rect">
            <a:avLst/>
          </a:prstGeom>
          <a:ln>
            <a:solidFill>
              <a:schemeClr val="tx1"/>
            </a:solidFill>
          </a:ln>
          <a:effectLst>
            <a:outerShdw blurRad="50800" dist="50800" dir="5400000" algn="ctr" rotWithShape="0">
              <a:schemeClr val="tx1">
                <a:alpha val="30000"/>
              </a:schemeClr>
            </a:outerShdw>
          </a:effectLst>
        </p:spPr>
      </p:pic>
      <p:sp>
        <p:nvSpPr>
          <p:cNvPr id="2" name="Text Placeholder 1">
            <a:extLst>
              <a:ext uri="{FF2B5EF4-FFF2-40B4-BE49-F238E27FC236}">
                <a16:creationId xmlns:a16="http://schemas.microsoft.com/office/drawing/2014/main" id="{E9EF2969-7AD5-2749-B3A1-7C3F4383E2A9}"/>
              </a:ext>
            </a:extLst>
          </p:cNvPr>
          <p:cNvSpPr>
            <a:spLocks noGrp="1"/>
          </p:cNvSpPr>
          <p:nvPr>
            <p:ph type="body" idx="1"/>
          </p:nvPr>
        </p:nvSpPr>
        <p:spPr/>
        <p:txBody>
          <a:bodyPr/>
          <a:lstStyle/>
          <a:p>
            <a:r>
              <a:rPr lang="en-US" dirty="0"/>
              <a:t>Passive and active seismic studies have been conducted at the ET candidate site to get information about the subsurface geology</a:t>
            </a:r>
          </a:p>
        </p:txBody>
      </p:sp>
      <p:sp>
        <p:nvSpPr>
          <p:cNvPr id="4" name="Title 3">
            <a:extLst>
              <a:ext uri="{FF2B5EF4-FFF2-40B4-BE49-F238E27FC236}">
                <a16:creationId xmlns:a16="http://schemas.microsoft.com/office/drawing/2014/main" id="{F0E0C595-E771-FB4F-BB1E-F60F9C277ECA}"/>
              </a:ext>
            </a:extLst>
          </p:cNvPr>
          <p:cNvSpPr>
            <a:spLocks noGrp="1"/>
          </p:cNvSpPr>
          <p:nvPr>
            <p:ph type="title"/>
          </p:nvPr>
        </p:nvSpPr>
        <p:spPr/>
        <p:txBody>
          <a:bodyPr/>
          <a:lstStyle/>
          <a:p>
            <a:r>
              <a:rPr lang="en-US" dirty="0"/>
              <a:t>Seismic array studies</a:t>
            </a:r>
          </a:p>
        </p:txBody>
      </p:sp>
      <p:sp>
        <p:nvSpPr>
          <p:cNvPr id="5" name="Slide Number Placeholder 4">
            <a:extLst>
              <a:ext uri="{FF2B5EF4-FFF2-40B4-BE49-F238E27FC236}">
                <a16:creationId xmlns:a16="http://schemas.microsoft.com/office/drawing/2014/main" id="{C2FA0E28-CE11-D045-88ED-99CF6A4E0AF9}"/>
              </a:ext>
            </a:extLst>
          </p:cNvPr>
          <p:cNvSpPr>
            <a:spLocks noGrp="1"/>
          </p:cNvSpPr>
          <p:nvPr>
            <p:ph type="sldNum" sz="quarter" idx="4"/>
          </p:nvPr>
        </p:nvSpPr>
        <p:spPr/>
        <p:txBody>
          <a:bodyPr/>
          <a:lstStyle/>
          <a:p>
            <a:pPr defTabSz="422041"/>
            <a:fld id="{7C7B4FCA-D758-EB48-BD46-5EEF226FD218}" type="slidenum">
              <a:rPr lang="en-US" smtClean="0"/>
              <a:pPr defTabSz="422041"/>
              <a:t>10</a:t>
            </a:fld>
            <a:endParaRPr lang="en-US" dirty="0"/>
          </a:p>
        </p:txBody>
      </p:sp>
      <p:pic>
        <p:nvPicPr>
          <p:cNvPr id="7" name="Picture 6">
            <a:extLst>
              <a:ext uri="{FF2B5EF4-FFF2-40B4-BE49-F238E27FC236}">
                <a16:creationId xmlns:a16="http://schemas.microsoft.com/office/drawing/2014/main" id="{9FAE5639-C414-C244-A983-6BB9DF6ECC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5487" y="1572469"/>
            <a:ext cx="2437625" cy="2160710"/>
          </a:xfrm>
          <a:prstGeom prst="rect">
            <a:avLst/>
          </a:prstGeom>
          <a:ln>
            <a:solidFill>
              <a:schemeClr val="tx1"/>
            </a:solidFill>
          </a:ln>
          <a:effectLst>
            <a:outerShdw blurRad="50800" dist="38100" dir="2700000" algn="tl" rotWithShape="0">
              <a:prstClr val="black">
                <a:alpha val="40000"/>
              </a:prstClr>
            </a:outerShdw>
          </a:effectLst>
        </p:spPr>
      </p:pic>
      <p:sp>
        <p:nvSpPr>
          <p:cNvPr id="9" name="Content Placeholder 2">
            <a:extLst>
              <a:ext uri="{FF2B5EF4-FFF2-40B4-BE49-F238E27FC236}">
                <a16:creationId xmlns:a16="http://schemas.microsoft.com/office/drawing/2014/main" id="{30CA32F9-32D8-0C4D-A4E7-11287925FD1A}"/>
              </a:ext>
            </a:extLst>
          </p:cNvPr>
          <p:cNvSpPr txBox="1">
            <a:spLocks/>
          </p:cNvSpPr>
          <p:nvPr/>
        </p:nvSpPr>
        <p:spPr>
          <a:xfrm>
            <a:off x="455356" y="1451100"/>
            <a:ext cx="3838992" cy="3595423"/>
          </a:xfrm>
          <a:prstGeom prst="rect">
            <a:avLst/>
          </a:prstGeom>
        </p:spPr>
        <p:txBody>
          <a:bodyPr vert="horz" lIns="0" tIns="0" rIns="0" bIns="0" rtlCol="0">
            <a:noAutofit/>
          </a:bodyPr>
          <a:lstStyle>
            <a:lvl1pPr marL="0" indent="0" algn="l" defTabSz="844083" rtl="0" eaLnBrk="1" latinLnBrk="0" hangingPunct="1">
              <a:spcBef>
                <a:spcPts val="554"/>
              </a:spcBef>
              <a:buClr>
                <a:schemeClr val="tx2"/>
              </a:buClr>
              <a:buFont typeface="Arial" panose="020B0604020202020204" pitchFamily="34" charset="0"/>
              <a:buNone/>
              <a:defRPr sz="1400" kern="1200">
                <a:solidFill>
                  <a:schemeClr val="tx2"/>
                </a:solidFill>
                <a:latin typeface="+mn-lt"/>
                <a:ea typeface="+mn-ea"/>
                <a:cs typeface="+mn-cs"/>
              </a:defRPr>
            </a:lvl1pPr>
            <a:lvl2pPr marL="0" indent="0" algn="l" defTabSz="844083" rtl="0" eaLnBrk="1" latinLnBrk="0" hangingPunct="1">
              <a:spcBef>
                <a:spcPts val="554"/>
              </a:spcBef>
              <a:buClr>
                <a:schemeClr val="tx2"/>
              </a:buClr>
              <a:buFont typeface="Arial" panose="020B0604020202020204" pitchFamily="34" charset="0"/>
              <a:buNone/>
              <a:defRPr sz="1400" b="1" kern="1200">
                <a:solidFill>
                  <a:schemeClr val="accent3"/>
                </a:solidFill>
                <a:latin typeface="+mn-lt"/>
                <a:ea typeface="+mn-ea"/>
                <a:cs typeface="+mn-cs"/>
              </a:defRPr>
            </a:lvl2pPr>
            <a:lvl3pPr marL="166158" indent="-166158" algn="l" defTabSz="844083" rtl="0" eaLnBrk="1" latinLnBrk="0" hangingPunct="1">
              <a:spcBef>
                <a:spcPts val="554"/>
              </a:spcBef>
              <a:buClrTx/>
              <a:buFont typeface="Arial" panose="020B0604020202020204" pitchFamily="34" charset="0"/>
              <a:buChar char="•"/>
              <a:defRPr sz="1300" kern="1200" baseline="0">
                <a:solidFill>
                  <a:schemeClr val="tx2"/>
                </a:solidFill>
                <a:latin typeface="+mn-lt"/>
                <a:ea typeface="+mn-ea"/>
                <a:cs typeface="+mn-cs"/>
              </a:defRPr>
            </a:lvl3pPr>
            <a:lvl4pPr marL="332316" indent="-166158" algn="l" defTabSz="844083" rtl="0" eaLnBrk="1" latinLnBrk="0" hangingPunct="1">
              <a:spcBef>
                <a:spcPts val="554"/>
              </a:spcBef>
              <a:buClrTx/>
              <a:buFont typeface="Arial" panose="020B0604020202020204" pitchFamily="34" charset="0"/>
              <a:buChar char="−"/>
              <a:defRPr lang="de-DE" sz="1100" kern="1200" dirty="0" smtClean="0">
                <a:solidFill>
                  <a:schemeClr val="tx2"/>
                </a:solidFill>
                <a:latin typeface="+mn-lt"/>
                <a:ea typeface="+mn-ea"/>
                <a:cs typeface="+mn-cs"/>
              </a:defRPr>
            </a:lvl4pPr>
            <a:lvl5pPr marL="498474" indent="-166158" algn="l" defTabSz="844083" rtl="0" eaLnBrk="1" latinLnBrk="0" hangingPunct="1">
              <a:spcBef>
                <a:spcPts val="554"/>
              </a:spcBef>
              <a:buClrTx/>
              <a:buFont typeface="Arial" panose="020B0604020202020204" pitchFamily="34" charset="0"/>
              <a:buChar char="•"/>
              <a:defRPr sz="1000" kern="1200">
                <a:solidFill>
                  <a:schemeClr val="tx2"/>
                </a:solidFill>
                <a:latin typeface="+mn-lt"/>
                <a:ea typeface="+mn-ea"/>
                <a:cs typeface="+mn-cs"/>
              </a:defRPr>
            </a:lvl5pPr>
            <a:lvl6pPr marL="664632" indent="-166158" algn="l" defTabSz="844083" rtl="0" eaLnBrk="1" latinLnBrk="0" hangingPunct="1">
              <a:spcBef>
                <a:spcPts val="554"/>
              </a:spcBef>
              <a:buClrTx/>
              <a:buFont typeface="Arial" panose="020B0604020202020204" pitchFamily="34" charset="0"/>
              <a:buChar char="−"/>
              <a:defRPr sz="900" kern="1200">
                <a:solidFill>
                  <a:schemeClr val="tx1"/>
                </a:solidFill>
                <a:latin typeface="+mn-lt"/>
                <a:ea typeface="+mn-ea"/>
                <a:cs typeface="+mn-cs"/>
              </a:defRPr>
            </a:lvl6pPr>
            <a:lvl7pPr marL="830790" indent="-165593" algn="l" defTabSz="844083" rtl="0" eaLnBrk="1" latinLnBrk="0" hangingPunct="1">
              <a:spcBef>
                <a:spcPts val="554"/>
              </a:spcBef>
              <a:buClrTx/>
              <a:buFont typeface="Arial" panose="020B0604020202020204" pitchFamily="34" charset="0"/>
              <a:buChar char="•"/>
              <a:defRPr sz="900" kern="1200">
                <a:solidFill>
                  <a:schemeClr val="tx1"/>
                </a:solidFill>
                <a:latin typeface="+mn-lt"/>
                <a:ea typeface="+mn-ea"/>
                <a:cs typeface="+mn-cs"/>
              </a:defRPr>
            </a:lvl7pPr>
            <a:lvl8pPr marL="996948" indent="-165593" algn="l" defTabSz="844083" rtl="0" eaLnBrk="1" latinLnBrk="0" hangingPunct="1">
              <a:spcBef>
                <a:spcPts val="554"/>
              </a:spcBef>
              <a:buClrTx/>
              <a:buFont typeface="Arial" panose="020B0604020202020204" pitchFamily="34" charset="0"/>
              <a:buChar char="−"/>
              <a:defRPr sz="900" kern="1200">
                <a:solidFill>
                  <a:schemeClr val="tx1"/>
                </a:solidFill>
                <a:latin typeface="+mn-lt"/>
                <a:ea typeface="+mn-ea"/>
                <a:cs typeface="+mn-cs"/>
              </a:defRPr>
            </a:lvl8pPr>
            <a:lvl9pPr marL="1163106" indent="-166158" algn="l" defTabSz="844083" rtl="0" eaLnBrk="1" latinLnBrk="0" hangingPunct="1">
              <a:spcBef>
                <a:spcPts val="554"/>
              </a:spcBef>
              <a:buClrTx/>
              <a:buFont typeface="Arial" panose="020B0604020202020204" pitchFamily="34" charset="0"/>
              <a:buChar char="•"/>
              <a:defRPr sz="900" kern="1200" baseline="0">
                <a:solidFill>
                  <a:schemeClr val="tx1"/>
                </a:solidFill>
                <a:latin typeface="+mn-lt"/>
                <a:ea typeface="+mn-ea"/>
                <a:cs typeface="+mn-cs"/>
              </a:defRPr>
            </a:lvl9pPr>
          </a:lstStyle>
          <a:p>
            <a:endParaRPr lang="en-US" dirty="0"/>
          </a:p>
        </p:txBody>
      </p:sp>
      <p:pic>
        <p:nvPicPr>
          <p:cNvPr id="21" name="Picture 20">
            <a:extLst>
              <a:ext uri="{FF2B5EF4-FFF2-40B4-BE49-F238E27FC236}">
                <a16:creationId xmlns:a16="http://schemas.microsoft.com/office/drawing/2014/main" id="{5E9F9E8D-F17A-5146-89EF-9AA382C9BAC9}"/>
              </a:ext>
            </a:extLst>
          </p:cNvPr>
          <p:cNvPicPr>
            <a:picLocks noChangeAspect="1"/>
          </p:cNvPicPr>
          <p:nvPr/>
        </p:nvPicPr>
        <p:blipFill rotWithShape="1">
          <a:blip r:embed="rId5">
            <a:extLst>
              <a:ext uri="{28A0092B-C50C-407E-A947-70E740481C1C}">
                <a14:useLocalDpi xmlns:a14="http://schemas.microsoft.com/office/drawing/2010/main" val="0"/>
              </a:ext>
            </a:extLst>
          </a:blip>
          <a:srcRect l="15406" t="6999" r="18394" b="18064"/>
          <a:stretch/>
        </p:blipFill>
        <p:spPr>
          <a:xfrm>
            <a:off x="5754711" y="4137061"/>
            <a:ext cx="2411567" cy="2376266"/>
          </a:xfrm>
          <a:prstGeom prst="rect">
            <a:avLst/>
          </a:prstGeom>
          <a:ln>
            <a:solidFill>
              <a:schemeClr val="tx1"/>
            </a:solidFill>
          </a:ln>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A2D63751-35E0-6F4F-A049-0743E0AED68D}"/>
              </a:ext>
            </a:extLst>
          </p:cNvPr>
          <p:cNvSpPr txBox="1"/>
          <p:nvPr/>
        </p:nvSpPr>
        <p:spPr>
          <a:xfrm>
            <a:off x="5785386" y="1627351"/>
            <a:ext cx="777457" cy="215444"/>
          </a:xfrm>
          <a:prstGeom prst="rect">
            <a:avLst/>
          </a:prstGeom>
          <a:solidFill>
            <a:schemeClr val="bg1"/>
          </a:solidFill>
        </p:spPr>
        <p:txBody>
          <a:bodyPr wrap="none" lIns="0" tIns="0" rIns="0" bIns="0" rtlCol="0">
            <a:spAutoFit/>
          </a:bodyPr>
          <a:lstStyle/>
          <a:p>
            <a:pPr>
              <a:spcBef>
                <a:spcPts val="600"/>
              </a:spcBef>
              <a:buClr>
                <a:schemeClr val="tx2"/>
              </a:buClr>
            </a:pPr>
            <a:r>
              <a:rPr lang="en-US" sz="1400" dirty="0"/>
              <a:t>Passive 1</a:t>
            </a:r>
          </a:p>
        </p:txBody>
      </p:sp>
      <p:sp>
        <p:nvSpPr>
          <p:cNvPr id="25" name="TextBox 24">
            <a:extLst>
              <a:ext uri="{FF2B5EF4-FFF2-40B4-BE49-F238E27FC236}">
                <a16:creationId xmlns:a16="http://schemas.microsoft.com/office/drawing/2014/main" id="{3C8B749C-F6DE-D94E-9457-70B9018E423A}"/>
              </a:ext>
            </a:extLst>
          </p:cNvPr>
          <p:cNvSpPr txBox="1"/>
          <p:nvPr/>
        </p:nvSpPr>
        <p:spPr>
          <a:xfrm>
            <a:off x="8166278" y="1625316"/>
            <a:ext cx="777457" cy="215444"/>
          </a:xfrm>
          <a:prstGeom prst="rect">
            <a:avLst/>
          </a:prstGeom>
          <a:solidFill>
            <a:schemeClr val="bg1"/>
          </a:solidFill>
        </p:spPr>
        <p:txBody>
          <a:bodyPr wrap="none" lIns="0" tIns="0" rIns="0" bIns="0" rtlCol="0">
            <a:spAutoFit/>
          </a:bodyPr>
          <a:lstStyle/>
          <a:p>
            <a:pPr>
              <a:spcBef>
                <a:spcPts val="600"/>
              </a:spcBef>
              <a:buClr>
                <a:schemeClr val="tx2"/>
              </a:buClr>
            </a:pPr>
            <a:r>
              <a:rPr lang="en-US" sz="1400" dirty="0"/>
              <a:t>Passive 2</a:t>
            </a:r>
          </a:p>
        </p:txBody>
      </p:sp>
      <p:sp>
        <p:nvSpPr>
          <p:cNvPr id="26" name="TextBox 25">
            <a:extLst>
              <a:ext uri="{FF2B5EF4-FFF2-40B4-BE49-F238E27FC236}">
                <a16:creationId xmlns:a16="http://schemas.microsoft.com/office/drawing/2014/main" id="{D3B3D225-CC45-B84C-900E-9DB67B67D62E}"/>
              </a:ext>
            </a:extLst>
          </p:cNvPr>
          <p:cNvSpPr txBox="1"/>
          <p:nvPr/>
        </p:nvSpPr>
        <p:spPr>
          <a:xfrm>
            <a:off x="7545177" y="4211911"/>
            <a:ext cx="555998" cy="215444"/>
          </a:xfrm>
          <a:prstGeom prst="rect">
            <a:avLst/>
          </a:prstGeom>
          <a:solidFill>
            <a:schemeClr val="bg1"/>
          </a:solidFill>
        </p:spPr>
        <p:txBody>
          <a:bodyPr wrap="square" lIns="0" tIns="0" rIns="0" bIns="0" rtlCol="0">
            <a:spAutoFit/>
          </a:bodyPr>
          <a:lstStyle/>
          <a:p>
            <a:pPr>
              <a:spcBef>
                <a:spcPts val="600"/>
              </a:spcBef>
              <a:buClr>
                <a:schemeClr val="tx2"/>
              </a:buClr>
            </a:pPr>
            <a:r>
              <a:rPr lang="en-US" sz="1400" dirty="0"/>
              <a:t> Active</a:t>
            </a:r>
          </a:p>
        </p:txBody>
      </p:sp>
      <p:cxnSp>
        <p:nvCxnSpPr>
          <p:cNvPr id="27" name="Straight Connector 26">
            <a:extLst>
              <a:ext uri="{FF2B5EF4-FFF2-40B4-BE49-F238E27FC236}">
                <a16:creationId xmlns:a16="http://schemas.microsoft.com/office/drawing/2014/main" id="{1D4A8B10-B281-2A42-A24B-61EC1F2599D6}"/>
              </a:ext>
            </a:extLst>
          </p:cNvPr>
          <p:cNvCxnSpPr>
            <a:cxnSpLocks/>
          </p:cNvCxnSpPr>
          <p:nvPr/>
        </p:nvCxnSpPr>
        <p:spPr>
          <a:xfrm flipH="1">
            <a:off x="4205487" y="2213054"/>
            <a:ext cx="759476" cy="1035758"/>
          </a:xfrm>
          <a:prstGeom prst="line">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B2986A0-A0AB-4A4D-91DE-1066CDB611AA}"/>
              </a:ext>
            </a:extLst>
          </p:cNvPr>
          <p:cNvCxnSpPr>
            <a:cxnSpLocks/>
          </p:cNvCxnSpPr>
          <p:nvPr/>
        </p:nvCxnSpPr>
        <p:spPr>
          <a:xfrm flipH="1">
            <a:off x="5204195" y="1572469"/>
            <a:ext cx="202019" cy="342874"/>
          </a:xfrm>
          <a:prstGeom prst="line">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6684601-7B25-3842-9F5D-06394EFB794B}"/>
              </a:ext>
            </a:extLst>
          </p:cNvPr>
          <p:cNvSpPr txBox="1"/>
          <p:nvPr/>
        </p:nvSpPr>
        <p:spPr>
          <a:xfrm>
            <a:off x="4243659" y="3215036"/>
            <a:ext cx="561051" cy="153888"/>
          </a:xfrm>
          <a:prstGeom prst="rect">
            <a:avLst/>
          </a:prstGeom>
          <a:noFill/>
        </p:spPr>
        <p:txBody>
          <a:bodyPr wrap="none" lIns="0" tIns="0" rIns="0" bIns="0" rtlCol="0">
            <a:spAutoFit/>
          </a:bodyPr>
          <a:lstStyle/>
          <a:p>
            <a:pPr>
              <a:spcBef>
                <a:spcPts val="600"/>
              </a:spcBef>
              <a:buClr>
                <a:schemeClr val="tx2"/>
              </a:buClr>
            </a:pPr>
            <a:r>
              <a:rPr lang="en-US" sz="1000" b="1" dirty="0">
                <a:solidFill>
                  <a:srgbClr val="FF0000"/>
                </a:solidFill>
              </a:rPr>
              <a:t>Fault line</a:t>
            </a:r>
          </a:p>
        </p:txBody>
      </p:sp>
      <p:cxnSp>
        <p:nvCxnSpPr>
          <p:cNvPr id="30" name="Straight Connector 29">
            <a:extLst>
              <a:ext uri="{FF2B5EF4-FFF2-40B4-BE49-F238E27FC236}">
                <a16:creationId xmlns:a16="http://schemas.microsoft.com/office/drawing/2014/main" id="{BC75D5F6-E70E-F543-BC43-4768F78B457C}"/>
              </a:ext>
            </a:extLst>
          </p:cNvPr>
          <p:cNvCxnSpPr>
            <a:cxnSpLocks/>
          </p:cNvCxnSpPr>
          <p:nvPr/>
        </p:nvCxnSpPr>
        <p:spPr>
          <a:xfrm flipH="1">
            <a:off x="4861491" y="1888761"/>
            <a:ext cx="353338" cy="436704"/>
          </a:xfrm>
          <a:prstGeom prst="line">
            <a:avLst/>
          </a:prstGeom>
          <a:ln w="38100">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30BE376-658A-6043-8F50-43A5E2E117A5}"/>
              </a:ext>
            </a:extLst>
          </p:cNvPr>
          <p:cNvCxnSpPr>
            <a:cxnSpLocks/>
          </p:cNvCxnSpPr>
          <p:nvPr/>
        </p:nvCxnSpPr>
        <p:spPr>
          <a:xfrm flipH="1">
            <a:off x="6792686" y="3047711"/>
            <a:ext cx="426942" cy="531512"/>
          </a:xfrm>
          <a:prstGeom prst="line">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1CAC3C-17D3-8B4E-BC60-7830E2D87373}"/>
              </a:ext>
            </a:extLst>
          </p:cNvPr>
          <p:cNvCxnSpPr>
            <a:cxnSpLocks/>
          </p:cNvCxnSpPr>
          <p:nvPr/>
        </p:nvCxnSpPr>
        <p:spPr>
          <a:xfrm flipH="1">
            <a:off x="7955566" y="1846217"/>
            <a:ext cx="213074" cy="266265"/>
          </a:xfrm>
          <a:prstGeom prst="line">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936C7E6-4B94-1749-A45E-8D7A4FD1D901}"/>
              </a:ext>
            </a:extLst>
          </p:cNvPr>
          <p:cNvSpPr txBox="1"/>
          <p:nvPr/>
        </p:nvSpPr>
        <p:spPr>
          <a:xfrm>
            <a:off x="6995029" y="3412175"/>
            <a:ext cx="561051" cy="153888"/>
          </a:xfrm>
          <a:prstGeom prst="rect">
            <a:avLst/>
          </a:prstGeom>
          <a:noFill/>
        </p:spPr>
        <p:txBody>
          <a:bodyPr wrap="square" lIns="0" tIns="0" rIns="0" bIns="0" rtlCol="0">
            <a:spAutoFit/>
          </a:bodyPr>
          <a:lstStyle/>
          <a:p>
            <a:pPr>
              <a:spcBef>
                <a:spcPts val="600"/>
              </a:spcBef>
              <a:buClr>
                <a:schemeClr val="tx2"/>
              </a:buClr>
            </a:pPr>
            <a:r>
              <a:rPr lang="en-US" sz="1000" b="1" dirty="0">
                <a:solidFill>
                  <a:srgbClr val="FF0000"/>
                </a:solidFill>
              </a:rPr>
              <a:t>Fault line</a:t>
            </a:r>
          </a:p>
        </p:txBody>
      </p:sp>
      <p:cxnSp>
        <p:nvCxnSpPr>
          <p:cNvPr id="34" name="Straight Connector 33">
            <a:extLst>
              <a:ext uri="{FF2B5EF4-FFF2-40B4-BE49-F238E27FC236}">
                <a16:creationId xmlns:a16="http://schemas.microsoft.com/office/drawing/2014/main" id="{6DCD4B7D-84EF-734B-B167-94997B9C17E8}"/>
              </a:ext>
            </a:extLst>
          </p:cNvPr>
          <p:cNvCxnSpPr>
            <a:cxnSpLocks/>
          </p:cNvCxnSpPr>
          <p:nvPr/>
        </p:nvCxnSpPr>
        <p:spPr>
          <a:xfrm flipH="1">
            <a:off x="7219628" y="2085900"/>
            <a:ext cx="746571" cy="961811"/>
          </a:xfrm>
          <a:prstGeom prst="line">
            <a:avLst/>
          </a:prstGeom>
          <a:ln w="38100">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736236B-898E-354C-95AE-C95FA03D1129}"/>
              </a:ext>
            </a:extLst>
          </p:cNvPr>
          <p:cNvCxnSpPr>
            <a:cxnSpLocks/>
          </p:cNvCxnSpPr>
          <p:nvPr/>
        </p:nvCxnSpPr>
        <p:spPr>
          <a:xfrm flipH="1">
            <a:off x="5967113" y="5368857"/>
            <a:ext cx="780922" cy="1144470"/>
          </a:xfrm>
          <a:prstGeom prst="line">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6D808C0-39E0-C44A-A5B6-38424F079E25}"/>
              </a:ext>
            </a:extLst>
          </p:cNvPr>
          <p:cNvCxnSpPr>
            <a:cxnSpLocks/>
          </p:cNvCxnSpPr>
          <p:nvPr/>
        </p:nvCxnSpPr>
        <p:spPr>
          <a:xfrm flipH="1">
            <a:off x="7079868" y="4363170"/>
            <a:ext cx="447512" cy="595565"/>
          </a:xfrm>
          <a:prstGeom prst="line">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10C7067-DFF4-F74B-A7D1-BCCCAC2092C4}"/>
              </a:ext>
            </a:extLst>
          </p:cNvPr>
          <p:cNvSpPr txBox="1"/>
          <p:nvPr/>
        </p:nvSpPr>
        <p:spPr>
          <a:xfrm>
            <a:off x="6239509" y="6307534"/>
            <a:ext cx="561051" cy="153888"/>
          </a:xfrm>
          <a:prstGeom prst="rect">
            <a:avLst/>
          </a:prstGeom>
          <a:noFill/>
        </p:spPr>
        <p:txBody>
          <a:bodyPr wrap="none" lIns="0" tIns="0" rIns="0" bIns="0" rtlCol="0">
            <a:spAutoFit/>
          </a:bodyPr>
          <a:lstStyle/>
          <a:p>
            <a:pPr>
              <a:spcBef>
                <a:spcPts val="600"/>
              </a:spcBef>
              <a:buClr>
                <a:schemeClr val="tx2"/>
              </a:buClr>
            </a:pPr>
            <a:r>
              <a:rPr lang="en-US" sz="1000" b="1" dirty="0">
                <a:solidFill>
                  <a:srgbClr val="FF0000"/>
                </a:solidFill>
              </a:rPr>
              <a:t>Fault line</a:t>
            </a:r>
          </a:p>
        </p:txBody>
      </p:sp>
      <p:cxnSp>
        <p:nvCxnSpPr>
          <p:cNvPr id="47" name="Straight Connector 46">
            <a:extLst>
              <a:ext uri="{FF2B5EF4-FFF2-40B4-BE49-F238E27FC236}">
                <a16:creationId xmlns:a16="http://schemas.microsoft.com/office/drawing/2014/main" id="{F9274306-8AAA-6C40-8ACD-C7C3D5034AF2}"/>
              </a:ext>
            </a:extLst>
          </p:cNvPr>
          <p:cNvCxnSpPr>
            <a:cxnSpLocks/>
          </p:cNvCxnSpPr>
          <p:nvPr/>
        </p:nvCxnSpPr>
        <p:spPr>
          <a:xfrm flipH="1">
            <a:off x="6737163" y="4932153"/>
            <a:ext cx="353338" cy="436704"/>
          </a:xfrm>
          <a:prstGeom prst="line">
            <a:avLst/>
          </a:prstGeom>
          <a:ln w="38100">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C254450-22E3-B342-A02D-6AF205A03C93}"/>
              </a:ext>
            </a:extLst>
          </p:cNvPr>
          <p:cNvSpPr/>
          <p:nvPr/>
        </p:nvSpPr>
        <p:spPr>
          <a:xfrm>
            <a:off x="480449" y="4834777"/>
            <a:ext cx="4925765" cy="1384995"/>
          </a:xfrm>
          <a:prstGeom prst="rect">
            <a:avLst/>
          </a:prstGeom>
        </p:spPr>
        <p:txBody>
          <a:bodyPr wrap="square">
            <a:spAutoFit/>
          </a:bodyPr>
          <a:lstStyle/>
          <a:p>
            <a:r>
              <a:rPr lang="en-US" sz="1400" b="1" dirty="0"/>
              <a:t>Goal </a:t>
            </a:r>
            <a:endParaRPr lang="en-US" sz="1400" dirty="0"/>
          </a:p>
          <a:p>
            <a:pPr marL="285750" indent="-285750">
              <a:buFont typeface="Arial" panose="020B0604020202020204" pitchFamily="34" charset="0"/>
              <a:buChar char="•"/>
            </a:pPr>
            <a:r>
              <a:rPr lang="en-US" sz="1400" dirty="0"/>
              <a:t>Study the fault line and its evolution underground</a:t>
            </a:r>
          </a:p>
          <a:p>
            <a:pPr marL="285750" indent="-285750">
              <a:buFont typeface="Arial" panose="020B0604020202020204" pitchFamily="34" charset="0"/>
              <a:buChar char="•"/>
            </a:pPr>
            <a:r>
              <a:rPr lang="en-US" sz="1400" dirty="0"/>
              <a:t>Main seismic noise sources and dispersion curve with beamforming analysis </a:t>
            </a:r>
          </a:p>
          <a:p>
            <a:pPr marL="285750" indent="-285750">
              <a:buFont typeface="Arial" panose="020B0604020202020204" pitchFamily="34" charset="0"/>
              <a:buChar char="•"/>
            </a:pPr>
            <a:r>
              <a:rPr lang="en-US" sz="1400" dirty="0"/>
              <a:t>Horizontally layered subsurface model (P- and S-wave speed, densities, Q-factors) with inversion analysis</a:t>
            </a:r>
          </a:p>
        </p:txBody>
      </p:sp>
      <p:sp>
        <p:nvSpPr>
          <p:cNvPr id="52" name="Rectangle 51">
            <a:extLst>
              <a:ext uri="{FF2B5EF4-FFF2-40B4-BE49-F238E27FC236}">
                <a16:creationId xmlns:a16="http://schemas.microsoft.com/office/drawing/2014/main" id="{65F5193B-DCF0-1C4F-AFC0-AF1938E81665}"/>
              </a:ext>
            </a:extLst>
          </p:cNvPr>
          <p:cNvSpPr/>
          <p:nvPr/>
        </p:nvSpPr>
        <p:spPr>
          <a:xfrm>
            <a:off x="368211" y="1451100"/>
            <a:ext cx="3757007" cy="2893100"/>
          </a:xfrm>
          <a:prstGeom prst="rect">
            <a:avLst/>
          </a:prstGeom>
        </p:spPr>
        <p:txBody>
          <a:bodyPr wrap="square">
            <a:spAutoFit/>
          </a:bodyPr>
          <a:lstStyle/>
          <a:p>
            <a:r>
              <a:rPr lang="en-US" sz="1400" b="1" dirty="0"/>
              <a:t>The studies</a:t>
            </a:r>
          </a:p>
          <a:p>
            <a:pPr marL="285750" indent="-285750">
              <a:buFont typeface="Arial" panose="020B0604020202020204" pitchFamily="34" charset="0"/>
              <a:buChar char="•"/>
            </a:pPr>
            <a:r>
              <a:rPr lang="en-US" sz="1400" dirty="0"/>
              <a:t>Passive 1 </a:t>
            </a:r>
          </a:p>
          <a:p>
            <a:pPr marL="742950" lvl="1" indent="-285750">
              <a:buFont typeface="Arial" panose="020B0604020202020204" pitchFamily="34" charset="0"/>
              <a:buChar char="•"/>
            </a:pPr>
            <a:r>
              <a:rPr lang="en-US" sz="1400" dirty="0"/>
              <a:t>Nov 2017, 75 sensors</a:t>
            </a:r>
          </a:p>
          <a:p>
            <a:pPr marL="742950" lvl="1" indent="-285750">
              <a:buFont typeface="Arial" panose="020B0604020202020204" pitchFamily="34" charset="0"/>
              <a:buChar char="•"/>
            </a:pPr>
            <a:r>
              <a:rPr lang="en-US" sz="1400" dirty="0"/>
              <a:t>Arrays sensitivity: ~1 – 8 Hz</a:t>
            </a:r>
          </a:p>
          <a:p>
            <a:pPr marL="742950" lvl="1" indent="-285750">
              <a:buFont typeface="Arial" panose="020B0604020202020204" pitchFamily="34" charset="0"/>
              <a:buChar char="•"/>
            </a:pPr>
            <a:r>
              <a:rPr lang="en-US" sz="1400" dirty="0"/>
              <a:t>One array  on each side of the fault line</a:t>
            </a:r>
          </a:p>
          <a:p>
            <a:pPr marL="285750" indent="-285750">
              <a:buFont typeface="Arial" panose="020B0604020202020204" pitchFamily="34" charset="0"/>
              <a:buChar char="•"/>
            </a:pPr>
            <a:r>
              <a:rPr lang="en-US" sz="1400" dirty="0"/>
              <a:t>Passive 2: </a:t>
            </a:r>
          </a:p>
          <a:p>
            <a:pPr marL="742950" lvl="1" indent="-285750">
              <a:buFont typeface="Arial" panose="020B0604020202020204" pitchFamily="34" charset="0"/>
              <a:buChar char="•"/>
            </a:pPr>
            <a:r>
              <a:rPr lang="en-US" sz="1400" dirty="0"/>
              <a:t>Dec 2017, up to 200 sensors</a:t>
            </a:r>
          </a:p>
          <a:p>
            <a:pPr marL="742950" lvl="1" indent="-285750">
              <a:buFont typeface="Arial" panose="020B0604020202020204" pitchFamily="34" charset="0"/>
              <a:buChar char="•"/>
            </a:pPr>
            <a:r>
              <a:rPr lang="en-US" sz="1400" dirty="0"/>
              <a:t>Larger sensor array allow for better wave array sampling</a:t>
            </a:r>
          </a:p>
          <a:p>
            <a:pPr marL="285750" indent="-285750">
              <a:buFont typeface="Arial" panose="020B0604020202020204" pitchFamily="34" charset="0"/>
              <a:buChar char="•"/>
            </a:pPr>
            <a:r>
              <a:rPr lang="en-US" sz="1400" dirty="0"/>
              <a:t>Active</a:t>
            </a:r>
          </a:p>
          <a:p>
            <a:pPr marL="742950" lvl="1" indent="-285750">
              <a:buFont typeface="Arial" panose="020B0604020202020204" pitchFamily="34" charset="0"/>
              <a:buChar char="•"/>
            </a:pPr>
            <a:r>
              <a:rPr lang="en-US" sz="1400" dirty="0"/>
              <a:t>Feb 2018, up to 200 sensors</a:t>
            </a:r>
          </a:p>
          <a:p>
            <a:pPr marL="742950" lvl="1" indent="-285750">
              <a:buFont typeface="Arial" panose="020B0604020202020204" pitchFamily="34" charset="0"/>
              <a:buChar char="•"/>
            </a:pPr>
            <a:r>
              <a:rPr lang="en-US" sz="1400" dirty="0"/>
              <a:t>Active seismic source</a:t>
            </a:r>
          </a:p>
        </p:txBody>
      </p:sp>
      <p:sp>
        <p:nvSpPr>
          <p:cNvPr id="53" name="Rectangle 52">
            <a:extLst>
              <a:ext uri="{FF2B5EF4-FFF2-40B4-BE49-F238E27FC236}">
                <a16:creationId xmlns:a16="http://schemas.microsoft.com/office/drawing/2014/main" id="{11D84052-EA1D-DC41-B3F6-F3E6FC2D3384}"/>
              </a:ext>
            </a:extLst>
          </p:cNvPr>
          <p:cNvSpPr/>
          <p:nvPr/>
        </p:nvSpPr>
        <p:spPr>
          <a:xfrm>
            <a:off x="404739" y="5318118"/>
            <a:ext cx="5038003" cy="90165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57610"/>
            <a:endParaRPr lang="en-US" sz="1400" dirty="0">
              <a:solidFill>
                <a:schemeClr val="tx2"/>
              </a:solidFill>
            </a:endParaRPr>
          </a:p>
        </p:txBody>
      </p:sp>
      <p:sp>
        <p:nvSpPr>
          <p:cNvPr id="54" name="TextBox 53">
            <a:extLst>
              <a:ext uri="{FF2B5EF4-FFF2-40B4-BE49-F238E27FC236}">
                <a16:creationId xmlns:a16="http://schemas.microsoft.com/office/drawing/2014/main" id="{858A4023-8F11-144F-9890-2201795CE5FB}"/>
              </a:ext>
            </a:extLst>
          </p:cNvPr>
          <p:cNvSpPr txBox="1"/>
          <p:nvPr/>
        </p:nvSpPr>
        <p:spPr>
          <a:xfrm>
            <a:off x="2163635" y="6263938"/>
            <a:ext cx="3374322" cy="215444"/>
          </a:xfrm>
          <a:prstGeom prst="rect">
            <a:avLst/>
          </a:prstGeom>
          <a:noFill/>
        </p:spPr>
        <p:txBody>
          <a:bodyPr wrap="none" lIns="0" tIns="0" rIns="0" bIns="0" rtlCol="0">
            <a:spAutoFit/>
          </a:bodyPr>
          <a:lstStyle/>
          <a:p>
            <a:pPr>
              <a:spcBef>
                <a:spcPts val="600"/>
              </a:spcBef>
              <a:buClr>
                <a:schemeClr val="tx2"/>
              </a:buClr>
            </a:pPr>
            <a:r>
              <a:rPr lang="en-US" sz="1400" dirty="0">
                <a:solidFill>
                  <a:srgbClr val="FF0000"/>
                </a:solidFill>
              </a:rPr>
              <a:t>Can be used to simulate local seismic field</a:t>
            </a:r>
          </a:p>
        </p:txBody>
      </p:sp>
    </p:spTree>
    <p:custDataLst>
      <p:tags r:id="rId1"/>
    </p:custDataLst>
    <p:extLst>
      <p:ext uri="{BB962C8B-B14F-4D97-AF65-F5344CB8AC3E}">
        <p14:creationId xmlns:p14="http://schemas.microsoft.com/office/powerpoint/2010/main" val="63872712"/>
      </p:ext>
    </p:extLst>
  </p:cSld>
  <p:clrMapOvr>
    <a:masterClrMapping/>
  </p:clrMapOvr>
  <mc:AlternateContent xmlns:mc="http://schemas.openxmlformats.org/markup-compatibility/2006" xmlns:p14="http://schemas.microsoft.com/office/powerpoint/2010/main">
    <mc:Choice Requires="p14">
      <p:transition spd="med" p14:dur="700" advTm="87911">
        <p:fade/>
      </p:transition>
    </mc:Choice>
    <mc:Fallback xmlns="">
      <p:transition spd="med" advTm="879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A03D48F-E786-8F4D-86F9-00D4D0FFB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9786" y="4355829"/>
            <a:ext cx="4051769" cy="2401299"/>
          </a:xfrm>
          <a:prstGeom prst="rect">
            <a:avLst/>
          </a:prstGeom>
        </p:spPr>
      </p:pic>
      <p:sp>
        <p:nvSpPr>
          <p:cNvPr id="2" name="Text Placeholder 1">
            <a:extLst>
              <a:ext uri="{FF2B5EF4-FFF2-40B4-BE49-F238E27FC236}">
                <a16:creationId xmlns:a16="http://schemas.microsoft.com/office/drawing/2014/main" id="{1C7D9375-DC62-8F47-B033-B9AA2F272365}"/>
              </a:ext>
            </a:extLst>
          </p:cNvPr>
          <p:cNvSpPr>
            <a:spLocks noGrp="1"/>
          </p:cNvSpPr>
          <p:nvPr>
            <p:ph type="body" idx="1"/>
          </p:nvPr>
        </p:nvSpPr>
        <p:spPr>
          <a:xfrm>
            <a:off x="383932" y="728666"/>
            <a:ext cx="8376138" cy="601013"/>
          </a:xfrm>
        </p:spPr>
        <p:txBody>
          <a:bodyPr/>
          <a:lstStyle/>
          <a:p>
            <a:r>
              <a:rPr lang="en-US" dirty="0"/>
              <a:t>Beamforming and seismic inversion allow to determine main the noise sources and local dispersion curve, as well as a model of the underground geology</a:t>
            </a:r>
          </a:p>
        </p:txBody>
      </p:sp>
      <p:sp>
        <p:nvSpPr>
          <p:cNvPr id="4" name="Title 3">
            <a:extLst>
              <a:ext uri="{FF2B5EF4-FFF2-40B4-BE49-F238E27FC236}">
                <a16:creationId xmlns:a16="http://schemas.microsoft.com/office/drawing/2014/main" id="{DB86FAB4-6CD1-B447-AE1E-79AFF0F6C497}"/>
              </a:ext>
            </a:extLst>
          </p:cNvPr>
          <p:cNvSpPr>
            <a:spLocks noGrp="1"/>
          </p:cNvSpPr>
          <p:nvPr>
            <p:ph type="title"/>
          </p:nvPr>
        </p:nvSpPr>
        <p:spPr/>
        <p:txBody>
          <a:bodyPr/>
          <a:lstStyle/>
          <a:p>
            <a:r>
              <a:rPr lang="en-US" dirty="0"/>
              <a:t>Results from the seismic array: beamforming</a:t>
            </a:r>
          </a:p>
        </p:txBody>
      </p:sp>
      <p:sp>
        <p:nvSpPr>
          <p:cNvPr id="9" name="TextBox 8">
            <a:extLst>
              <a:ext uri="{FF2B5EF4-FFF2-40B4-BE49-F238E27FC236}">
                <a16:creationId xmlns:a16="http://schemas.microsoft.com/office/drawing/2014/main" id="{907D5016-7B4B-214A-87A8-479C8C5D7180}"/>
              </a:ext>
            </a:extLst>
          </p:cNvPr>
          <p:cNvSpPr txBox="1"/>
          <p:nvPr/>
        </p:nvSpPr>
        <p:spPr>
          <a:xfrm>
            <a:off x="479943" y="1662108"/>
            <a:ext cx="2675002" cy="1738938"/>
          </a:xfrm>
          <a:prstGeom prst="rect">
            <a:avLst/>
          </a:prstGeom>
          <a:noFill/>
        </p:spPr>
        <p:txBody>
          <a:bodyPr wrap="square" lIns="0" tIns="0" rIns="0" bIns="0" rtlCol="0">
            <a:spAutoFit/>
          </a:bodyPr>
          <a:lstStyle/>
          <a:p>
            <a:pPr>
              <a:spcBef>
                <a:spcPts val="600"/>
              </a:spcBef>
              <a:buClr>
                <a:schemeClr val="tx2"/>
              </a:buClr>
            </a:pPr>
            <a:r>
              <a:rPr lang="en-US" sz="1400" b="1" dirty="0">
                <a:solidFill>
                  <a:schemeClr val="tx2"/>
                </a:solidFill>
              </a:rPr>
              <a:t>Beamforming</a:t>
            </a:r>
          </a:p>
          <a:p>
            <a:pPr marL="285750" indent="-285750">
              <a:spcBef>
                <a:spcPts val="600"/>
              </a:spcBef>
              <a:buClr>
                <a:schemeClr val="tx2"/>
              </a:buClr>
              <a:buFont typeface="Arial" panose="020B0604020202020204" pitchFamily="34" charset="0"/>
              <a:buChar char="•"/>
            </a:pPr>
            <a:r>
              <a:rPr lang="en-US" sz="1400" dirty="0">
                <a:solidFill>
                  <a:schemeClr val="tx2"/>
                </a:solidFill>
              </a:rPr>
              <a:t>Main noise sources well defined at low frequencies</a:t>
            </a:r>
          </a:p>
          <a:p>
            <a:pPr marL="285750" indent="-285750">
              <a:spcBef>
                <a:spcPts val="600"/>
              </a:spcBef>
              <a:buClr>
                <a:schemeClr val="tx2"/>
              </a:buClr>
              <a:buFont typeface="Arial" panose="020B0604020202020204" pitchFamily="34" charset="0"/>
              <a:buChar char="•"/>
            </a:pPr>
            <a:r>
              <a:rPr lang="en-US" sz="1400" dirty="0">
                <a:solidFill>
                  <a:schemeClr val="tx2"/>
                </a:solidFill>
              </a:rPr>
              <a:t>Frequency dependent phase velocity</a:t>
            </a:r>
          </a:p>
          <a:p>
            <a:pPr marL="285750" indent="-285750">
              <a:spcBef>
                <a:spcPts val="600"/>
              </a:spcBef>
              <a:buClr>
                <a:schemeClr val="tx2"/>
              </a:buClr>
              <a:buFont typeface="Arial" panose="020B0604020202020204" pitchFamily="34" charset="0"/>
              <a:buChar char="•"/>
            </a:pPr>
            <a:r>
              <a:rPr lang="en-US" sz="1400" dirty="0">
                <a:solidFill>
                  <a:schemeClr val="tx2"/>
                </a:solidFill>
              </a:rPr>
              <a:t>Measured first overtone of phase velocity</a:t>
            </a:r>
          </a:p>
        </p:txBody>
      </p:sp>
      <p:pic>
        <p:nvPicPr>
          <p:cNvPr id="10" name="Picture 9">
            <a:extLst>
              <a:ext uri="{FF2B5EF4-FFF2-40B4-BE49-F238E27FC236}">
                <a16:creationId xmlns:a16="http://schemas.microsoft.com/office/drawing/2014/main" id="{4FCAE9FF-D4F3-F14D-A3BB-406060EF3614}"/>
              </a:ext>
            </a:extLst>
          </p:cNvPr>
          <p:cNvPicPr>
            <a:picLocks noChangeAspect="1"/>
          </p:cNvPicPr>
          <p:nvPr/>
        </p:nvPicPr>
        <p:blipFill rotWithShape="1">
          <a:blip r:embed="rId5">
            <a:extLst>
              <a:ext uri="{28A0092B-C50C-407E-A947-70E740481C1C}">
                <a14:useLocalDpi xmlns:a14="http://schemas.microsoft.com/office/drawing/2010/main" val="0"/>
              </a:ext>
            </a:extLst>
          </a:blip>
          <a:srcRect r="4981"/>
          <a:stretch/>
        </p:blipFill>
        <p:spPr>
          <a:xfrm>
            <a:off x="3388919" y="1608398"/>
            <a:ext cx="2711918" cy="2659529"/>
          </a:xfrm>
          <a:prstGeom prst="rect">
            <a:avLst/>
          </a:prstGeom>
        </p:spPr>
      </p:pic>
      <p:sp>
        <p:nvSpPr>
          <p:cNvPr id="11" name="5-Point Star 10">
            <a:extLst>
              <a:ext uri="{FF2B5EF4-FFF2-40B4-BE49-F238E27FC236}">
                <a16:creationId xmlns:a16="http://schemas.microsoft.com/office/drawing/2014/main" id="{2E4169F6-3EE4-3443-8CB0-FE99EFD80229}"/>
              </a:ext>
            </a:extLst>
          </p:cNvPr>
          <p:cNvSpPr/>
          <p:nvPr/>
        </p:nvSpPr>
        <p:spPr>
          <a:xfrm>
            <a:off x="5695385" y="3576124"/>
            <a:ext cx="171294" cy="130118"/>
          </a:xfrm>
          <a:prstGeom prst="star5">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57610"/>
            <a:endParaRPr lang="en-US" sz="1400" dirty="0">
              <a:solidFill>
                <a:schemeClr val="tx2"/>
              </a:solidFill>
            </a:endParaRPr>
          </a:p>
        </p:txBody>
      </p:sp>
      <p:sp>
        <p:nvSpPr>
          <p:cNvPr id="12" name="5-Point Star 11">
            <a:extLst>
              <a:ext uri="{FF2B5EF4-FFF2-40B4-BE49-F238E27FC236}">
                <a16:creationId xmlns:a16="http://schemas.microsoft.com/office/drawing/2014/main" id="{3FC93C27-6287-5546-AA57-C7869E87B2D1}"/>
              </a:ext>
            </a:extLst>
          </p:cNvPr>
          <p:cNvSpPr/>
          <p:nvPr/>
        </p:nvSpPr>
        <p:spPr>
          <a:xfrm>
            <a:off x="5623326" y="3706242"/>
            <a:ext cx="171294" cy="130118"/>
          </a:xfrm>
          <a:prstGeom prst="star5">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57610"/>
            <a:endParaRPr lang="en-US" sz="1400" dirty="0">
              <a:solidFill>
                <a:schemeClr val="tx2"/>
              </a:solidFill>
            </a:endParaRPr>
          </a:p>
        </p:txBody>
      </p:sp>
      <p:sp>
        <p:nvSpPr>
          <p:cNvPr id="13" name="5-Point Star 12">
            <a:extLst>
              <a:ext uri="{FF2B5EF4-FFF2-40B4-BE49-F238E27FC236}">
                <a16:creationId xmlns:a16="http://schemas.microsoft.com/office/drawing/2014/main" id="{5595E5F0-6BD6-D140-8961-6CFC80CF00B5}"/>
              </a:ext>
            </a:extLst>
          </p:cNvPr>
          <p:cNvSpPr/>
          <p:nvPr/>
        </p:nvSpPr>
        <p:spPr>
          <a:xfrm>
            <a:off x="4030334" y="3781831"/>
            <a:ext cx="171294" cy="130118"/>
          </a:xfrm>
          <a:prstGeom prst="star5">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57610"/>
            <a:endParaRPr lang="en-US" sz="1400" dirty="0">
              <a:solidFill>
                <a:schemeClr val="tx2"/>
              </a:solidFill>
            </a:endParaRPr>
          </a:p>
        </p:txBody>
      </p:sp>
      <p:sp>
        <p:nvSpPr>
          <p:cNvPr id="14" name="5-Point Star 13">
            <a:extLst>
              <a:ext uri="{FF2B5EF4-FFF2-40B4-BE49-F238E27FC236}">
                <a16:creationId xmlns:a16="http://schemas.microsoft.com/office/drawing/2014/main" id="{853ACBCE-D7C2-B74D-B551-336106189949}"/>
              </a:ext>
            </a:extLst>
          </p:cNvPr>
          <p:cNvSpPr/>
          <p:nvPr/>
        </p:nvSpPr>
        <p:spPr>
          <a:xfrm>
            <a:off x="4174429" y="3843944"/>
            <a:ext cx="171294" cy="130118"/>
          </a:xfrm>
          <a:prstGeom prst="star5">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57610"/>
            <a:endParaRPr lang="en-US" sz="1400" dirty="0">
              <a:solidFill>
                <a:schemeClr val="tx2"/>
              </a:solidFill>
            </a:endParaRPr>
          </a:p>
        </p:txBody>
      </p:sp>
      <p:sp>
        <p:nvSpPr>
          <p:cNvPr id="15" name="5-Point Star 14">
            <a:extLst>
              <a:ext uri="{FF2B5EF4-FFF2-40B4-BE49-F238E27FC236}">
                <a16:creationId xmlns:a16="http://schemas.microsoft.com/office/drawing/2014/main" id="{29BF6D41-5E0B-2F4A-ADC8-2C08C4A39FBB}"/>
              </a:ext>
            </a:extLst>
          </p:cNvPr>
          <p:cNvSpPr/>
          <p:nvPr/>
        </p:nvSpPr>
        <p:spPr>
          <a:xfrm>
            <a:off x="5726420" y="3716772"/>
            <a:ext cx="171294" cy="130118"/>
          </a:xfrm>
          <a:prstGeom prst="star5">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57610"/>
            <a:endParaRPr lang="en-US" sz="1400" dirty="0">
              <a:solidFill>
                <a:schemeClr val="tx2"/>
              </a:solidFill>
            </a:endParaRPr>
          </a:p>
        </p:txBody>
      </p:sp>
      <p:sp>
        <p:nvSpPr>
          <p:cNvPr id="19" name="5-Point Star 18">
            <a:extLst>
              <a:ext uri="{FF2B5EF4-FFF2-40B4-BE49-F238E27FC236}">
                <a16:creationId xmlns:a16="http://schemas.microsoft.com/office/drawing/2014/main" id="{E02463DB-2649-CA43-A2D6-D816E48A6AD2}"/>
              </a:ext>
            </a:extLst>
          </p:cNvPr>
          <p:cNvSpPr/>
          <p:nvPr/>
        </p:nvSpPr>
        <p:spPr>
          <a:xfrm>
            <a:off x="4318524" y="3897008"/>
            <a:ext cx="171294" cy="130118"/>
          </a:xfrm>
          <a:prstGeom prst="star5">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57610"/>
            <a:endParaRPr lang="en-US" sz="1400" dirty="0">
              <a:solidFill>
                <a:schemeClr val="tx2"/>
              </a:solidFill>
            </a:endParaRPr>
          </a:p>
        </p:txBody>
      </p:sp>
      <p:grpSp>
        <p:nvGrpSpPr>
          <p:cNvPr id="3" name="Group 2">
            <a:extLst>
              <a:ext uri="{FF2B5EF4-FFF2-40B4-BE49-F238E27FC236}">
                <a16:creationId xmlns:a16="http://schemas.microsoft.com/office/drawing/2014/main" id="{54D20FFD-E6EF-E441-A953-279A15C8B8C7}"/>
              </a:ext>
            </a:extLst>
          </p:cNvPr>
          <p:cNvGrpSpPr/>
          <p:nvPr/>
        </p:nvGrpSpPr>
        <p:grpSpPr>
          <a:xfrm>
            <a:off x="6307761" y="1300571"/>
            <a:ext cx="3641816" cy="1938749"/>
            <a:chOff x="6272650" y="1654930"/>
            <a:chExt cx="3641816" cy="1938749"/>
          </a:xfrm>
        </p:grpSpPr>
        <p:pic>
          <p:nvPicPr>
            <p:cNvPr id="18" name="Picture 17">
              <a:extLst>
                <a:ext uri="{FF2B5EF4-FFF2-40B4-BE49-F238E27FC236}">
                  <a16:creationId xmlns:a16="http://schemas.microsoft.com/office/drawing/2014/main" id="{29149573-F367-644D-B7A1-61F621F6403A}"/>
                </a:ext>
              </a:extLst>
            </p:cNvPr>
            <p:cNvPicPr>
              <a:picLocks noChangeAspect="1"/>
            </p:cNvPicPr>
            <p:nvPr/>
          </p:nvPicPr>
          <p:blipFill rotWithShape="1">
            <a:blip r:embed="rId6">
              <a:extLst>
                <a:ext uri="{28A0092B-C50C-407E-A947-70E740481C1C}">
                  <a14:useLocalDpi xmlns:a14="http://schemas.microsoft.com/office/drawing/2010/main" val="0"/>
                </a:ext>
              </a:extLst>
            </a:blip>
            <a:srcRect l="7679" t="50948" r="64163"/>
            <a:stretch/>
          </p:blipFill>
          <p:spPr>
            <a:xfrm>
              <a:off x="6272650" y="1891771"/>
              <a:ext cx="2308726" cy="1701908"/>
            </a:xfrm>
            <a:prstGeom prst="rect">
              <a:avLst/>
            </a:prstGeom>
          </p:spPr>
        </p:pic>
        <p:cxnSp>
          <p:nvCxnSpPr>
            <p:cNvPr id="20" name="Straight Arrow Connector 19">
              <a:extLst>
                <a:ext uri="{FF2B5EF4-FFF2-40B4-BE49-F238E27FC236}">
                  <a16:creationId xmlns:a16="http://schemas.microsoft.com/office/drawing/2014/main" id="{395C4838-5EF2-AB48-8543-4D9837E33897}"/>
                </a:ext>
              </a:extLst>
            </p:cNvPr>
            <p:cNvCxnSpPr>
              <a:cxnSpLocks/>
            </p:cNvCxnSpPr>
            <p:nvPr/>
          </p:nvCxnSpPr>
          <p:spPr>
            <a:xfrm flipV="1">
              <a:off x="7414292" y="1841195"/>
              <a:ext cx="934856" cy="7604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256CFAA-BC31-B84E-8E50-4D0893AE9DB8}"/>
                </a:ext>
              </a:extLst>
            </p:cNvPr>
            <p:cNvSpPr txBox="1"/>
            <p:nvPr/>
          </p:nvSpPr>
          <p:spPr>
            <a:xfrm>
              <a:off x="7333147" y="2008199"/>
              <a:ext cx="863600" cy="215444"/>
            </a:xfrm>
            <a:prstGeom prst="rect">
              <a:avLst/>
            </a:prstGeom>
            <a:noFill/>
          </p:spPr>
          <p:txBody>
            <a:bodyPr wrap="square" lIns="0" tIns="0" rIns="0" bIns="0" rtlCol="0">
              <a:spAutoFit/>
            </a:bodyPr>
            <a:lstStyle/>
            <a:p>
              <a:pPr>
                <a:spcBef>
                  <a:spcPts val="600"/>
                </a:spcBef>
                <a:buClr>
                  <a:schemeClr val="tx2"/>
                </a:buClr>
              </a:pPr>
              <a:r>
                <a:rPr lang="en-US" sz="1400" dirty="0">
                  <a:solidFill>
                    <a:schemeClr val="tx2"/>
                  </a:solidFill>
                </a:rPr>
                <a:t>N</a:t>
              </a:r>
            </a:p>
          </p:txBody>
        </p:sp>
        <p:sp>
          <p:nvSpPr>
            <p:cNvPr id="23" name="TextBox 22">
              <a:extLst>
                <a:ext uri="{FF2B5EF4-FFF2-40B4-BE49-F238E27FC236}">
                  <a16:creationId xmlns:a16="http://schemas.microsoft.com/office/drawing/2014/main" id="{4227B84F-8914-6345-9A88-4385A8B7DB10}"/>
                </a:ext>
              </a:extLst>
            </p:cNvPr>
            <p:cNvSpPr txBox="1"/>
            <p:nvPr/>
          </p:nvSpPr>
          <p:spPr>
            <a:xfrm>
              <a:off x="7917347" y="2501595"/>
              <a:ext cx="863600" cy="215444"/>
            </a:xfrm>
            <a:prstGeom prst="rect">
              <a:avLst/>
            </a:prstGeom>
            <a:noFill/>
          </p:spPr>
          <p:txBody>
            <a:bodyPr wrap="square" lIns="0" tIns="0" rIns="0" bIns="0" rtlCol="0">
              <a:spAutoFit/>
            </a:bodyPr>
            <a:lstStyle/>
            <a:p>
              <a:pPr>
                <a:spcBef>
                  <a:spcPts val="600"/>
                </a:spcBef>
                <a:buClr>
                  <a:schemeClr val="tx2"/>
                </a:buClr>
              </a:pPr>
              <a:r>
                <a:rPr lang="en-US" sz="1400" dirty="0">
                  <a:solidFill>
                    <a:schemeClr val="tx2"/>
                  </a:solidFill>
                </a:rPr>
                <a:t>E</a:t>
              </a:r>
            </a:p>
          </p:txBody>
        </p:sp>
        <p:sp>
          <p:nvSpPr>
            <p:cNvPr id="24" name="TextBox 23">
              <a:extLst>
                <a:ext uri="{FF2B5EF4-FFF2-40B4-BE49-F238E27FC236}">
                  <a16:creationId xmlns:a16="http://schemas.microsoft.com/office/drawing/2014/main" id="{A24B9A85-0D53-F540-91D4-68A70AFEA074}"/>
                </a:ext>
              </a:extLst>
            </p:cNvPr>
            <p:cNvSpPr txBox="1"/>
            <p:nvPr/>
          </p:nvSpPr>
          <p:spPr>
            <a:xfrm>
              <a:off x="7350080" y="3018062"/>
              <a:ext cx="863600" cy="215444"/>
            </a:xfrm>
            <a:prstGeom prst="rect">
              <a:avLst/>
            </a:prstGeom>
            <a:noFill/>
          </p:spPr>
          <p:txBody>
            <a:bodyPr wrap="square" lIns="0" tIns="0" rIns="0" bIns="0" rtlCol="0">
              <a:spAutoFit/>
            </a:bodyPr>
            <a:lstStyle/>
            <a:p>
              <a:pPr>
                <a:spcBef>
                  <a:spcPts val="600"/>
                </a:spcBef>
                <a:buClr>
                  <a:schemeClr val="tx2"/>
                </a:buClr>
              </a:pPr>
              <a:r>
                <a:rPr lang="en-US" sz="1400" dirty="0">
                  <a:solidFill>
                    <a:schemeClr val="tx2"/>
                  </a:solidFill>
                </a:rPr>
                <a:t>S</a:t>
              </a:r>
            </a:p>
          </p:txBody>
        </p:sp>
        <p:sp>
          <p:nvSpPr>
            <p:cNvPr id="25" name="TextBox 24">
              <a:extLst>
                <a:ext uri="{FF2B5EF4-FFF2-40B4-BE49-F238E27FC236}">
                  <a16:creationId xmlns:a16="http://schemas.microsoft.com/office/drawing/2014/main" id="{8EC198F4-9700-8647-945F-41B7D7CC5D39}"/>
                </a:ext>
              </a:extLst>
            </p:cNvPr>
            <p:cNvSpPr txBox="1"/>
            <p:nvPr/>
          </p:nvSpPr>
          <p:spPr>
            <a:xfrm>
              <a:off x="6732014" y="2518529"/>
              <a:ext cx="863600" cy="215444"/>
            </a:xfrm>
            <a:prstGeom prst="rect">
              <a:avLst/>
            </a:prstGeom>
            <a:noFill/>
          </p:spPr>
          <p:txBody>
            <a:bodyPr wrap="square" lIns="0" tIns="0" rIns="0" bIns="0" rtlCol="0">
              <a:spAutoFit/>
            </a:bodyPr>
            <a:lstStyle/>
            <a:p>
              <a:pPr>
                <a:spcBef>
                  <a:spcPts val="600"/>
                </a:spcBef>
                <a:buClr>
                  <a:schemeClr val="tx2"/>
                </a:buClr>
              </a:pPr>
              <a:r>
                <a:rPr lang="en-US" sz="1400" dirty="0">
                  <a:solidFill>
                    <a:schemeClr val="tx2"/>
                  </a:solidFill>
                </a:rPr>
                <a:t>W</a:t>
              </a:r>
            </a:p>
          </p:txBody>
        </p:sp>
        <p:sp>
          <p:nvSpPr>
            <p:cNvPr id="27" name="TextBox 26">
              <a:extLst>
                <a:ext uri="{FF2B5EF4-FFF2-40B4-BE49-F238E27FC236}">
                  <a16:creationId xmlns:a16="http://schemas.microsoft.com/office/drawing/2014/main" id="{8285064A-0523-BF47-8A2D-424F34BBD934}"/>
                </a:ext>
              </a:extLst>
            </p:cNvPr>
            <p:cNvSpPr txBox="1"/>
            <p:nvPr/>
          </p:nvSpPr>
          <p:spPr>
            <a:xfrm rot="19333472">
              <a:off x="7697215" y="1654930"/>
              <a:ext cx="1155766" cy="215444"/>
            </a:xfrm>
            <a:prstGeom prst="rect">
              <a:avLst/>
            </a:prstGeom>
            <a:noFill/>
          </p:spPr>
          <p:txBody>
            <a:bodyPr wrap="none" lIns="0" tIns="0" rIns="0" bIns="0" rtlCol="0">
              <a:spAutoFit/>
            </a:bodyPr>
            <a:lstStyle/>
            <a:p>
              <a:pPr>
                <a:spcBef>
                  <a:spcPts val="600"/>
                </a:spcBef>
                <a:buClr>
                  <a:schemeClr val="tx2"/>
                </a:buClr>
              </a:pPr>
              <a:r>
                <a:rPr lang="en-US" sz="1400" dirty="0">
                  <a:solidFill>
                    <a:schemeClr val="tx2"/>
                  </a:solidFill>
                </a:rPr>
                <a:t>Phase velocity</a:t>
              </a:r>
            </a:p>
          </p:txBody>
        </p:sp>
        <p:sp>
          <p:nvSpPr>
            <p:cNvPr id="29" name="TextBox 28">
              <a:extLst>
                <a:ext uri="{FF2B5EF4-FFF2-40B4-BE49-F238E27FC236}">
                  <a16:creationId xmlns:a16="http://schemas.microsoft.com/office/drawing/2014/main" id="{331F73F4-C43B-BA48-AEEC-7727239DB97E}"/>
                </a:ext>
              </a:extLst>
            </p:cNvPr>
            <p:cNvSpPr txBox="1"/>
            <p:nvPr/>
          </p:nvSpPr>
          <p:spPr>
            <a:xfrm>
              <a:off x="8373533" y="1793862"/>
              <a:ext cx="1540933" cy="215444"/>
            </a:xfrm>
            <a:prstGeom prst="rect">
              <a:avLst/>
            </a:prstGeom>
            <a:noFill/>
          </p:spPr>
          <p:txBody>
            <a:bodyPr wrap="square" lIns="0" tIns="0" rIns="0" bIns="0" rtlCol="0">
              <a:spAutoFit/>
            </a:bodyPr>
            <a:lstStyle/>
            <a:p>
              <a:pPr>
                <a:spcBef>
                  <a:spcPts val="600"/>
                </a:spcBef>
                <a:buClr>
                  <a:schemeClr val="tx2"/>
                </a:buClr>
              </a:pPr>
              <a:r>
                <a:rPr lang="en-US" sz="1400" dirty="0">
                  <a:solidFill>
                    <a:schemeClr val="tx2"/>
                  </a:solidFill>
                </a:rPr>
                <a:t>0</a:t>
              </a:r>
            </a:p>
          </p:txBody>
        </p:sp>
        <p:sp>
          <p:nvSpPr>
            <p:cNvPr id="30" name="TextBox 29">
              <a:extLst>
                <a:ext uri="{FF2B5EF4-FFF2-40B4-BE49-F238E27FC236}">
                  <a16:creationId xmlns:a16="http://schemas.microsoft.com/office/drawing/2014/main" id="{51C34B6E-3F55-2048-9BDE-573D45BED0E7}"/>
                </a:ext>
              </a:extLst>
            </p:cNvPr>
            <p:cNvSpPr txBox="1"/>
            <p:nvPr/>
          </p:nvSpPr>
          <p:spPr>
            <a:xfrm>
              <a:off x="7282347" y="2374595"/>
              <a:ext cx="1007533" cy="276999"/>
            </a:xfrm>
            <a:prstGeom prst="rect">
              <a:avLst/>
            </a:prstGeom>
            <a:noFill/>
          </p:spPr>
          <p:txBody>
            <a:bodyPr wrap="square" lIns="0" tIns="0" rIns="0" bIns="0" rtlCol="0">
              <a:spAutoFit/>
            </a:bodyPr>
            <a:lstStyle/>
            <a:p>
              <a:pPr>
                <a:spcBef>
                  <a:spcPts val="600"/>
                </a:spcBef>
                <a:buClr>
                  <a:schemeClr val="tx2"/>
                </a:buClr>
              </a:pPr>
              <a:r>
                <a:rPr lang="en-US" dirty="0">
                  <a:solidFill>
                    <a:schemeClr val="tx2"/>
                  </a:solidFill>
                </a:rPr>
                <a:t>∞</a:t>
              </a:r>
            </a:p>
          </p:txBody>
        </p:sp>
      </p:grpSp>
      <p:sp>
        <p:nvSpPr>
          <p:cNvPr id="31" name="TextBox 30">
            <a:extLst>
              <a:ext uri="{FF2B5EF4-FFF2-40B4-BE49-F238E27FC236}">
                <a16:creationId xmlns:a16="http://schemas.microsoft.com/office/drawing/2014/main" id="{9848CB73-1725-D74A-8CCD-88FC320F8880}"/>
              </a:ext>
            </a:extLst>
          </p:cNvPr>
          <p:cNvSpPr txBox="1"/>
          <p:nvPr/>
        </p:nvSpPr>
        <p:spPr>
          <a:xfrm>
            <a:off x="629318" y="4988553"/>
            <a:ext cx="1551707" cy="430887"/>
          </a:xfrm>
          <a:prstGeom prst="rect">
            <a:avLst/>
          </a:prstGeom>
          <a:noFill/>
        </p:spPr>
        <p:txBody>
          <a:bodyPr wrap="none" lIns="0" tIns="0" rIns="0" bIns="0" rtlCol="0">
            <a:spAutoFit/>
          </a:bodyPr>
          <a:lstStyle/>
          <a:p>
            <a:pPr algn="ctr">
              <a:spcBef>
                <a:spcPts val="600"/>
              </a:spcBef>
              <a:buClr>
                <a:schemeClr val="tx2"/>
              </a:buClr>
            </a:pPr>
            <a:r>
              <a:rPr lang="en-US" sz="1400" b="1" dirty="0">
                <a:solidFill>
                  <a:schemeClr val="tx2"/>
                </a:solidFill>
              </a:rPr>
              <a:t>Dispersion curve</a:t>
            </a:r>
            <a:br>
              <a:rPr lang="en-US" sz="1400" dirty="0">
                <a:solidFill>
                  <a:schemeClr val="tx2"/>
                </a:solidFill>
              </a:rPr>
            </a:br>
            <a:r>
              <a:rPr lang="en-US" sz="1400" dirty="0">
                <a:solidFill>
                  <a:schemeClr val="tx2"/>
                </a:solidFill>
              </a:rPr>
              <a:t>Surface information</a:t>
            </a:r>
          </a:p>
        </p:txBody>
      </p:sp>
      <p:grpSp>
        <p:nvGrpSpPr>
          <p:cNvPr id="7" name="Group 6">
            <a:extLst>
              <a:ext uri="{FF2B5EF4-FFF2-40B4-BE49-F238E27FC236}">
                <a16:creationId xmlns:a16="http://schemas.microsoft.com/office/drawing/2014/main" id="{4F0826A0-8E52-6544-BDE1-EC300192D8C6}"/>
              </a:ext>
            </a:extLst>
          </p:cNvPr>
          <p:cNvGrpSpPr/>
          <p:nvPr/>
        </p:nvGrpSpPr>
        <p:grpSpPr>
          <a:xfrm>
            <a:off x="6339836" y="3222105"/>
            <a:ext cx="2613907" cy="2716124"/>
            <a:chOff x="6361011" y="3539005"/>
            <a:chExt cx="2613907" cy="2716124"/>
          </a:xfrm>
        </p:grpSpPr>
        <p:pic>
          <p:nvPicPr>
            <p:cNvPr id="16" name="Picture 15">
              <a:extLst>
                <a:ext uri="{FF2B5EF4-FFF2-40B4-BE49-F238E27FC236}">
                  <a16:creationId xmlns:a16="http://schemas.microsoft.com/office/drawing/2014/main" id="{A9FF7B8E-2DF2-5448-A1EA-EE25C8A87733}"/>
                </a:ext>
              </a:extLst>
            </p:cNvPr>
            <p:cNvPicPr>
              <a:picLocks noChangeAspect="1"/>
            </p:cNvPicPr>
            <p:nvPr/>
          </p:nvPicPr>
          <p:blipFill rotWithShape="1">
            <a:blip r:embed="rId7">
              <a:extLst>
                <a:ext uri="{28A0092B-C50C-407E-A947-70E740481C1C}">
                  <a14:useLocalDpi xmlns:a14="http://schemas.microsoft.com/office/drawing/2010/main" val="0"/>
                </a:ext>
              </a:extLst>
            </a:blip>
            <a:srcRect l="35637" t="51288" r="35691" b="3695"/>
            <a:stretch/>
          </p:blipFill>
          <p:spPr>
            <a:xfrm>
              <a:off x="6361011" y="3539005"/>
              <a:ext cx="2362383" cy="1812749"/>
            </a:xfrm>
            <a:prstGeom prst="rect">
              <a:avLst/>
            </a:prstGeom>
          </p:spPr>
        </p:pic>
        <p:sp>
          <p:nvSpPr>
            <p:cNvPr id="36" name="TextBox 35">
              <a:extLst>
                <a:ext uri="{FF2B5EF4-FFF2-40B4-BE49-F238E27FC236}">
                  <a16:creationId xmlns:a16="http://schemas.microsoft.com/office/drawing/2014/main" id="{471CBF34-586C-3840-AE38-CE11411F8B65}"/>
                </a:ext>
              </a:extLst>
            </p:cNvPr>
            <p:cNvSpPr txBox="1"/>
            <p:nvPr/>
          </p:nvSpPr>
          <p:spPr>
            <a:xfrm>
              <a:off x="7434432" y="5824242"/>
              <a:ext cx="1540486" cy="430887"/>
            </a:xfrm>
            <a:prstGeom prst="rect">
              <a:avLst/>
            </a:prstGeom>
            <a:noFill/>
          </p:spPr>
          <p:txBody>
            <a:bodyPr wrap="none" lIns="0" tIns="0" rIns="0" bIns="0" rtlCol="0">
              <a:spAutoFit/>
            </a:bodyPr>
            <a:lstStyle/>
            <a:p>
              <a:pPr algn="ctr">
                <a:spcBef>
                  <a:spcPts val="600"/>
                </a:spcBef>
                <a:buClr>
                  <a:schemeClr val="tx2"/>
                </a:buClr>
              </a:pPr>
              <a:r>
                <a:rPr lang="en-US" sz="1400" dirty="0">
                  <a:solidFill>
                    <a:schemeClr val="tx2"/>
                  </a:solidFill>
                </a:rPr>
                <a:t>First overtone</a:t>
              </a:r>
              <a:br>
                <a:rPr lang="en-US" sz="1400" dirty="0">
                  <a:solidFill>
                    <a:schemeClr val="tx2"/>
                  </a:solidFill>
                </a:rPr>
              </a:br>
              <a:r>
                <a:rPr lang="en-US" sz="1400" dirty="0">
                  <a:solidFill>
                    <a:schemeClr val="tx2"/>
                  </a:solidFill>
                </a:rPr>
                <a:t>Fundamental mode</a:t>
              </a:r>
            </a:p>
          </p:txBody>
        </p:sp>
        <p:cxnSp>
          <p:nvCxnSpPr>
            <p:cNvPr id="38" name="Straight Arrow Connector 37">
              <a:extLst>
                <a:ext uri="{FF2B5EF4-FFF2-40B4-BE49-F238E27FC236}">
                  <a16:creationId xmlns:a16="http://schemas.microsoft.com/office/drawing/2014/main" id="{C715DE02-970A-5A4E-A7AE-B9593FA9BA37}"/>
                </a:ext>
              </a:extLst>
            </p:cNvPr>
            <p:cNvCxnSpPr>
              <a:cxnSpLocks/>
            </p:cNvCxnSpPr>
            <p:nvPr/>
          </p:nvCxnSpPr>
          <p:spPr>
            <a:xfrm flipH="1" flipV="1">
              <a:off x="7454813" y="4563898"/>
              <a:ext cx="182236" cy="128942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602CCAA-8CE4-3346-9F3A-5FC5F6957843}"/>
                </a:ext>
              </a:extLst>
            </p:cNvPr>
            <p:cNvCxnSpPr>
              <a:cxnSpLocks/>
              <a:stCxn id="36" idx="1"/>
            </p:cNvCxnSpPr>
            <p:nvPr/>
          </p:nvCxnSpPr>
          <p:spPr>
            <a:xfrm flipH="1" flipV="1">
              <a:off x="7204582" y="4480344"/>
              <a:ext cx="229850" cy="15593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Down Arrow 32">
            <a:extLst>
              <a:ext uri="{FF2B5EF4-FFF2-40B4-BE49-F238E27FC236}">
                <a16:creationId xmlns:a16="http://schemas.microsoft.com/office/drawing/2014/main" id="{70994E3D-5FA4-6343-A7FD-ACA7F8229C17}"/>
              </a:ext>
            </a:extLst>
          </p:cNvPr>
          <p:cNvSpPr/>
          <p:nvPr/>
        </p:nvSpPr>
        <p:spPr>
          <a:xfrm rot="5400000" flipV="1">
            <a:off x="981640" y="5156959"/>
            <a:ext cx="702734" cy="14035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57610"/>
            <a:endParaRPr lang="en-US" sz="1400" dirty="0">
              <a:solidFill>
                <a:schemeClr val="tx2"/>
              </a:solidFill>
            </a:endParaRPr>
          </a:p>
        </p:txBody>
      </p:sp>
      <p:sp>
        <p:nvSpPr>
          <p:cNvPr id="5" name="Slide Number Placeholder 4">
            <a:extLst>
              <a:ext uri="{FF2B5EF4-FFF2-40B4-BE49-F238E27FC236}">
                <a16:creationId xmlns:a16="http://schemas.microsoft.com/office/drawing/2014/main" id="{3173625E-F75E-4374-AF4D-006039425A67}"/>
              </a:ext>
            </a:extLst>
          </p:cNvPr>
          <p:cNvSpPr>
            <a:spLocks noGrp="1"/>
          </p:cNvSpPr>
          <p:nvPr>
            <p:ph type="sldNum" sz="quarter" idx="4"/>
          </p:nvPr>
        </p:nvSpPr>
        <p:spPr/>
        <p:txBody>
          <a:bodyPr/>
          <a:lstStyle/>
          <a:p>
            <a:pPr defTabSz="422041"/>
            <a:fld id="{7C7B4FCA-D758-EB48-BD46-5EEF226FD218}" type="slidenum">
              <a:rPr lang="en-US" smtClean="0"/>
              <a:pPr defTabSz="422041"/>
              <a:t>11</a:t>
            </a:fld>
            <a:endParaRPr lang="en-US" dirty="0"/>
          </a:p>
        </p:txBody>
      </p:sp>
    </p:spTree>
    <p:custDataLst>
      <p:tags r:id="rId1"/>
    </p:custDataLst>
    <p:extLst>
      <p:ext uri="{BB962C8B-B14F-4D97-AF65-F5344CB8AC3E}">
        <p14:creationId xmlns:p14="http://schemas.microsoft.com/office/powerpoint/2010/main" val="2838138598"/>
      </p:ext>
    </p:extLst>
  </p:cSld>
  <p:clrMapOvr>
    <a:masterClrMapping/>
  </p:clrMapOvr>
  <mc:AlternateContent xmlns:mc="http://schemas.openxmlformats.org/markup-compatibility/2006" xmlns:p14="http://schemas.microsoft.com/office/powerpoint/2010/main">
    <mc:Choice Requires="p14">
      <p:transition spd="med" p14:dur="700" advTm="137642">
        <p:fade/>
      </p:transition>
    </mc:Choice>
    <mc:Fallback xmlns="">
      <p:transition spd="med" advTm="13764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31" grpId="0"/>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C7146D-1E5B-6846-BA00-83E94A0C3B20}"/>
              </a:ext>
            </a:extLst>
          </p:cNvPr>
          <p:cNvSpPr>
            <a:spLocks noGrp="1"/>
          </p:cNvSpPr>
          <p:nvPr>
            <p:ph type="body" idx="1"/>
          </p:nvPr>
        </p:nvSpPr>
        <p:spPr/>
        <p:txBody>
          <a:bodyPr/>
          <a:lstStyle/>
          <a:p>
            <a:r>
              <a:rPr lang="en-US" dirty="0"/>
              <a:t>The inputs for the seismic model are the layered subsurface model from the inversion analysis, locations of the main noise sources and the PSD measured on site</a:t>
            </a:r>
          </a:p>
          <a:p>
            <a:endParaRPr lang="en-US" dirty="0"/>
          </a:p>
        </p:txBody>
      </p:sp>
      <p:sp>
        <p:nvSpPr>
          <p:cNvPr id="4" name="Title 3">
            <a:extLst>
              <a:ext uri="{FF2B5EF4-FFF2-40B4-BE49-F238E27FC236}">
                <a16:creationId xmlns:a16="http://schemas.microsoft.com/office/drawing/2014/main" id="{4C5589F4-19ED-8546-AB57-7876D2ABFEEB}"/>
              </a:ext>
            </a:extLst>
          </p:cNvPr>
          <p:cNvSpPr>
            <a:spLocks noGrp="1"/>
          </p:cNvSpPr>
          <p:nvPr>
            <p:ph type="title"/>
          </p:nvPr>
        </p:nvSpPr>
        <p:spPr/>
        <p:txBody>
          <a:bodyPr/>
          <a:lstStyle/>
          <a:p>
            <a:r>
              <a:rPr lang="en-US" dirty="0"/>
              <a:t>Seismic field modeling</a:t>
            </a:r>
          </a:p>
        </p:txBody>
      </p:sp>
      <p:sp>
        <p:nvSpPr>
          <p:cNvPr id="5" name="Slide Number Placeholder 4">
            <a:extLst>
              <a:ext uri="{FF2B5EF4-FFF2-40B4-BE49-F238E27FC236}">
                <a16:creationId xmlns:a16="http://schemas.microsoft.com/office/drawing/2014/main" id="{04A9430F-3B20-E241-A7D1-4533A997D220}"/>
              </a:ext>
            </a:extLst>
          </p:cNvPr>
          <p:cNvSpPr>
            <a:spLocks noGrp="1"/>
          </p:cNvSpPr>
          <p:nvPr>
            <p:ph type="sldNum" sz="quarter" idx="4"/>
          </p:nvPr>
        </p:nvSpPr>
        <p:spPr/>
        <p:txBody>
          <a:bodyPr/>
          <a:lstStyle/>
          <a:p>
            <a:pPr defTabSz="422041"/>
            <a:fld id="{7C7B4FCA-D758-EB48-BD46-5EEF226FD218}" type="slidenum">
              <a:rPr lang="en-US" smtClean="0"/>
              <a:pPr defTabSz="422041"/>
              <a:t>12</a:t>
            </a:fld>
            <a:endParaRPr lang="en-US" dirty="0"/>
          </a:p>
        </p:txBody>
      </p:sp>
      <p:sp>
        <p:nvSpPr>
          <p:cNvPr id="11" name="TextBox 10">
            <a:extLst>
              <a:ext uri="{FF2B5EF4-FFF2-40B4-BE49-F238E27FC236}">
                <a16:creationId xmlns:a16="http://schemas.microsoft.com/office/drawing/2014/main" id="{23120703-B5A1-E344-8194-A0AA27D4EE5B}"/>
              </a:ext>
            </a:extLst>
          </p:cNvPr>
          <p:cNvSpPr txBox="1"/>
          <p:nvPr/>
        </p:nvSpPr>
        <p:spPr>
          <a:xfrm>
            <a:off x="383930" y="1303584"/>
            <a:ext cx="4467469" cy="1815882"/>
          </a:xfrm>
          <a:prstGeom prst="rect">
            <a:avLst/>
          </a:prstGeom>
          <a:noFill/>
        </p:spPr>
        <p:txBody>
          <a:bodyPr wrap="square" lIns="0" tIns="0" rIns="0" bIns="0" rtlCol="0">
            <a:spAutoFit/>
          </a:bodyPr>
          <a:lstStyle/>
          <a:p>
            <a:pPr>
              <a:spcBef>
                <a:spcPts val="600"/>
              </a:spcBef>
              <a:buClr>
                <a:schemeClr val="tx2"/>
              </a:buClr>
            </a:pPr>
            <a:r>
              <a:rPr lang="en-US" sz="1400" b="1" dirty="0">
                <a:solidFill>
                  <a:schemeClr val="tx2"/>
                </a:solidFill>
              </a:rPr>
              <a:t>Ingredients from the measurement</a:t>
            </a:r>
          </a:p>
          <a:p>
            <a:pPr marL="285750" indent="-285750">
              <a:spcBef>
                <a:spcPts val="600"/>
              </a:spcBef>
              <a:buClr>
                <a:schemeClr val="tx2"/>
              </a:buClr>
              <a:buFont typeface="Arial" panose="020B0604020202020204" pitchFamily="34" charset="0"/>
              <a:buChar char="•"/>
            </a:pPr>
            <a:r>
              <a:rPr lang="en-US" sz="1400" dirty="0">
                <a:solidFill>
                  <a:schemeClr val="tx2"/>
                </a:solidFill>
              </a:rPr>
              <a:t>Subsurface horizontally layered geology model (layers, velocities, densities)</a:t>
            </a:r>
          </a:p>
          <a:p>
            <a:pPr marL="285750" indent="-285750">
              <a:spcBef>
                <a:spcPts val="600"/>
              </a:spcBef>
              <a:buClr>
                <a:schemeClr val="tx2"/>
              </a:buClr>
              <a:buFont typeface="Arial" panose="020B0604020202020204" pitchFamily="34" charset="0"/>
              <a:buChar char="•"/>
            </a:pPr>
            <a:r>
              <a:rPr lang="en-US" sz="1400" dirty="0">
                <a:solidFill>
                  <a:schemeClr val="tx2"/>
                </a:solidFill>
              </a:rPr>
              <a:t>Vertical and horizontal sources</a:t>
            </a:r>
          </a:p>
          <a:p>
            <a:pPr marL="285750" indent="-285750">
              <a:spcBef>
                <a:spcPts val="600"/>
              </a:spcBef>
              <a:buClr>
                <a:schemeClr val="tx2"/>
              </a:buClr>
              <a:buFont typeface="Arial" panose="020B0604020202020204" pitchFamily="34" charset="0"/>
              <a:buChar char="•"/>
            </a:pPr>
            <a:r>
              <a:rPr lang="en-US" sz="1400" dirty="0">
                <a:solidFill>
                  <a:schemeClr val="tx2"/>
                </a:solidFill>
              </a:rPr>
              <a:t>Relative source strength: Measured beam power</a:t>
            </a:r>
          </a:p>
          <a:p>
            <a:pPr marL="285750" indent="-285750">
              <a:spcBef>
                <a:spcPts val="600"/>
              </a:spcBef>
              <a:buClr>
                <a:schemeClr val="tx2"/>
              </a:buClr>
              <a:buFont typeface="Arial" panose="020B0604020202020204" pitchFamily="34" charset="0"/>
              <a:buChar char="•"/>
            </a:pPr>
            <a:r>
              <a:rPr lang="en-US" sz="1400" dirty="0">
                <a:solidFill>
                  <a:schemeClr val="tx2"/>
                </a:solidFill>
              </a:rPr>
              <a:t>Absolute source strength: Reproduce measured surface PSD</a:t>
            </a:r>
          </a:p>
        </p:txBody>
      </p:sp>
      <p:sp>
        <p:nvSpPr>
          <p:cNvPr id="12" name="Rectangle 11">
            <a:extLst>
              <a:ext uri="{FF2B5EF4-FFF2-40B4-BE49-F238E27FC236}">
                <a16:creationId xmlns:a16="http://schemas.microsoft.com/office/drawing/2014/main" id="{D1EEE40F-A3C3-2D47-9995-909F7E33D1CF}"/>
              </a:ext>
            </a:extLst>
          </p:cNvPr>
          <p:cNvSpPr/>
          <p:nvPr/>
        </p:nvSpPr>
        <p:spPr>
          <a:xfrm>
            <a:off x="5208185" y="1343288"/>
            <a:ext cx="3813801" cy="2046714"/>
          </a:xfrm>
          <a:prstGeom prst="rect">
            <a:avLst/>
          </a:prstGeom>
        </p:spPr>
        <p:txBody>
          <a:bodyPr wrap="square">
            <a:spAutoFit/>
          </a:bodyPr>
          <a:lstStyle/>
          <a:p>
            <a:pPr>
              <a:spcBef>
                <a:spcPts val="600"/>
              </a:spcBef>
              <a:buClr>
                <a:schemeClr val="tx2"/>
              </a:buClr>
            </a:pPr>
            <a:r>
              <a:rPr lang="en-US" sz="1400" b="1" dirty="0"/>
              <a:t>Results from modeled ambient field</a:t>
            </a:r>
          </a:p>
          <a:p>
            <a:pPr marL="285750" indent="-285750">
              <a:spcBef>
                <a:spcPts val="600"/>
              </a:spcBef>
              <a:buClr>
                <a:schemeClr val="tx2"/>
              </a:buClr>
              <a:buFont typeface="Arial" panose="020B0604020202020204" pitchFamily="34" charset="0"/>
              <a:buChar char="•"/>
            </a:pPr>
            <a:r>
              <a:rPr lang="en-US" sz="1400" dirty="0">
                <a:solidFill>
                  <a:schemeClr val="tx2"/>
                </a:solidFill>
              </a:rPr>
              <a:t>Amplitudes are confined to the soft  surface layers of 30m thickness</a:t>
            </a:r>
          </a:p>
          <a:p>
            <a:pPr marL="285750" indent="-285750">
              <a:spcBef>
                <a:spcPts val="600"/>
              </a:spcBef>
              <a:buClr>
                <a:schemeClr val="tx2"/>
              </a:buClr>
              <a:buFont typeface="Arial" panose="020B0604020202020204" pitchFamily="34" charset="0"/>
              <a:buChar char="•"/>
            </a:pPr>
            <a:r>
              <a:rPr lang="en-US" sz="1400" dirty="0">
                <a:solidFill>
                  <a:schemeClr val="tx2"/>
                </a:solidFill>
              </a:rPr>
              <a:t>At depths where Newtonian noise is relevant (&gt; 100 m), the seismic amplitudes from the dominant Rayleigh waves will have mostly attenuated</a:t>
            </a:r>
          </a:p>
          <a:p>
            <a:pPr marL="285750" indent="-285750">
              <a:spcBef>
                <a:spcPts val="600"/>
              </a:spcBef>
              <a:buClr>
                <a:schemeClr val="tx2"/>
              </a:buClr>
              <a:buFont typeface="Arial" panose="020B0604020202020204" pitchFamily="34" charset="0"/>
              <a:buChar char="•"/>
            </a:pPr>
            <a:endParaRPr lang="en-US" sz="1400" dirty="0">
              <a:solidFill>
                <a:schemeClr val="tx2"/>
              </a:solidFill>
            </a:endParaRPr>
          </a:p>
        </p:txBody>
      </p:sp>
      <p:sp>
        <p:nvSpPr>
          <p:cNvPr id="13" name="TextBox 12">
            <a:extLst>
              <a:ext uri="{FF2B5EF4-FFF2-40B4-BE49-F238E27FC236}">
                <a16:creationId xmlns:a16="http://schemas.microsoft.com/office/drawing/2014/main" id="{A49D28C6-F0AE-854C-B6A8-43D94E8D5404}"/>
              </a:ext>
            </a:extLst>
          </p:cNvPr>
          <p:cNvSpPr txBox="1"/>
          <p:nvPr/>
        </p:nvSpPr>
        <p:spPr>
          <a:xfrm>
            <a:off x="6068109" y="4091950"/>
            <a:ext cx="1793504" cy="215444"/>
          </a:xfrm>
          <a:prstGeom prst="rect">
            <a:avLst/>
          </a:prstGeom>
          <a:noFill/>
        </p:spPr>
        <p:txBody>
          <a:bodyPr wrap="none" lIns="0" tIns="0" rIns="0" bIns="0" rtlCol="0">
            <a:spAutoFit/>
          </a:bodyPr>
          <a:lstStyle/>
          <a:p>
            <a:pPr>
              <a:spcBef>
                <a:spcPts val="600"/>
              </a:spcBef>
              <a:buClr>
                <a:schemeClr val="tx2"/>
              </a:buClr>
            </a:pPr>
            <a:r>
              <a:rPr lang="en-US" sz="1400" dirty="0" err="1">
                <a:solidFill>
                  <a:srgbClr val="FF0000"/>
                </a:solidFill>
              </a:rPr>
              <a:t>Timedomain</a:t>
            </a:r>
            <a:r>
              <a:rPr lang="en-US" sz="1400" dirty="0">
                <a:solidFill>
                  <a:srgbClr val="FF0000"/>
                </a:solidFill>
              </a:rPr>
              <a:t> video/plot</a:t>
            </a:r>
          </a:p>
        </p:txBody>
      </p:sp>
      <p:pic>
        <p:nvPicPr>
          <p:cNvPr id="14" name="5Hz_limburg">
            <a:hlinkClick r:id="" action="ppaction://media"/>
            <a:extLst>
              <a:ext uri="{FF2B5EF4-FFF2-40B4-BE49-F238E27FC236}">
                <a16:creationId xmlns:a16="http://schemas.microsoft.com/office/drawing/2014/main" id="{AFB955B6-3B71-EF48-9F82-9864C5EEC9AE}"/>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5241620" y="3906473"/>
            <a:ext cx="3373214" cy="2529910"/>
          </a:xfrm>
          <a:prstGeom prst="rect">
            <a:avLst/>
          </a:prstGeom>
        </p:spPr>
      </p:pic>
      <p:sp>
        <p:nvSpPr>
          <p:cNvPr id="20" name="TextBox 19">
            <a:extLst>
              <a:ext uri="{FF2B5EF4-FFF2-40B4-BE49-F238E27FC236}">
                <a16:creationId xmlns:a16="http://schemas.microsoft.com/office/drawing/2014/main" id="{82907427-E049-9B46-9309-A343A07CEED5}"/>
              </a:ext>
            </a:extLst>
          </p:cNvPr>
          <p:cNvSpPr txBox="1"/>
          <p:nvPr/>
        </p:nvSpPr>
        <p:spPr>
          <a:xfrm rot="16200000">
            <a:off x="7934840" y="5201805"/>
            <a:ext cx="1144544" cy="215444"/>
          </a:xfrm>
          <a:prstGeom prst="rect">
            <a:avLst/>
          </a:prstGeom>
          <a:noFill/>
        </p:spPr>
        <p:txBody>
          <a:bodyPr wrap="none" lIns="0" tIns="0" rIns="0" bIns="0" rtlCol="0">
            <a:spAutoFit/>
          </a:bodyPr>
          <a:lstStyle/>
          <a:p>
            <a:pPr>
              <a:spcBef>
                <a:spcPts val="600"/>
              </a:spcBef>
              <a:buClr>
                <a:schemeClr val="tx2"/>
              </a:buClr>
            </a:pPr>
            <a:r>
              <a:rPr lang="en-US" sz="1400" dirty="0">
                <a:solidFill>
                  <a:schemeClr val="tx2"/>
                </a:solidFill>
              </a:rPr>
              <a:t>Amplitude [au]</a:t>
            </a:r>
          </a:p>
        </p:txBody>
      </p:sp>
      <p:pic>
        <p:nvPicPr>
          <p:cNvPr id="24" name="Content Placeholder 23">
            <a:extLst>
              <a:ext uri="{FF2B5EF4-FFF2-40B4-BE49-F238E27FC236}">
                <a16:creationId xmlns:a16="http://schemas.microsoft.com/office/drawing/2014/main" id="{7D3A7D7D-DC41-CE4D-96FB-EA86C0FE4727}"/>
              </a:ext>
            </a:extLst>
          </p:cNvPr>
          <p:cNvPicPr>
            <a:picLocks noGrp="1" noChangeAspect="1"/>
          </p:cNvPicPr>
          <p:nvPr>
            <p:ph sz="quarter" idx="15"/>
          </p:nvPr>
        </p:nvPicPr>
        <p:blipFill rotWithShape="1">
          <a:blip r:embed="rId6" cstate="print">
            <a:extLst>
              <a:ext uri="{28A0092B-C50C-407E-A947-70E740481C1C}">
                <a14:useLocalDpi xmlns:a14="http://schemas.microsoft.com/office/drawing/2010/main" val="0"/>
              </a:ext>
            </a:extLst>
          </a:blip>
          <a:srcRect r="7746"/>
          <a:stretch/>
        </p:blipFill>
        <p:spPr>
          <a:xfrm>
            <a:off x="119438" y="3334909"/>
            <a:ext cx="4684131" cy="3473727"/>
          </a:xfrm>
        </p:spPr>
      </p:pic>
      <p:sp>
        <p:nvSpPr>
          <p:cNvPr id="38" name="Rectangle 37">
            <a:extLst>
              <a:ext uri="{FF2B5EF4-FFF2-40B4-BE49-F238E27FC236}">
                <a16:creationId xmlns:a16="http://schemas.microsoft.com/office/drawing/2014/main" id="{C6D5E0C7-0890-7648-A0A4-2072B471D007}"/>
              </a:ext>
            </a:extLst>
          </p:cNvPr>
          <p:cNvSpPr/>
          <p:nvPr/>
        </p:nvSpPr>
        <p:spPr>
          <a:xfrm>
            <a:off x="8105101" y="3796718"/>
            <a:ext cx="916885" cy="256267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57610"/>
            <a:endParaRPr lang="en-US" sz="1400" dirty="0">
              <a:solidFill>
                <a:schemeClr val="tx2"/>
              </a:solidFill>
            </a:endParaRPr>
          </a:p>
        </p:txBody>
      </p:sp>
      <p:cxnSp>
        <p:nvCxnSpPr>
          <p:cNvPr id="29" name="Straight Arrow Connector 28">
            <a:extLst>
              <a:ext uri="{FF2B5EF4-FFF2-40B4-BE49-F238E27FC236}">
                <a16:creationId xmlns:a16="http://schemas.microsoft.com/office/drawing/2014/main" id="{2F71FF90-1431-334E-AA3B-9FAEE95DC773}"/>
              </a:ext>
            </a:extLst>
          </p:cNvPr>
          <p:cNvCxnSpPr>
            <a:cxnSpLocks/>
          </p:cNvCxnSpPr>
          <p:nvPr/>
        </p:nvCxnSpPr>
        <p:spPr>
          <a:xfrm flipV="1">
            <a:off x="3180080" y="4089400"/>
            <a:ext cx="2052320" cy="4233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4E6A89C-81D3-5743-AD11-C6B571B1DBDF}"/>
              </a:ext>
            </a:extLst>
          </p:cNvPr>
          <p:cNvSpPr txBox="1"/>
          <p:nvPr/>
        </p:nvSpPr>
        <p:spPr>
          <a:xfrm>
            <a:off x="8196572" y="4107391"/>
            <a:ext cx="637995" cy="215444"/>
          </a:xfrm>
          <a:prstGeom prst="rect">
            <a:avLst/>
          </a:prstGeom>
          <a:noFill/>
        </p:spPr>
        <p:txBody>
          <a:bodyPr wrap="none" lIns="0" tIns="0" rIns="0" bIns="0" rtlCol="0">
            <a:spAutoFit/>
          </a:bodyPr>
          <a:lstStyle/>
          <a:p>
            <a:pPr>
              <a:spcBef>
                <a:spcPts val="600"/>
              </a:spcBef>
              <a:buClr>
                <a:schemeClr val="tx2"/>
              </a:buClr>
            </a:pPr>
            <a:r>
              <a:rPr lang="en-US" sz="1400" dirty="0">
                <a:solidFill>
                  <a:schemeClr val="tx2"/>
                </a:solidFill>
              </a:rPr>
              <a:t>Soft soil</a:t>
            </a:r>
          </a:p>
        </p:txBody>
      </p:sp>
      <p:sp>
        <p:nvSpPr>
          <p:cNvPr id="18" name="TextBox 17">
            <a:extLst>
              <a:ext uri="{FF2B5EF4-FFF2-40B4-BE49-F238E27FC236}">
                <a16:creationId xmlns:a16="http://schemas.microsoft.com/office/drawing/2014/main" id="{905BF821-9395-6542-8992-27E64BFBF2B5}"/>
              </a:ext>
            </a:extLst>
          </p:cNvPr>
          <p:cNvSpPr txBox="1"/>
          <p:nvPr/>
        </p:nvSpPr>
        <p:spPr>
          <a:xfrm>
            <a:off x="8232402" y="4542903"/>
            <a:ext cx="408766" cy="215444"/>
          </a:xfrm>
          <a:prstGeom prst="rect">
            <a:avLst/>
          </a:prstGeom>
          <a:noFill/>
        </p:spPr>
        <p:txBody>
          <a:bodyPr wrap="none" lIns="0" tIns="0" rIns="0" bIns="0" rtlCol="0">
            <a:spAutoFit/>
          </a:bodyPr>
          <a:lstStyle/>
          <a:p>
            <a:pPr>
              <a:spcBef>
                <a:spcPts val="600"/>
              </a:spcBef>
              <a:buClr>
                <a:schemeClr val="tx2"/>
              </a:buClr>
            </a:pPr>
            <a:r>
              <a:rPr lang="en-US" sz="1400" dirty="0">
                <a:solidFill>
                  <a:schemeClr val="tx2"/>
                </a:solidFill>
              </a:rPr>
              <a:t>Rock</a:t>
            </a:r>
          </a:p>
        </p:txBody>
      </p:sp>
      <p:sp>
        <p:nvSpPr>
          <p:cNvPr id="39" name="Rectangle 38">
            <a:extLst>
              <a:ext uri="{FF2B5EF4-FFF2-40B4-BE49-F238E27FC236}">
                <a16:creationId xmlns:a16="http://schemas.microsoft.com/office/drawing/2014/main" id="{C4645F58-1A5C-CE4A-807B-CEAC369D29DC}"/>
              </a:ext>
            </a:extLst>
          </p:cNvPr>
          <p:cNvSpPr/>
          <p:nvPr/>
        </p:nvSpPr>
        <p:spPr>
          <a:xfrm>
            <a:off x="8029449" y="4091950"/>
            <a:ext cx="132417" cy="420783"/>
          </a:xfrm>
          <a:prstGeom prst="rect">
            <a:avLst/>
          </a:prstGeom>
          <a:gradFill>
            <a:gsLst>
              <a:gs pos="0">
                <a:srgbClr val="CA9A20"/>
              </a:gs>
              <a:gs pos="100000">
                <a:schemeClr val="tx2">
                  <a:lumMod val="50000"/>
                  <a:lumOff val="50000"/>
                </a:schemeClr>
              </a:gs>
              <a:gs pos="44000">
                <a:srgbClr val="A18025"/>
              </a:gs>
              <a:gs pos="100000">
                <a:schemeClr val="accent1">
                  <a:lumMod val="30000"/>
                  <a:lumOff val="70000"/>
                </a:schemeClr>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57610"/>
            <a:endParaRPr lang="en-US" sz="1400" dirty="0">
              <a:solidFill>
                <a:schemeClr val="tx2"/>
              </a:solidFill>
            </a:endParaRPr>
          </a:p>
        </p:txBody>
      </p:sp>
      <p:sp>
        <p:nvSpPr>
          <p:cNvPr id="40" name="Rectangle 39">
            <a:extLst>
              <a:ext uri="{FF2B5EF4-FFF2-40B4-BE49-F238E27FC236}">
                <a16:creationId xmlns:a16="http://schemas.microsoft.com/office/drawing/2014/main" id="{DA1F81F8-A87E-9B44-989A-EBBC9217C2AA}"/>
              </a:ext>
            </a:extLst>
          </p:cNvPr>
          <p:cNvSpPr/>
          <p:nvPr/>
        </p:nvSpPr>
        <p:spPr>
          <a:xfrm>
            <a:off x="8029449" y="4478868"/>
            <a:ext cx="123951" cy="1634066"/>
          </a:xfrm>
          <a:prstGeom prst="rect">
            <a:avLst/>
          </a:prstGeom>
          <a:solidFill>
            <a:schemeClr val="tx2">
              <a:lumMod val="25000"/>
              <a:lumOff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57610"/>
            <a:endParaRPr lang="en-US" sz="1400" dirty="0">
              <a:solidFill>
                <a:schemeClr val="tx2"/>
              </a:solidFill>
            </a:endParaRPr>
          </a:p>
        </p:txBody>
      </p:sp>
      <p:cxnSp>
        <p:nvCxnSpPr>
          <p:cNvPr id="44" name="Straight Arrow Connector 43">
            <a:extLst>
              <a:ext uri="{FF2B5EF4-FFF2-40B4-BE49-F238E27FC236}">
                <a16:creationId xmlns:a16="http://schemas.microsoft.com/office/drawing/2014/main" id="{C82E1F0C-3689-C642-9AF0-A400640FC4F8}"/>
              </a:ext>
            </a:extLst>
          </p:cNvPr>
          <p:cNvCxnSpPr>
            <a:cxnSpLocks/>
          </p:cNvCxnSpPr>
          <p:nvPr/>
        </p:nvCxnSpPr>
        <p:spPr>
          <a:xfrm flipV="1">
            <a:off x="3180080" y="4487333"/>
            <a:ext cx="2069253" cy="12937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F728B2CE-5C9E-004D-8C48-824C42FFE536}"/>
              </a:ext>
            </a:extLst>
          </p:cNvPr>
          <p:cNvSpPr/>
          <p:nvPr/>
        </p:nvSpPr>
        <p:spPr>
          <a:xfrm>
            <a:off x="5241620" y="4089106"/>
            <a:ext cx="2911780" cy="40669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57610"/>
            <a:endParaRPr lang="en-US" sz="1400" dirty="0">
              <a:solidFill>
                <a:schemeClr val="tx2"/>
              </a:solidFill>
            </a:endParaRPr>
          </a:p>
        </p:txBody>
      </p:sp>
      <p:sp>
        <p:nvSpPr>
          <p:cNvPr id="55" name="TextBox 54">
            <a:extLst>
              <a:ext uri="{FF2B5EF4-FFF2-40B4-BE49-F238E27FC236}">
                <a16:creationId xmlns:a16="http://schemas.microsoft.com/office/drawing/2014/main" id="{8F539C70-F73F-A045-BAD1-67868C30333C}"/>
              </a:ext>
            </a:extLst>
          </p:cNvPr>
          <p:cNvSpPr txBox="1"/>
          <p:nvPr/>
        </p:nvSpPr>
        <p:spPr>
          <a:xfrm>
            <a:off x="5662156" y="3804770"/>
            <a:ext cx="1849865" cy="215444"/>
          </a:xfrm>
          <a:prstGeom prst="rect">
            <a:avLst/>
          </a:prstGeom>
          <a:noFill/>
        </p:spPr>
        <p:txBody>
          <a:bodyPr wrap="none" lIns="0" tIns="0" rIns="0" bIns="0" rtlCol="0">
            <a:spAutoFit/>
          </a:bodyPr>
          <a:lstStyle/>
          <a:p>
            <a:pPr>
              <a:spcBef>
                <a:spcPts val="600"/>
              </a:spcBef>
              <a:buClr>
                <a:schemeClr val="tx2"/>
              </a:buClr>
            </a:pPr>
            <a:r>
              <a:rPr lang="en-US" sz="1400" dirty="0">
                <a:solidFill>
                  <a:schemeClr val="tx2"/>
                </a:solidFill>
              </a:rPr>
              <a:t>Re(displacement) [</a:t>
            </a:r>
            <a:r>
              <a:rPr lang="en-US" sz="1400" dirty="0" err="1">
                <a:solidFill>
                  <a:schemeClr val="tx2"/>
                </a:solidFill>
              </a:rPr>
              <a:t>a.u</a:t>
            </a:r>
            <a:r>
              <a:rPr lang="en-US" sz="1400" dirty="0">
                <a:solidFill>
                  <a:schemeClr val="tx2"/>
                </a:solidFill>
              </a:rPr>
              <a:t>.]</a:t>
            </a:r>
          </a:p>
        </p:txBody>
      </p:sp>
      <p:sp>
        <p:nvSpPr>
          <p:cNvPr id="56" name="TextBox 55">
            <a:extLst>
              <a:ext uri="{FF2B5EF4-FFF2-40B4-BE49-F238E27FC236}">
                <a16:creationId xmlns:a16="http://schemas.microsoft.com/office/drawing/2014/main" id="{59FD9743-0CB1-E64C-ABA6-1E601BB93E09}"/>
              </a:ext>
            </a:extLst>
          </p:cNvPr>
          <p:cNvSpPr txBox="1"/>
          <p:nvPr/>
        </p:nvSpPr>
        <p:spPr>
          <a:xfrm>
            <a:off x="3782748" y="5723882"/>
            <a:ext cx="601127" cy="215444"/>
          </a:xfrm>
          <a:prstGeom prst="rect">
            <a:avLst/>
          </a:prstGeom>
          <a:noFill/>
        </p:spPr>
        <p:txBody>
          <a:bodyPr wrap="none" lIns="0" tIns="0" rIns="0" bIns="0" rtlCol="0">
            <a:spAutoFit/>
          </a:bodyPr>
          <a:lstStyle/>
          <a:p>
            <a:pPr>
              <a:spcBef>
                <a:spcPts val="600"/>
              </a:spcBef>
              <a:buClr>
                <a:schemeClr val="tx2"/>
              </a:buClr>
            </a:pPr>
            <a:r>
              <a:rPr lang="en-US" sz="1400" dirty="0">
                <a:solidFill>
                  <a:schemeClr val="tx2"/>
                </a:solidFill>
              </a:rPr>
              <a:t>@ 5 Hz</a:t>
            </a:r>
          </a:p>
        </p:txBody>
      </p:sp>
      <p:sp>
        <p:nvSpPr>
          <p:cNvPr id="57" name="TextBox 56">
            <a:extLst>
              <a:ext uri="{FF2B5EF4-FFF2-40B4-BE49-F238E27FC236}">
                <a16:creationId xmlns:a16="http://schemas.microsoft.com/office/drawing/2014/main" id="{41C0F83B-9BA1-1A43-B328-D8B3AB2404D3}"/>
              </a:ext>
            </a:extLst>
          </p:cNvPr>
          <p:cNvSpPr txBox="1"/>
          <p:nvPr/>
        </p:nvSpPr>
        <p:spPr>
          <a:xfrm>
            <a:off x="7503974" y="3792978"/>
            <a:ext cx="601127" cy="215444"/>
          </a:xfrm>
          <a:prstGeom prst="rect">
            <a:avLst/>
          </a:prstGeom>
          <a:noFill/>
        </p:spPr>
        <p:txBody>
          <a:bodyPr wrap="none" lIns="0" tIns="0" rIns="0" bIns="0" rtlCol="0">
            <a:spAutoFit/>
          </a:bodyPr>
          <a:lstStyle/>
          <a:p>
            <a:pPr>
              <a:spcBef>
                <a:spcPts val="600"/>
              </a:spcBef>
              <a:buClr>
                <a:schemeClr val="tx2"/>
              </a:buClr>
            </a:pPr>
            <a:r>
              <a:rPr lang="en-US" sz="1400" dirty="0">
                <a:solidFill>
                  <a:schemeClr val="tx2"/>
                </a:solidFill>
              </a:rPr>
              <a:t>@ 5 Hz</a:t>
            </a:r>
          </a:p>
        </p:txBody>
      </p:sp>
      <p:cxnSp>
        <p:nvCxnSpPr>
          <p:cNvPr id="7" name="Straight Arrow Connector 6">
            <a:extLst>
              <a:ext uri="{FF2B5EF4-FFF2-40B4-BE49-F238E27FC236}">
                <a16:creationId xmlns:a16="http://schemas.microsoft.com/office/drawing/2014/main" id="{8BD104DD-CF2B-D646-A6CC-FF90E874E3D6}"/>
              </a:ext>
            </a:extLst>
          </p:cNvPr>
          <p:cNvCxnSpPr/>
          <p:nvPr/>
        </p:nvCxnSpPr>
        <p:spPr>
          <a:xfrm flipV="1">
            <a:off x="2872409" y="3792978"/>
            <a:ext cx="546652" cy="1134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714D5BB-DDE0-3440-9EF7-1496060A3025}"/>
              </a:ext>
            </a:extLst>
          </p:cNvPr>
          <p:cNvCxnSpPr>
            <a:cxnSpLocks/>
          </p:cNvCxnSpPr>
          <p:nvPr/>
        </p:nvCxnSpPr>
        <p:spPr>
          <a:xfrm>
            <a:off x="2895600" y="3774141"/>
            <a:ext cx="447796" cy="1931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9F4AA5A-C4F9-AE4C-AB63-207F9D93AABB}"/>
              </a:ext>
            </a:extLst>
          </p:cNvPr>
          <p:cNvSpPr txBox="1"/>
          <p:nvPr/>
        </p:nvSpPr>
        <p:spPr>
          <a:xfrm>
            <a:off x="3469341" y="3639671"/>
            <a:ext cx="340350" cy="215153"/>
          </a:xfrm>
          <a:prstGeom prst="rect">
            <a:avLst/>
          </a:prstGeom>
          <a:noFill/>
        </p:spPr>
        <p:txBody>
          <a:bodyPr wrap="square" lIns="0" tIns="0" rIns="0" bIns="0" rtlCol="0">
            <a:spAutoFit/>
          </a:bodyPr>
          <a:lstStyle/>
          <a:p>
            <a:pPr>
              <a:spcBef>
                <a:spcPts val="600"/>
              </a:spcBef>
              <a:buClr>
                <a:schemeClr val="tx2"/>
              </a:buClr>
            </a:pPr>
            <a:r>
              <a:rPr lang="en-US" sz="1400" dirty="0">
                <a:solidFill>
                  <a:schemeClr val="tx2"/>
                </a:solidFill>
              </a:rPr>
              <a:t>N</a:t>
            </a:r>
          </a:p>
        </p:txBody>
      </p:sp>
      <p:sp>
        <p:nvSpPr>
          <p:cNvPr id="15" name="TextBox 14">
            <a:extLst>
              <a:ext uri="{FF2B5EF4-FFF2-40B4-BE49-F238E27FC236}">
                <a16:creationId xmlns:a16="http://schemas.microsoft.com/office/drawing/2014/main" id="{8B66A6EC-865C-D34B-AADC-EA004E064794}"/>
              </a:ext>
            </a:extLst>
          </p:cNvPr>
          <p:cNvSpPr txBox="1"/>
          <p:nvPr/>
        </p:nvSpPr>
        <p:spPr>
          <a:xfrm>
            <a:off x="3451412" y="3872753"/>
            <a:ext cx="537882" cy="215444"/>
          </a:xfrm>
          <a:prstGeom prst="rect">
            <a:avLst/>
          </a:prstGeom>
          <a:noFill/>
        </p:spPr>
        <p:txBody>
          <a:bodyPr wrap="square" lIns="0" tIns="0" rIns="0" bIns="0" rtlCol="0">
            <a:spAutoFit/>
          </a:bodyPr>
          <a:lstStyle/>
          <a:p>
            <a:pPr>
              <a:spcBef>
                <a:spcPts val="600"/>
              </a:spcBef>
              <a:buClr>
                <a:schemeClr val="tx2"/>
              </a:buClr>
            </a:pPr>
            <a:r>
              <a:rPr lang="en-US" sz="1400" dirty="0">
                <a:solidFill>
                  <a:schemeClr val="tx2"/>
                </a:solidFill>
              </a:rPr>
              <a:t>E</a:t>
            </a:r>
          </a:p>
        </p:txBody>
      </p:sp>
    </p:spTree>
    <p:custDataLst>
      <p:tags r:id="rId1"/>
    </p:custDataLst>
    <p:extLst>
      <p:ext uri="{BB962C8B-B14F-4D97-AF65-F5344CB8AC3E}">
        <p14:creationId xmlns:p14="http://schemas.microsoft.com/office/powerpoint/2010/main" val="3825628038"/>
      </p:ext>
    </p:extLst>
  </p:cSld>
  <p:clrMapOvr>
    <a:masterClrMapping/>
  </p:clrMapOvr>
  <mc:AlternateContent xmlns:mc="http://schemas.openxmlformats.org/markup-compatibility/2006" xmlns:p14="http://schemas.microsoft.com/office/powerpoint/2010/main">
    <mc:Choice Requires="p14">
      <p:transition spd="med" p14:dur="700" advTm="153213">
        <p:fade/>
      </p:transition>
    </mc:Choice>
    <mc:Fallback xmlns="">
      <p:transition spd="med" advTm="1532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101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4"/>
                </p:tgtEl>
              </p:cMediaNode>
            </p:vide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4"/>
                                        </p:tgtEl>
                                      </p:cBhvr>
                                    </p:cmd>
                                  </p:childTnLst>
                                </p:cTn>
                              </p:par>
                            </p:childTnLst>
                          </p:cTn>
                        </p:par>
                      </p:childTnLst>
                    </p:cTn>
                  </p:par>
                </p:childTnLst>
              </p:cTn>
              <p:nextCondLst>
                <p:cond evt="onClick" delay="0">
                  <p:tgtEl>
                    <p:spTgt spid="14"/>
                  </p:tgtEl>
                </p:cond>
              </p:nextCondLst>
            </p:seq>
          </p:childTnLst>
        </p:cTn>
      </p:par>
    </p:tnLst>
    <p:bldLst>
      <p:bldP spid="52" grpId="0" animBg="1"/>
    </p:bldLst>
  </p:timing>
  <p:extLst mod="1">
    <p:ext uri="{E180D4A7-C9FB-4DFB-919C-405C955672EB}">
      <p14:showEvtLst xmlns:p14="http://schemas.microsoft.com/office/powerpoint/2010/main">
        <p14:playEvt time="111349" objId="14"/>
        <p14:stopEvt time="121515" objId="14"/>
        <p14:playEvt time="124270" objId="14"/>
        <p14:stopEvt time="134434" objId="1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9F952C-002B-4B07-A9A5-4BCE9DB0CEA8}"/>
              </a:ext>
            </a:extLst>
          </p:cNvPr>
          <p:cNvSpPr>
            <a:spLocks noGrp="1"/>
          </p:cNvSpPr>
          <p:nvPr>
            <p:ph type="body" idx="1"/>
          </p:nvPr>
        </p:nvSpPr>
        <p:spPr/>
        <p:txBody>
          <a:bodyPr/>
          <a:lstStyle/>
          <a:p>
            <a:r>
              <a:rPr lang="en-US" dirty="0"/>
              <a:t>Goal: better imaging velocity as a function of depth and of the fault at the </a:t>
            </a:r>
            <a:r>
              <a:rPr lang="en-US" dirty="0" err="1"/>
              <a:t>drillhole</a:t>
            </a:r>
            <a:endParaRPr lang="en-US" dirty="0"/>
          </a:p>
        </p:txBody>
      </p:sp>
      <p:sp>
        <p:nvSpPr>
          <p:cNvPr id="3" name="Content Placeholder 2">
            <a:extLst>
              <a:ext uri="{FF2B5EF4-FFF2-40B4-BE49-F238E27FC236}">
                <a16:creationId xmlns:a16="http://schemas.microsoft.com/office/drawing/2014/main" id="{3DEA33C4-76B2-4E0E-B92C-6D78D3E63C35}"/>
              </a:ext>
            </a:extLst>
          </p:cNvPr>
          <p:cNvSpPr>
            <a:spLocks noGrp="1"/>
          </p:cNvSpPr>
          <p:nvPr>
            <p:ph sz="quarter" idx="15"/>
          </p:nvPr>
        </p:nvSpPr>
        <p:spPr/>
        <p:txBody>
          <a:bodyPr/>
          <a:lstStyle/>
          <a:p>
            <a:r>
              <a:rPr lang="en-US" dirty="0"/>
              <a:t>Electronic Light </a:t>
            </a:r>
            <a:r>
              <a:rPr lang="en-US" dirty="0" err="1"/>
              <a:t>Vibroseis</a:t>
            </a:r>
            <a:r>
              <a:rPr lang="en-US" dirty="0"/>
              <a:t> (</a:t>
            </a:r>
            <a:r>
              <a:rPr lang="en-US" dirty="0" err="1"/>
              <a:t>Rossingh</a:t>
            </a:r>
            <a:r>
              <a:rPr lang="en-US" dirty="0"/>
              <a:t>, Seismic Mechatronics, Shell)</a:t>
            </a:r>
          </a:p>
        </p:txBody>
      </p:sp>
      <p:sp>
        <p:nvSpPr>
          <p:cNvPr id="4" name="Title 3">
            <a:extLst>
              <a:ext uri="{FF2B5EF4-FFF2-40B4-BE49-F238E27FC236}">
                <a16:creationId xmlns:a16="http://schemas.microsoft.com/office/drawing/2014/main" id="{82AC3AC9-35DC-4D69-95E5-F61618987CB5}"/>
              </a:ext>
            </a:extLst>
          </p:cNvPr>
          <p:cNvSpPr>
            <a:spLocks noGrp="1"/>
          </p:cNvSpPr>
          <p:nvPr>
            <p:ph type="title"/>
          </p:nvPr>
        </p:nvSpPr>
        <p:spPr/>
        <p:txBody>
          <a:bodyPr/>
          <a:lstStyle/>
          <a:p>
            <a:r>
              <a:rPr lang="en-US" dirty="0"/>
              <a:t>Active survey</a:t>
            </a:r>
          </a:p>
        </p:txBody>
      </p:sp>
      <p:sp>
        <p:nvSpPr>
          <p:cNvPr id="5" name="Slide Number Placeholder 4">
            <a:extLst>
              <a:ext uri="{FF2B5EF4-FFF2-40B4-BE49-F238E27FC236}">
                <a16:creationId xmlns:a16="http://schemas.microsoft.com/office/drawing/2014/main" id="{1A06E076-3454-453C-AB9C-A322FB625BDA}"/>
              </a:ext>
            </a:extLst>
          </p:cNvPr>
          <p:cNvSpPr>
            <a:spLocks noGrp="1"/>
          </p:cNvSpPr>
          <p:nvPr>
            <p:ph type="sldNum" sz="quarter" idx="4"/>
          </p:nvPr>
        </p:nvSpPr>
        <p:spPr/>
        <p:txBody>
          <a:bodyPr/>
          <a:lstStyle/>
          <a:p>
            <a:pPr defTabSz="422041"/>
            <a:fld id="{7C7B4FCA-D758-EB48-BD46-5EEF226FD218}" type="slidenum">
              <a:rPr lang="en-US" smtClean="0"/>
              <a:pPr defTabSz="422041"/>
              <a:t>13</a:t>
            </a:fld>
            <a:endParaRPr lang="en-US" dirty="0"/>
          </a:p>
        </p:txBody>
      </p:sp>
      <p:pic>
        <p:nvPicPr>
          <p:cNvPr id="7" name="Picture 6">
            <a:extLst>
              <a:ext uri="{FF2B5EF4-FFF2-40B4-BE49-F238E27FC236}">
                <a16:creationId xmlns:a16="http://schemas.microsoft.com/office/drawing/2014/main" id="{ECDB34F0-3FDC-4641-A469-1974CEA5AB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7476" y="1818859"/>
            <a:ext cx="4112592" cy="2313333"/>
          </a:xfrm>
          <a:prstGeom prst="rect">
            <a:avLst/>
          </a:prstGeom>
        </p:spPr>
      </p:pic>
      <p:sp>
        <p:nvSpPr>
          <p:cNvPr id="8" name="TextBox 7">
            <a:extLst>
              <a:ext uri="{FF2B5EF4-FFF2-40B4-BE49-F238E27FC236}">
                <a16:creationId xmlns:a16="http://schemas.microsoft.com/office/drawing/2014/main" id="{7D85664D-0514-495E-AA39-576C2C60A47C}"/>
              </a:ext>
            </a:extLst>
          </p:cNvPr>
          <p:cNvSpPr txBox="1"/>
          <p:nvPr/>
        </p:nvSpPr>
        <p:spPr>
          <a:xfrm>
            <a:off x="4780722" y="4522304"/>
            <a:ext cx="4112888" cy="1308050"/>
          </a:xfrm>
          <a:prstGeom prst="rect">
            <a:avLst/>
          </a:prstGeom>
          <a:noFill/>
        </p:spPr>
        <p:txBody>
          <a:bodyPr wrap="square" lIns="0" tIns="0" rIns="0" bIns="0" rtlCol="0">
            <a:spAutoFit/>
          </a:bodyPr>
          <a:lstStyle/>
          <a:p>
            <a:pPr>
              <a:spcBef>
                <a:spcPts val="600"/>
              </a:spcBef>
              <a:buClr>
                <a:schemeClr val="tx2"/>
              </a:buClr>
            </a:pPr>
            <a:r>
              <a:rPr lang="en-US" sz="1400" dirty="0">
                <a:solidFill>
                  <a:schemeClr val="tx2"/>
                </a:solidFill>
              </a:rPr>
              <a:t>Light system, linear electronic drive.</a:t>
            </a:r>
          </a:p>
          <a:p>
            <a:pPr>
              <a:spcBef>
                <a:spcPts val="600"/>
              </a:spcBef>
              <a:buClr>
                <a:schemeClr val="tx2"/>
              </a:buClr>
            </a:pPr>
            <a:r>
              <a:rPr lang="en-US" sz="1400" dirty="0">
                <a:solidFill>
                  <a:schemeClr val="tx2"/>
                </a:solidFill>
              </a:rPr>
              <a:t>	collaboration with Shell and </a:t>
            </a:r>
            <a:r>
              <a:rPr lang="en-US" sz="1400" dirty="0" err="1">
                <a:solidFill>
                  <a:schemeClr val="tx2"/>
                </a:solidFill>
              </a:rPr>
              <a:t>Rossingh</a:t>
            </a:r>
            <a:endParaRPr lang="en-US" sz="1400" dirty="0">
              <a:solidFill>
                <a:schemeClr val="tx2"/>
              </a:solidFill>
            </a:endParaRPr>
          </a:p>
          <a:p>
            <a:pPr>
              <a:spcBef>
                <a:spcPts val="600"/>
              </a:spcBef>
              <a:buClr>
                <a:schemeClr val="tx2"/>
              </a:buClr>
            </a:pPr>
            <a:r>
              <a:rPr lang="en-US" sz="1400" dirty="0">
                <a:solidFill>
                  <a:schemeClr val="tx2"/>
                </a:solidFill>
              </a:rPr>
              <a:t>Max ground force 1100 N, sweep from 7 Hz to 100 Hz in 30 seconds.</a:t>
            </a:r>
          </a:p>
          <a:p>
            <a:pPr>
              <a:spcBef>
                <a:spcPts val="600"/>
              </a:spcBef>
              <a:buClr>
                <a:schemeClr val="tx2"/>
              </a:buClr>
            </a:pPr>
            <a:r>
              <a:rPr lang="en-US" sz="1400" dirty="0">
                <a:solidFill>
                  <a:schemeClr val="tx2"/>
                </a:solidFill>
              </a:rPr>
              <a:t>One of the first tests of this system.</a:t>
            </a:r>
          </a:p>
        </p:txBody>
      </p:sp>
      <p:pic>
        <p:nvPicPr>
          <p:cNvPr id="9" name="Picture 8">
            <a:extLst>
              <a:ext uri="{FF2B5EF4-FFF2-40B4-BE49-F238E27FC236}">
                <a16:creationId xmlns:a16="http://schemas.microsoft.com/office/drawing/2014/main" id="{E2336299-4E92-490C-BF3F-02E6BF1803A9}"/>
              </a:ext>
            </a:extLst>
          </p:cNvPr>
          <p:cNvPicPr>
            <a:picLocks noChangeAspect="1"/>
          </p:cNvPicPr>
          <p:nvPr/>
        </p:nvPicPr>
        <p:blipFill rotWithShape="1">
          <a:blip r:embed="rId3">
            <a:extLst>
              <a:ext uri="{28A0092B-C50C-407E-A947-70E740481C1C}">
                <a14:useLocalDpi xmlns:a14="http://schemas.microsoft.com/office/drawing/2010/main" val="0"/>
              </a:ext>
            </a:extLst>
          </a:blip>
          <a:srcRect l="15406" t="6999" r="18394" b="18064"/>
          <a:stretch/>
        </p:blipFill>
        <p:spPr>
          <a:xfrm>
            <a:off x="509222" y="1845520"/>
            <a:ext cx="3558205" cy="3506120"/>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9E1FC065-042A-4FDD-BF3A-4D84B1DDDE5D}"/>
              </a:ext>
            </a:extLst>
          </p:cNvPr>
          <p:cNvSpPr txBox="1"/>
          <p:nvPr/>
        </p:nvSpPr>
        <p:spPr>
          <a:xfrm>
            <a:off x="486032" y="5506278"/>
            <a:ext cx="3479681" cy="215444"/>
          </a:xfrm>
          <a:prstGeom prst="rect">
            <a:avLst/>
          </a:prstGeom>
          <a:noFill/>
        </p:spPr>
        <p:txBody>
          <a:bodyPr wrap="square" lIns="0" tIns="0" rIns="0" bIns="0" rtlCol="0">
            <a:spAutoFit/>
          </a:bodyPr>
          <a:lstStyle/>
          <a:p>
            <a:pPr>
              <a:spcBef>
                <a:spcPts val="600"/>
              </a:spcBef>
              <a:buClr>
                <a:schemeClr val="tx2"/>
              </a:buClr>
            </a:pPr>
            <a:r>
              <a:rPr lang="en-US" sz="1400" dirty="0">
                <a:solidFill>
                  <a:schemeClr val="tx2"/>
                </a:solidFill>
              </a:rPr>
              <a:t>Sensors every 3 m. Shots every 6 m.</a:t>
            </a:r>
          </a:p>
        </p:txBody>
      </p:sp>
    </p:spTree>
    <p:extLst>
      <p:ext uri="{BB962C8B-B14F-4D97-AF65-F5344CB8AC3E}">
        <p14:creationId xmlns:p14="http://schemas.microsoft.com/office/powerpoint/2010/main" val="239654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01A224-68B3-4056-B3EA-931397B3C125}"/>
              </a:ext>
            </a:extLst>
          </p:cNvPr>
          <p:cNvSpPr>
            <a:spLocks noGrp="1"/>
          </p:cNvSpPr>
          <p:nvPr>
            <p:ph type="body" idx="1"/>
          </p:nvPr>
        </p:nvSpPr>
        <p:spPr>
          <a:xfrm>
            <a:off x="383932" y="804866"/>
            <a:ext cx="8376138" cy="601013"/>
          </a:xfrm>
        </p:spPr>
        <p:txBody>
          <a:bodyPr/>
          <a:lstStyle/>
          <a:p>
            <a:r>
              <a:rPr lang="en-US" dirty="0"/>
              <a:t>Shot record</a:t>
            </a:r>
          </a:p>
        </p:txBody>
      </p:sp>
      <p:sp>
        <p:nvSpPr>
          <p:cNvPr id="4" name="Title 3">
            <a:extLst>
              <a:ext uri="{FF2B5EF4-FFF2-40B4-BE49-F238E27FC236}">
                <a16:creationId xmlns:a16="http://schemas.microsoft.com/office/drawing/2014/main" id="{9E40A93B-55F0-4E9F-B06B-8061BD16CFFE}"/>
              </a:ext>
            </a:extLst>
          </p:cNvPr>
          <p:cNvSpPr>
            <a:spLocks noGrp="1"/>
          </p:cNvSpPr>
          <p:nvPr>
            <p:ph type="title"/>
          </p:nvPr>
        </p:nvSpPr>
        <p:spPr>
          <a:xfrm>
            <a:off x="383931" y="139586"/>
            <a:ext cx="8376138" cy="397801"/>
          </a:xfrm>
        </p:spPr>
        <p:txBody>
          <a:bodyPr/>
          <a:lstStyle/>
          <a:p>
            <a:r>
              <a:rPr lang="en-US" dirty="0"/>
              <a:t>Active survey</a:t>
            </a:r>
          </a:p>
        </p:txBody>
      </p:sp>
      <p:sp>
        <p:nvSpPr>
          <p:cNvPr id="5" name="Slide Number Placeholder 4">
            <a:extLst>
              <a:ext uri="{FF2B5EF4-FFF2-40B4-BE49-F238E27FC236}">
                <a16:creationId xmlns:a16="http://schemas.microsoft.com/office/drawing/2014/main" id="{9F474592-527F-4656-9455-A847B1668502}"/>
              </a:ext>
            </a:extLst>
          </p:cNvPr>
          <p:cNvSpPr>
            <a:spLocks noGrp="1"/>
          </p:cNvSpPr>
          <p:nvPr>
            <p:ph type="sldNum" sz="quarter" idx="4"/>
          </p:nvPr>
        </p:nvSpPr>
        <p:spPr/>
        <p:txBody>
          <a:bodyPr/>
          <a:lstStyle/>
          <a:p>
            <a:pPr defTabSz="422041"/>
            <a:fld id="{7C7B4FCA-D758-EB48-BD46-5EEF226FD218}" type="slidenum">
              <a:rPr lang="en-US" smtClean="0"/>
              <a:pPr defTabSz="422041"/>
              <a:t>14</a:t>
            </a:fld>
            <a:endParaRPr lang="en-US" dirty="0"/>
          </a:p>
        </p:txBody>
      </p:sp>
      <p:pic>
        <p:nvPicPr>
          <p:cNvPr id="11" name="Content Placeholder 10">
            <a:extLst>
              <a:ext uri="{FF2B5EF4-FFF2-40B4-BE49-F238E27FC236}">
                <a16:creationId xmlns:a16="http://schemas.microsoft.com/office/drawing/2014/main" id="{4DABC6D2-60AF-4835-9B55-470E6662A7F0}"/>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368211" y="1043137"/>
            <a:ext cx="8375650" cy="3321378"/>
          </a:xfrm>
        </p:spPr>
      </p:pic>
      <p:sp>
        <p:nvSpPr>
          <p:cNvPr id="12" name="TextBox 11">
            <a:extLst>
              <a:ext uri="{FF2B5EF4-FFF2-40B4-BE49-F238E27FC236}">
                <a16:creationId xmlns:a16="http://schemas.microsoft.com/office/drawing/2014/main" id="{95E16EE1-D853-4546-A978-34CF54107639}"/>
              </a:ext>
            </a:extLst>
          </p:cNvPr>
          <p:cNvSpPr txBox="1"/>
          <p:nvPr/>
        </p:nvSpPr>
        <p:spPr>
          <a:xfrm>
            <a:off x="616225" y="4644135"/>
            <a:ext cx="8269357" cy="1446550"/>
          </a:xfrm>
          <a:prstGeom prst="rect">
            <a:avLst/>
          </a:prstGeom>
          <a:noFill/>
        </p:spPr>
        <p:txBody>
          <a:bodyPr wrap="square" lIns="0" tIns="0" rIns="0" bIns="0" rtlCol="0">
            <a:spAutoFit/>
          </a:bodyPr>
          <a:lstStyle/>
          <a:p>
            <a:pPr>
              <a:spcBef>
                <a:spcPts val="600"/>
              </a:spcBef>
              <a:buClr>
                <a:schemeClr val="tx2"/>
              </a:buClr>
            </a:pPr>
            <a:r>
              <a:rPr lang="en-US" sz="1400" dirty="0">
                <a:solidFill>
                  <a:schemeClr val="tx2"/>
                </a:solidFill>
              </a:rPr>
              <a:t>Shots are done every 6 m along the blue line. Sensors are located every 3 m (red points). One shot gatherer is shown; on the horizontal axis the position of the sensor, and on the vertical axis the correlation as a function of lag (the delay between the signal in the sensor and the actuation of the shot).</a:t>
            </a:r>
          </a:p>
          <a:p>
            <a:pPr>
              <a:spcBef>
                <a:spcPts val="600"/>
              </a:spcBef>
              <a:buClr>
                <a:schemeClr val="tx2"/>
              </a:buClr>
            </a:pPr>
            <a:r>
              <a:rPr lang="en-US" sz="1400" dirty="0">
                <a:solidFill>
                  <a:schemeClr val="tx2"/>
                </a:solidFill>
              </a:rPr>
              <a:t>The ground roll Rayleigh waves have the highest amplitude but travel slowest (steepest slope).</a:t>
            </a:r>
          </a:p>
          <a:p>
            <a:pPr>
              <a:spcBef>
                <a:spcPts val="600"/>
              </a:spcBef>
              <a:buClr>
                <a:schemeClr val="tx2"/>
              </a:buClr>
            </a:pPr>
            <a:r>
              <a:rPr lang="en-US" sz="1400" dirty="0">
                <a:solidFill>
                  <a:schemeClr val="tx2"/>
                </a:solidFill>
              </a:rPr>
              <a:t>The direct p-wave gives the first arrival time. Change of slope in the arrival times can be due to changes in the thickness of the layer of the soft soil. Multiple refractions can be detected from the first hard layer.</a:t>
            </a:r>
          </a:p>
        </p:txBody>
      </p:sp>
      <p:grpSp>
        <p:nvGrpSpPr>
          <p:cNvPr id="14" name="Group 13">
            <a:extLst>
              <a:ext uri="{FF2B5EF4-FFF2-40B4-BE49-F238E27FC236}">
                <a16:creationId xmlns:a16="http://schemas.microsoft.com/office/drawing/2014/main" id="{7D65B515-5EA4-4D52-B606-638EAB84C3F0}"/>
              </a:ext>
            </a:extLst>
          </p:cNvPr>
          <p:cNvGrpSpPr/>
          <p:nvPr/>
        </p:nvGrpSpPr>
        <p:grpSpPr>
          <a:xfrm>
            <a:off x="4610100" y="1503654"/>
            <a:ext cx="1028700" cy="829811"/>
            <a:chOff x="4572000" y="1427454"/>
            <a:chExt cx="1028700" cy="829811"/>
          </a:xfrm>
        </p:grpSpPr>
        <p:sp>
          <p:nvSpPr>
            <p:cNvPr id="3" name="TextBox 2">
              <a:extLst>
                <a:ext uri="{FF2B5EF4-FFF2-40B4-BE49-F238E27FC236}">
                  <a16:creationId xmlns:a16="http://schemas.microsoft.com/office/drawing/2014/main" id="{413871A7-2DCC-4E0B-8BD3-4C487D59FC64}"/>
                </a:ext>
              </a:extLst>
            </p:cNvPr>
            <p:cNvSpPr txBox="1"/>
            <p:nvPr/>
          </p:nvSpPr>
          <p:spPr>
            <a:xfrm>
              <a:off x="4572000" y="1427454"/>
              <a:ext cx="790575" cy="184666"/>
            </a:xfrm>
            <a:prstGeom prst="rect">
              <a:avLst/>
            </a:prstGeom>
            <a:solidFill>
              <a:schemeClr val="bg1"/>
            </a:solidFill>
            <a:ln>
              <a:solidFill>
                <a:srgbClr val="FF0000"/>
              </a:solidFill>
            </a:ln>
          </p:spPr>
          <p:txBody>
            <a:bodyPr wrap="square" lIns="0" tIns="0" rIns="0" bIns="0" rtlCol="0">
              <a:spAutoFit/>
            </a:bodyPr>
            <a:lstStyle/>
            <a:p>
              <a:pPr>
                <a:spcBef>
                  <a:spcPts val="600"/>
                </a:spcBef>
                <a:buClr>
                  <a:schemeClr val="tx2"/>
                </a:buClr>
              </a:pPr>
              <a:r>
                <a:rPr lang="en-US" sz="1200" dirty="0">
                  <a:solidFill>
                    <a:schemeClr val="tx2"/>
                  </a:solidFill>
                </a:rPr>
                <a:t> refractions</a:t>
              </a:r>
            </a:p>
          </p:txBody>
        </p:sp>
        <p:cxnSp>
          <p:nvCxnSpPr>
            <p:cNvPr id="7" name="Straight Arrow Connector 6">
              <a:extLst>
                <a:ext uri="{FF2B5EF4-FFF2-40B4-BE49-F238E27FC236}">
                  <a16:creationId xmlns:a16="http://schemas.microsoft.com/office/drawing/2014/main" id="{5B5C2C3A-E6B1-41B7-926F-EB4F7C9D562D}"/>
                </a:ext>
              </a:extLst>
            </p:cNvPr>
            <p:cNvCxnSpPr>
              <a:cxnSpLocks/>
              <a:stCxn id="3" idx="2"/>
            </p:cNvCxnSpPr>
            <p:nvPr/>
          </p:nvCxnSpPr>
          <p:spPr>
            <a:xfrm>
              <a:off x="4967288" y="1612120"/>
              <a:ext cx="633412" cy="64514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F415A2E0-EFAE-4BFE-B0C9-D9C76B28EBD5}"/>
              </a:ext>
            </a:extLst>
          </p:cNvPr>
          <p:cNvGrpSpPr/>
          <p:nvPr/>
        </p:nvGrpSpPr>
        <p:grpSpPr>
          <a:xfrm>
            <a:off x="5253699" y="937978"/>
            <a:ext cx="1461426" cy="2157647"/>
            <a:chOff x="5253699" y="937978"/>
            <a:chExt cx="1461426" cy="2157647"/>
          </a:xfrm>
        </p:grpSpPr>
        <p:sp>
          <p:nvSpPr>
            <p:cNvPr id="16" name="TextBox 15">
              <a:extLst>
                <a:ext uri="{FF2B5EF4-FFF2-40B4-BE49-F238E27FC236}">
                  <a16:creationId xmlns:a16="http://schemas.microsoft.com/office/drawing/2014/main" id="{462B7E1D-2C4F-432E-BA13-2C9F1B2478C5}"/>
                </a:ext>
              </a:extLst>
            </p:cNvPr>
            <p:cNvSpPr txBox="1"/>
            <p:nvPr/>
          </p:nvSpPr>
          <p:spPr>
            <a:xfrm>
              <a:off x="5253699" y="937978"/>
              <a:ext cx="989894" cy="190772"/>
            </a:xfrm>
            <a:prstGeom prst="rect">
              <a:avLst/>
            </a:prstGeom>
            <a:solidFill>
              <a:schemeClr val="bg1"/>
            </a:solidFill>
            <a:ln>
              <a:solidFill>
                <a:srgbClr val="FF0000"/>
              </a:solidFill>
            </a:ln>
          </p:spPr>
          <p:txBody>
            <a:bodyPr wrap="square" lIns="0" tIns="0" rIns="0" bIns="0" rtlCol="0">
              <a:spAutoFit/>
            </a:bodyPr>
            <a:lstStyle/>
            <a:p>
              <a:pPr>
                <a:spcBef>
                  <a:spcPts val="600"/>
                </a:spcBef>
                <a:buClr>
                  <a:schemeClr val="tx2"/>
                </a:buClr>
              </a:pPr>
              <a:r>
                <a:rPr lang="en-US" sz="1200" dirty="0">
                  <a:solidFill>
                    <a:schemeClr val="tx2"/>
                  </a:solidFill>
                </a:rPr>
                <a:t> Ground roll</a:t>
              </a:r>
            </a:p>
          </p:txBody>
        </p:sp>
        <p:cxnSp>
          <p:nvCxnSpPr>
            <p:cNvPr id="17" name="Straight Arrow Connector 16">
              <a:extLst>
                <a:ext uri="{FF2B5EF4-FFF2-40B4-BE49-F238E27FC236}">
                  <a16:creationId xmlns:a16="http://schemas.microsoft.com/office/drawing/2014/main" id="{143B4450-88E4-401B-9DAD-4EE31551F902}"/>
                </a:ext>
              </a:extLst>
            </p:cNvPr>
            <p:cNvCxnSpPr>
              <a:cxnSpLocks/>
            </p:cNvCxnSpPr>
            <p:nvPr/>
          </p:nvCxnSpPr>
          <p:spPr>
            <a:xfrm>
              <a:off x="5748646" y="1141510"/>
              <a:ext cx="966479" cy="195411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18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C1302F-F61B-404D-B132-1BFE0A812EB8}"/>
              </a:ext>
            </a:extLst>
          </p:cNvPr>
          <p:cNvSpPr>
            <a:spLocks noGrp="1"/>
          </p:cNvSpPr>
          <p:nvPr>
            <p:ph type="body" idx="1"/>
          </p:nvPr>
        </p:nvSpPr>
        <p:spPr/>
        <p:txBody>
          <a:bodyPr/>
          <a:lstStyle/>
          <a:p>
            <a:r>
              <a:rPr lang="en-US" dirty="0"/>
              <a:t>sub-surface velocity with Delta-V model using the first arrival times.</a:t>
            </a:r>
          </a:p>
        </p:txBody>
      </p:sp>
      <p:pic>
        <p:nvPicPr>
          <p:cNvPr id="7" name="Content Placeholder 6">
            <a:extLst>
              <a:ext uri="{FF2B5EF4-FFF2-40B4-BE49-F238E27FC236}">
                <a16:creationId xmlns:a16="http://schemas.microsoft.com/office/drawing/2014/main" id="{DD982703-ED39-47AE-865E-62C63F54DBF1}"/>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486032" y="1150288"/>
            <a:ext cx="8170951" cy="5253792"/>
          </a:xfrm>
        </p:spPr>
      </p:pic>
      <p:sp>
        <p:nvSpPr>
          <p:cNvPr id="4" name="Title 3">
            <a:extLst>
              <a:ext uri="{FF2B5EF4-FFF2-40B4-BE49-F238E27FC236}">
                <a16:creationId xmlns:a16="http://schemas.microsoft.com/office/drawing/2014/main" id="{DE184F84-F4F4-48D0-99CD-1506D53EF913}"/>
              </a:ext>
            </a:extLst>
          </p:cNvPr>
          <p:cNvSpPr>
            <a:spLocks noGrp="1"/>
          </p:cNvSpPr>
          <p:nvPr>
            <p:ph type="title"/>
          </p:nvPr>
        </p:nvSpPr>
        <p:spPr/>
        <p:txBody>
          <a:bodyPr/>
          <a:lstStyle/>
          <a:p>
            <a:r>
              <a:rPr lang="en-US" dirty="0"/>
              <a:t>Active survey</a:t>
            </a:r>
          </a:p>
        </p:txBody>
      </p:sp>
      <p:sp>
        <p:nvSpPr>
          <p:cNvPr id="5" name="Slide Number Placeholder 4">
            <a:extLst>
              <a:ext uri="{FF2B5EF4-FFF2-40B4-BE49-F238E27FC236}">
                <a16:creationId xmlns:a16="http://schemas.microsoft.com/office/drawing/2014/main" id="{43EA7427-ED01-4719-A7B7-6C8F7E2338BE}"/>
              </a:ext>
            </a:extLst>
          </p:cNvPr>
          <p:cNvSpPr>
            <a:spLocks noGrp="1"/>
          </p:cNvSpPr>
          <p:nvPr>
            <p:ph type="sldNum" sz="quarter" idx="4"/>
          </p:nvPr>
        </p:nvSpPr>
        <p:spPr/>
        <p:txBody>
          <a:bodyPr/>
          <a:lstStyle/>
          <a:p>
            <a:pPr defTabSz="422041"/>
            <a:fld id="{7C7B4FCA-D758-EB48-BD46-5EEF226FD218}" type="slidenum">
              <a:rPr lang="en-US" smtClean="0"/>
              <a:pPr defTabSz="422041"/>
              <a:t>15</a:t>
            </a:fld>
            <a:endParaRPr lang="en-US" dirty="0"/>
          </a:p>
        </p:txBody>
      </p:sp>
    </p:spTree>
    <p:extLst>
      <p:ext uri="{BB962C8B-B14F-4D97-AF65-F5344CB8AC3E}">
        <p14:creationId xmlns:p14="http://schemas.microsoft.com/office/powerpoint/2010/main" val="2643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C1302F-F61B-404D-B132-1BFE0A812EB8}"/>
              </a:ext>
            </a:extLst>
          </p:cNvPr>
          <p:cNvSpPr>
            <a:spLocks noGrp="1"/>
          </p:cNvSpPr>
          <p:nvPr>
            <p:ph type="body" idx="1"/>
          </p:nvPr>
        </p:nvSpPr>
        <p:spPr>
          <a:xfrm>
            <a:off x="383931" y="728666"/>
            <a:ext cx="8376139" cy="473969"/>
          </a:xfrm>
        </p:spPr>
        <p:txBody>
          <a:bodyPr/>
          <a:lstStyle/>
          <a:p>
            <a:r>
              <a:rPr lang="en-US" dirty="0"/>
              <a:t>sub-surface velocity </a:t>
            </a:r>
            <a:r>
              <a:rPr lang="en-US" dirty="0" err="1"/>
              <a:t>eikonal</a:t>
            </a:r>
            <a:r>
              <a:rPr lang="en-US" dirty="0"/>
              <a:t> approach: use the Fresnel zone of the wave instead of single rays.</a:t>
            </a:r>
          </a:p>
        </p:txBody>
      </p:sp>
      <p:sp>
        <p:nvSpPr>
          <p:cNvPr id="4" name="Title 3">
            <a:extLst>
              <a:ext uri="{FF2B5EF4-FFF2-40B4-BE49-F238E27FC236}">
                <a16:creationId xmlns:a16="http://schemas.microsoft.com/office/drawing/2014/main" id="{DE184F84-F4F4-48D0-99CD-1506D53EF913}"/>
              </a:ext>
            </a:extLst>
          </p:cNvPr>
          <p:cNvSpPr>
            <a:spLocks noGrp="1"/>
          </p:cNvSpPr>
          <p:nvPr>
            <p:ph type="title"/>
          </p:nvPr>
        </p:nvSpPr>
        <p:spPr/>
        <p:txBody>
          <a:bodyPr/>
          <a:lstStyle/>
          <a:p>
            <a:r>
              <a:rPr lang="en-US" dirty="0"/>
              <a:t>Active survey</a:t>
            </a:r>
          </a:p>
        </p:txBody>
      </p:sp>
      <p:sp>
        <p:nvSpPr>
          <p:cNvPr id="5" name="Slide Number Placeholder 4">
            <a:extLst>
              <a:ext uri="{FF2B5EF4-FFF2-40B4-BE49-F238E27FC236}">
                <a16:creationId xmlns:a16="http://schemas.microsoft.com/office/drawing/2014/main" id="{43EA7427-ED01-4719-A7B7-6C8F7E2338BE}"/>
              </a:ext>
            </a:extLst>
          </p:cNvPr>
          <p:cNvSpPr>
            <a:spLocks noGrp="1"/>
          </p:cNvSpPr>
          <p:nvPr>
            <p:ph type="sldNum" sz="quarter" idx="4"/>
          </p:nvPr>
        </p:nvSpPr>
        <p:spPr/>
        <p:txBody>
          <a:bodyPr/>
          <a:lstStyle/>
          <a:p>
            <a:pPr defTabSz="422041"/>
            <a:fld id="{7C7B4FCA-D758-EB48-BD46-5EEF226FD218}" type="slidenum">
              <a:rPr lang="en-US" smtClean="0"/>
              <a:pPr defTabSz="422041"/>
              <a:t>16</a:t>
            </a:fld>
            <a:endParaRPr lang="en-US" dirty="0"/>
          </a:p>
        </p:txBody>
      </p:sp>
      <p:pic>
        <p:nvPicPr>
          <p:cNvPr id="9" name="Content Placeholder 8">
            <a:extLst>
              <a:ext uri="{FF2B5EF4-FFF2-40B4-BE49-F238E27FC236}">
                <a16:creationId xmlns:a16="http://schemas.microsoft.com/office/drawing/2014/main" id="{3A7BB66C-A442-4C2B-8001-B07E39B77F07}"/>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368211" y="1241861"/>
            <a:ext cx="8477004" cy="5324153"/>
          </a:xfrm>
        </p:spPr>
      </p:pic>
    </p:spTree>
    <p:extLst>
      <p:ext uri="{BB962C8B-B14F-4D97-AF65-F5344CB8AC3E}">
        <p14:creationId xmlns:p14="http://schemas.microsoft.com/office/powerpoint/2010/main" val="180336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A30562-213E-4535-85E9-A01F21EB8BF1}"/>
              </a:ext>
            </a:extLst>
          </p:cNvPr>
          <p:cNvSpPr>
            <a:spLocks noGrp="1"/>
          </p:cNvSpPr>
          <p:nvPr>
            <p:ph type="body" idx="1"/>
          </p:nvPr>
        </p:nvSpPr>
        <p:spPr>
          <a:xfrm>
            <a:off x="383931" y="728666"/>
            <a:ext cx="8376138" cy="601013"/>
          </a:xfrm>
        </p:spPr>
        <p:txBody>
          <a:bodyPr/>
          <a:lstStyle/>
          <a:p>
            <a:r>
              <a:rPr lang="en-US" dirty="0"/>
              <a:t>Measurements of seismic PSD at 300 m deep can be used to confirm Limburg as suitable candidate site</a:t>
            </a:r>
          </a:p>
        </p:txBody>
      </p:sp>
      <p:sp>
        <p:nvSpPr>
          <p:cNvPr id="3" name="Content Placeholder 2">
            <a:extLst>
              <a:ext uri="{FF2B5EF4-FFF2-40B4-BE49-F238E27FC236}">
                <a16:creationId xmlns:a16="http://schemas.microsoft.com/office/drawing/2014/main" id="{94F4537D-2FD0-4F6F-9386-BE7D589C8EA8}"/>
              </a:ext>
            </a:extLst>
          </p:cNvPr>
          <p:cNvSpPr>
            <a:spLocks noGrp="1"/>
          </p:cNvSpPr>
          <p:nvPr>
            <p:ph sz="quarter" idx="15"/>
          </p:nvPr>
        </p:nvSpPr>
        <p:spPr>
          <a:xfrm>
            <a:off x="409330" y="1510797"/>
            <a:ext cx="3446390" cy="4824413"/>
          </a:xfrm>
        </p:spPr>
        <p:txBody>
          <a:bodyPr/>
          <a:lstStyle/>
          <a:p>
            <a:r>
              <a:rPr lang="en-US" dirty="0"/>
              <a:t>Drilling in progress (currently 95 m deep)</a:t>
            </a:r>
          </a:p>
          <a:p>
            <a:r>
              <a:rPr lang="en-US" dirty="0"/>
              <a:t>Steel pipes are installed as housing (different diameters). Bottom will be sealed with concrete.</a:t>
            </a:r>
          </a:p>
          <a:p>
            <a:r>
              <a:rPr lang="en-US" dirty="0"/>
              <a:t>Sensors and power will be installed in Jan/Feb 2019.</a:t>
            </a:r>
          </a:p>
        </p:txBody>
      </p:sp>
      <p:sp>
        <p:nvSpPr>
          <p:cNvPr id="4" name="Title 3">
            <a:extLst>
              <a:ext uri="{FF2B5EF4-FFF2-40B4-BE49-F238E27FC236}">
                <a16:creationId xmlns:a16="http://schemas.microsoft.com/office/drawing/2014/main" id="{38F1C5CE-3023-4C48-BA78-9CC87627A444}"/>
              </a:ext>
            </a:extLst>
          </p:cNvPr>
          <p:cNvSpPr>
            <a:spLocks noGrp="1"/>
          </p:cNvSpPr>
          <p:nvPr>
            <p:ph type="title"/>
          </p:nvPr>
        </p:nvSpPr>
        <p:spPr/>
        <p:txBody>
          <a:bodyPr/>
          <a:lstStyle/>
          <a:p>
            <a:r>
              <a:rPr lang="en-US" dirty="0"/>
              <a:t>Drill hole </a:t>
            </a:r>
            <a:r>
              <a:rPr lang="en-US" dirty="0" err="1"/>
              <a:t>Terziet</a:t>
            </a:r>
            <a:endParaRPr lang="en-US" dirty="0"/>
          </a:p>
        </p:txBody>
      </p:sp>
      <p:sp>
        <p:nvSpPr>
          <p:cNvPr id="5" name="Slide Number Placeholder 4">
            <a:extLst>
              <a:ext uri="{FF2B5EF4-FFF2-40B4-BE49-F238E27FC236}">
                <a16:creationId xmlns:a16="http://schemas.microsoft.com/office/drawing/2014/main" id="{EC4E9769-65A1-4FEB-8FCF-9604FB4981BB}"/>
              </a:ext>
            </a:extLst>
          </p:cNvPr>
          <p:cNvSpPr>
            <a:spLocks noGrp="1"/>
          </p:cNvSpPr>
          <p:nvPr>
            <p:ph type="sldNum" sz="quarter" idx="4"/>
          </p:nvPr>
        </p:nvSpPr>
        <p:spPr/>
        <p:txBody>
          <a:bodyPr/>
          <a:lstStyle/>
          <a:p>
            <a:pPr defTabSz="422041"/>
            <a:fld id="{7C7B4FCA-D758-EB48-BD46-5EEF226FD218}" type="slidenum">
              <a:rPr lang="en-US" smtClean="0"/>
              <a:pPr defTabSz="422041"/>
              <a:t>17</a:t>
            </a:fld>
            <a:endParaRPr lang="en-US" dirty="0"/>
          </a:p>
        </p:txBody>
      </p:sp>
      <p:pic>
        <p:nvPicPr>
          <p:cNvPr id="11" name="Picture 10">
            <a:extLst>
              <a:ext uri="{FF2B5EF4-FFF2-40B4-BE49-F238E27FC236}">
                <a16:creationId xmlns:a16="http://schemas.microsoft.com/office/drawing/2014/main" id="{B68C730E-2853-4829-A948-56AB7F9E16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803798" y="2005478"/>
            <a:ext cx="5528321" cy="4146241"/>
          </a:xfrm>
          <a:prstGeom prst="rect">
            <a:avLst/>
          </a:prstGeom>
        </p:spPr>
      </p:pic>
      <p:pic>
        <p:nvPicPr>
          <p:cNvPr id="13" name="Picture 12">
            <a:extLst>
              <a:ext uri="{FF2B5EF4-FFF2-40B4-BE49-F238E27FC236}">
                <a16:creationId xmlns:a16="http://schemas.microsoft.com/office/drawing/2014/main" id="{F48997B4-F0DD-48A1-A50E-3C196C88C6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7" r="31650" b="-930"/>
          <a:stretch/>
        </p:blipFill>
        <p:spPr>
          <a:xfrm rot="5400000">
            <a:off x="220032" y="2860493"/>
            <a:ext cx="3571869" cy="3949311"/>
          </a:xfrm>
          <a:prstGeom prst="rect">
            <a:avLst/>
          </a:prstGeom>
        </p:spPr>
      </p:pic>
    </p:spTree>
    <p:extLst>
      <p:ext uri="{BB962C8B-B14F-4D97-AF65-F5344CB8AC3E}">
        <p14:creationId xmlns:p14="http://schemas.microsoft.com/office/powerpoint/2010/main" val="400891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1C3AED-CA62-4EFB-8771-E2492D1D5DDB}"/>
              </a:ext>
            </a:extLst>
          </p:cNvPr>
          <p:cNvSpPr>
            <a:spLocks noGrp="1"/>
          </p:cNvSpPr>
          <p:nvPr>
            <p:ph type="body" idx="1"/>
          </p:nvPr>
        </p:nvSpPr>
        <p:spPr/>
        <p:txBody>
          <a:bodyPr/>
          <a:lstStyle/>
          <a:p>
            <a:r>
              <a:rPr lang="en-US" dirty="0"/>
              <a:t>Measurements in progress; unique opportunity to inject seismic noise at different depths</a:t>
            </a:r>
          </a:p>
        </p:txBody>
      </p:sp>
      <p:pic>
        <p:nvPicPr>
          <p:cNvPr id="7" name="Content Placeholder 6">
            <a:extLst>
              <a:ext uri="{FF2B5EF4-FFF2-40B4-BE49-F238E27FC236}">
                <a16:creationId xmlns:a16="http://schemas.microsoft.com/office/drawing/2014/main" id="{6FDD157E-F455-4E08-9EB1-7F948B14450F}"/>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667359" y="1029172"/>
            <a:ext cx="7809281" cy="4953134"/>
          </a:xfrm>
        </p:spPr>
      </p:pic>
      <p:sp>
        <p:nvSpPr>
          <p:cNvPr id="4" name="Title 3">
            <a:extLst>
              <a:ext uri="{FF2B5EF4-FFF2-40B4-BE49-F238E27FC236}">
                <a16:creationId xmlns:a16="http://schemas.microsoft.com/office/drawing/2014/main" id="{0157A3AB-6C84-4D44-8257-175F0DEED5C7}"/>
              </a:ext>
            </a:extLst>
          </p:cNvPr>
          <p:cNvSpPr>
            <a:spLocks noGrp="1"/>
          </p:cNvSpPr>
          <p:nvPr>
            <p:ph type="title"/>
          </p:nvPr>
        </p:nvSpPr>
        <p:spPr/>
        <p:txBody>
          <a:bodyPr/>
          <a:lstStyle/>
          <a:p>
            <a:r>
              <a:rPr lang="en-US" dirty="0"/>
              <a:t>Drill hole </a:t>
            </a:r>
            <a:r>
              <a:rPr lang="en-US" dirty="0" err="1"/>
              <a:t>Terziet</a:t>
            </a:r>
            <a:endParaRPr lang="en-US" dirty="0"/>
          </a:p>
        </p:txBody>
      </p:sp>
      <p:sp>
        <p:nvSpPr>
          <p:cNvPr id="5" name="Slide Number Placeholder 4">
            <a:extLst>
              <a:ext uri="{FF2B5EF4-FFF2-40B4-BE49-F238E27FC236}">
                <a16:creationId xmlns:a16="http://schemas.microsoft.com/office/drawing/2014/main" id="{F1F772F3-3DD1-4134-98BF-2F6A6BC6E697}"/>
              </a:ext>
            </a:extLst>
          </p:cNvPr>
          <p:cNvSpPr>
            <a:spLocks noGrp="1"/>
          </p:cNvSpPr>
          <p:nvPr>
            <p:ph type="sldNum" sz="quarter" idx="4"/>
          </p:nvPr>
        </p:nvSpPr>
        <p:spPr/>
        <p:txBody>
          <a:bodyPr/>
          <a:lstStyle/>
          <a:p>
            <a:pPr defTabSz="422041"/>
            <a:fld id="{7C7B4FCA-D758-EB48-BD46-5EEF226FD218}" type="slidenum">
              <a:rPr lang="en-US" smtClean="0"/>
              <a:pPr defTabSz="422041"/>
              <a:t>18</a:t>
            </a:fld>
            <a:endParaRPr lang="en-US" dirty="0"/>
          </a:p>
        </p:txBody>
      </p:sp>
      <p:sp>
        <p:nvSpPr>
          <p:cNvPr id="8" name="TextBox 7">
            <a:extLst>
              <a:ext uri="{FF2B5EF4-FFF2-40B4-BE49-F238E27FC236}">
                <a16:creationId xmlns:a16="http://schemas.microsoft.com/office/drawing/2014/main" id="{643116A2-7251-4B73-80A6-81C40FF53859}"/>
              </a:ext>
            </a:extLst>
          </p:cNvPr>
          <p:cNvSpPr txBox="1"/>
          <p:nvPr/>
        </p:nvSpPr>
        <p:spPr>
          <a:xfrm>
            <a:off x="1202633" y="6091859"/>
            <a:ext cx="6738731" cy="723275"/>
          </a:xfrm>
          <a:prstGeom prst="rect">
            <a:avLst/>
          </a:prstGeom>
          <a:noFill/>
        </p:spPr>
        <p:txBody>
          <a:bodyPr wrap="square" lIns="0" tIns="0" rIns="0" bIns="0" rtlCol="0">
            <a:spAutoFit/>
          </a:bodyPr>
          <a:lstStyle/>
          <a:p>
            <a:pPr>
              <a:spcBef>
                <a:spcPts val="600"/>
              </a:spcBef>
              <a:buClr>
                <a:schemeClr val="tx2"/>
              </a:buClr>
            </a:pPr>
            <a:r>
              <a:rPr lang="en-US" sz="1400" dirty="0">
                <a:solidFill>
                  <a:schemeClr val="tx2"/>
                </a:solidFill>
              </a:rPr>
              <a:t>39 sensors at octave distances (2,4,8,…256 m), 8 sensors far-field (~ 1km)</a:t>
            </a:r>
          </a:p>
          <a:p>
            <a:pPr>
              <a:spcBef>
                <a:spcPts val="600"/>
              </a:spcBef>
              <a:buClr>
                <a:schemeClr val="tx2"/>
              </a:buClr>
            </a:pPr>
            <a:r>
              <a:rPr lang="en-US" sz="1400" dirty="0">
                <a:solidFill>
                  <a:schemeClr val="tx2"/>
                </a:solidFill>
              </a:rPr>
              <a:t>During drilling, position of drill bit and exerted torque is measured; cross-correlation will give unique map of </a:t>
            </a:r>
            <a:r>
              <a:rPr lang="en-US" sz="1400" dirty="0" err="1">
                <a:solidFill>
                  <a:schemeClr val="tx2"/>
                </a:solidFill>
              </a:rPr>
              <a:t>elastodynamic</a:t>
            </a:r>
            <a:r>
              <a:rPr lang="en-US" sz="1400" dirty="0">
                <a:solidFill>
                  <a:schemeClr val="tx2"/>
                </a:solidFill>
              </a:rPr>
              <a:t> soil parameters.</a:t>
            </a:r>
          </a:p>
        </p:txBody>
      </p:sp>
    </p:spTree>
    <p:extLst>
      <p:ext uri="{BB962C8B-B14F-4D97-AF65-F5344CB8AC3E}">
        <p14:creationId xmlns:p14="http://schemas.microsoft.com/office/powerpoint/2010/main" val="362531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4C3009-4DED-4A73-8DD0-279635C29DA9}"/>
              </a:ext>
            </a:extLst>
          </p:cNvPr>
          <p:cNvSpPr>
            <a:spLocks noGrp="1"/>
          </p:cNvSpPr>
          <p:nvPr>
            <p:ph type="body" idx="1"/>
          </p:nvPr>
        </p:nvSpPr>
        <p:spPr/>
        <p:txBody>
          <a:bodyPr/>
          <a:lstStyle/>
          <a:p>
            <a:r>
              <a:rPr lang="en-US" dirty="0"/>
              <a:t> Looking back at a very successful year!</a:t>
            </a:r>
          </a:p>
        </p:txBody>
      </p:sp>
      <p:sp>
        <p:nvSpPr>
          <p:cNvPr id="3" name="Content Placeholder 2">
            <a:extLst>
              <a:ext uri="{FF2B5EF4-FFF2-40B4-BE49-F238E27FC236}">
                <a16:creationId xmlns:a16="http://schemas.microsoft.com/office/drawing/2014/main" id="{20F2C857-55F2-4A23-8E18-42E19E373FE8}"/>
              </a:ext>
            </a:extLst>
          </p:cNvPr>
          <p:cNvSpPr>
            <a:spLocks noGrp="1"/>
          </p:cNvSpPr>
          <p:nvPr>
            <p:ph sz="quarter" idx="15"/>
          </p:nvPr>
        </p:nvSpPr>
        <p:spPr>
          <a:xfrm>
            <a:off x="544606" y="1394624"/>
            <a:ext cx="4284088" cy="4824413"/>
          </a:xfrm>
        </p:spPr>
        <p:txBody>
          <a:bodyPr/>
          <a:lstStyle/>
          <a:p>
            <a:r>
              <a:rPr lang="en-US" dirty="0">
                <a:solidFill>
                  <a:srgbClr val="002060"/>
                </a:solidFill>
              </a:rPr>
              <a:t>ET pathfinder </a:t>
            </a:r>
            <a:r>
              <a:rPr lang="en-US" dirty="0"/>
              <a:t>funding secured</a:t>
            </a:r>
          </a:p>
          <a:p>
            <a:pPr marL="285750" indent="-285750">
              <a:buFont typeface="Arial" panose="020B0604020202020204" pitchFamily="34" charset="0"/>
              <a:buChar char="•"/>
            </a:pPr>
            <a:r>
              <a:rPr lang="en-US" dirty="0"/>
              <a:t>host site University of Maastricht</a:t>
            </a:r>
          </a:p>
          <a:p>
            <a:pPr marL="285750" indent="-285750">
              <a:buFont typeface="Arial" panose="020B0604020202020204" pitchFamily="34" charset="0"/>
              <a:buChar char="•"/>
            </a:pPr>
            <a:r>
              <a:rPr lang="en-US" dirty="0"/>
              <a:t>collaboration built with many partners from industry and science, </a:t>
            </a:r>
            <a:r>
              <a:rPr lang="en-US" dirty="0" err="1"/>
              <a:t>Nikhef</a:t>
            </a:r>
            <a:r>
              <a:rPr lang="en-US" dirty="0"/>
              <a:t> playing a lead role</a:t>
            </a:r>
          </a:p>
          <a:p>
            <a:pPr marL="285750" indent="-285750">
              <a:buFont typeface="Arial" panose="020B0604020202020204" pitchFamily="34" charset="0"/>
              <a:buChar char="•"/>
            </a:pPr>
            <a:r>
              <a:rPr lang="en-US" dirty="0"/>
              <a:t>design under rapid progress</a:t>
            </a:r>
          </a:p>
          <a:p>
            <a:endParaRPr lang="en-US" dirty="0"/>
          </a:p>
          <a:p>
            <a:r>
              <a:rPr lang="en-US" dirty="0"/>
              <a:t>Finished </a:t>
            </a:r>
            <a:r>
              <a:rPr lang="en-US" dirty="0">
                <a:solidFill>
                  <a:srgbClr val="002060"/>
                </a:solidFill>
              </a:rPr>
              <a:t>active and passive seismic campaigns</a:t>
            </a:r>
          </a:p>
          <a:p>
            <a:pPr marL="285750" indent="-285750">
              <a:buFont typeface="Arial" panose="020B0604020202020204" pitchFamily="34" charset="0"/>
              <a:buChar char="•"/>
            </a:pPr>
            <a:r>
              <a:rPr lang="en-US" dirty="0"/>
              <a:t>good sub-surface model and local noise sources</a:t>
            </a:r>
          </a:p>
          <a:p>
            <a:pPr marL="285750" indent="-285750">
              <a:buFont typeface="Arial" panose="020B0604020202020204" pitchFamily="34" charset="0"/>
              <a:buChar char="•"/>
            </a:pPr>
            <a:r>
              <a:rPr lang="en-US" dirty="0"/>
              <a:t>lots of interest from  Dutch and Belgian geophysicists and also from industry</a:t>
            </a:r>
          </a:p>
          <a:p>
            <a:pPr marL="285750" indent="-285750">
              <a:buFont typeface="Arial" panose="020B0604020202020204" pitchFamily="34" charset="0"/>
              <a:buChar char="•"/>
            </a:pPr>
            <a:endParaRPr lang="en-US" dirty="0"/>
          </a:p>
          <a:p>
            <a:r>
              <a:rPr lang="en-US" dirty="0">
                <a:solidFill>
                  <a:srgbClr val="002060"/>
                </a:solidFill>
              </a:rPr>
              <a:t>Started drilling bore-hole</a:t>
            </a:r>
          </a:p>
          <a:p>
            <a:pPr marL="285750" indent="-285750">
              <a:buFont typeface="Arial" panose="020B0604020202020204" pitchFamily="34" charset="0"/>
              <a:buChar char="•"/>
            </a:pPr>
            <a:r>
              <a:rPr lang="en-US" dirty="0"/>
              <a:t>Currently at 95 m depth (Dec 14), lots of water to be pumped out</a:t>
            </a:r>
          </a:p>
          <a:p>
            <a:pPr marL="285750" indent="-285750">
              <a:buFont typeface="Arial" panose="020B0604020202020204" pitchFamily="34" charset="0"/>
              <a:buChar char="•"/>
            </a:pPr>
            <a:r>
              <a:rPr lang="en-US" dirty="0"/>
              <a:t>will give seismic activity at 300 m deep</a:t>
            </a:r>
          </a:p>
          <a:p>
            <a:pPr marL="285750" indent="-285750">
              <a:buFont typeface="Arial" panose="020B0604020202020204" pitchFamily="34" charset="0"/>
              <a:buChar char="•"/>
            </a:pPr>
            <a:r>
              <a:rPr lang="en-US" dirty="0"/>
              <a:t>unique opportunity to calibrate Newtonian-Noise subtraction technique!</a:t>
            </a:r>
          </a:p>
          <a:p>
            <a:endParaRPr lang="en-US" dirty="0"/>
          </a:p>
          <a:p>
            <a:r>
              <a:rPr lang="en-US" dirty="0"/>
              <a:t>	</a:t>
            </a:r>
          </a:p>
        </p:txBody>
      </p:sp>
      <p:sp>
        <p:nvSpPr>
          <p:cNvPr id="4" name="Title 3">
            <a:extLst>
              <a:ext uri="{FF2B5EF4-FFF2-40B4-BE49-F238E27FC236}">
                <a16:creationId xmlns:a16="http://schemas.microsoft.com/office/drawing/2014/main" id="{BDE8E58F-CD20-4DD5-A53E-4C30F8378BA6}"/>
              </a:ext>
            </a:extLst>
          </p:cNvPr>
          <p:cNvSpPr>
            <a:spLocks noGrp="1"/>
          </p:cNvSpPr>
          <p:nvPr>
            <p:ph type="title"/>
          </p:nvPr>
        </p:nvSpPr>
        <p:spPr/>
        <p:txBody>
          <a:bodyPr/>
          <a:lstStyle/>
          <a:p>
            <a:r>
              <a:rPr lang="en-US" dirty="0"/>
              <a:t>Summary</a:t>
            </a:r>
          </a:p>
        </p:txBody>
      </p:sp>
      <p:sp>
        <p:nvSpPr>
          <p:cNvPr id="5" name="Slide Number Placeholder 4">
            <a:extLst>
              <a:ext uri="{FF2B5EF4-FFF2-40B4-BE49-F238E27FC236}">
                <a16:creationId xmlns:a16="http://schemas.microsoft.com/office/drawing/2014/main" id="{513C04ED-2F6A-4841-8CED-9597045784C0}"/>
              </a:ext>
            </a:extLst>
          </p:cNvPr>
          <p:cNvSpPr>
            <a:spLocks noGrp="1"/>
          </p:cNvSpPr>
          <p:nvPr>
            <p:ph type="sldNum" sz="quarter" idx="4"/>
          </p:nvPr>
        </p:nvSpPr>
        <p:spPr/>
        <p:txBody>
          <a:bodyPr/>
          <a:lstStyle/>
          <a:p>
            <a:pPr defTabSz="422041"/>
            <a:fld id="{7C7B4FCA-D758-EB48-BD46-5EEF226FD218}" type="slidenum">
              <a:rPr lang="en-US" smtClean="0"/>
              <a:pPr defTabSz="422041"/>
              <a:t>19</a:t>
            </a:fld>
            <a:endParaRPr lang="en-US" dirty="0"/>
          </a:p>
        </p:txBody>
      </p:sp>
      <p:pic>
        <p:nvPicPr>
          <p:cNvPr id="7" name="Picture 6">
            <a:extLst>
              <a:ext uri="{FF2B5EF4-FFF2-40B4-BE49-F238E27FC236}">
                <a16:creationId xmlns:a16="http://schemas.microsoft.com/office/drawing/2014/main" id="{3AF4BA8C-7041-496D-B962-D79B2D3776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196228" y="1477713"/>
            <a:ext cx="5528321" cy="4146241"/>
          </a:xfrm>
          <a:prstGeom prst="rect">
            <a:avLst/>
          </a:prstGeom>
        </p:spPr>
      </p:pic>
    </p:spTree>
    <p:extLst>
      <p:ext uri="{BB962C8B-B14F-4D97-AF65-F5344CB8AC3E}">
        <p14:creationId xmlns:p14="http://schemas.microsoft.com/office/powerpoint/2010/main" val="137367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102FBD-1FB8-4FE5-9350-184664819388}"/>
              </a:ext>
            </a:extLst>
          </p:cNvPr>
          <p:cNvSpPr>
            <a:spLocks noGrp="1"/>
          </p:cNvSpPr>
          <p:nvPr>
            <p:ph type="body" idx="1"/>
          </p:nvPr>
        </p:nvSpPr>
        <p:spPr>
          <a:xfrm>
            <a:off x="383932" y="728667"/>
            <a:ext cx="8376138" cy="305004"/>
          </a:xfrm>
        </p:spPr>
        <p:txBody>
          <a:bodyPr/>
          <a:lstStyle/>
          <a:p>
            <a:r>
              <a:rPr lang="en-US" dirty="0" err="1"/>
              <a:t>Nikhef</a:t>
            </a:r>
            <a:r>
              <a:rPr lang="en-US" dirty="0"/>
              <a:t> members from R&amp;D, ET, MT, gravitational waves</a:t>
            </a:r>
          </a:p>
        </p:txBody>
      </p:sp>
      <p:sp>
        <p:nvSpPr>
          <p:cNvPr id="7" name="Content Placeholder 6">
            <a:extLst>
              <a:ext uri="{FF2B5EF4-FFF2-40B4-BE49-F238E27FC236}">
                <a16:creationId xmlns:a16="http://schemas.microsoft.com/office/drawing/2014/main" id="{BE3FE5CC-C9C2-4298-9B2A-CD7FEC29D52C}"/>
              </a:ext>
            </a:extLst>
          </p:cNvPr>
          <p:cNvSpPr>
            <a:spLocks noGrp="1"/>
          </p:cNvSpPr>
          <p:nvPr>
            <p:ph sz="quarter" idx="15"/>
          </p:nvPr>
        </p:nvSpPr>
        <p:spPr>
          <a:xfrm>
            <a:off x="383930" y="1192697"/>
            <a:ext cx="8376138" cy="5116034"/>
          </a:xfrm>
        </p:spPr>
        <p:txBody>
          <a:bodyPr/>
          <a:lstStyle/>
          <a:p>
            <a:r>
              <a:rPr lang="en-US" dirty="0"/>
              <a:t>Seismic Campaigns:</a:t>
            </a:r>
          </a:p>
          <a:p>
            <a:r>
              <a:rPr lang="en-US" dirty="0"/>
              <a:t>	Ph. D: </a:t>
            </a:r>
            <a:r>
              <a:rPr lang="en-US" dirty="0" err="1">
                <a:solidFill>
                  <a:schemeClr val="accent1"/>
                </a:solidFill>
              </a:rPr>
              <a:t>Soumen</a:t>
            </a:r>
            <a:r>
              <a:rPr lang="en-US" dirty="0">
                <a:solidFill>
                  <a:schemeClr val="accent1"/>
                </a:solidFill>
              </a:rPr>
              <a:t> </a:t>
            </a:r>
            <a:r>
              <a:rPr lang="en-US" dirty="0" err="1">
                <a:solidFill>
                  <a:schemeClr val="accent1"/>
                </a:solidFill>
              </a:rPr>
              <a:t>Koley</a:t>
            </a:r>
            <a:r>
              <a:rPr lang="en-US" dirty="0">
                <a:solidFill>
                  <a:schemeClr val="accent1"/>
                </a:solidFill>
              </a:rPr>
              <a:t> (geophysics), Maria Bader (Newtonian Noise), Vincent van Beveren 	(wireless networking), </a:t>
            </a:r>
            <a:r>
              <a:rPr lang="en-US" dirty="0"/>
              <a:t> Laura van der Schaaf, Boris Boom</a:t>
            </a:r>
          </a:p>
          <a:p>
            <a:r>
              <a:rPr lang="en-US" dirty="0"/>
              <a:t>Staff	</a:t>
            </a:r>
            <a:r>
              <a:rPr lang="en-US" i="1" dirty="0"/>
              <a:t>Frank Linde,  Niels van </a:t>
            </a:r>
            <a:r>
              <a:rPr lang="en-US" i="1" dirty="0" err="1"/>
              <a:t>Bakel</a:t>
            </a:r>
            <a:r>
              <a:rPr lang="en-US" i="1" dirty="0"/>
              <a:t>, Alessandro </a:t>
            </a:r>
            <a:r>
              <a:rPr lang="en-US" i="1" dirty="0" err="1"/>
              <a:t>Bertollini</a:t>
            </a:r>
            <a:r>
              <a:rPr lang="en-US" i="1" dirty="0"/>
              <a:t>, Martin van </a:t>
            </a:r>
            <a:r>
              <a:rPr lang="en-US" i="1" dirty="0" err="1"/>
              <a:t>Beuzekom</a:t>
            </a:r>
            <a:r>
              <a:rPr lang="en-US" i="1" dirty="0"/>
              <a:t>, Jo van den Brand, 	Henk Jan </a:t>
            </a:r>
            <a:r>
              <a:rPr lang="en-US" i="1" dirty="0" err="1"/>
              <a:t>Bulten</a:t>
            </a:r>
            <a:r>
              <a:rPr lang="en-US" i="1" dirty="0"/>
              <a:t>,  Martin </a:t>
            </a:r>
            <a:r>
              <a:rPr lang="en-US" i="1" dirty="0" err="1"/>
              <a:t>Doets</a:t>
            </a:r>
            <a:r>
              <a:rPr lang="en-US" i="1" dirty="0"/>
              <a:t>, Eric Hennes, Marco </a:t>
            </a:r>
            <a:r>
              <a:rPr lang="en-US" i="1" dirty="0" err="1"/>
              <a:t>Kraan</a:t>
            </a:r>
            <a:r>
              <a:rPr lang="en-US" i="1" dirty="0"/>
              <a:t>, Gideon Koekkoek, Paul </a:t>
            </a:r>
            <a:r>
              <a:rPr lang="en-US" i="1" dirty="0" err="1"/>
              <a:t>Kuyer</a:t>
            </a:r>
            <a:r>
              <a:rPr lang="en-US" i="1" dirty="0"/>
              <a:t>, 	Matteo Tacca, Bas </a:t>
            </a:r>
            <a:r>
              <a:rPr lang="en-US" i="1" dirty="0" err="1"/>
              <a:t>Swinkels</a:t>
            </a:r>
            <a:r>
              <a:rPr lang="en-US" i="1" dirty="0"/>
              <a:t>, Jan Visser</a:t>
            </a:r>
          </a:p>
        </p:txBody>
      </p:sp>
      <p:sp>
        <p:nvSpPr>
          <p:cNvPr id="5" name="Title 4">
            <a:extLst>
              <a:ext uri="{FF2B5EF4-FFF2-40B4-BE49-F238E27FC236}">
                <a16:creationId xmlns:a16="http://schemas.microsoft.com/office/drawing/2014/main" id="{D23AE486-BFDE-4DCC-9184-56E2F081F3DC}"/>
              </a:ext>
            </a:extLst>
          </p:cNvPr>
          <p:cNvSpPr>
            <a:spLocks noGrp="1"/>
          </p:cNvSpPr>
          <p:nvPr>
            <p:ph type="title"/>
          </p:nvPr>
        </p:nvSpPr>
        <p:spPr/>
        <p:txBody>
          <a:bodyPr/>
          <a:lstStyle/>
          <a:p>
            <a:r>
              <a:rPr lang="en-US" dirty="0"/>
              <a:t>Seismic Campaigns &amp; ET Pathfinder</a:t>
            </a:r>
          </a:p>
        </p:txBody>
      </p:sp>
      <p:sp>
        <p:nvSpPr>
          <p:cNvPr id="4" name="Slide Number Placeholder 3">
            <a:extLst>
              <a:ext uri="{FF2B5EF4-FFF2-40B4-BE49-F238E27FC236}">
                <a16:creationId xmlns:a16="http://schemas.microsoft.com/office/drawing/2014/main" id="{E3B4CFDB-3122-4BA6-B5B2-295C80EEA260}"/>
              </a:ext>
            </a:extLst>
          </p:cNvPr>
          <p:cNvSpPr>
            <a:spLocks noGrp="1"/>
          </p:cNvSpPr>
          <p:nvPr>
            <p:ph type="sldNum" sz="quarter" idx="4"/>
          </p:nvPr>
        </p:nvSpPr>
        <p:spPr/>
        <p:txBody>
          <a:bodyPr/>
          <a:lstStyle/>
          <a:p>
            <a:fld id="{7C7B4FCA-D758-EB48-BD46-5EEF226FD218}" type="slidenum">
              <a:rPr lang="en-US" smtClean="0">
                <a:solidFill>
                  <a:srgbClr val="313131"/>
                </a:solidFill>
              </a:rPr>
              <a:pPr/>
              <a:t>2</a:t>
            </a:fld>
            <a:endParaRPr lang="en-US" dirty="0">
              <a:solidFill>
                <a:srgbClr val="313131"/>
              </a:solidFill>
            </a:endParaRPr>
          </a:p>
        </p:txBody>
      </p:sp>
      <p:pic>
        <p:nvPicPr>
          <p:cNvPr id="9" name="Picture 8">
            <a:extLst>
              <a:ext uri="{FF2B5EF4-FFF2-40B4-BE49-F238E27FC236}">
                <a16:creationId xmlns:a16="http://schemas.microsoft.com/office/drawing/2014/main" id="{00AD3EEF-E10F-4C8D-A09C-4045B41E1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0561" y="3292276"/>
            <a:ext cx="3962400" cy="2971800"/>
          </a:xfrm>
          <a:prstGeom prst="rect">
            <a:avLst/>
          </a:prstGeom>
        </p:spPr>
      </p:pic>
      <p:pic>
        <p:nvPicPr>
          <p:cNvPr id="11" name="Picture 10">
            <a:extLst>
              <a:ext uri="{FF2B5EF4-FFF2-40B4-BE49-F238E27FC236}">
                <a16:creationId xmlns:a16="http://schemas.microsoft.com/office/drawing/2014/main" id="{4F318BF8-547F-48D1-9B80-8E0F8D276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489" y="2796975"/>
            <a:ext cx="4092140" cy="3962402"/>
          </a:xfrm>
          <a:prstGeom prst="rect">
            <a:avLst/>
          </a:prstGeom>
        </p:spPr>
      </p:pic>
    </p:spTree>
    <p:extLst>
      <p:ext uri="{BB962C8B-B14F-4D97-AF65-F5344CB8AC3E}">
        <p14:creationId xmlns:p14="http://schemas.microsoft.com/office/powerpoint/2010/main" val="51030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8004C2-DB8A-DF44-81AD-6E39161DF6CA}"/>
              </a:ext>
            </a:extLst>
          </p:cNvPr>
          <p:cNvSpPr>
            <a:spLocks noGrp="1"/>
          </p:cNvSpPr>
          <p:nvPr>
            <p:ph type="body" idx="1"/>
          </p:nvPr>
        </p:nvSpPr>
        <p:spPr/>
        <p:txBody>
          <a:bodyPr/>
          <a:lstStyle/>
          <a:p>
            <a:r>
              <a:rPr lang="en-US" dirty="0"/>
              <a:t>The simulations suggest a strong reduction of seismic amplitudes underground. This will be confirmed with a borehole study at the end of 2018</a:t>
            </a:r>
          </a:p>
          <a:p>
            <a:endParaRPr lang="en-US" dirty="0"/>
          </a:p>
        </p:txBody>
      </p:sp>
      <p:pic>
        <p:nvPicPr>
          <p:cNvPr id="10" name="Content Placeholder 9">
            <a:extLst>
              <a:ext uri="{FF2B5EF4-FFF2-40B4-BE49-F238E27FC236}">
                <a16:creationId xmlns:a16="http://schemas.microsoft.com/office/drawing/2014/main" id="{C2D3BCFA-AC43-7941-AFA5-8E5F193511A1}"/>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4661644" y="1451606"/>
            <a:ext cx="4351849" cy="3263887"/>
          </a:xfrm>
        </p:spPr>
      </p:pic>
      <p:sp>
        <p:nvSpPr>
          <p:cNvPr id="4" name="Title 3">
            <a:extLst>
              <a:ext uri="{FF2B5EF4-FFF2-40B4-BE49-F238E27FC236}">
                <a16:creationId xmlns:a16="http://schemas.microsoft.com/office/drawing/2014/main" id="{70269D74-2447-064D-B2A9-0D3D5009B227}"/>
              </a:ext>
            </a:extLst>
          </p:cNvPr>
          <p:cNvSpPr>
            <a:spLocks noGrp="1"/>
          </p:cNvSpPr>
          <p:nvPr>
            <p:ph type="title"/>
          </p:nvPr>
        </p:nvSpPr>
        <p:spPr/>
        <p:txBody>
          <a:bodyPr/>
          <a:lstStyle/>
          <a:p>
            <a:r>
              <a:rPr lang="en-US" dirty="0"/>
              <a:t>Underground PSDs from simulated data</a:t>
            </a:r>
          </a:p>
        </p:txBody>
      </p:sp>
      <p:sp>
        <p:nvSpPr>
          <p:cNvPr id="5" name="Slide Number Placeholder 4">
            <a:extLst>
              <a:ext uri="{FF2B5EF4-FFF2-40B4-BE49-F238E27FC236}">
                <a16:creationId xmlns:a16="http://schemas.microsoft.com/office/drawing/2014/main" id="{B097B28B-9214-0B43-BD97-0BF72B18E080}"/>
              </a:ext>
            </a:extLst>
          </p:cNvPr>
          <p:cNvSpPr>
            <a:spLocks noGrp="1"/>
          </p:cNvSpPr>
          <p:nvPr>
            <p:ph type="sldNum" sz="quarter" idx="4"/>
          </p:nvPr>
        </p:nvSpPr>
        <p:spPr/>
        <p:txBody>
          <a:bodyPr/>
          <a:lstStyle/>
          <a:p>
            <a:pPr defTabSz="422041"/>
            <a:fld id="{7C7B4FCA-D758-EB48-BD46-5EEF226FD218}" type="slidenum">
              <a:rPr lang="en-US" smtClean="0"/>
              <a:pPr defTabSz="422041"/>
              <a:t>20</a:t>
            </a:fld>
            <a:endParaRPr lang="en-US" dirty="0"/>
          </a:p>
        </p:txBody>
      </p:sp>
      <p:pic>
        <p:nvPicPr>
          <p:cNvPr id="12" name="Picture 11">
            <a:extLst>
              <a:ext uri="{FF2B5EF4-FFF2-40B4-BE49-F238E27FC236}">
                <a16:creationId xmlns:a16="http://schemas.microsoft.com/office/drawing/2014/main" id="{78C24D4A-E42E-674B-A5A1-3A2C97178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646" y="1450800"/>
            <a:ext cx="4352754" cy="3264566"/>
          </a:xfrm>
          <a:prstGeom prst="rect">
            <a:avLst/>
          </a:prstGeom>
        </p:spPr>
      </p:pic>
      <p:pic>
        <p:nvPicPr>
          <p:cNvPr id="14" name="Picture 13">
            <a:extLst>
              <a:ext uri="{FF2B5EF4-FFF2-40B4-BE49-F238E27FC236}">
                <a16:creationId xmlns:a16="http://schemas.microsoft.com/office/drawing/2014/main" id="{40BE72BF-6648-CE45-AD03-17B0538665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646" y="1450800"/>
            <a:ext cx="4352754" cy="3264566"/>
          </a:xfrm>
          <a:prstGeom prst="rect">
            <a:avLst/>
          </a:prstGeom>
        </p:spPr>
      </p:pic>
      <p:pic>
        <p:nvPicPr>
          <p:cNvPr id="16" name="Picture 15">
            <a:extLst>
              <a:ext uri="{FF2B5EF4-FFF2-40B4-BE49-F238E27FC236}">
                <a16:creationId xmlns:a16="http://schemas.microsoft.com/office/drawing/2014/main" id="{9E6E47E9-3A6B-CD49-AFF5-4EE48E793F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1646" y="1450800"/>
            <a:ext cx="4352753" cy="3264565"/>
          </a:xfrm>
          <a:prstGeom prst="rect">
            <a:avLst/>
          </a:prstGeom>
        </p:spPr>
      </p:pic>
      <p:sp>
        <p:nvSpPr>
          <p:cNvPr id="19" name="TextBox 18">
            <a:extLst>
              <a:ext uri="{FF2B5EF4-FFF2-40B4-BE49-F238E27FC236}">
                <a16:creationId xmlns:a16="http://schemas.microsoft.com/office/drawing/2014/main" id="{AB62D2FA-BDEF-234D-931F-74FA3A044316}"/>
              </a:ext>
            </a:extLst>
          </p:cNvPr>
          <p:cNvSpPr txBox="1"/>
          <p:nvPr/>
        </p:nvSpPr>
        <p:spPr>
          <a:xfrm>
            <a:off x="384169" y="1573451"/>
            <a:ext cx="4130074" cy="2970044"/>
          </a:xfrm>
          <a:prstGeom prst="rect">
            <a:avLst/>
          </a:prstGeom>
          <a:noFill/>
        </p:spPr>
        <p:txBody>
          <a:bodyPr wrap="square" lIns="0" tIns="0" rIns="0" bIns="0" rtlCol="0">
            <a:spAutoFit/>
          </a:bodyPr>
          <a:lstStyle/>
          <a:p>
            <a:pPr>
              <a:spcBef>
                <a:spcPts val="600"/>
              </a:spcBef>
              <a:buClr>
                <a:schemeClr val="tx2"/>
              </a:buClr>
            </a:pPr>
            <a:r>
              <a:rPr lang="en-US" sz="1400" b="1" dirty="0">
                <a:solidFill>
                  <a:schemeClr val="tx2"/>
                </a:solidFill>
              </a:rPr>
              <a:t>Underground PSD from synthetic data</a:t>
            </a:r>
          </a:p>
          <a:p>
            <a:pPr marL="285750" indent="-285750">
              <a:spcBef>
                <a:spcPts val="600"/>
              </a:spcBef>
              <a:buClr>
                <a:schemeClr val="tx2"/>
              </a:buClr>
              <a:buFont typeface="Arial" panose="020B0604020202020204" pitchFamily="34" charset="0"/>
              <a:buChar char="•"/>
            </a:pPr>
            <a:r>
              <a:rPr lang="en-US" sz="1400" dirty="0">
                <a:solidFill>
                  <a:schemeClr val="tx2"/>
                </a:solidFill>
              </a:rPr>
              <a:t>Below 2 Hz: Large Rayleigh wave amplitudes (&gt;&gt; 300m) lead to little attenuation factor underground</a:t>
            </a:r>
          </a:p>
          <a:p>
            <a:pPr marL="285750" indent="-285750">
              <a:spcBef>
                <a:spcPts val="600"/>
              </a:spcBef>
              <a:buClr>
                <a:schemeClr val="tx2"/>
              </a:buClr>
              <a:buFont typeface="Arial" panose="020B0604020202020204" pitchFamily="34" charset="0"/>
              <a:buChar char="•"/>
            </a:pPr>
            <a:r>
              <a:rPr lang="en-US" sz="1400" dirty="0">
                <a:solidFill>
                  <a:schemeClr val="tx2"/>
                </a:solidFill>
              </a:rPr>
              <a:t>Above 2 Hz: Attenuation of about one order of magnitude (in power) already at depth of 100 m with respect to surface </a:t>
            </a:r>
          </a:p>
          <a:p>
            <a:pPr marL="285750" indent="-285750">
              <a:spcBef>
                <a:spcPts val="600"/>
              </a:spcBef>
              <a:buClr>
                <a:schemeClr val="tx2"/>
              </a:buClr>
              <a:buFont typeface="Arial" panose="020B0604020202020204" pitchFamily="34" charset="0"/>
              <a:buChar char="•"/>
            </a:pPr>
            <a:r>
              <a:rPr lang="en-US" sz="1400" dirty="0">
                <a:solidFill>
                  <a:schemeClr val="tx2"/>
                </a:solidFill>
              </a:rPr>
              <a:t>This will be confirmed by borehole study to 300m depth (in progress), with installation of 3-axial permanent seismic sensor underground</a:t>
            </a:r>
          </a:p>
          <a:p>
            <a:pPr lvl="1">
              <a:spcBef>
                <a:spcPts val="600"/>
              </a:spcBef>
              <a:buClr>
                <a:schemeClr val="tx2"/>
              </a:buClr>
            </a:pPr>
            <a:endParaRPr lang="en-US" sz="1400" dirty="0">
              <a:solidFill>
                <a:schemeClr val="tx2"/>
              </a:solidFill>
            </a:endParaRPr>
          </a:p>
          <a:p>
            <a:pPr marL="285750" indent="-285750">
              <a:spcBef>
                <a:spcPts val="600"/>
              </a:spcBef>
              <a:buClr>
                <a:schemeClr val="tx2"/>
              </a:buClr>
              <a:buFont typeface="Arial" panose="020B0604020202020204" pitchFamily="34" charset="0"/>
              <a:buChar char="•"/>
            </a:pPr>
            <a:endParaRPr lang="en-US" sz="1400" dirty="0">
              <a:solidFill>
                <a:schemeClr val="tx2"/>
              </a:solidFill>
            </a:endParaRPr>
          </a:p>
        </p:txBody>
      </p:sp>
      <p:sp>
        <p:nvSpPr>
          <p:cNvPr id="11" name="TextBox 10">
            <a:extLst>
              <a:ext uri="{FF2B5EF4-FFF2-40B4-BE49-F238E27FC236}">
                <a16:creationId xmlns:a16="http://schemas.microsoft.com/office/drawing/2014/main" id="{E44454CB-69A7-1A4F-84BA-C411AC438ED3}"/>
              </a:ext>
            </a:extLst>
          </p:cNvPr>
          <p:cNvSpPr txBox="1"/>
          <p:nvPr/>
        </p:nvSpPr>
        <p:spPr>
          <a:xfrm rot="19120982">
            <a:off x="5353161" y="2697020"/>
            <a:ext cx="4002306" cy="307777"/>
          </a:xfrm>
          <a:prstGeom prst="rect">
            <a:avLst/>
          </a:prstGeom>
          <a:noFill/>
        </p:spPr>
        <p:txBody>
          <a:bodyPr wrap="square" lIns="0" tIns="0" rIns="0" bIns="0" rtlCol="0">
            <a:spAutoFit/>
          </a:bodyPr>
          <a:lstStyle/>
          <a:p>
            <a:pPr>
              <a:spcBef>
                <a:spcPts val="600"/>
              </a:spcBef>
              <a:buClr>
                <a:schemeClr val="tx2"/>
              </a:buClr>
            </a:pPr>
            <a:r>
              <a:rPr lang="en-US" sz="2000" b="1" dirty="0">
                <a:solidFill>
                  <a:schemeClr val="tx2">
                    <a:lumMod val="25000"/>
                    <a:lumOff val="75000"/>
                    <a:alpha val="40000"/>
                  </a:schemeClr>
                </a:solidFill>
              </a:rPr>
              <a:t>P R E L I M I N A R Y</a:t>
            </a:r>
          </a:p>
        </p:txBody>
      </p:sp>
      <p:pic>
        <p:nvPicPr>
          <p:cNvPr id="9" name="Picture 8">
            <a:extLst>
              <a:ext uri="{FF2B5EF4-FFF2-40B4-BE49-F238E27FC236}">
                <a16:creationId xmlns:a16="http://schemas.microsoft.com/office/drawing/2014/main" id="{D6593005-4185-F948-9099-9E594BACF5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1065" y="5019320"/>
            <a:ext cx="3957021" cy="1645494"/>
          </a:xfrm>
          <a:prstGeom prst="rect">
            <a:avLst/>
          </a:prstGeom>
        </p:spPr>
      </p:pic>
      <p:cxnSp>
        <p:nvCxnSpPr>
          <p:cNvPr id="15" name="Straight Arrow Connector 14">
            <a:extLst>
              <a:ext uri="{FF2B5EF4-FFF2-40B4-BE49-F238E27FC236}">
                <a16:creationId xmlns:a16="http://schemas.microsoft.com/office/drawing/2014/main" id="{292B2342-8690-1D48-B927-81F560C7A2BA}"/>
              </a:ext>
            </a:extLst>
          </p:cNvPr>
          <p:cNvCxnSpPr>
            <a:cxnSpLocks/>
          </p:cNvCxnSpPr>
          <p:nvPr/>
        </p:nvCxnSpPr>
        <p:spPr>
          <a:xfrm flipV="1">
            <a:off x="2922494" y="4347883"/>
            <a:ext cx="2967318" cy="7888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C7A2A0A-76F7-1043-B2C0-701C9D4270E0}"/>
              </a:ext>
            </a:extLst>
          </p:cNvPr>
          <p:cNvCxnSpPr>
            <a:cxnSpLocks/>
          </p:cNvCxnSpPr>
          <p:nvPr/>
        </p:nvCxnSpPr>
        <p:spPr>
          <a:xfrm flipV="1">
            <a:off x="7130256" y="4324381"/>
            <a:ext cx="453367" cy="6347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6B2B1C6-5A2D-F44C-BF9F-FDCDF5CDC7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557" y="5111537"/>
            <a:ext cx="3640631" cy="1630871"/>
          </a:xfrm>
          <a:prstGeom prst="rect">
            <a:avLst/>
          </a:prstGeom>
        </p:spPr>
      </p:pic>
    </p:spTree>
    <p:extLst>
      <p:ext uri="{BB962C8B-B14F-4D97-AF65-F5344CB8AC3E}">
        <p14:creationId xmlns:p14="http://schemas.microsoft.com/office/powerpoint/2010/main" val="411893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5D06B5-6A1F-2946-B64C-C1E54DD9CA0F}"/>
              </a:ext>
            </a:extLst>
          </p:cNvPr>
          <p:cNvSpPr>
            <a:spLocks noGrp="1"/>
          </p:cNvSpPr>
          <p:nvPr>
            <p:ph type="body" idx="1"/>
          </p:nvPr>
        </p:nvSpPr>
        <p:spPr>
          <a:xfrm>
            <a:off x="383932" y="728666"/>
            <a:ext cx="8279620" cy="601013"/>
          </a:xfrm>
        </p:spPr>
        <p:txBody>
          <a:bodyPr/>
          <a:lstStyle/>
          <a:p>
            <a:r>
              <a:rPr lang="en-US" dirty="0"/>
              <a:t>Newtonian noise underground is strongly suppressed with respect to surface Newtonian noise</a:t>
            </a:r>
          </a:p>
        </p:txBody>
      </p:sp>
      <p:sp>
        <p:nvSpPr>
          <p:cNvPr id="4" name="Title 3">
            <a:extLst>
              <a:ext uri="{FF2B5EF4-FFF2-40B4-BE49-F238E27FC236}">
                <a16:creationId xmlns:a16="http://schemas.microsoft.com/office/drawing/2014/main" id="{A67C817F-B40F-0E42-9402-E11CF7C379C9}"/>
              </a:ext>
            </a:extLst>
          </p:cNvPr>
          <p:cNvSpPr>
            <a:spLocks noGrp="1"/>
          </p:cNvSpPr>
          <p:nvPr>
            <p:ph type="title"/>
          </p:nvPr>
        </p:nvSpPr>
        <p:spPr/>
        <p:txBody>
          <a:bodyPr/>
          <a:lstStyle/>
          <a:p>
            <a:r>
              <a:rPr lang="en-US" dirty="0"/>
              <a:t>Newtonian noise at the ET candidate site </a:t>
            </a:r>
          </a:p>
        </p:txBody>
      </p:sp>
      <p:sp>
        <p:nvSpPr>
          <p:cNvPr id="5" name="Slide Number Placeholder 4">
            <a:extLst>
              <a:ext uri="{FF2B5EF4-FFF2-40B4-BE49-F238E27FC236}">
                <a16:creationId xmlns:a16="http://schemas.microsoft.com/office/drawing/2014/main" id="{650B03EE-E6C0-2542-A547-EB0373BDC384}"/>
              </a:ext>
            </a:extLst>
          </p:cNvPr>
          <p:cNvSpPr>
            <a:spLocks noGrp="1"/>
          </p:cNvSpPr>
          <p:nvPr>
            <p:ph type="sldNum" sz="quarter" idx="4"/>
          </p:nvPr>
        </p:nvSpPr>
        <p:spPr/>
        <p:txBody>
          <a:bodyPr/>
          <a:lstStyle/>
          <a:p>
            <a:pPr defTabSz="422041"/>
            <a:fld id="{7C7B4FCA-D758-EB48-BD46-5EEF226FD218}" type="slidenum">
              <a:rPr lang="en-US" smtClean="0"/>
              <a:pPr defTabSz="422041"/>
              <a:t>21</a:t>
            </a:fld>
            <a:endParaRPr lang="en-US"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487D727-7A60-6645-9958-010618207467}"/>
                  </a:ext>
                </a:extLst>
              </p:cNvPr>
              <p:cNvSpPr txBox="1"/>
              <p:nvPr/>
            </p:nvSpPr>
            <p:spPr>
              <a:xfrm>
                <a:off x="368212" y="1673381"/>
                <a:ext cx="2670824" cy="4983928"/>
              </a:xfrm>
              <a:prstGeom prst="rect">
                <a:avLst/>
              </a:prstGeom>
              <a:noFill/>
            </p:spPr>
            <p:txBody>
              <a:bodyPr wrap="square" lIns="0" tIns="0" rIns="0" bIns="0" rtlCol="0">
                <a:spAutoFit/>
              </a:bodyPr>
              <a:lstStyle/>
              <a:p>
                <a:pPr>
                  <a:spcBef>
                    <a:spcPts val="600"/>
                  </a:spcBef>
                  <a:buClr>
                    <a:schemeClr val="tx2"/>
                  </a:buClr>
                </a:pPr>
                <a:r>
                  <a:rPr lang="en-US" sz="1400" b="1" dirty="0">
                    <a:solidFill>
                      <a:schemeClr val="tx2"/>
                    </a:solidFill>
                  </a:rPr>
                  <a:t>Results</a:t>
                </a:r>
              </a:p>
              <a:p>
                <a:pPr marL="285750" indent="-285750">
                  <a:spcBef>
                    <a:spcPts val="600"/>
                  </a:spcBef>
                  <a:buClr>
                    <a:schemeClr val="tx2"/>
                  </a:buClr>
                  <a:buFont typeface="Arial" panose="020B0604020202020204" pitchFamily="34" charset="0"/>
                  <a:buChar char="•"/>
                </a:pPr>
                <a:r>
                  <a:rPr lang="en-US" sz="1400" dirty="0">
                    <a:solidFill>
                      <a:schemeClr val="tx2"/>
                    </a:solidFill>
                  </a:rPr>
                  <a:t>Large reduction factor between surface and underground Newtonian noise</a:t>
                </a:r>
              </a:p>
              <a:p>
                <a:pPr marL="285750" indent="-285750">
                  <a:spcBef>
                    <a:spcPts val="600"/>
                  </a:spcBef>
                  <a:buClr>
                    <a:schemeClr val="tx2"/>
                  </a:buClr>
                  <a:buFont typeface="Arial" panose="020B0604020202020204" pitchFamily="34" charset="0"/>
                  <a:buChar char="•"/>
                </a:pPr>
                <a:r>
                  <a:rPr lang="en-US" sz="1400" dirty="0">
                    <a:solidFill>
                      <a:schemeClr val="tx2"/>
                    </a:solidFill>
                  </a:rPr>
                  <a:t>Only slight changes between 100m, 200m, 300m</a:t>
                </a:r>
              </a:p>
              <a:p>
                <a:pPr marL="285750" indent="-285750">
                  <a:spcBef>
                    <a:spcPts val="600"/>
                  </a:spcBef>
                  <a:buClr>
                    <a:schemeClr val="tx2"/>
                  </a:buClr>
                  <a:buFont typeface="Arial" panose="020B0604020202020204" pitchFamily="34" charset="0"/>
                  <a:buChar char="•"/>
                </a:pPr>
                <a:r>
                  <a:rPr lang="en-US" sz="1400" dirty="0">
                    <a:solidFill>
                      <a:schemeClr val="tx2"/>
                    </a:solidFill>
                  </a:rPr>
                  <a:t>Mean underground NN at 300 m drops ET design sensitivity curve</a:t>
                </a:r>
              </a:p>
              <a:p>
                <a:pPr marL="285750" indent="-285750">
                  <a:spcBef>
                    <a:spcPts val="600"/>
                  </a:spcBef>
                  <a:buClr>
                    <a:schemeClr val="tx2"/>
                  </a:buClr>
                  <a:buFont typeface="Arial" panose="020B0604020202020204" pitchFamily="34" charset="0"/>
                  <a:buChar char="•"/>
                </a:pPr>
                <a:r>
                  <a:rPr lang="en-US" sz="1400" dirty="0">
                    <a:solidFill>
                      <a:schemeClr val="tx2"/>
                    </a:solidFill>
                  </a:rPr>
                  <a:t>Suppression of NN with increasing distance from surface</a:t>
                </a:r>
                <a:br>
                  <a:rPr lang="en-US" sz="1400" dirty="0">
                    <a:solidFill>
                      <a:schemeClr val="tx2"/>
                    </a:solidFill>
                  </a:rPr>
                </a:br>
                <a14:m>
                  <m:oMath xmlns:m="http://schemas.openxmlformats.org/officeDocument/2006/math">
                    <m:r>
                      <a:rPr lang="nl-NL" sz="1400" i="1">
                        <a:latin typeface="Cambria Math" panose="02040503050406030204" pitchFamily="18" charset="0"/>
                      </a:rPr>
                      <m:t>𝛿</m:t>
                    </m:r>
                    <m:sSub>
                      <m:sSubPr>
                        <m:ctrlPr>
                          <a:rPr lang="nl-NL" sz="1400" i="1">
                            <a:latin typeface="Cambria Math" panose="02040503050406030204" pitchFamily="18" charset="0"/>
                          </a:rPr>
                        </m:ctrlPr>
                      </m:sSubPr>
                      <m:e>
                        <m:r>
                          <a:rPr lang="nl-NL" sz="1400" b="1" i="1">
                            <a:latin typeface="Cambria Math" charset="0"/>
                          </a:rPr>
                          <m:t>𝒂</m:t>
                        </m:r>
                      </m:e>
                      <m:sub>
                        <m:r>
                          <a:rPr lang="nl-NL" sz="1400" i="1">
                            <a:latin typeface="Cambria Math" charset="0"/>
                          </a:rPr>
                          <m:t>𝑁𝑁</m:t>
                        </m:r>
                      </m:sub>
                    </m:sSub>
                    <m:d>
                      <m:dPr>
                        <m:ctrlPr>
                          <a:rPr lang="nl-NL" sz="1400" i="1">
                            <a:latin typeface="Cambria Math" panose="02040503050406030204" pitchFamily="18" charset="0"/>
                          </a:rPr>
                        </m:ctrlPr>
                      </m:dPr>
                      <m:e>
                        <m:r>
                          <a:rPr lang="nl-NL" sz="1400" b="1" i="1">
                            <a:latin typeface="Cambria Math" charset="0"/>
                          </a:rPr>
                          <m:t>𝒚</m:t>
                        </m:r>
                        <m:r>
                          <a:rPr lang="nl-NL" sz="1400" b="1" i="1">
                            <a:latin typeface="Cambria Math" charset="0"/>
                          </a:rPr>
                          <m:t>, </m:t>
                        </m:r>
                        <m:r>
                          <a:rPr lang="nl-NL" sz="1400" i="1">
                            <a:latin typeface="Cambria Math" charset="0"/>
                          </a:rPr>
                          <m:t>𝑡</m:t>
                        </m:r>
                      </m:e>
                    </m:d>
                    <m:r>
                      <a:rPr lang="nl-NL" sz="1400" i="1">
                        <a:latin typeface="Cambria Math" charset="0"/>
                      </a:rPr>
                      <m:t>=</m:t>
                    </m:r>
                    <m:r>
                      <a:rPr lang="nl-NL" sz="1400" i="1">
                        <a:latin typeface="Cambria Math" charset="0"/>
                      </a:rPr>
                      <m:t>𝐺</m:t>
                    </m:r>
                    <m:sSub>
                      <m:sSubPr>
                        <m:ctrlPr>
                          <a:rPr lang="nl-NL" sz="1400" i="1">
                            <a:latin typeface="Cambria Math" panose="02040503050406030204" pitchFamily="18" charset="0"/>
                          </a:rPr>
                        </m:ctrlPr>
                      </m:sSubPr>
                      <m:e>
                        <m:r>
                          <a:rPr lang="nl-NL" sz="1400" i="1">
                            <a:latin typeface="Cambria Math" charset="0"/>
                          </a:rPr>
                          <m:t>𝜌</m:t>
                        </m:r>
                      </m:e>
                      <m:sub>
                        <m:r>
                          <a:rPr lang="nl-NL" sz="1400" i="1">
                            <a:latin typeface="Cambria Math" charset="0"/>
                          </a:rPr>
                          <m:t>0</m:t>
                        </m:r>
                      </m:sub>
                    </m:sSub>
                    <m:nary>
                      <m:naryPr>
                        <m:supHide m:val="on"/>
                        <m:ctrlPr>
                          <a:rPr lang="nl-NL" sz="1400" i="1" smtClean="0">
                            <a:solidFill>
                              <a:schemeClr val="tx1"/>
                            </a:solidFill>
                            <a:latin typeface="Cambria Math" panose="02040503050406030204" pitchFamily="18" charset="0"/>
                          </a:rPr>
                        </m:ctrlPr>
                      </m:naryPr>
                      <m:sub>
                        <m:r>
                          <a:rPr lang="nl-NL" sz="1400" i="1">
                            <a:solidFill>
                              <a:schemeClr val="tx1"/>
                            </a:solidFill>
                            <a:latin typeface="Cambria Math" charset="0"/>
                          </a:rPr>
                          <m:t>𝑉</m:t>
                        </m:r>
                      </m:sub>
                      <m:sup/>
                      <m:e>
                        <m:r>
                          <a:rPr lang="nl-NL" sz="1400" i="1">
                            <a:solidFill>
                              <a:schemeClr val="tx1"/>
                            </a:solidFill>
                            <a:latin typeface="Cambria Math" charset="0"/>
                          </a:rPr>
                          <m:t>(</m:t>
                        </m:r>
                        <m:sSub>
                          <m:sSubPr>
                            <m:ctrlPr>
                              <a:rPr lang="nl-NL" sz="1400" b="1" i="1">
                                <a:solidFill>
                                  <a:schemeClr val="tx1"/>
                                </a:solidFill>
                                <a:latin typeface="Cambria Math" panose="02040503050406030204" pitchFamily="18" charset="0"/>
                              </a:rPr>
                            </m:ctrlPr>
                          </m:sSubPr>
                          <m:e>
                            <m:acc>
                              <m:accPr>
                                <m:chr m:val="⃗"/>
                                <m:ctrlPr>
                                  <a:rPr lang="nl-NL" sz="1400" b="1" i="1">
                                    <a:solidFill>
                                      <a:schemeClr val="tx1"/>
                                    </a:solidFill>
                                    <a:latin typeface="Cambria Math" panose="02040503050406030204" pitchFamily="18" charset="0"/>
                                  </a:rPr>
                                </m:ctrlPr>
                              </m:accPr>
                              <m:e>
                                <m:r>
                                  <a:rPr lang="nl-NL" sz="1400" b="1" i="1">
                                    <a:solidFill>
                                      <a:schemeClr val="tx1"/>
                                    </a:solidFill>
                                    <a:latin typeface="Cambria Math" charset="0"/>
                                  </a:rPr>
                                  <m:t>𝒙</m:t>
                                </m:r>
                              </m:e>
                            </m:acc>
                          </m:e>
                          <m:sub>
                            <m:r>
                              <a:rPr lang="nl-NL" sz="1400" b="1" i="1">
                                <a:solidFill>
                                  <a:schemeClr val="tx1"/>
                                </a:solidFill>
                                <a:latin typeface="Cambria Math" charset="0"/>
                              </a:rPr>
                              <m:t>𝒔𝒆𝒊𝒔𝒎</m:t>
                            </m:r>
                          </m:sub>
                        </m:sSub>
                        <m:r>
                          <a:rPr lang="nl-NL" sz="1400" i="1">
                            <a:solidFill>
                              <a:schemeClr val="tx1"/>
                            </a:solidFill>
                            <a:latin typeface="Cambria Math" charset="0"/>
                          </a:rPr>
                          <m:t>𝛻</m:t>
                        </m:r>
                        <m:r>
                          <a:rPr lang="nl-NL" sz="1400" i="1">
                            <a:solidFill>
                              <a:schemeClr val="tx1"/>
                            </a:solidFill>
                            <a:latin typeface="Cambria Math" charset="0"/>
                          </a:rPr>
                          <m:t>)</m:t>
                        </m:r>
                        <m:f>
                          <m:fPr>
                            <m:ctrlPr>
                              <a:rPr lang="bg-BG" sz="1400" b="1" i="1">
                                <a:solidFill>
                                  <a:schemeClr val="tx1"/>
                                </a:solidFill>
                                <a:latin typeface="Cambria Math" panose="02040503050406030204" pitchFamily="18" charset="0"/>
                              </a:rPr>
                            </m:ctrlPr>
                          </m:fPr>
                          <m:num>
                            <m:sSup>
                              <m:sSupPr>
                                <m:ctrlPr>
                                  <a:rPr lang="nl-NL" sz="1400" b="1" i="1">
                                    <a:solidFill>
                                      <a:schemeClr val="tx1"/>
                                    </a:solidFill>
                                    <a:latin typeface="Cambria Math" panose="02040503050406030204" pitchFamily="18" charset="0"/>
                                  </a:rPr>
                                </m:ctrlPr>
                              </m:sSupPr>
                              <m:e>
                                <m:r>
                                  <a:rPr lang="nl-NL" sz="1400" b="1" i="1">
                                    <a:solidFill>
                                      <a:schemeClr val="tx1"/>
                                    </a:solidFill>
                                    <a:latin typeface="Cambria Math" charset="0"/>
                                  </a:rPr>
                                  <m:t>𝒓</m:t>
                                </m:r>
                              </m:e>
                              <m:sup>
                                <m:r>
                                  <a:rPr lang="nl-NL" sz="1400" b="1" i="1">
                                    <a:solidFill>
                                      <a:schemeClr val="tx1"/>
                                    </a:solidFill>
                                    <a:latin typeface="Cambria Math" charset="0"/>
                                  </a:rPr>
                                  <m:t>′</m:t>
                                </m:r>
                              </m:sup>
                            </m:sSup>
                          </m:num>
                          <m:den>
                            <m:sSup>
                              <m:sSupPr>
                                <m:ctrlPr>
                                  <a:rPr lang="nl-NL" sz="1400" b="1" i="1" smtClean="0">
                                    <a:solidFill>
                                      <a:srgbClr val="C00000"/>
                                    </a:solidFill>
                                    <a:latin typeface="Cambria Math" panose="02040503050406030204" pitchFamily="18" charset="0"/>
                                  </a:rPr>
                                </m:ctrlPr>
                              </m:sSupPr>
                              <m:e>
                                <m:d>
                                  <m:dPr>
                                    <m:begChr m:val="|"/>
                                    <m:endChr m:val="|"/>
                                    <m:ctrlPr>
                                      <a:rPr lang="nl-NL" sz="1400" b="1" i="1">
                                        <a:solidFill>
                                          <a:srgbClr val="C00000"/>
                                        </a:solidFill>
                                        <a:latin typeface="Cambria Math" panose="02040503050406030204" pitchFamily="18" charset="0"/>
                                      </a:rPr>
                                    </m:ctrlPr>
                                  </m:dPr>
                                  <m:e>
                                    <m:r>
                                      <a:rPr lang="nl-NL" sz="1400" b="1" i="1">
                                        <a:solidFill>
                                          <a:srgbClr val="C00000"/>
                                        </a:solidFill>
                                        <a:latin typeface="Cambria Math" charset="0"/>
                                      </a:rPr>
                                      <m:t>𝒓</m:t>
                                    </m:r>
                                    <m:r>
                                      <m:rPr>
                                        <m:lit/>
                                      </m:rPr>
                                      <a:rPr lang="nl-NL" sz="1400" b="1" i="1">
                                        <a:solidFill>
                                          <a:srgbClr val="C00000"/>
                                        </a:solidFill>
                                        <a:latin typeface="Cambria Math" charset="0"/>
                                      </a:rPr>
                                      <m:t> </m:t>
                                    </m:r>
                                    <m:r>
                                      <a:rPr lang="nl-NL" sz="1400" b="1" i="1">
                                        <a:solidFill>
                                          <a:srgbClr val="C00000"/>
                                        </a:solidFill>
                                        <a:latin typeface="Cambria Math" charset="0"/>
                                      </a:rPr>
                                      <m:t>′</m:t>
                                    </m:r>
                                  </m:e>
                                </m:d>
                              </m:e>
                              <m:sup>
                                <m:r>
                                  <a:rPr lang="nl-NL" sz="1400" b="1" i="1">
                                    <a:solidFill>
                                      <a:srgbClr val="C00000"/>
                                    </a:solidFill>
                                    <a:latin typeface="Cambria Math" charset="0"/>
                                  </a:rPr>
                                  <m:t>𝟑</m:t>
                                </m:r>
                              </m:sup>
                            </m:sSup>
                          </m:den>
                        </m:f>
                        <m:r>
                          <a:rPr lang="nl-NL" sz="1400" i="1">
                            <a:solidFill>
                              <a:schemeClr val="tx1"/>
                            </a:solidFill>
                            <a:latin typeface="Cambria Math" charset="0"/>
                            <a:ea typeface="Cambria Math" charset="0"/>
                            <a:cs typeface="Cambria Math" charset="0"/>
                          </a:rPr>
                          <m:t>𝑑𝑉</m:t>
                        </m:r>
                      </m:e>
                    </m:nary>
                  </m:oMath>
                </a14:m>
                <a:r>
                  <a:rPr lang="en-US" sz="1400" dirty="0"/>
                  <a:t> </a:t>
                </a:r>
                <a:endParaRPr lang="en-US" sz="1400" dirty="0">
                  <a:solidFill>
                    <a:schemeClr val="tx2"/>
                  </a:solidFill>
                </a:endParaRPr>
              </a:p>
              <a:p>
                <a:pPr marL="285750" indent="-285750">
                  <a:spcBef>
                    <a:spcPts val="600"/>
                  </a:spcBef>
                  <a:buClr>
                    <a:schemeClr val="tx2"/>
                  </a:buClr>
                  <a:buFont typeface="Arial" panose="020B0604020202020204" pitchFamily="34" charset="0"/>
                  <a:buChar char="•"/>
                </a:pPr>
                <a:r>
                  <a:rPr lang="en-US" sz="1400" dirty="0">
                    <a:solidFill>
                      <a:schemeClr val="tx2"/>
                    </a:solidFill>
                  </a:rPr>
                  <a:t>At low frequencies subtraction techniques, based on large seismic sensor arrays, will be required to further reduce NN</a:t>
                </a:r>
              </a:p>
              <a:p>
                <a:pPr marL="285750" indent="-285750">
                  <a:spcBef>
                    <a:spcPts val="600"/>
                  </a:spcBef>
                  <a:buClr>
                    <a:schemeClr val="tx2"/>
                  </a:buClr>
                  <a:buFont typeface="Arial" panose="020B0604020202020204" pitchFamily="34" charset="0"/>
                  <a:buChar char="•"/>
                </a:pPr>
                <a:endParaRPr lang="en-US" sz="1400" dirty="0">
                  <a:solidFill>
                    <a:schemeClr val="tx2"/>
                  </a:solidFill>
                </a:endParaRPr>
              </a:p>
              <a:p>
                <a:pPr>
                  <a:spcBef>
                    <a:spcPts val="600"/>
                  </a:spcBef>
                  <a:buClr>
                    <a:schemeClr val="tx2"/>
                  </a:buClr>
                </a:pPr>
                <a:endParaRPr lang="en-US" sz="1400" dirty="0">
                  <a:solidFill>
                    <a:schemeClr val="tx2"/>
                  </a:solidFill>
                </a:endParaRPr>
              </a:p>
            </p:txBody>
          </p:sp>
        </mc:Choice>
        <mc:Fallback xmlns="">
          <p:sp>
            <p:nvSpPr>
              <p:cNvPr id="17" name="TextBox 16">
                <a:extLst>
                  <a:ext uri="{FF2B5EF4-FFF2-40B4-BE49-F238E27FC236}">
                    <a16:creationId xmlns:a16="http://schemas.microsoft.com/office/drawing/2014/main" id="{B487D727-7A60-6645-9958-010618207467}"/>
                  </a:ext>
                </a:extLst>
              </p:cNvPr>
              <p:cNvSpPr txBox="1">
                <a:spLocks noRot="1" noChangeAspect="1" noMove="1" noResize="1" noEditPoints="1" noAdjustHandles="1" noChangeArrowheads="1" noChangeShapeType="1" noTextEdit="1"/>
              </p:cNvSpPr>
              <p:nvPr/>
            </p:nvSpPr>
            <p:spPr>
              <a:xfrm>
                <a:off x="368212" y="1673381"/>
                <a:ext cx="2670824" cy="4983928"/>
              </a:xfrm>
              <a:prstGeom prst="rect">
                <a:avLst/>
              </a:prstGeom>
              <a:blipFill>
                <a:blip r:embed="rId3"/>
                <a:stretch>
                  <a:fillRect l="-4100" t="-1224" r="-501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06444E00-5B29-704C-BA92-8B550E2A7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9641" y="1210178"/>
            <a:ext cx="6000299" cy="4500225"/>
          </a:xfrm>
          <a:prstGeom prst="rect">
            <a:avLst/>
          </a:prstGeom>
        </p:spPr>
      </p:pic>
      <p:pic>
        <p:nvPicPr>
          <p:cNvPr id="12" name="Picture 11">
            <a:extLst>
              <a:ext uri="{FF2B5EF4-FFF2-40B4-BE49-F238E27FC236}">
                <a16:creationId xmlns:a16="http://schemas.microsoft.com/office/drawing/2014/main" id="{BF4EAECF-7ADB-F04C-AC46-13817558EC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8400" y="1209600"/>
            <a:ext cx="6001200" cy="4500900"/>
          </a:xfrm>
          <a:prstGeom prst="rect">
            <a:avLst/>
          </a:prstGeom>
        </p:spPr>
      </p:pic>
      <p:pic>
        <p:nvPicPr>
          <p:cNvPr id="16" name="Picture 15">
            <a:extLst>
              <a:ext uri="{FF2B5EF4-FFF2-40B4-BE49-F238E27FC236}">
                <a16:creationId xmlns:a16="http://schemas.microsoft.com/office/drawing/2014/main" id="{6DD00D24-9703-D94D-9D25-6CB62C5D30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8400" y="1209600"/>
            <a:ext cx="6001200" cy="4500899"/>
          </a:xfrm>
          <a:prstGeom prst="rect">
            <a:avLst/>
          </a:prstGeom>
        </p:spPr>
      </p:pic>
      <p:pic>
        <p:nvPicPr>
          <p:cNvPr id="21" name="Picture 20">
            <a:extLst>
              <a:ext uri="{FF2B5EF4-FFF2-40B4-BE49-F238E27FC236}">
                <a16:creationId xmlns:a16="http://schemas.microsoft.com/office/drawing/2014/main" id="{72073B0E-614C-484F-B619-A742E9768A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8400" y="1209600"/>
            <a:ext cx="6001200" cy="4500899"/>
          </a:xfrm>
          <a:prstGeom prst="rect">
            <a:avLst/>
          </a:prstGeom>
        </p:spPr>
      </p:pic>
      <p:sp>
        <p:nvSpPr>
          <p:cNvPr id="8" name="TextBox 7">
            <a:extLst>
              <a:ext uri="{FF2B5EF4-FFF2-40B4-BE49-F238E27FC236}">
                <a16:creationId xmlns:a16="http://schemas.microsoft.com/office/drawing/2014/main" id="{647E9C1A-1A23-EC4E-B796-CC40D17DC550}"/>
              </a:ext>
            </a:extLst>
          </p:cNvPr>
          <p:cNvSpPr txBox="1"/>
          <p:nvPr/>
        </p:nvSpPr>
        <p:spPr>
          <a:xfrm rot="19120982">
            <a:off x="4442925" y="2891926"/>
            <a:ext cx="4002306" cy="430887"/>
          </a:xfrm>
          <a:prstGeom prst="rect">
            <a:avLst/>
          </a:prstGeom>
          <a:noFill/>
        </p:spPr>
        <p:txBody>
          <a:bodyPr wrap="square" lIns="0" tIns="0" rIns="0" bIns="0" rtlCol="0">
            <a:spAutoFit/>
          </a:bodyPr>
          <a:lstStyle/>
          <a:p>
            <a:pPr>
              <a:spcBef>
                <a:spcPts val="600"/>
              </a:spcBef>
              <a:buClr>
                <a:schemeClr val="tx2"/>
              </a:buClr>
            </a:pPr>
            <a:r>
              <a:rPr lang="en-US" sz="2800" b="1" dirty="0">
                <a:solidFill>
                  <a:schemeClr val="tx2">
                    <a:lumMod val="25000"/>
                    <a:lumOff val="75000"/>
                    <a:alpha val="40000"/>
                  </a:schemeClr>
                </a:solidFill>
              </a:rPr>
              <a:t>P R E L I M I N A R Y</a:t>
            </a:r>
          </a:p>
        </p:txBody>
      </p:sp>
    </p:spTree>
    <p:extLst>
      <p:ext uri="{BB962C8B-B14F-4D97-AF65-F5344CB8AC3E}">
        <p14:creationId xmlns:p14="http://schemas.microsoft.com/office/powerpoint/2010/main" val="3507835535"/>
      </p:ext>
    </p:extLst>
  </p:cSld>
  <p:clrMapOvr>
    <a:masterClrMapping/>
  </p:clrMapOvr>
  <mc:AlternateContent xmlns:mc="http://schemas.openxmlformats.org/markup-compatibility/2006" xmlns:p14="http://schemas.microsoft.com/office/powerpoint/2010/main">
    <mc:Choice Requires="p14">
      <p:transition spd="slow" p14:dur="2000" advTm="56682"/>
    </mc:Choice>
    <mc:Fallback xmlns="">
      <p:transition spd="slow" advTm="566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74F082A3-B4A9-4ACB-9A02-AB715DD226E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21650"/>
            <a:ext cx="9149642" cy="6436350"/>
          </a:xfrm>
        </p:spPr>
      </p:pic>
      <p:sp>
        <p:nvSpPr>
          <p:cNvPr id="7" name="TextBox 6">
            <a:extLst>
              <a:ext uri="{FF2B5EF4-FFF2-40B4-BE49-F238E27FC236}">
                <a16:creationId xmlns:a16="http://schemas.microsoft.com/office/drawing/2014/main" id="{1335274D-3338-44FF-9BA3-B65BE705B7AB}"/>
              </a:ext>
            </a:extLst>
          </p:cNvPr>
          <p:cNvSpPr txBox="1"/>
          <p:nvPr/>
        </p:nvSpPr>
        <p:spPr>
          <a:xfrm>
            <a:off x="5328855" y="750801"/>
            <a:ext cx="3681818" cy="1384995"/>
          </a:xfrm>
          <a:prstGeom prst="rect">
            <a:avLst/>
          </a:prstGeom>
          <a:solidFill>
            <a:srgbClr val="002060">
              <a:alpha val="63000"/>
            </a:srgbClr>
          </a:solidFill>
        </p:spPr>
        <p:txBody>
          <a:bodyPr wrap="square" rtlCol="0">
            <a:spAutoFit/>
          </a:bodyPr>
          <a:lstStyle/>
          <a:p>
            <a:pPr defTabSz="457200"/>
            <a:r>
              <a:rPr lang="en-US" sz="1200" dirty="0">
                <a:solidFill>
                  <a:prstClr val="white"/>
                </a:solidFill>
                <a:latin typeface="Calibri" panose="020F0502020204030204"/>
              </a:rPr>
              <a:t>Detector with higher sensitivity and starting at lower frequencies</a:t>
            </a:r>
          </a:p>
          <a:p>
            <a:pPr defTabSz="457200"/>
            <a:r>
              <a:rPr lang="en-US" sz="1200" dirty="0">
                <a:solidFill>
                  <a:prstClr val="white"/>
                </a:solidFill>
                <a:latin typeface="Calibri" panose="020F0502020204030204"/>
              </a:rPr>
              <a:t> - underground to </a:t>
            </a:r>
            <a:r>
              <a:rPr lang="en-US" sz="1200" b="1" dirty="0">
                <a:solidFill>
                  <a:srgbClr val="FFC000"/>
                </a:solidFill>
                <a:latin typeface="Calibri" panose="020F0502020204030204"/>
              </a:rPr>
              <a:t>reduce seismic noise</a:t>
            </a:r>
          </a:p>
          <a:p>
            <a:pPr defTabSz="457200"/>
            <a:r>
              <a:rPr lang="en-US" sz="1200" dirty="0">
                <a:solidFill>
                  <a:prstClr val="white"/>
                </a:solidFill>
                <a:latin typeface="Calibri" panose="020F0502020204030204"/>
              </a:rPr>
              <a:t> - longer arms (higher sensitivity) and more power in cavities (lower quantum noise)</a:t>
            </a:r>
          </a:p>
          <a:p>
            <a:pPr defTabSz="457200"/>
            <a:r>
              <a:rPr lang="en-US" sz="1200" dirty="0">
                <a:solidFill>
                  <a:prstClr val="white"/>
                </a:solidFill>
                <a:latin typeface="Calibri" panose="020F0502020204030204"/>
              </a:rPr>
              <a:t> - </a:t>
            </a:r>
            <a:r>
              <a:rPr lang="en-US" sz="1200" b="1" dirty="0">
                <a:solidFill>
                  <a:srgbClr val="FFC000">
                    <a:lumMod val="60000"/>
                    <a:lumOff val="40000"/>
                  </a:srgbClr>
                </a:solidFill>
                <a:latin typeface="Calibri" panose="020F0502020204030204"/>
              </a:rPr>
              <a:t>Cryogenic Silicon mirrors </a:t>
            </a:r>
            <a:r>
              <a:rPr lang="en-US" sz="1200" dirty="0">
                <a:solidFill>
                  <a:prstClr val="white"/>
                </a:solidFill>
                <a:latin typeface="Calibri" panose="020F0502020204030204"/>
              </a:rPr>
              <a:t>(lower thermal noise)</a:t>
            </a:r>
          </a:p>
          <a:p>
            <a:pPr defTabSz="457200"/>
            <a:r>
              <a:rPr lang="en-US" sz="1200" dirty="0">
                <a:solidFill>
                  <a:prstClr val="white"/>
                </a:solidFill>
                <a:latin typeface="Calibri" panose="020F0502020204030204"/>
              </a:rPr>
              <a:t> - 3 interferometers (measure all GW-polarizations)</a:t>
            </a:r>
            <a:endParaRPr lang="en-US" sz="1200" dirty="0">
              <a:solidFill>
                <a:prstClr val="black"/>
              </a:solidFill>
              <a:latin typeface="Calibri" panose="020F0502020204030204"/>
            </a:endParaRPr>
          </a:p>
        </p:txBody>
      </p:sp>
      <p:sp>
        <p:nvSpPr>
          <p:cNvPr id="8" name="Slide Number Placeholder 7">
            <a:extLst>
              <a:ext uri="{FF2B5EF4-FFF2-40B4-BE49-F238E27FC236}">
                <a16:creationId xmlns:a16="http://schemas.microsoft.com/office/drawing/2014/main" id="{4B63FFFA-F930-4187-9B05-2A7FD30A29F3}"/>
              </a:ext>
            </a:extLst>
          </p:cNvPr>
          <p:cNvSpPr>
            <a:spLocks noGrp="1"/>
          </p:cNvSpPr>
          <p:nvPr>
            <p:ph type="sldNum" sz="quarter" idx="12"/>
          </p:nvPr>
        </p:nvSpPr>
        <p:spPr/>
        <p:txBody>
          <a:bodyPr/>
          <a:lstStyle/>
          <a:p>
            <a:pPr defTabSz="457200"/>
            <a:fld id="{0ADF80DD-FD83-40A0-9E06-72B1C938B406}" type="slidenum">
              <a:rPr lang="en-US">
                <a:solidFill>
                  <a:prstClr val="black"/>
                </a:solidFill>
                <a:latin typeface="Calibri" panose="020F0502020204030204"/>
              </a:rPr>
              <a:pPr defTabSz="457200"/>
              <a:t>3</a:t>
            </a:fld>
            <a:endParaRPr lang="en-US" dirty="0">
              <a:solidFill>
                <a:prstClr val="black"/>
              </a:solidFill>
              <a:latin typeface="Calibri" panose="020F0502020204030204"/>
            </a:endParaRPr>
          </a:p>
        </p:txBody>
      </p:sp>
      <p:sp>
        <p:nvSpPr>
          <p:cNvPr id="2" name="Title 1">
            <a:extLst>
              <a:ext uri="{FF2B5EF4-FFF2-40B4-BE49-F238E27FC236}">
                <a16:creationId xmlns:a16="http://schemas.microsoft.com/office/drawing/2014/main" id="{AAFFA8C7-EB7F-4601-9208-B900F283F09D}"/>
              </a:ext>
            </a:extLst>
          </p:cNvPr>
          <p:cNvSpPr>
            <a:spLocks noGrp="1"/>
          </p:cNvSpPr>
          <p:nvPr>
            <p:ph type="title"/>
          </p:nvPr>
        </p:nvSpPr>
        <p:spPr>
          <a:xfrm>
            <a:off x="0" y="0"/>
            <a:ext cx="9144000" cy="609600"/>
          </a:xfrm>
          <a:solidFill>
            <a:srgbClr val="002060"/>
          </a:solidFill>
        </p:spPr>
        <p:txBody>
          <a:bodyPr/>
          <a:lstStyle/>
          <a:p>
            <a:r>
              <a:rPr lang="en-US" dirty="0"/>
              <a:t>Einstein telescope, next generation detector</a:t>
            </a:r>
          </a:p>
        </p:txBody>
      </p:sp>
    </p:spTree>
    <p:extLst>
      <p:ext uri="{BB962C8B-B14F-4D97-AF65-F5344CB8AC3E}">
        <p14:creationId xmlns:p14="http://schemas.microsoft.com/office/powerpoint/2010/main" val="218999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7ED87-3296-4EF9-9D20-449AA4B81B04}"/>
              </a:ext>
            </a:extLst>
          </p:cNvPr>
          <p:cNvSpPr>
            <a:spLocks noGrp="1"/>
          </p:cNvSpPr>
          <p:nvPr>
            <p:ph type="title"/>
          </p:nvPr>
        </p:nvSpPr>
        <p:spPr/>
        <p:txBody>
          <a:bodyPr/>
          <a:lstStyle/>
          <a:p>
            <a:r>
              <a:rPr lang="en-US" dirty="0"/>
              <a:t>Einstein telescope sensitivity limits</a:t>
            </a:r>
          </a:p>
        </p:txBody>
      </p:sp>
      <p:sp>
        <p:nvSpPr>
          <p:cNvPr id="3" name="Content Placeholder 2">
            <a:extLst>
              <a:ext uri="{FF2B5EF4-FFF2-40B4-BE49-F238E27FC236}">
                <a16:creationId xmlns:a16="http://schemas.microsoft.com/office/drawing/2014/main" id="{E5343525-406A-47AD-9C28-A4A87D509777}"/>
              </a:ext>
            </a:extLst>
          </p:cNvPr>
          <p:cNvSpPr>
            <a:spLocks noGrp="1"/>
          </p:cNvSpPr>
          <p:nvPr>
            <p:ph idx="1"/>
          </p:nvPr>
        </p:nvSpPr>
        <p:spPr>
          <a:xfrm>
            <a:off x="9625" y="744892"/>
            <a:ext cx="9134375" cy="421271"/>
          </a:xfrm>
        </p:spPr>
        <p:txBody>
          <a:bodyPr>
            <a:normAutofit fontScale="85000" lnSpcReduction="10000"/>
          </a:bodyPr>
          <a:lstStyle/>
          <a:p>
            <a:r>
              <a:rPr lang="en-US" dirty="0"/>
              <a:t>Thermal noise limits the sensitivity in mid-frequency range,  Newtonian Noise at low frequencies</a:t>
            </a:r>
          </a:p>
        </p:txBody>
      </p:sp>
      <p:pic>
        <p:nvPicPr>
          <p:cNvPr id="12" name="Content Placeholder 11">
            <a:extLst>
              <a:ext uri="{FF2B5EF4-FFF2-40B4-BE49-F238E27FC236}">
                <a16:creationId xmlns:a16="http://schemas.microsoft.com/office/drawing/2014/main" id="{F9BDD87C-318B-46DE-BF6E-19BFB6F4550D}"/>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178892" y="1441745"/>
            <a:ext cx="8786216" cy="3925455"/>
          </a:xfrm>
        </p:spPr>
      </p:pic>
      <p:sp>
        <p:nvSpPr>
          <p:cNvPr id="13" name="TextBox 12">
            <a:extLst>
              <a:ext uri="{FF2B5EF4-FFF2-40B4-BE49-F238E27FC236}">
                <a16:creationId xmlns:a16="http://schemas.microsoft.com/office/drawing/2014/main" id="{9326681A-A6F7-499D-9F5C-70E815804AF7}"/>
              </a:ext>
            </a:extLst>
          </p:cNvPr>
          <p:cNvSpPr txBox="1"/>
          <p:nvPr/>
        </p:nvSpPr>
        <p:spPr>
          <a:xfrm>
            <a:off x="618836" y="5328503"/>
            <a:ext cx="3953164" cy="984885"/>
          </a:xfrm>
          <a:prstGeom prst="rect">
            <a:avLst/>
          </a:prstGeom>
          <a:noFill/>
        </p:spPr>
        <p:txBody>
          <a:bodyPr wrap="square" rtlCol="0">
            <a:spAutoFit/>
          </a:bodyPr>
          <a:lstStyle/>
          <a:p>
            <a:pPr defTabSz="457200"/>
            <a:r>
              <a:rPr lang="en-US" sz="1600" dirty="0">
                <a:solidFill>
                  <a:prstClr val="black"/>
                </a:solidFill>
                <a:latin typeface="Calibri" panose="020F0502020204030204"/>
              </a:rPr>
              <a:t>Low frequencies:</a:t>
            </a:r>
          </a:p>
          <a:p>
            <a:pPr defTabSz="457200"/>
            <a:r>
              <a:rPr lang="en-US" sz="1400" dirty="0">
                <a:solidFill>
                  <a:prstClr val="black"/>
                </a:solidFill>
                <a:latin typeface="Calibri" panose="020F0502020204030204"/>
              </a:rPr>
              <a:t>Quantum noise: heavy mirrors, 18 kW beam power, squeezing. </a:t>
            </a:r>
            <a:r>
              <a:rPr lang="en-US" sz="1400" dirty="0">
                <a:solidFill>
                  <a:srgbClr val="002060"/>
                </a:solidFill>
                <a:latin typeface="Calibri" panose="020F0502020204030204"/>
              </a:rPr>
              <a:t>Seismic noise: underground</a:t>
            </a:r>
            <a:r>
              <a:rPr lang="en-US" sz="1400" dirty="0">
                <a:solidFill>
                  <a:prstClr val="black"/>
                </a:solidFill>
                <a:latin typeface="Calibri" panose="020F0502020204030204"/>
              </a:rPr>
              <a:t>. </a:t>
            </a:r>
            <a:r>
              <a:rPr lang="en-US" sz="1400" dirty="0">
                <a:solidFill>
                  <a:srgbClr val="FF0000"/>
                </a:solidFill>
                <a:latin typeface="Calibri" panose="020F0502020204030204"/>
              </a:rPr>
              <a:t>Thermal noise: cryogenic. </a:t>
            </a:r>
          </a:p>
        </p:txBody>
      </p:sp>
      <p:sp>
        <p:nvSpPr>
          <p:cNvPr id="14" name="TextBox 13">
            <a:extLst>
              <a:ext uri="{FF2B5EF4-FFF2-40B4-BE49-F238E27FC236}">
                <a16:creationId xmlns:a16="http://schemas.microsoft.com/office/drawing/2014/main" id="{C7C9FA10-BA3D-4FB5-B878-23F29509C0D7}"/>
              </a:ext>
            </a:extLst>
          </p:cNvPr>
          <p:cNvSpPr txBox="1"/>
          <p:nvPr/>
        </p:nvSpPr>
        <p:spPr>
          <a:xfrm>
            <a:off x="5347113" y="5476225"/>
            <a:ext cx="3482109" cy="769441"/>
          </a:xfrm>
          <a:prstGeom prst="rect">
            <a:avLst/>
          </a:prstGeom>
          <a:noFill/>
        </p:spPr>
        <p:txBody>
          <a:bodyPr wrap="square" rtlCol="0">
            <a:spAutoFit/>
          </a:bodyPr>
          <a:lstStyle/>
          <a:p>
            <a:pPr defTabSz="457200"/>
            <a:r>
              <a:rPr lang="en-US" sz="1600" dirty="0">
                <a:solidFill>
                  <a:prstClr val="black"/>
                </a:solidFill>
                <a:latin typeface="Calibri" panose="020F0502020204030204"/>
              </a:rPr>
              <a:t>High-frequencies: </a:t>
            </a:r>
          </a:p>
          <a:p>
            <a:pPr defTabSz="457200"/>
            <a:r>
              <a:rPr lang="en-US" sz="1400" dirty="0">
                <a:solidFill>
                  <a:prstClr val="black"/>
                </a:solidFill>
                <a:latin typeface="Calibri" panose="020F0502020204030204"/>
              </a:rPr>
              <a:t>shot noise limited. Room temperature, 3 MW beam power in arms.</a:t>
            </a:r>
          </a:p>
        </p:txBody>
      </p:sp>
      <p:grpSp>
        <p:nvGrpSpPr>
          <p:cNvPr id="23" name="Group 22">
            <a:extLst>
              <a:ext uri="{FF2B5EF4-FFF2-40B4-BE49-F238E27FC236}">
                <a16:creationId xmlns:a16="http://schemas.microsoft.com/office/drawing/2014/main" id="{DA393BAA-D15C-4FEA-ACD3-005459398BA7}"/>
              </a:ext>
            </a:extLst>
          </p:cNvPr>
          <p:cNvGrpSpPr/>
          <p:nvPr/>
        </p:nvGrpSpPr>
        <p:grpSpPr>
          <a:xfrm>
            <a:off x="5533241" y="2664947"/>
            <a:ext cx="3160100" cy="1034187"/>
            <a:chOff x="5533241" y="2093446"/>
            <a:chExt cx="3160100" cy="1034187"/>
          </a:xfrm>
        </p:grpSpPr>
        <p:grpSp>
          <p:nvGrpSpPr>
            <p:cNvPr id="18" name="Group 17">
              <a:extLst>
                <a:ext uri="{FF2B5EF4-FFF2-40B4-BE49-F238E27FC236}">
                  <a16:creationId xmlns:a16="http://schemas.microsoft.com/office/drawing/2014/main" id="{EF053545-FF08-4BDB-B980-4233ED912169}"/>
                </a:ext>
              </a:extLst>
            </p:cNvPr>
            <p:cNvGrpSpPr/>
            <p:nvPr/>
          </p:nvGrpSpPr>
          <p:grpSpPr>
            <a:xfrm>
              <a:off x="7708237" y="2481091"/>
              <a:ext cx="985104" cy="646542"/>
              <a:chOff x="7708237" y="2481091"/>
              <a:chExt cx="985104" cy="646542"/>
            </a:xfrm>
          </p:grpSpPr>
          <p:sp>
            <p:nvSpPr>
              <p:cNvPr id="15" name="TextBox 14">
                <a:extLst>
                  <a:ext uri="{FF2B5EF4-FFF2-40B4-BE49-F238E27FC236}">
                    <a16:creationId xmlns:a16="http://schemas.microsoft.com/office/drawing/2014/main" id="{A164C11E-5645-4F01-AB8E-512EAE28D287}"/>
                  </a:ext>
                </a:extLst>
              </p:cNvPr>
              <p:cNvSpPr txBox="1"/>
              <p:nvPr/>
            </p:nvSpPr>
            <p:spPr>
              <a:xfrm>
                <a:off x="7708237" y="2481091"/>
                <a:ext cx="985104" cy="307777"/>
              </a:xfrm>
              <a:prstGeom prst="rect">
                <a:avLst/>
              </a:prstGeom>
              <a:solidFill>
                <a:schemeClr val="bg1"/>
              </a:solidFill>
              <a:ln>
                <a:solidFill>
                  <a:srgbClr val="7030A0"/>
                </a:solidFill>
              </a:ln>
            </p:spPr>
            <p:txBody>
              <a:bodyPr wrap="square" rtlCol="0">
                <a:spAutoFit/>
              </a:bodyPr>
              <a:lstStyle/>
              <a:p>
                <a:pPr defTabSz="457200"/>
                <a:r>
                  <a:rPr lang="en-US" sz="1400" dirty="0">
                    <a:solidFill>
                      <a:prstClr val="black"/>
                    </a:solidFill>
                    <a:latin typeface="Calibri" panose="020F0502020204030204"/>
                  </a:rPr>
                  <a:t>Shot noise</a:t>
                </a:r>
              </a:p>
            </p:txBody>
          </p:sp>
          <p:cxnSp>
            <p:nvCxnSpPr>
              <p:cNvPr id="17" name="Straight Arrow Connector 16">
                <a:extLst>
                  <a:ext uri="{FF2B5EF4-FFF2-40B4-BE49-F238E27FC236}">
                    <a16:creationId xmlns:a16="http://schemas.microsoft.com/office/drawing/2014/main" id="{295717EC-83DF-4C60-A132-FB5E4C761851}"/>
                  </a:ext>
                </a:extLst>
              </p:cNvPr>
              <p:cNvCxnSpPr>
                <a:stCxn id="15" idx="2"/>
              </p:cNvCxnSpPr>
              <p:nvPr/>
            </p:nvCxnSpPr>
            <p:spPr>
              <a:xfrm>
                <a:off x="8200789" y="2788868"/>
                <a:ext cx="287972" cy="338765"/>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5E246A05-71F1-417B-8CEB-091726DE6E67}"/>
                </a:ext>
              </a:extLst>
            </p:cNvPr>
            <p:cNvGrpSpPr/>
            <p:nvPr/>
          </p:nvGrpSpPr>
          <p:grpSpPr>
            <a:xfrm>
              <a:off x="5533241" y="2093446"/>
              <a:ext cx="969108" cy="930031"/>
              <a:chOff x="5533241" y="2093446"/>
              <a:chExt cx="969108" cy="930031"/>
            </a:xfrm>
          </p:grpSpPr>
          <p:sp>
            <p:nvSpPr>
              <p:cNvPr id="19" name="TextBox 18">
                <a:extLst>
                  <a:ext uri="{FF2B5EF4-FFF2-40B4-BE49-F238E27FC236}">
                    <a16:creationId xmlns:a16="http://schemas.microsoft.com/office/drawing/2014/main" id="{09B153F9-C0F4-4429-9B39-39C9BA4DAF72}"/>
                  </a:ext>
                </a:extLst>
              </p:cNvPr>
              <p:cNvSpPr txBox="1"/>
              <p:nvPr/>
            </p:nvSpPr>
            <p:spPr>
              <a:xfrm>
                <a:off x="5619211" y="2093446"/>
                <a:ext cx="883138" cy="523220"/>
              </a:xfrm>
              <a:prstGeom prst="rect">
                <a:avLst/>
              </a:prstGeom>
              <a:solidFill>
                <a:schemeClr val="bg1"/>
              </a:solidFill>
              <a:ln w="12700">
                <a:solidFill>
                  <a:srgbClr val="7030A0"/>
                </a:solidFill>
              </a:ln>
            </p:spPr>
            <p:txBody>
              <a:bodyPr wrap="square" rtlCol="0">
                <a:spAutoFit/>
              </a:bodyPr>
              <a:lstStyle/>
              <a:p>
                <a:pPr defTabSz="457200"/>
                <a:r>
                  <a:rPr lang="en-US" sz="1400" dirty="0">
                    <a:solidFill>
                      <a:prstClr val="black"/>
                    </a:solidFill>
                    <a:latin typeface="Calibri" panose="020F0502020204030204"/>
                  </a:rPr>
                  <a:t>Radiation pressure</a:t>
                </a:r>
              </a:p>
            </p:txBody>
          </p:sp>
          <p:cxnSp>
            <p:nvCxnSpPr>
              <p:cNvPr id="21" name="Straight Arrow Connector 20">
                <a:extLst>
                  <a:ext uri="{FF2B5EF4-FFF2-40B4-BE49-F238E27FC236}">
                    <a16:creationId xmlns:a16="http://schemas.microsoft.com/office/drawing/2014/main" id="{998ED4F8-1008-416B-866E-4FB028ED911F}"/>
                  </a:ext>
                </a:extLst>
              </p:cNvPr>
              <p:cNvCxnSpPr>
                <a:stCxn id="19" idx="2"/>
              </p:cNvCxnSpPr>
              <p:nvPr/>
            </p:nvCxnSpPr>
            <p:spPr>
              <a:xfrm flipH="1">
                <a:off x="5533241" y="2616666"/>
                <a:ext cx="527539" cy="406811"/>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4" name="Slide Number Placeholder 23">
            <a:extLst>
              <a:ext uri="{FF2B5EF4-FFF2-40B4-BE49-F238E27FC236}">
                <a16:creationId xmlns:a16="http://schemas.microsoft.com/office/drawing/2014/main" id="{E7321FC6-DBF5-4CC6-8D96-64BF53866E32}"/>
              </a:ext>
            </a:extLst>
          </p:cNvPr>
          <p:cNvSpPr>
            <a:spLocks noGrp="1"/>
          </p:cNvSpPr>
          <p:nvPr>
            <p:ph type="sldNum" sz="quarter" idx="12"/>
          </p:nvPr>
        </p:nvSpPr>
        <p:spPr/>
        <p:txBody>
          <a:bodyPr/>
          <a:lstStyle/>
          <a:p>
            <a:pPr defTabSz="457200"/>
            <a:fld id="{0ADF80DD-FD83-40A0-9E06-72B1C938B406}" type="slidenum">
              <a:rPr lang="en-US">
                <a:solidFill>
                  <a:prstClr val="black"/>
                </a:solidFill>
                <a:latin typeface="Calibri" panose="020F0502020204030204"/>
              </a:rPr>
              <a:pPr defTabSz="457200"/>
              <a:t>4</a:t>
            </a:fld>
            <a:endParaRPr lang="en-US" dirty="0">
              <a:solidFill>
                <a:prstClr val="black"/>
              </a:solidFill>
              <a:latin typeface="Calibri" panose="020F0502020204030204"/>
            </a:endParaRPr>
          </a:p>
        </p:txBody>
      </p:sp>
      <p:grpSp>
        <p:nvGrpSpPr>
          <p:cNvPr id="47" name="Group 46">
            <a:extLst>
              <a:ext uri="{FF2B5EF4-FFF2-40B4-BE49-F238E27FC236}">
                <a16:creationId xmlns:a16="http://schemas.microsoft.com/office/drawing/2014/main" id="{C665D313-19DC-4126-85DC-FEB790C6676F}"/>
              </a:ext>
            </a:extLst>
          </p:cNvPr>
          <p:cNvGrpSpPr/>
          <p:nvPr/>
        </p:nvGrpSpPr>
        <p:grpSpPr>
          <a:xfrm>
            <a:off x="6123026" y="3313512"/>
            <a:ext cx="1812228" cy="1155618"/>
            <a:chOff x="6123026" y="2742012"/>
            <a:chExt cx="1812228" cy="1155618"/>
          </a:xfrm>
        </p:grpSpPr>
        <p:sp>
          <p:nvSpPr>
            <p:cNvPr id="25" name="TextBox 24">
              <a:extLst>
                <a:ext uri="{FF2B5EF4-FFF2-40B4-BE49-F238E27FC236}">
                  <a16:creationId xmlns:a16="http://schemas.microsoft.com/office/drawing/2014/main" id="{8646BCA7-EB3F-481F-946B-C1409E025F67}"/>
                </a:ext>
              </a:extLst>
            </p:cNvPr>
            <p:cNvSpPr txBox="1"/>
            <p:nvPr/>
          </p:nvSpPr>
          <p:spPr>
            <a:xfrm>
              <a:off x="6123026" y="2742012"/>
              <a:ext cx="1812228" cy="523220"/>
            </a:xfrm>
            <a:prstGeom prst="rect">
              <a:avLst/>
            </a:prstGeom>
            <a:solidFill>
              <a:schemeClr val="bg1"/>
            </a:solidFill>
            <a:ln>
              <a:solidFill>
                <a:srgbClr val="FF0000"/>
              </a:solidFill>
            </a:ln>
          </p:spPr>
          <p:txBody>
            <a:bodyPr wrap="square" rtlCol="0">
              <a:spAutoFit/>
            </a:bodyPr>
            <a:lstStyle/>
            <a:p>
              <a:pPr defTabSz="457200"/>
              <a:r>
                <a:rPr lang="en-US" sz="1400" dirty="0">
                  <a:solidFill>
                    <a:prstClr val="black"/>
                  </a:solidFill>
                  <a:latin typeface="Calibri" panose="020F0502020204030204"/>
                </a:rPr>
                <a:t>Thermal noise dominant 10-200 Hz.</a:t>
              </a:r>
            </a:p>
          </p:txBody>
        </p:sp>
        <p:cxnSp>
          <p:nvCxnSpPr>
            <p:cNvPr id="27" name="Straight Arrow Connector 26">
              <a:extLst>
                <a:ext uri="{FF2B5EF4-FFF2-40B4-BE49-F238E27FC236}">
                  <a16:creationId xmlns:a16="http://schemas.microsoft.com/office/drawing/2014/main" id="{72011FFB-6878-4813-BB7E-A4B4D32B284E}"/>
                </a:ext>
              </a:extLst>
            </p:cNvPr>
            <p:cNvCxnSpPr>
              <a:cxnSpLocks/>
            </p:cNvCxnSpPr>
            <p:nvPr/>
          </p:nvCxnSpPr>
          <p:spPr>
            <a:xfrm>
              <a:off x="7018020" y="3272790"/>
              <a:ext cx="0" cy="6248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C54CD89-CEA0-4CEF-9715-B3242A4C3D0E}"/>
                </a:ext>
              </a:extLst>
            </p:cNvPr>
            <p:cNvCxnSpPr>
              <a:cxnSpLocks/>
            </p:cNvCxnSpPr>
            <p:nvPr/>
          </p:nvCxnSpPr>
          <p:spPr>
            <a:xfrm flipH="1">
              <a:off x="6307494" y="3265170"/>
              <a:ext cx="718146" cy="503302"/>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973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72012E-3B98-4A54-B266-D986730D5A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80557"/>
            <a:ext cx="9190433" cy="5075161"/>
          </a:xfrm>
          <a:prstGeom prst="rect">
            <a:avLst/>
          </a:prstGeom>
        </p:spPr>
      </p:pic>
      <p:sp>
        <p:nvSpPr>
          <p:cNvPr id="4" name="Title 3"/>
          <p:cNvSpPr>
            <a:spLocks noGrp="1"/>
          </p:cNvSpPr>
          <p:nvPr>
            <p:ph type="title"/>
          </p:nvPr>
        </p:nvSpPr>
        <p:spPr>
          <a:xfrm>
            <a:off x="383931" y="290831"/>
            <a:ext cx="8376138" cy="400110"/>
          </a:xfrm>
        </p:spPr>
        <p:txBody>
          <a:bodyPr/>
          <a:lstStyle/>
          <a:p>
            <a:r>
              <a:rPr lang="en-US" dirty="0"/>
              <a:t>ET pathfinder</a:t>
            </a:r>
          </a:p>
        </p:txBody>
      </p:sp>
      <p:sp>
        <p:nvSpPr>
          <p:cNvPr id="5" name="Slide Number Placeholder 4"/>
          <p:cNvSpPr>
            <a:spLocks noGrp="1"/>
          </p:cNvSpPr>
          <p:nvPr>
            <p:ph type="sldNum" sz="quarter" idx="4"/>
          </p:nvPr>
        </p:nvSpPr>
        <p:spPr/>
        <p:txBody>
          <a:bodyPr/>
          <a:lstStyle/>
          <a:p>
            <a:pPr defTabSz="422041"/>
            <a:fld id="{7C7B4FCA-D758-EB48-BD46-5EEF226FD218}" type="slidenum">
              <a:rPr lang="en-US" smtClean="0"/>
              <a:pPr defTabSz="422041"/>
              <a:t>5</a:t>
            </a:fld>
            <a:endParaRPr lang="en-US" dirty="0"/>
          </a:p>
        </p:txBody>
      </p:sp>
      <p:sp>
        <p:nvSpPr>
          <p:cNvPr id="9" name="TextBox 8">
            <a:extLst>
              <a:ext uri="{FF2B5EF4-FFF2-40B4-BE49-F238E27FC236}">
                <a16:creationId xmlns:a16="http://schemas.microsoft.com/office/drawing/2014/main" id="{A08E9DAF-22B3-42AC-A43E-C57985402EDE}"/>
              </a:ext>
            </a:extLst>
          </p:cNvPr>
          <p:cNvSpPr txBox="1"/>
          <p:nvPr/>
        </p:nvSpPr>
        <p:spPr>
          <a:xfrm>
            <a:off x="2241505" y="1263986"/>
            <a:ext cx="4660989" cy="1523494"/>
          </a:xfrm>
          <a:prstGeom prst="rect">
            <a:avLst/>
          </a:prstGeom>
          <a:solidFill>
            <a:schemeClr val="bg1">
              <a:alpha val="80000"/>
            </a:schemeClr>
          </a:solidFill>
        </p:spPr>
        <p:txBody>
          <a:bodyPr wrap="square" lIns="0" tIns="0" rIns="0" bIns="0" rtlCol="0">
            <a:spAutoFit/>
          </a:bodyPr>
          <a:lstStyle/>
          <a:p>
            <a:pPr>
              <a:spcBef>
                <a:spcPts val="600"/>
              </a:spcBef>
              <a:buClr>
                <a:schemeClr val="tx2"/>
              </a:buClr>
            </a:pPr>
            <a:r>
              <a:rPr lang="en-US" sz="1400" dirty="0">
                <a:solidFill>
                  <a:srgbClr val="FF0000"/>
                </a:solidFill>
              </a:rPr>
              <a:t>Research Questions: </a:t>
            </a:r>
          </a:p>
          <a:p>
            <a:pPr marL="285750" indent="-285750">
              <a:spcBef>
                <a:spcPts val="600"/>
              </a:spcBef>
              <a:buClr>
                <a:schemeClr val="tx2"/>
              </a:buClr>
              <a:buFont typeface="Arial" panose="020B0604020202020204" pitchFamily="34" charset="0"/>
              <a:buChar char="•"/>
            </a:pPr>
            <a:r>
              <a:rPr lang="en-US" sz="1400" dirty="0">
                <a:solidFill>
                  <a:srgbClr val="FF0000"/>
                </a:solidFill>
              </a:rPr>
              <a:t>production and test of mono-crystalline Silicon mirrors, coatings and suspensions,</a:t>
            </a:r>
          </a:p>
          <a:p>
            <a:pPr marL="285750" indent="-285750">
              <a:spcBef>
                <a:spcPts val="600"/>
              </a:spcBef>
              <a:buClr>
                <a:schemeClr val="tx2"/>
              </a:buClr>
              <a:buFont typeface="Arial" panose="020B0604020202020204" pitchFamily="34" charset="0"/>
              <a:buChar char="•"/>
            </a:pPr>
            <a:r>
              <a:rPr lang="en-US" sz="1400" dirty="0">
                <a:solidFill>
                  <a:srgbClr val="FF0000"/>
                </a:solidFill>
              </a:rPr>
              <a:t>operation at cryogenic temperatures, optical strategies</a:t>
            </a:r>
          </a:p>
          <a:p>
            <a:pPr>
              <a:spcBef>
                <a:spcPts val="600"/>
              </a:spcBef>
              <a:buClr>
                <a:schemeClr val="tx2"/>
              </a:buClr>
            </a:pPr>
            <a:r>
              <a:rPr lang="en-US" sz="1400" dirty="0"/>
              <a:t>Small-scale test interferometer, ~ 20 m arm length, in UHV with cryogenic arms. Currently under design.</a:t>
            </a:r>
          </a:p>
        </p:txBody>
      </p:sp>
      <p:sp>
        <p:nvSpPr>
          <p:cNvPr id="11" name="Text Placeholder 10">
            <a:extLst>
              <a:ext uri="{FF2B5EF4-FFF2-40B4-BE49-F238E27FC236}">
                <a16:creationId xmlns:a16="http://schemas.microsoft.com/office/drawing/2014/main" id="{9A7F44B8-06E4-4790-A983-C5A7E82EE90A}"/>
              </a:ext>
            </a:extLst>
          </p:cNvPr>
          <p:cNvSpPr>
            <a:spLocks noGrp="1"/>
          </p:cNvSpPr>
          <p:nvPr>
            <p:ph type="body" idx="1"/>
          </p:nvPr>
        </p:nvSpPr>
        <p:spPr>
          <a:xfrm>
            <a:off x="383932" y="728667"/>
            <a:ext cx="8760068" cy="253104"/>
          </a:xfrm>
        </p:spPr>
        <p:txBody>
          <a:bodyPr/>
          <a:lstStyle/>
          <a:p>
            <a:r>
              <a:rPr lang="en-US" dirty="0"/>
              <a:t>14.5 M€ acquired in Sept, 2018 for research facility in Maastricht to develop cryogenic interferometry</a:t>
            </a:r>
          </a:p>
        </p:txBody>
      </p:sp>
    </p:spTree>
    <p:extLst>
      <p:ext uri="{BB962C8B-B14F-4D97-AF65-F5344CB8AC3E}">
        <p14:creationId xmlns:p14="http://schemas.microsoft.com/office/powerpoint/2010/main" val="2188260173"/>
      </p:ext>
    </p:extLst>
  </p:cSld>
  <p:clrMapOvr>
    <a:masterClrMapping/>
  </p:clrMapOvr>
  <mc:AlternateContent xmlns:mc="http://schemas.openxmlformats.org/markup-compatibility/2006" xmlns:p14="http://schemas.microsoft.com/office/powerpoint/2010/main">
    <mc:Choice Requires="p14">
      <p:transition spd="med" p14:dur="700" advTm="65927">
        <p:fade/>
      </p:transition>
    </mc:Choice>
    <mc:Fallback xmlns="">
      <p:transition spd="med" advTm="659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219692C-62C3-4468-B256-EA7FC8DBD9E4}"/>
              </a:ext>
            </a:extLst>
          </p:cNvPr>
          <p:cNvSpPr>
            <a:spLocks noGrp="1"/>
          </p:cNvSpPr>
          <p:nvPr>
            <p:ph type="body" idx="1"/>
          </p:nvPr>
        </p:nvSpPr>
        <p:spPr>
          <a:xfrm>
            <a:off x="383932" y="728666"/>
            <a:ext cx="8376138" cy="601013"/>
          </a:xfrm>
        </p:spPr>
        <p:txBody>
          <a:bodyPr/>
          <a:lstStyle/>
          <a:p>
            <a:r>
              <a:rPr lang="en-US" dirty="0"/>
              <a:t>Vibration-free cooling needed</a:t>
            </a:r>
          </a:p>
        </p:txBody>
      </p:sp>
      <p:sp>
        <p:nvSpPr>
          <p:cNvPr id="13" name="Content Placeholder 12">
            <a:extLst>
              <a:ext uri="{FF2B5EF4-FFF2-40B4-BE49-F238E27FC236}">
                <a16:creationId xmlns:a16="http://schemas.microsoft.com/office/drawing/2014/main" id="{1E61A7B4-2038-4074-931E-7872FF601015}"/>
              </a:ext>
            </a:extLst>
          </p:cNvPr>
          <p:cNvSpPr>
            <a:spLocks noGrp="1"/>
          </p:cNvSpPr>
          <p:nvPr>
            <p:ph sz="quarter" idx="15"/>
          </p:nvPr>
        </p:nvSpPr>
        <p:spPr>
          <a:xfrm>
            <a:off x="249064" y="5720887"/>
            <a:ext cx="8742536" cy="908513"/>
          </a:xfrm>
        </p:spPr>
        <p:txBody>
          <a:bodyPr/>
          <a:lstStyle/>
          <a:p>
            <a:r>
              <a:rPr lang="en-US" dirty="0"/>
              <a:t>Vibration-free cooling: we study </a:t>
            </a:r>
            <a:r>
              <a:rPr lang="en-US" dirty="0">
                <a:solidFill>
                  <a:srgbClr val="002060"/>
                </a:solidFill>
              </a:rPr>
              <a:t>sorption cooling </a:t>
            </a:r>
            <a:r>
              <a:rPr lang="en-US" dirty="0"/>
              <a:t>(collaboration with cryogenics material group </a:t>
            </a:r>
            <a:r>
              <a:rPr lang="en-US" dirty="0" err="1"/>
              <a:t>ter</a:t>
            </a:r>
            <a:r>
              <a:rPr lang="en-US" dirty="0"/>
              <a:t> Brake,</a:t>
            </a:r>
          </a:p>
          <a:p>
            <a:r>
              <a:rPr lang="en-US" dirty="0"/>
              <a:t>  </a:t>
            </a:r>
            <a:r>
              <a:rPr lang="en-US" dirty="0">
                <a:solidFill>
                  <a:srgbClr val="002060"/>
                </a:solidFill>
              </a:rPr>
              <a:t>Univ. Twente</a:t>
            </a:r>
            <a:r>
              <a:rPr lang="en-US" dirty="0"/>
              <a:t>). Need flexible feed-through of cold (25 K) helium through vacuum tower to cool ring and inner shield.</a:t>
            </a:r>
          </a:p>
        </p:txBody>
      </p:sp>
      <p:sp>
        <p:nvSpPr>
          <p:cNvPr id="7" name="Title 6">
            <a:extLst>
              <a:ext uri="{FF2B5EF4-FFF2-40B4-BE49-F238E27FC236}">
                <a16:creationId xmlns:a16="http://schemas.microsoft.com/office/drawing/2014/main" id="{A6983282-5016-412F-9A62-FE4983D5EF61}"/>
              </a:ext>
            </a:extLst>
          </p:cNvPr>
          <p:cNvSpPr>
            <a:spLocks noGrp="1"/>
          </p:cNvSpPr>
          <p:nvPr>
            <p:ph type="title"/>
          </p:nvPr>
        </p:nvSpPr>
        <p:spPr>
          <a:xfrm>
            <a:off x="383931" y="182535"/>
            <a:ext cx="8376138" cy="397801"/>
          </a:xfrm>
        </p:spPr>
        <p:txBody>
          <a:bodyPr/>
          <a:lstStyle/>
          <a:p>
            <a:r>
              <a:rPr lang="en-US" dirty="0"/>
              <a:t>ET pathfinder</a:t>
            </a:r>
          </a:p>
        </p:txBody>
      </p:sp>
      <p:sp>
        <p:nvSpPr>
          <p:cNvPr id="3" name="Footer Placeholder 2"/>
          <p:cNvSpPr>
            <a:spLocks noGrp="1"/>
          </p:cNvSpPr>
          <p:nvPr>
            <p:ph type="ftr" sz="quarter" idx="3"/>
          </p:nvPr>
        </p:nvSpPr>
        <p:spPr/>
        <p:txBody>
          <a:bodyPr/>
          <a:lstStyle/>
          <a:p>
            <a:r>
              <a:rPr lang="nl-NL"/>
              <a:t>M Doets-M Kraan- Nikhef</a:t>
            </a:r>
          </a:p>
        </p:txBody>
      </p:sp>
      <p:sp>
        <p:nvSpPr>
          <p:cNvPr id="2" name="Date Placeholder 1"/>
          <p:cNvSpPr>
            <a:spLocks noGrp="1"/>
          </p:cNvSpPr>
          <p:nvPr>
            <p:ph type="dt" sz="half" idx="4294967295"/>
          </p:nvPr>
        </p:nvSpPr>
        <p:spPr/>
        <p:txBody>
          <a:bodyPr/>
          <a:lstStyle/>
          <a:p>
            <a:endParaRPr lang="nl-NL"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6505" y="1030394"/>
            <a:ext cx="4920073" cy="4559582"/>
          </a:xfrm>
          <a:prstGeom prst="rect">
            <a:avLst/>
          </a:prstGeom>
        </p:spPr>
      </p:pic>
      <p:sp>
        <p:nvSpPr>
          <p:cNvPr id="6" name="TextBox 5"/>
          <p:cNvSpPr txBox="1"/>
          <p:nvPr/>
        </p:nvSpPr>
        <p:spPr>
          <a:xfrm>
            <a:off x="7608931" y="1655212"/>
            <a:ext cx="1382669"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900" dirty="0"/>
              <a:t>Filter with flat copper beryllium blades</a:t>
            </a:r>
          </a:p>
        </p:txBody>
      </p:sp>
      <p:cxnSp>
        <p:nvCxnSpPr>
          <p:cNvPr id="8" name="Straight Arrow Connector 7"/>
          <p:cNvCxnSpPr>
            <a:cxnSpLocks/>
            <a:stCxn id="6" idx="1"/>
          </p:cNvCxnSpPr>
          <p:nvPr/>
        </p:nvCxnSpPr>
        <p:spPr>
          <a:xfrm flipH="1">
            <a:off x="6591587" y="1839878"/>
            <a:ext cx="1017344" cy="5248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7608931" y="1186991"/>
            <a:ext cx="800219" cy="2308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900" dirty="0"/>
              <a:t>4.2k cooling</a:t>
            </a:r>
          </a:p>
        </p:txBody>
      </p:sp>
      <p:cxnSp>
        <p:nvCxnSpPr>
          <p:cNvPr id="11" name="Straight Arrow Connector 10"/>
          <p:cNvCxnSpPr>
            <a:stCxn id="9" idx="1"/>
          </p:cNvCxnSpPr>
          <p:nvPr/>
        </p:nvCxnSpPr>
        <p:spPr>
          <a:xfrm flipH="1">
            <a:off x="6396101" y="1302407"/>
            <a:ext cx="1212830" cy="9002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2" name="TextBox 11"/>
          <p:cNvSpPr txBox="1"/>
          <p:nvPr/>
        </p:nvSpPr>
        <p:spPr>
          <a:xfrm>
            <a:off x="7608931" y="2778985"/>
            <a:ext cx="813043" cy="2308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900" dirty="0"/>
              <a:t>Recoil mass</a:t>
            </a:r>
          </a:p>
        </p:txBody>
      </p:sp>
      <p:cxnSp>
        <p:nvCxnSpPr>
          <p:cNvPr id="14" name="Straight Arrow Connector 13"/>
          <p:cNvCxnSpPr>
            <a:stCxn id="12" idx="1"/>
          </p:cNvCxnSpPr>
          <p:nvPr/>
        </p:nvCxnSpPr>
        <p:spPr>
          <a:xfrm flipH="1">
            <a:off x="6591587" y="2894401"/>
            <a:ext cx="1017344" cy="8434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7608930" y="4692416"/>
            <a:ext cx="813043" cy="2308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900" dirty="0"/>
              <a:t>Recoil mass</a:t>
            </a:r>
          </a:p>
        </p:txBody>
      </p:sp>
      <p:cxnSp>
        <p:nvCxnSpPr>
          <p:cNvPr id="17" name="Straight Arrow Connector 16"/>
          <p:cNvCxnSpPr>
            <a:stCxn id="15" idx="1"/>
          </p:cNvCxnSpPr>
          <p:nvPr/>
        </p:nvCxnSpPr>
        <p:spPr>
          <a:xfrm flipH="1">
            <a:off x="6056404" y="4807832"/>
            <a:ext cx="1552526" cy="33784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8" name="TextBox 17"/>
          <p:cNvSpPr txBox="1"/>
          <p:nvPr/>
        </p:nvSpPr>
        <p:spPr>
          <a:xfrm>
            <a:off x="7608929" y="3140728"/>
            <a:ext cx="813043" cy="2308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900" dirty="0"/>
              <a:t>Marionette</a:t>
            </a:r>
          </a:p>
        </p:txBody>
      </p:sp>
      <p:cxnSp>
        <p:nvCxnSpPr>
          <p:cNvPr id="20" name="Straight Arrow Connector 19"/>
          <p:cNvCxnSpPr>
            <a:cxnSpLocks/>
            <a:stCxn id="18" idx="1"/>
          </p:cNvCxnSpPr>
          <p:nvPr/>
        </p:nvCxnSpPr>
        <p:spPr>
          <a:xfrm flipH="1">
            <a:off x="6226253" y="3256144"/>
            <a:ext cx="1382676" cy="1256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8" name="TextBox 27">
            <a:extLst>
              <a:ext uri="{FF2B5EF4-FFF2-40B4-BE49-F238E27FC236}">
                <a16:creationId xmlns:a16="http://schemas.microsoft.com/office/drawing/2014/main" id="{4869F5F1-30B4-4D31-8728-5AD64DC8D0D9}"/>
              </a:ext>
            </a:extLst>
          </p:cNvPr>
          <p:cNvSpPr txBox="1"/>
          <p:nvPr/>
        </p:nvSpPr>
        <p:spPr>
          <a:xfrm>
            <a:off x="383931" y="1417823"/>
            <a:ext cx="3024287" cy="3754874"/>
          </a:xfrm>
          <a:prstGeom prst="rect">
            <a:avLst/>
          </a:prstGeom>
          <a:noFill/>
        </p:spPr>
        <p:txBody>
          <a:bodyPr wrap="square" lIns="0" tIns="0" rIns="0" bIns="0" rtlCol="0">
            <a:spAutoFit/>
          </a:bodyPr>
          <a:lstStyle/>
          <a:p>
            <a:pPr>
              <a:spcBef>
                <a:spcPts val="600"/>
              </a:spcBef>
              <a:buClr>
                <a:schemeClr val="tx2"/>
              </a:buClr>
            </a:pPr>
            <a:r>
              <a:rPr lang="en-US" sz="1600" dirty="0">
                <a:solidFill>
                  <a:schemeClr val="tx2"/>
                </a:solidFill>
              </a:rPr>
              <a:t>Mirror surface should be moving less than 10</a:t>
            </a:r>
            <a:r>
              <a:rPr lang="en-US" sz="1600" baseline="40000" dirty="0">
                <a:solidFill>
                  <a:schemeClr val="tx2"/>
                </a:solidFill>
              </a:rPr>
              <a:t>-18</a:t>
            </a:r>
            <a:r>
              <a:rPr lang="en-US" sz="1600" dirty="0">
                <a:solidFill>
                  <a:schemeClr val="tx2"/>
                </a:solidFill>
              </a:rPr>
              <a:t> m/sqrt(Hz)</a:t>
            </a:r>
          </a:p>
          <a:p>
            <a:pPr>
              <a:spcBef>
                <a:spcPts val="600"/>
              </a:spcBef>
              <a:buClr>
                <a:schemeClr val="tx2"/>
              </a:buClr>
            </a:pPr>
            <a:r>
              <a:rPr lang="en-US" sz="1400" dirty="0">
                <a:solidFill>
                  <a:schemeClr val="tx2"/>
                </a:solidFill>
              </a:rPr>
              <a:t>Cryogenic temperature shields need to be double-walled with holes for vacuum conductance</a:t>
            </a:r>
          </a:p>
          <a:p>
            <a:pPr>
              <a:spcBef>
                <a:spcPts val="600"/>
              </a:spcBef>
              <a:buClr>
                <a:schemeClr val="tx2"/>
              </a:buClr>
            </a:pPr>
            <a:r>
              <a:rPr lang="en-US" sz="1400" dirty="0">
                <a:solidFill>
                  <a:schemeClr val="tx2"/>
                </a:solidFill>
              </a:rPr>
              <a:t>Inner shield must be vibrationally isolated for scattered light contribution.</a:t>
            </a:r>
          </a:p>
          <a:p>
            <a:pPr>
              <a:spcBef>
                <a:spcPts val="600"/>
              </a:spcBef>
              <a:buClr>
                <a:schemeClr val="tx2"/>
              </a:buClr>
            </a:pPr>
            <a:r>
              <a:rPr lang="en-US" sz="1400" dirty="0">
                <a:solidFill>
                  <a:schemeClr val="tx2"/>
                </a:solidFill>
              </a:rPr>
              <a:t>Shield contains  6 optical viewports to room temperature surrounding</a:t>
            </a:r>
          </a:p>
          <a:p>
            <a:pPr>
              <a:spcBef>
                <a:spcPts val="600"/>
              </a:spcBef>
              <a:buClr>
                <a:schemeClr val="tx2"/>
              </a:buClr>
            </a:pPr>
            <a:r>
              <a:rPr lang="en-US" sz="1400" dirty="0">
                <a:solidFill>
                  <a:schemeClr val="tx2"/>
                </a:solidFill>
              </a:rPr>
              <a:t>Mirror, marionette, reaction masses need to be cooled to 10K,  GAS filters needed at 300K.</a:t>
            </a:r>
          </a:p>
          <a:p>
            <a:pPr>
              <a:spcBef>
                <a:spcPts val="600"/>
              </a:spcBef>
              <a:buClr>
                <a:schemeClr val="tx2"/>
              </a:buClr>
            </a:pPr>
            <a:endParaRPr lang="en-US" sz="1400" dirty="0">
              <a:solidFill>
                <a:schemeClr val="tx2"/>
              </a:solidFill>
            </a:endParaRPr>
          </a:p>
          <a:p>
            <a:pPr>
              <a:spcBef>
                <a:spcPts val="600"/>
              </a:spcBef>
              <a:buClr>
                <a:schemeClr val="tx2"/>
              </a:buClr>
            </a:pPr>
            <a:endParaRPr lang="en-US" sz="1400" dirty="0">
              <a:solidFill>
                <a:schemeClr val="tx2"/>
              </a:solidFill>
            </a:endParaRPr>
          </a:p>
        </p:txBody>
      </p:sp>
      <p:sp>
        <p:nvSpPr>
          <p:cNvPr id="31" name="TextBox 30">
            <a:extLst>
              <a:ext uri="{FF2B5EF4-FFF2-40B4-BE49-F238E27FC236}">
                <a16:creationId xmlns:a16="http://schemas.microsoft.com/office/drawing/2014/main" id="{0CDF2E8A-8520-431E-AF8E-3C32F28798DA}"/>
              </a:ext>
            </a:extLst>
          </p:cNvPr>
          <p:cNvSpPr txBox="1"/>
          <p:nvPr/>
        </p:nvSpPr>
        <p:spPr>
          <a:xfrm>
            <a:off x="3312967" y="823916"/>
            <a:ext cx="1325709" cy="215444"/>
          </a:xfrm>
          <a:prstGeom prst="rect">
            <a:avLst/>
          </a:prstGeom>
          <a:noFill/>
          <a:ln>
            <a:solidFill>
              <a:schemeClr val="tx1"/>
            </a:solidFill>
          </a:ln>
        </p:spPr>
        <p:txBody>
          <a:bodyPr wrap="square" lIns="0" tIns="0" rIns="0" bIns="0" rtlCol="0">
            <a:spAutoFit/>
          </a:bodyPr>
          <a:lstStyle/>
          <a:p>
            <a:pPr>
              <a:spcBef>
                <a:spcPts val="600"/>
              </a:spcBef>
              <a:buClr>
                <a:schemeClr val="tx2"/>
              </a:buClr>
            </a:pPr>
            <a:r>
              <a:rPr lang="en-US" sz="1400" dirty="0">
                <a:solidFill>
                  <a:schemeClr val="tx2"/>
                </a:solidFill>
              </a:rPr>
              <a:t> Floating shield</a:t>
            </a:r>
          </a:p>
        </p:txBody>
      </p:sp>
      <p:cxnSp>
        <p:nvCxnSpPr>
          <p:cNvPr id="34" name="Straight Arrow Connector 33">
            <a:extLst>
              <a:ext uri="{FF2B5EF4-FFF2-40B4-BE49-F238E27FC236}">
                <a16:creationId xmlns:a16="http://schemas.microsoft.com/office/drawing/2014/main" id="{EE6B15D3-628F-4CC5-9A0E-76175CFB4019}"/>
              </a:ext>
            </a:extLst>
          </p:cNvPr>
          <p:cNvCxnSpPr>
            <a:cxnSpLocks/>
          </p:cNvCxnSpPr>
          <p:nvPr/>
        </p:nvCxnSpPr>
        <p:spPr>
          <a:xfrm>
            <a:off x="3961534" y="1053561"/>
            <a:ext cx="509675" cy="8974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41" name="Group 40">
            <a:extLst>
              <a:ext uri="{FF2B5EF4-FFF2-40B4-BE49-F238E27FC236}">
                <a16:creationId xmlns:a16="http://schemas.microsoft.com/office/drawing/2014/main" id="{F29054D3-115B-4A1D-95A2-F4AA8F6474DB}"/>
              </a:ext>
            </a:extLst>
          </p:cNvPr>
          <p:cNvGrpSpPr/>
          <p:nvPr/>
        </p:nvGrpSpPr>
        <p:grpSpPr>
          <a:xfrm>
            <a:off x="3512995" y="517099"/>
            <a:ext cx="1163782" cy="1136096"/>
            <a:chOff x="3541570" y="259924"/>
            <a:chExt cx="1163782" cy="1136096"/>
          </a:xfrm>
        </p:grpSpPr>
        <p:sp>
          <p:nvSpPr>
            <p:cNvPr id="39" name="TextBox 38">
              <a:extLst>
                <a:ext uri="{FF2B5EF4-FFF2-40B4-BE49-F238E27FC236}">
                  <a16:creationId xmlns:a16="http://schemas.microsoft.com/office/drawing/2014/main" id="{7EFCF561-334E-467F-A552-8A152D62F7F2}"/>
                </a:ext>
              </a:extLst>
            </p:cNvPr>
            <p:cNvSpPr txBox="1"/>
            <p:nvPr/>
          </p:nvSpPr>
          <p:spPr>
            <a:xfrm>
              <a:off x="3541570" y="259924"/>
              <a:ext cx="1163782" cy="215444"/>
            </a:xfrm>
            <a:prstGeom prst="rect">
              <a:avLst/>
            </a:prstGeom>
            <a:noFill/>
            <a:ln>
              <a:solidFill>
                <a:schemeClr val="tx1"/>
              </a:solidFill>
            </a:ln>
          </p:spPr>
          <p:txBody>
            <a:bodyPr wrap="square" lIns="0" tIns="0" rIns="0" bIns="0" rtlCol="0">
              <a:spAutoFit/>
            </a:bodyPr>
            <a:lstStyle/>
            <a:p>
              <a:pPr>
                <a:spcBef>
                  <a:spcPts val="600"/>
                </a:spcBef>
                <a:buClr>
                  <a:schemeClr val="tx2"/>
                </a:buClr>
              </a:pPr>
              <a:r>
                <a:rPr lang="en-US" sz="1400" dirty="0">
                  <a:solidFill>
                    <a:schemeClr val="tx2"/>
                  </a:solidFill>
                </a:rPr>
                <a:t>   80-K shield</a:t>
              </a:r>
            </a:p>
          </p:txBody>
        </p:sp>
        <p:cxnSp>
          <p:nvCxnSpPr>
            <p:cNvPr id="40" name="Straight Arrow Connector 39">
              <a:extLst>
                <a:ext uri="{FF2B5EF4-FFF2-40B4-BE49-F238E27FC236}">
                  <a16:creationId xmlns:a16="http://schemas.microsoft.com/office/drawing/2014/main" id="{395E816F-BB04-4877-90DD-717DEA000F72}"/>
                </a:ext>
              </a:extLst>
            </p:cNvPr>
            <p:cNvCxnSpPr>
              <a:cxnSpLocks/>
            </p:cNvCxnSpPr>
            <p:nvPr/>
          </p:nvCxnSpPr>
          <p:spPr>
            <a:xfrm>
              <a:off x="4123461" y="475368"/>
              <a:ext cx="543791" cy="9206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42" name="Group 41">
            <a:extLst>
              <a:ext uri="{FF2B5EF4-FFF2-40B4-BE49-F238E27FC236}">
                <a16:creationId xmlns:a16="http://schemas.microsoft.com/office/drawing/2014/main" id="{44EA3967-2F39-4E86-A979-845C0E086F9C}"/>
              </a:ext>
            </a:extLst>
          </p:cNvPr>
          <p:cNvGrpSpPr/>
          <p:nvPr/>
        </p:nvGrpSpPr>
        <p:grpSpPr>
          <a:xfrm>
            <a:off x="3957212" y="151649"/>
            <a:ext cx="1163782" cy="972416"/>
            <a:chOff x="3541570" y="259925"/>
            <a:chExt cx="1346071" cy="1067046"/>
          </a:xfrm>
        </p:grpSpPr>
        <p:sp>
          <p:nvSpPr>
            <p:cNvPr id="43" name="TextBox 42">
              <a:extLst>
                <a:ext uri="{FF2B5EF4-FFF2-40B4-BE49-F238E27FC236}">
                  <a16:creationId xmlns:a16="http://schemas.microsoft.com/office/drawing/2014/main" id="{762F9AC8-09AB-4EB6-9FE1-1F0D60CF0B7B}"/>
                </a:ext>
              </a:extLst>
            </p:cNvPr>
            <p:cNvSpPr txBox="1"/>
            <p:nvPr/>
          </p:nvSpPr>
          <p:spPr>
            <a:xfrm>
              <a:off x="3541570" y="259925"/>
              <a:ext cx="1346071" cy="236410"/>
            </a:xfrm>
            <a:prstGeom prst="rect">
              <a:avLst/>
            </a:prstGeom>
            <a:noFill/>
            <a:ln>
              <a:solidFill>
                <a:schemeClr val="tx1"/>
              </a:solidFill>
            </a:ln>
          </p:spPr>
          <p:txBody>
            <a:bodyPr wrap="square" lIns="0" tIns="0" rIns="0" bIns="0" rtlCol="0">
              <a:spAutoFit/>
            </a:bodyPr>
            <a:lstStyle/>
            <a:p>
              <a:pPr>
                <a:spcBef>
                  <a:spcPts val="600"/>
                </a:spcBef>
                <a:buClr>
                  <a:schemeClr val="tx2"/>
                </a:buClr>
              </a:pPr>
              <a:r>
                <a:rPr lang="en-US" sz="1400" dirty="0">
                  <a:solidFill>
                    <a:schemeClr val="tx2"/>
                  </a:solidFill>
                </a:rPr>
                <a:t>   10-K shield</a:t>
              </a:r>
            </a:p>
          </p:txBody>
        </p:sp>
        <p:cxnSp>
          <p:nvCxnSpPr>
            <p:cNvPr id="44" name="Straight Arrow Connector 43">
              <a:extLst>
                <a:ext uri="{FF2B5EF4-FFF2-40B4-BE49-F238E27FC236}">
                  <a16:creationId xmlns:a16="http://schemas.microsoft.com/office/drawing/2014/main" id="{85E462DF-5EAD-4DAB-9780-014819852580}"/>
                </a:ext>
              </a:extLst>
            </p:cNvPr>
            <p:cNvCxnSpPr>
              <a:cxnSpLocks/>
            </p:cNvCxnSpPr>
            <p:nvPr/>
          </p:nvCxnSpPr>
          <p:spPr>
            <a:xfrm>
              <a:off x="4233631" y="485820"/>
              <a:ext cx="371571" cy="8411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8025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83932" y="890996"/>
            <a:ext cx="8376138" cy="438683"/>
          </a:xfrm>
        </p:spPr>
        <p:txBody>
          <a:bodyPr/>
          <a:lstStyle/>
          <a:p>
            <a:r>
              <a:rPr lang="en-US" sz="1600" dirty="0">
                <a:solidFill>
                  <a:schemeClr val="tx2"/>
                </a:solidFill>
              </a:rPr>
              <a:t>For the Newtonian noise model, a seismic model of the surface and underground displacements is required</a:t>
            </a:r>
            <a:endParaRPr lang="en-US" sz="1600" dirty="0"/>
          </a:p>
          <a:p>
            <a:endParaRPr lang="en-US" dirty="0"/>
          </a:p>
        </p:txBody>
      </p:sp>
      <p:sp>
        <p:nvSpPr>
          <p:cNvPr id="4" name="Title 3"/>
          <p:cNvSpPr>
            <a:spLocks noGrp="1"/>
          </p:cNvSpPr>
          <p:nvPr>
            <p:ph type="title"/>
          </p:nvPr>
        </p:nvSpPr>
        <p:spPr>
          <a:xfrm>
            <a:off x="383931" y="290831"/>
            <a:ext cx="8376138" cy="400110"/>
          </a:xfrm>
        </p:spPr>
        <p:txBody>
          <a:bodyPr/>
          <a:lstStyle/>
          <a:p>
            <a:r>
              <a:rPr lang="en-US" dirty="0"/>
              <a:t>Newtonian Noise</a:t>
            </a:r>
          </a:p>
        </p:txBody>
      </p:sp>
      <p:sp>
        <p:nvSpPr>
          <p:cNvPr id="5" name="Slide Number Placeholder 4"/>
          <p:cNvSpPr>
            <a:spLocks noGrp="1"/>
          </p:cNvSpPr>
          <p:nvPr>
            <p:ph type="sldNum" sz="quarter" idx="4"/>
          </p:nvPr>
        </p:nvSpPr>
        <p:spPr/>
        <p:txBody>
          <a:bodyPr/>
          <a:lstStyle/>
          <a:p>
            <a:pPr defTabSz="422041"/>
            <a:fld id="{7C7B4FCA-D758-EB48-BD46-5EEF226FD218}" type="slidenum">
              <a:rPr lang="en-US" smtClean="0"/>
              <a:pPr defTabSz="422041"/>
              <a:t>7</a:t>
            </a:fld>
            <a:endParaRPr lang="en-US" dirty="0"/>
          </a:p>
        </p:txBody>
      </p:sp>
      <p:pic>
        <p:nvPicPr>
          <p:cNvPr id="7" name="Content Placeholder 9" descr="Newtonian_scheme.pdf"/>
          <p:cNvPicPr>
            <a:picLocks noGrp="1" noChangeAspect="1"/>
          </p:cNvPicPr>
          <p:nvPr/>
        </p:nvPicPr>
        <p:blipFill>
          <a:blip r:embed="rId3">
            <a:extLst>
              <a:ext uri="{28A0092B-C50C-407E-A947-70E740481C1C}">
                <a14:useLocalDpi xmlns:a14="http://schemas.microsoft.com/office/drawing/2010/main"/>
              </a:ext>
            </a:extLst>
          </a:blip>
          <a:stretch>
            <a:fillRect/>
          </a:stretch>
        </p:blipFill>
        <p:spPr>
          <a:xfrm>
            <a:off x="4724809" y="2445066"/>
            <a:ext cx="3768475" cy="999282"/>
          </a:xfrm>
          <a:prstGeom prst="rect">
            <a:avLst/>
          </a:prstGeom>
          <a:ln>
            <a:solidFill>
              <a:schemeClr val="tx1"/>
            </a:solidFill>
          </a:ln>
        </p:spPr>
      </p:pic>
      <p:sp>
        <p:nvSpPr>
          <p:cNvPr id="8" name="TextBox 7"/>
          <p:cNvSpPr txBox="1"/>
          <p:nvPr/>
        </p:nvSpPr>
        <p:spPr>
          <a:xfrm>
            <a:off x="4724809" y="1700642"/>
            <a:ext cx="3768475" cy="723275"/>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ts val="600"/>
              </a:spcBef>
              <a:buClr>
                <a:schemeClr val="tx2"/>
              </a:buClr>
            </a:pPr>
            <a:r>
              <a:rPr lang="en-US" sz="1400" b="1" kern="1200" dirty="0"/>
              <a:t>Newtonian noise</a:t>
            </a:r>
          </a:p>
          <a:p>
            <a:pPr algn="ctr">
              <a:spcBef>
                <a:spcPts val="600"/>
              </a:spcBef>
              <a:buClr>
                <a:schemeClr val="tx2"/>
              </a:buClr>
            </a:pPr>
            <a:r>
              <a:rPr lang="en-US" sz="1400" dirty="0"/>
              <a:t>Direct coupling between</a:t>
            </a:r>
            <a:r>
              <a:rPr lang="en-US" sz="1400" kern="1200" dirty="0"/>
              <a:t> seismic wave field and interferometer test mass.</a:t>
            </a:r>
          </a:p>
        </p:txBody>
      </p:sp>
      <p:pic>
        <p:nvPicPr>
          <p:cNvPr id="14" name="Picture 13">
            <a:extLst>
              <a:ext uri="{FF2B5EF4-FFF2-40B4-BE49-F238E27FC236}">
                <a16:creationId xmlns:a16="http://schemas.microsoft.com/office/drawing/2014/main" id="{C7641672-87F7-4542-BA46-C027FA001117}"/>
              </a:ext>
            </a:extLst>
          </p:cNvPr>
          <p:cNvPicPr>
            <a:picLocks noChangeAspect="1"/>
          </p:cNvPicPr>
          <p:nvPr/>
        </p:nvPicPr>
        <p:blipFill>
          <a:blip r:embed="rId4"/>
          <a:stretch>
            <a:fillRect/>
          </a:stretch>
        </p:blipFill>
        <p:spPr>
          <a:xfrm>
            <a:off x="4083312" y="4008238"/>
            <a:ext cx="4548439" cy="2211522"/>
          </a:xfrm>
          <a:prstGeom prst="rect">
            <a:avLst/>
          </a:prstGeom>
        </p:spPr>
      </p:pic>
      <p:sp>
        <p:nvSpPr>
          <p:cNvPr id="15" name="TextBox 14">
            <a:extLst>
              <a:ext uri="{FF2B5EF4-FFF2-40B4-BE49-F238E27FC236}">
                <a16:creationId xmlns:a16="http://schemas.microsoft.com/office/drawing/2014/main" id="{CC50D79E-9E75-2943-A65A-F3155E3FFCAA}"/>
              </a:ext>
            </a:extLst>
          </p:cNvPr>
          <p:cNvSpPr txBox="1"/>
          <p:nvPr/>
        </p:nvSpPr>
        <p:spPr>
          <a:xfrm>
            <a:off x="4083312" y="6386942"/>
            <a:ext cx="4677563" cy="461665"/>
          </a:xfrm>
          <a:prstGeom prst="rect">
            <a:avLst/>
          </a:prstGeom>
          <a:noFill/>
        </p:spPr>
        <p:txBody>
          <a:bodyPr wrap="none" lIns="0" tIns="0" rIns="0" bIns="0" rtlCol="0">
            <a:spAutoFit/>
          </a:bodyPr>
          <a:lstStyle/>
          <a:p>
            <a:pPr>
              <a:spcBef>
                <a:spcPts val="600"/>
              </a:spcBef>
              <a:buClr>
                <a:schemeClr val="tx2"/>
              </a:buClr>
            </a:pPr>
            <a:r>
              <a:rPr lang="en-US" sz="1000" dirty="0">
                <a:solidFill>
                  <a:schemeClr val="tx2"/>
                </a:solidFill>
              </a:rPr>
              <a:t>Reference:	 </a:t>
            </a:r>
            <a:br>
              <a:rPr lang="en-US" sz="1000" dirty="0">
                <a:solidFill>
                  <a:schemeClr val="tx2"/>
                </a:solidFill>
              </a:rPr>
            </a:br>
            <a:r>
              <a:rPr lang="en-US" sz="1000" dirty="0">
                <a:solidFill>
                  <a:schemeClr val="tx2"/>
                </a:solidFill>
              </a:rPr>
              <a:t>M. Beker, Low-frequency sensitivity of next generation gravitational wave detectors</a:t>
            </a:r>
            <a:br>
              <a:rPr lang="en-US" sz="1000" dirty="0">
                <a:solidFill>
                  <a:schemeClr val="tx2"/>
                </a:solidFill>
              </a:rPr>
            </a:br>
            <a:r>
              <a:rPr lang="en-US" sz="1000" dirty="0">
                <a:solidFill>
                  <a:schemeClr val="tx2"/>
                </a:solidFill>
              </a:rPr>
              <a:t>G. </a:t>
            </a:r>
            <a:r>
              <a:rPr lang="en-US" sz="1000" dirty="0" err="1">
                <a:solidFill>
                  <a:schemeClr val="tx2"/>
                </a:solidFill>
              </a:rPr>
              <a:t>Cella</a:t>
            </a:r>
            <a:r>
              <a:rPr lang="en-US" sz="1000" dirty="0">
                <a:solidFill>
                  <a:schemeClr val="tx2"/>
                </a:solidFill>
              </a:rPr>
              <a:t>, Improving the </a:t>
            </a:r>
            <a:r>
              <a:rPr lang="en-US" sz="1000" dirty="0" err="1">
                <a:solidFill>
                  <a:schemeClr val="tx2"/>
                </a:solidFill>
              </a:rPr>
              <a:t>senitivity</a:t>
            </a:r>
            <a:r>
              <a:rPr lang="en-US" sz="1000" dirty="0">
                <a:solidFill>
                  <a:schemeClr val="tx2"/>
                </a:solidFill>
              </a:rPr>
              <a:t> of future GW observatories in the 1-10 Hz band</a:t>
            </a:r>
            <a:endParaRPr lang="en-US" sz="1000" i="1" dirty="0">
              <a:solidFill>
                <a:schemeClr val="tx2"/>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8B90E1E-A5C9-A646-8239-1C6F0DF7554A}"/>
                  </a:ext>
                </a:extLst>
              </p:cNvPr>
              <p:cNvSpPr txBox="1"/>
              <p:nvPr/>
            </p:nvSpPr>
            <p:spPr>
              <a:xfrm>
                <a:off x="384219" y="2035654"/>
                <a:ext cx="3720719" cy="3252814"/>
              </a:xfrm>
              <a:prstGeom prst="rect">
                <a:avLst/>
              </a:prstGeom>
              <a:noFill/>
            </p:spPr>
            <p:txBody>
              <a:bodyPr wrap="square" lIns="0" tIns="0" rIns="0" bIns="0" rtlCol="0">
                <a:spAutoFit/>
              </a:bodyPr>
              <a:lstStyle/>
              <a:p>
                <a:pPr>
                  <a:spcBef>
                    <a:spcPts val="600"/>
                  </a:spcBef>
                  <a:buClr>
                    <a:schemeClr val="tx2"/>
                  </a:buClr>
                </a:pPr>
                <a:r>
                  <a:rPr lang="en-US" sz="1400" b="1" dirty="0">
                    <a:solidFill>
                      <a:schemeClr val="tx2"/>
                    </a:solidFill>
                  </a:rPr>
                  <a:t>Modeling Newtonian noise</a:t>
                </a:r>
              </a:p>
              <a:p>
                <a:pPr marL="285750" indent="-285750">
                  <a:spcBef>
                    <a:spcPts val="600"/>
                  </a:spcBef>
                  <a:buClr>
                    <a:schemeClr val="tx2"/>
                  </a:buClr>
                  <a:buFont typeface="Arial" panose="020B0604020202020204" pitchFamily="34" charset="0"/>
                  <a:buChar char="•"/>
                </a:pPr>
                <a:r>
                  <a:rPr lang="nl-NL" sz="1400" dirty="0" err="1"/>
                  <a:t>Newton’s</a:t>
                </a:r>
                <a:r>
                  <a:rPr lang="nl-NL" sz="1400" dirty="0"/>
                  <a:t> second </a:t>
                </a:r>
                <a:r>
                  <a:rPr lang="nl-NL" sz="1400" dirty="0" err="1"/>
                  <a:t>law</a:t>
                </a:r>
                <a:r>
                  <a:rPr lang="nl-NL" sz="1400" dirty="0"/>
                  <a:t>: </a:t>
                </a:r>
                <a:br>
                  <a:rPr lang="nl-NL" sz="1400" dirty="0"/>
                </a:br>
                <a14:m>
                  <m:oMath xmlns:m="http://schemas.openxmlformats.org/officeDocument/2006/math">
                    <m:r>
                      <a:rPr lang="nl-NL" sz="1400" b="0" i="1" smtClean="0">
                        <a:latin typeface="Cambria Math" panose="02040503050406030204" pitchFamily="18" charset="0"/>
                      </a:rPr>
                      <m:t>𝛿</m:t>
                    </m:r>
                    <m:r>
                      <a:rPr lang="nl-NL" sz="1400" b="1" i="1">
                        <a:latin typeface="Cambria Math" charset="0"/>
                      </a:rPr>
                      <m:t>𝒂</m:t>
                    </m:r>
                    <m:d>
                      <m:dPr>
                        <m:ctrlPr>
                          <a:rPr lang="nl-NL" sz="1400" b="1" i="1">
                            <a:latin typeface="Cambria Math" panose="02040503050406030204" pitchFamily="18" charset="0"/>
                          </a:rPr>
                        </m:ctrlPr>
                      </m:dPr>
                      <m:e>
                        <m:r>
                          <a:rPr lang="nl-NL" sz="1400" b="1" i="1">
                            <a:latin typeface="Cambria Math" charset="0"/>
                          </a:rPr>
                          <m:t>𝒚</m:t>
                        </m:r>
                        <m:r>
                          <a:rPr lang="nl-NL" sz="1400" b="1" i="1">
                            <a:latin typeface="Cambria Math" charset="0"/>
                          </a:rPr>
                          <m:t>,</m:t>
                        </m:r>
                        <m:r>
                          <a:rPr lang="nl-NL" sz="1400" i="1">
                            <a:latin typeface="Cambria Math" charset="0"/>
                          </a:rPr>
                          <m:t>𝑡</m:t>
                        </m:r>
                      </m:e>
                    </m:d>
                    <m:r>
                      <a:rPr lang="nl-NL" sz="1400" i="1">
                        <a:latin typeface="Cambria Math" charset="0"/>
                      </a:rPr>
                      <m:t>=</m:t>
                    </m:r>
                    <m:r>
                      <a:rPr lang="nl-NL" sz="1400" i="1">
                        <a:latin typeface="Cambria Math" charset="0"/>
                      </a:rPr>
                      <m:t>𝐺</m:t>
                    </m:r>
                    <m:nary>
                      <m:naryPr>
                        <m:supHide m:val="on"/>
                        <m:ctrlPr>
                          <a:rPr lang="nl-NL" sz="1400" i="1">
                            <a:latin typeface="Cambria Math" panose="02040503050406030204" pitchFamily="18" charset="0"/>
                          </a:rPr>
                        </m:ctrlPr>
                      </m:naryPr>
                      <m:sub>
                        <m:r>
                          <a:rPr lang="nl-NL" sz="1400" i="1">
                            <a:latin typeface="Cambria Math" charset="0"/>
                          </a:rPr>
                          <m:t>𝑉</m:t>
                        </m:r>
                      </m:sub>
                      <m:sup/>
                      <m:e>
                        <m:f>
                          <m:fPr>
                            <m:ctrlPr>
                              <a:rPr lang="bg-BG" sz="1400" b="1" i="1">
                                <a:latin typeface="Cambria Math" panose="02040503050406030204" pitchFamily="18" charset="0"/>
                              </a:rPr>
                            </m:ctrlPr>
                          </m:fPr>
                          <m:num>
                            <m:sSup>
                              <m:sSupPr>
                                <m:ctrlPr>
                                  <a:rPr lang="nl-NL" sz="1400" b="1" i="1">
                                    <a:latin typeface="Cambria Math" panose="02040503050406030204" pitchFamily="18" charset="0"/>
                                  </a:rPr>
                                </m:ctrlPr>
                              </m:sSupPr>
                              <m:e>
                                <m:r>
                                  <a:rPr lang="nl-NL" sz="1400" b="1" i="1">
                                    <a:latin typeface="Cambria Math" charset="0"/>
                                  </a:rPr>
                                  <m:t>𝒓</m:t>
                                </m:r>
                              </m:e>
                              <m:sup>
                                <m:r>
                                  <a:rPr lang="nl-NL" sz="1400" b="1" i="1">
                                    <a:latin typeface="Cambria Math" charset="0"/>
                                  </a:rPr>
                                  <m:t>′</m:t>
                                </m:r>
                              </m:sup>
                            </m:sSup>
                          </m:num>
                          <m:den>
                            <m:sSup>
                              <m:sSupPr>
                                <m:ctrlPr>
                                  <a:rPr lang="nl-NL" sz="1400" b="1" i="1">
                                    <a:latin typeface="Cambria Math" panose="02040503050406030204" pitchFamily="18" charset="0"/>
                                  </a:rPr>
                                </m:ctrlPr>
                              </m:sSupPr>
                              <m:e>
                                <m:d>
                                  <m:dPr>
                                    <m:begChr m:val="|"/>
                                    <m:endChr m:val="|"/>
                                    <m:ctrlPr>
                                      <a:rPr lang="nl-NL" sz="1400" b="1" i="1">
                                        <a:latin typeface="Cambria Math" panose="02040503050406030204" pitchFamily="18" charset="0"/>
                                      </a:rPr>
                                    </m:ctrlPr>
                                  </m:dPr>
                                  <m:e>
                                    <m:r>
                                      <a:rPr lang="nl-NL" sz="1400" b="1" i="1">
                                        <a:latin typeface="Cambria Math" charset="0"/>
                                      </a:rPr>
                                      <m:t>𝒓</m:t>
                                    </m:r>
                                    <m:r>
                                      <m:rPr>
                                        <m:lit/>
                                      </m:rPr>
                                      <a:rPr lang="nl-NL" sz="1400" b="1" i="1">
                                        <a:latin typeface="Cambria Math" charset="0"/>
                                      </a:rPr>
                                      <m:t> </m:t>
                                    </m:r>
                                    <m:r>
                                      <a:rPr lang="nl-NL" sz="1400" b="1" i="1">
                                        <a:latin typeface="Cambria Math" charset="0"/>
                                      </a:rPr>
                                      <m:t>′</m:t>
                                    </m:r>
                                  </m:e>
                                </m:d>
                              </m:e>
                              <m:sup>
                                <m:r>
                                  <a:rPr lang="nl-NL" sz="1400" b="1" i="1">
                                    <a:latin typeface="Cambria Math" charset="0"/>
                                  </a:rPr>
                                  <m:t>𝟑</m:t>
                                </m:r>
                              </m:sup>
                            </m:sSup>
                          </m:den>
                        </m:f>
                        <m:r>
                          <a:rPr lang="nl-NL" sz="1400" b="0" i="1" smtClean="0">
                            <a:solidFill>
                              <a:srgbClr val="92D050"/>
                            </a:solidFill>
                            <a:latin typeface="Cambria Math" panose="02040503050406030204" pitchFamily="18" charset="0"/>
                          </a:rPr>
                          <m:t>𝛿</m:t>
                        </m:r>
                        <m:r>
                          <a:rPr lang="nl-NL" sz="1400" i="1" smtClean="0">
                            <a:solidFill>
                              <a:schemeClr val="accent2"/>
                            </a:solidFill>
                            <a:latin typeface="Cambria Math" charset="0"/>
                          </a:rPr>
                          <m:t>𝜌</m:t>
                        </m:r>
                        <m:r>
                          <a:rPr lang="nl-NL" sz="1400" b="1" i="1">
                            <a:solidFill>
                              <a:schemeClr val="accent2"/>
                            </a:solidFill>
                            <a:latin typeface="Cambria Math" charset="0"/>
                          </a:rPr>
                          <m:t>(</m:t>
                        </m:r>
                        <m:r>
                          <a:rPr lang="nl-NL" sz="1400" b="1" i="1">
                            <a:solidFill>
                              <a:schemeClr val="accent2"/>
                            </a:solidFill>
                            <a:latin typeface="Cambria Math" charset="0"/>
                          </a:rPr>
                          <m:t>𝒓</m:t>
                        </m:r>
                        <m:r>
                          <a:rPr lang="nl-NL" sz="1400" i="1">
                            <a:solidFill>
                              <a:schemeClr val="accent2"/>
                            </a:solidFill>
                            <a:latin typeface="Cambria Math" charset="0"/>
                          </a:rPr>
                          <m:t>,</m:t>
                        </m:r>
                        <m:r>
                          <a:rPr lang="nl-NL" sz="1400" i="1">
                            <a:solidFill>
                              <a:schemeClr val="accent2"/>
                            </a:solidFill>
                            <a:latin typeface="Cambria Math" charset="0"/>
                          </a:rPr>
                          <m:t>𝑡</m:t>
                        </m:r>
                        <m:r>
                          <a:rPr lang="nl-NL" sz="1400" i="1">
                            <a:solidFill>
                              <a:schemeClr val="accent2"/>
                            </a:solidFill>
                            <a:latin typeface="Cambria Math" charset="0"/>
                          </a:rPr>
                          <m:t>)</m:t>
                        </m:r>
                      </m:e>
                    </m:nary>
                    <m:r>
                      <a:rPr lang="nl-NL" sz="1400" i="1">
                        <a:latin typeface="Cambria Math" charset="0"/>
                      </a:rPr>
                      <m:t>𝑑𝑉</m:t>
                    </m:r>
                  </m:oMath>
                </a14:m>
                <a:r>
                  <a:rPr lang="en-US" sz="1400" dirty="0"/>
                  <a:t> </a:t>
                </a:r>
              </a:p>
              <a:p>
                <a:pPr marL="285750" indent="-285750">
                  <a:spcBef>
                    <a:spcPts val="600"/>
                  </a:spcBef>
                  <a:buClr>
                    <a:schemeClr val="tx2"/>
                  </a:buClr>
                  <a:buFont typeface="Arial" panose="020B0604020202020204" pitchFamily="34" charset="0"/>
                  <a:buChar char="•"/>
                </a:pPr>
                <a:r>
                  <a:rPr lang="en-US" sz="1400" dirty="0">
                    <a:solidFill>
                      <a:schemeClr val="accent2"/>
                    </a:solidFill>
                  </a:rPr>
                  <a:t>Density fluctuations </a:t>
                </a:r>
                <a:r>
                  <a:rPr lang="en-US" sz="1400" dirty="0"/>
                  <a:t>are expressed in terms of </a:t>
                </a:r>
                <a:r>
                  <a:rPr lang="en-US" sz="1400" dirty="0">
                    <a:solidFill>
                      <a:srgbClr val="00B0F0"/>
                    </a:solidFill>
                  </a:rPr>
                  <a:t>seismic displacement</a:t>
                </a:r>
                <a:r>
                  <a:rPr lang="en-US" sz="1400" dirty="0"/>
                  <a:t>, which are a measurable quantity</a:t>
                </a:r>
              </a:p>
              <a:p>
                <a:pPr marL="285750" indent="-285750">
                  <a:spcBef>
                    <a:spcPts val="600"/>
                  </a:spcBef>
                  <a:buClr>
                    <a:schemeClr val="tx2"/>
                  </a:buClr>
                  <a:buFont typeface="Arial" panose="020B0604020202020204" pitchFamily="34" charset="0"/>
                  <a:buChar char="•"/>
                </a:pPr>
                <a:r>
                  <a:rPr lang="en-US" sz="1400" dirty="0">
                    <a:solidFill>
                      <a:schemeClr val="tx2"/>
                    </a:solidFill>
                  </a:rPr>
                  <a:t>To estimate Newtonian noise, we integrate over the seismic displacements in the vicinity of the test mass</a:t>
                </a:r>
                <a:br>
                  <a:rPr lang="nl-NL" sz="1400" i="1" dirty="0">
                    <a:latin typeface="Cambria Math" panose="02040503050406030204" pitchFamily="18" charset="0"/>
                  </a:rPr>
                </a:br>
                <a14:m>
                  <m:oMath xmlns:m="http://schemas.openxmlformats.org/officeDocument/2006/math">
                    <m:r>
                      <a:rPr lang="nl-NL" sz="1400" b="0" i="1" smtClean="0">
                        <a:latin typeface="Cambria Math" panose="02040503050406030204" pitchFamily="18" charset="0"/>
                      </a:rPr>
                      <m:t>𝛿</m:t>
                    </m:r>
                    <m:sSub>
                      <m:sSubPr>
                        <m:ctrlPr>
                          <a:rPr lang="nl-NL" sz="1400" i="1">
                            <a:latin typeface="Cambria Math" panose="02040503050406030204" pitchFamily="18" charset="0"/>
                          </a:rPr>
                        </m:ctrlPr>
                      </m:sSubPr>
                      <m:e>
                        <m:r>
                          <a:rPr lang="nl-NL" sz="1400" b="1" i="1">
                            <a:latin typeface="Cambria Math" charset="0"/>
                          </a:rPr>
                          <m:t>𝒂</m:t>
                        </m:r>
                      </m:e>
                      <m:sub>
                        <m:r>
                          <a:rPr lang="nl-NL" sz="1400" i="1">
                            <a:latin typeface="Cambria Math" charset="0"/>
                          </a:rPr>
                          <m:t>𝑁𝑁</m:t>
                        </m:r>
                      </m:sub>
                    </m:sSub>
                    <m:d>
                      <m:dPr>
                        <m:ctrlPr>
                          <a:rPr lang="nl-NL" sz="1400" i="1">
                            <a:latin typeface="Cambria Math" panose="02040503050406030204" pitchFamily="18" charset="0"/>
                          </a:rPr>
                        </m:ctrlPr>
                      </m:dPr>
                      <m:e>
                        <m:r>
                          <a:rPr lang="nl-NL" sz="1400" b="1" i="1">
                            <a:latin typeface="Cambria Math" charset="0"/>
                          </a:rPr>
                          <m:t>𝒚</m:t>
                        </m:r>
                        <m:r>
                          <a:rPr lang="nl-NL" sz="1400" b="1" i="1">
                            <a:latin typeface="Cambria Math" charset="0"/>
                          </a:rPr>
                          <m:t>, </m:t>
                        </m:r>
                        <m:r>
                          <a:rPr lang="nl-NL" sz="1400" i="1">
                            <a:latin typeface="Cambria Math" charset="0"/>
                          </a:rPr>
                          <m:t>𝑡</m:t>
                        </m:r>
                      </m:e>
                    </m:d>
                    <m:r>
                      <a:rPr lang="nl-NL" sz="1400" i="1">
                        <a:latin typeface="Cambria Math" charset="0"/>
                      </a:rPr>
                      <m:t>=</m:t>
                    </m:r>
                    <m:r>
                      <a:rPr lang="nl-NL" sz="1400" i="1">
                        <a:latin typeface="Cambria Math" charset="0"/>
                      </a:rPr>
                      <m:t>𝐺</m:t>
                    </m:r>
                    <m:sSub>
                      <m:sSubPr>
                        <m:ctrlPr>
                          <a:rPr lang="nl-NL" sz="1400" i="1">
                            <a:latin typeface="Cambria Math" panose="02040503050406030204" pitchFamily="18" charset="0"/>
                          </a:rPr>
                        </m:ctrlPr>
                      </m:sSubPr>
                      <m:e>
                        <m:r>
                          <a:rPr lang="nl-NL" sz="1400" i="1">
                            <a:latin typeface="Cambria Math" charset="0"/>
                          </a:rPr>
                          <m:t>𝜌</m:t>
                        </m:r>
                      </m:e>
                      <m:sub>
                        <m:r>
                          <a:rPr lang="nl-NL" sz="1400" i="1">
                            <a:latin typeface="Cambria Math" charset="0"/>
                          </a:rPr>
                          <m:t>0</m:t>
                        </m:r>
                      </m:sub>
                    </m:sSub>
                    <m:nary>
                      <m:naryPr>
                        <m:supHide m:val="on"/>
                        <m:ctrlPr>
                          <a:rPr lang="nl-NL" sz="1400" i="1">
                            <a:latin typeface="Cambria Math" panose="02040503050406030204" pitchFamily="18" charset="0"/>
                          </a:rPr>
                        </m:ctrlPr>
                      </m:naryPr>
                      <m:sub>
                        <m:r>
                          <a:rPr lang="nl-NL" sz="1400" i="1">
                            <a:latin typeface="Cambria Math" charset="0"/>
                          </a:rPr>
                          <m:t>𝑉</m:t>
                        </m:r>
                      </m:sub>
                      <m:sup/>
                      <m:e>
                        <m:r>
                          <a:rPr lang="nl-NL" sz="1400" i="1">
                            <a:latin typeface="Cambria Math" charset="0"/>
                          </a:rPr>
                          <m:t>(</m:t>
                        </m:r>
                        <m:sSub>
                          <m:sSubPr>
                            <m:ctrlPr>
                              <a:rPr lang="nl-NL" sz="1400" b="1" i="1">
                                <a:solidFill>
                                  <a:srgbClr val="00B0F0"/>
                                </a:solidFill>
                                <a:latin typeface="Cambria Math" panose="02040503050406030204" pitchFamily="18" charset="0"/>
                              </a:rPr>
                            </m:ctrlPr>
                          </m:sSubPr>
                          <m:e>
                            <m:acc>
                              <m:accPr>
                                <m:chr m:val="⃗"/>
                                <m:ctrlPr>
                                  <a:rPr lang="nl-NL" sz="1400" b="1" i="1">
                                    <a:solidFill>
                                      <a:srgbClr val="00B0F0"/>
                                    </a:solidFill>
                                    <a:latin typeface="Cambria Math" panose="02040503050406030204" pitchFamily="18" charset="0"/>
                                  </a:rPr>
                                </m:ctrlPr>
                              </m:accPr>
                              <m:e>
                                <m:r>
                                  <a:rPr lang="nl-NL" sz="1400" b="1" i="1">
                                    <a:solidFill>
                                      <a:srgbClr val="00B0F0"/>
                                    </a:solidFill>
                                    <a:latin typeface="Cambria Math" charset="0"/>
                                  </a:rPr>
                                  <m:t>𝒙</m:t>
                                </m:r>
                              </m:e>
                            </m:acc>
                          </m:e>
                          <m:sub>
                            <m:r>
                              <a:rPr lang="nl-NL" sz="1400" b="1" i="1">
                                <a:solidFill>
                                  <a:srgbClr val="00B0F0"/>
                                </a:solidFill>
                                <a:latin typeface="Cambria Math" charset="0"/>
                              </a:rPr>
                              <m:t>𝒔𝒆𝒊𝒔𝒎</m:t>
                            </m:r>
                          </m:sub>
                        </m:sSub>
                        <m:d>
                          <m:dPr>
                            <m:ctrlPr>
                              <a:rPr lang="nl-NL" sz="1400" b="1" i="1">
                                <a:solidFill>
                                  <a:srgbClr val="00B0F0"/>
                                </a:solidFill>
                                <a:latin typeface="Cambria Math" panose="02040503050406030204" pitchFamily="18" charset="0"/>
                              </a:rPr>
                            </m:ctrlPr>
                          </m:dPr>
                          <m:e>
                            <m:r>
                              <a:rPr lang="nl-NL" sz="1400" b="1" i="1">
                                <a:solidFill>
                                  <a:srgbClr val="00B0F0"/>
                                </a:solidFill>
                                <a:latin typeface="Cambria Math" charset="0"/>
                              </a:rPr>
                              <m:t>𝒓</m:t>
                            </m:r>
                            <m:r>
                              <a:rPr lang="nl-NL" sz="1400" b="1" i="1">
                                <a:solidFill>
                                  <a:srgbClr val="00B0F0"/>
                                </a:solidFill>
                                <a:latin typeface="Cambria Math" charset="0"/>
                              </a:rPr>
                              <m:t>, </m:t>
                            </m:r>
                            <m:r>
                              <a:rPr lang="nl-NL" sz="1400" b="1" i="1">
                                <a:solidFill>
                                  <a:srgbClr val="00B0F0"/>
                                </a:solidFill>
                                <a:latin typeface="Cambria Math" charset="0"/>
                              </a:rPr>
                              <m:t>𝒕</m:t>
                            </m:r>
                          </m:e>
                        </m:d>
                        <m:r>
                          <a:rPr lang="nl-NL" sz="1400" i="1">
                            <a:latin typeface="Cambria Math" charset="0"/>
                          </a:rPr>
                          <m:t>𝛻</m:t>
                        </m:r>
                        <m:r>
                          <a:rPr lang="nl-NL" sz="1400" i="1">
                            <a:latin typeface="Cambria Math" charset="0"/>
                          </a:rPr>
                          <m:t>)</m:t>
                        </m:r>
                        <m:f>
                          <m:fPr>
                            <m:ctrlPr>
                              <a:rPr lang="bg-BG" sz="1400" b="1" i="1">
                                <a:latin typeface="Cambria Math" panose="02040503050406030204" pitchFamily="18" charset="0"/>
                              </a:rPr>
                            </m:ctrlPr>
                          </m:fPr>
                          <m:num>
                            <m:sSup>
                              <m:sSupPr>
                                <m:ctrlPr>
                                  <a:rPr lang="nl-NL" sz="1400" b="1" i="1">
                                    <a:latin typeface="Cambria Math" panose="02040503050406030204" pitchFamily="18" charset="0"/>
                                  </a:rPr>
                                </m:ctrlPr>
                              </m:sSupPr>
                              <m:e>
                                <m:r>
                                  <a:rPr lang="nl-NL" sz="1400" b="1" i="1">
                                    <a:latin typeface="Cambria Math" charset="0"/>
                                  </a:rPr>
                                  <m:t>𝒓</m:t>
                                </m:r>
                              </m:e>
                              <m:sup>
                                <m:r>
                                  <a:rPr lang="nl-NL" sz="1400" b="1" i="1">
                                    <a:latin typeface="Cambria Math" charset="0"/>
                                  </a:rPr>
                                  <m:t>′</m:t>
                                </m:r>
                              </m:sup>
                            </m:sSup>
                          </m:num>
                          <m:den>
                            <m:sSup>
                              <m:sSupPr>
                                <m:ctrlPr>
                                  <a:rPr lang="nl-NL" sz="1400" b="1" i="1">
                                    <a:latin typeface="Cambria Math" panose="02040503050406030204" pitchFamily="18" charset="0"/>
                                  </a:rPr>
                                </m:ctrlPr>
                              </m:sSupPr>
                              <m:e>
                                <m:d>
                                  <m:dPr>
                                    <m:begChr m:val="|"/>
                                    <m:endChr m:val="|"/>
                                    <m:ctrlPr>
                                      <a:rPr lang="nl-NL" sz="1400" b="1" i="1">
                                        <a:latin typeface="Cambria Math" panose="02040503050406030204" pitchFamily="18" charset="0"/>
                                      </a:rPr>
                                    </m:ctrlPr>
                                  </m:dPr>
                                  <m:e>
                                    <m:r>
                                      <a:rPr lang="nl-NL" sz="1400" b="1" i="1">
                                        <a:latin typeface="Cambria Math" charset="0"/>
                                      </a:rPr>
                                      <m:t>𝒓</m:t>
                                    </m:r>
                                    <m:r>
                                      <m:rPr>
                                        <m:lit/>
                                      </m:rPr>
                                      <a:rPr lang="nl-NL" sz="1400" b="1" i="1">
                                        <a:latin typeface="Cambria Math" charset="0"/>
                                      </a:rPr>
                                      <m:t> </m:t>
                                    </m:r>
                                    <m:r>
                                      <a:rPr lang="nl-NL" sz="1400" b="1" i="1">
                                        <a:latin typeface="Cambria Math" charset="0"/>
                                      </a:rPr>
                                      <m:t>′</m:t>
                                    </m:r>
                                  </m:e>
                                </m:d>
                              </m:e>
                              <m:sup>
                                <m:r>
                                  <a:rPr lang="nl-NL" sz="1400" b="1" i="1">
                                    <a:latin typeface="Cambria Math" charset="0"/>
                                  </a:rPr>
                                  <m:t>𝟑</m:t>
                                </m:r>
                              </m:sup>
                            </m:sSup>
                          </m:den>
                        </m:f>
                        <m:r>
                          <a:rPr lang="nl-NL" sz="1400" i="1">
                            <a:latin typeface="Cambria Math" charset="0"/>
                            <a:ea typeface="Cambria Math" charset="0"/>
                            <a:cs typeface="Cambria Math" charset="0"/>
                          </a:rPr>
                          <m:t>𝑑𝑉</m:t>
                        </m:r>
                      </m:e>
                    </m:nary>
                  </m:oMath>
                </a14:m>
                <a:r>
                  <a:rPr lang="en-US" sz="1400" dirty="0"/>
                  <a:t> </a:t>
                </a:r>
              </a:p>
              <a:p>
                <a:pPr>
                  <a:spcBef>
                    <a:spcPts val="600"/>
                  </a:spcBef>
                  <a:buClr>
                    <a:schemeClr val="tx2"/>
                  </a:buClr>
                </a:pPr>
                <a:endParaRPr lang="en-US" sz="1400" dirty="0">
                  <a:solidFill>
                    <a:schemeClr val="tx2"/>
                  </a:solidFill>
                </a:endParaRPr>
              </a:p>
              <a:p>
                <a:pPr>
                  <a:spcBef>
                    <a:spcPts val="600"/>
                  </a:spcBef>
                  <a:buClr>
                    <a:schemeClr val="tx2"/>
                  </a:buClr>
                </a:pPr>
                <a:endParaRPr lang="en-US" sz="1400" dirty="0">
                  <a:solidFill>
                    <a:schemeClr val="tx2"/>
                  </a:solidFill>
                </a:endParaRPr>
              </a:p>
            </p:txBody>
          </p:sp>
        </mc:Choice>
        <mc:Fallback xmlns="">
          <p:sp>
            <p:nvSpPr>
              <p:cNvPr id="3" name="TextBox 2">
                <a:extLst>
                  <a:ext uri="{FF2B5EF4-FFF2-40B4-BE49-F238E27FC236}">
                    <a16:creationId xmlns:a16="http://schemas.microsoft.com/office/drawing/2014/main" id="{28B90E1E-A5C9-A646-8239-1C6F0DF7554A}"/>
                  </a:ext>
                </a:extLst>
              </p:cNvPr>
              <p:cNvSpPr txBox="1">
                <a:spLocks noRot="1" noChangeAspect="1" noMove="1" noResize="1" noEditPoints="1" noAdjustHandles="1" noChangeArrowheads="1" noChangeShapeType="1" noTextEdit="1"/>
              </p:cNvSpPr>
              <p:nvPr/>
            </p:nvSpPr>
            <p:spPr>
              <a:xfrm>
                <a:off x="384219" y="2035654"/>
                <a:ext cx="3720719" cy="3252814"/>
              </a:xfrm>
              <a:prstGeom prst="rect">
                <a:avLst/>
              </a:prstGeom>
              <a:blipFill>
                <a:blip r:embed="rId5"/>
                <a:stretch>
                  <a:fillRect l="-2721" t="-1167" r="-1701"/>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2DB95E8F-3FAF-3440-A471-0492EE38F586}"/>
              </a:ext>
            </a:extLst>
          </p:cNvPr>
          <p:cNvSpPr/>
          <p:nvPr/>
        </p:nvSpPr>
        <p:spPr>
          <a:xfrm>
            <a:off x="424064" y="5296056"/>
            <a:ext cx="3859545" cy="738664"/>
          </a:xfrm>
          <a:prstGeom prst="rect">
            <a:avLst/>
          </a:prstGeom>
        </p:spPr>
        <p:txBody>
          <a:bodyPr wrap="square">
            <a:spAutoFit/>
          </a:bodyPr>
          <a:lstStyle/>
          <a:p>
            <a:pPr>
              <a:spcBef>
                <a:spcPts val="600"/>
              </a:spcBef>
              <a:buClr>
                <a:schemeClr val="tx2"/>
              </a:buClr>
            </a:pPr>
            <a:r>
              <a:rPr lang="en-US" sz="1400" dirty="0">
                <a:solidFill>
                  <a:schemeClr val="tx2"/>
                </a:solidFill>
              </a:rPr>
              <a:t>For a Newtonian noise estimate, we need a model of the </a:t>
            </a:r>
            <a:r>
              <a:rPr lang="en-US" sz="1400" b="1" dirty="0">
                <a:solidFill>
                  <a:srgbClr val="00B0F0"/>
                </a:solidFill>
              </a:rPr>
              <a:t>seismic displacement field</a:t>
            </a:r>
            <a:r>
              <a:rPr lang="en-US" sz="1400" dirty="0"/>
              <a:t> in the vicinity of the test mass</a:t>
            </a:r>
          </a:p>
        </p:txBody>
      </p:sp>
      <p:sp>
        <p:nvSpPr>
          <p:cNvPr id="17" name="Rectangle 16">
            <a:extLst>
              <a:ext uri="{FF2B5EF4-FFF2-40B4-BE49-F238E27FC236}">
                <a16:creationId xmlns:a16="http://schemas.microsoft.com/office/drawing/2014/main" id="{C95B2511-F151-3B46-B102-026FB9CF9D4F}"/>
              </a:ext>
            </a:extLst>
          </p:cNvPr>
          <p:cNvSpPr/>
          <p:nvPr/>
        </p:nvSpPr>
        <p:spPr>
          <a:xfrm>
            <a:off x="306243" y="5194425"/>
            <a:ext cx="3777069" cy="940013"/>
          </a:xfrm>
          <a:prstGeom prst="rect">
            <a:avLst/>
          </a:prstGeom>
          <a:noFill/>
          <a:ln w="254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57610"/>
            <a:endParaRPr lang="en-US" sz="1400" dirty="0">
              <a:solidFill>
                <a:schemeClr val="tx2"/>
              </a:solidFill>
            </a:endParaRPr>
          </a:p>
        </p:txBody>
      </p:sp>
      <p:sp>
        <p:nvSpPr>
          <p:cNvPr id="12" name="TextBox 11">
            <a:extLst>
              <a:ext uri="{FF2B5EF4-FFF2-40B4-BE49-F238E27FC236}">
                <a16:creationId xmlns:a16="http://schemas.microsoft.com/office/drawing/2014/main" id="{8F42ED52-BF72-42DD-9C27-B7C559F7A28E}"/>
              </a:ext>
            </a:extLst>
          </p:cNvPr>
          <p:cNvSpPr txBox="1"/>
          <p:nvPr/>
        </p:nvSpPr>
        <p:spPr>
          <a:xfrm>
            <a:off x="6362394" y="378632"/>
            <a:ext cx="2155513" cy="215444"/>
          </a:xfrm>
          <a:prstGeom prst="rect">
            <a:avLst/>
          </a:prstGeom>
          <a:noFill/>
        </p:spPr>
        <p:txBody>
          <a:bodyPr wrap="square" lIns="0" tIns="0" rIns="0" bIns="0" rtlCol="0">
            <a:spAutoFit/>
          </a:bodyPr>
          <a:lstStyle/>
          <a:p>
            <a:pPr>
              <a:spcBef>
                <a:spcPts val="600"/>
              </a:spcBef>
              <a:buClr>
                <a:schemeClr val="tx2"/>
              </a:buClr>
            </a:pPr>
            <a:r>
              <a:rPr lang="en-US" sz="1400" i="1" dirty="0">
                <a:solidFill>
                  <a:schemeClr val="tx2"/>
                </a:solidFill>
              </a:rPr>
              <a:t>M. Bader</a:t>
            </a:r>
          </a:p>
        </p:txBody>
      </p:sp>
    </p:spTree>
    <p:extLst>
      <p:ext uri="{BB962C8B-B14F-4D97-AF65-F5344CB8AC3E}">
        <p14:creationId xmlns:p14="http://schemas.microsoft.com/office/powerpoint/2010/main" val="2617163944"/>
      </p:ext>
    </p:extLst>
  </p:cSld>
  <p:clrMapOvr>
    <a:masterClrMapping/>
  </p:clrMapOvr>
  <mc:AlternateContent xmlns:mc="http://schemas.openxmlformats.org/markup-compatibility/2006" xmlns:p14="http://schemas.microsoft.com/office/powerpoint/2010/main">
    <mc:Choice Requires="p14">
      <p:transition spd="med" p14:dur="700" advTm="65927">
        <p:fade/>
      </p:transition>
    </mc:Choice>
    <mc:Fallback xmlns="">
      <p:transition spd="med" advTm="65927">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C96CA-BDD1-CD45-82B7-DB76D9E93663}"/>
              </a:ext>
            </a:extLst>
          </p:cNvPr>
          <p:cNvSpPr>
            <a:spLocks noGrp="1"/>
          </p:cNvSpPr>
          <p:nvPr>
            <p:ph type="body" idx="1"/>
          </p:nvPr>
        </p:nvSpPr>
        <p:spPr>
          <a:xfrm>
            <a:off x="374595" y="866907"/>
            <a:ext cx="8376138" cy="601013"/>
          </a:xfrm>
        </p:spPr>
        <p:txBody>
          <a:bodyPr/>
          <a:lstStyle/>
          <a:p>
            <a:r>
              <a:rPr lang="en-US" dirty="0"/>
              <a:t>The seismic displacement field is modeled from a full solution of the </a:t>
            </a:r>
            <a:r>
              <a:rPr lang="en-US" dirty="0" err="1"/>
              <a:t>elastodynamic</a:t>
            </a:r>
            <a:r>
              <a:rPr lang="en-US" dirty="0"/>
              <a:t> wave equation of a horizontally layered medium with realistic geology of the detector site</a:t>
            </a:r>
          </a:p>
        </p:txBody>
      </p:sp>
      <p:sp>
        <p:nvSpPr>
          <p:cNvPr id="4" name="Title 3">
            <a:extLst>
              <a:ext uri="{FF2B5EF4-FFF2-40B4-BE49-F238E27FC236}">
                <a16:creationId xmlns:a16="http://schemas.microsoft.com/office/drawing/2014/main" id="{3925A1A7-F47A-D14C-A2F4-5AD2FBF85B17}"/>
              </a:ext>
            </a:extLst>
          </p:cNvPr>
          <p:cNvSpPr>
            <a:spLocks noGrp="1"/>
          </p:cNvSpPr>
          <p:nvPr>
            <p:ph type="title"/>
          </p:nvPr>
        </p:nvSpPr>
        <p:spPr>
          <a:xfrm>
            <a:off x="383931" y="290831"/>
            <a:ext cx="8272842" cy="400110"/>
          </a:xfrm>
        </p:spPr>
        <p:txBody>
          <a:bodyPr/>
          <a:lstStyle/>
          <a:p>
            <a:r>
              <a:rPr lang="en-US" dirty="0"/>
              <a:t>How to model seismic fields</a:t>
            </a:r>
          </a:p>
        </p:txBody>
      </p:sp>
      <p:sp>
        <p:nvSpPr>
          <p:cNvPr id="5" name="Slide Number Placeholder 4">
            <a:extLst>
              <a:ext uri="{FF2B5EF4-FFF2-40B4-BE49-F238E27FC236}">
                <a16:creationId xmlns:a16="http://schemas.microsoft.com/office/drawing/2014/main" id="{EEBA388C-6E2D-D44E-9B0B-8C3F9724F373}"/>
              </a:ext>
            </a:extLst>
          </p:cNvPr>
          <p:cNvSpPr>
            <a:spLocks noGrp="1"/>
          </p:cNvSpPr>
          <p:nvPr>
            <p:ph type="sldNum" sz="quarter" idx="4"/>
          </p:nvPr>
        </p:nvSpPr>
        <p:spPr/>
        <p:txBody>
          <a:bodyPr/>
          <a:lstStyle/>
          <a:p>
            <a:pPr defTabSz="422041"/>
            <a:fld id="{7C7B4FCA-D758-EB48-BD46-5EEF226FD218}" type="slidenum">
              <a:rPr lang="en-US" smtClean="0"/>
              <a:pPr defTabSz="422041"/>
              <a:t>8</a:t>
            </a:fld>
            <a:endParaRPr lang="en-US" dirty="0"/>
          </a:p>
        </p:txBody>
      </p:sp>
      <p:pic>
        <p:nvPicPr>
          <p:cNvPr id="16" name="Demo_2Layers">
            <a:hlinkClick r:id="" action="ppaction://media"/>
            <a:extLst>
              <a:ext uri="{FF2B5EF4-FFF2-40B4-BE49-F238E27FC236}">
                <a16:creationId xmlns:a16="http://schemas.microsoft.com/office/drawing/2014/main" id="{8858CB6A-CEF3-CA4A-8733-DEA3F411002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74595" y="3020689"/>
            <a:ext cx="4460641" cy="3345481"/>
          </a:xfrm>
          <a:prstGeom prst="rect">
            <a:avLst/>
          </a:prstGeom>
        </p:spPr>
      </p:pic>
      <p:sp>
        <p:nvSpPr>
          <p:cNvPr id="17" name="TextBox 16">
            <a:extLst>
              <a:ext uri="{FF2B5EF4-FFF2-40B4-BE49-F238E27FC236}">
                <a16:creationId xmlns:a16="http://schemas.microsoft.com/office/drawing/2014/main" id="{B7B17DB7-09FC-4845-A753-07129682323E}"/>
              </a:ext>
            </a:extLst>
          </p:cNvPr>
          <p:cNvSpPr txBox="1"/>
          <p:nvPr/>
        </p:nvSpPr>
        <p:spPr>
          <a:xfrm rot="16200000">
            <a:off x="3442165" y="4562541"/>
            <a:ext cx="2394886" cy="153888"/>
          </a:xfrm>
          <a:prstGeom prst="rect">
            <a:avLst/>
          </a:prstGeom>
          <a:noFill/>
        </p:spPr>
        <p:txBody>
          <a:bodyPr wrap="none" lIns="0" tIns="0" rIns="0" bIns="0" rtlCol="0">
            <a:spAutoFit/>
          </a:bodyPr>
          <a:lstStyle/>
          <a:p>
            <a:pPr>
              <a:spcBef>
                <a:spcPts val="600"/>
              </a:spcBef>
              <a:buClr>
                <a:schemeClr val="tx2"/>
              </a:buClr>
            </a:pPr>
            <a:r>
              <a:rPr lang="en-US" sz="1000" i="1" dirty="0" err="1">
                <a:solidFill>
                  <a:schemeClr val="tx2"/>
                </a:solidFill>
              </a:rPr>
              <a:t>Matlab</a:t>
            </a:r>
            <a:r>
              <a:rPr lang="en-US" sz="1000" i="1" dirty="0">
                <a:solidFill>
                  <a:schemeClr val="tx2"/>
                </a:solidFill>
              </a:rPr>
              <a:t> </a:t>
            </a:r>
            <a:r>
              <a:rPr lang="en-US" sz="1000" i="1" dirty="0" err="1">
                <a:solidFill>
                  <a:schemeClr val="tx2"/>
                </a:solidFill>
              </a:rPr>
              <a:t>ElastoDynamic</a:t>
            </a:r>
            <a:r>
              <a:rPr lang="en-US" sz="1000" i="1" dirty="0">
                <a:solidFill>
                  <a:schemeClr val="tx2"/>
                </a:solidFill>
              </a:rPr>
              <a:t> toolbox, KU Leuven</a:t>
            </a:r>
          </a:p>
        </p:txBody>
      </p:sp>
      <p:sp>
        <p:nvSpPr>
          <p:cNvPr id="18" name="Rectangle 17">
            <a:extLst>
              <a:ext uri="{FF2B5EF4-FFF2-40B4-BE49-F238E27FC236}">
                <a16:creationId xmlns:a16="http://schemas.microsoft.com/office/drawing/2014/main" id="{C798C0D2-1088-AE4C-BFB0-B5BB916899C9}"/>
              </a:ext>
            </a:extLst>
          </p:cNvPr>
          <p:cNvSpPr/>
          <p:nvPr/>
        </p:nvSpPr>
        <p:spPr>
          <a:xfrm>
            <a:off x="5170296" y="3276429"/>
            <a:ext cx="3853009" cy="3539430"/>
          </a:xfrm>
          <a:prstGeom prst="rect">
            <a:avLst/>
          </a:prstGeom>
        </p:spPr>
        <p:txBody>
          <a:bodyPr wrap="square">
            <a:spAutoFit/>
          </a:bodyPr>
          <a:lstStyle/>
          <a:p>
            <a:r>
              <a:rPr lang="en-US" sz="1400" b="1" dirty="0">
                <a:solidFill>
                  <a:schemeClr val="tx2"/>
                </a:solidFill>
              </a:rPr>
              <a:t>Current standard Newtonian noise calculations</a:t>
            </a:r>
            <a:endParaRPr lang="en-US" sz="1400" dirty="0">
              <a:solidFill>
                <a:schemeClr val="tx2"/>
              </a:solidFill>
            </a:endParaRPr>
          </a:p>
          <a:p>
            <a:pPr marL="285750" indent="-285750">
              <a:buFont typeface="Arial" panose="020B0604020202020204" pitchFamily="34" charset="0"/>
              <a:buChar char="•"/>
            </a:pPr>
            <a:r>
              <a:rPr lang="en-US" sz="1400" dirty="0">
                <a:solidFill>
                  <a:schemeClr val="tx2"/>
                </a:solidFill>
              </a:rPr>
              <a:t>Analytic solution in a homogenous half space </a:t>
            </a:r>
          </a:p>
          <a:p>
            <a:pPr marL="285750" indent="-285750">
              <a:buFont typeface="Arial" charset="0"/>
              <a:buChar char="•"/>
            </a:pPr>
            <a:r>
              <a:rPr lang="en-US" sz="1400" dirty="0">
                <a:solidFill>
                  <a:schemeClr val="tx2"/>
                </a:solidFill>
              </a:rPr>
              <a:t>Constant P-waves</a:t>
            </a:r>
          </a:p>
          <a:p>
            <a:endParaRPr lang="en-US" sz="1400" b="1" dirty="0">
              <a:solidFill>
                <a:schemeClr val="tx2"/>
              </a:solidFill>
            </a:endParaRPr>
          </a:p>
          <a:p>
            <a:r>
              <a:rPr lang="en-US" sz="1400" b="1" dirty="0">
                <a:solidFill>
                  <a:schemeClr val="tx2"/>
                </a:solidFill>
              </a:rPr>
              <a:t>New: PDE solver in </a:t>
            </a:r>
            <a:r>
              <a:rPr lang="en-US" sz="1400" b="1" dirty="0" err="1">
                <a:solidFill>
                  <a:schemeClr val="tx2"/>
                </a:solidFill>
              </a:rPr>
              <a:t>Matlab</a:t>
            </a:r>
            <a:endParaRPr lang="en-US" sz="1400" b="1" dirty="0">
              <a:solidFill>
                <a:schemeClr val="tx2"/>
              </a:solidFill>
            </a:endParaRPr>
          </a:p>
          <a:p>
            <a:pPr marL="285750" indent="-285750">
              <a:buFont typeface="Arial" panose="020B0604020202020204" pitchFamily="34" charset="0"/>
              <a:buChar char="•"/>
            </a:pPr>
            <a:r>
              <a:rPr lang="en-US" sz="1400" dirty="0">
                <a:solidFill>
                  <a:schemeClr val="tx2"/>
                </a:solidFill>
              </a:rPr>
              <a:t>Horizontally layered medium with known layer, velocity and density model of the detector site → knowledge of local geology required</a:t>
            </a:r>
          </a:p>
          <a:p>
            <a:pPr marL="285750" indent="-285750">
              <a:buFont typeface="Arial" panose="020B0604020202020204" pitchFamily="34" charset="0"/>
              <a:buChar char="•"/>
            </a:pPr>
            <a:r>
              <a:rPr lang="en-US" sz="1400" dirty="0">
                <a:solidFill>
                  <a:schemeClr val="tx2"/>
                </a:solidFill>
              </a:rPr>
              <a:t>Seismic displacement as dynamic soil response </a:t>
            </a:r>
          </a:p>
          <a:p>
            <a:pPr marL="285750" indent="-285750">
              <a:buFont typeface="Arial" panose="020B0604020202020204" pitchFamily="34" charset="0"/>
              <a:buChar char="•"/>
            </a:pPr>
            <a:r>
              <a:rPr lang="en-US" sz="1400" dirty="0">
                <a:solidFill>
                  <a:schemeClr val="tx2"/>
                </a:solidFill>
              </a:rPr>
              <a:t>Full solution of the wave equation</a:t>
            </a:r>
          </a:p>
          <a:p>
            <a:pPr marL="285750" indent="-285750">
              <a:buFont typeface="Arial" panose="020B0604020202020204" pitchFamily="34" charset="0"/>
              <a:buChar char="•"/>
            </a:pPr>
            <a:endParaRPr lang="en-US" sz="1400" dirty="0">
              <a:solidFill>
                <a:schemeClr val="tx2"/>
              </a:solidFill>
            </a:endParaRPr>
          </a:p>
          <a:p>
            <a:pPr marL="285750" indent="-285750">
              <a:buFont typeface="Arial" charset="0"/>
              <a:buChar char="•"/>
            </a:pPr>
            <a:endParaRPr lang="en-US" sz="1400" dirty="0"/>
          </a:p>
        </p:txBody>
      </p:sp>
      <p:sp>
        <p:nvSpPr>
          <p:cNvPr id="19" name="TextBox 18">
            <a:extLst>
              <a:ext uri="{FF2B5EF4-FFF2-40B4-BE49-F238E27FC236}">
                <a16:creationId xmlns:a16="http://schemas.microsoft.com/office/drawing/2014/main" id="{97CCFAE0-69F2-824D-BD7B-CA8000D8DA15}"/>
              </a:ext>
            </a:extLst>
          </p:cNvPr>
          <p:cNvSpPr txBox="1"/>
          <p:nvPr/>
        </p:nvSpPr>
        <p:spPr>
          <a:xfrm>
            <a:off x="3085547" y="6402801"/>
            <a:ext cx="5899051" cy="769441"/>
          </a:xfrm>
          <a:prstGeom prst="rect">
            <a:avLst/>
          </a:prstGeom>
          <a:noFill/>
        </p:spPr>
        <p:txBody>
          <a:bodyPr wrap="none" lIns="0" tIns="0" rIns="0" bIns="0" rtlCol="0">
            <a:spAutoFit/>
          </a:bodyPr>
          <a:lstStyle/>
          <a:p>
            <a:pPr>
              <a:spcBef>
                <a:spcPts val="600"/>
              </a:spcBef>
              <a:buClr>
                <a:schemeClr val="tx2"/>
              </a:buClr>
            </a:pPr>
            <a:r>
              <a:rPr lang="en-US" sz="900" dirty="0">
                <a:solidFill>
                  <a:schemeClr val="tx2"/>
                </a:solidFill>
              </a:rPr>
              <a:t>Reference:	</a:t>
            </a:r>
            <a:br>
              <a:rPr lang="en-US" sz="900" dirty="0">
                <a:solidFill>
                  <a:schemeClr val="tx2"/>
                </a:solidFill>
              </a:rPr>
            </a:br>
            <a:r>
              <a:rPr lang="en-US" sz="900" i="1" dirty="0">
                <a:solidFill>
                  <a:schemeClr val="tx2"/>
                </a:solidFill>
              </a:rPr>
              <a:t>Mattias </a:t>
            </a:r>
            <a:r>
              <a:rPr lang="en-US" sz="900" i="1" dirty="0" err="1">
                <a:solidFill>
                  <a:schemeClr val="tx2"/>
                </a:solidFill>
              </a:rPr>
              <a:t>Schevenels</a:t>
            </a:r>
            <a:r>
              <a:rPr lang="en-US" sz="900" i="1" dirty="0">
                <a:solidFill>
                  <a:schemeClr val="tx2"/>
                </a:solidFill>
              </a:rPr>
              <a:t>, The Impact Of Uncertain Dynamic Soil Characteristics On The Prediction Of Ground Vibrations</a:t>
            </a:r>
            <a:br>
              <a:rPr lang="en-US" sz="900" i="1" dirty="0">
                <a:solidFill>
                  <a:schemeClr val="tx2"/>
                </a:solidFill>
              </a:rPr>
            </a:br>
            <a:r>
              <a:rPr lang="en-US" sz="900" dirty="0"/>
              <a:t>M. </a:t>
            </a:r>
            <a:r>
              <a:rPr lang="en-US" sz="900" dirty="0" err="1"/>
              <a:t>Schevenels</a:t>
            </a:r>
            <a:r>
              <a:rPr lang="en-US" sz="900" dirty="0"/>
              <a:t>, G. </a:t>
            </a:r>
            <a:r>
              <a:rPr lang="en-US" sz="900" dirty="0" err="1"/>
              <a:t>Degrande</a:t>
            </a:r>
            <a:r>
              <a:rPr lang="en-US" sz="900" dirty="0"/>
              <a:t>, and S. Francois. EDT: An </a:t>
            </a:r>
            <a:r>
              <a:rPr lang="en-US" sz="900" dirty="0" err="1"/>
              <a:t>ElastoDynamics</a:t>
            </a:r>
            <a:r>
              <a:rPr lang="en-US" sz="900" dirty="0"/>
              <a:t> Toolbox for MATLAB. </a:t>
            </a:r>
          </a:p>
          <a:p>
            <a:pPr>
              <a:spcBef>
                <a:spcPts val="600"/>
              </a:spcBef>
              <a:buClr>
                <a:schemeClr val="tx2"/>
              </a:buClr>
            </a:pPr>
            <a:br>
              <a:rPr lang="en-US" sz="900" dirty="0"/>
            </a:br>
            <a:endParaRPr lang="en-US" sz="900" i="1" dirty="0">
              <a:solidFill>
                <a:schemeClr val="tx2"/>
              </a:solidFill>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1817672-C5CE-454A-9901-533B62FE22D3}"/>
                  </a:ext>
                </a:extLst>
              </p:cNvPr>
              <p:cNvSpPr txBox="1"/>
              <p:nvPr/>
            </p:nvSpPr>
            <p:spPr>
              <a:xfrm>
                <a:off x="421015" y="1450956"/>
                <a:ext cx="4552886" cy="1296252"/>
              </a:xfrm>
              <a:prstGeom prst="rect">
                <a:avLst/>
              </a:prstGeom>
              <a:noFill/>
            </p:spPr>
            <p:txBody>
              <a:bodyPr wrap="square" lIns="0" tIns="0" rIns="0" bIns="0" rtlCol="0">
                <a:spAutoFit/>
              </a:bodyPr>
              <a:lstStyle/>
              <a:p>
                <a:pPr>
                  <a:spcBef>
                    <a:spcPts val="600"/>
                  </a:spcBef>
                  <a:buClr>
                    <a:schemeClr val="tx2"/>
                  </a:buClr>
                </a:pPr>
                <a14:m>
                  <m:oMath xmlns:m="http://schemas.openxmlformats.org/officeDocument/2006/math">
                    <m:sSub>
                      <m:sSubPr>
                        <m:ctrlPr>
                          <a:rPr lang="nl-NL" sz="1600" b="0" i="1" smtClean="0">
                            <a:solidFill>
                              <a:srgbClr val="92D050"/>
                            </a:solidFill>
                            <a:latin typeface="Cambria Math" panose="02040503050406030204" pitchFamily="18" charset="0"/>
                          </a:rPr>
                        </m:ctrlPr>
                      </m:sSubPr>
                      <m:e>
                        <m:r>
                          <a:rPr lang="nl-NL" sz="1600" b="0" i="1" smtClean="0">
                            <a:solidFill>
                              <a:srgbClr val="92D050"/>
                            </a:solidFill>
                            <a:latin typeface="Cambria Math" charset="0"/>
                          </a:rPr>
                          <m:t>𝐹</m:t>
                        </m:r>
                      </m:e>
                      <m:sub>
                        <m:r>
                          <a:rPr lang="nl-NL" sz="1600" b="0" i="1" smtClean="0">
                            <a:solidFill>
                              <a:srgbClr val="92D050"/>
                            </a:solidFill>
                            <a:latin typeface="Cambria Math" charset="0"/>
                          </a:rPr>
                          <m:t>𝑖𝑛𝑡𝑒𝑟𝑓𝑎𝑐𝑒</m:t>
                        </m:r>
                      </m:sub>
                    </m:sSub>
                    <m:r>
                      <a:rPr lang="nl-NL" sz="1600" b="0" i="1" smtClean="0">
                        <a:solidFill>
                          <a:schemeClr val="tx2"/>
                        </a:solidFill>
                        <a:latin typeface="Cambria Math" charset="0"/>
                      </a:rPr>
                      <m:t>+</m:t>
                    </m:r>
                    <m:sSub>
                      <m:sSubPr>
                        <m:ctrlPr>
                          <a:rPr lang="nl-NL" sz="1600" b="0" i="1" smtClean="0">
                            <a:solidFill>
                              <a:srgbClr val="7030A0"/>
                            </a:solidFill>
                            <a:latin typeface="Cambria Math" panose="02040503050406030204" pitchFamily="18" charset="0"/>
                          </a:rPr>
                        </m:ctrlPr>
                      </m:sSubPr>
                      <m:e>
                        <m:r>
                          <a:rPr lang="nl-NL" sz="1600" b="0" i="1" smtClean="0">
                            <a:solidFill>
                              <a:srgbClr val="7030A0"/>
                            </a:solidFill>
                            <a:latin typeface="Cambria Math" charset="0"/>
                          </a:rPr>
                          <m:t>𝐹</m:t>
                        </m:r>
                      </m:e>
                      <m:sub>
                        <m:r>
                          <a:rPr lang="nl-NL" sz="1600" b="0" i="1" smtClean="0">
                            <a:solidFill>
                              <a:srgbClr val="7030A0"/>
                            </a:solidFill>
                            <a:latin typeface="Cambria Math" charset="0"/>
                          </a:rPr>
                          <m:t>𝑏𝑜𝑑𝑦</m:t>
                        </m:r>
                      </m:sub>
                    </m:sSub>
                    <m:r>
                      <a:rPr lang="nl-NL" sz="1600" b="0" i="1" smtClean="0">
                        <a:solidFill>
                          <a:schemeClr val="tx2"/>
                        </a:solidFill>
                        <a:latin typeface="Cambria Math" charset="0"/>
                      </a:rPr>
                      <m:t>       =</m:t>
                    </m:r>
                    <m:sSub>
                      <m:sSubPr>
                        <m:ctrlPr>
                          <a:rPr lang="nl-NL" sz="1600" b="0" i="1" smtClean="0">
                            <a:solidFill>
                              <a:schemeClr val="tx1"/>
                            </a:solidFill>
                            <a:latin typeface="Cambria Math" panose="02040503050406030204" pitchFamily="18" charset="0"/>
                          </a:rPr>
                        </m:ctrlPr>
                      </m:sSubPr>
                      <m:e>
                        <m:r>
                          <a:rPr lang="nl-NL" sz="1600" b="0" i="1" smtClean="0">
                            <a:solidFill>
                              <a:schemeClr val="tx1"/>
                            </a:solidFill>
                            <a:latin typeface="Cambria Math" charset="0"/>
                          </a:rPr>
                          <m:t>𝐹</m:t>
                        </m:r>
                      </m:e>
                      <m:sub>
                        <m:r>
                          <a:rPr lang="nl-NL" sz="1600" b="0" i="1" smtClean="0">
                            <a:solidFill>
                              <a:schemeClr val="tx1"/>
                            </a:solidFill>
                            <a:latin typeface="Cambria Math" charset="0"/>
                          </a:rPr>
                          <m:t>𝑡𝑜𝑡𝑎𝑙</m:t>
                        </m:r>
                      </m:sub>
                    </m:sSub>
                  </m:oMath>
                </a14:m>
                <a:r>
                  <a:rPr lang="nl-NL" sz="1600" b="0" i="1" dirty="0">
                    <a:solidFill>
                      <a:schemeClr val="tx2"/>
                    </a:solidFill>
                    <a:latin typeface="Cambria Math" charset="0"/>
                  </a:rPr>
                  <a:t> </a:t>
                </a:r>
              </a:p>
              <a:p>
                <a:pPr>
                  <a:spcBef>
                    <a:spcPts val="600"/>
                  </a:spcBef>
                  <a:buClr>
                    <a:schemeClr val="tx2"/>
                  </a:buClr>
                </a:pPr>
                <a:br>
                  <a:rPr lang="nl-NL" sz="1600" b="0" i="1" dirty="0">
                    <a:solidFill>
                      <a:schemeClr val="tx2"/>
                    </a:solidFill>
                    <a:latin typeface="Cambria Math" charset="0"/>
                  </a:rPr>
                </a:br>
                <a:r>
                  <a:rPr lang="en-US" sz="1600" dirty="0" err="1">
                    <a:solidFill>
                      <a:schemeClr val="tx2"/>
                    </a:solidFill>
                  </a:rPr>
                  <a:t>Elastodynamic</a:t>
                </a:r>
                <a:r>
                  <a:rPr lang="en-US" sz="1600" dirty="0">
                    <a:solidFill>
                      <a:schemeClr val="tx2"/>
                    </a:solidFill>
                  </a:rPr>
                  <a:t> wave equation:</a:t>
                </a:r>
              </a:p>
              <a:p>
                <a:pPr>
                  <a:spcBef>
                    <a:spcPts val="600"/>
                  </a:spcBef>
                  <a:buClr>
                    <a:schemeClr val="tx2"/>
                  </a:buClr>
                </a:pPr>
                <a14:m>
                  <m:oMath xmlns:m="http://schemas.openxmlformats.org/officeDocument/2006/math">
                    <m:r>
                      <a:rPr lang="nl-NL" sz="1600" i="1">
                        <a:solidFill>
                          <a:srgbClr val="92D050"/>
                        </a:solidFill>
                        <a:latin typeface="Cambria Math" charset="0"/>
                      </a:rPr>
                      <m:t>𝜇</m:t>
                    </m:r>
                    <m:sSup>
                      <m:sSupPr>
                        <m:ctrlPr>
                          <a:rPr lang="nl-NL" sz="1600" i="1">
                            <a:solidFill>
                              <a:srgbClr val="92D050"/>
                            </a:solidFill>
                            <a:latin typeface="Cambria Math" panose="02040503050406030204" pitchFamily="18" charset="0"/>
                            <a:ea typeface="Cambria Math" charset="0"/>
                            <a:cs typeface="Cambria Math" charset="0"/>
                          </a:rPr>
                        </m:ctrlPr>
                      </m:sSupPr>
                      <m:e>
                        <m:r>
                          <a:rPr lang="nl-NL" sz="1600" i="1">
                            <a:solidFill>
                              <a:srgbClr val="92D050"/>
                            </a:solidFill>
                            <a:latin typeface="Cambria Math" charset="0"/>
                            <a:ea typeface="Cambria Math" charset="0"/>
                            <a:cs typeface="Cambria Math" charset="0"/>
                          </a:rPr>
                          <m:t>𝛻</m:t>
                        </m:r>
                      </m:e>
                      <m:sup>
                        <m:r>
                          <a:rPr lang="nl-NL" sz="1600" i="1">
                            <a:solidFill>
                              <a:srgbClr val="92D050"/>
                            </a:solidFill>
                            <a:latin typeface="Cambria Math" charset="0"/>
                            <a:ea typeface="Cambria Math" charset="0"/>
                            <a:cs typeface="Cambria Math" charset="0"/>
                          </a:rPr>
                          <m:t>2</m:t>
                        </m:r>
                      </m:sup>
                    </m:sSup>
                    <m:acc>
                      <m:accPr>
                        <m:chr m:val="⃗"/>
                        <m:ctrlPr>
                          <a:rPr lang="nl-NL" sz="1600" b="1" i="1">
                            <a:solidFill>
                              <a:srgbClr val="92D050"/>
                            </a:solidFill>
                            <a:latin typeface="Cambria Math" panose="02040503050406030204" pitchFamily="18" charset="0"/>
                            <a:ea typeface="Cambria Math" charset="0"/>
                            <a:cs typeface="Cambria Math" charset="0"/>
                          </a:rPr>
                        </m:ctrlPr>
                      </m:accPr>
                      <m:e>
                        <m:r>
                          <a:rPr lang="nl-NL" sz="1600" b="1" i="1">
                            <a:solidFill>
                              <a:srgbClr val="92D050"/>
                            </a:solidFill>
                            <a:latin typeface="Cambria Math" charset="0"/>
                            <a:ea typeface="Cambria Math" charset="0"/>
                            <a:cs typeface="Cambria Math" charset="0"/>
                          </a:rPr>
                          <m:t>𝒙</m:t>
                        </m:r>
                      </m:e>
                    </m:acc>
                    <m:r>
                      <a:rPr lang="nl-NL" sz="1600" b="1" i="1">
                        <a:solidFill>
                          <a:srgbClr val="92D050"/>
                        </a:solidFill>
                        <a:latin typeface="Cambria Math" charset="0"/>
                        <a:ea typeface="Cambria Math" charset="0"/>
                        <a:cs typeface="Cambria Math" charset="0"/>
                      </a:rPr>
                      <m:t> (</m:t>
                    </m:r>
                    <m:r>
                      <a:rPr lang="nl-NL" sz="1600" b="1" i="1">
                        <a:solidFill>
                          <a:srgbClr val="92D050"/>
                        </a:solidFill>
                        <a:latin typeface="Cambria Math" charset="0"/>
                        <a:ea typeface="Cambria Math" charset="0"/>
                        <a:cs typeface="Cambria Math" charset="0"/>
                      </a:rPr>
                      <m:t>𝒙</m:t>
                    </m:r>
                    <m:r>
                      <a:rPr lang="nl-NL" sz="1600" b="1" i="1">
                        <a:solidFill>
                          <a:srgbClr val="92D050"/>
                        </a:solidFill>
                        <a:latin typeface="Cambria Math" charset="0"/>
                        <a:ea typeface="Cambria Math" charset="0"/>
                        <a:cs typeface="Cambria Math" charset="0"/>
                      </a:rPr>
                      <m:t>, </m:t>
                    </m:r>
                    <m:r>
                      <a:rPr lang="nl-NL" sz="1600" i="1">
                        <a:solidFill>
                          <a:srgbClr val="92D050"/>
                        </a:solidFill>
                        <a:latin typeface="Cambria Math" panose="02040503050406030204" pitchFamily="18" charset="0"/>
                        <a:ea typeface="Cambria Math" charset="0"/>
                        <a:cs typeface="Cambria Math" charset="0"/>
                      </a:rPr>
                      <m:t>𝑡</m:t>
                    </m:r>
                    <m:r>
                      <a:rPr lang="nl-NL" sz="1600" b="1" i="1">
                        <a:solidFill>
                          <a:srgbClr val="92D050"/>
                        </a:solidFill>
                        <a:latin typeface="Cambria Math" charset="0"/>
                        <a:ea typeface="Cambria Math" charset="0"/>
                        <a:cs typeface="Cambria Math" charset="0"/>
                      </a:rPr>
                      <m:t>)+</m:t>
                    </m:r>
                    <m:d>
                      <m:dPr>
                        <m:ctrlPr>
                          <a:rPr lang="nl-NL" sz="1600" b="1" i="1">
                            <a:solidFill>
                              <a:srgbClr val="92D050"/>
                            </a:solidFill>
                            <a:latin typeface="Cambria Math" panose="02040503050406030204" pitchFamily="18" charset="0"/>
                            <a:ea typeface="Cambria Math" charset="0"/>
                            <a:cs typeface="Cambria Math" charset="0"/>
                          </a:rPr>
                        </m:ctrlPr>
                      </m:dPr>
                      <m:e>
                        <m:r>
                          <a:rPr lang="nl-NL" sz="1600" i="1">
                            <a:solidFill>
                              <a:srgbClr val="92D050"/>
                            </a:solidFill>
                            <a:latin typeface="Cambria Math" charset="0"/>
                            <a:ea typeface="Cambria Math" charset="0"/>
                            <a:cs typeface="Cambria Math" charset="0"/>
                          </a:rPr>
                          <m:t>𝜆</m:t>
                        </m:r>
                        <m:r>
                          <a:rPr lang="nl-NL" sz="1600" i="1">
                            <a:solidFill>
                              <a:srgbClr val="92D050"/>
                            </a:solidFill>
                            <a:latin typeface="Cambria Math" charset="0"/>
                            <a:ea typeface="Cambria Math" charset="0"/>
                            <a:cs typeface="Cambria Math" charset="0"/>
                          </a:rPr>
                          <m:t>+</m:t>
                        </m:r>
                        <m:r>
                          <a:rPr lang="nl-NL" sz="1600" i="1">
                            <a:solidFill>
                              <a:srgbClr val="92D050"/>
                            </a:solidFill>
                            <a:latin typeface="Cambria Math" charset="0"/>
                            <a:ea typeface="Cambria Math" charset="0"/>
                            <a:cs typeface="Cambria Math" charset="0"/>
                          </a:rPr>
                          <m:t>𝜇</m:t>
                        </m:r>
                      </m:e>
                    </m:d>
                    <m:r>
                      <a:rPr lang="nl-NL" sz="1600" i="1">
                        <a:solidFill>
                          <a:srgbClr val="92D050"/>
                        </a:solidFill>
                        <a:latin typeface="Cambria Math" charset="0"/>
                        <a:ea typeface="Cambria Math" charset="0"/>
                        <a:cs typeface="Cambria Math" charset="0"/>
                      </a:rPr>
                      <m:t>𝛻</m:t>
                    </m:r>
                    <m:r>
                      <a:rPr lang="nl-NL" sz="1600" i="1">
                        <a:solidFill>
                          <a:srgbClr val="92D050"/>
                        </a:solidFill>
                        <a:latin typeface="Cambria Math" panose="02040503050406030204" pitchFamily="18" charset="0"/>
                        <a:ea typeface="Cambria Math" charset="0"/>
                        <a:cs typeface="Cambria Math" charset="0"/>
                      </a:rPr>
                      <m:t>(</m:t>
                    </m:r>
                    <m:r>
                      <a:rPr lang="nl-NL" sz="1600" i="1">
                        <a:solidFill>
                          <a:srgbClr val="92D050"/>
                        </a:solidFill>
                        <a:latin typeface="Cambria Math" charset="0"/>
                        <a:ea typeface="Cambria Math" charset="0"/>
                        <a:cs typeface="Cambria Math" charset="0"/>
                      </a:rPr>
                      <m:t>𝛻</m:t>
                    </m:r>
                    <m:acc>
                      <m:accPr>
                        <m:chr m:val="⃗"/>
                        <m:ctrlPr>
                          <a:rPr lang="nl-NL" sz="1600" b="1" i="1">
                            <a:solidFill>
                              <a:srgbClr val="92D050"/>
                            </a:solidFill>
                            <a:latin typeface="Cambria Math" panose="02040503050406030204" pitchFamily="18" charset="0"/>
                            <a:ea typeface="Cambria Math" charset="0"/>
                            <a:cs typeface="Cambria Math" charset="0"/>
                          </a:rPr>
                        </m:ctrlPr>
                      </m:accPr>
                      <m:e>
                        <m:r>
                          <a:rPr lang="nl-NL" sz="1600" b="1" i="1">
                            <a:solidFill>
                              <a:srgbClr val="92D050"/>
                            </a:solidFill>
                            <a:latin typeface="Cambria Math" charset="0"/>
                            <a:ea typeface="Cambria Math" charset="0"/>
                            <a:cs typeface="Cambria Math" charset="0"/>
                          </a:rPr>
                          <m:t>𝒙</m:t>
                        </m:r>
                      </m:e>
                    </m:acc>
                    <m:r>
                      <a:rPr lang="nl-NL" sz="1600" b="1" i="1">
                        <a:solidFill>
                          <a:srgbClr val="92D050"/>
                        </a:solidFill>
                        <a:latin typeface="Cambria Math" charset="0"/>
                        <a:ea typeface="Cambria Math" charset="0"/>
                        <a:cs typeface="Cambria Math" charset="0"/>
                      </a:rPr>
                      <m:t> </m:t>
                    </m:r>
                    <m:d>
                      <m:dPr>
                        <m:ctrlPr>
                          <a:rPr lang="nl-NL" sz="1600" b="1" i="1">
                            <a:solidFill>
                              <a:srgbClr val="92D050"/>
                            </a:solidFill>
                            <a:latin typeface="Cambria Math" panose="02040503050406030204" pitchFamily="18" charset="0"/>
                            <a:ea typeface="Cambria Math" charset="0"/>
                            <a:cs typeface="Cambria Math" charset="0"/>
                          </a:rPr>
                        </m:ctrlPr>
                      </m:dPr>
                      <m:e>
                        <m:r>
                          <a:rPr lang="nl-NL" sz="1600" b="1" i="1">
                            <a:solidFill>
                              <a:srgbClr val="92D050"/>
                            </a:solidFill>
                            <a:latin typeface="Cambria Math" charset="0"/>
                            <a:ea typeface="Cambria Math" charset="0"/>
                            <a:cs typeface="Cambria Math" charset="0"/>
                          </a:rPr>
                          <m:t>𝒙</m:t>
                        </m:r>
                        <m:r>
                          <a:rPr lang="nl-NL" sz="1600" b="1" i="1">
                            <a:solidFill>
                              <a:srgbClr val="92D050"/>
                            </a:solidFill>
                            <a:latin typeface="Cambria Math" charset="0"/>
                            <a:ea typeface="Cambria Math" charset="0"/>
                            <a:cs typeface="Cambria Math" charset="0"/>
                          </a:rPr>
                          <m:t>, </m:t>
                        </m:r>
                        <m:r>
                          <a:rPr lang="nl-NL" sz="1600" i="1">
                            <a:solidFill>
                              <a:srgbClr val="92D050"/>
                            </a:solidFill>
                            <a:latin typeface="Cambria Math" charset="0"/>
                            <a:ea typeface="Cambria Math" charset="0"/>
                            <a:cs typeface="Cambria Math" charset="0"/>
                          </a:rPr>
                          <m:t>𝑡</m:t>
                        </m:r>
                      </m:e>
                    </m:d>
                    <m:r>
                      <a:rPr lang="nl-NL" sz="1600" b="1" i="1">
                        <a:solidFill>
                          <a:srgbClr val="92D050"/>
                        </a:solidFill>
                        <a:latin typeface="Cambria Math" panose="02040503050406030204" pitchFamily="18" charset="0"/>
                        <a:ea typeface="Cambria Math" charset="0"/>
                        <a:cs typeface="Cambria Math" charset="0"/>
                      </a:rPr>
                      <m:t>)</m:t>
                    </m:r>
                    <m:r>
                      <a:rPr lang="nl-NL" sz="1600" b="1" i="1">
                        <a:solidFill>
                          <a:schemeClr val="tx2"/>
                        </a:solidFill>
                        <a:latin typeface="Cambria Math" charset="0"/>
                        <a:ea typeface="Cambria Math" charset="0"/>
                        <a:cs typeface="Cambria Math" charset="0"/>
                      </a:rPr>
                      <m:t>+</m:t>
                    </m:r>
                    <m:acc>
                      <m:accPr>
                        <m:chr m:val="⃗"/>
                        <m:ctrlPr>
                          <a:rPr lang="nl-NL" sz="1600" b="1" i="1">
                            <a:solidFill>
                              <a:srgbClr val="7030A0"/>
                            </a:solidFill>
                            <a:latin typeface="Cambria Math" panose="02040503050406030204" pitchFamily="18" charset="0"/>
                            <a:ea typeface="Cambria Math" charset="0"/>
                          </a:rPr>
                        </m:ctrlPr>
                      </m:accPr>
                      <m:e>
                        <m:r>
                          <a:rPr lang="nl-NL" sz="1600" b="1" i="1">
                            <a:solidFill>
                              <a:srgbClr val="7030A0"/>
                            </a:solidFill>
                            <a:latin typeface="Cambria Math" charset="0"/>
                            <a:ea typeface="Cambria Math" charset="0"/>
                            <a:cs typeface="Cambria Math" charset="0"/>
                          </a:rPr>
                          <m:t>𝒇</m:t>
                        </m:r>
                      </m:e>
                    </m:acc>
                    <m:r>
                      <a:rPr lang="nl-NL" sz="1600" b="1" i="1">
                        <a:solidFill>
                          <a:schemeClr val="tx2"/>
                        </a:solidFill>
                        <a:latin typeface="Cambria Math" charset="0"/>
                        <a:ea typeface="Cambria Math" charset="0"/>
                        <a:cs typeface="Cambria Math" charset="0"/>
                      </a:rPr>
                      <m:t>=</m:t>
                    </m:r>
                    <m:r>
                      <a:rPr lang="nl-NL" sz="1600" i="1">
                        <a:solidFill>
                          <a:schemeClr val="tx2"/>
                        </a:solidFill>
                        <a:latin typeface="Cambria Math" charset="0"/>
                        <a:ea typeface="Cambria Math" charset="0"/>
                        <a:cs typeface="Cambria Math" charset="0"/>
                      </a:rPr>
                      <m:t>𝜌</m:t>
                    </m:r>
                    <m:f>
                      <m:fPr>
                        <m:ctrlPr>
                          <a:rPr lang="bg-BG" sz="1600" b="1" i="1">
                            <a:solidFill>
                              <a:schemeClr val="tx2"/>
                            </a:solidFill>
                            <a:latin typeface="Cambria Math" panose="02040503050406030204" pitchFamily="18" charset="0"/>
                            <a:ea typeface="Cambria Math" charset="0"/>
                            <a:cs typeface="Cambria Math" charset="0"/>
                          </a:rPr>
                        </m:ctrlPr>
                      </m:fPr>
                      <m:num>
                        <m:sSup>
                          <m:sSupPr>
                            <m:ctrlPr>
                              <a:rPr lang="nl-NL" sz="1600" i="1">
                                <a:solidFill>
                                  <a:schemeClr val="tx2"/>
                                </a:solidFill>
                                <a:latin typeface="Cambria Math" panose="02040503050406030204" pitchFamily="18" charset="0"/>
                                <a:ea typeface="Cambria Math" charset="0"/>
                                <a:cs typeface="Cambria Math" charset="0"/>
                              </a:rPr>
                            </m:ctrlPr>
                          </m:sSupPr>
                          <m:e>
                            <m:r>
                              <a:rPr lang="nl-NL" sz="1600" i="1">
                                <a:solidFill>
                                  <a:schemeClr val="tx2"/>
                                </a:solidFill>
                                <a:latin typeface="Cambria Math" charset="0"/>
                                <a:ea typeface="Cambria Math" charset="0"/>
                                <a:cs typeface="Cambria Math" charset="0"/>
                              </a:rPr>
                              <m:t>𝜕</m:t>
                            </m:r>
                          </m:e>
                          <m:sup>
                            <m:r>
                              <a:rPr lang="nl-NL" sz="1600" i="1">
                                <a:solidFill>
                                  <a:schemeClr val="tx2"/>
                                </a:solidFill>
                                <a:latin typeface="Cambria Math" charset="0"/>
                                <a:ea typeface="Cambria Math" charset="0"/>
                                <a:cs typeface="Cambria Math" charset="0"/>
                              </a:rPr>
                              <m:t>2</m:t>
                            </m:r>
                          </m:sup>
                        </m:sSup>
                        <m:acc>
                          <m:accPr>
                            <m:chr m:val="⃗"/>
                            <m:ctrlPr>
                              <a:rPr lang="nl-NL" sz="1600" b="1" i="1">
                                <a:latin typeface="Cambria Math" panose="02040503050406030204" pitchFamily="18" charset="0"/>
                                <a:ea typeface="Cambria Math" charset="0"/>
                                <a:cs typeface="Cambria Math" charset="0"/>
                              </a:rPr>
                            </m:ctrlPr>
                          </m:accPr>
                          <m:e>
                            <m:r>
                              <a:rPr lang="nl-NL" sz="1600" b="1" i="1">
                                <a:latin typeface="Cambria Math" charset="0"/>
                                <a:ea typeface="Cambria Math" charset="0"/>
                                <a:cs typeface="Cambria Math" charset="0"/>
                              </a:rPr>
                              <m:t>𝒙</m:t>
                            </m:r>
                          </m:e>
                        </m:acc>
                        <m:r>
                          <a:rPr lang="nl-NL" sz="1600" b="1" i="1">
                            <a:latin typeface="Cambria Math" charset="0"/>
                            <a:ea typeface="Cambria Math" charset="0"/>
                            <a:cs typeface="Cambria Math" charset="0"/>
                          </a:rPr>
                          <m:t> (</m:t>
                        </m:r>
                        <m:r>
                          <a:rPr lang="nl-NL" sz="1600" b="1" i="1">
                            <a:latin typeface="Cambria Math" charset="0"/>
                            <a:ea typeface="Cambria Math" charset="0"/>
                            <a:cs typeface="Cambria Math" charset="0"/>
                          </a:rPr>
                          <m:t>𝒙</m:t>
                        </m:r>
                        <m:r>
                          <a:rPr lang="nl-NL" sz="1600" i="1">
                            <a:latin typeface="Cambria Math" charset="0"/>
                            <a:ea typeface="Cambria Math" charset="0"/>
                            <a:cs typeface="Cambria Math" charset="0"/>
                          </a:rPr>
                          <m:t>, </m:t>
                        </m:r>
                        <m:r>
                          <a:rPr lang="nl-NL" sz="1600" i="1">
                            <a:latin typeface="Cambria Math" charset="0"/>
                            <a:ea typeface="Cambria Math" charset="0"/>
                            <a:cs typeface="Cambria Math" charset="0"/>
                          </a:rPr>
                          <m:t>𝑡</m:t>
                        </m:r>
                        <m:r>
                          <a:rPr lang="nl-NL" sz="1600" b="1" i="1">
                            <a:latin typeface="Cambria Math" charset="0"/>
                            <a:ea typeface="Cambria Math" charset="0"/>
                            <a:cs typeface="Cambria Math" charset="0"/>
                          </a:rPr>
                          <m:t>)</m:t>
                        </m:r>
                      </m:num>
                      <m:den>
                        <m:r>
                          <a:rPr lang="nl-NL" sz="1600" i="1">
                            <a:solidFill>
                              <a:schemeClr val="tx2"/>
                            </a:solidFill>
                            <a:latin typeface="Cambria Math" charset="0"/>
                            <a:ea typeface="Cambria Math" charset="0"/>
                            <a:cs typeface="Cambria Math" charset="0"/>
                          </a:rPr>
                          <m:t>𝜕</m:t>
                        </m:r>
                        <m:sSup>
                          <m:sSupPr>
                            <m:ctrlPr>
                              <a:rPr lang="nl-NL" sz="1600" i="1">
                                <a:solidFill>
                                  <a:schemeClr val="tx2"/>
                                </a:solidFill>
                                <a:latin typeface="Cambria Math" panose="02040503050406030204" pitchFamily="18" charset="0"/>
                                <a:ea typeface="Cambria Math" charset="0"/>
                                <a:cs typeface="Cambria Math" charset="0"/>
                              </a:rPr>
                            </m:ctrlPr>
                          </m:sSupPr>
                          <m:e>
                            <m:r>
                              <a:rPr lang="nl-NL" sz="1600" i="1">
                                <a:solidFill>
                                  <a:schemeClr val="tx2"/>
                                </a:solidFill>
                                <a:latin typeface="Cambria Math" charset="0"/>
                                <a:ea typeface="Cambria Math" charset="0"/>
                                <a:cs typeface="Cambria Math" charset="0"/>
                              </a:rPr>
                              <m:t>𝑡</m:t>
                            </m:r>
                          </m:e>
                          <m:sup>
                            <m:r>
                              <a:rPr lang="nl-NL" sz="1600" i="1">
                                <a:solidFill>
                                  <a:schemeClr val="tx2"/>
                                </a:solidFill>
                                <a:latin typeface="Cambria Math" charset="0"/>
                                <a:ea typeface="Cambria Math" charset="0"/>
                                <a:cs typeface="Cambria Math" charset="0"/>
                              </a:rPr>
                              <m:t>2</m:t>
                            </m:r>
                          </m:sup>
                        </m:sSup>
                      </m:den>
                    </m:f>
                  </m:oMath>
                </a14:m>
                <a:r>
                  <a:rPr lang="en-US" sz="1600" dirty="0">
                    <a:solidFill>
                      <a:schemeClr val="tx2"/>
                    </a:solidFill>
                  </a:rPr>
                  <a:t> </a:t>
                </a:r>
                <a:endParaRPr lang="en-US" sz="1600" dirty="0" err="1">
                  <a:solidFill>
                    <a:schemeClr val="tx2"/>
                  </a:solidFill>
                </a:endParaRPr>
              </a:p>
            </p:txBody>
          </p:sp>
        </mc:Choice>
        <mc:Fallback xmlns="">
          <p:sp>
            <p:nvSpPr>
              <p:cNvPr id="31" name="TextBox 30">
                <a:extLst>
                  <a:ext uri="{FF2B5EF4-FFF2-40B4-BE49-F238E27FC236}">
                    <a16:creationId xmlns:a16="http://schemas.microsoft.com/office/drawing/2014/main" id="{81817672-C5CE-454A-9901-533B62FE22D3}"/>
                  </a:ext>
                </a:extLst>
              </p:cNvPr>
              <p:cNvSpPr txBox="1">
                <a:spLocks noRot="1" noChangeAspect="1" noMove="1" noResize="1" noEditPoints="1" noAdjustHandles="1" noChangeArrowheads="1" noChangeShapeType="1" noTextEdit="1"/>
              </p:cNvSpPr>
              <p:nvPr/>
            </p:nvSpPr>
            <p:spPr>
              <a:xfrm>
                <a:off x="421015" y="1450956"/>
                <a:ext cx="4552886" cy="1296252"/>
              </a:xfrm>
              <a:prstGeom prst="rect">
                <a:avLst/>
              </a:prstGeom>
              <a:blipFill>
                <a:blip r:embed="rId7"/>
                <a:stretch>
                  <a:fillRect l="-2500" t="-971" b="-2913"/>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4C09926F-A4ED-7D48-A71D-604E89385D2A}"/>
              </a:ext>
            </a:extLst>
          </p:cNvPr>
          <p:cNvSpPr/>
          <p:nvPr/>
        </p:nvSpPr>
        <p:spPr>
          <a:xfrm>
            <a:off x="5247834" y="1974100"/>
            <a:ext cx="665842" cy="467675"/>
          </a:xfrm>
          <a:prstGeom prst="rect">
            <a:avLst/>
          </a:prstGeom>
          <a:solidFill>
            <a:schemeClr val="bg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57610"/>
            <a:endParaRPr lang="en-US" sz="1400" dirty="0">
              <a:solidFill>
                <a:schemeClr val="tx2"/>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4AFC1E4-FF10-774E-AFBA-94D6DEF30A3F}"/>
                  </a:ext>
                </a:extLst>
              </p:cNvPr>
              <p:cNvSpPr txBox="1"/>
              <p:nvPr/>
            </p:nvSpPr>
            <p:spPr>
              <a:xfrm>
                <a:off x="5788984" y="1567079"/>
                <a:ext cx="801245" cy="241605"/>
              </a:xfrm>
              <a:prstGeom prst="rect">
                <a:avLst/>
              </a:prstGeom>
              <a:noFill/>
            </p:spPr>
            <p:txBody>
              <a:bodyPr wrap="square" lIns="0" tIns="0" rIns="0" bIns="0" rtlCol="0">
                <a:spAutoFit/>
              </a:bodyPr>
              <a:lstStyle/>
              <a:p>
                <a:pPr>
                  <a:spcBef>
                    <a:spcPts val="600"/>
                  </a:spcBef>
                  <a:buClr>
                    <a:schemeClr val="tx2"/>
                  </a:buClr>
                </a:pPr>
                <a:r>
                  <a:rPr lang="en-US" sz="1400" dirty="0">
                    <a:solidFill>
                      <a:srgbClr val="92D050"/>
                    </a:solidFill>
                  </a:rPr>
                  <a:t>Traction </a:t>
                </a:r>
                <a14:m>
                  <m:oMath xmlns:m="http://schemas.openxmlformats.org/officeDocument/2006/math">
                    <m:acc>
                      <m:accPr>
                        <m:chr m:val="⃗"/>
                        <m:ctrlPr>
                          <a:rPr lang="nl-NL" sz="1400" i="1">
                            <a:solidFill>
                              <a:srgbClr val="92D050"/>
                            </a:solidFill>
                            <a:latin typeface="Cambria Math" panose="02040503050406030204" pitchFamily="18" charset="0"/>
                          </a:rPr>
                        </m:ctrlPr>
                      </m:accPr>
                      <m:e>
                        <m:r>
                          <a:rPr lang="nl-NL" sz="1400" b="1" i="1">
                            <a:solidFill>
                              <a:srgbClr val="92D050"/>
                            </a:solidFill>
                            <a:latin typeface="Cambria Math" panose="02040503050406030204" pitchFamily="18" charset="0"/>
                          </a:rPr>
                          <m:t>𝑻</m:t>
                        </m:r>
                      </m:e>
                    </m:acc>
                  </m:oMath>
                </a14:m>
                <a:endParaRPr lang="en-US" sz="1400" dirty="0">
                  <a:solidFill>
                    <a:srgbClr val="92D050"/>
                  </a:solidFill>
                </a:endParaRPr>
              </a:p>
            </p:txBody>
          </p:sp>
        </mc:Choice>
        <mc:Fallback xmlns="">
          <p:sp>
            <p:nvSpPr>
              <p:cNvPr id="7" name="TextBox 6">
                <a:extLst>
                  <a:ext uri="{FF2B5EF4-FFF2-40B4-BE49-F238E27FC236}">
                    <a16:creationId xmlns:a16="http://schemas.microsoft.com/office/drawing/2014/main" id="{44AFC1E4-FF10-774E-AFBA-94D6DEF30A3F}"/>
                  </a:ext>
                </a:extLst>
              </p:cNvPr>
              <p:cNvSpPr txBox="1">
                <a:spLocks noRot="1" noChangeAspect="1" noMove="1" noResize="1" noEditPoints="1" noAdjustHandles="1" noChangeArrowheads="1" noChangeShapeType="1" noTextEdit="1"/>
              </p:cNvSpPr>
              <p:nvPr/>
            </p:nvSpPr>
            <p:spPr>
              <a:xfrm>
                <a:off x="5788984" y="1567079"/>
                <a:ext cx="801245" cy="241605"/>
              </a:xfrm>
              <a:prstGeom prst="rect">
                <a:avLst/>
              </a:prstGeom>
              <a:blipFill>
                <a:blip r:embed="rId8"/>
                <a:stretch>
                  <a:fillRect l="-15873" t="-10000" r="-6349" b="-45000"/>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27287370-1B9A-CE44-9EC0-7C4ABB023501}"/>
              </a:ext>
            </a:extLst>
          </p:cNvPr>
          <p:cNvCxnSpPr>
            <a:cxnSpLocks/>
          </p:cNvCxnSpPr>
          <p:nvPr/>
        </p:nvCxnSpPr>
        <p:spPr>
          <a:xfrm flipH="1">
            <a:off x="5498039" y="1467920"/>
            <a:ext cx="138545" cy="486416"/>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6210571-DC5A-C343-987A-13AA8D6E0F62}"/>
              </a:ext>
            </a:extLst>
          </p:cNvPr>
          <p:cNvCxnSpPr>
            <a:cxnSpLocks/>
          </p:cNvCxnSpPr>
          <p:nvPr/>
        </p:nvCxnSpPr>
        <p:spPr>
          <a:xfrm>
            <a:off x="5499614" y="2010778"/>
            <a:ext cx="81553" cy="359195"/>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ED86BBD-F8AE-4B46-9B0D-60680E0D6A31}"/>
                  </a:ext>
                </a:extLst>
              </p:cNvPr>
              <p:cNvSpPr txBox="1"/>
              <p:nvPr/>
            </p:nvSpPr>
            <p:spPr>
              <a:xfrm>
                <a:off x="6035073" y="2037087"/>
                <a:ext cx="1405078" cy="247504"/>
              </a:xfrm>
              <a:prstGeom prst="rect">
                <a:avLst/>
              </a:prstGeom>
              <a:noFill/>
            </p:spPr>
            <p:txBody>
              <a:bodyPr wrap="square" lIns="0" tIns="0" rIns="0" bIns="0" rtlCol="0">
                <a:spAutoFit/>
              </a:bodyPr>
              <a:lstStyle/>
              <a:p>
                <a:pPr>
                  <a:spcBef>
                    <a:spcPts val="600"/>
                  </a:spcBef>
                  <a:buClr>
                    <a:schemeClr val="tx2"/>
                  </a:buClr>
                </a:pPr>
                <a:r>
                  <a:rPr lang="en-US" sz="1400" dirty="0">
                    <a:solidFill>
                      <a:srgbClr val="7030A0"/>
                    </a:solidFill>
                  </a:rPr>
                  <a:t>Body force </a:t>
                </a:r>
                <a14:m>
                  <m:oMath xmlns:m="http://schemas.openxmlformats.org/officeDocument/2006/math">
                    <m:r>
                      <a:rPr lang="nl-NL" sz="1400" b="0" i="1" smtClean="0">
                        <a:solidFill>
                          <a:srgbClr val="7030A0"/>
                        </a:solidFill>
                        <a:latin typeface="Cambria Math" panose="02040503050406030204" pitchFamily="18" charset="0"/>
                      </a:rPr>
                      <m:t>𝜌</m:t>
                    </m:r>
                    <m:acc>
                      <m:accPr>
                        <m:chr m:val="⃗"/>
                        <m:ctrlPr>
                          <a:rPr lang="nl-NL" sz="1400" i="1">
                            <a:solidFill>
                              <a:srgbClr val="7030A0"/>
                            </a:solidFill>
                            <a:latin typeface="Cambria Math" panose="02040503050406030204" pitchFamily="18" charset="0"/>
                          </a:rPr>
                        </m:ctrlPr>
                      </m:accPr>
                      <m:e>
                        <m:r>
                          <a:rPr lang="nl-NL" sz="1400" b="1" i="1" smtClean="0">
                            <a:solidFill>
                              <a:srgbClr val="7030A0"/>
                            </a:solidFill>
                            <a:latin typeface="Cambria Math" panose="02040503050406030204" pitchFamily="18" charset="0"/>
                          </a:rPr>
                          <m:t>𝒃</m:t>
                        </m:r>
                      </m:e>
                    </m:acc>
                  </m:oMath>
                </a14:m>
                <a:endParaRPr lang="en-US" sz="1400" dirty="0">
                  <a:solidFill>
                    <a:srgbClr val="7030A0"/>
                  </a:solidFill>
                </a:endParaRPr>
              </a:p>
            </p:txBody>
          </p:sp>
        </mc:Choice>
        <mc:Fallback xmlns="">
          <p:sp>
            <p:nvSpPr>
              <p:cNvPr id="39" name="TextBox 38">
                <a:extLst>
                  <a:ext uri="{FF2B5EF4-FFF2-40B4-BE49-F238E27FC236}">
                    <a16:creationId xmlns:a16="http://schemas.microsoft.com/office/drawing/2014/main" id="{0ED86BBD-F8AE-4B46-9B0D-60680E0D6A31}"/>
                  </a:ext>
                </a:extLst>
              </p:cNvPr>
              <p:cNvSpPr txBox="1">
                <a:spLocks noRot="1" noChangeAspect="1" noMove="1" noResize="1" noEditPoints="1" noAdjustHandles="1" noChangeArrowheads="1" noChangeShapeType="1" noTextEdit="1"/>
              </p:cNvSpPr>
              <p:nvPr/>
            </p:nvSpPr>
            <p:spPr>
              <a:xfrm>
                <a:off x="6035073" y="2037087"/>
                <a:ext cx="1405078" cy="247504"/>
              </a:xfrm>
              <a:prstGeom prst="rect">
                <a:avLst/>
              </a:prstGeom>
              <a:blipFill>
                <a:blip r:embed="rId9"/>
                <a:stretch>
                  <a:fillRect l="-7143" t="-9524" b="-380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C41B680-5F1C-1449-849E-8FD062E7CFBE}"/>
                  </a:ext>
                </a:extLst>
              </p:cNvPr>
              <p:cNvSpPr txBox="1"/>
              <p:nvPr/>
            </p:nvSpPr>
            <p:spPr>
              <a:xfrm>
                <a:off x="5725034" y="2643338"/>
                <a:ext cx="1229504" cy="215444"/>
              </a:xfrm>
              <a:prstGeom prst="rect">
                <a:avLst/>
              </a:prstGeom>
              <a:noFill/>
            </p:spPr>
            <p:txBody>
              <a:bodyPr wrap="square" lIns="0" tIns="0" rIns="0" bIns="0" rtlCol="0">
                <a:spAutoFit/>
              </a:bodyPr>
              <a:lstStyle/>
              <a:p>
                <a:pPr>
                  <a:spcBef>
                    <a:spcPts val="600"/>
                  </a:spcBef>
                  <a:buClr>
                    <a:schemeClr val="tx2"/>
                  </a:buClr>
                </a:pPr>
                <a:r>
                  <a:rPr lang="en-US" sz="1400" dirty="0">
                    <a:solidFill>
                      <a:schemeClr val="tx1"/>
                    </a:solidFill>
                    <a:latin typeface="+mj-lt"/>
                  </a:rPr>
                  <a:t>Displacement</a:t>
                </a:r>
                <a14:m>
                  <m:oMath xmlns:m="http://schemas.openxmlformats.org/officeDocument/2006/math">
                    <m:acc>
                      <m:accPr>
                        <m:chr m:val="⃗"/>
                        <m:ctrlPr>
                          <a:rPr lang="nl-NL" sz="1400" i="1">
                            <a:solidFill>
                              <a:schemeClr val="tx1"/>
                            </a:solidFill>
                            <a:latin typeface="Cambria Math" panose="02040503050406030204" pitchFamily="18" charset="0"/>
                          </a:rPr>
                        </m:ctrlPr>
                      </m:accPr>
                      <m:e>
                        <m:r>
                          <a:rPr lang="nl-NL" sz="1400" b="0" i="1" smtClean="0">
                            <a:solidFill>
                              <a:schemeClr val="tx1"/>
                            </a:solidFill>
                            <a:latin typeface="Cambria Math" panose="02040503050406030204" pitchFamily="18" charset="0"/>
                          </a:rPr>
                          <m:t> </m:t>
                        </m:r>
                        <m:r>
                          <a:rPr lang="nl-NL" sz="1400" b="1" i="1" smtClean="0">
                            <a:solidFill>
                              <a:schemeClr val="tx1"/>
                            </a:solidFill>
                            <a:latin typeface="Cambria Math" panose="02040503050406030204" pitchFamily="18" charset="0"/>
                          </a:rPr>
                          <m:t>𝒙</m:t>
                        </m:r>
                      </m:e>
                    </m:acc>
                  </m:oMath>
                </a14:m>
                <a:endParaRPr lang="en-US" sz="1400" dirty="0">
                  <a:solidFill>
                    <a:schemeClr val="tx1"/>
                  </a:solidFill>
                </a:endParaRPr>
              </a:p>
            </p:txBody>
          </p:sp>
        </mc:Choice>
        <mc:Fallback xmlns="">
          <p:sp>
            <p:nvSpPr>
              <p:cNvPr id="40" name="TextBox 39">
                <a:extLst>
                  <a:ext uri="{FF2B5EF4-FFF2-40B4-BE49-F238E27FC236}">
                    <a16:creationId xmlns:a16="http://schemas.microsoft.com/office/drawing/2014/main" id="{CC41B680-5F1C-1449-849E-8FD062E7CFBE}"/>
                  </a:ext>
                </a:extLst>
              </p:cNvPr>
              <p:cNvSpPr txBox="1">
                <a:spLocks noRot="1" noChangeAspect="1" noMove="1" noResize="1" noEditPoints="1" noAdjustHandles="1" noChangeArrowheads="1" noChangeShapeType="1" noTextEdit="1"/>
              </p:cNvSpPr>
              <p:nvPr/>
            </p:nvSpPr>
            <p:spPr>
              <a:xfrm>
                <a:off x="5725034" y="2643338"/>
                <a:ext cx="1229504" cy="215444"/>
              </a:xfrm>
              <a:prstGeom prst="rect">
                <a:avLst/>
              </a:prstGeom>
              <a:blipFill>
                <a:blip r:embed="rId10"/>
                <a:stretch>
                  <a:fillRect l="-8163" t="-22222" r="-2041" b="-4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DA7A837-E51F-7044-9447-693D5B3460F8}"/>
                  </a:ext>
                </a:extLst>
              </p:cNvPr>
              <p:cNvSpPr txBox="1"/>
              <p:nvPr/>
            </p:nvSpPr>
            <p:spPr>
              <a:xfrm>
                <a:off x="7661576" y="1805658"/>
                <a:ext cx="815224" cy="861774"/>
              </a:xfrm>
              <a:prstGeom prst="rect">
                <a:avLst/>
              </a:prstGeom>
              <a:noFill/>
            </p:spPr>
            <p:txBody>
              <a:bodyPr wrap="square" lIns="0" tIns="0" rIns="0" bIns="0" rtlCol="0">
                <a:spAutoFit/>
              </a:bodyPr>
              <a:lstStyle/>
              <a:p>
                <a:pPr>
                  <a:spcBef>
                    <a:spcPts val="600"/>
                  </a:spcBef>
                  <a:buClr>
                    <a:schemeClr val="tx2"/>
                  </a:buClr>
                </a:pPr>
                <a:r>
                  <a:rPr lang="en-US" sz="1400" dirty="0">
                    <a:solidFill>
                      <a:schemeClr val="tx2"/>
                    </a:solidFill>
                  </a:rPr>
                  <a:t>Related via stress-strain tensor </a:t>
                </a:r>
                <a14:m>
                  <m:oMath xmlns:m="http://schemas.openxmlformats.org/officeDocument/2006/math">
                    <m:r>
                      <a:rPr lang="nl-NL" sz="1400" b="1" i="1" smtClean="0">
                        <a:solidFill>
                          <a:schemeClr val="tx2"/>
                        </a:solidFill>
                        <a:latin typeface="Cambria Math" panose="02040503050406030204" pitchFamily="18" charset="0"/>
                      </a:rPr>
                      <m:t>𝝈</m:t>
                    </m:r>
                  </m:oMath>
                </a14:m>
                <a:endParaRPr lang="en-US" sz="1400" b="1" dirty="0">
                  <a:solidFill>
                    <a:schemeClr val="tx2"/>
                  </a:solidFill>
                </a:endParaRPr>
              </a:p>
            </p:txBody>
          </p:sp>
        </mc:Choice>
        <mc:Fallback xmlns="">
          <p:sp>
            <p:nvSpPr>
              <p:cNvPr id="12" name="TextBox 11">
                <a:extLst>
                  <a:ext uri="{FF2B5EF4-FFF2-40B4-BE49-F238E27FC236}">
                    <a16:creationId xmlns:a16="http://schemas.microsoft.com/office/drawing/2014/main" id="{ADA7A837-E51F-7044-9447-693D5B3460F8}"/>
                  </a:ext>
                </a:extLst>
              </p:cNvPr>
              <p:cNvSpPr txBox="1">
                <a:spLocks noRot="1" noChangeAspect="1" noMove="1" noResize="1" noEditPoints="1" noAdjustHandles="1" noChangeArrowheads="1" noChangeShapeType="1" noTextEdit="1"/>
              </p:cNvSpPr>
              <p:nvPr/>
            </p:nvSpPr>
            <p:spPr>
              <a:xfrm>
                <a:off x="7661576" y="1805658"/>
                <a:ext cx="815224" cy="861774"/>
              </a:xfrm>
              <a:prstGeom prst="rect">
                <a:avLst/>
              </a:prstGeom>
              <a:blipFill>
                <a:blip r:embed="rId11"/>
                <a:stretch>
                  <a:fillRect l="-12308" t="-5797" r="-12308" b="-10145"/>
                </a:stretch>
              </a:blipFill>
            </p:spPr>
            <p:txBody>
              <a:bodyPr/>
              <a:lstStyle/>
              <a:p>
                <a:r>
                  <a:rPr lang="en-US">
                    <a:noFill/>
                  </a:rPr>
                  <a:t> </a:t>
                </a:r>
              </a:p>
            </p:txBody>
          </p:sp>
        </mc:Fallback>
      </mc:AlternateContent>
      <p:cxnSp>
        <p:nvCxnSpPr>
          <p:cNvPr id="41" name="Straight Arrow Connector 40">
            <a:extLst>
              <a:ext uri="{FF2B5EF4-FFF2-40B4-BE49-F238E27FC236}">
                <a16:creationId xmlns:a16="http://schemas.microsoft.com/office/drawing/2014/main" id="{2ACB1BF6-E078-2049-B7F1-FA0D52EB62E1}"/>
              </a:ext>
            </a:extLst>
          </p:cNvPr>
          <p:cNvCxnSpPr>
            <a:cxnSpLocks/>
          </p:cNvCxnSpPr>
          <p:nvPr/>
        </p:nvCxnSpPr>
        <p:spPr>
          <a:xfrm>
            <a:off x="5582740" y="2440268"/>
            <a:ext cx="81553" cy="3591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DF2D5C9-E9DD-CE47-8802-668877B850EB}"/>
              </a:ext>
            </a:extLst>
          </p:cNvPr>
          <p:cNvSpPr txBox="1"/>
          <p:nvPr/>
        </p:nvSpPr>
        <p:spPr>
          <a:xfrm>
            <a:off x="5679178" y="1981717"/>
            <a:ext cx="219612" cy="215444"/>
          </a:xfrm>
          <a:prstGeom prst="rect">
            <a:avLst/>
          </a:prstGeom>
          <a:noFill/>
        </p:spPr>
        <p:txBody>
          <a:bodyPr wrap="square" lIns="0" tIns="0" rIns="0" bIns="0" rtlCol="0">
            <a:spAutoFit/>
          </a:bodyPr>
          <a:lstStyle/>
          <a:p>
            <a:pPr>
              <a:spcBef>
                <a:spcPts val="600"/>
              </a:spcBef>
              <a:buClr>
                <a:schemeClr val="tx2"/>
              </a:buClr>
            </a:pPr>
            <a:r>
              <a:rPr lang="en-US" sz="1400" dirty="0" err="1">
                <a:solidFill>
                  <a:schemeClr val="tx2"/>
                </a:solidFill>
              </a:rPr>
              <a:t>dV</a:t>
            </a:r>
            <a:endParaRPr lang="en-US" sz="1400" dirty="0">
              <a:solidFill>
                <a:schemeClr val="tx2"/>
              </a:solidFill>
            </a:endParaRPr>
          </a:p>
        </p:txBody>
      </p:sp>
      <p:cxnSp>
        <p:nvCxnSpPr>
          <p:cNvPr id="43" name="Straight Arrow Connector 42">
            <a:extLst>
              <a:ext uri="{FF2B5EF4-FFF2-40B4-BE49-F238E27FC236}">
                <a16:creationId xmlns:a16="http://schemas.microsoft.com/office/drawing/2014/main" id="{5645BA8B-6A65-C34B-8217-1DAAA40CAF40}"/>
              </a:ext>
            </a:extLst>
          </p:cNvPr>
          <p:cNvCxnSpPr>
            <a:cxnSpLocks/>
          </p:cNvCxnSpPr>
          <p:nvPr/>
        </p:nvCxnSpPr>
        <p:spPr>
          <a:xfrm flipH="1" flipV="1">
            <a:off x="7099370" y="2663924"/>
            <a:ext cx="451494" cy="0"/>
          </a:xfrm>
          <a:prstGeom prst="straightConnector1">
            <a:avLst/>
          </a:prstGeom>
          <a:ln w="127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6CB0060-BB61-3848-9C6B-8DF0D0120E81}"/>
              </a:ext>
            </a:extLst>
          </p:cNvPr>
          <p:cNvCxnSpPr>
            <a:cxnSpLocks/>
          </p:cNvCxnSpPr>
          <p:nvPr/>
        </p:nvCxnSpPr>
        <p:spPr>
          <a:xfrm>
            <a:off x="6650317" y="1715192"/>
            <a:ext cx="900546" cy="1"/>
          </a:xfrm>
          <a:prstGeom prst="straightConnector1">
            <a:avLst/>
          </a:prstGeom>
          <a:ln w="12700">
            <a:solidFill>
              <a:schemeClr val="accent5">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3D050A2-4940-8847-B92E-BC0AFD92B5C6}"/>
              </a:ext>
            </a:extLst>
          </p:cNvPr>
          <p:cNvCxnSpPr>
            <a:cxnSpLocks/>
          </p:cNvCxnSpPr>
          <p:nvPr/>
        </p:nvCxnSpPr>
        <p:spPr>
          <a:xfrm flipV="1">
            <a:off x="7550863" y="1715194"/>
            <a:ext cx="0" cy="942108"/>
          </a:xfrm>
          <a:prstGeom prst="straightConnector1">
            <a:avLst/>
          </a:prstGeom>
          <a:ln w="12700">
            <a:solidFill>
              <a:schemeClr val="accent5">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464EEA06-7E60-1148-82EE-F035A50CD3C8}"/>
              </a:ext>
            </a:extLst>
          </p:cNvPr>
          <p:cNvSpPr/>
          <p:nvPr/>
        </p:nvSpPr>
        <p:spPr>
          <a:xfrm>
            <a:off x="374595" y="2380018"/>
            <a:ext cx="4460641" cy="514873"/>
          </a:xfrm>
          <a:prstGeom prst="rect">
            <a:avLst/>
          </a:prstGeom>
          <a:noFill/>
          <a:ln w="127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57610"/>
            <a:endParaRPr lang="en-US" sz="1400" dirty="0">
              <a:solidFill>
                <a:schemeClr val="tx2"/>
              </a:solidFill>
            </a:endParaRPr>
          </a:p>
        </p:txBody>
      </p:sp>
      <p:sp>
        <p:nvSpPr>
          <p:cNvPr id="8" name="TextBox 7">
            <a:extLst>
              <a:ext uri="{FF2B5EF4-FFF2-40B4-BE49-F238E27FC236}">
                <a16:creationId xmlns:a16="http://schemas.microsoft.com/office/drawing/2014/main" id="{7376D084-93FC-43D6-85D6-AFE9581237CC}"/>
              </a:ext>
            </a:extLst>
          </p:cNvPr>
          <p:cNvSpPr txBox="1"/>
          <p:nvPr/>
        </p:nvSpPr>
        <p:spPr>
          <a:xfrm>
            <a:off x="6362394" y="378632"/>
            <a:ext cx="2155513" cy="215444"/>
          </a:xfrm>
          <a:prstGeom prst="rect">
            <a:avLst/>
          </a:prstGeom>
          <a:noFill/>
        </p:spPr>
        <p:txBody>
          <a:bodyPr wrap="square" lIns="0" tIns="0" rIns="0" bIns="0" rtlCol="0">
            <a:spAutoFit/>
          </a:bodyPr>
          <a:lstStyle/>
          <a:p>
            <a:pPr>
              <a:spcBef>
                <a:spcPts val="600"/>
              </a:spcBef>
              <a:buClr>
                <a:schemeClr val="tx2"/>
              </a:buClr>
            </a:pPr>
            <a:r>
              <a:rPr lang="en-US" sz="1400" i="1" dirty="0">
                <a:solidFill>
                  <a:schemeClr val="tx2"/>
                </a:solidFill>
              </a:rPr>
              <a:t>M. Bader</a:t>
            </a:r>
          </a:p>
        </p:txBody>
      </p:sp>
    </p:spTree>
    <p:custDataLst>
      <p:tags r:id="rId1"/>
    </p:custDataLst>
    <p:extLst>
      <p:ext uri="{BB962C8B-B14F-4D97-AF65-F5344CB8AC3E}">
        <p14:creationId xmlns:p14="http://schemas.microsoft.com/office/powerpoint/2010/main" val="3807193031"/>
      </p:ext>
    </p:extLst>
  </p:cSld>
  <p:clrMapOvr>
    <a:masterClrMapping/>
  </p:clrMapOvr>
  <mc:AlternateContent xmlns:mc="http://schemas.openxmlformats.org/markup-compatibility/2006" xmlns:p14="http://schemas.microsoft.com/office/powerpoint/2010/main">
    <mc:Choice Requires="p14">
      <p:transition spd="med" p14:dur="700" advTm="102034">
        <p:fade/>
      </p:transition>
    </mc:Choice>
    <mc:Fallback xmlns="">
      <p:transition spd="med" advTm="10203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extLst mod="1">
    <p:ext uri="{E180D4A7-C9FB-4DFB-919C-405C955672EB}">
      <p14:showEvtLst xmlns:p14="http://schemas.microsoft.com/office/powerpoint/2010/main">
        <p14:playEvt time="55359" objId="16"/>
        <p14:playEvt time="58780" objId="16"/>
        <p14:playEvt time="62103" objId="16"/>
        <p14:playEvt time="65417" objId="16"/>
        <p14:playEvt time="68733" objId="16"/>
        <p14:playEvt time="72059" objId="16"/>
        <p14:playEvt time="75387" objId="16"/>
        <p14:playEvt time="78707" objId="16"/>
        <p14:playEvt time="82024" objId="16"/>
        <p14:playEvt time="85341" objId="16"/>
        <p14:playEvt time="88661" objId="16"/>
        <p14:playEvt time="91975" objId="16"/>
        <p14:playEvt time="95295" objId="16"/>
        <p14:playEvt time="98615" objId="16"/>
        <p14:playEvt time="101932" objId="16"/>
        <p14:pauseEvt time="102034" objId="16"/>
        <p14:stopEvt time="102034" objId="1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9559192-BE3F-C14C-B242-2F532A1127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32" y="1919077"/>
            <a:ext cx="4346119" cy="3946634"/>
          </a:xfrm>
          <a:prstGeom prst="rect">
            <a:avLst/>
          </a:prstGeom>
          <a:ln w="19050">
            <a:solidFill>
              <a:schemeClr val="tx1"/>
            </a:solidFill>
          </a:ln>
          <a:effectLst>
            <a:outerShdw blurRad="50800" dist="38100" dir="2700000" algn="tl" rotWithShape="0">
              <a:prstClr val="black">
                <a:alpha val="40000"/>
              </a:prstClr>
            </a:outerShdw>
          </a:effectLst>
        </p:spPr>
      </p:pic>
      <p:sp>
        <p:nvSpPr>
          <p:cNvPr id="2" name="Text Placeholder 1">
            <a:extLst>
              <a:ext uri="{FF2B5EF4-FFF2-40B4-BE49-F238E27FC236}">
                <a16:creationId xmlns:a16="http://schemas.microsoft.com/office/drawing/2014/main" id="{9B684D88-B188-CD43-9FAA-FC88A5D8E16D}"/>
              </a:ext>
            </a:extLst>
          </p:cNvPr>
          <p:cNvSpPr>
            <a:spLocks noGrp="1"/>
          </p:cNvSpPr>
          <p:nvPr>
            <p:ph type="body" idx="1"/>
          </p:nvPr>
        </p:nvSpPr>
        <p:spPr/>
        <p:txBody>
          <a:bodyPr/>
          <a:lstStyle/>
          <a:p>
            <a:r>
              <a:rPr lang="en-US" dirty="0"/>
              <a:t>Various seismic studies have been conducted at the location of the NL-B-G ET candidate site</a:t>
            </a:r>
          </a:p>
        </p:txBody>
      </p:sp>
      <p:sp>
        <p:nvSpPr>
          <p:cNvPr id="4" name="Title 3">
            <a:extLst>
              <a:ext uri="{FF2B5EF4-FFF2-40B4-BE49-F238E27FC236}">
                <a16:creationId xmlns:a16="http://schemas.microsoft.com/office/drawing/2014/main" id="{9D176589-1B5F-1848-B53C-8B54787F4E2B}"/>
              </a:ext>
            </a:extLst>
          </p:cNvPr>
          <p:cNvSpPr>
            <a:spLocks noGrp="1"/>
          </p:cNvSpPr>
          <p:nvPr>
            <p:ph type="title"/>
          </p:nvPr>
        </p:nvSpPr>
        <p:spPr>
          <a:xfrm>
            <a:off x="383931" y="306220"/>
            <a:ext cx="8376138" cy="369332"/>
          </a:xfrm>
        </p:spPr>
        <p:txBody>
          <a:bodyPr/>
          <a:lstStyle/>
          <a:p>
            <a:r>
              <a:rPr lang="en-US" sz="2400" dirty="0"/>
              <a:t>Seismic Studies in </a:t>
            </a:r>
            <a:r>
              <a:rPr lang="en-US" sz="2400" dirty="0" err="1"/>
              <a:t>Terziet</a:t>
            </a:r>
            <a:r>
              <a:rPr lang="en-US" sz="2400" dirty="0"/>
              <a:t> (Dutch-Belgian Border)</a:t>
            </a:r>
          </a:p>
        </p:txBody>
      </p:sp>
      <p:sp>
        <p:nvSpPr>
          <p:cNvPr id="5" name="Slide Number Placeholder 4">
            <a:extLst>
              <a:ext uri="{FF2B5EF4-FFF2-40B4-BE49-F238E27FC236}">
                <a16:creationId xmlns:a16="http://schemas.microsoft.com/office/drawing/2014/main" id="{078E7EDA-2907-764E-B2AA-C93B3CCB4842}"/>
              </a:ext>
            </a:extLst>
          </p:cNvPr>
          <p:cNvSpPr>
            <a:spLocks noGrp="1"/>
          </p:cNvSpPr>
          <p:nvPr>
            <p:ph type="sldNum" sz="quarter" idx="4"/>
          </p:nvPr>
        </p:nvSpPr>
        <p:spPr/>
        <p:txBody>
          <a:bodyPr/>
          <a:lstStyle/>
          <a:p>
            <a:pPr defTabSz="422041"/>
            <a:fld id="{7C7B4FCA-D758-EB48-BD46-5EEF226FD218}" type="slidenum">
              <a:rPr lang="en-US" smtClean="0"/>
              <a:pPr defTabSz="422041"/>
              <a:t>9</a:t>
            </a:fld>
            <a:endParaRPr lang="en-US" dirty="0"/>
          </a:p>
        </p:txBody>
      </p:sp>
      <p:pic>
        <p:nvPicPr>
          <p:cNvPr id="26" name="Content Placeholder 25">
            <a:extLst>
              <a:ext uri="{FF2B5EF4-FFF2-40B4-BE49-F238E27FC236}">
                <a16:creationId xmlns:a16="http://schemas.microsoft.com/office/drawing/2014/main" id="{54E74F5D-977B-AE4B-8422-103DCDD02BBB}"/>
              </a:ext>
            </a:extLst>
          </p:cNvPr>
          <p:cNvPicPr>
            <a:picLocks noGrp="1" noChangeAspect="1"/>
          </p:cNvPicPr>
          <p:nvPr>
            <p:ph sz="quarter" idx="15"/>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53571" y="4359621"/>
            <a:ext cx="751543" cy="627902"/>
          </a:xfrm>
        </p:spPr>
      </p:pic>
      <p:cxnSp>
        <p:nvCxnSpPr>
          <p:cNvPr id="17" name="Straight Arrow Connector 16">
            <a:extLst>
              <a:ext uri="{FF2B5EF4-FFF2-40B4-BE49-F238E27FC236}">
                <a16:creationId xmlns:a16="http://schemas.microsoft.com/office/drawing/2014/main" id="{0A8FA1F7-C1B8-BB49-836D-77B90C3F468F}"/>
              </a:ext>
            </a:extLst>
          </p:cNvPr>
          <p:cNvCxnSpPr>
            <a:cxnSpLocks/>
          </p:cNvCxnSpPr>
          <p:nvPr/>
        </p:nvCxnSpPr>
        <p:spPr>
          <a:xfrm>
            <a:off x="1782782" y="4282540"/>
            <a:ext cx="1116937" cy="677543"/>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6DB097B-33E5-BF4F-8147-19860CFB4C29}"/>
              </a:ext>
            </a:extLst>
          </p:cNvPr>
          <p:cNvSpPr txBox="1"/>
          <p:nvPr/>
        </p:nvSpPr>
        <p:spPr>
          <a:xfrm rot="1911196">
            <a:off x="1944179" y="4608457"/>
            <a:ext cx="654599" cy="215444"/>
          </a:xfrm>
          <a:prstGeom prst="rect">
            <a:avLst/>
          </a:prstGeom>
          <a:noFill/>
        </p:spPr>
        <p:txBody>
          <a:bodyPr wrap="square" lIns="0" tIns="0" rIns="0" bIns="0" rtlCol="0">
            <a:spAutoFit/>
          </a:bodyPr>
          <a:lstStyle/>
          <a:p>
            <a:pPr>
              <a:spcBef>
                <a:spcPts val="600"/>
              </a:spcBef>
              <a:buClr>
                <a:schemeClr val="tx2"/>
              </a:buClr>
            </a:pPr>
            <a:r>
              <a:rPr lang="en-US" sz="1400" b="1" dirty="0">
                <a:solidFill>
                  <a:schemeClr val="tx2"/>
                </a:solidFill>
              </a:rPr>
              <a:t>20 km</a:t>
            </a:r>
          </a:p>
        </p:txBody>
      </p:sp>
      <p:sp>
        <p:nvSpPr>
          <p:cNvPr id="30" name="TextBox 29">
            <a:extLst>
              <a:ext uri="{FF2B5EF4-FFF2-40B4-BE49-F238E27FC236}">
                <a16:creationId xmlns:a16="http://schemas.microsoft.com/office/drawing/2014/main" id="{CFD2B409-750B-2C4D-BBBE-1836C961AD17}"/>
              </a:ext>
            </a:extLst>
          </p:cNvPr>
          <p:cNvSpPr txBox="1"/>
          <p:nvPr/>
        </p:nvSpPr>
        <p:spPr>
          <a:xfrm>
            <a:off x="4128681" y="4255091"/>
            <a:ext cx="576648" cy="215444"/>
          </a:xfrm>
          <a:prstGeom prst="rect">
            <a:avLst/>
          </a:prstGeom>
          <a:noFill/>
        </p:spPr>
        <p:txBody>
          <a:bodyPr wrap="square" lIns="0" tIns="0" rIns="0" bIns="0" rtlCol="0">
            <a:spAutoFit/>
          </a:bodyPr>
          <a:lstStyle/>
          <a:p>
            <a:pPr>
              <a:spcBef>
                <a:spcPts val="600"/>
              </a:spcBef>
              <a:buClr>
                <a:schemeClr val="tx2"/>
              </a:buClr>
            </a:pPr>
            <a:r>
              <a:rPr lang="en-US" sz="1400" b="1" dirty="0">
                <a:solidFill>
                  <a:schemeClr val="tx2"/>
                </a:solidFill>
              </a:rPr>
              <a:t>D</a:t>
            </a:r>
          </a:p>
        </p:txBody>
      </p:sp>
      <p:sp>
        <p:nvSpPr>
          <p:cNvPr id="31" name="TextBox 30">
            <a:extLst>
              <a:ext uri="{FF2B5EF4-FFF2-40B4-BE49-F238E27FC236}">
                <a16:creationId xmlns:a16="http://schemas.microsoft.com/office/drawing/2014/main" id="{497D5408-781F-9949-B5D9-22632A576647}"/>
              </a:ext>
            </a:extLst>
          </p:cNvPr>
          <p:cNvSpPr txBox="1"/>
          <p:nvPr/>
        </p:nvSpPr>
        <p:spPr>
          <a:xfrm>
            <a:off x="2351902" y="5462086"/>
            <a:ext cx="1095633" cy="215444"/>
          </a:xfrm>
          <a:prstGeom prst="rect">
            <a:avLst/>
          </a:prstGeom>
          <a:noFill/>
        </p:spPr>
        <p:txBody>
          <a:bodyPr wrap="square" lIns="0" tIns="0" rIns="0" bIns="0" rtlCol="0">
            <a:spAutoFit/>
          </a:bodyPr>
          <a:lstStyle/>
          <a:p>
            <a:pPr>
              <a:spcBef>
                <a:spcPts val="600"/>
              </a:spcBef>
              <a:buClr>
                <a:schemeClr val="tx2"/>
              </a:buClr>
            </a:pPr>
            <a:r>
              <a:rPr lang="en-US" sz="1400" b="1" dirty="0">
                <a:solidFill>
                  <a:schemeClr val="tx2"/>
                </a:solidFill>
              </a:rPr>
              <a:t>BE</a:t>
            </a:r>
          </a:p>
        </p:txBody>
      </p:sp>
      <p:sp>
        <p:nvSpPr>
          <p:cNvPr id="32" name="TextBox 31">
            <a:extLst>
              <a:ext uri="{FF2B5EF4-FFF2-40B4-BE49-F238E27FC236}">
                <a16:creationId xmlns:a16="http://schemas.microsoft.com/office/drawing/2014/main" id="{7BD9FC89-76CB-0F4E-A36D-CD7D0CCBE0D1}"/>
              </a:ext>
            </a:extLst>
          </p:cNvPr>
          <p:cNvSpPr txBox="1"/>
          <p:nvPr/>
        </p:nvSpPr>
        <p:spPr>
          <a:xfrm>
            <a:off x="2647525" y="3795617"/>
            <a:ext cx="1252151" cy="215444"/>
          </a:xfrm>
          <a:prstGeom prst="rect">
            <a:avLst/>
          </a:prstGeom>
          <a:noFill/>
        </p:spPr>
        <p:txBody>
          <a:bodyPr wrap="square" lIns="0" tIns="0" rIns="0" bIns="0" rtlCol="0">
            <a:spAutoFit/>
          </a:bodyPr>
          <a:lstStyle/>
          <a:p>
            <a:pPr>
              <a:spcBef>
                <a:spcPts val="600"/>
              </a:spcBef>
              <a:buClr>
                <a:schemeClr val="tx2"/>
              </a:buClr>
            </a:pPr>
            <a:r>
              <a:rPr lang="en-US" sz="1400" b="1" dirty="0">
                <a:solidFill>
                  <a:schemeClr val="tx2"/>
                </a:solidFill>
              </a:rPr>
              <a:t>NL</a:t>
            </a:r>
          </a:p>
        </p:txBody>
      </p:sp>
      <p:pic>
        <p:nvPicPr>
          <p:cNvPr id="33" name="Content Placeholder 25">
            <a:extLst>
              <a:ext uri="{FF2B5EF4-FFF2-40B4-BE49-F238E27FC236}">
                <a16:creationId xmlns:a16="http://schemas.microsoft.com/office/drawing/2014/main" id="{D0442B44-868B-D04E-8658-C33DEC4EB1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8498" y="1089100"/>
            <a:ext cx="751543" cy="627902"/>
          </a:xfrm>
          <a:prstGeom prst="rect">
            <a:avLst/>
          </a:prstGeom>
        </p:spPr>
      </p:pic>
      <p:sp>
        <p:nvSpPr>
          <p:cNvPr id="34" name="TextBox 33">
            <a:extLst>
              <a:ext uri="{FF2B5EF4-FFF2-40B4-BE49-F238E27FC236}">
                <a16:creationId xmlns:a16="http://schemas.microsoft.com/office/drawing/2014/main" id="{86428223-454B-9B4A-B462-D6F4CE2F9849}"/>
              </a:ext>
            </a:extLst>
          </p:cNvPr>
          <p:cNvSpPr txBox="1"/>
          <p:nvPr/>
        </p:nvSpPr>
        <p:spPr>
          <a:xfrm>
            <a:off x="5345337" y="1758903"/>
            <a:ext cx="3303670" cy="2693045"/>
          </a:xfrm>
          <a:prstGeom prst="rect">
            <a:avLst/>
          </a:prstGeom>
          <a:noFill/>
        </p:spPr>
        <p:txBody>
          <a:bodyPr wrap="square" lIns="0" tIns="0" rIns="0" bIns="0" rtlCol="0">
            <a:spAutoFit/>
          </a:bodyPr>
          <a:lstStyle/>
          <a:p>
            <a:pPr>
              <a:spcBef>
                <a:spcPts val="600"/>
              </a:spcBef>
              <a:buClr>
                <a:schemeClr val="tx2"/>
              </a:buClr>
            </a:pPr>
            <a:r>
              <a:rPr lang="en-US" sz="1400" u="sng" dirty="0">
                <a:solidFill>
                  <a:schemeClr val="tx2"/>
                </a:solidFill>
              </a:rPr>
              <a:t>Completed studies</a:t>
            </a:r>
          </a:p>
          <a:p>
            <a:pPr marL="285750" indent="-285750">
              <a:spcBef>
                <a:spcPts val="600"/>
              </a:spcBef>
              <a:buClr>
                <a:schemeClr val="tx2"/>
              </a:buClr>
              <a:buFont typeface="Arial" panose="020B0604020202020204" pitchFamily="34" charset="0"/>
              <a:buChar char="•"/>
            </a:pPr>
            <a:r>
              <a:rPr lang="en-US" sz="1400" dirty="0">
                <a:solidFill>
                  <a:schemeClr val="tx2"/>
                </a:solidFill>
              </a:rPr>
              <a:t>First borehole study</a:t>
            </a:r>
          </a:p>
          <a:p>
            <a:pPr marL="285750" indent="-285750">
              <a:spcBef>
                <a:spcPts val="600"/>
              </a:spcBef>
              <a:buClr>
                <a:schemeClr val="tx2"/>
              </a:buClr>
              <a:buFont typeface="Arial" panose="020B0604020202020204" pitchFamily="34" charset="0"/>
              <a:buChar char="•"/>
            </a:pPr>
            <a:r>
              <a:rPr lang="en-US" sz="1400" dirty="0">
                <a:solidFill>
                  <a:schemeClr val="tx2"/>
                </a:solidFill>
              </a:rPr>
              <a:t>Two passive seismic array studies</a:t>
            </a:r>
          </a:p>
          <a:p>
            <a:pPr marL="285750" indent="-285750">
              <a:spcBef>
                <a:spcPts val="600"/>
              </a:spcBef>
              <a:buClr>
                <a:schemeClr val="tx2"/>
              </a:buClr>
              <a:buFont typeface="Arial" panose="020B0604020202020204" pitchFamily="34" charset="0"/>
              <a:buChar char="•"/>
            </a:pPr>
            <a:r>
              <a:rPr lang="en-US" sz="1400" dirty="0">
                <a:solidFill>
                  <a:schemeClr val="tx2"/>
                </a:solidFill>
              </a:rPr>
              <a:t>One active seismic array study</a:t>
            </a:r>
          </a:p>
          <a:p>
            <a:pPr marL="285750" indent="-285750">
              <a:spcBef>
                <a:spcPts val="600"/>
              </a:spcBef>
              <a:buClr>
                <a:schemeClr val="tx2"/>
              </a:buClr>
              <a:buFont typeface="Arial" panose="020B0604020202020204" pitchFamily="34" charset="0"/>
              <a:buChar char="•"/>
            </a:pPr>
            <a:r>
              <a:rPr lang="en-US" sz="1400" dirty="0">
                <a:solidFill>
                  <a:schemeClr val="tx2"/>
                </a:solidFill>
              </a:rPr>
              <a:t>Surface PSD measurements</a:t>
            </a:r>
          </a:p>
          <a:p>
            <a:pPr>
              <a:spcBef>
                <a:spcPts val="600"/>
              </a:spcBef>
              <a:buClr>
                <a:schemeClr val="tx2"/>
              </a:buClr>
            </a:pPr>
            <a:r>
              <a:rPr lang="en-US" sz="1400" u="sng" dirty="0">
                <a:solidFill>
                  <a:schemeClr val="tx2"/>
                </a:solidFill>
              </a:rPr>
              <a:t>In progress</a:t>
            </a:r>
          </a:p>
          <a:p>
            <a:pPr marL="285750" indent="-285750">
              <a:spcBef>
                <a:spcPts val="600"/>
              </a:spcBef>
              <a:buClr>
                <a:schemeClr val="tx2"/>
              </a:buClr>
              <a:buFont typeface="Arial" panose="020B0604020202020204" pitchFamily="34" charset="0"/>
              <a:buChar char="•"/>
            </a:pPr>
            <a:r>
              <a:rPr lang="en-US" sz="1400" dirty="0">
                <a:solidFill>
                  <a:schemeClr val="tx2"/>
                </a:solidFill>
              </a:rPr>
              <a:t>Second borehole study with three axial sensor installation at 300 m depth. Seismic imaging while drilling.</a:t>
            </a:r>
          </a:p>
          <a:p>
            <a:pPr marL="285750" indent="-285750">
              <a:spcBef>
                <a:spcPts val="600"/>
              </a:spcBef>
              <a:buClr>
                <a:schemeClr val="tx2"/>
              </a:buClr>
              <a:buFont typeface="Arial" panose="020B0604020202020204" pitchFamily="34" charset="0"/>
              <a:buChar char="•"/>
            </a:pPr>
            <a:endParaRPr lang="en-US" sz="1400" dirty="0">
              <a:solidFill>
                <a:schemeClr val="tx2"/>
              </a:solidFill>
            </a:endParaRPr>
          </a:p>
        </p:txBody>
      </p:sp>
      <p:sp>
        <p:nvSpPr>
          <p:cNvPr id="43" name="Triangle 42">
            <a:extLst>
              <a:ext uri="{FF2B5EF4-FFF2-40B4-BE49-F238E27FC236}">
                <a16:creationId xmlns:a16="http://schemas.microsoft.com/office/drawing/2014/main" id="{25A7EF23-AEB1-754E-8EAF-E189B902A63B}"/>
              </a:ext>
            </a:extLst>
          </p:cNvPr>
          <p:cNvSpPr/>
          <p:nvPr/>
        </p:nvSpPr>
        <p:spPr>
          <a:xfrm rot="12938251">
            <a:off x="2993540" y="4722861"/>
            <a:ext cx="104571" cy="253975"/>
          </a:xfrm>
          <a:prstGeom prst="triangle">
            <a:avLst/>
          </a:prstGeom>
          <a:solidFill>
            <a:srgbClr val="F208DC"/>
          </a:solidFill>
          <a:ln>
            <a:solidFill>
              <a:srgbClr val="7030A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3C98598-3566-8E4D-940C-5138BC06A625}"/>
              </a:ext>
            </a:extLst>
          </p:cNvPr>
          <p:cNvSpPr/>
          <p:nvPr/>
        </p:nvSpPr>
        <p:spPr>
          <a:xfrm>
            <a:off x="5617073" y="1317240"/>
            <a:ext cx="911340" cy="369332"/>
          </a:xfrm>
          <a:prstGeom prst="rect">
            <a:avLst/>
          </a:prstGeom>
        </p:spPr>
        <p:txBody>
          <a:bodyPr wrap="none">
            <a:spAutoFit/>
          </a:bodyPr>
          <a:lstStyle/>
          <a:p>
            <a:pPr>
              <a:spcBef>
                <a:spcPts val="600"/>
              </a:spcBef>
              <a:buClr>
                <a:schemeClr val="tx2"/>
              </a:buClr>
            </a:pPr>
            <a:r>
              <a:rPr lang="en-US" b="1" dirty="0" err="1">
                <a:solidFill>
                  <a:schemeClr val="tx2"/>
                </a:solidFill>
              </a:rPr>
              <a:t>Terziet</a:t>
            </a:r>
            <a:endParaRPr lang="en-US" b="1" dirty="0">
              <a:solidFill>
                <a:schemeClr val="tx2"/>
              </a:solidFill>
            </a:endParaRPr>
          </a:p>
        </p:txBody>
      </p:sp>
      <p:sp>
        <p:nvSpPr>
          <p:cNvPr id="47" name="TextBox 46">
            <a:extLst>
              <a:ext uri="{FF2B5EF4-FFF2-40B4-BE49-F238E27FC236}">
                <a16:creationId xmlns:a16="http://schemas.microsoft.com/office/drawing/2014/main" id="{BB8A0EAA-E22F-FD4A-AC19-B5DCF2F21318}"/>
              </a:ext>
            </a:extLst>
          </p:cNvPr>
          <p:cNvSpPr txBox="1"/>
          <p:nvPr/>
        </p:nvSpPr>
        <p:spPr>
          <a:xfrm>
            <a:off x="5602940" y="4359621"/>
            <a:ext cx="3101123" cy="430887"/>
          </a:xfrm>
          <a:prstGeom prst="rect">
            <a:avLst/>
          </a:prstGeom>
          <a:noFill/>
        </p:spPr>
        <p:txBody>
          <a:bodyPr wrap="square" lIns="0" tIns="0" rIns="0" bIns="0" rtlCol="0">
            <a:spAutoFit/>
          </a:bodyPr>
          <a:lstStyle/>
          <a:p>
            <a:pPr>
              <a:spcBef>
                <a:spcPts val="600"/>
              </a:spcBef>
              <a:buClr>
                <a:schemeClr val="tx2"/>
              </a:buClr>
            </a:pPr>
            <a:r>
              <a:rPr lang="en-US" sz="1400" dirty="0">
                <a:solidFill>
                  <a:schemeClr val="tx2"/>
                </a:solidFill>
              </a:rPr>
              <a:t>Locations with underground PSD measurements at 10 m and 60 m</a:t>
            </a:r>
          </a:p>
        </p:txBody>
      </p:sp>
      <p:sp>
        <p:nvSpPr>
          <p:cNvPr id="21" name="Triangle 20">
            <a:extLst>
              <a:ext uri="{FF2B5EF4-FFF2-40B4-BE49-F238E27FC236}">
                <a16:creationId xmlns:a16="http://schemas.microsoft.com/office/drawing/2014/main" id="{2F050AC9-AD3A-884C-BBBE-E5947F0E4664}"/>
              </a:ext>
            </a:extLst>
          </p:cNvPr>
          <p:cNvSpPr/>
          <p:nvPr/>
        </p:nvSpPr>
        <p:spPr>
          <a:xfrm rot="8428162">
            <a:off x="1651178" y="4812544"/>
            <a:ext cx="104571" cy="253975"/>
          </a:xfrm>
          <a:prstGeom prst="triangle">
            <a:avLst/>
          </a:prstGeom>
          <a:solidFill>
            <a:srgbClr val="F208DC"/>
          </a:solidFill>
          <a:ln>
            <a:solidFill>
              <a:srgbClr val="7030A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E92D17DD-6FB0-114E-B716-5B97790D8C9F}"/>
              </a:ext>
            </a:extLst>
          </p:cNvPr>
          <p:cNvSpPr/>
          <p:nvPr/>
        </p:nvSpPr>
        <p:spPr>
          <a:xfrm rot="10800000">
            <a:off x="5345337" y="4419597"/>
            <a:ext cx="104571" cy="253975"/>
          </a:xfrm>
          <a:prstGeom prst="triangle">
            <a:avLst/>
          </a:prstGeom>
          <a:solidFill>
            <a:srgbClr val="F208DC"/>
          </a:solidFill>
          <a:ln>
            <a:solidFill>
              <a:srgbClr val="7030A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601D0B-73E2-6B40-BE9A-5BEC2FB4A492}"/>
              </a:ext>
            </a:extLst>
          </p:cNvPr>
          <p:cNvSpPr/>
          <p:nvPr/>
        </p:nvSpPr>
        <p:spPr>
          <a:xfrm>
            <a:off x="1393371" y="4139831"/>
            <a:ext cx="644435" cy="15349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57610"/>
            <a:endParaRPr lang="en-US" sz="1400" dirty="0">
              <a:solidFill>
                <a:schemeClr val="tx2"/>
              </a:solidFill>
            </a:endParaRPr>
          </a:p>
        </p:txBody>
      </p:sp>
      <p:pic>
        <p:nvPicPr>
          <p:cNvPr id="10" name="Picture 9">
            <a:extLst>
              <a:ext uri="{FF2B5EF4-FFF2-40B4-BE49-F238E27FC236}">
                <a16:creationId xmlns:a16="http://schemas.microsoft.com/office/drawing/2014/main" id="{5C6012AC-35A6-9549-AE8B-ACD834EC13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4269" y="5040821"/>
            <a:ext cx="2172527" cy="1629396"/>
          </a:xfrm>
          <a:prstGeom prst="rect">
            <a:avLst/>
          </a:prstGeom>
          <a:ln>
            <a:solidFill>
              <a:schemeClr val="tx1"/>
            </a:solidFill>
          </a:ln>
          <a:effectLst>
            <a:outerShdw blurRad="50800" dist="50800" dir="5400000" algn="ctr" rotWithShape="0">
              <a:schemeClr val="tx1">
                <a:alpha val="36000"/>
              </a:schemeClr>
            </a:outerShdw>
          </a:effectLst>
        </p:spPr>
      </p:pic>
      <p:cxnSp>
        <p:nvCxnSpPr>
          <p:cNvPr id="29" name="Straight Connector 28">
            <a:extLst>
              <a:ext uri="{FF2B5EF4-FFF2-40B4-BE49-F238E27FC236}">
                <a16:creationId xmlns:a16="http://schemas.microsoft.com/office/drawing/2014/main" id="{1B85A1F0-BBDA-3B4B-97A6-AC1649C8139D}"/>
              </a:ext>
            </a:extLst>
          </p:cNvPr>
          <p:cNvCxnSpPr>
            <a:cxnSpLocks/>
            <a:endCxn id="10" idx="1"/>
          </p:cNvCxnSpPr>
          <p:nvPr/>
        </p:nvCxnSpPr>
        <p:spPr>
          <a:xfrm>
            <a:off x="2964264" y="5024176"/>
            <a:ext cx="2510005" cy="831343"/>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185034"/>
      </p:ext>
    </p:extLst>
  </p:cSld>
  <p:clrMapOvr>
    <a:masterClrMapping/>
  </p:clrMapOvr>
  <mc:AlternateContent xmlns:mc="http://schemas.openxmlformats.org/markup-compatibility/2006" xmlns:p14="http://schemas.microsoft.com/office/powerpoint/2010/main">
    <mc:Choice Requires="p14">
      <p:transition spd="med" p14:dur="700" advTm="50996">
        <p:fade/>
      </p:transition>
    </mc:Choice>
    <mc:Fallback xmlns="">
      <p:transition spd="med" advTm="50996">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IMING" val="|55.3"/>
</p:tagLst>
</file>

<file path=ppt/tags/tag4.xml><?xml version="1.0" encoding="utf-8"?>
<p:tagLst xmlns:a="http://schemas.openxmlformats.org/drawingml/2006/main" xmlns:r="http://schemas.openxmlformats.org/officeDocument/2006/relationships" xmlns:p="http://schemas.openxmlformats.org/presentationml/2006/main">
  <p:tag name="TIMING" val="|75.1"/>
</p:tagLst>
</file>

<file path=ppt/tags/tag5.xml><?xml version="1.0" encoding="utf-8"?>
<p:tagLst xmlns:a="http://schemas.openxmlformats.org/drawingml/2006/main" xmlns:r="http://schemas.openxmlformats.org/officeDocument/2006/relationships" xmlns:p="http://schemas.openxmlformats.org/presentationml/2006/main">
  <p:tag name="TIMING" val="|34.9|69.1"/>
</p:tagLst>
</file>

<file path=ppt/tags/tag6.xml><?xml version="1.0" encoding="utf-8"?>
<p:tagLst xmlns:a="http://schemas.openxmlformats.org/drawingml/2006/main" xmlns:r="http://schemas.openxmlformats.org/officeDocument/2006/relationships" xmlns:p="http://schemas.openxmlformats.org/presentationml/2006/main">
  <p:tag name="TIMING" val="|111.3"/>
</p:tagLst>
</file>

<file path=ppt/theme/theme1.xml><?xml version="1.0" encoding="utf-8"?>
<a:theme xmlns:a="http://schemas.openxmlformats.org/drawingml/2006/main" name="Innoseis_2015b">
  <a:themeElements>
    <a:clrScheme name="Deloitte 2014">
      <a:dk1>
        <a:sysClr val="windowText" lastClr="000000"/>
      </a:dk1>
      <a:lt1>
        <a:sysClr val="window" lastClr="FFFFFF"/>
      </a:lt1>
      <a:dk2>
        <a:srgbClr val="313131"/>
      </a:dk2>
      <a:lt2>
        <a:srgbClr val="FFFFFF"/>
      </a:lt2>
      <a:accent1>
        <a:srgbClr val="002776"/>
      </a:accent1>
      <a:accent2>
        <a:srgbClr val="81BC00"/>
      </a:accent2>
      <a:accent3>
        <a:srgbClr val="00A1DE"/>
      </a:accent3>
      <a:accent4>
        <a:srgbClr val="3C8A2E"/>
      </a:accent4>
      <a:accent5>
        <a:srgbClr val="575757"/>
      </a:accent5>
      <a:accent6>
        <a:srgbClr val="BDD203"/>
      </a:accent6>
      <a:hlink>
        <a:srgbClr val="00A1DE"/>
      </a:hlink>
      <a:folHlink>
        <a:srgbClr val="72C7E7"/>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accent5">
              <a:lumMod val="60000"/>
              <a:lumOff val="40000"/>
            </a:schemeClr>
          </a:solidFill>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defTabSz="957610">
          <a:defRPr sz="14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5">
              <a:lumMod val="60000"/>
              <a:lumOff val="40000"/>
            </a:schemeClr>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spcBef>
            <a:spcPts val="600"/>
          </a:spcBef>
          <a:buClr>
            <a:schemeClr val="tx2"/>
          </a:buClr>
          <a:defRPr sz="1400" dirty="0" err="1" smtClean="0">
            <a:solidFill>
              <a:schemeClr val="tx2"/>
            </a:solidFill>
          </a:defRPr>
        </a:defPPr>
      </a:lstStyle>
    </a:txDef>
  </a:objectDefaults>
  <a:extraClrSchemeLst/>
  <a:extLst>
    <a:ext uri="{05A4C25C-085E-4340-85A3-A5531E510DB2}">
      <thm15:themeFamily xmlns:thm15="http://schemas.microsoft.com/office/thememl/2012/main" name="Presentation3" id="{B8BFF5F8-6739-AD4C-82A8-58FD1C525A23}" vid="{F76B6028-A1B0-344B-B922-86CE5BE495B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template.potx" id="{E394B392-217A-4E76-B1B4-DBD323BD258F}" vid="{03EA7894-B7CE-4BC5-80EF-27FF0753D746}"/>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Innoseis_2015b</Template>
  <TotalTime>4612</TotalTime>
  <Words>1789</Words>
  <Application>Microsoft Office PowerPoint</Application>
  <PresentationFormat>On-screen Show (4:3)</PresentationFormat>
  <Paragraphs>257</Paragraphs>
  <Slides>21</Slides>
  <Notes>7</Notes>
  <HiddenSlides>2</HiddenSlides>
  <MMClips>2</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29" baseType="lpstr">
      <vt:lpstr>Arial</vt:lpstr>
      <vt:lpstr>Calibri</vt:lpstr>
      <vt:lpstr>Calibri Light</vt:lpstr>
      <vt:lpstr>Cambria Math</vt:lpstr>
      <vt:lpstr>Wingdings</vt:lpstr>
      <vt:lpstr>Innoseis_2015b</vt:lpstr>
      <vt:lpstr>Office Theme</vt:lpstr>
      <vt:lpstr>think-cell Slide</vt:lpstr>
      <vt:lpstr>Seismic Campaigns and  ET-pathfinder</vt:lpstr>
      <vt:lpstr>Seismic Campaigns &amp; ET Pathfinder</vt:lpstr>
      <vt:lpstr>Einstein telescope, next generation detector</vt:lpstr>
      <vt:lpstr>Einstein telescope sensitivity limits</vt:lpstr>
      <vt:lpstr>ET pathfinder</vt:lpstr>
      <vt:lpstr>ET pathfinder</vt:lpstr>
      <vt:lpstr>Newtonian Noise</vt:lpstr>
      <vt:lpstr>How to model seismic fields</vt:lpstr>
      <vt:lpstr>Seismic Studies in Terziet (Dutch-Belgian Border)</vt:lpstr>
      <vt:lpstr>Seismic array studies</vt:lpstr>
      <vt:lpstr>Results from the seismic array: beamforming</vt:lpstr>
      <vt:lpstr>Seismic field modeling</vt:lpstr>
      <vt:lpstr>Active survey</vt:lpstr>
      <vt:lpstr>Active survey</vt:lpstr>
      <vt:lpstr>Active survey</vt:lpstr>
      <vt:lpstr>Active survey</vt:lpstr>
      <vt:lpstr>Drill hole Terziet</vt:lpstr>
      <vt:lpstr>Drill hole Terziet</vt:lpstr>
      <vt:lpstr>Summary</vt:lpstr>
      <vt:lpstr>Underground PSDs from simulated data</vt:lpstr>
      <vt:lpstr>Newtonian noise at the ET candidate site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Newtonian noise at the Dutch-Belgian Einstein Telescope candidate site</dc:title>
  <dc:creator>M B</dc:creator>
  <cp:lastModifiedBy>Innoseis</cp:lastModifiedBy>
  <cp:revision>158</cp:revision>
  <dcterms:created xsi:type="dcterms:W3CDTF">2018-08-24T07:08:42Z</dcterms:created>
  <dcterms:modified xsi:type="dcterms:W3CDTF">2018-12-17T22:12:02Z</dcterms:modified>
</cp:coreProperties>
</file>