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avi" ContentType="video/avi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7"/>
  </p:notesMasterIdLst>
  <p:sldIdLst>
    <p:sldId id="256" r:id="rId2"/>
    <p:sldId id="273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8" r:id="rId12"/>
    <p:sldId id="269" r:id="rId13"/>
    <p:sldId id="271" r:id="rId14"/>
    <p:sldId id="272" r:id="rId15"/>
    <p:sldId id="270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228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457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685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9144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11430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1371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1600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1828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41"/>
    <p:restoredTop sz="94643"/>
  </p:normalViewPr>
  <p:slideViewPr>
    <p:cSldViewPr snapToGrid="0" snapToObjects="1">
      <p:cViewPr>
        <p:scale>
          <a:sx n="50" d="100"/>
          <a:sy n="50" d="100"/>
        </p:scale>
        <p:origin x="-960" y="-7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3" name="Shape 61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441997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10468" y="263400"/>
            <a:ext cx="18997150" cy="1318920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19365813" y="2844"/>
            <a:ext cx="5111850" cy="1371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" name="Driehoek"/>
          <p:cNvSpPr/>
          <p:nvPr/>
        </p:nvSpPr>
        <p:spPr>
          <a:xfrm>
            <a:off x="-2183" y="2844"/>
            <a:ext cx="19367997" cy="7050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  <a:prstGeom prst="rect">
            <a:avLst/>
          </a:prstGeom>
        </p:spPr>
        <p:txBody>
          <a:bodyPr anchor="b"/>
          <a:lstStyle>
            <a:lvl1pPr>
              <a:defRPr sz="9000" cap="all"/>
            </a:lvl1pPr>
          </a:lstStyle>
          <a:p>
            <a:r>
              <a:rPr lang="nl-NL" smtClean="0"/>
              <a:t>Klik om de stijl te bewerken</a:t>
            </a:r>
            <a:endParaRPr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15383933" y="7245151"/>
            <a:ext cx="6514970" cy="58205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5"/>
            <a:ext cx="13963649" cy="934684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702677"/>
                </a:solidFill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000" y="635000"/>
            <a:ext cx="5080000" cy="19955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xmlns="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xmlns="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35000" y="635000"/>
            <a:ext cx="11181358" cy="200723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5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xmlns="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xmlns="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12573529" y="0"/>
            <a:ext cx="11810471" cy="12192001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166948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635000" y="647282"/>
            <a:ext cx="5716853" cy="109282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7113521" y="0"/>
            <a:ext cx="17270479" cy="1219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xmlns="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6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xmlns="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xmlns="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xmlns="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xmlns="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12574653" y="3429000"/>
            <a:ext cx="11178051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6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xmlns="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xmlns="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635000" y="3429000"/>
            <a:ext cx="11178051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xmlns="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573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xmlns="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38041690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6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xmlns="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xmlns="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xmlns="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573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xmlns="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48049067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6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xmlns="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xmlns="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35000" y="635000"/>
            <a:ext cx="11181358" cy="200723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5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xmlns="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xmlns="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12573529" y="0"/>
            <a:ext cx="11810471" cy="12192001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1349925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6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xmlns="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xmlns="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35000" y="647282"/>
            <a:ext cx="5716853" cy="109282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xmlns="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113521" y="0"/>
            <a:ext cx="17270479" cy="1219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4186736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1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2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xmlns="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xmlns="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xmlns="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xmlns="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12574653" y="3429000"/>
            <a:ext cx="11178051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9360138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1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2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635000" y="3429000"/>
            <a:ext cx="11178051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573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xmlns="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xmlns="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2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3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573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xmlns="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xmlns="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oorbla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IKHEF_PATROON2.png" descr="NIKHEF_PATROON2.png">
            <a:extLst>
              <a:ext uri="{FF2B5EF4-FFF2-40B4-BE49-F238E27FC236}">
                <a16:creationId xmlns:a16="http://schemas.microsoft.com/office/drawing/2014/main" xmlns="" id="{559CFCE5-1058-6440-AE8C-50ACE94121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0522478" y="451111"/>
            <a:ext cx="25224451" cy="1423935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xmlns="" id="{BAC67337-8AC0-C14F-A460-33C8E6FC0296}"/>
              </a:ext>
            </a:extLst>
          </p:cNvPr>
          <p:cNvSpPr/>
          <p:nvPr userDrawn="1"/>
        </p:nvSpPr>
        <p:spPr>
          <a:xfrm>
            <a:off x="19365813" y="2844"/>
            <a:ext cx="5111850" cy="1371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" name="Driehoek">
            <a:extLst>
              <a:ext uri="{FF2B5EF4-FFF2-40B4-BE49-F238E27FC236}">
                <a16:creationId xmlns:a16="http://schemas.microsoft.com/office/drawing/2014/main" xmlns="" id="{D94CC9BE-E0E2-DD44-99EA-8079FEA30B0A}"/>
              </a:ext>
            </a:extLst>
          </p:cNvPr>
          <p:cNvSpPr/>
          <p:nvPr userDrawn="1"/>
        </p:nvSpPr>
        <p:spPr>
          <a:xfrm>
            <a:off x="-2183" y="2844"/>
            <a:ext cx="19367997" cy="7050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  <a:prstGeom prst="rect">
            <a:avLst/>
          </a:prstGeom>
        </p:spPr>
        <p:txBody>
          <a:bodyPr anchor="b"/>
          <a:lstStyle>
            <a:lvl1pPr>
              <a:defRPr sz="9000" cap="all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15383933" y="7245151"/>
            <a:ext cx="6514970" cy="58205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5"/>
            <a:ext cx="13963649" cy="934684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000" y="635000"/>
            <a:ext cx="5080000" cy="19955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064753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3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4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635000" y="635000"/>
            <a:ext cx="11181358" cy="200723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5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12573529" y="0"/>
            <a:ext cx="11810471" cy="12192001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xmlns="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3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4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xmlns="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xmlns="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35000" y="647282"/>
            <a:ext cx="5716853" cy="109282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xmlns="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113521" y="0"/>
            <a:ext cx="17270479" cy="1219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14958417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8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xmlns="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xmlns="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xmlns="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10947400" y="3429000"/>
            <a:ext cx="9528837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xmlns="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3735936890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8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635000" y="3429000"/>
            <a:ext cx="9528837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0922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xmlns="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xmlns="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9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10922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xmlns="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xmlns="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9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xmlns="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xmlns="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xmlns="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635000" y="635000"/>
            <a:ext cx="9527249" cy="200723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5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xmlns="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926763" y="0"/>
            <a:ext cx="12084113" cy="1219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799815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9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xmlns="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xmlns="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35000" y="647282"/>
            <a:ext cx="5716853" cy="109282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xmlns="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122955" y="-16328"/>
            <a:ext cx="15900332" cy="12208328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5018528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3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10947400" y="3429000"/>
            <a:ext cx="9528837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xmlns="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xmlns="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5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388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635000" y="3429000"/>
            <a:ext cx="9528837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0922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xmlns="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xmlns="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6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39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10922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xmlns="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xmlns="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xmlns="" id="{D94CC9BE-E0E2-DD44-99EA-8079FEA30B0A}"/>
              </a:ext>
            </a:extLst>
          </p:cNvPr>
          <p:cNvSpPr/>
          <p:nvPr userDrawn="1"/>
        </p:nvSpPr>
        <p:spPr>
          <a:xfrm>
            <a:off x="-2183" y="2844"/>
            <a:ext cx="19367997" cy="7050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  <a:prstGeom prst="rect">
            <a:avLst/>
          </a:prstGeom>
        </p:spPr>
        <p:txBody>
          <a:bodyPr anchor="b"/>
          <a:lstStyle>
            <a:lvl1pPr>
              <a:defRPr sz="9000" cap="all"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5"/>
            <a:ext cx="13963649" cy="934684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00" y="635000"/>
            <a:ext cx="5080000" cy="199559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xmlns="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920538" y="0"/>
            <a:ext cx="12463462" cy="13732328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6611460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38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541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635000" y="647282"/>
            <a:ext cx="5716853" cy="109282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xmlns="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xmlns="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122955" y="-16328"/>
            <a:ext cx="15900332" cy="12208328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0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1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10947400" y="3429000"/>
            <a:ext cx="9528837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xmlns="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xmlns="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2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05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635000" y="3429000"/>
            <a:ext cx="9528837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0922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xmlns="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xmlns="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53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56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10922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xmlns="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xmlns="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05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508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635000" y="635000"/>
            <a:ext cx="9527249" cy="200723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5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xmlns="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xmlns="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926763" y="0"/>
            <a:ext cx="12084113" cy="1219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54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557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635000" y="647282"/>
            <a:ext cx="5716853" cy="109282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xmlns="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xmlns="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122955" y="-16328"/>
            <a:ext cx="15900332" cy="12208328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61980" y="-19513"/>
            <a:ext cx="24507959" cy="13755027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32659" y="0"/>
            <a:ext cx="24416658" cy="1376449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35000" y="9549982"/>
            <a:ext cx="6133440" cy="3518736"/>
          </a:xfrm>
          <a:prstGeom prst="rect">
            <a:avLst/>
          </a:prstGeom>
        </p:spPr>
        <p:txBody>
          <a:bodyPr anchor="b"/>
          <a:lstStyle>
            <a:lvl1pPr>
              <a:defRPr sz="2500"/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8930" y="-33385"/>
            <a:ext cx="22501585" cy="13750114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18855266" y="647282"/>
            <a:ext cx="4886061" cy="12421436"/>
          </a:xfrm>
          <a:prstGeom prst="rect">
            <a:avLst/>
          </a:prstGeom>
        </p:spPr>
        <p:txBody>
          <a:bodyPr/>
          <a:lstStyle>
            <a:lvl1pPr algn="r">
              <a:defRPr sz="2500"/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8930" y="-61797"/>
            <a:ext cx="24469130" cy="13778526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16771473" y="647282"/>
            <a:ext cx="6969854" cy="3995383"/>
          </a:xfrm>
          <a:prstGeom prst="rect">
            <a:avLst/>
          </a:prstGeom>
        </p:spPr>
        <p:txBody>
          <a:bodyPr/>
          <a:lstStyle>
            <a:lvl1pPr algn="r">
              <a:defRPr sz="2500"/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 descr="NIKHEF_PATROON3.png">
            <a:extLst>
              <a:ext uri="{FF2B5EF4-FFF2-40B4-BE49-F238E27FC236}">
                <a16:creationId xmlns:a16="http://schemas.microsoft.com/office/drawing/2014/main" xmlns="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9429930" y="-8301785"/>
            <a:ext cx="15092134" cy="234390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xmlns="" id="{96100131-228D-D34D-9A53-6D440D784316}"/>
              </a:ext>
            </a:extLst>
          </p:cNvPr>
          <p:cNvSpPr/>
          <p:nvPr userDrawn="1"/>
        </p:nvSpPr>
        <p:spPr>
          <a:xfrm rot="10800000">
            <a:off x="-107047" y="2844"/>
            <a:ext cx="17066309" cy="1371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xmlns="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17528911" y="7245151"/>
            <a:ext cx="6217908" cy="58205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  <a:prstGeom prst="rect">
            <a:avLst/>
          </a:prstGeom>
        </p:spPr>
        <p:txBody>
          <a:bodyPr anchor="b"/>
          <a:lstStyle>
            <a:lvl1pPr>
              <a:defRPr sz="9000" cap="all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5"/>
            <a:ext cx="13963649" cy="934684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000" y="635000"/>
            <a:ext cx="5080000" cy="19955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197007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xmlns="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4" name="NIKHEF_PATROON5.png" descr="NIKHEF_PATROON5.png">
            <a:extLst>
              <a:ext uri="{FF2B5EF4-FFF2-40B4-BE49-F238E27FC236}">
                <a16:creationId xmlns:a16="http://schemas.microsoft.com/office/drawing/2014/main" xmlns="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-43945" y="-3369403"/>
            <a:ext cx="25747976" cy="17845617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xmlns="" id="{2F26257E-A76C-5E40-B770-327856CFA5B4}"/>
              </a:ext>
            </a:extLst>
          </p:cNvPr>
          <p:cNvSpPr/>
          <p:nvPr userDrawn="1"/>
        </p:nvSpPr>
        <p:spPr>
          <a:xfrm rot="10800000">
            <a:off x="-107047" y="2844"/>
            <a:ext cx="17066309" cy="1371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xmlns="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17528911" y="7245151"/>
            <a:ext cx="6217908" cy="58205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  <a:prstGeom prst="rect">
            <a:avLst/>
          </a:prstGeom>
        </p:spPr>
        <p:txBody>
          <a:bodyPr anchor="b"/>
          <a:lstStyle>
            <a:lvl1pPr>
              <a:defRPr sz="9000" cap="all">
                <a:solidFill>
                  <a:schemeClr val="accent4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5"/>
            <a:ext cx="13963649" cy="934684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xmlns="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634999" y="635000"/>
            <a:ext cx="5080002" cy="19955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1121646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xmlns="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0" name="NIKHEF_PATROON6.png" descr="NIKHEF_PATROON6.png">
            <a:extLst>
              <a:ext uri="{FF2B5EF4-FFF2-40B4-BE49-F238E27FC236}">
                <a16:creationId xmlns:a16="http://schemas.microsoft.com/office/drawing/2014/main" xmlns="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7928371" y="-1582402"/>
            <a:ext cx="20523598" cy="1765510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xmlns="" id="{649A8509-C260-3449-8987-DC7F00F54DDA}"/>
              </a:ext>
            </a:extLst>
          </p:cNvPr>
          <p:cNvSpPr/>
          <p:nvPr userDrawn="1"/>
        </p:nvSpPr>
        <p:spPr>
          <a:xfrm rot="10800000">
            <a:off x="-107047" y="2844"/>
            <a:ext cx="17066309" cy="1371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xmlns="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17528911" y="7245151"/>
            <a:ext cx="6217908" cy="58205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xmlns="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634999" y="635000"/>
            <a:ext cx="5080002" cy="1995597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  <a:prstGeom prst="rect">
            <a:avLst/>
          </a:prstGeom>
        </p:spPr>
        <p:txBody>
          <a:bodyPr anchor="b"/>
          <a:lstStyle>
            <a:lvl1pPr>
              <a:defRPr sz="9000" cap="all"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5"/>
            <a:ext cx="13963649" cy="934684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54838087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xmlns="" id="{66B06EEB-A8A3-C74C-B2A7-DE87A2591532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4" name="NIKHEF_LOGO_groot.png" descr="NIKHEF_LOGO_groot.png">
            <a:extLst>
              <a:ext uri="{FF2B5EF4-FFF2-40B4-BE49-F238E27FC236}">
                <a16:creationId xmlns:a16="http://schemas.microsoft.com/office/drawing/2014/main" xmlns="" id="{4BABC599-16C3-D848-945E-83310672BB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635000" y="635000"/>
            <a:ext cx="5080000" cy="1995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NIKHEF_PATROON4.png" descr="NIKHEF_PATROON4.png">
            <a:extLst>
              <a:ext uri="{FF2B5EF4-FFF2-40B4-BE49-F238E27FC236}">
                <a16:creationId xmlns:a16="http://schemas.microsoft.com/office/drawing/2014/main" xmlns="" id="{0244C0F4-74F7-2048-8F1E-AC8C7695ED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4510684" y="-266700"/>
            <a:ext cx="21915832" cy="141478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kst">
            <a:extLst>
              <a:ext uri="{FF2B5EF4-FFF2-40B4-BE49-F238E27FC236}">
                <a16:creationId xmlns:a16="http://schemas.microsoft.com/office/drawing/2014/main" xmlns="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17528911" y="7245151"/>
            <a:ext cx="6217908" cy="58205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  <a:prstGeom prst="rect">
            <a:avLst/>
          </a:prstGeom>
        </p:spPr>
        <p:txBody>
          <a:bodyPr anchor="b"/>
          <a:lstStyle>
            <a:lvl1pPr>
              <a:defRPr sz="9000" cap="all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5"/>
            <a:ext cx="13963649" cy="934684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65475114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635000" y="3429000"/>
            <a:ext cx="11178051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573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xmlns="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70644209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573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xmlns="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xmlns="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704850" y="12782359"/>
            <a:ext cx="436372" cy="34328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41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635000" y="647282"/>
            <a:ext cx="11023600" cy="10928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700" r:id="rId8"/>
    <p:sldLayoutId id="2147483662" r:id="rId9"/>
    <p:sldLayoutId id="2147483701" r:id="rId10"/>
    <p:sldLayoutId id="2147483668" r:id="rId11"/>
    <p:sldLayoutId id="2147483660" r:id="rId12"/>
    <p:sldLayoutId id="2147483704" r:id="rId13"/>
    <p:sldLayoutId id="2147483705" r:id="rId14"/>
    <p:sldLayoutId id="2147483706" r:id="rId15"/>
    <p:sldLayoutId id="2147483707" r:id="rId16"/>
    <p:sldLayoutId id="2147483703" r:id="rId17"/>
    <p:sldLayoutId id="2147483661" r:id="rId18"/>
    <p:sldLayoutId id="2147483664" r:id="rId19"/>
    <p:sldLayoutId id="2147483667" r:id="rId20"/>
    <p:sldLayoutId id="2147483702" r:id="rId21"/>
    <p:sldLayoutId id="2147483697" r:id="rId22"/>
    <p:sldLayoutId id="2147483674" r:id="rId23"/>
    <p:sldLayoutId id="2147483677" r:id="rId24"/>
    <p:sldLayoutId id="2147483698" r:id="rId25"/>
    <p:sldLayoutId id="2147483699" r:id="rId26"/>
    <p:sldLayoutId id="2147483672" r:id="rId27"/>
    <p:sldLayoutId id="2147483675" r:id="rId28"/>
    <p:sldLayoutId id="2147483678" r:id="rId29"/>
    <p:sldLayoutId id="2147483684" r:id="rId30"/>
    <p:sldLayoutId id="2147483673" r:id="rId31"/>
    <p:sldLayoutId id="2147483676" r:id="rId32"/>
    <p:sldLayoutId id="2147483679" r:id="rId33"/>
    <p:sldLayoutId id="2147483682" r:id="rId34"/>
    <p:sldLayoutId id="2147483685" r:id="rId35"/>
    <p:sldLayoutId id="2147483686" r:id="rId36"/>
    <p:sldLayoutId id="2147483688" r:id="rId37"/>
    <p:sldLayoutId id="2147483689" r:id="rId38"/>
    <p:sldLayoutId id="2147483690" r:id="rId39"/>
  </p:sldLayoutIdLst>
  <p:transition spd="med"/>
  <p:hf hdr="0" dt="0"/>
  <p:txStyles>
    <p:titleStyle>
      <a:lvl1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2286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4572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6858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9144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11430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13716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6002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2286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4572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6858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9144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11430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13716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6002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2286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4572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6858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9144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11430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13716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6002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avi"/><Relationship Id="rId7" Type="http://schemas.openxmlformats.org/officeDocument/2006/relationships/image" Target="../media/image24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2.avi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DA97BAA-F62C-2E42-BA16-8A08879E4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06" y="7651908"/>
            <a:ext cx="16660780" cy="2029320"/>
          </a:xfrm>
        </p:spPr>
        <p:txBody>
          <a:bodyPr/>
          <a:lstStyle/>
          <a:p>
            <a:r>
              <a:rPr lang="en-US" dirty="0" smtClean="0"/>
              <a:t>Faster, smaller, more and better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96552BE2-9607-ED40-A35B-EE701CBAAF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470877" y="11863596"/>
            <a:ext cx="6167336" cy="1625948"/>
          </a:xfrm>
        </p:spPr>
        <p:txBody>
          <a:bodyPr/>
          <a:lstStyle/>
          <a:p>
            <a:pPr algn="ctr"/>
            <a:r>
              <a:rPr lang="en-US" sz="4000" dirty="0" smtClean="0"/>
              <a:t>Martin </a:t>
            </a:r>
            <a:r>
              <a:rPr lang="en-US" sz="4000" dirty="0" err="1" smtClean="0"/>
              <a:t>Fransen</a:t>
            </a:r>
            <a:r>
              <a:rPr lang="en-US" sz="4000" dirty="0" smtClean="0"/>
              <a:t>, </a:t>
            </a:r>
          </a:p>
          <a:p>
            <a:pPr algn="ctr"/>
            <a:r>
              <a:rPr lang="en-US" sz="4000" dirty="0" smtClean="0"/>
              <a:t>Detector R&amp;D</a:t>
            </a:r>
            <a:endParaRPr lang="nl-NL" sz="4000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AF805987-FBEC-1D45-A185-B41FA898A2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08548" y="10530319"/>
            <a:ext cx="18333936" cy="934684"/>
          </a:xfrm>
        </p:spPr>
        <p:txBody>
          <a:bodyPr/>
          <a:lstStyle/>
          <a:p>
            <a:r>
              <a:rPr lang="en-US" dirty="0" smtClean="0"/>
              <a:t>Developments in the field of pixel detectors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759241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half" idx="14"/>
          </p:nvPr>
        </p:nvSpPr>
        <p:spPr>
          <a:xfrm>
            <a:off x="12592050" y="3124200"/>
            <a:ext cx="11181358" cy="8146543"/>
          </a:xfrm>
        </p:spPr>
        <p:txBody>
          <a:bodyPr/>
          <a:lstStyle/>
          <a:p>
            <a:r>
              <a:rPr lang="en-US" dirty="0" smtClean="0"/>
              <a:t>Scattered X-rays for imaging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 smtClean="0"/>
              <a:t>Coded aperture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 smtClean="0"/>
              <a:t>Grazing incidence optics</a:t>
            </a:r>
          </a:p>
          <a:p>
            <a:r>
              <a:rPr lang="en-US" sz="4000" dirty="0" smtClean="0"/>
              <a:t>‘Improve’ on the pin-hole concept</a:t>
            </a:r>
          </a:p>
          <a:p>
            <a:endParaRPr lang="en-US" sz="4000" dirty="0"/>
          </a:p>
          <a:p>
            <a:r>
              <a:rPr lang="en-US" dirty="0" smtClean="0"/>
              <a:t>Combine information of: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 smtClean="0"/>
              <a:t>X-ray absorption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 smtClean="0"/>
              <a:t>(Compton) scattering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 smtClean="0"/>
              <a:t>Fluorescence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000" dirty="0"/>
          </a:p>
          <a:p>
            <a:r>
              <a:rPr lang="en-US" i="1" dirty="0" smtClean="0"/>
              <a:t>More information and/or less dose</a:t>
            </a:r>
          </a:p>
          <a:p>
            <a:endParaRPr lang="en-US" sz="4000" dirty="0" smtClean="0"/>
          </a:p>
          <a:p>
            <a:r>
              <a:rPr lang="en-US" sz="4000" dirty="0" smtClean="0"/>
              <a:t>ATTRACT project proposal </a:t>
            </a:r>
            <a:r>
              <a:rPr lang="en-US" sz="2800" dirty="0" smtClean="0"/>
              <a:t>(</a:t>
            </a:r>
            <a:r>
              <a:rPr lang="en-US" sz="2800" dirty="0" err="1" smtClean="0"/>
              <a:t>Nikhef</a:t>
            </a:r>
            <a:r>
              <a:rPr lang="en-US" sz="2800" dirty="0" smtClean="0"/>
              <a:t> &amp; Cosine)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10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077218"/>
          </a:xfrm>
        </p:spPr>
        <p:txBody>
          <a:bodyPr/>
          <a:lstStyle/>
          <a:p>
            <a:pPr algn="ctr"/>
            <a:r>
              <a:rPr lang="en-US" dirty="0" smtClean="0"/>
              <a:t>X-ray ‘dark field’ imaging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" y="3646488"/>
            <a:ext cx="11964987" cy="714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raccolade 6"/>
          <p:cNvSpPr/>
          <p:nvPr/>
        </p:nvSpPr>
        <p:spPr>
          <a:xfrm>
            <a:off x="18973800" y="4038600"/>
            <a:ext cx="704850" cy="1123950"/>
          </a:xfrm>
          <a:prstGeom prst="rightBrac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9754850" y="4020928"/>
            <a:ext cx="3520950" cy="12164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kern="1200">
                <a:solidFill>
                  <a:srgbClr val="FF99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GB" dirty="0" smtClean="0">
                <a:solidFill>
                  <a:schemeClr val="bg1"/>
                </a:solidFill>
              </a:rPr>
              <a:t>Inspired by</a:t>
            </a:r>
          </a:p>
          <a:p>
            <a:pPr marL="0" indent="0" algn="ctr" fontAlgn="auto">
              <a:spcAft>
                <a:spcPts val="0"/>
              </a:spcAft>
              <a:buNone/>
            </a:pPr>
            <a:r>
              <a:rPr lang="en-GB" dirty="0" smtClean="0">
                <a:solidFill>
                  <a:schemeClr val="bg1"/>
                </a:solidFill>
              </a:rPr>
              <a:t>astrophysics</a:t>
            </a:r>
          </a:p>
        </p:txBody>
      </p:sp>
    </p:spTree>
    <p:extLst>
      <p:ext uri="{BB962C8B-B14F-4D97-AF65-F5344CB8AC3E}">
        <p14:creationId xmlns:p14="http://schemas.microsoft.com/office/powerpoint/2010/main" val="19651927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425" y="7996534"/>
            <a:ext cx="5220750" cy="391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tekst 2"/>
          <p:cNvSpPr>
            <a:spLocks noGrp="1"/>
          </p:cNvSpPr>
          <p:nvPr>
            <p:ph type="body" sz="half" idx="14"/>
          </p:nvPr>
        </p:nvSpPr>
        <p:spPr>
          <a:xfrm>
            <a:off x="11258550" y="2895600"/>
            <a:ext cx="12668250" cy="8146543"/>
          </a:xfrm>
        </p:spPr>
        <p:txBody>
          <a:bodyPr/>
          <a:lstStyle/>
          <a:p>
            <a:r>
              <a:rPr lang="en-US" sz="4800" dirty="0" smtClean="0"/>
              <a:t>Next generation high luminosity experiments </a:t>
            </a:r>
          </a:p>
          <a:p>
            <a:r>
              <a:rPr lang="en-US" sz="4800" dirty="0" smtClean="0"/>
              <a:t>High spatial </a:t>
            </a:r>
            <a:r>
              <a:rPr lang="en-US" sz="4800" i="1" dirty="0" smtClean="0"/>
              <a:t>and</a:t>
            </a:r>
            <a:r>
              <a:rPr lang="en-US" sz="4800" dirty="0" smtClean="0"/>
              <a:t> time resolution</a:t>
            </a:r>
          </a:p>
          <a:p>
            <a:r>
              <a:rPr lang="en-US" sz="4800" dirty="0" smtClean="0"/>
              <a:t>Fast(</a:t>
            </a:r>
            <a:r>
              <a:rPr lang="en-US" sz="4800" dirty="0" err="1" smtClean="0"/>
              <a:t>er</a:t>
            </a:r>
            <a:r>
              <a:rPr lang="en-US" sz="4800" dirty="0" smtClean="0"/>
              <a:t>) ASICs: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 smtClean="0"/>
              <a:t>Timepix3, </a:t>
            </a:r>
            <a:r>
              <a:rPr lang="en-US" sz="3600" dirty="0" err="1" smtClean="0"/>
              <a:t>VeloPix</a:t>
            </a:r>
            <a:endParaRPr lang="en-US" sz="3600" dirty="0" smtClean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 smtClean="0"/>
              <a:t>Timepix4</a:t>
            </a:r>
          </a:p>
          <a:p>
            <a:r>
              <a:rPr lang="en-US" sz="4800" dirty="0" smtClean="0"/>
              <a:t>Faster sensor: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 smtClean="0"/>
              <a:t>Thin, Low Gain Avalanche Detector (LGAD), 3D</a:t>
            </a:r>
            <a:endParaRPr lang="en-US" sz="36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 smtClean="0"/>
              <a:t>Membrane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11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077218"/>
          </a:xfrm>
        </p:spPr>
        <p:txBody>
          <a:bodyPr/>
          <a:lstStyle/>
          <a:p>
            <a:pPr algn="ctr"/>
            <a:r>
              <a:rPr lang="en-US" dirty="0" smtClean="0"/>
              <a:t>Fast timing</a:t>
            </a:r>
            <a:endParaRPr lang="nl-NL" dirty="0"/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750" y="2460879"/>
            <a:ext cx="9011700" cy="4482503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63700" y="8124884"/>
            <a:ext cx="7552067" cy="3743668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1166600" y="10069994"/>
            <a:ext cx="3520950" cy="7415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kern="1200">
                <a:solidFill>
                  <a:srgbClr val="FF99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GB" dirty="0" smtClean="0">
                <a:solidFill>
                  <a:schemeClr val="bg1"/>
                </a:solidFill>
              </a:rPr>
              <a:t>3D sensor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4" r="19806" b="8191"/>
          <a:stretch/>
        </p:blipFill>
        <p:spPr>
          <a:xfrm>
            <a:off x="472549" y="7917098"/>
            <a:ext cx="5638800" cy="4074433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141222" y="7254962"/>
            <a:ext cx="3520950" cy="7415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kern="1200">
                <a:solidFill>
                  <a:srgbClr val="FF99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GB" dirty="0">
                <a:solidFill>
                  <a:schemeClr val="bg1"/>
                </a:solidFill>
              </a:rPr>
              <a:t>2</a:t>
            </a:r>
            <a:r>
              <a:rPr lang="en-GB" dirty="0" smtClean="0">
                <a:solidFill>
                  <a:schemeClr val="bg1"/>
                </a:solidFill>
              </a:rPr>
              <a:t>D sensor</a:t>
            </a:r>
          </a:p>
        </p:txBody>
      </p:sp>
    </p:spTree>
    <p:extLst>
      <p:ext uri="{BB962C8B-B14F-4D97-AF65-F5344CB8AC3E}">
        <p14:creationId xmlns:p14="http://schemas.microsoft.com/office/powerpoint/2010/main" val="35942403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4" b="10606"/>
          <a:stretch/>
        </p:blipFill>
        <p:spPr>
          <a:xfrm>
            <a:off x="342900" y="1962150"/>
            <a:ext cx="10058400" cy="5810250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body" sz="half" idx="14"/>
          </p:nvPr>
        </p:nvSpPr>
        <p:spPr>
          <a:xfrm>
            <a:off x="12973050" y="2190752"/>
            <a:ext cx="10325100" cy="3514050"/>
          </a:xfrm>
        </p:spPr>
        <p:txBody>
          <a:bodyPr/>
          <a:lstStyle/>
          <a:p>
            <a:r>
              <a:rPr lang="en-US" dirty="0" smtClean="0"/>
              <a:t>Using Timepix3 telescope, test:</a:t>
            </a:r>
            <a:endParaRPr lang="en-US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 smtClean="0"/>
              <a:t>3D silicon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 smtClean="0"/>
              <a:t>Thin silicon (50 </a:t>
            </a:r>
            <a:r>
              <a:rPr lang="el-GR" dirty="0" smtClean="0"/>
              <a:t>μ</a:t>
            </a:r>
            <a:r>
              <a:rPr lang="en-US" dirty="0" smtClean="0"/>
              <a:t>m)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 smtClean="0"/>
              <a:t>Pixel to pixel timing variations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12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077218"/>
          </a:xfrm>
        </p:spPr>
        <p:txBody>
          <a:bodyPr/>
          <a:lstStyle/>
          <a:p>
            <a:pPr algn="ctr"/>
            <a:r>
              <a:rPr lang="en-US" dirty="0" smtClean="0"/>
              <a:t>Timepix3 tests @ CERN beam line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8267700"/>
            <a:ext cx="6536267" cy="367665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74"/>
          <a:stretch/>
        </p:blipFill>
        <p:spPr>
          <a:xfrm>
            <a:off x="7104642" y="5704802"/>
            <a:ext cx="7220958" cy="4668596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88" b="9091"/>
          <a:stretch/>
        </p:blipFill>
        <p:spPr>
          <a:xfrm>
            <a:off x="13449300" y="7258050"/>
            <a:ext cx="100584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43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13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077218"/>
          </a:xfrm>
        </p:spPr>
        <p:txBody>
          <a:bodyPr/>
          <a:lstStyle/>
          <a:p>
            <a:pPr algn="ctr"/>
            <a:r>
              <a:rPr lang="en-US" dirty="0" smtClean="0"/>
              <a:t>Timepix3 tests @ CERN beam line</a:t>
            </a:r>
            <a:endParaRPr lang="nl-NL" dirty="0"/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662" y="6550917"/>
            <a:ext cx="6455138" cy="5411189"/>
          </a:xfrm>
          <a:prstGeom prst="rect">
            <a:avLst/>
          </a:prstGeom>
        </p:spPr>
      </p:pic>
      <p:cxnSp>
        <p:nvCxnSpPr>
          <p:cNvPr id="8" name="Straight Arrow Connector 8"/>
          <p:cNvCxnSpPr/>
          <p:nvPr/>
        </p:nvCxnSpPr>
        <p:spPr>
          <a:xfrm flipV="1">
            <a:off x="2084782" y="6362616"/>
            <a:ext cx="5363768" cy="2"/>
          </a:xfrm>
          <a:prstGeom prst="straightConnector1">
            <a:avLst/>
          </a:prstGeom>
          <a:ln>
            <a:solidFill>
              <a:schemeClr val="bg1"/>
            </a:solidFill>
            <a:headEnd type="arrow" w="lg" len="med"/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10"/>
          <p:cNvSpPr txBox="1"/>
          <p:nvPr/>
        </p:nvSpPr>
        <p:spPr>
          <a:xfrm>
            <a:off x="4213765" y="5944804"/>
            <a:ext cx="966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14 mm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" name="Picture 6"/>
          <p:cNvPicPr>
            <a:picLocks noChangeAspect="1"/>
          </p:cNvPicPr>
          <p:nvPr/>
        </p:nvPicPr>
        <p:blipFill rotWithShape="1">
          <a:blip r:embed="rId3"/>
          <a:srcRect t="3432"/>
          <a:stretch/>
        </p:blipFill>
        <p:spPr>
          <a:xfrm>
            <a:off x="10788650" y="3175881"/>
            <a:ext cx="6356350" cy="4703591"/>
          </a:xfrm>
          <a:prstGeom prst="rect">
            <a:avLst/>
          </a:prstGeom>
        </p:spPr>
      </p:pic>
      <p:sp>
        <p:nvSpPr>
          <p:cNvPr id="12" name="TextBox 5"/>
          <p:cNvSpPr txBox="1"/>
          <p:nvPr/>
        </p:nvSpPr>
        <p:spPr>
          <a:xfrm>
            <a:off x="2127929" y="3175881"/>
            <a:ext cx="56444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hangingPunct="1"/>
            <a:r>
              <a:rPr lang="en-US" sz="2800" kern="1200" cap="non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timing variation across Timepix3</a:t>
            </a:r>
          </a:p>
          <a:p>
            <a:pPr marL="285750" indent="-285750" defTabSz="457200" hangingPunct="1">
              <a:buFont typeface="Arial"/>
              <a:buChar char="•"/>
            </a:pPr>
            <a:r>
              <a:rPr lang="en-US" sz="2800" kern="1200" cap="non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min-max = 3 ns ( &gt;&gt; resolution)</a:t>
            </a:r>
          </a:p>
          <a:p>
            <a:pPr marL="285750" indent="-285750" defTabSz="457200" hangingPunct="1">
              <a:buFont typeface="Arial"/>
              <a:buChar char="•"/>
            </a:pPr>
            <a:r>
              <a:rPr lang="en-US" sz="2800" kern="1200" cap="non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correction essential</a:t>
            </a:r>
          </a:p>
          <a:p>
            <a:pPr marL="285750" indent="-285750" defTabSz="457200" hangingPunct="1">
              <a:buFont typeface="Arial"/>
              <a:buChar char="•"/>
            </a:pPr>
            <a:r>
              <a:rPr lang="en-US" sz="2800" kern="1200" cap="non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 due to routing (crosstalk)</a:t>
            </a:r>
          </a:p>
          <a:p>
            <a:pPr marL="285750" indent="-285750" defTabSz="457200" hangingPunct="1">
              <a:buFont typeface="Arial"/>
              <a:buChar char="•"/>
            </a:pPr>
            <a:r>
              <a:rPr lang="en-US" sz="2800" kern="1200" cap="non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distribution</a:t>
            </a:r>
            <a:endParaRPr lang="en-US" sz="1800" kern="1200" cap="non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750" y="8241246"/>
            <a:ext cx="7552067" cy="3743668"/>
          </a:xfrm>
          <a:prstGeom prst="rect">
            <a:avLst/>
          </a:prstGeom>
        </p:spPr>
      </p:pic>
      <p:cxnSp>
        <p:nvCxnSpPr>
          <p:cNvPr id="15" name="Rechte verbindingslijn 14"/>
          <p:cNvCxnSpPr/>
          <p:nvPr/>
        </p:nvCxnSpPr>
        <p:spPr>
          <a:xfrm flipH="1" flipV="1">
            <a:off x="11582400" y="7162800"/>
            <a:ext cx="2099633" cy="1924050"/>
          </a:xfrm>
          <a:prstGeom prst="line">
            <a:avLst/>
          </a:prstGeom>
          <a:noFill/>
          <a:ln w="31750" cap="flat">
            <a:solidFill>
              <a:srgbClr val="000000"/>
            </a:solidFill>
            <a:prstDash val="solid"/>
            <a:miter lim="400000"/>
            <a:headEnd type="oval" w="lg" len="lg"/>
            <a:tailEnd type="oval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Rechte verbindingslijn 15"/>
          <p:cNvCxnSpPr/>
          <p:nvPr/>
        </p:nvCxnSpPr>
        <p:spPr>
          <a:xfrm flipH="1" flipV="1">
            <a:off x="13682034" y="5181600"/>
            <a:ext cx="974629" cy="3905250"/>
          </a:xfrm>
          <a:prstGeom prst="line">
            <a:avLst/>
          </a:prstGeom>
          <a:noFill/>
          <a:ln w="31750" cap="flat">
            <a:solidFill>
              <a:srgbClr val="000000"/>
            </a:solidFill>
            <a:prstDash val="solid"/>
            <a:miter lim="400000"/>
            <a:headEnd type="oval" w="lg" len="lg"/>
            <a:tailEnd type="oval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Arrow Connector 8"/>
          <p:cNvCxnSpPr/>
          <p:nvPr/>
        </p:nvCxnSpPr>
        <p:spPr>
          <a:xfrm flipV="1">
            <a:off x="11368896" y="3175879"/>
            <a:ext cx="4804554" cy="2"/>
          </a:xfrm>
          <a:prstGeom prst="straightConnector1">
            <a:avLst/>
          </a:prstGeom>
          <a:ln>
            <a:solidFill>
              <a:schemeClr val="bg1"/>
            </a:solidFill>
            <a:headEnd type="arrow" w="lg" len="med"/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5"/>
          <p:cNvSpPr txBox="1"/>
          <p:nvPr/>
        </p:nvSpPr>
        <p:spPr>
          <a:xfrm>
            <a:off x="12251461" y="2647755"/>
            <a:ext cx="3430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hangingPunct="1"/>
            <a:r>
              <a:rPr lang="en-US" sz="2800" kern="1200" cap="none" dirty="0" smtClean="0">
                <a:solidFill>
                  <a:prstClr val="black"/>
                </a:solidFill>
                <a:latin typeface="Calibri"/>
              </a:rPr>
              <a:t>55 </a:t>
            </a:r>
            <a:r>
              <a:rPr lang="el-GR" sz="2800" kern="1200" cap="none" dirty="0" smtClean="0">
                <a:solidFill>
                  <a:prstClr val="black"/>
                </a:solidFill>
                <a:latin typeface="Calibri"/>
              </a:rPr>
              <a:t>μ</a:t>
            </a:r>
            <a:r>
              <a:rPr lang="en-US" sz="2800" kern="1200" cap="none" dirty="0" smtClean="0">
                <a:solidFill>
                  <a:prstClr val="black"/>
                </a:solidFill>
                <a:latin typeface="Calibri"/>
              </a:rPr>
              <a:t>m pixel, top view</a:t>
            </a:r>
            <a:endParaRPr lang="en-US" sz="1800" kern="1200" cap="non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TextBox 5"/>
          <p:cNvSpPr txBox="1"/>
          <p:nvPr/>
        </p:nvSpPr>
        <p:spPr>
          <a:xfrm>
            <a:off x="11225936" y="11522640"/>
            <a:ext cx="3430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hangingPunct="1"/>
            <a:r>
              <a:rPr lang="en-US" sz="2800" kern="1200" cap="none" dirty="0" smtClean="0">
                <a:solidFill>
                  <a:prstClr val="black"/>
                </a:solidFill>
                <a:latin typeface="Calibri"/>
              </a:rPr>
              <a:t>3D sensor side view</a:t>
            </a:r>
            <a:endParaRPr lang="en-US" sz="1800" kern="1200" cap="non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extBox 14"/>
          <p:cNvSpPr txBox="1"/>
          <p:nvPr/>
        </p:nvSpPr>
        <p:spPr>
          <a:xfrm>
            <a:off x="17458066" y="3175881"/>
            <a:ext cx="667828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hangingPunct="1"/>
            <a:r>
              <a:rPr lang="en-US" sz="2800" kern="1200" cap="non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 versus position in 3D sensor</a:t>
            </a:r>
          </a:p>
          <a:p>
            <a:pPr marL="285750" indent="-285750" defTabSz="457200" hangingPunct="1">
              <a:buFont typeface="Arial"/>
              <a:buChar char="•"/>
            </a:pPr>
            <a:r>
              <a:rPr lang="en-US" sz="2800" kern="1200" cap="non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 lower charge in pillars</a:t>
            </a:r>
          </a:p>
          <a:p>
            <a:pPr marL="285750" indent="-285750" defTabSz="457200" hangingPunct="1">
              <a:buFont typeface="Arial"/>
              <a:buChar char="•"/>
            </a:pPr>
            <a:r>
              <a:rPr lang="en-US" sz="2800" kern="1200" cap="non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charge -&gt; worse timing</a:t>
            </a:r>
          </a:p>
          <a:p>
            <a:pPr marL="285750" indent="-285750" defTabSz="457200" hangingPunct="1">
              <a:buFont typeface="Arial"/>
              <a:buChar char="•"/>
            </a:pPr>
            <a:endParaRPr lang="en-US" sz="1800" kern="1200" cap="none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5728" y="4738552"/>
            <a:ext cx="6322960" cy="3624730"/>
          </a:xfrm>
          <a:prstGeom prst="rect">
            <a:avLst/>
          </a:prstGeom>
        </p:spPr>
      </p:pic>
      <p:sp>
        <p:nvSpPr>
          <p:cNvPr id="18" name="Content Placeholder 7"/>
          <p:cNvSpPr txBox="1">
            <a:spLocks/>
          </p:cNvSpPr>
          <p:nvPr/>
        </p:nvSpPr>
        <p:spPr>
          <a:xfrm>
            <a:off x="17720633" y="8771296"/>
            <a:ext cx="6153150" cy="2683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800" cap="none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 interest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for TPX3 systems: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ASACUSA (anti proton experiment)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cap="none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</a:t>
            </a:r>
            <a:r>
              <a:rPr lang="en-US" sz="2800" cap="none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Liverpool (proton therapy)</a:t>
            </a: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LHCb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Lepcol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2125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14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077218"/>
          </a:xfrm>
        </p:spPr>
        <p:txBody>
          <a:bodyPr/>
          <a:lstStyle/>
          <a:p>
            <a:pPr algn="ctr"/>
            <a:r>
              <a:rPr lang="en-US" dirty="0" smtClean="0"/>
              <a:t>Laser set-up at </a:t>
            </a:r>
            <a:r>
              <a:rPr lang="en-US" dirty="0" err="1" smtClean="0"/>
              <a:t>Nikhef</a:t>
            </a:r>
            <a:endParaRPr lang="nl-NL" dirty="0"/>
          </a:p>
        </p:txBody>
      </p:sp>
      <p:sp>
        <p:nvSpPr>
          <p:cNvPr id="7" name="Content Placeholder 7"/>
          <p:cNvSpPr txBox="1">
            <a:spLocks/>
          </p:cNvSpPr>
          <p:nvPr/>
        </p:nvSpPr>
        <p:spPr>
          <a:xfrm>
            <a:off x="1141222" y="2999252"/>
            <a:ext cx="9582150" cy="2683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cap="none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aser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to systematically cross check beam data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cap="none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ubmicron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positioning in X, Y and Z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cap="none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urrently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limited by laser min. pulse length and spot size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(considering to upgrade the laser)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7007" y="2711020"/>
            <a:ext cx="10939244" cy="8490380"/>
          </a:xfrm>
          <a:prstGeom prst="rect">
            <a:avLst/>
          </a:prstGeom>
        </p:spPr>
      </p:pic>
      <p:sp>
        <p:nvSpPr>
          <p:cNvPr id="10" name="TextBox 5"/>
          <p:cNvSpPr txBox="1"/>
          <p:nvPr/>
        </p:nvSpPr>
        <p:spPr>
          <a:xfrm rot="16200000">
            <a:off x="23138724" y="3347918"/>
            <a:ext cx="1220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hangingPunct="1"/>
            <a:r>
              <a:rPr lang="en-US" sz="2800" kern="1200" cap="none" dirty="0" smtClean="0">
                <a:solidFill>
                  <a:prstClr val="black"/>
                </a:solidFill>
                <a:latin typeface="Calibri"/>
              </a:rPr>
              <a:t>Counts</a:t>
            </a:r>
            <a:endParaRPr lang="en-US" sz="1800" kern="1200" cap="none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15" b="20960"/>
          <a:stretch/>
        </p:blipFill>
        <p:spPr>
          <a:xfrm>
            <a:off x="1755804" y="5277878"/>
            <a:ext cx="8778846" cy="638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938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15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5"/>
          </p:nvPr>
        </p:nvSpPr>
        <p:spPr>
          <a:xfrm>
            <a:off x="635000" y="5873750"/>
            <a:ext cx="23114000" cy="1077218"/>
          </a:xfrm>
        </p:spPr>
        <p:txBody>
          <a:bodyPr/>
          <a:lstStyle/>
          <a:p>
            <a:pPr algn="ctr"/>
            <a:r>
              <a:rPr lang="en-US" dirty="0" smtClean="0"/>
              <a:t>Questions?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94628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DA97BAA-F62C-2E42-BA16-8A08879E4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06" y="7651908"/>
            <a:ext cx="16660780" cy="2029320"/>
          </a:xfrm>
        </p:spPr>
        <p:txBody>
          <a:bodyPr/>
          <a:lstStyle/>
          <a:p>
            <a:r>
              <a:rPr lang="en-US" dirty="0" smtClean="0"/>
              <a:t>Faster, smaller, more and better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AF805987-FBEC-1D45-A185-B41FA898A2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08548" y="10530319"/>
            <a:ext cx="18333936" cy="934684"/>
          </a:xfrm>
        </p:spPr>
        <p:txBody>
          <a:bodyPr/>
          <a:lstStyle/>
          <a:p>
            <a:r>
              <a:rPr lang="en-US" dirty="0" smtClean="0"/>
              <a:t>Developments in the field of pixel detectors</a:t>
            </a:r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>
            <a:off x="0" y="0"/>
            <a:ext cx="24517350" cy="13716000"/>
          </a:xfrm>
          <a:prstGeom prst="rect">
            <a:avLst/>
          </a:prstGeom>
          <a:solidFill>
            <a:srgbClr val="FFFFFF">
              <a:alpha val="62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96552BE2-9607-ED40-A35B-EE701CBAAF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372116" y="773690"/>
            <a:ext cx="5248884" cy="11978119"/>
          </a:xfrm>
        </p:spPr>
        <p:txBody>
          <a:bodyPr/>
          <a:lstStyle/>
          <a:p>
            <a:pPr algn="ctr"/>
            <a:r>
              <a:rPr lang="en-US" sz="2800" dirty="0" smtClean="0"/>
              <a:t>On behalf of:</a:t>
            </a:r>
          </a:p>
          <a:p>
            <a:r>
              <a:rPr lang="en-US" sz="2800" dirty="0" smtClean="0"/>
              <a:t>Martin van </a:t>
            </a:r>
            <a:r>
              <a:rPr lang="en-US" sz="2800" dirty="0" err="1" smtClean="0"/>
              <a:t>Beuzekom</a:t>
            </a:r>
            <a:endParaRPr lang="en-US" sz="2800" dirty="0" smtClean="0"/>
          </a:p>
          <a:p>
            <a:r>
              <a:rPr lang="en-US" sz="2800" dirty="0" smtClean="0"/>
              <a:t>Harry </a:t>
            </a:r>
            <a:r>
              <a:rPr lang="en-US" sz="2800" dirty="0" err="1" smtClean="0"/>
              <a:t>vd</a:t>
            </a:r>
            <a:r>
              <a:rPr lang="en-US" sz="2800" dirty="0" smtClean="0"/>
              <a:t> </a:t>
            </a:r>
            <a:r>
              <a:rPr lang="en-US" sz="2800" dirty="0" err="1" smtClean="0"/>
              <a:t>Graaf</a:t>
            </a:r>
            <a:endParaRPr lang="en-US" sz="2800" dirty="0" smtClean="0"/>
          </a:p>
          <a:p>
            <a:r>
              <a:rPr lang="en-US" sz="2800" dirty="0" err="1" smtClean="0"/>
              <a:t>Navrit</a:t>
            </a:r>
            <a:r>
              <a:rPr lang="en-US" sz="2800" dirty="0" smtClean="0"/>
              <a:t> </a:t>
            </a:r>
            <a:r>
              <a:rPr lang="en-US" sz="2800" dirty="0" err="1" smtClean="0"/>
              <a:t>Bal</a:t>
            </a:r>
            <a:endParaRPr lang="en-US" sz="2800" dirty="0" smtClean="0"/>
          </a:p>
          <a:p>
            <a:r>
              <a:rPr lang="en-US" sz="2800" dirty="0" smtClean="0"/>
              <a:t>Kevin </a:t>
            </a:r>
            <a:r>
              <a:rPr lang="en-US" sz="2800" dirty="0" err="1"/>
              <a:t>Heijhoff</a:t>
            </a:r>
            <a:endParaRPr lang="en-US" sz="2800" dirty="0"/>
          </a:p>
          <a:p>
            <a:r>
              <a:rPr lang="en-US" sz="2800" dirty="0" err="1"/>
              <a:t>Robbert</a:t>
            </a:r>
            <a:r>
              <a:rPr lang="en-US" sz="2800" dirty="0"/>
              <a:t> </a:t>
            </a:r>
            <a:r>
              <a:rPr lang="en-US" sz="2800" dirty="0" err="1"/>
              <a:t>Geertsema</a:t>
            </a:r>
            <a:endParaRPr lang="en-US" sz="2800" dirty="0"/>
          </a:p>
          <a:p>
            <a:r>
              <a:rPr lang="en-US" sz="2800" dirty="0"/>
              <a:t>Peter Bosch</a:t>
            </a:r>
          </a:p>
          <a:p>
            <a:r>
              <a:rPr lang="en-US" sz="2800" dirty="0" err="1"/>
              <a:t>Marjolein</a:t>
            </a:r>
            <a:r>
              <a:rPr lang="en-US" sz="2800" dirty="0"/>
              <a:t> </a:t>
            </a:r>
            <a:r>
              <a:rPr lang="en-US" sz="2800" dirty="0" err="1"/>
              <a:t>Heidotting</a:t>
            </a:r>
            <a:endParaRPr lang="en-US" sz="2800" dirty="0"/>
          </a:p>
          <a:p>
            <a:r>
              <a:rPr lang="en-US" sz="2800" dirty="0" err="1"/>
              <a:t>Hella</a:t>
            </a:r>
            <a:r>
              <a:rPr lang="en-US" sz="2800" dirty="0"/>
              <a:t> </a:t>
            </a:r>
            <a:r>
              <a:rPr lang="en-US" sz="2800" dirty="0" err="1"/>
              <a:t>Snoek</a:t>
            </a:r>
            <a:endParaRPr lang="en-US" sz="2800" dirty="0"/>
          </a:p>
          <a:p>
            <a:r>
              <a:rPr lang="en-US" sz="2800" dirty="0"/>
              <a:t>Daniel </a:t>
            </a:r>
            <a:r>
              <a:rPr lang="en-US" sz="2800" dirty="0" err="1"/>
              <a:t>Hynds</a:t>
            </a:r>
            <a:endParaRPr lang="en-US" sz="2800" dirty="0"/>
          </a:p>
          <a:p>
            <a:r>
              <a:rPr lang="en-US" sz="2800" dirty="0" err="1"/>
              <a:t>Kazu</a:t>
            </a:r>
            <a:r>
              <a:rPr lang="en-US" sz="2800" dirty="0"/>
              <a:t> </a:t>
            </a:r>
            <a:r>
              <a:rPr lang="en-US" sz="2800" dirty="0" err="1" smtClean="0"/>
              <a:t>Akiba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ET:</a:t>
            </a:r>
          </a:p>
          <a:p>
            <a:r>
              <a:rPr lang="en-US" sz="2800" dirty="0" smtClean="0"/>
              <a:t>Bas </a:t>
            </a:r>
            <a:r>
              <a:rPr lang="en-US" sz="2800" dirty="0" err="1" smtClean="0"/>
              <a:t>vd</a:t>
            </a:r>
            <a:r>
              <a:rPr lang="en-US" sz="2800" dirty="0" smtClean="0"/>
              <a:t> </a:t>
            </a:r>
            <a:r>
              <a:rPr lang="en-US" sz="2800" dirty="0" err="1" smtClean="0"/>
              <a:t>Heijden</a:t>
            </a:r>
            <a:endParaRPr lang="en-US" sz="2800" dirty="0" smtClean="0"/>
          </a:p>
          <a:p>
            <a:r>
              <a:rPr lang="en-US" sz="2800" dirty="0" smtClean="0"/>
              <a:t>Peter </a:t>
            </a:r>
            <a:r>
              <a:rPr lang="en-US" sz="2800" dirty="0" err="1" smtClean="0"/>
              <a:t>Jansweijer</a:t>
            </a:r>
            <a:endParaRPr lang="en-US" sz="2800" dirty="0" smtClean="0"/>
          </a:p>
          <a:p>
            <a:r>
              <a:rPr lang="en-US" sz="2800" dirty="0" smtClean="0"/>
              <a:t>Guido </a:t>
            </a:r>
            <a:r>
              <a:rPr lang="en-US" sz="2800" dirty="0" err="1" smtClean="0"/>
              <a:t>Visser</a:t>
            </a:r>
            <a:endParaRPr lang="en-US" sz="2800" dirty="0" smtClean="0"/>
          </a:p>
          <a:p>
            <a:r>
              <a:rPr lang="en-US" sz="2800" dirty="0" err="1" smtClean="0"/>
              <a:t>Henk</a:t>
            </a:r>
            <a:r>
              <a:rPr lang="en-US" sz="2800" dirty="0" smtClean="0"/>
              <a:t> Peek</a:t>
            </a:r>
          </a:p>
          <a:p>
            <a:r>
              <a:rPr lang="en-US" sz="2800" dirty="0" err="1" smtClean="0"/>
              <a:t>Frans</a:t>
            </a:r>
            <a:r>
              <a:rPr lang="en-US" sz="2800" dirty="0" smtClean="0"/>
              <a:t> </a:t>
            </a:r>
            <a:r>
              <a:rPr lang="en-US" sz="2800" dirty="0" err="1" smtClean="0"/>
              <a:t>Schreuder</a:t>
            </a:r>
            <a:endParaRPr lang="en-US" sz="2800" dirty="0" smtClean="0"/>
          </a:p>
          <a:p>
            <a:r>
              <a:rPr lang="en-US" sz="2800" dirty="0"/>
              <a:t>Vladimir </a:t>
            </a:r>
            <a:r>
              <a:rPr lang="en-US" sz="2800" dirty="0" err="1"/>
              <a:t>Gromov</a:t>
            </a:r>
            <a:endParaRPr lang="en-US" sz="2800" dirty="0"/>
          </a:p>
          <a:p>
            <a:r>
              <a:rPr lang="en-US" sz="2800" dirty="0" err="1"/>
              <a:t>Arseniy</a:t>
            </a:r>
            <a:r>
              <a:rPr lang="en-US" sz="2800" dirty="0"/>
              <a:t> </a:t>
            </a:r>
            <a:r>
              <a:rPr lang="en-US" sz="2800" dirty="0" err="1" smtClean="0"/>
              <a:t>Vitkovskiy</a:t>
            </a:r>
            <a:endParaRPr lang="en-US" sz="2800" dirty="0" smtClean="0"/>
          </a:p>
          <a:p>
            <a:r>
              <a:rPr lang="en-US" sz="2800" dirty="0" smtClean="0"/>
              <a:t>Charles </a:t>
            </a:r>
            <a:r>
              <a:rPr lang="en-US" sz="2800" dirty="0" err="1" smtClean="0"/>
              <a:t>Ietswaard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CT:</a:t>
            </a:r>
          </a:p>
          <a:p>
            <a:r>
              <a:rPr lang="en-US" sz="2800" dirty="0" smtClean="0"/>
              <a:t>Vincent v </a:t>
            </a:r>
            <a:r>
              <a:rPr lang="en-US" sz="2800" dirty="0" err="1" smtClean="0"/>
              <a:t>Beveren</a:t>
            </a:r>
            <a:endParaRPr lang="en-US" sz="2800" dirty="0" smtClean="0"/>
          </a:p>
          <a:p>
            <a:r>
              <a:rPr lang="en-US" sz="2800" dirty="0" err="1" smtClean="0"/>
              <a:t>Henk</a:t>
            </a:r>
            <a:r>
              <a:rPr lang="en-US" sz="2800" dirty="0" smtClean="0"/>
              <a:t> </a:t>
            </a:r>
            <a:r>
              <a:rPr lang="en-US" sz="2800" dirty="0" err="1" smtClean="0"/>
              <a:t>Boterenbrood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ASI:</a:t>
            </a:r>
          </a:p>
          <a:p>
            <a:r>
              <a:rPr lang="en-US" sz="2800" dirty="0" err="1" smtClean="0"/>
              <a:t>Kiavash</a:t>
            </a:r>
            <a:r>
              <a:rPr lang="en-US" sz="2800" dirty="0" smtClean="0"/>
              <a:t> </a:t>
            </a:r>
            <a:r>
              <a:rPr lang="en-US" sz="2800" dirty="0" err="1" smtClean="0"/>
              <a:t>Matin</a:t>
            </a:r>
            <a:endParaRPr lang="en-US" sz="2800" dirty="0" smtClean="0"/>
          </a:p>
          <a:p>
            <a:r>
              <a:rPr lang="en-US" sz="2800" dirty="0" smtClean="0"/>
              <a:t>Bram </a:t>
            </a:r>
            <a:r>
              <a:rPr lang="en-US" sz="2800" dirty="0" err="1" smtClean="0"/>
              <a:t>Bouwens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8815957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/>
          <p:cNvPicPr>
            <a:picLocks noGrp="1" noChangeAspect="1"/>
          </p:cNvPicPr>
          <p:nvPr>
            <p:ph type="pic"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" r="4630"/>
          <a:stretch>
            <a:fillRect/>
          </a:stretch>
        </p:blipFill>
        <p:spPr>
          <a:xfrm>
            <a:off x="711200" y="2990850"/>
            <a:ext cx="11178051" cy="8128000"/>
          </a:xfrm>
        </p:spPr>
      </p:pic>
      <p:sp>
        <p:nvSpPr>
          <p:cNvPr id="3" name="Tijdelijke aanduiding voor tekst 2"/>
          <p:cNvSpPr>
            <a:spLocks noGrp="1"/>
          </p:cNvSpPr>
          <p:nvPr>
            <p:ph type="body" sz="half" idx="14"/>
          </p:nvPr>
        </p:nvSpPr>
        <p:spPr>
          <a:xfrm>
            <a:off x="12668250" y="3067050"/>
            <a:ext cx="11181358" cy="814654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ASIC pixel matrix to read out:</a:t>
            </a:r>
          </a:p>
          <a:p>
            <a:endParaRPr lang="en-US" dirty="0" smtClean="0"/>
          </a:p>
          <a:p>
            <a:pPr marL="685800" indent="-685800">
              <a:buFontTx/>
              <a:buChar char="-"/>
            </a:pPr>
            <a:r>
              <a:rPr lang="en-US" sz="4400" dirty="0" smtClean="0"/>
              <a:t>Segmented ‘vacuum’ (Membrane)</a:t>
            </a:r>
          </a:p>
          <a:p>
            <a:pPr marL="685800" indent="-685800">
              <a:buFontTx/>
              <a:buChar char="-"/>
            </a:pPr>
            <a:r>
              <a:rPr lang="en-US" sz="4400" dirty="0" smtClean="0"/>
              <a:t>Segmented gas (</a:t>
            </a:r>
            <a:r>
              <a:rPr lang="en-US" sz="4400" dirty="0" err="1" smtClean="0"/>
              <a:t>Gridpix</a:t>
            </a:r>
            <a:r>
              <a:rPr lang="en-US" sz="4400" dirty="0" smtClean="0"/>
              <a:t>)</a:t>
            </a:r>
          </a:p>
          <a:p>
            <a:pPr marL="685800" indent="-685800">
              <a:buFontTx/>
              <a:buChar char="-"/>
            </a:pPr>
            <a:r>
              <a:rPr lang="en-US" sz="4400" dirty="0" smtClean="0"/>
              <a:t>Segmented liquid (XENON?)</a:t>
            </a:r>
          </a:p>
          <a:p>
            <a:pPr marL="685800" indent="-685800">
              <a:buFontTx/>
              <a:buChar char="-"/>
            </a:pPr>
            <a:r>
              <a:rPr lang="en-US" sz="4400" dirty="0" smtClean="0"/>
              <a:t>Segmented solids (Si, </a:t>
            </a:r>
            <a:r>
              <a:rPr lang="en-US" sz="4400" dirty="0" err="1" smtClean="0"/>
              <a:t>GaAs</a:t>
            </a:r>
            <a:r>
              <a:rPr lang="en-US" sz="4400" dirty="0" smtClean="0"/>
              <a:t>, …)</a:t>
            </a:r>
          </a:p>
          <a:p>
            <a:r>
              <a:rPr lang="en-US" sz="4400" dirty="0">
                <a:sym typeface="Wingdings" panose="05000000000000000000" pitchFamily="2" charset="2"/>
              </a:rPr>
              <a:t> </a:t>
            </a:r>
            <a:r>
              <a:rPr lang="en-US" sz="4400" dirty="0" smtClean="0">
                <a:sym typeface="Wingdings" panose="05000000000000000000" pitchFamily="2" charset="2"/>
              </a:rPr>
              <a:t>  </a:t>
            </a:r>
          </a:p>
          <a:p>
            <a:r>
              <a:rPr lang="en-US" sz="4400" dirty="0" smtClean="0">
                <a:sym typeface="Wingdings" panose="05000000000000000000" pitchFamily="2" charset="2"/>
              </a:rPr>
              <a:t>Applications: Tracking, (X-ray) imaging</a:t>
            </a:r>
            <a:endParaRPr lang="en-US" sz="440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3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077218"/>
          </a:xfrm>
        </p:spPr>
        <p:txBody>
          <a:bodyPr/>
          <a:lstStyle/>
          <a:p>
            <a:pPr algn="ctr"/>
            <a:r>
              <a:rPr lang="en-US" dirty="0" smtClean="0"/>
              <a:t>Pixel detectors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895227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half" idx="14"/>
          </p:nvPr>
        </p:nvSpPr>
        <p:spPr>
          <a:xfrm>
            <a:off x="16744950" y="3065980"/>
            <a:ext cx="6400800" cy="8146543"/>
          </a:xfrm>
        </p:spPr>
        <p:txBody>
          <a:bodyPr/>
          <a:lstStyle/>
          <a:p>
            <a:r>
              <a:rPr lang="en-US" dirty="0" err="1" smtClean="0"/>
              <a:t>Timepix</a:t>
            </a:r>
            <a:r>
              <a:rPr lang="en-US" dirty="0" smtClean="0"/>
              <a:t>: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 smtClean="0"/>
              <a:t>Single hits</a:t>
            </a:r>
            <a:endParaRPr lang="en-US" sz="40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 smtClean="0"/>
              <a:t>Time information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 smtClean="0"/>
              <a:t>Data driven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dirty="0" err="1" smtClean="0"/>
              <a:t>Medipix</a:t>
            </a:r>
            <a:r>
              <a:rPr lang="en-US" dirty="0" smtClean="0"/>
              <a:t>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 smtClean="0"/>
              <a:t>Hit counting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 smtClean="0"/>
              <a:t>Frame based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000" dirty="0"/>
          </a:p>
          <a:p>
            <a:r>
              <a:rPr lang="en-US" sz="4800" i="1" dirty="0" smtClean="0"/>
              <a:t>Pixels measure charge</a:t>
            </a:r>
          </a:p>
          <a:p>
            <a:endParaRPr lang="en-US" sz="4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4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077218"/>
          </a:xfrm>
        </p:spPr>
        <p:txBody>
          <a:bodyPr/>
          <a:lstStyle/>
          <a:p>
            <a:pPr algn="ctr"/>
            <a:r>
              <a:rPr lang="en-US" dirty="0" err="1" smtClean="0"/>
              <a:t>Timepix</a:t>
            </a:r>
            <a:r>
              <a:rPr lang="en-US" dirty="0" smtClean="0"/>
              <a:t> and </a:t>
            </a:r>
            <a:r>
              <a:rPr lang="en-US" dirty="0" err="1" smtClean="0"/>
              <a:t>medipix</a:t>
            </a:r>
            <a:r>
              <a:rPr lang="en-US" dirty="0" smtClean="0"/>
              <a:t> chips</a:t>
            </a:r>
            <a:endParaRPr lang="nl-NL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668" y="7118598"/>
            <a:ext cx="4478982" cy="3176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662" y="3150936"/>
            <a:ext cx="7183819" cy="368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705" y="10294441"/>
            <a:ext cx="7002684" cy="1180581"/>
          </a:xfrm>
          <a:prstGeom prst="rect">
            <a:avLst/>
          </a:prstGeom>
          <a:ln>
            <a:noFill/>
          </a:ln>
        </p:spPr>
      </p:pic>
      <p:cxnSp>
        <p:nvCxnSpPr>
          <p:cNvPr id="11" name="Rechte verbindingslijn met pijl 10"/>
          <p:cNvCxnSpPr/>
          <p:nvPr/>
        </p:nvCxnSpPr>
        <p:spPr>
          <a:xfrm flipV="1">
            <a:off x="7056063" y="9921433"/>
            <a:ext cx="0" cy="1628586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/>
          <p:cNvCxnSpPr/>
          <p:nvPr/>
        </p:nvCxnSpPr>
        <p:spPr>
          <a:xfrm>
            <a:off x="7056063" y="11550019"/>
            <a:ext cx="5402637" cy="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jdelijke aanduiding voor inhoud 20"/>
          <p:cNvSpPr txBox="1">
            <a:spLocks/>
          </p:cNvSpPr>
          <p:nvPr/>
        </p:nvSpPr>
        <p:spPr>
          <a:xfrm>
            <a:off x="6752796" y="9567476"/>
            <a:ext cx="853258" cy="37300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kern="1200">
                <a:solidFill>
                  <a:srgbClr val="FF99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GB" sz="2000" dirty="0" err="1" smtClean="0">
                <a:solidFill>
                  <a:schemeClr val="bg1"/>
                </a:solidFill>
              </a:rPr>
              <a:t>V</a:t>
            </a:r>
            <a:r>
              <a:rPr lang="en-GB" sz="1200" dirty="0" err="1" smtClean="0">
                <a:solidFill>
                  <a:schemeClr val="bg1"/>
                </a:solidFill>
              </a:rPr>
              <a:t>out</a:t>
            </a:r>
            <a:endParaRPr lang="en-GB" sz="2000" dirty="0" smtClean="0">
              <a:solidFill>
                <a:schemeClr val="bg1"/>
              </a:solidFill>
            </a:endParaRPr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endParaRPr lang="en-GB" sz="2000" dirty="0" smtClean="0">
              <a:solidFill>
                <a:schemeClr val="bg1"/>
              </a:solidFill>
            </a:endParaRPr>
          </a:p>
        </p:txBody>
      </p:sp>
      <p:sp>
        <p:nvSpPr>
          <p:cNvPr id="14" name="Tijdelijke aanduiding voor inhoud 20"/>
          <p:cNvSpPr txBox="1">
            <a:spLocks/>
          </p:cNvSpPr>
          <p:nvPr/>
        </p:nvSpPr>
        <p:spPr>
          <a:xfrm>
            <a:off x="11935473" y="11578066"/>
            <a:ext cx="1292960" cy="51088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kern="1200">
                <a:solidFill>
                  <a:srgbClr val="FF99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Time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endParaRPr lang="en-GB" sz="2000" dirty="0" smtClean="0">
              <a:solidFill>
                <a:schemeClr val="bg1"/>
              </a:solidFill>
            </a:endParaRPr>
          </a:p>
        </p:txBody>
      </p:sp>
      <p:cxnSp>
        <p:nvCxnSpPr>
          <p:cNvPr id="15" name="Rechte verbindingslijn 14"/>
          <p:cNvCxnSpPr/>
          <p:nvPr/>
        </p:nvCxnSpPr>
        <p:spPr>
          <a:xfrm>
            <a:off x="6819500" y="11109587"/>
            <a:ext cx="7296550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jdelijke aanduiding voor inhoud 20"/>
          <p:cNvSpPr txBox="1">
            <a:spLocks/>
          </p:cNvSpPr>
          <p:nvPr/>
        </p:nvSpPr>
        <p:spPr>
          <a:xfrm>
            <a:off x="13509075" y="10351754"/>
            <a:ext cx="2115769" cy="85308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kern="1200">
                <a:solidFill>
                  <a:srgbClr val="FF99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Detection threshold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endParaRPr lang="en-GB" sz="2000" dirty="0" smtClean="0">
              <a:solidFill>
                <a:schemeClr val="bg1"/>
              </a:solidFill>
            </a:endParaRPr>
          </a:p>
        </p:txBody>
      </p:sp>
      <p:sp>
        <p:nvSpPr>
          <p:cNvPr id="24" name="Tijdelijke aanduiding voor inhoud 20"/>
          <p:cNvSpPr txBox="1">
            <a:spLocks/>
          </p:cNvSpPr>
          <p:nvPr/>
        </p:nvSpPr>
        <p:spPr>
          <a:xfrm>
            <a:off x="7838502" y="8112730"/>
            <a:ext cx="3018169" cy="57814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kern="1200">
                <a:solidFill>
                  <a:srgbClr val="FF99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Signal processing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And digitizing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endParaRPr lang="en-GB" sz="2000" dirty="0" smtClean="0">
              <a:solidFill>
                <a:schemeClr val="bg1"/>
              </a:solidFill>
            </a:endParaRPr>
          </a:p>
        </p:txBody>
      </p:sp>
      <p:sp>
        <p:nvSpPr>
          <p:cNvPr id="25" name="Rechthoek 24"/>
          <p:cNvSpPr/>
          <p:nvPr/>
        </p:nvSpPr>
        <p:spPr>
          <a:xfrm>
            <a:off x="7838502" y="8039100"/>
            <a:ext cx="2810447" cy="131482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Rechte verbindingslijn met pijl 25"/>
          <p:cNvCxnSpPr/>
          <p:nvPr/>
        </p:nvCxnSpPr>
        <p:spPr>
          <a:xfrm>
            <a:off x="5886450" y="9115664"/>
            <a:ext cx="1933003" cy="351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met pijl 28"/>
          <p:cNvCxnSpPr/>
          <p:nvPr/>
        </p:nvCxnSpPr>
        <p:spPr>
          <a:xfrm>
            <a:off x="10648950" y="9115664"/>
            <a:ext cx="1933003" cy="351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jdelijke aanduiding voor inhoud 20"/>
          <p:cNvSpPr txBox="1">
            <a:spLocks/>
          </p:cNvSpPr>
          <p:nvPr/>
        </p:nvSpPr>
        <p:spPr>
          <a:xfrm>
            <a:off x="11451489" y="8649591"/>
            <a:ext cx="1962335" cy="51088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kern="1200">
                <a:solidFill>
                  <a:srgbClr val="FF99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Data out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endParaRPr lang="en-GB" sz="2000" dirty="0" smtClean="0">
              <a:solidFill>
                <a:schemeClr val="bg1"/>
              </a:solidFill>
            </a:endParaRPr>
          </a:p>
        </p:txBody>
      </p:sp>
      <p:sp>
        <p:nvSpPr>
          <p:cNvPr id="33" name="Tijdelijke aanduiding voor inhoud 20"/>
          <p:cNvSpPr txBox="1">
            <a:spLocks/>
          </p:cNvSpPr>
          <p:nvPr/>
        </p:nvSpPr>
        <p:spPr>
          <a:xfrm>
            <a:off x="1840044" y="10370450"/>
            <a:ext cx="3017706" cy="51088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kern="1200">
                <a:solidFill>
                  <a:srgbClr val="FF99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GB" sz="2000" b="1" dirty="0" smtClean="0">
                <a:solidFill>
                  <a:schemeClr val="bg1"/>
                </a:solidFill>
              </a:rPr>
              <a:t>Pixel input stage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endParaRPr lang="en-GB" sz="2000" dirty="0" smtClean="0">
              <a:solidFill>
                <a:schemeClr val="bg1"/>
              </a:solidFill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6752796" y="9567476"/>
            <a:ext cx="8872048" cy="2521479"/>
          </a:xfrm>
          <a:prstGeom prst="rect">
            <a:avLst/>
          </a:prstGeom>
          <a:noFill/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7" name="Rechte verbindingslijn 16"/>
          <p:cNvCxnSpPr/>
          <p:nvPr/>
        </p:nvCxnSpPr>
        <p:spPr>
          <a:xfrm>
            <a:off x="6203571" y="9115664"/>
            <a:ext cx="549225" cy="451812"/>
          </a:xfrm>
          <a:prstGeom prst="line">
            <a:avLst/>
          </a:prstGeom>
          <a:noFill/>
          <a:ln w="31750" cap="flat">
            <a:solidFill>
              <a:srgbClr val="000000"/>
            </a:solidFill>
            <a:prstDash val="solid"/>
            <a:miter lim="400000"/>
            <a:headEnd type="oval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8" name="Afbeelding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396" y="3817935"/>
            <a:ext cx="5929231" cy="3434013"/>
          </a:xfrm>
          <a:prstGeom prst="rect">
            <a:avLst/>
          </a:prstGeom>
        </p:spPr>
      </p:pic>
      <p:sp>
        <p:nvSpPr>
          <p:cNvPr id="19" name="Rechthoek 18"/>
          <p:cNvSpPr/>
          <p:nvPr/>
        </p:nvSpPr>
        <p:spPr>
          <a:xfrm>
            <a:off x="10104396" y="3817935"/>
            <a:ext cx="5929231" cy="3434013"/>
          </a:xfrm>
          <a:prstGeom prst="rect">
            <a:avLst/>
          </a:prstGeom>
          <a:noFill/>
          <a:ln w="12700" cap="flat">
            <a:solidFill>
              <a:srgbClr val="0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1" name="Rechte verbindingslijn 20"/>
          <p:cNvCxnSpPr>
            <a:endCxn id="19" idx="1"/>
          </p:cNvCxnSpPr>
          <p:nvPr/>
        </p:nvCxnSpPr>
        <p:spPr>
          <a:xfrm>
            <a:off x="6038850" y="5276850"/>
            <a:ext cx="4065546" cy="25809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oval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2007408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half" idx="14"/>
          </p:nvPr>
        </p:nvSpPr>
        <p:spPr>
          <a:xfrm>
            <a:off x="12325350" y="3314700"/>
            <a:ext cx="11639550" cy="8146543"/>
          </a:xfrm>
        </p:spPr>
        <p:txBody>
          <a:bodyPr/>
          <a:lstStyle/>
          <a:p>
            <a:r>
              <a:rPr lang="en-US" dirty="0" smtClean="0"/>
              <a:t>Timepix4 by CERN and </a:t>
            </a:r>
            <a:r>
              <a:rPr lang="en-US" dirty="0" err="1" smtClean="0"/>
              <a:t>Nikhef</a:t>
            </a:r>
            <a:r>
              <a:rPr lang="en-US" dirty="0" smtClean="0"/>
              <a:t>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 smtClean="0"/>
              <a:t>Large(</a:t>
            </a:r>
            <a:r>
              <a:rPr lang="en-US" sz="4000" dirty="0" err="1" smtClean="0"/>
              <a:t>st</a:t>
            </a:r>
            <a:r>
              <a:rPr lang="en-US" sz="4000" dirty="0" smtClean="0"/>
              <a:t>) chip (28 mm x 25 mm)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/>
              <a:t>A</a:t>
            </a:r>
            <a:r>
              <a:rPr lang="en-US" sz="4000" dirty="0" smtClean="0"/>
              <a:t>bout 230 </a:t>
            </a:r>
            <a:r>
              <a:rPr lang="en-US" sz="4000" dirty="0" err="1" smtClean="0"/>
              <a:t>kpix</a:t>
            </a:r>
            <a:r>
              <a:rPr lang="en-US" sz="4000" dirty="0" smtClean="0"/>
              <a:t>, was 65 </a:t>
            </a:r>
            <a:r>
              <a:rPr lang="en-US" sz="4000" dirty="0" err="1" smtClean="0"/>
              <a:t>kpix</a:t>
            </a:r>
            <a:endParaRPr lang="en-US" sz="4000" dirty="0" smtClean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b="1" i="1" dirty="0" smtClean="0"/>
              <a:t>0.2 ns time bin</a:t>
            </a:r>
            <a:r>
              <a:rPr lang="en-US" sz="4000" dirty="0" smtClean="0"/>
              <a:t>, was 1.6 ns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 smtClean="0"/>
              <a:t>Four side ‘tile-able’, was 3 sided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b="1" i="1" dirty="0" smtClean="0"/>
              <a:t>350 </a:t>
            </a:r>
            <a:r>
              <a:rPr lang="en-US" sz="4000" b="1" i="1" dirty="0" err="1" smtClean="0"/>
              <a:t>Mhits</a:t>
            </a:r>
            <a:r>
              <a:rPr lang="en-US" sz="4000" b="1" i="1" dirty="0" smtClean="0"/>
              <a:t>/cm</a:t>
            </a:r>
            <a:r>
              <a:rPr lang="en-US" sz="4000" b="1" i="1" baseline="30000" dirty="0" smtClean="0"/>
              <a:t>2</a:t>
            </a:r>
            <a:r>
              <a:rPr lang="en-US" sz="4000" b="1" i="1" dirty="0" smtClean="0"/>
              <a:t>/s</a:t>
            </a:r>
            <a:r>
              <a:rPr lang="en-US" sz="4000" dirty="0" smtClean="0"/>
              <a:t>, was 40 </a:t>
            </a:r>
            <a:r>
              <a:rPr lang="en-US" sz="4000" dirty="0" err="1" smtClean="0"/>
              <a:t>Mhits</a:t>
            </a:r>
            <a:endParaRPr lang="en-US" sz="4000" dirty="0" smtClean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 smtClean="0"/>
              <a:t>….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 smtClean="0"/>
              <a:t>….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b="1" i="1" dirty="0" smtClean="0"/>
              <a:t>160 </a:t>
            </a:r>
            <a:r>
              <a:rPr lang="en-US" sz="4000" b="1" i="1" dirty="0" err="1" smtClean="0"/>
              <a:t>Gbps</a:t>
            </a:r>
            <a:r>
              <a:rPr lang="en-US" sz="4000" b="1" i="1" dirty="0" smtClean="0"/>
              <a:t> </a:t>
            </a:r>
            <a:r>
              <a:rPr lang="en-US" sz="4000" dirty="0" smtClean="0"/>
              <a:t>data out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000" dirty="0" smtClean="0"/>
          </a:p>
          <a:p>
            <a:r>
              <a:rPr lang="en-US" sz="4000" dirty="0" smtClean="0"/>
              <a:t>Expected mid 2019</a:t>
            </a:r>
            <a:endParaRPr lang="en-US" sz="4000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000" dirty="0" smtClean="0"/>
          </a:p>
          <a:p>
            <a:r>
              <a:rPr lang="en-US" sz="4000" i="1" dirty="0" smtClean="0"/>
              <a:t>Guess who are going to build the readout system.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5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077218"/>
          </a:xfrm>
        </p:spPr>
        <p:txBody>
          <a:bodyPr/>
          <a:lstStyle/>
          <a:p>
            <a:pPr algn="ctr"/>
            <a:r>
              <a:rPr lang="en-US" dirty="0" smtClean="0"/>
              <a:t>New generation: Timepix4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563463"/>
            <a:ext cx="11468100" cy="9507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jdelijke aanduiding voor tekst 2"/>
          <p:cNvSpPr txBox="1">
            <a:spLocks/>
          </p:cNvSpPr>
          <p:nvPr/>
        </p:nvSpPr>
        <p:spPr>
          <a:xfrm>
            <a:off x="1803400" y="9009489"/>
            <a:ext cx="3416300" cy="1149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sz="3200" i="1" dirty="0" smtClean="0"/>
              <a:t>Chip connections</a:t>
            </a:r>
          </a:p>
          <a:p>
            <a:r>
              <a:rPr lang="en-GB" sz="2400" i="1" dirty="0" smtClean="0"/>
              <a:t>(through the silicon)</a:t>
            </a:r>
            <a:endParaRPr lang="en-GB" sz="2400" i="1" dirty="0"/>
          </a:p>
        </p:txBody>
      </p:sp>
      <p:cxnSp>
        <p:nvCxnSpPr>
          <p:cNvPr id="10" name="Rechte verbindingslijn met pijl 9"/>
          <p:cNvCxnSpPr>
            <a:stCxn id="7" idx="0"/>
          </p:cNvCxnSpPr>
          <p:nvPr/>
        </p:nvCxnSpPr>
        <p:spPr>
          <a:xfrm flipH="1" flipV="1">
            <a:off x="990600" y="7279053"/>
            <a:ext cx="2520950" cy="1730436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stealth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Rechte verbindingslijn met pijl 11"/>
          <p:cNvCxnSpPr>
            <a:stCxn id="7" idx="0"/>
          </p:cNvCxnSpPr>
          <p:nvPr/>
        </p:nvCxnSpPr>
        <p:spPr>
          <a:xfrm flipV="1">
            <a:off x="3511550" y="7431453"/>
            <a:ext cx="2413000" cy="1578036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stealth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Rechte verbindingslijn met pijl 14"/>
          <p:cNvCxnSpPr>
            <a:stCxn id="7" idx="0"/>
          </p:cNvCxnSpPr>
          <p:nvPr/>
        </p:nvCxnSpPr>
        <p:spPr>
          <a:xfrm flipV="1">
            <a:off x="3511550" y="7279053"/>
            <a:ext cx="7480300" cy="1730436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stealth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Tijdelijke aanduiding voor tekst 2"/>
          <p:cNvSpPr txBox="1">
            <a:spLocks/>
          </p:cNvSpPr>
          <p:nvPr/>
        </p:nvSpPr>
        <p:spPr>
          <a:xfrm>
            <a:off x="6432550" y="5182480"/>
            <a:ext cx="4635500" cy="574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sz="3200" i="1" dirty="0" smtClean="0"/>
              <a:t>Pixel electronics matrix</a:t>
            </a:r>
            <a:endParaRPr lang="en-GB" sz="2400" i="1" dirty="0"/>
          </a:p>
        </p:txBody>
      </p:sp>
      <p:cxnSp>
        <p:nvCxnSpPr>
          <p:cNvPr id="19" name="Rechte verbindingslijn met pijl 18"/>
          <p:cNvCxnSpPr/>
          <p:nvPr/>
        </p:nvCxnSpPr>
        <p:spPr>
          <a:xfrm>
            <a:off x="8521700" y="5758343"/>
            <a:ext cx="0" cy="79681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oval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Rechte verbindingslijn met pijl 21"/>
          <p:cNvCxnSpPr/>
          <p:nvPr/>
        </p:nvCxnSpPr>
        <p:spPr>
          <a:xfrm flipH="1">
            <a:off x="3511550" y="5758343"/>
            <a:ext cx="5010150" cy="79681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oval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Tijdelijke aanduiding voor tekst 2"/>
          <p:cNvSpPr txBox="1">
            <a:spLocks/>
          </p:cNvSpPr>
          <p:nvPr/>
        </p:nvSpPr>
        <p:spPr>
          <a:xfrm>
            <a:off x="4216400" y="2151489"/>
            <a:ext cx="3937000" cy="839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sz="3200" i="1" dirty="0" smtClean="0"/>
              <a:t>Area: 512x448 pixels</a:t>
            </a:r>
            <a:endParaRPr lang="en-GB" sz="2400" i="1" dirty="0"/>
          </a:p>
        </p:txBody>
      </p:sp>
    </p:spTree>
    <p:extLst>
      <p:ext uri="{BB962C8B-B14F-4D97-AF65-F5344CB8AC3E}">
        <p14:creationId xmlns:p14="http://schemas.microsoft.com/office/powerpoint/2010/main" val="42129657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50" y="2088557"/>
            <a:ext cx="10868025" cy="765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tekst 2"/>
          <p:cNvSpPr>
            <a:spLocks noGrp="1"/>
          </p:cNvSpPr>
          <p:nvPr>
            <p:ph type="body" sz="half" idx="14"/>
          </p:nvPr>
        </p:nvSpPr>
        <p:spPr>
          <a:xfrm>
            <a:off x="12763500" y="2628900"/>
            <a:ext cx="11487150" cy="8146543"/>
          </a:xfrm>
        </p:spPr>
        <p:txBody>
          <a:bodyPr/>
          <a:lstStyle/>
          <a:p>
            <a:r>
              <a:rPr lang="en-GB" dirty="0" smtClean="0"/>
              <a:t>Control PC (the ‘chief’)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000" dirty="0" smtClean="0"/>
              <a:t>Master of </a:t>
            </a:r>
            <a:r>
              <a:rPr lang="en-GB" sz="4000" dirty="0"/>
              <a:t>T</a:t>
            </a:r>
            <a:r>
              <a:rPr lang="en-GB" sz="4000" dirty="0" smtClean="0"/>
              <a:t>imepix4 readout system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4000" dirty="0" smtClean="0"/>
          </a:p>
          <a:p>
            <a:r>
              <a:rPr lang="en-GB" dirty="0" smtClean="0"/>
              <a:t>Control board (the ‘brain’):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000" dirty="0" smtClean="0"/>
              <a:t>Controls up to 8 TPX4 chips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000" dirty="0" smtClean="0"/>
              <a:t>‘slow’ readout of one TPX4 @ 10 Gb/s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4000" dirty="0" smtClean="0"/>
          </a:p>
          <a:p>
            <a:r>
              <a:rPr lang="en-GB" dirty="0" smtClean="0"/>
              <a:t>Timing (the ‘conductor’):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000" dirty="0" smtClean="0"/>
              <a:t>Improved white rabbit, &lt;100 </a:t>
            </a:r>
            <a:r>
              <a:rPr lang="en-GB" sz="4000" dirty="0" err="1" smtClean="0"/>
              <a:t>ps</a:t>
            </a:r>
            <a:r>
              <a:rPr lang="en-GB" sz="4000" dirty="0" smtClean="0"/>
              <a:t> timing and sync.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4000" dirty="0" smtClean="0"/>
          </a:p>
          <a:p>
            <a:r>
              <a:rPr lang="en-GB" dirty="0" smtClean="0"/>
              <a:t>DAQ (the ‘brawn’):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000" dirty="0" smtClean="0"/>
              <a:t>Big boys FPGA + workstation. </a:t>
            </a:r>
            <a:r>
              <a:rPr lang="en-GB" sz="4000" b="1" i="1" dirty="0" smtClean="0"/>
              <a:t>&gt;1TB/min/chip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2"/>
          </p:nvPr>
        </p:nvSpPr>
        <p:spPr>
          <a:xfrm>
            <a:off x="704850" y="12723168"/>
            <a:ext cx="213200" cy="461665"/>
          </a:xfrm>
        </p:spPr>
        <p:txBody>
          <a:bodyPr/>
          <a:lstStyle/>
          <a:p>
            <a:fld id="{86CB4B4D-7CA3-9044-876B-883B54F8677D}" type="slidenum">
              <a:rPr lang="en-GB" smtClean="0"/>
              <a:t>6</a:t>
            </a:fld>
            <a:endParaRPr lang="en-GB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077218"/>
          </a:xfrm>
        </p:spPr>
        <p:txBody>
          <a:bodyPr/>
          <a:lstStyle/>
          <a:p>
            <a:pPr algn="ctr"/>
            <a:r>
              <a:rPr lang="en-GB" dirty="0" smtClean="0"/>
              <a:t>Timepix4 readout system (</a:t>
            </a:r>
            <a:r>
              <a:rPr lang="en-GB" dirty="0" err="1" smtClean="0"/>
              <a:t>Nikhef</a:t>
            </a:r>
            <a:r>
              <a:rPr lang="en-GB" dirty="0"/>
              <a:t>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7911000"/>
            <a:ext cx="7810499" cy="395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Rechte verbindingslijn 7"/>
          <p:cNvCxnSpPr/>
          <p:nvPr/>
        </p:nvCxnSpPr>
        <p:spPr>
          <a:xfrm flipV="1">
            <a:off x="4514850" y="6305550"/>
            <a:ext cx="4667250" cy="1605450"/>
          </a:xfrm>
          <a:prstGeom prst="line">
            <a:avLst/>
          </a:prstGeom>
          <a:noFill/>
          <a:ln w="317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Rechte verbindingslijn 9"/>
          <p:cNvCxnSpPr/>
          <p:nvPr/>
        </p:nvCxnSpPr>
        <p:spPr>
          <a:xfrm flipH="1" flipV="1">
            <a:off x="11277600" y="6305550"/>
            <a:ext cx="1047750" cy="1605450"/>
          </a:xfrm>
          <a:prstGeom prst="line">
            <a:avLst/>
          </a:prstGeom>
          <a:noFill/>
          <a:ln w="317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Rechthoek 13"/>
          <p:cNvSpPr/>
          <p:nvPr/>
        </p:nvSpPr>
        <p:spPr>
          <a:xfrm>
            <a:off x="12477750" y="2628900"/>
            <a:ext cx="9334500" cy="1695450"/>
          </a:xfrm>
          <a:prstGeom prst="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Rechthoek 17"/>
          <p:cNvSpPr/>
          <p:nvPr/>
        </p:nvSpPr>
        <p:spPr>
          <a:xfrm>
            <a:off x="8686800" y="2343150"/>
            <a:ext cx="3099275" cy="1695450"/>
          </a:xfrm>
          <a:prstGeom prst="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Rechthoek 18"/>
          <p:cNvSpPr/>
          <p:nvPr/>
        </p:nvSpPr>
        <p:spPr>
          <a:xfrm>
            <a:off x="12477750" y="4686300"/>
            <a:ext cx="9791700" cy="2114550"/>
          </a:xfrm>
          <a:prstGeom prst="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Rechthoek 19"/>
          <p:cNvSpPr/>
          <p:nvPr/>
        </p:nvSpPr>
        <p:spPr>
          <a:xfrm>
            <a:off x="12477750" y="7391400"/>
            <a:ext cx="11639550" cy="1543050"/>
          </a:xfrm>
          <a:prstGeom prst="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Rechthoek 20"/>
          <p:cNvSpPr/>
          <p:nvPr/>
        </p:nvSpPr>
        <p:spPr>
          <a:xfrm>
            <a:off x="12477750" y="9472878"/>
            <a:ext cx="11639550" cy="1690422"/>
          </a:xfrm>
          <a:prstGeom prst="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Rechthoek 22"/>
          <p:cNvSpPr/>
          <p:nvPr/>
        </p:nvSpPr>
        <p:spPr>
          <a:xfrm>
            <a:off x="2654299" y="4086225"/>
            <a:ext cx="1549637" cy="1552575"/>
          </a:xfrm>
          <a:prstGeom prst="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echthoek 24"/>
          <p:cNvSpPr/>
          <p:nvPr/>
        </p:nvSpPr>
        <p:spPr>
          <a:xfrm>
            <a:off x="2654299" y="5934075"/>
            <a:ext cx="1549637" cy="1552575"/>
          </a:xfrm>
          <a:prstGeom prst="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Rechthoek 25"/>
          <p:cNvSpPr/>
          <p:nvPr/>
        </p:nvSpPr>
        <p:spPr>
          <a:xfrm>
            <a:off x="2654299" y="7743825"/>
            <a:ext cx="1549637" cy="1552575"/>
          </a:xfrm>
          <a:prstGeom prst="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Rechthoek 26"/>
          <p:cNvSpPr/>
          <p:nvPr/>
        </p:nvSpPr>
        <p:spPr>
          <a:xfrm>
            <a:off x="8902699" y="4191000"/>
            <a:ext cx="2717801" cy="1726607"/>
          </a:xfrm>
          <a:prstGeom prst="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Rechthoek 27"/>
          <p:cNvSpPr/>
          <p:nvPr/>
        </p:nvSpPr>
        <p:spPr>
          <a:xfrm>
            <a:off x="8902699" y="6038850"/>
            <a:ext cx="2717801" cy="1726607"/>
          </a:xfrm>
          <a:prstGeom prst="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Rechthoek 28"/>
          <p:cNvSpPr/>
          <p:nvPr/>
        </p:nvSpPr>
        <p:spPr>
          <a:xfrm>
            <a:off x="4514850" y="2074269"/>
            <a:ext cx="3752850" cy="2116731"/>
          </a:xfrm>
          <a:prstGeom prst="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129657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3" grpId="0" animBg="1"/>
      <p:bldP spid="23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9" grpId="0" animBg="1"/>
      <p:bldP spid="2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7660176"/>
            <a:ext cx="7627747" cy="425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652712"/>
            <a:ext cx="6340857" cy="4755643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body" sz="half" idx="14"/>
          </p:nvPr>
        </p:nvSpPr>
        <p:spPr>
          <a:xfrm>
            <a:off x="13296900" y="3429000"/>
            <a:ext cx="9220200" cy="8146543"/>
          </a:xfrm>
        </p:spPr>
        <p:txBody>
          <a:bodyPr/>
          <a:lstStyle/>
          <a:p>
            <a:r>
              <a:rPr lang="en-US" dirty="0" smtClean="0"/>
              <a:t>Spectral X-ray imaging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 smtClean="0"/>
              <a:t>Spectral CT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 smtClean="0"/>
              <a:t>‘dark field’ imaging</a:t>
            </a:r>
          </a:p>
          <a:p>
            <a:r>
              <a:rPr lang="en-US" dirty="0" smtClean="0"/>
              <a:t>‘Visible’ photon counting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 smtClean="0"/>
              <a:t>New photocathode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 smtClean="0"/>
              <a:t>New charge amplifier</a:t>
            </a:r>
          </a:p>
          <a:p>
            <a:r>
              <a:rPr lang="en-US" dirty="0" smtClean="0"/>
              <a:t>Fast &amp; precise timing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 smtClean="0"/>
              <a:t>Timepix3 timing performance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 smtClean="0"/>
              <a:t>3D silicon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7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077218"/>
          </a:xfrm>
        </p:spPr>
        <p:txBody>
          <a:bodyPr/>
          <a:lstStyle/>
          <a:p>
            <a:pPr algn="ctr"/>
            <a:r>
              <a:rPr lang="en-US" dirty="0" smtClean="0"/>
              <a:t>what we do with the (old) pixel chips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21" y="2652712"/>
            <a:ext cx="4605465" cy="475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9657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8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077218"/>
          </a:xfrm>
        </p:spPr>
        <p:txBody>
          <a:bodyPr/>
          <a:lstStyle/>
          <a:p>
            <a:pPr algn="ctr"/>
            <a:r>
              <a:rPr lang="en-US" dirty="0" smtClean="0"/>
              <a:t>Spectral X-ray imaging</a:t>
            </a:r>
            <a:endParaRPr lang="nl-NL" dirty="0"/>
          </a:p>
        </p:txBody>
      </p:sp>
      <p:pic>
        <p:nvPicPr>
          <p:cNvPr id="7" name="Radontransfor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79526" y="2422798"/>
            <a:ext cx="4778102" cy="4778102"/>
          </a:xfrm>
          <a:prstGeom prst="rect">
            <a:avLst/>
          </a:prstGeom>
        </p:spPr>
      </p:pic>
      <p:pic>
        <p:nvPicPr>
          <p:cNvPr id="8" name="50kV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79526" y="7252320"/>
            <a:ext cx="4778102" cy="4778102"/>
          </a:xfrm>
          <a:prstGeom prst="rect">
            <a:avLst/>
          </a:prstGeom>
        </p:spPr>
      </p:pic>
      <p:cxnSp>
        <p:nvCxnSpPr>
          <p:cNvPr id="9" name="Rechte verbindingslijn 8"/>
          <p:cNvCxnSpPr/>
          <p:nvPr/>
        </p:nvCxnSpPr>
        <p:spPr>
          <a:xfrm>
            <a:off x="1252786" y="2422798"/>
            <a:ext cx="6367214" cy="0"/>
          </a:xfrm>
          <a:prstGeom prst="line">
            <a:avLst/>
          </a:prstGeom>
          <a:ln w="317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8" t="16629" r="28861" b="31484"/>
          <a:stretch/>
        </p:blipFill>
        <p:spPr>
          <a:xfrm>
            <a:off x="9363570" y="3190419"/>
            <a:ext cx="6105030" cy="5850705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9095371" y="9161021"/>
            <a:ext cx="6258929" cy="9021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kern="1200">
                <a:solidFill>
                  <a:srgbClr val="FF99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GB" dirty="0" smtClean="0">
                <a:solidFill>
                  <a:schemeClr val="bg1"/>
                </a:solidFill>
              </a:rPr>
              <a:t>5 - 35 </a:t>
            </a:r>
            <a:r>
              <a:rPr lang="en-GB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GB" cap="none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dirty="0" smtClean="0">
                <a:solidFill>
                  <a:schemeClr val="bg1"/>
                </a:solidFill>
              </a:rPr>
              <a:t> full spectrum</a:t>
            </a:r>
          </a:p>
          <a:p>
            <a:pPr marL="0" indent="0" algn="ctr" fontAlgn="auto">
              <a:spcAft>
                <a:spcPts val="0"/>
              </a:spcAft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X-ray tubes emit a broad spectrum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9477870" y="11013360"/>
            <a:ext cx="5876430" cy="723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kern="1200">
                <a:solidFill>
                  <a:srgbClr val="FF99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GB" dirty="0" smtClean="0">
                <a:solidFill>
                  <a:schemeClr val="bg1"/>
                </a:solidFill>
              </a:rPr>
              <a:t>Density gradient?</a:t>
            </a: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8" t="16629" r="28861" b="31484"/>
          <a:stretch/>
        </p:blipFill>
        <p:spPr>
          <a:xfrm>
            <a:off x="16227200" y="3191140"/>
            <a:ext cx="6099400" cy="5845311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6653983" y="9247462"/>
            <a:ext cx="5245833" cy="7292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kern="1200">
                <a:solidFill>
                  <a:srgbClr val="FF99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GB" dirty="0" smtClean="0">
                <a:solidFill>
                  <a:schemeClr val="bg1"/>
                </a:solidFill>
              </a:rPr>
              <a:t>16-20 </a:t>
            </a:r>
            <a:r>
              <a:rPr lang="en-GB" dirty="0" err="1" smtClean="0">
                <a:solidFill>
                  <a:schemeClr val="bg1"/>
                </a:solidFill>
              </a:rPr>
              <a:t>k</a:t>
            </a:r>
            <a:r>
              <a:rPr lang="en-GB" cap="none" dirty="0" err="1" smtClean="0">
                <a:solidFill>
                  <a:schemeClr val="bg1"/>
                </a:solidFill>
              </a:rPr>
              <a:t>e</a:t>
            </a:r>
            <a:r>
              <a:rPr lang="en-GB" dirty="0" err="1" smtClean="0">
                <a:solidFill>
                  <a:schemeClr val="bg1"/>
                </a:solidFill>
              </a:rPr>
              <a:t>V</a:t>
            </a:r>
            <a:r>
              <a:rPr lang="en-GB" dirty="0" smtClean="0">
                <a:solidFill>
                  <a:schemeClr val="bg1"/>
                </a:solidFill>
              </a:rPr>
              <a:t> Band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8180941" y="11013360"/>
            <a:ext cx="2191916" cy="5613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kern="1200">
                <a:solidFill>
                  <a:srgbClr val="FF99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GB" dirty="0" smtClean="0">
                <a:solidFill>
                  <a:schemeClr val="bg1"/>
                </a:solidFill>
              </a:rPr>
              <a:t>Nope!</a:t>
            </a:r>
          </a:p>
        </p:txBody>
      </p:sp>
    </p:spTree>
    <p:extLst>
      <p:ext uri="{BB962C8B-B14F-4D97-AF65-F5344CB8AC3E}">
        <p14:creationId xmlns:p14="http://schemas.microsoft.com/office/powerpoint/2010/main" val="42129657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3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2.08333E-7 0.34699 " pathEditMode="relative" rAng="0" ptsTypes="AA">
                                      <p:cBhvr>
                                        <p:cTn id="12" dur="1032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1" grpId="0"/>
      <p:bldP spid="1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20" b="52737"/>
          <a:stretch/>
        </p:blipFill>
        <p:spPr bwMode="auto">
          <a:xfrm>
            <a:off x="6492512" y="2092422"/>
            <a:ext cx="3694112" cy="336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" r="15964" b="12942"/>
          <a:stretch/>
        </p:blipFill>
        <p:spPr bwMode="auto">
          <a:xfrm>
            <a:off x="1638300" y="5652088"/>
            <a:ext cx="9849644" cy="553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tekst 2"/>
          <p:cNvSpPr>
            <a:spLocks noGrp="1"/>
          </p:cNvSpPr>
          <p:nvPr>
            <p:ph type="body" sz="half" idx="14"/>
          </p:nvPr>
        </p:nvSpPr>
        <p:spPr>
          <a:xfrm>
            <a:off x="15400054" y="3854958"/>
            <a:ext cx="7720013" cy="5311522"/>
          </a:xfrm>
        </p:spPr>
        <p:txBody>
          <a:bodyPr/>
          <a:lstStyle/>
          <a:p>
            <a:r>
              <a:rPr lang="en-GB" dirty="0" smtClean="0"/>
              <a:t>Joint project proposal:</a:t>
            </a:r>
          </a:p>
          <a:p>
            <a:r>
              <a:rPr lang="en-GB" sz="4000" dirty="0" smtClean="0"/>
              <a:t>Institutes: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000" dirty="0" smtClean="0"/>
              <a:t>NKI </a:t>
            </a:r>
            <a:r>
              <a:rPr lang="en-GB" sz="2800" dirty="0" smtClean="0"/>
              <a:t>(Dutch cancer institute)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000" dirty="0" err="1" smtClean="0"/>
              <a:t>Nikhef</a:t>
            </a:r>
            <a:endParaRPr lang="en-GB" sz="4000" dirty="0" smtClean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000" dirty="0" smtClean="0"/>
              <a:t>CWI </a:t>
            </a:r>
            <a:r>
              <a:rPr lang="en-GB" sz="2800" dirty="0" smtClean="0"/>
              <a:t>(our neighbours)</a:t>
            </a:r>
          </a:p>
          <a:p>
            <a:r>
              <a:rPr lang="en-GB" sz="4000" dirty="0" smtClean="0"/>
              <a:t>Industry: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000" dirty="0" smtClean="0"/>
              <a:t>ASI </a:t>
            </a:r>
            <a:r>
              <a:rPr lang="en-GB" sz="2800" dirty="0" smtClean="0"/>
              <a:t>(</a:t>
            </a:r>
            <a:r>
              <a:rPr lang="en-GB" sz="2800" dirty="0" err="1" smtClean="0"/>
              <a:t>Nikhef</a:t>
            </a:r>
            <a:r>
              <a:rPr lang="en-GB" sz="2800" dirty="0" smtClean="0"/>
              <a:t> spin-off)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000" dirty="0" smtClean="0"/>
              <a:t>XRE </a:t>
            </a:r>
            <a:r>
              <a:rPr lang="en-GB" sz="2800" dirty="0" smtClean="0"/>
              <a:t>(Ghent </a:t>
            </a:r>
            <a:r>
              <a:rPr lang="en-GB" sz="2800" dirty="0" err="1" smtClean="0"/>
              <a:t>univ.</a:t>
            </a:r>
            <a:r>
              <a:rPr lang="en-GB" sz="2800" dirty="0" smtClean="0"/>
              <a:t> spin-off)</a:t>
            </a:r>
          </a:p>
          <a:p>
            <a:pPr algn="ctr"/>
            <a:endParaRPr lang="en-GB" sz="2800" dirty="0" smtClean="0"/>
          </a:p>
          <a:p>
            <a:endParaRPr lang="en-GB" sz="4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2"/>
          </p:nvPr>
        </p:nvSpPr>
        <p:spPr>
          <a:xfrm>
            <a:off x="704850" y="12723168"/>
            <a:ext cx="213200" cy="461665"/>
          </a:xfrm>
        </p:spPr>
        <p:txBody>
          <a:bodyPr/>
          <a:lstStyle/>
          <a:p>
            <a:fld id="{86CB4B4D-7CA3-9044-876B-883B54F8677D}" type="slidenum">
              <a:rPr lang="en-GB" smtClean="0"/>
              <a:t>9</a:t>
            </a:fld>
            <a:endParaRPr lang="en-GB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077218"/>
          </a:xfrm>
        </p:spPr>
        <p:txBody>
          <a:bodyPr/>
          <a:lstStyle/>
          <a:p>
            <a:pPr algn="ctr"/>
            <a:r>
              <a:rPr lang="en-GB" dirty="0" smtClean="0"/>
              <a:t>Spectral CT tumour recognition</a:t>
            </a:r>
            <a:endParaRPr lang="en-GB" dirty="0"/>
          </a:p>
        </p:txBody>
      </p:sp>
      <p:sp>
        <p:nvSpPr>
          <p:cNvPr id="8" name="Rechteraccolade 7"/>
          <p:cNvSpPr/>
          <p:nvPr/>
        </p:nvSpPr>
        <p:spPr>
          <a:xfrm>
            <a:off x="20346422" y="6079708"/>
            <a:ext cx="723900" cy="2873792"/>
          </a:xfrm>
          <a:prstGeom prst="rightBrac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0613123" y="6990678"/>
            <a:ext cx="3770878" cy="1170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kern="1200">
                <a:solidFill>
                  <a:srgbClr val="FF99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b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GB" sz="2800" dirty="0" err="1" smtClean="0">
                <a:solidFill>
                  <a:schemeClr val="bg1"/>
                </a:solidFill>
              </a:rPr>
              <a:t>FleX</a:t>
            </a:r>
            <a:r>
              <a:rPr lang="en-GB" sz="2800" dirty="0" smtClean="0">
                <a:solidFill>
                  <a:schemeClr val="bg1"/>
                </a:solidFill>
              </a:rPr>
              <a:t>-ray</a:t>
            </a:r>
          </a:p>
          <a:p>
            <a:pPr marL="0" indent="0" algn="ctr" fontAlgn="auto">
              <a:spcAft>
                <a:spcPts val="0"/>
              </a:spcAft>
              <a:buNone/>
            </a:pPr>
            <a:r>
              <a:rPr lang="en-GB" sz="2800" dirty="0" smtClean="0">
                <a:solidFill>
                  <a:schemeClr val="bg1"/>
                </a:solidFill>
              </a:rPr>
              <a:t>collaboration</a:t>
            </a:r>
          </a:p>
        </p:txBody>
      </p:sp>
      <p:sp>
        <p:nvSpPr>
          <p:cNvPr id="12" name="TextBox 5"/>
          <p:cNvSpPr txBox="1"/>
          <p:nvPr/>
        </p:nvSpPr>
        <p:spPr>
          <a:xfrm rot="16200000">
            <a:off x="-634223" y="8016752"/>
            <a:ext cx="4021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hangingPunct="1"/>
            <a:r>
              <a:rPr lang="en-US" sz="2800" kern="1200" cap="none" dirty="0" smtClean="0">
                <a:solidFill>
                  <a:prstClr val="black"/>
                </a:solidFill>
                <a:latin typeface="Calibri"/>
              </a:rPr>
              <a:t>Absorption </a:t>
            </a:r>
            <a:r>
              <a:rPr lang="en-US" sz="2800" kern="1200" cap="none" dirty="0" err="1" smtClean="0">
                <a:solidFill>
                  <a:prstClr val="black"/>
                </a:solidFill>
                <a:latin typeface="Calibri"/>
              </a:rPr>
              <a:t>arb</a:t>
            </a:r>
            <a:r>
              <a:rPr lang="en-US" sz="2800" kern="1200" cap="none" dirty="0" smtClean="0">
                <a:solidFill>
                  <a:prstClr val="black"/>
                </a:solidFill>
                <a:latin typeface="Calibri"/>
              </a:rPr>
              <a:t>. units</a:t>
            </a:r>
            <a:endParaRPr lang="en-US" sz="1800" kern="1200" cap="non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ijdelijke aanduiding voor tekst 2"/>
          <p:cNvSpPr txBox="1">
            <a:spLocks/>
          </p:cNvSpPr>
          <p:nvPr/>
        </p:nvSpPr>
        <p:spPr>
          <a:xfrm>
            <a:off x="13383647" y="10840787"/>
            <a:ext cx="9990703" cy="1149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i="1" dirty="0" smtClean="0"/>
              <a:t>Prevent ‘excessive’ surgery!</a:t>
            </a:r>
            <a:endParaRPr lang="en-GB" sz="4000" i="1" dirty="0"/>
          </a:p>
        </p:txBody>
      </p:sp>
      <p:sp>
        <p:nvSpPr>
          <p:cNvPr id="14" name="TextBox 5"/>
          <p:cNvSpPr txBox="1"/>
          <p:nvPr/>
        </p:nvSpPr>
        <p:spPr>
          <a:xfrm>
            <a:off x="2770078" y="5390478"/>
            <a:ext cx="7748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hangingPunct="1"/>
            <a:r>
              <a:rPr lang="en-US" sz="2800" kern="1200" cap="none" dirty="0" smtClean="0">
                <a:solidFill>
                  <a:prstClr val="black"/>
                </a:solidFill>
                <a:latin typeface="Calibri"/>
              </a:rPr>
              <a:t>X-ray absorption of different parts in sample</a:t>
            </a:r>
            <a:endParaRPr lang="en-US" sz="1800" kern="1200" cap="non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5064124" y="11172261"/>
            <a:ext cx="3159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hangingPunct="1"/>
            <a:r>
              <a:rPr lang="en-US" sz="2800" kern="1200" cap="none" dirty="0" smtClean="0">
                <a:solidFill>
                  <a:prstClr val="black"/>
                </a:solidFill>
                <a:latin typeface="Calibri"/>
              </a:rPr>
              <a:t>X-ray photon energy</a:t>
            </a:r>
            <a:endParaRPr lang="en-US" sz="1800" kern="1200" cap="non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5"/>
          <p:cNvSpPr txBox="1"/>
          <p:nvPr/>
        </p:nvSpPr>
        <p:spPr>
          <a:xfrm>
            <a:off x="6716677" y="2164598"/>
            <a:ext cx="3159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hangingPunct="1"/>
            <a:r>
              <a:rPr lang="en-US" sz="2800" kern="1200" cap="none" dirty="0" smtClean="0">
                <a:solidFill>
                  <a:srgbClr val="FFFFFF"/>
                </a:solidFill>
                <a:latin typeface="Calibri"/>
              </a:rPr>
              <a:t>Real </a:t>
            </a:r>
            <a:r>
              <a:rPr lang="en-US" sz="2800" kern="1200" cap="none" dirty="0" err="1" smtClean="0">
                <a:solidFill>
                  <a:srgbClr val="FFFFFF"/>
                </a:solidFill>
                <a:latin typeface="Calibri"/>
              </a:rPr>
              <a:t>tumour</a:t>
            </a:r>
            <a:endParaRPr lang="en-US" sz="1800" kern="1200" cap="none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/>
          <a:stretch/>
        </p:blipFill>
        <p:spPr bwMode="auto">
          <a:xfrm>
            <a:off x="11354081" y="6381750"/>
            <a:ext cx="3598165" cy="371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6" b="50938"/>
          <a:stretch/>
        </p:blipFill>
        <p:spPr bwMode="auto">
          <a:xfrm>
            <a:off x="11296933" y="2088786"/>
            <a:ext cx="3545712" cy="382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5"/>
          <p:cNvSpPr txBox="1"/>
          <p:nvPr/>
        </p:nvSpPr>
        <p:spPr>
          <a:xfrm>
            <a:off x="11682656" y="2164598"/>
            <a:ext cx="3159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hangingPunct="1"/>
            <a:r>
              <a:rPr lang="en-US" sz="2800" kern="1200" cap="none" dirty="0" smtClean="0">
                <a:solidFill>
                  <a:srgbClr val="FFFFFF"/>
                </a:solidFill>
                <a:latin typeface="Calibri"/>
              </a:rPr>
              <a:t>Conventional X-ray</a:t>
            </a:r>
            <a:endParaRPr lang="en-US" sz="1800" kern="1200" cap="none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TextBox 5"/>
          <p:cNvSpPr txBox="1"/>
          <p:nvPr/>
        </p:nvSpPr>
        <p:spPr>
          <a:xfrm>
            <a:off x="11411234" y="6505166"/>
            <a:ext cx="343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hangingPunct="1"/>
            <a:r>
              <a:rPr lang="en-US" sz="2800" kern="1200" cap="none" dirty="0" err="1" smtClean="0">
                <a:solidFill>
                  <a:srgbClr val="FFFFFF"/>
                </a:solidFill>
                <a:latin typeface="Calibri"/>
              </a:rPr>
              <a:t>Conventional+spectral</a:t>
            </a:r>
            <a:endParaRPr lang="en-US" sz="1800" kern="1200" cap="none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58588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IKHEF_PRESENTATIE-TEMPLATE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xmlns="" name="WT_NIKHEF_PRESENTATIE-TEMPLATE" id="{EACE4005-861C-BF4A-97C0-554FE5B33ECB}" vid="{739EF6AC-5BCB-6E47-A47D-B75394F75436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NIKHEF_PRESENTATIE-TEMPLATE</Template>
  <TotalTime>1461</TotalTime>
  <Words>694</Words>
  <Application>Microsoft Office PowerPoint</Application>
  <PresentationFormat>Aangepast</PresentationFormat>
  <Paragraphs>199</Paragraphs>
  <Slides>15</Slides>
  <Notes>0</Notes>
  <HiddenSlides>0</HiddenSlides>
  <MMClips>2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16" baseType="lpstr">
      <vt:lpstr>NIKHEF_PRESENTATIE-TEMPLATE</vt:lpstr>
      <vt:lpstr>Faster, smaller, more and better</vt:lpstr>
      <vt:lpstr>Faster, smaller, more and better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Martin</dc:creator>
  <cp:lastModifiedBy>Martin</cp:lastModifiedBy>
  <cp:revision>95</cp:revision>
  <dcterms:created xsi:type="dcterms:W3CDTF">2018-12-05T15:09:57Z</dcterms:created>
  <dcterms:modified xsi:type="dcterms:W3CDTF">2018-12-15T21:29:34Z</dcterms:modified>
</cp:coreProperties>
</file>