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y="6858000" cx="12192000"/>
  <p:notesSz cx="9144000" cy="6858000"/>
  <p:embeddedFontLst>
    <p:embeddedFont>
      <p:font typeface="Roboto"/>
      <p:regular r:id="rId58"/>
      <p:bold r:id="rId59"/>
      <p:italic r:id="rId60"/>
      <p:boldItalic r:id="rId61"/>
    </p:embeddedFont>
    <p:embeddedFont>
      <p:font typeface="Roboto Light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RobotoLight-regular.fntdata"/><Relationship Id="rId61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64" Type="http://schemas.openxmlformats.org/officeDocument/2006/relationships/font" Target="fonts/RobotoLight-italic.fntdata"/><Relationship Id="rId63" Type="http://schemas.openxmlformats.org/officeDocument/2006/relationships/font" Target="fonts/RobotoLight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schemas.openxmlformats.org/officeDocument/2006/relationships/font" Target="fonts/RobotoLight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Roboto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Roboto-bold.fntdata"/><Relationship Id="rId14" Type="http://schemas.openxmlformats.org/officeDocument/2006/relationships/slide" Target="slides/slide10.xml"/><Relationship Id="rId58" Type="http://schemas.openxmlformats.org/officeDocument/2006/relationships/font" Target="fonts/Roboto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Honor and pleasure to be here</a:t>
            </a:r>
            <a:endParaRPr/>
          </a:p>
        </p:txBody>
      </p:sp>
      <p:sp>
        <p:nvSpPr>
          <p:cNvPr id="60" name="Google Shape;60;p1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66975cd0e_0_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66975cd0e_0_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466975cd0e_0_1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66975cd0e_0_2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66975cd0e_0_2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466975cd0e_0_21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66975cd0e_0_33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66975cd0e_0_33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466975cd0e_0_33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that provides access to on demand notebooks</a:t>
            </a:r>
            <a:endParaRPr/>
          </a:p>
        </p:txBody>
      </p:sp>
      <p:sp>
        <p:nvSpPr>
          <p:cNvPr id="260" name="Google Shape;260;p13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had to make choices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pillars you don’t know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f1525bdb_0_217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ef1525bdb_0_217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had to make choices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pillars you don’t know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ef1525bdb_0_217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f1525bdb_0_24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ef1525bdb_0_24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had to make choices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pillars you don’t know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ef1525bdb_0_240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007dbb657_0_36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4007dbb657_0_36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had to make choices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pillars you don’t know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4007dbb657_0_36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ef1525bdb_0_7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3ef1525bdb_0_7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g3ef1525bdb_0_7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6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6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1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19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Jupyter on top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9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0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0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2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4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f1525bdb_0_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ef1525bdb_0_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26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6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0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3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5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3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thing I’d like to talk is education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part of our mission</a:t>
            </a:r>
            <a:endParaRPr/>
          </a:p>
        </p:txBody>
      </p:sp>
      <p:sp>
        <p:nvSpPr>
          <p:cNvPr id="563" name="Google Shape;563;p37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p3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3 months summer students</a:t>
            </a:r>
            <a:endParaRPr/>
          </a:p>
        </p:txBody>
      </p:sp>
      <p:sp>
        <p:nvSpPr>
          <p:cNvPr id="571" name="Google Shape;571;p38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9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0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4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clusters have been available for few months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 important to keep interactivity hence the graphical tools for monitoring</a:t>
            </a:r>
            <a:endParaRPr/>
          </a:p>
        </p:txBody>
      </p:sp>
      <p:sp>
        <p:nvSpPr>
          <p:cNvPr id="595" name="Google Shape;595;p41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2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4007dbb657_0_23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4007dbb657_0_23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4007dbb657_0_4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4007dbb657_0_4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3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4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4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5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66975cd0e_0_9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66975cd0e_0_9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466975cd0e_0_9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6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7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4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8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466975cd0e_0_49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466975cd0e_0_49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466975cd0e_0_49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8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8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9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9:notes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f1525bdb_0_96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ef1525bdb_0_96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ef1525bdb_0_96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f1525bdb_0_83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3ef1525bdb_0_83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3ef1525bdb_0_83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0" y="0"/>
            <a:ext cx="12192000" cy="3602038"/>
          </a:xfrm>
          <a:prstGeom prst="rect">
            <a:avLst/>
          </a:prstGeom>
          <a:solidFill>
            <a:srgbClr val="022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3576320" y="1122363"/>
            <a:ext cx="812169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Light"/>
              <a:buNone/>
              <a:defRPr b="0" i="0" sz="54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3576320" y="3747619"/>
            <a:ext cx="8121693" cy="11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52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149" y="4044978"/>
            <a:ext cx="2691725" cy="23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11032435" y="5963478"/>
            <a:ext cx="914400" cy="7553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2230" y="5819633"/>
            <a:ext cx="914400" cy="899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b="0" i="0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415925" y="1563756"/>
            <a:ext cx="11445148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0"/>
            <a:ext cx="12192000" cy="4010252"/>
          </a:xfrm>
          <a:prstGeom prst="rect">
            <a:avLst/>
          </a:prstGeom>
          <a:solidFill>
            <a:srgbClr val="022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  <a:defRPr b="0" i="0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b="0" i="0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image">
  <p:cSld name="Full imag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0" y="0"/>
            <a:ext cx="12192000" cy="1149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415925" y="365125"/>
            <a:ext cx="11445148" cy="55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 Small right">
  <p:cSld name="Two Content Small righ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b="0" i="0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8"/>
          <p:cNvSpPr txBox="1"/>
          <p:nvPr>
            <p:ph idx="1" type="body"/>
          </p:nvPr>
        </p:nvSpPr>
        <p:spPr>
          <a:xfrm>
            <a:off x="415925" y="1563756"/>
            <a:ext cx="720407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2" type="body"/>
          </p:nvPr>
        </p:nvSpPr>
        <p:spPr>
          <a:xfrm>
            <a:off x="7924800" y="1563756"/>
            <a:ext cx="3936272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b="0" i="0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415925" y="1563756"/>
            <a:ext cx="553783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6339840" y="1563756"/>
            <a:ext cx="5521232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 Small left">
  <p:cSld name="Two Content Small lef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b="0" i="0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415925" y="1563756"/>
            <a:ext cx="3949041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0"/>
          <p:cNvSpPr txBox="1"/>
          <p:nvPr>
            <p:ph idx="2" type="body"/>
          </p:nvPr>
        </p:nvSpPr>
        <p:spPr>
          <a:xfrm>
            <a:off x="4653281" y="1563756"/>
            <a:ext cx="7207792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-1"/>
            <a:ext cx="12192000" cy="1072527"/>
          </a:xfrm>
          <a:prstGeom prst="rect">
            <a:avLst/>
          </a:prstGeom>
          <a:solidFill>
            <a:srgbClr val="022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b="0" i="0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15925" y="1563756"/>
            <a:ext cx="11445148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15925" y="300760"/>
            <a:ext cx="844550" cy="47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11950" y="6087447"/>
            <a:ext cx="649123" cy="634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"/>
          <p:cNvCxnSpPr/>
          <p:nvPr/>
        </p:nvCxnSpPr>
        <p:spPr>
          <a:xfrm>
            <a:off x="0" y="6842234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FD65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://root.cern/" TargetMode="External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switch.ch/engines/events/researchday2018" TargetMode="External"/><Relationship Id="rId4" Type="http://schemas.openxmlformats.org/officeDocument/2006/relationships/hyperlink" Target="http://www.bigdatafromspace2017.org/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hyperlink" Target="http://misc.www.switch.ch/media/2018/engines/5%20Dobrzynski_IT_for_Research_Day_2018.pd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Relationship Id="rId8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Relationship Id="rId4" Type="http://schemas.openxmlformats.org/officeDocument/2006/relationships/image" Target="../media/image20.png"/><Relationship Id="rId5" Type="http://schemas.openxmlformats.org/officeDocument/2006/relationships/image" Target="../media/image44.png"/><Relationship Id="rId6" Type="http://schemas.openxmlformats.org/officeDocument/2006/relationships/image" Target="../media/image33.png"/><Relationship Id="rId7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gif"/><Relationship Id="rId4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up2university.eu/" TargetMode="External"/><Relationship Id="rId4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mailto:swan-admins@cern.ch" TargetMode="External"/><Relationship Id="rId4" Type="http://schemas.openxmlformats.org/officeDocument/2006/relationships/hyperlink" Target="http://cern.ch/swan" TargetMode="External"/><Relationship Id="rId5" Type="http://schemas.openxmlformats.org/officeDocument/2006/relationships/hyperlink" Target="https://github.com/swan-cern/" TargetMode="External"/><Relationship Id="rId6" Type="http://schemas.openxmlformats.org/officeDocument/2006/relationships/hyperlink" Target="https://cern.ch/sciencebox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4.png"/><Relationship Id="rId4" Type="http://schemas.openxmlformats.org/officeDocument/2006/relationships/image" Target="../media/image63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2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5" Type="http://schemas.openxmlformats.org/officeDocument/2006/relationships/image" Target="../media/image53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ctrTitle"/>
          </p:nvPr>
        </p:nvSpPr>
        <p:spPr>
          <a:xfrm>
            <a:off x="127600" y="588975"/>
            <a:ext cx="11871600" cy="183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Light"/>
              <a:buNone/>
            </a:pPr>
            <a:r>
              <a:rPr lang="en-US"/>
              <a:t>Collaborative analysis at a global scale with SWAN: Jupyter-as-a-service</a:t>
            </a:r>
            <a:endParaRPr/>
          </a:p>
        </p:txBody>
      </p:sp>
      <p:sp>
        <p:nvSpPr>
          <p:cNvPr id="63" name="Google Shape;63;p11"/>
          <p:cNvSpPr txBox="1"/>
          <p:nvPr>
            <p:ph idx="1" type="subTitle"/>
          </p:nvPr>
        </p:nvSpPr>
        <p:spPr>
          <a:xfrm>
            <a:off x="3576320" y="3747619"/>
            <a:ext cx="8121693" cy="11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rPr b="1" lang="en-US"/>
              <a:t>M. Lamanna</a:t>
            </a:r>
            <a:r>
              <a:rPr lang="en-US"/>
              <a:t> (CERN IT) for the SWAN team</a:t>
            </a:r>
            <a:endParaRPr b="0" i="0" sz="2400" u="none" cap="none" strike="noStrike">
              <a:solidFill>
                <a:srgbClr val="0052A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2A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1"/>
          <p:cNvSpPr/>
          <p:nvPr/>
        </p:nvSpPr>
        <p:spPr>
          <a:xfrm>
            <a:off x="3423926" y="5913575"/>
            <a:ext cx="6906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95959"/>
                </a:solidFill>
              </a:rPr>
              <a:t>Amsterdam Oct</a:t>
            </a:r>
            <a:r>
              <a:rPr b="1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>
                <a:solidFill>
                  <a:srgbClr val="595959"/>
                </a:solidFill>
              </a:rPr>
              <a:t>29th</a:t>
            </a:r>
            <a:r>
              <a:rPr b="1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595959"/>
                </a:solidFill>
              </a:rPr>
              <a:t>“Generic Components of the eScience Infrastructure Ecosystem” workshop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65" name="Google Shape;65;p11"/>
          <p:cNvSpPr/>
          <p:nvPr/>
        </p:nvSpPr>
        <p:spPr>
          <a:xfrm>
            <a:off x="3576320" y="4805412"/>
            <a:ext cx="22365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https://cern.ch/swan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ervice for </a:t>
            </a:r>
            <a:r>
              <a:rPr b="1" i="0" lang="en-US" sz="4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eb based </a:t>
            </a:r>
            <a:r>
              <a:rPr b="1" i="0" lang="en-US" sz="4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alysis: </a:t>
            </a:r>
            <a:r>
              <a:rPr b="1" i="0" lang="en-US" sz="4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SWAN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0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0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7924801" y="1563756"/>
            <a:ext cx="3936272" cy="4301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ROOT</a:t>
            </a:r>
            <a:endParaRPr/>
          </a:p>
        </p:txBody>
      </p:sp>
      <p:sp>
        <p:nvSpPr>
          <p:cNvPr id="222" name="Google Shape;222;p21"/>
          <p:cNvSpPr txBox="1"/>
          <p:nvPr>
            <p:ph idx="1" type="body"/>
          </p:nvPr>
        </p:nvSpPr>
        <p:spPr>
          <a:xfrm>
            <a:off x="415925" y="1563756"/>
            <a:ext cx="720407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1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physics Data Analysis Framework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Created at CERN</a:t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lang="en-US"/>
              <a:t>Our </a:t>
            </a:r>
            <a:r>
              <a:rPr i="1" lang="en-US"/>
              <a:t>Lingua Franca </a:t>
            </a:r>
            <a:r>
              <a:rPr lang="en-US"/>
              <a:t>(from data structures to analysis objects to presentation style)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 Used for data analysis, I/O, ML, advanced graphics…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Integrated with Jupyter notebooks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First C++ kernel based on ROOT C++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The origin story of SWAN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http://root.cern</a:t>
            </a: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3" name="Google Shape;223;p21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2484" y="3085960"/>
            <a:ext cx="1309386" cy="126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cases</a:t>
            </a:r>
            <a:endParaRPr/>
          </a:p>
        </p:txBody>
      </p:sp>
      <p:sp>
        <p:nvSpPr>
          <p:cNvPr id="231" name="Google Shape;231;p22"/>
          <p:cNvSpPr txBox="1"/>
          <p:nvPr>
            <p:ph idx="1" type="body"/>
          </p:nvPr>
        </p:nvSpPr>
        <p:spPr>
          <a:xfrm>
            <a:off x="261600" y="1274899"/>
            <a:ext cx="7782900" cy="494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2200"/>
              </a:spcBef>
              <a:spcAft>
                <a:spcPts val="0"/>
              </a:spcAft>
              <a:buSzPts val="2400"/>
              <a:buChar char="﹥"/>
            </a:pPr>
            <a:r>
              <a:rPr lang="en-US"/>
              <a:t>How do I do this?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Get an example from my colleague (instead reading the manual)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Share my activity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I cannot understand why it does not work... (code)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I cannot understand why my data look like this ... (histo)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﹥"/>
            </a:pPr>
            <a:r>
              <a:rPr lang="en-US"/>
              <a:t>ROOT + …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Juggling between languages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Juggling between platforms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…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﹥"/>
            </a:pPr>
            <a:r>
              <a:rPr lang="en-US"/>
              <a:t>Not only in our community (HEP)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Example from the SWITCH IT research day 2018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https://www.switch.ch/engines/events/researchday2018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Example from JRC (Copernicus Earth Satellite images)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http://www.bigdatafromspace2017.org/</a:t>
            </a:r>
            <a:endParaRPr/>
          </a:p>
        </p:txBody>
      </p:sp>
      <p:sp>
        <p:nvSpPr>
          <p:cNvPr id="232" name="Google Shape;232;p22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4200" y="1485400"/>
            <a:ext cx="3064351" cy="229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94200" y="4088450"/>
            <a:ext cx="3064350" cy="2040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Biology</a:t>
            </a:r>
            <a:endParaRPr/>
          </a:p>
        </p:txBody>
      </p:sp>
      <p:sp>
        <p:nvSpPr>
          <p:cNvPr id="241" name="Google Shape;241;p23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425" y="1321450"/>
            <a:ext cx="7068676" cy="50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7515550" y="6404675"/>
            <a:ext cx="34725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Dr. Maciej Dobrzynski</a:t>
            </a:r>
            <a:r>
              <a:rPr lang="en-US" sz="1100">
                <a:solidFill>
                  <a:schemeClr val="dk1"/>
                </a:solidFill>
              </a:rPr>
              <a:t>, Institute for Cell Biology, University of Bern</a:t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8362725" y="3025488"/>
            <a:ext cx="3607500" cy="22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sizes exploding due to research progress and instrumentation advance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need: Matlab </a:t>
            </a:r>
            <a:r>
              <a:rPr i="1" lang="en-US"/>
              <a:t>and</a:t>
            </a:r>
            <a:r>
              <a:rPr lang="en-US"/>
              <a:t>  R </a:t>
            </a:r>
            <a:r>
              <a:rPr i="1" lang="en-US"/>
              <a:t>and</a:t>
            </a:r>
            <a:r>
              <a:rPr lang="en-US"/>
              <a:t>  C++ </a:t>
            </a:r>
            <a:r>
              <a:rPr i="1" lang="en-US"/>
              <a:t>and</a:t>
            </a:r>
            <a:r>
              <a:rPr lang="en-US"/>
              <a:t> ...</a:t>
            </a: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434050" y="2392075"/>
            <a:ext cx="1302300" cy="68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PB/year</a:t>
            </a:r>
            <a:endParaRPr/>
          </a:p>
        </p:txBody>
      </p:sp>
      <p:sp>
        <p:nvSpPr>
          <p:cNvPr id="246" name="Google Shape;246;p23"/>
          <p:cNvSpPr/>
          <p:nvPr/>
        </p:nvSpPr>
        <p:spPr>
          <a:xfrm flipH="1">
            <a:off x="7475325" y="2247425"/>
            <a:ext cx="2353500" cy="68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small any longer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Earth Observations</a:t>
            </a:r>
            <a:endParaRPr/>
          </a:p>
        </p:txBody>
      </p:sp>
      <p:sp>
        <p:nvSpPr>
          <p:cNvPr id="253" name="Google Shape;253;p24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4" name="Google Shape;2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550" y="1734275"/>
            <a:ext cx="6731000" cy="50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2261"/>
            <a:ext cx="4959751" cy="373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/>
          <p:nvPr/>
        </p:nvSpPr>
        <p:spPr>
          <a:xfrm>
            <a:off x="152400" y="6369575"/>
            <a:ext cx="539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P. Soille and A. Burger from EU Joint </a:t>
            </a:r>
            <a:r>
              <a:rPr lang="en-US"/>
              <a:t>Research</a:t>
            </a:r>
            <a:r>
              <a:rPr lang="en-US"/>
              <a:t> Programme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Web</a:t>
            </a:r>
            <a:r>
              <a:rPr lang="en-US"/>
              <a:t>-</a:t>
            </a: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based Analysis as a solution</a:t>
            </a:r>
            <a:endParaRPr/>
          </a:p>
        </p:txBody>
      </p:sp>
      <p:sp>
        <p:nvSpPr>
          <p:cNvPr id="263" name="Google Shape;263;p25"/>
          <p:cNvSpPr txBox="1"/>
          <p:nvPr>
            <p:ph idx="1" type="body"/>
          </p:nvPr>
        </p:nvSpPr>
        <p:spPr>
          <a:xfrm>
            <a:off x="415925" y="1563756"/>
            <a:ext cx="11445148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7" lvl="0" marL="3127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Analysis only with a web browser</a:t>
            </a:r>
            <a:endParaRPr b="0" i="0" sz="185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1" lang="en-US" sz="1850" u="sng"/>
              <a:t>Blur boundaries between web and local applications</a:t>
            </a:r>
            <a:endParaRPr b="1" sz="1850" u="sng"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1" i="0" lang="en-US" sz="1850" u="sng" cap="none" strike="noStrike">
                <a:solidFill>
                  <a:srgbClr val="7F7F7F"/>
                </a:solidFill>
              </a:rPr>
              <a:t>Available everywhere and at anytime </a:t>
            </a:r>
            <a:endParaRPr b="1" i="0" sz="1850" u="sng" cap="none" strike="noStrike">
              <a:solidFill>
                <a:srgbClr val="7F7F7F"/>
              </a:solidFill>
            </a:endParaRPr>
          </a:p>
          <a:p>
            <a:pPr indent="-219075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lang="en-US" sz="1850"/>
              <a:t>Providing access also to Jupyter notebooks</a:t>
            </a:r>
            <a:endParaRPr sz="1850"/>
          </a:p>
          <a:p>
            <a:pPr indent="-312737" lvl="0" marL="312737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Easy to use (but powerful)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 local installation and configuration needed </a:t>
            </a:r>
            <a:endParaRPr/>
          </a:p>
          <a:p>
            <a:pPr indent="-312737" lvl="0" marL="312737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Create easily shareable scientific results: plots, data, code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Storage is crucial: mass &amp; synchronized </a:t>
            </a:r>
            <a:endParaRPr/>
          </a:p>
          <a:p>
            <a:pPr indent="-312737" lvl="0" marL="312737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Integration with CERN resources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Access software, user/experiments data, mass processing power</a:t>
            </a:r>
            <a:endParaRPr/>
          </a:p>
          <a:p>
            <a:pPr indent="-312737" lvl="0" marL="312737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Synergy among analysis ecosystems : ROOT, R, Python, ... </a:t>
            </a:r>
            <a:endParaRPr/>
          </a:p>
          <a:p>
            <a:pPr indent="-111125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None/>
            </a:pPr>
            <a:r>
              <a:t/>
            </a:r>
            <a:endParaRPr b="0" i="0" sz="185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767" lvl="0" marL="312737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None/>
            </a:pPr>
            <a:r>
              <a:t/>
            </a:r>
            <a:endParaRPr b="0" i="0" sz="222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9438" y="1692675"/>
            <a:ext cx="2409925" cy="24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/>
          <p:nvPr/>
        </p:nvSpPr>
        <p:spPr>
          <a:xfrm>
            <a:off x="8921813" y="4102600"/>
            <a:ext cx="26652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https://en.wikipedia.org/wiki/Argentina</a:t>
            </a:r>
            <a:endParaRPr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/>
          <p:nvPr/>
        </p:nvSpPr>
        <p:spPr>
          <a:xfrm>
            <a:off x="7289421" y="1627259"/>
            <a:ext cx="2120352" cy="901426"/>
          </a:xfrm>
          <a:prstGeom prst="roundRect">
            <a:avLst>
              <a:gd fmla="val 24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429288" y="4473501"/>
            <a:ext cx="2246840" cy="901426"/>
          </a:xfrm>
          <a:prstGeom prst="roundRect">
            <a:avLst>
              <a:gd fmla="val 24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/>
          <p:nvPr/>
        </p:nvSpPr>
        <p:spPr>
          <a:xfrm>
            <a:off x="9472843" y="4245664"/>
            <a:ext cx="2246840" cy="1357101"/>
          </a:xfrm>
          <a:prstGeom prst="roundRect">
            <a:avLst>
              <a:gd fmla="val 24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6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Integrating services</a:t>
            </a:r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3995280" y="1912792"/>
            <a:ext cx="4221829" cy="3043347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3399FF">
                  <a:alpha val="14901"/>
                </a:srgbClr>
              </a:gs>
            </a:gsLst>
            <a:lin ang="5400000" scaled="0"/>
          </a:gradFill>
          <a:ln cap="flat" cmpd="sng" w="25400">
            <a:solidFill>
              <a:srgbClr val="0052A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wan.web.cern.ch/sites/swan.web.cern.ch/files/pictures/logo_swan_noletters.png" id="277" name="Google Shape;27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014" y="3225059"/>
            <a:ext cx="1537774" cy="135062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6"/>
          <p:cNvSpPr/>
          <p:nvPr/>
        </p:nvSpPr>
        <p:spPr>
          <a:xfrm>
            <a:off x="2774474" y="4697254"/>
            <a:ext cx="1813224" cy="453922"/>
          </a:xfrm>
          <a:prstGeom prst="roundRect">
            <a:avLst>
              <a:gd fmla="val 6515" name="adj"/>
            </a:avLst>
          </a:prstGeom>
          <a:solidFill>
            <a:srgbClr val="0052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Software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149" y="4666455"/>
            <a:ext cx="1741687" cy="51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8630" y="4248946"/>
            <a:ext cx="1779390" cy="8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5114" y="1731915"/>
            <a:ext cx="842093" cy="69211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/>
          <p:nvPr/>
        </p:nvSpPr>
        <p:spPr>
          <a:xfrm>
            <a:off x="7596548" y="4700635"/>
            <a:ext cx="1813224" cy="453922"/>
          </a:xfrm>
          <a:prstGeom prst="roundRect">
            <a:avLst>
              <a:gd fmla="val 6515" name="adj"/>
            </a:avLst>
          </a:prstGeom>
          <a:solidFill>
            <a:srgbClr val="0052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Storage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4973419" y="1803720"/>
            <a:ext cx="2263498" cy="453922"/>
          </a:xfrm>
          <a:prstGeom prst="roundRect">
            <a:avLst>
              <a:gd fmla="val 6515" name="adj"/>
            </a:avLst>
          </a:prstGeom>
          <a:solidFill>
            <a:srgbClr val="0052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Infrastructure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90748" y="1696161"/>
            <a:ext cx="651972" cy="76362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78630" y="4956139"/>
            <a:ext cx="1309314" cy="57698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6"/>
          <p:cNvSpPr/>
          <p:nvPr/>
        </p:nvSpPr>
        <p:spPr>
          <a:xfrm>
            <a:off x="10349947" y="4828209"/>
            <a:ext cx="246315" cy="167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Open Source Technologies</a:t>
            </a:r>
            <a:endParaRPr/>
          </a:p>
        </p:txBody>
      </p:sp>
      <p:sp>
        <p:nvSpPr>
          <p:cNvPr id="294" name="Google Shape;294;p27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38" y="1443136"/>
            <a:ext cx="9829729" cy="497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Jupyter Notebooks</a:t>
            </a:r>
            <a:endParaRPr/>
          </a:p>
        </p:txBody>
      </p:sp>
      <p:sp>
        <p:nvSpPr>
          <p:cNvPr id="302" name="Google Shape;302;p28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388" y="1418386"/>
            <a:ext cx="8459969" cy="4977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Does it Have a Terminal?</a:t>
            </a:r>
            <a:endParaRPr/>
          </a:p>
        </p:txBody>
      </p:sp>
      <p:sp>
        <p:nvSpPr>
          <p:cNvPr id="310" name="Google Shape;310;p29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3086"/>
            <a:ext cx="11887201" cy="398376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9"/>
          <p:cNvSpPr txBox="1"/>
          <p:nvPr/>
        </p:nvSpPr>
        <p:spPr>
          <a:xfrm>
            <a:off x="7380625" y="5482150"/>
            <a:ext cx="4319700" cy="490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Experiment’s data at your fingertips!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The Work Behind These Slides</a:t>
            </a:r>
            <a:endParaRPr/>
          </a:p>
        </p:txBody>
      </p:sp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415925" y="1563750"/>
            <a:ext cx="10830300" cy="4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7" lvl="0" marL="31273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lang="en-US"/>
              <a:t>I am here on behalf of the SWAN team, spanning two CERN Departments: Experimental Physics and Information Technology</a:t>
            </a:r>
            <a:endParaRPr/>
          </a:p>
          <a:p>
            <a:pPr indent="-312737" lvl="0" marL="31273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lang="en-US"/>
              <a:t>The team: </a:t>
            </a:r>
            <a:r>
              <a:rPr lang="en-US"/>
              <a:t>E. Tejedor, D. Castro, P. Mato, E. Bocchi, J. Moscicki, P. Kothuri, D. Piparo, M. L.</a:t>
            </a:r>
            <a:endParaRPr/>
          </a:p>
          <a:p>
            <a:pPr indent="-312737" lvl="0" marL="31273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1" lang="en-US"/>
              <a:t>I’d like to thank Diogo Castro, Danilo Piparo and Enric Tejedor for contributing so much to this talk.</a:t>
            </a:r>
            <a:endParaRPr b="1"/>
          </a:p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Storage</a:t>
            </a:r>
            <a:endParaRPr/>
          </a:p>
        </p:txBody>
      </p:sp>
      <p:sp>
        <p:nvSpPr>
          <p:cNvPr id="319" name="Google Shape;319;p30"/>
          <p:cNvSpPr txBox="1"/>
          <p:nvPr>
            <p:ph idx="1" type="body"/>
          </p:nvPr>
        </p:nvSpPr>
        <p:spPr>
          <a:xfrm>
            <a:off x="415925" y="1563750"/>
            <a:ext cx="5994000" cy="4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Uses EOS disk storage system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All experiment data potentially available  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CERNBox is SWAN's home directory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Storage for your notebooks and data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Sync&amp;Share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Files synced across devices and the Cloud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Collaborative analysis</a:t>
            </a:r>
            <a:endParaRPr/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3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8737" y="1985145"/>
            <a:ext cx="4734501" cy="319150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0"/>
          <p:cNvSpPr/>
          <p:nvPr/>
        </p:nvSpPr>
        <p:spPr>
          <a:xfrm>
            <a:off x="8088922" y="3244362"/>
            <a:ext cx="79131" cy="1582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0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7590" y="5446351"/>
            <a:ext cx="2096706" cy="98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3786" y="5587308"/>
            <a:ext cx="1521923" cy="670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0"/>
          <p:cNvSpPr/>
          <p:nvPr/>
        </p:nvSpPr>
        <p:spPr>
          <a:xfrm>
            <a:off x="4125191" y="6120245"/>
            <a:ext cx="238991" cy="259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Software</a:t>
            </a:r>
            <a:endParaRPr b="0" i="0" sz="3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32" name="Google Shape;332;p31"/>
          <p:cNvSpPr txBox="1"/>
          <p:nvPr>
            <p:ph idx="1" type="body"/>
          </p:nvPr>
        </p:nvSpPr>
        <p:spPr>
          <a:xfrm>
            <a:off x="415925" y="1563756"/>
            <a:ext cx="720407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Software distributed through CVMFS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lang="en-US"/>
              <a:t>“</a:t>
            </a: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LCG Releases” - pack a series of compatible packages</a:t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1" lang="en-US"/>
              <a:t>Single Docker image, many software stacks</a:t>
            </a:r>
            <a:endParaRPr b="1"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Reduced Docker Image size</a:t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Lazy fetching of software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Possibility to install libraries in user cloud storage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Good way to use custom/not mainstream packages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Configurable environment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Multiple </a:t>
            </a:r>
            <a:r>
              <a:rPr lang="en-US"/>
              <a:t>“</a:t>
            </a: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kernels</a:t>
            </a:r>
            <a:r>
              <a:rPr lang="en-US"/>
              <a:t>” (“links” between Jupyter and a language)</a:t>
            </a: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available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Python 2 or 3, ROOT C++, R, Octave</a:t>
            </a:r>
            <a:endParaRPr/>
          </a:p>
        </p:txBody>
      </p:sp>
      <p:sp>
        <p:nvSpPr>
          <p:cNvPr id="333" name="Google Shape;333;p31"/>
          <p:cNvSpPr txBox="1"/>
          <p:nvPr>
            <p:ph idx="12" type="sldNum"/>
          </p:nvPr>
        </p:nvSpPr>
        <p:spPr>
          <a:xfrm>
            <a:off x="8244840" y="6221897"/>
            <a:ext cx="2743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8004943" y="3899905"/>
            <a:ext cx="3772690" cy="1567542"/>
          </a:xfrm>
          <a:prstGeom prst="roundRect">
            <a:avLst>
              <a:gd fmla="val 370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28005" y="4307860"/>
            <a:ext cx="1255765" cy="6948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F9D2B6"/>
              </a:gs>
              <a:gs pos="100000">
                <a:srgbClr val="FFFEFD"/>
              </a:gs>
            </a:gsLst>
            <a:lin ang="13500000" scaled="0"/>
          </a:gradFill>
          <a:ln cap="flat" cmpd="sng" w="9525">
            <a:solidFill>
              <a:srgbClr val="FD65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D6500"/>
                </a:solidFill>
                <a:latin typeface="Calibri"/>
                <a:ea typeface="Calibri"/>
                <a:cs typeface="Calibri"/>
                <a:sym typeface="Calibri"/>
              </a:rPr>
              <a:t>LCG Release</a:t>
            </a: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10085057" y="4666825"/>
            <a:ext cx="1227052" cy="6948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F9D2B6"/>
              </a:gs>
              <a:gs pos="100000">
                <a:srgbClr val="FFFEFD"/>
              </a:gs>
            </a:gsLst>
            <a:lin ang="13500000" scaled="0"/>
          </a:gradFill>
          <a:ln cap="flat" cmpd="sng" w="9525">
            <a:solidFill>
              <a:srgbClr val="FD65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D6500"/>
                </a:solidFill>
                <a:latin typeface="Calibri"/>
                <a:ea typeface="Calibri"/>
                <a:cs typeface="Calibri"/>
                <a:sym typeface="Calibri"/>
              </a:rPr>
              <a:t>CERN Software</a:t>
            </a:r>
            <a:endParaRPr sz="1600">
              <a:solidFill>
                <a:srgbClr val="FD65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6722" y="4050101"/>
            <a:ext cx="1805979" cy="515518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1"/>
          <p:cNvSpPr/>
          <p:nvPr/>
        </p:nvSpPr>
        <p:spPr>
          <a:xfrm>
            <a:off x="8004943" y="1943550"/>
            <a:ext cx="3772690" cy="885600"/>
          </a:xfrm>
          <a:prstGeom prst="roundRect">
            <a:avLst>
              <a:gd fmla="val 370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1"/>
          <p:cNvSpPr/>
          <p:nvPr/>
        </p:nvSpPr>
        <p:spPr>
          <a:xfrm>
            <a:off x="10424693" y="2037033"/>
            <a:ext cx="1255764" cy="6948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F9D2B6"/>
              </a:gs>
              <a:gs pos="100000">
                <a:srgbClr val="FFFEFD"/>
              </a:gs>
            </a:gsLst>
            <a:lin ang="13500000" scaled="0"/>
          </a:gradFill>
          <a:ln cap="flat" cmpd="sng" w="9525">
            <a:solidFill>
              <a:srgbClr val="FD65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D6500"/>
                </a:solidFill>
                <a:latin typeface="Calibri"/>
                <a:ea typeface="Calibri"/>
                <a:cs typeface="Calibri"/>
                <a:sym typeface="Calibri"/>
              </a:rPr>
              <a:t>User Software</a:t>
            </a:r>
            <a:endParaRPr sz="1600">
              <a:solidFill>
                <a:srgbClr val="FD65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6722" y="2006367"/>
            <a:ext cx="1688848" cy="75613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1"/>
          <p:cNvSpPr/>
          <p:nvPr/>
        </p:nvSpPr>
        <p:spPr>
          <a:xfrm>
            <a:off x="7913225" y="1851949"/>
            <a:ext cx="3955802" cy="3690000"/>
          </a:xfrm>
          <a:prstGeom prst="roundRect">
            <a:avLst>
              <a:gd fmla="val 1398" name="adj"/>
            </a:avLst>
          </a:prstGeom>
          <a:noFill/>
          <a:ln cap="flat" cmpd="sng" w="12700">
            <a:solidFill>
              <a:srgbClr val="33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1"/>
          <p:cNvSpPr/>
          <p:nvPr/>
        </p:nvSpPr>
        <p:spPr>
          <a:xfrm>
            <a:off x="8004943" y="2918501"/>
            <a:ext cx="3772690" cy="885600"/>
          </a:xfrm>
          <a:prstGeom prst="roundRect">
            <a:avLst>
              <a:gd fmla="val 370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8539" y="3023941"/>
            <a:ext cx="761135" cy="67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1"/>
          <p:cNvSpPr/>
          <p:nvPr/>
        </p:nvSpPr>
        <p:spPr>
          <a:xfrm>
            <a:off x="10423064" y="3019950"/>
            <a:ext cx="1257393" cy="6948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F9D2B6"/>
              </a:gs>
              <a:gs pos="100000">
                <a:srgbClr val="FFFEFD"/>
              </a:gs>
            </a:gsLst>
            <a:lin ang="13500000" scaled="0"/>
          </a:gradFill>
          <a:ln cap="flat" cmpd="sng" w="9525">
            <a:solidFill>
              <a:srgbClr val="FD65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D6500"/>
                </a:solidFill>
                <a:latin typeface="Calibri"/>
                <a:ea typeface="Calibri"/>
                <a:cs typeface="Calibri"/>
                <a:sym typeface="Calibri"/>
              </a:rPr>
              <a:t>Jupyter modules</a:t>
            </a:r>
            <a:endParaRPr sz="1600">
              <a:solidFill>
                <a:srgbClr val="FD65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1"/>
          <p:cNvSpPr/>
          <p:nvPr/>
        </p:nvSpPr>
        <p:spPr>
          <a:xfrm>
            <a:off x="8817988" y="2494684"/>
            <a:ext cx="246315" cy="167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Architecture</a:t>
            </a: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2796351" y="2445412"/>
            <a:ext cx="6462793" cy="3037667"/>
          </a:xfrm>
          <a:prstGeom prst="roundRect">
            <a:avLst>
              <a:gd fmla="val 1871" name="adj"/>
            </a:avLst>
          </a:prstGeom>
          <a:solidFill>
            <a:srgbClr val="F2F2F2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2861" y="2578872"/>
            <a:ext cx="602262" cy="52396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2"/>
          <p:cNvSpPr/>
          <p:nvPr/>
        </p:nvSpPr>
        <p:spPr>
          <a:xfrm>
            <a:off x="4102492" y="2192700"/>
            <a:ext cx="4882754" cy="567415"/>
          </a:xfrm>
          <a:prstGeom prst="roundRect">
            <a:avLst>
              <a:gd fmla="val 8457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52A1"/>
                </a:solidFill>
                <a:latin typeface="Calibri"/>
                <a:ea typeface="Calibri"/>
                <a:cs typeface="Calibri"/>
                <a:sym typeface="Calibri"/>
              </a:rPr>
              <a:t>Web portal</a:t>
            </a:r>
            <a:endParaRPr/>
          </a:p>
        </p:txBody>
      </p:sp>
      <p:pic>
        <p:nvPicPr>
          <p:cNvPr id="354" name="Google Shape;35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3839" y="2361556"/>
            <a:ext cx="1300678" cy="2297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/>
          <p:nvPr/>
        </p:nvSpPr>
        <p:spPr>
          <a:xfrm>
            <a:off x="4102492" y="3012827"/>
            <a:ext cx="4882754" cy="395106"/>
          </a:xfrm>
          <a:prstGeom prst="roundRect">
            <a:avLst>
              <a:gd fmla="val 8457" name="adj"/>
            </a:avLst>
          </a:prstGeom>
          <a:solidFill>
            <a:srgbClr val="7F7F7F"/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Container Scheduler</a:t>
            </a:r>
            <a:endParaRPr/>
          </a:p>
        </p:txBody>
      </p:sp>
      <p:cxnSp>
        <p:nvCxnSpPr>
          <p:cNvPr id="356" name="Google Shape;356;p32"/>
          <p:cNvCxnSpPr/>
          <p:nvPr/>
        </p:nvCxnSpPr>
        <p:spPr>
          <a:xfrm>
            <a:off x="6543869" y="2760115"/>
            <a:ext cx="0" cy="25271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57" name="Google Shape;357;p32"/>
          <p:cNvSpPr/>
          <p:nvPr/>
        </p:nvSpPr>
        <p:spPr>
          <a:xfrm>
            <a:off x="4102492" y="4571364"/>
            <a:ext cx="4882754" cy="1164427"/>
          </a:xfrm>
          <a:prstGeom prst="roundRect">
            <a:avLst>
              <a:gd fmla="val 5328" name="adj"/>
            </a:avLst>
          </a:prstGeom>
          <a:solidFill>
            <a:srgbClr val="0052A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CERN Resources </a:t>
            </a: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6835920" y="4709021"/>
            <a:ext cx="1764000" cy="667825"/>
          </a:xfrm>
          <a:prstGeom prst="can">
            <a:avLst>
              <a:gd fmla="val 9888" name="adj"/>
            </a:avLst>
          </a:prstGeom>
          <a:solidFill>
            <a:srgbClr val="FD65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EOS/CERNBox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(Data/User files)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32"/>
          <p:cNvSpPr/>
          <p:nvPr/>
        </p:nvSpPr>
        <p:spPr>
          <a:xfrm>
            <a:off x="4529189" y="4731838"/>
            <a:ext cx="1764000" cy="667825"/>
          </a:xfrm>
          <a:prstGeom prst="can">
            <a:avLst>
              <a:gd fmla="val 9888" name="adj"/>
            </a:avLst>
          </a:prstGeom>
          <a:solidFill>
            <a:srgbClr val="FD65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CVMFS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(Software)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2"/>
          <p:cNvSpPr/>
          <p:nvPr/>
        </p:nvSpPr>
        <p:spPr>
          <a:xfrm>
            <a:off x="4102492" y="3678314"/>
            <a:ext cx="1267326" cy="567415"/>
          </a:xfrm>
          <a:prstGeom prst="roundRect">
            <a:avLst>
              <a:gd fmla="val 8457" name="adj"/>
            </a:avLst>
          </a:prstGeom>
          <a:noFill/>
          <a:ln cap="flat" cmpd="sng" w="12700">
            <a:solidFill>
              <a:srgbClr val="33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User 1</a:t>
            </a:r>
            <a:endParaRPr/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12836" y="3826902"/>
            <a:ext cx="356796" cy="2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/>
          <p:nvPr/>
        </p:nvSpPr>
        <p:spPr>
          <a:xfrm>
            <a:off x="5420313" y="3678314"/>
            <a:ext cx="1267326" cy="567415"/>
          </a:xfrm>
          <a:prstGeom prst="roundRect">
            <a:avLst>
              <a:gd fmla="val 8457" name="adj"/>
            </a:avLst>
          </a:prstGeom>
          <a:noFill/>
          <a:ln cap="flat" cmpd="sng" w="12700">
            <a:solidFill>
              <a:srgbClr val="33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User 2</a:t>
            </a:r>
            <a:endParaRPr/>
          </a:p>
        </p:txBody>
      </p:sp>
      <p:pic>
        <p:nvPicPr>
          <p:cNvPr id="363" name="Google Shape;36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0657" y="3826902"/>
            <a:ext cx="356796" cy="2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2"/>
          <p:cNvSpPr/>
          <p:nvPr/>
        </p:nvSpPr>
        <p:spPr>
          <a:xfrm>
            <a:off x="7717920" y="3678314"/>
            <a:ext cx="1267326" cy="567415"/>
          </a:xfrm>
          <a:prstGeom prst="roundRect">
            <a:avLst>
              <a:gd fmla="val 8457" name="adj"/>
            </a:avLst>
          </a:prstGeom>
          <a:noFill/>
          <a:ln cap="flat" cmpd="sng" w="12700">
            <a:solidFill>
              <a:srgbClr val="33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User n</a:t>
            </a:r>
            <a:endParaRPr/>
          </a:p>
        </p:txBody>
      </p:sp>
      <p:pic>
        <p:nvPicPr>
          <p:cNvPr id="365" name="Google Shape;36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8264" y="3826902"/>
            <a:ext cx="356796" cy="29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32"/>
          <p:cNvCxnSpPr/>
          <p:nvPr/>
        </p:nvCxnSpPr>
        <p:spPr>
          <a:xfrm>
            <a:off x="4736155" y="3407933"/>
            <a:ext cx="0" cy="2703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7" name="Google Shape;367;p32"/>
          <p:cNvCxnSpPr/>
          <p:nvPr/>
        </p:nvCxnSpPr>
        <p:spPr>
          <a:xfrm>
            <a:off x="6053976" y="3407933"/>
            <a:ext cx="0" cy="2703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8" name="Google Shape;368;p32"/>
          <p:cNvCxnSpPr/>
          <p:nvPr/>
        </p:nvCxnSpPr>
        <p:spPr>
          <a:xfrm>
            <a:off x="8351583" y="3407933"/>
            <a:ext cx="0" cy="2703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9" name="Google Shape;369;p32"/>
          <p:cNvCxnSpPr/>
          <p:nvPr/>
        </p:nvCxnSpPr>
        <p:spPr>
          <a:xfrm>
            <a:off x="4742613" y="4245729"/>
            <a:ext cx="0" cy="32563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0" name="Google Shape;370;p32"/>
          <p:cNvCxnSpPr/>
          <p:nvPr/>
        </p:nvCxnSpPr>
        <p:spPr>
          <a:xfrm>
            <a:off x="6053976" y="4245729"/>
            <a:ext cx="0" cy="32563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1" name="Google Shape;371;p32"/>
          <p:cNvCxnSpPr/>
          <p:nvPr/>
        </p:nvCxnSpPr>
        <p:spPr>
          <a:xfrm>
            <a:off x="8351583" y="4245729"/>
            <a:ext cx="0" cy="32563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2" name="Google Shape;372;p32"/>
          <p:cNvSpPr txBox="1"/>
          <p:nvPr/>
        </p:nvSpPr>
        <p:spPr>
          <a:xfrm>
            <a:off x="7023884" y="3746673"/>
            <a:ext cx="3577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/>
          </a:p>
        </p:txBody>
      </p:sp>
      <p:pic>
        <p:nvPicPr>
          <p:cNvPr id="373" name="Google Shape;37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8740" y="1229795"/>
            <a:ext cx="827746" cy="82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40103" y="1229795"/>
            <a:ext cx="827746" cy="82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710" y="1229795"/>
            <a:ext cx="827746" cy="8277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32"/>
          <p:cNvCxnSpPr/>
          <p:nvPr/>
        </p:nvCxnSpPr>
        <p:spPr>
          <a:xfrm>
            <a:off x="4736155" y="1927617"/>
            <a:ext cx="0" cy="2703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7" name="Google Shape;377;p32"/>
          <p:cNvCxnSpPr/>
          <p:nvPr/>
        </p:nvCxnSpPr>
        <p:spPr>
          <a:xfrm>
            <a:off x="6043115" y="1933201"/>
            <a:ext cx="0" cy="2703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8" name="Google Shape;378;p32"/>
          <p:cNvCxnSpPr/>
          <p:nvPr/>
        </p:nvCxnSpPr>
        <p:spPr>
          <a:xfrm>
            <a:off x="8351583" y="1948760"/>
            <a:ext cx="0" cy="2703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9" name="Google Shape;379;p32"/>
          <p:cNvSpPr/>
          <p:nvPr/>
        </p:nvSpPr>
        <p:spPr>
          <a:xfrm>
            <a:off x="758057" y="2257247"/>
            <a:ext cx="1667435" cy="439343"/>
          </a:xfrm>
          <a:prstGeom prst="roundRect">
            <a:avLst>
              <a:gd fmla="val 8713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Single Sign On</a:t>
            </a:r>
            <a:endParaRPr/>
          </a:p>
        </p:txBody>
      </p:sp>
      <p:cxnSp>
        <p:nvCxnSpPr>
          <p:cNvPr id="380" name="Google Shape;380;p32"/>
          <p:cNvCxnSpPr>
            <a:stCxn id="353" idx="1"/>
            <a:endCxn id="379" idx="3"/>
          </p:cNvCxnSpPr>
          <p:nvPr/>
        </p:nvCxnSpPr>
        <p:spPr>
          <a:xfrm flipH="1">
            <a:off x="2425492" y="2476408"/>
            <a:ext cx="1677000" cy="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1" name="Google Shape;381;p32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Leveraging the power of Jupyter</a:t>
            </a:r>
            <a:endParaRPr/>
          </a:p>
        </p:txBody>
      </p:sp>
      <p:sp>
        <p:nvSpPr>
          <p:cNvPr id="388" name="Google Shape;388;p33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Service for Web based Analysis</a:t>
            </a:r>
            <a:endParaRPr/>
          </a:p>
        </p:txBody>
      </p:sp>
      <p:sp>
        <p:nvSpPr>
          <p:cNvPr id="389" name="Google Shape;389;p33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Extensions, extensions everywhere</a:t>
            </a:r>
            <a:endParaRPr/>
          </a:p>
        </p:txBody>
      </p:sp>
      <p:sp>
        <p:nvSpPr>
          <p:cNvPr id="396" name="Google Shape;396;p34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7" name="Google Shape;397;p34"/>
          <p:cNvGrpSpPr/>
          <p:nvPr/>
        </p:nvGrpSpPr>
        <p:grpSpPr>
          <a:xfrm>
            <a:off x="3654623" y="1745269"/>
            <a:ext cx="4882756" cy="4130653"/>
            <a:chOff x="3655386" y="1816389"/>
            <a:chExt cx="4882756" cy="4130653"/>
          </a:xfrm>
        </p:grpSpPr>
        <p:sp>
          <p:nvSpPr>
            <p:cNvPr id="398" name="Google Shape;398;p34"/>
            <p:cNvSpPr/>
            <p:nvPr/>
          </p:nvSpPr>
          <p:spPr>
            <a:xfrm>
              <a:off x="3655386" y="5144493"/>
              <a:ext cx="4880281" cy="802549"/>
            </a:xfrm>
            <a:prstGeom prst="roundRect">
              <a:avLst>
                <a:gd fmla="val 5328" name="adj"/>
              </a:avLst>
            </a:prstGeom>
            <a:solidFill>
              <a:srgbClr val="0052A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CERN Resources </a:t>
              </a: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655387" y="4510473"/>
              <a:ext cx="4882754" cy="567415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JupyterHub</a:t>
              </a:r>
              <a:endParaRPr/>
            </a:p>
          </p:txBody>
        </p:sp>
        <p:sp>
          <p:nvSpPr>
            <p:cNvPr id="400" name="Google Shape;400;p34"/>
            <p:cNvSpPr txBox="1"/>
            <p:nvPr/>
          </p:nvSpPr>
          <p:spPr>
            <a:xfrm>
              <a:off x="6586557" y="3966845"/>
              <a:ext cx="3577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...</a:t>
              </a:r>
              <a:endParaRPr/>
            </a:p>
          </p:txBody>
        </p:sp>
        <p:pic>
          <p:nvPicPr>
            <p:cNvPr id="401" name="Google Shape;401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04796" y="4689489"/>
              <a:ext cx="1300678" cy="2297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2" name="Google Shape;402;p34"/>
            <p:cNvGrpSpPr/>
            <p:nvPr/>
          </p:nvGrpSpPr>
          <p:grpSpPr>
            <a:xfrm>
              <a:off x="3661132" y="3876558"/>
              <a:ext cx="1267326" cy="576079"/>
              <a:chOff x="3617934" y="2878476"/>
              <a:chExt cx="1267326" cy="576079"/>
            </a:xfrm>
          </p:grpSpPr>
          <p:pic>
            <p:nvPicPr>
              <p:cNvPr id="403" name="Google Shape;403;p3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684713" y="3202927"/>
                <a:ext cx="241626" cy="1985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4" name="Google Shape;404;p34"/>
              <p:cNvSpPr/>
              <p:nvPr/>
            </p:nvSpPr>
            <p:spPr>
              <a:xfrm>
                <a:off x="3617934" y="2878476"/>
                <a:ext cx="1267326" cy="576079"/>
              </a:xfrm>
              <a:prstGeom prst="roundRect">
                <a:avLst>
                  <a:gd fmla="val 8313" name="adj"/>
                </a:avLst>
              </a:prstGeom>
              <a:noFill/>
              <a:ln cap="flat" cmpd="sng" w="12700">
                <a:solidFill>
                  <a:srgbClr val="FD65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D65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5" name="Google Shape;405;p3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104188" y="2957166"/>
                <a:ext cx="350082" cy="4100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6" name="Google Shape;406;p34"/>
            <p:cNvGrpSpPr/>
            <p:nvPr/>
          </p:nvGrpSpPr>
          <p:grpSpPr>
            <a:xfrm>
              <a:off x="4995237" y="3867894"/>
              <a:ext cx="1267326" cy="576079"/>
              <a:chOff x="3617934" y="2878476"/>
              <a:chExt cx="1267326" cy="576079"/>
            </a:xfrm>
          </p:grpSpPr>
          <p:pic>
            <p:nvPicPr>
              <p:cNvPr id="407" name="Google Shape;407;p3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684713" y="3202927"/>
                <a:ext cx="241626" cy="1985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8" name="Google Shape;408;p34"/>
              <p:cNvSpPr/>
              <p:nvPr/>
            </p:nvSpPr>
            <p:spPr>
              <a:xfrm>
                <a:off x="3617934" y="2878476"/>
                <a:ext cx="1267326" cy="576079"/>
              </a:xfrm>
              <a:prstGeom prst="roundRect">
                <a:avLst>
                  <a:gd fmla="val 8313" name="adj"/>
                </a:avLst>
              </a:prstGeom>
              <a:noFill/>
              <a:ln cap="flat" cmpd="sng" w="12700">
                <a:solidFill>
                  <a:srgbClr val="FD65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D65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9" name="Google Shape;409;p3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104188" y="2957166"/>
                <a:ext cx="350082" cy="4100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0" name="Google Shape;410;p34"/>
            <p:cNvGrpSpPr/>
            <p:nvPr/>
          </p:nvGrpSpPr>
          <p:grpSpPr>
            <a:xfrm>
              <a:off x="7268341" y="3867894"/>
              <a:ext cx="1267326" cy="576079"/>
              <a:chOff x="3617934" y="2878476"/>
              <a:chExt cx="1267326" cy="576079"/>
            </a:xfrm>
          </p:grpSpPr>
          <p:pic>
            <p:nvPicPr>
              <p:cNvPr id="411" name="Google Shape;411;p3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684713" y="3202927"/>
                <a:ext cx="241626" cy="1985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2" name="Google Shape;412;p34"/>
              <p:cNvSpPr/>
              <p:nvPr/>
            </p:nvSpPr>
            <p:spPr>
              <a:xfrm>
                <a:off x="3617934" y="2878476"/>
                <a:ext cx="1267326" cy="576079"/>
              </a:xfrm>
              <a:prstGeom prst="roundRect">
                <a:avLst>
                  <a:gd fmla="val 8313" name="adj"/>
                </a:avLst>
              </a:prstGeom>
              <a:noFill/>
              <a:ln cap="flat" cmpd="sng" w="12700">
                <a:solidFill>
                  <a:srgbClr val="FD65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D65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3" name="Google Shape;413;p3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104188" y="2957166"/>
                <a:ext cx="350082" cy="4100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14" name="Google Shape;414;p34"/>
            <p:cNvSpPr/>
            <p:nvPr/>
          </p:nvSpPr>
          <p:spPr>
            <a:xfrm>
              <a:off x="3655387" y="3438932"/>
              <a:ext cx="4882754" cy="367318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New user interface</a:t>
              </a:r>
              <a:endParaRPr/>
            </a:p>
          </p:txBody>
        </p:sp>
        <p:sp>
          <p:nvSpPr>
            <p:cNvPr id="415" name="Google Shape;415;p34"/>
            <p:cNvSpPr/>
            <p:nvPr/>
          </p:nvSpPr>
          <p:spPr>
            <a:xfrm rot="-5400000">
              <a:off x="3670998" y="2366316"/>
              <a:ext cx="1525033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Share</a:t>
              </a: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 rot="-5400000">
              <a:off x="5324184" y="2360111"/>
              <a:ext cx="1537444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Notifications</a:t>
              </a:r>
              <a:endParaRPr/>
            </a:p>
          </p:txBody>
        </p:sp>
        <p:sp>
          <p:nvSpPr>
            <p:cNvPr id="417" name="Google Shape;417;p34"/>
            <p:cNvSpPr/>
            <p:nvPr/>
          </p:nvSpPr>
          <p:spPr>
            <a:xfrm rot="-5400000">
              <a:off x="6430443" y="2360112"/>
              <a:ext cx="1537442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Notebook Viewer</a:t>
              </a: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 rot="-5400000">
              <a:off x="4224128" y="2366316"/>
              <a:ext cx="1525032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Intro</a:t>
              </a: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 rot="-5400000">
              <a:off x="4777258" y="2366315"/>
              <a:ext cx="1525034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Help</a:t>
              </a: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 rot="-5400000">
              <a:off x="5877313" y="2360111"/>
              <a:ext cx="1537444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Gallery</a:t>
              </a: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 rot="-5400000">
              <a:off x="6989777" y="2366317"/>
              <a:ext cx="1525032" cy="450000"/>
            </a:xfrm>
            <a:prstGeom prst="roundRect">
              <a:avLst>
                <a:gd fmla="val 8457" name="adj"/>
              </a:avLst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Spark Connector</a:t>
              </a: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 rot="-5400000">
              <a:off x="3117869" y="2366316"/>
              <a:ext cx="1525033" cy="450000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52A1"/>
                  </a:solidFill>
                  <a:latin typeface="Calibri"/>
                  <a:ea typeface="Calibri"/>
                  <a:cs typeface="Calibri"/>
                  <a:sym typeface="Calibri"/>
                </a:rPr>
                <a:t>Contents</a:t>
              </a:r>
              <a:endParaRPr/>
            </a:p>
          </p:txBody>
        </p:sp>
        <p:sp>
          <p:nvSpPr>
            <p:cNvPr id="423" name="Google Shape;423;p34"/>
            <p:cNvSpPr/>
            <p:nvPr/>
          </p:nvSpPr>
          <p:spPr>
            <a:xfrm rot="-5400000">
              <a:off x="7542911" y="2366317"/>
              <a:ext cx="1525031" cy="450000"/>
            </a:xfrm>
            <a:prstGeom prst="roundRect">
              <a:avLst>
                <a:gd fmla="val 8457" name="adj"/>
              </a:avLst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Spark Monitor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New User Interface</a:t>
            </a:r>
            <a:endParaRPr/>
          </a:p>
        </p:txBody>
      </p:sp>
      <p:pic>
        <p:nvPicPr>
          <p:cNvPr id="429" name="Google Shape;429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925" y="1693193"/>
            <a:ext cx="5537200" cy="4043115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0" name="Google Shape;430;p3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0475" y="1729977"/>
            <a:ext cx="5521325" cy="3969547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1" name="Google Shape;431;p35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New User Interface</a:t>
            </a:r>
            <a:endParaRPr/>
          </a:p>
        </p:txBody>
      </p:sp>
      <p:pic>
        <p:nvPicPr>
          <p:cNvPr id="437" name="Google Shape;437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925" y="1698834"/>
            <a:ext cx="5537200" cy="4031833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8" name="Google Shape;438;p3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0475" y="1699467"/>
            <a:ext cx="5521325" cy="4030567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9" name="Google Shape;439;p36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7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Collaborative Analysis</a:t>
            </a:r>
            <a:endParaRPr/>
          </a:p>
        </p:txBody>
      </p:sp>
      <p:sp>
        <p:nvSpPr>
          <p:cNvPr id="446" name="Google Shape;446;p37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Service for Web based Analysis</a:t>
            </a:r>
            <a:endParaRPr/>
          </a:p>
        </p:txBody>
      </p:sp>
      <p:sp>
        <p:nvSpPr>
          <p:cNvPr id="447" name="Google Shape;447;p37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8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Sharing made easy</a:t>
            </a:r>
            <a:endParaRPr/>
          </a:p>
        </p:txBody>
      </p:sp>
      <p:sp>
        <p:nvSpPr>
          <p:cNvPr id="454" name="Google Shape;454;p38"/>
          <p:cNvSpPr txBox="1"/>
          <p:nvPr>
            <p:ph idx="1" type="body"/>
          </p:nvPr>
        </p:nvSpPr>
        <p:spPr>
          <a:xfrm>
            <a:off x="415925" y="1563756"/>
            <a:ext cx="3949041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Sharing from inside SWAN interface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Integration with CERNBox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Users can share “Projects”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Special kind of folder that contains notebooks and other files, like input data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Self contained</a:t>
            </a:r>
            <a:endParaRPr/>
          </a:p>
        </p:txBody>
      </p:sp>
      <p:sp>
        <p:nvSpPr>
          <p:cNvPr id="455" name="Google Shape;455;p38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3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7004" y="1563688"/>
            <a:ext cx="5560754" cy="4302125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9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The Share tab</a:t>
            </a:r>
            <a:endParaRPr/>
          </a:p>
        </p:txBody>
      </p:sp>
      <p:sp>
        <p:nvSpPr>
          <p:cNvPr id="462" name="Google Shape;462;p39"/>
          <p:cNvSpPr txBox="1"/>
          <p:nvPr>
            <p:ph idx="1" type="body"/>
          </p:nvPr>
        </p:nvSpPr>
        <p:spPr>
          <a:xfrm>
            <a:off x="415925" y="1563756"/>
            <a:ext cx="3949041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Users can list which projects...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they have shared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others have shared with them</a:t>
            </a:r>
            <a:endParaRPr/>
          </a:p>
        </p:txBody>
      </p:sp>
      <p:sp>
        <p:nvSpPr>
          <p:cNvPr id="463" name="Google Shape;463;p39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3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9411" y="1563688"/>
            <a:ext cx="5535941" cy="4302125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415925" y="990369"/>
            <a:ext cx="114450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Introduction</a:t>
            </a:r>
            <a:endParaRPr/>
          </a:p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415925" y="4135974"/>
            <a:ext cx="11445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0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Inspecting a Project</a:t>
            </a:r>
            <a:endParaRPr/>
          </a:p>
        </p:txBody>
      </p:sp>
      <p:sp>
        <p:nvSpPr>
          <p:cNvPr id="471" name="Google Shape;471;p40"/>
          <p:cNvSpPr txBox="1"/>
          <p:nvPr>
            <p:ph idx="1" type="body"/>
          </p:nvPr>
        </p:nvSpPr>
        <p:spPr>
          <a:xfrm>
            <a:off x="415925" y="1563756"/>
            <a:ext cx="3949041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Users can inspect shared project contents 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Browsing of the files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Static rendering of notebooks</a:t>
            </a:r>
            <a:endParaRPr/>
          </a:p>
          <a:p>
            <a:pPr indent="-312480" lvl="0" marL="31284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Useful to decide whether to accept or not the shared project</a:t>
            </a:r>
            <a:endParaRPr/>
          </a:p>
        </p:txBody>
      </p:sp>
      <p:sp>
        <p:nvSpPr>
          <p:cNvPr id="472" name="Google Shape;472;p40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4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4671" y="1563688"/>
            <a:ext cx="5365421" cy="4302125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Accepting a Shared Project </a:t>
            </a:r>
            <a:endParaRPr/>
          </a:p>
        </p:txBody>
      </p:sp>
      <p:sp>
        <p:nvSpPr>
          <p:cNvPr id="479" name="Google Shape;479;p41"/>
          <p:cNvSpPr txBox="1"/>
          <p:nvPr>
            <p:ph idx="1" type="body"/>
          </p:nvPr>
        </p:nvSpPr>
        <p:spPr>
          <a:xfrm>
            <a:off x="187325" y="2020950"/>
            <a:ext cx="4760100" cy="4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If accepted, project is cloned to the receiver's CERNBox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The receiver will work on his own copy 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Concurrent editing not (yet?) supported by Jupyter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Safer to clone </a:t>
            </a:r>
            <a:endParaRPr/>
          </a:p>
          <a:p>
            <a:pPr indent="-1603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1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p4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5924" y="1563688"/>
            <a:ext cx="5542914" cy="4302125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2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Access to Computing Resources</a:t>
            </a:r>
            <a:endParaRPr/>
          </a:p>
        </p:txBody>
      </p:sp>
      <p:sp>
        <p:nvSpPr>
          <p:cNvPr id="487" name="Google Shape;487;p42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Spark integration</a:t>
            </a:r>
            <a:endParaRPr/>
          </a:p>
        </p:txBody>
      </p:sp>
      <p:sp>
        <p:nvSpPr>
          <p:cNvPr id="488" name="Google Shape;488;p42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3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Motivation</a:t>
            </a:r>
            <a:endParaRPr/>
          </a:p>
        </p:txBody>
      </p:sp>
      <p:sp>
        <p:nvSpPr>
          <p:cNvPr id="494" name="Google Shape;494;p43"/>
          <p:cNvSpPr txBox="1"/>
          <p:nvPr>
            <p:ph idx="1" type="body"/>
          </p:nvPr>
        </p:nvSpPr>
        <p:spPr>
          <a:xfrm>
            <a:off x="415925" y="1563756"/>
            <a:ext cx="11445148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Beams department at CERN built and operates the LHC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Data: monitoring LHC accelerator hardware devices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Analysis of logs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Different from physics data of the experiments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With increase in data, they adopted Spark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lang="en-US"/>
              <a:t>Spark: a modern cluster management system allowing distributed and interactive data analysis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But it was missing a unified platform for analytics visualization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03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3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"/>
          <p:cNvSpPr/>
          <p:nvPr/>
        </p:nvSpPr>
        <p:spPr>
          <a:xfrm>
            <a:off x="5596975" y="2532115"/>
            <a:ext cx="5370893" cy="3333630"/>
          </a:xfrm>
          <a:prstGeom prst="roundRect">
            <a:avLst>
              <a:gd fmla="val 1951" name="adj"/>
            </a:avLst>
          </a:prstGeom>
          <a:solidFill>
            <a:srgbClr val="F2F2F2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Spark Cluster</a:t>
            </a:r>
            <a:endParaRPr/>
          </a:p>
        </p:txBody>
      </p:sp>
      <p:sp>
        <p:nvSpPr>
          <p:cNvPr id="501" name="Google Shape;501;p44"/>
          <p:cNvSpPr/>
          <p:nvPr/>
        </p:nvSpPr>
        <p:spPr>
          <a:xfrm>
            <a:off x="6150297" y="3338130"/>
            <a:ext cx="4461391" cy="1581243"/>
          </a:xfrm>
          <a:prstGeom prst="roundRect">
            <a:avLst>
              <a:gd fmla="val 2005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52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4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Integration with Spark</a:t>
            </a:r>
            <a:endParaRPr/>
          </a:p>
        </p:txBody>
      </p:sp>
      <p:sp>
        <p:nvSpPr>
          <p:cNvPr id="503" name="Google Shape;503;p44"/>
          <p:cNvSpPr txBox="1"/>
          <p:nvPr>
            <p:ph idx="1" type="body"/>
          </p:nvPr>
        </p:nvSpPr>
        <p:spPr>
          <a:xfrm>
            <a:off x="415925" y="1563756"/>
            <a:ext cx="3949041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Connection to CERN Spark Clusters 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Same environment across platforms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User data - EOS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Software - CVMFS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Graphical Jupyter extensions developed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Spark Connector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Spark Monitor</a:t>
            </a:r>
            <a:endParaRPr/>
          </a:p>
        </p:txBody>
      </p:sp>
      <p:sp>
        <p:nvSpPr>
          <p:cNvPr id="504" name="Google Shape;504;p44"/>
          <p:cNvSpPr/>
          <p:nvPr/>
        </p:nvSpPr>
        <p:spPr>
          <a:xfrm>
            <a:off x="6074715" y="3422064"/>
            <a:ext cx="4461391" cy="1620625"/>
          </a:xfrm>
          <a:prstGeom prst="roundRect">
            <a:avLst>
              <a:gd fmla="val 2005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52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2972" y="5264933"/>
            <a:ext cx="973240" cy="51768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4"/>
          <p:cNvSpPr/>
          <p:nvPr/>
        </p:nvSpPr>
        <p:spPr>
          <a:xfrm>
            <a:off x="6873888" y="2677077"/>
            <a:ext cx="2665341" cy="395106"/>
          </a:xfrm>
          <a:prstGeom prst="roundRect">
            <a:avLst>
              <a:gd fmla="val 8457" name="adj"/>
            </a:avLst>
          </a:prstGeom>
          <a:solidFill>
            <a:srgbClr val="0052A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Spark Master</a:t>
            </a:r>
            <a:endParaRPr/>
          </a:p>
        </p:txBody>
      </p:sp>
      <p:sp>
        <p:nvSpPr>
          <p:cNvPr id="507" name="Google Shape;507;p44"/>
          <p:cNvSpPr/>
          <p:nvPr/>
        </p:nvSpPr>
        <p:spPr>
          <a:xfrm>
            <a:off x="5957819" y="3506200"/>
            <a:ext cx="4496377" cy="1663785"/>
          </a:xfrm>
          <a:prstGeom prst="roundRect">
            <a:avLst>
              <a:gd fmla="val 2971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52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4"/>
          <p:cNvSpPr/>
          <p:nvPr/>
        </p:nvSpPr>
        <p:spPr>
          <a:xfrm>
            <a:off x="6016550" y="3556961"/>
            <a:ext cx="4390193" cy="912470"/>
          </a:xfrm>
          <a:prstGeom prst="roundRect">
            <a:avLst>
              <a:gd fmla="val 4232" name="adj"/>
            </a:avLst>
          </a:prstGeom>
          <a:solidFill>
            <a:srgbClr val="0052A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Spark Worker</a:t>
            </a:r>
            <a:endParaRPr/>
          </a:p>
        </p:txBody>
      </p:sp>
      <p:sp>
        <p:nvSpPr>
          <p:cNvPr id="509" name="Google Shape;509;p44"/>
          <p:cNvSpPr/>
          <p:nvPr/>
        </p:nvSpPr>
        <p:spPr>
          <a:xfrm>
            <a:off x="6062016" y="3908897"/>
            <a:ext cx="1380606" cy="418212"/>
          </a:xfrm>
          <a:prstGeom prst="roundRect">
            <a:avLst>
              <a:gd fmla="val 10189" name="adj"/>
            </a:avLst>
          </a:prstGeom>
          <a:solidFill>
            <a:srgbClr val="22AD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Python task</a:t>
            </a:r>
            <a:endParaRPr/>
          </a:p>
        </p:txBody>
      </p:sp>
      <p:sp>
        <p:nvSpPr>
          <p:cNvPr id="510" name="Google Shape;510;p44"/>
          <p:cNvSpPr/>
          <p:nvPr/>
        </p:nvSpPr>
        <p:spPr>
          <a:xfrm>
            <a:off x="7514416" y="3914922"/>
            <a:ext cx="1380606" cy="418212"/>
          </a:xfrm>
          <a:prstGeom prst="roundRect">
            <a:avLst>
              <a:gd fmla="val 10189" name="adj"/>
            </a:avLst>
          </a:prstGeom>
          <a:solidFill>
            <a:srgbClr val="22AD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Python task</a:t>
            </a:r>
            <a:endParaRPr/>
          </a:p>
        </p:txBody>
      </p:sp>
      <p:sp>
        <p:nvSpPr>
          <p:cNvPr id="511" name="Google Shape;511;p44"/>
          <p:cNvSpPr/>
          <p:nvPr/>
        </p:nvSpPr>
        <p:spPr>
          <a:xfrm>
            <a:off x="8956769" y="3908897"/>
            <a:ext cx="1380606" cy="418212"/>
          </a:xfrm>
          <a:prstGeom prst="roundRect">
            <a:avLst>
              <a:gd fmla="val 10189" name="adj"/>
            </a:avLst>
          </a:prstGeom>
          <a:solidFill>
            <a:srgbClr val="22AD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Python task</a:t>
            </a:r>
            <a:endParaRPr/>
          </a:p>
        </p:txBody>
      </p:sp>
      <p:pic>
        <p:nvPicPr>
          <p:cNvPr id="512" name="Google Shape;51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6878" y="4636066"/>
            <a:ext cx="1305087" cy="372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44"/>
          <p:cNvCxnSpPr/>
          <p:nvPr/>
        </p:nvCxnSpPr>
        <p:spPr>
          <a:xfrm>
            <a:off x="6740814" y="4311869"/>
            <a:ext cx="0" cy="36616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4" name="Google Shape;514;p44"/>
          <p:cNvCxnSpPr>
            <a:stCxn id="506" idx="2"/>
            <a:endCxn id="507" idx="0"/>
          </p:cNvCxnSpPr>
          <p:nvPr/>
        </p:nvCxnSpPr>
        <p:spPr>
          <a:xfrm flipH="1">
            <a:off x="8205959" y="3072183"/>
            <a:ext cx="600" cy="43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15" name="Google Shape;515;p44"/>
          <p:cNvSpPr/>
          <p:nvPr/>
        </p:nvSpPr>
        <p:spPr>
          <a:xfrm>
            <a:off x="5596976" y="1708485"/>
            <a:ext cx="3824116" cy="646573"/>
          </a:xfrm>
          <a:prstGeom prst="roundRect">
            <a:avLst>
              <a:gd fmla="val 8457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52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0351" y="1836355"/>
            <a:ext cx="495135" cy="430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p44"/>
          <p:cNvGrpSpPr/>
          <p:nvPr/>
        </p:nvGrpSpPr>
        <p:grpSpPr>
          <a:xfrm>
            <a:off x="7105015" y="1803337"/>
            <a:ext cx="2201983" cy="456867"/>
            <a:chOff x="7105015" y="1803337"/>
            <a:chExt cx="2201983" cy="456867"/>
          </a:xfrm>
        </p:grpSpPr>
        <p:sp>
          <p:nvSpPr>
            <p:cNvPr id="518" name="Google Shape;518;p44"/>
            <p:cNvSpPr/>
            <p:nvPr/>
          </p:nvSpPr>
          <p:spPr>
            <a:xfrm>
              <a:off x="7105015" y="1803337"/>
              <a:ext cx="2201983" cy="456867"/>
            </a:xfrm>
            <a:prstGeom prst="roundRect">
              <a:avLst>
                <a:gd fmla="val 8457" name="adj"/>
              </a:avLst>
            </a:prstGeom>
            <a:noFill/>
            <a:ln cap="flat" cmpd="sng" w="12700">
              <a:solidFill>
                <a:srgbClr val="3399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3399FF"/>
                  </a:solidFill>
                  <a:latin typeface="Calibri"/>
                  <a:ea typeface="Calibri"/>
                  <a:cs typeface="Calibri"/>
                  <a:sym typeface="Calibri"/>
                </a:rPr>
                <a:t>User Notebook</a:t>
              </a:r>
              <a:endParaRPr/>
            </a:p>
          </p:txBody>
        </p:sp>
        <p:pic>
          <p:nvPicPr>
            <p:cNvPr id="519" name="Google Shape;519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97918" y="1883338"/>
              <a:ext cx="356796" cy="2932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20" name="Google Shape;520;p44"/>
          <p:cNvCxnSpPr>
            <a:stCxn id="518" idx="2"/>
            <a:endCxn id="506" idx="0"/>
          </p:cNvCxnSpPr>
          <p:nvPr/>
        </p:nvCxnSpPr>
        <p:spPr>
          <a:xfrm>
            <a:off x="8206006" y="2260204"/>
            <a:ext cx="600" cy="417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21" name="Google Shape;521;p44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95867" y="4659082"/>
            <a:ext cx="912904" cy="40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5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Spark Connector</a:t>
            </a:r>
            <a:endParaRPr/>
          </a:p>
        </p:txBody>
      </p:sp>
      <p:sp>
        <p:nvSpPr>
          <p:cNvPr id="528" name="Google Shape;528;p45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75" y="1670050"/>
            <a:ext cx="5524500" cy="4089400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0" name="Google Shape;530;p4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0475" y="1690265"/>
            <a:ext cx="5521325" cy="4048971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6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Spark Monitor</a:t>
            </a:r>
            <a:endParaRPr/>
          </a:p>
        </p:txBody>
      </p:sp>
      <p:sp>
        <p:nvSpPr>
          <p:cNvPr id="536" name="Google Shape;536;p46"/>
          <p:cNvSpPr txBox="1"/>
          <p:nvPr>
            <p:ph idx="1" type="body"/>
          </p:nvPr>
        </p:nvSpPr>
        <p:spPr>
          <a:xfrm>
            <a:off x="200225" y="1563750"/>
            <a:ext cx="4335000" cy="4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Allows to monitor Spark jobs from within the notebook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Interactive display appears </a:t>
            </a:r>
            <a:r>
              <a:rPr b="1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automatically</a:t>
            </a: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in the output of the cell</a:t>
            </a:r>
            <a:endParaRPr/>
          </a:p>
          <a:p>
            <a:pPr indent="-312480" lvl="0" marL="31284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Multiple views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Progress bars for jobs and stages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Task timeline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Resource utilization</a:t>
            </a:r>
            <a:endParaRPr/>
          </a:p>
          <a:p>
            <a:pPr indent="-1603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6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p4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2963" y="2452302"/>
            <a:ext cx="7208837" cy="304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6072" y="1315074"/>
            <a:ext cx="1165681" cy="6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4208" y="1315074"/>
            <a:ext cx="1230189" cy="6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7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Access to Computing Resources</a:t>
            </a:r>
            <a:endParaRPr/>
          </a:p>
        </p:txBody>
      </p:sp>
      <p:sp>
        <p:nvSpPr>
          <p:cNvPr id="546" name="Google Shape;546;p47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Batch jobs</a:t>
            </a:r>
            <a:endParaRPr/>
          </a:p>
        </p:txBody>
      </p:sp>
      <p:sp>
        <p:nvSpPr>
          <p:cNvPr id="547" name="Google Shape;547;p47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8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Connecting More Resources</a:t>
            </a:r>
            <a:endParaRPr b="0" i="0" sz="3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54" name="Google Shape;554;p48"/>
          <p:cNvSpPr txBox="1"/>
          <p:nvPr>
            <p:ph idx="1" type="body"/>
          </p:nvPr>
        </p:nvSpPr>
        <p:spPr>
          <a:xfrm>
            <a:off x="415925" y="1563756"/>
            <a:ext cx="3949041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Ongoing effort: submit </a:t>
            </a:r>
            <a:r>
              <a:rPr b="1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batch jobs</a:t>
            </a: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from the notebook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Monitoring display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Jobs tab</a:t>
            </a:r>
            <a:endParaRPr/>
          </a:p>
          <a:p>
            <a:pPr indent="-1603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8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0943" y="2740658"/>
            <a:ext cx="7207793" cy="1712400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7" name="Google Shape;55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4005" y="4702437"/>
            <a:ext cx="8843991" cy="1163308"/>
          </a:xfrm>
          <a:prstGeom prst="rect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8" name="Google Shape;558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6072" y="1315074"/>
            <a:ext cx="1165681" cy="6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4208" y="1315074"/>
            <a:ext cx="1230189" cy="6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9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Education, Outreach</a:t>
            </a:r>
            <a:endParaRPr/>
          </a:p>
        </p:txBody>
      </p:sp>
      <p:sp>
        <p:nvSpPr>
          <p:cNvPr id="566" name="Google Shape;566;p49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9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471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1950" y="6087447"/>
            <a:ext cx="649123" cy="634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0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Notebooks for Teaching</a:t>
            </a:r>
            <a:endParaRPr b="0" i="0" sz="3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4" name="Google Shape;574;p50"/>
          <p:cNvSpPr txBox="1"/>
          <p:nvPr>
            <p:ph idx="1" type="body"/>
          </p:nvPr>
        </p:nvSpPr>
        <p:spPr>
          <a:xfrm>
            <a:off x="415925" y="1563756"/>
            <a:ext cx="720407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SWAN and notebooks are very useful for teaching</a:t>
            </a:r>
            <a:endParaRPr/>
          </a:p>
          <a:p>
            <a:pPr indent="-228240" lvl="1" marL="685800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Teachers prepare exercises in the form of notebooks</a:t>
            </a:r>
            <a:endParaRPr/>
          </a:p>
          <a:p>
            <a:pPr indent="-228240" lvl="1" marL="685800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Students complete and run the exercises</a:t>
            </a:r>
            <a:endParaRPr/>
          </a:p>
          <a:p>
            <a:pPr indent="-312480" lvl="0" marL="31284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Used frequently as support for:</a:t>
            </a:r>
            <a:endParaRPr/>
          </a:p>
          <a:p>
            <a:pPr indent="-228240" lvl="1" marL="685800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CERN Summer student courses: ~150 students, data analysis with ROOT</a:t>
            </a:r>
            <a:endParaRPr/>
          </a:p>
          <a:p>
            <a:pPr indent="-228240" lvl="1" marL="685800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CERN School of Computing exercises: ~70 students, parallelism</a:t>
            </a:r>
            <a:endParaRPr/>
          </a:p>
          <a:p>
            <a:pPr indent="-228240" lvl="1" marL="685800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CERN ATLAS PhD student courses: ~50 students, declarative data analysis</a:t>
            </a:r>
            <a:endParaRPr/>
          </a:p>
          <a:p>
            <a:pPr indent="-228240" lvl="1" marL="685800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Machine learning tutorials at CERN</a:t>
            </a:r>
            <a:endParaRPr/>
          </a:p>
          <a:p>
            <a:pPr indent="-160338" lvl="0" marL="3127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5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4800" y="2402417"/>
            <a:ext cx="3937000" cy="262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0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1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Science Box: SWAN on Premises</a:t>
            </a:r>
            <a:endParaRPr b="0" i="0" sz="3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82" name="Google Shape;582;p51"/>
          <p:cNvSpPr txBox="1"/>
          <p:nvPr>
            <p:ph idx="1" type="body"/>
          </p:nvPr>
        </p:nvSpPr>
        <p:spPr>
          <a:xfrm>
            <a:off x="415925" y="1563756"/>
            <a:ext cx="957135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UP2University European Project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Bridge the gap between secondary schools, higher education and the research domain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Partner universities (OU, UROMA, NTUA, …), pilot schools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http://up2university.eu</a:t>
            </a:r>
            <a:endParaRPr b="0" i="0" sz="2000" u="none" cap="none" strike="noStrike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2480" lvl="0" marL="31284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SWAN used by students to learn physics and other sciences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Let them use the very same tools &amp; services used by scientists at CERN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Integrating Jupyter in teaching environment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Complete SWAN package, with CERNBox, EOS and CVMFS </a:t>
            </a:r>
            <a:endParaRPr/>
          </a:p>
          <a:p>
            <a:pPr indent="-1603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51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4" name="Google Shape;58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4200" y="3006476"/>
            <a:ext cx="1507680" cy="868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2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SWAN Users</a:t>
            </a:r>
            <a:endParaRPr/>
          </a:p>
        </p:txBody>
      </p:sp>
      <p:sp>
        <p:nvSpPr>
          <p:cNvPr id="590" name="Google Shape;590;p52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2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3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Stats</a:t>
            </a:r>
            <a:endParaRPr/>
          </a:p>
        </p:txBody>
      </p:sp>
      <p:sp>
        <p:nvSpPr>
          <p:cNvPr id="598" name="Google Shape;598;p53"/>
          <p:cNvSpPr txBox="1"/>
          <p:nvPr>
            <p:ph idx="1" type="body"/>
          </p:nvPr>
        </p:nvSpPr>
        <p:spPr>
          <a:xfrm>
            <a:off x="415926" y="1563756"/>
            <a:ext cx="11445148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1" i="0" lang="en-US" sz="2400" u="none" cap="none" strike="noStrike">
                <a:solidFill>
                  <a:srgbClr val="0066CC"/>
                </a:solidFill>
                <a:latin typeface="Arial"/>
                <a:ea typeface="Arial"/>
                <a:cs typeface="Arial"/>
                <a:sym typeface="Arial"/>
              </a:rPr>
              <a:t>~200 user sessions</a:t>
            </a: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a day on average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Users doubled this year with new SWAN interface</a:t>
            </a:r>
            <a:endParaRPr/>
          </a:p>
          <a:p>
            <a:pPr indent="-312480" lvl="0" marL="31284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Spark cluster connection: 15 – 20 % of users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SWAN as entry point for accessing computational resources</a:t>
            </a:r>
            <a:endParaRPr/>
          </a:p>
          <a:p>
            <a:pPr indent="-1603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53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0" name="Google Shape;600;p53"/>
          <p:cNvGrpSpPr/>
          <p:nvPr/>
        </p:nvGrpSpPr>
        <p:grpSpPr>
          <a:xfrm>
            <a:off x="2296480" y="3837002"/>
            <a:ext cx="7599040" cy="2383798"/>
            <a:chOff x="1199520" y="3402720"/>
            <a:chExt cx="8983440" cy="2818080"/>
          </a:xfrm>
        </p:grpSpPr>
        <p:pic>
          <p:nvPicPr>
            <p:cNvPr id="601" name="Google Shape;601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9520" y="3402720"/>
              <a:ext cx="8983440" cy="2818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2" name="Google Shape;602;p53"/>
            <p:cNvSpPr/>
            <p:nvPr/>
          </p:nvSpPr>
          <p:spPr>
            <a:xfrm>
              <a:off x="3452040" y="3820680"/>
              <a:ext cx="1974600" cy="613440"/>
            </a:xfrm>
            <a:prstGeom prst="ellipse">
              <a:avLst/>
            </a:prstGeom>
            <a:noFill/>
            <a:ln cap="flat" cmpd="sng" w="36700">
              <a:solidFill>
                <a:srgbClr val="FFD3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3"/>
            <p:cNvSpPr/>
            <p:nvPr/>
          </p:nvSpPr>
          <p:spPr>
            <a:xfrm>
              <a:off x="5623920" y="3838680"/>
              <a:ext cx="1207800" cy="397080"/>
            </a:xfrm>
            <a:prstGeom prst="roundRect">
              <a:avLst>
                <a:gd fmla="val 8713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Courses</a:t>
              </a:r>
              <a:endParaRPr b="0" sz="18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4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User community</a:t>
            </a:r>
            <a:endParaRPr/>
          </a:p>
        </p:txBody>
      </p:sp>
      <p:sp>
        <p:nvSpPr>
          <p:cNvPr id="609" name="Google Shape;609;p54"/>
          <p:cNvSpPr txBox="1"/>
          <p:nvPr>
            <p:ph idx="1" type="body"/>
          </p:nvPr>
        </p:nvSpPr>
        <p:spPr>
          <a:xfrm>
            <a:off x="415925" y="1563756"/>
            <a:ext cx="5537835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SWAN development is guided by our user community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New features (libs, kernels, ...) are requested by users from their real usage needs</a:t>
            </a:r>
            <a:endParaRPr/>
          </a:p>
          <a:p>
            <a:pPr indent="-312738" lvl="0" marL="31273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Gallery of examples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Made in collaboration with our users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Almost 50 notebooks in 7 categories</a:t>
            </a:r>
            <a:endParaRPr/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5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7734" y="1563688"/>
            <a:ext cx="5106806" cy="43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4"/>
          <p:cNvSpPr/>
          <p:nvPr/>
        </p:nvSpPr>
        <p:spPr>
          <a:xfrm>
            <a:off x="8316768" y="1220453"/>
            <a:ext cx="3337772" cy="34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notebooks at 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cern.ch/swan</a:t>
            </a:r>
            <a:endParaRPr/>
          </a:p>
        </p:txBody>
      </p:sp>
      <p:sp>
        <p:nvSpPr>
          <p:cNvPr id="612" name="Google Shape;612;p54"/>
          <p:cNvSpPr/>
          <p:nvPr/>
        </p:nvSpPr>
        <p:spPr>
          <a:xfrm>
            <a:off x="5689601" y="6037055"/>
            <a:ext cx="2672876" cy="343986"/>
          </a:xfrm>
          <a:prstGeom prst="roundRect">
            <a:avLst>
              <a:gd fmla="val 6515" name="adj"/>
            </a:avLst>
          </a:prstGeom>
          <a:solidFill>
            <a:srgbClr val="FD65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Access with only a click</a:t>
            </a:r>
            <a:endParaRPr/>
          </a:p>
        </p:txBody>
      </p:sp>
      <p:cxnSp>
        <p:nvCxnSpPr>
          <p:cNvPr id="613" name="Google Shape;613;p54"/>
          <p:cNvCxnSpPr>
            <a:stCxn id="612" idx="3"/>
          </p:cNvCxnSpPr>
          <p:nvPr/>
        </p:nvCxnSpPr>
        <p:spPr>
          <a:xfrm flipH="1" rot="10800000">
            <a:off x="8362477" y="5865848"/>
            <a:ext cx="433200" cy="3432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dash"/>
            <a:miter lim="800000"/>
            <a:headEnd len="sm" w="sm" type="none"/>
            <a:tailEnd len="med" w="med" type="oval"/>
          </a:ln>
        </p:spPr>
      </p:cxnSp>
      <p:sp>
        <p:nvSpPr>
          <p:cNvPr id="614" name="Google Shape;614;p54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5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Education, Too</a:t>
            </a:r>
            <a:endParaRPr/>
          </a:p>
        </p:txBody>
      </p:sp>
      <p:sp>
        <p:nvSpPr>
          <p:cNvPr id="620" name="Google Shape;620;p55"/>
          <p:cNvSpPr/>
          <p:nvPr/>
        </p:nvSpPr>
        <p:spPr>
          <a:xfrm>
            <a:off x="8316768" y="1220453"/>
            <a:ext cx="33378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notebooks at 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cern.ch/swan</a:t>
            </a:r>
            <a:endParaRPr/>
          </a:p>
        </p:txBody>
      </p:sp>
      <p:sp>
        <p:nvSpPr>
          <p:cNvPr id="621" name="Google Shape;621;p55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75" y="1122311"/>
            <a:ext cx="7461824" cy="5613338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5"/>
          <p:cNvSpPr txBox="1"/>
          <p:nvPr/>
        </p:nvSpPr>
        <p:spPr>
          <a:xfrm>
            <a:off x="7929250" y="2552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7F7F7F"/>
                </a:solidFill>
              </a:rPr>
              <a:t>Finnish High School program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Integrate Software Packages</a:t>
            </a:r>
            <a:endParaRPr/>
          </a:p>
        </p:txBody>
      </p:sp>
      <p:sp>
        <p:nvSpPr>
          <p:cNvPr id="629" name="Google Shape;629;p56"/>
          <p:cNvSpPr/>
          <p:nvPr/>
        </p:nvSpPr>
        <p:spPr>
          <a:xfrm>
            <a:off x="8316768" y="1220453"/>
            <a:ext cx="33378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notebooks at </a:t>
            </a:r>
            <a:r>
              <a:rPr b="1" lang="en-US">
                <a:solidFill>
                  <a:schemeClr val="dk1"/>
                </a:solidFill>
              </a:rPr>
              <a:t>root.cern</a:t>
            </a:r>
            <a:endParaRPr/>
          </a:p>
        </p:txBody>
      </p:sp>
      <p:sp>
        <p:nvSpPr>
          <p:cNvPr id="630" name="Google Shape;630;p56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1" name="Google Shape;6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2261"/>
            <a:ext cx="7613124" cy="5613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7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Looking ahead</a:t>
            </a:r>
            <a:endParaRPr/>
          </a:p>
        </p:txBody>
      </p:sp>
      <p:sp>
        <p:nvSpPr>
          <p:cNvPr id="637" name="Google Shape;637;p57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57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8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Future work/challenges</a:t>
            </a:r>
            <a:endParaRPr/>
          </a:p>
        </p:txBody>
      </p:sp>
      <p:sp>
        <p:nvSpPr>
          <p:cNvPr id="645" name="Google Shape;645;p58"/>
          <p:cNvSpPr txBox="1"/>
          <p:nvPr>
            <p:ph idx="1" type="body"/>
          </p:nvPr>
        </p:nvSpPr>
        <p:spPr>
          <a:xfrm>
            <a:off x="415925" y="1258956"/>
            <a:ext cx="11445000" cy="4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Move to Jupyterlab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Porting the current extensions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ROOT is already migrating its graphics to JavaScript only</a:t>
            </a:r>
            <a:endParaRPr b="0" i="0" sz="185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1" lang="en-US" sz="1850"/>
              <a:t>Ultimate blur between local/cloud resources and apps</a:t>
            </a:r>
            <a:endParaRPr b="1" sz="1850"/>
          </a:p>
          <a:p>
            <a:pPr indent="-312738" lvl="0" marL="3127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New architecture </a:t>
            </a:r>
            <a:r>
              <a:rPr lang="en-US" sz="2220"/>
              <a:t>made to scale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Based on Kubernetes, leveraging CERN </a:t>
            </a:r>
            <a:r>
              <a:rPr lang="en-US" sz="1850"/>
              <a:t>C</a:t>
            </a: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ontainer </a:t>
            </a:r>
            <a:r>
              <a:rPr lang="en-US" sz="1850"/>
              <a:t>S</a:t>
            </a: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ervice</a:t>
            </a:r>
            <a:endParaRPr/>
          </a:p>
          <a:p>
            <a:pPr indent="-312738" lvl="0" marL="3127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Exploitation of GPUs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ML found its place in HEP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Speed up computation of GPU-ready libraries (e.g. TensorFlow)</a:t>
            </a:r>
            <a:endParaRPr/>
          </a:p>
          <a:p>
            <a:pPr indent="-312738" lvl="0" marL="3127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220"/>
              <a:buFont typeface="Arial"/>
              <a:buChar char="﹥"/>
            </a:pPr>
            <a:r>
              <a:rPr b="0" i="0" lang="en-US" sz="222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Moving beyond LHC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New challenges from HL-LHC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185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Even small dataset will not fit inside users laptops: need R&amp;D - Analy</a:t>
            </a:r>
            <a:r>
              <a:rPr lang="en-US" sz="1850"/>
              <a:t>sis Facilities?</a:t>
            </a:r>
            <a:endParaRPr/>
          </a:p>
        </p:txBody>
      </p:sp>
      <p:sp>
        <p:nvSpPr>
          <p:cNvPr id="646" name="Google Shape;646;p58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9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Where to find us</a:t>
            </a:r>
            <a:endParaRPr/>
          </a:p>
        </p:txBody>
      </p:sp>
      <p:sp>
        <p:nvSpPr>
          <p:cNvPr id="652" name="Google Shape;652;p59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9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00" y="3577575"/>
            <a:ext cx="8534400" cy="27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00" y="207300"/>
            <a:ext cx="11746400" cy="32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8640500" y="3649725"/>
            <a:ext cx="3403500" cy="26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Write and archive: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What?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up to 12 PB/month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When?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LHC running 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April - December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Read: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What?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several of 10 GB/s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When?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well… </a:t>
            </a:r>
            <a:r>
              <a:rPr lang="en-US" u="sng"/>
              <a:t>always</a:t>
            </a:r>
            <a:endParaRPr u="sng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Where to find us</a:t>
            </a:r>
            <a:endParaRPr/>
          </a:p>
        </p:txBody>
      </p:sp>
      <p:sp>
        <p:nvSpPr>
          <p:cNvPr id="659" name="Google Shape;659;p60"/>
          <p:cNvSpPr txBox="1"/>
          <p:nvPr>
            <p:ph idx="1" type="body"/>
          </p:nvPr>
        </p:nvSpPr>
        <p:spPr>
          <a:xfrm>
            <a:off x="415925" y="1563756"/>
            <a:ext cx="11445148" cy="4301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480" lvl="0" marL="31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Contacts</a:t>
            </a:r>
            <a:endParaRPr/>
          </a:p>
          <a:p>
            <a:pPr indent="-312480" lvl="1" marL="68590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swan-talk@cern.ch</a:t>
            </a:r>
            <a:endParaRPr b="0" i="0" sz="20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2480" lvl="1" marL="68590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http://cern.ch/swan</a:t>
            </a:r>
            <a:endParaRPr b="0" i="0" sz="20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2480" lvl="0" marL="31284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endParaRPr/>
          </a:p>
          <a:p>
            <a:pPr indent="-312480" lvl="1" marL="68590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https://github.com/swan-cern/</a:t>
            </a:r>
            <a:endParaRPr b="0" i="0" sz="20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2480" lvl="0" marL="31284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Science Box: SWAN distribution </a:t>
            </a:r>
            <a:r>
              <a:rPr b="1" i="0" lang="en-US" sz="2400" u="none" cap="none" strike="noStrike">
                <a:solidFill>
                  <a:srgbClr val="404040"/>
                </a:solidFill>
              </a:rPr>
              <a:t>deployable on premises</a:t>
            </a:r>
            <a:endParaRPr b="1"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https://cern.ch/sciencebox</a:t>
            </a:r>
            <a:endParaRPr b="0" i="0" sz="2000" u="sng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Includes all SWAN components: CERNBox/EOS, CVMFS, JupyterHub</a:t>
            </a:r>
            <a:endParaRPr/>
          </a:p>
          <a:p>
            <a:pPr indent="-228240" lvl="1" marL="68580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Deployable through Kubernetes or docker-compose</a:t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0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1"/>
          <p:cNvSpPr txBox="1"/>
          <p:nvPr>
            <p:ph type="title"/>
          </p:nvPr>
        </p:nvSpPr>
        <p:spPr>
          <a:xfrm>
            <a:off x="415925" y="990369"/>
            <a:ext cx="1144514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 Light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Conclusions</a:t>
            </a:r>
            <a:endParaRPr/>
          </a:p>
        </p:txBody>
      </p:sp>
      <p:sp>
        <p:nvSpPr>
          <p:cNvPr id="666" name="Google Shape;666;p61"/>
          <p:cNvSpPr txBox="1"/>
          <p:nvPr>
            <p:ph idx="1" type="body"/>
          </p:nvPr>
        </p:nvSpPr>
        <p:spPr>
          <a:xfrm>
            <a:off x="415925" y="4135974"/>
            <a:ext cx="1144514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61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2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Conclusion</a:t>
            </a:r>
            <a:endParaRPr/>
          </a:p>
        </p:txBody>
      </p:sp>
      <p:sp>
        <p:nvSpPr>
          <p:cNvPr id="674" name="Google Shape;674;p62"/>
          <p:cNvSpPr txBox="1"/>
          <p:nvPr>
            <p:ph idx="1" type="body"/>
          </p:nvPr>
        </p:nvSpPr>
        <p:spPr>
          <a:xfrm>
            <a:off x="277275" y="1277999"/>
            <a:ext cx="11785500" cy="4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2738" lvl="0" marL="3127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We successfully integrated </a:t>
            </a:r>
            <a:r>
              <a:rPr lang="en-US"/>
              <a:t>CERN computing services with Jupyter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lang="en-US"/>
              <a:t>Increase value of existing services’ portfolio (storage, batch, auth)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Successfully boosting productivity of scientists</a:t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lang="en-US"/>
              <a:t>Jupyter became a new entry-point to our computing resources and data</a:t>
            </a:r>
            <a:endParaRPr/>
          </a:p>
          <a:p>
            <a:pPr indent="-312737" lvl="0" marL="312737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Successful</a:t>
            </a:r>
            <a:r>
              <a:rPr lang="en-US"/>
              <a:t> model for</a:t>
            </a: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teaching activities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Tutorials for software, data analysis, ML, Spark…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European project focused on higher education</a:t>
            </a:r>
            <a:endParaRPr/>
          </a:p>
          <a:p>
            <a:pPr indent="-312738" lvl="0" marL="3127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52A1"/>
              </a:buClr>
              <a:buSzPts val="2400"/>
              <a:buFont typeface="Arial"/>
              <a:buChar char="﹥"/>
            </a:pPr>
            <a:r>
              <a:rPr b="0" i="0" lang="en-US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Blending desktop and web application can help reach more users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A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Can Jupyterlab help?</a:t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12737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2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62"/>
          <p:cNvSpPr txBox="1"/>
          <p:nvPr/>
        </p:nvSpPr>
        <p:spPr>
          <a:xfrm>
            <a:off x="7476600" y="5586775"/>
            <a:ext cx="2943600" cy="716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TAKE PART?</a:t>
            </a:r>
            <a:endParaRPr sz="36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3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3"/>
          <p:cNvSpPr txBox="1"/>
          <p:nvPr>
            <p:ph idx="1" type="body"/>
          </p:nvPr>
        </p:nvSpPr>
        <p:spPr>
          <a:xfrm>
            <a:off x="415925" y="1563756"/>
            <a:ext cx="11445000" cy="430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63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5" name="Google Shape;68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0325" y="-97600"/>
            <a:ext cx="12354748" cy="5642226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3"/>
          <p:cNvSpPr txBox="1"/>
          <p:nvPr/>
        </p:nvSpPr>
        <p:spPr>
          <a:xfrm>
            <a:off x="-33775" y="5205100"/>
            <a:ext cx="6188100" cy="167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/>
              <a:t>Visit </a:t>
            </a:r>
            <a:r>
              <a:rPr b="1" lang="en-US" sz="3000"/>
              <a:t>cs3.infn.it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/>
              <a:t>Registration OPEN!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/>
              <a:t>Abstract submission OPEN!</a:t>
            </a:r>
            <a:endParaRPr b="1" sz="3000"/>
          </a:p>
        </p:txBody>
      </p:sp>
      <p:sp>
        <p:nvSpPr>
          <p:cNvPr id="687" name="Google Shape;687;p63"/>
          <p:cNvSpPr txBox="1"/>
          <p:nvPr/>
        </p:nvSpPr>
        <p:spPr>
          <a:xfrm>
            <a:off x="8829175" y="78400"/>
            <a:ext cx="3280800" cy="11292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TAKE PART!</a:t>
            </a:r>
            <a:endParaRPr sz="3600"/>
          </a:p>
        </p:txBody>
      </p:sp>
      <p:sp>
        <p:nvSpPr>
          <p:cNvPr id="688" name="Google Shape;688;p63"/>
          <p:cNvSpPr/>
          <p:nvPr/>
        </p:nvSpPr>
        <p:spPr>
          <a:xfrm>
            <a:off x="5539450" y="5809000"/>
            <a:ext cx="759600" cy="139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9" name="Google Shape;68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379" y="2556000"/>
            <a:ext cx="6037796" cy="4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0850" y="6475350"/>
            <a:ext cx="948211" cy="3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642" y="5205092"/>
            <a:ext cx="823600" cy="8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1663" y="5865748"/>
            <a:ext cx="543575" cy="45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p63"/>
          <p:cNvCxnSpPr/>
          <p:nvPr/>
        </p:nvCxnSpPr>
        <p:spPr>
          <a:xfrm flipH="1" rot="10800000">
            <a:off x="-308650" y="5208450"/>
            <a:ext cx="6588000" cy="29100"/>
          </a:xfrm>
          <a:prstGeom prst="straightConnector1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4" name="Google Shape;694;p63"/>
          <p:cNvCxnSpPr/>
          <p:nvPr/>
        </p:nvCxnSpPr>
        <p:spPr>
          <a:xfrm flipH="1" rot="10800000">
            <a:off x="6259975" y="2527025"/>
            <a:ext cx="6113400" cy="38700"/>
          </a:xfrm>
          <a:prstGeom prst="straightConnector1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5" name="Google Shape;695;p63"/>
          <p:cNvCxnSpPr/>
          <p:nvPr/>
        </p:nvCxnSpPr>
        <p:spPr>
          <a:xfrm rot="10800000">
            <a:off x="6251375" y="2565725"/>
            <a:ext cx="19200" cy="2662200"/>
          </a:xfrm>
          <a:prstGeom prst="straightConnector1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9495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222378" y="128015"/>
            <a:ext cx="6219600" cy="1695900"/>
          </a:xfrm>
          <a:prstGeom prst="rect">
            <a:avLst/>
          </a:prstGeom>
          <a:solidFill>
            <a:srgbClr val="01263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~17.5k people in total</a:t>
            </a:r>
            <a:endParaRPr sz="3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N.B.:  “everyone” is a data scientist</a:t>
            </a:r>
            <a:endParaRPr sz="3000"/>
          </a:p>
        </p:txBody>
      </p:sp>
      <p:sp>
        <p:nvSpPr>
          <p:cNvPr id="106" name="Google Shape;106;p16"/>
          <p:cNvSpPr txBox="1"/>
          <p:nvPr/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1950" y="6087447"/>
            <a:ext cx="649123" cy="63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1625" y="298662"/>
            <a:ext cx="4519448" cy="3100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1676400" y="253161"/>
            <a:ext cx="10184674" cy="686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The steps towards data analysis</a:t>
            </a:r>
            <a:endParaRPr/>
          </a:p>
        </p:txBody>
      </p:sp>
      <p:sp>
        <p:nvSpPr>
          <p:cNvPr id="115" name="Google Shape;115;p17"/>
          <p:cNvSpPr txBox="1"/>
          <p:nvPr>
            <p:ph idx="12" type="sldNum"/>
          </p:nvPr>
        </p:nvSpPr>
        <p:spPr>
          <a:xfrm>
            <a:off x="8244840" y="62218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550" y="5730065"/>
            <a:ext cx="1147491" cy="50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562555" y="6277259"/>
            <a:ext cx="10735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300 PB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482" y="6265235"/>
            <a:ext cx="331953" cy="31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7"/>
          <p:cNvGrpSpPr/>
          <p:nvPr/>
        </p:nvGrpSpPr>
        <p:grpSpPr>
          <a:xfrm>
            <a:off x="748295" y="1442927"/>
            <a:ext cx="10472379" cy="4646145"/>
            <a:chOff x="344557" y="1370191"/>
            <a:chExt cx="11516517" cy="5034267"/>
          </a:xfrm>
        </p:grpSpPr>
        <p:sp>
          <p:nvSpPr>
            <p:cNvPr id="120" name="Google Shape;120;p17"/>
            <p:cNvSpPr/>
            <p:nvPr/>
          </p:nvSpPr>
          <p:spPr>
            <a:xfrm>
              <a:off x="344557" y="1422784"/>
              <a:ext cx="5194852" cy="2369330"/>
            </a:xfrm>
            <a:prstGeom prst="roundRect">
              <a:avLst>
                <a:gd fmla="val 1725" name="adj"/>
              </a:avLst>
            </a:prstGeom>
            <a:solidFill>
              <a:srgbClr val="F2F2F2"/>
            </a:solidFill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Data collection</a:t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6666222" y="1422784"/>
              <a:ext cx="5194852" cy="2369330"/>
            </a:xfrm>
            <a:prstGeom prst="roundRect">
              <a:avLst>
                <a:gd fmla="val 1149" name="adj"/>
              </a:avLst>
            </a:prstGeom>
            <a:solidFill>
              <a:srgbClr val="F2F2F2"/>
            </a:solidFill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Data analysis</a:t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2174240" y="4218007"/>
              <a:ext cx="7170121" cy="2186451"/>
            </a:xfrm>
            <a:prstGeom prst="roundRect">
              <a:avLst>
                <a:gd fmla="val 3307" name="adj"/>
              </a:avLst>
            </a:prstGeom>
            <a:solidFill>
              <a:srgbClr val="F2F2F2"/>
            </a:solidFill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b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Offline processing</a:t>
              </a:r>
              <a:endParaRPr/>
            </a:p>
          </p:txBody>
        </p:sp>
        <p:cxnSp>
          <p:nvCxnSpPr>
            <p:cNvPr id="123" name="Google Shape;123;p17"/>
            <p:cNvCxnSpPr/>
            <p:nvPr/>
          </p:nvCxnSpPr>
          <p:spPr>
            <a:xfrm flipH="1" rot="-5400000">
              <a:off x="949416" y="4086409"/>
              <a:ext cx="1547616" cy="902032"/>
            </a:xfrm>
            <a:prstGeom prst="bentConnector2">
              <a:avLst/>
            </a:prstGeom>
            <a:noFill/>
            <a:ln cap="flat" cmpd="sng" w="38100">
              <a:solidFill>
                <a:srgbClr val="3F3F3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4" name="Google Shape;124;p17"/>
            <p:cNvCxnSpPr/>
            <p:nvPr/>
          </p:nvCxnSpPr>
          <p:spPr>
            <a:xfrm flipH="1" rot="10800000">
              <a:off x="9344361" y="3763617"/>
              <a:ext cx="1191118" cy="1547616"/>
            </a:xfrm>
            <a:prstGeom prst="bentConnector2">
              <a:avLst/>
            </a:prstGeom>
            <a:noFill/>
            <a:ln cap="flat" cmpd="sng" w="38100">
              <a:solidFill>
                <a:srgbClr val="3F3F3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125" name="Google Shape;125;p17"/>
            <p:cNvGrpSpPr/>
            <p:nvPr/>
          </p:nvGrpSpPr>
          <p:grpSpPr>
            <a:xfrm>
              <a:off x="9344361" y="2277884"/>
              <a:ext cx="2143209" cy="893744"/>
              <a:chOff x="6869156" y="2037874"/>
              <a:chExt cx="2143209" cy="893744"/>
            </a:xfrm>
          </p:grpSpPr>
          <p:sp>
            <p:nvSpPr>
              <p:cNvPr id="126" name="Google Shape;126;p17"/>
              <p:cNvSpPr/>
              <p:nvPr/>
            </p:nvSpPr>
            <p:spPr>
              <a:xfrm>
                <a:off x="6869156" y="2037874"/>
                <a:ext cx="360000" cy="3600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7046765" y="2216000"/>
                <a:ext cx="1965600" cy="715618"/>
              </a:xfrm>
              <a:prstGeom prst="round2DiagRect">
                <a:avLst>
                  <a:gd fmla="val 16667" name="adj1"/>
                  <a:gd fmla="val 0" name="adj2"/>
                </a:avLst>
              </a:prstGeom>
              <a:solidFill>
                <a:srgbClr val="FD65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Event selection, stat. treatment…</a:t>
                </a:r>
                <a:endParaRPr/>
              </a:p>
            </p:txBody>
          </p:sp>
          <p:cxnSp>
            <p:nvCxnSpPr>
              <p:cNvPr id="128" name="Google Shape;128;p17"/>
              <p:cNvCxnSpPr/>
              <p:nvPr/>
            </p:nvCxnSpPr>
            <p:spPr>
              <a:xfrm>
                <a:off x="7216451" y="2158250"/>
                <a:ext cx="0" cy="92285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129" name="Google Shape;129;p17"/>
            <p:cNvSpPr/>
            <p:nvPr/>
          </p:nvSpPr>
          <p:spPr>
            <a:xfrm>
              <a:off x="2453449" y="4946038"/>
              <a:ext cx="1965600" cy="715618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D65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Reconstruction</a:t>
              </a:r>
              <a:endParaRPr/>
            </a:p>
          </p:txBody>
        </p:sp>
        <p:grpSp>
          <p:nvGrpSpPr>
            <p:cNvPr id="130" name="Google Shape;130;p17"/>
            <p:cNvGrpSpPr/>
            <p:nvPr/>
          </p:nvGrpSpPr>
          <p:grpSpPr>
            <a:xfrm>
              <a:off x="6933687" y="4773080"/>
              <a:ext cx="2143209" cy="893744"/>
              <a:chOff x="6869156" y="2037874"/>
              <a:chExt cx="2143209" cy="893744"/>
            </a:xfrm>
          </p:grpSpPr>
          <p:sp>
            <p:nvSpPr>
              <p:cNvPr id="131" name="Google Shape;131;p17"/>
              <p:cNvSpPr/>
              <p:nvPr/>
            </p:nvSpPr>
            <p:spPr>
              <a:xfrm>
                <a:off x="6869156" y="2037874"/>
                <a:ext cx="360000" cy="3600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7046765" y="2216000"/>
                <a:ext cx="1965600" cy="715618"/>
              </a:xfrm>
              <a:prstGeom prst="round2DiagRect">
                <a:avLst>
                  <a:gd fmla="val 16667" name="adj1"/>
                  <a:gd fmla="val 0" name="adj2"/>
                </a:avLst>
              </a:prstGeom>
              <a:solidFill>
                <a:srgbClr val="FD65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Processing, skimming</a:t>
                </a:r>
                <a:endParaRPr/>
              </a:p>
            </p:txBody>
          </p:sp>
          <p:cxnSp>
            <p:nvCxnSpPr>
              <p:cNvPr id="133" name="Google Shape;133;p17"/>
              <p:cNvCxnSpPr/>
              <p:nvPr/>
            </p:nvCxnSpPr>
            <p:spPr>
              <a:xfrm>
                <a:off x="7216451" y="2158250"/>
                <a:ext cx="0" cy="92285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134" name="Google Shape;134;p17"/>
            <p:cNvSpPr/>
            <p:nvPr/>
          </p:nvSpPr>
          <p:spPr>
            <a:xfrm>
              <a:off x="581839" y="2277884"/>
              <a:ext cx="1783209" cy="715618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D65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Event filtering</a:t>
              </a: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5213518" y="4857490"/>
              <a:ext cx="999704" cy="907484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</a:t>
              </a: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7394749" y="2360077"/>
              <a:ext cx="999704" cy="907484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Results</a:t>
              </a:r>
              <a:endParaRPr/>
            </a:p>
          </p:txBody>
        </p:sp>
        <p:cxnSp>
          <p:nvCxnSpPr>
            <p:cNvPr id="137" name="Google Shape;137;p17"/>
            <p:cNvCxnSpPr>
              <a:stCxn id="129" idx="0"/>
              <a:endCxn id="135" idx="2"/>
            </p:cNvCxnSpPr>
            <p:nvPr/>
          </p:nvCxnSpPr>
          <p:spPr>
            <a:xfrm>
              <a:off x="4419049" y="5303847"/>
              <a:ext cx="794400" cy="75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38" name="Google Shape;138;p17"/>
            <p:cNvCxnSpPr>
              <a:stCxn id="135" idx="4"/>
              <a:endCxn id="132" idx="2"/>
            </p:cNvCxnSpPr>
            <p:nvPr/>
          </p:nvCxnSpPr>
          <p:spPr>
            <a:xfrm flipH="1" rot="10800000">
              <a:off x="6213222" y="5308832"/>
              <a:ext cx="897900" cy="2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39" name="Google Shape;139;p17"/>
            <p:cNvCxnSpPr>
              <a:stCxn id="127" idx="2"/>
              <a:endCxn id="136" idx="4"/>
            </p:cNvCxnSpPr>
            <p:nvPr/>
          </p:nvCxnSpPr>
          <p:spPr>
            <a:xfrm rot="10800000">
              <a:off x="8394270" y="2813819"/>
              <a:ext cx="11277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40" name="Google Shape;140;p17"/>
            <p:cNvSpPr/>
            <p:nvPr/>
          </p:nvSpPr>
          <p:spPr>
            <a:xfrm>
              <a:off x="772355" y="4193472"/>
              <a:ext cx="999704" cy="907484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Raw data</a:t>
              </a: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10004918" y="4218007"/>
              <a:ext cx="999704" cy="907484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Analysis formats</a:t>
              </a:r>
              <a:endParaRPr/>
            </a:p>
          </p:txBody>
        </p:sp>
        <p:pic>
          <p:nvPicPr>
            <p:cNvPr id="142" name="Google Shape;142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98816" y="4800725"/>
              <a:ext cx="384092" cy="37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12576" y="4167394"/>
              <a:ext cx="384092" cy="37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6.googleusercontent.com/n-1ArZZpLdILsqeEvfPaIwEG2_gAl3ziDT8qcSgTA7w-BN1Jt6ve_rJBvUKas8IA2_246VKeZtTVRuAD0-qcL0UiwjFwir3hqfpReDBIEdzJBpNGeEaVpVHvo6yRPQt8eRgaJrrZ3mM" id="144" name="Google Shape;144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805598" y="1370191"/>
              <a:ext cx="1372525" cy="102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Dl-ijwLXxJDLVrfyPzffGKfiDMU7qyr3OicuRV5gJqNbx50RqJCCKRQf-K6du1N0N8JhtQ8Zv0cRitTeRCsPCddoA3liYAKRnNWI20SrH0JQVTzeuZ0afSW_pjzXB9J_8TEHeeakIAs" id="145" name="Google Shape;145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24950" y="1816526"/>
              <a:ext cx="1444512" cy="989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3.googleusercontent.com/zOmw51L3MJ308LD611BCmuofA1HARWCHZxc7VtfhbvYoH0uYpZrJzg0jQ7bBi_M9GZUMc4Cl81DyF6cJ--1kOd7QjNfOrCFPBLLee3tfhUN-26TisXdRIz8-8tvAAC9sFe1RbOnkvts" id="146" name="Google Shape;146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094092" y="2789619"/>
              <a:ext cx="1049163" cy="82456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7" name="Google Shape;147;p17"/>
            <p:cNvCxnSpPr>
              <a:endCxn id="134" idx="0"/>
            </p:cNvCxnSpPr>
            <p:nvPr/>
          </p:nvCxnSpPr>
          <p:spPr>
            <a:xfrm rot="10800000">
              <a:off x="2365048" y="2635693"/>
              <a:ext cx="5769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pic>
          <p:nvPicPr>
            <p:cNvPr descr="https://lh4.googleusercontent.com/-PQkPDOiphyCBa1LdCH9fRAMwLq-u26RbgfNYiYHwF9EZUp2_NHpnVloipWNMzh3GeqxWYhD--FfmtHDO5y4PkwqQBjJwD_EnKy_V4WFj7dhzxR-DyRGvc8evxbY5vV5yHWqJtrp3rs" id="148" name="Google Shape;148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759677" y="2393223"/>
              <a:ext cx="1541314" cy="1089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7"/>
            <p:cNvSpPr txBox="1"/>
            <p:nvPr/>
          </p:nvSpPr>
          <p:spPr>
            <a:xfrm>
              <a:off x="2911498" y="3187393"/>
              <a:ext cx="656853" cy="283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CMS</a:t>
              </a:r>
              <a:endParaRPr/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4765319" y="1664708"/>
              <a:ext cx="656853" cy="283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ALICE</a:t>
              </a:r>
              <a:endParaRPr/>
            </a:p>
          </p:txBody>
        </p:sp>
        <p:sp>
          <p:nvSpPr>
            <p:cNvPr id="151" name="Google Shape;151;p17"/>
            <p:cNvSpPr txBox="1"/>
            <p:nvPr/>
          </p:nvSpPr>
          <p:spPr>
            <a:xfrm>
              <a:off x="4820773" y="3497679"/>
              <a:ext cx="656853" cy="283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LHCb</a:t>
              </a:r>
              <a:endParaRPr/>
            </a:p>
          </p:txBody>
        </p:sp>
        <p:sp>
          <p:nvSpPr>
            <p:cNvPr id="152" name="Google Shape;152;p17"/>
            <p:cNvSpPr txBox="1"/>
            <p:nvPr/>
          </p:nvSpPr>
          <p:spPr>
            <a:xfrm>
              <a:off x="2952244" y="2145748"/>
              <a:ext cx="656853" cy="283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ATLAS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8"/>
          <p:cNvGrpSpPr/>
          <p:nvPr/>
        </p:nvGrpSpPr>
        <p:grpSpPr>
          <a:xfrm>
            <a:off x="748283" y="1442922"/>
            <a:ext cx="10471922" cy="4646078"/>
            <a:chOff x="344557" y="1370191"/>
            <a:chExt cx="11516465" cy="5034216"/>
          </a:xfrm>
        </p:grpSpPr>
        <p:sp>
          <p:nvSpPr>
            <p:cNvPr id="159" name="Google Shape;159;p18"/>
            <p:cNvSpPr/>
            <p:nvPr/>
          </p:nvSpPr>
          <p:spPr>
            <a:xfrm>
              <a:off x="344557" y="1422784"/>
              <a:ext cx="5194800" cy="2369400"/>
            </a:xfrm>
            <a:prstGeom prst="roundRect">
              <a:avLst>
                <a:gd fmla="val 1725" name="adj"/>
              </a:avLst>
            </a:prstGeom>
            <a:solidFill>
              <a:srgbClr val="F2F2F2"/>
            </a:solidFill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Data collection</a:t>
              </a: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6666222" y="1422784"/>
              <a:ext cx="5194800" cy="2369400"/>
            </a:xfrm>
            <a:prstGeom prst="roundRect">
              <a:avLst>
                <a:gd fmla="val 1149" name="adj"/>
              </a:avLst>
            </a:prstGeom>
            <a:solidFill>
              <a:srgbClr val="F2F2F2"/>
            </a:solidFill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Data analysis</a:t>
              </a: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2174240" y="4218007"/>
              <a:ext cx="7170000" cy="2186400"/>
            </a:xfrm>
            <a:prstGeom prst="roundRect">
              <a:avLst>
                <a:gd fmla="val 3307" name="adj"/>
              </a:avLst>
            </a:prstGeom>
            <a:solidFill>
              <a:srgbClr val="F2F2F2"/>
            </a:solidFill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b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Offline processing</a:t>
              </a:r>
              <a:endParaRPr/>
            </a:p>
          </p:txBody>
        </p:sp>
        <p:cxnSp>
          <p:nvCxnSpPr>
            <p:cNvPr id="162" name="Google Shape;162;p18"/>
            <p:cNvCxnSpPr/>
            <p:nvPr/>
          </p:nvCxnSpPr>
          <p:spPr>
            <a:xfrm flipH="1" rot="-5400000">
              <a:off x="949408" y="4086417"/>
              <a:ext cx="1547700" cy="902100"/>
            </a:xfrm>
            <a:prstGeom prst="bentConnector2">
              <a:avLst/>
            </a:prstGeom>
            <a:noFill/>
            <a:ln cap="flat" cmpd="sng" w="38100">
              <a:solidFill>
                <a:srgbClr val="3F3F3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3" name="Google Shape;163;p18"/>
            <p:cNvCxnSpPr/>
            <p:nvPr/>
          </p:nvCxnSpPr>
          <p:spPr>
            <a:xfrm flipH="1" rot="10800000">
              <a:off x="9344361" y="3763533"/>
              <a:ext cx="1191000" cy="1547700"/>
            </a:xfrm>
            <a:prstGeom prst="bentConnector2">
              <a:avLst/>
            </a:prstGeom>
            <a:noFill/>
            <a:ln cap="flat" cmpd="sng" w="38100">
              <a:solidFill>
                <a:srgbClr val="3F3F3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164" name="Google Shape;164;p18"/>
            <p:cNvGrpSpPr/>
            <p:nvPr/>
          </p:nvGrpSpPr>
          <p:grpSpPr>
            <a:xfrm>
              <a:off x="9344361" y="2277884"/>
              <a:ext cx="2143209" cy="893626"/>
              <a:chOff x="6869156" y="2037874"/>
              <a:chExt cx="2143209" cy="893626"/>
            </a:xfrm>
          </p:grpSpPr>
          <p:sp>
            <p:nvSpPr>
              <p:cNvPr id="165" name="Google Shape;165;p18"/>
              <p:cNvSpPr/>
              <p:nvPr/>
            </p:nvSpPr>
            <p:spPr>
              <a:xfrm>
                <a:off x="6869156" y="2037874"/>
                <a:ext cx="360000" cy="3600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>
                <a:off x="7046765" y="2216000"/>
                <a:ext cx="1965600" cy="715500"/>
              </a:xfrm>
              <a:prstGeom prst="round2DiagRect">
                <a:avLst>
                  <a:gd fmla="val 16667" name="adj1"/>
                  <a:gd fmla="val 0" name="adj2"/>
                </a:avLst>
              </a:prstGeom>
              <a:solidFill>
                <a:srgbClr val="FD65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Event selection, stat. treatment…</a:t>
                </a:r>
                <a:endParaRPr/>
              </a:p>
            </p:txBody>
          </p:sp>
          <p:cxnSp>
            <p:nvCxnSpPr>
              <p:cNvPr id="167" name="Google Shape;167;p18"/>
              <p:cNvCxnSpPr/>
              <p:nvPr/>
            </p:nvCxnSpPr>
            <p:spPr>
              <a:xfrm>
                <a:off x="7216451" y="2158250"/>
                <a:ext cx="0" cy="924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168" name="Google Shape;168;p18"/>
            <p:cNvSpPr/>
            <p:nvPr/>
          </p:nvSpPr>
          <p:spPr>
            <a:xfrm>
              <a:off x="2453449" y="4946038"/>
              <a:ext cx="1965600" cy="7155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D65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Reconstruction</a:t>
              </a:r>
              <a:endParaRPr/>
            </a:p>
          </p:txBody>
        </p:sp>
        <p:grpSp>
          <p:nvGrpSpPr>
            <p:cNvPr id="169" name="Google Shape;169;p18"/>
            <p:cNvGrpSpPr/>
            <p:nvPr/>
          </p:nvGrpSpPr>
          <p:grpSpPr>
            <a:xfrm>
              <a:off x="6933687" y="4773080"/>
              <a:ext cx="2143209" cy="893626"/>
              <a:chOff x="6869156" y="2037874"/>
              <a:chExt cx="2143209" cy="893626"/>
            </a:xfrm>
          </p:grpSpPr>
          <p:sp>
            <p:nvSpPr>
              <p:cNvPr id="170" name="Google Shape;170;p18"/>
              <p:cNvSpPr/>
              <p:nvPr/>
            </p:nvSpPr>
            <p:spPr>
              <a:xfrm>
                <a:off x="6869156" y="2037874"/>
                <a:ext cx="360000" cy="3600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7046765" y="2216000"/>
                <a:ext cx="1965600" cy="715500"/>
              </a:xfrm>
              <a:prstGeom prst="round2DiagRect">
                <a:avLst>
                  <a:gd fmla="val 16667" name="adj1"/>
                  <a:gd fmla="val 0" name="adj2"/>
                </a:avLst>
              </a:prstGeom>
              <a:solidFill>
                <a:srgbClr val="FD65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Processing, skimming</a:t>
                </a:r>
                <a:endParaRPr/>
              </a:p>
            </p:txBody>
          </p:sp>
          <p:cxnSp>
            <p:nvCxnSpPr>
              <p:cNvPr id="172" name="Google Shape;172;p18"/>
              <p:cNvCxnSpPr/>
              <p:nvPr/>
            </p:nvCxnSpPr>
            <p:spPr>
              <a:xfrm>
                <a:off x="7216451" y="2158250"/>
                <a:ext cx="0" cy="924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173" name="Google Shape;173;p18"/>
            <p:cNvSpPr/>
            <p:nvPr/>
          </p:nvSpPr>
          <p:spPr>
            <a:xfrm>
              <a:off x="581839" y="2277884"/>
              <a:ext cx="1783200" cy="71550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FD65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Event filtering</a:t>
              </a:r>
              <a:endParaRPr/>
            </a:p>
          </p:txBody>
        </p:sp>
        <p:sp>
          <p:nvSpPr>
            <p:cNvPr id="174" name="Google Shape;174;p18"/>
            <p:cNvSpPr/>
            <p:nvPr/>
          </p:nvSpPr>
          <p:spPr>
            <a:xfrm>
              <a:off x="5213518" y="4857490"/>
              <a:ext cx="999600" cy="907500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</a:t>
              </a:r>
              <a:endParaRPr/>
            </a:p>
          </p:txBody>
        </p:sp>
        <p:sp>
          <p:nvSpPr>
            <p:cNvPr id="175" name="Google Shape;175;p18"/>
            <p:cNvSpPr/>
            <p:nvPr/>
          </p:nvSpPr>
          <p:spPr>
            <a:xfrm>
              <a:off x="7394749" y="2360077"/>
              <a:ext cx="999600" cy="907500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Results</a:t>
              </a:r>
              <a:endParaRPr/>
            </a:p>
          </p:txBody>
        </p:sp>
        <p:cxnSp>
          <p:nvCxnSpPr>
            <p:cNvPr id="176" name="Google Shape;176;p18"/>
            <p:cNvCxnSpPr>
              <a:stCxn id="168" idx="0"/>
              <a:endCxn id="174" idx="2"/>
            </p:cNvCxnSpPr>
            <p:nvPr/>
          </p:nvCxnSpPr>
          <p:spPr>
            <a:xfrm>
              <a:off x="4419049" y="5303788"/>
              <a:ext cx="794400" cy="75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77" name="Google Shape;177;p18"/>
            <p:cNvCxnSpPr>
              <a:stCxn id="174" idx="4"/>
              <a:endCxn id="171" idx="2"/>
            </p:cNvCxnSpPr>
            <p:nvPr/>
          </p:nvCxnSpPr>
          <p:spPr>
            <a:xfrm flipH="1" rot="10800000">
              <a:off x="6213118" y="5308840"/>
              <a:ext cx="898200" cy="2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78" name="Google Shape;178;p18"/>
            <p:cNvCxnSpPr>
              <a:stCxn id="166" idx="2"/>
              <a:endCxn id="175" idx="4"/>
            </p:cNvCxnSpPr>
            <p:nvPr/>
          </p:nvCxnSpPr>
          <p:spPr>
            <a:xfrm rot="10800000">
              <a:off x="8394270" y="2813760"/>
              <a:ext cx="11277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79" name="Google Shape;179;p18"/>
            <p:cNvSpPr/>
            <p:nvPr/>
          </p:nvSpPr>
          <p:spPr>
            <a:xfrm>
              <a:off x="772355" y="4193472"/>
              <a:ext cx="999600" cy="907500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Raw data</a:t>
              </a: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10004918" y="4218007"/>
              <a:ext cx="999600" cy="907500"/>
            </a:xfrm>
            <a:prstGeom prst="can">
              <a:avLst>
                <a:gd fmla="val 25000" name="adj"/>
              </a:avLst>
            </a:prstGeom>
            <a:solidFill>
              <a:srgbClr val="166399"/>
            </a:solidFill>
            <a:ln cap="flat" cmpd="sng" w="12700">
              <a:solidFill>
                <a:srgbClr val="166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Analysis formats</a:t>
              </a:r>
              <a:endParaRPr/>
            </a:p>
          </p:txBody>
        </p:sp>
        <p:pic>
          <p:nvPicPr>
            <p:cNvPr id="181" name="Google Shape;181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98816" y="4800725"/>
              <a:ext cx="384092" cy="37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812576" y="4167394"/>
              <a:ext cx="384092" cy="37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6.googleusercontent.com/n-1ArZZpLdILsqeEvfPaIwEG2_gAl3ziDT8qcSgTA7w-BN1Jt6ve_rJBvUKas8IA2_246VKeZtTVRuAD0-qcL0UiwjFwir3hqfpReDBIEdzJBpNGeEaVpVHvo6yRPQt8eRgaJrrZ3mM" id="183" name="Google Shape;183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05598" y="1370191"/>
              <a:ext cx="1372525" cy="102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Dl-ijwLXxJDLVrfyPzffGKfiDMU7qyr3OicuRV5gJqNbx50RqJCCKRQf-K6du1N0N8JhtQ8Zv0cRitTeRCsPCddoA3liYAKRnNWI20SrH0JQVTzeuZ0afSW_pjzXB9J_8TEHeeakIAs" id="184" name="Google Shape;18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24950" y="1816526"/>
              <a:ext cx="1444512" cy="989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3.googleusercontent.com/zOmw51L3MJ308LD611BCmuofA1HARWCHZxc7VtfhbvYoH0uYpZrJzg0jQ7bBi_M9GZUMc4Cl81DyF6cJ--1kOd7QjNfOrCFPBLLee3tfhUN-26TisXdRIz8-8tvAAC9sFe1RbOnkvts" id="185" name="Google Shape;185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94092" y="2789619"/>
              <a:ext cx="1049163" cy="82456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18"/>
            <p:cNvCxnSpPr>
              <a:endCxn id="173" idx="0"/>
            </p:cNvCxnSpPr>
            <p:nvPr/>
          </p:nvCxnSpPr>
          <p:spPr>
            <a:xfrm rot="10800000">
              <a:off x="2365039" y="2635634"/>
              <a:ext cx="5769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pic>
          <p:nvPicPr>
            <p:cNvPr descr="https://lh4.googleusercontent.com/-PQkPDOiphyCBa1LdCH9fRAMwLq-u26RbgfNYiYHwF9EZUp2_NHpnVloipWNMzh3GeqxWYhD--FfmtHDO5y4PkwqQBjJwD_EnKy_V4WFj7dhzxR-DyRGvc8evxbY5vV5yHWqJtrp3rs" id="187" name="Google Shape;187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59677" y="2393223"/>
              <a:ext cx="1541314" cy="1089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18"/>
            <p:cNvSpPr txBox="1"/>
            <p:nvPr/>
          </p:nvSpPr>
          <p:spPr>
            <a:xfrm>
              <a:off x="2911498" y="3187393"/>
              <a:ext cx="657000" cy="2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CMS</a:t>
              </a:r>
              <a:endParaRPr/>
            </a:p>
          </p:txBody>
        </p:sp>
        <p:sp>
          <p:nvSpPr>
            <p:cNvPr id="189" name="Google Shape;189;p18"/>
            <p:cNvSpPr txBox="1"/>
            <p:nvPr/>
          </p:nvSpPr>
          <p:spPr>
            <a:xfrm>
              <a:off x="4765319" y="1664708"/>
              <a:ext cx="657000" cy="2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ALICE</a:t>
              </a:r>
              <a:endParaRPr/>
            </a:p>
          </p:txBody>
        </p:sp>
        <p:sp>
          <p:nvSpPr>
            <p:cNvPr id="190" name="Google Shape;190;p18"/>
            <p:cNvSpPr txBox="1"/>
            <p:nvPr/>
          </p:nvSpPr>
          <p:spPr>
            <a:xfrm>
              <a:off x="4820773" y="3497679"/>
              <a:ext cx="657000" cy="2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LHCb</a:t>
              </a:r>
              <a:endParaRPr/>
            </a:p>
          </p:txBody>
        </p:sp>
        <p:sp>
          <p:nvSpPr>
            <p:cNvPr id="191" name="Google Shape;191;p18"/>
            <p:cNvSpPr txBox="1"/>
            <p:nvPr/>
          </p:nvSpPr>
          <p:spPr>
            <a:xfrm>
              <a:off x="2952244" y="2145748"/>
              <a:ext cx="657000" cy="2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ATLAS</a:t>
              </a:r>
              <a:endParaRPr/>
            </a:p>
          </p:txBody>
        </p:sp>
      </p:grpSp>
      <p:sp>
        <p:nvSpPr>
          <p:cNvPr id="192" name="Google Shape;192;p18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Service for Web based Analysis</a:t>
            </a:r>
            <a:endParaRPr/>
          </a:p>
        </p:txBody>
      </p:sp>
      <p:sp>
        <p:nvSpPr>
          <p:cNvPr id="193" name="Google Shape;193;p18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206829" y="1370191"/>
            <a:ext cx="5780400" cy="5335500"/>
          </a:xfrm>
          <a:prstGeom prst="rect">
            <a:avLst/>
          </a:pr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5987141" y="3859549"/>
            <a:ext cx="2952000" cy="2725200"/>
          </a:xfrm>
          <a:prstGeom prst="rect">
            <a:avLst/>
          </a:pr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/>
          <p:nvPr>
            <p:ph type="title"/>
          </p:nvPr>
        </p:nvSpPr>
        <p:spPr>
          <a:xfrm>
            <a:off x="1676400" y="253161"/>
            <a:ext cx="10184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</a:pPr>
            <a:r>
              <a:rPr lang="en-US"/>
              <a:t>Not Only HEP Analysis: LHC Controls Data</a:t>
            </a:r>
            <a:endParaRPr/>
          </a:p>
        </p:txBody>
      </p:sp>
      <p:sp>
        <p:nvSpPr>
          <p:cNvPr id="202" name="Google Shape;202;p19"/>
          <p:cNvSpPr txBox="1"/>
          <p:nvPr>
            <p:ph idx="12" type="sldNum"/>
          </p:nvPr>
        </p:nvSpPr>
        <p:spPr>
          <a:xfrm>
            <a:off x="8244840" y="622189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244661"/>
            <a:ext cx="10952992" cy="497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1950" y="6087447"/>
            <a:ext cx="649123" cy="63402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9"/>
          <p:cNvSpPr/>
          <p:nvPr/>
        </p:nvSpPr>
        <p:spPr>
          <a:xfrm>
            <a:off x="773300" y="5916800"/>
            <a:ext cx="1394100" cy="50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9757650" y="5794450"/>
            <a:ext cx="1394100" cy="50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/>
          <p:nvPr/>
        </p:nvSpPr>
        <p:spPr>
          <a:xfrm rot="1531760">
            <a:off x="6853431" y="1183722"/>
            <a:ext cx="1892694" cy="3215501"/>
          </a:xfrm>
          <a:prstGeom prst="ellipse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