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43"/>
  </p:normalViewPr>
  <p:slideViewPr>
    <p:cSldViewPr snapToGrid="0" snapToObjects="1">
      <p:cViewPr varScale="1">
        <p:scale>
          <a:sx n="35" d="100"/>
          <a:sy n="35" d="100"/>
        </p:scale>
        <p:origin x="1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23114000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3391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662" r:id="rId9"/>
    <p:sldLayoutId id="2147483708" r:id="rId10"/>
    <p:sldLayoutId id="2147483701" r:id="rId11"/>
    <p:sldLayoutId id="2147483668" r:id="rId12"/>
    <p:sldLayoutId id="2147483660" r:id="rId13"/>
    <p:sldLayoutId id="2147483704" r:id="rId14"/>
    <p:sldLayoutId id="2147483705" r:id="rId15"/>
    <p:sldLayoutId id="2147483706" r:id="rId16"/>
    <p:sldLayoutId id="2147483707" r:id="rId17"/>
    <p:sldLayoutId id="2147483703" r:id="rId18"/>
    <p:sldLayoutId id="2147483661" r:id="rId19"/>
    <p:sldLayoutId id="2147483664" r:id="rId20"/>
    <p:sldLayoutId id="2147483667" r:id="rId21"/>
    <p:sldLayoutId id="2147483702" r:id="rId22"/>
    <p:sldLayoutId id="2147483697" r:id="rId23"/>
    <p:sldLayoutId id="2147483674" r:id="rId24"/>
    <p:sldLayoutId id="2147483677" r:id="rId25"/>
    <p:sldLayoutId id="2147483698" r:id="rId26"/>
    <p:sldLayoutId id="2147483699" r:id="rId27"/>
    <p:sldLayoutId id="2147483672" r:id="rId28"/>
    <p:sldLayoutId id="2147483675" r:id="rId29"/>
    <p:sldLayoutId id="2147483678" r:id="rId30"/>
    <p:sldLayoutId id="2147483681" r:id="rId31"/>
    <p:sldLayoutId id="2147483684" r:id="rId32"/>
    <p:sldLayoutId id="2147483673" r:id="rId33"/>
    <p:sldLayoutId id="2147483676" r:id="rId34"/>
    <p:sldLayoutId id="2147483679" r:id="rId35"/>
    <p:sldLayoutId id="2147483682" r:id="rId36"/>
    <p:sldLayoutId id="2147483685" r:id="rId37"/>
    <p:sldLayoutId id="2147483686" r:id="rId38"/>
    <p:sldLayoutId id="2147483688" r:id="rId39"/>
    <p:sldLayoutId id="2147483689" r:id="rId40"/>
    <p:sldLayoutId id="2147483690" r:id="rId41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eScience</a:t>
            </a:r>
            <a:r>
              <a:rPr lang="en-US" dirty="0" smtClean="0"/>
              <a:t> 2018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A97BAA-F62C-2E42-BA16-8A08879E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8365090"/>
            <a:ext cx="14947900" cy="4714852"/>
          </a:xfrm>
        </p:spPr>
        <p:txBody>
          <a:bodyPr/>
          <a:lstStyle/>
          <a:p>
            <a:r>
              <a:rPr lang="en-GB" sz="7200" dirty="0"/>
              <a:t>Generic Components of the </a:t>
            </a:r>
            <a:r>
              <a:rPr lang="en-GB" sz="7200" dirty="0" smtClean="0"/>
              <a:t>e-Science Infra Ecosystem</a:t>
            </a:r>
            <a:endParaRPr lang="nl-NL" sz="7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Workshop Monday 29 Oct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Welcome to the Generic Components WS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3"/>
          </p:nvPr>
        </p:nvSpPr>
        <p:spPr>
          <a:xfrm>
            <a:off x="635000" y="3429000"/>
            <a:ext cx="23114000" cy="8146543"/>
          </a:xfrm>
        </p:spPr>
        <p:txBody>
          <a:bodyPr/>
          <a:lstStyle/>
          <a:p>
            <a: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09.00 – 10.30	Building </a:t>
            </a:r>
            <a:r>
              <a:rPr lang="en-GB" b="1" dirty="0">
                <a:solidFill>
                  <a:schemeClr val="accent3"/>
                </a:solidFill>
                <a:latin typeface="Akkurat Std" panose="02000503000000000000" pitchFamily="2" charset="0"/>
              </a:rPr>
              <a:t>software as an </a:t>
            </a:r>
            <a: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infrastructure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Oxana</a:t>
            </a:r>
            <a:r>
              <a:rPr lang="en-US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Smirnova</a:t>
            </a:r>
            <a:r>
              <a:rPr lang="en-US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 - 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Sustainable software as an 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infrastructure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  <a:latin typeface="Akkurat Std" panose="02000503000000000000" pitchFamily="2" charset="0"/>
              </a:rPr>
              <a:t>Radu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 </a:t>
            </a:r>
            <a:r>
              <a:rPr lang="en-GB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Popescu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- An infrastructure for file 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distribution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Dennis van </a:t>
            </a:r>
            <a:r>
              <a:rPr lang="en-US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Dok</a:t>
            </a:r>
            <a:r>
              <a:rPr lang="en-US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 - 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SoftDrive.nl: 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user 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managed software distribution</a:t>
            </a:r>
            <a:endParaRPr lang="en-GB" dirty="0" smtClean="0">
              <a:solidFill>
                <a:schemeClr val="accent2"/>
              </a:solidFill>
              <a:latin typeface="Akkurat Std" panose="02000503000000000000" pitchFamily="2" charset="0"/>
            </a:endParaRPr>
          </a:p>
          <a:p>
            <a: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11.00 – 12.30	Building </a:t>
            </a:r>
            <a:r>
              <a:rPr lang="en-GB" b="1" dirty="0">
                <a:solidFill>
                  <a:schemeClr val="accent3"/>
                </a:solidFill>
                <a:latin typeface="Akkurat Std" panose="02000503000000000000" pitchFamily="2" charset="0"/>
              </a:rPr>
              <a:t>the </a:t>
            </a:r>
            <a: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Components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Massimo </a:t>
            </a:r>
            <a:r>
              <a:rPr lang="en-US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Lamanna</a:t>
            </a:r>
            <a:r>
              <a:rPr lang="en-US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kkurat Std" panose="02000503000000000000" pitchFamily="2" charset="0"/>
              </a:rPr>
              <a:t>- Collaborative analysis at a global </a:t>
            </a:r>
            <a:r>
              <a:rPr lang="en-US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scale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Tibor </a:t>
            </a:r>
            <a:r>
              <a:rPr lang="en-GB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Simko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- Reproducible data, </a:t>
            </a:r>
            <a:r>
              <a:rPr lang="en-GB" dirty="0" err="1">
                <a:solidFill>
                  <a:schemeClr val="accent2"/>
                </a:solidFill>
                <a:latin typeface="Akkurat Std" panose="02000503000000000000" pitchFamily="2" charset="0"/>
              </a:rPr>
              <a:t>reproduceable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 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analysis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  <a:latin typeface="Akkurat Std" panose="02000503000000000000" pitchFamily="2" charset="0"/>
              </a:rPr>
              <a:t>Jaroslava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 </a:t>
            </a:r>
            <a:r>
              <a:rPr lang="en-GB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Schovancová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 - Getting researchers to 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data from 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the lake</a:t>
            </a:r>
            <a:endParaRPr lang="en-GB" dirty="0" smtClean="0">
              <a:solidFill>
                <a:schemeClr val="accent2"/>
              </a:solidFill>
              <a:latin typeface="Akkurat Std" panose="02000503000000000000" pitchFamily="2" charset="0"/>
            </a:endParaRPr>
          </a:p>
          <a:p>
            <a:r>
              <a:rPr lang="en-US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Lunch</a:t>
            </a:r>
            <a:endParaRPr lang="en-GB" b="1" dirty="0" smtClean="0">
              <a:solidFill>
                <a:schemeClr val="accent3"/>
              </a:solidFill>
              <a:latin typeface="Akkurat Std" panose="02000503000000000000" pitchFamily="2" charset="0"/>
            </a:endParaRPr>
          </a:p>
          <a:p>
            <a: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13.30 – 15.00	Scaling </a:t>
            </a:r>
            <a:r>
              <a:rPr lang="en-GB" b="1" dirty="0">
                <a:solidFill>
                  <a:schemeClr val="accent3"/>
                </a:solidFill>
                <a:latin typeface="Akkurat Std" panose="02000503000000000000" pitchFamily="2" charset="0"/>
              </a:rPr>
              <a:t>the services for the next decade</a:t>
            </a:r>
            <a:endParaRPr lang="en-GB" b="1" dirty="0">
              <a:solidFill>
                <a:schemeClr val="accent3"/>
              </a:solidFill>
              <a:latin typeface="Akkurat St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646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Welcome to the Generic Components WS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3"/>
          </p:nvPr>
        </p:nvSpPr>
        <p:spPr>
          <a:xfrm>
            <a:off x="635000" y="3429000"/>
            <a:ext cx="23114000" cy="8146543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After lunch</a:t>
            </a:r>
            <a: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:</a:t>
            </a:r>
            <a:b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</a:br>
            <a:endParaRPr lang="en-GB" b="1" dirty="0" smtClean="0">
              <a:solidFill>
                <a:schemeClr val="accent3"/>
              </a:solidFill>
              <a:latin typeface="Akkurat Std" panose="02000503000000000000" pitchFamily="2" charset="0"/>
            </a:endParaRPr>
          </a:p>
          <a:p>
            <a: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13.30 – 15.00	Scaling </a:t>
            </a:r>
            <a:r>
              <a:rPr lang="en-GB" b="1" dirty="0">
                <a:solidFill>
                  <a:schemeClr val="accent3"/>
                </a:solidFill>
                <a:latin typeface="Akkurat Std" panose="02000503000000000000" pitchFamily="2" charset="0"/>
              </a:rPr>
              <a:t>the services for the next </a:t>
            </a:r>
            <a:r>
              <a:rPr lang="en-GB" b="1" dirty="0" smtClean="0">
                <a:solidFill>
                  <a:schemeClr val="accent3"/>
                </a:solidFill>
                <a:latin typeface="Akkurat Std" panose="02000503000000000000" pitchFamily="2" charset="0"/>
              </a:rPr>
              <a:t>decade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Martin Brandt – 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Building 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next decade's infrastructure: by yourself, federated, or public in the </a:t>
            </a:r>
            <a:r>
              <a:rPr lang="en-GB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HNSciCloud</a:t>
            </a:r>
            <a:endParaRPr lang="en-GB" dirty="0" smtClean="0">
              <a:solidFill>
                <a:schemeClr val="accent2"/>
              </a:solidFill>
              <a:latin typeface="Akkurat Std" panose="020005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Maurice </a:t>
            </a:r>
            <a:r>
              <a:rPr lang="en-GB" dirty="0" err="1" smtClean="0">
                <a:solidFill>
                  <a:schemeClr val="accent2"/>
                </a:solidFill>
                <a:latin typeface="Akkurat Std" panose="02000503000000000000" pitchFamily="2" charset="0"/>
              </a:rPr>
              <a:t>Bouwhuis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– Infrastructures for Research: the science of </a:t>
            </a:r>
            <a:r>
              <a:rPr lang="en-GB" dirty="0" err="1">
                <a:solidFill>
                  <a:schemeClr val="accent2"/>
                </a:solidFill>
                <a:latin typeface="Akkurat Std" panose="02000503000000000000" pitchFamily="2" charset="0"/>
              </a:rPr>
              <a:t>deployability</a:t>
            </a:r>
            <a:r>
              <a:rPr lang="en-GB" dirty="0">
                <a:solidFill>
                  <a:schemeClr val="accent2"/>
                </a:solidFill>
                <a:latin typeface="Akkurat Std" panose="02000503000000000000" pitchFamily="2" charset="0"/>
              </a:rPr>
              <a:t> and </a:t>
            </a:r>
            <a:r>
              <a:rPr lang="en-GB" dirty="0" smtClean="0">
                <a:solidFill>
                  <a:schemeClr val="accent2"/>
                </a:solidFill>
                <a:latin typeface="Akkurat Std" panose="02000503000000000000" pitchFamily="2" charset="0"/>
              </a:rPr>
              <a:t>operations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  <a:latin typeface="Akkurat Std" panose="020005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  <a:latin typeface="Akkurat Std Italic" panose="02000503000000000000" pitchFamily="2" charset="0"/>
              </a:rPr>
              <a:t>Closing discussion – </a:t>
            </a:r>
            <a:r>
              <a:rPr lang="en-GB" dirty="0" smtClean="0">
                <a:solidFill>
                  <a:schemeClr val="accent2"/>
                </a:solidFill>
                <a:latin typeface="Akkurat Std Italic" panose="02000503000000000000" pitchFamily="2" charset="0"/>
              </a:rPr>
              <a:t>ensuring </a:t>
            </a:r>
            <a:r>
              <a:rPr lang="en-GB" dirty="0">
                <a:solidFill>
                  <a:schemeClr val="accent2"/>
                </a:solidFill>
                <a:latin typeface="Akkurat Std Italic" panose="02000503000000000000" pitchFamily="2" charset="0"/>
              </a:rPr>
              <a:t>our </a:t>
            </a:r>
            <a:r>
              <a:rPr lang="en-GB" dirty="0" err="1">
                <a:solidFill>
                  <a:schemeClr val="accent2"/>
                </a:solidFill>
                <a:latin typeface="Akkurat Std Italic" panose="02000503000000000000" pitchFamily="2" charset="0"/>
              </a:rPr>
              <a:t>eScience</a:t>
            </a:r>
            <a:r>
              <a:rPr lang="en-GB" dirty="0">
                <a:solidFill>
                  <a:schemeClr val="accent2"/>
                </a:solidFill>
                <a:latin typeface="Akkurat Std Italic" panose="02000503000000000000" pitchFamily="2" charset="0"/>
              </a:rPr>
              <a:t> </a:t>
            </a:r>
            <a:r>
              <a:rPr lang="en-GB" dirty="0" smtClean="0">
                <a:solidFill>
                  <a:schemeClr val="accent2"/>
                </a:solidFill>
                <a:latin typeface="Akkurat Std Italic" panose="02000503000000000000" pitchFamily="2" charset="0"/>
              </a:rPr>
              <a:t>infrastructure </a:t>
            </a:r>
            <a:r>
              <a:rPr lang="en-GB" dirty="0">
                <a:solidFill>
                  <a:schemeClr val="accent2"/>
                </a:solidFill>
                <a:latin typeface="Akkurat Std Italic" panose="02000503000000000000" pitchFamily="2" charset="0"/>
              </a:rPr>
              <a:t>in the next </a:t>
            </a:r>
            <a:r>
              <a:rPr lang="en-GB" dirty="0" smtClean="0">
                <a:solidFill>
                  <a:schemeClr val="accent2"/>
                </a:solidFill>
                <a:latin typeface="Akkurat Std Italic" panose="02000503000000000000" pitchFamily="2" charset="0"/>
              </a:rPr>
              <a:t>decades?</a:t>
            </a:r>
            <a:endParaRPr lang="en-GB" dirty="0">
              <a:solidFill>
                <a:schemeClr val="accent2"/>
              </a:solidFill>
              <a:latin typeface="Akkurat Std Italic" panose="02000503000000000000" pitchFamily="2" charset="0"/>
            </a:endParaRPr>
          </a:p>
          <a:p>
            <a:endParaRPr lang="en-GB" b="1" dirty="0">
              <a:solidFill>
                <a:schemeClr val="accent3"/>
              </a:solidFill>
              <a:latin typeface="Akkurat St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996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algn="ctr"/>
            <a:endParaRPr lang="en-GB" sz="6600" b="1" dirty="0" smtClean="0">
              <a:solidFill>
                <a:schemeClr val="accent2"/>
              </a:solidFill>
            </a:endParaRPr>
          </a:p>
          <a:p>
            <a:pPr algn="ctr"/>
            <a:endParaRPr lang="en-US" sz="6600" b="1" dirty="0" smtClean="0">
              <a:solidFill>
                <a:schemeClr val="accent2"/>
              </a:solidFill>
            </a:endParaRPr>
          </a:p>
          <a:p>
            <a:pPr algn="ctr"/>
            <a:endParaRPr lang="en-GB" sz="6600" b="1" dirty="0">
              <a:solidFill>
                <a:schemeClr val="accent2"/>
              </a:solidFill>
            </a:endParaRPr>
          </a:p>
          <a:p>
            <a:pPr algn="ctr"/>
            <a:r>
              <a:rPr lang="en-GB" sz="6600" b="1" dirty="0" smtClean="0">
                <a:solidFill>
                  <a:schemeClr val="accent2"/>
                </a:solidFill>
              </a:rPr>
              <a:t>g.nikhef.nl/generic-components</a:t>
            </a:r>
            <a:endParaRPr lang="en-GB" sz="6600" b="1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 materials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3762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NIKHEF_PRESENTATIE-TEMPLATE-jun2018</Template>
  <TotalTime>13</TotalTime>
  <Words>38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Akkurat Std</vt:lpstr>
      <vt:lpstr>Akkurat Std Italic</vt:lpstr>
      <vt:lpstr>Arial</vt:lpstr>
      <vt:lpstr>Helvetica Neue</vt:lpstr>
      <vt:lpstr>Helvetica Neue Medium</vt:lpstr>
      <vt:lpstr>White</vt:lpstr>
      <vt:lpstr>Generic Components of the e-Science Infra Ecosystem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Components of the e-Science Infra Ecosystem</dc:title>
  <dc:creator>davidg</dc:creator>
  <cp:lastModifiedBy>davidg</cp:lastModifiedBy>
  <cp:revision>2</cp:revision>
  <dcterms:created xsi:type="dcterms:W3CDTF">2018-10-28T08:21:58Z</dcterms:created>
  <dcterms:modified xsi:type="dcterms:W3CDTF">2018-10-28T08:35:53Z</dcterms:modified>
</cp:coreProperties>
</file>