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72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0456" autoAdjust="0"/>
    <p:restoredTop sz="94660"/>
  </p:normalViewPr>
  <p:slideViewPr>
    <p:cSldViewPr snapToObjects="1">
      <p:cViewPr>
        <p:scale>
          <a:sx n="100" d="100"/>
          <a:sy n="100" d="100"/>
        </p:scale>
        <p:origin x="-13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8AA65-4DF4-BB42-9162-B6D95CFB0609}" type="datetimeFigureOut">
              <a:rPr lang="en-US" smtClean="0"/>
              <a:pPr/>
              <a:t>10/29/18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8C92E-28B0-C549-9552-893BF35DA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73BB8-7D84-8945-BF1F-6C0D8958040D}" type="datetimeFigureOut">
              <a:rPr lang="en-US" smtClean="0"/>
              <a:pPr/>
              <a:t>10/29/18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7D3A2-5A45-FF4E-9D07-CDA42496D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15 December 2015</a:t>
            </a:r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Kluit </a:t>
            </a: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0D6F6-5A79-3649-BF44-71297D1A7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15 December 2015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Kluit </a:t>
            </a: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564CF-7B13-CC43-8505-199FE8D12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15 December 2015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Kluit </a:t>
            </a: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0103D-E38B-3747-9F16-ECC7187BC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15 December 2015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Kluit </a:t>
            </a: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A85DD-9197-4B43-87E1-E67AABC9D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15 December 2015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Kluit 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36818-A5BF-0347-9DE2-ABE0BBE6E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15 December 2015</a:t>
            </a: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Kluit </a:t>
            </a: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5318E-ED33-094A-825A-1CFDD221F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15 December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Kluit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C888B-3825-D743-97C4-322AE6BB2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15 December 2015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Kluit </a:t>
            </a: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6F3E2-1BB3-6247-8259-BDDA9C3E2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15 December 2015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Kluit 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E3A31-22AA-AB4F-9DA6-3E264DF94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15 December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Kluit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069BA-025D-844C-A5C6-3B9D632C7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  <a:cs typeface="+mn-cs"/>
            </a:endParaRPr>
          </a:p>
        </p:txBody>
      </p:sp>
      <p:sp>
        <p:nvSpPr>
          <p:cNvPr id="6" name="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15 December 2015</a:t>
            </a: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Kluit 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0729F-ADB2-5244-A731-3619DBAE4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CH" smtClean="0"/>
              <a:t>15 December 2015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Peter Kluit 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1499162-512E-2F4F-A292-6144F58B4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3" r:id="rId2"/>
    <p:sldLayoutId id="2147483909" r:id="rId3"/>
    <p:sldLayoutId id="2147483904" r:id="rId4"/>
    <p:sldLayoutId id="2147483910" r:id="rId5"/>
    <p:sldLayoutId id="2147483905" r:id="rId6"/>
    <p:sldLayoutId id="2147483911" r:id="rId7"/>
    <p:sldLayoutId id="2147483912" r:id="rId8"/>
    <p:sldLayoutId id="2147483913" r:id="rId9"/>
    <p:sldLayoutId id="2147483906" r:id="rId10"/>
    <p:sldLayoutId id="2147483907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ＭＳ Ｐゴシック" pitchFamily="-84" charset="-128"/>
          <a:cs typeface="ＭＳ Ｐゴシック" pitchFamily="-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charset="2"/>
        <a:buChar char="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charset="0"/>
        <a:buChar char="◦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charset="2"/>
        <a:buChar char="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charset="2"/>
        <a:buChar char="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charset="2"/>
        <a:buChar char="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62050" y="228600"/>
            <a:ext cx="7753350" cy="1143000"/>
          </a:xfrm>
        </p:spPr>
        <p:txBody>
          <a:bodyPr>
            <a:normAutofit/>
          </a:bodyPr>
          <a:lstStyle/>
          <a:p>
            <a:pPr algn="ctr"/>
            <a:r>
              <a:rPr lang="nl-NL" sz="3200" dirty="0" smtClean="0">
                <a:solidFill>
                  <a:srgbClr val="FF0000"/>
                </a:solidFill>
                <a:latin typeface="Verdana"/>
                <a:cs typeface="Verdana"/>
              </a:rPr>
              <a:t>Test </a:t>
            </a:r>
            <a:r>
              <a:rPr lang="nl-NL" sz="3200" dirty="0" err="1" smtClean="0">
                <a:solidFill>
                  <a:srgbClr val="FF0000"/>
                </a:solidFill>
                <a:latin typeface="Verdana"/>
                <a:cs typeface="Verdana"/>
              </a:rPr>
              <a:t>beam</a:t>
            </a:r>
            <a:r>
              <a:rPr lang="nl-NL" sz="3200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nl-NL" sz="3200" dirty="0" err="1" smtClean="0">
                <a:solidFill>
                  <a:srgbClr val="FF0000"/>
                </a:solidFill>
                <a:latin typeface="Verdana"/>
                <a:cs typeface="Verdana"/>
              </a:rPr>
              <a:t>period</a:t>
            </a:r>
            <a:r>
              <a:rPr lang="nl-NL" sz="3200" dirty="0" smtClean="0">
                <a:solidFill>
                  <a:srgbClr val="FF0000"/>
                </a:solidFill>
                <a:latin typeface="Verdana"/>
                <a:cs typeface="Verdana"/>
              </a:rPr>
              <a:t> Bonn</a:t>
            </a:r>
            <a:br>
              <a:rPr lang="nl-NL" sz="3200" dirty="0" smtClean="0">
                <a:solidFill>
                  <a:srgbClr val="FF0000"/>
                </a:solidFill>
                <a:latin typeface="Verdana"/>
                <a:cs typeface="Verdana"/>
              </a:rPr>
            </a:br>
            <a:r>
              <a:rPr lang="nl-NL" sz="3200" dirty="0" smtClean="0">
                <a:solidFill>
                  <a:srgbClr val="FF0000"/>
                </a:solidFill>
                <a:latin typeface="Verdana"/>
                <a:cs typeface="Verdana"/>
              </a:rPr>
              <a:t>ELSA </a:t>
            </a:r>
            <a:r>
              <a:rPr lang="nl-NL" sz="3200" dirty="0" err="1" smtClean="0">
                <a:solidFill>
                  <a:srgbClr val="FF0000"/>
                </a:solidFill>
                <a:latin typeface="Verdana"/>
                <a:cs typeface="Verdana"/>
              </a:rPr>
              <a:t>from</a:t>
            </a:r>
            <a:r>
              <a:rPr lang="nl-NL" sz="3200" dirty="0" smtClean="0">
                <a:solidFill>
                  <a:srgbClr val="FF0000"/>
                </a:solidFill>
                <a:latin typeface="Verdana"/>
                <a:cs typeface="Verdana"/>
              </a:rPr>
              <a:t> 2 to 6 </a:t>
            </a:r>
            <a:r>
              <a:rPr lang="nl-NL" sz="3200" dirty="0" err="1" smtClean="0">
                <a:solidFill>
                  <a:srgbClr val="FF0000"/>
                </a:solidFill>
                <a:latin typeface="Verdana"/>
                <a:cs typeface="Verdana"/>
              </a:rPr>
              <a:t>October</a:t>
            </a:r>
            <a:endParaRPr lang="nl-NL" sz="32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416279" y="1261646"/>
            <a:ext cx="641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solidFill>
                  <a:schemeClr val="bg1"/>
                </a:solidFill>
              </a:rPr>
              <a:t>2013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13480" y="4572000"/>
            <a:ext cx="372052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IMG_29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28750"/>
            <a:ext cx="7239000" cy="5429250"/>
          </a:xfrm>
          <a:prstGeom prst="rect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</p:pic>
      <p:sp>
        <p:nvSpPr>
          <p:cNvPr id="10" name="TextBox 9"/>
          <p:cNvSpPr txBox="1"/>
          <p:nvPr/>
        </p:nvSpPr>
        <p:spPr>
          <a:xfrm>
            <a:off x="1371600" y="3962400"/>
            <a:ext cx="236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With Fred </a:t>
            </a:r>
            <a:r>
              <a:rPr lang="en-US" dirty="0" err="1" smtClean="0">
                <a:solidFill>
                  <a:schemeClr val="bg1"/>
                </a:solidFill>
                <a:latin typeface="Verdana"/>
                <a:cs typeface="Verdana"/>
              </a:rPr>
              <a:t>Hartjes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Verdana"/>
                <a:cs typeface="Verdana"/>
              </a:rPr>
              <a:t>Kees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Verdana"/>
                <a:cs typeface="Verdana"/>
              </a:rPr>
              <a:t>Ligtenberg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, Jan </a:t>
            </a:r>
            <a:r>
              <a:rPr lang="en-US" dirty="0" err="1" smtClean="0">
                <a:solidFill>
                  <a:schemeClr val="bg1"/>
                </a:solidFill>
                <a:latin typeface="Verdana"/>
                <a:cs typeface="Verdana"/>
              </a:rPr>
              <a:t>Timmermans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Verdana"/>
                <a:cs typeface="Verdana"/>
              </a:rPr>
              <a:t>Jochen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Verdana"/>
                <a:cs typeface="Verdana"/>
              </a:rPr>
              <a:t>Kaminsky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, Tobias </a:t>
            </a:r>
            <a:r>
              <a:rPr lang="en-US" dirty="0" err="1" smtClean="0">
                <a:solidFill>
                  <a:schemeClr val="bg1"/>
                </a:solidFill>
                <a:latin typeface="Verdana"/>
                <a:cs typeface="Verdana"/>
              </a:rPr>
              <a:t>Schiffer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, Markus Gruber, Klaus </a:t>
            </a:r>
            <a:r>
              <a:rPr lang="en-US" dirty="0" err="1" smtClean="0">
                <a:solidFill>
                  <a:schemeClr val="bg1"/>
                </a:solidFill>
                <a:latin typeface="Verdana"/>
                <a:cs typeface="Verdana"/>
              </a:rPr>
              <a:t>Desch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 and Peter </a:t>
            </a:r>
            <a:r>
              <a:rPr lang="en-US" dirty="0" err="1" smtClean="0">
                <a:solidFill>
                  <a:schemeClr val="bg1"/>
                </a:solidFill>
                <a:latin typeface="Verdana"/>
                <a:cs typeface="Verdana"/>
              </a:rPr>
              <a:t>Kluit</a:t>
            </a:r>
            <a:endParaRPr lang="en-US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9400" y="1600200"/>
            <a:ext cx="4275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Lepton Collider meeting 29 </a:t>
            </a:r>
            <a:r>
              <a:rPr lang="en-US" dirty="0" err="1" smtClean="0">
                <a:solidFill>
                  <a:schemeClr val="bg1"/>
                </a:solidFill>
                <a:latin typeface="Verdana"/>
                <a:cs typeface="Verdana"/>
              </a:rPr>
              <a:t>october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8234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753350" cy="1143000"/>
          </a:xfrm>
        </p:spPr>
        <p:txBody>
          <a:bodyPr>
            <a:normAutofit/>
          </a:bodyPr>
          <a:lstStyle/>
          <a:p>
            <a:pPr algn="ctr"/>
            <a:r>
              <a:rPr lang="nl-NL" sz="3200" dirty="0" smtClean="0">
                <a:solidFill>
                  <a:srgbClr val="FF0000"/>
                </a:solidFill>
                <a:latin typeface="Verdana"/>
                <a:cs typeface="Verdana"/>
              </a:rPr>
              <a:t>Test </a:t>
            </a:r>
            <a:r>
              <a:rPr lang="nl-NL" sz="3200" dirty="0" err="1" smtClean="0">
                <a:solidFill>
                  <a:srgbClr val="FF0000"/>
                </a:solidFill>
                <a:latin typeface="Verdana"/>
                <a:cs typeface="Verdana"/>
              </a:rPr>
              <a:t>beam</a:t>
            </a:r>
            <a:r>
              <a:rPr lang="nl-NL" sz="3200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nl-NL" sz="3200" dirty="0" err="1" smtClean="0">
                <a:solidFill>
                  <a:srgbClr val="FF0000"/>
                </a:solidFill>
                <a:latin typeface="Verdana"/>
                <a:cs typeface="Verdana"/>
              </a:rPr>
              <a:t>period</a:t>
            </a:r>
            <a:r>
              <a:rPr lang="nl-NL" sz="3200" dirty="0" smtClean="0">
                <a:solidFill>
                  <a:srgbClr val="FF0000"/>
                </a:solidFill>
                <a:latin typeface="Verdana"/>
                <a:cs typeface="Verdana"/>
              </a:rPr>
              <a:t> Bonn</a:t>
            </a:r>
            <a:endParaRPr lang="nl-NL" sz="32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416279" y="1261646"/>
            <a:ext cx="641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solidFill>
                  <a:schemeClr val="bg1"/>
                </a:solidFill>
              </a:rPr>
              <a:t>2013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0" y="1230630"/>
            <a:ext cx="71628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Verdana"/>
                <a:cs typeface="Verdana"/>
              </a:rPr>
              <a:t>  </a:t>
            </a: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</a:endParaRPr>
          </a:p>
          <a:p>
            <a:endParaRPr lang="en-US" dirty="0" smtClean="0">
              <a:solidFill>
                <a:srgbClr val="3366FF"/>
              </a:solidFill>
            </a:endParaRPr>
          </a:p>
          <a:p>
            <a:endParaRPr lang="en-US" sz="1600" dirty="0" smtClean="0">
              <a:solidFill>
                <a:srgbClr val="3366FF"/>
              </a:solidFill>
            </a:endParaRPr>
          </a:p>
          <a:p>
            <a:endParaRPr lang="en-US" sz="1600" dirty="0" smtClean="0">
              <a:solidFill>
                <a:srgbClr val="3366FF"/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Hit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27686"/>
            <a:ext cx="6626504" cy="56303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1869281"/>
            <a:ext cx="152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taken at 330 V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New Quad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Slightly less hits than single chip test beam due to HV (350 V)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8234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753350" cy="1143000"/>
          </a:xfrm>
        </p:spPr>
        <p:txBody>
          <a:bodyPr>
            <a:normAutofit/>
          </a:bodyPr>
          <a:lstStyle/>
          <a:p>
            <a:pPr algn="ctr"/>
            <a:r>
              <a:rPr lang="nl-NL" sz="3200" dirty="0" smtClean="0">
                <a:solidFill>
                  <a:srgbClr val="FF0000"/>
                </a:solidFill>
                <a:latin typeface="Verdana"/>
                <a:cs typeface="Verdana"/>
              </a:rPr>
              <a:t>Test </a:t>
            </a:r>
            <a:r>
              <a:rPr lang="nl-NL" sz="3200" dirty="0" err="1" smtClean="0">
                <a:solidFill>
                  <a:srgbClr val="FF0000"/>
                </a:solidFill>
                <a:latin typeface="Verdana"/>
                <a:cs typeface="Verdana"/>
              </a:rPr>
              <a:t>beam</a:t>
            </a:r>
            <a:r>
              <a:rPr lang="nl-NL" sz="3200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nl-NL" sz="3200" dirty="0" err="1" smtClean="0">
                <a:solidFill>
                  <a:srgbClr val="FF0000"/>
                </a:solidFill>
                <a:latin typeface="Verdana"/>
                <a:cs typeface="Verdana"/>
              </a:rPr>
              <a:t>period</a:t>
            </a:r>
            <a:r>
              <a:rPr lang="nl-NL" sz="3200" dirty="0" smtClean="0">
                <a:solidFill>
                  <a:srgbClr val="FF0000"/>
                </a:solidFill>
                <a:latin typeface="Verdana"/>
                <a:cs typeface="Verdana"/>
              </a:rPr>
              <a:t> Bonn</a:t>
            </a:r>
            <a:endParaRPr lang="nl-NL" sz="32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416279" y="1261646"/>
            <a:ext cx="641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solidFill>
                  <a:schemeClr val="bg1"/>
                </a:solidFill>
              </a:rPr>
              <a:t>2013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0" y="1230630"/>
            <a:ext cx="71628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Verdana"/>
                <a:cs typeface="Verdana"/>
              </a:rPr>
              <a:t>  </a:t>
            </a: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</a:endParaRPr>
          </a:p>
          <a:p>
            <a:endParaRPr lang="en-US" dirty="0" smtClean="0">
              <a:solidFill>
                <a:srgbClr val="3366FF"/>
              </a:solidFill>
            </a:endParaRPr>
          </a:p>
          <a:p>
            <a:endParaRPr lang="en-US" sz="1600" dirty="0" smtClean="0">
              <a:solidFill>
                <a:srgbClr val="3366FF"/>
              </a:solidFill>
            </a:endParaRPr>
          </a:p>
          <a:p>
            <a:endParaRPr lang="en-US" sz="1600" dirty="0" smtClean="0">
              <a:solidFill>
                <a:srgbClr val="3366FF"/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 descr="ChipResolu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96" y="1261646"/>
            <a:ext cx="6586535" cy="55963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10400" y="1294685"/>
            <a:ext cx="2021169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Comparing the telescope and the chip2 hits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After alignment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Of telescope and chip2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rms</a:t>
            </a:r>
            <a:r>
              <a:rPr lang="en-US" dirty="0" smtClean="0">
                <a:solidFill>
                  <a:srgbClr val="FF0000"/>
                </a:solidFill>
              </a:rPr>
              <a:t> = 0.33 mm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n </a:t>
            </a:r>
            <a:r>
              <a:rPr lang="en-US" dirty="0" smtClean="0">
                <a:solidFill>
                  <a:srgbClr val="0000FF"/>
                </a:solidFill>
              </a:rPr>
              <a:t>the </a:t>
            </a:r>
            <a:r>
              <a:rPr lang="en-US" dirty="0" err="1" smtClean="0">
                <a:solidFill>
                  <a:srgbClr val="0000FF"/>
                </a:solidFill>
              </a:rPr>
              <a:t>xy</a:t>
            </a:r>
            <a:r>
              <a:rPr lang="en-US" dirty="0" smtClean="0">
                <a:solidFill>
                  <a:srgbClr val="0000FF"/>
                </a:solidFill>
              </a:rPr>
              <a:t> pixel </a:t>
            </a:r>
            <a:r>
              <a:rPr lang="en-US" dirty="0" smtClean="0">
                <a:solidFill>
                  <a:srgbClr val="0000FF"/>
                </a:solidFill>
              </a:rPr>
              <a:t>plane. </a:t>
            </a:r>
            <a:r>
              <a:rPr lang="en-US" dirty="0" smtClean="0">
                <a:solidFill>
                  <a:srgbClr val="0000FF"/>
                </a:solidFill>
              </a:rPr>
              <a:t>Single electrons: diffusion dominated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Telescope better than </a:t>
            </a:r>
            <a:r>
              <a:rPr lang="en-US" dirty="0" smtClean="0">
                <a:solidFill>
                  <a:srgbClr val="FF0000"/>
                </a:solidFill>
              </a:rPr>
              <a:t>5 </a:t>
            </a:r>
            <a:r>
              <a:rPr lang="en-US" dirty="0" err="1" smtClean="0">
                <a:solidFill>
                  <a:srgbClr val="FF0000"/>
                </a:solidFill>
              </a:rPr>
              <a:t>μm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8234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woTrackSepara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799" y="2333349"/>
            <a:ext cx="5235529" cy="444845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75335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Studying the two track </a:t>
            </a:r>
            <a:r>
              <a:rPr lang="en-US" sz="3600" dirty="0" smtClean="0">
                <a:solidFill>
                  <a:srgbClr val="FF0000"/>
                </a:solidFill>
              </a:rPr>
              <a:t>resolution</a:t>
            </a:r>
            <a:endParaRPr lang="nl-NL" sz="36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416279" y="1261646"/>
            <a:ext cx="641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solidFill>
                  <a:schemeClr val="bg1"/>
                </a:solidFill>
              </a:rPr>
              <a:t>2013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0" y="1230630"/>
            <a:ext cx="71628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Verdana"/>
                <a:cs typeface="Verdana"/>
              </a:rPr>
              <a:t>  </a:t>
            </a: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</a:endParaRPr>
          </a:p>
          <a:p>
            <a:endParaRPr lang="en-US" dirty="0" smtClean="0">
              <a:solidFill>
                <a:srgbClr val="3366FF"/>
              </a:solidFill>
            </a:endParaRPr>
          </a:p>
          <a:p>
            <a:endParaRPr lang="en-US" sz="1600" dirty="0" smtClean="0">
              <a:solidFill>
                <a:srgbClr val="3366FF"/>
              </a:solidFill>
            </a:endParaRPr>
          </a:p>
          <a:p>
            <a:endParaRPr lang="en-US" sz="1600" dirty="0" smtClean="0">
              <a:solidFill>
                <a:srgbClr val="3366FF"/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12192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Procedure. Tracks are defined by telescope. They are pretty parallel. Take two events and superimpose them. Then calculate distance in middle of chip2 for the two tracks (</a:t>
            </a:r>
            <a:r>
              <a:rPr lang="en-US" dirty="0" err="1" smtClean="0">
                <a:solidFill>
                  <a:srgbClr val="0000FF"/>
                </a:solidFill>
              </a:rPr>
              <a:t>x</a:t>
            </a:r>
            <a:r>
              <a:rPr lang="en-US" dirty="0" smtClean="0">
                <a:solidFill>
                  <a:srgbClr val="0000FF"/>
                </a:solidFill>
              </a:rPr>
              <a:t> axis). Recalculate the residuals of the hits </a:t>
            </a:r>
            <a:r>
              <a:rPr lang="en-US" dirty="0" err="1" smtClean="0">
                <a:solidFill>
                  <a:srgbClr val="0000FF"/>
                </a:solidFill>
              </a:rPr>
              <a:t>wrt</a:t>
            </a:r>
            <a:r>
              <a:rPr lang="en-US" dirty="0" smtClean="0">
                <a:solidFill>
                  <a:srgbClr val="0000FF"/>
                </a:solidFill>
              </a:rPr>
              <a:t> one (</a:t>
            </a:r>
            <a:r>
              <a:rPr lang="en-US" dirty="0" err="1" smtClean="0">
                <a:solidFill>
                  <a:srgbClr val="0000FF"/>
                </a:solidFill>
              </a:rPr>
              <a:t>unsplitted</a:t>
            </a:r>
            <a:r>
              <a:rPr lang="en-US" dirty="0" smtClean="0">
                <a:solidFill>
                  <a:srgbClr val="0000FF"/>
                </a:solidFill>
              </a:rPr>
              <a:t>) track in the middle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8234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75335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Studying the two track </a:t>
            </a:r>
            <a:r>
              <a:rPr lang="en-US" sz="3600" dirty="0" smtClean="0">
                <a:solidFill>
                  <a:srgbClr val="FF0000"/>
                </a:solidFill>
              </a:rPr>
              <a:t>resolution</a:t>
            </a:r>
            <a:endParaRPr lang="nl-NL" sz="36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416279" y="1261646"/>
            <a:ext cx="641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solidFill>
                  <a:schemeClr val="bg1"/>
                </a:solidFill>
              </a:rPr>
              <a:t>2013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0" y="1230630"/>
            <a:ext cx="71628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Verdana"/>
                <a:cs typeface="Verdana"/>
              </a:rPr>
              <a:t>  </a:t>
            </a: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</a:endParaRPr>
          </a:p>
          <a:p>
            <a:endParaRPr lang="en-US" dirty="0" smtClean="0">
              <a:solidFill>
                <a:srgbClr val="3366FF"/>
              </a:solidFill>
            </a:endParaRPr>
          </a:p>
          <a:p>
            <a:endParaRPr lang="en-US" sz="1600" dirty="0" smtClean="0">
              <a:solidFill>
                <a:srgbClr val="3366FF"/>
              </a:solidFill>
            </a:endParaRPr>
          </a:p>
          <a:p>
            <a:endParaRPr lang="en-US" sz="1600" dirty="0" smtClean="0">
              <a:solidFill>
                <a:srgbClr val="3366FF"/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2133600"/>
            <a:ext cx="213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Here </a:t>
            </a:r>
            <a:r>
              <a:rPr lang="en-US" dirty="0" smtClean="0">
                <a:solidFill>
                  <a:srgbClr val="0000FF"/>
                </a:solidFill>
              </a:rPr>
              <a:t>a </a:t>
            </a:r>
            <a:r>
              <a:rPr lang="en-US" dirty="0" smtClean="0">
                <a:solidFill>
                  <a:srgbClr val="0000FF"/>
                </a:solidFill>
              </a:rPr>
              <a:t>slice of the distribution on slide 4 </a:t>
            </a:r>
            <a:r>
              <a:rPr lang="en-US" dirty="0" smtClean="0">
                <a:solidFill>
                  <a:srgbClr val="0000FF"/>
                </a:solidFill>
              </a:rPr>
              <a:t>around</a:t>
            </a:r>
            <a:r>
              <a:rPr lang="en-US" dirty="0" smtClean="0">
                <a:solidFill>
                  <a:srgbClr val="0000FF"/>
                </a:solidFill>
              </a:rPr>
              <a:t>  a distance of 1 mm. 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O</a:t>
            </a:r>
            <a:r>
              <a:rPr lang="en-US" dirty="0" smtClean="0">
                <a:solidFill>
                  <a:srgbClr val="0000FF"/>
                </a:solidFill>
              </a:rPr>
              <a:t>ne can visually distinguish the two tracks.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" name="Picture 9" descr="TwoTrackSeparation_1m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96" y="1616152"/>
            <a:ext cx="6169304" cy="5241847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8234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75335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Studying the two track </a:t>
            </a:r>
            <a:r>
              <a:rPr lang="en-US" sz="3600" dirty="0" smtClean="0">
                <a:solidFill>
                  <a:srgbClr val="FF0000"/>
                </a:solidFill>
              </a:rPr>
              <a:t>resolution</a:t>
            </a:r>
            <a:endParaRPr lang="nl-NL" sz="36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416279" y="1261646"/>
            <a:ext cx="641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solidFill>
                  <a:schemeClr val="bg1"/>
                </a:solidFill>
              </a:rPr>
              <a:t>2013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0" y="1230630"/>
            <a:ext cx="71628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Verdana"/>
                <a:cs typeface="Verdana"/>
              </a:rPr>
              <a:t>  </a:t>
            </a: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</a:endParaRPr>
          </a:p>
          <a:p>
            <a:endParaRPr lang="en-US" dirty="0" smtClean="0">
              <a:solidFill>
                <a:srgbClr val="3366FF"/>
              </a:solidFill>
            </a:endParaRPr>
          </a:p>
          <a:p>
            <a:endParaRPr lang="en-US" sz="1600" dirty="0" smtClean="0">
              <a:solidFill>
                <a:srgbClr val="3366FF"/>
              </a:solidFill>
            </a:endParaRPr>
          </a:p>
          <a:p>
            <a:endParaRPr lang="en-US" sz="1600" dirty="0" smtClean="0">
              <a:solidFill>
                <a:srgbClr val="3366FF"/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22831" y="2270879"/>
            <a:ext cx="17163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Knowing the two tracks from the telescope one can calculate </a:t>
            </a:r>
            <a:r>
              <a:rPr lang="en-US" dirty="0" smtClean="0">
                <a:solidFill>
                  <a:srgbClr val="0000FF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shared hits </a:t>
            </a:r>
            <a:r>
              <a:rPr lang="en-US" dirty="0" smtClean="0">
                <a:solidFill>
                  <a:srgbClr val="0000FF"/>
                </a:solidFill>
              </a:rPr>
              <a:t>for a 1 mm </a:t>
            </a:r>
            <a:r>
              <a:rPr lang="en-US" dirty="0" smtClean="0">
                <a:solidFill>
                  <a:srgbClr val="0000FF"/>
                </a:solidFill>
              </a:rPr>
              <a:t>cut around the expected track position</a:t>
            </a:r>
          </a:p>
          <a:p>
            <a:endParaRPr lang="en-US" dirty="0" smtClean="0"/>
          </a:p>
        </p:txBody>
      </p:sp>
      <p:pic>
        <p:nvPicPr>
          <p:cNvPr id="8" name="Picture 7" descr="TwoTrackHitFrac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96" y="1261646"/>
            <a:ext cx="6586535" cy="559635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8234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75335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Studying the two track </a:t>
            </a:r>
            <a:r>
              <a:rPr lang="en-US" sz="3600" dirty="0" smtClean="0">
                <a:solidFill>
                  <a:srgbClr val="FF0000"/>
                </a:solidFill>
              </a:rPr>
              <a:t>resolution</a:t>
            </a:r>
            <a:endParaRPr lang="nl-NL" sz="36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416279" y="1261646"/>
            <a:ext cx="641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solidFill>
                  <a:schemeClr val="bg1"/>
                </a:solidFill>
              </a:rPr>
              <a:t>2013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0" y="1230630"/>
            <a:ext cx="71628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Verdana"/>
                <a:cs typeface="Verdana"/>
              </a:rPr>
              <a:t>  </a:t>
            </a: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</a:endParaRPr>
          </a:p>
          <a:p>
            <a:endParaRPr lang="en-US" dirty="0" smtClean="0">
              <a:solidFill>
                <a:srgbClr val="3366FF"/>
              </a:solidFill>
            </a:endParaRPr>
          </a:p>
          <a:p>
            <a:endParaRPr lang="en-US" sz="1600" dirty="0" smtClean="0">
              <a:solidFill>
                <a:srgbClr val="3366FF"/>
              </a:solidFill>
            </a:endParaRPr>
          </a:p>
          <a:p>
            <a:endParaRPr lang="en-US" sz="1600" dirty="0" smtClean="0">
              <a:solidFill>
                <a:srgbClr val="3366FF"/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22831" y="1981200"/>
            <a:ext cx="171636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Calculating the shared hits for a 0.7 mm</a:t>
            </a:r>
            <a:r>
              <a:rPr lang="en-US" dirty="0" smtClean="0">
                <a:solidFill>
                  <a:srgbClr val="0000FF"/>
                </a:solidFill>
              </a:rPr>
              <a:t> track association cut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Looks like we can reach for this resolution a two track separation of 0.7 mm</a:t>
            </a:r>
          </a:p>
          <a:p>
            <a:endParaRPr lang="en-US" dirty="0" smtClean="0"/>
          </a:p>
        </p:txBody>
      </p:sp>
      <p:pic>
        <p:nvPicPr>
          <p:cNvPr id="10" name="Picture 9" descr="TwoTrackHitFraction0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95" y="1261646"/>
            <a:ext cx="6586535" cy="559635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8234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75335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Studying the two track </a:t>
            </a:r>
            <a:r>
              <a:rPr lang="en-US" sz="3600" dirty="0" smtClean="0">
                <a:solidFill>
                  <a:srgbClr val="FF0000"/>
                </a:solidFill>
              </a:rPr>
              <a:t>resolution</a:t>
            </a:r>
            <a:endParaRPr lang="nl-NL" sz="36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416279" y="1261646"/>
            <a:ext cx="641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solidFill>
                  <a:schemeClr val="bg1"/>
                </a:solidFill>
              </a:rPr>
              <a:t>2013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0" y="1230630"/>
            <a:ext cx="71628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Verdana"/>
                <a:cs typeface="Verdana"/>
              </a:rPr>
              <a:t>  </a:t>
            </a: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</a:endParaRPr>
          </a:p>
          <a:p>
            <a:endParaRPr lang="en-US" dirty="0" smtClean="0">
              <a:solidFill>
                <a:srgbClr val="3366FF"/>
              </a:solidFill>
            </a:endParaRPr>
          </a:p>
          <a:p>
            <a:endParaRPr lang="en-US" sz="1600" dirty="0" smtClean="0">
              <a:solidFill>
                <a:srgbClr val="3366FF"/>
              </a:solidFill>
            </a:endParaRPr>
          </a:p>
          <a:p>
            <a:endParaRPr lang="en-US" sz="1600" dirty="0" smtClean="0">
              <a:solidFill>
                <a:srgbClr val="3366FF"/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29401" y="1295400"/>
            <a:ext cx="2209800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Calculating the masked hits: the ones wit the same column and row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For the</a:t>
            </a:r>
            <a:r>
              <a:rPr lang="en-US" dirty="0" smtClean="0">
                <a:solidFill>
                  <a:srgbClr val="0000FF"/>
                </a:solidFill>
              </a:rPr>
              <a:t> tracks within a range </a:t>
            </a:r>
            <a:r>
              <a:rPr lang="en-US" dirty="0" smtClean="0">
                <a:solidFill>
                  <a:srgbClr val="0000FF"/>
                </a:solidFill>
              </a:rPr>
              <a:t>of -1 +1 </a:t>
            </a:r>
            <a:r>
              <a:rPr lang="en-US" dirty="0" smtClean="0">
                <a:solidFill>
                  <a:srgbClr val="0000FF"/>
                </a:solidFill>
              </a:rPr>
              <a:t>mm, where tracks start to overlap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This means that the track will have a mean </a:t>
            </a:r>
            <a:r>
              <a:rPr lang="en-US" dirty="0" err="1" smtClean="0">
                <a:solidFill>
                  <a:srgbClr val="0000FF"/>
                </a:solidFill>
              </a:rPr>
              <a:t>dEdx</a:t>
            </a:r>
            <a:r>
              <a:rPr lang="en-US" dirty="0" smtClean="0">
                <a:solidFill>
                  <a:srgbClr val="0000FF"/>
                </a:solidFill>
              </a:rPr>
              <a:t> of 1.97 times larger.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So we know that there were two tracks.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8" name="Picture 7" descr="MaskedHit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47800"/>
            <a:ext cx="6188079" cy="5257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67000" y="32766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NB only 3% of the hits are masked.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8234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753350" cy="1143000"/>
          </a:xfrm>
        </p:spPr>
        <p:txBody>
          <a:bodyPr>
            <a:normAutofit/>
          </a:bodyPr>
          <a:lstStyle/>
          <a:p>
            <a:pPr algn="ctr"/>
            <a:r>
              <a:rPr lang="nl-NL" sz="2800" dirty="0" err="1" smtClean="0">
                <a:solidFill>
                  <a:srgbClr val="FF0000"/>
                </a:solidFill>
                <a:latin typeface="Verdana"/>
                <a:cs typeface="Verdana"/>
              </a:rPr>
              <a:t>Conclusions</a:t>
            </a:r>
            <a:r>
              <a:rPr lang="nl-NL" sz="2800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nl-NL" sz="2800" dirty="0" err="1" smtClean="0">
                <a:solidFill>
                  <a:srgbClr val="FF0000"/>
                </a:solidFill>
                <a:latin typeface="Verdana"/>
                <a:cs typeface="Verdana"/>
              </a:rPr>
              <a:t>on</a:t>
            </a:r>
            <a:r>
              <a:rPr lang="nl-NL" sz="2800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nl-NL" sz="2800" dirty="0" err="1" smtClean="0">
                <a:solidFill>
                  <a:srgbClr val="FF0000"/>
                </a:solidFill>
                <a:latin typeface="Verdana"/>
                <a:cs typeface="Verdana"/>
              </a:rPr>
              <a:t>two</a:t>
            </a:r>
            <a:r>
              <a:rPr lang="nl-NL" sz="2800" dirty="0" smtClean="0">
                <a:solidFill>
                  <a:srgbClr val="FF0000"/>
                </a:solidFill>
                <a:latin typeface="Verdana"/>
                <a:cs typeface="Verdana"/>
              </a:rPr>
              <a:t> track </a:t>
            </a:r>
            <a:r>
              <a:rPr lang="nl-NL" sz="2800" dirty="0" err="1" smtClean="0">
                <a:solidFill>
                  <a:srgbClr val="FF0000"/>
                </a:solidFill>
                <a:latin typeface="Verdana"/>
                <a:cs typeface="Verdana"/>
              </a:rPr>
              <a:t>separation</a:t>
            </a:r>
            <a:endParaRPr lang="nl-NL" sz="28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416279" y="1261646"/>
            <a:ext cx="641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solidFill>
                  <a:schemeClr val="bg1"/>
                </a:solidFill>
              </a:rPr>
              <a:t>2013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0" y="1230630"/>
            <a:ext cx="71628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Verdana"/>
                <a:cs typeface="Verdana"/>
              </a:rPr>
              <a:t>  </a:t>
            </a: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endParaRPr lang="en-US" dirty="0" smtClean="0">
              <a:solidFill>
                <a:srgbClr val="3366FF"/>
              </a:solidFill>
            </a:endParaRPr>
          </a:p>
          <a:p>
            <a:endParaRPr lang="en-US" dirty="0" smtClean="0">
              <a:solidFill>
                <a:srgbClr val="3366FF"/>
              </a:solidFill>
            </a:endParaRPr>
          </a:p>
          <a:p>
            <a:endParaRPr lang="en-US" sz="1600" dirty="0" smtClean="0">
              <a:solidFill>
                <a:srgbClr val="3366FF"/>
              </a:solidFill>
            </a:endParaRPr>
          </a:p>
          <a:p>
            <a:endParaRPr lang="en-US" sz="1600" dirty="0" smtClean="0">
              <a:solidFill>
                <a:srgbClr val="3366FF"/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1219200"/>
            <a:ext cx="6553201" cy="6432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Residuals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in </a:t>
            </a:r>
            <a:r>
              <a:rPr lang="en-US" sz="2000" dirty="0" err="1" smtClean="0">
                <a:solidFill>
                  <a:srgbClr val="0000FF"/>
                </a:solidFill>
              </a:rPr>
              <a:t>xy</a:t>
            </a:r>
            <a:r>
              <a:rPr lang="en-US" sz="2000" dirty="0" smtClean="0">
                <a:solidFill>
                  <a:srgbClr val="0000FF"/>
                </a:solidFill>
              </a:rPr>
              <a:t> of</a:t>
            </a:r>
            <a:r>
              <a:rPr lang="en-US" sz="2000" dirty="0" smtClean="0">
                <a:solidFill>
                  <a:srgbClr val="0000FF"/>
                </a:solidFill>
              </a:rPr>
              <a:t> pixel chip2 have </a:t>
            </a:r>
            <a:r>
              <a:rPr lang="en-US" sz="2000" dirty="0" smtClean="0">
                <a:solidFill>
                  <a:srgbClr val="0000FF"/>
                </a:solidFill>
              </a:rPr>
              <a:t>an </a:t>
            </a:r>
            <a:r>
              <a:rPr lang="en-US" sz="2000" dirty="0" err="1" smtClean="0">
                <a:solidFill>
                  <a:srgbClr val="0000FF"/>
                </a:solidFill>
              </a:rPr>
              <a:t>rms</a:t>
            </a:r>
            <a:r>
              <a:rPr lang="en-US" sz="2000" dirty="0" smtClean="0">
                <a:solidFill>
                  <a:srgbClr val="0000FF"/>
                </a:solidFill>
              </a:rPr>
              <a:t> of 330 microns.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For this case the two track separation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of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about 0.7 mm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can be achieved (</a:t>
            </a:r>
            <a:r>
              <a:rPr lang="en-US" sz="2000" dirty="0" smtClean="0">
                <a:solidFill>
                  <a:srgbClr val="0000FF"/>
                </a:solidFill>
              </a:rPr>
              <a:t>slide 7). </a:t>
            </a:r>
            <a:r>
              <a:rPr lang="en-US" sz="2000" dirty="0" smtClean="0">
                <a:solidFill>
                  <a:srgbClr val="0000FF"/>
                </a:solidFill>
              </a:rPr>
              <a:t>This is</a:t>
            </a:r>
            <a:r>
              <a:rPr lang="en-US" sz="2000" dirty="0" smtClean="0">
                <a:solidFill>
                  <a:srgbClr val="0000FF"/>
                </a:solidFill>
              </a:rPr>
              <a:t> about two sigma.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There is another </a:t>
            </a:r>
            <a:r>
              <a:rPr lang="en-US" sz="2000" dirty="0" smtClean="0">
                <a:solidFill>
                  <a:srgbClr val="0000FF"/>
                </a:solidFill>
              </a:rPr>
              <a:t>possibility </a:t>
            </a:r>
            <a:r>
              <a:rPr lang="en-US" sz="2000" dirty="0" smtClean="0">
                <a:solidFill>
                  <a:srgbClr val="0000FF"/>
                </a:solidFill>
              </a:rPr>
              <a:t>for </a:t>
            </a:r>
            <a:r>
              <a:rPr lang="en-US" sz="2000" dirty="0" smtClean="0">
                <a:solidFill>
                  <a:srgbClr val="0000FF"/>
                </a:solidFill>
              </a:rPr>
              <a:t>tracks having </a:t>
            </a:r>
            <a:r>
              <a:rPr lang="en-US" sz="2000" dirty="0" smtClean="0">
                <a:solidFill>
                  <a:srgbClr val="0000FF"/>
                </a:solidFill>
              </a:rPr>
              <a:t>a distance of less than 0.7 mm. They will have a mean </a:t>
            </a:r>
            <a:r>
              <a:rPr lang="en-US" sz="2000" dirty="0" err="1" smtClean="0">
                <a:solidFill>
                  <a:srgbClr val="0000FF"/>
                </a:solidFill>
              </a:rPr>
              <a:t>dEdx</a:t>
            </a:r>
            <a:r>
              <a:rPr lang="en-US" sz="2000" dirty="0" smtClean="0">
                <a:solidFill>
                  <a:srgbClr val="0000FF"/>
                </a:solidFill>
              </a:rPr>
              <a:t> of 1.97 times larger.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For a full</a:t>
            </a:r>
            <a:r>
              <a:rPr lang="en-US" sz="2000" dirty="0" smtClean="0">
                <a:solidFill>
                  <a:srgbClr val="0000FF"/>
                </a:solidFill>
              </a:rPr>
              <a:t> ILD TPC </a:t>
            </a:r>
            <a:r>
              <a:rPr lang="en-US" sz="2000" dirty="0" smtClean="0">
                <a:solidFill>
                  <a:srgbClr val="0000FF"/>
                </a:solidFill>
              </a:rPr>
              <a:t>with a</a:t>
            </a:r>
            <a:r>
              <a:rPr lang="en-US" sz="2000" dirty="0" smtClean="0">
                <a:solidFill>
                  <a:srgbClr val="0000FF"/>
                </a:solidFill>
              </a:rPr>
              <a:t> (pixel) resolution </a:t>
            </a:r>
            <a:r>
              <a:rPr lang="en-US" sz="2000" dirty="0" smtClean="0">
                <a:solidFill>
                  <a:srgbClr val="0000FF"/>
                </a:solidFill>
              </a:rPr>
              <a:t>of </a:t>
            </a:r>
            <a:r>
              <a:rPr lang="en-US" sz="2000" dirty="0" err="1" smtClean="0">
                <a:solidFill>
                  <a:srgbClr val="0000FF"/>
                </a:solidFill>
              </a:rPr>
              <a:t>dEdx</a:t>
            </a:r>
            <a:r>
              <a:rPr lang="en-US" sz="2000" dirty="0" smtClean="0">
                <a:solidFill>
                  <a:srgbClr val="0000FF"/>
                </a:solidFill>
              </a:rPr>
              <a:t> of better than 4%, we know (by more than 20 sigma) that </a:t>
            </a:r>
            <a:r>
              <a:rPr lang="en-US" sz="2000" dirty="0" smtClean="0">
                <a:solidFill>
                  <a:srgbClr val="0000FF"/>
                </a:solidFill>
              </a:rPr>
              <a:t>there</a:t>
            </a:r>
            <a:r>
              <a:rPr lang="en-US" sz="2000" dirty="0" smtClean="0">
                <a:solidFill>
                  <a:srgbClr val="0000FF"/>
                </a:solidFill>
              </a:rPr>
              <a:t> a</a:t>
            </a:r>
            <a:r>
              <a:rPr lang="en-US" sz="2000" dirty="0" smtClean="0">
                <a:solidFill>
                  <a:srgbClr val="0000FF"/>
                </a:solidFill>
              </a:rPr>
              <a:t>re </a:t>
            </a:r>
            <a:r>
              <a:rPr lang="en-US" sz="2000" dirty="0" smtClean="0">
                <a:solidFill>
                  <a:srgbClr val="0000FF"/>
                </a:solidFill>
              </a:rPr>
              <a:t>two </a:t>
            </a:r>
            <a:r>
              <a:rPr lang="en-US" sz="2000" dirty="0" smtClean="0">
                <a:solidFill>
                  <a:srgbClr val="0000FF"/>
                </a:solidFill>
              </a:rPr>
              <a:t>tracks (and not one).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This leaves </a:t>
            </a:r>
            <a:r>
              <a:rPr lang="en-US" sz="2000" smtClean="0">
                <a:solidFill>
                  <a:srgbClr val="0000FF"/>
                </a:solidFill>
              </a:rPr>
              <a:t>the possibility </a:t>
            </a:r>
            <a:r>
              <a:rPr lang="en-US" sz="2000" dirty="0" smtClean="0">
                <a:solidFill>
                  <a:srgbClr val="0000FF"/>
                </a:solidFill>
              </a:rPr>
              <a:t>to reassign the TPC pixel hits to different tracks, using a more sophisticated track fitting model (such as the </a:t>
            </a:r>
            <a:r>
              <a:rPr lang="en-US" sz="2000" dirty="0" err="1" smtClean="0">
                <a:solidFill>
                  <a:srgbClr val="0000FF"/>
                </a:solidFill>
              </a:rPr>
              <a:t>gaussian</a:t>
            </a:r>
            <a:r>
              <a:rPr lang="en-US" sz="2000" dirty="0" smtClean="0">
                <a:solidFill>
                  <a:srgbClr val="0000FF"/>
                </a:solidFill>
              </a:rPr>
              <a:t> sum filter), e.g. </a:t>
            </a:r>
            <a:r>
              <a:rPr lang="en-US" sz="2000" dirty="0" smtClean="0">
                <a:solidFill>
                  <a:srgbClr val="0000FF"/>
                </a:solidFill>
              </a:rPr>
              <a:t>in combination with the ILD pixel detector.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8234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5767</TotalTime>
  <Words>492</Words>
  <Application>Microsoft Macintosh PowerPoint</Application>
  <PresentationFormat>On-screen Show (4:3)</PresentationFormat>
  <Paragraphs>153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Solstice</vt:lpstr>
      <vt:lpstr>Test beam period Bonn ELSA from 2 to 6 October</vt:lpstr>
      <vt:lpstr>Test beam period Bonn</vt:lpstr>
      <vt:lpstr>Test beam period Bonn</vt:lpstr>
      <vt:lpstr>Studying the two track resolution</vt:lpstr>
      <vt:lpstr>Studying the two track resolution</vt:lpstr>
      <vt:lpstr>Studying the two track resolution</vt:lpstr>
      <vt:lpstr>Studying the two track resolution</vt:lpstr>
      <vt:lpstr>Studying the two track resolution</vt:lpstr>
      <vt:lpstr>Conclusions on two track separation</vt:lpstr>
    </vt:vector>
  </TitlesOfParts>
  <Company>NIKHEF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Muon reconstruction</dc:title>
  <dc:creator>Peter Kluit</dc:creator>
  <cp:lastModifiedBy>Peter Kluit</cp:lastModifiedBy>
  <cp:revision>202</cp:revision>
  <dcterms:created xsi:type="dcterms:W3CDTF">2018-10-29T13:35:18Z</dcterms:created>
  <dcterms:modified xsi:type="dcterms:W3CDTF">2018-10-29T14:00:35Z</dcterms:modified>
</cp:coreProperties>
</file>