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2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456" autoAdjust="0"/>
    <p:restoredTop sz="94660"/>
  </p:normalViewPr>
  <p:slideViewPr>
    <p:cSldViewPr snapToObjects="1">
      <p:cViewPr>
        <p:scale>
          <a:sx n="100" d="100"/>
          <a:sy n="100" d="100"/>
        </p:scale>
        <p:origin x="-137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AA65-4DF4-BB42-9162-B6D95CFB0609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C92E-28B0-C549-9552-893BF35D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3BB8-7D84-8945-BF1F-6C0D8958040D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D3A2-5A45-FF4E-9D07-CDA42496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3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38" y="2907705"/>
            <a:ext cx="5267061" cy="3950295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2" name="Picture 11" descr="IMG_2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2057400"/>
            <a:ext cx="5501957" cy="412646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2050" y="2286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LCWS 2018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Arlington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49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Kees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Ligtenberg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and Peter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Kluit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0945" y="1600200"/>
            <a:ext cx="427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Lepton Collider meeting 29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october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LCWS Meeting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6279" y="1219200"/>
            <a:ext cx="673712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Many high officials and relevant reports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https://agenda.linearcollider.org/event/7889/timetable/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Process in Japan moving ahead steadily. Target is still a decision by the end of this year.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- Note the Industrial </a:t>
            </a:r>
            <a:r>
              <a:rPr lang="en-US" dirty="0" smtClean="0">
                <a:solidFill>
                  <a:srgbClr val="0000FF"/>
                </a:solidFill>
              </a:rPr>
              <a:t>session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FF"/>
                </a:solidFill>
              </a:rPr>
              <a:t> European </a:t>
            </a:r>
            <a:r>
              <a:rPr lang="en-US" dirty="0" smtClean="0">
                <a:solidFill>
                  <a:srgbClr val="0000FF"/>
                </a:solidFill>
              </a:rPr>
              <a:t>part is taking shape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- Report for the secretary of DOE; US strongly </a:t>
            </a:r>
            <a:r>
              <a:rPr lang="en-US" dirty="0" smtClean="0">
                <a:solidFill>
                  <a:srgbClr val="0000FF"/>
                </a:solidFill>
              </a:rPr>
              <a:t>committed </a:t>
            </a:r>
            <a:r>
              <a:rPr lang="en-US" dirty="0" smtClean="0">
                <a:solidFill>
                  <a:srgbClr val="0000FF"/>
                </a:solidFill>
              </a:rPr>
              <a:t>to ILC and will contribute about a 1B US$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China also committed;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France and Germany well prepared for bi-lateral agreement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IMG_3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272" y="2514600"/>
            <a:ext cx="2743200" cy="205740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49550"/>
            <a:ext cx="3265042" cy="1898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070.JPG"/>
          <p:cNvPicPr>
            <a:picLocks noChangeAspect="1"/>
          </p:cNvPicPr>
          <p:nvPr/>
        </p:nvPicPr>
        <p:blipFill>
          <a:blip r:embed="rId2"/>
          <a:srcRect r="39167"/>
          <a:stretch>
            <a:fillRect/>
          </a:stretch>
        </p:blipFill>
        <p:spPr>
          <a:xfrm>
            <a:off x="643120" y="1675973"/>
            <a:ext cx="3090680" cy="381042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Texas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statement 2018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42573"/>
            <a:ext cx="5029200" cy="5715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to Japanese Science Council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LCWS Meeting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4879" y="1239083"/>
            <a:ext cx="673712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Many preparations for European Strategy. </a:t>
            </a:r>
            <a:r>
              <a:rPr lang="en-US" dirty="0" err="1" smtClean="0">
                <a:solidFill>
                  <a:srgbClr val="0000FF"/>
                </a:solidFill>
              </a:rPr>
              <a:t>Yelllow</a:t>
            </a:r>
            <a:r>
              <a:rPr lang="en-US" dirty="0" smtClean="0">
                <a:solidFill>
                  <a:srgbClr val="0000FF"/>
                </a:solidFill>
              </a:rPr>
              <a:t> report from </a:t>
            </a:r>
            <a:r>
              <a:rPr lang="en-US" dirty="0" smtClean="0">
                <a:solidFill>
                  <a:srgbClr val="0000FF"/>
                </a:solidFill>
              </a:rPr>
              <a:t>CLIC</a:t>
            </a:r>
            <a:r>
              <a:rPr lang="en-US" dirty="0" smtClean="0">
                <a:solidFill>
                  <a:srgbClr val="0000FF"/>
                </a:solidFill>
              </a:rPr>
              <a:t>. From ILC documents and also from </a:t>
            </a:r>
            <a:r>
              <a:rPr lang="en-US" dirty="0" smtClean="0">
                <a:solidFill>
                  <a:srgbClr val="0000FF"/>
                </a:solidFill>
              </a:rPr>
              <a:t>one experiment </a:t>
            </a:r>
            <a:r>
              <a:rPr lang="en-US" dirty="0" smtClean="0">
                <a:solidFill>
                  <a:srgbClr val="0000FF"/>
                </a:solidFill>
              </a:rPr>
              <a:t>ILD  (we are in </a:t>
            </a:r>
            <a:r>
              <a:rPr lang="en-US" dirty="0" smtClean="0">
                <a:solidFill>
                  <a:srgbClr val="0000FF"/>
                </a:solidFill>
              </a:rPr>
              <a:t>it) </a:t>
            </a:r>
            <a:r>
              <a:rPr lang="en-US" dirty="0" smtClean="0">
                <a:solidFill>
                  <a:srgbClr val="0000FF"/>
                </a:solidFill>
              </a:rPr>
              <a:t>a document.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ILD physics and detector studies @LCWS were more elaborated and realistic than </a:t>
            </a:r>
            <a:r>
              <a:rPr lang="en-US" dirty="0" err="1" smtClean="0">
                <a:solidFill>
                  <a:srgbClr val="0000FF"/>
                </a:solidFill>
              </a:rPr>
              <a:t>SiD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smtClean="0">
                <a:solidFill>
                  <a:srgbClr val="0000FF"/>
                </a:solidFill>
              </a:rPr>
              <a:t>man power limited).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Very interesting vision from ICFA chair on world-wide &amp; CERN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Physics side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Classical case emphasis </a:t>
            </a:r>
            <a:r>
              <a:rPr lang="en-US" dirty="0" smtClean="0">
                <a:solidFill>
                  <a:srgbClr val="0000FF"/>
                </a:solidFill>
              </a:rPr>
              <a:t>on Higgs precision measurements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Plus </a:t>
            </a:r>
            <a:r>
              <a:rPr lang="en-US" dirty="0" smtClean="0">
                <a:solidFill>
                  <a:srgbClr val="0000FF"/>
                </a:solidFill>
              </a:rPr>
              <a:t>top (not for 250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) physics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Peskin</a:t>
            </a:r>
            <a:r>
              <a:rPr lang="en-US" dirty="0" smtClean="0">
                <a:solidFill>
                  <a:srgbClr val="0000FF"/>
                </a:solidFill>
              </a:rPr>
              <a:t> emphasized</a:t>
            </a:r>
            <a:r>
              <a:rPr lang="en-US" dirty="0" smtClean="0">
                <a:solidFill>
                  <a:srgbClr val="0000FF"/>
                </a:solidFill>
              </a:rPr>
              <a:t> BSM reach </a:t>
            </a:r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 err="1" smtClean="0">
                <a:solidFill>
                  <a:srgbClr val="0000FF"/>
                </a:solidFill>
              </a:rPr>
              <a:t>fermion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processes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More </a:t>
            </a:r>
            <a:r>
              <a:rPr lang="en-US" dirty="0" smtClean="0">
                <a:solidFill>
                  <a:srgbClr val="0000FF"/>
                </a:solidFill>
              </a:rPr>
              <a:t>emphasis: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ILC as discovery machine; areas that were not accessible at LEP (2HDM Higgs &lt; </a:t>
            </a:r>
            <a:r>
              <a:rPr lang="en-US" dirty="0" err="1" smtClean="0">
                <a:solidFill>
                  <a:srgbClr val="0000FF"/>
                </a:solidFill>
              </a:rPr>
              <a:t>mZ</a:t>
            </a:r>
            <a:r>
              <a:rPr lang="en-US" dirty="0" smtClean="0">
                <a:solidFill>
                  <a:srgbClr val="0000FF"/>
                </a:solidFill>
              </a:rPr>
              <a:t>) and</a:t>
            </a:r>
            <a:r>
              <a:rPr lang="en-US" dirty="0" smtClean="0">
                <a:solidFill>
                  <a:srgbClr val="0000FF"/>
                </a:solidFill>
              </a:rPr>
              <a:t> BSM that escapes </a:t>
            </a:r>
            <a:r>
              <a:rPr lang="en-US" dirty="0" smtClean="0">
                <a:solidFill>
                  <a:srgbClr val="0000FF"/>
                </a:solidFill>
              </a:rPr>
              <a:t>the LHC</a:t>
            </a:r>
            <a:r>
              <a:rPr lang="en-US" dirty="0" smtClean="0">
                <a:solidFill>
                  <a:srgbClr val="0000FF"/>
                </a:solidFill>
              </a:rPr>
              <a:t> typical with mass &lt; </a:t>
            </a:r>
            <a:r>
              <a:rPr lang="en-US" dirty="0" smtClean="0">
                <a:solidFill>
                  <a:srgbClr val="0000FF"/>
                </a:solidFill>
              </a:rPr>
              <a:t>200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5781</TotalTime>
  <Words>244</Words>
  <Application>Microsoft Macintosh PowerPoint</Application>
  <PresentationFormat>On-screen Show (4:3)</PresentationFormat>
  <Paragraphs>72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LCWS 2018 Arlington</vt:lpstr>
      <vt:lpstr>LCWS Meeting</vt:lpstr>
      <vt:lpstr>Texas statement 2018</vt:lpstr>
      <vt:lpstr>LCWS Meeting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207</cp:revision>
  <dcterms:created xsi:type="dcterms:W3CDTF">2018-10-29T13:28:02Z</dcterms:created>
  <dcterms:modified xsi:type="dcterms:W3CDTF">2018-10-29T13:34:44Z</dcterms:modified>
</cp:coreProperties>
</file>