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11"/>
  </p:notesMasterIdLst>
  <p:sldIdLst>
    <p:sldId id="569" r:id="rId3"/>
    <p:sldId id="568" r:id="rId4"/>
    <p:sldId id="369" r:id="rId5"/>
    <p:sldId id="567" r:id="rId6"/>
    <p:sldId id="564" r:id="rId7"/>
    <p:sldId id="562" r:id="rId8"/>
    <p:sldId id="565" r:id="rId9"/>
    <p:sldId id="57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2677"/>
    <a:srgbClr val="087F40"/>
    <a:srgbClr val="0C964B"/>
    <a:srgbClr val="06B2C4"/>
    <a:srgbClr val="006AB9"/>
    <a:srgbClr val="0070C0"/>
    <a:srgbClr val="0432FF"/>
    <a:srgbClr val="33F644"/>
    <a:srgbClr val="FFFFFF"/>
    <a:srgbClr val="00B3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51"/>
    <p:restoredTop sz="94631"/>
  </p:normalViewPr>
  <p:slideViewPr>
    <p:cSldViewPr snapToGrid="0" snapToObjects="1">
      <p:cViewPr>
        <p:scale>
          <a:sx n="95" d="100"/>
          <a:sy n="95" d="100"/>
        </p:scale>
        <p:origin x="-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6ECFF-36A4-F24C-874B-0478A0D20BA7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97D6C-69FC-BC42-BAB3-612429D03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44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65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26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5234" y="131700"/>
            <a:ext cx="9498575" cy="65946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9682907" y="1422"/>
            <a:ext cx="2555925" cy="6855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8" name="Driehoek"/>
          <p:cNvSpPr/>
          <p:nvPr/>
        </p:nvSpPr>
        <p:spPr>
          <a:xfrm>
            <a:off x="-1092" y="1422"/>
            <a:ext cx="9683999" cy="3525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317500" y="4182545"/>
            <a:ext cx="6981825" cy="2357426"/>
          </a:xfrm>
          <a:prstGeom prst="rect">
            <a:avLst/>
          </a:prstGeom>
        </p:spPr>
        <p:txBody>
          <a:bodyPr anchor="b"/>
          <a:lstStyle>
            <a:lvl1pPr>
              <a:defRPr sz="4500" cap="none" baseline="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7691967" y="3622576"/>
            <a:ext cx="3257485" cy="291026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317500" y="3620977"/>
            <a:ext cx="6981825" cy="467342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500" y="317500"/>
            <a:ext cx="2540000" cy="9977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8932170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 anchorCtr="0"/>
          <a:lstStyle/>
          <a:p>
            <a:r>
              <a:rPr dirty="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ffice-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tr-TR" smtClean="0"/>
              <a:pPr/>
              <a:t>‹#›</a:t>
            </a:fld>
            <a:endParaRPr lang="tr-TR"/>
          </a:p>
        </p:txBody>
      </p:sp>
    </p:spTree>
    <p:extLst/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81925"/>
          </a:xfrm>
          <a:solidFill>
            <a:srgbClr val="00B3C4"/>
          </a:solidFill>
        </p:spPr>
        <p:txBody>
          <a:bodyPr>
            <a:noAutofit/>
          </a:bodyPr>
          <a:lstStyle>
            <a:lvl1pPr>
              <a:defRPr sz="36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    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100" y="1412753"/>
            <a:ext cx="10515600" cy="4351338"/>
          </a:xfrm>
        </p:spPr>
        <p:txBody>
          <a:bodyPr/>
          <a:lstStyle>
            <a:lvl1pPr>
              <a:defRPr sz="2800"/>
            </a:lvl1pPr>
            <a:lvl2pPr>
              <a:defRPr>
                <a:solidFill>
                  <a:srgbClr val="0070C0"/>
                </a:solidFill>
              </a:defRPr>
            </a:lvl2pPr>
            <a:lvl3pPr>
              <a:defRPr baseline="0">
                <a:solidFill>
                  <a:srgbClr val="702677"/>
                </a:solidFill>
              </a:defRPr>
            </a:lvl3pPr>
            <a:lvl4pPr>
              <a:defRPr>
                <a:solidFill>
                  <a:srgbClr val="E6344C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258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9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5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20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57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16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34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E10-7CB6-F04D-BCD4-95D20774D6D0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theme" Target="../theme/theme2.xm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D2E10-7CB6-F04D-BCD4-95D20774D6D0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CFB06-E6E0-4E47-BC06-0F6DCC633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1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8754"/>
            <a:ext cx="12202830" cy="939483"/>
          </a:xfrm>
          <a:prstGeom prst="rect">
            <a:avLst/>
          </a:prstGeom>
          <a:solidFill>
            <a:srgbClr val="E3D88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20320" marR="20320" hangingPunct="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00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736596" y="6551019"/>
            <a:ext cx="338233" cy="375102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412750">
              <a:defRPr sz="1500" b="0" i="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ndara"/>
              </a:defRPr>
            </a:lvl1pPr>
          </a:lstStyle>
          <a:p>
            <a:pPr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214030" y="72758"/>
            <a:ext cx="12192000" cy="776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t" anchorCtr="1"/>
          <a:lstStyle/>
          <a:p>
            <a:r>
              <a:rPr dirty="0"/>
              <a:t>Title Text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368142"/>
            <a:ext cx="12192000" cy="50498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 flipV="1">
            <a:off x="9256430" y="7574"/>
            <a:ext cx="2946400" cy="1847850"/>
          </a:xfrm>
          <a:prstGeom prst="rect">
            <a:avLst/>
          </a:prstGeom>
        </p:spPr>
      </p:pic>
      <p:sp>
        <p:nvSpPr>
          <p:cNvPr id="14" name="Tekstvak 13"/>
          <p:cNvSpPr txBox="1"/>
          <p:nvPr userDrawn="1"/>
        </p:nvSpPr>
        <p:spPr>
          <a:xfrm>
            <a:off x="214030" y="6451714"/>
            <a:ext cx="3894667" cy="316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228600" hangingPunct="0"/>
            <a:r>
              <a:rPr lang="nl-NL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NWO site </a:t>
            </a:r>
            <a:r>
              <a:rPr lang="nl-NL" sz="1390" b="1" kern="0" dirty="0" err="1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visit</a:t>
            </a:r>
            <a:r>
              <a:rPr lang="nl-NL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mr-IN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–</a:t>
            </a:r>
            <a:r>
              <a:rPr lang="nl-NL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nl-NL" sz="1390" b="1" kern="0" dirty="0" err="1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Monday</a:t>
            </a:r>
            <a:r>
              <a:rPr lang="nl-NL" sz="1390" b="1" kern="0" dirty="0">
                <a:solidFill>
                  <a:srgbClr val="FFFFFF"/>
                </a:solidFill>
                <a:latin typeface="Akkurat Std" charset="0"/>
                <a:ea typeface="Helvetica Neue"/>
                <a:cs typeface="Helvetica Neue"/>
                <a:sym typeface="Helvetica Neue"/>
              </a:rPr>
              <a:t> September 19 - 2017</a:t>
            </a:r>
          </a:p>
        </p:txBody>
      </p:sp>
      <p:sp>
        <p:nvSpPr>
          <p:cNvPr id="13" name="Tijdelijke aanduiding voor inhoud 2"/>
          <p:cNvSpPr txBox="1">
            <a:spLocks/>
          </p:cNvSpPr>
          <p:nvPr userDrawn="1"/>
        </p:nvSpPr>
        <p:spPr>
          <a:xfrm>
            <a:off x="332014" y="1059452"/>
            <a:ext cx="10515600" cy="5203772"/>
          </a:xfrm>
          <a:prstGeom prst="rect">
            <a:avLst/>
          </a:prstGeom>
        </p:spPr>
        <p:txBody>
          <a:bodyPr/>
          <a:lstStyle>
            <a:lvl1pPr marL="627179" marR="57799" indent="-586539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1pPr>
            <a:lvl2pPr marL="1044126" marR="57799" indent="-546286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2pPr>
            <a:lvl3pPr marL="1485718" marR="57799" indent="-530678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3pPr>
            <a:lvl4pPr marL="20313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4pPr>
            <a:lvl5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5pPr>
            <a:lvl6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6pPr>
            <a:lvl7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7pPr>
            <a:lvl8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8pPr>
            <a:lvl9pPr marL="2488564" marR="57799" indent="-619125" algn="l" defTabSz="1295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inion Pro"/>
                <a:ea typeface="Minion Pro"/>
                <a:cs typeface="Minion Pro"/>
                <a:sym typeface="Minion Pro"/>
              </a:defRPr>
            </a:lvl9pPr>
          </a:lstStyle>
          <a:p>
            <a:r>
              <a:rPr lang="nl-NL" sz="3250" kern="0" dirty="0" smtClean="0"/>
              <a:t>Klik om de tekststijl van het model te bewerken</a:t>
            </a:r>
          </a:p>
          <a:p>
            <a:pPr lvl="1"/>
            <a:r>
              <a:rPr lang="nl-NL" sz="3250" kern="0" dirty="0" smtClean="0"/>
              <a:t>Tweede niveau</a:t>
            </a:r>
          </a:p>
          <a:p>
            <a:pPr lvl="2"/>
            <a:r>
              <a:rPr lang="nl-NL" sz="3250" kern="0" dirty="0" smtClean="0"/>
              <a:t>Derde niveau</a:t>
            </a:r>
          </a:p>
          <a:p>
            <a:pPr lvl="3"/>
            <a:r>
              <a:rPr lang="nl-NL" sz="3250" kern="0" dirty="0" smtClean="0"/>
              <a:t>Vierde niveau</a:t>
            </a:r>
          </a:p>
          <a:p>
            <a:pPr lvl="4"/>
            <a:r>
              <a:rPr lang="nl-NL" sz="3250" kern="0" dirty="0" smtClean="0"/>
              <a:t>Vijfde niveau</a:t>
            </a:r>
            <a:endParaRPr lang="nl-NL" sz="3250" kern="0" dirty="0"/>
          </a:p>
        </p:txBody>
      </p:sp>
    </p:spTree>
    <p:extLst>
      <p:ext uri="{BB962C8B-B14F-4D97-AF65-F5344CB8AC3E}">
        <p14:creationId xmlns:p14="http://schemas.microsoft.com/office/powerpoint/2010/main" val="18974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ransition spd="med"/>
  <p:txStyles>
    <p:titleStyle>
      <a:lvl1pPr marL="28900" marR="28900" indent="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1pPr>
      <a:lvl2pPr marL="28900" marR="28900" indent="1143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8900" marR="28900" indent="2286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8900" marR="28900" indent="3429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8900" marR="28900" indent="4572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8900" marR="28900" indent="5715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8900" marR="28900" indent="6858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8900" marR="28900" indent="8001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8900" marR="28900" indent="914400" algn="l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5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313590" marR="28900" indent="-293270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522063" marR="28900" indent="-27314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742859" marR="28900" indent="-265339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10156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1244282" marR="28900" indent="-309563" algn="l" defTabSz="64770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325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Titel"/>
          <p:cNvSpPr txBox="1"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nl-NL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nl-NL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nl-NL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nl-NL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nl-NL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nl-NL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Long-</a:t>
            </a:r>
            <a:r>
              <a:rPr lang="nl-NL" dirty="0" err="1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Lived</a:t>
            </a:r>
            <a:r>
              <a:rPr lang="nl-NL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nl-NL" dirty="0" err="1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Particles</a:t>
            </a:r>
            <a:endParaRPr lang="nl-NL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17" name="subtitel"/>
          <p:cNvSpPr txBox="1">
            <a:spLocks noGrp="1"/>
          </p:cNvSpPr>
          <p:nvPr>
            <p:ph type="body" idx="14"/>
          </p:nvPr>
        </p:nvSpPr>
        <p:spPr>
          <a:xfrm>
            <a:off x="317500" y="3435723"/>
            <a:ext cx="4601615" cy="113579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dirty="0" smtClean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nl-NL" dirty="0" err="1" smtClean="0">
                <a:latin typeface="Arial" charset="0"/>
                <a:ea typeface="Arial" charset="0"/>
                <a:cs typeface="Arial" charset="0"/>
              </a:rPr>
              <a:t>Theory</a:t>
            </a:r>
            <a:r>
              <a:rPr lang="nl-NL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nl-NL" dirty="0" err="1" smtClean="0">
                <a:latin typeface="Arial" charset="0"/>
                <a:ea typeface="Arial" charset="0"/>
                <a:cs typeface="Arial" charset="0"/>
              </a:rPr>
              <a:t>meets</a:t>
            </a:r>
            <a:r>
              <a:rPr lang="nl-NL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nl-NL" dirty="0" smtClean="0">
                <a:latin typeface="Arial" charset="0"/>
                <a:ea typeface="Arial" charset="0"/>
                <a:cs typeface="Arial" charset="0"/>
              </a:rPr>
              <a:t>Experiment”</a:t>
            </a:r>
          </a:p>
          <a:p>
            <a:pPr marL="0" indent="0">
              <a:buNone/>
            </a:pPr>
            <a:r>
              <a:rPr lang="nl-NL" sz="2400" dirty="0" smtClean="0">
                <a:latin typeface="Arial" charset="0"/>
                <a:ea typeface="Arial" charset="0"/>
                <a:cs typeface="Arial" charset="0"/>
              </a:rPr>
              <a:t>R. </a:t>
            </a:r>
            <a:r>
              <a:rPr lang="nl-NL" sz="2400" dirty="0" err="1" smtClean="0">
                <a:latin typeface="Arial" charset="0"/>
                <a:ea typeface="Arial" charset="0"/>
                <a:cs typeface="Arial" charset="0"/>
              </a:rPr>
              <a:t>Fleischer</a:t>
            </a:r>
            <a:r>
              <a:rPr lang="nl-NL" sz="2400" dirty="0" smtClean="0">
                <a:latin typeface="Arial" charset="0"/>
                <a:ea typeface="Arial" charset="0"/>
                <a:cs typeface="Arial" charset="0"/>
              </a:rPr>
              <a:t>, O. </a:t>
            </a:r>
            <a:r>
              <a:rPr lang="nl-NL" sz="2400" dirty="0" err="1" smtClean="0">
                <a:latin typeface="Arial" charset="0"/>
                <a:ea typeface="Arial" charset="0"/>
                <a:cs typeface="Arial" charset="0"/>
              </a:rPr>
              <a:t>Igonkina</a:t>
            </a:r>
            <a:r>
              <a:rPr lang="nl-NL" sz="2400" dirty="0" smtClean="0">
                <a:latin typeface="Arial" charset="0"/>
                <a:ea typeface="Arial" charset="0"/>
                <a:cs typeface="Arial" charset="0"/>
              </a:rPr>
              <a:t>, M. Merk</a:t>
            </a:r>
            <a:endParaRPr lang="nl-NL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883" y="255494"/>
            <a:ext cx="4498401" cy="636045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021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Long-Lived Particles in the Standard Model</a:t>
            </a:r>
            <a:endParaRPr lang="en-US" dirty="0"/>
          </a:p>
        </p:txBody>
      </p:sp>
      <p:sp>
        <p:nvSpPr>
          <p:cNvPr id="4" name="Vorm"/>
          <p:cNvSpPr/>
          <p:nvPr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Vorm"/>
          <p:cNvSpPr/>
          <p:nvPr/>
        </p:nvSpPr>
        <p:spPr>
          <a:xfrm>
            <a:off x="-4272" y="0"/>
            <a:ext cx="1764829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21864" y="1545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936" y="789691"/>
            <a:ext cx="8714128" cy="53125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76033" y="6210016"/>
            <a:ext cx="7229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è"/>
            </a:pPr>
            <a:r>
              <a:rPr lang="en-US" sz="2400" dirty="0" smtClean="0"/>
              <a:t>LLP’s theoretically well motivated by many NP models</a:t>
            </a:r>
          </a:p>
        </p:txBody>
      </p:sp>
    </p:spTree>
    <p:extLst>
      <p:ext uri="{BB962C8B-B14F-4D97-AF65-F5344CB8AC3E}">
        <p14:creationId xmlns:p14="http://schemas.microsoft.com/office/powerpoint/2010/main" val="161683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</a:t>
            </a:r>
            <a:r>
              <a:rPr lang="en-US" dirty="0" smtClean="0"/>
              <a:t>LHC and particle searches</a:t>
            </a:r>
            <a:endParaRPr lang="en-US" dirty="0"/>
          </a:p>
        </p:txBody>
      </p:sp>
      <p:sp>
        <p:nvSpPr>
          <p:cNvPr id="4" name="Vorm"/>
          <p:cNvSpPr/>
          <p:nvPr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Vorm"/>
          <p:cNvSpPr/>
          <p:nvPr/>
        </p:nvSpPr>
        <p:spPr>
          <a:xfrm>
            <a:off x="-4272" y="0"/>
            <a:ext cx="1764829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21864" y="1545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987" y="883819"/>
            <a:ext cx="9229953" cy="591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7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Long-lived particles in the Experiment</a:t>
            </a:r>
            <a:endParaRPr lang="en-US" dirty="0"/>
          </a:p>
        </p:txBody>
      </p:sp>
      <p:sp>
        <p:nvSpPr>
          <p:cNvPr id="4" name="Vorm"/>
          <p:cNvSpPr/>
          <p:nvPr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Vorm"/>
          <p:cNvSpPr/>
          <p:nvPr/>
        </p:nvSpPr>
        <p:spPr>
          <a:xfrm>
            <a:off x="-4272" y="0"/>
            <a:ext cx="1764829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21864" y="1545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551" y="2593209"/>
            <a:ext cx="4863266" cy="1848344"/>
          </a:xfrm>
          <a:prstGeom prst="rect">
            <a:avLst/>
          </a:prstGeom>
          <a:ln w="38100">
            <a:solidFill>
              <a:srgbClr val="00B3C4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756" y="4931435"/>
            <a:ext cx="3924139" cy="1734329"/>
          </a:xfrm>
          <a:prstGeom prst="rect">
            <a:avLst/>
          </a:prstGeom>
          <a:ln w="38100">
            <a:solidFill>
              <a:srgbClr val="00B3C4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90680" y="5300796"/>
            <a:ext cx="661854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Long-lived particles producing pairs of muons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  </a:t>
            </a:r>
            <a:r>
              <a:rPr lang="en-US" sz="2200" dirty="0" err="1" smtClean="0"/>
              <a:t>eg</a:t>
            </a:r>
            <a:r>
              <a:rPr lang="en-US" sz="2200" dirty="0" smtClean="0"/>
              <a:t>. </a:t>
            </a:r>
            <a:r>
              <a:rPr lang="en-US" sz="2200" dirty="0" err="1" smtClean="0"/>
              <a:t>Majorana</a:t>
            </a:r>
            <a:r>
              <a:rPr lang="en-US" sz="2200" dirty="0" smtClean="0"/>
              <a:t> neutrino’s producing same sign leptons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6551" y="816712"/>
            <a:ext cx="5308842" cy="1574597"/>
          </a:xfrm>
          <a:prstGeom prst="rect">
            <a:avLst/>
          </a:prstGeom>
          <a:solidFill>
            <a:schemeClr val="bg1"/>
          </a:solidFill>
          <a:ln w="38100">
            <a:solidFill>
              <a:srgbClr val="00B3C4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1676568" y="2254261"/>
            <a:ext cx="3409782" cy="2992961"/>
            <a:chOff x="1979086" y="1120778"/>
            <a:chExt cx="3107263" cy="282208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92734" y="1238486"/>
              <a:ext cx="2993615" cy="270437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979086" y="1120778"/>
              <a:ext cx="280827" cy="680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02723" y="2340672"/>
                <a:ext cx="5454324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>
                    <a:solidFill>
                      <a:srgbClr val="0070C0"/>
                    </a:solidFill>
                  </a:rPr>
                  <a:t>Example: “hidden valley” particles</a:t>
                </a:r>
              </a:p>
              <a:p>
                <a:r>
                  <a:rPr lang="en-US" sz="2200" dirty="0" smtClean="0"/>
                  <a:t>      </a:t>
                </a:r>
                <a:r>
                  <a:rPr lang="en-US" sz="2200" dirty="0" err="1"/>
                  <a:t>e</a:t>
                </a:r>
                <a:r>
                  <a:rPr lang="en-US" sz="2200" dirty="0" err="1" smtClean="0"/>
                  <a:t>g</a:t>
                </a:r>
                <a:r>
                  <a:rPr lang="en-US" sz="2200" dirty="0" smtClean="0"/>
                  <a:t>. from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</a:rPr>
                      <m:t>𝐻</m:t>
                    </m:r>
                    <m:r>
                      <a:rPr lang="en-US" sz="2200" b="0" i="1" smtClean="0">
                        <a:latin typeface="Cambria Math" charset="0"/>
                      </a:rPr>
                      <m:t>→</m:t>
                    </m:r>
                    <m:sSub>
                      <m:sSubPr>
                        <m:ctrlPr>
                          <a:rPr lang="en-US" sz="22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𝜋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𝑣</m:t>
                        </m:r>
                      </m:sub>
                    </m:sSub>
                    <m:sSub>
                      <m:sSubPr>
                        <m:ctrlPr>
                          <a:rPr lang="en-US" sz="22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𝜋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𝑣</m:t>
                        </m:r>
                      </m:sub>
                    </m:sSub>
                  </m:oMath>
                </a14:m>
                <a:endParaRPr lang="en-US" sz="2200" dirty="0" smtClean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23" y="2340672"/>
                <a:ext cx="5454324" cy="800219"/>
              </a:xfrm>
              <a:prstGeom prst="rect">
                <a:avLst/>
              </a:prstGeom>
              <a:blipFill rotWithShape="0">
                <a:blip r:embed="rId7"/>
                <a:stretch>
                  <a:fillRect l="-1453" t="-6107" b="-14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02723" y="832202"/>
            <a:ext cx="600565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Long-lived particles are displaced from PV, perhaps large </a:t>
            </a:r>
            <a:r>
              <a:rPr lang="en-US" sz="2400" dirty="0" err="1" smtClean="0">
                <a:solidFill>
                  <a:srgbClr val="0070C0"/>
                </a:solidFill>
              </a:rPr>
              <a:t>dE</a:t>
            </a:r>
            <a:r>
              <a:rPr lang="en-US" sz="2400" dirty="0" smtClean="0">
                <a:solidFill>
                  <a:srgbClr val="0070C0"/>
                </a:solidFill>
              </a:rPr>
              <a:t>/dx, backward/kinks, etc.. 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   Exp.: Nice </a:t>
            </a:r>
            <a:r>
              <a:rPr lang="en-US" sz="2200" dirty="0" err="1" smtClean="0"/>
              <a:t>feautures</a:t>
            </a:r>
            <a:r>
              <a:rPr lang="en-US" sz="2200" dirty="0" smtClean="0"/>
              <a:t>, </a:t>
            </a:r>
            <a:r>
              <a:rPr lang="en-US" sz="2200" dirty="0" smtClean="0"/>
              <a:t>but also watch out for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   material conversions etc.!</a:t>
            </a:r>
            <a:endParaRPr lang="en-US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387394" y="6195144"/>
            <a:ext cx="632147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More: ALPs, dark photons, R-parity violating,.. 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19719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864" y="0"/>
            <a:ext cx="88082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Theory &amp; Experiment</a:t>
            </a:r>
            <a:endParaRPr lang="en-US" dirty="0"/>
          </a:p>
        </p:txBody>
      </p:sp>
      <p:sp>
        <p:nvSpPr>
          <p:cNvPr id="4" name="Vorm"/>
          <p:cNvSpPr/>
          <p:nvPr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" name="NIKHEF_LOGO.png" descr="NIKHEF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Vorm"/>
          <p:cNvSpPr/>
          <p:nvPr/>
        </p:nvSpPr>
        <p:spPr>
          <a:xfrm>
            <a:off x="-4272" y="0"/>
            <a:ext cx="1764829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21864" y="1545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39036" y="1963271"/>
            <a:ext cx="6481481" cy="95410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Shift from </a:t>
            </a:r>
            <a:r>
              <a:rPr lang="en-US" sz="2800" dirty="0" smtClean="0">
                <a:solidFill>
                  <a:srgbClr val="FF0000"/>
                </a:solidFill>
              </a:rPr>
              <a:t>model-first/signature second </a:t>
            </a:r>
            <a:r>
              <a:rPr lang="en-US" sz="2800" dirty="0" smtClean="0"/>
              <a:t>to </a:t>
            </a:r>
            <a:r>
              <a:rPr lang="en-US" sz="2800" dirty="0" smtClean="0">
                <a:solidFill>
                  <a:srgbClr val="087F40"/>
                </a:solidFill>
              </a:rPr>
              <a:t>signature first/model second </a:t>
            </a:r>
            <a:r>
              <a:rPr lang="en-US" sz="2800" dirty="0" smtClean="0"/>
              <a:t>mindset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5744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Map the LLP Signature space</a:t>
            </a:r>
            <a:endParaRPr lang="en-US" dirty="0"/>
          </a:p>
        </p:txBody>
      </p:sp>
      <p:sp>
        <p:nvSpPr>
          <p:cNvPr id="4" name="Vorm"/>
          <p:cNvSpPr/>
          <p:nvPr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Vorm"/>
          <p:cNvSpPr/>
          <p:nvPr/>
        </p:nvSpPr>
        <p:spPr>
          <a:xfrm>
            <a:off x="-4272" y="0"/>
            <a:ext cx="1764829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21864" y="1545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649" y="819009"/>
            <a:ext cx="8064217" cy="578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7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LLP</a:t>
            </a:r>
            <a:endParaRPr lang="en-US" dirty="0"/>
          </a:p>
        </p:txBody>
      </p:sp>
      <p:sp>
        <p:nvSpPr>
          <p:cNvPr id="4" name="Vorm"/>
          <p:cNvSpPr/>
          <p:nvPr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Vorm"/>
          <p:cNvSpPr/>
          <p:nvPr/>
        </p:nvSpPr>
        <p:spPr>
          <a:xfrm>
            <a:off x="-4272" y="0"/>
            <a:ext cx="1764829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21864" y="1545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703" y="681924"/>
            <a:ext cx="5836196" cy="61760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59454" y="5983941"/>
            <a:ext cx="1336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Stolen from </a:t>
            </a:r>
          </a:p>
          <a:p>
            <a:r>
              <a:rPr lang="en-US" dirty="0" smtClean="0"/>
              <a:t>D. Curtin.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7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Agenda this afternoon</a:t>
            </a:r>
            <a:endParaRPr lang="en-US" dirty="0"/>
          </a:p>
        </p:txBody>
      </p:sp>
      <p:sp>
        <p:nvSpPr>
          <p:cNvPr id="4" name="Vorm"/>
          <p:cNvSpPr/>
          <p:nvPr/>
        </p:nvSpPr>
        <p:spPr>
          <a:xfrm rot="10800000">
            <a:off x="9962866" y="0"/>
            <a:ext cx="2229134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34167" y="80871"/>
            <a:ext cx="1236610" cy="48399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Vorm"/>
          <p:cNvSpPr/>
          <p:nvPr/>
        </p:nvSpPr>
        <p:spPr>
          <a:xfrm>
            <a:off x="-4272" y="0"/>
            <a:ext cx="1764829" cy="681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21864" y="1545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7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26" y="735713"/>
            <a:ext cx="9728947" cy="604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0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ndara"/>
        <a:ea typeface="Candara"/>
        <a:cs typeface="Candara"/>
      </a:majorFont>
      <a:minorFont>
        <a:latin typeface="Candara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3798</TotalTime>
  <Words>159</Words>
  <Application>Microsoft Macintosh PowerPoint</Application>
  <PresentationFormat>Widescreen</PresentationFormat>
  <Paragraphs>30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Akkurat Std</vt:lpstr>
      <vt:lpstr>Akkurat Std Mono</vt:lpstr>
      <vt:lpstr>Calibri</vt:lpstr>
      <vt:lpstr>Calibri Light</vt:lpstr>
      <vt:lpstr>Cambria Math</vt:lpstr>
      <vt:lpstr>Candara</vt:lpstr>
      <vt:lpstr>Helvetica Neue</vt:lpstr>
      <vt:lpstr>Helvetica Neue Medium</vt:lpstr>
      <vt:lpstr>Minion Pro</vt:lpstr>
      <vt:lpstr>Wingdings</vt:lpstr>
      <vt:lpstr>Arial</vt:lpstr>
      <vt:lpstr>Office Theme</vt:lpstr>
      <vt:lpstr>1_White</vt:lpstr>
      <vt:lpstr>   Long-Lived Particles</vt:lpstr>
      <vt:lpstr>                  Long-Lived Particles in the Standard Model</vt:lpstr>
      <vt:lpstr>                  LHC and particle searches</vt:lpstr>
      <vt:lpstr>                  Long-lived particles in the Experiment</vt:lpstr>
      <vt:lpstr>                  Theory &amp; Experiment</vt:lpstr>
      <vt:lpstr>                  Map the LLP Signature space</vt:lpstr>
      <vt:lpstr>                 LLP</vt:lpstr>
      <vt:lpstr>                 Agenda this afternoon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340</cp:revision>
  <cp:lastPrinted>2018-10-18T13:48:29Z</cp:lastPrinted>
  <dcterms:created xsi:type="dcterms:W3CDTF">2018-05-15T14:38:02Z</dcterms:created>
  <dcterms:modified xsi:type="dcterms:W3CDTF">2018-10-26T09:43:57Z</dcterms:modified>
</cp:coreProperties>
</file>