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2" r:id="rId2"/>
    <p:sldId id="271" r:id="rId3"/>
    <p:sldId id="273" r:id="rId4"/>
    <p:sldId id="274" r:id="rId5"/>
    <p:sldId id="278" r:id="rId6"/>
    <p:sldId id="275" r:id="rId7"/>
    <p:sldId id="276" r:id="rId8"/>
    <p:sldId id="277" r:id="rId9"/>
    <p:sldId id="279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0456" autoAdjust="0"/>
    <p:restoredTop sz="94660"/>
  </p:normalViewPr>
  <p:slideViewPr>
    <p:cSldViewPr snapToObjects="1">
      <p:cViewPr>
        <p:scale>
          <a:sx n="100" d="100"/>
          <a:sy n="100" d="100"/>
        </p:scale>
        <p:origin x="-1376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8AA65-4DF4-BB42-9162-B6D95CFB0609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8C92E-28B0-C549-9552-893BF35D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3BB8-7D84-8945-BF1F-6C0D8958040D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D3A2-5A45-FF4E-9D07-CDA42496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D6F6-5A79-3649-BF44-71297D1A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64CF-7B13-CC43-8505-199FE8D12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103D-E38B-3747-9F16-ECC7187BC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85DD-9197-4B43-87E1-E67AABC9D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6818-A5BF-0347-9DE2-ABE0BBE6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318E-ED33-094A-825A-1CFDD221F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888B-3825-D743-97C4-322AE6BB2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F3E2-1BB3-6247-8259-BDDA9C3E2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3A31-22AA-AB4F-9DA6-3E264DF9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69BA-025D-844C-A5C6-3B9D632C7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  <a:cs typeface="+mn-cs"/>
            </a:endParaRPr>
          </a:p>
        </p:txBody>
      </p:sp>
      <p:sp>
        <p:nvSpPr>
          <p:cNvPr id="6" name="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729F-ADB2-5244-A731-3619DBAE4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 smtClean="0"/>
              <a:t>15 December 2015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499162-512E-2F4F-A292-6144F58B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3" r:id="rId2"/>
    <p:sldLayoutId id="2147483909" r:id="rId3"/>
    <p:sldLayoutId id="2147483904" r:id="rId4"/>
    <p:sldLayoutId id="2147483910" r:id="rId5"/>
    <p:sldLayoutId id="2147483905" r:id="rId6"/>
    <p:sldLayoutId id="2147483911" r:id="rId7"/>
    <p:sldLayoutId id="2147483912" r:id="rId8"/>
    <p:sldLayoutId id="2147483913" r:id="rId9"/>
    <p:sldLayoutId id="2147483906" r:id="rId10"/>
    <p:sldLayoutId id="2147483907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pitchFamily="-84" charset="-128"/>
          <a:cs typeface="ＭＳ Ｐゴシック" pitchFamily="-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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62050" y="228600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b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</a:b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ELSA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from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2 to 6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October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IMG_29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28750"/>
            <a:ext cx="7239000" cy="542925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371600" y="39624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With Fred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Hartjes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Kees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Ligtenberg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, Jan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Timmermans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Jochen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Kaminsky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, Tobias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Schiffer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, Markus Gruber, Klaus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Desch</a:t>
            </a:r>
            <a:r>
              <a:rPr lang="en-US" dirty="0" smtClean="0">
                <a:solidFill>
                  <a:schemeClr val="bg1"/>
                </a:solidFill>
                <a:latin typeface="Verdana"/>
                <a:cs typeface="Verdana"/>
              </a:rPr>
              <a:t> and Peter </a:t>
            </a:r>
            <a:r>
              <a:rPr lang="en-US" dirty="0" err="1" smtClean="0">
                <a:solidFill>
                  <a:schemeClr val="bg1"/>
                </a:solidFill>
                <a:latin typeface="Verdana"/>
                <a:cs typeface="Verdana"/>
              </a:rPr>
              <a:t>Kluit</a:t>
            </a:r>
            <a:endParaRPr lang="en-US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762000"/>
            <a:ext cx="7162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Started with installing the Quad that was tested in the laser set up at </a:t>
            </a:r>
            <a:r>
              <a:rPr lang="en-US" dirty="0" err="1" smtClean="0">
                <a:solidFill>
                  <a:srgbClr val="3366FF"/>
                </a:solidFill>
                <a:latin typeface="Verdana"/>
                <a:cs typeface="Verdana"/>
              </a:rPr>
              <a:t>Nikhef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. The telescope was fully functional and the Quad placed in between the 2 times three silicon planes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IMG_29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228850"/>
            <a:ext cx="6172200" cy="46291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0" y="838200"/>
            <a:ext cx="716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After aligning the detectors. Setting up the DAQ using the SPDR. Thursday </a:t>
            </a:r>
            <a:r>
              <a:rPr lang="en-US" dirty="0" err="1" smtClean="0">
                <a:solidFill>
                  <a:srgbClr val="3366FF"/>
                </a:solidFill>
                <a:latin typeface="Verdana"/>
                <a:cs typeface="Verdana"/>
              </a:rPr>
              <a:t>succesful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data taking: millions of tracks.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IMG_29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000250"/>
            <a:ext cx="6477000" cy="485775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16279" y="838200"/>
            <a:ext cx="74991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Friday: changing the Quad to the new Quad with better Grids.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IMG_29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885950"/>
            <a:ext cx="6629399" cy="4972049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762000"/>
            <a:ext cx="4724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Reconnecting the new Quad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IMG_29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85900"/>
            <a:ext cx="7162800" cy="53721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838200"/>
            <a:ext cx="4724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Reconnecting the new Quad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IMG_29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80" y="1667310"/>
            <a:ext cx="6920920" cy="519069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57400" y="838200"/>
            <a:ext cx="7162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Reconnecting  the new Quad, shift back telescope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IMG_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14500"/>
            <a:ext cx="6858000" cy="51435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118646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3480" y="4572000"/>
            <a:ext cx="37205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676400" y="838200"/>
            <a:ext cx="71628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Successful data taking with the new Quad: millions of tracks 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IMG_2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600200"/>
            <a:ext cx="7010400" cy="52578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753350" cy="1143000"/>
          </a:xfrm>
        </p:spPr>
        <p:txBody>
          <a:bodyPr>
            <a:normAutofit/>
          </a:bodyPr>
          <a:lstStyle/>
          <a:p>
            <a:pPr algn="ctr"/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Test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beam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period</a:t>
            </a:r>
            <a:r>
              <a:rPr lang="nl-NL" sz="3200" dirty="0" smtClean="0">
                <a:solidFill>
                  <a:srgbClr val="FF0000"/>
                </a:solidFill>
                <a:latin typeface="Verdana"/>
                <a:cs typeface="Verdana"/>
              </a:rPr>
              <a:t> Bonn</a:t>
            </a:r>
            <a:endParaRPr lang="nl-NL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416279" y="1261646"/>
            <a:ext cx="6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chemeClr val="bg1"/>
                </a:solidFill>
              </a:rPr>
              <a:t>2013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1230630"/>
            <a:ext cx="71628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Overview of runs taken </a:t>
            </a:r>
            <a:r>
              <a:rPr lang="en-US" smtClean="0">
                <a:solidFill>
                  <a:srgbClr val="3366FF"/>
                </a:solidFill>
                <a:latin typeface="Verdana"/>
                <a:cs typeface="Verdana"/>
              </a:rPr>
              <a:t>see also logbook</a:t>
            </a:r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Large data set old Quad (30 Million triggers):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3366FF"/>
                </a:solidFill>
                <a:latin typeface="Verdana"/>
                <a:cs typeface="Verdana"/>
              </a:rPr>
              <a:t>Vgrid</a:t>
            </a:r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 = -330 </a:t>
            </a:r>
            <a:r>
              <a:rPr lang="en-US" sz="1600" dirty="0" err="1" smtClean="0">
                <a:solidFill>
                  <a:srgbClr val="3366FF"/>
                </a:solidFill>
                <a:latin typeface="Verdana"/>
                <a:cs typeface="Verdana"/>
              </a:rPr>
              <a:t>Vdrift</a:t>
            </a:r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 = -400 V/cm </a:t>
            </a:r>
          </a:p>
          <a:p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  with low threshold  = noise + 55 </a:t>
            </a:r>
            <a:r>
              <a:rPr lang="en-US" sz="1600" dirty="0" err="1" smtClean="0">
                <a:solidFill>
                  <a:srgbClr val="3366FF"/>
                </a:solidFill>
                <a:latin typeface="Verdana"/>
                <a:cs typeface="Verdana"/>
              </a:rPr>
              <a:t>cnts</a:t>
            </a:r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.</a:t>
            </a:r>
          </a:p>
          <a:p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At different </a:t>
            </a:r>
            <a:r>
              <a:rPr lang="en-US" sz="1400" dirty="0" err="1" smtClean="0">
                <a:solidFill>
                  <a:srgbClr val="3366FF"/>
                </a:solidFill>
                <a:latin typeface="Verdana"/>
                <a:cs typeface="Verdana"/>
              </a:rPr>
              <a:t>x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(3 pts) and </a:t>
            </a:r>
            <a:r>
              <a:rPr lang="en-US" sz="1400" dirty="0" err="1" smtClean="0">
                <a:solidFill>
                  <a:srgbClr val="3366FF"/>
                </a:solidFill>
                <a:latin typeface="Verdana"/>
                <a:cs typeface="Verdana"/>
              </a:rPr>
              <a:t>z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(8pts) positions; </a:t>
            </a:r>
          </a:p>
          <a:p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Also changing drift voltage and the guard voltages for deformations.</a:t>
            </a:r>
          </a:p>
          <a:p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Some data at different threshold values.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Large data set new Quad (12 Million triggers)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rgbClr val="3366FF"/>
                </a:solidFill>
                <a:latin typeface="Verdana"/>
                <a:cs typeface="Verdana"/>
              </a:rPr>
              <a:t>Vgrid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= -330 </a:t>
            </a:r>
            <a:r>
              <a:rPr lang="en-US" dirty="0" err="1" smtClean="0">
                <a:solidFill>
                  <a:srgbClr val="3366FF"/>
                </a:solidFill>
                <a:latin typeface="Verdana"/>
                <a:cs typeface="Verdana"/>
              </a:rPr>
              <a:t>Vdrift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= -400 V/cm </a:t>
            </a: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 with low threshold  = noise + 55 </a:t>
            </a:r>
            <a:r>
              <a:rPr lang="en-US" dirty="0" err="1" smtClean="0">
                <a:solidFill>
                  <a:srgbClr val="3366FF"/>
                </a:solidFill>
                <a:latin typeface="Verdana"/>
                <a:cs typeface="Verdana"/>
              </a:rPr>
              <a:t>cnts</a:t>
            </a:r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.</a:t>
            </a:r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pPr lvl="0"/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At 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different </a:t>
            </a:r>
            <a:r>
              <a:rPr lang="en-US" sz="1400" dirty="0" err="1" smtClean="0">
                <a:solidFill>
                  <a:srgbClr val="3366FF"/>
                </a:solidFill>
                <a:latin typeface="Verdana"/>
                <a:cs typeface="Verdana"/>
              </a:rPr>
              <a:t>x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(3 pts) and </a:t>
            </a:r>
            <a:r>
              <a:rPr lang="en-US" sz="1400" dirty="0" err="1" smtClean="0">
                <a:solidFill>
                  <a:srgbClr val="3366FF"/>
                </a:solidFill>
                <a:latin typeface="Verdana"/>
                <a:cs typeface="Verdana"/>
              </a:rPr>
              <a:t>z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(2pts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) positions; </a:t>
            </a:r>
          </a:p>
          <a:p>
            <a:pPr lvl="0"/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Also changing drift voltage and the guard voltages for deformations.</a:t>
            </a:r>
          </a:p>
          <a:p>
            <a:pPr lvl="0"/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  Some data at different threshold values</a:t>
            </a:r>
            <a:r>
              <a:rPr lang="en-US" sz="1400" dirty="0" smtClean="0">
                <a:solidFill>
                  <a:srgbClr val="3366FF"/>
                </a:solidFill>
                <a:latin typeface="Verdana"/>
                <a:cs typeface="Verdana"/>
              </a:rPr>
              <a:t>.</a:t>
            </a:r>
          </a:p>
          <a:p>
            <a:pPr lvl="0"/>
            <a:endParaRPr lang="en-US" sz="1400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pPr lvl="0"/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We would have liked to take more data (at different </a:t>
            </a:r>
            <a:r>
              <a:rPr lang="en-US" sz="1600" dirty="0" err="1" smtClean="0">
                <a:solidFill>
                  <a:srgbClr val="3366FF"/>
                </a:solidFill>
                <a:latin typeface="Verdana"/>
                <a:cs typeface="Verdana"/>
              </a:rPr>
              <a:t>z</a:t>
            </a:r>
            <a:r>
              <a:rPr lang="en-US" sz="1600" dirty="0" smtClean="0">
                <a:solidFill>
                  <a:srgbClr val="3366FF"/>
                </a:solidFill>
                <a:latin typeface="Verdana"/>
                <a:cs typeface="Verdana"/>
              </a:rPr>
              <a:t> positions) but ELSA was stopped on Friday night with RF problems. It would take till over the weekend to repair this. </a:t>
            </a:r>
            <a:endParaRPr lang="en-US" sz="2000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r>
              <a:rPr lang="en-US" dirty="0" smtClean="0">
                <a:solidFill>
                  <a:srgbClr val="3366FF"/>
                </a:solidFill>
                <a:latin typeface="Verdana"/>
                <a:cs typeface="Verdana"/>
              </a:rPr>
              <a:t>  </a:t>
            </a: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endParaRPr lang="en-US" sz="1600" dirty="0" smtClean="0">
              <a:solidFill>
                <a:srgbClr val="3366FF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23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5715</TotalTime>
  <Words>358</Words>
  <Application>Microsoft Macintosh PowerPoint</Application>
  <PresentationFormat>On-screen Show (4:3)</PresentationFormat>
  <Paragraphs>121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Solstice</vt:lpstr>
      <vt:lpstr>Test beam period Bonn ELSA from 2 to 6 October</vt:lpstr>
      <vt:lpstr>Test beam period Bonn</vt:lpstr>
      <vt:lpstr>Test beam period Bonn</vt:lpstr>
      <vt:lpstr>Test beam period Bonn</vt:lpstr>
      <vt:lpstr>Test beam period Bonn</vt:lpstr>
      <vt:lpstr>Test beam period Bonn</vt:lpstr>
      <vt:lpstr>Test beam period Bonn</vt:lpstr>
      <vt:lpstr>Test beam period Bonn</vt:lpstr>
      <vt:lpstr>Test beam period Bonn</vt:lpstr>
    </vt:vector>
  </TitlesOfParts>
  <Company>NIKHEF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reconstruction</dc:title>
  <dc:creator>Peter Kluit</dc:creator>
  <cp:lastModifiedBy>Peter Kluit</cp:lastModifiedBy>
  <cp:revision>197</cp:revision>
  <dcterms:created xsi:type="dcterms:W3CDTF">2018-10-08T07:54:04Z</dcterms:created>
  <dcterms:modified xsi:type="dcterms:W3CDTF">2018-10-08T08:07:59Z</dcterms:modified>
</cp:coreProperties>
</file>