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74" r:id="rId2"/>
    <p:sldId id="1446" r:id="rId3"/>
    <p:sldId id="1447" r:id="rId4"/>
    <p:sldId id="1425" r:id="rId5"/>
    <p:sldId id="1426" r:id="rId6"/>
    <p:sldId id="1427" r:id="rId7"/>
    <p:sldId id="488" r:id="rId8"/>
    <p:sldId id="542" r:id="rId9"/>
    <p:sldId id="543" r:id="rId10"/>
    <p:sldId id="544" r:id="rId11"/>
    <p:sldId id="545" r:id="rId12"/>
    <p:sldId id="1436" r:id="rId13"/>
    <p:sldId id="1437" r:id="rId14"/>
    <p:sldId id="327" r:id="rId15"/>
    <p:sldId id="1429" r:id="rId16"/>
    <p:sldId id="1435" r:id="rId17"/>
    <p:sldId id="1430" r:id="rId18"/>
    <p:sldId id="1439" r:id="rId19"/>
    <p:sldId id="1440" r:id="rId20"/>
    <p:sldId id="1441" r:id="rId21"/>
    <p:sldId id="1442" r:id="rId22"/>
    <p:sldId id="1443" r:id="rId23"/>
    <p:sldId id="14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5ADE6-6B2B-CE48-ADDD-44BFE337375B}" type="datetimeFigureOut">
              <a:rPr lang="en-US" smtClean="0"/>
              <a:t>10/5/18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40689-823E-1749-B79F-F1ED2548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6215" y="252568"/>
            <a:ext cx="9144000" cy="1754652"/>
          </a:xfrm>
        </p:spPr>
        <p:txBody>
          <a:bodyPr anchor="b"/>
          <a:lstStyle>
            <a:lvl1pPr algn="l">
              <a:defRPr sz="6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TITLE 1</a:t>
            </a:r>
            <a:br>
              <a:rPr lang="en-US" dirty="0"/>
            </a:br>
            <a:r>
              <a:rPr lang="en-US" dirty="0"/>
              <a:t>LONGER 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34614" y="5085151"/>
            <a:ext cx="4819185" cy="1181835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rgbClr val="7030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Tristan du </a:t>
            </a:r>
            <a:r>
              <a:rPr lang="en-US" dirty="0" err="1"/>
              <a:t>Pree</a:t>
            </a:r>
            <a:r>
              <a:rPr lang="en-US" dirty="0"/>
              <a:t> (</a:t>
            </a:r>
            <a:r>
              <a:rPr lang="en-US" dirty="0" err="1"/>
              <a:t>Nikhef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Location &amp; Workshop</a:t>
            </a:r>
            <a:br>
              <a:rPr lang="en-US" dirty="0"/>
            </a:br>
            <a:r>
              <a:rPr lang="en-US" dirty="0"/>
              <a:t>Day / Month /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215" y="6356349"/>
            <a:ext cx="4114800" cy="365125"/>
          </a:xfrm>
        </p:spPr>
        <p:txBody>
          <a:bodyPr/>
          <a:lstStyle/>
          <a:p>
            <a:pPr algn="l"/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9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6276"/>
            <a:ext cx="10515600" cy="1325563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4486275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5"/>
            <a:ext cx="12192000" cy="3651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0503" y="-2429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-433"/>
            <a:ext cx="2743200" cy="365125"/>
          </a:xfrm>
        </p:spPr>
        <p:txBody>
          <a:bodyPr/>
          <a:lstStyle>
            <a:lvl1pPr>
              <a:defRPr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fld id="{9DF59624-1F66-6846-93A7-2F9FBC7248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5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6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8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Energy frontier (ESPP discussion), Nikhef (5 Oct 2018)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8876"/>
            <a:ext cx="12192000" cy="8049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8718" y="0"/>
            <a:ext cx="571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FUTURE COLLIDERS</a:t>
            </a:r>
          </a:p>
        </p:txBody>
      </p:sp>
      <p:sp>
        <p:nvSpPr>
          <p:cNvPr id="7" name="Rectangle 6"/>
          <p:cNvSpPr/>
          <p:nvPr/>
        </p:nvSpPr>
        <p:spPr>
          <a:xfrm rot="20972146">
            <a:off x="-220209" y="-1144040"/>
            <a:ext cx="2744567" cy="3920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215" y="47052"/>
            <a:ext cx="268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ESPP discussion</a:t>
            </a:r>
          </a:p>
          <a:p>
            <a:r>
              <a:rPr lang="en-US" dirty="0">
                <a:solidFill>
                  <a:schemeClr val="bg1"/>
                </a:solidFill>
              </a:rPr>
              <a:t>Energy frontier</a:t>
            </a:r>
          </a:p>
          <a:p>
            <a:r>
              <a:rPr lang="en-US" dirty="0">
                <a:solidFill>
                  <a:schemeClr val="bg1"/>
                </a:solidFill>
              </a:rPr>
              <a:t>Frank &amp; Tristan</a:t>
            </a:r>
          </a:p>
          <a:p>
            <a:r>
              <a:rPr lang="en-US" dirty="0" err="1">
                <a:solidFill>
                  <a:schemeClr val="bg1"/>
                </a:solidFill>
              </a:rPr>
              <a:t>Nikhef</a:t>
            </a:r>
            <a:r>
              <a:rPr lang="en-US" dirty="0">
                <a:solidFill>
                  <a:schemeClr val="bg1"/>
                </a:solidFill>
              </a:rPr>
              <a:t>, 5 October 2018</a:t>
            </a:r>
          </a:p>
        </p:txBody>
      </p:sp>
    </p:spTree>
    <p:extLst>
      <p:ext uri="{BB962C8B-B14F-4D97-AF65-F5344CB8AC3E}">
        <p14:creationId xmlns:p14="http://schemas.microsoft.com/office/powerpoint/2010/main" val="138760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7250272" y="2067165"/>
            <a:ext cx="1517496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sp>
        <p:nvSpPr>
          <p:cNvPr id="16" name="Down Arrow Callout 15"/>
          <p:cNvSpPr/>
          <p:nvPr/>
        </p:nvSpPr>
        <p:spPr>
          <a:xfrm>
            <a:off x="7245444" y="2995569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HL-LHC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323FAE-1FB1-7049-83B3-608F2302B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4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7250272" y="2067165"/>
            <a:ext cx="1517496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sp>
        <p:nvSpPr>
          <p:cNvPr id="16" name="Down Arrow Callout 15"/>
          <p:cNvSpPr/>
          <p:nvPr/>
        </p:nvSpPr>
        <p:spPr>
          <a:xfrm>
            <a:off x="7245444" y="2995569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HL-LHC</a:t>
            </a:r>
          </a:p>
        </p:txBody>
      </p:sp>
      <p:sp>
        <p:nvSpPr>
          <p:cNvPr id="17" name="Down Arrow Callout 16"/>
          <p:cNvSpPr/>
          <p:nvPr/>
        </p:nvSpPr>
        <p:spPr>
          <a:xfrm>
            <a:off x="7245444" y="3934812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1BE1B-D93E-7746-A4BB-9E47C4D7CB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29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7250272" y="2067165"/>
            <a:ext cx="1517496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sp>
        <p:nvSpPr>
          <p:cNvPr id="16" name="Down Arrow Callout 15"/>
          <p:cNvSpPr/>
          <p:nvPr/>
        </p:nvSpPr>
        <p:spPr>
          <a:xfrm>
            <a:off x="7245444" y="2995569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HL-LHC</a:t>
            </a:r>
          </a:p>
        </p:txBody>
      </p:sp>
      <p:sp>
        <p:nvSpPr>
          <p:cNvPr id="17" name="Down Arrow Callout 16"/>
          <p:cNvSpPr/>
          <p:nvPr/>
        </p:nvSpPr>
        <p:spPr>
          <a:xfrm>
            <a:off x="7245444" y="3934812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ILC</a:t>
            </a:r>
          </a:p>
        </p:txBody>
      </p:sp>
      <p:sp>
        <p:nvSpPr>
          <p:cNvPr id="18" name="Down Arrow Callout 17"/>
          <p:cNvSpPr/>
          <p:nvPr/>
        </p:nvSpPr>
        <p:spPr>
          <a:xfrm>
            <a:off x="7245444" y="4867957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FCC</a:t>
            </a:r>
          </a:p>
        </p:txBody>
      </p:sp>
      <p:sp>
        <p:nvSpPr>
          <p:cNvPr id="13" name="Vertical Scroll 12">
            <a:extLst>
              <a:ext uri="{FF2B5EF4-FFF2-40B4-BE49-F238E27FC236}">
                <a16:creationId xmlns:a16="http://schemas.microsoft.com/office/drawing/2014/main" id="{AD94D0BC-95CB-5142-868D-10B599A8EAB7}"/>
              </a:ext>
            </a:extLst>
          </p:cNvPr>
          <p:cNvSpPr/>
          <p:nvPr/>
        </p:nvSpPr>
        <p:spPr>
          <a:xfrm>
            <a:off x="9718011" y="4955380"/>
            <a:ext cx="2122070" cy="1055460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BSM @ FCC-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1606.00947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1BE1B-D93E-7746-A4BB-9E47C4D7CB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31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ECE4-6090-2E45-9043-4DD66CBB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28F9-FBF9-A048-BB37-EFF91063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1E25B-E6C6-0A49-A14F-5A21918A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435E0-4FB2-CA4A-AF45-C173020F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06B74-F657-224C-A698-13A3095FFEE4}"/>
              </a:ext>
            </a:extLst>
          </p:cNvPr>
          <p:cNvSpPr/>
          <p:nvPr/>
        </p:nvSpPr>
        <p:spPr>
          <a:xfrm>
            <a:off x="0" y="0"/>
            <a:ext cx="12192001" cy="55778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88F21-EC67-1F4B-8F94-04B483B4B630}"/>
              </a:ext>
            </a:extLst>
          </p:cNvPr>
          <p:cNvSpPr/>
          <p:nvPr/>
        </p:nvSpPr>
        <p:spPr>
          <a:xfrm>
            <a:off x="0" y="5256520"/>
            <a:ext cx="12192001" cy="16014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46323-CEDB-CA4E-80EF-C78DDC7C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405760"/>
            <a:ext cx="4394200" cy="565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D0BF5-E0DC-7845-B6F2-6B548964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0" y="566420"/>
            <a:ext cx="4394200" cy="565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49715B-19EA-7446-A399-38F73CF43E4C}"/>
              </a:ext>
            </a:extLst>
          </p:cNvPr>
          <p:cNvSpPr/>
          <p:nvPr/>
        </p:nvSpPr>
        <p:spPr>
          <a:xfrm>
            <a:off x="4161593" y="5324074"/>
            <a:ext cx="116412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EXAMPLE 2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Wingdings" pitchFamily="2" charset="2"/>
              </a:rPr>
              <a:t>: 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CAF001-3D10-7A4F-A124-A9E683F84439}"/>
              </a:ext>
            </a:extLst>
          </p:cNvPr>
          <p:cNvSpPr txBox="1">
            <a:spLocks/>
          </p:cNvSpPr>
          <p:nvPr/>
        </p:nvSpPr>
        <p:spPr>
          <a:xfrm>
            <a:off x="2811223" y="6263254"/>
            <a:ext cx="8964465" cy="14465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Double Higgs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: Self coupling, Higgs potential,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Baryogenesis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23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0A34-C2F9-2B4A-8CAB-0D42E7E0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223D5-A9F3-DC4C-BB48-F0E3D42E2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364108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HH production challenging</a:t>
            </a:r>
          </a:p>
          <a:p>
            <a:pPr lvl="1"/>
            <a:r>
              <a:rPr lang="en-US" dirty="0"/>
              <a:t>For LHC: </a:t>
            </a:r>
            <a:r>
              <a:rPr lang="en-US" b="1" dirty="0" err="1">
                <a:solidFill>
                  <a:srgbClr val="C00000"/>
                </a:solidFill>
              </a:rPr>
              <a:t>σ</a:t>
            </a:r>
            <a:r>
              <a:rPr lang="en-US" b="1" dirty="0">
                <a:solidFill>
                  <a:srgbClr val="C00000"/>
                </a:solidFill>
              </a:rPr>
              <a:t>(13 </a:t>
            </a:r>
            <a:r>
              <a:rPr lang="en-US" b="1" dirty="0" err="1">
                <a:solidFill>
                  <a:srgbClr val="C00000"/>
                </a:solidFill>
              </a:rPr>
              <a:t>TeV</a:t>
            </a:r>
            <a:r>
              <a:rPr lang="en-US" b="1" dirty="0">
                <a:solidFill>
                  <a:srgbClr val="C00000"/>
                </a:solidFill>
              </a:rPr>
              <a:t>) = 33 fb</a:t>
            </a:r>
          </a:p>
          <a:p>
            <a:pPr lvl="1"/>
            <a:r>
              <a:rPr lang="en-US" dirty="0"/>
              <a:t>Destructive interference</a:t>
            </a:r>
            <a:endParaRPr lang="en-US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0EC40-2984-924C-BFCB-2016DABA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6A32A-0FDC-4F41-A8C7-4195E44B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ABB16-DF08-2347-8DF3-F5066696D9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0" y="1713423"/>
            <a:ext cx="4953000" cy="1117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B98B7-0A96-9D4C-8B80-49E3C44E9C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84" y="3075949"/>
            <a:ext cx="4084955" cy="2275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DC9DFC-1130-8B4A-9CDC-AF01D07A38A5}"/>
              </a:ext>
            </a:extLst>
          </p:cNvPr>
          <p:cNvSpPr txBox="1">
            <a:spLocks/>
          </p:cNvSpPr>
          <p:nvPr/>
        </p:nvSpPr>
        <p:spPr>
          <a:xfrm>
            <a:off x="6134100" y="3452500"/>
            <a:ext cx="4953000" cy="15219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Sensitivity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Current @ ATLAS: </a:t>
            </a:r>
            <a:r>
              <a:rPr lang="en-US" b="1" dirty="0">
                <a:solidFill>
                  <a:srgbClr val="C00000"/>
                </a:solidFill>
              </a:rPr>
              <a:t>10 x SM</a:t>
            </a: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Projections for HL-LHC: </a:t>
            </a:r>
            <a:br>
              <a:rPr lang="en-US" dirty="0"/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&gt;3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per experiment 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0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C5D8-2751-C142-95C6-D44E6C37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E9D19-721A-4A43-BC99-F9618E23BAC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Self coupling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2BDA7-EEF1-B54E-89A8-0B726839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CD4E5-6012-8E44-993F-775035FA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4AE691-9A8E-CF42-9924-0EC4E1C31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168274"/>
              </p:ext>
            </p:extLst>
          </p:nvPr>
        </p:nvGraphicFramePr>
        <p:xfrm>
          <a:off x="1717039" y="2257566"/>
          <a:ext cx="8757921" cy="3174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307">
                  <a:extLst>
                    <a:ext uri="{9D8B030D-6E8A-4147-A177-3AD203B41FA5}">
                      <a16:colId xmlns:a16="http://schemas.microsoft.com/office/drawing/2014/main" val="442448196"/>
                    </a:ext>
                  </a:extLst>
                </a:gridCol>
                <a:gridCol w="2919307">
                  <a:extLst>
                    <a:ext uri="{9D8B030D-6E8A-4147-A177-3AD203B41FA5}">
                      <a16:colId xmlns:a16="http://schemas.microsoft.com/office/drawing/2014/main" val="4242675225"/>
                    </a:ext>
                  </a:extLst>
                </a:gridCol>
                <a:gridCol w="2919307">
                  <a:extLst>
                    <a:ext uri="{9D8B030D-6E8A-4147-A177-3AD203B41FA5}">
                      <a16:colId xmlns:a16="http://schemas.microsoft.com/office/drawing/2014/main" val="1759234605"/>
                    </a:ext>
                  </a:extLst>
                </a:gridCol>
              </a:tblGrid>
              <a:tr h="529017">
                <a:tc>
                  <a:txBody>
                    <a:bodyPr/>
                    <a:lstStyle/>
                    <a:p>
                      <a:r>
                        <a:rPr lang="en-US" dirty="0"/>
                        <a:t>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85379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LHC (pp)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Di-Higgs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⭐️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81354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FCC-</a:t>
                      </a:r>
                      <a:r>
                        <a:rPr lang="en-US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ee</a:t>
                      </a:r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Loops (indirect)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⭐️⭐️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293120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HE-LHC  (pp)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Di-Higgs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⭐️⭐️⭐️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115573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Di-Higgs (no interference)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⭐️⭐️⭐️⭐️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163514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FCC-pp (pp)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Di-Higgs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⭐️⭐️⭐️⭐️⭐️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50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65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B5C9-B5A2-124A-93D2-08619E18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866DB-8C80-424A-85C7-B2750B5A87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dirty="0"/>
              <a:t>pp &amp; </a:t>
            </a:r>
            <a:r>
              <a:rPr lang="en-US" dirty="0" err="1"/>
              <a:t>ee</a:t>
            </a:r>
            <a:r>
              <a:rPr lang="en-US" dirty="0"/>
              <a:t> colliders: a complementary program!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1E9B5-97FC-4E45-ADDA-CF6ED8BA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B04CA-F2C7-8C46-9663-617B42CA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EE894-EFF5-B743-8DD4-42D3EC937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703" y="2110456"/>
            <a:ext cx="6493510" cy="3797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3A22A0-9E29-0E42-924D-700D8A82DC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383" y="2325175"/>
            <a:ext cx="480617" cy="278892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7ED37-8A42-DC4D-834F-FAD669FBF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704" y="2301239"/>
            <a:ext cx="363799" cy="2812856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60A7D-C3E1-7B44-B950-64112BC23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439" y="2240279"/>
            <a:ext cx="472441" cy="287381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52771-B906-BF4C-9687-6DAAC45A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105" y="2301240"/>
            <a:ext cx="515175" cy="2812856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0EBE0-7D01-F842-B62F-37065CE9FB3D}"/>
              </a:ext>
            </a:extLst>
          </p:cNvPr>
          <p:cNvSpPr txBox="1"/>
          <p:nvPr/>
        </p:nvSpPr>
        <p:spPr>
          <a:xfrm>
            <a:off x="938742" y="2110456"/>
            <a:ext cx="199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Self</a:t>
            </a:r>
            <a:r>
              <a:rPr lang="en-US" dirty="0">
                <a:solidFill>
                  <a:srgbClr val="7030A0"/>
                </a:solidFill>
              </a:rPr>
              <a:t> coupling</a:t>
            </a:r>
          </a:p>
          <a:p>
            <a:r>
              <a:rPr lang="en-US" dirty="0">
                <a:solidFill>
                  <a:srgbClr val="7030A0"/>
                </a:solidFill>
              </a:rPr>
              <a:t>2</a:t>
            </a:r>
            <a:r>
              <a:rPr lang="en-US" baseline="30000" dirty="0">
                <a:solidFill>
                  <a:srgbClr val="7030A0"/>
                </a:solidFill>
              </a:rPr>
              <a:t>nd</a:t>
            </a:r>
            <a:r>
              <a:rPr lang="en-US" dirty="0">
                <a:solidFill>
                  <a:srgbClr val="7030A0"/>
                </a:solidFill>
              </a:rPr>
              <a:t> gen. </a:t>
            </a:r>
            <a:r>
              <a:rPr lang="en-US" b="1" dirty="0">
                <a:solidFill>
                  <a:srgbClr val="7030A0"/>
                </a:solidFill>
              </a:rPr>
              <a:t>quarks</a:t>
            </a:r>
          </a:p>
          <a:p>
            <a:r>
              <a:rPr lang="en-US" dirty="0">
                <a:solidFill>
                  <a:srgbClr val="7030A0"/>
                </a:solidFill>
              </a:rPr>
              <a:t>2</a:t>
            </a:r>
            <a:r>
              <a:rPr lang="en-US" baseline="30000" dirty="0">
                <a:solidFill>
                  <a:srgbClr val="7030A0"/>
                </a:solidFill>
              </a:rPr>
              <a:t>nd</a:t>
            </a:r>
            <a:r>
              <a:rPr lang="en-US" dirty="0">
                <a:solidFill>
                  <a:srgbClr val="7030A0"/>
                </a:solidFill>
              </a:rPr>
              <a:t> gen. </a:t>
            </a:r>
            <a:r>
              <a:rPr lang="en-US" b="1" dirty="0">
                <a:solidFill>
                  <a:srgbClr val="7030A0"/>
                </a:solidFill>
              </a:rPr>
              <a:t>leptons</a:t>
            </a:r>
          </a:p>
          <a:p>
            <a:r>
              <a:rPr lang="en-US" b="1" dirty="0">
                <a:solidFill>
                  <a:srgbClr val="7030A0"/>
                </a:solidFill>
              </a:rPr>
              <a:t>Invisible</a:t>
            </a:r>
            <a:r>
              <a:rPr lang="en-US" dirty="0">
                <a:solidFill>
                  <a:srgbClr val="7030A0"/>
                </a:solidFill>
              </a:rPr>
              <a:t> decays</a:t>
            </a:r>
          </a:p>
        </p:txBody>
      </p:sp>
    </p:spTree>
    <p:extLst>
      <p:ext uri="{BB962C8B-B14F-4D97-AF65-F5344CB8AC3E}">
        <p14:creationId xmlns:p14="http://schemas.microsoft.com/office/powerpoint/2010/main" val="685716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E145-51C8-F74F-BD54-AE4D793B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DREAM BIG 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E7E7A-9D38-4145-8948-51A455F3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57719-3474-0646-B0F7-79EE0112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4F418-FE2F-2844-AFA0-9F9E1811E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740" y="1701839"/>
            <a:ext cx="7400868" cy="515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42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7C37-7095-B940-9666-18A159B6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F3E12-0350-6D48-9A54-8DA93B5E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AE5DB-0067-0047-B608-5F0F4DDF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009C5-23FC-9548-B1EC-4BE98ACD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97" y="376276"/>
            <a:ext cx="8660405" cy="6495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923423-BBE9-3441-8975-FC0FD040ED48}"/>
              </a:ext>
            </a:extLst>
          </p:cNvPr>
          <p:cNvSpPr/>
          <p:nvPr/>
        </p:nvSpPr>
        <p:spPr>
          <a:xfrm>
            <a:off x="0" y="36269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275B7-B0F3-0045-8329-A81D799C53BB}"/>
              </a:ext>
            </a:extLst>
          </p:cNvPr>
          <p:cNvSpPr/>
          <p:nvPr/>
        </p:nvSpPr>
        <p:spPr>
          <a:xfrm>
            <a:off x="9448243" y="36269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9A72-1950-8046-9CB1-BCF5FFAE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DA25B-A119-D84A-AEBF-58EB586D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8534A-4164-254C-972D-A96D0BA7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9E8FF-D680-D047-B853-A425706A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757" y="362696"/>
            <a:ext cx="9554485" cy="7165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78C0A4-16F2-244B-82D4-DB32AD830355}"/>
              </a:ext>
            </a:extLst>
          </p:cNvPr>
          <p:cNvSpPr/>
          <p:nvPr/>
        </p:nvSpPr>
        <p:spPr>
          <a:xfrm>
            <a:off x="-1439683" y="37627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A6B2B-C7EC-4346-B29F-3926D65BAD77}"/>
              </a:ext>
            </a:extLst>
          </p:cNvPr>
          <p:cNvSpPr/>
          <p:nvPr/>
        </p:nvSpPr>
        <p:spPr>
          <a:xfrm>
            <a:off x="10238772" y="36269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BD19-FADD-1642-83A4-317A6904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01D83-B971-DC4A-9E02-9E00C96E9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Discovery of SUSY?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65563-5845-4F49-9C70-E43ED702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39827-2F20-FE4C-8E65-7AB5023A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B2210-35A2-2340-9951-289BA800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35" y="1975107"/>
            <a:ext cx="4875530" cy="3839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26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7736-000F-C349-84F5-15FDE16E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E7C9B-357A-044B-82AF-CACEBBFA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7D500-A385-E44B-A5C3-0D94716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A7542-D023-2746-B9A2-785AAB05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98" y="362696"/>
            <a:ext cx="8660404" cy="6495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D06DE-6248-A841-8764-534F4B015FF8}"/>
              </a:ext>
            </a:extLst>
          </p:cNvPr>
          <p:cNvSpPr/>
          <p:nvPr/>
        </p:nvSpPr>
        <p:spPr>
          <a:xfrm>
            <a:off x="5791200" y="6568440"/>
            <a:ext cx="594360" cy="2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FEA63-225E-D340-A79E-BCF74CBDB379}"/>
              </a:ext>
            </a:extLst>
          </p:cNvPr>
          <p:cNvSpPr/>
          <p:nvPr/>
        </p:nvSpPr>
        <p:spPr>
          <a:xfrm>
            <a:off x="-1379220" y="376276"/>
            <a:ext cx="3317208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37A84-CC6C-454E-9E40-46D0F3FCC092}"/>
              </a:ext>
            </a:extLst>
          </p:cNvPr>
          <p:cNvSpPr/>
          <p:nvPr/>
        </p:nvSpPr>
        <p:spPr>
          <a:xfrm>
            <a:off x="10238772" y="36269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7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C06D8-74CC-DC45-82F2-C3AA6EEE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79B54-1011-DC4B-B52E-9C58BAB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75A67-AFC8-1443-A878-F3754F69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3EEBB-2589-1648-9649-7098ECD3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37" y="362696"/>
            <a:ext cx="9899925" cy="7424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11BA7-5AAA-C845-A781-33B1E9174937}"/>
              </a:ext>
            </a:extLst>
          </p:cNvPr>
          <p:cNvSpPr/>
          <p:nvPr/>
        </p:nvSpPr>
        <p:spPr>
          <a:xfrm>
            <a:off x="-1439683" y="37627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BE7D-DA65-5E43-A0FD-D911B909770C}"/>
              </a:ext>
            </a:extLst>
          </p:cNvPr>
          <p:cNvSpPr/>
          <p:nvPr/>
        </p:nvSpPr>
        <p:spPr>
          <a:xfrm>
            <a:off x="10713720" y="362696"/>
            <a:ext cx="2283492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50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8A8-0EB0-6C44-839F-C55F0506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A849A-3D2D-4943-AABB-8F36C1E2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753C1-8216-7B4B-A041-02169141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7B2DF-D260-1F48-AA25-48AFB1CAA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17" y="362696"/>
            <a:ext cx="9026165" cy="6769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E3D97B-F28B-A148-94EF-C89FAF001166}"/>
              </a:ext>
            </a:extLst>
          </p:cNvPr>
          <p:cNvSpPr/>
          <p:nvPr/>
        </p:nvSpPr>
        <p:spPr>
          <a:xfrm>
            <a:off x="-1379220" y="376276"/>
            <a:ext cx="322326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301DF-7782-8140-B6DE-8CE281882898}"/>
              </a:ext>
            </a:extLst>
          </p:cNvPr>
          <p:cNvSpPr/>
          <p:nvPr/>
        </p:nvSpPr>
        <p:spPr>
          <a:xfrm>
            <a:off x="10469880" y="362696"/>
            <a:ext cx="2527332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39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0C0A-A5B5-7C48-9F17-CFE3ED83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04342-986A-C943-BE0D-EEB4685D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50310-5042-8B45-9D80-615CC894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4E706-D65B-D94A-BFBB-71335238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90" y="362696"/>
            <a:ext cx="9678619" cy="7258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D43ED6-0C93-1746-B375-B45DF3A246FC}"/>
              </a:ext>
            </a:extLst>
          </p:cNvPr>
          <p:cNvSpPr/>
          <p:nvPr/>
        </p:nvSpPr>
        <p:spPr>
          <a:xfrm>
            <a:off x="-1439683" y="37627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EFA69-119B-144D-A020-D65C2FF32008}"/>
              </a:ext>
            </a:extLst>
          </p:cNvPr>
          <p:cNvSpPr/>
          <p:nvPr/>
        </p:nvSpPr>
        <p:spPr>
          <a:xfrm>
            <a:off x="10238772" y="362696"/>
            <a:ext cx="2758440" cy="649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0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569D-8CBD-5C41-9F08-362D7728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B91D2-AC70-2644-A483-912E6DB10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Discoveries?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39251-2B74-6C49-A73D-099CF62F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92C03-03EA-6C4B-8400-848757CD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D8A75-4D68-9D42-9EA1-A478BEA7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96" y="1713423"/>
            <a:ext cx="5462008" cy="4074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Vertical Scroll 6">
            <a:extLst>
              <a:ext uri="{FF2B5EF4-FFF2-40B4-BE49-F238E27FC236}">
                <a16:creationId xmlns:a16="http://schemas.microsoft.com/office/drawing/2014/main" id="{1B7ECE24-1138-9243-A292-DB7931852CA5}"/>
              </a:ext>
            </a:extLst>
          </p:cNvPr>
          <p:cNvSpPr/>
          <p:nvPr/>
        </p:nvSpPr>
        <p:spPr>
          <a:xfrm>
            <a:off x="9231730" y="461148"/>
            <a:ext cx="2122070" cy="1055460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BSM @ FCC-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1606.00947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8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MOTIVATION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91C00-CB3A-0A45-82A7-E91244D54D87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E8431-4B80-C34A-AE3A-3C8C403B31F9}"/>
              </a:ext>
            </a:extLst>
          </p:cNvPr>
          <p:cNvSpPr/>
          <p:nvPr/>
        </p:nvSpPr>
        <p:spPr>
          <a:xfrm>
            <a:off x="3621505" y="1455070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8C729-D567-A14F-9D25-A25F4CFB1682}"/>
              </a:ext>
            </a:extLst>
          </p:cNvPr>
          <p:cNvSpPr txBox="1"/>
          <p:nvPr/>
        </p:nvSpPr>
        <p:spPr>
          <a:xfrm>
            <a:off x="9770761" y="6443698"/>
            <a:ext cx="28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Wikipedia user </a:t>
            </a:r>
            <a:r>
              <a:rPr lang="en-US" b="1" dirty="0" err="1">
                <a:solidFill>
                  <a:srgbClr val="7030A0"/>
                </a:solidFill>
              </a:rPr>
              <a:t>MissMJ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42404" y="5446345"/>
            <a:ext cx="4676775" cy="9851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2"/>
                </a:solidFill>
              </a:rPr>
              <a:t>3</a:t>
            </a:r>
            <a:r>
              <a:rPr lang="en-US" baseline="30000" dirty="0">
                <a:solidFill>
                  <a:schemeClr val="accent2"/>
                </a:solidFill>
              </a:rPr>
              <a:t>rd</a:t>
            </a:r>
            <a:r>
              <a:rPr lang="en-US" dirty="0">
                <a:solidFill>
                  <a:schemeClr val="accent2"/>
                </a:solidFill>
              </a:rPr>
              <a:t> generation fermions</a:t>
            </a:r>
          </a:p>
          <a:p>
            <a:pPr lvl="1">
              <a:buFont typeface="Wingdings" charset="2"/>
              <a:buChar char="ü"/>
            </a:pPr>
            <a:r>
              <a:rPr lang="en-US" dirty="0" err="1">
                <a:solidFill>
                  <a:schemeClr val="accent2"/>
                </a:solidFill>
              </a:rPr>
              <a:t>ttH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H</a:t>
            </a:r>
            <a:r>
              <a:rPr lang="en-US" dirty="0" err="1">
                <a:solidFill>
                  <a:schemeClr val="accent2"/>
                </a:solidFill>
                <a:sym typeface="Wingdings"/>
              </a:rPr>
              <a:t>bb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, H</a:t>
            </a:r>
            <a:r>
              <a:rPr lang="el-GR" dirty="0" err="1">
                <a:solidFill>
                  <a:schemeClr val="accent2"/>
                </a:solidFill>
              </a:rPr>
              <a:t>ττ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HIGGS: DONE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A1E27-C08C-F746-9ACF-D164B3475BF3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7F51C-C9DD-8D44-A30A-6E28C0F8BED5}"/>
              </a:ext>
            </a:extLst>
          </p:cNvPr>
          <p:cNvSpPr/>
          <p:nvPr/>
        </p:nvSpPr>
        <p:spPr>
          <a:xfrm>
            <a:off x="3621505" y="1455070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8AF2A3-F564-7140-AA97-46389367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526" y="1443039"/>
            <a:ext cx="2619376" cy="830930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Gauge bosons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WW, ZZ,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γγ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gg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DF34B6-E780-6741-96E5-380D15D44C9B}"/>
              </a:ext>
            </a:extLst>
          </p:cNvPr>
          <p:cNvSpPr/>
          <p:nvPr/>
        </p:nvSpPr>
        <p:spPr>
          <a:xfrm>
            <a:off x="6772275" y="1877515"/>
            <a:ext cx="1185862" cy="4424553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48338" y="1867774"/>
            <a:ext cx="1185862" cy="339668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78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4460" y="2096648"/>
            <a:ext cx="980259" cy="300400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95025" y="2116781"/>
            <a:ext cx="934525" cy="397551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1253207" y="1475956"/>
            <a:ext cx="2273115" cy="902662"/>
          </a:xfrm>
          <a:prstGeom prst="cloudCallout">
            <a:avLst>
              <a:gd name="adj1" fmla="val 48307"/>
              <a:gd name="adj2" fmla="val 68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&amp; 2</a:t>
            </a:r>
            <a:r>
              <a:rPr lang="en-US" baseline="30000" dirty="0"/>
              <a:t>nd</a:t>
            </a:r>
            <a:r>
              <a:rPr lang="en-US" dirty="0"/>
              <a:t> generation?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594632" y="5158282"/>
            <a:ext cx="2186688" cy="934013"/>
          </a:xfrm>
          <a:prstGeom prst="cloudCallout">
            <a:avLst>
              <a:gd name="adj1" fmla="val 81095"/>
              <a:gd name="adj2" fmla="val 21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Dark Matter &amp; neutrinos?</a:t>
            </a:r>
            <a:endParaRPr lang="en-US" dirty="0"/>
          </a:p>
        </p:txBody>
      </p:sp>
      <p:sp>
        <p:nvSpPr>
          <p:cNvPr id="16" name="Cloud Callout 15"/>
          <p:cNvSpPr/>
          <p:nvPr/>
        </p:nvSpPr>
        <p:spPr>
          <a:xfrm>
            <a:off x="1149333" y="3068437"/>
            <a:ext cx="2102892" cy="1190254"/>
          </a:xfrm>
          <a:prstGeom prst="cloudCallout">
            <a:avLst>
              <a:gd name="adj1" fmla="val 63064"/>
              <a:gd name="adj2" fmla="val 42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Leptons vs </a:t>
            </a:r>
            <a:br>
              <a:rPr lang="en-US" dirty="0"/>
            </a:br>
            <a:r>
              <a:rPr lang="en-US" dirty="0" err="1"/>
              <a:t>u&amp;d</a:t>
            </a:r>
            <a:r>
              <a:rPr lang="en-US" dirty="0"/>
              <a:t> quarks?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D69A8-538F-E444-A735-8071C0332E72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2D36F-9DBD-0247-B279-13BD5B20757B}"/>
              </a:ext>
            </a:extLst>
          </p:cNvPr>
          <p:cNvSpPr/>
          <p:nvPr/>
        </p:nvSpPr>
        <p:spPr>
          <a:xfrm>
            <a:off x="3621505" y="1455070"/>
            <a:ext cx="3705727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D2A5F3-3029-6540-B218-EF5D0CA09BD3}"/>
              </a:ext>
            </a:extLst>
          </p:cNvPr>
          <p:cNvSpPr/>
          <p:nvPr/>
        </p:nvSpPr>
        <p:spPr>
          <a:xfrm>
            <a:off x="7931317" y="4408547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3C37138-CEE0-AE4B-96B8-655782DA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7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 DO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F967515-94A2-1F41-A182-F8BB9F2AAB8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5325066" y="3357031"/>
            <a:ext cx="4504127" cy="902192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Vector bosons: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WW, ZZ, </a:t>
            </a:r>
            <a:r>
              <a:rPr lang="el-GR" sz="2000" b="0" dirty="0" err="1">
                <a:solidFill>
                  <a:schemeClr val="accent6">
                    <a:lumMod val="50000"/>
                  </a:schemeClr>
                </a:solidFill>
              </a:rPr>
              <a:t>γγ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, gg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AB8D402-B386-FB4E-BDEB-826844A0A5B7}"/>
              </a:ext>
            </a:extLst>
          </p:cNvPr>
          <p:cNvSpPr txBox="1">
            <a:spLocks/>
          </p:cNvSpPr>
          <p:nvPr/>
        </p:nvSpPr>
        <p:spPr>
          <a:xfrm rot="16200000">
            <a:off x="4776697" y="2871011"/>
            <a:ext cx="3323469" cy="9851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rd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gen. fermions</a:t>
            </a:r>
          </a:p>
          <a:p>
            <a:pPr lvl="1">
              <a:buFont typeface="Wingdings" charset="2"/>
              <a:buChar char="ü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ttH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sym typeface="Wingdings"/>
              </a:rPr>
              <a:t>bb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, H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ττ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8756232" y="3254239"/>
            <a:ext cx="2338681" cy="1004452"/>
          </a:xfrm>
          <a:prstGeom prst="cloudCallout">
            <a:avLst>
              <a:gd name="adj1" fmla="val -52720"/>
              <a:gd name="adj2" fmla="val -637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Properties &amp; </a:t>
            </a:r>
            <a:br>
              <a:rPr lang="en-US" dirty="0"/>
            </a:br>
            <a:r>
              <a:rPr lang="en-US" dirty="0"/>
              <a:t>Self coupling?</a:t>
            </a:r>
          </a:p>
        </p:txBody>
      </p:sp>
    </p:spTree>
    <p:extLst>
      <p:ext uri="{BB962C8B-B14F-4D97-AF65-F5344CB8AC3E}">
        <p14:creationId xmlns:p14="http://schemas.microsoft.com/office/powerpoint/2010/main" val="58437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0"/>
            <a:ext cx="841472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72137" y="0"/>
            <a:ext cx="161986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7497" y="0"/>
            <a:ext cx="21849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9466" y="5484776"/>
            <a:ext cx="75370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EXAMPLE 1: DARK HIGGS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0CC525-C1EB-334D-8DE2-5BB5D382D1DF}"/>
              </a:ext>
            </a:extLst>
          </p:cNvPr>
          <p:cNvSpPr txBox="1">
            <a:spLocks/>
          </p:cNvSpPr>
          <p:nvPr/>
        </p:nvSpPr>
        <p:spPr>
          <a:xfrm>
            <a:off x="2280444" y="6362386"/>
            <a:ext cx="8964465" cy="14465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H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invisible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: Coupling of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Higgs to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Dark Matter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and/or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neutrinos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409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2CBE90-55AC-BA4A-B1A0-9C23C3A347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61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Energy frontier (ESPP discussion), Nikhef (5 Oct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7250272" y="2067165"/>
            <a:ext cx="1517496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DB14-6204-8743-AE07-43D06D21F0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16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04C94495-303A-774D-ADF4-64038C1899DF}" vid="{4916C409-41C3-6543-A90F-029863FD7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</Template>
  <TotalTime>1481</TotalTime>
  <Words>582</Words>
  <Application>Microsoft Macintosh PowerPoint</Application>
  <PresentationFormat>Widescreen</PresentationFormat>
  <Paragraphs>136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PowerPoint Presentation</vt:lpstr>
      <vt:lpstr>A NEW COLLIDER</vt:lpstr>
      <vt:lpstr>A NEW COLLIDER</vt:lpstr>
      <vt:lpstr>MOTIVATION</vt:lpstr>
      <vt:lpstr>HIGGS: DONE</vt:lpstr>
      <vt:lpstr>TO DO</vt:lpstr>
      <vt:lpstr> </vt:lpstr>
      <vt:lpstr>PROSPECTS</vt:lpstr>
      <vt:lpstr>PROSPECTS</vt:lpstr>
      <vt:lpstr>PROSPECTS</vt:lpstr>
      <vt:lpstr>PROSPECTS</vt:lpstr>
      <vt:lpstr>PROSPECTS</vt:lpstr>
      <vt:lpstr>PowerPoint Presentation</vt:lpstr>
      <vt:lpstr>SELF COUPLING</vt:lpstr>
      <vt:lpstr>SENSITIVITIES</vt:lpstr>
      <vt:lpstr>SENSITIVITIES</vt:lpstr>
      <vt:lpstr>DREAM BIG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LFNU LHC DIRECT SEARCHES</dc:title>
  <dc:creator>tristandupree@gmail.com</dc:creator>
  <cp:lastModifiedBy>tristandupree@gmail.com</cp:lastModifiedBy>
  <cp:revision>124</cp:revision>
  <cp:lastPrinted>2018-10-05T08:30:59Z</cp:lastPrinted>
  <dcterms:created xsi:type="dcterms:W3CDTF">2018-01-15T14:11:22Z</dcterms:created>
  <dcterms:modified xsi:type="dcterms:W3CDTF">2018-10-05T11:06:03Z</dcterms:modified>
</cp:coreProperties>
</file>