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83" r:id="rId5"/>
    <p:sldId id="281" r:id="rId6"/>
    <p:sldId id="289" r:id="rId7"/>
    <p:sldId id="290" r:id="rId8"/>
    <p:sldId id="292" r:id="rId9"/>
    <p:sldId id="293" r:id="rId10"/>
    <p:sldId id="294" r:id="rId11"/>
    <p:sldId id="286" r:id="rId1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91C"/>
    <a:srgbClr val="003F5E"/>
    <a:srgbClr val="F57B20"/>
    <a:srgbClr val="F57A1E"/>
    <a:srgbClr val="013F5E"/>
    <a:srgbClr val="003959"/>
    <a:srgbClr val="ED1556"/>
    <a:srgbClr val="003F5D"/>
    <a:srgbClr val="1C4161"/>
    <a:srgbClr val="004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70" d="100"/>
          <a:sy n="70" d="100"/>
        </p:scale>
        <p:origin x="1164" y="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24/09/2018</a:t>
            </a:fld>
            <a:endParaRPr lang="en-GB"/>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9" name="Rectangle 18"/>
          <p:cNvSpPr/>
          <p:nvPr userDrawn="1"/>
        </p:nvSpPr>
        <p:spPr>
          <a:xfrm>
            <a:off x="0" y="0"/>
            <a:ext cx="121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5" name="Text Placeholder 4"/>
          <p:cNvSpPr>
            <a:spLocks noGrp="1"/>
          </p:cNvSpPr>
          <p:nvPr>
            <p:ph type="body" sz="quarter" idx="11" hasCustomPrompt="1"/>
          </p:nvPr>
        </p:nvSpPr>
        <p:spPr>
          <a:xfrm>
            <a:off x="710060" y="3625010"/>
            <a:ext cx="5096933"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710060" y="5484095"/>
            <a:ext cx="5003270"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710060" y="2804347"/>
            <a:ext cx="5733073"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710060" y="2398309"/>
            <a:ext cx="5733073"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710060" y="5785333"/>
            <a:ext cx="5003270"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710060" y="3947187"/>
            <a:ext cx="5096933" cy="347215"/>
          </a:xfrm>
        </p:spPr>
        <p:txBody>
          <a:bodyPr>
            <a:normAutofit/>
          </a:bodyPr>
          <a:lstStyle>
            <a:lvl1pPr marL="0" indent="0">
              <a:buNone/>
              <a:defRPr sz="1800" b="0" baseline="0"/>
            </a:lvl1pPr>
          </a:lstStyle>
          <a:p>
            <a:pPr lvl="0"/>
            <a:r>
              <a:rPr lang="en-US" dirty="0" smtClean="0"/>
              <a:t>Role in Project, AARC (if applicable)</a:t>
            </a:r>
          </a:p>
        </p:txBody>
      </p:sp>
      <p:sp>
        <p:nvSpPr>
          <p:cNvPr id="18" name="Text Placeholder 4"/>
          <p:cNvSpPr>
            <a:spLocks noGrp="1"/>
          </p:cNvSpPr>
          <p:nvPr>
            <p:ph type="body" sz="quarter" idx="20" hasCustomPrompt="1"/>
          </p:nvPr>
        </p:nvSpPr>
        <p:spPr>
          <a:xfrm>
            <a:off x="710060" y="4249758"/>
            <a:ext cx="6613609"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894961" y="4765918"/>
            <a:ext cx="914400" cy="190399"/>
          </a:xfrm>
        </p:spPr>
        <p:txBody>
          <a:bodyPr>
            <a:normAutofit/>
          </a:bodyPr>
          <a:lstStyle>
            <a:lvl1pPr marL="0" indent="0">
              <a:buNone/>
              <a:defRPr sz="600"/>
            </a:lvl1pPr>
          </a:lstStyle>
          <a:p>
            <a:pPr lvl="0"/>
            <a:r>
              <a:rPr lang="en-US" dirty="0" smtClean="0"/>
              <a:t>Logo (optional)</a:t>
            </a:r>
            <a:endParaRPr lang="en-GB" dirty="0"/>
          </a:p>
        </p:txBody>
      </p:sp>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r="34543"/>
          <a:stretch/>
        </p:blipFill>
        <p:spPr>
          <a:xfrm>
            <a:off x="6306948" y="-77026"/>
            <a:ext cx="2887852" cy="6977361"/>
          </a:xfrm>
          <a:prstGeom prst="rect">
            <a:avLst/>
          </a:prstGeom>
        </p:spPr>
      </p:pic>
      <p:sp>
        <p:nvSpPr>
          <p:cNvPr id="23" name="TextBox 22"/>
          <p:cNvSpPr txBox="1"/>
          <p:nvPr userDrawn="1"/>
        </p:nvSpPr>
        <p:spPr>
          <a:xfrm>
            <a:off x="1961799" y="927798"/>
            <a:ext cx="5579861" cy="338554"/>
          </a:xfrm>
          <a:prstGeom prst="rect">
            <a:avLst/>
          </a:prstGeom>
          <a:noFill/>
        </p:spPr>
        <p:txBody>
          <a:bodyPr wrap="none" rtlCol="0">
            <a:spAutoFit/>
          </a:bodyPr>
          <a:lstStyle/>
          <a:p>
            <a:r>
              <a:rPr lang="en-GB" sz="1600" smtClean="0">
                <a:solidFill>
                  <a:srgbClr val="003F5E"/>
                </a:solidFill>
              </a:rPr>
              <a:t>Authentication and Authorisation for Research and Collaboration</a:t>
            </a:r>
            <a:endParaRPr lang="en-GB" sz="1600">
              <a:solidFill>
                <a:srgbClr val="003F5E"/>
              </a:solidFill>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715" y="509608"/>
            <a:ext cx="1418612" cy="1281741"/>
          </a:xfrm>
          <a:prstGeom prst="rect">
            <a:avLst/>
          </a:prstGeom>
        </p:spPr>
      </p:pic>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716838"/>
            <a:ext cx="462915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342902" y="1716837"/>
            <a:ext cx="3236119"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489287" y="304803"/>
            <a:ext cx="3601692" cy="646331"/>
          </a:xfrm>
          <a:prstGeom prst="rect">
            <a:avLst/>
          </a:prstGeom>
          <a:noFill/>
        </p:spPr>
        <p:txBody>
          <a:bodyPr wrap="none" rtlCol="0">
            <a:spAutoFit/>
          </a:bodyPr>
          <a:lstStyle/>
          <a:p>
            <a:r>
              <a:rPr lang="en-GB" sz="1800" b="1" smtClean="0">
                <a:solidFill>
                  <a:srgbClr val="003F5D"/>
                </a:solidFill>
              </a:rPr>
              <a:t>Style</a:t>
            </a:r>
            <a:r>
              <a:rPr lang="en-GB" sz="1800" b="1" baseline="0" smtClean="0">
                <a:solidFill>
                  <a:srgbClr val="003F5D"/>
                </a:solidFill>
              </a:rPr>
              <a:t> Guide</a:t>
            </a:r>
          </a:p>
          <a:p>
            <a:r>
              <a:rPr lang="en-GB" sz="1800" baseline="0" smtClean="0">
                <a:solidFill>
                  <a:srgbClr val="F57A1E"/>
                </a:solidFill>
              </a:rPr>
              <a:t>A Guide to Using the AARC Template</a:t>
            </a:r>
            <a:endParaRPr lang="en-GB" sz="1800">
              <a:solidFill>
                <a:srgbClr val="F57A1E"/>
              </a:solidFill>
            </a:endParaRPr>
          </a:p>
        </p:txBody>
      </p:sp>
      <p:sp>
        <p:nvSpPr>
          <p:cNvPr id="4" name="TextBox 3"/>
          <p:cNvSpPr txBox="1"/>
          <p:nvPr userDrawn="1"/>
        </p:nvSpPr>
        <p:spPr>
          <a:xfrm>
            <a:off x="585275" y="2025770"/>
            <a:ext cx="7612243" cy="3139321"/>
          </a:xfrm>
          <a:prstGeom prst="rect">
            <a:avLst/>
          </a:prstGeom>
          <a:noFill/>
        </p:spPr>
        <p:txBody>
          <a:bodyPr wrap="square" rtlCol="0">
            <a:spAutoFit/>
          </a:bodyPr>
          <a:lstStyle/>
          <a:p>
            <a:pPr marL="214313" indent="-214313">
              <a:buFont typeface="Arial" panose="020B0604020202020204" pitchFamily="34" charset="0"/>
              <a:buChar char="•"/>
            </a:pPr>
            <a:r>
              <a:rPr lang="en-GB" sz="1800" smtClean="0">
                <a:solidFill>
                  <a:srgbClr val="003F5D"/>
                </a:solidFill>
              </a:rPr>
              <a:t>This template is to</a:t>
            </a:r>
            <a:r>
              <a:rPr lang="en-GB" sz="1800" baseline="0" smtClean="0">
                <a:solidFill>
                  <a:srgbClr val="003F5D"/>
                </a:solidFill>
              </a:rPr>
              <a:t> present information on behalf of the AARC Project</a:t>
            </a:r>
          </a:p>
          <a:p>
            <a:pPr marL="214313" indent="-214313">
              <a:buFont typeface="Arial" panose="020B0604020202020204" pitchFamily="34" charset="0"/>
              <a:buChar char="•"/>
            </a:pPr>
            <a:r>
              <a:rPr lang="en-GB" sz="1800" baseline="0" smtClean="0">
                <a:solidFill>
                  <a:srgbClr val="003F5D"/>
                </a:solidFill>
              </a:rPr>
              <a:t>Font is Calibri and will auto-size. Avoid using a font size less than 18pt.  Main font colour is Teal, </a:t>
            </a:r>
            <a:r>
              <a:rPr lang="en-GB" sz="1800" baseline="0" smtClean="0">
                <a:solidFill>
                  <a:srgbClr val="F57B20"/>
                </a:solidFill>
              </a:rPr>
              <a:t>highlight colour is Orange and should be used sparingly.</a:t>
            </a:r>
            <a:r>
              <a:rPr lang="en-GB" sz="1800" baseline="0" smtClean="0">
                <a:solidFill>
                  <a:srgbClr val="ED1556"/>
                </a:solidFill>
              </a:rPr>
              <a:t> </a:t>
            </a:r>
            <a:r>
              <a:rPr lang="en-GB" sz="1800" baseline="0" smtClean="0">
                <a:solidFill>
                  <a:srgbClr val="003F5D"/>
                </a:solidFill>
              </a:rPr>
              <a:t>If the colours are not shown in PowerPoint use the colour picker to select the correct colour from the logo or these samples</a:t>
            </a:r>
            <a:endParaRPr lang="en-GB" sz="1800" baseline="0" smtClean="0">
              <a:solidFill>
                <a:srgbClr val="ED1556"/>
              </a:solidFill>
            </a:endParaRPr>
          </a:p>
          <a:p>
            <a:pPr marL="214313" indent="-214313">
              <a:buFont typeface="Arial" panose="020B0604020202020204" pitchFamily="34" charset="0"/>
              <a:buChar char="•"/>
            </a:pPr>
            <a:endParaRPr lang="en-GB" sz="1800" baseline="0" smtClean="0">
              <a:solidFill>
                <a:srgbClr val="ED1556"/>
              </a:solidFill>
            </a:endParaRPr>
          </a:p>
          <a:p>
            <a:pPr marL="214313" indent="-214313">
              <a:buFont typeface="Arial" panose="020B0604020202020204" pitchFamily="34" charset="0"/>
              <a:buChar char="•"/>
            </a:pPr>
            <a:r>
              <a:rPr lang="en-GB" sz="1800" baseline="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smtClean="0">
              <a:solidFill>
                <a:srgbClr val="003F5D"/>
              </a:solidFill>
            </a:endParaRPr>
          </a:p>
          <a:p>
            <a:pPr marL="214313" indent="-214313">
              <a:buFont typeface="Arial" panose="020B0604020202020204" pitchFamily="34" charset="0"/>
              <a:buChar char="•"/>
            </a:pPr>
            <a:r>
              <a:rPr lang="en-GB" sz="1800" baseline="0" smtClean="0">
                <a:solidFill>
                  <a:srgbClr val="003F5D"/>
                </a:solidFill>
              </a:rPr>
              <a:t>The end slide includes EU logo, copyright, and funding statement and must be included in any slide packs distributed or printed.</a:t>
            </a:r>
          </a:p>
        </p:txBody>
      </p:sp>
      <p:sp>
        <p:nvSpPr>
          <p:cNvPr id="5" name="Oval 4"/>
          <p:cNvSpPr/>
          <p:nvPr userDrawn="1"/>
        </p:nvSpPr>
        <p:spPr>
          <a:xfrm>
            <a:off x="8167657" y="5560973"/>
            <a:ext cx="545432"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7413676" y="5560973"/>
            <a:ext cx="545432"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3"/>
            <a:ext cx="9144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57922" y="4"/>
            <a:ext cx="3786078" cy="6858000"/>
          </a:xfrm>
          <a:prstGeom prst="rect">
            <a:avLst/>
          </a:prstGeom>
        </p:spPr>
      </p:pic>
      <p:sp>
        <p:nvSpPr>
          <p:cNvPr id="18" name="TextBox 17"/>
          <p:cNvSpPr txBox="1"/>
          <p:nvPr userDrawn="1"/>
        </p:nvSpPr>
        <p:spPr>
          <a:xfrm>
            <a:off x="1599866" y="6296426"/>
            <a:ext cx="5747086" cy="276999"/>
          </a:xfrm>
          <a:prstGeom prst="rect">
            <a:avLst/>
          </a:prstGeom>
          <a:noFill/>
        </p:spPr>
        <p:txBody>
          <a:bodyPr wrap="none" rtlCol="0">
            <a:spAutoFit/>
          </a:bodyPr>
          <a:lstStyle/>
          <a:p>
            <a:pPr algn="ctr"/>
            <a:r>
              <a:rPr lang="en-GB" sz="600" kern="1200" smtClean="0">
                <a:solidFill>
                  <a:schemeClr val="bg1"/>
                </a:solidFill>
                <a:effectLst/>
                <a:latin typeface="+mn-lt"/>
                <a:ea typeface="+mn-ea"/>
                <a:cs typeface="+mn-cs"/>
              </a:rPr>
              <a:t>© GÉANT  on behalf of the AARC project.</a:t>
            </a:r>
          </a:p>
          <a:p>
            <a:pPr marL="0" marR="0" indent="0" algn="ctr" defTabSz="914400" rtl="0" eaLnBrk="1" fontAlgn="auto" latinLnBrk="0" hangingPunct="1">
              <a:lnSpc>
                <a:spcPct val="100000"/>
              </a:lnSpc>
              <a:spcBef>
                <a:spcPts val="0"/>
              </a:spcBef>
              <a:spcAft>
                <a:spcPts val="0"/>
              </a:spcAft>
              <a:buClrTx/>
              <a:buSzTx/>
              <a:buFontTx/>
              <a:buNone/>
              <a:tabLst/>
              <a:defRPr/>
            </a:pPr>
            <a:r>
              <a:rPr lang="en-GB" sz="600" kern="1200" smtClean="0">
                <a:solidFill>
                  <a:schemeClr val="bg1"/>
                </a:solidFill>
                <a:effectLst/>
                <a:latin typeface="+mn-lt"/>
                <a:ea typeface="+mn-ea"/>
                <a:cs typeface="+mn-cs"/>
              </a:rPr>
              <a:t>The work leading to these results has received funding from the European Union’s Horizon 2020 research and innovation programme under Grant Agreement No. </a:t>
            </a:r>
            <a:r>
              <a:rPr lang="is-IS" sz="600" kern="1200" smtClean="0">
                <a:solidFill>
                  <a:schemeClr val="bg1"/>
                </a:solidFill>
                <a:effectLst/>
                <a:latin typeface="+mn-lt"/>
                <a:ea typeface="+mn-ea"/>
                <a:cs typeface="+mn-cs"/>
              </a:rPr>
              <a:t>730941 </a:t>
            </a:r>
            <a:r>
              <a:rPr lang="en-GB" sz="600" kern="1200" smtClean="0">
                <a:solidFill>
                  <a:schemeClr val="bg1"/>
                </a:solidFill>
                <a:effectLst/>
                <a:latin typeface="+mn-lt"/>
                <a:ea typeface="+mn-ea"/>
                <a:cs typeface="+mn-cs"/>
              </a:rPr>
              <a:t>(AARC2).</a:t>
            </a:r>
            <a:endParaRPr lang="en-GB" sz="600">
              <a:solidFill>
                <a:schemeClr val="bg1"/>
              </a:solidFill>
            </a:endParaRPr>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8991" y="5966378"/>
            <a:ext cx="368836" cy="294664"/>
          </a:xfrm>
          <a:prstGeom prst="rect">
            <a:avLst/>
          </a:prstGeom>
        </p:spPr>
      </p:pic>
      <p:sp>
        <p:nvSpPr>
          <p:cNvPr id="8" name="TextBox 7"/>
          <p:cNvSpPr txBox="1"/>
          <p:nvPr userDrawn="1"/>
        </p:nvSpPr>
        <p:spPr>
          <a:xfrm>
            <a:off x="2614962" y="2395574"/>
            <a:ext cx="3748975" cy="1446550"/>
          </a:xfrm>
          <a:prstGeom prst="rect">
            <a:avLst/>
          </a:prstGeom>
          <a:noFill/>
        </p:spPr>
        <p:txBody>
          <a:bodyPr wrap="none" rtlCol="0">
            <a:spAutoFit/>
          </a:bodyPr>
          <a:lstStyle/>
          <a:p>
            <a:pPr algn="ctr"/>
            <a:r>
              <a:rPr lang="en-GB" sz="4400" smtClean="0">
                <a:solidFill>
                  <a:schemeClr val="bg1"/>
                </a:solidFill>
              </a:rPr>
              <a:t>Thank you</a:t>
            </a:r>
          </a:p>
          <a:p>
            <a:pPr algn="ctr"/>
            <a:r>
              <a:rPr lang="en-GB" sz="4400" smtClean="0">
                <a:solidFill>
                  <a:srgbClr val="F6791C"/>
                </a:solidFill>
              </a:rPr>
              <a:t>Any</a:t>
            </a:r>
            <a:r>
              <a:rPr lang="en-GB" sz="4400" baseline="0" smtClean="0">
                <a:solidFill>
                  <a:srgbClr val="F6791C"/>
                </a:solidFill>
              </a:rPr>
              <a:t> Questions?</a:t>
            </a:r>
            <a:endParaRPr lang="en-GB" sz="4400">
              <a:solidFill>
                <a:srgbClr val="F6791C"/>
              </a:solidFill>
            </a:endParaRPr>
          </a:p>
        </p:txBody>
      </p:sp>
      <p:sp>
        <p:nvSpPr>
          <p:cNvPr id="25" name="Content Placeholder 24"/>
          <p:cNvSpPr>
            <a:spLocks noGrp="1"/>
          </p:cNvSpPr>
          <p:nvPr>
            <p:ph sz="quarter" idx="11" hasCustomPrompt="1"/>
          </p:nvPr>
        </p:nvSpPr>
        <p:spPr>
          <a:xfrm>
            <a:off x="2822375" y="4113541"/>
            <a:ext cx="3334147"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2" name="TextBox 1"/>
          <p:cNvSpPr txBox="1"/>
          <p:nvPr userDrawn="1"/>
        </p:nvSpPr>
        <p:spPr>
          <a:xfrm>
            <a:off x="3781553" y="5598281"/>
            <a:ext cx="1383712" cy="246221"/>
          </a:xfrm>
          <a:prstGeom prst="rect">
            <a:avLst/>
          </a:prstGeom>
          <a:noFill/>
        </p:spPr>
        <p:txBody>
          <a:bodyPr wrap="none" rtlCol="0">
            <a:spAutoFit/>
          </a:bodyPr>
          <a:lstStyle/>
          <a:p>
            <a:r>
              <a:rPr lang="en-GB" sz="1000" smtClean="0">
                <a:solidFill>
                  <a:schemeClr val="bg1"/>
                </a:solidFill>
              </a:rPr>
              <a:t>https://aarc-project.eu</a:t>
            </a:r>
            <a:endParaRPr lang="en-GB" sz="1000">
              <a:solidFill>
                <a:schemeClr val="bg1"/>
              </a:solidFill>
            </a:endParaRPr>
          </a:p>
        </p:txBody>
      </p:sp>
      <p:pic>
        <p:nvPicPr>
          <p:cNvPr id="10" name="Picture 9"/>
          <p:cNvPicPr>
            <a:picLocks noChangeAspect="1"/>
          </p:cNvPicPr>
          <p:nvPr userDrawn="1"/>
        </p:nvPicPr>
        <p:blipFill rotWithShape="1">
          <a:blip r:embed="rId4"/>
          <a:srcRect b="30428"/>
          <a:stretch/>
        </p:blipFill>
        <p:spPr>
          <a:xfrm>
            <a:off x="3737103" y="4835818"/>
            <a:ext cx="1385319" cy="785666"/>
          </a:xfrm>
          <a:prstGeom prst="rect">
            <a:avLst/>
          </a:prstGeom>
        </p:spPr>
      </p:pic>
    </p:spTree>
    <p:extLst>
      <p:ext uri="{BB962C8B-B14F-4D97-AF65-F5344CB8AC3E}">
        <p14:creationId xmlns:p14="http://schemas.microsoft.com/office/powerpoint/2010/main" val="35123395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825625"/>
            <a:ext cx="417195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29150" y="1825625"/>
            <a:ext cx="38862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1953" y="1681163"/>
            <a:ext cx="413623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361951" y="2489205"/>
            <a:ext cx="4164806" cy="37004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6" y="1524003"/>
            <a:ext cx="5898092"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6239933"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451594" y="1532467"/>
            <a:ext cx="2"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9144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352930" y="4083050"/>
            <a:ext cx="8406062" cy="218139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6" name="Rectangle 5"/>
          <p:cNvSpPr/>
          <p:nvPr userDrawn="1"/>
        </p:nvSpPr>
        <p:spPr>
          <a:xfrm>
            <a:off x="0" y="3858126"/>
            <a:ext cx="9144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336215" y="1524586"/>
            <a:ext cx="8486943" cy="210093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651518"/>
            <a:ext cx="462915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342902" y="1642188"/>
            <a:ext cx="3236119"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341735" y="74650"/>
            <a:ext cx="7209065"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0201" y="203200"/>
            <a:ext cx="6780516"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333377" y="1439334"/>
            <a:ext cx="8181975" cy="473763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8296359" y="6406020"/>
            <a:ext cx="555766"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a:p>
        </p:txBody>
      </p:sp>
      <p:cxnSp>
        <p:nvCxnSpPr>
          <p:cNvPr id="13" name="Straight Connector 12"/>
          <p:cNvCxnSpPr/>
          <p:nvPr userDrawn="1"/>
        </p:nvCxnSpPr>
        <p:spPr>
          <a:xfrm>
            <a:off x="333377" y="6406020"/>
            <a:ext cx="8456062"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323849" y="6481611"/>
            <a:ext cx="1363134"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smtClean="0">
                <a:solidFill>
                  <a:srgbClr val="003F5E"/>
                </a:solidFill>
              </a:rPr>
              <a:t>https://aarc-project.eu</a:t>
            </a:r>
            <a:endParaRPr lang="en-GB" sz="750">
              <a:solidFill>
                <a:srgbClr val="003F5E"/>
              </a:solidFill>
            </a:endParaRPr>
          </a:p>
        </p:txBody>
      </p:sp>
      <p:cxnSp>
        <p:nvCxnSpPr>
          <p:cNvPr id="8" name="Straight Connector 7"/>
          <p:cNvCxnSpPr/>
          <p:nvPr userDrawn="1"/>
        </p:nvCxnSpPr>
        <p:spPr>
          <a:xfrm flipH="1">
            <a:off x="333378" y="1224328"/>
            <a:ext cx="7705723"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934984" y="212124"/>
            <a:ext cx="975767" cy="881623"/>
          </a:xfrm>
          <a:prstGeom prst="rect">
            <a:avLst/>
          </a:prstGeom>
        </p:spPr>
      </p:pic>
      <p:pic>
        <p:nvPicPr>
          <p:cNvPr id="11" name="Picture 1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17174" y="6452249"/>
            <a:ext cx="349573" cy="315846"/>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iki.geant.org/x/PIArB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docs.google.com/document/d/1PnO6bxNCu3EVUG8K4TJgpaCsyA6yCib6EwQ_rDOQWvk/edit?usp=sharing"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s://wiki.geant.org/x/NihwB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710060" y="3653970"/>
            <a:ext cx="5096933" cy="375289"/>
          </a:xfrm>
        </p:spPr>
        <p:txBody>
          <a:bodyPr>
            <a:normAutofit/>
          </a:bodyPr>
          <a:lstStyle/>
          <a:p>
            <a:r>
              <a:rPr lang="en-GB" smtClean="0"/>
              <a:t>Ian Neilson</a:t>
            </a:r>
            <a:endParaRPr lang="en-GB"/>
          </a:p>
        </p:txBody>
      </p:sp>
      <p:sp>
        <p:nvSpPr>
          <p:cNvPr id="3" name="Text Placeholder 2"/>
          <p:cNvSpPr>
            <a:spLocks noGrp="1"/>
          </p:cNvSpPr>
          <p:nvPr>
            <p:ph type="body" sz="quarter" idx="12"/>
          </p:nvPr>
        </p:nvSpPr>
        <p:spPr/>
        <p:txBody>
          <a:bodyPr>
            <a:normAutofit/>
          </a:bodyPr>
          <a:lstStyle/>
          <a:p>
            <a:r>
              <a:rPr lang="en-GB" dirty="0"/>
              <a:t>44th </a:t>
            </a:r>
            <a:r>
              <a:rPr lang="en-GB" dirty="0" err="1" smtClean="0"/>
              <a:t>EUGridPMA</a:t>
            </a:r>
            <a:r>
              <a:rPr lang="en-GB" dirty="0" smtClean="0"/>
              <a:t>, Toulouse</a:t>
            </a:r>
            <a:endParaRPr lang="en-GB" dirty="0"/>
          </a:p>
        </p:txBody>
      </p:sp>
      <p:sp>
        <p:nvSpPr>
          <p:cNvPr id="5" name="Text Placeholder 4"/>
          <p:cNvSpPr>
            <a:spLocks noGrp="1"/>
          </p:cNvSpPr>
          <p:nvPr>
            <p:ph type="body" sz="quarter" idx="14"/>
          </p:nvPr>
        </p:nvSpPr>
        <p:spPr>
          <a:xfrm>
            <a:off x="710060" y="2521879"/>
            <a:ext cx="5965060" cy="473242"/>
          </a:xfrm>
        </p:spPr>
        <p:txBody>
          <a:bodyPr/>
          <a:lstStyle/>
          <a:p>
            <a:r>
              <a:rPr lang="en-GB" dirty="0" smtClean="0"/>
              <a:t>AARC2 </a:t>
            </a:r>
            <a:r>
              <a:rPr lang="en-GB" dirty="0" smtClean="0"/>
              <a:t>NA3 </a:t>
            </a:r>
            <a:r>
              <a:rPr lang="en-GB" dirty="0"/>
              <a:t>Acceptable Use Policy </a:t>
            </a:r>
            <a:r>
              <a:rPr lang="en-GB" dirty="0" smtClean="0"/>
              <a:t>alignment</a:t>
            </a:r>
            <a:endParaRPr lang="en-GB" dirty="0"/>
          </a:p>
        </p:txBody>
      </p:sp>
      <p:sp>
        <p:nvSpPr>
          <p:cNvPr id="6" name="Text Placeholder 5"/>
          <p:cNvSpPr>
            <a:spLocks noGrp="1"/>
          </p:cNvSpPr>
          <p:nvPr>
            <p:ph type="body" sz="quarter" idx="18"/>
          </p:nvPr>
        </p:nvSpPr>
        <p:spPr/>
        <p:txBody>
          <a:bodyPr/>
          <a:lstStyle/>
          <a:p>
            <a:r>
              <a:rPr lang="en-GB" dirty="0" smtClean="0"/>
              <a:t>September </a:t>
            </a:r>
            <a:r>
              <a:rPr lang="en-GB" dirty="0" smtClean="0"/>
              <a:t>24-26</a:t>
            </a:r>
            <a:r>
              <a:rPr lang="en-GB" dirty="0" smtClean="0"/>
              <a:t>, </a:t>
            </a:r>
            <a:r>
              <a:rPr lang="en-GB" dirty="0"/>
              <a:t>2018</a:t>
            </a:r>
          </a:p>
        </p:txBody>
      </p:sp>
      <p:sp>
        <p:nvSpPr>
          <p:cNvPr id="7" name="Text Placeholder 6"/>
          <p:cNvSpPr>
            <a:spLocks noGrp="1"/>
          </p:cNvSpPr>
          <p:nvPr>
            <p:ph type="body" sz="quarter" idx="19"/>
          </p:nvPr>
        </p:nvSpPr>
        <p:spPr/>
        <p:txBody>
          <a:bodyPr>
            <a:normAutofit/>
          </a:bodyPr>
          <a:lstStyle/>
          <a:p>
            <a:r>
              <a:rPr lang="en-GB" smtClean="0"/>
              <a:t>AARC2 NA3.3 Co-ordinator</a:t>
            </a: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9007" y="4258628"/>
            <a:ext cx="2414268" cy="523683"/>
          </a:xfrm>
          <a:prstGeom prst="rect">
            <a:avLst/>
          </a:prstGeom>
        </p:spPr>
      </p:pic>
    </p:spTree>
    <p:extLst>
      <p:ext uri="{BB962C8B-B14F-4D97-AF65-F5344CB8AC3E}">
        <p14:creationId xmlns:p14="http://schemas.microsoft.com/office/powerpoint/2010/main" val="2779453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lvl="1" indent="0" algn="just">
              <a:buNone/>
            </a:pPr>
            <a:endParaRPr lang="en-GB" sz="1600" dirty="0" smtClean="0">
              <a:solidFill>
                <a:srgbClr val="003F5E"/>
              </a:solidFill>
            </a:endParaRPr>
          </a:p>
          <a:p>
            <a:pPr marL="342900" lvl="1" indent="0" algn="just">
              <a:buNone/>
            </a:pPr>
            <a:r>
              <a:rPr lang="en-GB" sz="1600" dirty="0" smtClean="0">
                <a:solidFill>
                  <a:srgbClr val="003F5E"/>
                </a:solidFill>
              </a:rPr>
              <a:t>“… develop </a:t>
            </a:r>
            <a:r>
              <a:rPr lang="en-GB" sz="1600" dirty="0">
                <a:solidFill>
                  <a:srgbClr val="003F5E"/>
                </a:solidFill>
              </a:rPr>
              <a:t>the policy framework for communities, providing recommendations for </a:t>
            </a:r>
            <a:r>
              <a:rPr lang="en-GB" sz="1600" dirty="0">
                <a:solidFill>
                  <a:srgbClr val="F6791C"/>
                </a:solidFill>
              </a:rPr>
              <a:t>baseline “policy  profiles” for users, communities and identity providers</a:t>
            </a:r>
            <a:r>
              <a:rPr lang="en-GB" sz="1600" dirty="0">
                <a:solidFill>
                  <a:srgbClr val="003F5E"/>
                </a:solidFill>
              </a:rPr>
              <a:t>, and, </a:t>
            </a:r>
            <a:r>
              <a:rPr lang="en-GB" sz="1600" dirty="0" smtClean="0">
                <a:solidFill>
                  <a:srgbClr val="003F5E"/>
                </a:solidFill>
              </a:rPr>
              <a:t>through such </a:t>
            </a:r>
            <a:r>
              <a:rPr lang="en-GB" sz="1600" dirty="0">
                <a:solidFill>
                  <a:srgbClr val="003F5E"/>
                </a:solidFill>
              </a:rPr>
              <a:t>harmonisation, will reduce the “policy silos” that hinder </a:t>
            </a:r>
            <a:r>
              <a:rPr lang="en-GB" sz="1600" dirty="0" smtClean="0">
                <a:solidFill>
                  <a:srgbClr val="003F5E"/>
                </a:solidFill>
              </a:rPr>
              <a:t>interoperation</a:t>
            </a:r>
            <a:r>
              <a:rPr lang="en-GB" sz="1600" dirty="0">
                <a:solidFill>
                  <a:srgbClr val="003F5E"/>
                </a:solidFill>
              </a:rPr>
              <a:t>. The policy profiles will be defined in close </a:t>
            </a:r>
            <a:r>
              <a:rPr lang="en-GB" sz="1600" dirty="0">
                <a:solidFill>
                  <a:srgbClr val="F6791C"/>
                </a:solidFill>
              </a:rPr>
              <a:t>interaction with European and global stakeholders</a:t>
            </a:r>
            <a:r>
              <a:rPr lang="en-GB" sz="1600" dirty="0">
                <a:solidFill>
                  <a:srgbClr val="003F5E"/>
                </a:solidFill>
              </a:rPr>
              <a:t>, specifically the e-infrastructures and research infrastructures, so that in the AAI ecosystem every participant is able to rely on well-defined predictable behaviour by the other participants in the infrastructure</a:t>
            </a:r>
            <a:r>
              <a:rPr lang="en-GB" sz="1600" dirty="0" smtClean="0">
                <a:solidFill>
                  <a:srgbClr val="003F5E"/>
                </a:solidFill>
              </a:rPr>
              <a:t>.”</a:t>
            </a:r>
          </a:p>
          <a:p>
            <a:pPr marL="342900" lvl="1" indent="0" algn="just">
              <a:buNone/>
            </a:pPr>
            <a:endParaRPr lang="en-GB" sz="1600" dirty="0">
              <a:solidFill>
                <a:srgbClr val="003F5E"/>
              </a:solidFill>
            </a:endParaRPr>
          </a:p>
          <a:p>
            <a:endParaRPr lang="en-GB" sz="2000" dirty="0" smtClean="0"/>
          </a:p>
          <a:p>
            <a:r>
              <a:rPr lang="en-GB" sz="2000" dirty="0" smtClean="0"/>
              <a:t>MS19:MNA3.5:Month </a:t>
            </a:r>
            <a:r>
              <a:rPr lang="en-GB" sz="2000" dirty="0" smtClean="0"/>
              <a:t>9 </a:t>
            </a:r>
            <a:r>
              <a:rPr lang="en-GB" sz="2000" dirty="0" smtClean="0">
                <a:sym typeface="Wingdings" panose="05000000000000000000" pitchFamily="2" charset="2"/>
              </a:rPr>
              <a:t></a:t>
            </a:r>
            <a:endParaRPr lang="en-GB" sz="2000" dirty="0" smtClean="0"/>
          </a:p>
          <a:p>
            <a:pPr lvl="2"/>
            <a:r>
              <a:rPr lang="en-GB" sz="1600" dirty="0" smtClean="0"/>
              <a:t>Inventory </a:t>
            </a:r>
            <a:r>
              <a:rPr lang="en-GB" sz="1600" dirty="0"/>
              <a:t>of high-assurance identity requirements from the AARC2 use </a:t>
            </a:r>
            <a:r>
              <a:rPr lang="en-GB" sz="1600" dirty="0" smtClean="0"/>
              <a:t>cases</a:t>
            </a:r>
          </a:p>
          <a:p>
            <a:endParaRPr lang="en-GB" sz="2000" dirty="0" smtClean="0"/>
          </a:p>
          <a:p>
            <a:r>
              <a:rPr lang="en-GB" sz="2000" dirty="0" smtClean="0"/>
              <a:t>D3.3:DNA3.4:Month </a:t>
            </a:r>
            <a:r>
              <a:rPr lang="en-GB" sz="2000" dirty="0" smtClean="0"/>
              <a:t>24</a:t>
            </a:r>
          </a:p>
          <a:p>
            <a:pPr lvl="2"/>
            <a:r>
              <a:rPr lang="en-GB" sz="1600" dirty="0" smtClean="0"/>
              <a:t>Recommendations </a:t>
            </a:r>
            <a:r>
              <a:rPr lang="en-GB" sz="1600" dirty="0"/>
              <a:t>for e-Researcher-Centric Policies and </a:t>
            </a:r>
            <a:r>
              <a:rPr lang="en-GB" sz="1600" dirty="0" smtClean="0"/>
              <a:t>Assurance</a:t>
            </a:r>
            <a:endParaRPr lang="en-GB" sz="1600"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lstStyle/>
          <a:p>
            <a:r>
              <a:rPr lang="en-GB" dirty="0" smtClean="0"/>
              <a:t>AARC2 NA3</a:t>
            </a:r>
            <a:br>
              <a:rPr lang="en-GB" dirty="0" smtClean="0"/>
            </a:br>
            <a:r>
              <a:rPr lang="en-GB" dirty="0" smtClean="0">
                <a:solidFill>
                  <a:srgbClr val="F6791C"/>
                </a:solidFill>
              </a:rPr>
              <a:t>Task </a:t>
            </a:r>
            <a:r>
              <a:rPr lang="en-GB" dirty="0">
                <a:solidFill>
                  <a:srgbClr val="F6791C"/>
                </a:solidFill>
              </a:rPr>
              <a:t>3 - e-Researcher-Centric Policies </a:t>
            </a:r>
            <a:endParaRPr lang="en-GB" dirty="0">
              <a:solidFill>
                <a:srgbClr val="F6791C"/>
              </a:solidFill>
            </a:endParaRPr>
          </a:p>
        </p:txBody>
      </p:sp>
    </p:spTree>
    <p:extLst>
      <p:ext uri="{BB962C8B-B14F-4D97-AF65-F5344CB8AC3E}">
        <p14:creationId xmlns:p14="http://schemas.microsoft.com/office/powerpoint/2010/main" val="1539507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GB" i="1" dirty="0"/>
              <a:t>To make a recommendation for the content of an Acceptable Use Policy (AUP) to act as a baseline policy (or template) for adoption by research communities. </a:t>
            </a:r>
            <a:endParaRPr lang="en-GB" i="1" dirty="0" smtClean="0"/>
          </a:p>
          <a:p>
            <a:endParaRPr lang="en-GB" dirty="0" smtClean="0"/>
          </a:p>
          <a:p>
            <a:r>
              <a:rPr lang="en-GB" dirty="0" smtClean="0"/>
              <a:t>To </a:t>
            </a:r>
            <a:r>
              <a:rPr lang="en-GB" dirty="0"/>
              <a:t>facilitate </a:t>
            </a:r>
            <a:r>
              <a:rPr lang="en-GB" dirty="0" smtClean="0"/>
              <a:t>-</a:t>
            </a:r>
          </a:p>
          <a:p>
            <a:pPr marL="800100" lvl="1" indent="-457200">
              <a:lnSpc>
                <a:spcPct val="150000"/>
              </a:lnSpc>
              <a:buFont typeface="+mj-lt"/>
              <a:buAutoNum type="alphaLcParenR"/>
            </a:pPr>
            <a:r>
              <a:rPr lang="en-GB" sz="2200" dirty="0" smtClean="0"/>
              <a:t>a </a:t>
            </a:r>
            <a:r>
              <a:rPr lang="en-GB" sz="2200" dirty="0"/>
              <a:t>more rapid community infrastructure ‘bootstrap’ </a:t>
            </a:r>
            <a:endParaRPr lang="en-GB" sz="2200" dirty="0" smtClean="0"/>
          </a:p>
          <a:p>
            <a:pPr marL="800100" lvl="1" indent="-457200">
              <a:lnSpc>
                <a:spcPct val="150000"/>
              </a:lnSpc>
              <a:buFont typeface="+mj-lt"/>
              <a:buAutoNum type="alphaLcParenR"/>
            </a:pPr>
            <a:r>
              <a:rPr lang="en-GB" sz="2200" dirty="0" smtClean="0"/>
              <a:t>ease </a:t>
            </a:r>
            <a:r>
              <a:rPr lang="en-GB" sz="2200" dirty="0"/>
              <a:t>the trust of users across infrastructures </a:t>
            </a:r>
            <a:endParaRPr lang="en-GB" sz="2200" dirty="0" smtClean="0"/>
          </a:p>
          <a:p>
            <a:pPr marL="800100" lvl="1" indent="-457200">
              <a:lnSpc>
                <a:spcPct val="100000"/>
              </a:lnSpc>
              <a:buFont typeface="+mj-lt"/>
              <a:buAutoNum type="alphaLcParenR"/>
            </a:pPr>
            <a:r>
              <a:rPr lang="en-GB" sz="2200" dirty="0" smtClean="0"/>
              <a:t>provide </a:t>
            </a:r>
            <a:r>
              <a:rPr lang="en-GB" sz="2200" dirty="0"/>
              <a:t>a consistent and more understandable enrolment for users.</a:t>
            </a:r>
          </a:p>
          <a:p>
            <a:r>
              <a:rPr lang="en-GB" dirty="0" smtClean="0"/>
              <a:t>Adoption of a policy preferred to template</a:t>
            </a:r>
            <a:endParaRPr lang="en-GB" dirty="0"/>
          </a:p>
        </p:txBody>
      </p:sp>
      <p:sp>
        <p:nvSpPr>
          <p:cNvPr id="4" name="Title 3"/>
          <p:cNvSpPr>
            <a:spLocks noGrp="1"/>
          </p:cNvSpPr>
          <p:nvPr>
            <p:ph type="title"/>
          </p:nvPr>
        </p:nvSpPr>
        <p:spPr>
          <a:xfrm>
            <a:off x="341735" y="74650"/>
            <a:ext cx="7209065" cy="1325563"/>
          </a:xfrm>
        </p:spPr>
        <p:txBody>
          <a:bodyPr/>
          <a:lstStyle/>
          <a:p>
            <a:r>
              <a:rPr lang="en-GB" dirty="0" smtClean="0"/>
              <a:t>Motivation</a:t>
            </a:r>
            <a:endParaRPr lang="en-GB" dirty="0"/>
          </a:p>
        </p:txBody>
      </p:sp>
      <p:sp>
        <p:nvSpPr>
          <p:cNvPr id="5" name="Slide Number Placeholder 4"/>
          <p:cNvSpPr>
            <a:spLocks noGrp="1"/>
          </p:cNvSpPr>
          <p:nvPr>
            <p:ph type="sldNum" sz="quarter" idx="12"/>
          </p:nvPr>
        </p:nvSpPr>
        <p:spPr/>
        <p:txBody>
          <a:bodyPr/>
          <a:lstStyle/>
          <a:p>
            <a:fld id="{6F576E6A-F32A-4612-884C-86870357C6B4}" type="slidenum">
              <a:rPr lang="en-GB" smtClean="0"/>
              <a:pPr/>
              <a:t>3</a:t>
            </a:fld>
            <a:endParaRPr lang="en-GB" dirty="0"/>
          </a:p>
        </p:txBody>
      </p:sp>
    </p:spTree>
    <p:extLst>
      <p:ext uri="{BB962C8B-B14F-4D97-AF65-F5344CB8AC3E}">
        <p14:creationId xmlns:p14="http://schemas.microsoft.com/office/powerpoint/2010/main" val="299168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WISE security group meeting in Abingdon, UK 27/2/2018</a:t>
            </a:r>
          </a:p>
          <a:p>
            <a:pPr lvl="1"/>
            <a:r>
              <a:rPr lang="en-GB" dirty="0" smtClean="0"/>
              <a:t>Decide to base on “historic” JSPG (EGEE/WLCG/OSG/PRACE et al) AUP after analysis of existing community AUPs</a:t>
            </a:r>
          </a:p>
          <a:p>
            <a:pPr lvl="1"/>
            <a:r>
              <a:rPr lang="en-GB" dirty="0" smtClean="0">
                <a:hlinkClick r:id="rId2"/>
              </a:rPr>
              <a:t>https</a:t>
            </a:r>
            <a:r>
              <a:rPr lang="en-GB" dirty="0">
                <a:hlinkClick r:id="rId2"/>
              </a:rPr>
              <a:t>://</a:t>
            </a:r>
            <a:r>
              <a:rPr lang="en-GB" dirty="0" smtClean="0">
                <a:hlinkClick r:id="rId2"/>
              </a:rPr>
              <a:t>wiki.geant.org/x/PIArBQ</a:t>
            </a:r>
            <a:endParaRPr lang="en-GB" dirty="0" smtClean="0"/>
          </a:p>
          <a:p>
            <a:r>
              <a:rPr lang="en-GB" dirty="0" smtClean="0"/>
              <a:t>AARC2 </a:t>
            </a:r>
            <a:r>
              <a:rPr lang="en-GB" dirty="0"/>
              <a:t>third project meeting in Athens, Greece 10-13/4/2018</a:t>
            </a:r>
          </a:p>
          <a:p>
            <a:pPr lvl="1"/>
            <a:r>
              <a:rPr lang="en-GB" dirty="0"/>
              <a:t>and 43rd </a:t>
            </a:r>
            <a:r>
              <a:rPr lang="en-GB" dirty="0" err="1"/>
              <a:t>EUGridPMA</a:t>
            </a:r>
            <a:r>
              <a:rPr lang="en-GB" dirty="0"/>
              <a:t> meeting in Karlsruhe, Germany 23-26/5/2018 with additional material</a:t>
            </a:r>
          </a:p>
          <a:p>
            <a:r>
              <a:rPr lang="en-GB" dirty="0" smtClean="0"/>
              <a:t>EOSC-hub/AARC2/EGI/EUDAT/WLCG </a:t>
            </a:r>
            <a:r>
              <a:rPr lang="en-GB" dirty="0"/>
              <a:t>Joint Security Policy Workshop at CERN, Switzerland </a:t>
            </a:r>
            <a:r>
              <a:rPr lang="en-GB" dirty="0" smtClean="0"/>
              <a:t>18-20/7/2018</a:t>
            </a:r>
          </a:p>
          <a:p>
            <a:pPr lvl="2"/>
            <a:r>
              <a:rPr lang="en-GB" dirty="0"/>
              <a:t>Significant re-wording based on feedback </a:t>
            </a:r>
            <a:r>
              <a:rPr lang="en-GB" dirty="0" smtClean="0"/>
              <a:t>after </a:t>
            </a:r>
            <a:r>
              <a:rPr lang="en-GB" dirty="0"/>
              <a:t>AARC all-hands </a:t>
            </a:r>
            <a:r>
              <a:rPr lang="en-GB" dirty="0" smtClean="0"/>
              <a:t>meeting</a:t>
            </a:r>
            <a:endParaRPr lang="en-GB" dirty="0"/>
          </a:p>
          <a:p>
            <a:pPr lvl="2"/>
            <a:r>
              <a:rPr lang="en-GB" dirty="0"/>
              <a:t>Basic clauses stay the same (less one) but restructured</a:t>
            </a:r>
          </a:p>
          <a:p>
            <a:pPr lvl="2"/>
            <a:r>
              <a:rPr lang="en-GB" dirty="0" smtClean="0"/>
              <a:t>Sustainable via WISE group -&gt; Baseline AUP v1.0</a:t>
            </a:r>
            <a:endParaRPr lang="en-GB" dirty="0"/>
          </a:p>
          <a:p>
            <a:r>
              <a:rPr lang="en-GB" dirty="0" smtClean="0"/>
              <a:t>WISE @ 2018 </a:t>
            </a:r>
            <a:r>
              <a:rPr lang="en-GB" dirty="0"/>
              <a:t>NSF Cybersecurity Summit in Alexandria, VA, USA </a:t>
            </a:r>
            <a:r>
              <a:rPr lang="en-GB" dirty="0" smtClean="0"/>
              <a:t>21/8/2018</a:t>
            </a:r>
          </a:p>
          <a:p>
            <a:pPr lvl="1"/>
            <a:r>
              <a:rPr lang="en-GB" dirty="0" smtClean="0"/>
              <a:t>Thanks to Dave Kelsey</a:t>
            </a:r>
          </a:p>
          <a:p>
            <a:pPr lvl="1"/>
            <a:r>
              <a:rPr lang="en-US" dirty="0" smtClean="0"/>
              <a:t>Comments and suggestions to follow</a:t>
            </a:r>
            <a:endParaRPr lang="en-GB" dirty="0" smtClean="0"/>
          </a:p>
          <a:p>
            <a:r>
              <a:rPr lang="en-US" dirty="0" smtClean="0"/>
              <a:t>44</a:t>
            </a:r>
            <a:r>
              <a:rPr lang="en-US" baseline="30000" dirty="0" smtClean="0"/>
              <a:t>th</a:t>
            </a:r>
            <a:r>
              <a:rPr lang="en-US" dirty="0" smtClean="0"/>
              <a:t> </a:t>
            </a:r>
            <a:r>
              <a:rPr lang="en-US" dirty="0" err="1" smtClean="0"/>
              <a:t>EUGridPMA</a:t>
            </a:r>
            <a:r>
              <a:rPr lang="en-US" dirty="0" smtClean="0"/>
              <a:t> @ Toulouse ? ……………</a:t>
            </a:r>
            <a:endParaRPr lang="en-GB"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4" name="Title 3"/>
          <p:cNvSpPr>
            <a:spLocks noGrp="1"/>
          </p:cNvSpPr>
          <p:nvPr>
            <p:ph type="title"/>
          </p:nvPr>
        </p:nvSpPr>
        <p:spPr/>
        <p:txBody>
          <a:bodyPr/>
          <a:lstStyle/>
          <a:p>
            <a:r>
              <a:rPr lang="en-GB" dirty="0" smtClean="0"/>
              <a:t>WISE Baseline AUP trajectory</a:t>
            </a:r>
            <a:endParaRPr lang="en-GB" dirty="0"/>
          </a:p>
        </p:txBody>
      </p:sp>
    </p:spTree>
    <p:extLst>
      <p:ext uri="{BB962C8B-B14F-4D97-AF65-F5344CB8AC3E}">
        <p14:creationId xmlns:p14="http://schemas.microsoft.com/office/powerpoint/2010/main" val="2490972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7018" y="2682564"/>
            <a:ext cx="2998106" cy="3236639"/>
          </a:xfrm>
        </p:spPr>
      </p:pic>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a:xfrm>
            <a:off x="389032" y="73362"/>
            <a:ext cx="7209065" cy="1325563"/>
          </a:xfrm>
        </p:spPr>
        <p:txBody>
          <a:bodyPr/>
          <a:lstStyle/>
          <a:p>
            <a:r>
              <a:rPr lang="en-GB" dirty="0" smtClean="0"/>
              <a:t>Current draft discussion points</a:t>
            </a:r>
            <a:endParaRPr lang="en-GB" dirty="0"/>
          </a:p>
        </p:txBody>
      </p:sp>
      <p:sp>
        <p:nvSpPr>
          <p:cNvPr id="6" name="TextBox 5"/>
          <p:cNvSpPr txBox="1"/>
          <p:nvPr/>
        </p:nvSpPr>
        <p:spPr>
          <a:xfrm>
            <a:off x="3721744" y="2661090"/>
            <a:ext cx="1418086" cy="369332"/>
          </a:xfrm>
          <a:prstGeom prst="rect">
            <a:avLst/>
          </a:prstGeom>
          <a:noFill/>
        </p:spPr>
        <p:txBody>
          <a:bodyPr wrap="square" rtlCol="0">
            <a:spAutoFit/>
          </a:bodyPr>
          <a:lstStyle/>
          <a:p>
            <a:r>
              <a:rPr lang="en-US" dirty="0" smtClean="0"/>
              <a:t>- Google doc</a:t>
            </a:r>
            <a:endParaRPr lang="en-GB" dirty="0"/>
          </a:p>
        </p:txBody>
      </p:sp>
      <p:sp>
        <p:nvSpPr>
          <p:cNvPr id="7" name="TextBox 6"/>
          <p:cNvSpPr txBox="1"/>
          <p:nvPr/>
        </p:nvSpPr>
        <p:spPr>
          <a:xfrm>
            <a:off x="4646726" y="3439526"/>
            <a:ext cx="3366499" cy="369332"/>
          </a:xfrm>
          <a:prstGeom prst="rect">
            <a:avLst/>
          </a:prstGeom>
          <a:noFill/>
        </p:spPr>
        <p:txBody>
          <a:bodyPr wrap="none" rtlCol="0">
            <a:spAutoFit/>
          </a:bodyPr>
          <a:lstStyle/>
          <a:p>
            <a:r>
              <a:rPr lang="en-GB" dirty="0" smtClean="0"/>
              <a:t>Nobody likes “Granting </a:t>
            </a:r>
            <a:r>
              <a:rPr lang="en-GB" dirty="0"/>
              <a:t>A</a:t>
            </a:r>
            <a:r>
              <a:rPr lang="en-GB" dirty="0" smtClean="0"/>
              <a:t>uthority”</a:t>
            </a:r>
            <a:endParaRPr lang="en-GB" dirty="0"/>
          </a:p>
        </p:txBody>
      </p:sp>
      <p:sp>
        <p:nvSpPr>
          <p:cNvPr id="8" name="TextBox 7"/>
          <p:cNvSpPr txBox="1"/>
          <p:nvPr/>
        </p:nvSpPr>
        <p:spPr>
          <a:xfrm>
            <a:off x="4421254" y="3868505"/>
            <a:ext cx="4328608" cy="369332"/>
          </a:xfrm>
          <a:prstGeom prst="rect">
            <a:avLst/>
          </a:prstGeom>
          <a:noFill/>
        </p:spPr>
        <p:txBody>
          <a:bodyPr wrap="square" rtlCol="0">
            <a:spAutoFit/>
          </a:bodyPr>
          <a:lstStyle/>
          <a:p>
            <a:r>
              <a:rPr lang="en-GB" dirty="0"/>
              <a:t>D</a:t>
            </a:r>
            <a:r>
              <a:rPr lang="en-GB" dirty="0" smtClean="0"/>
              <a:t>escribe the goal of the Granting Authority</a:t>
            </a:r>
            <a:endParaRPr lang="en-GB" dirty="0"/>
          </a:p>
        </p:txBody>
      </p:sp>
      <p:sp>
        <p:nvSpPr>
          <p:cNvPr id="9" name="TextBox 8"/>
          <p:cNvSpPr txBox="1"/>
          <p:nvPr/>
        </p:nvSpPr>
        <p:spPr>
          <a:xfrm>
            <a:off x="4810509" y="4346087"/>
            <a:ext cx="3174475" cy="646331"/>
          </a:xfrm>
          <a:prstGeom prst="rect">
            <a:avLst/>
          </a:prstGeom>
          <a:noFill/>
        </p:spPr>
        <p:txBody>
          <a:bodyPr wrap="square" rtlCol="0">
            <a:spAutoFit/>
          </a:bodyPr>
          <a:lstStyle/>
          <a:p>
            <a:r>
              <a:rPr lang="en-GB" dirty="0" smtClean="0"/>
              <a:t>Discussion on limiting shared credentials and accounts</a:t>
            </a:r>
            <a:endParaRPr lang="en-GB" dirty="0"/>
          </a:p>
        </p:txBody>
      </p:sp>
      <p:sp>
        <p:nvSpPr>
          <p:cNvPr id="10" name="TextBox 9"/>
          <p:cNvSpPr txBox="1"/>
          <p:nvPr/>
        </p:nvSpPr>
        <p:spPr>
          <a:xfrm>
            <a:off x="5166359" y="5107086"/>
            <a:ext cx="1862882" cy="369332"/>
          </a:xfrm>
          <a:prstGeom prst="rect">
            <a:avLst/>
          </a:prstGeom>
          <a:noFill/>
        </p:spPr>
        <p:txBody>
          <a:bodyPr wrap="none" rtlCol="0">
            <a:spAutoFit/>
          </a:bodyPr>
          <a:lstStyle/>
          <a:p>
            <a:r>
              <a:rPr lang="en-GB" dirty="0" smtClean="0"/>
              <a:t>Minor corrections</a:t>
            </a:r>
            <a:endParaRPr lang="en-GB" dirty="0"/>
          </a:p>
        </p:txBody>
      </p:sp>
      <p:sp>
        <p:nvSpPr>
          <p:cNvPr id="11" name="Oval 10"/>
          <p:cNvSpPr/>
          <p:nvPr/>
        </p:nvSpPr>
        <p:spPr>
          <a:xfrm>
            <a:off x="1096575" y="3158422"/>
            <a:ext cx="316486" cy="118745"/>
          </a:xfrm>
          <a:prstGeom prst="ellipse">
            <a:avLst/>
          </a:prstGeom>
          <a:no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a:stCxn id="11" idx="6"/>
            <a:endCxn id="7" idx="1"/>
          </p:cNvCxnSpPr>
          <p:nvPr/>
        </p:nvCxnSpPr>
        <p:spPr>
          <a:xfrm>
            <a:off x="1413061" y="3217795"/>
            <a:ext cx="3233665" cy="406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1" idx="6"/>
            <a:endCxn id="8" idx="1"/>
          </p:cNvCxnSpPr>
          <p:nvPr/>
        </p:nvCxnSpPr>
        <p:spPr>
          <a:xfrm>
            <a:off x="1841082" y="3217795"/>
            <a:ext cx="2580172" cy="835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7" idx="6"/>
            <a:endCxn id="9" idx="1"/>
          </p:cNvCxnSpPr>
          <p:nvPr/>
        </p:nvCxnSpPr>
        <p:spPr>
          <a:xfrm>
            <a:off x="2001343" y="4058585"/>
            <a:ext cx="2809166" cy="610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43" idx="6"/>
            <a:endCxn id="10" idx="1"/>
          </p:cNvCxnSpPr>
          <p:nvPr/>
        </p:nvCxnSpPr>
        <p:spPr>
          <a:xfrm>
            <a:off x="2190332" y="4456346"/>
            <a:ext cx="2976027" cy="835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44" idx="6"/>
            <a:endCxn id="10" idx="1"/>
          </p:cNvCxnSpPr>
          <p:nvPr/>
        </p:nvCxnSpPr>
        <p:spPr>
          <a:xfrm>
            <a:off x="1488118" y="4638714"/>
            <a:ext cx="3678241" cy="653038"/>
          </a:xfrm>
          <a:prstGeom prst="line">
            <a:avLst/>
          </a:prstGeom>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1524596" y="3158422"/>
            <a:ext cx="316486" cy="118745"/>
          </a:xfrm>
          <a:prstGeom prst="ellipse">
            <a:avLst/>
          </a:prstGeom>
          <a:no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1873846" y="4396973"/>
            <a:ext cx="316486" cy="118745"/>
          </a:xfrm>
          <a:prstGeom prst="ellipse">
            <a:avLst/>
          </a:prstGeom>
          <a:no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1171632" y="4579341"/>
            <a:ext cx="316486" cy="118745"/>
          </a:xfrm>
          <a:prstGeom prst="ellipse">
            <a:avLst/>
          </a:prstGeom>
          <a:no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1684857" y="3999212"/>
            <a:ext cx="316486" cy="118745"/>
          </a:xfrm>
          <a:prstGeom prst="ellipse">
            <a:avLst/>
          </a:prstGeom>
          <a:no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9" name="Picture 4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0787" y="1327476"/>
            <a:ext cx="3593881" cy="1157670"/>
          </a:xfrm>
          <a:prstGeom prst="rect">
            <a:avLst/>
          </a:prstGeom>
        </p:spPr>
      </p:pic>
      <p:sp>
        <p:nvSpPr>
          <p:cNvPr id="56" name="TextBox 55"/>
          <p:cNvSpPr txBox="1"/>
          <p:nvPr/>
        </p:nvSpPr>
        <p:spPr>
          <a:xfrm>
            <a:off x="3182175" y="1342607"/>
            <a:ext cx="1248612" cy="369332"/>
          </a:xfrm>
          <a:prstGeom prst="rect">
            <a:avLst/>
          </a:prstGeom>
          <a:noFill/>
        </p:spPr>
        <p:txBody>
          <a:bodyPr wrap="none" rtlCol="0">
            <a:spAutoFit/>
          </a:bodyPr>
          <a:lstStyle/>
          <a:p>
            <a:r>
              <a:rPr lang="en-US" dirty="0" smtClean="0"/>
              <a:t>AARC wiki -</a:t>
            </a:r>
            <a:endParaRPr lang="en-GB" dirty="0"/>
          </a:p>
        </p:txBody>
      </p:sp>
    </p:spTree>
    <p:extLst>
      <p:ext uri="{BB962C8B-B14F-4D97-AF65-F5344CB8AC3E}">
        <p14:creationId xmlns:p14="http://schemas.microsoft.com/office/powerpoint/2010/main" val="136765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GB" b="1" dirty="0" smtClean="0"/>
              <a:t>Acceptable </a:t>
            </a:r>
            <a:r>
              <a:rPr lang="en-GB" b="1" dirty="0"/>
              <a:t>Use Policy and Conditions of Use</a:t>
            </a:r>
            <a:endParaRPr lang="en-GB" b="1" dirty="0"/>
          </a:p>
          <a:p>
            <a:pPr marL="0" indent="0">
              <a:buNone/>
            </a:pPr>
            <a:r>
              <a:rPr lang="en-GB" dirty="0"/>
              <a:t>This Acceptable Use Policy and Conditions of Use (“AUP”) defines the rules that govern your access to and use (including transmission, processing, and storage of data) of the resources and services (the “Services”) as granted by {community, and/or the agency, or infrastructure name} </a:t>
            </a:r>
            <a:r>
              <a:rPr lang="en-GB" dirty="0">
                <a:solidFill>
                  <a:schemeClr val="tx1"/>
                </a:solidFill>
              </a:rPr>
              <a:t>(</a:t>
            </a:r>
            <a:r>
              <a:rPr lang="en-GB" dirty="0">
                <a:solidFill>
                  <a:srgbClr val="F6791C"/>
                </a:solidFill>
              </a:rPr>
              <a:t>the "Granting Authority"</a:t>
            </a:r>
            <a:r>
              <a:rPr lang="en-GB" dirty="0">
                <a:solidFill>
                  <a:schemeClr val="tx1"/>
                </a:solidFill>
              </a:rPr>
              <a:t>)</a:t>
            </a:r>
            <a:r>
              <a:rPr lang="en-GB" dirty="0"/>
              <a:t>. </a:t>
            </a:r>
            <a:r>
              <a:rPr lang="en-GB" dirty="0">
                <a:solidFill>
                  <a:srgbClr val="F6791C"/>
                </a:solidFill>
              </a:rPr>
              <a:t>The goal of the Granting Authority is to {describe here the objectives of the Granting Authority}.</a:t>
            </a:r>
            <a:endParaRPr lang="en-GB" dirty="0">
              <a:solidFill>
                <a:srgbClr val="F6791C"/>
              </a:solidFill>
            </a:endParaRPr>
          </a:p>
          <a:p>
            <a:pPr marL="0" indent="0">
              <a:buNone/>
            </a:pPr>
            <a:r>
              <a:rPr lang="en-GB" dirty="0"/>
              <a:t/>
            </a:r>
            <a:br>
              <a:rPr lang="en-GB" dirty="0"/>
            </a:br>
            <a:r>
              <a:rPr lang="en-GB" dirty="0"/>
              <a:t>&lt;This document may be augmented by additional agreements or terms and conditions, in which case the granting authority may optionally add specific clauses - or references thereto - here that are not in conflict with the clauses below and that further define and limit what constitutes acceptable use. The wording of the following clauses must not be changed.&gt;</a:t>
            </a:r>
            <a:endParaRPr lang="en-GB" dirty="0"/>
          </a:p>
          <a:p>
            <a:pPr marL="0" indent="0">
              <a:buNone/>
            </a:pPr>
            <a:r>
              <a:rPr lang="en-GB" dirty="0"/>
              <a:t/>
            </a:r>
            <a:br>
              <a:rPr lang="en-GB" dirty="0"/>
            </a:br>
            <a:r>
              <a:rPr lang="en-GB" dirty="0"/>
              <a:t>1. You shall only use the Services in a fashion consistent with the stated goals and policies of the Granting Authority.</a:t>
            </a:r>
            <a:endParaRPr lang="en-GB" dirty="0"/>
          </a:p>
          <a:p>
            <a:pPr marL="0" indent="0">
              <a:buNone/>
            </a:pPr>
            <a:r>
              <a:rPr lang="en-GB" dirty="0"/>
              <a:t>2. You shall not use the Services for any purpose that is unlawful and you shall not breach, attempt to breach, nor circumvent any administrative or security controls.</a:t>
            </a:r>
            <a:endParaRPr lang="en-GB" dirty="0"/>
          </a:p>
          <a:p>
            <a:pPr marL="0" indent="0">
              <a:buNone/>
            </a:pPr>
            <a:r>
              <a:rPr lang="en-GB" dirty="0"/>
              <a:t>3. You shall respect intellectual property and confidentiality agreements.</a:t>
            </a:r>
            <a:endParaRPr lang="en-GB" dirty="0"/>
          </a:p>
          <a:p>
            <a:pPr marL="0" indent="0">
              <a:buNone/>
            </a:pPr>
            <a:r>
              <a:rPr lang="en-GB" dirty="0"/>
              <a:t>4. You shall protect your access credentials (e.g. private keys or passwords)</a:t>
            </a:r>
            <a:r>
              <a:rPr lang="en-GB" strike="sngStrike" dirty="0"/>
              <a:t> </a:t>
            </a:r>
            <a:r>
              <a:rPr lang="en-GB" strike="sngStrike" dirty="0">
                <a:solidFill>
                  <a:srgbClr val="F6791C"/>
                </a:solidFill>
              </a:rPr>
              <a:t>and </a:t>
            </a:r>
            <a:r>
              <a:rPr lang="en-GB" strike="sngStrike" dirty="0" err="1" smtClean="0">
                <a:solidFill>
                  <a:srgbClr val="F6791C"/>
                </a:solidFill>
              </a:rPr>
              <a:t>nN</a:t>
            </a:r>
            <a:r>
              <a:rPr lang="en-GB" dirty="0" err="1" smtClean="0"/>
              <a:t>o</a:t>
            </a:r>
            <a:r>
              <a:rPr lang="en-GB" dirty="0" smtClean="0"/>
              <a:t> </a:t>
            </a:r>
            <a:r>
              <a:rPr lang="en-GB" dirty="0"/>
              <a:t>intentional sharing of user credentials is </a:t>
            </a:r>
            <a:r>
              <a:rPr lang="en-GB" dirty="0" err="1"/>
              <a:t>permitted.</a:t>
            </a:r>
            <a:r>
              <a:rPr lang="en-GB" dirty="0" err="1">
                <a:solidFill>
                  <a:srgbClr val="F6791C"/>
                </a:solidFill>
              </a:rPr>
              <a:t>not</a:t>
            </a:r>
            <a:r>
              <a:rPr lang="en-GB" dirty="0">
                <a:solidFill>
                  <a:srgbClr val="F6791C"/>
                </a:solidFill>
              </a:rPr>
              <a:t> share your account or credentials with anyone or use a shared account to log in.</a:t>
            </a:r>
            <a:endParaRPr lang="en-GB" dirty="0">
              <a:solidFill>
                <a:srgbClr val="F6791C"/>
              </a:solidFill>
            </a:endParaRPr>
          </a:p>
          <a:p>
            <a:pPr marL="0" indent="0">
              <a:buNone/>
            </a:pPr>
            <a:r>
              <a:rPr lang="en-GB" dirty="0"/>
              <a:t>5. You shall keep all your registered information correct and up to date</a:t>
            </a:r>
            <a:r>
              <a:rPr lang="en-GB" dirty="0" smtClean="0"/>
              <a:t>.</a:t>
            </a:r>
            <a:endParaRPr lang="en-GB"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lstStyle/>
          <a:p>
            <a:r>
              <a:rPr lang="en-GB" dirty="0"/>
              <a:t>DRAFT WISE Baseline AUP </a:t>
            </a:r>
            <a:r>
              <a:rPr lang="en-GB" dirty="0" smtClean="0"/>
              <a:t>v1.0 – (1)</a:t>
            </a:r>
            <a:endParaRPr lang="en-GB" dirty="0"/>
          </a:p>
        </p:txBody>
      </p:sp>
    </p:spTree>
    <p:extLst>
      <p:ext uri="{BB962C8B-B14F-4D97-AF65-F5344CB8AC3E}">
        <p14:creationId xmlns:p14="http://schemas.microsoft.com/office/powerpoint/2010/main" val="267055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GB" dirty="0"/>
              <a:t>6. You shall immediately report any known or suspected security breach, credential compromise, or misuse to the security contact stated below; and report any compromised credentials to the relevant issuing authorities.</a:t>
            </a:r>
          </a:p>
          <a:p>
            <a:pPr marL="0" indent="0">
              <a:buNone/>
            </a:pPr>
            <a:r>
              <a:rPr lang="en-GB" dirty="0"/>
              <a:t>7. Reliance on the Services shall only be to the extent specified by </a:t>
            </a:r>
            <a:r>
              <a:rPr lang="en-GB" dirty="0" err="1">
                <a:solidFill>
                  <a:srgbClr val="F6791C"/>
                </a:solidFill>
              </a:rPr>
              <a:t>any</a:t>
            </a:r>
            <a:r>
              <a:rPr lang="en-GB" strike="sngStrike" dirty="0" err="1">
                <a:solidFill>
                  <a:srgbClr val="F6791C"/>
                </a:solidFill>
              </a:rPr>
              <a:t>the</a:t>
            </a:r>
            <a:r>
              <a:rPr lang="en-GB" dirty="0"/>
              <a:t> applicable service level agreements listed below. Use without such agreements is at your own risk.</a:t>
            </a:r>
          </a:p>
          <a:p>
            <a:pPr marL="0" indent="0">
              <a:buNone/>
            </a:pPr>
            <a:r>
              <a:rPr lang="en-GB" dirty="0"/>
              <a:t>8. The Granting Authority and the provider of the Services process your personal data in accordance with their </a:t>
            </a:r>
            <a:r>
              <a:rPr lang="en-GB" strike="sngStrike" dirty="0">
                <a:solidFill>
                  <a:srgbClr val="F6791C"/>
                </a:solidFill>
              </a:rPr>
              <a:t>privacy </a:t>
            </a:r>
            <a:r>
              <a:rPr lang="en-GB" strike="sngStrike" dirty="0" err="1" smtClean="0">
                <a:solidFill>
                  <a:srgbClr val="F6791C"/>
                </a:solidFill>
              </a:rPr>
              <a:t>policies</a:t>
            </a:r>
            <a:r>
              <a:rPr lang="en-GB" dirty="0" err="1" smtClean="0">
                <a:solidFill>
                  <a:srgbClr val="F6791C"/>
                </a:solidFill>
              </a:rPr>
              <a:t>Privacy</a:t>
            </a:r>
            <a:r>
              <a:rPr lang="en-GB" dirty="0" smtClean="0">
                <a:solidFill>
                  <a:srgbClr val="F6791C"/>
                </a:solidFill>
              </a:rPr>
              <a:t> Notices</a:t>
            </a:r>
            <a:r>
              <a:rPr lang="en-GB" dirty="0" smtClean="0"/>
              <a:t> </a:t>
            </a:r>
            <a:r>
              <a:rPr lang="en-GB" dirty="0"/>
              <a:t>listed below.</a:t>
            </a:r>
          </a:p>
          <a:p>
            <a:pPr marL="0" indent="0">
              <a:buNone/>
            </a:pPr>
            <a:r>
              <a:rPr lang="en-GB" dirty="0"/>
              <a:t>9. The Granting Authority or the provider of the Services may, for administrative, operational, or security reasons, restrict or suspend your use without prior notice and without compensation, within their domain of authority, and you shall immediately comply with their instructions regarding your use of the Services.</a:t>
            </a:r>
          </a:p>
          <a:p>
            <a:pPr marL="0" indent="0">
              <a:buNone/>
            </a:pPr>
            <a:r>
              <a:rPr lang="en-GB" dirty="0"/>
              <a:t>10. If you violate these rules, you are liable for the consequences, which may include but are not limited to a report being made to your home organisation and, if the activities are thought to be illegal, to appropriate law enforcement agencies.</a:t>
            </a:r>
          </a:p>
          <a:p>
            <a:pPr marL="0" indent="0">
              <a:buNone/>
            </a:pPr>
            <a:r>
              <a:rPr lang="en-GB" dirty="0"/>
              <a:t/>
            </a:r>
            <a:br>
              <a:rPr lang="en-GB" dirty="0"/>
            </a:br>
            <a:r>
              <a:rPr lang="en-GB" dirty="0"/>
              <a:t>The administrative contact for this AUP is: {email address for the Granting Authority}</a:t>
            </a:r>
          </a:p>
          <a:p>
            <a:pPr marL="0" indent="0">
              <a:buNone/>
            </a:pPr>
            <a:r>
              <a:rPr lang="en-GB" dirty="0"/>
              <a:t>The security contact for this AUP is: {email address for the infrastructure, community, and/or Granting Authority security contact}</a:t>
            </a:r>
          </a:p>
          <a:p>
            <a:pPr marL="0" indent="0">
              <a:buNone/>
            </a:pPr>
            <a:r>
              <a:rPr lang="en-GB" dirty="0"/>
              <a:t>The privacy policies are located at: {URL}</a:t>
            </a:r>
          </a:p>
          <a:p>
            <a:pPr marL="0" indent="0">
              <a:buNone/>
            </a:pPr>
            <a:r>
              <a:rPr lang="en-GB" dirty="0"/>
              <a:t>Applicable service level agreements are located at: &lt;URLs&gt;</a:t>
            </a:r>
          </a:p>
          <a:p>
            <a:endParaRPr lang="en-GB"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lstStyle/>
          <a:p>
            <a:r>
              <a:rPr lang="en-GB" dirty="0"/>
              <a:t>DRAFT WISE Baseline AUP v1.0 – </a:t>
            </a:r>
            <a:r>
              <a:rPr lang="en-GB" dirty="0" smtClean="0"/>
              <a:t>(2)</a:t>
            </a:r>
            <a:endParaRPr lang="en-GB" dirty="0"/>
          </a:p>
        </p:txBody>
      </p:sp>
    </p:spTree>
    <p:extLst>
      <p:ext uri="{BB962C8B-B14F-4D97-AF65-F5344CB8AC3E}">
        <p14:creationId xmlns:p14="http://schemas.microsoft.com/office/powerpoint/2010/main" val="866556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3700" y="4162058"/>
            <a:ext cx="2289208" cy="276676"/>
          </a:xfrm>
          <a:prstGeom prst="rect">
            <a:avLst/>
          </a:prstGeom>
        </p:spPr>
      </p:pic>
    </p:spTree>
    <p:extLst>
      <p:ext uri="{BB962C8B-B14F-4D97-AF65-F5344CB8AC3E}">
        <p14:creationId xmlns:p14="http://schemas.microsoft.com/office/powerpoint/2010/main" val="215798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RC2 template 4 3 format.pptx [Read-Only]" id="{075BAAD6-2404-4ECE-90D3-BF53902B2D9C}" vid="{34A55006-9AD1-49F4-90EF-4CE5B25B80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2.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AA3960-760A-4B61-8C8B-DBF90F37C8C8}">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AARC2 template 4 3 format</Template>
  <TotalTime>1541</TotalTime>
  <Words>658</Words>
  <Application>Microsoft Office PowerPoint</Application>
  <PresentationFormat>On-screen Show (4:3)</PresentationFormat>
  <Paragraphs>69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Verdana</vt:lpstr>
      <vt:lpstr>Wingdings</vt:lpstr>
      <vt:lpstr>GEANT Association</vt:lpstr>
      <vt:lpstr>PowerPoint Presentation</vt:lpstr>
      <vt:lpstr>AARC2 NA3 Task 3 - e-Researcher-Centric Policies </vt:lpstr>
      <vt:lpstr>Motivation</vt:lpstr>
      <vt:lpstr>WISE Baseline AUP trajectory</vt:lpstr>
      <vt:lpstr>Current draft discussion points</vt:lpstr>
      <vt:lpstr>DRAFT WISE Baseline AUP v1.0 – (1)</vt:lpstr>
      <vt:lpstr>DRAFT WISE Baseline AUP v1.0 – (2)</vt:lpstr>
      <vt:lpstr>PowerPoint Presentation</vt:lpstr>
    </vt:vector>
  </TitlesOfParts>
  <Company>STFC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Neilson, Ian (STFC,RAL,SC)</dc:creator>
  <cp:lastModifiedBy>Neilson, Ian (STFC,RAL,SC)</cp:lastModifiedBy>
  <cp:revision>36</cp:revision>
  <cp:lastPrinted>2015-05-01T10:30:08Z</cp:lastPrinted>
  <dcterms:created xsi:type="dcterms:W3CDTF">2018-09-10T13:20:03Z</dcterms:created>
  <dcterms:modified xsi:type="dcterms:W3CDTF">2018-09-25T06:57:47Z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