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2" r:id="rId3"/>
    <p:sldId id="265" r:id="rId4"/>
    <p:sldId id="266" r:id="rId5"/>
    <p:sldId id="295" r:id="rId6"/>
    <p:sldId id="270" r:id="rId7"/>
    <p:sldId id="276" r:id="rId8"/>
    <p:sldId id="297" r:id="rId9"/>
    <p:sldId id="277" r:id="rId10"/>
    <p:sldId id="278" r:id="rId11"/>
    <p:sldId id="279" r:id="rId12"/>
    <p:sldId id="280" r:id="rId13"/>
    <p:sldId id="287" r:id="rId14"/>
    <p:sldId id="288" r:id="rId15"/>
    <p:sldId id="289" r:id="rId16"/>
    <p:sldId id="298" r:id="rId17"/>
    <p:sldId id="281" r:id="rId18"/>
    <p:sldId id="282" r:id="rId19"/>
    <p:sldId id="283" r:id="rId20"/>
    <p:sldId id="284" r:id="rId21"/>
    <p:sldId id="285" r:id="rId22"/>
    <p:sldId id="268" r:id="rId2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8"/>
    <a:srgbClr val="FF3F3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67" autoAdjust="0"/>
    <p:restoredTop sz="91111" autoAdjust="0"/>
  </p:normalViewPr>
  <p:slideViewPr>
    <p:cSldViewPr>
      <p:cViewPr varScale="1">
        <p:scale>
          <a:sx n="115" d="100"/>
          <a:sy n="115" d="100"/>
        </p:scale>
        <p:origin x="306" y="108"/>
      </p:cViewPr>
      <p:guideLst>
        <p:guide orient="horz" pos="2160"/>
        <p:guide pos="864"/>
      </p:guideLst>
    </p:cSldViewPr>
  </p:slideViewPr>
  <p:outlineViewPr>
    <p:cViewPr>
      <p:scale>
        <a:sx n="33" d="100"/>
        <a:sy n="33" d="100"/>
      </p:scale>
      <p:origin x="0" y="161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68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900" y="0"/>
            <a:ext cx="2946189" cy="496650"/>
          </a:xfrm>
          <a:prstGeom prst="rect">
            <a:avLst/>
          </a:prstGeom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08C954-76B6-E648-B325-674312E46D03}" type="datetime1">
              <a:rPr lang="fr-FR"/>
              <a:pPr/>
              <a:t>21/09/2018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6650"/>
          </a:xfrm>
          <a:prstGeom prst="rect">
            <a:avLst/>
          </a:prstGeom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900" y="9428403"/>
            <a:ext cx="2946189" cy="496650"/>
          </a:xfrm>
          <a:prstGeom prst="rect">
            <a:avLst/>
          </a:prstGeom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0C0336-0484-FD40-94C0-4C3F8E95613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68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0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788"/>
            <a:ext cx="5438140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403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0" y="9428403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AC24AB-DA21-4844-ABD6-AC9D8C5D21B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047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55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5106988"/>
            <a:chOff x="0" y="0"/>
            <a:chExt cx="5760" cy="3217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gray">
            <a:xfrm>
              <a:off x="0" y="2251"/>
              <a:ext cx="5760" cy="966"/>
            </a:xfrm>
            <a:custGeom>
              <a:avLst/>
              <a:gdLst/>
              <a:ahLst/>
              <a:cxnLst>
                <a:cxn ang="0">
                  <a:pos x="5760" y="0"/>
                </a:cxn>
                <a:cxn ang="0">
                  <a:pos x="0" y="0"/>
                </a:cxn>
                <a:cxn ang="0">
                  <a:pos x="0" y="966"/>
                </a:cxn>
                <a:cxn ang="0">
                  <a:pos x="4834" y="966"/>
                </a:cxn>
                <a:cxn ang="0">
                  <a:pos x="5760" y="434"/>
                </a:cxn>
                <a:cxn ang="0">
                  <a:pos x="5760" y="0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ea typeface="+mn-ea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ea typeface="+mn-ea"/>
              </a:endParaRPr>
            </a:p>
          </p:txBody>
        </p:sp>
      </p:grpSp>
      <p:pic>
        <p:nvPicPr>
          <p:cNvPr id="7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4279" y="5167522"/>
            <a:ext cx="2715443" cy="15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68538" y="3429000"/>
            <a:ext cx="6191250" cy="10795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552950"/>
            <a:ext cx="6191250" cy="315913"/>
          </a:xfrm>
        </p:spPr>
        <p:txBody>
          <a:bodyPr/>
          <a:lstStyle>
            <a:lvl1pPr marL="0" indent="0">
              <a:buFont typeface="Wingdings" charset="2"/>
              <a:buNone/>
              <a:defRPr sz="1100" b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8952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37874" y="6379273"/>
            <a:ext cx="2268252" cy="25975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fr-FR" sz="900" kern="120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r>
              <a:rPr lang="fr-FR" dirty="0" smtClean="0"/>
              <a:t>Direction des Systèmes d'Informations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381329"/>
            <a:ext cx="576064" cy="257699"/>
          </a:xfrm>
          <a:prstGeom prst="rect">
            <a:avLst/>
          </a:prstGeom>
        </p:spPr>
        <p:txBody>
          <a:bodyPr/>
          <a:lstStyle>
            <a:lvl1pPr>
              <a:defRPr lang="fr-FR" sz="900" kern="120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fld id="{A3C19C75-3A85-4C69-A9BF-3FFF209D3DA8}" type="slidenum">
              <a:rPr smtClean="0"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974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fr-FR" sz="1600" dirty="0" smtClean="0">
                <a:solidFill>
                  <a:schemeClr val="accent1"/>
                </a:solidFill>
                <a:latin typeface="Calibri"/>
                <a:ea typeface="+mn-ea"/>
                <a:cs typeface="Calibri"/>
              </a:defRPr>
            </a:lvl1pPr>
            <a:lvl2pPr marL="250825" indent="-250825">
              <a:defRPr/>
            </a:lvl2pPr>
            <a:lvl3pPr marL="460375" indent="-285750">
              <a:buFont typeface="Wingdings" panose="05000000000000000000" pitchFamily="2" charset="2"/>
              <a:buChar char="v"/>
              <a:defRPr>
                <a:solidFill>
                  <a:srgbClr val="0062A8"/>
                </a:solidFill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425450" lvl="2" indent="-250825" algn="l" rtl="0" eaLnBrk="1" fontAlgn="base" hangingPunct="1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charset="0"/>
              <a:buChar char="n"/>
            </a:pPr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0A6EB7-DDEB-4547-A75D-D0EA3CC30FD1}" type="datetime1">
              <a:rPr lang="fr-FR" smtClean="0"/>
              <a:t>21/09/2018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37874" y="6379273"/>
            <a:ext cx="2268252" cy="25975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fr-FR" sz="900" kern="120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r>
              <a:rPr lang="fr-FR" dirty="0" smtClean="0"/>
              <a:t>Direction des Systèmes d'Informations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381329"/>
            <a:ext cx="576064" cy="257699"/>
          </a:xfrm>
          <a:prstGeom prst="rect">
            <a:avLst/>
          </a:prstGeom>
        </p:spPr>
        <p:txBody>
          <a:bodyPr/>
          <a:lstStyle>
            <a:lvl1pPr>
              <a:defRPr lang="fr-FR" sz="900" kern="120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fld id="{A3C19C75-3A85-4C69-A9BF-3FFF209D3DA8}" type="slidenum">
              <a:rPr smtClean="0"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026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2D77D0-8AC3-49CE-A34E-D81A59E7CEE6}" type="datetime1">
              <a:rPr lang="fr-FR" smtClean="0"/>
              <a:t>21/09/2018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37874" y="6379273"/>
            <a:ext cx="2268252" cy="25975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fr-FR" sz="900" kern="120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r>
              <a:rPr lang="fr-FR" dirty="0" smtClean="0"/>
              <a:t>Direction des Systèmes d'Informations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381329"/>
            <a:ext cx="576064" cy="257699"/>
          </a:xfrm>
          <a:prstGeom prst="rect">
            <a:avLst/>
          </a:prstGeom>
        </p:spPr>
        <p:txBody>
          <a:bodyPr/>
          <a:lstStyle>
            <a:lvl1pPr>
              <a:defRPr lang="fr-FR" sz="900" kern="120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fld id="{A3C19C75-3A85-4C69-A9BF-3FFF209D3DA8}" type="slidenum">
              <a:rPr smtClean="0"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810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Freeform 14"/>
          <p:cNvSpPr>
            <a:spLocks/>
          </p:cNvSpPr>
          <p:nvPr/>
        </p:nvSpPr>
        <p:spPr bwMode="gray">
          <a:xfrm>
            <a:off x="0" y="0"/>
            <a:ext cx="9144000" cy="1533525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0" y="0"/>
              </a:cxn>
              <a:cxn ang="0">
                <a:pos x="0" y="966"/>
              </a:cxn>
              <a:cxn ang="0">
                <a:pos x="4834" y="966"/>
              </a:cxn>
              <a:cxn ang="0">
                <a:pos x="5760" y="434"/>
              </a:cxn>
              <a:cxn ang="0">
                <a:pos x="5760" y="0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73238"/>
            <a:ext cx="7775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30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5947773"/>
            <a:ext cx="1656184" cy="9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37874" y="6379273"/>
            <a:ext cx="2268252" cy="25975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fr-FR" sz="900" kern="120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r>
              <a:rPr lang="fr-FR" dirty="0" smtClean="0"/>
              <a:t>Direction des Systèmes d'Informations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381329"/>
            <a:ext cx="576064" cy="257699"/>
          </a:xfrm>
          <a:prstGeom prst="rect">
            <a:avLst/>
          </a:prstGeom>
        </p:spPr>
        <p:txBody>
          <a:bodyPr/>
          <a:lstStyle>
            <a:lvl1pPr>
              <a:defRPr lang="fr-FR" sz="900" kern="120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fld id="{A3C19C75-3A85-4C69-A9BF-3FFF209D3DA8}" type="slidenum">
              <a:rPr smtClean="0"/>
              <a:pPr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1" fontAlgn="base" hangingPunct="1">
        <a:spcBef>
          <a:spcPct val="60000"/>
        </a:spcBef>
        <a:spcAft>
          <a:spcPct val="40000"/>
        </a:spcAft>
        <a:buClr>
          <a:schemeClr val="hlink"/>
        </a:buClr>
        <a:buFont typeface="Wingdings" charset="0"/>
        <a:buChar char="n"/>
        <a:defRPr sz="1700">
          <a:solidFill>
            <a:schemeClr val="accent1"/>
          </a:solidFill>
          <a:latin typeface="Calibri"/>
          <a:ea typeface="+mn-ea"/>
          <a:cs typeface="Calibri"/>
        </a:defRPr>
      </a:lvl1pPr>
      <a:lvl2pPr marL="423863" indent="-1714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"/>
        <a:defRPr sz="1400">
          <a:solidFill>
            <a:schemeClr val="tx1"/>
          </a:solidFill>
          <a:latin typeface="Calibri"/>
          <a:ea typeface="+mn-ea"/>
          <a:cs typeface="Calibri"/>
        </a:defRPr>
      </a:lvl2pPr>
      <a:lvl3pPr marL="425450" indent="3175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Calibri"/>
          <a:ea typeface="+mn-ea"/>
          <a:cs typeface="Calibri"/>
        </a:defRPr>
      </a:lvl3pPr>
      <a:lvl4pPr marL="617538" indent="-1873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100">
          <a:solidFill>
            <a:schemeClr val="tx1"/>
          </a:solidFill>
          <a:latin typeface="Calibri"/>
          <a:ea typeface="+mn-ea"/>
          <a:cs typeface="Calibri"/>
        </a:defRPr>
      </a:lvl4pPr>
      <a:lvl5pPr marL="619125" indent="1209675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Calibri"/>
          <a:ea typeface="+mn-ea"/>
          <a:cs typeface="Calibri"/>
        </a:defRPr>
      </a:lvl5pPr>
      <a:lvl6pPr marL="1076325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3068960"/>
            <a:ext cx="7704212" cy="1439540"/>
          </a:xfrm>
        </p:spPr>
        <p:txBody>
          <a:bodyPr/>
          <a:lstStyle/>
          <a:p>
            <a:r>
              <a:rPr lang="fr-FR" sz="2800" cap="small" dirty="0" smtClean="0">
                <a:latin typeface="Calibri" charset="0"/>
                <a:ea typeface="Arial" charset="0"/>
                <a:cs typeface="Calibri" charset="0"/>
              </a:rPr>
              <a:t/>
            </a:r>
            <a:br>
              <a:rPr lang="fr-FR" sz="2800" cap="small" dirty="0" smtClean="0">
                <a:latin typeface="Calibri" charset="0"/>
                <a:ea typeface="Arial" charset="0"/>
                <a:cs typeface="Calibri" charset="0"/>
              </a:rPr>
            </a:br>
            <a:r>
              <a:rPr lang="fr-FR" sz="2800" cap="small" dirty="0" smtClean="0">
                <a:latin typeface="Calibri" charset="0"/>
                <a:ea typeface="Arial" charset="0"/>
                <a:cs typeface="Calibri" charset="0"/>
              </a:rPr>
              <a:t>National Trust Platform</a:t>
            </a:r>
            <a:endParaRPr lang="fr-FR" sz="2800" cap="small" dirty="0">
              <a:latin typeface="Calibri" charset="0"/>
              <a:ea typeface="Arial" charset="0"/>
              <a:cs typeface="Calibri" charset="0"/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4365104"/>
            <a:ext cx="6191250" cy="315913"/>
          </a:xfrm>
        </p:spPr>
        <p:txBody>
          <a:bodyPr/>
          <a:lstStyle/>
          <a:p>
            <a:r>
              <a:rPr lang="fr-FR" sz="1400" dirty="0" err="1" smtClean="0">
                <a:cs typeface="Calibri" charset="0"/>
              </a:rPr>
              <a:t>September</a:t>
            </a:r>
            <a:r>
              <a:rPr lang="fr-FR" sz="1400" dirty="0" smtClean="0">
                <a:cs typeface="Calibri" charset="0"/>
              </a:rPr>
              <a:t> 24th, 2018</a:t>
            </a:r>
            <a:endParaRPr lang="fr-FR" sz="1400" dirty="0">
              <a:latin typeface="Calibri" charset="0"/>
              <a:ea typeface="Arial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The Infrastructure </a:t>
            </a:r>
            <a:r>
              <a:rPr lang="fr-FR" b="0" dirty="0" smtClean="0"/>
              <a:t>Certification </a:t>
            </a:r>
            <a:r>
              <a:rPr lang="fr-FR" b="0" dirty="0" err="1"/>
              <a:t>A</a:t>
            </a:r>
            <a:r>
              <a:rPr lang="fr-FR" b="0" dirty="0" err="1" smtClean="0"/>
              <a:t>uthority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1158" y="1484312"/>
            <a:ext cx="7775575" cy="4680991"/>
          </a:xfrm>
        </p:spPr>
        <p:txBody>
          <a:bodyPr/>
          <a:lstStyle/>
          <a:p>
            <a:r>
              <a:rPr lang="fr-FR" sz="2000" dirty="0"/>
              <a:t>Client / Server authentication</a:t>
            </a:r>
          </a:p>
          <a:p>
            <a:r>
              <a:rPr lang="fr-FR" sz="2000" dirty="0" err="1" smtClean="0"/>
              <a:t>Encryption</a:t>
            </a:r>
            <a:endParaRPr lang="fr-FR" sz="2000" dirty="0"/>
          </a:p>
          <a:p>
            <a:r>
              <a:rPr lang="fr-FR" sz="2000" dirty="0" smtClean="0"/>
              <a:t>Time </a:t>
            </a:r>
            <a:r>
              <a:rPr lang="fr-FR" sz="2000" dirty="0"/>
              <a:t>stamping</a:t>
            </a:r>
          </a:p>
          <a:p>
            <a:r>
              <a:rPr lang="fr-FR" sz="2000" dirty="0" smtClean="0"/>
              <a:t>Server </a:t>
            </a:r>
            <a:r>
              <a:rPr lang="fr-FR" sz="2000" dirty="0"/>
              <a:t>stamping</a:t>
            </a:r>
          </a:p>
          <a:p>
            <a:r>
              <a:rPr lang="fr-FR" sz="2000" dirty="0" smtClean="0"/>
              <a:t>Code signature</a:t>
            </a:r>
            <a:endParaRPr lang="fr-FR" sz="2000" dirty="0"/>
          </a:p>
          <a:p>
            <a:pPr marL="0" indent="0">
              <a:buNone/>
            </a:pPr>
            <a:r>
              <a:rPr lang="fr-FR" sz="1800" dirty="0"/>
              <a:t>09/2017 – 09/2018 = </a:t>
            </a:r>
            <a:r>
              <a:rPr lang="fr-FR" sz="1800" b="1" dirty="0">
                <a:solidFill>
                  <a:srgbClr val="FF0000"/>
                </a:solidFill>
              </a:rPr>
              <a:t>369</a:t>
            </a:r>
            <a:r>
              <a:rPr lang="fr-FR" sz="1800" dirty="0"/>
              <a:t> certificates</a:t>
            </a:r>
          </a:p>
          <a:p>
            <a:pPr marL="0" indent="0">
              <a:buNone/>
            </a:pPr>
            <a:r>
              <a:rPr lang="en-US" dirty="0" smtClean="0"/>
              <a:t>The cost of one </a:t>
            </a:r>
            <a:r>
              <a:rPr lang="en-US" dirty="0"/>
              <a:t>SSL certificate </a:t>
            </a:r>
            <a:r>
              <a:rPr lang="en-US" dirty="0" smtClean="0"/>
              <a:t>from </a:t>
            </a:r>
            <a:r>
              <a:rPr lang="en-US" dirty="0"/>
              <a:t>an external provider = </a:t>
            </a:r>
            <a:r>
              <a:rPr lang="en-US" b="1" dirty="0">
                <a:solidFill>
                  <a:srgbClr val="FF0000"/>
                </a:solidFill>
              </a:rPr>
              <a:t>250 </a:t>
            </a:r>
            <a:r>
              <a:rPr lang="en-US" b="1" dirty="0" smtClean="0">
                <a:solidFill>
                  <a:srgbClr val="FF0000"/>
                </a:solidFill>
              </a:rPr>
              <a:t>€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The </a:t>
            </a:r>
            <a:r>
              <a:rPr lang="fr-FR" b="0" dirty="0" smtClean="0"/>
              <a:t>Signature Certification </a:t>
            </a:r>
            <a:r>
              <a:rPr lang="fr-FR" b="0" dirty="0" err="1"/>
              <a:t>A</a:t>
            </a:r>
            <a:r>
              <a:rPr lang="fr-FR" b="0" dirty="0" err="1" smtClean="0"/>
              <a:t>uthority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628799"/>
            <a:ext cx="7775575" cy="4499311"/>
          </a:xfrm>
        </p:spPr>
        <p:txBody>
          <a:bodyPr/>
          <a:lstStyle/>
          <a:p>
            <a:r>
              <a:rPr lang="en-US" sz="2400" dirty="0" smtClean="0"/>
              <a:t>Electronic signature</a:t>
            </a:r>
            <a:endParaRPr lang="fr-FR" sz="2400" dirty="0"/>
          </a:p>
          <a:p>
            <a:pPr marL="0" indent="0">
              <a:buNone/>
            </a:pPr>
            <a:r>
              <a:rPr lang="fr-FR" sz="1800" dirty="0"/>
              <a:t>09/2017 – 09/2018 = </a:t>
            </a:r>
            <a:r>
              <a:rPr lang="fr-FR" sz="1800" b="1" dirty="0">
                <a:solidFill>
                  <a:srgbClr val="FF0000"/>
                </a:solidFill>
              </a:rPr>
              <a:t>790129</a:t>
            </a:r>
            <a:r>
              <a:rPr lang="fr-FR" sz="1800" dirty="0" smtClean="0"/>
              <a:t> </a:t>
            </a:r>
            <a:r>
              <a:rPr lang="fr-FR" sz="1800" dirty="0" err="1" smtClean="0"/>
              <a:t>certificates</a:t>
            </a:r>
            <a:r>
              <a:rPr lang="fr-FR" sz="1800" dirty="0" smtClean="0"/>
              <a:t> !</a:t>
            </a:r>
          </a:p>
          <a:p>
            <a:pPr marL="0" indent="0">
              <a:buNone/>
            </a:pPr>
            <a:r>
              <a:rPr lang="en-US" dirty="0"/>
              <a:t>The cost of one </a:t>
            </a:r>
            <a:r>
              <a:rPr lang="en-US" dirty="0" smtClean="0"/>
              <a:t>temporary signature </a:t>
            </a:r>
            <a:r>
              <a:rPr lang="en-US" dirty="0"/>
              <a:t>certificate from an external provider = </a:t>
            </a:r>
            <a:r>
              <a:rPr lang="en-US" b="1" dirty="0" smtClean="0">
                <a:solidFill>
                  <a:srgbClr val="FF0000"/>
                </a:solidFill>
              </a:rPr>
              <a:t>26 €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Money saving ? Yes, it is money saving.</a:t>
            </a:r>
            <a:endParaRPr lang="fr-FR" sz="2400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131763"/>
            <a:ext cx="7775575" cy="1352550"/>
          </a:xfrm>
        </p:spPr>
        <p:txBody>
          <a:bodyPr/>
          <a:lstStyle/>
          <a:p>
            <a:r>
              <a:rPr lang="fr-FR" b="0" dirty="0" smtClean="0"/>
              <a:t>Keys management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9114" y="1700808"/>
            <a:ext cx="7775575" cy="4248150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HSM BULL </a:t>
            </a:r>
            <a:r>
              <a:rPr lang="fr-FR" sz="2400" dirty="0" smtClean="0"/>
              <a:t>PROTECCIO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en-US" sz="2400" dirty="0"/>
              <a:t>RSA upto 4096 bits key length</a:t>
            </a:r>
            <a:endParaRPr lang="fr-FR" sz="2400" dirty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76367"/>
            <a:ext cx="7493286" cy="16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/>
              <a:t>The </a:t>
            </a:r>
            <a:r>
              <a:rPr lang="fr-FR" b="0" dirty="0" smtClean="0"/>
              <a:t>Registration </a:t>
            </a:r>
            <a:r>
              <a:rPr lang="fr-FR" b="0" dirty="0" err="1"/>
              <a:t>A</a:t>
            </a:r>
            <a:r>
              <a:rPr lang="fr-FR" b="0" dirty="0" err="1" smtClean="0"/>
              <a:t>uthority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9114" y="1700808"/>
            <a:ext cx="7775575" cy="424815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Search </a:t>
            </a:r>
            <a:r>
              <a:rPr lang="en-US" sz="2000" dirty="0"/>
              <a:t>/ retrieval of issued certificates</a:t>
            </a:r>
          </a:p>
          <a:p>
            <a:r>
              <a:rPr lang="fr-FR" sz="2000" dirty="0" err="1"/>
              <a:t>C</a:t>
            </a:r>
            <a:r>
              <a:rPr lang="fr-FR" sz="2000" dirty="0" err="1" smtClean="0"/>
              <a:t>ertificate</a:t>
            </a:r>
            <a:r>
              <a:rPr lang="fr-FR" sz="2000" dirty="0" smtClean="0"/>
              <a:t> </a:t>
            </a:r>
            <a:r>
              <a:rPr lang="fr-FR" sz="2000" dirty="0"/>
              <a:t>requests</a:t>
            </a:r>
          </a:p>
          <a:p>
            <a:r>
              <a:rPr lang="fr-FR" sz="2000" dirty="0"/>
              <a:t>K</a:t>
            </a:r>
            <a:r>
              <a:rPr lang="fr-FR" sz="2000" dirty="0" smtClean="0"/>
              <a:t>ey </a:t>
            </a:r>
            <a:r>
              <a:rPr lang="fr-FR" sz="2000" dirty="0"/>
              <a:t>recovery requests</a:t>
            </a:r>
          </a:p>
          <a:p>
            <a:r>
              <a:rPr lang="fr-FR" sz="2000" dirty="0" err="1"/>
              <a:t>R</a:t>
            </a:r>
            <a:r>
              <a:rPr lang="fr-FR" sz="2000" dirty="0" err="1" smtClean="0"/>
              <a:t>evocation</a:t>
            </a:r>
            <a:r>
              <a:rPr lang="fr-FR" sz="2000" dirty="0" smtClean="0"/>
              <a:t> </a:t>
            </a:r>
            <a:r>
              <a:rPr lang="fr-FR" sz="2000" dirty="0"/>
              <a:t>requests</a:t>
            </a:r>
          </a:p>
          <a:p>
            <a:r>
              <a:rPr lang="fr-FR" sz="2000" dirty="0" err="1"/>
              <a:t>R</a:t>
            </a:r>
            <a:r>
              <a:rPr lang="fr-FR" sz="2000" dirty="0" err="1" smtClean="0"/>
              <a:t>enewal</a:t>
            </a:r>
            <a:r>
              <a:rPr lang="fr-FR" sz="2000" dirty="0" smtClean="0"/>
              <a:t> </a:t>
            </a:r>
            <a:r>
              <a:rPr lang="fr-FR" sz="2000" dirty="0"/>
              <a:t>requests</a:t>
            </a:r>
            <a:endParaRPr lang="fr-FR" sz="2000" dirty="0"/>
          </a:p>
          <a:p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20095"/>
            <a:ext cx="3233936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/>
              <a:t>The </a:t>
            </a:r>
            <a:r>
              <a:rPr lang="fr-FR" b="0" dirty="0" err="1"/>
              <a:t>E</a:t>
            </a:r>
            <a:r>
              <a:rPr lang="fr-FR" b="0" dirty="0" err="1" smtClean="0"/>
              <a:t>nrollement</a:t>
            </a:r>
            <a:r>
              <a:rPr lang="fr-FR" b="0" dirty="0" smtClean="0"/>
              <a:t> </a:t>
            </a:r>
            <a:r>
              <a:rPr lang="fr-FR" b="0" dirty="0" err="1"/>
              <a:t>E</a:t>
            </a:r>
            <a:r>
              <a:rPr lang="fr-FR" b="0" dirty="0" err="1" smtClean="0"/>
              <a:t>ntity</a:t>
            </a:r>
            <a:endParaRPr lang="fr-FR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9114" y="1700808"/>
            <a:ext cx="7775575" cy="4536504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err="1" smtClean="0"/>
              <a:t>Requester</a:t>
            </a:r>
            <a:r>
              <a:rPr lang="fr-FR" sz="2400" dirty="0" smtClean="0"/>
              <a:t>: 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1115616" y="2816697"/>
            <a:ext cx="2376264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solidFill>
                  <a:srgbClr val="0070C0"/>
                </a:solidFill>
              </a:rPr>
              <a:t>Enrollment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fr-FR" sz="2000" dirty="0" err="1" smtClean="0">
                <a:solidFill>
                  <a:srgbClr val="0070C0"/>
                </a:solidFill>
              </a:rPr>
              <a:t>Entity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1880" y="4025230"/>
            <a:ext cx="2376264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Regiistration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Authority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9350" y="5301208"/>
            <a:ext cx="2376264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Certification </a:t>
            </a:r>
          </a:p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Authority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195736" y="2492896"/>
            <a:ext cx="0" cy="28803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4" idx="2"/>
            <a:endCxn id="6" idx="1"/>
          </p:cNvCxnSpPr>
          <p:nvPr/>
        </p:nvCxnSpPr>
        <p:spPr>
          <a:xfrm>
            <a:off x="2303748" y="3824809"/>
            <a:ext cx="1188132" cy="70447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139952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NO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4355976" y="3717032"/>
            <a:ext cx="0" cy="284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103948" y="53639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YES</a:t>
            </a:r>
            <a:endParaRPr lang="fr-FR" b="1" dirty="0">
              <a:solidFill>
                <a:srgbClr val="00B05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4329683" y="5085184"/>
            <a:ext cx="0" cy="2848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721560" y="5301208"/>
            <a:ext cx="1188132" cy="70447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00808"/>
            <a:ext cx="783531" cy="78353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702590" y="2123564"/>
            <a:ext cx="2069210" cy="36933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2"/>
                </a:solidFill>
              </a:rPr>
              <a:t>Certificate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request</a:t>
            </a:r>
            <a:endParaRPr lang="fr-FR" dirty="0">
              <a:solidFill>
                <a:schemeClr val="accent2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7236296" y="2564904"/>
            <a:ext cx="0" cy="266429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2303748" y="1916832"/>
            <a:ext cx="450050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0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/>
              <a:t>The </a:t>
            </a:r>
            <a:r>
              <a:rPr lang="fr-FR" b="0" dirty="0" err="1" smtClean="0"/>
              <a:t>certificate</a:t>
            </a:r>
            <a:r>
              <a:rPr lang="fr-FR" b="0" dirty="0" smtClean="0"/>
              <a:t> </a:t>
            </a:r>
            <a:r>
              <a:rPr lang="fr-FR" b="0" dirty="0" err="1" smtClean="0"/>
              <a:t>policy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9114" y="1700808"/>
            <a:ext cx="7775575" cy="424815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86227"/>
            <a:ext cx="3528390" cy="4387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561528" cy="445597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23928" y="2132856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rgbClr val="FF0000"/>
                </a:solidFill>
              </a:rPr>
              <a:t>Issuer</a:t>
            </a:r>
            <a:r>
              <a:rPr lang="fr-FR" sz="1200" b="1" dirty="0" smtClean="0">
                <a:solidFill>
                  <a:srgbClr val="FF0000"/>
                </a:solidFill>
              </a:rPr>
              <a:t> DN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2843808" y="2363688"/>
            <a:ext cx="1071175" cy="633264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23928" y="3631972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User DN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 flipV="1">
            <a:off x="3242080" y="3474837"/>
            <a:ext cx="681848" cy="433804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923928" y="2924944"/>
            <a:ext cx="7200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rgbClr val="FF0000"/>
                </a:solidFill>
              </a:rPr>
              <a:t>Validity</a:t>
            </a:r>
            <a:endParaRPr lang="fr-FR" sz="1200" b="1" dirty="0" smtClean="0">
              <a:solidFill>
                <a:srgbClr val="FF0000"/>
              </a:solidFill>
            </a:endParaRPr>
          </a:p>
          <a:p>
            <a:r>
              <a:rPr lang="fr-FR" sz="1200" b="1" dirty="0" smtClean="0">
                <a:solidFill>
                  <a:srgbClr val="FF0000"/>
                </a:solidFill>
              </a:rPr>
              <a:t>dates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914983" y="4295637"/>
            <a:ext cx="64807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rgbClr val="FF0000"/>
                </a:solidFill>
              </a:rPr>
              <a:t>User’s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Public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key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H="1" flipV="1">
            <a:off x="2627784" y="3608104"/>
            <a:ext cx="1243789" cy="995324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3302033" y="2996952"/>
            <a:ext cx="621895" cy="201215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302033" y="3284984"/>
            <a:ext cx="612950" cy="72008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8306219" y="2535287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Key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Usage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7884368" y="2680320"/>
            <a:ext cx="421851" cy="85799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7596336" y="2917416"/>
            <a:ext cx="690153" cy="367568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9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333425"/>
            <a:ext cx="7775575" cy="1352550"/>
          </a:xfrm>
        </p:spPr>
        <p:txBody>
          <a:bodyPr/>
          <a:lstStyle/>
          <a:p>
            <a:r>
              <a:rPr lang="fr-FR" b="0" dirty="0" smtClean="0"/>
              <a:t>The </a:t>
            </a:r>
            <a:r>
              <a:rPr lang="fr-FR" b="0" dirty="0" err="1" smtClean="0"/>
              <a:t>secure</a:t>
            </a:r>
            <a:r>
              <a:rPr lang="fr-FR" b="0" dirty="0" smtClean="0"/>
              <a:t> </a:t>
            </a:r>
            <a:r>
              <a:rPr lang="fr-FR" b="0" dirty="0" err="1" smtClean="0"/>
              <a:t>environment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9114" y="1700808"/>
            <a:ext cx="7775575" cy="424815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 smtClean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gray">
          <a:xfrm>
            <a:off x="831514" y="1853208"/>
            <a:ext cx="7775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rtl="0" eaLnBrk="1" fontAlgn="base" hangingPunct="1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charset="0"/>
              <a:buChar char="n"/>
              <a:defRPr lang="fr-FR" sz="1600" dirty="0" smtClean="0">
                <a:solidFill>
                  <a:schemeClr val="accent1"/>
                </a:solidFill>
                <a:latin typeface="Calibri"/>
                <a:ea typeface="+mn-ea"/>
                <a:cs typeface="Calibri"/>
              </a:defRPr>
            </a:lvl1pPr>
            <a:lvl2pPr marL="250825" indent="-25082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"/>
              <a:defRPr sz="1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4603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1400">
                <a:solidFill>
                  <a:srgbClr val="0062A8"/>
                </a:solidFill>
                <a:latin typeface="Calibri"/>
                <a:ea typeface="+mn-ea"/>
                <a:cs typeface="Calibri"/>
              </a:defRPr>
            </a:lvl3pPr>
            <a:lvl4pPr marL="6175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1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619125" indent="1209675" algn="l" rtl="0" eaLnBrk="1" fontAlgn="base" hangingPunct="1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076325" algn="l" rtl="0" eaLnBrk="1" fontAlgn="base" hangingPunct="1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3525" algn="l" rtl="0" eaLnBrk="1" fontAlgn="base" hangingPunct="1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0725" algn="l" rtl="0" eaLnBrk="1" fontAlgn="base" hangingPunct="1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925" algn="l" rtl="0" eaLnBrk="1" fontAlgn="base" hangingPunct="1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 smtClean="0"/>
              <a:t>ACLs</a:t>
            </a:r>
          </a:p>
          <a:p>
            <a:r>
              <a:rPr lang="en-US" sz="2000" kern="0" dirty="0" smtClean="0"/>
              <a:t>TLS authentication with certificates</a:t>
            </a:r>
          </a:p>
          <a:p>
            <a:r>
              <a:rPr lang="en-US" sz="2000" kern="0" dirty="0" smtClean="0"/>
              <a:t>PKI Officer validation</a:t>
            </a:r>
          </a:p>
          <a:p>
            <a:r>
              <a:rPr lang="en-US" sz="2000" kern="0" dirty="0" smtClean="0"/>
              <a:t>Security tokens</a:t>
            </a:r>
          </a:p>
          <a:p>
            <a:endParaRPr lang="en-US" kern="0" dirty="0" smtClean="0"/>
          </a:p>
          <a:p>
            <a:pPr marL="0" indent="0">
              <a:buFont typeface="Wingdings" charset="0"/>
              <a:buNone/>
            </a:pPr>
            <a:endParaRPr lang="en-US" kern="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69" y="3212976"/>
            <a:ext cx="4540490" cy="24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The Signature services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The signature service</a:t>
            </a:r>
          </a:p>
          <a:p>
            <a:r>
              <a:rPr lang="fr-FR" sz="2400" dirty="0" smtClean="0"/>
              <a:t>The </a:t>
            </a:r>
            <a:r>
              <a:rPr lang="fr-FR" sz="2400" dirty="0"/>
              <a:t>signature validation service</a:t>
            </a:r>
          </a:p>
          <a:p>
            <a:r>
              <a:rPr lang="fr-FR" sz="2400" dirty="0" smtClean="0"/>
              <a:t>The </a:t>
            </a:r>
            <a:r>
              <a:rPr lang="fr-FR" sz="2400" dirty="0"/>
              <a:t>timestamping service</a:t>
            </a:r>
          </a:p>
          <a:p>
            <a:r>
              <a:rPr lang="fr-FR" sz="2400" dirty="0" smtClean="0"/>
              <a:t>The </a:t>
            </a:r>
            <a:r>
              <a:rPr lang="fr-FR" sz="2400" dirty="0"/>
              <a:t>safebox</a:t>
            </a:r>
            <a:r>
              <a:rPr lang="fr-FR" sz="2400" dirty="0"/>
              <a:t> service</a:t>
            </a: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528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1772816"/>
            <a:ext cx="7920880" cy="5760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The Signature service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2849" y="1520826"/>
            <a:ext cx="7775575" cy="4722469"/>
          </a:xfrm>
        </p:spPr>
        <p:txBody>
          <a:bodyPr/>
          <a:lstStyle/>
          <a:p>
            <a:r>
              <a:rPr lang="en-US" dirty="0"/>
              <a:t>To </a:t>
            </a:r>
            <a:r>
              <a:rPr lang="en-US" dirty="0" smtClean="0"/>
              <a:t>ensure </a:t>
            </a:r>
            <a:r>
              <a:rPr lang="en-US" dirty="0"/>
              <a:t>the signer’s </a:t>
            </a:r>
            <a:r>
              <a:rPr lang="en-US" dirty="0" smtClean="0"/>
              <a:t>identity</a:t>
            </a:r>
          </a:p>
          <a:p>
            <a:r>
              <a:rPr lang="en-US" dirty="0" smtClean="0"/>
              <a:t>To </a:t>
            </a:r>
            <a:r>
              <a:rPr lang="en-US" dirty="0"/>
              <a:t>establish a relation between the signer and the signed document (non repudiation)</a:t>
            </a:r>
          </a:p>
          <a:p>
            <a:r>
              <a:rPr lang="en-US" dirty="0" smtClean="0"/>
              <a:t>To </a:t>
            </a:r>
            <a:r>
              <a:rPr lang="en-US" dirty="0"/>
              <a:t>ensure that the document was not modified (integrity)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174625" lvl="2" indent="0">
              <a:buNone/>
            </a:pPr>
            <a:endParaRPr lang="fr-FR" sz="1600" dirty="0" smtClean="0">
              <a:solidFill>
                <a:schemeClr val="tx1"/>
              </a:solidFill>
            </a:endParaRPr>
          </a:p>
          <a:p>
            <a:pPr marL="174625" lvl="2" indent="0">
              <a:buNone/>
            </a:pPr>
            <a:r>
              <a:rPr lang="fr-FR" sz="1600" dirty="0" smtClean="0">
                <a:solidFill>
                  <a:schemeClr val="tx1"/>
                </a:solidFill>
              </a:rPr>
              <a:t>Signer</a:t>
            </a:r>
            <a:r>
              <a:rPr lang="fr-FR" sz="1600" dirty="0" smtClean="0">
                <a:solidFill>
                  <a:schemeClr val="tx1"/>
                </a:solidFill>
              </a:rPr>
              <a:t>	  	            </a:t>
            </a:r>
            <a:r>
              <a:rPr lang="fr-FR" sz="1600" dirty="0" err="1" smtClean="0">
                <a:solidFill>
                  <a:schemeClr val="tx1"/>
                </a:solidFill>
              </a:rPr>
              <a:t>Signed</a:t>
            </a:r>
            <a:r>
              <a:rPr lang="fr-FR" sz="1600" dirty="0" smtClean="0">
                <a:solidFill>
                  <a:schemeClr val="tx1"/>
                </a:solidFill>
              </a:rPr>
              <a:t> document</a:t>
            </a:r>
            <a:r>
              <a:rPr lang="fr-FR" sz="1800" dirty="0" smtClean="0">
                <a:solidFill>
                  <a:schemeClr val="tx1"/>
                </a:solidFill>
              </a:rPr>
              <a:t>		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5" y="3671431"/>
            <a:ext cx="1368151" cy="13681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12" y="3624627"/>
            <a:ext cx="1317251" cy="13172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86" y="3671773"/>
            <a:ext cx="1418409" cy="141840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57" y="3731162"/>
            <a:ext cx="1015994" cy="101599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135085"/>
            <a:ext cx="686758" cy="330520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>
            <a:off x="2610390" y="5465605"/>
            <a:ext cx="258037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173477" y="5061155"/>
            <a:ext cx="3433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fab5f62863cdedc5143552c9d37d6679e3304f7a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26" y="5116763"/>
            <a:ext cx="686758" cy="33052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44" y="4223759"/>
            <a:ext cx="783531" cy="7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The Signature validation service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628800"/>
            <a:ext cx="7775575" cy="4248150"/>
          </a:xfrm>
        </p:spPr>
        <p:txBody>
          <a:bodyPr/>
          <a:lstStyle/>
          <a:p>
            <a:r>
              <a:rPr lang="en-US" dirty="0"/>
              <a:t>To verify the document’s integrity since its signature</a:t>
            </a:r>
          </a:p>
          <a:p>
            <a:r>
              <a:rPr lang="en-US" dirty="0" smtClean="0"/>
              <a:t>To </a:t>
            </a:r>
            <a:r>
              <a:rPr lang="en-US" dirty="0"/>
              <a:t>verify the relation between the signer and the signed document</a:t>
            </a:r>
          </a:p>
          <a:p>
            <a:r>
              <a:rPr lang="en-US" dirty="0" smtClean="0"/>
              <a:t>To </a:t>
            </a:r>
            <a:r>
              <a:rPr lang="en-US" dirty="0"/>
              <a:t>verify the signer’s certificate (CRLs, validity, trustworthy CA)</a:t>
            </a:r>
            <a:endParaRPr lang="fr-FR" sz="1600" dirty="0" smtClean="0">
              <a:solidFill>
                <a:schemeClr val="tx1"/>
              </a:solidFill>
            </a:endParaRPr>
          </a:p>
          <a:p>
            <a:pPr marL="174625" lvl="2" indent="0">
              <a:buNone/>
            </a:pPr>
            <a:endParaRPr lang="fr-FR" sz="1600" dirty="0" smtClean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2" y="3645024"/>
            <a:ext cx="1368151" cy="13681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74" y="3752875"/>
            <a:ext cx="1317251" cy="13172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72" y="3682926"/>
            <a:ext cx="1368153" cy="136815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15" y="3926141"/>
            <a:ext cx="930608" cy="9306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93" y="5133494"/>
            <a:ext cx="686758" cy="330520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H="1">
            <a:off x="3047512" y="5556943"/>
            <a:ext cx="2391013" cy="832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414564" y="5139622"/>
            <a:ext cx="3433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fab5f62863cdedc5143552c9d37d6679e3304f7a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54" y="5634434"/>
            <a:ext cx="686758" cy="3305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68" y="4786577"/>
            <a:ext cx="783531" cy="78353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06969" y="2889580"/>
            <a:ext cx="974418" cy="737300"/>
          </a:xfrm>
          <a:prstGeom prst="rect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644008" y="2852936"/>
            <a:ext cx="12283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lvl="2" indent="0">
              <a:buNone/>
            </a:pPr>
            <a:r>
              <a:rPr lang="fr-FR" sz="1400" b="1" dirty="0" err="1" smtClean="0">
                <a:solidFill>
                  <a:srgbClr val="0062A8"/>
                </a:solidFill>
                <a:latin typeface="Calibri"/>
                <a:ea typeface="+mn-ea"/>
                <a:cs typeface="Calibri"/>
              </a:rPr>
              <a:t>Certificate</a:t>
            </a:r>
            <a:r>
              <a:rPr lang="fr-FR" sz="1400" b="1" dirty="0" smtClean="0">
                <a:solidFill>
                  <a:srgbClr val="0062A8"/>
                </a:solidFill>
                <a:latin typeface="Calibri"/>
                <a:ea typeface="+mn-ea"/>
                <a:cs typeface="Calibri"/>
              </a:rPr>
              <a:t> </a:t>
            </a:r>
            <a:endParaRPr lang="fr-FR" sz="1400" b="1" dirty="0">
              <a:solidFill>
                <a:srgbClr val="0062A8"/>
              </a:solidFill>
              <a:latin typeface="Calibri"/>
              <a:ea typeface="+mn-ea"/>
              <a:cs typeface="Calibri"/>
            </a:endParaRPr>
          </a:p>
          <a:p>
            <a:pPr marL="174625" lvl="2" indent="0">
              <a:buNone/>
            </a:pPr>
            <a:r>
              <a:rPr lang="fr-FR" sz="1400" b="1" dirty="0" err="1">
                <a:solidFill>
                  <a:srgbClr val="0062A8"/>
                </a:solidFill>
                <a:latin typeface="Calibri"/>
                <a:ea typeface="+mn-ea"/>
                <a:cs typeface="Calibri"/>
              </a:rPr>
              <a:t>Revocation</a:t>
            </a:r>
            <a:r>
              <a:rPr lang="fr-FR" sz="1400" b="1" dirty="0">
                <a:solidFill>
                  <a:srgbClr val="0062A8"/>
                </a:solidFill>
                <a:latin typeface="Calibri"/>
                <a:ea typeface="+mn-ea"/>
                <a:cs typeface="Calibri"/>
              </a:rPr>
              <a:t> </a:t>
            </a:r>
          </a:p>
          <a:p>
            <a:pPr marL="174625" lvl="2" indent="0">
              <a:buNone/>
            </a:pPr>
            <a:r>
              <a:rPr lang="fr-FR" sz="1400" b="1" dirty="0" err="1">
                <a:solidFill>
                  <a:srgbClr val="0062A8"/>
                </a:solidFill>
                <a:latin typeface="Calibri"/>
                <a:ea typeface="+mn-ea"/>
                <a:cs typeface="Calibri"/>
              </a:rPr>
              <a:t>Lists</a:t>
            </a:r>
            <a:endParaRPr lang="fr-FR" sz="1400" b="1" dirty="0">
              <a:solidFill>
                <a:srgbClr val="0062A8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49910" y="2879005"/>
            <a:ext cx="1241092" cy="737300"/>
          </a:xfrm>
          <a:prstGeom prst="rect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481373" y="2889580"/>
            <a:ext cx="127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lvl="2" indent="0">
              <a:buNone/>
            </a:pPr>
            <a:r>
              <a:rPr lang="fr-FR" sz="1400" b="1" dirty="0" smtClean="0">
                <a:solidFill>
                  <a:srgbClr val="0062A8"/>
                </a:solidFill>
                <a:latin typeface="Calibri"/>
                <a:ea typeface="+mn-ea"/>
                <a:cs typeface="Calibri"/>
              </a:rPr>
              <a:t>Certification</a:t>
            </a:r>
          </a:p>
          <a:p>
            <a:pPr marL="174625" lvl="2" indent="0">
              <a:buNone/>
            </a:pPr>
            <a:r>
              <a:rPr lang="fr-FR" sz="1400" b="1" dirty="0" err="1" smtClean="0">
                <a:solidFill>
                  <a:srgbClr val="0062A8"/>
                </a:solidFill>
                <a:latin typeface="Calibri"/>
                <a:ea typeface="+mn-ea"/>
                <a:cs typeface="Calibri"/>
              </a:rPr>
              <a:t>Authorities</a:t>
            </a:r>
            <a:endParaRPr lang="fr-FR" sz="1400" b="1" dirty="0">
              <a:solidFill>
                <a:srgbClr val="0062A8"/>
              </a:solidFill>
              <a:latin typeface="Calibri"/>
              <a:ea typeface="+mn-ea"/>
              <a:cs typeface="Calibri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5682539" y="3690291"/>
            <a:ext cx="416671" cy="1053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532254" y="3640017"/>
            <a:ext cx="266188" cy="11040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0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What do we call the « National Trust Platform » 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29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The </a:t>
            </a:r>
            <a:r>
              <a:rPr lang="fr-FR" b="0" dirty="0" err="1" smtClean="0"/>
              <a:t>Timestamping</a:t>
            </a:r>
            <a:r>
              <a:rPr lang="fr-FR" b="0" dirty="0" smtClean="0"/>
              <a:t> </a:t>
            </a:r>
            <a:r>
              <a:rPr lang="fr-FR" b="0" dirty="0"/>
              <a:t>service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628800"/>
            <a:ext cx="7775575" cy="4248150"/>
          </a:xfrm>
        </p:spPr>
        <p:txBody>
          <a:bodyPr/>
          <a:lstStyle/>
          <a:p>
            <a:r>
              <a:rPr lang="en-US" dirty="0"/>
              <a:t>To ensure that the document was signed at a precise time</a:t>
            </a:r>
          </a:p>
          <a:p>
            <a:r>
              <a:rPr lang="en-US" dirty="0" smtClean="0"/>
              <a:t>To </a:t>
            </a:r>
            <a:r>
              <a:rPr lang="en-US" dirty="0"/>
              <a:t>ensure that the document has not been modified since this time</a:t>
            </a:r>
            <a:endParaRPr lang="fr-FR" sz="1600" dirty="0" smtClean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1119677" cy="111967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51520" y="468329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Data to</a:t>
            </a:r>
            <a:r>
              <a:rPr lang="fr-FR" sz="1400" b="1" dirty="0"/>
              <a:t> </a:t>
            </a:r>
            <a:r>
              <a:rPr lang="fr-FR" sz="1400" b="1" dirty="0" err="1" smtClean="0"/>
              <a:t>be</a:t>
            </a:r>
            <a:endParaRPr lang="fr-FR" sz="1400" b="1" dirty="0" smtClean="0"/>
          </a:p>
          <a:p>
            <a:r>
              <a:rPr lang="fr-FR" sz="1400" b="1" dirty="0" err="1" smtClean="0"/>
              <a:t>timestamped</a:t>
            </a:r>
            <a:endParaRPr lang="fr-FR" sz="1400" b="1" dirty="0" smtClean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691680" y="4961580"/>
            <a:ext cx="258037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601821" y="4660304"/>
            <a:ext cx="3433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fab5f62863cdedc5143552c9d37d6679e3304f7a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85" y="2441300"/>
            <a:ext cx="1126015" cy="112601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20" y="3237573"/>
            <a:ext cx="638871" cy="638871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5168585" y="3798119"/>
            <a:ext cx="139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Timestamping</a:t>
            </a:r>
            <a:endParaRPr lang="fr-FR" sz="1400" b="1" dirty="0" smtClean="0"/>
          </a:p>
          <a:p>
            <a:r>
              <a:rPr lang="fr-FR" sz="1400" b="1" dirty="0" err="1" smtClean="0"/>
              <a:t>Authority</a:t>
            </a:r>
            <a:endParaRPr lang="fr-FR" sz="1400" b="1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16" y="4385516"/>
            <a:ext cx="1184560" cy="118456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5551278" y="557007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NTP</a:t>
            </a:r>
          </a:p>
          <a:p>
            <a:r>
              <a:rPr lang="fr-FR" sz="1400" b="1" dirty="0" smtClean="0"/>
              <a:t>server</a:t>
            </a:r>
            <a:endParaRPr lang="fr-FR" sz="1400" b="1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499828"/>
            <a:ext cx="1070248" cy="1070248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7352096" y="5877272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Sattelite</a:t>
            </a:r>
            <a:endParaRPr lang="fr-FR" sz="1400" b="1" dirty="0" smtClean="0"/>
          </a:p>
          <a:p>
            <a:r>
              <a:rPr lang="fr-FR" sz="1400" b="1" dirty="0" smtClean="0"/>
              <a:t>GPS</a:t>
            </a:r>
            <a:endParaRPr lang="fr-FR" sz="1400" b="1" dirty="0"/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6763821" y="5017272"/>
            <a:ext cx="544483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10800000">
            <a:off x="6763821" y="5177604"/>
            <a:ext cx="544483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10800000">
            <a:off x="1757358" y="3237573"/>
            <a:ext cx="258037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043608" y="2949809"/>
            <a:ext cx="3433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fab5f62863cdedc5143552c9d37d6679e3304f7a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55" y="3311556"/>
            <a:ext cx="416058" cy="416058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83" y="2566151"/>
            <a:ext cx="1099285" cy="1099285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6919126" y="3792476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Certification</a:t>
            </a:r>
          </a:p>
          <a:p>
            <a:r>
              <a:rPr lang="fr-FR" sz="1400" b="1" dirty="0" err="1" smtClean="0"/>
              <a:t>Authority</a:t>
            </a:r>
            <a:endParaRPr lang="fr-FR" sz="1400" b="1" dirty="0"/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90" y="3306251"/>
            <a:ext cx="466936" cy="466936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1819207" y="3773187"/>
            <a:ext cx="952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0062A8"/>
                </a:solidFill>
                <a:latin typeface="Calibri"/>
                <a:cs typeface="Calibri"/>
              </a:rPr>
              <a:t>Certificate</a:t>
            </a:r>
            <a:endParaRPr lang="fr-FR" sz="1400" b="1" dirty="0">
              <a:solidFill>
                <a:srgbClr val="0062A8"/>
              </a:solidFill>
              <a:latin typeface="Calibri"/>
              <a:cs typeface="Calibri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686144" y="3777278"/>
            <a:ext cx="661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62A8"/>
                </a:solidFill>
                <a:latin typeface="Calibri"/>
                <a:cs typeface="Calibri"/>
              </a:rPr>
              <a:t>Date&amp;</a:t>
            </a:r>
          </a:p>
          <a:p>
            <a:r>
              <a:rPr lang="fr-FR" sz="1400" b="1" dirty="0" smtClean="0">
                <a:solidFill>
                  <a:srgbClr val="0062A8"/>
                </a:solidFill>
                <a:latin typeface="Calibri"/>
                <a:cs typeface="Calibri"/>
              </a:rPr>
              <a:t>Time</a:t>
            </a:r>
            <a:endParaRPr lang="fr-FR" sz="1400" b="1" dirty="0">
              <a:solidFill>
                <a:srgbClr val="0062A8"/>
              </a:solidFill>
              <a:latin typeface="Calibri"/>
              <a:cs typeface="Calibri"/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95" y="3226808"/>
            <a:ext cx="686758" cy="330520"/>
          </a:xfrm>
          <a:prstGeom prst="rect">
            <a:avLst/>
          </a:prstGeom>
        </p:spPr>
      </p:pic>
      <p:cxnSp>
        <p:nvCxnSpPr>
          <p:cNvPr id="53" name="Connecteur droit avec flèche 52"/>
          <p:cNvCxnSpPr/>
          <p:nvPr/>
        </p:nvCxnSpPr>
        <p:spPr>
          <a:xfrm rot="-5400000">
            <a:off x="6297483" y="4407163"/>
            <a:ext cx="544483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6476395" y="3077241"/>
            <a:ext cx="544483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rot="10800000">
            <a:off x="6476395" y="3237573"/>
            <a:ext cx="544483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Imag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51" y="3303273"/>
            <a:ext cx="469799" cy="469799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3299881" y="3766512"/>
            <a:ext cx="892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62A8"/>
                </a:solidFill>
                <a:latin typeface="Calibri"/>
                <a:cs typeface="Calibri"/>
              </a:rPr>
              <a:t>Signature</a:t>
            </a:r>
            <a:endParaRPr lang="fr-FR" sz="1400" b="1" dirty="0">
              <a:solidFill>
                <a:srgbClr val="0062A8"/>
              </a:solidFill>
              <a:latin typeface="Calibri"/>
              <a:cs typeface="Calibri"/>
            </a:endParaRP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3" y="2746721"/>
            <a:ext cx="686758" cy="3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The </a:t>
            </a:r>
            <a:r>
              <a:rPr lang="fr-FR" b="0" dirty="0" err="1"/>
              <a:t>Safebox</a:t>
            </a:r>
            <a:r>
              <a:rPr lang="fr-FR" b="0" dirty="0"/>
              <a:t> service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628800"/>
            <a:ext cx="7775575" cy="4680520"/>
          </a:xfrm>
        </p:spPr>
        <p:txBody>
          <a:bodyPr/>
          <a:lstStyle/>
          <a:p>
            <a:r>
              <a:rPr lang="en-US" dirty="0"/>
              <a:t>To ensure the storage of the data protected from any modification</a:t>
            </a:r>
          </a:p>
          <a:p>
            <a:r>
              <a:rPr lang="en-US" dirty="0" smtClean="0"/>
              <a:t>To </a:t>
            </a:r>
            <a:r>
              <a:rPr lang="en-US" dirty="0"/>
              <a:t>ensure the confidentiality of the stored data (encryption, secure access)</a:t>
            </a:r>
            <a:endParaRPr lang="fr-FR" sz="1600" dirty="0" smtClean="0">
              <a:solidFill>
                <a:schemeClr val="tx1"/>
              </a:solidFill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48878"/>
            <a:ext cx="1119677" cy="1119677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1288497" y="4842234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Deposit</a:t>
            </a:r>
            <a:r>
              <a:rPr lang="fr-FR" sz="1400" b="1" dirty="0" smtClean="0"/>
              <a:t> </a:t>
            </a:r>
            <a:endParaRPr lang="fr-FR" sz="1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05" y="3289951"/>
            <a:ext cx="1656184" cy="1656184"/>
          </a:xfrm>
          <a:prstGeom prst="rect">
            <a:avLst/>
          </a:prstGeom>
        </p:spPr>
      </p:pic>
      <p:cxnSp>
        <p:nvCxnSpPr>
          <p:cNvPr id="38" name="Connecteur droit avec flèche 37"/>
          <p:cNvCxnSpPr/>
          <p:nvPr/>
        </p:nvCxnSpPr>
        <p:spPr>
          <a:xfrm>
            <a:off x="1331640" y="5133786"/>
            <a:ext cx="258037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364797"/>
            <a:ext cx="431242" cy="56039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68803" y="5492739"/>
            <a:ext cx="2231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Encryption</a:t>
            </a:r>
            <a:r>
              <a:rPr lang="fr-FR" sz="1200" dirty="0" smtClean="0"/>
              <a:t> </a:t>
            </a:r>
            <a:r>
              <a:rPr lang="fr-FR" sz="1200" dirty="0"/>
              <a:t>of the digital </a:t>
            </a:r>
            <a:r>
              <a:rPr lang="fr-FR" sz="1200" dirty="0" err="1"/>
              <a:t>object</a:t>
            </a:r>
            <a:endParaRPr lang="fr-FR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995217"/>
            <a:ext cx="661659" cy="674143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4716150" y="6093296"/>
            <a:ext cx="2810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Deposit</a:t>
            </a:r>
            <a:r>
              <a:rPr lang="fr-FR" sz="1200" dirty="0" smtClean="0"/>
              <a:t> proof </a:t>
            </a:r>
            <a:r>
              <a:rPr lang="fr-FR" sz="1200" dirty="0" err="1" smtClean="0"/>
              <a:t>signed</a:t>
            </a:r>
            <a:r>
              <a:rPr lang="fr-FR" sz="1200" dirty="0" smtClean="0"/>
              <a:t> and </a:t>
            </a:r>
            <a:r>
              <a:rPr lang="fr-FR" sz="1200" dirty="0" err="1" smtClean="0"/>
              <a:t>timestamped</a:t>
            </a:r>
            <a:endParaRPr lang="fr-FR" sz="1200" dirty="0"/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1259632" y="4269690"/>
            <a:ext cx="258037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1218120" y="3909650"/>
            <a:ext cx="2182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Deposit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access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request</a:t>
            </a:r>
            <a:endParaRPr lang="fr-FR" sz="1400" b="1" dirty="0"/>
          </a:p>
        </p:txBody>
      </p:sp>
      <p:cxnSp>
        <p:nvCxnSpPr>
          <p:cNvPr id="58" name="Connecteur droit avec flèche 57"/>
          <p:cNvCxnSpPr/>
          <p:nvPr/>
        </p:nvCxnSpPr>
        <p:spPr>
          <a:xfrm rot="10800000">
            <a:off x="2063900" y="3364998"/>
            <a:ext cx="258037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2105364" y="2955632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Deposit</a:t>
            </a:r>
            <a:endParaRPr lang="fr-FR" sz="1400" b="1" dirty="0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924944"/>
            <a:ext cx="1119677" cy="111967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21" y="3397579"/>
            <a:ext cx="513407" cy="594680"/>
          </a:xfrm>
          <a:prstGeom prst="rect">
            <a:avLst/>
          </a:prstGeom>
        </p:spPr>
      </p:pic>
      <p:sp>
        <p:nvSpPr>
          <p:cNvPr id="64" name="ZoneTexte 63"/>
          <p:cNvSpPr txBox="1"/>
          <p:nvPr/>
        </p:nvSpPr>
        <p:spPr>
          <a:xfrm>
            <a:off x="4411873" y="3549610"/>
            <a:ext cx="1768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Deposit</a:t>
            </a:r>
            <a:r>
              <a:rPr lang="fr-FR" sz="1200" dirty="0" smtClean="0"/>
              <a:t> hash validation</a:t>
            </a:r>
            <a:endParaRPr lang="fr-FR" sz="1200" dirty="0"/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65" y="3909650"/>
            <a:ext cx="513407" cy="594680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4430026" y="3983844"/>
            <a:ext cx="1786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Deposit</a:t>
            </a:r>
            <a:r>
              <a:rPr lang="fr-FR" sz="1200" dirty="0" smtClean="0"/>
              <a:t> proof validation</a:t>
            </a:r>
            <a:endParaRPr lang="fr-FR" sz="12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24" y="2780928"/>
            <a:ext cx="427609" cy="555675"/>
          </a:xfrm>
          <a:prstGeom prst="rect">
            <a:avLst/>
          </a:prstGeom>
        </p:spPr>
      </p:pic>
      <p:sp>
        <p:nvSpPr>
          <p:cNvPr id="67" name="ZoneTexte 66"/>
          <p:cNvSpPr txBox="1"/>
          <p:nvPr/>
        </p:nvSpPr>
        <p:spPr>
          <a:xfrm>
            <a:off x="5229433" y="2837356"/>
            <a:ext cx="22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Decryption</a:t>
            </a:r>
            <a:r>
              <a:rPr lang="fr-FR" sz="1200" dirty="0" smtClean="0"/>
              <a:t> of the digital </a:t>
            </a:r>
            <a:r>
              <a:rPr lang="fr-FR" sz="1200" dirty="0" err="1" smtClean="0"/>
              <a:t>object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795619" y="4951651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Hash of the </a:t>
            </a:r>
            <a:r>
              <a:rPr lang="fr-FR" sz="1200" dirty="0"/>
              <a:t>digital </a:t>
            </a:r>
            <a:r>
              <a:rPr lang="fr-FR" sz="1200" dirty="0" err="1"/>
              <a:t>object</a:t>
            </a: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030459" y="4653136"/>
            <a:ext cx="77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Fab5f62863</a:t>
            </a:r>
          </a:p>
          <a:p>
            <a:r>
              <a:rPr lang="fr-FR" sz="800" dirty="0" smtClean="0"/>
              <a:t>Cdedc51435</a:t>
            </a:r>
          </a:p>
          <a:p>
            <a:r>
              <a:rPr lang="fr-FR" sz="800" dirty="0" smtClean="0"/>
              <a:t>52c9d37d66</a:t>
            </a:r>
          </a:p>
          <a:p>
            <a:r>
              <a:rPr lang="fr-FR" sz="800" dirty="0" smtClean="0"/>
              <a:t>79e3304f7a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2514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sum</a:t>
            </a:r>
            <a:r>
              <a:rPr lang="fr-FR" dirty="0" smtClean="0"/>
              <a:t> 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773238"/>
            <a:ext cx="7775575" cy="42481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National Trust </a:t>
            </a:r>
            <a:r>
              <a:rPr lang="en-US" sz="2000" dirty="0" smtClean="0"/>
              <a:t>Platform </a:t>
            </a:r>
            <a:r>
              <a:rPr lang="en-US" sz="2000" dirty="0"/>
              <a:t>provides us with trusted </a:t>
            </a:r>
            <a:r>
              <a:rPr lang="en-US" sz="2000" dirty="0" smtClean="0"/>
              <a:t>mechanisms </a:t>
            </a:r>
            <a:r>
              <a:rPr lang="fr-FR" sz="2000" dirty="0" err="1" smtClean="0"/>
              <a:t>which</a:t>
            </a:r>
            <a:r>
              <a:rPr lang="fr-FR" sz="2000" dirty="0" smtClean="0"/>
              <a:t> </a:t>
            </a:r>
            <a:r>
              <a:rPr lang="fr-FR" sz="2000" dirty="0" err="1" smtClean="0"/>
              <a:t>allow</a:t>
            </a:r>
            <a:r>
              <a:rPr lang="fr-FR" sz="2000" dirty="0" smtClean="0"/>
              <a:t> to:</a:t>
            </a:r>
            <a:endParaRPr lang="fr-FR" sz="2000" dirty="0"/>
          </a:p>
          <a:p>
            <a:r>
              <a:rPr lang="en-US" sz="2000" dirty="0" smtClean="0"/>
              <a:t>Safely </a:t>
            </a:r>
            <a:r>
              <a:rPr lang="en-US" sz="2000" dirty="0"/>
              <a:t>authenticate users, processes, machines</a:t>
            </a:r>
          </a:p>
          <a:p>
            <a:r>
              <a:rPr lang="en-US" sz="2000" dirty="0" smtClean="0"/>
              <a:t>Encrypt </a:t>
            </a:r>
            <a:r>
              <a:rPr lang="en-US" sz="2000" dirty="0"/>
              <a:t>the data to keep it confidential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nsure </a:t>
            </a:r>
            <a:r>
              <a:rPr lang="en-US" sz="2000" dirty="0"/>
              <a:t>the integrity of the data stored or transferred</a:t>
            </a:r>
          </a:p>
          <a:p>
            <a:r>
              <a:rPr lang="en-US" sz="2000" dirty="0" smtClean="0"/>
              <a:t>We </a:t>
            </a:r>
            <a:r>
              <a:rPr lang="en-US" sz="2000" dirty="0"/>
              <a:t>can dematerialize procedures by using electronic </a:t>
            </a:r>
            <a:r>
              <a:rPr lang="en-US" sz="2000" dirty="0" smtClean="0"/>
              <a:t>signature services </a:t>
            </a:r>
            <a:r>
              <a:rPr lang="en-US" sz="2000" dirty="0"/>
              <a:t>and secure storage. </a:t>
            </a:r>
            <a:r>
              <a:rPr lang="en-US" sz="2000" dirty="0" smtClean="0"/>
              <a:t>We </a:t>
            </a:r>
            <a:r>
              <a:rPr lang="en-US" sz="2000" dirty="0"/>
              <a:t>have the </a:t>
            </a:r>
            <a:r>
              <a:rPr lang="en-US" sz="2000" dirty="0"/>
              <a:t>mecanisms</a:t>
            </a:r>
            <a:r>
              <a:rPr lang="en-US" sz="2000" dirty="0"/>
              <a:t> to </a:t>
            </a:r>
            <a:r>
              <a:rPr lang="en-US" sz="2000" dirty="0" smtClean="0"/>
              <a:t>identify document </a:t>
            </a:r>
            <a:r>
              <a:rPr lang="en-US" sz="2000" dirty="0"/>
              <a:t>signers, verify signatures and securely store the </a:t>
            </a:r>
            <a:r>
              <a:rPr lang="fr-FR" sz="2000" dirty="0" smtClean="0"/>
              <a:t>proof of </a:t>
            </a:r>
            <a:r>
              <a:rPr lang="en-US" sz="2000" dirty="0" smtClean="0"/>
              <a:t>valid </a:t>
            </a:r>
            <a:r>
              <a:rPr lang="fr-FR" sz="2000" dirty="0" smtClean="0"/>
              <a:t>signatures.</a:t>
            </a:r>
            <a:endParaRPr lang="fr-FR" sz="2000" b="1" baseline="0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8172400" y="6381329"/>
            <a:ext cx="442392" cy="257700"/>
          </a:xfrm>
          <a:prstGeom prst="rect">
            <a:avLst/>
          </a:prstGeom>
        </p:spPr>
        <p:txBody>
          <a:bodyPr/>
          <a:lstStyle/>
          <a:p>
            <a:fld id="{A3C19C75-3A85-4C69-A9BF-3FFF209D3DA8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4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Why do we need a Trust Platform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773238"/>
            <a:ext cx="7775575" cy="4248050"/>
          </a:xfrm>
        </p:spPr>
        <p:txBody>
          <a:bodyPr/>
          <a:lstStyle/>
          <a:p>
            <a:r>
              <a:rPr lang="fr-FR" sz="2400" dirty="0"/>
              <a:t>Authentication</a:t>
            </a:r>
          </a:p>
          <a:p>
            <a:r>
              <a:rPr lang="fr-FR" sz="2400" dirty="0" err="1" smtClean="0"/>
              <a:t>Confidentiality</a:t>
            </a:r>
            <a:endParaRPr lang="fr-FR" sz="2400" dirty="0"/>
          </a:p>
          <a:p>
            <a:r>
              <a:rPr lang="fr-FR" sz="2400" dirty="0" err="1" smtClean="0"/>
              <a:t>Integrity</a:t>
            </a:r>
            <a:endParaRPr lang="fr-FR" sz="2400" dirty="0"/>
          </a:p>
          <a:p>
            <a:r>
              <a:rPr lang="fr-FR" sz="2400" dirty="0" smtClean="0"/>
              <a:t>Non </a:t>
            </a:r>
            <a:r>
              <a:rPr lang="fr-FR" sz="2400" dirty="0"/>
              <a:t>repudiation</a:t>
            </a:r>
            <a:endParaRPr lang="fr-FR" sz="2400" b="1" baseline="0" dirty="0" smtClean="0">
              <a:solidFill>
                <a:schemeClr val="accent1"/>
              </a:solidFill>
              <a:effectLst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56" y="1844824"/>
            <a:ext cx="5017298" cy="38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err="1"/>
              <a:t>Trusted</a:t>
            </a:r>
            <a:r>
              <a:rPr lang="fr-FR" b="0" dirty="0"/>
              <a:t> </a:t>
            </a:r>
            <a:r>
              <a:rPr lang="fr-FR" b="0" dirty="0" err="1"/>
              <a:t>certificates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484313"/>
            <a:ext cx="7775575" cy="4248150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err="1" smtClean="0"/>
              <a:t>Encryption</a:t>
            </a: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2800" dirty="0" smtClean="0"/>
              <a:t>Signature</a:t>
            </a: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9436" y="1772816"/>
            <a:ext cx="1468928" cy="13681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2" y="1916656"/>
            <a:ext cx="1346400" cy="13172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9624" y="2954464"/>
            <a:ext cx="680601" cy="330520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3189099" y="3115640"/>
            <a:ext cx="2391013" cy="832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066446" y="2458133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Fab5f62863</a:t>
            </a:r>
          </a:p>
          <a:p>
            <a:r>
              <a:rPr lang="fr-FR" sz="1200" dirty="0" smtClean="0"/>
              <a:t>Cdedc51435</a:t>
            </a:r>
          </a:p>
          <a:p>
            <a:r>
              <a:rPr lang="fr-FR" sz="1200" dirty="0" smtClean="0"/>
              <a:t>52c9d3</a:t>
            </a:r>
            <a:endParaRPr lang="fr-FR" sz="1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5992" y="2954464"/>
            <a:ext cx="646080" cy="33052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92" y="2018256"/>
            <a:ext cx="783531" cy="78353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236738" y="2458133"/>
            <a:ext cx="806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Clear</a:t>
            </a:r>
            <a:endParaRPr lang="fr-FR" sz="1200" dirty="0" smtClean="0"/>
          </a:p>
          <a:p>
            <a:r>
              <a:rPr lang="fr-FR" sz="1200" dirty="0" err="1" smtClean="0"/>
              <a:t>Text</a:t>
            </a:r>
            <a:endParaRPr lang="fr-FR" sz="1200" dirty="0" smtClean="0"/>
          </a:p>
          <a:p>
            <a:r>
              <a:rPr lang="fr-FR" sz="1200" dirty="0" smtClean="0"/>
              <a:t>Message</a:t>
            </a:r>
            <a:endParaRPr lang="fr-FR" sz="12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420" y="3933056"/>
            <a:ext cx="1468928" cy="136815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4076896"/>
            <a:ext cx="1346400" cy="131725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264704"/>
            <a:ext cx="602255" cy="330520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>
            <a:off x="3045083" y="5275880"/>
            <a:ext cx="2391013" cy="832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922430" y="4618373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Fab5f62863</a:t>
            </a:r>
          </a:p>
          <a:p>
            <a:r>
              <a:rPr lang="fr-FR" sz="1200" dirty="0" smtClean="0"/>
              <a:t>Cdedc51435</a:t>
            </a:r>
          </a:p>
          <a:p>
            <a:r>
              <a:rPr lang="fr-FR" sz="1200" dirty="0" smtClean="0"/>
              <a:t>52c9d3</a:t>
            </a:r>
            <a:endParaRPr lang="fr-FR" sz="12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46" y="5258720"/>
            <a:ext cx="668079" cy="33052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87" y="4363369"/>
            <a:ext cx="783531" cy="783531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4860032" y="4618373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Verify</a:t>
            </a:r>
            <a:endParaRPr lang="fr-FR" sz="1200" dirty="0" smtClean="0"/>
          </a:p>
          <a:p>
            <a:r>
              <a:rPr lang="fr-FR" sz="1200" dirty="0" smtClean="0"/>
              <a:t>signature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150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The </a:t>
            </a:r>
            <a:r>
              <a:rPr lang="fr-FR" b="0" dirty="0" smtClean="0"/>
              <a:t>National Platform PKI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  <a:effectLst/>
        </p:spPr>
        <p:txBody>
          <a:bodyPr/>
          <a:lstStyle/>
          <a:p>
            <a:pPr marL="0" indent="0">
              <a:buNone/>
            </a:pPr>
            <a:r>
              <a:rPr lang="fr-FR" sz="2800" b="1" dirty="0" smtClean="0"/>
              <a:t> </a:t>
            </a:r>
            <a:endParaRPr lang="fr-FR" sz="2800" b="1" dirty="0"/>
          </a:p>
          <a:p>
            <a:pPr marL="0" indent="0">
              <a:buNone/>
            </a:pPr>
            <a:endParaRPr lang="fr-FR" sz="2800" b="1" baseline="0" dirty="0" smtClean="0">
              <a:solidFill>
                <a:schemeClr val="accent1"/>
              </a:solidFill>
              <a:effectLst/>
              <a:latin typeface="Calibri"/>
              <a:ea typeface="+mn-ea"/>
              <a:cs typeface="Calibri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31840" y="2060846"/>
            <a:ext cx="259228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Root</a:t>
            </a:r>
            <a:r>
              <a:rPr lang="fr-FR" sz="1600" dirty="0" smtClean="0"/>
              <a:t> </a:t>
            </a:r>
            <a:r>
              <a:rPr lang="fr-FR" sz="1600" dirty="0" err="1" smtClean="0"/>
              <a:t>authority</a:t>
            </a:r>
            <a:endParaRPr lang="fr-FR" sz="16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3275856" y="2938968"/>
            <a:ext cx="230425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National Education CA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53638" y="3356034"/>
            <a:ext cx="158417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Infrastructure </a:t>
            </a:r>
          </a:p>
          <a:p>
            <a:pPr algn="ctr"/>
            <a:r>
              <a:rPr lang="fr-FR" sz="1400" dirty="0" smtClean="0"/>
              <a:t>CA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07703" y="3351995"/>
            <a:ext cx="101083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Person </a:t>
            </a:r>
          </a:p>
          <a:p>
            <a:pPr algn="ctr"/>
            <a:r>
              <a:rPr lang="fr-FR" sz="1400" dirty="0" smtClean="0"/>
              <a:t>CA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72909" y="3356034"/>
            <a:ext cx="136750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Signature </a:t>
            </a:r>
            <a:endParaRPr lang="fr-FR" sz="1400" dirty="0" smtClean="0"/>
          </a:p>
          <a:p>
            <a:pPr algn="ctr"/>
            <a:r>
              <a:rPr lang="fr-FR" sz="1400" dirty="0" smtClean="0"/>
              <a:t>CA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347864" y="4173735"/>
            <a:ext cx="223224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Registration </a:t>
            </a:r>
            <a:r>
              <a:rPr lang="fr-FR" sz="1600" dirty="0" err="1" smtClean="0">
                <a:solidFill>
                  <a:srgbClr val="FF0000"/>
                </a:solidFill>
              </a:rPr>
              <a:t>authority</a:t>
            </a:r>
            <a:endParaRPr lang="fr-FR" sz="1600" dirty="0" smtClean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347864" y="4707421"/>
            <a:ext cx="223224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FF0000"/>
                </a:solidFill>
              </a:rPr>
              <a:t>Enrollment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Entity</a:t>
            </a:r>
            <a:endParaRPr lang="fr-FR" sz="16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6" y="1700808"/>
            <a:ext cx="6120680" cy="227779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275856" y="1703228"/>
            <a:ext cx="22322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Certification </a:t>
            </a:r>
            <a:r>
              <a:rPr lang="fr-FR" sz="1600" dirty="0" err="1" smtClean="0">
                <a:solidFill>
                  <a:srgbClr val="FF0000"/>
                </a:solidFill>
              </a:rPr>
              <a:t>authority</a:t>
            </a:r>
            <a:endParaRPr lang="fr-FR" sz="1600" dirty="0" smtClean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75512" y="3351995"/>
            <a:ext cx="12607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Others</a:t>
            </a:r>
            <a:r>
              <a:rPr lang="fr-FR" sz="1400" dirty="0" smtClean="0"/>
              <a:t> </a:t>
            </a:r>
          </a:p>
          <a:p>
            <a:pPr algn="ctr"/>
            <a:r>
              <a:rPr lang="fr-FR" sz="1400" dirty="0" smtClean="0"/>
              <a:t>…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843808" y="2591959"/>
            <a:ext cx="313170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Subordinate</a:t>
            </a:r>
            <a:r>
              <a:rPr lang="fr-FR" sz="1200" dirty="0" smtClean="0"/>
              <a:t> </a:t>
            </a:r>
            <a:r>
              <a:rPr lang="fr-FR" sz="1200" dirty="0" err="1" smtClean="0"/>
              <a:t>authorities</a:t>
            </a:r>
            <a:r>
              <a:rPr lang="fr-FR" sz="1200" dirty="0" smtClean="0"/>
              <a:t>: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301275" y="5379004"/>
            <a:ext cx="108012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Users</a:t>
            </a:r>
            <a:endParaRPr lang="fr-FR" sz="1400" dirty="0" smtClean="0"/>
          </a:p>
          <a:p>
            <a:pPr algn="ctr"/>
            <a:r>
              <a:rPr lang="fr-FR" sz="1400" dirty="0" smtClean="0"/>
              <a:t>PKCS#10</a:t>
            </a:r>
          </a:p>
          <a:p>
            <a:pPr algn="ctr"/>
            <a:r>
              <a:rPr lang="fr-FR" sz="1400" dirty="0" err="1" smtClean="0"/>
              <a:t>Forms</a:t>
            </a:r>
            <a:endParaRPr lang="fr-FR" sz="1400" dirty="0" smtClean="0"/>
          </a:p>
        </p:txBody>
      </p:sp>
      <p:sp>
        <p:nvSpPr>
          <p:cNvPr id="21" name="ZoneTexte 20"/>
          <p:cNvSpPr txBox="1"/>
          <p:nvPr/>
        </p:nvSpPr>
        <p:spPr>
          <a:xfrm>
            <a:off x="4591820" y="5379673"/>
            <a:ext cx="108012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Servers</a:t>
            </a:r>
          </a:p>
          <a:p>
            <a:pPr algn="ctr"/>
            <a:r>
              <a:rPr lang="fr-FR" sz="1400" dirty="0" smtClean="0"/>
              <a:t>SCEP</a:t>
            </a:r>
          </a:p>
          <a:p>
            <a:pPr algn="ctr"/>
            <a:r>
              <a:rPr lang="fr-FR" sz="1400" dirty="0" smtClean="0"/>
              <a:t>PKCS#10</a:t>
            </a:r>
          </a:p>
          <a:p>
            <a:pPr algn="ctr"/>
            <a:r>
              <a:rPr lang="fr-FR" sz="1400" dirty="0" err="1" smtClean="0"/>
              <a:t>Forms</a:t>
            </a:r>
            <a:endParaRPr lang="fr-FR" sz="1400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468188" y="4507366"/>
            <a:ext cx="165554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HSM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474557" y="4368867"/>
            <a:ext cx="223224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Log management</a:t>
            </a:r>
          </a:p>
        </p:txBody>
      </p:sp>
    </p:spTree>
    <p:extLst>
      <p:ext uri="{BB962C8B-B14F-4D97-AF65-F5344CB8AC3E}">
        <p14:creationId xmlns:p14="http://schemas.microsoft.com/office/powerpoint/2010/main" val="28671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The </a:t>
            </a:r>
            <a:r>
              <a:rPr lang="fr-FR" b="0" dirty="0" smtClean="0"/>
              <a:t>Certification </a:t>
            </a:r>
            <a:r>
              <a:rPr lang="fr-FR" b="0" dirty="0" err="1" smtClean="0"/>
              <a:t>A</a:t>
            </a:r>
            <a:r>
              <a:rPr lang="fr-FR" b="0" dirty="0" err="1" smtClean="0"/>
              <a:t>uthority</a:t>
            </a:r>
            <a:r>
              <a:rPr lang="fr-FR" b="0" dirty="0" smtClean="0"/>
              <a:t> </a:t>
            </a:r>
            <a:r>
              <a:rPr lang="fr-FR" b="0" dirty="0" err="1" smtClean="0"/>
              <a:t>entity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err="1" smtClean="0"/>
              <a:t>Trusted</a:t>
            </a:r>
            <a:r>
              <a:rPr lang="fr-FR" sz="2400" dirty="0" smtClean="0"/>
              <a:t> </a:t>
            </a:r>
            <a:r>
              <a:rPr lang="fr-FR" sz="2400" dirty="0"/>
              <a:t>certification </a:t>
            </a:r>
            <a:r>
              <a:rPr lang="fr-FR" sz="2400" dirty="0"/>
              <a:t>authorities</a:t>
            </a:r>
          </a:p>
          <a:p>
            <a:r>
              <a:rPr lang="fr-FR" sz="2400" dirty="0" err="1"/>
              <a:t>T</a:t>
            </a:r>
            <a:r>
              <a:rPr lang="fr-FR" sz="2400" dirty="0" err="1" smtClean="0"/>
              <a:t>rusted</a:t>
            </a:r>
            <a:r>
              <a:rPr lang="fr-FR" sz="2400" dirty="0" smtClean="0"/>
              <a:t> </a:t>
            </a:r>
            <a:r>
              <a:rPr lang="fr-FR" sz="2400" dirty="0"/>
              <a:t>certificates</a:t>
            </a:r>
          </a:p>
          <a:p>
            <a:r>
              <a:rPr lang="fr-FR" sz="2400" dirty="0" err="1"/>
              <a:t>C</a:t>
            </a:r>
            <a:r>
              <a:rPr lang="fr-FR" sz="2400" dirty="0" err="1" smtClean="0"/>
              <a:t>ertificates</a:t>
            </a:r>
            <a:r>
              <a:rPr lang="fr-FR" sz="2400" dirty="0" smtClean="0"/>
              <a:t> </a:t>
            </a:r>
            <a:r>
              <a:rPr lang="fr-FR" sz="2400" dirty="0"/>
              <a:t>lifecycle</a:t>
            </a:r>
          </a:p>
          <a:p>
            <a:r>
              <a:rPr lang="fr-FR" sz="2400" dirty="0" err="1"/>
              <a:t>C</a:t>
            </a:r>
            <a:r>
              <a:rPr lang="fr-FR" sz="2400" dirty="0" err="1" smtClean="0"/>
              <a:t>ertificate</a:t>
            </a:r>
            <a:r>
              <a:rPr lang="fr-FR" sz="2400" dirty="0" smtClean="0"/>
              <a:t> </a:t>
            </a:r>
            <a:r>
              <a:rPr lang="fr-FR" sz="2400" dirty="0"/>
              <a:t>policy</a:t>
            </a:r>
            <a:endParaRPr lang="fr-FR" sz="2400" b="1" baseline="0" dirty="0" smtClean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2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The </a:t>
            </a:r>
            <a:r>
              <a:rPr lang="fr-FR" b="0" dirty="0" err="1"/>
              <a:t>R</a:t>
            </a:r>
            <a:r>
              <a:rPr lang="fr-FR" b="0" dirty="0" err="1" smtClean="0"/>
              <a:t>oot</a:t>
            </a:r>
            <a:r>
              <a:rPr lang="fr-FR" b="0" dirty="0" smtClean="0"/>
              <a:t> </a:t>
            </a:r>
            <a:r>
              <a:rPr lang="fr-FR" b="0" dirty="0"/>
              <a:t>C</a:t>
            </a:r>
            <a:r>
              <a:rPr lang="fr-FR" b="0" dirty="0" smtClean="0"/>
              <a:t>ertification </a:t>
            </a:r>
            <a:r>
              <a:rPr lang="fr-FR" b="0" dirty="0" err="1"/>
              <a:t>A</a:t>
            </a:r>
            <a:r>
              <a:rPr lang="fr-FR" b="0" dirty="0" err="1" smtClean="0"/>
              <a:t>uthority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773238"/>
            <a:ext cx="8064251" cy="352797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Signature </a:t>
            </a:r>
            <a:r>
              <a:rPr lang="en-US" sz="2000" dirty="0"/>
              <a:t>of Subordinate Certification Authority certificates</a:t>
            </a:r>
          </a:p>
          <a:p>
            <a:r>
              <a:rPr lang="en-US" sz="2000" dirty="0" smtClean="0"/>
              <a:t>Subordinate </a:t>
            </a:r>
            <a:r>
              <a:rPr lang="en-US" sz="2000" dirty="0"/>
              <a:t>Certification Authority </a:t>
            </a:r>
            <a:r>
              <a:rPr lang="en-US" sz="2000" dirty="0" smtClean="0"/>
              <a:t>certificates lifecycle</a:t>
            </a:r>
            <a:endParaRPr lang="en-US" sz="2000" dirty="0"/>
          </a:p>
          <a:p>
            <a:r>
              <a:rPr lang="en-US" sz="2000" dirty="0" smtClean="0"/>
              <a:t>Issuing Certificate </a:t>
            </a:r>
            <a:r>
              <a:rPr lang="en-US" sz="2000" dirty="0"/>
              <a:t>Revocation List (CRL)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640960" cy="23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The </a:t>
            </a:r>
            <a:r>
              <a:rPr lang="fr-FR" b="0" dirty="0" err="1" smtClean="0"/>
              <a:t>subordinate</a:t>
            </a:r>
            <a:r>
              <a:rPr lang="fr-FR" b="0" dirty="0" smtClean="0"/>
              <a:t> </a:t>
            </a:r>
            <a:r>
              <a:rPr lang="fr-FR" b="0" dirty="0"/>
              <a:t>certification </a:t>
            </a:r>
            <a:r>
              <a:rPr lang="fr-FR" b="0" dirty="0" err="1" smtClean="0"/>
              <a:t>authorities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773238"/>
            <a:ext cx="8064251" cy="4104034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1800" dirty="0" smtClean="0"/>
              <a:t>Signature </a:t>
            </a:r>
            <a:r>
              <a:rPr lang="fr-FR" sz="1800" dirty="0"/>
              <a:t>of </a:t>
            </a:r>
            <a:r>
              <a:rPr lang="fr-FR" sz="1800" dirty="0" smtClean="0"/>
              <a:t>User / Server </a:t>
            </a:r>
            <a:r>
              <a:rPr lang="fr-FR" sz="1800" dirty="0" err="1" smtClean="0"/>
              <a:t>Certificate</a:t>
            </a:r>
            <a:r>
              <a:rPr lang="fr-FR" sz="1800" dirty="0" smtClean="0"/>
              <a:t> </a:t>
            </a:r>
            <a:r>
              <a:rPr lang="fr-FR" sz="1800" dirty="0"/>
              <a:t>Requests</a:t>
            </a:r>
          </a:p>
          <a:p>
            <a:r>
              <a:rPr lang="en-US" sz="1800" dirty="0" smtClean="0"/>
              <a:t>Backup </a:t>
            </a:r>
            <a:r>
              <a:rPr lang="en-US" sz="1800" dirty="0"/>
              <a:t>of encryption key pairs</a:t>
            </a:r>
          </a:p>
          <a:p>
            <a:r>
              <a:rPr lang="fr-FR" sz="1800" dirty="0" smtClean="0"/>
              <a:t>User / Server </a:t>
            </a:r>
            <a:r>
              <a:rPr lang="fr-FR" sz="1800" dirty="0" err="1" smtClean="0"/>
              <a:t>certificates</a:t>
            </a:r>
            <a:r>
              <a:rPr lang="fr-FR" sz="1800" dirty="0" smtClean="0"/>
              <a:t> </a:t>
            </a:r>
            <a:r>
              <a:rPr lang="fr-FR" sz="1800" dirty="0" err="1" smtClean="0"/>
              <a:t>lifecycle</a:t>
            </a:r>
            <a:endParaRPr lang="fr-FR" sz="1800" dirty="0" smtClean="0"/>
          </a:p>
          <a:p>
            <a:r>
              <a:rPr lang="fr-FR" sz="1800" dirty="0" smtClean="0"/>
              <a:t>CRL </a:t>
            </a:r>
            <a:r>
              <a:rPr lang="fr-FR" sz="1800" dirty="0"/>
              <a:t>updating</a:t>
            </a:r>
            <a:r>
              <a:rPr lang="fr-FR" sz="1800" dirty="0"/>
              <a:t> and publication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912768" cy="203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The Person </a:t>
            </a:r>
            <a:r>
              <a:rPr lang="fr-FR" b="0" dirty="0" smtClean="0"/>
              <a:t>Certification </a:t>
            </a:r>
            <a:r>
              <a:rPr lang="fr-FR" b="0" dirty="0" err="1"/>
              <a:t>A</a:t>
            </a:r>
            <a:r>
              <a:rPr lang="fr-FR" b="0" dirty="0" err="1" smtClean="0"/>
              <a:t>uthority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User </a:t>
            </a:r>
            <a:r>
              <a:rPr lang="fr-FR" sz="2400" dirty="0" err="1" smtClean="0"/>
              <a:t>authentication</a:t>
            </a:r>
            <a:endParaRPr lang="fr-FR" sz="2400" dirty="0"/>
          </a:p>
          <a:p>
            <a:r>
              <a:rPr lang="fr-FR" sz="2400" dirty="0" smtClean="0"/>
              <a:t>User data </a:t>
            </a:r>
            <a:r>
              <a:rPr lang="fr-FR" sz="2400" dirty="0" err="1" smtClean="0"/>
              <a:t>encryption</a:t>
            </a:r>
            <a:endParaRPr lang="fr-FR" sz="2400" dirty="0"/>
          </a:p>
          <a:p>
            <a:r>
              <a:rPr lang="fr-FR" sz="2400" dirty="0" smtClean="0"/>
              <a:t>User signature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1800" dirty="0"/>
              <a:t>09/2017 – 09/2018 = </a:t>
            </a:r>
            <a:r>
              <a:rPr lang="fr-FR" sz="1800" b="1" dirty="0">
                <a:solidFill>
                  <a:srgbClr val="FF0000"/>
                </a:solidFill>
              </a:rPr>
              <a:t>634</a:t>
            </a:r>
            <a:r>
              <a:rPr lang="fr-FR" sz="1800" dirty="0"/>
              <a:t> certificates</a:t>
            </a:r>
          </a:p>
          <a:p>
            <a:pPr marL="0" indent="0">
              <a:buNone/>
            </a:pPr>
            <a:r>
              <a:rPr lang="en-US" dirty="0" smtClean="0"/>
              <a:t>The cost of one user </a:t>
            </a:r>
            <a:r>
              <a:rPr lang="en-US" dirty="0"/>
              <a:t>authentication </a:t>
            </a:r>
            <a:r>
              <a:rPr lang="en-US" dirty="0" smtClean="0"/>
              <a:t>certificate </a:t>
            </a:r>
            <a:r>
              <a:rPr lang="en-US" dirty="0"/>
              <a:t>from an external provider </a:t>
            </a:r>
            <a:r>
              <a:rPr lang="en-US" dirty="0" smtClean="0"/>
              <a:t>is </a:t>
            </a:r>
            <a:r>
              <a:rPr lang="en-US" b="1" dirty="0">
                <a:solidFill>
                  <a:srgbClr val="FF0000"/>
                </a:solidFill>
              </a:rPr>
              <a:t>100 </a:t>
            </a:r>
            <a:r>
              <a:rPr lang="en-US" b="1" dirty="0" smtClean="0">
                <a:solidFill>
                  <a:srgbClr val="FF0000"/>
                </a:solidFill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6045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éiade3-présentation SGA V1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C3C3C"/>
    </a:dk2>
    <a:lt2>
      <a:srgbClr val="808080"/>
    </a:lt2>
    <a:accent1>
      <a:srgbClr val="0062A8"/>
    </a:accent1>
    <a:accent2>
      <a:srgbClr val="3671B2"/>
    </a:accent2>
    <a:accent3>
      <a:srgbClr val="FFFFFF"/>
    </a:accent3>
    <a:accent4>
      <a:srgbClr val="000000"/>
    </a:accent4>
    <a:accent5>
      <a:srgbClr val="AAB7D1"/>
    </a:accent5>
    <a:accent6>
      <a:srgbClr val="3066A1"/>
    </a:accent6>
    <a:hlink>
      <a:srgbClr val="C9E8F7"/>
    </a:hlink>
    <a:folHlink>
      <a:srgbClr val="DEEEF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Pléiade3-présentation SGA V1.potx</Template>
  <TotalTime>23047</TotalTime>
  <Words>590</Words>
  <Application>Microsoft Office PowerPoint</Application>
  <PresentationFormat>Affichage à l'écran (4:3)</PresentationFormat>
  <Paragraphs>197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Pléiade3-présentation SGA V1</vt:lpstr>
      <vt:lpstr> National Trust Platform</vt:lpstr>
      <vt:lpstr>What do we call the « National Trust Platform » ?</vt:lpstr>
      <vt:lpstr>Why do we need a Trust Platform ?</vt:lpstr>
      <vt:lpstr>Trusted certificates</vt:lpstr>
      <vt:lpstr>The National Platform PKI</vt:lpstr>
      <vt:lpstr>The Certification Authority entity</vt:lpstr>
      <vt:lpstr>The Root Certification Authority</vt:lpstr>
      <vt:lpstr>The subordinate certification authorities</vt:lpstr>
      <vt:lpstr>The Person Certification Authority</vt:lpstr>
      <vt:lpstr>The Infrastructure Certification Authority</vt:lpstr>
      <vt:lpstr>The Signature Certification Authority</vt:lpstr>
      <vt:lpstr>Keys management</vt:lpstr>
      <vt:lpstr>The Registration Authority</vt:lpstr>
      <vt:lpstr>The Enrollement Entity</vt:lpstr>
      <vt:lpstr>The certificate policy</vt:lpstr>
      <vt:lpstr>The secure environment</vt:lpstr>
      <vt:lpstr>The Signature services</vt:lpstr>
      <vt:lpstr>The Signature service</vt:lpstr>
      <vt:lpstr>The Signature validation service</vt:lpstr>
      <vt:lpstr>The Timestamping service</vt:lpstr>
      <vt:lpstr>The Safebox service</vt:lpstr>
      <vt:lpstr>To sum up</vt:lpstr>
    </vt:vector>
  </TitlesOfParts>
  <Company>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deux lignes</dc:title>
  <dc:creator>STSI</dc:creator>
  <cp:lastModifiedBy>ANNA ORSELLY</cp:lastModifiedBy>
  <cp:revision>434</cp:revision>
  <cp:lastPrinted>2015-12-10T17:56:50Z</cp:lastPrinted>
  <dcterms:created xsi:type="dcterms:W3CDTF">2011-10-28T07:12:19Z</dcterms:created>
  <dcterms:modified xsi:type="dcterms:W3CDTF">2018-09-24T09:28:37Z</dcterms:modified>
</cp:coreProperties>
</file>