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93" r:id="rId4"/>
    <p:sldId id="273" r:id="rId5"/>
    <p:sldId id="296" r:id="rId6"/>
    <p:sldId id="289" r:id="rId7"/>
    <p:sldId id="305" r:id="rId8"/>
    <p:sldId id="295" r:id="rId9"/>
    <p:sldId id="274" r:id="rId10"/>
    <p:sldId id="275" r:id="rId11"/>
    <p:sldId id="277" r:id="rId12"/>
    <p:sldId id="278" r:id="rId13"/>
    <p:sldId id="279" r:id="rId14"/>
    <p:sldId id="287" r:id="rId15"/>
    <p:sldId id="276" r:id="rId16"/>
    <p:sldId id="288" r:id="rId17"/>
    <p:sldId id="292" r:id="rId18"/>
    <p:sldId id="300" r:id="rId19"/>
    <p:sldId id="281" r:id="rId20"/>
    <p:sldId id="282" r:id="rId21"/>
    <p:sldId id="297" r:id="rId22"/>
    <p:sldId id="298" r:id="rId23"/>
    <p:sldId id="299" r:id="rId24"/>
    <p:sldId id="284" r:id="rId25"/>
    <p:sldId id="301" r:id="rId26"/>
    <p:sldId id="285" r:id="rId27"/>
    <p:sldId id="291" r:id="rId28"/>
    <p:sldId id="302" r:id="rId29"/>
    <p:sldId id="303" r:id="rId30"/>
    <p:sldId id="286" r:id="rId31"/>
    <p:sldId id="306" r:id="rId32"/>
    <p:sldId id="307" r:id="rId33"/>
  </p:sldIdLst>
  <p:sldSz cx="9144000" cy="5143500" type="screen16x9"/>
  <p:notesSz cx="6858000" cy="9144000"/>
  <p:defaultTextStyle>
    <a:defPPr marL="0" marR="0" indent="0" algn="l" defTabSz="34289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3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46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69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891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14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37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60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783" algn="ctr" defTabSz="308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2A"/>
    <a:srgbClr val="FFFFAB"/>
    <a:srgbClr val="E3E8F4"/>
    <a:srgbClr val="DF1B3C"/>
    <a:srgbClr val="E6344C"/>
    <a:srgbClr val="D2344C"/>
    <a:srgbClr val="FF344C"/>
    <a:srgbClr val="EB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2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407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3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46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69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891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14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37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60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783" defTabSz="171446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96802" y="45498"/>
            <a:ext cx="8675049" cy="582345"/>
          </a:xfrm>
          <a:noFill/>
          <a:ln>
            <a:noFill/>
          </a:ln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jdelijke aanduiding voor inhoud 2"/>
          <p:cNvSpPr txBox="1">
            <a:spLocks noGrp="1"/>
          </p:cNvSpPr>
          <p:nvPr>
            <p:ph type="body" sz="half" idx="13"/>
          </p:nvPr>
        </p:nvSpPr>
        <p:spPr>
          <a:xfrm>
            <a:off x="222955" y="937600"/>
            <a:ext cx="7886700" cy="2082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/>
              <a:t>Klik om de tekststijl van het model te bewerken</a:t>
            </a:r>
          </a:p>
          <a:p>
            <a:pPr lvl="1"/>
            <a:r>
              <a:rPr dirty="0"/>
              <a:t>Tweede niveau</a:t>
            </a:r>
          </a:p>
          <a:p>
            <a:pPr lvl="2"/>
            <a:r>
              <a:rPr dirty="0"/>
              <a:t>Derde niveau</a:t>
            </a:r>
          </a:p>
          <a:p>
            <a:pPr lvl="3"/>
            <a:r>
              <a:rPr dirty="0"/>
              <a:t>Vierde niveau</a:t>
            </a:r>
          </a:p>
          <a:p>
            <a:pPr lvl="4"/>
            <a:r>
              <a:rPr dirty="0"/>
              <a:t>Vijfde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96802" y="45498"/>
            <a:ext cx="8675049" cy="582345"/>
          </a:xfrm>
          <a:noFill/>
          <a:ln>
            <a:noFill/>
          </a:ln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60522" y="54569"/>
            <a:ext cx="9144000" cy="5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1116" y="4913264"/>
            <a:ext cx="196336" cy="223378"/>
          </a:xfrm>
          <a:prstGeom prst="rect">
            <a:avLst/>
          </a:prstGeom>
          <a:ln w="12700">
            <a:miter lim="400000"/>
          </a:ln>
        </p:spPr>
        <p:txBody>
          <a:bodyPr wrap="none" lIns="26789" tIns="26789" rIns="26789" bIns="26789">
            <a:spAutoFit/>
          </a:bodyPr>
          <a:lstStyle>
            <a:lvl1pPr defTabSz="309555">
              <a:defRPr sz="1100" b="0"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Rechthoek"/>
          <p:cNvSpPr/>
          <p:nvPr userDrawn="1"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Rectangle"/>
          <p:cNvSpPr/>
          <p:nvPr userDrawn="1"/>
        </p:nvSpPr>
        <p:spPr>
          <a:xfrm>
            <a:off x="0" y="4872021"/>
            <a:ext cx="9152122" cy="284629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ekstvak 13"/>
          <p:cNvSpPr txBox="1"/>
          <p:nvPr userDrawn="1"/>
        </p:nvSpPr>
        <p:spPr>
          <a:xfrm>
            <a:off x="160521" y="4872022"/>
            <a:ext cx="4656407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099" tIns="38099" rIns="38099" bIns="38099" anchor="ctr">
            <a:spAutoFit/>
          </a:bodyPr>
          <a:lstStyle/>
          <a:p>
            <a:pPr algn="l" defTabSz="171446">
              <a:defRPr sz="270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baseline="0" dirty="0" smtClean="0"/>
              <a:t>SPIDR training, 20-21 August 2018  </a:t>
            </a:r>
            <a:endParaRPr sz="1200" dirty="0"/>
          </a:p>
        </p:txBody>
      </p:sp>
      <p:sp>
        <p:nvSpPr>
          <p:cNvPr id="14" name="Slide Number"/>
          <p:cNvSpPr txBox="1">
            <a:spLocks/>
          </p:cNvSpPr>
          <p:nvPr userDrawn="1"/>
        </p:nvSpPr>
        <p:spPr>
          <a:xfrm>
            <a:off x="8572500" y="4872171"/>
            <a:ext cx="488180" cy="223378"/>
          </a:xfrm>
          <a:prstGeom prst="rect">
            <a:avLst/>
          </a:prstGeom>
        </p:spPr>
        <p:txBody>
          <a:bodyPr/>
          <a:lstStyle>
            <a:defPPr marL="0" marR="0" indent="0" algn="l" defTabSz="34289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85723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46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69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891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14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37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60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783" algn="ctr" defTabSz="3080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xmlns:p14="http://schemas.microsoft.com/office/powerpoint/2010/main" spd="med"/>
  <p:txStyles>
    <p:titleStyle>
      <a:lvl1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0" marR="21674" indent="21674" algn="l" defTabSz="4857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86" marR="21674" indent="-219947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37" marR="21674" indent="-204852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30" marR="21674" indent="-198999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42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188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188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188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188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188" marR="21674" indent="-232166" algn="l" defTabSz="485763" latinLnBrk="0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0" algn="ctr" defTabSz="3095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richar@svn.cern.ch/reps/SPID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9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29" y="424471"/>
            <a:ext cx="6387504" cy="4258336"/>
          </a:xfrm>
          <a:prstGeom prst="rect">
            <a:avLst/>
          </a:prstGeom>
        </p:spPr>
      </p:pic>
      <p:sp>
        <p:nvSpPr>
          <p:cNvPr id="155" name="Driehoek"/>
          <p:cNvSpPr/>
          <p:nvPr/>
        </p:nvSpPr>
        <p:spPr>
          <a:xfrm rot="10800000" flipH="1">
            <a:off x="-2965" y="637788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6" name="Rechthoek"/>
          <p:cNvSpPr/>
          <p:nvPr/>
        </p:nvSpPr>
        <p:spPr>
          <a:xfrm>
            <a:off x="-75643" y="-6566"/>
            <a:ext cx="1959848" cy="649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7" name="Rechthoek"/>
          <p:cNvSpPr/>
          <p:nvPr/>
        </p:nvSpPr>
        <p:spPr>
          <a:xfrm>
            <a:off x="-7911" y="-6566"/>
            <a:ext cx="9151911" cy="649665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877575" y="4913264"/>
            <a:ext cx="103419" cy="2233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59" name="Detector R&amp;D…"/>
          <p:cNvSpPr txBox="1">
            <a:spLocks noGrp="1"/>
          </p:cNvSpPr>
          <p:nvPr>
            <p:ph type="title"/>
          </p:nvPr>
        </p:nvSpPr>
        <p:spPr>
          <a:xfrm>
            <a:off x="1325991" y="1054283"/>
            <a:ext cx="9057880" cy="139700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  <a:lvl2pPr indent="286398" algn="ctr">
              <a:defRPr sz="720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sz="1800" dirty="0"/>
              <a:t>Detector R&amp;D</a:t>
            </a:r>
          </a:p>
          <a:p>
            <a:pPr defTabSz="171446">
              <a:defRPr sz="4800" b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SPIDR training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sz="4400" dirty="0"/>
          </a:p>
        </p:txBody>
      </p:sp>
      <p:sp>
        <p:nvSpPr>
          <p:cNvPr id="160" name="Rechthoek"/>
          <p:cNvSpPr/>
          <p:nvPr/>
        </p:nvSpPr>
        <p:spPr>
          <a:xfrm>
            <a:off x="-824" y="4665074"/>
            <a:ext cx="9192695" cy="476251"/>
          </a:xfrm>
          <a:prstGeom prst="rect">
            <a:avLst/>
          </a:prstGeom>
          <a:solidFill>
            <a:srgbClr val="DF1B3C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1" name="Driehoek"/>
          <p:cNvSpPr/>
          <p:nvPr/>
        </p:nvSpPr>
        <p:spPr>
          <a:xfrm rot="5400000">
            <a:off x="310600" y="299996"/>
            <a:ext cx="1378258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" name="Driehoek"/>
          <p:cNvSpPr/>
          <p:nvPr/>
        </p:nvSpPr>
        <p:spPr>
          <a:xfrm>
            <a:off x="-2965" y="1655380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F1B3C"/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 marR="15240" algn="l" defTabSz="342891">
              <a:def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63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6169" y="4180956"/>
            <a:ext cx="2117339" cy="95568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2011-2016…"/>
          <p:cNvSpPr txBox="1"/>
          <p:nvPr/>
        </p:nvSpPr>
        <p:spPr>
          <a:xfrm>
            <a:off x="9023998" y="2887923"/>
            <a:ext cx="76942" cy="3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099" tIns="38099" rIns="38099" bIns="38099" anchor="ctr">
            <a:spAutoFit/>
          </a:bodyPr>
          <a:lstStyle/>
          <a:p>
            <a:pPr algn="r" defTabSz="171446">
              <a:defRPr sz="4800" b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endParaRPr lang="en-US" sz="1800" dirty="0" smtClean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1820" y="3449356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  <a:latin typeface="Minion pro"/>
                <a:cs typeface="Minion pro"/>
              </a:rPr>
              <a:t>Martin van Beuzekom</a:t>
            </a:r>
            <a:br>
              <a:rPr lang="en-US" sz="1600" b="0" dirty="0">
                <a:solidFill>
                  <a:srgbClr val="FFFFFF"/>
                </a:solidFill>
                <a:latin typeface="Minion pro"/>
                <a:cs typeface="Minion pro"/>
              </a:rPr>
            </a:br>
            <a:r>
              <a:rPr lang="en-US" sz="1600" b="0" dirty="0">
                <a:solidFill>
                  <a:srgbClr val="FFFFFF"/>
                </a:solidFill>
                <a:latin typeface="Akkurat Std"/>
                <a:cs typeface="Akkurat Std"/>
              </a:rPr>
              <a:t>Kevin </a:t>
            </a:r>
            <a:r>
              <a:rPr lang="en-US" sz="1600" b="0" dirty="0" err="1" smtClean="0">
                <a:solidFill>
                  <a:srgbClr val="FFFFFF"/>
                </a:solidFill>
                <a:latin typeface="Akkurat Std"/>
                <a:cs typeface="Akkurat Std"/>
              </a:rPr>
              <a:t>Heijhoff</a:t>
            </a:r>
            <a:endParaRPr lang="en-US" sz="1600" b="0" dirty="0" smtClean="0">
              <a:solidFill>
                <a:srgbClr val="FFFFFF"/>
              </a:solidFill>
              <a:latin typeface="Akkurat Std"/>
              <a:cs typeface="Akkurat Std"/>
            </a:endParaRPr>
          </a:p>
          <a:p>
            <a:r>
              <a:rPr lang="en-US" sz="1600" b="0" dirty="0" smtClean="0">
                <a:solidFill>
                  <a:srgbClr val="FFFFFF"/>
                </a:solidFill>
                <a:latin typeface="Akkurat Std"/>
                <a:cs typeface="Akkurat Std"/>
              </a:rPr>
              <a:t>(Bas van der </a:t>
            </a:r>
            <a:r>
              <a:rPr lang="en-US" sz="1600" b="0" dirty="0" err="1" smtClean="0">
                <a:solidFill>
                  <a:srgbClr val="FFFFFF"/>
                </a:solidFill>
                <a:latin typeface="Akkurat Std"/>
                <a:cs typeface="Akkurat Std"/>
              </a:rPr>
              <a:t>Heijden</a:t>
            </a:r>
            <a:r>
              <a:rPr lang="en-US" sz="1600" b="0" dirty="0" smtClean="0">
                <a:solidFill>
                  <a:srgbClr val="FFFFFF"/>
                </a:solidFill>
                <a:latin typeface="Akkurat Std"/>
                <a:cs typeface="Akkurat Std"/>
              </a:rPr>
              <a:t>)</a:t>
            </a:r>
            <a:r>
              <a:rPr lang="en-US" sz="1600" b="0" dirty="0">
                <a:solidFill>
                  <a:srgbClr val="FFFFFF"/>
                </a:solidFill>
                <a:latin typeface="Akkurat Std"/>
                <a:cs typeface="Akkurat Std"/>
              </a:rPr>
              <a:t/>
            </a:r>
            <a:br>
              <a:rPr lang="en-US" sz="1600" b="0" dirty="0">
                <a:solidFill>
                  <a:srgbClr val="FFFFFF"/>
                </a:solidFill>
                <a:latin typeface="Akkurat Std"/>
                <a:cs typeface="Akkurat Std"/>
              </a:rPr>
            </a:br>
            <a:endParaRPr lang="en-US" sz="1600" b="0" dirty="0">
              <a:solidFill>
                <a:srgbClr val="FFFFFF"/>
              </a:solidFill>
              <a:latin typeface="Akkurat Std"/>
              <a:cs typeface="Akkurat Std"/>
            </a:endParaRPr>
          </a:p>
          <a:p>
            <a:r>
              <a:rPr lang="en-US" sz="1600" b="0" dirty="0" smtClean="0">
                <a:solidFill>
                  <a:srgbClr val="FFFFFF"/>
                </a:solidFill>
                <a:latin typeface="Akkurat Std"/>
                <a:cs typeface="Akkurat Std"/>
              </a:rPr>
              <a:t>21</a:t>
            </a:r>
            <a:r>
              <a:rPr lang="en-US" sz="1600" b="0" dirty="0">
                <a:solidFill>
                  <a:srgbClr val="FFFFFF"/>
                </a:solidFill>
                <a:latin typeface="Akkurat Std"/>
                <a:cs typeface="Akkurat Std"/>
              </a:rPr>
              <a:t>-22 August 2018</a:t>
            </a:r>
            <a:r>
              <a:rPr lang="en-US" sz="1600" b="0" dirty="0">
                <a:solidFill>
                  <a:srgbClr val="FFFFFF"/>
                </a:solidFill>
              </a:rPr>
              <a:t/>
            </a:r>
            <a:br>
              <a:rPr lang="en-US" sz="1600" b="0" dirty="0">
                <a:solidFill>
                  <a:srgbClr val="FFFFFF"/>
                </a:solidFill>
              </a:rPr>
            </a:br>
            <a:r>
              <a:rPr lang="en-US" sz="1600" b="0" dirty="0">
                <a:solidFill>
                  <a:srgbClr val="FFFFFF"/>
                </a:solidFill>
              </a:rPr>
              <a:t/>
            </a:r>
            <a:br>
              <a:rPr lang="en-US" sz="1600" b="0" dirty="0">
                <a:solidFill>
                  <a:srgbClr val="FFFFFF"/>
                </a:solidFill>
              </a:rPr>
            </a:br>
            <a:r>
              <a:rPr lang="en-US" sz="4000" b="0" dirty="0">
                <a:solidFill>
                  <a:srgbClr val="FFFFFF"/>
                </a:solidFill>
                <a:latin typeface="Minion pro"/>
                <a:cs typeface="Minion pro"/>
              </a:rPr>
              <a:t/>
            </a:r>
            <a:br>
              <a:rPr lang="en-US" sz="4000" b="0" dirty="0">
                <a:solidFill>
                  <a:srgbClr val="FFFFFF"/>
                </a:solidFill>
                <a:latin typeface="Minion pro"/>
                <a:cs typeface="Minion pro"/>
              </a:rPr>
            </a:br>
            <a:endParaRPr lang="en-US" sz="16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8309858" cy="2737288"/>
          </a:xfrm>
        </p:spPr>
        <p:txBody>
          <a:bodyPr/>
          <a:lstStyle/>
          <a:p>
            <a:r>
              <a:rPr lang="en-US" sz="2000" dirty="0" smtClean="0"/>
              <a:t>The timestamp from TPX3 has a 14 bit range = 409 us</a:t>
            </a:r>
          </a:p>
          <a:p>
            <a:r>
              <a:rPr lang="en-US" sz="2000" dirty="0" smtClean="0"/>
              <a:t>Extension of timestamp needed for a long(</a:t>
            </a:r>
            <a:r>
              <a:rPr lang="en-US" sz="2000" dirty="0" err="1" smtClean="0"/>
              <a:t>er</a:t>
            </a:r>
            <a:r>
              <a:rPr lang="en-US" sz="2000" dirty="0" smtClean="0"/>
              <a:t>) unique timestamp</a:t>
            </a:r>
          </a:p>
          <a:p>
            <a:r>
              <a:rPr lang="en-US" sz="2000" dirty="0" smtClean="0"/>
              <a:t>Extension in 2 steps</a:t>
            </a:r>
          </a:p>
          <a:p>
            <a:pPr lvl="2"/>
            <a:r>
              <a:rPr lang="en-US" sz="2000" dirty="0" smtClean="0"/>
              <a:t>In SPIDR FPGA: add 16 bits, range becomes 26.8 seconds</a:t>
            </a:r>
          </a:p>
          <a:p>
            <a:pPr lvl="4"/>
            <a:r>
              <a:rPr lang="en-US" sz="1600" dirty="0" smtClean="0"/>
              <a:t>we often call this extra 16 bits “SPIDR time”, in units of 409 us (2^14 * 25 ns)</a:t>
            </a:r>
          </a:p>
          <a:p>
            <a:pPr lvl="2"/>
            <a:r>
              <a:rPr lang="en-US" sz="2000" dirty="0" smtClean="0"/>
              <a:t>In analysis software: add another 22 bits, range ~1300 days</a:t>
            </a:r>
          </a:p>
          <a:p>
            <a:pPr lvl="4"/>
            <a:r>
              <a:rPr lang="en-US" sz="1600" dirty="0" smtClean="0"/>
              <a:t>using 1 Hz heartbeat</a:t>
            </a:r>
          </a:p>
          <a:p>
            <a:pPr lvl="4"/>
            <a:r>
              <a:rPr lang="en-US" sz="1400" dirty="0" smtClean="0"/>
              <a:t>but for SW one is of course free to choose their own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timestamps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5" y="3982720"/>
            <a:ext cx="7701280" cy="641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032" y="3636190"/>
            <a:ext cx="3497338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data format of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pixel packets in raw </a:t>
            </a:r>
            <a:r>
              <a:rPr kumimoji="0" lang="en-US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datafile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3412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775040"/>
            <a:ext cx="7886700" cy="4403129"/>
          </a:xfrm>
        </p:spPr>
        <p:txBody>
          <a:bodyPr/>
          <a:lstStyle/>
          <a:p>
            <a:r>
              <a:rPr lang="en-US" sz="1800" dirty="0" smtClean="0">
                <a:solidFill>
                  <a:srgbClr val="0000FF"/>
                </a:solidFill>
              </a:rPr>
              <a:t>In principle the user does not need to worry about this</a:t>
            </a:r>
          </a:p>
          <a:p>
            <a:r>
              <a:rPr lang="en-US" sz="1800" dirty="0" smtClean="0"/>
              <a:t>However some background info is useful in case one sees ‘weird’ things</a:t>
            </a:r>
          </a:p>
          <a:p>
            <a:endParaRPr lang="en-US" sz="1800" dirty="0" smtClean="0"/>
          </a:p>
          <a:p>
            <a:r>
              <a:rPr lang="en-US" sz="1800" dirty="0" smtClean="0"/>
              <a:t>The SPIDR runs with the same 40 MHz clock as the Timepix3 and is reset by the same T0-reset -&gt; SPIDR is in sync with TPX3</a:t>
            </a:r>
          </a:p>
          <a:p>
            <a:r>
              <a:rPr lang="en-US" sz="1800" dirty="0" smtClean="0"/>
              <a:t>Because of the latency in the transmission of the data packets, the timestamp in the data packet is always older than the current-time in the SPIDR board</a:t>
            </a:r>
          </a:p>
          <a:p>
            <a:r>
              <a:rPr lang="en-US" sz="1800" dirty="0" smtClean="0"/>
              <a:t>The timestamp is extended based on packet-time and (long) current-time</a:t>
            </a:r>
          </a:p>
          <a:p>
            <a:r>
              <a:rPr lang="en-US" sz="1800" dirty="0" smtClean="0"/>
              <a:t>Think of Timepix3 as only transmitting the ‘seconds’, while the FPGA knows about seconds and minutes/hours</a:t>
            </a:r>
          </a:p>
          <a:p>
            <a:r>
              <a:rPr lang="en-US" sz="1800" dirty="0" smtClean="0"/>
              <a:t>if (packet-seconds &lt; SPIDR-seconds) then add SPIDR-minute as-is</a:t>
            </a:r>
          </a:p>
          <a:p>
            <a:r>
              <a:rPr lang="en-US" sz="1800" dirty="0"/>
              <a:t>if </a:t>
            </a:r>
            <a:r>
              <a:rPr lang="en-US" sz="1800" dirty="0" smtClean="0"/>
              <a:t>(packet</a:t>
            </a:r>
            <a:r>
              <a:rPr lang="en-US" sz="1800" dirty="0"/>
              <a:t>-seconds </a:t>
            </a:r>
            <a:r>
              <a:rPr lang="en-US" sz="1800" dirty="0" smtClean="0"/>
              <a:t>&gt; </a:t>
            </a:r>
            <a:r>
              <a:rPr lang="en-US" sz="1800" dirty="0"/>
              <a:t>SPIDR-</a:t>
            </a:r>
            <a:r>
              <a:rPr lang="en-US" sz="1800" dirty="0" smtClean="0"/>
              <a:t>seconds) </a:t>
            </a:r>
            <a:r>
              <a:rPr lang="en-US" sz="1800" dirty="0"/>
              <a:t>then add SPIDR-</a:t>
            </a:r>
            <a:r>
              <a:rPr lang="en-US" sz="1800" dirty="0" smtClean="0"/>
              <a:t>minute-1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timestamps: SPIDR 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15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4" y="754720"/>
            <a:ext cx="8524805" cy="4170372"/>
          </a:xfrm>
        </p:spPr>
        <p:txBody>
          <a:bodyPr/>
          <a:lstStyle/>
          <a:p>
            <a:r>
              <a:rPr lang="en-US" sz="2000" dirty="0"/>
              <a:t>However it may fail </a:t>
            </a:r>
            <a:r>
              <a:rPr lang="en-US" sz="2000" dirty="0" smtClean="0"/>
              <a:t>when there are </a:t>
            </a:r>
            <a:r>
              <a:rPr lang="en-US" sz="2000" dirty="0"/>
              <a:t>bursts of data (‘flashes’) because </a:t>
            </a:r>
            <a:r>
              <a:rPr lang="en-US" sz="2000" dirty="0" err="1"/>
              <a:t>ToA</a:t>
            </a:r>
            <a:r>
              <a:rPr lang="en-US" sz="2000" dirty="0"/>
              <a:t> range of TPX3 is too short </a:t>
            </a:r>
            <a:r>
              <a:rPr lang="en-US" sz="2000" dirty="0" err="1"/>
              <a:t>w.r.t</a:t>
            </a:r>
            <a:r>
              <a:rPr lang="en-US" sz="2000" dirty="0"/>
              <a:t>. </a:t>
            </a:r>
            <a:r>
              <a:rPr lang="en-US" sz="2000" dirty="0" smtClean="0"/>
              <a:t>the readout rate</a:t>
            </a:r>
          </a:p>
          <a:p>
            <a:endParaRPr lang="en-US" sz="2000" dirty="0"/>
          </a:p>
          <a:p>
            <a:r>
              <a:rPr lang="en-US" sz="2000" dirty="0" smtClean="0"/>
              <a:t>Imagine all 64k pixels fire at the same time and hence should get the same timestamp in the packet</a:t>
            </a:r>
          </a:p>
          <a:p>
            <a:r>
              <a:rPr lang="en-US" sz="2000" dirty="0" smtClean="0"/>
              <a:t>At max. rate the TPX3 can send out 80 </a:t>
            </a:r>
            <a:r>
              <a:rPr lang="en-US" sz="2000" dirty="0" err="1" smtClean="0"/>
              <a:t>Mhits</a:t>
            </a:r>
            <a:r>
              <a:rPr lang="en-US" sz="2000" dirty="0" smtClean="0"/>
              <a:t>/s = 1 hit every 12.5 ns</a:t>
            </a:r>
          </a:p>
          <a:p>
            <a:r>
              <a:rPr lang="en-US" sz="2000" dirty="0" smtClean="0"/>
              <a:t>Hence within the 409 us </a:t>
            </a:r>
            <a:r>
              <a:rPr lang="en-US" sz="2000" dirty="0" err="1" smtClean="0"/>
              <a:t>ToA</a:t>
            </a:r>
            <a:r>
              <a:rPr lang="en-US" sz="2000" dirty="0" smtClean="0"/>
              <a:t> range it can send 32k packets</a:t>
            </a:r>
          </a:p>
          <a:p>
            <a:r>
              <a:rPr lang="en-US" sz="2000" dirty="0" smtClean="0"/>
              <a:t>After 409 us, the SPIDR will go to the next coarse clock tick (‘minute’)</a:t>
            </a:r>
          </a:p>
          <a:p>
            <a:r>
              <a:rPr lang="en-US" sz="2000" dirty="0" smtClean="0"/>
              <a:t>So if there are more than 32k packets, SPIDR will assign the wrong coarse time</a:t>
            </a:r>
          </a:p>
          <a:p>
            <a:r>
              <a:rPr lang="en-US" sz="2000" dirty="0" smtClean="0"/>
              <a:t>This is </a:t>
            </a:r>
            <a:r>
              <a:rPr lang="en-US" sz="2000" dirty="0"/>
              <a:t>u</a:t>
            </a:r>
            <a:r>
              <a:rPr lang="en-US" sz="2000" dirty="0" smtClean="0"/>
              <a:t>nlikely, but not impossible…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timestamp, when it can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56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196802" y="825840"/>
            <a:ext cx="7886700" cy="3102772"/>
          </a:xfrm>
        </p:spPr>
        <p:txBody>
          <a:bodyPr/>
          <a:lstStyle/>
          <a:p>
            <a:r>
              <a:rPr lang="en-US" sz="2000" dirty="0" smtClean="0"/>
              <a:t>Time stamp extension beyond 26.8 seconds is done in software</a:t>
            </a:r>
          </a:p>
          <a:p>
            <a:r>
              <a:rPr lang="en-US" sz="2000" dirty="0" smtClean="0"/>
              <a:t>For this we use a  so-called heartbeat in the DAQ</a:t>
            </a:r>
          </a:p>
          <a:p>
            <a:r>
              <a:rPr lang="en-US" sz="2000" dirty="0" smtClean="0"/>
              <a:t>Every second it reads out the 48 bit timestamp of the Timepix3</a:t>
            </a:r>
            <a:endParaRPr lang="en-US" sz="2000" dirty="0"/>
          </a:p>
          <a:p>
            <a:r>
              <a:rPr lang="en-US" sz="2000" dirty="0" smtClean="0"/>
              <a:t>In principle the analysis SW takes care of </a:t>
            </a:r>
            <a:r>
              <a:rPr lang="en-US" sz="2000" dirty="0" err="1" smtClean="0"/>
              <a:t>glueing</a:t>
            </a:r>
            <a:r>
              <a:rPr lang="en-US" sz="2000" dirty="0" smtClean="0"/>
              <a:t> together the timestamps. Some caveats: </a:t>
            </a:r>
          </a:p>
          <a:p>
            <a:pPr lvl="1"/>
            <a:r>
              <a:rPr lang="en-US" sz="2000" dirty="0" smtClean="0"/>
              <a:t>the 48 bit timestamp comes in 2 pieces and hence can suffer from the ‘second-minute’ problem. Solved by checking for large jumps (~6 seconds) in the timestamps</a:t>
            </a:r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timestamp: 1 Hz heartbeat, step1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3733638"/>
            <a:ext cx="5902960" cy="11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8648896" cy="2131353"/>
          </a:xfrm>
        </p:spPr>
        <p:txBody>
          <a:bodyPr/>
          <a:lstStyle/>
          <a:p>
            <a:r>
              <a:rPr lang="en-US" sz="2000" dirty="0" smtClean="0"/>
              <a:t>Compare heartbeat timestamp to pixel-timestamp</a:t>
            </a:r>
          </a:p>
          <a:p>
            <a:r>
              <a:rPr lang="en-US" sz="2000" dirty="0" smtClean="0"/>
              <a:t>Check if bits 29 and 28 match those of heartbeat timestamp</a:t>
            </a:r>
          </a:p>
          <a:p>
            <a:r>
              <a:rPr lang="en-US" sz="2000" dirty="0" smtClean="0"/>
              <a:t>If yes, copy 18 MSBs of heartbeat timestamp</a:t>
            </a:r>
          </a:p>
          <a:p>
            <a:r>
              <a:rPr lang="en-US" sz="2000" dirty="0" smtClean="0"/>
              <a:t>If not, and difference = -1/+1 then add/subtract 1 from heartbeat MSBs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timestamp: 1 Hz heartbeat, </a:t>
            </a:r>
            <a:r>
              <a:rPr lang="en-US" dirty="0" smtClean="0"/>
              <a:t>step2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00035" y="2958148"/>
            <a:ext cx="5972677" cy="1775871"/>
            <a:chOff x="439801" y="3846084"/>
            <a:chExt cx="5972677" cy="1775871"/>
          </a:xfrm>
        </p:grpSpPr>
        <p:sp>
          <p:nvSpPr>
            <p:cNvPr id="24" name="Rectangle 23"/>
            <p:cNvSpPr/>
            <p:nvPr/>
          </p:nvSpPr>
          <p:spPr>
            <a:xfrm>
              <a:off x="439801" y="4107694"/>
              <a:ext cx="1952796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Timer MSBs 16b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92596" y="4107694"/>
              <a:ext cx="3039269" cy="304800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Timer LSBs 32b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735440" y="4497436"/>
              <a:ext cx="3677038" cy="819719"/>
              <a:chOff x="4384808" y="2512841"/>
              <a:chExt cx="3677038" cy="81971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112799" y="2758899"/>
                <a:ext cx="897207" cy="30480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FTOA 4b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84808" y="2758899"/>
                <a:ext cx="1661740" cy="30480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SPIDR time 16b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46548" y="2763767"/>
                <a:ext cx="1066251" cy="29993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ToA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14b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805684" y="2512841"/>
                <a:ext cx="25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12799" y="2518884"/>
                <a:ext cx="25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880333" y="2517709"/>
                <a:ext cx="25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84808" y="3070950"/>
                <a:ext cx="3276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29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183627" y="3858521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2981" y="3846084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31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5322" y="3846084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32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453" y="3846084"/>
              <a:ext cx="0" cy="17758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2995874" y="3846084"/>
              <a:ext cx="0" cy="17758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2934726" y="5055156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28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54361" y="5317155"/>
              <a:ext cx="231353" cy="3048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91290" y="5252623"/>
              <a:ext cx="666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check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2620" y="2958148"/>
            <a:ext cx="341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ysClr val="windowText" lastClr="000000"/>
                </a:solidFill>
              </a:rPr>
              <a:t>47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14222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8648896" cy="3150863"/>
          </a:xfrm>
        </p:spPr>
        <p:txBody>
          <a:bodyPr/>
          <a:lstStyle/>
          <a:p>
            <a:r>
              <a:rPr lang="en-US" sz="2000" dirty="0" smtClean="0"/>
              <a:t>SPIDR has no (classical) hardware trigger, i.e. no event selection</a:t>
            </a:r>
          </a:p>
          <a:p>
            <a:r>
              <a:rPr lang="en-US" sz="2000" dirty="0" smtClean="0"/>
              <a:t>A rising edge on the trigger input adds a data packet with trigger timestamp to the data stream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vent selection is done offline using a time window around the trigger timestamp</a:t>
            </a:r>
          </a:p>
          <a:p>
            <a:endParaRPr lang="en-US" sz="2000" dirty="0"/>
          </a:p>
          <a:p>
            <a:r>
              <a:rPr lang="en-US" sz="2000" dirty="0" smtClean="0"/>
              <a:t>TDC bins are 260 </a:t>
            </a:r>
            <a:r>
              <a:rPr lang="en-US" sz="2000" dirty="0" err="1" smtClean="0"/>
              <a:t>ps</a:t>
            </a:r>
            <a:r>
              <a:rPr lang="en-US" sz="2000" dirty="0" smtClean="0"/>
              <a:t>, about 20% bin to bin variation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956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timestamp details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33400" y="1016000"/>
            <a:ext cx="762000" cy="327376"/>
          </a:xfrm>
          <a:prstGeom prst="rect">
            <a:avLst/>
          </a:prstGeom>
          <a:solidFill>
            <a:srgbClr val="9B2D2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6F 8b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95400" y="1016000"/>
            <a:ext cx="1981200" cy="32737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 Counter 12b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76600" y="1016000"/>
            <a:ext cx="2971800" cy="32737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320MHz Timestamp 35b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8400" y="1016000"/>
            <a:ext cx="1143000" cy="32737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Stamp 4b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391399" y="1016000"/>
            <a:ext cx="1341205" cy="32737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noProof="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reserved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5b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2040949"/>
            <a:ext cx="952500" cy="203517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057275" y="3053774"/>
            <a:ext cx="466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0" name="Straight Connector 79"/>
          <p:cNvCxnSpPr/>
          <p:nvPr/>
        </p:nvCxnSpPr>
        <p:spPr>
          <a:xfrm>
            <a:off x="3124200" y="21679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>
            <a:off x="3924300" y="2167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>
            <a:off x="3924300" y="23679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>
            <a:off x="3276600" y="24727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4076700" y="24727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>
            <a:off x="4076700" y="26727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3429000" y="27775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7" name="Straight Connector 86"/>
          <p:cNvCxnSpPr/>
          <p:nvPr/>
        </p:nvCxnSpPr>
        <p:spPr>
          <a:xfrm>
            <a:off x="4229100" y="27775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4229100" y="29775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3581400" y="30823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4381500" y="30823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4381500" y="32823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3733800" y="33871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4533900" y="33871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4533900" y="35871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3886200" y="3691949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4686300" y="3691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4686300" y="38919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 flipV="1">
            <a:off x="4724400" y="2167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4724400" y="21584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876800" y="24727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4876800" y="24632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5029200" y="27775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5029200" y="27680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 flipV="1">
            <a:off x="5181600" y="30823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5181600" y="30728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 flipV="1">
            <a:off x="5334000" y="33871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5334000" y="33776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 flipV="1">
            <a:off x="5486400" y="3691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>
            <a:off x="5486400" y="368242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5524500" y="2167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5524500" y="23679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5676900" y="24727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>
            <a:off x="5676900" y="26727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>
            <a:off x="5829300" y="27775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5" name="Straight Connector 114"/>
          <p:cNvCxnSpPr/>
          <p:nvPr/>
        </p:nvCxnSpPr>
        <p:spPr>
          <a:xfrm>
            <a:off x="5829300" y="29775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>
            <a:off x="5981700" y="30823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>
            <a:off x="5981700" y="32823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6134100" y="33871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>
            <a:off x="6134100" y="35871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0" name="Straight Connector 119"/>
          <p:cNvCxnSpPr/>
          <p:nvPr/>
        </p:nvCxnSpPr>
        <p:spPr>
          <a:xfrm>
            <a:off x="6286500" y="3691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1" name="Straight Connector 120"/>
          <p:cNvCxnSpPr/>
          <p:nvPr/>
        </p:nvCxnSpPr>
        <p:spPr>
          <a:xfrm>
            <a:off x="6286500" y="38919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2" name="Straight Connector 121"/>
          <p:cNvCxnSpPr/>
          <p:nvPr/>
        </p:nvCxnSpPr>
        <p:spPr>
          <a:xfrm>
            <a:off x="3124200" y="2167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>
            <a:off x="3276600" y="24727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4" name="Straight Connector 123"/>
          <p:cNvCxnSpPr/>
          <p:nvPr/>
        </p:nvCxnSpPr>
        <p:spPr>
          <a:xfrm>
            <a:off x="3429000" y="27775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3581400" y="30823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3733800" y="33871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Straight Connector 126"/>
          <p:cNvCxnSpPr/>
          <p:nvPr/>
        </p:nvCxnSpPr>
        <p:spPr>
          <a:xfrm>
            <a:off x="3886200" y="3691949"/>
            <a:ext cx="0" cy="200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Straight Connector 127"/>
          <p:cNvCxnSpPr/>
          <p:nvPr/>
        </p:nvCxnSpPr>
        <p:spPr>
          <a:xfrm>
            <a:off x="2933700" y="2367974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128"/>
          <p:cNvCxnSpPr/>
          <p:nvPr/>
        </p:nvCxnSpPr>
        <p:spPr>
          <a:xfrm>
            <a:off x="2933700" y="2672774"/>
            <a:ext cx="342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129"/>
          <p:cNvCxnSpPr/>
          <p:nvPr/>
        </p:nvCxnSpPr>
        <p:spPr>
          <a:xfrm>
            <a:off x="2933700" y="2977574"/>
            <a:ext cx="4953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1" name="Straight Connector 130"/>
          <p:cNvCxnSpPr/>
          <p:nvPr/>
        </p:nvCxnSpPr>
        <p:spPr>
          <a:xfrm>
            <a:off x="2933700" y="3282374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2" name="Straight Connector 131"/>
          <p:cNvCxnSpPr/>
          <p:nvPr/>
        </p:nvCxnSpPr>
        <p:spPr>
          <a:xfrm>
            <a:off x="2933700" y="3587174"/>
            <a:ext cx="800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3" name="Straight Connector 132"/>
          <p:cNvCxnSpPr/>
          <p:nvPr/>
        </p:nvCxnSpPr>
        <p:spPr>
          <a:xfrm>
            <a:off x="2933700" y="3891974"/>
            <a:ext cx="952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2212914" y="2139374"/>
            <a:ext cx="301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49107" y="2532766"/>
            <a:ext cx="813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RefClk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40Mhz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48406" y="1462931"/>
            <a:ext cx="1608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 phase shifted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320MHz clocks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4314824" y="2028666"/>
            <a:ext cx="28576" cy="2168108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8" name="TextBox 137"/>
          <p:cNvSpPr txBox="1"/>
          <p:nvPr/>
        </p:nvSpPr>
        <p:spPr>
          <a:xfrm>
            <a:off x="389176" y="4234640"/>
            <a:ext cx="828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stamped value is translated to 12 bins of 260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(1 to C), 0 means a decode error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0" noProof="0" dirty="0" smtClean="0">
                <a:solidFill>
                  <a:sysClr val="windowText" lastClr="000000"/>
                </a:solidFill>
              </a:rPr>
              <a:t>5 bits reserved for future TDC implementation, with higher resolution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9" name="Elbow Connector 138"/>
          <p:cNvCxnSpPr>
            <a:stCxn id="76" idx="2"/>
            <a:endCxn id="140" idx="0"/>
          </p:cNvCxnSpPr>
          <p:nvPr/>
        </p:nvCxnSpPr>
        <p:spPr>
          <a:xfrm rot="5400000">
            <a:off x="5410050" y="272324"/>
            <a:ext cx="338798" cy="248090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0" name="TextBox 139"/>
          <p:cNvSpPr txBox="1"/>
          <p:nvPr/>
        </p:nvSpPr>
        <p:spPr>
          <a:xfrm>
            <a:off x="3923814" y="1682174"/>
            <a:ext cx="83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Trigger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69350" y="711200"/>
            <a:ext cx="1115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TDC word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9684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758483"/>
            <a:ext cx="8821322" cy="4208845"/>
          </a:xfrm>
        </p:spPr>
        <p:txBody>
          <a:bodyPr/>
          <a:lstStyle/>
          <a:p>
            <a:pPr marL="15239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(too) many modes / options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ome are only useful for debugging</a:t>
            </a:r>
          </a:p>
          <a:p>
            <a:r>
              <a:rPr lang="en-US" sz="1800" dirty="0" smtClean="0"/>
              <a:t>We have a lot of experience but with only a few modes, not all are well tested </a:t>
            </a:r>
          </a:p>
          <a:p>
            <a:r>
              <a:rPr lang="en-US" sz="1800" dirty="0" smtClean="0"/>
              <a:t>If you use a different mode, and encounter problems, first check default mode</a:t>
            </a:r>
          </a:p>
          <a:p>
            <a:pPr marL="15239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Most used settings: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/>
              <a:t>16 clock phases in chip, to reduce noise</a:t>
            </a:r>
          </a:p>
          <a:p>
            <a:pPr lvl="2"/>
            <a:r>
              <a:rPr lang="en-US" sz="1600" dirty="0" smtClean="0"/>
              <a:t>phase shift of 25/16 ns between </a:t>
            </a:r>
            <a:r>
              <a:rPr lang="en-US" sz="1600" dirty="0" err="1" smtClean="0"/>
              <a:t>neighbouring</a:t>
            </a:r>
            <a:r>
              <a:rPr lang="en-US" sz="1600" dirty="0" smtClean="0"/>
              <a:t> double columns</a:t>
            </a:r>
          </a:p>
          <a:p>
            <a:pPr lvl="2"/>
            <a:r>
              <a:rPr lang="en-US" sz="1600" dirty="0" smtClean="0"/>
              <a:t>correct phase shift in offline data analysis</a:t>
            </a:r>
          </a:p>
          <a:p>
            <a:r>
              <a:rPr lang="en-US" sz="1800" dirty="0" smtClean="0"/>
              <a:t>40 MHz matrix clock</a:t>
            </a:r>
          </a:p>
          <a:p>
            <a:r>
              <a:rPr lang="en-US" sz="1800" dirty="0" smtClean="0"/>
              <a:t>40 or 80 MHz periphery clock</a:t>
            </a:r>
          </a:p>
          <a:p>
            <a:r>
              <a:rPr lang="en-US" sz="1800" dirty="0" smtClean="0"/>
              <a:t>Data driven mode, or sequential mode with 1 token</a:t>
            </a:r>
          </a:p>
          <a:p>
            <a:r>
              <a:rPr lang="en-US" sz="1800" dirty="0" smtClean="0"/>
              <a:t>640 </a:t>
            </a:r>
            <a:r>
              <a:rPr lang="en-US" sz="1800" dirty="0" err="1" smtClean="0"/>
              <a:t>Mbits</a:t>
            </a:r>
            <a:r>
              <a:rPr lang="en-US" sz="1800" dirty="0" smtClean="0"/>
              <a:t>/s link speed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Timepix3 configuration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98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657014" y="2362392"/>
            <a:ext cx="4409082" cy="584776"/>
          </a:xfrm>
        </p:spPr>
        <p:txBody>
          <a:bodyPr/>
          <a:lstStyle/>
          <a:p>
            <a:pPr marL="15239" indent="0">
              <a:buNone/>
            </a:pPr>
            <a:r>
              <a:rPr lang="en-US" sz="3200" dirty="0" smtClean="0"/>
              <a:t>How to get going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9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7886700" cy="3602909"/>
          </a:xfrm>
        </p:spPr>
        <p:txBody>
          <a:bodyPr/>
          <a:lstStyle/>
          <a:p>
            <a:pPr marL="15239" indent="0">
              <a:buNone/>
            </a:pPr>
            <a:r>
              <a:rPr lang="en-US" sz="2000" dirty="0" smtClean="0"/>
              <a:t>Setting up:</a:t>
            </a:r>
          </a:p>
          <a:p>
            <a:pPr marL="472439" indent="-457200">
              <a:buFont typeface="+mj-lt"/>
              <a:buAutoNum type="arabicPeriod"/>
            </a:pPr>
            <a:r>
              <a:rPr lang="en-US" sz="2000" dirty="0" smtClean="0"/>
              <a:t>Selection switches for 1 or 10 </a:t>
            </a:r>
            <a:r>
              <a:rPr lang="en-US" sz="2000" dirty="0" err="1" smtClean="0"/>
              <a:t>Gbit</a:t>
            </a:r>
            <a:r>
              <a:rPr lang="en-US" sz="2000" dirty="0" smtClean="0"/>
              <a:t> </a:t>
            </a:r>
            <a:r>
              <a:rPr lang="en-US" sz="2000" dirty="0" err="1" smtClean="0"/>
              <a:t>ethernet</a:t>
            </a:r>
            <a:endParaRPr lang="en-US" sz="2000" dirty="0" smtClean="0"/>
          </a:p>
          <a:p>
            <a:pPr marL="472439" indent="-457200">
              <a:buFont typeface="+mj-lt"/>
              <a:buAutoNum type="arabicPeriod"/>
            </a:pPr>
            <a:r>
              <a:rPr lang="en-US" sz="2000" dirty="0" smtClean="0"/>
              <a:t>Configure network interface of computer</a:t>
            </a:r>
          </a:p>
          <a:p>
            <a:pPr marL="472439" indent="-457200">
              <a:buFont typeface="+mj-lt"/>
              <a:buAutoNum type="arabicPeriod"/>
            </a:pPr>
            <a:r>
              <a:rPr lang="en-US" sz="2000" dirty="0" smtClean="0"/>
              <a:t>Ping the SPIDR</a:t>
            </a:r>
          </a:p>
          <a:p>
            <a:pPr marL="472439" indent="-457200">
              <a:buFont typeface="+mj-lt"/>
              <a:buAutoNum type="arabicPeriod"/>
            </a:pPr>
            <a:r>
              <a:rPr lang="en-US" sz="2000" dirty="0" smtClean="0"/>
              <a:t>Check if one can configure the SPIDR and TPX3</a:t>
            </a:r>
          </a:p>
          <a:p>
            <a:pPr marL="472439" indent="-457200">
              <a:buFont typeface="+mj-lt"/>
              <a:buAutoNum type="arabicPeriod"/>
            </a:pPr>
            <a:r>
              <a:rPr lang="en-US" sz="2000" dirty="0" smtClean="0"/>
              <a:t>Check if data packets are written to disk</a:t>
            </a:r>
          </a:p>
          <a:p>
            <a:pPr marL="472439" indent="-457200">
              <a:buFont typeface="+mj-lt"/>
              <a:buAutoNum type="arabicPeriod"/>
            </a:pPr>
            <a:endParaRPr lang="en-US" sz="2000" dirty="0"/>
          </a:p>
          <a:p>
            <a:pPr marL="15239" indent="0">
              <a:buNone/>
            </a:pPr>
            <a:r>
              <a:rPr lang="en-US" sz="2000" dirty="0" smtClean="0"/>
              <a:t>Then </a:t>
            </a:r>
          </a:p>
          <a:p>
            <a:r>
              <a:rPr lang="en-US" sz="2000" dirty="0" err="1"/>
              <a:t>E</a:t>
            </a:r>
            <a:r>
              <a:rPr lang="en-US" sz="2000" dirty="0" err="1" smtClean="0"/>
              <a:t>qualise</a:t>
            </a:r>
            <a:r>
              <a:rPr lang="en-US" sz="2000" dirty="0" smtClean="0"/>
              <a:t> a chip</a:t>
            </a:r>
          </a:p>
          <a:p>
            <a:r>
              <a:rPr lang="en-US" sz="2000" dirty="0" smtClean="0"/>
              <a:t>Take ‘real’ data, and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/ starting the SPIDR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20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222954" y="759088"/>
            <a:ext cx="8785935" cy="1050287"/>
          </a:xfrm>
        </p:spPr>
        <p:txBody>
          <a:bodyPr/>
          <a:lstStyle/>
          <a:p>
            <a:r>
              <a:rPr lang="en-US" sz="2000" dirty="0" smtClean="0"/>
              <a:t>15+ years of chip design with CERN </a:t>
            </a:r>
            <a:r>
              <a:rPr lang="en-US" sz="2000" dirty="0" err="1" smtClean="0"/>
              <a:t>Medipix</a:t>
            </a:r>
            <a:r>
              <a:rPr lang="en-US" sz="2000" dirty="0" smtClean="0"/>
              <a:t> group</a:t>
            </a:r>
          </a:p>
          <a:p>
            <a:pPr lvl="1"/>
            <a:r>
              <a:rPr lang="en-US" sz="1600" dirty="0" smtClean="0"/>
              <a:t>Nikhef initiated per pixel time measurement </a:t>
            </a:r>
            <a:endParaRPr lang="en-US" sz="1600" dirty="0" smtClean="0"/>
          </a:p>
          <a:p>
            <a:r>
              <a:rPr lang="en-US" sz="2000" dirty="0" smtClean="0"/>
              <a:t>Matching readout systems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Medipix</a:t>
            </a:r>
            <a:r>
              <a:rPr lang="en-US" dirty="0" smtClean="0"/>
              <a:t> chip family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7818" y="2985542"/>
            <a:ext cx="783807" cy="328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nion pro"/>
                <a:ea typeface="+mn-ea"/>
                <a:cs typeface="Minion pro"/>
                <a:sym typeface="Helvetica Neue Medium"/>
              </a:rPr>
              <a:t>medipix2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1625" y="3566097"/>
            <a:ext cx="783807" cy="32893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err="1" smtClean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Helvetica Neue Medium"/>
              </a:rPr>
              <a:t>timepix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4964" y="3001096"/>
            <a:ext cx="783807" cy="328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nion pro"/>
                <a:ea typeface="+mn-ea"/>
                <a:cs typeface="Minion pro"/>
                <a:sym typeface="Helvetica Neue Medium"/>
              </a:rPr>
              <a:t>medipix3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1719" y="3573974"/>
            <a:ext cx="783807" cy="32893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Helvetica Neue Medium"/>
              </a:rPr>
              <a:t>timepix3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9721" y="3573873"/>
            <a:ext cx="783807" cy="32893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Helvetica Neue Medium"/>
              </a:rPr>
              <a:t>timepix4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3450" y="3001096"/>
            <a:ext cx="783807" cy="328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nion pro"/>
                <a:ea typeface="+mn-ea"/>
                <a:cs typeface="Minion pro"/>
                <a:sym typeface="Helvetica Neue Medium"/>
              </a:rPr>
              <a:t>medipix4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5760" y="4015520"/>
            <a:ext cx="783807" cy="3289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69887" y="4021973"/>
            <a:ext cx="92065" cy="3289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err="1" smtClean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Helvetica Neue Medium"/>
              </a:rPr>
              <a:t>VeloPix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cxnSp>
        <p:nvCxnSpPr>
          <p:cNvPr id="23" name="Straight Connector 22"/>
          <p:cNvCxnSpPr>
            <a:stCxn id="19" idx="3"/>
            <a:endCxn id="18" idx="1"/>
          </p:cNvCxnSpPr>
          <p:nvPr/>
        </p:nvCxnSpPr>
        <p:spPr>
          <a:xfrm flipV="1">
            <a:off x="4461952" y="4179988"/>
            <a:ext cx="783808" cy="645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5683" y="3269338"/>
            <a:ext cx="52072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10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ns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9510" y="3277462"/>
            <a:ext cx="528990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~1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ns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7749" y="3266353"/>
            <a:ext cx="657230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~0.1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ns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117" y="2862178"/>
            <a:ext cx="1950766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X-ray</a:t>
            </a:r>
            <a:r>
              <a:rPr lang="en-US" sz="1400" b="0" dirty="0" smtClean="0">
                <a:latin typeface="Minion pro"/>
                <a:cs typeface="Minion pro"/>
              </a:rPr>
              <a:t>, photon counting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imaging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3249" y="2657321"/>
            <a:ext cx="802878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greyscale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5540" y="2671469"/>
            <a:ext cx="68310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Minion pro"/>
                <a:cs typeface="Minion pro"/>
              </a:rPr>
              <a:t>spectral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5201" y="2525763"/>
            <a:ext cx="1162051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Minion pro"/>
                <a:cs typeface="Minion pro"/>
              </a:rPr>
              <a:t>hard X-rays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high-Z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sensors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43890" y="3481158"/>
            <a:ext cx="209015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charged particles, timing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tracking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cxnSp>
        <p:nvCxnSpPr>
          <p:cNvPr id="35" name="Straight Arrow Connector 34"/>
          <p:cNvCxnSpPr>
            <a:endCxn id="14" idx="1"/>
          </p:cNvCxnSpPr>
          <p:nvPr/>
        </p:nvCxnSpPr>
        <p:spPr>
          <a:xfrm>
            <a:off x="2786127" y="3162920"/>
            <a:ext cx="838837" cy="26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>
            <a:endCxn id="17" idx="1"/>
          </p:cNvCxnSpPr>
          <p:nvPr/>
        </p:nvCxnSpPr>
        <p:spPr>
          <a:xfrm>
            <a:off x="4406923" y="3165564"/>
            <a:ext cx="2396527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38"/>
          <p:cNvSpPr/>
          <p:nvPr/>
        </p:nvSpPr>
        <p:spPr>
          <a:xfrm>
            <a:off x="8048149" y="3564511"/>
            <a:ext cx="783807" cy="3289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FFFFFF"/>
                </a:solidFill>
                <a:latin typeface="Minion pro"/>
                <a:cs typeface="Minion pro"/>
                <a:sym typeface="Helvetica Neue Medium"/>
              </a:rPr>
              <a:t>0.01 ns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nion pro"/>
              <a:ea typeface="+mn-ea"/>
              <a:cs typeface="Minion pro"/>
              <a:sym typeface="Helvetica Neue Medium"/>
            </a:endParaRPr>
          </a:p>
        </p:txBody>
      </p:sp>
      <p:cxnSp>
        <p:nvCxnSpPr>
          <p:cNvPr id="40" name="Straight Arrow Connector 39"/>
          <p:cNvCxnSpPr>
            <a:endCxn id="15" idx="1"/>
          </p:cNvCxnSpPr>
          <p:nvPr/>
        </p:nvCxnSpPr>
        <p:spPr>
          <a:xfrm flipV="1">
            <a:off x="3569934" y="3738442"/>
            <a:ext cx="921785" cy="35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>
            <a:stCxn id="16" idx="3"/>
          </p:cNvCxnSpPr>
          <p:nvPr/>
        </p:nvCxnSpPr>
        <p:spPr>
          <a:xfrm>
            <a:off x="6793528" y="3738341"/>
            <a:ext cx="1254621" cy="401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ysDash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7275218" y="3419700"/>
            <a:ext cx="24411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00209" y="3928654"/>
            <a:ext cx="635389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 dirty="0" err="1" smtClean="0">
                <a:solidFill>
                  <a:schemeClr val="bg1"/>
                </a:solidFill>
                <a:latin typeface="Minion pro"/>
                <a:cs typeface="Minion pro"/>
              </a:rPr>
              <a:t>LHCb</a:t>
            </a:r>
            <a:endParaRPr lang="en-US" sz="1100" b="0" dirty="0" smtClean="0">
              <a:solidFill>
                <a:schemeClr val="bg1"/>
              </a:solidFill>
              <a:latin typeface="Minion pro"/>
              <a:cs typeface="Minion pro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 dirty="0" err="1" smtClean="0">
                <a:solidFill>
                  <a:schemeClr val="bg1"/>
                </a:solidFill>
                <a:latin typeface="Minion pro"/>
                <a:cs typeface="Minion pro"/>
              </a:rPr>
              <a:t>VeloPix</a:t>
            </a:r>
            <a:endParaRPr kumimoji="0" lang="en-US" sz="11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cxnSp>
        <p:nvCxnSpPr>
          <p:cNvPr id="47" name="Curved Connector 46"/>
          <p:cNvCxnSpPr>
            <a:stCxn id="15" idx="3"/>
            <a:endCxn id="18" idx="1"/>
          </p:cNvCxnSpPr>
          <p:nvPr/>
        </p:nvCxnSpPr>
        <p:spPr>
          <a:xfrm flipH="1">
            <a:off x="5245760" y="3738442"/>
            <a:ext cx="29766" cy="441546"/>
          </a:xfrm>
          <a:prstGeom prst="curvedConnector5">
            <a:avLst>
              <a:gd name="adj1" fmla="val -767990"/>
              <a:gd name="adj2" fmla="val 50000"/>
              <a:gd name="adj3" fmla="val 86799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urved Connector 50"/>
          <p:cNvCxnSpPr>
            <a:stCxn id="18" idx="3"/>
            <a:endCxn id="16" idx="1"/>
          </p:cNvCxnSpPr>
          <p:nvPr/>
        </p:nvCxnSpPr>
        <p:spPr>
          <a:xfrm flipH="1" flipV="1">
            <a:off x="6009721" y="3738341"/>
            <a:ext cx="19846" cy="441647"/>
          </a:xfrm>
          <a:prstGeom prst="curvedConnector5">
            <a:avLst>
              <a:gd name="adj1" fmla="val -1151869"/>
              <a:gd name="adj2" fmla="val 50000"/>
              <a:gd name="adj3" fmla="val 1251869"/>
            </a:avLst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>
            <a:endCxn id="16" idx="1"/>
          </p:cNvCxnSpPr>
          <p:nvPr/>
        </p:nvCxnSpPr>
        <p:spPr>
          <a:xfrm>
            <a:off x="5248912" y="3735697"/>
            <a:ext cx="760809" cy="26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>
            <a:off x="2012244" y="4490853"/>
            <a:ext cx="526297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TextBox 55"/>
          <p:cNvSpPr txBox="1"/>
          <p:nvPr/>
        </p:nvSpPr>
        <p:spPr>
          <a:xfrm>
            <a:off x="7308036" y="4295582"/>
            <a:ext cx="434989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time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359927" y="2657321"/>
            <a:ext cx="0" cy="1967196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TextBox 58"/>
          <p:cNvSpPr txBox="1"/>
          <p:nvPr/>
        </p:nvSpPr>
        <p:spPr>
          <a:xfrm>
            <a:off x="6029567" y="4549913"/>
            <a:ext cx="52072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today</a:t>
            </a:r>
          </a:p>
        </p:txBody>
      </p:sp>
      <p:sp>
        <p:nvSpPr>
          <p:cNvPr id="2" name="Right Brace 1"/>
          <p:cNvSpPr/>
          <p:nvPr/>
        </p:nvSpPr>
        <p:spPr>
          <a:xfrm rot="16200000">
            <a:off x="4596735" y="1112777"/>
            <a:ext cx="331814" cy="2494158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6903668" y="1340642"/>
            <a:ext cx="331814" cy="2038428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850" y="1880495"/>
            <a:ext cx="79280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SPIDR3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05201" y="1853038"/>
            <a:ext cx="79280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SPIDR4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2526059" y="1576899"/>
            <a:ext cx="331814" cy="1565914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0075" y="1864715"/>
            <a:ext cx="862678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RELAXD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5253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4" y="754720"/>
            <a:ext cx="8520117" cy="1946687"/>
          </a:xfrm>
        </p:spPr>
        <p:txBody>
          <a:bodyPr/>
          <a:lstStyle/>
          <a:p>
            <a:r>
              <a:rPr lang="en-US" sz="1800" dirty="0" smtClean="0"/>
              <a:t>Reminder: SPIDR has 3 data streams</a:t>
            </a:r>
          </a:p>
          <a:p>
            <a:pPr lvl="2"/>
            <a:r>
              <a:rPr lang="en-US" sz="1800" dirty="0" smtClean="0"/>
              <a:t>Slow control</a:t>
            </a:r>
          </a:p>
          <a:p>
            <a:pPr lvl="2"/>
            <a:r>
              <a:rPr lang="en-US" sz="1800" dirty="0" smtClean="0"/>
              <a:t>Full data stream</a:t>
            </a:r>
          </a:p>
          <a:p>
            <a:pPr lvl="2"/>
            <a:r>
              <a:rPr lang="en-US" sz="1800" dirty="0" smtClean="0"/>
              <a:t>Monitoring stream: selected fraction of the data, UDP</a:t>
            </a:r>
            <a:endParaRPr lang="en-US" sz="1800" dirty="0"/>
          </a:p>
          <a:p>
            <a:r>
              <a:rPr lang="en-US" sz="1800" dirty="0" smtClean="0"/>
              <a:t>For each of stream one can select whether it runs over 1 or 10 </a:t>
            </a:r>
            <a:r>
              <a:rPr lang="en-US" sz="1800" dirty="0" err="1" smtClean="0"/>
              <a:t>Gbit</a:t>
            </a:r>
            <a:r>
              <a:rPr lang="en-US" sz="1800" dirty="0" smtClean="0"/>
              <a:t> </a:t>
            </a:r>
            <a:r>
              <a:rPr lang="en-US" sz="1800" dirty="0" err="1" smtClean="0"/>
              <a:t>ethernet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Select which network speed you want to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86" r="30821"/>
          <a:stretch/>
        </p:blipFill>
        <p:spPr>
          <a:xfrm rot="16200000">
            <a:off x="1456900" y="1337095"/>
            <a:ext cx="2124977" cy="46451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65415" y="2922860"/>
            <a:ext cx="814067" cy="118868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0355" y="3079633"/>
            <a:ext cx="2529538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switch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towards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PCB = 10 </a:t>
            </a:r>
            <a:r>
              <a:rPr kumimoji="0" lang="en-US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Gbit</a:t>
            </a:r>
            <a:endParaRPr kumimoji="0" lang="en-US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="0" baseline="0" dirty="0" smtClean="0">
              <a:latin typeface="Minion pro"/>
              <a:cs typeface="Minion pro"/>
            </a:endParaRPr>
          </a:p>
          <a:p>
            <a:pPr marL="342900" marR="0" indent="-3429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US" sz="1400" b="0" dirty="0" smtClean="0">
                <a:latin typeface="Minion pro"/>
                <a:cs typeface="Minion pro"/>
              </a:rPr>
              <a:t>control</a:t>
            </a:r>
          </a:p>
          <a:p>
            <a:pPr marL="342900" marR="0" indent="-3429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US" sz="1400" b="0" dirty="0" smtClean="0">
                <a:latin typeface="Minion pro"/>
                <a:cs typeface="Minion pro"/>
              </a:rPr>
              <a:t>data</a:t>
            </a:r>
          </a:p>
          <a:p>
            <a:pPr marL="342900" marR="0" indent="-3429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US" sz="1400" b="0" baseline="0" dirty="0" smtClean="0">
                <a:latin typeface="Minion pro"/>
                <a:cs typeface="Minion pro"/>
              </a:rPr>
              <a:t>monitoring</a:t>
            </a:r>
            <a:endParaRPr lang="en-US" sz="1400" b="0" baseline="0" dirty="0">
              <a:latin typeface="Minion pro"/>
              <a:cs typeface="Minion pro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6440" y="3079633"/>
            <a:ext cx="222722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1</a:t>
            </a:r>
            <a:endParaRPr kumimoji="0" lang="en-US" sz="105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345" y="3083480"/>
            <a:ext cx="219156" cy="305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rgbClr val="FF0000"/>
                </a:solidFill>
                <a:latin typeface="Minion pro"/>
                <a:cs typeface="Minion pro"/>
              </a:rPr>
              <a:t>2</a:t>
            </a:r>
            <a:endParaRPr kumimoji="0" lang="en-US" sz="105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440" y="3541732"/>
            <a:ext cx="219156" cy="305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rgbClr val="FF0000"/>
                </a:solidFill>
                <a:latin typeface="Minion pro"/>
                <a:cs typeface="Minion pro"/>
              </a:rPr>
              <a:t>3</a:t>
            </a:r>
            <a:endParaRPr kumimoji="0" lang="en-US" sz="105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5138" y="3541732"/>
            <a:ext cx="221213" cy="305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rgbClr val="FF0000"/>
                </a:solidFill>
                <a:latin typeface="Minion pro"/>
                <a:cs typeface="Minion pro"/>
              </a:rPr>
              <a:t>4</a:t>
            </a:r>
            <a:endParaRPr kumimoji="0" lang="en-US" sz="105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265295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8845744" cy="4270400"/>
          </a:xfrm>
        </p:spPr>
        <p:txBody>
          <a:bodyPr/>
          <a:lstStyle/>
          <a:p>
            <a:pPr marL="15239" indent="0">
              <a:buNone/>
            </a:pPr>
            <a:r>
              <a:rPr lang="en-US" sz="1800" dirty="0" smtClean="0"/>
              <a:t>By default SPIDR listens on 192.168.1.10 (1 </a:t>
            </a:r>
            <a:r>
              <a:rPr lang="en-US" sz="1800" dirty="0" err="1" smtClean="0"/>
              <a:t>Gbit</a:t>
            </a:r>
            <a:r>
              <a:rPr lang="en-US" sz="1800" dirty="0" smtClean="0"/>
              <a:t>) or 192.168.100.10 (10 </a:t>
            </a:r>
            <a:r>
              <a:rPr lang="en-US" sz="1800" dirty="0" err="1" smtClean="0"/>
              <a:t>Gbit</a:t>
            </a:r>
            <a:r>
              <a:rPr lang="en-US" sz="1800" dirty="0" smtClean="0"/>
              <a:t>)</a:t>
            </a:r>
          </a:p>
          <a:p>
            <a:pPr marL="15239" indent="0">
              <a:buNone/>
            </a:pPr>
            <a:r>
              <a:rPr lang="en-US" sz="1800" dirty="0" smtClean="0"/>
              <a:t>And sends data to 192.168.1.1 or 192.168.100.1</a:t>
            </a:r>
          </a:p>
          <a:p>
            <a:pPr marL="15239" indent="0">
              <a:buNone/>
            </a:pPr>
            <a:r>
              <a:rPr lang="en-US" sz="1800" dirty="0" smtClean="0"/>
              <a:t>But this can be changed !</a:t>
            </a:r>
          </a:p>
          <a:p>
            <a:pPr marL="15239" indent="0">
              <a:buNone/>
            </a:pPr>
            <a:endParaRPr lang="en-US" sz="1800" dirty="0" smtClean="0"/>
          </a:p>
          <a:p>
            <a:r>
              <a:rPr lang="en-US" sz="1800" dirty="0" smtClean="0"/>
              <a:t>Figure out the name of the network interface (on </a:t>
            </a:r>
            <a:r>
              <a:rPr lang="en-US" sz="1800" dirty="0" err="1" smtClean="0"/>
              <a:t>linux</a:t>
            </a:r>
            <a:r>
              <a:rPr lang="en-US" sz="1800" dirty="0" smtClean="0"/>
              <a:t>: </a:t>
            </a:r>
            <a:r>
              <a:rPr lang="en-US" sz="1800" dirty="0" err="1" smtClean="0"/>
              <a:t>dmesg</a:t>
            </a:r>
            <a:r>
              <a:rPr lang="en-US" sz="1800" dirty="0" smtClean="0"/>
              <a:t>, or </a:t>
            </a:r>
            <a:r>
              <a:rPr lang="en-US" sz="1800" dirty="0" err="1" smtClean="0"/>
              <a:t>lspci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Configure the interface, on </a:t>
            </a:r>
            <a:r>
              <a:rPr lang="en-US" sz="1800" dirty="0" err="1" smtClean="0"/>
              <a:t>linux</a:t>
            </a:r>
            <a:r>
              <a:rPr lang="en-US" sz="1800" dirty="0" smtClean="0"/>
              <a:t>: in 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sysconfig</a:t>
            </a:r>
            <a:r>
              <a:rPr lang="en-US" sz="1800" dirty="0" smtClean="0"/>
              <a:t>/network-scripts/</a:t>
            </a:r>
            <a:r>
              <a:rPr lang="en-US" sz="1800" dirty="0" err="1" smtClean="0"/>
              <a:t>ifcfg</a:t>
            </a:r>
            <a:r>
              <a:rPr lang="en-US" sz="1800" dirty="0" smtClean="0"/>
              <a:t>-NNN</a:t>
            </a:r>
          </a:p>
          <a:p>
            <a:pPr lvl="1"/>
            <a:r>
              <a:rPr lang="en-US" sz="1800" dirty="0" smtClean="0"/>
              <a:t>IPADDR=192.168.1.1</a:t>
            </a:r>
          </a:p>
          <a:p>
            <a:pPr lvl="1"/>
            <a:r>
              <a:rPr lang="en-US" sz="1800" dirty="0" smtClean="0"/>
              <a:t>MTU=9000  (MTU is max size of </a:t>
            </a:r>
            <a:r>
              <a:rPr lang="en-US" sz="1800" dirty="0" err="1" smtClean="0"/>
              <a:t>ethernet</a:t>
            </a:r>
            <a:r>
              <a:rPr lang="en-US" sz="1800" dirty="0" smtClean="0"/>
              <a:t> packet)</a:t>
            </a:r>
          </a:p>
          <a:p>
            <a:endParaRPr lang="en-US" sz="1800" dirty="0"/>
          </a:p>
          <a:p>
            <a:pPr marL="15239" indent="0">
              <a:buNone/>
            </a:pPr>
            <a:r>
              <a:rPr lang="en-US" sz="1800" dirty="0" smtClean="0"/>
              <a:t>Or temporary on command line:</a:t>
            </a:r>
          </a:p>
          <a:p>
            <a:r>
              <a:rPr lang="en-US" sz="1800" dirty="0" err="1" smtClean="0"/>
              <a:t>ifconfig</a:t>
            </a:r>
            <a:r>
              <a:rPr lang="en-US" sz="1800" dirty="0" smtClean="0"/>
              <a:t> NNN 192.168.1.1      and    </a:t>
            </a:r>
            <a:r>
              <a:rPr lang="en-US" sz="1800" dirty="0" err="1" smtClean="0"/>
              <a:t>ifconfig</a:t>
            </a:r>
            <a:r>
              <a:rPr lang="en-US" sz="1800" dirty="0" smtClean="0"/>
              <a:t> NNN MTU 9000</a:t>
            </a:r>
          </a:p>
          <a:p>
            <a:r>
              <a:rPr lang="en-US" sz="1800" dirty="0" smtClean="0"/>
              <a:t>watch out that the network manager does not change settings on the fly</a:t>
            </a:r>
          </a:p>
          <a:p>
            <a:pPr marL="15239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configure the computer network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781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196802" y="839900"/>
            <a:ext cx="8503836" cy="5043689"/>
          </a:xfrm>
        </p:spPr>
        <p:txBody>
          <a:bodyPr/>
          <a:lstStyle/>
          <a:p>
            <a:r>
              <a:rPr lang="en-US" sz="1800" dirty="0" smtClean="0"/>
              <a:t>ping 192.168.1.10  (or 192.168.100.10) </a:t>
            </a:r>
          </a:p>
          <a:p>
            <a:endParaRPr lang="en-US" sz="1800" dirty="0"/>
          </a:p>
          <a:p>
            <a:pPr marL="15239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f this does not work: </a:t>
            </a:r>
          </a:p>
          <a:p>
            <a:pPr lvl="1"/>
            <a:r>
              <a:rPr lang="en-US" sz="1800" dirty="0" smtClean="0"/>
              <a:t>check network settings with </a:t>
            </a:r>
            <a:r>
              <a:rPr lang="en-US" sz="1800" dirty="0" err="1" smtClean="0"/>
              <a:t>ifconfig</a:t>
            </a:r>
            <a:r>
              <a:rPr lang="en-US" sz="1800" dirty="0" smtClean="0"/>
              <a:t> –a</a:t>
            </a:r>
          </a:p>
          <a:p>
            <a:pPr lvl="1"/>
            <a:r>
              <a:rPr lang="en-US" sz="1800" dirty="0" smtClean="0"/>
              <a:t>check blinking </a:t>
            </a:r>
            <a:r>
              <a:rPr lang="en-US" sz="1800" dirty="0" err="1" smtClean="0"/>
              <a:t>leds</a:t>
            </a:r>
            <a:r>
              <a:rPr lang="en-US" sz="1800" dirty="0" smtClean="0"/>
              <a:t> on SPIDR (remove network cable and check for change)</a:t>
            </a:r>
          </a:p>
          <a:p>
            <a:pPr marL="15239" indent="0">
              <a:buNone/>
            </a:pPr>
            <a:r>
              <a:rPr lang="en-US" sz="1800" dirty="0" smtClean="0"/>
              <a:t>If this is all OK, then SPIDR might be at a different IP address:</a:t>
            </a:r>
          </a:p>
          <a:p>
            <a:r>
              <a:rPr lang="en-US" sz="1800" dirty="0" smtClean="0"/>
              <a:t>hook up the USB serial port, serial </a:t>
            </a:r>
            <a:r>
              <a:rPr lang="en-US" sz="1800" dirty="0"/>
              <a:t>connection speed: </a:t>
            </a:r>
            <a:r>
              <a:rPr lang="en-US" sz="1800" dirty="0" smtClean="0"/>
              <a:t>115200</a:t>
            </a:r>
          </a:p>
          <a:p>
            <a:r>
              <a:rPr lang="en-US" sz="1800" dirty="0"/>
              <a:t>At power up </a:t>
            </a:r>
            <a:r>
              <a:rPr lang="en-US" sz="1800" dirty="0" smtClean="0"/>
              <a:t>SPIDR gives </a:t>
            </a:r>
            <a:r>
              <a:rPr lang="en-US" sz="1800" dirty="0"/>
              <a:t>information on network address, </a:t>
            </a:r>
            <a:r>
              <a:rPr lang="en-US" sz="1800" dirty="0" smtClean="0"/>
              <a:t>TPX3 IDs </a:t>
            </a:r>
            <a:r>
              <a:rPr lang="en-US" sz="1800" dirty="0"/>
              <a:t>etc.</a:t>
            </a:r>
          </a:p>
          <a:p>
            <a:endParaRPr lang="en-US" sz="2000" dirty="0"/>
          </a:p>
          <a:p>
            <a:r>
              <a:rPr lang="en-US" sz="1800" dirty="0"/>
              <a:t>On </a:t>
            </a:r>
            <a:r>
              <a:rPr lang="en-US" sz="1800" dirty="0" err="1"/>
              <a:t>linux</a:t>
            </a:r>
            <a:r>
              <a:rPr lang="en-US" sz="1800" dirty="0"/>
              <a:t>: </a:t>
            </a:r>
          </a:p>
          <a:p>
            <a:pPr lvl="2"/>
            <a:r>
              <a:rPr lang="en-US" sz="1800" dirty="0"/>
              <a:t>check which USB port, e.g. /</a:t>
            </a:r>
            <a:r>
              <a:rPr lang="en-US" sz="1800" dirty="0" err="1"/>
              <a:t>dev</a:t>
            </a:r>
            <a:r>
              <a:rPr lang="en-US" sz="1800" dirty="0"/>
              <a:t>/</a:t>
            </a:r>
            <a:r>
              <a:rPr lang="en-US" sz="1800" dirty="0" smtClean="0"/>
              <a:t>ttyUSB0    (</a:t>
            </a:r>
            <a:r>
              <a:rPr lang="en-US" sz="1800" dirty="0" err="1" smtClean="0"/>
              <a:t>dmesg</a:t>
            </a:r>
            <a:r>
              <a:rPr lang="en-US" sz="1800" dirty="0" smtClean="0"/>
              <a:t>,  tail /</a:t>
            </a:r>
            <a:r>
              <a:rPr lang="en-US" sz="1800" dirty="0" err="1" smtClean="0"/>
              <a:t>var</a:t>
            </a:r>
            <a:r>
              <a:rPr lang="en-US" sz="1800" dirty="0" smtClean="0"/>
              <a:t>/log/messages)</a:t>
            </a:r>
            <a:endParaRPr lang="en-US" sz="1800" dirty="0"/>
          </a:p>
          <a:p>
            <a:pPr lvl="2"/>
            <a:r>
              <a:rPr lang="en-US" sz="1800" dirty="0"/>
              <a:t>connect via: screen /</a:t>
            </a:r>
            <a:r>
              <a:rPr lang="en-US" sz="1800" dirty="0" err="1"/>
              <a:t>dev</a:t>
            </a:r>
            <a:r>
              <a:rPr lang="en-US" sz="1800" dirty="0"/>
              <a:t>/ttyUSB0 115200</a:t>
            </a:r>
          </a:p>
          <a:p>
            <a:pPr marL="15239" indent="0">
              <a:buNone/>
            </a:pPr>
            <a:endParaRPr lang="en-US" sz="1800" dirty="0" smtClean="0"/>
          </a:p>
          <a:p>
            <a:pPr marL="15239" indent="0">
              <a:buNone/>
            </a:pPr>
            <a:endParaRPr lang="en-US" sz="1800" dirty="0" smtClean="0"/>
          </a:p>
          <a:p>
            <a:pPr marL="15239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ping the SPIDR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3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7886700" cy="2319866"/>
          </a:xfrm>
        </p:spPr>
        <p:txBody>
          <a:bodyPr/>
          <a:lstStyle/>
          <a:p>
            <a:pPr marL="15239" indent="0">
              <a:buNone/>
            </a:pPr>
            <a:r>
              <a:rPr lang="en-US" sz="1800" dirty="0" smtClean="0"/>
              <a:t>4) Check </a:t>
            </a:r>
            <a:r>
              <a:rPr lang="en-US" sz="1800" dirty="0"/>
              <a:t>if one can configure the SPIDR and </a:t>
            </a:r>
            <a:r>
              <a:rPr lang="en-US" sz="1800" dirty="0" smtClean="0"/>
              <a:t>TPX3</a:t>
            </a:r>
          </a:p>
          <a:p>
            <a:pPr marL="15239" indent="0">
              <a:buNone/>
            </a:pPr>
            <a:r>
              <a:rPr lang="en-US" sz="1800" dirty="0" smtClean="0"/>
              <a:t>	for example by running the DAQ example</a:t>
            </a:r>
            <a:endParaRPr lang="en-US" sz="1800" dirty="0"/>
          </a:p>
          <a:p>
            <a:pPr marL="15239" indent="0">
              <a:buNone/>
            </a:pPr>
            <a:r>
              <a:rPr lang="en-US" sz="1800" dirty="0" smtClean="0"/>
              <a:t>5) Check </a:t>
            </a:r>
            <a:r>
              <a:rPr lang="en-US" sz="1800" dirty="0"/>
              <a:t>if data packets are written to </a:t>
            </a:r>
            <a:r>
              <a:rPr lang="en-US" sz="1800" dirty="0" smtClean="0"/>
              <a:t>disk</a:t>
            </a:r>
          </a:p>
          <a:p>
            <a:pPr marL="15239" indent="0">
              <a:buNone/>
            </a:pPr>
            <a:r>
              <a:rPr lang="en-US" sz="1800" dirty="0" smtClean="0"/>
              <a:t>	a running DAQ does not mean data packets are received</a:t>
            </a:r>
          </a:p>
          <a:p>
            <a:pPr marL="15239" indent="0">
              <a:buNone/>
            </a:pPr>
            <a:endParaRPr lang="en-US" sz="1800" dirty="0"/>
          </a:p>
          <a:p>
            <a:pPr marL="15239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checks before taking some real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29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4" y="836000"/>
            <a:ext cx="8728005" cy="3910686"/>
          </a:xfrm>
        </p:spPr>
        <p:txBody>
          <a:bodyPr/>
          <a:lstStyle/>
          <a:p>
            <a:r>
              <a:rPr lang="en-US" sz="2000" dirty="0"/>
              <a:t>F</a:t>
            </a:r>
            <a:r>
              <a:rPr lang="en-US" sz="2000" dirty="0" smtClean="0"/>
              <a:t>or full data stream you need MTU=9000</a:t>
            </a:r>
          </a:p>
          <a:p>
            <a:r>
              <a:rPr lang="en-US" sz="2000" dirty="0" smtClean="0"/>
              <a:t>Default MTU=1500</a:t>
            </a:r>
          </a:p>
          <a:p>
            <a:r>
              <a:rPr lang="en-US" sz="2000" dirty="0" smtClean="0"/>
              <a:t>MTU=1500 will work at low packet rate, but not for higher rates.</a:t>
            </a:r>
          </a:p>
          <a:p>
            <a:pPr lvl="2"/>
            <a:r>
              <a:rPr lang="en-US" sz="2000" dirty="0" smtClean="0"/>
              <a:t>the computer will drop packets with size &gt; MTU</a:t>
            </a:r>
          </a:p>
          <a:p>
            <a:r>
              <a:rPr lang="en-US" sz="2000" dirty="0" smtClean="0"/>
              <a:t>If you don’t understand, then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is your friend</a:t>
            </a:r>
          </a:p>
          <a:p>
            <a:endParaRPr lang="en-US" sz="2000" dirty="0"/>
          </a:p>
          <a:p>
            <a:r>
              <a:rPr lang="en-US" sz="2000" dirty="0" smtClean="0"/>
              <a:t>UDP packets might also be filtered by the computer’s firewall</a:t>
            </a:r>
          </a:p>
          <a:p>
            <a:pPr lvl="1"/>
            <a:r>
              <a:rPr lang="en-US" sz="2000" dirty="0" smtClean="0"/>
              <a:t>UDP packets come on port 8192 (8193,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check it!</a:t>
            </a:r>
          </a:p>
          <a:p>
            <a:pPr lvl="1"/>
            <a:r>
              <a:rPr lang="en-US" sz="2000" dirty="0" smtClean="0"/>
              <a:t>In case of doubt, use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; if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doesn’t see packets then no packets are being sent.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traffic related problems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5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510482" y="2248409"/>
            <a:ext cx="2878638" cy="461665"/>
          </a:xfrm>
        </p:spPr>
        <p:txBody>
          <a:bodyPr/>
          <a:lstStyle/>
          <a:p>
            <a:pPr marL="15239" indent="0">
              <a:buNone/>
            </a:pPr>
            <a:r>
              <a:rPr lang="en-US" dirty="0" smtClean="0"/>
              <a:t>Raw data format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8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SPIDR raw file format (binary)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1" y="1828808"/>
            <a:ext cx="2656966" cy="267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802" y="1957855"/>
            <a:ext cx="443818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512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02" y="2348048"/>
            <a:ext cx="443818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256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056" y="2867297"/>
            <a:ext cx="55331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(64k)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6918" y="1519895"/>
            <a:ext cx="5434934" cy="3160371"/>
            <a:chOff x="3436917" y="863600"/>
            <a:chExt cx="5798523" cy="3684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6917" y="863600"/>
              <a:ext cx="5798523" cy="355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0920" y="4341734"/>
              <a:ext cx="2534920" cy="20615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60782" y="772246"/>
            <a:ext cx="4820329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pixel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data format only allows data of 1 TPX3 per file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latin typeface="Minion pro"/>
                <a:cs typeface="Minion pro"/>
              </a:rPr>
              <a:t>-&gt; multiple chips means multiple files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4713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format: TPX3 header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5" y="1087120"/>
            <a:ext cx="6773023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4" y="2152596"/>
            <a:ext cx="6812394" cy="567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374" y="754891"/>
            <a:ext cx="5402119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48 bit packets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described in Timepix</a:t>
            </a:r>
            <a:r>
              <a:rPr lang="en-US" sz="1800" b="0" dirty="0" smtClean="0">
                <a:latin typeface="Minion pro"/>
                <a:cs typeface="Minion pro"/>
              </a:rPr>
              <a:t>3 manual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SPIDR adds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16 bits at end of packet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Minion pro"/>
                <a:cs typeface="Minion pro"/>
              </a:rPr>
              <a:t>16 bits </a:t>
            </a:r>
            <a:r>
              <a:rPr lang="en-US" sz="1800" b="0" dirty="0" smtClean="0">
                <a:latin typeface="Minion pro"/>
                <a:cs typeface="Minion pro"/>
              </a:rPr>
              <a:t>extended timestamp for </a:t>
            </a:r>
            <a:r>
              <a:rPr lang="en-US" sz="1800" b="0" dirty="0" err="1" smtClean="0">
                <a:latin typeface="Minion pro"/>
                <a:cs typeface="Minion pro"/>
              </a:rPr>
              <a:t>ToA</a:t>
            </a:r>
            <a:r>
              <a:rPr lang="en-US" sz="1800" b="0" dirty="0" smtClean="0">
                <a:latin typeface="Minion pro"/>
                <a:cs typeface="Minion pro"/>
              </a:rPr>
              <a:t>/</a:t>
            </a:r>
            <a:r>
              <a:rPr lang="en-US" sz="1800" b="0" dirty="0" err="1" smtClean="0">
                <a:latin typeface="Minion pro"/>
                <a:cs typeface="Minion pro"/>
              </a:rPr>
              <a:t>ToT</a:t>
            </a:r>
            <a:r>
              <a:rPr lang="en-US" sz="1800" b="0" dirty="0" smtClean="0">
                <a:latin typeface="Minion pro"/>
                <a:cs typeface="Minion pro"/>
              </a:rPr>
              <a:t> packets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1800" b="0" dirty="0" smtClean="0">
                <a:latin typeface="Minion pro"/>
                <a:cs typeface="Minion pro"/>
              </a:rPr>
              <a:t>0xAAAA (or 0x0000) for other packets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0416" y="3883577"/>
            <a:ext cx="6744352" cy="294809"/>
            <a:chOff x="329884" y="3588768"/>
            <a:chExt cx="8199204" cy="294809"/>
          </a:xfrm>
        </p:grpSpPr>
        <p:sp>
          <p:nvSpPr>
            <p:cNvPr id="6" name="Rectangle 5"/>
            <p:cNvSpPr/>
            <p:nvPr/>
          </p:nvSpPr>
          <p:spPr>
            <a:xfrm>
              <a:off x="329884" y="3588768"/>
              <a:ext cx="762000" cy="294809"/>
            </a:xfrm>
            <a:prstGeom prst="rect">
              <a:avLst/>
            </a:prstGeom>
            <a:solidFill>
              <a:srgbClr val="9B2D2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6F 8b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1884" y="3588768"/>
              <a:ext cx="1981200" cy="294809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Trigger Counter 12b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3084" y="3588768"/>
              <a:ext cx="2971800" cy="2948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320MHz Timestamp 35b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44884" y="3588768"/>
              <a:ext cx="1143000" cy="2948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Stamp 4b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7883" y="3588768"/>
              <a:ext cx="1341205" cy="294809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noProof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reserved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0416" y="3312919"/>
            <a:ext cx="588943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One extra packet (header 0x6F) generated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by SPIDR: the trigger packet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9080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3047765" y="2158851"/>
            <a:ext cx="2447183" cy="646331"/>
          </a:xfrm>
        </p:spPr>
        <p:txBody>
          <a:bodyPr/>
          <a:lstStyle/>
          <a:p>
            <a:pPr marL="15239" indent="0">
              <a:buNone/>
            </a:pPr>
            <a:r>
              <a:rPr lang="en-US" sz="3600" dirty="0" smtClean="0"/>
              <a:t>Other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6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875"/>
            <a:ext cx="4143375" cy="204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60" y="2818825"/>
            <a:ext cx="3417564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Minion pro"/>
                <a:cs typeface="Minion pro"/>
              </a:rPr>
              <a:t>Compact SPIDR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Up to 12 links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1 TPX3 at full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speed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baseline="0" dirty="0" smtClean="0">
                <a:latin typeface="Minion pro"/>
                <a:cs typeface="Minion pro"/>
              </a:rPr>
              <a:t>4</a:t>
            </a:r>
            <a:r>
              <a:rPr lang="en-US" sz="1400" b="0" dirty="0" smtClean="0">
                <a:latin typeface="Minion pro"/>
                <a:cs typeface="Minion pro"/>
              </a:rPr>
              <a:t> TPX3 at 30 </a:t>
            </a:r>
            <a:r>
              <a:rPr lang="en-US" sz="1400" b="0" dirty="0" err="1" smtClean="0">
                <a:latin typeface="Minion pro"/>
                <a:cs typeface="Minion pro"/>
              </a:rPr>
              <a:t>Mhits</a:t>
            </a:r>
            <a:r>
              <a:rPr lang="en-US" sz="1400" b="0" dirty="0" smtClean="0">
                <a:latin typeface="Minion pro"/>
                <a:cs typeface="Minion pro"/>
              </a:rPr>
              <a:t>/s via Quad chipboard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Commercially available via ASI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(Amsterdam Scientific Instruments)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09263"/>
            <a:ext cx="4316413" cy="2626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670" y="3275218"/>
            <a:ext cx="4394143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Prototype, using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Xilinx VC707 development board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baseline="0" dirty="0" smtClean="0">
                <a:latin typeface="Minion pro"/>
                <a:cs typeface="Minion pro"/>
              </a:rPr>
              <a:t>up</a:t>
            </a:r>
            <a:r>
              <a:rPr lang="en-US" sz="1400" b="0" dirty="0" smtClean="0">
                <a:latin typeface="Minion pro"/>
                <a:cs typeface="Minion pro"/>
              </a:rPr>
              <a:t> to 16 links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Minion pro"/>
                <a:cs typeface="Minion pro"/>
              </a:rPr>
              <a:t>1 TPX3 at 80 </a:t>
            </a:r>
            <a:r>
              <a:rPr lang="en-US" sz="1400" b="0" dirty="0" err="1" smtClean="0">
                <a:latin typeface="Minion pro"/>
                <a:cs typeface="Minion pro"/>
              </a:rPr>
              <a:t>Mhits</a:t>
            </a:r>
            <a:r>
              <a:rPr lang="en-US" sz="1400" b="0" dirty="0" smtClean="0">
                <a:latin typeface="Minion pro"/>
                <a:cs typeface="Minion pro"/>
              </a:rPr>
              <a:t>/s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2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 TPX3 at 60 </a:t>
            </a:r>
            <a:r>
              <a:rPr kumimoji="0" lang="en-US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Mhits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ea typeface="Helvetica Neue"/>
                <a:cs typeface="Minion pro"/>
                <a:sym typeface="Helvetica Neue"/>
              </a:rPr>
              <a:t>/s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ea typeface="Helvetica Neue"/>
              <a:cs typeface="Minion pro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5" y="4265576"/>
            <a:ext cx="1782640" cy="4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0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4" y="795360"/>
            <a:ext cx="8921046" cy="2970044"/>
          </a:xfrm>
        </p:spPr>
        <p:txBody>
          <a:bodyPr/>
          <a:lstStyle/>
          <a:p>
            <a:r>
              <a:rPr lang="en-US" sz="1800" dirty="0" smtClean="0"/>
              <a:t>To run multiple SPIDRs synchronously, 4 control signals are defined</a:t>
            </a:r>
          </a:p>
          <a:p>
            <a:r>
              <a:rPr lang="en-US" sz="1800" dirty="0" smtClean="0"/>
              <a:t>For the compact SPIDR these are on the </a:t>
            </a:r>
            <a:r>
              <a:rPr lang="en-US" sz="1800" dirty="0" err="1" smtClean="0"/>
              <a:t>hdmi</a:t>
            </a:r>
            <a:r>
              <a:rPr lang="en-US" sz="1800" dirty="0" smtClean="0"/>
              <a:t> connector, signal level LVDS</a:t>
            </a:r>
          </a:p>
          <a:p>
            <a:endParaRPr lang="en-US" sz="1800" dirty="0" smtClean="0"/>
          </a:p>
          <a:p>
            <a:pPr marL="15239" indent="0">
              <a:buNone/>
            </a:pPr>
            <a:r>
              <a:rPr lang="en-US" sz="1800" dirty="0" smtClean="0"/>
              <a:t>1) Clock input, 40 MHz</a:t>
            </a:r>
          </a:p>
          <a:p>
            <a:pPr marL="15239" indent="0">
              <a:buNone/>
            </a:pPr>
            <a:r>
              <a:rPr lang="en-US" sz="1800" dirty="0" smtClean="0"/>
              <a:t>2) T0-reset input</a:t>
            </a:r>
          </a:p>
          <a:p>
            <a:pPr marL="15239" indent="0">
              <a:buNone/>
            </a:pPr>
            <a:r>
              <a:rPr lang="en-US" sz="1800" dirty="0" smtClean="0"/>
              <a:t>3) Shutter input, starts the sending of TPX3 data packets</a:t>
            </a:r>
          </a:p>
          <a:p>
            <a:pPr marL="15239" indent="0">
              <a:buNone/>
            </a:pPr>
            <a:r>
              <a:rPr lang="en-US" sz="1800" dirty="0" smtClean="0"/>
              <a:t>4) Busy output, asserted in case of buffer overflow</a:t>
            </a:r>
          </a:p>
          <a:p>
            <a:pPr lvl="2"/>
            <a:r>
              <a:rPr lang="en-US" sz="1800" dirty="0" smtClean="0"/>
              <a:t>currently only buffer overflows in the FPGA are handled</a:t>
            </a:r>
          </a:p>
          <a:p>
            <a:pPr lvl="2"/>
            <a:r>
              <a:rPr lang="en-US" sz="1800" dirty="0" smtClean="0"/>
              <a:t>buffer overflow in DAQ computer not yet implemented (but prepared in firmware)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SPIDRs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2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05" y="726388"/>
            <a:ext cx="5416810" cy="41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9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8648896" cy="3247043"/>
          </a:xfrm>
        </p:spPr>
        <p:txBody>
          <a:bodyPr/>
          <a:lstStyle/>
          <a:p>
            <a:r>
              <a:rPr lang="en-US" sz="1800" dirty="0" err="1"/>
              <a:t>svn</a:t>
            </a:r>
            <a:r>
              <a:rPr lang="en-US" sz="1800" dirty="0"/>
              <a:t> co </a:t>
            </a:r>
            <a:r>
              <a:rPr lang="en-US" sz="1800" dirty="0" err="1"/>
              <a:t>svn+ssh</a:t>
            </a:r>
            <a:r>
              <a:rPr lang="en-US" sz="1800" dirty="0"/>
              <a:t>://</a:t>
            </a:r>
            <a:r>
              <a:rPr lang="en-US" sz="1800" dirty="0" err="1"/>
              <a:t>yourname</a:t>
            </a:r>
            <a:r>
              <a:rPr lang="en-US" sz="1800" dirty="0" err="1">
                <a:hlinkClick r:id="rId2"/>
              </a:rPr>
              <a:t>@svn.cern.ch</a:t>
            </a:r>
            <a:r>
              <a:rPr lang="en-US" sz="1800" dirty="0">
                <a:hlinkClick r:id="rId2"/>
              </a:rPr>
              <a:t>/reps/</a:t>
            </a:r>
            <a:r>
              <a:rPr lang="en-US" sz="1800" dirty="0" smtClean="0">
                <a:hlinkClick r:id="rId2"/>
              </a:rPr>
              <a:t>SPIDR</a:t>
            </a:r>
            <a:r>
              <a:rPr lang="en-US" sz="1800" dirty="0" smtClean="0"/>
              <a:t>/software/trunk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go to the SpidrTpx3Lib directory</a:t>
            </a:r>
          </a:p>
          <a:p>
            <a:pPr lvl="1"/>
            <a:r>
              <a:rPr lang="en-US" sz="1800" dirty="0" err="1" smtClean="0"/>
              <a:t>qmake</a:t>
            </a:r>
            <a:endParaRPr lang="en-US" sz="1800" dirty="0" smtClean="0"/>
          </a:p>
          <a:p>
            <a:pPr lvl="1"/>
            <a:r>
              <a:rPr lang="en-US" sz="1800" dirty="0" smtClean="0"/>
              <a:t>make</a:t>
            </a:r>
          </a:p>
          <a:p>
            <a:endParaRPr lang="en-US" sz="1800" dirty="0" smtClean="0"/>
          </a:p>
          <a:p>
            <a:r>
              <a:rPr lang="en-US" sz="1800" dirty="0" smtClean="0"/>
              <a:t>this creates the library in the trunk/Release </a:t>
            </a:r>
            <a:r>
              <a:rPr lang="en-US" sz="1800" dirty="0" err="1" smtClean="0"/>
              <a:t>dir</a:t>
            </a:r>
            <a:endParaRPr lang="en-US" sz="1800" dirty="0" smtClean="0"/>
          </a:p>
          <a:p>
            <a:r>
              <a:rPr lang="en-US" sz="1800" dirty="0" smtClean="0"/>
              <a:t>add it to the library path with:</a:t>
            </a:r>
          </a:p>
          <a:p>
            <a:r>
              <a:rPr lang="en-US" sz="1800" dirty="0" smtClean="0"/>
              <a:t>export LD_LIBRARY_PATH=$</a:t>
            </a:r>
            <a:r>
              <a:rPr lang="en-US" sz="1800" dirty="0" err="1" smtClean="0"/>
              <a:t>LD_LIBRARY_PATH:yourdir</a:t>
            </a:r>
            <a:r>
              <a:rPr lang="en-US" sz="1800" dirty="0" smtClean="0"/>
              <a:t>/trunk/Release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7125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SPIDR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6698" y="795359"/>
            <a:ext cx="1473200" cy="46166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tpx3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138" y="1906488"/>
            <a:ext cx="1920239" cy="148695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338" y="2008587"/>
            <a:ext cx="640080" cy="33494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138" y="3683000"/>
            <a:ext cx="1920240" cy="11074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498" y="2745509"/>
            <a:ext cx="629920" cy="24810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TCP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9658" y="2756336"/>
            <a:ext cx="629920" cy="23727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UPD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2778" y="1257026"/>
            <a:ext cx="0" cy="7515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1975098" y="1257025"/>
            <a:ext cx="0" cy="649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2053821" y="1257025"/>
            <a:ext cx="936034" cy="65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all packets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 dirty="0" smtClean="0">
                <a:latin typeface="Minion pro"/>
                <a:cs typeface="Minion pro"/>
              </a:rPr>
              <a:t>(data and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slow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control)</a:t>
            </a:r>
            <a:endParaRPr kumimoji="0" lang="en-US" sz="11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782" y="1399265"/>
            <a:ext cx="889058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slow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control</a:t>
            </a:r>
            <a:endParaRPr kumimoji="0" lang="en-US" sz="11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75098" y="1906488"/>
            <a:ext cx="0" cy="83902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18"/>
          <p:cNvSpPr/>
          <p:nvPr/>
        </p:nvSpPr>
        <p:spPr>
          <a:xfrm>
            <a:off x="1629658" y="2451536"/>
            <a:ext cx="629920" cy="11863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="0" dirty="0" smtClean="0">
                <a:solidFill>
                  <a:srgbClr val="FFFFFF"/>
                </a:solidFill>
                <a:sym typeface="Helvetica Neue Medium"/>
              </a:rPr>
              <a:t>filter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487418" y="2186709"/>
            <a:ext cx="48768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/>
          <p:cNvSpPr/>
          <p:nvPr/>
        </p:nvSpPr>
        <p:spPr>
          <a:xfrm rot="16200000">
            <a:off x="1532166" y="2111841"/>
            <a:ext cx="455865" cy="118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="0" dirty="0" smtClean="0">
                <a:solidFill>
                  <a:srgbClr val="FFFFFF"/>
                </a:solidFill>
                <a:sym typeface="Helvetica Neue Medium"/>
              </a:rPr>
              <a:t>filter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92778" y="2336825"/>
            <a:ext cx="0" cy="4086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/>
          <p:nvPr/>
        </p:nvCxnSpPr>
        <p:spPr>
          <a:xfrm flipV="1">
            <a:off x="1182618" y="2993610"/>
            <a:ext cx="0" cy="3287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/>
          <p:nvPr/>
        </p:nvCxnSpPr>
        <p:spPr>
          <a:xfrm flipV="1">
            <a:off x="1974441" y="2981655"/>
            <a:ext cx="0" cy="3287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/>
          <p:cNvCxnSpPr/>
          <p:nvPr/>
        </p:nvCxnSpPr>
        <p:spPr>
          <a:xfrm flipH="1">
            <a:off x="1192778" y="3310365"/>
            <a:ext cx="78166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H="1">
            <a:off x="1627118" y="3312185"/>
            <a:ext cx="5080" cy="45018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1" name="Group 50"/>
          <p:cNvGrpSpPr/>
          <p:nvPr/>
        </p:nvGrpSpPr>
        <p:grpSpPr>
          <a:xfrm>
            <a:off x="689858" y="4200416"/>
            <a:ext cx="944880" cy="513601"/>
            <a:chOff x="5933440" y="2080024"/>
            <a:chExt cx="944880" cy="513601"/>
          </a:xfrm>
        </p:grpSpPr>
        <p:sp>
          <p:nvSpPr>
            <p:cNvPr id="49" name="Rounded Rectangle 48"/>
            <p:cNvSpPr/>
            <p:nvPr/>
          </p:nvSpPr>
          <p:spPr>
            <a:xfrm>
              <a:off x="5933440" y="2155120"/>
              <a:ext cx="944880" cy="415053"/>
            </a:xfrm>
            <a:prstGeom prst="roundRect">
              <a:avLst>
                <a:gd name="adj" fmla="val 45812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24880" y="2080024"/>
              <a:ext cx="811369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inion pro"/>
                  <a:cs typeface="Minion pro"/>
                  <a:sym typeface="Helvetica Neue"/>
                </a:rPr>
                <a:t>Spidr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Minion pro"/>
                  <a:cs typeface="Minion pro"/>
                </a:rPr>
                <a:t>Controller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16018" y="4203216"/>
            <a:ext cx="792480" cy="513601"/>
            <a:chOff x="5933440" y="2080024"/>
            <a:chExt cx="944880" cy="513601"/>
          </a:xfrm>
        </p:grpSpPr>
        <p:sp>
          <p:nvSpPr>
            <p:cNvPr id="53" name="Rounded Rectangle 52"/>
            <p:cNvSpPr/>
            <p:nvPr/>
          </p:nvSpPr>
          <p:spPr>
            <a:xfrm>
              <a:off x="5933440" y="2155120"/>
              <a:ext cx="944880" cy="415053"/>
            </a:xfrm>
            <a:prstGeom prst="roundRect">
              <a:avLst>
                <a:gd name="adj" fmla="val 45812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0276" y="2080024"/>
              <a:ext cx="520574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inion pro"/>
                  <a:cs typeface="Minion pro"/>
                  <a:sym typeface="Helvetica Neue"/>
                </a:rPr>
                <a:t>Spidr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0" dirty="0" err="1" smtClean="0">
                  <a:solidFill>
                    <a:schemeClr val="bg1"/>
                  </a:solidFill>
                  <a:latin typeface="Minion pro"/>
                  <a:cs typeface="Minion pro"/>
                </a:rPr>
                <a:t>Daq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H="1" flipV="1">
            <a:off x="1156467" y="3760278"/>
            <a:ext cx="981191" cy="20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>
            <a:off x="1156466" y="3762374"/>
            <a:ext cx="0" cy="5159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/>
          <p:nvPr/>
        </p:nvCxnSpPr>
        <p:spPr>
          <a:xfrm>
            <a:off x="2137658" y="3762374"/>
            <a:ext cx="0" cy="51803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Rectangle 54"/>
          <p:cNvSpPr/>
          <p:nvPr/>
        </p:nvSpPr>
        <p:spPr>
          <a:xfrm>
            <a:off x="837178" y="3913909"/>
            <a:ext cx="629920" cy="24810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TCP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19419" y="3914577"/>
            <a:ext cx="629920" cy="23727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UPD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2109" y="3370422"/>
            <a:ext cx="176956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Minion pro"/>
                <a:cs typeface="Minion pro"/>
              </a:rPr>
              <a:t>1 or 10 </a:t>
            </a:r>
            <a:r>
              <a:rPr lang="en-US" b="0" dirty="0" err="1" smtClean="0">
                <a:latin typeface="Minion pro"/>
                <a:cs typeface="Minion pro"/>
              </a:rPr>
              <a:t>Gbit</a:t>
            </a:r>
            <a:r>
              <a:rPr lang="en-US" b="0" dirty="0" smtClean="0">
                <a:latin typeface="Minion pro"/>
                <a:cs typeface="Minion pro"/>
              </a:rPr>
              <a:t>      </a:t>
            </a:r>
            <a:r>
              <a:rPr lang="en-US" b="0" dirty="0" err="1" smtClean="0">
                <a:latin typeface="Minion pro"/>
                <a:cs typeface="Minion pro"/>
              </a:rPr>
              <a:t>ethernet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77" name="Text Placeholder 1"/>
          <p:cNvSpPr>
            <a:spLocks noGrp="1"/>
          </p:cNvSpPr>
          <p:nvPr>
            <p:ph type="body" sz="half" idx="13"/>
          </p:nvPr>
        </p:nvSpPr>
        <p:spPr>
          <a:xfrm>
            <a:off x="3794830" y="710974"/>
            <a:ext cx="4682420" cy="5364931"/>
          </a:xfrm>
        </p:spPr>
        <p:txBody>
          <a:bodyPr/>
          <a:lstStyle/>
          <a:p>
            <a:r>
              <a:rPr lang="en-US" sz="1800" dirty="0"/>
              <a:t>Data driven </a:t>
            </a:r>
            <a:r>
              <a:rPr lang="en-US" sz="1800" dirty="0" smtClean="0"/>
              <a:t>architecture</a:t>
            </a:r>
          </a:p>
          <a:p>
            <a:pPr lvl="1"/>
            <a:r>
              <a:rPr lang="en-US" sz="1600" dirty="0" smtClean="0"/>
              <a:t>When </a:t>
            </a:r>
            <a:r>
              <a:rPr lang="en-US" sz="1600" dirty="0"/>
              <a:t>shutter is open, </a:t>
            </a:r>
            <a:r>
              <a:rPr lang="en-US" sz="1600" dirty="0" smtClean="0"/>
              <a:t>data are sent by the TPX3 and </a:t>
            </a:r>
            <a:r>
              <a:rPr lang="en-US" sz="1600" dirty="0"/>
              <a:t>pushed to memory/disk</a:t>
            </a:r>
          </a:p>
          <a:p>
            <a:endParaRPr lang="en-US" sz="1800" dirty="0" smtClean="0"/>
          </a:p>
          <a:p>
            <a:r>
              <a:rPr lang="en-US" sz="1800" dirty="0" smtClean="0"/>
              <a:t>Read out 1 TPX3 at max rate </a:t>
            </a:r>
          </a:p>
          <a:p>
            <a:r>
              <a:rPr lang="en-US" sz="1800" dirty="0" smtClean="0"/>
              <a:t>or up to 12 (16) TPX3/MPX3 chips at reduced rate</a:t>
            </a:r>
          </a:p>
          <a:p>
            <a:r>
              <a:rPr lang="en-US" sz="1800" dirty="0" smtClean="0"/>
              <a:t>Even larger detectors (like </a:t>
            </a:r>
            <a:r>
              <a:rPr lang="en-US" sz="1800" dirty="0" err="1" smtClean="0"/>
              <a:t>LepCol</a:t>
            </a:r>
            <a:r>
              <a:rPr lang="en-US" sz="1800" dirty="0" smtClean="0"/>
              <a:t>) also possible, via data concentrator</a:t>
            </a:r>
          </a:p>
          <a:p>
            <a:endParaRPr lang="en-US" sz="1800" dirty="0"/>
          </a:p>
          <a:p>
            <a:r>
              <a:rPr lang="en-US" sz="1800" dirty="0" smtClean="0"/>
              <a:t>1 or 10 </a:t>
            </a:r>
            <a:r>
              <a:rPr lang="en-US" sz="1800" dirty="0" err="1" smtClean="0"/>
              <a:t>Gbit</a:t>
            </a:r>
            <a:r>
              <a:rPr lang="en-US" sz="1800" dirty="0" smtClean="0"/>
              <a:t> </a:t>
            </a:r>
            <a:r>
              <a:rPr lang="en-US" sz="1800" dirty="0" err="1" smtClean="0"/>
              <a:t>ethernet</a:t>
            </a:r>
            <a:endParaRPr lang="en-US" sz="1800" dirty="0" smtClean="0"/>
          </a:p>
          <a:p>
            <a:r>
              <a:rPr lang="en-US" sz="1800" dirty="0" smtClean="0"/>
              <a:t>C/C++ software API</a:t>
            </a:r>
          </a:p>
          <a:p>
            <a:r>
              <a:rPr lang="en-US" sz="1800" dirty="0" smtClean="0"/>
              <a:t>(or </a:t>
            </a:r>
            <a:r>
              <a:rPr lang="en-US" sz="1800" dirty="0" err="1" smtClean="0"/>
              <a:t>SoPhy</a:t>
            </a:r>
            <a:r>
              <a:rPr lang="en-US" sz="1800" dirty="0" smtClean="0"/>
              <a:t> software)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58682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4" y="937600"/>
            <a:ext cx="8389867" cy="3493264"/>
          </a:xfrm>
        </p:spPr>
        <p:txBody>
          <a:bodyPr/>
          <a:lstStyle/>
          <a:p>
            <a:pPr marL="15239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SPIDR </a:t>
            </a:r>
            <a:r>
              <a:rPr lang="en-US" sz="2000" dirty="0" smtClean="0">
                <a:solidFill>
                  <a:srgbClr val="0000FF"/>
                </a:solidFill>
              </a:rPr>
              <a:t>uses </a:t>
            </a:r>
            <a:r>
              <a:rPr lang="en-US" sz="2000" dirty="0">
                <a:solidFill>
                  <a:srgbClr val="0000FF"/>
                </a:solidFill>
              </a:rPr>
              <a:t>3 data </a:t>
            </a:r>
            <a:r>
              <a:rPr lang="en-US" sz="2000" dirty="0" smtClean="0">
                <a:solidFill>
                  <a:srgbClr val="0000FF"/>
                </a:solidFill>
              </a:rPr>
              <a:t>streams</a:t>
            </a:r>
          </a:p>
          <a:p>
            <a:pPr marL="15239" indent="0">
              <a:buNone/>
            </a:pPr>
            <a:r>
              <a:rPr lang="en-US" sz="2000" dirty="0" smtClean="0"/>
              <a:t>(1) Slow </a:t>
            </a:r>
            <a:r>
              <a:rPr lang="en-US" sz="2000" dirty="0"/>
              <a:t>control: to configure the TPX3/</a:t>
            </a:r>
            <a:r>
              <a:rPr lang="en-US" sz="2000" dirty="0" smtClean="0"/>
              <a:t>SPIDR via TCP</a:t>
            </a:r>
            <a:r>
              <a:rPr lang="en-US" sz="2000" dirty="0"/>
              <a:t>/</a:t>
            </a:r>
            <a:r>
              <a:rPr lang="en-US" sz="2000" dirty="0" smtClean="0"/>
              <a:t>IP</a:t>
            </a:r>
          </a:p>
          <a:p>
            <a:pPr marL="15239" indent="0">
              <a:buNone/>
            </a:pPr>
            <a:r>
              <a:rPr lang="en-US" sz="2000" dirty="0" smtClean="0"/>
              <a:t>(2) Full </a:t>
            </a:r>
            <a:r>
              <a:rPr lang="en-US" sz="2000" dirty="0"/>
              <a:t>data stream: ‘the’ </a:t>
            </a:r>
            <a:r>
              <a:rPr lang="en-US" sz="2000" dirty="0" smtClean="0"/>
              <a:t>data via UDP</a:t>
            </a:r>
          </a:p>
          <a:p>
            <a:pPr marL="15239" indent="0">
              <a:buNone/>
            </a:pPr>
            <a:r>
              <a:rPr lang="en-US" sz="2000" dirty="0" smtClean="0"/>
              <a:t>(3) Optional Monitoring </a:t>
            </a:r>
            <a:r>
              <a:rPr lang="en-US" sz="2000" dirty="0"/>
              <a:t>stream: selected fraction of the </a:t>
            </a:r>
            <a:r>
              <a:rPr lang="en-US" sz="2000" dirty="0" smtClean="0"/>
              <a:t>data, via UDP</a:t>
            </a:r>
          </a:p>
          <a:p>
            <a:pPr marL="15239" indent="0">
              <a:buNone/>
            </a:pPr>
            <a:r>
              <a:rPr lang="en-US" sz="1600" dirty="0" smtClean="0"/>
              <a:t>	needed for synchronous sampling of data across multiple SPIDRs	</a:t>
            </a:r>
          </a:p>
          <a:p>
            <a:pPr marL="15239" indent="0">
              <a:buNone/>
            </a:pPr>
            <a:r>
              <a:rPr lang="en-US" sz="1600" dirty="0" smtClean="0"/>
              <a:t>	not yet thoroughly tested</a:t>
            </a:r>
            <a:endParaRPr lang="en-US" sz="1600" dirty="0"/>
          </a:p>
          <a:p>
            <a:pPr marL="15239" indent="0">
              <a:buNone/>
            </a:pPr>
            <a:endParaRPr lang="en-US" sz="2000" dirty="0" smtClean="0"/>
          </a:p>
          <a:p>
            <a:pPr marL="15239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each of the 3 </a:t>
            </a:r>
            <a:r>
              <a:rPr lang="en-US" sz="2000" dirty="0" smtClean="0"/>
              <a:t>streams </a:t>
            </a:r>
            <a:r>
              <a:rPr lang="en-US" sz="2000" dirty="0"/>
              <a:t>one can select whether </a:t>
            </a:r>
            <a:r>
              <a:rPr lang="en-US" sz="2000" dirty="0" smtClean="0"/>
              <a:t>it runs over </a:t>
            </a:r>
            <a:r>
              <a:rPr lang="en-US" sz="2000" dirty="0"/>
              <a:t>1 or 10 </a:t>
            </a:r>
            <a:r>
              <a:rPr lang="en-US" sz="2000" dirty="0" err="1"/>
              <a:t>Gbit</a:t>
            </a:r>
            <a:r>
              <a:rPr lang="en-US" sz="2000" dirty="0"/>
              <a:t> </a:t>
            </a:r>
            <a:r>
              <a:rPr lang="en-US" sz="2000" dirty="0" err="1"/>
              <a:t>ethernet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53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3068029" y="864231"/>
            <a:ext cx="5803822" cy="4468531"/>
          </a:xfrm>
        </p:spPr>
        <p:txBody>
          <a:bodyPr/>
          <a:lstStyle/>
          <a:p>
            <a:r>
              <a:rPr lang="en-US" sz="1800" dirty="0" smtClean="0"/>
              <a:t>Timepix3 sends data and slow control packets on same output</a:t>
            </a:r>
          </a:p>
          <a:p>
            <a:r>
              <a:rPr lang="en-US" sz="1800" dirty="0" smtClean="0"/>
              <a:t>4 bit packet  header to distinguish content</a:t>
            </a:r>
          </a:p>
          <a:p>
            <a:endParaRPr lang="en-US" sz="1800" dirty="0" smtClean="0"/>
          </a:p>
          <a:p>
            <a:r>
              <a:rPr lang="en-US" sz="1800" dirty="0"/>
              <a:t>Header filter selects which </a:t>
            </a:r>
            <a:r>
              <a:rPr lang="en-US" sz="1800" dirty="0" smtClean="0"/>
              <a:t>packets go where</a:t>
            </a:r>
          </a:p>
          <a:p>
            <a:r>
              <a:rPr lang="en-US" sz="1800" dirty="0" smtClean="0"/>
              <a:t>Slow control packets (replies) must go to the CPU in SPIDR that issued the command</a:t>
            </a:r>
          </a:p>
          <a:p>
            <a:pPr lvl="2"/>
            <a:r>
              <a:rPr lang="en-US" sz="1600" dirty="0" smtClean="0"/>
              <a:t>and CPU sends the reply via TCP to the </a:t>
            </a:r>
            <a:r>
              <a:rPr lang="en-US" sz="1600" dirty="0" err="1" smtClean="0"/>
              <a:t>SpidrController</a:t>
            </a:r>
            <a:endParaRPr lang="en-US" sz="1600" dirty="0" smtClean="0"/>
          </a:p>
          <a:p>
            <a:endParaRPr lang="en-US" sz="1800" dirty="0" smtClean="0"/>
          </a:p>
          <a:p>
            <a:r>
              <a:rPr lang="en-US" sz="1800" dirty="0" smtClean="0"/>
              <a:t>Data/others packets go directly to disk</a:t>
            </a:r>
          </a:p>
          <a:p>
            <a:r>
              <a:rPr lang="en-US" sz="1800" dirty="0" smtClean="0"/>
              <a:t>Multiple TPX3 -&gt; multiple UDP ports -&gt; multiple files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550" y="795359"/>
            <a:ext cx="1473200" cy="46166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tpx3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990" y="1906488"/>
            <a:ext cx="1920239" cy="148695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190" y="2008587"/>
            <a:ext cx="640080" cy="33494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990" y="3683000"/>
            <a:ext cx="1920240" cy="11074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350" y="2745509"/>
            <a:ext cx="629920" cy="24810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TCP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2510" y="2756336"/>
            <a:ext cx="629920" cy="23727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UPD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05630" y="1257026"/>
            <a:ext cx="0" cy="7515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>
            <a:off x="1987950" y="1257025"/>
            <a:ext cx="0" cy="649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2066673" y="1257025"/>
            <a:ext cx="936034" cy="65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all packets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 dirty="0" smtClean="0">
                <a:latin typeface="Minion pro"/>
                <a:cs typeface="Minion pro"/>
              </a:rPr>
              <a:t>(data and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slow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control)</a:t>
            </a:r>
            <a:endParaRPr kumimoji="0" lang="en-US" sz="11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34" y="1399265"/>
            <a:ext cx="889058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slow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/>
                <a:cs typeface="Minion pro"/>
                <a:sym typeface="Helvetica Neue"/>
              </a:rPr>
              <a:t> control</a:t>
            </a:r>
            <a:endParaRPr kumimoji="0" lang="en-US" sz="11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7950" y="1906488"/>
            <a:ext cx="0" cy="83902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/>
          <p:cNvSpPr/>
          <p:nvPr/>
        </p:nvSpPr>
        <p:spPr>
          <a:xfrm>
            <a:off x="1642510" y="2451536"/>
            <a:ext cx="629920" cy="11863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="0" dirty="0" smtClean="0">
                <a:solidFill>
                  <a:srgbClr val="FFFFFF"/>
                </a:solidFill>
                <a:sym typeface="Helvetica Neue Medium"/>
              </a:rPr>
              <a:t>filter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00270" y="2186709"/>
            <a:ext cx="48768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 rot="16200000">
            <a:off x="1545018" y="2111841"/>
            <a:ext cx="455865" cy="118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="0" dirty="0" smtClean="0">
                <a:solidFill>
                  <a:srgbClr val="FFFFFF"/>
                </a:solidFill>
                <a:sym typeface="Helvetica Neue Medium"/>
              </a:rPr>
              <a:t>filter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05630" y="2336825"/>
            <a:ext cx="0" cy="4086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V="1">
            <a:off x="1195470" y="2993610"/>
            <a:ext cx="0" cy="3287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V="1">
            <a:off x="1987293" y="2981655"/>
            <a:ext cx="0" cy="3287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H="1">
            <a:off x="1205630" y="3310365"/>
            <a:ext cx="78166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 flipH="1">
            <a:off x="1639970" y="3312185"/>
            <a:ext cx="5080" cy="45018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up 22"/>
          <p:cNvGrpSpPr/>
          <p:nvPr/>
        </p:nvGrpSpPr>
        <p:grpSpPr>
          <a:xfrm>
            <a:off x="702710" y="4200416"/>
            <a:ext cx="944880" cy="513601"/>
            <a:chOff x="5933440" y="2080024"/>
            <a:chExt cx="944880" cy="513601"/>
          </a:xfrm>
        </p:grpSpPr>
        <p:sp>
          <p:nvSpPr>
            <p:cNvPr id="24" name="Rounded Rectangle 23"/>
            <p:cNvSpPr/>
            <p:nvPr/>
          </p:nvSpPr>
          <p:spPr>
            <a:xfrm>
              <a:off x="5933440" y="2155120"/>
              <a:ext cx="944880" cy="415053"/>
            </a:xfrm>
            <a:prstGeom prst="roundRect">
              <a:avLst>
                <a:gd name="adj" fmla="val 45812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24880" y="2080024"/>
              <a:ext cx="811369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inion pro"/>
                  <a:cs typeface="Minion pro"/>
                  <a:sym typeface="Helvetica Neue"/>
                </a:rPr>
                <a:t>Spidr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solidFill>
                    <a:schemeClr val="bg1"/>
                  </a:solidFill>
                  <a:latin typeface="Minion pro"/>
                  <a:cs typeface="Minion pro"/>
                </a:rPr>
                <a:t>Controller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28870" y="4203216"/>
            <a:ext cx="792480" cy="513601"/>
            <a:chOff x="5933440" y="2080024"/>
            <a:chExt cx="944880" cy="513601"/>
          </a:xfrm>
        </p:grpSpPr>
        <p:sp>
          <p:nvSpPr>
            <p:cNvPr id="27" name="Rounded Rectangle 26"/>
            <p:cNvSpPr/>
            <p:nvPr/>
          </p:nvSpPr>
          <p:spPr>
            <a:xfrm>
              <a:off x="5933440" y="2155120"/>
              <a:ext cx="944880" cy="415053"/>
            </a:xfrm>
            <a:prstGeom prst="roundRect">
              <a:avLst>
                <a:gd name="adj" fmla="val 45812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0276" y="2080024"/>
              <a:ext cx="520574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inion pro"/>
                  <a:cs typeface="Minion pro"/>
                  <a:sym typeface="Helvetica Neue"/>
                </a:rPr>
                <a:t>Spidr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0" dirty="0" err="1" smtClean="0">
                  <a:solidFill>
                    <a:schemeClr val="bg1"/>
                  </a:solidFill>
                  <a:latin typeface="Minion pro"/>
                  <a:cs typeface="Minion pro"/>
                </a:rPr>
                <a:t>Daq</a:t>
              </a:r>
              <a:endPara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nion pro"/>
                <a:cs typeface="Minion pro"/>
                <a:sym typeface="Helvetica Neue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 flipV="1">
            <a:off x="1169319" y="3760278"/>
            <a:ext cx="981191" cy="20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>
            <a:off x="1169318" y="3762374"/>
            <a:ext cx="0" cy="5159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>
            <a:off x="2150510" y="3762374"/>
            <a:ext cx="0" cy="51803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31"/>
          <p:cNvSpPr/>
          <p:nvPr/>
        </p:nvSpPr>
        <p:spPr>
          <a:xfrm>
            <a:off x="850030" y="3913909"/>
            <a:ext cx="629920" cy="24810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TCP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32271" y="3914577"/>
            <a:ext cx="629920" cy="23727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FFFFFF"/>
                </a:solidFill>
                <a:sym typeface="Helvetica Neue Medium"/>
              </a:rPr>
              <a:t>UPD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961" y="3370422"/>
            <a:ext cx="176956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Minion pro"/>
                <a:cs typeface="Minion pro"/>
              </a:rPr>
              <a:t>1 or 10 </a:t>
            </a:r>
            <a:r>
              <a:rPr lang="en-US" b="0" dirty="0" err="1" smtClean="0">
                <a:latin typeface="Minion pro"/>
                <a:cs typeface="Minion pro"/>
              </a:rPr>
              <a:t>Gbit</a:t>
            </a:r>
            <a:r>
              <a:rPr lang="en-US" b="0" dirty="0" smtClean="0">
                <a:latin typeface="Minion pro"/>
                <a:cs typeface="Minion pro"/>
              </a:rPr>
              <a:t>      </a:t>
            </a:r>
            <a:r>
              <a:rPr lang="en-US" b="0" dirty="0" err="1" smtClean="0">
                <a:latin typeface="Minion pro"/>
                <a:cs typeface="Minion pro"/>
              </a:rPr>
              <a:t>ethernet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Minion pro"/>
              <a:cs typeface="Minio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1666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1788464" y="2163937"/>
            <a:ext cx="5644969" cy="1077218"/>
          </a:xfrm>
        </p:spPr>
        <p:txBody>
          <a:bodyPr/>
          <a:lstStyle/>
          <a:p>
            <a:pPr marL="15239" indent="0">
              <a:buNone/>
            </a:pPr>
            <a:r>
              <a:rPr lang="en-US" sz="3200" dirty="0" smtClean="0"/>
              <a:t>(quite) </a:t>
            </a:r>
            <a:r>
              <a:rPr lang="en-US" sz="3200" dirty="0"/>
              <a:t>a few slides on timing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3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222955" y="937600"/>
            <a:ext cx="7886700" cy="4174220"/>
          </a:xfrm>
        </p:spPr>
        <p:txBody>
          <a:bodyPr/>
          <a:lstStyle/>
          <a:p>
            <a:r>
              <a:rPr lang="en-US" sz="2000" dirty="0" smtClean="0"/>
              <a:t>Everything in Timepix3 and SPIDR is based on timestamps</a:t>
            </a:r>
          </a:p>
          <a:p>
            <a:endParaRPr lang="en-US" sz="2000" dirty="0" smtClean="0"/>
          </a:p>
          <a:p>
            <a:r>
              <a:rPr lang="en-US" sz="2000" dirty="0" smtClean="0"/>
              <a:t>Clusters </a:t>
            </a:r>
            <a:r>
              <a:rPr lang="en-US" sz="2000" dirty="0"/>
              <a:t>/ tracks are reconstructed </a:t>
            </a:r>
            <a:r>
              <a:rPr lang="en-US" sz="2000" dirty="0" smtClean="0"/>
              <a:t>offline using timestamps</a:t>
            </a:r>
          </a:p>
          <a:p>
            <a:endParaRPr lang="en-US" sz="2000" dirty="0"/>
          </a:p>
          <a:p>
            <a:r>
              <a:rPr lang="en-US" sz="2000" dirty="0" smtClean="0"/>
              <a:t>Time counters in TPX3 and SPIDR are reset at the same moment</a:t>
            </a:r>
          </a:p>
          <a:p>
            <a:pPr marL="15239" indent="0">
              <a:buNone/>
            </a:pPr>
            <a:endParaRPr lang="en-US" sz="2000" dirty="0"/>
          </a:p>
          <a:p>
            <a:r>
              <a:rPr lang="en-US" sz="2000" dirty="0" smtClean="0"/>
              <a:t>For systems with multiple SPIDRs, use external clocking etc.</a:t>
            </a:r>
          </a:p>
          <a:p>
            <a:pPr lvl="2"/>
            <a:r>
              <a:rPr lang="en-US" sz="1800" dirty="0" smtClean="0"/>
              <a:t>one can daisy chain compact SPIDRs</a:t>
            </a:r>
          </a:p>
          <a:p>
            <a:pPr lvl="2"/>
            <a:r>
              <a:rPr lang="en-US" sz="1800" dirty="0" smtClean="0"/>
              <a:t>for larger systems it is better to use a star configuration with central clock source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95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Timepix3 time measurement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4"/>
          <a:stretch>
            <a:fillRect/>
          </a:stretch>
        </p:blipFill>
        <p:spPr bwMode="auto">
          <a:xfrm>
            <a:off x="222955" y="740115"/>
            <a:ext cx="7468165" cy="19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11" y="2972009"/>
            <a:ext cx="7453314" cy="2036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 err="1">
                <a:latin typeface="Minion pro"/>
                <a:cs typeface="Minion pro"/>
              </a:rPr>
              <a:t>ToA</a:t>
            </a:r>
            <a:r>
              <a:rPr lang="en-US" sz="1600" b="0" dirty="0">
                <a:latin typeface="Minion pro"/>
                <a:cs typeface="Minion pro"/>
              </a:rPr>
              <a:t> and </a:t>
            </a:r>
            <a:r>
              <a:rPr lang="en-US" sz="1600" b="0" dirty="0" err="1">
                <a:latin typeface="Minion pro"/>
                <a:cs typeface="Minion pro"/>
              </a:rPr>
              <a:t>ToT</a:t>
            </a:r>
            <a:r>
              <a:rPr lang="en-US" sz="1600" b="0" dirty="0">
                <a:latin typeface="Minion pro"/>
                <a:cs typeface="Minion pro"/>
              </a:rPr>
              <a:t> measurement using 40 MHz </a:t>
            </a:r>
            <a:r>
              <a:rPr lang="en-US" sz="1600" b="0" dirty="0" smtClean="0">
                <a:latin typeface="Minion pro"/>
                <a:cs typeface="Minion pro"/>
              </a:rPr>
              <a:t>counters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 err="1">
                <a:latin typeface="Minion pro"/>
                <a:cs typeface="Minion pro"/>
              </a:rPr>
              <a:t>ToA</a:t>
            </a:r>
            <a:r>
              <a:rPr lang="en-US" sz="1600" b="0" dirty="0">
                <a:latin typeface="Minion pro"/>
                <a:cs typeface="Minion pro"/>
              </a:rPr>
              <a:t>: 14 bits (resolution 25 ns, range 409 µs)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 err="1">
                <a:latin typeface="Minion pro"/>
                <a:cs typeface="Minion pro"/>
              </a:rPr>
              <a:t>ToT</a:t>
            </a:r>
            <a:r>
              <a:rPr lang="en-US" sz="1600" b="0" dirty="0">
                <a:latin typeface="Minion pro"/>
                <a:cs typeface="Minion pro"/>
              </a:rPr>
              <a:t>: 10 bits (resolution 25 ns, range 25 µs)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Minion pro"/>
                <a:cs typeface="Minion pro"/>
              </a:rPr>
              <a:t>Fast </a:t>
            </a:r>
            <a:r>
              <a:rPr lang="en-US" sz="1600" b="0" dirty="0" err="1">
                <a:latin typeface="Minion pro"/>
                <a:cs typeface="Minion pro"/>
              </a:rPr>
              <a:t>ToA</a:t>
            </a:r>
            <a:r>
              <a:rPr lang="en-US" sz="1600" b="0" dirty="0">
                <a:latin typeface="Minion pro"/>
                <a:cs typeface="Minion pro"/>
              </a:rPr>
              <a:t> measurement (640 MHz counter) 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Minion pro"/>
                <a:cs typeface="Minion pro"/>
              </a:rPr>
              <a:t>4 bits (resolution 1.56 ns, range 25 ns)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Minion pro"/>
                <a:cs typeface="Minion pro"/>
              </a:rPr>
              <a:t>common stop TDC -&gt; subtract fast TDC value from time measurement</a:t>
            </a:r>
          </a:p>
          <a:p>
            <a:pPr marL="285750" indent="-285750" algn="l" defTabSz="821531">
              <a:lnSpc>
                <a:spcPct val="110000"/>
              </a:lnSpc>
              <a:buFont typeface="Arial"/>
              <a:buChar char="•"/>
            </a:pPr>
            <a:endParaRPr lang="en-US" sz="1600" b="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119749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 cmpd="sng">
          <a:solidFill>
            <a:srgbClr val="FF0000"/>
          </a:solidFill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no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FillTx/>
            <a:latin typeface="Minion pro"/>
            <a:ea typeface="Helvetica Neue"/>
            <a:cs typeface="Minion pro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2017</Words>
  <Application>Microsoft Macintosh PowerPoint</Application>
  <PresentationFormat>On-screen Show (16:9)</PresentationFormat>
  <Paragraphs>339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White</vt:lpstr>
      <vt:lpstr>Detector R&amp;D  SPIDR training   </vt:lpstr>
      <vt:lpstr>Medipix chip family</vt:lpstr>
      <vt:lpstr>Two variants</vt:lpstr>
      <vt:lpstr>SPIDR overview</vt:lpstr>
      <vt:lpstr>Data flow</vt:lpstr>
      <vt:lpstr>Data packets</vt:lpstr>
      <vt:lpstr>PowerPoint Presentation</vt:lpstr>
      <vt:lpstr>PowerPoint Presentation</vt:lpstr>
      <vt:lpstr>Timepix3 time measurement</vt:lpstr>
      <vt:lpstr>Extending timestamps</vt:lpstr>
      <vt:lpstr>Extending timestamps: SPIDR FPGA</vt:lpstr>
      <vt:lpstr>Extending timestamp, when it can fail</vt:lpstr>
      <vt:lpstr>Extending timestamp: 1 Hz heartbeat, step1</vt:lpstr>
      <vt:lpstr>Extending timestamp: 1 Hz heartbeat, step2</vt:lpstr>
      <vt:lpstr>Trigger</vt:lpstr>
      <vt:lpstr>Trigger timestamp details</vt:lpstr>
      <vt:lpstr>Timepix3 configuration options</vt:lpstr>
      <vt:lpstr>PowerPoint Presentation</vt:lpstr>
      <vt:lpstr>Configuring / starting the SPIDR</vt:lpstr>
      <vt:lpstr>1) Select which network speed you want to use</vt:lpstr>
      <vt:lpstr>2) configure the computer network interface</vt:lpstr>
      <vt:lpstr>3) ping the SPIDR</vt:lpstr>
      <vt:lpstr>Last checks before taking some real data</vt:lpstr>
      <vt:lpstr>Network traffic related problems </vt:lpstr>
      <vt:lpstr>PowerPoint Presentation</vt:lpstr>
      <vt:lpstr>SPIDR raw file format (binary)</vt:lpstr>
      <vt:lpstr>File format: TPX3 header</vt:lpstr>
      <vt:lpstr>Packet format</vt:lpstr>
      <vt:lpstr>PowerPoint Presentation</vt:lpstr>
      <vt:lpstr>Multiple SPIDRs</vt:lpstr>
      <vt:lpstr>PowerPoint Presentation</vt:lpstr>
      <vt:lpstr>svn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R&amp;D State-of-the-art technology</dc:title>
  <cp:lastModifiedBy>Martin van Beuzekom</cp:lastModifiedBy>
  <cp:revision>158</cp:revision>
  <dcterms:modified xsi:type="dcterms:W3CDTF">2018-08-21T11:52:00Z</dcterms:modified>
</cp:coreProperties>
</file>