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89" r:id="rId3"/>
    <p:sldId id="390" r:id="rId4"/>
    <p:sldId id="437" r:id="rId5"/>
    <p:sldId id="435" r:id="rId6"/>
    <p:sldId id="431" r:id="rId7"/>
    <p:sldId id="436" r:id="rId8"/>
    <p:sldId id="444" r:id="rId9"/>
    <p:sldId id="445" r:id="rId10"/>
    <p:sldId id="384" r:id="rId11"/>
    <p:sldId id="399" r:id="rId12"/>
    <p:sldId id="421" r:id="rId13"/>
    <p:sldId id="385" r:id="rId14"/>
    <p:sldId id="422" r:id="rId15"/>
    <p:sldId id="426" r:id="rId16"/>
    <p:sldId id="413" r:id="rId17"/>
    <p:sldId id="441" r:id="rId18"/>
    <p:sldId id="442" r:id="rId19"/>
    <p:sldId id="440" r:id="rId20"/>
    <p:sldId id="418" r:id="rId21"/>
    <p:sldId id="374" r:id="rId22"/>
    <p:sldId id="401" r:id="rId23"/>
    <p:sldId id="446" r:id="rId24"/>
    <p:sldId id="357" r:id="rId25"/>
    <p:sldId id="402" r:id="rId26"/>
    <p:sldId id="375" r:id="rId27"/>
    <p:sldId id="423" r:id="rId28"/>
  </p:sldIdLst>
  <p:sldSz cx="12192000" cy="6858000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F20"/>
    <a:srgbClr val="FFF26B"/>
    <a:srgbClr val="2020FF"/>
    <a:srgbClr val="FF2929"/>
    <a:srgbClr val="9FCF9F"/>
    <a:srgbClr val="FF9F9F"/>
    <a:srgbClr val="FFE5E5"/>
    <a:srgbClr val="1B4C9E"/>
    <a:srgbClr val="0161AF"/>
    <a:srgbClr val="45A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1" autoAdjust="0"/>
    <p:restoredTop sz="85340" autoAdjust="0"/>
  </p:normalViewPr>
  <p:slideViewPr>
    <p:cSldViewPr snapToGrid="0">
      <p:cViewPr>
        <p:scale>
          <a:sx n="50" d="100"/>
          <a:sy n="50" d="100"/>
        </p:scale>
        <p:origin x="680" y="224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882F91-A413-4224-9DC8-00C6E74608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62D1E-A934-4852-9B86-DE2A2F5771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74B0C-0DBF-402C-BED1-06B8FD0D3000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86166-3DC1-4434-B054-063B7EB642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95EE6-E2EE-4F9B-B4EA-A9C5B06750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38D52-C316-41EE-BAAA-04CD0624CEC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5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7D09B-BE75-4886-A5DF-AF96E152DF62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2D255-381B-4F47-9603-51561335EA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13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490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2D255-381B-4F47-9603-51561335EA6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20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000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2D255-381B-4F47-9603-51561335EA6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782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687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523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l-NL" baseline="0" dirty="0"/>
                  <a:t>The </a:t>
                </a:r>
                <a:r>
                  <a:rPr lang="nl-NL" baseline="0" dirty="0" err="1"/>
                  <a:t>further</a:t>
                </a:r>
                <a:r>
                  <a:rPr lang="nl-NL" baseline="0" dirty="0"/>
                  <a:t> we go back in time (</a:t>
                </a:r>
                <a:r>
                  <a:rPr lang="nl-NL" baseline="0" dirty="0" err="1"/>
                  <a:t>redshift</a:t>
                </a:r>
                <a:r>
                  <a:rPr lang="nl-NL" baseline="0" dirty="0"/>
                  <a:t>) </a:t>
                </a:r>
                <a:r>
                  <a:rPr lang="nl-NL" baseline="0" dirty="0" err="1"/>
                  <a:t>the</a:t>
                </a:r>
                <a:r>
                  <a:rPr lang="nl-NL" baseline="0" dirty="0"/>
                  <a:t> </a:t>
                </a:r>
                <a:r>
                  <a:rPr lang="nl-NL" b="1" baseline="0" dirty="0"/>
                  <a:t>more </a:t>
                </a:r>
                <a:r>
                  <a:rPr lang="nl-NL" b="1" baseline="0" dirty="0" err="1"/>
                  <a:t>neutrinos</a:t>
                </a:r>
                <a:r>
                  <a:rPr lang="nl-NL" b="1" baseline="0" dirty="0"/>
                  <a:t> </a:t>
                </a:r>
                <a:r>
                  <a:rPr lang="nl-NL" b="1" baseline="0" dirty="0" err="1"/>
                  <a:t>could</a:t>
                </a:r>
                <a:r>
                  <a:rPr lang="nl-NL" b="1" baseline="0" dirty="0"/>
                  <a:t> </a:t>
                </a:r>
                <a:r>
                  <a:rPr lang="nl-NL" b="1" baseline="0" dirty="0" err="1"/>
                  <a:t>interact</a:t>
                </a:r>
                <a:r>
                  <a:rPr lang="nl-NL" b="1" baseline="0" dirty="0"/>
                  <a:t> </a:t>
                </a:r>
                <a:r>
                  <a:rPr lang="nl-NL" baseline="0" dirty="0" err="1"/>
                  <a:t>with</a:t>
                </a:r>
                <a:r>
                  <a:rPr lang="nl-NL" baseline="0" dirty="0"/>
                  <a:t> background</a:t>
                </a:r>
                <a:r>
                  <a:rPr lang="nl-NL" b="0" baseline="0" dirty="0"/>
                  <a:t>, </a:t>
                </a:r>
                <a:r>
                  <a:rPr lang="nl-NL" b="1" baseline="0" dirty="0"/>
                  <a:t>at </a:t>
                </a:r>
                <a:r>
                  <a:rPr lang="nl-NL" b="1" baseline="0" dirty="0" err="1"/>
                  <a:t>lower</a:t>
                </a:r>
                <a:r>
                  <a:rPr lang="nl-NL" b="1" baseline="0" dirty="0"/>
                  <a:t> </a:t>
                </a:r>
                <a:r>
                  <a:rPr lang="nl-NL" b="1" baseline="0" dirty="0" err="1"/>
                  <a:t>energies</a:t>
                </a:r>
                <a:r>
                  <a:rPr lang="nl-NL" baseline="0" dirty="0"/>
                  <a:t>.</a:t>
                </a:r>
              </a:p>
              <a:p>
                <a:endParaRPr lang="nl-NL" dirty="0"/>
              </a:p>
              <a:p>
                <a:r>
                  <a:rPr lang="nl-NL" dirty="0" err="1"/>
                  <a:t>Preference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</a:p>
              <a:p>
                <a:r>
                  <a:rPr lang="nl-NL" b="1" dirty="0"/>
                  <a:t>Significant source </a:t>
                </a:r>
                <a:r>
                  <a:rPr lang="nl-NL" b="1" dirty="0" err="1"/>
                  <a:t>evolution</a:t>
                </a:r>
                <a:r>
                  <a:rPr lang="nl-NL" dirty="0"/>
                  <a:t> (big n)</a:t>
                </a:r>
              </a:p>
              <a:p>
                <a:r>
                  <a:rPr lang="nl-NL" b="1" dirty="0"/>
                  <a:t>Flat energy spectra </a:t>
                </a:r>
                <a:r>
                  <a:rPr lang="nl-NL" dirty="0"/>
                  <a:t>(small </a:t>
                </a:r>
                <a:r>
                  <a:rPr lang="nl-NL" b="0" i="0">
                    <a:latin typeface="Cambria Math" panose="02040503050406030204" pitchFamily="18" charset="0"/>
                  </a:rPr>
                  <a:t>𝛼</a:t>
                </a:r>
                <a:r>
                  <a:rPr lang="nl-NL" dirty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140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919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269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783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62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319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109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286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069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665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100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73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77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42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2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93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280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273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D255-381B-4F47-9603-51561335EA6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60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6175-9DD6-4124-9894-527D06DAF3DC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C4F2-A80D-4958-A430-080757480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654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6175-9DD6-4124-9894-527D06DAF3DC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C4F2-A80D-4958-A430-080757480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98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6175-9DD6-4124-9894-527D06DAF3DC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C4F2-A80D-4958-A430-080757480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81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6175-9DD6-4124-9894-527D06DAF3DC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C4F2-A80D-4958-A430-080757480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72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6175-9DD6-4124-9894-527D06DAF3DC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C4F2-A80D-4958-A430-080757480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82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6175-9DD6-4124-9894-527D06DAF3DC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C4F2-A80D-4958-A430-080757480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96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6175-9DD6-4124-9894-527D06DAF3DC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C4F2-A80D-4958-A430-080757480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80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6175-9DD6-4124-9894-527D06DAF3DC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C4F2-A80D-4958-A430-080757480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45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6175-9DD6-4124-9894-527D06DAF3DC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C4F2-A80D-4958-A430-080757480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91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6175-9DD6-4124-9894-527D06DAF3DC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C4F2-A80D-4958-A430-080757480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10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6175-9DD6-4124-9894-527D06DAF3DC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C4F2-A80D-4958-A430-080757480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10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46175-9DD6-4124-9894-527D06DAF3DC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9C4F2-A80D-4958-A430-080757480E81}" type="slidenum">
              <a:rPr lang="nl-NL" smtClean="0"/>
              <a:t>‹nr.›</a:t>
            </a:fld>
            <a:endParaRPr lang="nl-NL"/>
          </a:p>
        </p:txBody>
      </p:sp>
      <p:grpSp>
        <p:nvGrpSpPr>
          <p:cNvPr id="23" name="Groep 22"/>
          <p:cNvGrpSpPr/>
          <p:nvPr userDrawn="1"/>
        </p:nvGrpSpPr>
        <p:grpSpPr>
          <a:xfrm>
            <a:off x="0" y="1396962"/>
            <a:ext cx="12193200" cy="33"/>
            <a:chOff x="0" y="1396962"/>
            <a:chExt cx="12193200" cy="33"/>
          </a:xfrm>
        </p:grpSpPr>
        <p:cxnSp>
          <p:nvCxnSpPr>
            <p:cNvPr id="24" name="Rechte verbindingslijn 23"/>
            <p:cNvCxnSpPr/>
            <p:nvPr/>
          </p:nvCxnSpPr>
          <p:spPr>
            <a:xfrm>
              <a:off x="0" y="1396995"/>
              <a:ext cx="121932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>
            <a:xfrm>
              <a:off x="1257300" y="1396995"/>
              <a:ext cx="10440000" cy="0"/>
            </a:xfrm>
            <a:prstGeom prst="line">
              <a:avLst/>
            </a:prstGeom>
            <a:ln w="76200">
              <a:solidFill>
                <a:srgbClr val="0161A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>
              <a:off x="0" y="1396962"/>
              <a:ext cx="36000" cy="0"/>
            </a:xfrm>
            <a:prstGeom prst="line">
              <a:avLst/>
            </a:prstGeom>
            <a:ln w="76200">
              <a:solidFill>
                <a:srgbClr val="0161A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666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19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e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ved=2ahUKEwiF0uuWxLDeAhWRGuwKHaPXB2AQjRx6BAgBEAU&amp;url=http://inspirehep.net/record/944151/plots&amp;psig=AOvVaw2aXq_sU8dxORxf_MXrJ0Z8&amp;ust=154107024587566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1.overleaf.com/docs/9974128fxzhgxzmjjrr/atts/62256043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google.it/url?sa=i&amp;rct=j&amp;q=&amp;esrc=s&amp;source=images&amp;cd=&amp;ved=2ahUKEwiF0uuWxLDeAhWRGuwKHaPXB2AQjRx6BAgBEAU&amp;url=http://inspirehep.net/record/944151/plots&amp;psig=AOvVaw2aXq_sU8dxORxf_MXrJ0Z8&amp;ust=154107024587566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google.it/url?sa=i&amp;rct=j&amp;q=&amp;esrc=s&amp;source=images&amp;cd=&amp;ved=2ahUKEwiF0uuWxLDeAhWRGuwKHaPXB2AQjRx6BAgBEAU&amp;url=http://inspirehep.net/record/944151/plots&amp;psig=AOvVaw2aXq_sU8dxORxf_MXrJ0Z8&amp;ust=15410702458756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2439"/>
            <a:ext cx="9144000" cy="2387600"/>
          </a:xfrm>
        </p:spPr>
        <p:txBody>
          <a:bodyPr>
            <a:normAutofit/>
          </a:bodyPr>
          <a:lstStyle/>
          <a:p>
            <a:r>
              <a:rPr lang="nl-NL" sz="5400" dirty="0"/>
              <a:t>KM3NeT </a:t>
            </a:r>
            <a:r>
              <a:rPr lang="nl-NL" sz="5400" dirty="0" err="1"/>
              <a:t>hydrophones</a:t>
            </a:r>
            <a:r>
              <a:rPr lang="nl-NL" sz="5400" dirty="0"/>
              <a:t> </a:t>
            </a:r>
            <a:br>
              <a:rPr lang="nl-NL" sz="5400" dirty="0"/>
            </a:br>
            <a:r>
              <a:rPr lang="nl-NL" sz="5400" dirty="0" err="1"/>
              <a:t>for</a:t>
            </a:r>
            <a:r>
              <a:rPr lang="nl-NL" sz="5400" dirty="0"/>
              <a:t> </a:t>
            </a:r>
            <a:r>
              <a:rPr lang="nl-NL" sz="5400" dirty="0" err="1" smtClean="0"/>
              <a:t>relic</a:t>
            </a:r>
            <a:r>
              <a:rPr lang="nl-NL" sz="5400" dirty="0" smtClean="0"/>
              <a:t> neutrino </a:t>
            </a:r>
            <a:r>
              <a:rPr lang="nl-NL" sz="5400" dirty="0" err="1"/>
              <a:t>detection</a:t>
            </a:r>
            <a:endParaRPr lang="nl-NL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8686"/>
            <a:ext cx="9144000" cy="2336412"/>
          </a:xfrm>
        </p:spPr>
        <p:txBody>
          <a:bodyPr anchor="ctr">
            <a:normAutofit/>
          </a:bodyPr>
          <a:lstStyle/>
          <a:p>
            <a:r>
              <a:rPr lang="nl-NL" sz="2000" u="sng" dirty="0"/>
              <a:t>Rasa Muller</a:t>
            </a:r>
          </a:p>
          <a:p>
            <a:r>
              <a:rPr lang="nl-NL" sz="1600" dirty="0" smtClean="0"/>
              <a:t>PhD </a:t>
            </a:r>
            <a:r>
              <a:rPr lang="nl-NL" sz="1600" dirty="0"/>
              <a:t>student at </a:t>
            </a:r>
            <a:r>
              <a:rPr lang="nl-NL" sz="1600" dirty="0" err="1" smtClean="0"/>
              <a:t>Nikhef</a:t>
            </a:r>
            <a:r>
              <a:rPr lang="nl-NL" sz="1600" dirty="0" smtClean="0"/>
              <a:t>, Amsterdam</a:t>
            </a:r>
            <a:endParaRPr lang="nl-NL" sz="1600" dirty="0"/>
          </a:p>
          <a:p>
            <a:r>
              <a:rPr lang="nl-NL" sz="1600" dirty="0" err="1" smtClean="0"/>
              <a:t>Previous</a:t>
            </a:r>
            <a:r>
              <a:rPr lang="nl-NL" sz="1600" dirty="0" smtClean="0"/>
              <a:t> intern at TNO Delft</a:t>
            </a:r>
          </a:p>
          <a:p>
            <a:endParaRPr lang="nl-NL" sz="1600" dirty="0" smtClean="0"/>
          </a:p>
          <a:p>
            <a:r>
              <a:rPr lang="nl-NL" sz="1600" u="sng" dirty="0" err="1" smtClean="0"/>
              <a:t>Contributions</a:t>
            </a:r>
          </a:p>
          <a:p>
            <a:r>
              <a:rPr lang="nl-NL" sz="1600" dirty="0" smtClean="0"/>
              <a:t>Ernst-Jan Buis – Ivo van Vulpen</a:t>
            </a:r>
            <a:endParaRPr lang="nl-NL" sz="1600" dirty="0"/>
          </a:p>
        </p:txBody>
      </p:sp>
      <p:sp>
        <p:nvSpPr>
          <p:cNvPr id="26" name="TextBox 9"/>
          <p:cNvSpPr txBox="1"/>
          <p:nvPr/>
        </p:nvSpPr>
        <p:spPr>
          <a:xfrm>
            <a:off x="7607431" y="326542"/>
            <a:ext cx="451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 smtClean="0"/>
              <a:t>November, </a:t>
            </a:r>
            <a:r>
              <a:rPr lang="nl-NL" i="1" dirty="0"/>
              <a:t>2018, The Netherlands</a:t>
            </a:r>
          </a:p>
        </p:txBody>
      </p:sp>
      <p:pic>
        <p:nvPicPr>
          <p:cNvPr id="2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8" y="326542"/>
            <a:ext cx="2327303" cy="720000"/>
          </a:xfrm>
          <a:prstGeom prst="rect">
            <a:avLst/>
          </a:prstGeom>
        </p:spPr>
      </p:pic>
      <p:pic>
        <p:nvPicPr>
          <p:cNvPr id="28" name="Picture 35">
            <a:extLst>
              <a:ext uri="{FF2B5EF4-FFF2-40B4-BE49-F238E27FC236}">
                <a16:creationId xmlns:a16="http://schemas.microsoft.com/office/drawing/2014/main" id="{AF25328E-C3A8-4028-99B9-CE40635EF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32" y="353561"/>
            <a:ext cx="1685250" cy="663621"/>
          </a:xfrm>
          <a:prstGeom prst="rect">
            <a:avLst/>
          </a:prstGeom>
        </p:spPr>
      </p:pic>
      <p:pic>
        <p:nvPicPr>
          <p:cNvPr id="29" name="Picture 38">
            <a:extLst>
              <a:ext uri="{FF2B5EF4-FFF2-40B4-BE49-F238E27FC236}">
                <a16:creationId xmlns:a16="http://schemas.microsoft.com/office/drawing/2014/main" id="{B6A270EE-9237-4D66-8053-5B0FB082C7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464" t="-16319" r="9464" b="-16908"/>
          <a:stretch/>
        </p:blipFill>
        <p:spPr>
          <a:xfrm>
            <a:off x="5296263" y="440422"/>
            <a:ext cx="1349829" cy="4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Relic</a:t>
            </a:r>
            <a:r>
              <a:rPr lang="nl-NL" b="1" dirty="0"/>
              <a:t> </a:t>
            </a:r>
            <a:r>
              <a:rPr lang="nl-NL" b="1" dirty="0" err="1"/>
              <a:t>neutrinos</a:t>
            </a:r>
            <a:endParaRPr lang="nl-NL" b="1" dirty="0"/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E9557836-D305-4998-B625-AA49F0196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8898"/>
            <a:ext cx="10515600" cy="3612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2DA48A-FEAA-495A-95C8-4E18179D976C}"/>
                  </a:ext>
                </a:extLst>
              </p:cNvPr>
              <p:cNvSpPr txBox="1"/>
              <p:nvPr/>
            </p:nvSpPr>
            <p:spPr>
              <a:xfrm>
                <a:off x="6228614" y="3420546"/>
                <a:ext cx="500015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nl-NL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NL" sz="4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nl-NL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nl-NL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nl-NL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nl-NL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nl-NL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nl-NL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l-NL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l-NL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2DA48A-FEAA-495A-95C8-4E18179D9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614" y="3420546"/>
                <a:ext cx="5000150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C1DC94-641A-490A-A6D1-9F17D232228F}"/>
                  </a:ext>
                </a:extLst>
              </p:cNvPr>
              <p:cNvSpPr txBox="1"/>
              <p:nvPr/>
            </p:nvSpPr>
            <p:spPr>
              <a:xfrm>
                <a:off x="7243430" y="5161791"/>
                <a:ext cx="3898248" cy="8432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𝑟𝑒𝑠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nl-N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nl-N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nl-N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nl-N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den>
                      </m:f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≈4⋅</m:t>
                      </m:r>
                      <m:sSup>
                        <m:sSupPr>
                          <m:ctrlP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  <m:d>
                        <m:dPr>
                          <m:ctrlP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N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eV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C1DC94-641A-490A-A6D1-9F17D2322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30" y="5161791"/>
                <a:ext cx="3898248" cy="8432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hthoek 2"/>
              <p:cNvSpPr/>
              <p:nvPr/>
            </p:nvSpPr>
            <p:spPr>
              <a:xfrm>
                <a:off x="838200" y="1629797"/>
                <a:ext cx="105156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i="1" dirty="0" smtClean="0"/>
                  <a:t>If relic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sz="2800" i="1" dirty="0" smtClean="0"/>
                  <a:t>’s exist:</a:t>
                </a:r>
                <a:r>
                  <a:rPr lang="en-GB" sz="2800" dirty="0" smtClean="0"/>
                  <a:t/>
                </a:r>
                <a:br>
                  <a:rPr lang="en-GB" sz="2800" dirty="0" smtClean="0"/>
                </a:br>
                <a:r>
                  <a:rPr lang="en-GB" sz="2800" dirty="0" smtClean="0"/>
                  <a:t>Extremely </a:t>
                </a:r>
                <a:r>
                  <a:rPr lang="en-GB" sz="2800" dirty="0" smtClean="0"/>
                  <a:t>high E </a:t>
                </a:r>
                <a14:m>
                  <m:oMath xmlns:m="http://schemas.openxmlformats.org/officeDocument/2006/math"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sz="2800" dirty="0" smtClean="0"/>
                  <a:t>’s get absorbed </a:t>
                </a:r>
                <a:r>
                  <a:rPr lang="en-GB" sz="2800" dirty="0"/>
                  <a:t>at the </a:t>
                </a:r>
                <a:r>
                  <a:rPr lang="en-GB" sz="2800" dirty="0" smtClean="0"/>
                  <a:t>Z-resonance by </a:t>
                </a:r>
                <a:r>
                  <a:rPr lang="en-GB" sz="2800" dirty="0" smtClean="0"/>
                  <a:t>the C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sz="2800" dirty="0" smtClean="0"/>
                  <a:t>B</a:t>
                </a:r>
                <a:endParaRPr lang="en-GB" sz="2800" dirty="0"/>
              </a:p>
            </p:txBody>
          </p:sp>
        </mc:Choice>
        <mc:Fallback>
          <p:sp>
            <p:nvSpPr>
              <p:cNvPr id="3" name="Rechthoe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29797"/>
                <a:ext cx="10515600" cy="954107"/>
              </a:xfrm>
              <a:prstGeom prst="rect">
                <a:avLst/>
              </a:prstGeom>
              <a:blipFill>
                <a:blip r:embed="rId6"/>
                <a:stretch>
                  <a:fillRect l="-1217" t="-5732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46">
            <a:extLst>
              <a:ext uri="{FF2B5EF4-FFF2-40B4-BE49-F238E27FC236}">
                <a16:creationId xmlns:a16="http://schemas.microsoft.com/office/drawing/2014/main" id="{96087C96-9817-4B29-B933-CF2A16EB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42928"/>
              </p:ext>
            </p:extLst>
          </p:nvPr>
        </p:nvGraphicFramePr>
        <p:xfrm>
          <a:off x="0" y="0"/>
          <a:ext cx="12192000" cy="338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773097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1042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637590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nl-NL" sz="1400" b="1" dirty="0">
                          <a:solidFill>
                            <a:schemeClr val="tx1"/>
                          </a:solidFill>
                        </a:rPr>
                        <a:t>Context/</a:t>
                      </a:r>
                      <a:r>
                        <a:rPr lang="nl-NL" sz="1400" b="1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Monte Carlo simulation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III.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60262"/>
                  </a:ext>
                </a:extLst>
              </a:tr>
            </a:tbl>
          </a:graphicData>
        </a:graphic>
      </p:graphicFrame>
      <p:sp>
        <p:nvSpPr>
          <p:cNvPr id="14" name="TextBox 7">
            <a:extLst>
              <a:ext uri="{FF2B5EF4-FFF2-40B4-BE49-F238E27FC236}">
                <a16:creationId xmlns:a16="http://schemas.microsoft.com/office/drawing/2014/main" id="{1885AC87-0782-4F33-BF4B-97EC73A7EB21}"/>
              </a:ext>
            </a:extLst>
          </p:cNvPr>
          <p:cNvSpPr txBox="1"/>
          <p:nvPr/>
        </p:nvSpPr>
        <p:spPr>
          <a:xfrm>
            <a:off x="0" y="6609778"/>
            <a:ext cx="12192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R.S. Muller		‘KM3NeT </a:t>
            </a:r>
            <a:r>
              <a:rPr lang="nl-NL" sz="1600" dirty="0" err="1"/>
              <a:t>hydrophones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 smtClean="0"/>
              <a:t>relic</a:t>
            </a:r>
            <a:r>
              <a:rPr lang="nl-NL" sz="1600" dirty="0" smtClean="0"/>
              <a:t> neutrino </a:t>
            </a:r>
            <a:r>
              <a:rPr lang="nl-NL" sz="1600" dirty="0" err="1"/>
              <a:t>detection</a:t>
            </a:r>
            <a:r>
              <a:rPr lang="nl-NL" sz="1600" dirty="0"/>
              <a:t>’		</a:t>
            </a:r>
            <a:r>
              <a:rPr lang="nl-NL" sz="1600" dirty="0" smtClean="0"/>
              <a:t>November 2018</a:t>
            </a:r>
            <a:r>
              <a:rPr lang="nl-NL" sz="1600" dirty="0"/>
              <a:t>			</a:t>
            </a:r>
            <a:fld id="{6DD48D25-3F31-4FF1-8BA6-1EFD33F77CE1}" type="slidenum">
              <a:rPr lang="nl-NL" sz="1600"/>
              <a:t>10</a:t>
            </a:fld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748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544864" y="2727066"/>
                <a:ext cx="9102271" cy="2387600"/>
              </a:xfrm>
            </p:spPr>
            <p:txBody>
              <a:bodyPr anchor="ctr">
                <a:noAutofit/>
              </a:bodyPr>
              <a:lstStyle/>
              <a:p>
                <a:r>
                  <a:rPr lang="en-GB" sz="2400" i="1" dirty="0" smtClean="0"/>
                  <a:t>How </a:t>
                </a:r>
                <a:r>
                  <a:rPr lang="en-GB" sz="2400" i="1" dirty="0"/>
                  <a:t>many </a:t>
                </a:r>
                <a:r>
                  <a:rPr lang="en-GB" sz="2400" i="1" dirty="0" smtClean="0"/>
                  <a:t>acoustic </a:t>
                </a:r>
                <a:r>
                  <a:rPr lang="en-GB" sz="2400" i="1" dirty="0"/>
                  <a:t>detections EHEC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sz="2400" i="1" dirty="0" smtClean="0"/>
                  <a:t> in </a:t>
                </a:r>
                <a:r>
                  <a:rPr lang="en-GB" sz="2400" i="1" dirty="0"/>
                  <a:t>what </a:t>
                </a:r>
                <a:r>
                  <a:rPr lang="en-GB" sz="2400" i="1" dirty="0" smtClean="0"/>
                  <a:t>E-range </a:t>
                </a:r>
                <a:r>
                  <a:rPr lang="en-GB" sz="2400" i="1" dirty="0"/>
                  <a:t>are required </a:t>
                </a:r>
                <a:r>
                  <a:rPr lang="en-GB" sz="2400" i="1" dirty="0" smtClean="0"/>
                  <a:t/>
                </a:r>
                <a:br>
                  <a:rPr lang="en-GB" sz="2400" i="1" dirty="0" smtClean="0"/>
                </a:br>
                <a:r>
                  <a:rPr lang="en-GB" sz="2400" i="1" dirty="0" smtClean="0"/>
                  <a:t>to prove </a:t>
                </a:r>
                <a:r>
                  <a:rPr lang="en-GB" sz="2400" i="1" dirty="0"/>
                  <a:t>the existence of relic neutrinos</a:t>
                </a:r>
                <a:r>
                  <a:rPr lang="en-GB" sz="2400" i="1" dirty="0" smtClean="0"/>
                  <a:t>?</a:t>
                </a:r>
                <a:endParaRPr lang="nl-NL" sz="2400" i="1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44864" y="2727066"/>
                <a:ext cx="9102271" cy="23876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2AA5624-B45D-44BD-A9AA-E9E359D67760}"/>
              </a:ext>
            </a:extLst>
          </p:cNvPr>
          <p:cNvSpPr txBox="1"/>
          <p:nvPr/>
        </p:nvSpPr>
        <p:spPr>
          <a:xfrm>
            <a:off x="0" y="6532775"/>
            <a:ext cx="12192000" cy="338554"/>
          </a:xfrm>
          <a:prstGeom prst="rect">
            <a:avLst/>
          </a:prstGeom>
          <a:solidFill>
            <a:schemeClr val="bg2"/>
          </a:solidFill>
        </p:spPr>
        <p:txBody>
          <a:bodyPr wrap="square" numCol="1" rtlCol="0">
            <a:spAutoFit/>
          </a:bodyPr>
          <a:lstStyle/>
          <a:p>
            <a:pPr algn="ctr"/>
            <a:endParaRPr lang="nl-NL" sz="1600" i="1" dirty="0"/>
          </a:p>
        </p:txBody>
      </p:sp>
      <p:sp>
        <p:nvSpPr>
          <p:cNvPr id="3" name="Rechthoek 2"/>
          <p:cNvSpPr/>
          <p:nvPr/>
        </p:nvSpPr>
        <p:spPr>
          <a:xfrm>
            <a:off x="2504823" y="2727066"/>
            <a:ext cx="7182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/>
              <a:t>KM3NeT hydrophone network to detect relic neutrinos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90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Relic</a:t>
            </a:r>
            <a:r>
              <a:rPr lang="nl-NL" b="1" dirty="0"/>
              <a:t> </a:t>
            </a:r>
            <a:r>
              <a:rPr lang="nl-NL" b="1" dirty="0" err="1"/>
              <a:t>neutrinos</a:t>
            </a:r>
            <a:endParaRPr lang="nl-NL" b="1" dirty="0"/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E9557836-D305-4998-B625-AA49F0196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5240"/>
            <a:ext cx="10515600" cy="3612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2DA48A-FEAA-495A-95C8-4E18179D976C}"/>
                  </a:ext>
                </a:extLst>
              </p:cNvPr>
              <p:cNvSpPr txBox="1"/>
              <p:nvPr/>
            </p:nvSpPr>
            <p:spPr>
              <a:xfrm>
                <a:off x="6228614" y="3006888"/>
                <a:ext cx="500015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nl-NL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NL" sz="4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nl-NL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nl-NL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nl-NL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nl-NL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nl-NL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nl-NL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nl-NL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l-NL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l-NL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2DA48A-FEAA-495A-95C8-4E18179D9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614" y="3006888"/>
                <a:ext cx="5000150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CDB1D94-C369-4241-9D3E-A07765054AC2}"/>
              </a:ext>
            </a:extLst>
          </p:cNvPr>
          <p:cNvSpPr/>
          <p:nvPr/>
        </p:nvSpPr>
        <p:spPr>
          <a:xfrm>
            <a:off x="8728689" y="4609944"/>
            <a:ext cx="24257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Monte Carlo </a:t>
            </a:r>
            <a:r>
              <a:rPr lang="nl-NL" sz="2400" dirty="0" err="1">
                <a:solidFill>
                  <a:schemeClr val="tx1"/>
                </a:solidFill>
              </a:rPr>
              <a:t>simulation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009C9891-EF02-4CB7-8FC9-31FDF74F9B04}"/>
              </a:ext>
            </a:extLst>
          </p:cNvPr>
          <p:cNvSpPr/>
          <p:nvPr/>
        </p:nvSpPr>
        <p:spPr>
          <a:xfrm>
            <a:off x="5435601" y="5309860"/>
            <a:ext cx="5718788" cy="497488"/>
          </a:xfrm>
          <a:prstGeom prst="leftRightArrow">
            <a:avLst>
              <a:gd name="adj1" fmla="val 42056"/>
              <a:gd name="adj2" fmla="val 639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Redshift (</a:t>
            </a:r>
            <a:r>
              <a:rPr lang="nl-NL" dirty="0" err="1"/>
              <a:t>z</a:t>
            </a:r>
            <a:r>
              <a:rPr lang="nl-NL" dirty="0"/>
              <a:t>)</a:t>
            </a:r>
            <a:endParaRPr lang="en-US" dirty="0"/>
          </a:p>
        </p:txBody>
      </p:sp>
      <p:graphicFrame>
        <p:nvGraphicFramePr>
          <p:cNvPr id="13" name="Table 46">
            <a:extLst>
              <a:ext uri="{FF2B5EF4-FFF2-40B4-BE49-F238E27FC236}">
                <a16:creationId xmlns:a16="http://schemas.microsoft.com/office/drawing/2014/main" id="{96087C96-9817-4B29-B933-CF2A16EB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30971"/>
              </p:ext>
            </p:extLst>
          </p:nvPr>
        </p:nvGraphicFramePr>
        <p:xfrm>
          <a:off x="0" y="0"/>
          <a:ext cx="12192000" cy="338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773097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1042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637590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nl-NL" sz="1400" b="0" dirty="0">
                          <a:solidFill>
                            <a:schemeClr val="tx1"/>
                          </a:solidFill>
                        </a:rPr>
                        <a:t>Context/</a:t>
                      </a:r>
                      <a:r>
                        <a:rPr lang="nl-NL" sz="1400" b="0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Monte Carlo simulation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III.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60262"/>
                  </a:ext>
                </a:extLst>
              </a:tr>
            </a:tbl>
          </a:graphicData>
        </a:graphic>
      </p:graphicFrame>
      <p:sp>
        <p:nvSpPr>
          <p:cNvPr id="14" name="TextBox 7">
            <a:extLst>
              <a:ext uri="{FF2B5EF4-FFF2-40B4-BE49-F238E27FC236}">
                <a16:creationId xmlns:a16="http://schemas.microsoft.com/office/drawing/2014/main" id="{1885AC87-0782-4F33-BF4B-97EC73A7EB21}"/>
              </a:ext>
            </a:extLst>
          </p:cNvPr>
          <p:cNvSpPr txBox="1"/>
          <p:nvPr/>
        </p:nvSpPr>
        <p:spPr>
          <a:xfrm>
            <a:off x="0" y="6532775"/>
            <a:ext cx="12192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R.S. Muller		‘KM3NeT </a:t>
            </a:r>
            <a:r>
              <a:rPr lang="nl-NL" sz="1600" dirty="0" err="1"/>
              <a:t>hydrophones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 smtClean="0"/>
              <a:t>relic</a:t>
            </a:r>
            <a:r>
              <a:rPr lang="nl-NL" sz="1600" dirty="0" smtClean="0"/>
              <a:t> neutrino </a:t>
            </a:r>
            <a:r>
              <a:rPr lang="nl-NL" sz="1600" dirty="0" err="1"/>
              <a:t>detection</a:t>
            </a:r>
            <a:r>
              <a:rPr lang="nl-NL" sz="1600" dirty="0"/>
              <a:t>’		</a:t>
            </a:r>
            <a:r>
              <a:rPr lang="nl-NL" sz="1600" dirty="0" smtClean="0"/>
              <a:t>November 2018</a:t>
            </a:r>
            <a:r>
              <a:rPr lang="nl-NL" sz="1600" dirty="0"/>
              <a:t>			</a:t>
            </a:r>
            <a:fld id="{EE3439B1-8B64-4702-A10F-823A40764DF9}" type="slidenum">
              <a:rPr lang="nl-NL" sz="1600" smtClean="0"/>
              <a:t>12</a:t>
            </a:fld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1334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F35316-F12F-4191-9BFF-CA65CC06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</a:t>
            </a:r>
            <a:r>
              <a:rPr lang="en-GB" dirty="0"/>
              <a:t>energy sources are </a:t>
            </a:r>
            <a:r>
              <a:rPr lang="en-GB" dirty="0" smtClean="0"/>
              <a:t>required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EA1886-321D-4D4F-9145-7B2EBACE8E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Bottom up</a:t>
            </a:r>
            <a:endParaRPr lang="en-US" sz="2400" b="1" dirty="0"/>
          </a:p>
          <a:p>
            <a:r>
              <a:rPr lang="en-US" dirty="0"/>
              <a:t>Sources capable of extreme “acceleration”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smtClean="0"/>
              <a:t>galactic)</a:t>
            </a:r>
          </a:p>
          <a:p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z </a:t>
            </a:r>
            <a:r>
              <a:rPr lang="en-US" dirty="0"/>
              <a:t>∼ 2</a:t>
            </a:r>
          </a:p>
          <a:p>
            <a:endParaRPr lang="en-US" dirty="0" smtClean="0"/>
          </a:p>
          <a:p>
            <a:r>
              <a:rPr lang="en-US" dirty="0" smtClean="0"/>
              <a:t>GRB / AGN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D3E5D7-4799-4224-A755-6428E92364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Top down</a:t>
            </a:r>
            <a:endParaRPr lang="en-US" sz="2400" b="1" dirty="0"/>
          </a:p>
          <a:p>
            <a:r>
              <a:rPr lang="en-US" dirty="0"/>
              <a:t>High energy particles were “born” with these energies</a:t>
            </a:r>
            <a:br>
              <a:rPr lang="en-US" dirty="0"/>
            </a:br>
            <a:r>
              <a:rPr lang="en-US" dirty="0"/>
              <a:t>(physics beyond the </a:t>
            </a:r>
            <a:br>
              <a:rPr lang="en-US" dirty="0"/>
            </a:br>
            <a:r>
              <a:rPr lang="en-US" dirty="0"/>
              <a:t>standard model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z ∼ </a:t>
            </a:r>
            <a:r>
              <a:rPr lang="en-US" dirty="0" smtClean="0"/>
              <a:t>20</a:t>
            </a:r>
            <a:endParaRPr lang="en-US" dirty="0"/>
          </a:p>
          <a:p>
            <a:endParaRPr lang="en-US" dirty="0" smtClean="0"/>
          </a:p>
          <a:p>
            <a:r>
              <a:rPr lang="en-GB" dirty="0"/>
              <a:t> super heavy dark matter decay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9FF2E1-9A5A-4BC6-91C9-643BB67DA644}"/>
              </a:ext>
            </a:extLst>
          </p:cNvPr>
          <p:cNvSpPr txBox="1"/>
          <p:nvPr/>
        </p:nvSpPr>
        <p:spPr>
          <a:xfrm>
            <a:off x="0" y="6532775"/>
            <a:ext cx="12192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R.S. Muller		‘KM3NeT </a:t>
            </a:r>
            <a:r>
              <a:rPr lang="nl-NL" sz="1600" dirty="0" err="1"/>
              <a:t>hydrophones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 smtClean="0"/>
              <a:t>relic</a:t>
            </a:r>
            <a:r>
              <a:rPr lang="nl-NL" sz="1600" dirty="0" smtClean="0"/>
              <a:t> neutrino </a:t>
            </a:r>
            <a:r>
              <a:rPr lang="nl-NL" sz="1600" dirty="0" err="1"/>
              <a:t>detection</a:t>
            </a:r>
            <a:r>
              <a:rPr lang="nl-NL" sz="1600" dirty="0"/>
              <a:t>’		</a:t>
            </a:r>
            <a:r>
              <a:rPr lang="nl-NL" sz="1600" dirty="0" smtClean="0"/>
              <a:t>November 2018</a:t>
            </a:r>
            <a:r>
              <a:rPr lang="nl-NL" sz="1600" dirty="0"/>
              <a:t>			</a:t>
            </a:r>
            <a:fld id="{D4F9A463-373C-4FD9-9D7F-3A0425FB8494}" type="slidenum">
              <a:rPr lang="nl-NL" sz="1600" smtClean="0"/>
              <a:t>13</a:t>
            </a:fld>
            <a:endParaRPr lang="nl-NL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463DDD-5200-47A0-AE0F-D39C973C9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0" t="1045" r="12440" b="-726"/>
          <a:stretch/>
        </p:blipFill>
        <p:spPr>
          <a:xfrm>
            <a:off x="3175000" y="3173198"/>
            <a:ext cx="2166924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F46A33-CDFB-43AA-852C-A32CDA7F9F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4" t="25417" r="6446" b="20071"/>
          <a:stretch/>
        </p:blipFill>
        <p:spPr>
          <a:xfrm>
            <a:off x="9193800" y="3173199"/>
            <a:ext cx="2160000" cy="2159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1" name="Table 46">
            <a:extLst>
              <a:ext uri="{FF2B5EF4-FFF2-40B4-BE49-F238E27FC236}">
                <a16:creationId xmlns:a16="http://schemas.microsoft.com/office/drawing/2014/main" id="{96087C96-9817-4B29-B933-CF2A16EB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30971"/>
              </p:ext>
            </p:extLst>
          </p:nvPr>
        </p:nvGraphicFramePr>
        <p:xfrm>
          <a:off x="0" y="0"/>
          <a:ext cx="12192000" cy="338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773097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1042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637590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nl-NL" sz="1400" b="0" dirty="0">
                          <a:solidFill>
                            <a:schemeClr val="tx1"/>
                          </a:solidFill>
                        </a:rPr>
                        <a:t>Context/</a:t>
                      </a:r>
                      <a:r>
                        <a:rPr lang="nl-NL" sz="1400" b="0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Monte Carlo simulation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III.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6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4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F35316-F12F-4191-9BFF-CA65CC06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Expected</a:t>
            </a:r>
            <a:r>
              <a:rPr lang="nl-NL" dirty="0"/>
              <a:t> flux at Earth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6A2AA7-7A5F-4EC3-947D-49AE92BDB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Primary</a:t>
            </a:r>
            <a:r>
              <a:rPr lang="nl-NL" dirty="0"/>
              <a:t> Flux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Survival </a:t>
            </a:r>
            <a:r>
              <a:rPr lang="nl-NL" dirty="0" err="1"/>
              <a:t>Probability</a:t>
            </a:r>
            <a:r>
              <a:rPr lang="nl-NL" dirty="0"/>
              <a:t> </a:t>
            </a:r>
            <a:r>
              <a:rPr lang="nl-NL" i="1" dirty="0">
                <a:solidFill>
                  <a:schemeClr val="accent1"/>
                </a:solidFill>
              </a:rPr>
              <a:t>P(E(1+z), </a:t>
            </a:r>
            <a:r>
              <a:rPr lang="nl-NL" i="1" dirty="0" err="1">
                <a:solidFill>
                  <a:schemeClr val="accent1"/>
                </a:solidFill>
              </a:rPr>
              <a:t>z</a:t>
            </a:r>
            <a:r>
              <a:rPr lang="nl-NL" i="1" dirty="0">
                <a:solidFill>
                  <a:schemeClr val="accent1"/>
                </a:solidFill>
              </a:rPr>
              <a:t>)</a:t>
            </a:r>
            <a:br>
              <a:rPr lang="nl-NL" i="1" dirty="0">
                <a:solidFill>
                  <a:schemeClr val="accent1"/>
                </a:solidFill>
              </a:rPr>
            </a:br>
            <a:r>
              <a:rPr lang="nl-NL" sz="2000" b="1" i="1" dirty="0"/>
              <a:t>Chance of a </a:t>
            </a:r>
            <a:r>
              <a:rPr lang="nl-NL" sz="2000" b="1" i="1" dirty="0" err="1"/>
              <a:t>cosmic</a:t>
            </a:r>
            <a:r>
              <a:rPr lang="nl-NL" sz="2000" b="1" i="1" dirty="0"/>
              <a:t> neutrino </a:t>
            </a:r>
            <a:r>
              <a:rPr lang="nl-NL" sz="1800" i="1" dirty="0" smtClean="0"/>
              <a:t>(</a:t>
            </a:r>
            <a:r>
              <a:rPr lang="nl-NL" sz="1800" i="1" dirty="0" err="1" smtClean="0"/>
              <a:t>injected</a:t>
            </a:r>
            <a:r>
              <a:rPr lang="nl-NL" sz="1800" i="1" dirty="0" smtClean="0"/>
              <a:t> </a:t>
            </a:r>
            <a:r>
              <a:rPr lang="nl-NL" sz="1800" i="1" dirty="0"/>
              <a:t>at </a:t>
            </a:r>
            <a:r>
              <a:rPr lang="nl-NL" sz="1800" i="1" dirty="0" err="1"/>
              <a:t>redshift</a:t>
            </a:r>
            <a:r>
              <a:rPr lang="nl-NL" sz="1800" i="1" dirty="0"/>
              <a:t> </a:t>
            </a:r>
            <a:r>
              <a:rPr lang="nl-NL" sz="1800" i="1" dirty="0" err="1"/>
              <a:t>z</a:t>
            </a:r>
            <a:r>
              <a:rPr lang="nl-NL" sz="1800" i="1" dirty="0"/>
              <a:t> </a:t>
            </a:r>
            <a:r>
              <a:rPr lang="nl-NL" sz="1800" i="1" dirty="0" err="1"/>
              <a:t>with</a:t>
            </a:r>
            <a:r>
              <a:rPr lang="nl-NL" sz="1800" i="1" dirty="0"/>
              <a:t> energy </a:t>
            </a:r>
            <a:r>
              <a:rPr lang="nl-NL" sz="1800" i="1" dirty="0" smtClean="0"/>
              <a:t>E) </a:t>
            </a:r>
            <a:r>
              <a:rPr lang="nl-NL" sz="2000" b="1" i="1" dirty="0" err="1"/>
              <a:t>to</a:t>
            </a:r>
            <a:r>
              <a:rPr lang="nl-NL" sz="2000" b="1" i="1" dirty="0"/>
              <a:t> </a:t>
            </a:r>
            <a:r>
              <a:rPr lang="nl-NL" sz="2000" b="1" i="1" dirty="0" err="1"/>
              <a:t>survive</a:t>
            </a:r>
            <a:r>
              <a:rPr lang="nl-NL" sz="2000" b="1" i="1" dirty="0"/>
              <a:t> on </a:t>
            </a:r>
            <a:r>
              <a:rPr lang="nl-NL" sz="2000" b="1" i="1" dirty="0" err="1"/>
              <a:t>its</a:t>
            </a:r>
            <a:r>
              <a:rPr lang="nl-NL" sz="2000" b="1" i="1" dirty="0"/>
              <a:t> way </a:t>
            </a:r>
            <a:r>
              <a:rPr lang="nl-NL" sz="2000" b="1" i="1" dirty="0" err="1"/>
              <a:t>to</a:t>
            </a:r>
            <a:r>
              <a:rPr lang="nl-NL" sz="2000" b="1" i="1" dirty="0"/>
              <a:t> </a:t>
            </a:r>
            <a:r>
              <a:rPr lang="nl-NL" sz="2000" b="1" i="1" dirty="0" smtClean="0"/>
              <a:t>Earth</a:t>
            </a:r>
            <a:endParaRPr lang="nl-NL" sz="2000" b="1" i="1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dirty="0"/>
              <a:t>Source </a:t>
            </a:r>
            <a:r>
              <a:rPr lang="nl-NL" dirty="0" err="1"/>
              <a:t>emissivity</a:t>
            </a:r>
            <a:r>
              <a:rPr lang="nl-NL" dirty="0"/>
              <a:t> </a:t>
            </a:r>
            <a:r>
              <a:rPr lang="nl-NL" i="1" dirty="0">
                <a:solidFill>
                  <a:schemeClr val="accent1"/>
                </a:solidFill>
              </a:rPr>
              <a:t>L(E(1+z), </a:t>
            </a:r>
            <a:r>
              <a:rPr lang="nl-NL" i="1" dirty="0" err="1">
                <a:solidFill>
                  <a:schemeClr val="accent1"/>
                </a:solidFill>
              </a:rPr>
              <a:t>z</a:t>
            </a:r>
            <a:r>
              <a:rPr lang="nl-NL" i="1" dirty="0">
                <a:solidFill>
                  <a:schemeClr val="accent1"/>
                </a:solidFill>
              </a:rPr>
              <a:t>)</a:t>
            </a:r>
            <a:r>
              <a:rPr lang="nl-NL" dirty="0">
                <a:solidFill>
                  <a:schemeClr val="accent1"/>
                </a:solidFill>
              </a:rPr>
              <a:t/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sz="2000" b="1" i="1" dirty="0" err="1"/>
              <a:t>Number</a:t>
            </a:r>
            <a:r>
              <a:rPr lang="nl-NL" sz="2000" b="1" i="1" dirty="0"/>
              <a:t> of </a:t>
            </a:r>
            <a:r>
              <a:rPr lang="nl-NL" sz="2000" b="1" i="1" dirty="0" err="1"/>
              <a:t>neutrinos</a:t>
            </a:r>
            <a:r>
              <a:rPr lang="nl-NL" sz="2000" b="1" i="1" dirty="0"/>
              <a:t> </a:t>
            </a:r>
            <a:r>
              <a:rPr lang="nl-NL" sz="1800" i="1" dirty="0" smtClean="0"/>
              <a:t>(per </a:t>
            </a:r>
            <a:r>
              <a:rPr lang="nl-NL" sz="1800" i="1" dirty="0" err="1"/>
              <a:t>flavor</a:t>
            </a:r>
            <a:r>
              <a:rPr lang="nl-NL" sz="1800" i="1" dirty="0"/>
              <a:t> </a:t>
            </a:r>
            <a:r>
              <a:rPr lang="nl-NL" sz="1800" i="1" dirty="0" err="1"/>
              <a:t>and</a:t>
            </a:r>
            <a:r>
              <a:rPr lang="nl-NL" sz="1800" i="1" dirty="0"/>
              <a:t> </a:t>
            </a:r>
            <a:r>
              <a:rPr lang="nl-NL" sz="1800" i="1" dirty="0" smtClean="0"/>
              <a:t>Energy)</a:t>
            </a:r>
            <a:r>
              <a:rPr lang="nl-NL" sz="2000" b="1" i="1" dirty="0" smtClean="0"/>
              <a:t> </a:t>
            </a:r>
            <a:r>
              <a:rPr lang="nl-NL" sz="2000" b="1" i="1" dirty="0" err="1"/>
              <a:t>emitted</a:t>
            </a:r>
            <a:r>
              <a:rPr lang="nl-NL" sz="2000" b="1" i="1" dirty="0"/>
              <a:t> per </a:t>
            </a:r>
            <a:r>
              <a:rPr lang="nl-NL" sz="2000" b="1" i="1" dirty="0" err="1"/>
              <a:t>comoving</a:t>
            </a:r>
            <a:r>
              <a:rPr lang="nl-NL" sz="2000" b="1" i="1" dirty="0"/>
              <a:t> volume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9FF2E1-9A5A-4BC6-91C9-643BB67DA644}"/>
              </a:ext>
            </a:extLst>
          </p:cNvPr>
          <p:cNvSpPr txBox="1"/>
          <p:nvPr/>
        </p:nvSpPr>
        <p:spPr>
          <a:xfrm>
            <a:off x="0" y="6532775"/>
            <a:ext cx="12192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R.S. Muller		‘KM3NeT </a:t>
            </a:r>
            <a:r>
              <a:rPr lang="nl-NL" sz="1600" dirty="0" err="1"/>
              <a:t>hydrophones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 smtClean="0"/>
              <a:t>relic</a:t>
            </a:r>
            <a:r>
              <a:rPr lang="nl-NL" sz="1600" dirty="0" smtClean="0"/>
              <a:t> neutrino </a:t>
            </a:r>
            <a:r>
              <a:rPr lang="nl-NL" sz="1600" dirty="0" err="1"/>
              <a:t>detection</a:t>
            </a:r>
            <a:r>
              <a:rPr lang="nl-NL" sz="1600" dirty="0"/>
              <a:t>’		</a:t>
            </a:r>
            <a:r>
              <a:rPr lang="nl-NL" sz="1600" dirty="0" smtClean="0"/>
              <a:t>November 2018</a:t>
            </a:r>
            <a:r>
              <a:rPr lang="nl-NL" sz="1600" dirty="0"/>
              <a:t>			</a:t>
            </a:r>
            <a:fld id="{D4F9A463-373C-4FD9-9D7F-3A0425FB8494}" type="slidenum">
              <a:rPr lang="nl-NL" sz="1600" smtClean="0"/>
              <a:t>14</a:t>
            </a:fld>
            <a:endParaRPr lang="nl-NL" sz="160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9EEE03E-41D5-404D-83F4-81DD481FA1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Table 46">
            <a:extLst>
              <a:ext uri="{FF2B5EF4-FFF2-40B4-BE49-F238E27FC236}">
                <a16:creationId xmlns:a16="http://schemas.microsoft.com/office/drawing/2014/main" id="{96087C96-9817-4B29-B933-CF2A16EB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30971"/>
              </p:ext>
            </p:extLst>
          </p:nvPr>
        </p:nvGraphicFramePr>
        <p:xfrm>
          <a:off x="0" y="0"/>
          <a:ext cx="12192000" cy="338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773097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1042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637590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nl-NL" sz="1400" b="0" dirty="0">
                          <a:solidFill>
                            <a:schemeClr val="tx1"/>
                          </a:solidFill>
                        </a:rPr>
                        <a:t>Context/</a:t>
                      </a:r>
                      <a:r>
                        <a:rPr lang="nl-NL" sz="1400" b="0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Monte Carlo simulation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III.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6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8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F35316-F12F-4191-9BFF-CA65CC06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Expected</a:t>
            </a:r>
            <a:r>
              <a:rPr lang="nl-NL" dirty="0"/>
              <a:t> flux at Earth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6A2AA7-7A5F-4EC3-947D-49AE92BDB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Primary</a:t>
            </a:r>
            <a:r>
              <a:rPr lang="nl-NL" dirty="0"/>
              <a:t> Flux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Survival </a:t>
            </a:r>
            <a:r>
              <a:rPr lang="nl-NL" dirty="0" err="1"/>
              <a:t>Probability</a:t>
            </a:r>
            <a:r>
              <a:rPr lang="nl-NL" dirty="0"/>
              <a:t> </a:t>
            </a:r>
            <a:r>
              <a:rPr lang="nl-NL" i="1" dirty="0">
                <a:solidFill>
                  <a:schemeClr val="accent1"/>
                </a:solidFill>
              </a:rPr>
              <a:t>P(E(1+z), </a:t>
            </a:r>
            <a:r>
              <a:rPr lang="nl-NL" i="1" dirty="0" err="1">
                <a:solidFill>
                  <a:schemeClr val="accent1"/>
                </a:solidFill>
              </a:rPr>
              <a:t>z</a:t>
            </a:r>
            <a:r>
              <a:rPr lang="nl-NL" i="1" dirty="0">
                <a:solidFill>
                  <a:schemeClr val="accent1"/>
                </a:solidFill>
              </a:rPr>
              <a:t>)</a:t>
            </a:r>
            <a:br>
              <a:rPr lang="nl-NL" i="1" dirty="0">
                <a:solidFill>
                  <a:schemeClr val="accent1"/>
                </a:solidFill>
              </a:rPr>
            </a:br>
            <a:r>
              <a:rPr lang="nl-NL" sz="2000" b="1" i="1" dirty="0"/>
              <a:t>Chance of a </a:t>
            </a:r>
            <a:r>
              <a:rPr lang="nl-NL" sz="2000" b="1" i="1" dirty="0" err="1"/>
              <a:t>cosmic</a:t>
            </a:r>
            <a:r>
              <a:rPr lang="nl-NL" sz="2000" b="1" i="1" dirty="0"/>
              <a:t> neutrino </a:t>
            </a:r>
            <a:r>
              <a:rPr lang="nl-NL" sz="1800" i="1" dirty="0"/>
              <a:t>(</a:t>
            </a:r>
            <a:r>
              <a:rPr lang="nl-NL" sz="1800" i="1" dirty="0" err="1"/>
              <a:t>injected</a:t>
            </a:r>
            <a:r>
              <a:rPr lang="nl-NL" sz="1800" i="1" dirty="0"/>
              <a:t> at </a:t>
            </a:r>
            <a:r>
              <a:rPr lang="nl-NL" sz="1800" i="1" dirty="0" err="1"/>
              <a:t>redshift</a:t>
            </a:r>
            <a:r>
              <a:rPr lang="nl-NL" sz="1800" i="1" dirty="0"/>
              <a:t> </a:t>
            </a:r>
            <a:r>
              <a:rPr lang="nl-NL" sz="1800" i="1" dirty="0" err="1"/>
              <a:t>z</a:t>
            </a:r>
            <a:r>
              <a:rPr lang="nl-NL" sz="1800" i="1" dirty="0"/>
              <a:t> </a:t>
            </a:r>
            <a:r>
              <a:rPr lang="nl-NL" sz="1800" i="1" dirty="0" err="1"/>
              <a:t>with</a:t>
            </a:r>
            <a:r>
              <a:rPr lang="nl-NL" sz="1800" i="1" dirty="0"/>
              <a:t> energy E) </a:t>
            </a:r>
            <a:r>
              <a:rPr lang="nl-NL" sz="2000" b="1" i="1" dirty="0" err="1"/>
              <a:t>to</a:t>
            </a:r>
            <a:r>
              <a:rPr lang="nl-NL" sz="2000" b="1" i="1" dirty="0"/>
              <a:t> </a:t>
            </a:r>
            <a:r>
              <a:rPr lang="nl-NL" sz="2000" b="1" i="1" dirty="0" err="1"/>
              <a:t>survive</a:t>
            </a:r>
            <a:r>
              <a:rPr lang="nl-NL" sz="2000" b="1" i="1" dirty="0"/>
              <a:t> on </a:t>
            </a:r>
            <a:r>
              <a:rPr lang="nl-NL" sz="2000" b="1" i="1" dirty="0" err="1"/>
              <a:t>its</a:t>
            </a:r>
            <a:r>
              <a:rPr lang="nl-NL" sz="2000" b="1" i="1" dirty="0"/>
              <a:t> way </a:t>
            </a:r>
            <a:r>
              <a:rPr lang="nl-NL" sz="2000" b="1" i="1" dirty="0" err="1"/>
              <a:t>to</a:t>
            </a:r>
            <a:r>
              <a:rPr lang="nl-NL" sz="2000" b="1" i="1" dirty="0"/>
              <a:t> </a:t>
            </a:r>
            <a:r>
              <a:rPr lang="nl-NL" sz="2000" b="1" i="1" dirty="0" smtClean="0"/>
              <a:t>Earth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dirty="0"/>
              <a:t>Source </a:t>
            </a:r>
            <a:r>
              <a:rPr lang="nl-NL" dirty="0" err="1"/>
              <a:t>emissivity</a:t>
            </a:r>
            <a:r>
              <a:rPr lang="nl-NL" dirty="0"/>
              <a:t> </a:t>
            </a:r>
            <a:r>
              <a:rPr lang="nl-NL" i="1" dirty="0">
                <a:solidFill>
                  <a:schemeClr val="accent1"/>
                </a:solidFill>
              </a:rPr>
              <a:t>L(E(1+z), </a:t>
            </a:r>
            <a:r>
              <a:rPr lang="nl-NL" i="1" dirty="0" err="1">
                <a:solidFill>
                  <a:schemeClr val="accent1"/>
                </a:solidFill>
              </a:rPr>
              <a:t>z</a:t>
            </a:r>
            <a:r>
              <a:rPr lang="nl-NL" i="1" dirty="0">
                <a:solidFill>
                  <a:schemeClr val="accent1"/>
                </a:solidFill>
              </a:rPr>
              <a:t>)</a:t>
            </a:r>
            <a:r>
              <a:rPr lang="nl-NL" dirty="0">
                <a:solidFill>
                  <a:schemeClr val="accent1"/>
                </a:solidFill>
              </a:rPr>
              <a:t/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sz="2000" b="1" i="1" dirty="0" err="1"/>
              <a:t>Number</a:t>
            </a:r>
            <a:r>
              <a:rPr lang="nl-NL" sz="2000" b="1" i="1" dirty="0"/>
              <a:t> of </a:t>
            </a:r>
            <a:r>
              <a:rPr lang="nl-NL" sz="2000" b="1" i="1" dirty="0" err="1"/>
              <a:t>neutrinos</a:t>
            </a:r>
            <a:r>
              <a:rPr lang="nl-NL" sz="2000" b="1" i="1" dirty="0"/>
              <a:t> </a:t>
            </a:r>
            <a:r>
              <a:rPr lang="nl-NL" sz="1800" i="1" dirty="0"/>
              <a:t>(per </a:t>
            </a:r>
            <a:r>
              <a:rPr lang="nl-NL" sz="1800" i="1" dirty="0" err="1"/>
              <a:t>flavor</a:t>
            </a:r>
            <a:r>
              <a:rPr lang="nl-NL" sz="1800" i="1" dirty="0"/>
              <a:t> </a:t>
            </a:r>
            <a:r>
              <a:rPr lang="nl-NL" sz="1800" i="1" dirty="0" err="1"/>
              <a:t>and</a:t>
            </a:r>
            <a:r>
              <a:rPr lang="nl-NL" sz="1800" i="1" dirty="0"/>
              <a:t> </a:t>
            </a:r>
            <a:r>
              <a:rPr lang="nl-NL" sz="1800" i="1" dirty="0" smtClean="0"/>
              <a:t>Energy)</a:t>
            </a:r>
            <a:r>
              <a:rPr lang="nl-NL" sz="2000" b="1" i="1" dirty="0" smtClean="0"/>
              <a:t> </a:t>
            </a:r>
            <a:r>
              <a:rPr lang="nl-NL" sz="2000" b="1" i="1" dirty="0" err="1"/>
              <a:t>emitted</a:t>
            </a:r>
            <a:r>
              <a:rPr lang="nl-NL" sz="2000" b="1" i="1" dirty="0"/>
              <a:t> per </a:t>
            </a:r>
            <a:r>
              <a:rPr lang="nl-NL" sz="2000" b="1" i="1" dirty="0" err="1"/>
              <a:t>comoving</a:t>
            </a:r>
            <a:r>
              <a:rPr lang="nl-NL" sz="2000" b="1" i="1" dirty="0"/>
              <a:t> volume</a:t>
            </a:r>
            <a:endParaRPr lang="nl-NL" sz="2000" b="1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9FF2E1-9A5A-4BC6-91C9-643BB67DA644}"/>
              </a:ext>
            </a:extLst>
          </p:cNvPr>
          <p:cNvSpPr txBox="1"/>
          <p:nvPr/>
        </p:nvSpPr>
        <p:spPr>
          <a:xfrm>
            <a:off x="0" y="6532775"/>
            <a:ext cx="12192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R.S. Muller		‘KM3NeT </a:t>
            </a:r>
            <a:r>
              <a:rPr lang="nl-NL" sz="1600" dirty="0" err="1"/>
              <a:t>hydrophones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 smtClean="0"/>
              <a:t>relic</a:t>
            </a:r>
            <a:r>
              <a:rPr lang="nl-NL" sz="1600" dirty="0" smtClean="0"/>
              <a:t> neutrino </a:t>
            </a:r>
            <a:r>
              <a:rPr lang="nl-NL" sz="1600" dirty="0" err="1"/>
              <a:t>detection</a:t>
            </a:r>
            <a:r>
              <a:rPr lang="nl-NL" sz="1600" dirty="0"/>
              <a:t>’		</a:t>
            </a:r>
            <a:r>
              <a:rPr lang="nl-NL" sz="1600" dirty="0" smtClean="0"/>
              <a:t>November 2018</a:t>
            </a:r>
            <a:r>
              <a:rPr lang="nl-NL" sz="1600" dirty="0"/>
              <a:t>			</a:t>
            </a:r>
            <a:fld id="{D4F9A463-373C-4FD9-9D7F-3A0425FB8494}" type="slidenum">
              <a:rPr lang="nl-NL" sz="1600" smtClean="0"/>
              <a:t>15</a:t>
            </a:fld>
            <a:endParaRPr lang="nl-NL" sz="1600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DA7308DC-333E-4809-BBA3-CFC1426E777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60" y="2505075"/>
            <a:ext cx="4954068" cy="3684588"/>
          </a:xfrm>
        </p:spPr>
      </p:pic>
      <p:grpSp>
        <p:nvGrpSpPr>
          <p:cNvPr id="7" name="Groep 6"/>
          <p:cNvGrpSpPr/>
          <p:nvPr/>
        </p:nvGrpSpPr>
        <p:grpSpPr>
          <a:xfrm>
            <a:off x="7484356" y="1584093"/>
            <a:ext cx="2005487" cy="1470592"/>
            <a:chOff x="7484356" y="1584093"/>
            <a:chExt cx="2005487" cy="147059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0BBC62A-4DFA-4C00-A17C-E191F47C156D}"/>
                </a:ext>
              </a:extLst>
            </p:cNvPr>
            <p:cNvCxnSpPr>
              <a:cxnSpLocks/>
            </p:cNvCxnSpPr>
            <p:nvPr/>
          </p:nvCxnSpPr>
          <p:spPr>
            <a:xfrm>
              <a:off x="8078561" y="2386576"/>
              <a:ext cx="20814" cy="5594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89BED5A-7A67-4EC8-8E62-D1792DFDFD2C}"/>
                    </a:ext>
                  </a:extLst>
                </p:cNvPr>
                <p:cNvSpPr txBox="1"/>
                <p:nvPr/>
              </p:nvSpPr>
              <p:spPr>
                <a:xfrm>
                  <a:off x="7484356" y="1584093"/>
                  <a:ext cx="1087910" cy="656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nl-NL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89BED5A-7A67-4EC8-8E62-D1792DFDFD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4356" y="1584093"/>
                  <a:ext cx="1087910" cy="6562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004A719-18ED-41CF-9F72-92B8E6E5DE9F}"/>
                </a:ext>
              </a:extLst>
            </p:cNvPr>
            <p:cNvCxnSpPr>
              <a:cxnSpLocks/>
            </p:cNvCxnSpPr>
            <p:nvPr/>
          </p:nvCxnSpPr>
          <p:spPr>
            <a:xfrm>
              <a:off x="8133143" y="2368882"/>
              <a:ext cx="883857" cy="6858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2493602-7615-4B4C-A52E-AD22942BC2A8}"/>
                </a:ext>
              </a:extLst>
            </p:cNvPr>
            <p:cNvCxnSpPr>
              <a:cxnSpLocks/>
            </p:cNvCxnSpPr>
            <p:nvPr/>
          </p:nvCxnSpPr>
          <p:spPr>
            <a:xfrm>
              <a:off x="8258685" y="2358797"/>
              <a:ext cx="1231158" cy="6958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ep 4"/>
          <p:cNvGrpSpPr/>
          <p:nvPr/>
        </p:nvGrpSpPr>
        <p:grpSpPr>
          <a:xfrm>
            <a:off x="10557359" y="1427952"/>
            <a:ext cx="1515858" cy="1518096"/>
            <a:chOff x="10557359" y="1427952"/>
            <a:chExt cx="1515858" cy="1518096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EE94FD3-0D7D-4B55-9526-0BD0B4B22B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57359" y="2505075"/>
              <a:ext cx="402741" cy="4409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B5A71F8-AA78-4A98-9A0D-A1E4645E5611}"/>
                    </a:ext>
                  </a:extLst>
                </p:cNvPr>
                <p:cNvSpPr txBox="1"/>
                <p:nvPr/>
              </p:nvSpPr>
              <p:spPr>
                <a:xfrm>
                  <a:off x="10846544" y="2133702"/>
                  <a:ext cx="6453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</m:oMath>
                    </m:oMathPara>
                  </a14:m>
                  <a:endParaRPr lang="nl-NL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B5A71F8-AA78-4A98-9A0D-A1E4645E5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6544" y="2133702"/>
                  <a:ext cx="6453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2">
              <a:extLst>
                <a:ext uri="{FF2B5EF4-FFF2-40B4-BE49-F238E27FC236}">
                  <a16:creationId xmlns:a16="http://schemas.microsoft.com/office/drawing/2014/main" id="{8EE94FD3-0D7D-4B55-9526-0BD0B4B22B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41832" y="1799325"/>
              <a:ext cx="402741" cy="4409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8">
                  <a:extLst>
                    <a:ext uri="{FF2B5EF4-FFF2-40B4-BE49-F238E27FC236}">
                      <a16:creationId xmlns:a16="http://schemas.microsoft.com/office/drawing/2014/main" id="{BB5A71F8-AA78-4A98-9A0D-A1E4645E5611}"/>
                    </a:ext>
                  </a:extLst>
                </p:cNvPr>
                <p:cNvSpPr txBox="1"/>
                <p:nvPr/>
              </p:nvSpPr>
              <p:spPr>
                <a:xfrm>
                  <a:off x="11531017" y="1427952"/>
                  <a:ext cx="5422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oMath>
                    </m:oMathPara>
                  </a14:m>
                  <a:endParaRPr lang="nl-NL" dirty="0"/>
                </a:p>
              </p:txBody>
            </p:sp>
          </mc:Choice>
          <mc:Fallback>
            <p:sp>
              <p:nvSpPr>
                <p:cNvPr id="24" name="TextBox 8">
                  <a:extLst>
                    <a:ext uri="{FF2B5EF4-FFF2-40B4-BE49-F238E27FC236}">
                      <a16:creationId xmlns:a16="http://schemas.microsoft.com/office/drawing/2014/main" id="{BB5A71F8-AA78-4A98-9A0D-A1E4645E5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31017" y="1427952"/>
                  <a:ext cx="5422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2" name="Table 46">
            <a:extLst>
              <a:ext uri="{FF2B5EF4-FFF2-40B4-BE49-F238E27FC236}">
                <a16:creationId xmlns:a16="http://schemas.microsoft.com/office/drawing/2014/main" id="{96087C96-9817-4B29-B933-CF2A16EB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30971"/>
              </p:ext>
            </p:extLst>
          </p:nvPr>
        </p:nvGraphicFramePr>
        <p:xfrm>
          <a:off x="0" y="0"/>
          <a:ext cx="12192000" cy="338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773097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1042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637590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nl-NL" sz="1400" b="0" dirty="0">
                          <a:solidFill>
                            <a:schemeClr val="tx1"/>
                          </a:solidFill>
                        </a:rPr>
                        <a:t>Context/</a:t>
                      </a:r>
                      <a:r>
                        <a:rPr lang="nl-NL" sz="1400" b="0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Monte Carlo simulation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III.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60262"/>
                  </a:ext>
                </a:extLst>
              </a:tr>
            </a:tbl>
          </a:graphicData>
        </a:graphic>
      </p:graphicFrame>
      <p:grpSp>
        <p:nvGrpSpPr>
          <p:cNvPr id="8" name="Groep 7"/>
          <p:cNvGrpSpPr/>
          <p:nvPr/>
        </p:nvGrpSpPr>
        <p:grpSpPr>
          <a:xfrm>
            <a:off x="10959449" y="3153569"/>
            <a:ext cx="1142198" cy="2133600"/>
            <a:chOff x="10959449" y="3153569"/>
            <a:chExt cx="1142198" cy="21336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8">
                  <a:extLst>
                    <a:ext uri="{FF2B5EF4-FFF2-40B4-BE49-F238E27FC236}">
                      <a16:creationId xmlns:a16="http://schemas.microsoft.com/office/drawing/2014/main" id="{BB5A71F8-AA78-4A98-9A0D-A1E4645E5611}"/>
                    </a:ext>
                  </a:extLst>
                </p:cNvPr>
                <p:cNvSpPr txBox="1"/>
                <p:nvPr/>
              </p:nvSpPr>
              <p:spPr>
                <a:xfrm>
                  <a:off x="10959449" y="4035703"/>
                  <a:ext cx="7951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nl-NL" dirty="0"/>
                </a:p>
              </p:txBody>
            </p:sp>
          </mc:Choice>
          <mc:Fallback>
            <p:sp>
              <p:nvSpPr>
                <p:cNvPr id="30" name="TextBox 8">
                  <a:extLst>
                    <a:ext uri="{FF2B5EF4-FFF2-40B4-BE49-F238E27FC236}">
                      <a16:creationId xmlns:a16="http://schemas.microsoft.com/office/drawing/2014/main" id="{BB5A71F8-AA78-4A98-9A0D-A1E4645E5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9449" y="4035703"/>
                  <a:ext cx="79515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5B5A541-4485-4252-92AB-C98CF568B844}"/>
                </a:ext>
              </a:extLst>
            </p:cNvPr>
            <p:cNvCxnSpPr>
              <a:cxnSpLocks/>
            </p:cNvCxnSpPr>
            <p:nvPr/>
          </p:nvCxnSpPr>
          <p:spPr>
            <a:xfrm>
              <a:off x="10960100" y="3153569"/>
              <a:ext cx="0" cy="21336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BB5A71F8-AA78-4A98-9A0D-A1E4645E5611}"/>
                </a:ext>
              </a:extLst>
            </p:cNvPr>
            <p:cNvSpPr txBox="1"/>
            <p:nvPr/>
          </p:nvSpPr>
          <p:spPr>
            <a:xfrm>
              <a:off x="11101220" y="3327912"/>
              <a:ext cx="9719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/>
              <a:r>
                <a:rPr lang="nl-NL" sz="1600" dirty="0" smtClean="0"/>
                <a:t>Source </a:t>
              </a:r>
              <a:br>
                <a:rPr lang="nl-NL" sz="1600" dirty="0" smtClean="0"/>
              </a:br>
              <a:r>
                <a:rPr lang="nl-NL" sz="1600" dirty="0" err="1" smtClean="0"/>
                <a:t>evolution</a:t>
              </a:r>
              <a:endParaRPr lang="nl-NL" sz="1600" dirty="0"/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BB5A71F8-AA78-4A98-9A0D-A1E4645E5611}"/>
                </a:ext>
              </a:extLst>
            </p:cNvPr>
            <p:cNvSpPr txBox="1"/>
            <p:nvPr/>
          </p:nvSpPr>
          <p:spPr>
            <a:xfrm>
              <a:off x="11128304" y="4541228"/>
              <a:ext cx="9733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/>
              <a:r>
                <a:rPr lang="nl-NL" sz="1600" dirty="0" smtClean="0"/>
                <a:t>Energy </a:t>
              </a:r>
              <a:br>
                <a:rPr lang="nl-NL" sz="1600" dirty="0" smtClean="0"/>
              </a:br>
              <a:r>
                <a:rPr lang="nl-NL" sz="1600" dirty="0" smtClean="0"/>
                <a:t>spectrum</a:t>
              </a:r>
              <a:endParaRPr lang="nl-NL" sz="1600" dirty="0"/>
            </a:p>
          </p:txBody>
        </p:sp>
        <p:cxnSp>
          <p:nvCxnSpPr>
            <p:cNvPr id="33" name="Straight Arrow Connector 2">
              <a:extLst>
                <a:ext uri="{FF2B5EF4-FFF2-40B4-BE49-F238E27FC236}">
                  <a16:creationId xmlns:a16="http://schemas.microsoft.com/office/drawing/2014/main" id="{8EE94FD3-0D7D-4B55-9526-0BD0B4B22B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40828" y="3906031"/>
              <a:ext cx="55517" cy="1949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2">
              <a:extLst>
                <a:ext uri="{FF2B5EF4-FFF2-40B4-BE49-F238E27FC236}">
                  <a16:creationId xmlns:a16="http://schemas.microsoft.com/office/drawing/2014/main" id="{8EE94FD3-0D7D-4B55-9526-0BD0B4B22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5531" y="4385504"/>
              <a:ext cx="1687" cy="1958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32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F35316-F12F-4191-9BFF-CA65CC06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Expected</a:t>
            </a:r>
            <a:r>
              <a:rPr lang="nl-NL" dirty="0"/>
              <a:t> flux at Earth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6A2AA7-7A5F-4EC3-947D-49AE92BDB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Primary</a:t>
            </a:r>
            <a:r>
              <a:rPr lang="nl-NL" dirty="0"/>
              <a:t> Flux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Survival </a:t>
            </a:r>
            <a:r>
              <a:rPr lang="nl-NL" dirty="0" err="1"/>
              <a:t>Probability</a:t>
            </a:r>
            <a:r>
              <a:rPr lang="nl-NL" dirty="0"/>
              <a:t> </a:t>
            </a:r>
            <a:r>
              <a:rPr lang="nl-NL" i="1" dirty="0">
                <a:solidFill>
                  <a:schemeClr val="accent1"/>
                </a:solidFill>
              </a:rPr>
              <a:t>P(E(1+z), </a:t>
            </a:r>
            <a:r>
              <a:rPr lang="nl-NL" i="1" dirty="0" err="1">
                <a:solidFill>
                  <a:schemeClr val="accent1"/>
                </a:solidFill>
              </a:rPr>
              <a:t>z</a:t>
            </a:r>
            <a:r>
              <a:rPr lang="nl-NL" i="1" dirty="0">
                <a:solidFill>
                  <a:schemeClr val="accent1"/>
                </a:solidFill>
              </a:rPr>
              <a:t>)</a:t>
            </a:r>
            <a:br>
              <a:rPr lang="nl-NL" i="1" dirty="0">
                <a:solidFill>
                  <a:schemeClr val="accent1"/>
                </a:solidFill>
              </a:rPr>
            </a:br>
            <a:r>
              <a:rPr lang="nl-NL" sz="2000" b="1" i="1" dirty="0"/>
              <a:t>Chance of a </a:t>
            </a:r>
            <a:r>
              <a:rPr lang="nl-NL" sz="2000" b="1" i="1" dirty="0" err="1"/>
              <a:t>cosmic</a:t>
            </a:r>
            <a:r>
              <a:rPr lang="nl-NL" sz="2000" b="1" i="1" dirty="0"/>
              <a:t> neutrino </a:t>
            </a:r>
            <a:r>
              <a:rPr lang="nl-NL" sz="1800" i="1" dirty="0"/>
              <a:t>(</a:t>
            </a:r>
            <a:r>
              <a:rPr lang="nl-NL" sz="1800" i="1" dirty="0" err="1"/>
              <a:t>injected</a:t>
            </a:r>
            <a:r>
              <a:rPr lang="nl-NL" sz="1800" i="1" dirty="0"/>
              <a:t> at </a:t>
            </a:r>
            <a:r>
              <a:rPr lang="nl-NL" sz="1800" i="1" dirty="0" err="1"/>
              <a:t>redshift</a:t>
            </a:r>
            <a:r>
              <a:rPr lang="nl-NL" sz="1800" i="1" dirty="0"/>
              <a:t> </a:t>
            </a:r>
            <a:r>
              <a:rPr lang="nl-NL" sz="1800" i="1" dirty="0" err="1"/>
              <a:t>z</a:t>
            </a:r>
            <a:r>
              <a:rPr lang="nl-NL" sz="1800" i="1" dirty="0"/>
              <a:t> </a:t>
            </a:r>
            <a:r>
              <a:rPr lang="nl-NL" sz="1800" i="1" dirty="0" err="1"/>
              <a:t>with</a:t>
            </a:r>
            <a:r>
              <a:rPr lang="nl-NL" sz="1800" i="1" dirty="0"/>
              <a:t> energy E) </a:t>
            </a:r>
            <a:r>
              <a:rPr lang="nl-NL" sz="2000" b="1" i="1" dirty="0" err="1"/>
              <a:t>to</a:t>
            </a:r>
            <a:r>
              <a:rPr lang="nl-NL" sz="2000" b="1" i="1" dirty="0"/>
              <a:t> </a:t>
            </a:r>
            <a:r>
              <a:rPr lang="nl-NL" sz="2000" b="1" i="1" dirty="0" err="1"/>
              <a:t>survive</a:t>
            </a:r>
            <a:r>
              <a:rPr lang="nl-NL" sz="2000" b="1" i="1" dirty="0"/>
              <a:t> on </a:t>
            </a:r>
            <a:r>
              <a:rPr lang="nl-NL" sz="2000" b="1" i="1" dirty="0" err="1"/>
              <a:t>its</a:t>
            </a:r>
            <a:r>
              <a:rPr lang="nl-NL" sz="2000" b="1" i="1" dirty="0"/>
              <a:t> way </a:t>
            </a:r>
            <a:r>
              <a:rPr lang="nl-NL" sz="2000" b="1" i="1" dirty="0" err="1"/>
              <a:t>to</a:t>
            </a:r>
            <a:r>
              <a:rPr lang="nl-NL" sz="2000" b="1" i="1" dirty="0"/>
              <a:t> Earth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dirty="0"/>
              <a:t>Source </a:t>
            </a:r>
            <a:r>
              <a:rPr lang="nl-NL" dirty="0" err="1"/>
              <a:t>emissivity</a:t>
            </a:r>
            <a:r>
              <a:rPr lang="nl-NL" dirty="0"/>
              <a:t> </a:t>
            </a:r>
            <a:r>
              <a:rPr lang="nl-NL" i="1" dirty="0">
                <a:solidFill>
                  <a:schemeClr val="accent1"/>
                </a:solidFill>
              </a:rPr>
              <a:t>L(E(1+z), </a:t>
            </a:r>
            <a:r>
              <a:rPr lang="nl-NL" i="1" dirty="0" err="1">
                <a:solidFill>
                  <a:schemeClr val="accent1"/>
                </a:solidFill>
              </a:rPr>
              <a:t>z</a:t>
            </a:r>
            <a:r>
              <a:rPr lang="nl-NL" i="1" dirty="0">
                <a:solidFill>
                  <a:schemeClr val="accent1"/>
                </a:solidFill>
              </a:rPr>
              <a:t>)</a:t>
            </a:r>
            <a:r>
              <a:rPr lang="nl-NL" dirty="0">
                <a:solidFill>
                  <a:schemeClr val="accent1"/>
                </a:solidFill>
              </a:rPr>
              <a:t/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sz="2000" b="1" i="1" dirty="0" err="1"/>
              <a:t>Number</a:t>
            </a:r>
            <a:r>
              <a:rPr lang="nl-NL" sz="2000" b="1" i="1" dirty="0"/>
              <a:t> of </a:t>
            </a:r>
            <a:r>
              <a:rPr lang="nl-NL" sz="2000" b="1" i="1" dirty="0" err="1"/>
              <a:t>neutrinos</a:t>
            </a:r>
            <a:r>
              <a:rPr lang="nl-NL" sz="2000" b="1" i="1" dirty="0"/>
              <a:t> </a:t>
            </a:r>
            <a:r>
              <a:rPr lang="nl-NL" sz="1800" i="1" dirty="0"/>
              <a:t>(per </a:t>
            </a:r>
            <a:r>
              <a:rPr lang="nl-NL" sz="1800" i="1" dirty="0" err="1"/>
              <a:t>flavor</a:t>
            </a:r>
            <a:r>
              <a:rPr lang="nl-NL" sz="1800" i="1" dirty="0"/>
              <a:t> </a:t>
            </a:r>
            <a:r>
              <a:rPr lang="nl-NL" sz="1800" i="1" dirty="0" err="1"/>
              <a:t>and</a:t>
            </a:r>
            <a:r>
              <a:rPr lang="nl-NL" sz="1800" i="1" dirty="0"/>
              <a:t> Energy)</a:t>
            </a:r>
            <a:r>
              <a:rPr lang="nl-NL" sz="2000" b="1" i="1" dirty="0"/>
              <a:t> </a:t>
            </a:r>
            <a:r>
              <a:rPr lang="nl-NL" sz="2000" b="1" i="1" dirty="0" err="1"/>
              <a:t>emitted</a:t>
            </a:r>
            <a:r>
              <a:rPr lang="nl-NL" sz="2000" b="1" i="1" dirty="0"/>
              <a:t> per </a:t>
            </a:r>
            <a:r>
              <a:rPr lang="nl-NL" sz="2000" b="1" i="1" dirty="0" err="1"/>
              <a:t>comoving</a:t>
            </a:r>
            <a:r>
              <a:rPr lang="nl-NL" sz="2000" b="1" i="1" dirty="0"/>
              <a:t> volume</a:t>
            </a:r>
            <a:endParaRPr lang="nl-NL" sz="2000" b="1" i="1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1A2A016-BAB9-4CD9-B301-A2687C397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/>
              <a:t>Secondary</a:t>
            </a:r>
            <a:r>
              <a:rPr lang="nl-NL" dirty="0"/>
              <a:t> flux</a:t>
            </a:r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E980E3F-797D-46EE-BA9E-668A8C34C2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60" y="2505075"/>
            <a:ext cx="4954068" cy="3684588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9FF2E1-9A5A-4BC6-91C9-643BB67DA644}"/>
              </a:ext>
            </a:extLst>
          </p:cNvPr>
          <p:cNvSpPr txBox="1"/>
          <p:nvPr/>
        </p:nvSpPr>
        <p:spPr>
          <a:xfrm>
            <a:off x="0" y="6532775"/>
            <a:ext cx="12192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R.S. Muller		‘KM3NeT </a:t>
            </a:r>
            <a:r>
              <a:rPr lang="nl-NL" sz="1600" dirty="0" err="1"/>
              <a:t>hydrophones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 smtClean="0"/>
              <a:t>relic</a:t>
            </a:r>
            <a:r>
              <a:rPr lang="nl-NL" sz="1600" dirty="0" smtClean="0"/>
              <a:t> neutrino </a:t>
            </a:r>
            <a:r>
              <a:rPr lang="nl-NL" sz="1600" dirty="0" err="1"/>
              <a:t>detection</a:t>
            </a:r>
            <a:r>
              <a:rPr lang="nl-NL" sz="1600" dirty="0"/>
              <a:t>’		</a:t>
            </a:r>
            <a:r>
              <a:rPr lang="nl-NL" sz="1600" dirty="0" smtClean="0"/>
              <a:t>November 2018</a:t>
            </a:r>
            <a:r>
              <a:rPr lang="nl-NL" sz="1600" dirty="0"/>
              <a:t>			</a:t>
            </a:r>
            <a:fld id="{D4F9A463-373C-4FD9-9D7F-3A0425FB8494}" type="slidenum">
              <a:rPr lang="nl-NL" sz="1600" smtClean="0"/>
              <a:t>16</a:t>
            </a:fld>
            <a:endParaRPr lang="nl-NL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D5E576-BAEE-4462-9D49-591395E21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009" y="1861234"/>
            <a:ext cx="2598004" cy="35168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CA76165-F0DC-4D7A-A3F4-9F2162D080E0}"/>
              </a:ext>
            </a:extLst>
          </p:cNvPr>
          <p:cNvSpPr/>
          <p:nvPr/>
        </p:nvSpPr>
        <p:spPr>
          <a:xfrm>
            <a:off x="10859294" y="1576600"/>
            <a:ext cx="914400" cy="9144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46">
            <a:extLst>
              <a:ext uri="{FF2B5EF4-FFF2-40B4-BE49-F238E27FC236}">
                <a16:creationId xmlns:a16="http://schemas.microsoft.com/office/drawing/2014/main" id="{96087C96-9817-4B29-B933-CF2A16EB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30971"/>
              </p:ext>
            </p:extLst>
          </p:nvPr>
        </p:nvGraphicFramePr>
        <p:xfrm>
          <a:off x="0" y="0"/>
          <a:ext cx="12192000" cy="338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773097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1042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637590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nl-NL" sz="1400" b="0" dirty="0">
                          <a:solidFill>
                            <a:schemeClr val="tx1"/>
                          </a:solidFill>
                        </a:rPr>
                        <a:t>Context/</a:t>
                      </a:r>
                      <a:r>
                        <a:rPr lang="nl-NL" sz="1400" b="0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Monte Carlo simulation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III.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6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1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208F20"/>
                </a:solidFill>
              </a:rPr>
              <a:t>Top down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FF0000"/>
                </a:solidFill>
              </a:rPr>
              <a:t>Bottom up </a:t>
            </a:r>
            <a:r>
              <a:rPr lang="nl-NL" dirty="0" err="1" smtClean="0"/>
              <a:t>results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Theoretical</a:t>
            </a:r>
            <a:r>
              <a:rPr lang="nl-NL" dirty="0" smtClean="0"/>
              <a:t> flux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/>
              <a:t>R</a:t>
            </a:r>
            <a:r>
              <a:rPr lang="nl-NL" dirty="0" err="1" smtClean="0"/>
              <a:t>esults</a:t>
            </a:r>
            <a:endParaRPr lang="en-GB" dirty="0"/>
          </a:p>
        </p:txBody>
      </p:sp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3E980E3F-797D-46EE-BA9E-668A8C34C2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" y="2505075"/>
            <a:ext cx="4954068" cy="3684588"/>
          </a:xfrm>
        </p:spPr>
      </p:pic>
      <p:sp>
        <p:nvSpPr>
          <p:cNvPr id="8" name="Rechthoek 7"/>
          <p:cNvSpPr/>
          <p:nvPr/>
        </p:nvSpPr>
        <p:spPr>
          <a:xfrm>
            <a:off x="1595967" y="4074884"/>
            <a:ext cx="1479550" cy="231624"/>
          </a:xfrm>
          <a:prstGeom prst="rect">
            <a:avLst/>
          </a:prstGeom>
          <a:noFill/>
          <a:ln w="57150">
            <a:solidFill>
              <a:srgbClr val="FF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50745"/>
            <a:ext cx="5183188" cy="2202855"/>
          </a:xfrm>
          <a:ln>
            <a:solidFill>
              <a:schemeClr val="tx1"/>
            </a:solidFill>
          </a:ln>
        </p:spPr>
      </p:pic>
      <p:pic>
        <p:nvPicPr>
          <p:cNvPr id="13" name="Tijdelijke aanduiding voor inhoud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57" y="2719685"/>
            <a:ext cx="5183188" cy="2202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hthoek 13"/>
          <p:cNvSpPr/>
          <p:nvPr/>
        </p:nvSpPr>
        <p:spPr>
          <a:xfrm>
            <a:off x="1595967" y="5088237"/>
            <a:ext cx="1479550" cy="231624"/>
          </a:xfrm>
          <a:prstGeom prst="rect">
            <a:avLst/>
          </a:prstGeom>
          <a:noFill/>
          <a:ln w="57150">
            <a:solidFill>
              <a:srgbClr val="208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46">
            <a:extLst>
              <a:ext uri="{FF2B5EF4-FFF2-40B4-BE49-F238E27FC236}">
                <a16:creationId xmlns:a16="http://schemas.microsoft.com/office/drawing/2014/main" id="{96087C96-9817-4B29-B933-CF2A16EB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981048"/>
              </p:ext>
            </p:extLst>
          </p:nvPr>
        </p:nvGraphicFramePr>
        <p:xfrm>
          <a:off x="0" y="0"/>
          <a:ext cx="12192000" cy="338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773097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1042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637590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nl-NL" sz="1400" b="0" dirty="0">
                          <a:solidFill>
                            <a:schemeClr val="tx1"/>
                          </a:solidFill>
                        </a:rPr>
                        <a:t>Context/</a:t>
                      </a:r>
                      <a:r>
                        <a:rPr lang="nl-NL" sz="1400" b="0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Monte Carlo simulation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III.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60262"/>
                  </a:ext>
                </a:extLst>
              </a:tr>
            </a:tbl>
          </a:graphicData>
        </a:graphic>
      </p:graphicFrame>
      <p:sp>
        <p:nvSpPr>
          <p:cNvPr id="16" name="TextBox 17">
            <a:extLst>
              <a:ext uri="{FF2B5EF4-FFF2-40B4-BE49-F238E27FC236}">
                <a16:creationId xmlns:a16="http://schemas.microsoft.com/office/drawing/2014/main" id="{AE9FF2E1-9A5A-4BC6-91C9-643BB67DA644}"/>
              </a:ext>
            </a:extLst>
          </p:cNvPr>
          <p:cNvSpPr txBox="1"/>
          <p:nvPr/>
        </p:nvSpPr>
        <p:spPr>
          <a:xfrm>
            <a:off x="0" y="6532775"/>
            <a:ext cx="12192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R.S. Muller		‘KM3NeT </a:t>
            </a:r>
            <a:r>
              <a:rPr lang="nl-NL" sz="1600" dirty="0" err="1"/>
              <a:t>hydrophones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 smtClean="0"/>
              <a:t>relic</a:t>
            </a:r>
            <a:r>
              <a:rPr lang="nl-NL" sz="1600" dirty="0" smtClean="0"/>
              <a:t> neutrino </a:t>
            </a:r>
            <a:r>
              <a:rPr lang="nl-NL" sz="1600" dirty="0" err="1"/>
              <a:t>detection</a:t>
            </a:r>
            <a:r>
              <a:rPr lang="nl-NL" sz="1600" dirty="0"/>
              <a:t>’		</a:t>
            </a:r>
            <a:r>
              <a:rPr lang="nl-NL" sz="1600" dirty="0" smtClean="0"/>
              <a:t>November 2018</a:t>
            </a:r>
            <a:r>
              <a:rPr lang="nl-NL" sz="1600" dirty="0"/>
              <a:t>			</a:t>
            </a:r>
            <a:fld id="{3B6579C3-7EA9-4108-9429-A67308C3493D}" type="slidenum">
              <a:rPr lang="nl-NL" sz="1600" smtClean="0"/>
              <a:t>17</a:t>
            </a:fld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8130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More </a:t>
            </a:r>
            <a:r>
              <a:rPr lang="nl-NL" dirty="0" err="1" smtClean="0"/>
              <a:t>o</a:t>
            </a:r>
            <a:r>
              <a:rPr lang="nl-NL" dirty="0" err="1" smtClean="0"/>
              <a:t>ptimal</a:t>
            </a:r>
            <a:r>
              <a:rPr lang="nl-NL" dirty="0" smtClean="0"/>
              <a:t> </a:t>
            </a:r>
            <a:r>
              <a:rPr lang="nl-NL" dirty="0" smtClean="0"/>
              <a:t>scenario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Theoretical</a:t>
            </a:r>
            <a:r>
              <a:rPr lang="nl-NL" dirty="0" smtClean="0"/>
              <a:t> flux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/>
              <a:t>R</a:t>
            </a:r>
            <a:r>
              <a:rPr lang="nl-NL" dirty="0" err="1" smtClean="0"/>
              <a:t>esults</a:t>
            </a:r>
            <a:endParaRPr lang="en-GB" dirty="0"/>
          </a:p>
        </p:txBody>
      </p:sp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3E980E3F-797D-46EE-BA9E-668A8C34C2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" y="2505075"/>
            <a:ext cx="4954068" cy="3684588"/>
          </a:xfrm>
        </p:spPr>
      </p:pic>
      <p:sp>
        <p:nvSpPr>
          <p:cNvPr id="8" name="Rechthoek 7"/>
          <p:cNvSpPr/>
          <p:nvPr/>
        </p:nvSpPr>
        <p:spPr>
          <a:xfrm>
            <a:off x="1595967" y="5511799"/>
            <a:ext cx="1479550" cy="231624"/>
          </a:xfrm>
          <a:prstGeom prst="rect">
            <a:avLst/>
          </a:prstGeom>
          <a:noFill/>
          <a:ln w="57150">
            <a:solidFill>
              <a:srgbClr val="202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Tijdelijke aanduiding voor inhoud 11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3243511"/>
            <a:ext cx="5183188" cy="220771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Table 46">
            <a:extLst>
              <a:ext uri="{FF2B5EF4-FFF2-40B4-BE49-F238E27FC236}">
                <a16:creationId xmlns:a16="http://schemas.microsoft.com/office/drawing/2014/main" id="{96087C96-9817-4B29-B933-CF2A16EB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981048"/>
              </p:ext>
            </p:extLst>
          </p:nvPr>
        </p:nvGraphicFramePr>
        <p:xfrm>
          <a:off x="0" y="0"/>
          <a:ext cx="12192000" cy="338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773097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1042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637590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nl-NL" sz="1400" b="0" dirty="0">
                          <a:solidFill>
                            <a:schemeClr val="tx1"/>
                          </a:solidFill>
                        </a:rPr>
                        <a:t>Context/</a:t>
                      </a:r>
                      <a:r>
                        <a:rPr lang="nl-NL" sz="1400" b="0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Monte Carlo simulation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III.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60262"/>
                  </a:ext>
                </a:extLst>
              </a:tr>
            </a:tbl>
          </a:graphicData>
        </a:graphic>
      </p:graphicFrame>
      <p:sp>
        <p:nvSpPr>
          <p:cNvPr id="10" name="TextBox 17">
            <a:extLst>
              <a:ext uri="{FF2B5EF4-FFF2-40B4-BE49-F238E27FC236}">
                <a16:creationId xmlns:a16="http://schemas.microsoft.com/office/drawing/2014/main" id="{AE9FF2E1-9A5A-4BC6-91C9-643BB67DA644}"/>
              </a:ext>
            </a:extLst>
          </p:cNvPr>
          <p:cNvSpPr txBox="1"/>
          <p:nvPr/>
        </p:nvSpPr>
        <p:spPr>
          <a:xfrm>
            <a:off x="0" y="6532775"/>
            <a:ext cx="12192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R.S. Muller		‘KM3NeT </a:t>
            </a:r>
            <a:r>
              <a:rPr lang="nl-NL" sz="1600" dirty="0" err="1"/>
              <a:t>hydrophones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 smtClean="0"/>
              <a:t>relic</a:t>
            </a:r>
            <a:r>
              <a:rPr lang="nl-NL" sz="1600" dirty="0" smtClean="0"/>
              <a:t> neutrino </a:t>
            </a:r>
            <a:r>
              <a:rPr lang="nl-NL" sz="1600" dirty="0" err="1"/>
              <a:t>detection</a:t>
            </a:r>
            <a:r>
              <a:rPr lang="nl-NL" sz="1600" dirty="0"/>
              <a:t>’		</a:t>
            </a:r>
            <a:r>
              <a:rPr lang="nl-NL" sz="1600" dirty="0" smtClean="0"/>
              <a:t>November 2018</a:t>
            </a:r>
            <a:r>
              <a:rPr lang="nl-NL" sz="1600" dirty="0"/>
              <a:t>			</a:t>
            </a:r>
            <a:fld id="{2D780B8D-B64C-47CA-9568-3A8067DADE90}" type="slidenum">
              <a:rPr lang="nl-NL" sz="1600" smtClean="0"/>
              <a:t>18</a:t>
            </a:fld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1084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Observations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Conclusions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Type of source of major </a:t>
            </a:r>
            <a:r>
              <a:rPr lang="nl-NL" dirty="0" err="1" smtClean="0"/>
              <a:t>importance</a:t>
            </a:r>
            <a:r>
              <a:rPr lang="nl-NL" dirty="0" smtClean="0"/>
              <a:t> </a:t>
            </a:r>
            <a:r>
              <a:rPr lang="nl-NL" dirty="0" err="1" smtClean="0"/>
              <a:t>compared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Energy </a:t>
            </a:r>
            <a:r>
              <a:rPr lang="nl-NL" dirty="0" err="1"/>
              <a:t>resolution</a:t>
            </a:r>
            <a:r>
              <a:rPr lang="nl-NL" dirty="0"/>
              <a:t> of </a:t>
            </a:r>
            <a:r>
              <a:rPr lang="nl-NL" dirty="0" err="1" smtClean="0"/>
              <a:t>telescope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Significant </a:t>
            </a:r>
            <a:r>
              <a:rPr lang="nl-NL" dirty="0" err="1" smtClean="0"/>
              <a:t>detection</a:t>
            </a:r>
            <a:r>
              <a:rPr lang="nl-NL" dirty="0" smtClean="0"/>
              <a:t> of TD &amp; BU </a:t>
            </a:r>
            <a:r>
              <a:rPr lang="nl-NL" dirty="0" err="1" smtClean="0"/>
              <a:t>require</a:t>
            </a:r>
            <a:r>
              <a:rPr lang="nl-NL" dirty="0" smtClean="0"/>
              <a:t> large sample of events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Optimal</a:t>
            </a:r>
            <a:r>
              <a:rPr lang="nl-NL" dirty="0" smtClean="0"/>
              <a:t> scenario factor 10 </a:t>
            </a:r>
            <a:r>
              <a:rPr lang="nl-NL" dirty="0" err="1" smtClean="0"/>
              <a:t>less</a:t>
            </a:r>
            <a:r>
              <a:rPr lang="nl-NL" dirty="0" smtClean="0"/>
              <a:t> </a:t>
            </a:r>
            <a:r>
              <a:rPr lang="nl-NL" dirty="0" err="1" smtClean="0"/>
              <a:t>detections</a:t>
            </a:r>
            <a:r>
              <a:rPr lang="nl-NL" dirty="0" smtClean="0"/>
              <a:t> </a:t>
            </a:r>
            <a:r>
              <a:rPr lang="nl-NL" dirty="0" err="1" smtClean="0"/>
              <a:t>required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Large source </a:t>
            </a:r>
            <a:r>
              <a:rPr lang="nl-NL" dirty="0" err="1" smtClean="0"/>
              <a:t>evolution</a:t>
            </a:r>
            <a:r>
              <a:rPr lang="nl-NL" dirty="0" smtClean="0"/>
              <a:t> </a:t>
            </a:r>
            <a:r>
              <a:rPr lang="nl-NL" dirty="0" err="1" smtClean="0"/>
              <a:t>enhances</a:t>
            </a:r>
            <a:r>
              <a:rPr lang="nl-NL" dirty="0" smtClean="0"/>
              <a:t> </a:t>
            </a:r>
            <a:r>
              <a:rPr lang="nl-NL" dirty="0" err="1" smtClean="0"/>
              <a:t>signal</a:t>
            </a:r>
            <a:endParaRPr lang="nl-NL" dirty="0" smtClean="0"/>
          </a:p>
          <a:p>
            <a:endParaRPr lang="nl-NL" dirty="0"/>
          </a:p>
          <a:p>
            <a:r>
              <a:rPr lang="en-GB" dirty="0"/>
              <a:t>Prove of </a:t>
            </a:r>
            <a:r>
              <a:rPr lang="en-GB" dirty="0" err="1"/>
              <a:t>CνB</a:t>
            </a:r>
            <a:r>
              <a:rPr lang="en-GB" dirty="0"/>
              <a:t> not straightforward, but once detected: wealth of information on particle, astrophysical &amp; cosmological physics</a:t>
            </a:r>
          </a:p>
          <a:p>
            <a:endParaRPr lang="nl-NL" dirty="0" smtClean="0"/>
          </a:p>
        </p:txBody>
      </p:sp>
      <p:graphicFrame>
        <p:nvGraphicFramePr>
          <p:cNvPr id="5" name="Table 46">
            <a:extLst>
              <a:ext uri="{FF2B5EF4-FFF2-40B4-BE49-F238E27FC236}">
                <a16:creationId xmlns:a16="http://schemas.microsoft.com/office/drawing/2014/main" id="{96087C96-9817-4B29-B933-CF2A16EB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75011"/>
              </p:ext>
            </p:extLst>
          </p:nvPr>
        </p:nvGraphicFramePr>
        <p:xfrm>
          <a:off x="0" y="0"/>
          <a:ext cx="12192000" cy="338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773097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1042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637590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nl-NL" sz="1400" b="0" dirty="0">
                          <a:solidFill>
                            <a:schemeClr val="tx1"/>
                          </a:solidFill>
                        </a:rPr>
                        <a:t>Context/</a:t>
                      </a:r>
                      <a:r>
                        <a:rPr lang="nl-NL" sz="1400" b="0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Monte Carlo simulation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III.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60262"/>
                  </a:ext>
                </a:extLst>
              </a:tr>
            </a:tbl>
          </a:graphicData>
        </a:graphic>
      </p:graphicFrame>
      <p:sp>
        <p:nvSpPr>
          <p:cNvPr id="6" name="TextBox 17">
            <a:extLst>
              <a:ext uri="{FF2B5EF4-FFF2-40B4-BE49-F238E27FC236}">
                <a16:creationId xmlns:a16="http://schemas.microsoft.com/office/drawing/2014/main" id="{AE9FF2E1-9A5A-4BC6-91C9-643BB67DA644}"/>
              </a:ext>
            </a:extLst>
          </p:cNvPr>
          <p:cNvSpPr txBox="1"/>
          <p:nvPr/>
        </p:nvSpPr>
        <p:spPr>
          <a:xfrm>
            <a:off x="0" y="6532775"/>
            <a:ext cx="12192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R.S. Muller		‘KM3NeT </a:t>
            </a:r>
            <a:r>
              <a:rPr lang="nl-NL" sz="1600" dirty="0" err="1"/>
              <a:t>hydrophones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 smtClean="0"/>
              <a:t>relic</a:t>
            </a:r>
            <a:r>
              <a:rPr lang="nl-NL" sz="1600" dirty="0" smtClean="0"/>
              <a:t> neutrino </a:t>
            </a:r>
            <a:r>
              <a:rPr lang="nl-NL" sz="1600" dirty="0" err="1"/>
              <a:t>detection</a:t>
            </a:r>
            <a:r>
              <a:rPr lang="nl-NL" sz="1600" dirty="0"/>
              <a:t>’		</a:t>
            </a:r>
            <a:r>
              <a:rPr lang="nl-NL" sz="1600" dirty="0" smtClean="0"/>
              <a:t>November 2018</a:t>
            </a:r>
            <a:r>
              <a:rPr lang="nl-NL" sz="1600" dirty="0"/>
              <a:t>			</a:t>
            </a:r>
            <a:fld id="{01607BE9-0482-42DB-B1D9-BBFAFB1D5E3D}" type="slidenum">
              <a:rPr lang="nl-NL" sz="1600" smtClean="0"/>
              <a:t>19</a:t>
            </a:fld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6084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2439"/>
            <a:ext cx="9144000" cy="2387600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KM3NeT</a:t>
            </a:r>
            <a:r>
              <a:rPr lang="nl-NL" sz="5400" dirty="0"/>
              <a:t> </a:t>
            </a:r>
            <a:r>
              <a:rPr lang="nl-NL" sz="5400" dirty="0" err="1"/>
              <a:t>hydrophones</a:t>
            </a:r>
            <a:r>
              <a:rPr lang="nl-NL" sz="5400" dirty="0"/>
              <a:t> </a:t>
            </a:r>
            <a:br>
              <a:rPr lang="nl-NL" sz="5400" dirty="0"/>
            </a:br>
            <a:r>
              <a:rPr lang="nl-NL" sz="5400" dirty="0" err="1"/>
              <a:t>for</a:t>
            </a:r>
            <a:r>
              <a:rPr lang="nl-NL" sz="5400" dirty="0"/>
              <a:t> </a:t>
            </a:r>
            <a:r>
              <a:rPr lang="nl-NL" sz="5400" dirty="0" err="1" smtClean="0"/>
              <a:t>relic</a:t>
            </a:r>
            <a:r>
              <a:rPr lang="nl-NL" sz="5400" dirty="0" smtClean="0"/>
              <a:t> neutrino </a:t>
            </a:r>
            <a:r>
              <a:rPr lang="nl-NL" sz="5400" dirty="0" err="1"/>
              <a:t>detection</a:t>
            </a:r>
            <a:endParaRPr lang="nl-NL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7607431" y="326542"/>
            <a:ext cx="451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 smtClean="0"/>
              <a:t>November, </a:t>
            </a:r>
            <a:r>
              <a:rPr lang="nl-NL" i="1" dirty="0"/>
              <a:t>2018, The Netherlands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4D33F9-1505-45E3-8A0A-29374D25011C}"/>
              </a:ext>
            </a:extLst>
          </p:cNvPr>
          <p:cNvGrpSpPr/>
          <p:nvPr/>
        </p:nvGrpSpPr>
        <p:grpSpPr>
          <a:xfrm>
            <a:off x="360348" y="1687720"/>
            <a:ext cx="2006906" cy="1977037"/>
            <a:chOff x="831273" y="3384215"/>
            <a:chExt cx="2006906" cy="177387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1A7B18-4BD5-42C0-8CA9-673A8C7F7598}"/>
                </a:ext>
              </a:extLst>
            </p:cNvPr>
            <p:cNvSpPr txBox="1"/>
            <p:nvPr/>
          </p:nvSpPr>
          <p:spPr>
            <a:xfrm flipH="1">
              <a:off x="1106424" y="3624820"/>
              <a:ext cx="1599870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2800" b="1" dirty="0">
                  <a:solidFill>
                    <a:srgbClr val="FF0000"/>
                  </a:solidFill>
                </a:rPr>
                <a:t>Km</a:t>
              </a:r>
              <a:r>
                <a:rPr lang="nl-NL" sz="2800" b="1" baseline="30000" dirty="0">
                  <a:solidFill>
                    <a:srgbClr val="FF0000"/>
                  </a:solidFill>
                </a:rPr>
                <a:t>3</a:t>
              </a:r>
              <a:r>
                <a:rPr lang="nl-NL" sz="2800" dirty="0">
                  <a:solidFill>
                    <a:srgbClr val="0161AF"/>
                  </a:solidFill>
                </a:rPr>
                <a:t> </a:t>
              </a:r>
            </a:p>
            <a:p>
              <a:r>
                <a:rPr lang="nl-NL" sz="2800" b="1" dirty="0">
                  <a:solidFill>
                    <a:srgbClr val="FF0000"/>
                  </a:solidFill>
                </a:rPr>
                <a:t>Ne</a:t>
              </a:r>
              <a:r>
                <a:rPr lang="nl-NL" sz="2800" dirty="0"/>
                <a:t>utrino</a:t>
              </a:r>
              <a:r>
                <a:rPr lang="nl-NL" sz="2800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nl-NL" sz="2800" b="1" dirty="0" err="1">
                  <a:solidFill>
                    <a:srgbClr val="FF0000"/>
                  </a:solidFill>
                </a:rPr>
                <a:t>T</a:t>
              </a:r>
              <a:r>
                <a:rPr lang="nl-NL" sz="2800" dirty="0" err="1"/>
                <a:t>elescope</a:t>
              </a:r>
              <a:endParaRPr lang="en-US" sz="28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43BEBC8-87B7-48B3-B009-FD1E18CA9C17}"/>
                </a:ext>
              </a:extLst>
            </p:cNvPr>
            <p:cNvSpPr/>
            <p:nvPr/>
          </p:nvSpPr>
          <p:spPr>
            <a:xfrm flipH="1">
              <a:off x="831273" y="3384215"/>
              <a:ext cx="2006906" cy="17738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2735225" y="4142565"/>
            <a:ext cx="6471904" cy="2312693"/>
            <a:chOff x="1721040" y="4218765"/>
            <a:chExt cx="6471904" cy="2312693"/>
          </a:xfrm>
        </p:grpSpPr>
        <p:pic>
          <p:nvPicPr>
            <p:cNvPr id="42" name="Content Placeholder 19">
              <a:extLst>
                <a:ext uri="{FF2B5EF4-FFF2-40B4-BE49-F238E27FC236}">
                  <a16:creationId xmlns:a16="http://schemas.microsoft.com/office/drawing/2014/main" id="{D59A2070-C18C-4AB7-91E3-4B207ECF1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0" y="4218807"/>
              <a:ext cx="2988465" cy="231265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CC31E2E-F7A9-47C4-B49A-AA33081A7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2922" y="4218765"/>
              <a:ext cx="2260022" cy="2312693"/>
            </a:xfrm>
            <a:prstGeom prst="rect">
              <a:avLst/>
            </a:prstGeom>
          </p:spPr>
        </p:pic>
        <p:pic>
          <p:nvPicPr>
            <p:cNvPr id="45" name="Content Placeholder 5">
              <a:extLst>
                <a:ext uri="{FF2B5EF4-FFF2-40B4-BE49-F238E27FC236}">
                  <a16:creationId xmlns:a16="http://schemas.microsoft.com/office/drawing/2014/main" id="{645D256C-F129-4A9A-A577-F9F8007EFA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129"/>
            <a:stretch/>
          </p:blipFill>
          <p:spPr>
            <a:xfrm>
              <a:off x="4969348" y="4218765"/>
              <a:ext cx="678173" cy="2312693"/>
            </a:xfrm>
            <a:prstGeom prst="rect">
              <a:avLst/>
            </a:prstGeom>
          </p:spPr>
        </p:pic>
      </p:grpSp>
      <p:pic>
        <p:nvPicPr>
          <p:cNvPr id="1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8" y="326542"/>
            <a:ext cx="2327303" cy="720000"/>
          </a:xfrm>
          <a:prstGeom prst="rect">
            <a:avLst/>
          </a:prstGeom>
        </p:spPr>
      </p:pic>
      <p:pic>
        <p:nvPicPr>
          <p:cNvPr id="15" name="Picture 35">
            <a:extLst>
              <a:ext uri="{FF2B5EF4-FFF2-40B4-BE49-F238E27FC236}">
                <a16:creationId xmlns:a16="http://schemas.microsoft.com/office/drawing/2014/main" id="{AF25328E-C3A8-4028-99B9-CE40635EF3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32" y="353561"/>
            <a:ext cx="1685250" cy="663621"/>
          </a:xfrm>
          <a:prstGeom prst="rect">
            <a:avLst/>
          </a:prstGeom>
        </p:spPr>
      </p:pic>
      <p:pic>
        <p:nvPicPr>
          <p:cNvPr id="16" name="Picture 38">
            <a:extLst>
              <a:ext uri="{FF2B5EF4-FFF2-40B4-BE49-F238E27FC236}">
                <a16:creationId xmlns:a16="http://schemas.microsoft.com/office/drawing/2014/main" id="{B6A270EE-9237-4D66-8053-5B0FB082C7E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9464" t="-16319" r="9464" b="-16908"/>
          <a:stretch/>
        </p:blipFill>
        <p:spPr>
          <a:xfrm>
            <a:off x="5296263" y="440422"/>
            <a:ext cx="1349829" cy="4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01536C-45FF-49F0-816D-BD9AA1888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It is a </a:t>
            </a:r>
            <a:r>
              <a:rPr lang="nl-NL" dirty="0" err="1"/>
              <a:t>really</a:t>
            </a:r>
            <a:r>
              <a:rPr lang="nl-NL" dirty="0"/>
              <a:t> new part of </a:t>
            </a:r>
            <a:r>
              <a:rPr lang="nl-NL" dirty="0" err="1"/>
              <a:t>physics</a:t>
            </a:r>
            <a:r>
              <a:rPr lang="nl-NL" dirty="0"/>
              <a:t>!</a:t>
            </a:r>
            <a:endParaRPr lang="en-US" dirty="0"/>
          </a:p>
          <a:p>
            <a:pPr lvl="1"/>
            <a:r>
              <a:rPr lang="en-US" dirty="0" smtClean="0"/>
              <a:t>Unknown </a:t>
            </a:r>
            <a:r>
              <a:rPr lang="en-US" i="1" dirty="0" smtClean="0"/>
              <a:t>absolute </a:t>
            </a:r>
            <a:r>
              <a:rPr lang="en-US" dirty="0"/>
              <a:t>flux of extremely high energetic neutrinos</a:t>
            </a:r>
          </a:p>
          <a:p>
            <a:pPr lvl="1"/>
            <a:r>
              <a:rPr lang="nl-NL" dirty="0" err="1"/>
              <a:t>So</a:t>
            </a:r>
            <a:r>
              <a:rPr lang="nl-NL" dirty="0"/>
              <a:t> far no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dared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exact </a:t>
            </a:r>
            <a:r>
              <a:rPr lang="nl-NL" dirty="0" err="1"/>
              <a:t>characteristics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sources</a:t>
            </a:r>
          </a:p>
          <a:p>
            <a:pPr lvl="2"/>
            <a:r>
              <a:rPr lang="nl-NL" dirty="0"/>
              <a:t>Top Down &amp; Bottom up</a:t>
            </a:r>
          </a:p>
          <a:p>
            <a:endParaRPr lang="nl-NL" dirty="0" smtClean="0"/>
          </a:p>
          <a:p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/>
              <a:t>we </a:t>
            </a:r>
            <a:r>
              <a:rPr lang="nl-NL" dirty="0" err="1"/>
              <a:t>need</a:t>
            </a:r>
            <a:r>
              <a:rPr lang="nl-NL" dirty="0"/>
              <a:t> is time (</a:t>
            </a:r>
            <a:r>
              <a:rPr lang="nl-NL" dirty="0" err="1"/>
              <a:t>and</a:t>
            </a:r>
            <a:r>
              <a:rPr lang="nl-NL" dirty="0"/>
              <a:t> a </a:t>
            </a:r>
            <a:r>
              <a:rPr lang="nl-NL" dirty="0" err="1"/>
              <a:t>nice</a:t>
            </a:r>
            <a:r>
              <a:rPr lang="nl-NL" dirty="0"/>
              <a:t> </a:t>
            </a:r>
            <a:r>
              <a:rPr lang="nl-NL" dirty="0" err="1"/>
              <a:t>hydrophone</a:t>
            </a:r>
            <a:r>
              <a:rPr lang="nl-NL" dirty="0"/>
              <a:t> </a:t>
            </a:r>
            <a:r>
              <a:rPr lang="nl-NL" dirty="0" err="1"/>
              <a:t>network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err="1" smtClean="0"/>
              <a:t>Don’t</a:t>
            </a:r>
            <a:r>
              <a:rPr lang="nl-NL" dirty="0" smtClean="0"/>
              <a:t> </a:t>
            </a:r>
            <a:r>
              <a:rPr lang="nl-NL" dirty="0" err="1" smtClean="0"/>
              <a:t>forget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additional</a:t>
            </a:r>
            <a:r>
              <a:rPr lang="nl-NL" dirty="0" smtClean="0"/>
              <a:t> </a:t>
            </a:r>
            <a:r>
              <a:rPr lang="nl-NL" dirty="0" err="1" smtClean="0"/>
              <a:t>science</a:t>
            </a:r>
            <a:r>
              <a:rPr lang="nl-NL" dirty="0" smtClean="0"/>
              <a:t>…</a:t>
            </a:r>
            <a:endParaRPr lang="nl-NL" dirty="0"/>
          </a:p>
          <a:p>
            <a:endParaRPr lang="nl-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F35316-F12F-4191-9BFF-CA65CC06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Remember</a:t>
            </a:r>
            <a:r>
              <a:rPr lang="nl-NL" dirty="0"/>
              <a:t>: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9FF2E1-9A5A-4BC6-91C9-643BB67DA644}"/>
              </a:ext>
            </a:extLst>
          </p:cNvPr>
          <p:cNvSpPr txBox="1"/>
          <p:nvPr/>
        </p:nvSpPr>
        <p:spPr>
          <a:xfrm>
            <a:off x="0" y="6532775"/>
            <a:ext cx="12192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R.S. Muller		‘KM3NeT </a:t>
            </a:r>
            <a:r>
              <a:rPr lang="nl-NL" sz="1600" dirty="0" err="1"/>
              <a:t>hydrophones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 smtClean="0"/>
              <a:t>relic</a:t>
            </a:r>
            <a:r>
              <a:rPr lang="nl-NL" sz="1600" dirty="0" smtClean="0"/>
              <a:t> neutrino </a:t>
            </a:r>
            <a:r>
              <a:rPr lang="nl-NL" sz="1600" dirty="0" err="1"/>
              <a:t>detection</a:t>
            </a:r>
            <a:r>
              <a:rPr lang="nl-NL" sz="1600" dirty="0"/>
              <a:t>’		</a:t>
            </a:r>
            <a:r>
              <a:rPr lang="nl-NL" sz="1600" dirty="0" smtClean="0"/>
              <a:t>November 2018</a:t>
            </a:r>
            <a:r>
              <a:rPr lang="nl-NL" sz="1600" dirty="0"/>
              <a:t>			</a:t>
            </a:r>
            <a:fld id="{D4F9A463-373C-4FD9-9D7F-3A0425FB8494}" type="slidenum">
              <a:rPr lang="nl-NL" sz="1600" smtClean="0"/>
              <a:t>20</a:t>
            </a:fld>
            <a:endParaRPr lang="nl-NL" sz="1600" dirty="0"/>
          </a:p>
        </p:txBody>
      </p:sp>
      <p:graphicFrame>
        <p:nvGraphicFramePr>
          <p:cNvPr id="10" name="Table 46">
            <a:extLst>
              <a:ext uri="{FF2B5EF4-FFF2-40B4-BE49-F238E27FC236}">
                <a16:creationId xmlns:a16="http://schemas.microsoft.com/office/drawing/2014/main" id="{96087C96-9817-4B29-B933-CF2A16EB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313514"/>
              </p:ext>
            </p:extLst>
          </p:nvPr>
        </p:nvGraphicFramePr>
        <p:xfrm>
          <a:off x="0" y="0"/>
          <a:ext cx="12192000" cy="338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773097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1042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637590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nl-NL" sz="1400" b="0" dirty="0">
                          <a:solidFill>
                            <a:schemeClr val="tx1"/>
                          </a:solidFill>
                        </a:rPr>
                        <a:t>Context/</a:t>
                      </a:r>
                      <a:r>
                        <a:rPr lang="nl-NL" sz="1400" b="0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Monte Carlo simulation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III.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6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47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… </a:t>
            </a:r>
            <a:r>
              <a:rPr lang="nl-NL" b="1" dirty="0" err="1" smtClean="0"/>
              <a:t>other</a:t>
            </a:r>
            <a:r>
              <a:rPr lang="nl-NL" b="1" dirty="0" smtClean="0"/>
              <a:t> </a:t>
            </a:r>
            <a:r>
              <a:rPr lang="nl-NL" b="1" dirty="0" err="1"/>
              <a:t>applications</a:t>
            </a:r>
            <a:r>
              <a:rPr lang="nl-NL" b="1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D0C7B-4C18-41E8-8045-839C2D107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Sea life </a:t>
            </a:r>
            <a:r>
              <a:rPr lang="nl-NL" dirty="0" err="1"/>
              <a:t>communication</a:t>
            </a:r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FA37AA-E27C-41B1-98D8-9E2F1CC88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/>
              <a:t>Earthquake</a:t>
            </a:r>
            <a:r>
              <a:rPr lang="nl-NL" dirty="0"/>
              <a:t> </a:t>
            </a:r>
            <a:r>
              <a:rPr lang="nl-NL" dirty="0" err="1"/>
              <a:t>detection</a:t>
            </a:r>
            <a:endParaRPr lang="nl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7C4F22-3A97-4558-B3BD-2A82E8252994}"/>
              </a:ext>
            </a:extLst>
          </p:cNvPr>
          <p:cNvSpPr txBox="1"/>
          <p:nvPr/>
        </p:nvSpPr>
        <p:spPr>
          <a:xfrm>
            <a:off x="0" y="6532775"/>
            <a:ext cx="12192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R.S. Muller		‘KM3NeT </a:t>
            </a:r>
            <a:r>
              <a:rPr lang="nl-NL" sz="1600" dirty="0" err="1"/>
              <a:t>hydrophones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 smtClean="0"/>
              <a:t>relic</a:t>
            </a:r>
            <a:r>
              <a:rPr lang="nl-NL" sz="1600" dirty="0" smtClean="0"/>
              <a:t> neutrino </a:t>
            </a:r>
            <a:r>
              <a:rPr lang="nl-NL" sz="1600" dirty="0" err="1"/>
              <a:t>detection</a:t>
            </a:r>
            <a:r>
              <a:rPr lang="nl-NL" sz="1600" dirty="0"/>
              <a:t>’		</a:t>
            </a:r>
            <a:r>
              <a:rPr lang="nl-NL" sz="1600" dirty="0" smtClean="0"/>
              <a:t>November </a:t>
            </a:r>
            <a:r>
              <a:rPr lang="nl-NL" sz="1600" dirty="0"/>
              <a:t>2018			</a:t>
            </a:r>
            <a:fld id="{D4F9A463-373C-4FD9-9D7F-3A0425FB8494}" type="slidenum">
              <a:rPr lang="nl-NL" sz="1600" smtClean="0"/>
              <a:t>21</a:t>
            </a:fld>
            <a:endParaRPr lang="nl-NL" sz="1600" dirty="0"/>
          </a:p>
        </p:txBody>
      </p:sp>
      <p:pic>
        <p:nvPicPr>
          <p:cNvPr id="13" name="Content Placeholder 19">
            <a:extLst>
              <a:ext uri="{FF2B5EF4-FFF2-40B4-BE49-F238E27FC236}">
                <a16:creationId xmlns:a16="http://schemas.microsoft.com/office/drawing/2014/main" id="{B23F3A40-FBF0-4BF1-A1FF-A75ACA8DF2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60411"/>
            <a:ext cx="5157787" cy="3573916"/>
          </a:xfrm>
          <a:prstGeom prst="rect">
            <a:avLst/>
          </a:prstGeom>
        </p:spPr>
      </p:pic>
      <p:pic>
        <p:nvPicPr>
          <p:cNvPr id="16" name="Content Placeholder 13">
            <a:extLst>
              <a:ext uri="{FF2B5EF4-FFF2-40B4-BE49-F238E27FC236}">
                <a16:creationId xmlns:a16="http://schemas.microsoft.com/office/drawing/2014/main" id="{B48EF6BA-C723-4E96-BE28-94F55D0538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t="31719" r="24100"/>
          <a:stretch/>
        </p:blipFill>
        <p:spPr>
          <a:xfrm>
            <a:off x="6172200" y="2560422"/>
            <a:ext cx="5183188" cy="3573894"/>
          </a:xfrm>
          <a:prstGeom prst="rect">
            <a:avLst/>
          </a:prstGeom>
        </p:spPr>
      </p:pic>
      <p:graphicFrame>
        <p:nvGraphicFramePr>
          <p:cNvPr id="9" name="Table 46">
            <a:extLst>
              <a:ext uri="{FF2B5EF4-FFF2-40B4-BE49-F238E27FC236}">
                <a16:creationId xmlns:a16="http://schemas.microsoft.com/office/drawing/2014/main" id="{96087C96-9817-4B29-B933-CF2A16EB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647241"/>
              </p:ext>
            </p:extLst>
          </p:nvPr>
        </p:nvGraphicFramePr>
        <p:xfrm>
          <a:off x="0" y="0"/>
          <a:ext cx="12192000" cy="338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773097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1042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637590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nl-NL" sz="1400" b="0" dirty="0">
                          <a:solidFill>
                            <a:schemeClr val="tx1"/>
                          </a:solidFill>
                        </a:rPr>
                        <a:t>Context/</a:t>
                      </a:r>
                      <a:r>
                        <a:rPr lang="nl-NL" sz="1400" b="0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Monte Carlo simulation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III.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6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9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4223-B98E-4166-9589-DAD10BF8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4223-B98E-4166-9589-DAD10BF8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Back-up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Content Placeholder 12">
            <a:extLst>
              <a:ext uri="{FF2B5EF4-FFF2-40B4-BE49-F238E27FC236}">
                <a16:creationId xmlns:a16="http://schemas.microsoft.com/office/drawing/2014/main" id="{A2DAE23C-E425-4E35-94C4-326682891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99" y="2470160"/>
            <a:ext cx="6677369" cy="26290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Neutrino </a:t>
            </a:r>
            <a:r>
              <a:rPr lang="nl-NL" b="1" dirty="0" err="1"/>
              <a:t>interactions</a:t>
            </a:r>
            <a:endParaRPr lang="nl-NL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909A6F-144C-4AA6-809A-02260548AE77}"/>
              </a:ext>
            </a:extLst>
          </p:cNvPr>
          <p:cNvGrpSpPr>
            <a:grpSpLocks noChangeAspect="1"/>
          </p:cNvGrpSpPr>
          <p:nvPr/>
        </p:nvGrpSpPr>
        <p:grpSpPr>
          <a:xfrm>
            <a:off x="5705583" y="3032573"/>
            <a:ext cx="5334000" cy="1847553"/>
            <a:chOff x="3868107" y="2993056"/>
            <a:chExt cx="7112000" cy="246340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AA63646-E99E-468D-BD75-1014B8E08E57}"/>
                </a:ext>
              </a:extLst>
            </p:cNvPr>
            <p:cNvSpPr/>
            <p:nvPr/>
          </p:nvSpPr>
          <p:spPr>
            <a:xfrm>
              <a:off x="3868107" y="2993056"/>
              <a:ext cx="2908300" cy="7239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BB2F85A-5BC2-4362-B0DA-59CDCDED4A29}"/>
                </a:ext>
              </a:extLst>
            </p:cNvPr>
            <p:cNvSpPr/>
            <p:nvPr/>
          </p:nvSpPr>
          <p:spPr>
            <a:xfrm>
              <a:off x="8300407" y="2993056"/>
              <a:ext cx="2679700" cy="7239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6B25132-B3B2-4664-8E20-D8DEFDD062C3}"/>
                </a:ext>
              </a:extLst>
            </p:cNvPr>
            <p:cNvSpPr/>
            <p:nvPr/>
          </p:nvSpPr>
          <p:spPr>
            <a:xfrm>
              <a:off x="4490407" y="4732560"/>
              <a:ext cx="1600200" cy="7239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7421FEF-7FD2-4EF3-A5DA-072CB1546662}"/>
                </a:ext>
              </a:extLst>
            </p:cNvPr>
            <p:cNvSpPr/>
            <p:nvPr/>
          </p:nvSpPr>
          <p:spPr>
            <a:xfrm>
              <a:off x="8554407" y="4732560"/>
              <a:ext cx="1270000" cy="7239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0CC0F9-B172-44DE-9204-C43A03601834}"/>
              </a:ext>
            </a:extLst>
          </p:cNvPr>
          <p:cNvGrpSpPr/>
          <p:nvPr/>
        </p:nvGrpSpPr>
        <p:grpSpPr>
          <a:xfrm>
            <a:off x="747793" y="2206229"/>
            <a:ext cx="3223260" cy="3152775"/>
            <a:chOff x="880581" y="2253378"/>
            <a:chExt cx="3223260" cy="31527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80C912-7C8B-4394-BF0D-70D82801353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9413" y="4201122"/>
              <a:ext cx="2663190" cy="1205031"/>
              <a:chOff x="838200" y="1970883"/>
              <a:chExt cx="3550920" cy="160670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43BB1EB-BC23-4185-BD08-516D0C4E9D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827" b="62475"/>
              <a:stretch/>
            </p:blipFill>
            <p:spPr>
              <a:xfrm>
                <a:off x="838200" y="1970883"/>
                <a:ext cx="3550920" cy="1606708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AAB6139-443C-41B4-9EDF-E5AD096468FF}"/>
                  </a:ext>
                </a:extLst>
              </p:cNvPr>
              <p:cNvSpPr/>
              <p:nvPr/>
            </p:nvSpPr>
            <p:spPr>
              <a:xfrm>
                <a:off x="3474720" y="3293738"/>
                <a:ext cx="914400" cy="283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0F997D3-5731-45E4-B1A8-9EBEBDDCB3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581" y="2253378"/>
              <a:ext cx="3223260" cy="1385054"/>
              <a:chOff x="6864426" y="1730853"/>
              <a:chExt cx="4297680" cy="184673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994C5B8-ED02-4B07-A2AE-CA70A73F0B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627" r="13224" b="56869"/>
              <a:stretch/>
            </p:blipFill>
            <p:spPr>
              <a:xfrm>
                <a:off x="6864426" y="1730853"/>
                <a:ext cx="4297680" cy="1846738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C51AC0-EA5A-475D-A951-3B0B59356500}"/>
                  </a:ext>
                </a:extLst>
              </p:cNvPr>
              <p:cNvSpPr/>
              <p:nvPr/>
            </p:nvSpPr>
            <p:spPr>
              <a:xfrm>
                <a:off x="9664700" y="3098800"/>
                <a:ext cx="1497405" cy="4787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58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Acoustic</a:t>
            </a:r>
            <a:r>
              <a:rPr lang="nl-NL" b="1" dirty="0"/>
              <a:t> </a:t>
            </a:r>
            <a:r>
              <a:rPr lang="nl-NL" b="1" dirty="0" err="1"/>
              <a:t>signal</a:t>
            </a:r>
            <a:endParaRPr lang="nl-NL" b="1" dirty="0"/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31EA67E1-15FA-4BE6-869B-CFFDFEBF1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06313"/>
            <a:ext cx="10515600" cy="398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Pressure</a:t>
            </a:r>
            <a:r>
              <a:rPr lang="nl-NL" b="1" dirty="0"/>
              <a:t> wave </a:t>
            </a:r>
            <a:r>
              <a:rPr lang="nl-NL" b="1" dirty="0" err="1"/>
              <a:t>detection</a:t>
            </a:r>
            <a:r>
              <a:rPr lang="nl-NL" b="1" dirty="0"/>
              <a:t> of neutrino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43">
                <a:extLst>
                  <a:ext uri="{FF2B5EF4-FFF2-40B4-BE49-F238E27FC236}">
                    <a16:creationId xmlns:a16="http://schemas.microsoft.com/office/drawing/2014/main" id="{06E00F4A-28A0-4073-A3C0-992A98AD5CD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351338"/>
              </a:xfrm>
            </p:spPr>
            <p:txBody>
              <a:bodyPr/>
              <a:lstStyle/>
              <a:p>
                <a:r>
                  <a:rPr lang="nl-NL" dirty="0"/>
                  <a:t>Bipolar </a:t>
                </a:r>
                <a:r>
                  <a:rPr lang="nl-NL" dirty="0" err="1"/>
                  <a:t>pulse</a:t>
                </a:r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10 – 50 kHz</a:t>
                </a:r>
              </a:p>
              <a:p>
                <a:endParaRPr lang="nl-NL" dirty="0"/>
              </a:p>
              <a:p>
                <a:r>
                  <a:rPr lang="nl-NL" dirty="0" smtClean="0"/>
                  <a:t>E</a:t>
                </a:r>
                <a14:m>
                  <m:oMath xmlns:m="http://schemas.openxmlformats.org/officeDocument/2006/math">
                    <m:r>
                      <a:rPr lang="nl-NL" i="1" baseline="-25000">
                        <a:latin typeface="Cambria Math" panose="02040503050406030204" pitchFamily="18" charset="0"/>
                      </a:rPr>
                      <m:t>𝜈</m:t>
                    </m:r>
                    <m:r>
                      <a:rPr lang="nl-NL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/>
                  <a:t> ~ 10</a:t>
                </a:r>
                <a:r>
                  <a:rPr lang="nl-NL" baseline="30000" dirty="0"/>
                  <a:t>14</a:t>
                </a:r>
                <a:r>
                  <a:rPr lang="nl-NL" dirty="0"/>
                  <a:t> eV </a:t>
                </a:r>
                <a:r>
                  <a:rPr lang="nl-NL" dirty="0">
                    <a:sym typeface="Wingdings" panose="05000000000000000000" pitchFamily="2" charset="2"/>
                  </a:rPr>
                  <a:t> </a:t>
                </a:r>
                <a:r>
                  <a:rPr lang="nl-NL" dirty="0" err="1">
                    <a:sym typeface="Wingdings" panose="05000000000000000000" pitchFamily="2" charset="2"/>
                  </a:rPr>
                  <a:t>nPa</a:t>
                </a:r>
                <a:endParaRPr lang="nl-NL" dirty="0">
                  <a:sym typeface="Wingdings" panose="05000000000000000000" pitchFamily="2" charset="2"/>
                </a:endParaRPr>
              </a:p>
              <a:p>
                <a:r>
                  <a:rPr lang="nl-NL" dirty="0"/>
                  <a:t>E</a:t>
                </a:r>
                <a14:m>
                  <m:oMath xmlns:m="http://schemas.openxmlformats.org/officeDocument/2006/math">
                    <m:r>
                      <a:rPr lang="nl-NL" i="1" baseline="-2500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nl-NL" dirty="0"/>
                  <a:t> ~ 10</a:t>
                </a:r>
                <a:r>
                  <a:rPr lang="nl-NL" baseline="30000" dirty="0"/>
                  <a:t>21</a:t>
                </a:r>
                <a:r>
                  <a:rPr lang="nl-NL" dirty="0"/>
                  <a:t> eV </a:t>
                </a:r>
                <a:r>
                  <a:rPr lang="nl-NL" dirty="0">
                    <a:sym typeface="Wingdings" panose="05000000000000000000" pitchFamily="2" charset="2"/>
                  </a:rPr>
                  <a:t> Pa</a:t>
                </a:r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4" name="Content Placeholder 43">
                <a:extLst>
                  <a:ext uri="{FF2B5EF4-FFF2-40B4-BE49-F238E27FC236}">
                    <a16:creationId xmlns:a16="http://schemas.microsoft.com/office/drawing/2014/main" id="{06E00F4A-28A0-4073-A3C0-992A98AD5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351338"/>
              </a:xfrm>
              <a:blipFill>
                <a:blip r:embed="rId4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E9158FB8-E13F-46D8-A849-ACD3CFFACE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20" y="1825625"/>
            <a:ext cx="43943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F35316-F12F-4191-9BFF-CA65CC06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Assumptions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8EA1886-321D-4D4F-9145-7B2EBACE8E8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nl-NL" dirty="0"/>
                  <a:t>Spectral index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α</m:t>
                    </m:r>
                    <m:r>
                      <a:rPr lang="nl-NL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Bottom up</a:t>
                </a:r>
                <a:endParaRPr lang="en-US" dirty="0"/>
              </a:p>
              <a:p>
                <a:pPr lvl="1"/>
                <a:r>
                  <a:rPr lang="en-US" dirty="0"/>
                  <a:t>z ∼ 2</a:t>
                </a:r>
              </a:p>
              <a:p>
                <a:pPr lvl="1"/>
                <a:r>
                  <a:rPr lang="nl-NL" dirty="0"/>
                  <a:t>n </a:t>
                </a:r>
                <a:r>
                  <a:rPr lang="en-US" dirty="0"/>
                  <a:t>= 4	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nl-NL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α</m:t>
                    </m:r>
                    <m:r>
                      <a:rPr lang="nl-NL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nl-NL" sz="2400" b="1" dirty="0"/>
              </a:p>
              <a:p>
                <a:r>
                  <a:rPr lang="nl-NL" dirty="0"/>
                  <a:t>Top down</a:t>
                </a:r>
                <a:endParaRPr lang="en-US" dirty="0"/>
              </a:p>
              <a:p>
                <a:pPr lvl="1"/>
                <a:r>
                  <a:rPr lang="en-US" dirty="0"/>
                  <a:t>z ∼ 20</a:t>
                </a:r>
              </a:p>
              <a:p>
                <a:pPr lvl="1"/>
                <a:r>
                  <a:rPr lang="nl-NL" dirty="0"/>
                  <a:t>n =  2	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n</m:t>
                    </m:r>
                    <m:r>
                      <a:rPr lang="nl-NL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α</m:t>
                    </m:r>
                    <m:r>
                      <a:rPr lang="nl-NL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dirty="0"/>
                  <a:t>)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8EA1886-321D-4D4F-9145-7B2EBACE8E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882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9D3E5D7-4799-4224-A755-6428E923640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Quasi degenerate neutrino mass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dirty="0"/>
                  <a:t>eV</a:t>
                </a:r>
              </a:p>
              <a:p>
                <a:endParaRPr lang="nl-NL" dirty="0"/>
              </a:p>
              <a:p>
                <a:r>
                  <a:rPr lang="nl-NL" dirty="0"/>
                  <a:t>Flat </a:t>
                </a:r>
                <a:r>
                  <a:rPr lang="nl-NL" dirty="0" err="1"/>
                  <a:t>universe</a:t>
                </a:r>
                <a:r>
                  <a:rPr lang="nl-NL" dirty="0"/>
                  <a:t/>
                </a:r>
                <a:br>
                  <a:rPr lang="nl-NL" dirty="0"/>
                </a:br>
                <a:r>
                  <a:rPr lang="nl-NL" dirty="0" err="1"/>
                  <a:t>Density</a:t>
                </a:r>
                <a:r>
                  <a:rPr lang="nl-NL" dirty="0"/>
                  <a:t> parameters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nl-NL" dirty="0"/>
                  <a:t>) &amp; </a:t>
                </a:r>
                <a:r>
                  <a:rPr lang="nl-NL" dirty="0" err="1"/>
                  <a:t>hubble</a:t>
                </a:r>
                <a:r>
                  <a:rPr lang="nl-NL" dirty="0"/>
                  <a:t> constant (h) </a:t>
                </a:r>
                <a:r>
                  <a:rPr lang="nl-NL" dirty="0" err="1"/>
                  <a:t>from</a:t>
                </a:r>
                <a:r>
                  <a:rPr lang="nl-NL" dirty="0"/>
                  <a:t> Planck 2015 data</a:t>
                </a:r>
              </a:p>
              <a:p>
                <a:endParaRPr lang="nl-NL" dirty="0"/>
              </a:p>
              <a:p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𝜈</m:t>
                    </m:r>
                    <m:groupChr>
                      <m:groupChrPr>
                        <m:chr m:val="⇔"/>
                        <m:vertJc m:val="bot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acc>
                      <m:accPr>
                        <m:chr m:val="̅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r>
                  <a:rPr lang="nl-NL" i="1" dirty="0">
                    <a:latin typeface="Cambria Math" panose="02040503050406030204" pitchFamily="18" charset="0"/>
                  </a:rPr>
                  <a:t/>
                </a:r>
                <a:br>
                  <a:rPr lang="nl-NL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groupChr>
                      <m:groupChrPr>
                        <m:chr m:val="⇔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groupChr>
                      <m:groupChrPr>
                        <m:chr m:val="⇔"/>
                        <m:vertJc m:val="bot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9D3E5D7-4799-4224-A755-6428E9236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5"/>
                <a:stretch>
                  <a:fillRect l="-1882" t="-2101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0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2439"/>
            <a:ext cx="9144000" cy="2387600"/>
          </a:xfrm>
        </p:spPr>
        <p:txBody>
          <a:bodyPr>
            <a:normAutofit/>
          </a:bodyPr>
          <a:lstStyle/>
          <a:p>
            <a:r>
              <a:rPr lang="nl-NL" sz="5400" dirty="0"/>
              <a:t>KM3NeT </a:t>
            </a:r>
            <a:r>
              <a:rPr lang="nl-NL" sz="5400" dirty="0" err="1">
                <a:solidFill>
                  <a:srgbClr val="FF0000"/>
                </a:solidFill>
              </a:rPr>
              <a:t>hydrophones</a:t>
            </a:r>
            <a:r>
              <a:rPr lang="nl-NL" sz="5400" dirty="0">
                <a:solidFill>
                  <a:srgbClr val="FF0000"/>
                </a:solidFill>
              </a:rPr>
              <a:t> </a:t>
            </a:r>
            <a:r>
              <a:rPr lang="nl-NL" sz="5400" dirty="0"/>
              <a:t/>
            </a:r>
            <a:br>
              <a:rPr lang="nl-NL" sz="5400" dirty="0"/>
            </a:br>
            <a:r>
              <a:rPr lang="nl-NL" sz="5400" dirty="0" err="1"/>
              <a:t>for</a:t>
            </a:r>
            <a:r>
              <a:rPr lang="nl-NL" sz="5400" dirty="0"/>
              <a:t> </a:t>
            </a:r>
            <a:r>
              <a:rPr lang="nl-NL" sz="5400" dirty="0" err="1" smtClean="0"/>
              <a:t>relic</a:t>
            </a:r>
            <a:r>
              <a:rPr lang="nl-NL" sz="5400" dirty="0" smtClean="0"/>
              <a:t> neutrino </a:t>
            </a:r>
            <a:r>
              <a:rPr lang="nl-NL" sz="5400" dirty="0" err="1"/>
              <a:t>detection</a:t>
            </a:r>
            <a:endParaRPr lang="nl-NL" sz="5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3BE4C9-664A-47B0-A80B-D95FCAC5C938}"/>
              </a:ext>
            </a:extLst>
          </p:cNvPr>
          <p:cNvGrpSpPr/>
          <p:nvPr/>
        </p:nvGrpSpPr>
        <p:grpSpPr>
          <a:xfrm>
            <a:off x="9408300" y="2040166"/>
            <a:ext cx="2519399" cy="1399144"/>
            <a:chOff x="9355924" y="3429001"/>
            <a:chExt cx="2519399" cy="139914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532229-4203-4746-BA5C-D8A9690715E6}"/>
                </a:ext>
              </a:extLst>
            </p:cNvPr>
            <p:cNvSpPr/>
            <p:nvPr/>
          </p:nvSpPr>
          <p:spPr>
            <a:xfrm flipH="1">
              <a:off x="9355924" y="3429001"/>
              <a:ext cx="2519399" cy="13991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F9C6EE-2E5B-4FDF-8E16-D0E0452905AA}"/>
                </a:ext>
              </a:extLst>
            </p:cNvPr>
            <p:cNvSpPr txBox="1"/>
            <p:nvPr/>
          </p:nvSpPr>
          <p:spPr>
            <a:xfrm flipH="1">
              <a:off x="9664547" y="3688776"/>
              <a:ext cx="2006906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2800" dirty="0" err="1">
                  <a:solidFill>
                    <a:srgbClr val="FF0000"/>
                  </a:solidFill>
                </a:rPr>
                <a:t>Microphones</a:t>
              </a:r>
              <a:r>
                <a:rPr lang="nl-NL" sz="2800" dirty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nl-NL" sz="2800" dirty="0" err="1">
                  <a:solidFill>
                    <a:srgbClr val="FF0000"/>
                  </a:solidFill>
                </a:rPr>
                <a:t>underwater</a:t>
              </a:r>
              <a:endParaRPr lang="en-US" sz="2800" dirty="0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BD3D455-6EC5-4F18-9D9D-9D40968AFB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" b="30879"/>
          <a:stretch/>
        </p:blipFill>
        <p:spPr>
          <a:xfrm>
            <a:off x="9492460" y="4115258"/>
            <a:ext cx="1992684" cy="23126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427117-8E56-44DE-9D2A-80D8CAEDF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07" y="4142565"/>
            <a:ext cx="2260022" cy="2312693"/>
          </a:xfrm>
          <a:prstGeom prst="rect">
            <a:avLst/>
          </a:prstGeom>
        </p:spPr>
      </p:pic>
      <p:sp>
        <p:nvSpPr>
          <p:cNvPr id="23" name="TextBox 9"/>
          <p:cNvSpPr txBox="1"/>
          <p:nvPr/>
        </p:nvSpPr>
        <p:spPr>
          <a:xfrm>
            <a:off x="7607431" y="326542"/>
            <a:ext cx="451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 smtClean="0"/>
              <a:t>November, </a:t>
            </a:r>
            <a:r>
              <a:rPr lang="nl-NL" i="1" dirty="0"/>
              <a:t>2018, The Netherlands</a:t>
            </a: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8" y="326542"/>
            <a:ext cx="2327303" cy="720000"/>
          </a:xfrm>
          <a:prstGeom prst="rect">
            <a:avLst/>
          </a:prstGeom>
        </p:spPr>
      </p:pic>
      <p:pic>
        <p:nvPicPr>
          <p:cNvPr id="26" name="Picture 35">
            <a:extLst>
              <a:ext uri="{FF2B5EF4-FFF2-40B4-BE49-F238E27FC236}">
                <a16:creationId xmlns:a16="http://schemas.microsoft.com/office/drawing/2014/main" id="{AF25328E-C3A8-4028-99B9-CE40635EF3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32" y="353561"/>
            <a:ext cx="1685250" cy="663621"/>
          </a:xfrm>
          <a:prstGeom prst="rect">
            <a:avLst/>
          </a:prstGeom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B6A270EE-9237-4D66-8053-5B0FB082C7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464" t="-16319" r="9464" b="-16908"/>
          <a:stretch/>
        </p:blipFill>
        <p:spPr>
          <a:xfrm>
            <a:off x="5296263" y="440422"/>
            <a:ext cx="1349829" cy="489898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 flipH="1">
            <a:off x="8077118" y="4115258"/>
            <a:ext cx="1415342" cy="10362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 flipV="1">
            <a:off x="8077118" y="5331570"/>
            <a:ext cx="1415342" cy="10148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4812" y="4164407"/>
            <a:ext cx="2308641" cy="226900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183" y="4164407"/>
            <a:ext cx="3415298" cy="226127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9009445" y="6461125"/>
            <a:ext cx="6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P</a:t>
            </a:r>
            <a:r>
              <a:rPr lang="nl-NL" dirty="0" err="1" smtClean="0"/>
              <a:t>iezo</a:t>
            </a:r>
            <a:endParaRPr lang="en-GB" dirty="0"/>
          </a:p>
        </p:txBody>
      </p:sp>
      <p:sp>
        <p:nvSpPr>
          <p:cNvPr id="33" name="Tekstvak 32"/>
          <p:cNvSpPr txBox="1"/>
          <p:nvPr/>
        </p:nvSpPr>
        <p:spPr>
          <a:xfrm>
            <a:off x="3502262" y="6455353"/>
            <a:ext cx="134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Optical fiber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1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2439"/>
            <a:ext cx="9144000" cy="2387600"/>
          </a:xfrm>
        </p:spPr>
        <p:txBody>
          <a:bodyPr>
            <a:normAutofit/>
          </a:bodyPr>
          <a:lstStyle/>
          <a:p>
            <a:r>
              <a:rPr lang="nl-NL" sz="5400" dirty="0"/>
              <a:t>KM3NeT </a:t>
            </a:r>
            <a:r>
              <a:rPr lang="nl-NL" sz="5400" dirty="0" err="1"/>
              <a:t>hydrophones</a:t>
            </a:r>
            <a:r>
              <a:rPr lang="nl-NL" sz="5400" dirty="0">
                <a:solidFill>
                  <a:srgbClr val="FF0000"/>
                </a:solidFill>
              </a:rPr>
              <a:t> </a:t>
            </a:r>
            <a:r>
              <a:rPr lang="nl-NL" sz="5400" dirty="0"/>
              <a:t/>
            </a:r>
            <a:br>
              <a:rPr lang="nl-NL" sz="5400" dirty="0"/>
            </a:br>
            <a:r>
              <a:rPr lang="nl-NL" sz="5400" dirty="0" err="1"/>
              <a:t>for</a:t>
            </a:r>
            <a:r>
              <a:rPr lang="nl-NL" sz="5400" dirty="0"/>
              <a:t> </a:t>
            </a:r>
            <a:r>
              <a:rPr lang="nl-NL" sz="5400" dirty="0" err="1" smtClean="0">
                <a:solidFill>
                  <a:srgbClr val="FF0000"/>
                </a:solidFill>
              </a:rPr>
              <a:t>relic</a:t>
            </a:r>
            <a:r>
              <a:rPr lang="nl-NL" sz="5400" dirty="0" smtClean="0">
                <a:solidFill>
                  <a:srgbClr val="FF0000"/>
                </a:solidFill>
              </a:rPr>
              <a:t> neutrino </a:t>
            </a:r>
            <a:r>
              <a:rPr lang="nl-NL" sz="5400" dirty="0" err="1"/>
              <a:t>detection</a:t>
            </a:r>
            <a:endParaRPr lang="nl-NL" sz="5400" dirty="0"/>
          </a:p>
        </p:txBody>
      </p:sp>
      <p:sp>
        <p:nvSpPr>
          <p:cNvPr id="23" name="TextBox 9"/>
          <p:cNvSpPr txBox="1"/>
          <p:nvPr/>
        </p:nvSpPr>
        <p:spPr>
          <a:xfrm>
            <a:off x="7607431" y="326542"/>
            <a:ext cx="451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 smtClean="0"/>
              <a:t>November, </a:t>
            </a:r>
            <a:r>
              <a:rPr lang="nl-NL" i="1" dirty="0"/>
              <a:t>2018, The Netherlands</a:t>
            </a: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8" y="326542"/>
            <a:ext cx="2327303" cy="720000"/>
          </a:xfrm>
          <a:prstGeom prst="rect">
            <a:avLst/>
          </a:prstGeom>
        </p:spPr>
      </p:pic>
      <p:pic>
        <p:nvPicPr>
          <p:cNvPr id="26" name="Picture 35">
            <a:extLst>
              <a:ext uri="{FF2B5EF4-FFF2-40B4-BE49-F238E27FC236}">
                <a16:creationId xmlns:a16="http://schemas.microsoft.com/office/drawing/2014/main" id="{AF25328E-C3A8-4028-99B9-CE40635EF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32" y="353561"/>
            <a:ext cx="1685250" cy="663621"/>
          </a:xfrm>
          <a:prstGeom prst="rect">
            <a:avLst/>
          </a:prstGeom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B6A270EE-9237-4D66-8053-5B0FB082C7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464" t="-16319" r="9464" b="-16908"/>
          <a:stretch/>
        </p:blipFill>
        <p:spPr>
          <a:xfrm>
            <a:off x="5296263" y="440422"/>
            <a:ext cx="1349829" cy="489898"/>
          </a:xfrm>
          <a:prstGeom prst="rect">
            <a:avLst/>
          </a:prstGeom>
        </p:spPr>
      </p:pic>
      <p:grpSp>
        <p:nvGrpSpPr>
          <p:cNvPr id="15" name="Group 12">
            <a:extLst>
              <a:ext uri="{FF2B5EF4-FFF2-40B4-BE49-F238E27FC236}">
                <a16:creationId xmlns:a16="http://schemas.microsoft.com/office/drawing/2014/main" id="{E681E763-3085-4E3C-8017-8A09757C39C5}"/>
              </a:ext>
            </a:extLst>
          </p:cNvPr>
          <p:cNvGrpSpPr/>
          <p:nvPr/>
        </p:nvGrpSpPr>
        <p:grpSpPr>
          <a:xfrm>
            <a:off x="3394623" y="4066663"/>
            <a:ext cx="2541936" cy="2519194"/>
            <a:chOff x="831273" y="3384215"/>
            <a:chExt cx="2006906" cy="17738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3">
                  <a:extLst>
                    <a:ext uri="{FF2B5EF4-FFF2-40B4-BE49-F238E27FC236}">
                      <a16:creationId xmlns:a16="http://schemas.microsoft.com/office/drawing/2014/main" id="{424A14C4-EF37-4CA8-BEFF-6BED78C18FB9}"/>
                    </a:ext>
                  </a:extLst>
                </p:cNvPr>
                <p:cNvSpPr txBox="1"/>
                <p:nvPr/>
              </p:nvSpPr>
              <p:spPr>
                <a:xfrm flipH="1">
                  <a:off x="967466" y="3640498"/>
                  <a:ext cx="1732817" cy="121362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nl-NL" sz="2800" dirty="0">
                      <a:solidFill>
                        <a:srgbClr val="FF0000"/>
                      </a:solidFill>
                    </a:rPr>
                    <a:t>C</a:t>
                  </a:r>
                  <a:r>
                    <a:rPr lang="nl-NL" sz="2800" dirty="0"/>
                    <a:t>osmic</a:t>
                  </a:r>
                  <a:endParaRPr lang="nl-NL" sz="2800" dirty="0">
                    <a:solidFill>
                      <a:srgbClr val="0161AF"/>
                    </a:solidFill>
                  </a:endParaRPr>
                </a:p>
                <a:p>
                  <a:pPr algn="ctr"/>
                  <a:r>
                    <a:rPr lang="nl-NL" sz="2800" dirty="0">
                      <a:solidFill>
                        <a:srgbClr val="FF0000"/>
                      </a:solidFill>
                    </a:rPr>
                    <a:t>Neutrino </a:t>
                  </a:r>
                </a:p>
                <a:p>
                  <a:pPr algn="ctr"/>
                  <a:r>
                    <a:rPr lang="nl-NL" sz="2800" dirty="0">
                      <a:solidFill>
                        <a:srgbClr val="FF0000"/>
                      </a:solidFill>
                    </a:rPr>
                    <a:t>B</a:t>
                  </a:r>
                  <a:r>
                    <a:rPr lang="nl-NL" sz="2800" dirty="0"/>
                    <a:t>ackground</a:t>
                  </a:r>
                </a:p>
                <a:p>
                  <a:pPr algn="ctr"/>
                  <a:r>
                    <a:rPr lang="nl-NL" sz="2800" dirty="0"/>
                    <a:t>(</a:t>
                  </a:r>
                  <a:r>
                    <a:rPr lang="nl-NL" sz="2800" dirty="0">
                      <a:solidFill>
                        <a:srgbClr val="FF0000"/>
                      </a:solidFill>
                    </a:rPr>
                    <a:t>C</a:t>
                  </a:r>
                  <a14:m>
                    <m:oMath xmlns:m="http://schemas.openxmlformats.org/officeDocument/2006/math">
                      <m:r>
                        <a:rPr lang="nl-NL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nl-NL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nl-NL" sz="2800" dirty="0"/>
                    <a:t>)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3">
                  <a:extLst>
                    <a:ext uri="{FF2B5EF4-FFF2-40B4-BE49-F238E27FC236}">
                      <a16:creationId xmlns:a16="http://schemas.microsoft.com/office/drawing/2014/main" id="{424A14C4-EF37-4CA8-BEFF-6BED78C18F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67466" y="3640498"/>
                  <a:ext cx="1732817" cy="1213625"/>
                </a:xfrm>
                <a:prstGeom prst="rect">
                  <a:avLst/>
                </a:prstGeom>
                <a:blipFill>
                  <a:blip r:embed="rId6"/>
                  <a:stretch>
                    <a:fillRect t="-6007" b="-1166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E0B68841-A2A4-40A2-ADD3-7A1434B20D55}"/>
                </a:ext>
              </a:extLst>
            </p:cNvPr>
            <p:cNvSpPr/>
            <p:nvPr/>
          </p:nvSpPr>
          <p:spPr>
            <a:xfrm flipH="1">
              <a:off x="831273" y="3384215"/>
              <a:ext cx="2006906" cy="17738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Content Placeholder 8">
            <a:extLst>
              <a:ext uri="{FF2B5EF4-FFF2-40B4-BE49-F238E27FC236}">
                <a16:creationId xmlns:a16="http://schemas.microsoft.com/office/drawing/2014/main" id="{C8998F10-B1A7-4C55-91BD-0219AB3A08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09"/>
          <a:stretch/>
        </p:blipFill>
        <p:spPr>
          <a:xfrm>
            <a:off x="6329209" y="4010040"/>
            <a:ext cx="2556444" cy="257581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1" name="Group 12">
            <a:extLst>
              <a:ext uri="{FF2B5EF4-FFF2-40B4-BE49-F238E27FC236}">
                <a16:creationId xmlns:a16="http://schemas.microsoft.com/office/drawing/2014/main" id="{E681E763-3085-4E3C-8017-8A09757C39C5}"/>
              </a:ext>
            </a:extLst>
          </p:cNvPr>
          <p:cNvGrpSpPr/>
          <p:nvPr/>
        </p:nvGrpSpPr>
        <p:grpSpPr>
          <a:xfrm>
            <a:off x="1087112" y="4010040"/>
            <a:ext cx="2541936" cy="2519194"/>
            <a:chOff x="831273" y="3384215"/>
            <a:chExt cx="2006906" cy="1773873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4A14C4-EF37-4CA8-BEFF-6BED78C18FB9}"/>
                </a:ext>
              </a:extLst>
            </p:cNvPr>
            <p:cNvSpPr txBox="1"/>
            <p:nvPr/>
          </p:nvSpPr>
          <p:spPr>
            <a:xfrm flipH="1">
              <a:off x="967466" y="3967745"/>
              <a:ext cx="1732817" cy="6068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l-NL" sz="2800" dirty="0" err="1" smtClean="0"/>
                <a:t>Cosmological</a:t>
              </a:r>
              <a:endParaRPr lang="nl-NL" sz="2800" dirty="0"/>
            </a:p>
            <a:p>
              <a:pPr algn="ctr"/>
              <a:r>
                <a:rPr lang="nl-NL" sz="2800" dirty="0" smtClean="0"/>
                <a:t>n</a:t>
              </a:r>
              <a:r>
                <a:rPr lang="nl-NL" sz="2800" dirty="0" smtClean="0"/>
                <a:t>eutrino</a:t>
              </a:r>
              <a:endParaRPr lang="nl-NL" sz="2800" dirty="0"/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E0B68841-A2A4-40A2-ADD3-7A1434B20D55}"/>
                </a:ext>
              </a:extLst>
            </p:cNvPr>
            <p:cNvSpPr/>
            <p:nvPr/>
          </p:nvSpPr>
          <p:spPr>
            <a:xfrm flipH="1">
              <a:off x="831273" y="3384215"/>
              <a:ext cx="2006906" cy="17738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53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el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/>
                  <a:t>C</a:t>
                </a:r>
                <a14:m>
                  <m:oMath xmlns:m="http://schemas.openxmlformats.org/officeDocument/2006/math">
                    <m:r>
                      <a:rPr lang="nl-NL" b="0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nl-NL" dirty="0"/>
                  <a:t>B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closely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related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CMB</a:t>
                </a:r>
                <a:endParaRPr lang="en-GB" dirty="0"/>
              </a:p>
            </p:txBody>
          </p:sp>
        </mc:Choice>
        <mc:Fallback xmlns="">
          <p:sp>
            <p:nvSpPr>
              <p:cNvPr id="5" name="Titel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CMB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C</a:t>
            </a:r>
            <a:r>
              <a:rPr lang="en-GB" dirty="0" smtClean="0"/>
              <a:t>osmic </a:t>
            </a:r>
            <a:r>
              <a:rPr lang="en-GB" dirty="0"/>
              <a:t>microwave </a:t>
            </a:r>
            <a:r>
              <a:rPr lang="en-GB" dirty="0" smtClean="0"/>
              <a:t>background</a:t>
            </a:r>
          </a:p>
          <a:p>
            <a:r>
              <a:rPr lang="en-GB" dirty="0" smtClean="0"/>
              <a:t>Due to expansion of universe past 13.8 </a:t>
            </a:r>
            <a:r>
              <a:rPr lang="en-GB" dirty="0"/>
              <a:t>billion year </a:t>
            </a:r>
            <a:r>
              <a:rPr lang="en-GB" dirty="0" smtClean="0"/>
              <a:t>history: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2.725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jdelijke aanduiding voor tekst 7"/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nl-NL" dirty="0" smtClean="0"/>
                  <a:t>C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nl-NL" dirty="0" smtClean="0"/>
                  <a:t>B</a:t>
                </a:r>
                <a:endParaRPr lang="en-GB" dirty="0"/>
              </a:p>
            </p:txBody>
          </p:sp>
        </mc:Choice>
        <mc:Fallback xmlns="">
          <p:sp>
            <p:nvSpPr>
              <p:cNvPr id="8" name="Tijdelijke aanduiding voor tekst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4"/>
                <a:stretch>
                  <a:fillRect l="-1882" b="-170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ijdelijke aanduiding voor inhoud 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2505074"/>
                <a:ext cx="5183188" cy="4048125"/>
              </a:xfrm>
            </p:spPr>
            <p:txBody>
              <a:bodyPr/>
              <a:lstStyle/>
              <a:p>
                <a:r>
                  <a:rPr lang="nl-NL" dirty="0" smtClean="0"/>
                  <a:t>Cosmic neutrino background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GB" dirty="0" smtClean="0"/>
                  <a:t> of the CMB </a:t>
                </a:r>
                <a:r>
                  <a:rPr lang="en-GB" dirty="0" smtClean="0"/>
                  <a:t>temp: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sz="500" dirty="0" smtClean="0"/>
                  <a:t/>
                </a:r>
                <a:br>
                  <a:rPr lang="en-GB" sz="500" dirty="0" smtClean="0"/>
                </a:br>
                <a:r>
                  <a:rPr lang="en-GB" dirty="0" smtClean="0"/>
                  <a:t>1.95 K</a:t>
                </a:r>
                <a:endParaRPr lang="nl-NL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9" name="Tijdelijke aanduiding voor inhoud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2505074"/>
                <a:ext cx="5183188" cy="4048125"/>
              </a:xfrm>
              <a:blipFill>
                <a:blip r:embed="rId5"/>
                <a:stretch>
                  <a:fillRect l="-2118" t="-2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hthoek 2"/>
              <p:cNvSpPr/>
              <p:nvPr/>
            </p:nvSpPr>
            <p:spPr>
              <a:xfrm>
                <a:off x="6172200" y="5034655"/>
                <a:ext cx="518318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u="sng" dirty="0" smtClean="0"/>
                  <a:t>Energy per particle</a:t>
                </a:r>
                <a:endParaRPr lang="en-GB" sz="2800" u="sng" dirty="0"/>
              </a:p>
              <a:p>
                <a:pPr algn="ctr"/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800" dirty="0"/>
                  <a:t>eV - </a:t>
                </a:r>
                <a:r>
                  <a:rPr lang="en-GB" sz="2800" dirty="0" err="1"/>
                  <a:t>meV</a:t>
                </a:r>
                <a:r>
                  <a:rPr lang="en-GB" sz="2800" dirty="0"/>
                  <a:t> range</a:t>
                </a:r>
              </a:p>
            </p:txBody>
          </p:sp>
        </mc:Choice>
        <mc:Fallback>
          <p:sp>
            <p:nvSpPr>
              <p:cNvPr id="3" name="Rechthoe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034655"/>
                <a:ext cx="5183188" cy="954107"/>
              </a:xfrm>
              <a:prstGeom prst="rect">
                <a:avLst/>
              </a:prstGeom>
              <a:blipFill>
                <a:blip r:embed="rId6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8" y="4700722"/>
            <a:ext cx="3243942" cy="1621971"/>
          </a:xfrm>
          <a:prstGeom prst="rect">
            <a:avLst/>
          </a:prstGeom>
        </p:spPr>
      </p:pic>
      <p:graphicFrame>
        <p:nvGraphicFramePr>
          <p:cNvPr id="12" name="Table 46">
            <a:extLst>
              <a:ext uri="{FF2B5EF4-FFF2-40B4-BE49-F238E27FC236}">
                <a16:creationId xmlns:a16="http://schemas.microsoft.com/office/drawing/2014/main" id="{96087C96-9817-4B29-B933-CF2A16EB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42928"/>
              </p:ext>
            </p:extLst>
          </p:nvPr>
        </p:nvGraphicFramePr>
        <p:xfrm>
          <a:off x="0" y="0"/>
          <a:ext cx="12192000" cy="338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773097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1042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637590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nl-NL" sz="1400" b="1" dirty="0">
                          <a:solidFill>
                            <a:schemeClr val="tx1"/>
                          </a:solidFill>
                        </a:rPr>
                        <a:t>Context/</a:t>
                      </a:r>
                      <a:r>
                        <a:rPr lang="nl-NL" sz="1400" b="1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Monte Carlo simulation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III.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60262"/>
                  </a:ext>
                </a:extLst>
              </a:tr>
            </a:tbl>
          </a:graphicData>
        </a:graphic>
      </p:graphicFrame>
      <p:sp>
        <p:nvSpPr>
          <p:cNvPr id="13" name="TextBox 7">
            <a:extLst>
              <a:ext uri="{FF2B5EF4-FFF2-40B4-BE49-F238E27FC236}">
                <a16:creationId xmlns:a16="http://schemas.microsoft.com/office/drawing/2014/main" id="{1885AC87-0782-4F33-BF4B-97EC73A7EB21}"/>
              </a:ext>
            </a:extLst>
          </p:cNvPr>
          <p:cNvSpPr txBox="1"/>
          <p:nvPr/>
        </p:nvSpPr>
        <p:spPr>
          <a:xfrm>
            <a:off x="0" y="6532775"/>
            <a:ext cx="12192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R.S. Muller		‘KM3NeT </a:t>
            </a:r>
            <a:r>
              <a:rPr lang="nl-NL" sz="1600" dirty="0" err="1"/>
              <a:t>hydrophones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 smtClean="0"/>
              <a:t>relic</a:t>
            </a:r>
            <a:r>
              <a:rPr lang="nl-NL" sz="1600" dirty="0" smtClean="0"/>
              <a:t> neutrino </a:t>
            </a:r>
            <a:r>
              <a:rPr lang="nl-NL" sz="1600" dirty="0" err="1"/>
              <a:t>detection</a:t>
            </a:r>
            <a:r>
              <a:rPr lang="nl-NL" sz="1600" dirty="0"/>
              <a:t>’		</a:t>
            </a:r>
            <a:r>
              <a:rPr lang="nl-NL" sz="1600" dirty="0" smtClean="0"/>
              <a:t>November 2018</a:t>
            </a:r>
            <a:r>
              <a:rPr lang="nl-NL" sz="1600" dirty="0"/>
              <a:t>			</a:t>
            </a:r>
            <a:fld id="{72E73242-B84E-4D3E-955B-983CAC23BE33}" type="slidenum">
              <a:rPr lang="nl-NL" sz="1600"/>
              <a:t>5</a:t>
            </a:fld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87445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Neutrino’s </a:t>
            </a:r>
            <a:r>
              <a:rPr lang="nl-NL" dirty="0" err="1" smtClean="0"/>
              <a:t>exist</a:t>
            </a:r>
            <a:r>
              <a:rPr lang="nl-NL" dirty="0" smtClean="0"/>
              <a:t> in a </a:t>
            </a:r>
            <a:r>
              <a:rPr lang="nl-NL" dirty="0" err="1" smtClean="0"/>
              <a:t>wide</a:t>
            </a:r>
            <a:r>
              <a:rPr lang="nl-NL" dirty="0" smtClean="0"/>
              <a:t> E-range</a:t>
            </a:r>
            <a:endParaRPr lang="en-GB" dirty="0"/>
          </a:p>
        </p:txBody>
      </p:sp>
      <p:graphicFrame>
        <p:nvGraphicFramePr>
          <p:cNvPr id="17" name="Table 46">
            <a:extLst>
              <a:ext uri="{FF2B5EF4-FFF2-40B4-BE49-F238E27FC236}">
                <a16:creationId xmlns:a16="http://schemas.microsoft.com/office/drawing/2014/main" id="{96087C96-9817-4B29-B933-CF2A16EB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463906"/>
              </p:ext>
            </p:extLst>
          </p:nvPr>
        </p:nvGraphicFramePr>
        <p:xfrm>
          <a:off x="0" y="0"/>
          <a:ext cx="12192000" cy="338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773097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1042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637590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nl-NL" sz="1400" b="1" dirty="0">
                          <a:solidFill>
                            <a:schemeClr val="tx1"/>
                          </a:solidFill>
                        </a:rPr>
                        <a:t>Context/</a:t>
                      </a:r>
                      <a:r>
                        <a:rPr lang="nl-NL" sz="1400" b="1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Monte Carlo simulation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III.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60262"/>
                  </a:ext>
                </a:extLst>
              </a:tr>
            </a:tbl>
          </a:graphicData>
        </a:graphic>
      </p:graphicFrame>
      <p:pic>
        <p:nvPicPr>
          <p:cNvPr id="8" name="Picture 2" descr="Afbeeldingsresultaat voor neutrino flux vs energ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78" y="1690688"/>
            <a:ext cx="5967980" cy="47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chte verbindingslijn met pijl 10"/>
          <p:cNvCxnSpPr/>
          <p:nvPr/>
        </p:nvCxnSpPr>
        <p:spPr>
          <a:xfrm>
            <a:off x="7141024" y="5850618"/>
            <a:ext cx="8273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7">
            <a:extLst>
              <a:ext uri="{FF2B5EF4-FFF2-40B4-BE49-F238E27FC236}">
                <a16:creationId xmlns:a16="http://schemas.microsoft.com/office/drawing/2014/main" id="{1885AC87-0782-4F33-BF4B-97EC73A7EB21}"/>
              </a:ext>
            </a:extLst>
          </p:cNvPr>
          <p:cNvSpPr txBox="1"/>
          <p:nvPr/>
        </p:nvSpPr>
        <p:spPr>
          <a:xfrm>
            <a:off x="0" y="6532775"/>
            <a:ext cx="12192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R.S. Muller		‘KM3NeT </a:t>
            </a:r>
            <a:r>
              <a:rPr lang="nl-NL" sz="1600" dirty="0" err="1"/>
              <a:t>hydrophones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 smtClean="0"/>
              <a:t>relic</a:t>
            </a:r>
            <a:r>
              <a:rPr lang="nl-NL" sz="1600" dirty="0" smtClean="0"/>
              <a:t> neutrino </a:t>
            </a:r>
            <a:r>
              <a:rPr lang="nl-NL" sz="1600" dirty="0" err="1"/>
              <a:t>detection</a:t>
            </a:r>
            <a:r>
              <a:rPr lang="nl-NL" sz="1600" dirty="0"/>
              <a:t>’		</a:t>
            </a:r>
            <a:r>
              <a:rPr lang="nl-NL" sz="1600" dirty="0" smtClean="0"/>
              <a:t>November 2018</a:t>
            </a:r>
            <a:r>
              <a:rPr lang="nl-NL" sz="1600" dirty="0"/>
              <a:t>			</a:t>
            </a:r>
            <a:fld id="{21F9785B-569C-4255-BD1A-D5CD386C280D}" type="slidenum">
              <a:rPr lang="nl-NL" sz="1600"/>
              <a:t>6</a:t>
            </a:fld>
            <a:endParaRPr lang="nl-NL" sz="1600" dirty="0"/>
          </a:p>
        </p:txBody>
      </p:sp>
      <p:sp>
        <p:nvSpPr>
          <p:cNvPr id="2" name="Rechthoek 1"/>
          <p:cNvSpPr/>
          <p:nvPr/>
        </p:nvSpPr>
        <p:spPr>
          <a:xfrm>
            <a:off x="8621792" y="6101888"/>
            <a:ext cx="35702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smtClean="0"/>
              <a:t>U.F</a:t>
            </a:r>
            <a:r>
              <a:rPr lang="en-GB" sz="1100" i="1" dirty="0"/>
              <a:t>. </a:t>
            </a:r>
            <a:r>
              <a:rPr lang="en-GB" sz="1100" i="1" dirty="0" smtClean="0"/>
              <a:t>Katz, </a:t>
            </a:r>
            <a:r>
              <a:rPr lang="en-GB" sz="1100" i="1" dirty="0"/>
              <a:t>Ch. </a:t>
            </a:r>
            <a:r>
              <a:rPr lang="en-GB" sz="1100" i="1" dirty="0" err="1" smtClean="0"/>
              <a:t>Spiering</a:t>
            </a:r>
            <a:r>
              <a:rPr lang="en-GB" sz="1100" i="1" dirty="0" smtClean="0"/>
              <a:t> 2011:</a:t>
            </a:r>
            <a:endParaRPr lang="en-GB" sz="1100" i="1" dirty="0"/>
          </a:p>
          <a:p>
            <a:r>
              <a:rPr lang="en-GB" sz="1100" i="1" dirty="0" smtClean="0"/>
              <a:t>High-Energy Neutrino Astrophysics: Status and Perspectives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32023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4">
            <a:extLst>
              <a:ext uri="{FF2B5EF4-FFF2-40B4-BE49-F238E27FC236}">
                <a16:creationId xmlns:a16="http://schemas.microsoft.com/office/drawing/2014/main" id="{37D7B4E5-CA51-4837-9DD3-9B0BB7A3C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401" y="1873477"/>
            <a:ext cx="2925412" cy="2925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Afbeeldingsresultaat voor neutrino flux vs energ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78" y="1690688"/>
            <a:ext cx="5967980" cy="47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Large </a:t>
            </a:r>
            <a:r>
              <a:rPr lang="nl-NL" dirty="0" err="1" smtClean="0"/>
              <a:t>variety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detect</a:t>
            </a:r>
            <a:r>
              <a:rPr lang="nl-NL" dirty="0" smtClean="0"/>
              <a:t> neutrino’s</a:t>
            </a:r>
            <a:endParaRPr lang="en-GB" dirty="0"/>
          </a:p>
        </p:txBody>
      </p:sp>
      <p:pic>
        <p:nvPicPr>
          <p:cNvPr id="12" name="Picture 2" descr="The_Neut/Spi03_detection_energies.pn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16135" r="63457" b="56926"/>
          <a:stretch/>
        </p:blipFill>
        <p:spPr bwMode="auto">
          <a:xfrm>
            <a:off x="4918888" y="3825246"/>
            <a:ext cx="90424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/>
          <p:cNvGrpSpPr/>
          <p:nvPr/>
        </p:nvGrpSpPr>
        <p:grpSpPr>
          <a:xfrm>
            <a:off x="5304968" y="4724656"/>
            <a:ext cx="1660525" cy="518329"/>
            <a:chOff x="5304968" y="4724656"/>
            <a:chExt cx="1660525" cy="518329"/>
          </a:xfrm>
        </p:grpSpPr>
        <p:sp>
          <p:nvSpPr>
            <p:cNvPr id="3" name="Rechthoek 2"/>
            <p:cNvSpPr/>
            <p:nvPr/>
          </p:nvSpPr>
          <p:spPr>
            <a:xfrm>
              <a:off x="5304968" y="4724656"/>
              <a:ext cx="1660525" cy="206167"/>
            </a:xfrm>
            <a:prstGeom prst="rect">
              <a:avLst/>
            </a:prstGeom>
            <a:solidFill>
              <a:srgbClr val="FFF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Ice,</a:t>
              </a:r>
              <a:endPara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2" descr="The_Neut/Spi03_detection_energies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20" t="41751" r="18214" b="37604"/>
            <a:stretch/>
          </p:blipFill>
          <p:spPr bwMode="auto">
            <a:xfrm>
              <a:off x="5304968" y="4915960"/>
              <a:ext cx="1660525" cy="3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The_Neut/Spi03_detection_energies.pn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3" t="3948" r="1489" b="55644"/>
          <a:stretch/>
        </p:blipFill>
        <p:spPr bwMode="auto">
          <a:xfrm>
            <a:off x="6316734" y="3682147"/>
            <a:ext cx="1071033" cy="64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chte verbindingslijn met pijl 17"/>
          <p:cNvCxnSpPr/>
          <p:nvPr/>
        </p:nvCxnSpPr>
        <p:spPr>
          <a:xfrm>
            <a:off x="7141024" y="5850618"/>
            <a:ext cx="8273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ijl-rechts 18"/>
          <p:cNvSpPr/>
          <p:nvPr/>
        </p:nvSpPr>
        <p:spPr>
          <a:xfrm>
            <a:off x="7293424" y="4754688"/>
            <a:ext cx="685800" cy="488512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kstvak 19"/>
          <p:cNvSpPr txBox="1"/>
          <p:nvPr/>
        </p:nvSpPr>
        <p:spPr>
          <a:xfrm flipH="1">
            <a:off x="7282538" y="5158716"/>
            <a:ext cx="1487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Alternative</a:t>
            </a:r>
            <a:r>
              <a:rPr lang="nl-NL" dirty="0" smtClean="0"/>
              <a:t> </a:t>
            </a:r>
            <a:r>
              <a:rPr lang="nl-NL" dirty="0" err="1" smtClean="0"/>
              <a:t>techniques</a:t>
            </a:r>
            <a:endParaRPr lang="en-GB" sz="4400" dirty="0"/>
          </a:p>
        </p:txBody>
      </p:sp>
      <p:sp>
        <p:nvSpPr>
          <p:cNvPr id="21" name="Rechthoek 20"/>
          <p:cNvSpPr/>
          <p:nvPr/>
        </p:nvSpPr>
        <p:spPr>
          <a:xfrm>
            <a:off x="9375241" y="5137859"/>
            <a:ext cx="1265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Acoustics!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graphicFrame>
        <p:nvGraphicFramePr>
          <p:cNvPr id="25" name="Table 46">
            <a:extLst>
              <a:ext uri="{FF2B5EF4-FFF2-40B4-BE49-F238E27FC236}">
                <a16:creationId xmlns:a16="http://schemas.microsoft.com/office/drawing/2014/main" id="{96087C96-9817-4B29-B933-CF2A16EB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42928"/>
              </p:ext>
            </p:extLst>
          </p:nvPr>
        </p:nvGraphicFramePr>
        <p:xfrm>
          <a:off x="0" y="0"/>
          <a:ext cx="12192000" cy="338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773097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1042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637590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nl-NL" sz="1400" b="1" dirty="0">
                          <a:solidFill>
                            <a:schemeClr val="tx1"/>
                          </a:solidFill>
                        </a:rPr>
                        <a:t>Context/</a:t>
                      </a:r>
                      <a:r>
                        <a:rPr lang="nl-NL" sz="1400" b="1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Monte Carlo simulation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III.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60262"/>
                  </a:ext>
                </a:extLst>
              </a:tr>
            </a:tbl>
          </a:graphicData>
        </a:graphic>
      </p:graphicFrame>
      <p:sp>
        <p:nvSpPr>
          <p:cNvPr id="27" name="TextBox 7">
            <a:extLst>
              <a:ext uri="{FF2B5EF4-FFF2-40B4-BE49-F238E27FC236}">
                <a16:creationId xmlns:a16="http://schemas.microsoft.com/office/drawing/2014/main" id="{1885AC87-0782-4F33-BF4B-97EC73A7EB21}"/>
              </a:ext>
            </a:extLst>
          </p:cNvPr>
          <p:cNvSpPr txBox="1"/>
          <p:nvPr/>
        </p:nvSpPr>
        <p:spPr>
          <a:xfrm>
            <a:off x="0" y="6532775"/>
            <a:ext cx="12192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R.S. Muller		‘KM3NeT </a:t>
            </a:r>
            <a:r>
              <a:rPr lang="nl-NL" sz="1600" dirty="0" err="1"/>
              <a:t>hydrophones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 smtClean="0"/>
              <a:t>relic</a:t>
            </a:r>
            <a:r>
              <a:rPr lang="nl-NL" sz="1600" dirty="0" smtClean="0"/>
              <a:t> neutrino </a:t>
            </a:r>
            <a:r>
              <a:rPr lang="nl-NL" sz="1600" dirty="0" err="1"/>
              <a:t>detection</a:t>
            </a:r>
            <a:r>
              <a:rPr lang="nl-NL" sz="1600" dirty="0"/>
              <a:t>’		</a:t>
            </a:r>
            <a:r>
              <a:rPr lang="nl-NL" sz="1600" dirty="0" smtClean="0"/>
              <a:t>November 2018</a:t>
            </a:r>
            <a:r>
              <a:rPr lang="nl-NL" sz="1600" dirty="0"/>
              <a:t>			</a:t>
            </a:r>
            <a:fld id="{77FA503B-54D5-414C-AADC-2A637D9BC551}" type="slidenum">
              <a:rPr lang="nl-NL" sz="1600" smtClean="0"/>
              <a:t>7</a:t>
            </a:fld>
            <a:endParaRPr lang="nl-NL" sz="1600" dirty="0"/>
          </a:p>
        </p:txBody>
      </p:sp>
      <p:sp>
        <p:nvSpPr>
          <p:cNvPr id="16" name="Rechthoek 15"/>
          <p:cNvSpPr/>
          <p:nvPr/>
        </p:nvSpPr>
        <p:spPr>
          <a:xfrm>
            <a:off x="8621792" y="6101888"/>
            <a:ext cx="35702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smtClean="0"/>
              <a:t>U.F</a:t>
            </a:r>
            <a:r>
              <a:rPr lang="en-GB" sz="1100" i="1" dirty="0"/>
              <a:t>. </a:t>
            </a:r>
            <a:r>
              <a:rPr lang="en-GB" sz="1100" i="1" dirty="0" smtClean="0"/>
              <a:t>Katz, </a:t>
            </a:r>
            <a:r>
              <a:rPr lang="en-GB" sz="1100" i="1" dirty="0"/>
              <a:t>Ch. </a:t>
            </a:r>
            <a:r>
              <a:rPr lang="en-GB" sz="1100" i="1" dirty="0" err="1" smtClean="0"/>
              <a:t>Spiering</a:t>
            </a:r>
            <a:r>
              <a:rPr lang="en-GB" sz="1100" i="1" dirty="0" smtClean="0"/>
              <a:t> 2011:</a:t>
            </a:r>
            <a:endParaRPr lang="en-GB" sz="1100" i="1" dirty="0"/>
          </a:p>
          <a:p>
            <a:r>
              <a:rPr lang="en-GB" sz="1100" i="1" dirty="0" smtClean="0"/>
              <a:t>High-Energy Neutrino Astrophysics: Status and Perspectives</a:t>
            </a:r>
            <a:endParaRPr lang="en-GB" sz="11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hthoek 27"/>
              <p:cNvSpPr/>
              <p:nvPr/>
            </p:nvSpPr>
            <p:spPr>
              <a:xfrm>
                <a:off x="8970536" y="4421351"/>
                <a:ext cx="2075140" cy="64633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dirty="0"/>
                  <a:t>E</a:t>
                </a:r>
                <a14:m>
                  <m:oMath xmlns:m="http://schemas.openxmlformats.org/officeDocument/2006/math">
                    <m:r>
                      <a:rPr lang="nl-NL" i="1" baseline="-25000">
                        <a:latin typeface="Cambria Math" panose="02040503050406030204" pitchFamily="18" charset="0"/>
                      </a:rPr>
                      <m:t>𝜈</m:t>
                    </m:r>
                    <m:r>
                      <a:rPr lang="nl-NL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/>
                  <a:t> ~ 10</a:t>
                </a:r>
                <a:r>
                  <a:rPr lang="nl-NL" baseline="30000" dirty="0"/>
                  <a:t>14</a:t>
                </a:r>
                <a:r>
                  <a:rPr lang="nl-NL" dirty="0"/>
                  <a:t> eV </a:t>
                </a:r>
                <a:r>
                  <a:rPr lang="nl-NL" dirty="0">
                    <a:sym typeface="Wingdings" panose="05000000000000000000" pitchFamily="2" charset="2"/>
                  </a:rPr>
                  <a:t> </a:t>
                </a:r>
                <a:r>
                  <a:rPr lang="nl-NL" dirty="0" err="1">
                    <a:sym typeface="Wingdings" panose="05000000000000000000" pitchFamily="2" charset="2"/>
                  </a:rPr>
                  <a:t>nPa</a:t>
                </a:r>
                <a:endParaRPr lang="nl-NL" dirty="0">
                  <a:sym typeface="Wingdings" panose="05000000000000000000" pitchFamily="2" charset="2"/>
                </a:endParaRPr>
              </a:p>
              <a:p>
                <a:pPr algn="ctr"/>
                <a:r>
                  <a:rPr lang="nl-NL" dirty="0"/>
                  <a:t>E</a:t>
                </a:r>
                <a14:m>
                  <m:oMath xmlns:m="http://schemas.openxmlformats.org/officeDocument/2006/math">
                    <m:r>
                      <a:rPr lang="nl-NL" i="1" baseline="-2500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nl-NL" dirty="0"/>
                  <a:t> ~ 10</a:t>
                </a:r>
                <a:r>
                  <a:rPr lang="nl-NL" baseline="30000" dirty="0"/>
                  <a:t>21</a:t>
                </a:r>
                <a:r>
                  <a:rPr lang="nl-NL" dirty="0"/>
                  <a:t> eV </a:t>
                </a:r>
                <a:r>
                  <a:rPr lang="nl-NL" dirty="0">
                    <a:sym typeface="Wingdings" panose="05000000000000000000" pitchFamily="2" charset="2"/>
                  </a:rPr>
                  <a:t> </a:t>
                </a:r>
                <a:r>
                  <a:rPr lang="nl-NL" dirty="0" smtClean="0">
                    <a:sym typeface="Wingdings" panose="05000000000000000000" pitchFamily="2" charset="2"/>
                  </a:rPr>
                  <a:t>Pa</a:t>
                </a:r>
                <a:endParaRPr lang="nl-NL" dirty="0"/>
              </a:p>
            </p:txBody>
          </p:sp>
        </mc:Choice>
        <mc:Fallback>
          <p:sp>
            <p:nvSpPr>
              <p:cNvPr id="28" name="Rechthoe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536" y="4421351"/>
                <a:ext cx="2075140" cy="646331"/>
              </a:xfrm>
              <a:prstGeom prst="rect">
                <a:avLst/>
              </a:prstGeom>
              <a:blipFill>
                <a:blip r:embed="rId8"/>
                <a:stretch>
                  <a:fillRect l="-292" t="-4630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56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4">
            <a:extLst>
              <a:ext uri="{FF2B5EF4-FFF2-40B4-BE49-F238E27FC236}">
                <a16:creationId xmlns:a16="http://schemas.microsoft.com/office/drawing/2014/main" id="{37D7B4E5-CA51-4837-9DD3-9B0BB7A3C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401" y="1873477"/>
            <a:ext cx="2925412" cy="2925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Acoustic</a:t>
            </a:r>
            <a:r>
              <a:rPr lang="nl-NL" dirty="0" smtClean="0"/>
              <a:t> neutrino</a:t>
            </a:r>
            <a:r>
              <a:rPr lang="nl-NL" dirty="0"/>
              <a:t> </a:t>
            </a:r>
            <a:r>
              <a:rPr lang="nl-NL" dirty="0" err="1" smtClean="0"/>
              <a:t>detection</a:t>
            </a:r>
            <a:endParaRPr lang="en-GB" dirty="0"/>
          </a:p>
        </p:txBody>
      </p:sp>
      <p:sp>
        <p:nvSpPr>
          <p:cNvPr id="21" name="Rechthoek 20"/>
          <p:cNvSpPr/>
          <p:nvPr/>
        </p:nvSpPr>
        <p:spPr>
          <a:xfrm>
            <a:off x="9375241" y="5137859"/>
            <a:ext cx="1265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Acoustics!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graphicFrame>
        <p:nvGraphicFramePr>
          <p:cNvPr id="25" name="Table 46">
            <a:extLst>
              <a:ext uri="{FF2B5EF4-FFF2-40B4-BE49-F238E27FC236}">
                <a16:creationId xmlns:a16="http://schemas.microsoft.com/office/drawing/2014/main" id="{96087C96-9817-4B29-B933-CF2A16EB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42928"/>
              </p:ext>
            </p:extLst>
          </p:nvPr>
        </p:nvGraphicFramePr>
        <p:xfrm>
          <a:off x="0" y="0"/>
          <a:ext cx="12192000" cy="338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773097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1042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637590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nl-NL" sz="1400" b="1" dirty="0">
                          <a:solidFill>
                            <a:schemeClr val="tx1"/>
                          </a:solidFill>
                        </a:rPr>
                        <a:t>Context/</a:t>
                      </a:r>
                      <a:r>
                        <a:rPr lang="nl-NL" sz="1400" b="1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Monte Carlo simulation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III.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60262"/>
                  </a:ext>
                </a:extLst>
              </a:tr>
            </a:tbl>
          </a:graphicData>
        </a:graphic>
      </p:graphicFrame>
      <p:sp>
        <p:nvSpPr>
          <p:cNvPr id="27" name="TextBox 7">
            <a:extLst>
              <a:ext uri="{FF2B5EF4-FFF2-40B4-BE49-F238E27FC236}">
                <a16:creationId xmlns:a16="http://schemas.microsoft.com/office/drawing/2014/main" id="{1885AC87-0782-4F33-BF4B-97EC73A7EB21}"/>
              </a:ext>
            </a:extLst>
          </p:cNvPr>
          <p:cNvSpPr txBox="1"/>
          <p:nvPr/>
        </p:nvSpPr>
        <p:spPr>
          <a:xfrm>
            <a:off x="0" y="6532775"/>
            <a:ext cx="12192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R.S. Muller		‘KM3NeT </a:t>
            </a:r>
            <a:r>
              <a:rPr lang="nl-NL" sz="1600" dirty="0" err="1"/>
              <a:t>hydrophones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 smtClean="0"/>
              <a:t>relic</a:t>
            </a:r>
            <a:r>
              <a:rPr lang="nl-NL" sz="1600" dirty="0" smtClean="0"/>
              <a:t> neutrino </a:t>
            </a:r>
            <a:r>
              <a:rPr lang="nl-NL" sz="1600" dirty="0" err="1"/>
              <a:t>detection</a:t>
            </a:r>
            <a:r>
              <a:rPr lang="nl-NL" sz="1600" dirty="0"/>
              <a:t>’		</a:t>
            </a:r>
            <a:r>
              <a:rPr lang="nl-NL" sz="1600" dirty="0" smtClean="0"/>
              <a:t>November 2018</a:t>
            </a:r>
            <a:r>
              <a:rPr lang="nl-NL" sz="1600" dirty="0"/>
              <a:t>			</a:t>
            </a:r>
            <a:fld id="{77FA503B-54D5-414C-AADC-2A637D9BC551}" type="slidenum">
              <a:rPr lang="nl-NL" sz="1600" smtClean="0"/>
              <a:t>8</a:t>
            </a:fld>
            <a:endParaRPr lang="nl-NL" sz="1600" dirty="0"/>
          </a:p>
        </p:txBody>
      </p:sp>
      <p:sp>
        <p:nvSpPr>
          <p:cNvPr id="16" name="Rechthoek 15"/>
          <p:cNvSpPr/>
          <p:nvPr/>
        </p:nvSpPr>
        <p:spPr>
          <a:xfrm>
            <a:off x="8621792" y="6101888"/>
            <a:ext cx="36022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smtClean="0"/>
              <a:t>G.A. </a:t>
            </a:r>
            <a:r>
              <a:rPr lang="en-GB" sz="1100" i="1" dirty="0" err="1" smtClean="0"/>
              <a:t>Askariyan</a:t>
            </a:r>
            <a:r>
              <a:rPr lang="en-GB" sz="1100" i="1" dirty="0" smtClean="0"/>
              <a:t>, et al., 1979:</a:t>
            </a:r>
            <a:endParaRPr lang="en-GB" sz="1100" i="1" dirty="0"/>
          </a:p>
          <a:p>
            <a:r>
              <a:rPr lang="en-GB" sz="1100" i="1" dirty="0" smtClean="0"/>
              <a:t>Acoustic detection of high energy particle showers in </a:t>
            </a:r>
            <a:r>
              <a:rPr lang="en-GB" sz="1100" i="1" dirty="0" err="1" smtClean="0"/>
              <a:t>warer</a:t>
            </a:r>
            <a:endParaRPr lang="en-GB" sz="1100" i="1" dirty="0"/>
          </a:p>
        </p:txBody>
      </p:sp>
      <p:sp>
        <p:nvSpPr>
          <p:cNvPr id="28" name="Tijdelijke aanduiding voor inhoud 2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839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Rapid expansion of medium after energy deposition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/>
              <a:t>subsequent </a:t>
            </a:r>
            <a:r>
              <a:rPr lang="en-GB" dirty="0" smtClean="0"/>
              <a:t>heating</a:t>
            </a:r>
          </a:p>
          <a:p>
            <a:r>
              <a:rPr lang="en-GB" dirty="0"/>
              <a:t>Expansion leads to a pressure wave in water</a:t>
            </a:r>
          </a:p>
        </p:txBody>
      </p:sp>
      <p:pic>
        <p:nvPicPr>
          <p:cNvPr id="29" name="Content Placeholder 12">
            <a:extLst>
              <a:ext uri="{FF2B5EF4-FFF2-40B4-BE49-F238E27FC236}">
                <a16:creationId xmlns:a16="http://schemas.microsoft.com/office/drawing/2014/main" id="{A2DAE23C-E425-4E35-94C4-326682891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99" y="3556667"/>
            <a:ext cx="6677369" cy="26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4">
            <a:extLst>
              <a:ext uri="{FF2B5EF4-FFF2-40B4-BE49-F238E27FC236}">
                <a16:creationId xmlns:a16="http://schemas.microsoft.com/office/drawing/2014/main" id="{37D7B4E5-CA51-4837-9DD3-9B0BB7A3C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401" y="1873477"/>
            <a:ext cx="2925412" cy="2925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Afbeeldingsresultaat voor neutrino flux vs energ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78" y="1690688"/>
            <a:ext cx="5967980" cy="47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detect</a:t>
            </a:r>
            <a:r>
              <a:rPr lang="nl-NL" dirty="0" smtClean="0"/>
              <a:t> </a:t>
            </a:r>
            <a:r>
              <a:rPr lang="nl-NL" dirty="0" err="1" smtClean="0"/>
              <a:t>cosmic</a:t>
            </a:r>
            <a:r>
              <a:rPr lang="nl-NL" dirty="0" smtClean="0"/>
              <a:t> neutrino’s</a:t>
            </a:r>
            <a:endParaRPr lang="en-GB" dirty="0"/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7141024" y="5850618"/>
            <a:ext cx="8273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ijl-rechts 18"/>
          <p:cNvSpPr/>
          <p:nvPr/>
        </p:nvSpPr>
        <p:spPr>
          <a:xfrm>
            <a:off x="7293424" y="4754688"/>
            <a:ext cx="685800" cy="488512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kstvak 19"/>
          <p:cNvSpPr txBox="1"/>
          <p:nvPr/>
        </p:nvSpPr>
        <p:spPr>
          <a:xfrm flipH="1">
            <a:off x="7282538" y="5158716"/>
            <a:ext cx="1487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Alternative</a:t>
            </a:r>
            <a:r>
              <a:rPr lang="nl-NL" dirty="0" smtClean="0"/>
              <a:t> </a:t>
            </a:r>
            <a:r>
              <a:rPr lang="nl-NL" dirty="0" err="1" smtClean="0"/>
              <a:t>techniques</a:t>
            </a:r>
            <a:endParaRPr lang="en-GB" sz="4400" dirty="0"/>
          </a:p>
        </p:txBody>
      </p:sp>
      <p:sp>
        <p:nvSpPr>
          <p:cNvPr id="21" name="Rechthoek 20"/>
          <p:cNvSpPr/>
          <p:nvPr/>
        </p:nvSpPr>
        <p:spPr>
          <a:xfrm>
            <a:off x="9375241" y="5137859"/>
            <a:ext cx="1265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Acoustics!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22" name="Pijl-links en -rechts 21"/>
          <p:cNvSpPr/>
          <p:nvPr/>
        </p:nvSpPr>
        <p:spPr>
          <a:xfrm>
            <a:off x="2264225" y="2807311"/>
            <a:ext cx="1110343" cy="417879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kstvak 22"/>
          <p:cNvSpPr txBox="1"/>
          <p:nvPr/>
        </p:nvSpPr>
        <p:spPr>
          <a:xfrm flipH="1">
            <a:off x="2488470" y="2369594"/>
            <a:ext cx="705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 smtClean="0"/>
              <a:t>?</a:t>
            </a:r>
            <a:endParaRPr lang="en-GB" sz="8000" b="1" dirty="0"/>
          </a:p>
        </p:txBody>
      </p:sp>
      <p:graphicFrame>
        <p:nvGraphicFramePr>
          <p:cNvPr id="25" name="Table 46">
            <a:extLst>
              <a:ext uri="{FF2B5EF4-FFF2-40B4-BE49-F238E27FC236}">
                <a16:creationId xmlns:a16="http://schemas.microsoft.com/office/drawing/2014/main" id="{96087C96-9817-4B29-B933-CF2A16EB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42928"/>
              </p:ext>
            </p:extLst>
          </p:nvPr>
        </p:nvGraphicFramePr>
        <p:xfrm>
          <a:off x="0" y="0"/>
          <a:ext cx="12192000" cy="3385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773097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1042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6375907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nl-NL" sz="1400" b="1" dirty="0">
                          <a:solidFill>
                            <a:schemeClr val="tx1"/>
                          </a:solidFill>
                        </a:rPr>
                        <a:t>Context/</a:t>
                      </a:r>
                      <a:r>
                        <a:rPr lang="nl-NL" sz="1400" b="1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Monte Carlo simulation</a:t>
                      </a:r>
                      <a:endParaRPr lang="nl-N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tx1"/>
                          </a:solidFill>
                        </a:rPr>
                        <a:t>III. 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60262"/>
                  </a:ext>
                </a:extLst>
              </a:tr>
            </a:tbl>
          </a:graphicData>
        </a:graphic>
      </p:graphicFrame>
      <p:sp>
        <p:nvSpPr>
          <p:cNvPr id="27" name="TextBox 7">
            <a:extLst>
              <a:ext uri="{FF2B5EF4-FFF2-40B4-BE49-F238E27FC236}">
                <a16:creationId xmlns:a16="http://schemas.microsoft.com/office/drawing/2014/main" id="{1885AC87-0782-4F33-BF4B-97EC73A7EB21}"/>
              </a:ext>
            </a:extLst>
          </p:cNvPr>
          <p:cNvSpPr txBox="1"/>
          <p:nvPr/>
        </p:nvSpPr>
        <p:spPr>
          <a:xfrm>
            <a:off x="0" y="6532775"/>
            <a:ext cx="121920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R.S. Muller		‘KM3NeT </a:t>
            </a:r>
            <a:r>
              <a:rPr lang="nl-NL" sz="1600" dirty="0" err="1"/>
              <a:t>hydrophones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 smtClean="0"/>
              <a:t>relic</a:t>
            </a:r>
            <a:r>
              <a:rPr lang="nl-NL" sz="1600" dirty="0" smtClean="0"/>
              <a:t> neutrino </a:t>
            </a:r>
            <a:r>
              <a:rPr lang="nl-NL" sz="1600" dirty="0" err="1"/>
              <a:t>detection</a:t>
            </a:r>
            <a:r>
              <a:rPr lang="nl-NL" sz="1600" dirty="0"/>
              <a:t>’		</a:t>
            </a:r>
            <a:r>
              <a:rPr lang="nl-NL" sz="1600" dirty="0" smtClean="0"/>
              <a:t>November 2018</a:t>
            </a:r>
            <a:r>
              <a:rPr lang="nl-NL" sz="1600" dirty="0"/>
              <a:t>			</a:t>
            </a:r>
            <a:fld id="{77FA503B-54D5-414C-AADC-2A637D9BC551}" type="slidenum">
              <a:rPr lang="nl-NL" sz="1600" smtClean="0"/>
              <a:t>9</a:t>
            </a:fld>
            <a:endParaRPr lang="nl-NL" sz="1600" dirty="0"/>
          </a:p>
        </p:txBody>
      </p:sp>
      <p:sp>
        <p:nvSpPr>
          <p:cNvPr id="16" name="Rechthoek 15"/>
          <p:cNvSpPr/>
          <p:nvPr/>
        </p:nvSpPr>
        <p:spPr>
          <a:xfrm>
            <a:off x="8621792" y="6101888"/>
            <a:ext cx="35702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smtClean="0"/>
              <a:t>U.F</a:t>
            </a:r>
            <a:r>
              <a:rPr lang="en-GB" sz="1100" i="1" dirty="0"/>
              <a:t>. </a:t>
            </a:r>
            <a:r>
              <a:rPr lang="en-GB" sz="1100" i="1" dirty="0" smtClean="0"/>
              <a:t>Katz, </a:t>
            </a:r>
            <a:r>
              <a:rPr lang="en-GB" sz="1100" i="1" dirty="0"/>
              <a:t>Ch. </a:t>
            </a:r>
            <a:r>
              <a:rPr lang="en-GB" sz="1100" i="1" dirty="0" err="1" smtClean="0"/>
              <a:t>Spiering</a:t>
            </a:r>
            <a:r>
              <a:rPr lang="en-GB" sz="1100" i="1" dirty="0" smtClean="0"/>
              <a:t> 2011:</a:t>
            </a:r>
            <a:endParaRPr lang="en-GB" sz="1100" i="1" dirty="0"/>
          </a:p>
          <a:p>
            <a:r>
              <a:rPr lang="en-GB" sz="1100" i="1" dirty="0" smtClean="0"/>
              <a:t>High-Energy Neutrino Astrophysics: Status and Perspectives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38075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45644</TotalTime>
  <Words>770</Words>
  <Application>Microsoft Office PowerPoint</Application>
  <PresentationFormat>Breedbeeld</PresentationFormat>
  <Paragraphs>253</Paragraphs>
  <Slides>27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KM3NeT hydrophones  for relic neutrino detection</vt:lpstr>
      <vt:lpstr>KM3NeT hydrophones  for relic neutrino detection</vt:lpstr>
      <vt:lpstr>KM3NeT hydrophones  for relic neutrino detection</vt:lpstr>
      <vt:lpstr>KM3NeT hydrophones  for relic neutrino detection</vt:lpstr>
      <vt:lpstr>CνB is closely related to CMB</vt:lpstr>
      <vt:lpstr>Neutrino’s exist in a wide E-range</vt:lpstr>
      <vt:lpstr>Large variety to detect neutrino’s</vt:lpstr>
      <vt:lpstr>Acoustic neutrino detection</vt:lpstr>
      <vt:lpstr>Method to detect cosmic neutrino’s</vt:lpstr>
      <vt:lpstr>Relic neutrinos</vt:lpstr>
      <vt:lpstr>How many acoustic detections EHECν in what E-range are required  to prove the existence of relic neutrinos?</vt:lpstr>
      <vt:lpstr>Relic neutrinos</vt:lpstr>
      <vt:lpstr>High energy sources are required</vt:lpstr>
      <vt:lpstr>Expected flux at Earth</vt:lpstr>
      <vt:lpstr>Expected flux at Earth</vt:lpstr>
      <vt:lpstr>Expected flux at Earth</vt:lpstr>
      <vt:lpstr>Top down and Bottom up results</vt:lpstr>
      <vt:lpstr>More optimal scenario</vt:lpstr>
      <vt:lpstr>Observations and Conclusions</vt:lpstr>
      <vt:lpstr>Remember:</vt:lpstr>
      <vt:lpstr>… other applications!</vt:lpstr>
      <vt:lpstr>Thank you</vt:lpstr>
      <vt:lpstr>Back-up Slides</vt:lpstr>
      <vt:lpstr>Neutrino interactions</vt:lpstr>
      <vt:lpstr>Acoustic signal</vt:lpstr>
      <vt:lpstr>Pressure wave detection of neutrino</vt:lpstr>
      <vt:lpstr>Assumptions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Acoustic neutrino detection</dc:title>
  <dc:creator>Muller, R.S. (Rasa)</dc:creator>
  <cp:lastModifiedBy>Rasa</cp:lastModifiedBy>
  <cp:revision>2360</cp:revision>
  <cp:lastPrinted>2018-02-14T10:00:18Z</cp:lastPrinted>
  <dcterms:created xsi:type="dcterms:W3CDTF">2017-05-02T08:08:27Z</dcterms:created>
  <dcterms:modified xsi:type="dcterms:W3CDTF">2018-11-02T09:49:29Z</dcterms:modified>
</cp:coreProperties>
</file>