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79" r:id="rId2"/>
    <p:sldId id="281" r:id="rId3"/>
    <p:sldId id="288" r:id="rId4"/>
    <p:sldId id="284" r:id="rId5"/>
    <p:sldId id="295" r:id="rId6"/>
    <p:sldId id="287" r:id="rId7"/>
    <p:sldId id="290" r:id="rId8"/>
    <p:sldId id="291" r:id="rId9"/>
    <p:sldId id="292" r:id="rId10"/>
    <p:sldId id="293" r:id="rId11"/>
    <p:sldId id="294" r:id="rId12"/>
    <p:sldId id="289" r:id="rId13"/>
    <p:sldId id="280" r:id="rId14"/>
    <p:sldId id="286" r:id="rId15"/>
    <p:sldId id="262" r:id="rId16"/>
    <p:sldId id="285" r:id="rId17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FFCEF-7879-4E03-A7D7-F4E22A958EF2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E8161-B5CF-4F80-B7FC-59472309D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94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29" y="5288971"/>
            <a:ext cx="1712712" cy="674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00532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851543"/>
            <a:ext cx="10058400" cy="2000617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97280" y="3764279"/>
            <a:ext cx="10058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022" y="6492238"/>
            <a:ext cx="2472271" cy="326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/>
              <a:t>02/07/2018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1838" y="6492239"/>
            <a:ext cx="6371501" cy="326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Wing Sheung Chan (Nikhef)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1720" y="6492238"/>
            <a:ext cx="1312025" cy="326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6AC1AA36-F15B-40BE-B7CC-8CD2CEEC1C17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t="17868" r="10244" b="18196"/>
          <a:stretch/>
        </p:blipFill>
        <p:spPr>
          <a:xfrm>
            <a:off x="1097280" y="5236563"/>
            <a:ext cx="1676615" cy="7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2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solidFill>
                  <a:srgbClr val="800000"/>
                </a:solidFill>
              </a:defRPr>
            </a:lvl1pPr>
            <a:lvl2pPr>
              <a:buClr>
                <a:srgbClr val="800000"/>
              </a:buClr>
              <a:defRPr/>
            </a:lvl2pPr>
            <a:lvl3pPr>
              <a:buClr>
                <a:srgbClr val="800000"/>
              </a:buClr>
              <a:defRPr/>
            </a:lvl3pPr>
            <a:lvl4pPr>
              <a:buClr>
                <a:srgbClr val="800000"/>
              </a:buClr>
              <a:defRPr/>
            </a:lvl4pPr>
            <a:lvl5pPr>
              <a:buClr>
                <a:srgbClr val="800000"/>
              </a:buClr>
              <a:defRPr/>
            </a:lvl5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Wing Sheung Chan (Nikhef)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9"/>
          <p:cNvCxnSpPr/>
          <p:nvPr/>
        </p:nvCxnSpPr>
        <p:spPr>
          <a:xfrm flipV="1">
            <a:off x="836021" y="836024"/>
            <a:ext cx="10637723" cy="48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7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>
            <a:lvl1pPr>
              <a:defRPr>
                <a:solidFill>
                  <a:srgbClr val="800000"/>
                </a:solidFill>
              </a:defRPr>
            </a:lvl1pPr>
            <a:lvl2pPr>
              <a:buClr>
                <a:srgbClr val="800000"/>
              </a:buClr>
              <a:defRPr/>
            </a:lvl2pPr>
            <a:lvl3pPr>
              <a:buClr>
                <a:srgbClr val="800000"/>
              </a:buClr>
              <a:defRPr/>
            </a:lvl3pPr>
            <a:lvl4pPr>
              <a:buClr>
                <a:srgbClr val="800000"/>
              </a:buClr>
              <a:defRPr/>
            </a:lvl4pPr>
            <a:lvl5pPr>
              <a:buClr>
                <a:srgbClr val="800000"/>
              </a:buClr>
              <a:defRPr/>
            </a:lvl5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Wing Sheung Chan (Nikhef)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4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563" indent="-179388">
              <a:buClr>
                <a:srgbClr val="800000"/>
              </a:buClr>
              <a:buFont typeface="Calibri" panose="020F0502020204030204" pitchFamily="34" charset="0"/>
              <a:buChar char="◦"/>
              <a:defRPr>
                <a:solidFill>
                  <a:srgbClr val="800000"/>
                </a:solidFill>
              </a:defRPr>
            </a:lvl1pPr>
            <a:lvl2pPr>
              <a:buClr>
                <a:srgbClr val="800000"/>
              </a:buClr>
              <a:defRPr sz="2400"/>
            </a:lvl2pPr>
            <a:lvl3pPr>
              <a:buClr>
                <a:srgbClr val="800000"/>
              </a:buClr>
              <a:defRPr sz="2000"/>
            </a:lvl3pPr>
            <a:lvl4pPr>
              <a:buClr>
                <a:srgbClr val="800000"/>
              </a:buClr>
              <a:defRPr sz="1800"/>
            </a:lvl4pPr>
            <a:lvl5pPr>
              <a:buClr>
                <a:srgbClr val="800000"/>
              </a:buClr>
              <a:defRPr sz="1800"/>
            </a:lvl5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Wing Sheung Chan (Nikhef)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9"/>
          <p:cNvCxnSpPr/>
          <p:nvPr/>
        </p:nvCxnSpPr>
        <p:spPr>
          <a:xfrm flipV="1">
            <a:off x="836021" y="836024"/>
            <a:ext cx="10637723" cy="48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58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6022" y="6492238"/>
            <a:ext cx="2472271" cy="326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/>
              <a:t>02/07/2018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1838" y="6492239"/>
            <a:ext cx="6371501" cy="326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Wing Sheung Chan (Nikhef)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1720" y="6492238"/>
            <a:ext cx="1312025" cy="326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6AC1AA36-F15B-40BE-B7CC-8CD2CEEC1C17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00532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97280" y="3851543"/>
            <a:ext cx="10058400" cy="2000617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cxnSp>
        <p:nvCxnSpPr>
          <p:cNvPr id="17" name="Straight Connector 8"/>
          <p:cNvCxnSpPr/>
          <p:nvPr/>
        </p:nvCxnSpPr>
        <p:spPr>
          <a:xfrm>
            <a:off x="1097280" y="3764280"/>
            <a:ext cx="10058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8"/>
          <p:cNvCxnSpPr/>
          <p:nvPr/>
        </p:nvCxnSpPr>
        <p:spPr>
          <a:xfrm>
            <a:off x="1097280" y="3764280"/>
            <a:ext cx="10058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"/>
          <p:cNvCxnSpPr/>
          <p:nvPr/>
        </p:nvCxnSpPr>
        <p:spPr>
          <a:xfrm>
            <a:off x="1097280" y="3764280"/>
            <a:ext cx="10058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58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021" y="1061960"/>
            <a:ext cx="5199019" cy="5090646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  <a:lvl2pPr marL="384048" indent="-182880">
              <a:buClr>
                <a:srgbClr val="800000"/>
              </a:buClr>
              <a:buFont typeface="Calibri" panose="020F0502020204030204" pitchFamily="34" charset="0"/>
              <a:buChar char="◦"/>
              <a:defRPr/>
            </a:lvl2pPr>
            <a:lvl3pPr marL="566928" indent="-182880">
              <a:buClr>
                <a:srgbClr val="800000"/>
              </a:buClr>
              <a:buFont typeface="Calibri" panose="020F0502020204030204" pitchFamily="34" charset="0"/>
              <a:buChar char="◦"/>
              <a:defRPr/>
            </a:lvl3pPr>
            <a:lvl4pPr marL="749808" indent="-182880">
              <a:buClr>
                <a:srgbClr val="800000"/>
              </a:buClr>
              <a:buFont typeface="Calibri" panose="020F0502020204030204" pitchFamily="34" charset="0"/>
              <a:buChar char="◦"/>
              <a:defRPr/>
            </a:lvl4pPr>
            <a:lvl5pPr marL="932688" indent="-182880">
              <a:buClr>
                <a:srgbClr val="800000"/>
              </a:buClr>
              <a:buFont typeface="Calibri" panose="020F0502020204030204" pitchFamily="34" charset="0"/>
              <a:buChar char="◦"/>
              <a:defRPr/>
            </a:lvl5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61960"/>
            <a:ext cx="5255824" cy="5090646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  <a:lvl2pPr>
              <a:buClr>
                <a:srgbClr val="800000"/>
              </a:buClr>
              <a:defRPr/>
            </a:lvl2pPr>
            <a:lvl3pPr>
              <a:buClr>
                <a:srgbClr val="800000"/>
              </a:buClr>
              <a:defRPr/>
            </a:lvl3pPr>
            <a:lvl4pPr>
              <a:buClr>
                <a:srgbClr val="800000"/>
              </a:buClr>
              <a:defRPr/>
            </a:lvl4pPr>
            <a:lvl5pPr>
              <a:buClr>
                <a:srgbClr val="800000"/>
              </a:buClr>
              <a:defRPr/>
            </a:lvl5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Wing Sheung Chan (Nikhef)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6021" y="169039"/>
            <a:ext cx="10637723" cy="66698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cxnSp>
        <p:nvCxnSpPr>
          <p:cNvPr id="8" name="Straight Connector 9"/>
          <p:cNvCxnSpPr/>
          <p:nvPr/>
        </p:nvCxnSpPr>
        <p:spPr>
          <a:xfrm flipV="1">
            <a:off x="836021" y="836024"/>
            <a:ext cx="10637723" cy="48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33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21" y="1066149"/>
            <a:ext cx="5199019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8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021" y="1802430"/>
            <a:ext cx="5199019" cy="4350176"/>
          </a:xfrm>
        </p:spPr>
        <p:txBody>
          <a:bodyPr/>
          <a:lstStyle>
            <a:lvl1pPr>
              <a:defRPr lang="zh-TW" altLang="en-US" sz="2800" kern="1200" dirty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rgbClr val="800000"/>
              </a:buClr>
              <a:defRPr/>
            </a:lvl2pPr>
            <a:lvl3pPr>
              <a:buClr>
                <a:srgbClr val="800000"/>
              </a:buClr>
              <a:defRPr/>
            </a:lvl3pPr>
            <a:lvl4pPr>
              <a:buClr>
                <a:srgbClr val="800000"/>
              </a:buClr>
              <a:defRPr/>
            </a:lvl4pPr>
            <a:lvl5pPr>
              <a:buClr>
                <a:srgbClr val="800000"/>
              </a:buClr>
              <a:defRPr/>
            </a:lvl5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66149"/>
            <a:ext cx="525582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8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1802432"/>
            <a:ext cx="5255824" cy="4350175"/>
          </a:xfrm>
        </p:spPr>
        <p:txBody>
          <a:bodyPr/>
          <a:lstStyle>
            <a:lvl1pPr>
              <a:defRPr lang="zh-TW" altLang="en-US" sz="2800" kern="1200" dirty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rgbClr val="800000"/>
              </a:buClr>
              <a:defRPr/>
            </a:lvl2pPr>
            <a:lvl3pPr>
              <a:buClr>
                <a:srgbClr val="800000"/>
              </a:buClr>
              <a:defRPr/>
            </a:lvl3pPr>
            <a:lvl4pPr>
              <a:buClr>
                <a:srgbClr val="800000"/>
              </a:buClr>
              <a:defRPr/>
            </a:lvl4pPr>
            <a:lvl5pPr>
              <a:buClr>
                <a:srgbClr val="800000"/>
              </a:buClr>
              <a:defRPr/>
            </a:lvl5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Wing Sheung Chan (Nikhef)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021" y="169039"/>
            <a:ext cx="10637723" cy="66698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36021" y="836024"/>
            <a:ext cx="10637723" cy="48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64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Wing Sheung Chan (Nikhef)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9"/>
          <p:cNvCxnSpPr/>
          <p:nvPr/>
        </p:nvCxnSpPr>
        <p:spPr>
          <a:xfrm flipV="1">
            <a:off x="836021" y="836024"/>
            <a:ext cx="10637723" cy="48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7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Wing Sheung Chan (Nikhef)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83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308400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84023" y="0"/>
            <a:ext cx="64008" cy="685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" y="320040"/>
            <a:ext cx="2768931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348" y="320040"/>
            <a:ext cx="8081555" cy="5902435"/>
          </a:xfrm>
        </p:spPr>
        <p:txBody>
          <a:bodyPr/>
          <a:lstStyle>
            <a:lvl1pPr>
              <a:defRPr lang="zh-TW" altLang="en-US" sz="2800" kern="1200" dirty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rgbClr val="800000"/>
              </a:buClr>
              <a:defRPr/>
            </a:lvl2pPr>
            <a:lvl3pPr>
              <a:buClr>
                <a:srgbClr val="800000"/>
              </a:buClr>
              <a:defRPr/>
            </a:lvl3pPr>
            <a:lvl4pPr>
              <a:buClr>
                <a:srgbClr val="800000"/>
              </a:buClr>
              <a:defRPr/>
            </a:lvl4pPr>
            <a:lvl5pPr>
              <a:buClr>
                <a:srgbClr val="800000"/>
              </a:buClr>
              <a:defRPr/>
            </a:lvl5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567" y="2843351"/>
            <a:ext cx="2768931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1973" y="6459786"/>
            <a:ext cx="2618511" cy="325934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02/07/2018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363" y="6459787"/>
            <a:ext cx="4381460" cy="32593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Wing Sheung Chan (Nikhef)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1720" y="6459787"/>
            <a:ext cx="1312025" cy="3259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C1AA36-F15B-40BE-B7CC-8CD2CEEC1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96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836022" y="6492238"/>
            <a:ext cx="2472271" cy="326573"/>
          </a:xfrm>
        </p:spPr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11838" y="6492239"/>
            <a:ext cx="6371501" cy="32657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Wing Sheung Chan (Nikhef)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61720" y="6492238"/>
            <a:ext cx="1312025" cy="326573"/>
          </a:xfrm>
        </p:spPr>
        <p:txBody>
          <a:bodyPr/>
          <a:lstStyle/>
          <a:p>
            <a:fld id="{6AC1AA36-F15B-40BE-B7CC-8CD2CEEC1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92240"/>
            <a:ext cx="12192001" cy="3657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-1" y="6425755"/>
            <a:ext cx="12192001" cy="6648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021" y="169039"/>
            <a:ext cx="10637723" cy="666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21" y="1061962"/>
            <a:ext cx="10637723" cy="50906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22" y="6492238"/>
            <a:ext cx="2472271" cy="326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/>
              <a:t>02/07/2018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1838" y="6492239"/>
            <a:ext cx="6371501" cy="326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Wing Sheung Chan (Nikhef)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1720" y="6492238"/>
            <a:ext cx="1312025" cy="326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6AC1AA36-F15B-40BE-B7CC-8CD2CEEC1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82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rgbClr val="800000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cern.ch/jira/browse/ATLASSMWBR-1" TargetMode="External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ki.cern.ch/twiki/bin/viewauth/AtlasProtected/Vtaus13TeV" TargetMode="External"/><Relationship Id="rId4" Type="http://schemas.openxmlformats.org/officeDocument/2006/relationships/hyperlink" Target="https://gitlab.cern.ch/Wlep_B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3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32.png"/><Relationship Id="rId5" Type="http://schemas.openxmlformats.org/officeDocument/2006/relationships/image" Target="../media/image26.emf"/><Relationship Id="rId10" Type="http://schemas.openxmlformats.org/officeDocument/2006/relationships/image" Target="../media/image31.png"/><Relationship Id="rId4" Type="http://schemas.openxmlformats.org/officeDocument/2006/relationships/image" Target="../media/image25.emf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0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2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326418-DEDA-A047-84FC-3A8A9E06B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02/07/2018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6D90ED-E115-2840-8D59-CFE0B1A2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Daniil </a:t>
            </a:r>
            <a:r>
              <a:rPr lang="en-GB" dirty="0" err="1"/>
              <a:t>Ponomarenko</a:t>
            </a:r>
            <a:r>
              <a:rPr lang="en-GB" dirty="0"/>
              <a:t> (</a:t>
            </a:r>
            <a:r>
              <a:rPr lang="en-GB" dirty="0" err="1"/>
              <a:t>Nikhef</a:t>
            </a:r>
            <a:r>
              <a:rPr lang="en-GB" dirty="0"/>
              <a:t>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C9C756-688E-B04B-A7DD-8A9F7C2A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1</a:t>
            </a:fld>
            <a:endParaRPr lang="en-GB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4959FE0-7862-B440-9610-82372263E200}"/>
              </a:ext>
            </a:extLst>
          </p:cNvPr>
          <p:cNvGrpSpPr/>
          <p:nvPr/>
        </p:nvGrpSpPr>
        <p:grpSpPr>
          <a:xfrm>
            <a:off x="7414054" y="902012"/>
            <a:ext cx="4532547" cy="3497545"/>
            <a:chOff x="9355465" y="-136147"/>
            <a:chExt cx="2813510" cy="208209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337168D-B58F-BE41-B061-1FEAAFE3B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9827" b="91361" l="8800" r="90000">
                          <a14:foregroundMark x1="10100" y1="42549" x2="8800" y2="51512"/>
                          <a14:foregroundMark x1="8800" y1="51512" x2="10800" y2="42873"/>
                          <a14:foregroundMark x1="28900" y1="88769" x2="37200" y2="89417"/>
                          <a14:foregroundMark x1="37200" y1="89417" x2="29400" y2="88013"/>
                          <a14:foregroundMark x1="29400" y1="91361" x2="28400" y2="91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5465" y="-136147"/>
              <a:ext cx="2248483" cy="2082095"/>
            </a:xfrm>
            <a:prstGeom prst="rect">
              <a:avLst/>
            </a:prstGeom>
            <a:noFill/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5E1675F-2D60-7F4A-9EDB-39188B4D1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3996" y1="36035" x2="20568" y2="42480"/>
                          <a14:foregroundMark x1="20568" y1="42480" x2="28110" y2="43457"/>
                          <a14:foregroundMark x1="28110" y1="43457" x2="26934" y2="36523"/>
                          <a14:foregroundMark x1="26934" y1="36523" x2="23213" y2="35840"/>
                          <a14:foregroundMark x1="39863" y1="36328" x2="36141" y2="42480"/>
                          <a14:foregroundMark x1="36141" y1="42480" x2="42116" y2="47852"/>
                          <a14:foregroundMark x1="42116" y1="47852" x2="48678" y2="44434"/>
                          <a14:foregroundMark x1="48678" y1="44434" x2="45544" y2="37891"/>
                          <a14:foregroundMark x1="45544" y1="37891" x2="38590" y2="37012"/>
                          <a14:foregroundMark x1="38590" y1="37012" x2="38590" y2="36914"/>
                          <a14:foregroundMark x1="40744" y1="51660" x2="39961" y2="59570"/>
                          <a14:foregroundMark x1="39961" y1="59570" x2="47502" y2="61328"/>
                          <a14:foregroundMark x1="47502" y1="61328" x2="63271" y2="54199"/>
                          <a14:foregroundMark x1="63271" y1="54199" x2="66308" y2="46875"/>
                          <a14:foregroundMark x1="66308" y1="46875" x2="60823" y2="42285"/>
                          <a14:foregroundMark x1="60823" y1="42285" x2="52595" y2="43457"/>
                          <a14:foregroundMark x1="52595" y1="43457" x2="40157" y2="53223"/>
                          <a14:foregroundMark x1="40157" y1="53223" x2="39667" y2="53223"/>
                          <a14:foregroundMark x1="50735" y1="42285" x2="40059" y2="44824"/>
                          <a14:foregroundMark x1="40059" y1="44824" x2="35064" y2="50195"/>
                          <a14:foregroundMark x1="35064" y1="50195" x2="34182" y2="58301"/>
                          <a14:foregroundMark x1="34182" y1="58301" x2="43487" y2="61230"/>
                          <a14:foregroundMark x1="43487" y1="61230" x2="54652" y2="57813"/>
                          <a14:foregroundMark x1="54652" y1="57813" x2="62684" y2="52344"/>
                          <a14:foregroundMark x1="62684" y1="52344" x2="64838" y2="44629"/>
                          <a14:foregroundMark x1="64838" y1="44629" x2="60921" y2="37500"/>
                          <a14:foregroundMark x1="60921" y1="37500" x2="52302" y2="37109"/>
                          <a14:foregroundMark x1="52302" y1="37109" x2="44956" y2="40820"/>
                          <a14:foregroundMark x1="44956" y1="40820" x2="42018" y2="45703"/>
                          <a14:foregroundMark x1="52008" y1="36328" x2="41332" y2="37598"/>
                          <a14:foregroundMark x1="41332" y1="37598" x2="34182" y2="43359"/>
                          <a14:foregroundMark x1="34182" y1="43359" x2="31048" y2="52051"/>
                          <a14:foregroundMark x1="31048" y1="52051" x2="32909" y2="59961"/>
                          <a14:foregroundMark x1="32909" y1="59961" x2="40255" y2="63379"/>
                          <a14:foregroundMark x1="40255" y1="63379" x2="48776" y2="63672"/>
                          <a14:foregroundMark x1="48776" y1="63672" x2="57689" y2="60449"/>
                          <a14:foregroundMark x1="57689" y1="60449" x2="64055" y2="54492"/>
                          <a14:foregroundMark x1="64055" y1="54492" x2="64838" y2="45020"/>
                          <a14:foregroundMark x1="64838" y1="45020" x2="60529" y2="37012"/>
                          <a14:foregroundMark x1="60529" y1="37012" x2="54750" y2="32813"/>
                          <a14:foregroundMark x1="54750" y1="32813" x2="47894" y2="34473"/>
                          <a14:foregroundMark x1="47894" y1="34473" x2="43095" y2="39648"/>
                          <a14:foregroundMark x1="43095" y1="39648" x2="43095" y2="39648"/>
                          <a14:foregroundMark x1="35064" y1="30078" x2="27816" y2="31934"/>
                          <a14:foregroundMark x1="27816" y1="31934" x2="24486" y2="39844"/>
                          <a14:foregroundMark x1="24486" y1="39844" x2="24682" y2="48926"/>
                          <a14:foregroundMark x1="24682" y1="48926" x2="28110" y2="58008"/>
                          <a14:foregroundMark x1="28110" y1="58008" x2="34770" y2="64648"/>
                          <a14:foregroundMark x1="34770" y1="64648" x2="42507" y2="67285"/>
                          <a14:foregroundMark x1="42507" y1="67285" x2="52791" y2="67676"/>
                          <a14:foregroundMark x1="52791" y1="67676" x2="60333" y2="62207"/>
                          <a14:foregroundMark x1="60333" y1="62207" x2="62684" y2="53223"/>
                          <a14:foregroundMark x1="62684" y1="53223" x2="61606" y2="44141"/>
                          <a14:foregroundMark x1="61606" y1="44141" x2="54456" y2="36035"/>
                          <a14:foregroundMark x1="54456" y1="36035" x2="48090" y2="32129"/>
                          <a14:foregroundMark x1="48090" y1="32129" x2="39569" y2="30469"/>
                          <a14:foregroundMark x1="39569" y1="30469" x2="30754" y2="31445"/>
                          <a14:foregroundMark x1="33888" y1="26465" x2="26934" y2="30664"/>
                          <a14:foregroundMark x1="26934" y1="30664" x2="22135" y2="37891"/>
                          <a14:foregroundMark x1="22135" y1="37891" x2="21450" y2="56250"/>
                          <a14:foregroundMark x1="21450" y1="56250" x2="25955" y2="68262"/>
                          <a14:foregroundMark x1="25955" y1="68262" x2="34378" y2="74316"/>
                          <a14:foregroundMark x1="34378" y1="74316" x2="42018" y2="75977"/>
                          <a14:foregroundMark x1="42018" y1="75977" x2="50343" y2="75293"/>
                          <a14:foregroundMark x1="50343" y1="75293" x2="58962" y2="69922"/>
                          <a14:foregroundMark x1="58962" y1="69922" x2="63467" y2="62012"/>
                          <a14:foregroundMark x1="63467" y1="62012" x2="64251" y2="52637"/>
                          <a14:foregroundMark x1="64251" y1="52637" x2="62096" y2="44922"/>
                          <a14:foregroundMark x1="62096" y1="44922" x2="56121" y2="37500"/>
                          <a14:foregroundMark x1="56121" y1="37500" x2="42116" y2="29297"/>
                          <a14:foregroundMark x1="42116" y1="29297" x2="31538" y2="27246"/>
                          <a14:foregroundMark x1="47698" y1="51660" x2="46131" y2="50684"/>
                          <a14:foregroundMark x1="46033" y1="50586" x2="53379" y2="52246"/>
                          <a14:foregroundMark x1="53379" y1="52246" x2="52693" y2="43359"/>
                          <a14:foregroundMark x1="52693" y1="43359" x2="45446" y2="46191"/>
                          <a14:foregroundMark x1="45446" y1="46191" x2="49363" y2="51953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2521">
              <a:off x="10933038" y="141804"/>
              <a:ext cx="883167" cy="88576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DD4725D-B335-DC45-AEBF-C73FE1978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6" b="89988" l="9900" r="90000">
                          <a14:foregroundMark x1="9800" y1="40621" x2="9900" y2="61795"/>
                          <a14:foregroundMark x1="9900" y1="61795" x2="14000" y2="55926"/>
                          <a14:foregroundMark x1="14000" y1="55926" x2="9900" y2="418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1606" y="904901"/>
              <a:ext cx="874878" cy="76026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CA0FF41-F754-E048-8679-07554CC1F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9800" r="90000">
                          <a14:foregroundMark x1="9500" y1="47200" x2="9800" y2="61300"/>
                          <a14:foregroundMark x1="9800" y1="61300" x2="11700" y2="68300"/>
                          <a14:foregroundMark x1="11700" y1="68300" x2="16700" y2="71100"/>
                          <a14:backgroundMark x1="70400" y1="36900" x2="75700" y2="42500"/>
                          <a14:backgroundMark x1="75700" y1="42500" x2="83200" y2="39700"/>
                          <a14:backgroundMark x1="83200" y1="39700" x2="87500" y2="33800"/>
                          <a14:backgroundMark x1="87500" y1="33800" x2="79500" y2="31300"/>
                          <a14:backgroundMark x1="79500" y1="31300" x2="72900" y2="33600"/>
                          <a14:backgroundMark x1="72900" y1="33600" x2="70400" y2="37400"/>
                          <a14:backgroundMark x1="70400" y1="37200" x2="74300" y2="43500"/>
                          <a14:backgroundMark x1="74300" y1="43500" x2="72200" y2="36800"/>
                          <a14:backgroundMark x1="72200" y1="36800" x2="69900" y2="37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1507">
              <a:off x="11226069" y="893426"/>
              <a:ext cx="942906" cy="942906"/>
            </a:xfrm>
            <a:prstGeom prst="rect">
              <a:avLst/>
            </a:prstGeom>
          </p:spPr>
        </p:pic>
      </p:grpSp>
      <p:sp>
        <p:nvSpPr>
          <p:cNvPr id="14" name="Subtitle 2">
            <a:extLst>
              <a:ext uri="{FF2B5EF4-FFF2-40B4-BE49-F238E27FC236}">
                <a16:creationId xmlns:a16="http://schemas.microsoft.com/office/drawing/2014/main" id="{4F878398-0C34-0D45-AB3E-6D3ABC701B8E}"/>
              </a:ext>
            </a:extLst>
          </p:cNvPr>
          <p:cNvSpPr txBox="1">
            <a:spLocks/>
          </p:cNvSpPr>
          <p:nvPr/>
        </p:nvSpPr>
        <p:spPr>
          <a:xfrm>
            <a:off x="998621" y="4586643"/>
            <a:ext cx="10157059" cy="84999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HK" sz="2400" spc="100" dirty="0">
                <a:solidFill>
                  <a:schemeClr val="tx2"/>
                </a:solidFill>
                <a:latin typeface="Calibri Light" panose="020F0302020204030204" pitchFamily="34" charset="0"/>
                <a:ea typeface="PingFang HK" panose="020B0400000000000000" pitchFamily="34" charset="-120"/>
                <a:cs typeface="Calibri Light" panose="020F0302020204030204" pitchFamily="34" charset="0"/>
              </a:rPr>
              <a:t>02-Nov-2018 </a:t>
            </a:r>
            <a:r>
              <a:rPr lang="en-US" altLang="zh-HK" sz="2400" dirty="0">
                <a:solidFill>
                  <a:schemeClr val="tx2"/>
                </a:solidFill>
                <a:latin typeface="Calibri Light" panose="020F0302020204030204" pitchFamily="34" charset="0"/>
                <a:ea typeface="PingFang HK" panose="020B0400000000000000" pitchFamily="34" charset="-120"/>
                <a:cs typeface="Calibri Light" panose="020F0302020204030204" pitchFamily="34" charset="0"/>
              </a:rPr>
              <a:t>NNV Annual meeting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973304A-05C5-F040-B754-0046F739A1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152500"/>
            <a:ext cx="4164958" cy="980438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5B54405-DFC0-7740-92C8-57B006C204C2}"/>
              </a:ext>
            </a:extLst>
          </p:cNvPr>
          <p:cNvGrpSpPr/>
          <p:nvPr/>
        </p:nvGrpSpPr>
        <p:grpSpPr>
          <a:xfrm>
            <a:off x="517770" y="1013225"/>
            <a:ext cx="10830787" cy="3386332"/>
            <a:chOff x="517770" y="925905"/>
            <a:chExt cx="10830787" cy="1663580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60DD4655-8269-084E-B190-795011CA51A7}"/>
                </a:ext>
              </a:extLst>
            </p:cNvPr>
            <p:cNvSpPr txBox="1">
              <a:spLocks/>
            </p:cNvSpPr>
            <p:nvPr/>
          </p:nvSpPr>
          <p:spPr>
            <a:xfrm>
              <a:off x="517770" y="925905"/>
              <a:ext cx="10830787" cy="97721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0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dirty="0"/>
                <a:t>Lepton (non)-universality </a:t>
              </a:r>
            </a:p>
            <a:p>
              <a:r>
                <a:rPr lang="en-US" sz="5400" dirty="0"/>
                <a:t>in W decays in ATLAS</a:t>
              </a: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0DD0A9AA-A57C-C145-A1D5-6AAD5360B9D0}"/>
                </a:ext>
              </a:extLst>
            </p:cNvPr>
            <p:cNvSpPr txBox="1">
              <a:spLocks/>
            </p:cNvSpPr>
            <p:nvPr/>
          </p:nvSpPr>
          <p:spPr>
            <a:xfrm>
              <a:off x="631481" y="1903122"/>
              <a:ext cx="10058400" cy="686363"/>
            </a:xfrm>
            <a:prstGeom prst="rect">
              <a:avLst/>
            </a:prstGeom>
          </p:spPr>
          <p:txBody>
            <a:bodyPr/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800" kern="1200">
                  <a:solidFill>
                    <a:srgbClr val="800000"/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HK" sz="2400" b="1" spc="100" dirty="0">
                  <a:solidFill>
                    <a:schemeClr val="tx2"/>
                  </a:solidFill>
                  <a:latin typeface="Calibri Light" panose="020F0302020204030204" pitchFamily="34" charset="0"/>
                  <a:ea typeface="PingFang HK" panose="020B0400000000000000" pitchFamily="34" charset="-120"/>
                  <a:cs typeface="Calibri Light" panose="020F0302020204030204" pitchFamily="34" charset="0"/>
                </a:rPr>
                <a:t>Daniil </a:t>
              </a:r>
              <a:r>
                <a:rPr lang="en-US" altLang="zh-HK" sz="2400" b="1" spc="100" dirty="0" err="1">
                  <a:solidFill>
                    <a:schemeClr val="tx2"/>
                  </a:solidFill>
                  <a:latin typeface="Calibri Light" panose="020F0302020204030204" pitchFamily="34" charset="0"/>
                  <a:ea typeface="PingFang HK" panose="020B0400000000000000" pitchFamily="34" charset="-120"/>
                  <a:cs typeface="Calibri Light" panose="020F0302020204030204" pitchFamily="34" charset="0"/>
                </a:rPr>
                <a:t>Ponomarenko</a:t>
              </a:r>
              <a:r>
                <a:rPr lang="en-US" altLang="zh-HK" sz="2400" spc="100" dirty="0">
                  <a:solidFill>
                    <a:schemeClr val="tx2"/>
                  </a:solidFill>
                  <a:latin typeface="Calibri Light" panose="020F0302020204030204" pitchFamily="34" charset="0"/>
                  <a:ea typeface="PingFang HK" panose="020B0400000000000000" pitchFamily="34" charset="-120"/>
                  <a:cs typeface="Calibri Light" panose="020F0302020204030204" pitchFamily="34" charset="0"/>
                </a:rPr>
                <a:t> </a:t>
              </a:r>
            </a:p>
            <a:p>
              <a:r>
                <a:rPr lang="en-US" altLang="zh-HK" sz="2400" spc="100" dirty="0">
                  <a:solidFill>
                    <a:schemeClr val="tx2"/>
                  </a:solidFill>
                  <a:latin typeface="Calibri Light" panose="020F0302020204030204" pitchFamily="34" charset="0"/>
                  <a:ea typeface="PingFang HK" panose="020B0400000000000000" pitchFamily="34" charset="-120"/>
                  <a:cs typeface="Calibri Light" panose="020F0302020204030204" pitchFamily="34" charset="0"/>
                </a:rPr>
                <a:t>Supervisor: </a:t>
              </a:r>
              <a:r>
                <a:rPr lang="en-US" altLang="zh-HK" sz="2400" spc="100" dirty="0" err="1">
                  <a:solidFill>
                    <a:schemeClr val="tx2"/>
                  </a:solidFill>
                  <a:latin typeface="Calibri Light" panose="020F0302020204030204" pitchFamily="34" charset="0"/>
                  <a:ea typeface="PingFang HK" panose="020B0400000000000000" pitchFamily="34" charset="-120"/>
                  <a:cs typeface="Calibri Light" panose="020F0302020204030204" pitchFamily="34" charset="0"/>
                </a:rPr>
                <a:t>Nicolo</a:t>
              </a:r>
              <a:r>
                <a:rPr lang="en-US" altLang="zh-HK" sz="2400" spc="100" dirty="0">
                  <a:solidFill>
                    <a:schemeClr val="tx2"/>
                  </a:solidFill>
                  <a:latin typeface="Calibri Light" panose="020F0302020204030204" pitchFamily="34" charset="0"/>
                  <a:ea typeface="PingFang HK" panose="020B0400000000000000" pitchFamily="34" charset="-120"/>
                  <a:cs typeface="Calibri Light" panose="020F0302020204030204" pitchFamily="34" charset="0"/>
                </a:rPr>
                <a:t> de Groot</a:t>
              </a:r>
              <a:endParaRPr lang="en-US" altLang="zh-HK" sz="2400" dirty="0">
                <a:solidFill>
                  <a:schemeClr val="tx2"/>
                </a:solidFill>
                <a:latin typeface="Calibri Light" panose="020F0302020204030204" pitchFamily="34" charset="0"/>
                <a:ea typeface="PingFang HK" panose="020B0400000000000000" pitchFamily="34" charset="-120"/>
                <a:cs typeface="Calibri Light" panose="020F0302020204030204" pitchFamily="34" charset="0"/>
              </a:endParaRPr>
            </a:p>
          </p:txBody>
        </p:sp>
      </p:grp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7391E13-E919-1E4F-B02E-F0F5D9A98ACC}"/>
              </a:ext>
            </a:extLst>
          </p:cNvPr>
          <p:cNvCxnSpPr/>
          <p:nvPr/>
        </p:nvCxnSpPr>
        <p:spPr>
          <a:xfrm>
            <a:off x="722310" y="4403558"/>
            <a:ext cx="10830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853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21" y="169039"/>
            <a:ext cx="10637723" cy="666985"/>
          </a:xfrm>
        </p:spPr>
        <p:txBody>
          <a:bodyPr/>
          <a:lstStyle/>
          <a:p>
            <a:r>
              <a:rPr lang="en-GB" dirty="0"/>
              <a:t>Fit results: Asimov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Daniil </a:t>
            </a:r>
            <a:r>
              <a:rPr lang="en-GB" dirty="0" err="1"/>
              <a:t>Ponomarenko</a:t>
            </a:r>
            <a:r>
              <a:rPr lang="en-GB" dirty="0"/>
              <a:t> (</a:t>
            </a:r>
            <a:r>
              <a:rPr lang="en-GB" dirty="0" err="1"/>
              <a:t>Nikhef</a:t>
            </a:r>
            <a:r>
              <a:rPr lang="en-GB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10</a:t>
            </a:fld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0B5BCA4-EA52-1845-A8DC-5BD09224BAC3}"/>
              </a:ext>
            </a:extLst>
          </p:cNvPr>
          <p:cNvSpPr txBox="1">
            <a:spLocks/>
          </p:cNvSpPr>
          <p:nvPr/>
        </p:nvSpPr>
        <p:spPr>
          <a:xfrm>
            <a:off x="836021" y="3781168"/>
            <a:ext cx="10637723" cy="249606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182563" indent="-17938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800000"/>
              </a:buClr>
              <a:buSzPct val="100000"/>
              <a:buFont typeface="Calibri" panose="020F0502020204030204" pitchFamily="34" charset="0"/>
              <a:buChar char="◦"/>
              <a:defRPr sz="28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00000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00000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00000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00000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dirty="0"/>
              <a:t>Fit uncertainty breakdown:</a:t>
            </a:r>
          </a:p>
          <a:p>
            <a:pPr lvl="1"/>
            <a:r>
              <a:rPr lang="en-US" altLang="zh-HK" dirty="0"/>
              <a:t>SYST includes d0 bias only</a:t>
            </a:r>
          </a:p>
          <a:p>
            <a:pPr lvl="1"/>
            <a:r>
              <a:rPr lang="en-US" altLang="zh-HK" dirty="0"/>
              <a:t>STAT is the remaining error after all nuisance parameters are held constant</a:t>
            </a:r>
          </a:p>
          <a:p>
            <a:r>
              <a:rPr lang="en-US" altLang="zh-HK" dirty="0"/>
              <a:t>QCD background is under good control (0.5%)</a:t>
            </a:r>
          </a:p>
          <a:p>
            <a:r>
              <a:rPr lang="en-US" altLang="zh-HK" dirty="0"/>
              <a:t>POI has 2% uncertainty </a:t>
            </a:r>
          </a:p>
          <a:p>
            <a:pPr lvl="1"/>
            <a:r>
              <a:rPr lang="en-US" altLang="zh-HK" dirty="0"/>
              <a:t>For 2015 year only. Could be less then 1.2% for all Run-II statistics.</a:t>
            </a:r>
          </a:p>
          <a:p>
            <a:endParaRPr lang="en-US" altLang="zh-HK" dirty="0"/>
          </a:p>
          <a:p>
            <a:endParaRPr lang="en-US" altLang="zh-HK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84A8A58-0692-3A4E-9DEF-DB2CB5CFE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909372"/>
              </p:ext>
            </p:extLst>
          </p:nvPr>
        </p:nvGraphicFramePr>
        <p:xfrm>
          <a:off x="1565069" y="1380894"/>
          <a:ext cx="5007805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5751">
                  <a:extLst>
                    <a:ext uri="{9D8B030D-6E8A-4147-A177-3AD203B41FA5}">
                      <a16:colId xmlns:a16="http://schemas.microsoft.com/office/drawing/2014/main" val="2608392338"/>
                    </a:ext>
                  </a:extLst>
                </a:gridCol>
                <a:gridCol w="1346887">
                  <a:extLst>
                    <a:ext uri="{9D8B030D-6E8A-4147-A177-3AD203B41FA5}">
                      <a16:colId xmlns:a16="http://schemas.microsoft.com/office/drawing/2014/main" val="3990321706"/>
                    </a:ext>
                  </a:extLst>
                </a:gridCol>
                <a:gridCol w="1495167">
                  <a:extLst>
                    <a:ext uri="{9D8B030D-6E8A-4147-A177-3AD203B41FA5}">
                      <a16:colId xmlns:a16="http://schemas.microsoft.com/office/drawing/2014/main" val="1316954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Nuisance parameter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Uncertainty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24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TRK_d0_bias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-1.4285e-09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7.33e-03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24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norm_W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4.35e-04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46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norm_Z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5.41e-04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744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norm_QCD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5.43e-03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17851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791EBE16-FBC6-7742-9236-D10A80F7E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99734"/>
              </p:ext>
            </p:extLst>
          </p:nvPr>
        </p:nvGraphicFramePr>
        <p:xfrm>
          <a:off x="7101833" y="1380894"/>
          <a:ext cx="3512638" cy="2560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5751">
                  <a:extLst>
                    <a:ext uri="{9D8B030D-6E8A-4147-A177-3AD203B41FA5}">
                      <a16:colId xmlns:a16="http://schemas.microsoft.com/office/drawing/2014/main" val="2608392338"/>
                    </a:ext>
                  </a:extLst>
                </a:gridCol>
                <a:gridCol w="1346887">
                  <a:extLst>
                    <a:ext uri="{9D8B030D-6E8A-4147-A177-3AD203B41FA5}">
                      <a16:colId xmlns:a16="http://schemas.microsoft.com/office/drawing/2014/main" val="3990321706"/>
                    </a:ext>
                  </a:extLst>
                </a:gridCol>
              </a:tblGrid>
              <a:tr h="343688">
                <a:tc>
                  <a:txBody>
                    <a:bodyPr/>
                    <a:lstStyle/>
                    <a:p>
                      <a:r>
                        <a:rPr lang="en-US" dirty="0"/>
                        <a:t>POI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Error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243274"/>
                  </a:ext>
                </a:extLst>
              </a:tr>
              <a:tr h="348462">
                <a:tc>
                  <a:txBody>
                    <a:bodyPr/>
                    <a:lstStyle/>
                    <a:p>
                      <a:r>
                        <a:rPr lang="en-US" dirty="0" err="1"/>
                        <a:t>mu_SIG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242740"/>
                  </a:ext>
                </a:extLst>
              </a:tr>
              <a:tr h="348462">
                <a:tc>
                  <a:txBody>
                    <a:bodyPr/>
                    <a:lstStyle/>
                    <a:p>
                      <a:r>
                        <a:rPr lang="en-US" dirty="0"/>
                        <a:t>MCSTAT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3.73e-03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462308"/>
                  </a:ext>
                </a:extLst>
              </a:tr>
              <a:tr h="348462">
                <a:tc>
                  <a:txBody>
                    <a:bodyPr/>
                    <a:lstStyle/>
                    <a:p>
                      <a:r>
                        <a:rPr lang="en-US" dirty="0"/>
                        <a:t>NORM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1.83e-02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744415"/>
                  </a:ext>
                </a:extLst>
              </a:tr>
              <a:tr h="348462">
                <a:tc>
                  <a:txBody>
                    <a:bodyPr/>
                    <a:lstStyle/>
                    <a:p>
                      <a:r>
                        <a:rPr lang="en-US" dirty="0"/>
                        <a:t>STAT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8.82e-03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17851"/>
                  </a:ext>
                </a:extLst>
              </a:tr>
              <a:tr h="348462">
                <a:tc>
                  <a:txBody>
                    <a:bodyPr/>
                    <a:lstStyle/>
                    <a:p>
                      <a:r>
                        <a:rPr lang="en-US" dirty="0"/>
                        <a:t>SYST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1.43e-05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586859"/>
                  </a:ext>
                </a:extLst>
              </a:tr>
              <a:tr h="348462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2.07e-02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626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12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/>
              <a:t>Conclusions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6020" y="1061961"/>
                <a:ext cx="10637723" cy="5289411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tabLst>
                    <a:tab pos="5019675" algn="l"/>
                  </a:tabLst>
                </a:pPr>
                <a:r>
                  <a:rPr lang="en-GB" altLang="zh-HK" dirty="0"/>
                  <a:t>A lot of things to be done. But…</a:t>
                </a:r>
                <a:endParaRPr lang="en-US" altLang="zh-HK" dirty="0"/>
              </a:p>
              <a:p>
                <a:pPr>
                  <a:tabLst>
                    <a:tab pos="5019675" algn="l"/>
                  </a:tabLst>
                </a:pPr>
                <a:r>
                  <a:rPr lang="en-US" altLang="zh-HK" dirty="0"/>
                  <a:t>…most of the analysis software is ready</a:t>
                </a:r>
              </a:p>
              <a:p>
                <a:pPr lvl="1">
                  <a:tabLst>
                    <a:tab pos="5019675" algn="l"/>
                  </a:tabLst>
                </a:pPr>
                <a:r>
                  <a:rPr lang="en-US" altLang="zh-HK" dirty="0"/>
                  <a:t>Package for QCD background estimation</a:t>
                </a:r>
              </a:p>
              <a:p>
                <a:pPr lvl="1">
                  <a:tabLst>
                    <a:tab pos="5019675" algn="l"/>
                  </a:tabLst>
                </a:pPr>
                <a:r>
                  <a:rPr lang="en-GB" altLang="zh-HK" dirty="0"/>
                  <a:t>TMVA helps to distinguish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HK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𝑙𝑒𝑝</m:t>
                        </m:r>
                      </m:sub>
                    </m:sSub>
                  </m:oMath>
                </a14:m>
                <a:r>
                  <a:rPr lang="en-GB" altLang="zh-HK" dirty="0"/>
                  <a:t>𝜈 from the background processes </a:t>
                </a:r>
              </a:p>
              <a:p>
                <a:pPr lvl="1">
                  <a:tabLst>
                    <a:tab pos="5019675" algn="l"/>
                  </a:tabLst>
                </a:pPr>
                <a:r>
                  <a:rPr lang="en-GB" altLang="zh-HK" dirty="0"/>
                  <a:t>2D fit</a:t>
                </a:r>
              </a:p>
              <a:p>
                <a:pPr>
                  <a:tabLst>
                    <a:tab pos="5019675" algn="l"/>
                  </a:tabLst>
                </a:pPr>
                <a:r>
                  <a:rPr lang="en-US" altLang="zh-HK" dirty="0"/>
                  <a:t>First fit results:</a:t>
                </a:r>
              </a:p>
              <a:p>
                <a:pPr lvl="1">
                  <a:tabLst>
                    <a:tab pos="5019675" algn="l"/>
                  </a:tabLst>
                </a:pPr>
                <a:r>
                  <a:rPr lang="en-US" altLang="zh-HK" dirty="0"/>
                  <a:t>Promising statistical power to perform this analysis</a:t>
                </a:r>
              </a:p>
              <a:p>
                <a:pPr lvl="2">
                  <a:tabLst>
                    <a:tab pos="5019675" algn="l"/>
                  </a:tabLst>
                </a:pPr>
                <a:r>
                  <a:rPr lang="en-US" altLang="zh-HK" dirty="0"/>
                  <a:t>Fakes are under good control</a:t>
                </a:r>
              </a:p>
              <a:p>
                <a:pPr lvl="2">
                  <a:tabLst>
                    <a:tab pos="5019675" algn="l"/>
                  </a:tabLst>
                </a:pPr>
                <a:r>
                  <a:rPr lang="en-US" altLang="zh-HK" dirty="0"/>
                  <a:t>Signal uncertainty is about 2%. </a:t>
                </a:r>
              </a:p>
              <a:p>
                <a:pPr lvl="2">
                  <a:tabLst>
                    <a:tab pos="5019675" algn="l"/>
                  </a:tabLst>
                </a:pPr>
                <a:r>
                  <a:rPr lang="en-US" altLang="zh-HK" dirty="0"/>
                  <a:t>Naive estimation for full Run-II statistic: less then 1.2%</a:t>
                </a:r>
              </a:p>
              <a:p>
                <a:pPr>
                  <a:tabLst>
                    <a:tab pos="5019675" algn="l"/>
                  </a:tabLst>
                </a:pPr>
                <a:r>
                  <a:rPr lang="en-US" altLang="zh-HK" dirty="0"/>
                  <a:t>Plans and timeline:</a:t>
                </a:r>
              </a:p>
              <a:p>
                <a:pPr lvl="1">
                  <a:tabLst>
                    <a:tab pos="5019675" algn="l"/>
                  </a:tabLst>
                </a:pPr>
                <a:r>
                  <a:rPr lang="en-GB" altLang="zh-HK" dirty="0"/>
                  <a:t>December 2018:</a:t>
                </a:r>
              </a:p>
              <a:p>
                <a:pPr lvl="2">
                  <a:tabLst>
                    <a:tab pos="5019675" algn="l"/>
                  </a:tabLst>
                </a:pPr>
                <a:r>
                  <a:rPr lang="en-GB" altLang="zh-HK" dirty="0"/>
                  <a:t>Closer look at the Data 2017 and include systematics</a:t>
                </a:r>
              </a:p>
              <a:p>
                <a:pPr lvl="1">
                  <a:tabLst>
                    <a:tab pos="5019675" algn="l"/>
                  </a:tabLst>
                </a:pPr>
                <a:r>
                  <a:rPr lang="en-GB" altLang="zh-HK" dirty="0"/>
                  <a:t>March 2019:</a:t>
                </a:r>
              </a:p>
              <a:p>
                <a:pPr lvl="2">
                  <a:tabLst>
                    <a:tab pos="5019675" algn="l"/>
                  </a:tabLst>
                </a:pPr>
                <a:r>
                  <a:rPr lang="en-GB" altLang="zh-HK" dirty="0"/>
                  <a:t>Combine all Run-II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6020" y="1061961"/>
                <a:ext cx="10637723" cy="5289411"/>
              </a:xfrm>
              <a:blipFill>
                <a:blip r:embed="rId2"/>
                <a:stretch>
                  <a:fillRect l="-1909" t="-33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02/07/2018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Daniil </a:t>
            </a:r>
            <a:r>
              <a:rPr lang="en-GB" dirty="0" err="1"/>
              <a:t>Ponomarenko</a:t>
            </a:r>
            <a:r>
              <a:rPr lang="en-GB" dirty="0"/>
              <a:t> (</a:t>
            </a:r>
            <a:r>
              <a:rPr lang="en-GB" dirty="0" err="1"/>
              <a:t>Nikhef</a:t>
            </a:r>
            <a:r>
              <a:rPr lang="en-GB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36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Daniil </a:t>
            </a:r>
            <a:r>
              <a:rPr lang="en-GB" dirty="0" err="1"/>
              <a:t>Ponomarenko</a:t>
            </a:r>
            <a:r>
              <a:rPr lang="en-GB" dirty="0"/>
              <a:t> (</a:t>
            </a:r>
            <a:r>
              <a:rPr lang="en-GB" dirty="0" err="1"/>
              <a:t>Nikhef</a:t>
            </a:r>
            <a:r>
              <a:rPr lang="en-GB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12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7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A7FB6C-24EB-CB4B-85E7-6E40E720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D463DF-6ADF-264A-B7A2-2ECB6585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Daniil </a:t>
            </a:r>
            <a:r>
              <a:rPr lang="en-GB" dirty="0" err="1"/>
              <a:t>Ponomarenko</a:t>
            </a:r>
            <a:r>
              <a:rPr lang="en-GB" dirty="0"/>
              <a:t> (</a:t>
            </a:r>
            <a:r>
              <a:rPr lang="en-GB" dirty="0" err="1"/>
              <a:t>Nikhef</a:t>
            </a:r>
            <a:r>
              <a:rPr lang="en-GB" dirty="0"/>
              <a:t>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F22F0D-543E-754F-A899-E7D685E2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13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946DAD5B-9847-8D41-806F-E2B26F605D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81086" y="4142269"/>
                <a:ext cx="10830787" cy="90473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0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5400" dirty="0"/>
                  <a:t>Measuring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5400" dirty="0"/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→ℓ/</m:t>
                    </m:r>
                  </m:oMath>
                </a14:m>
                <a:r>
                  <a:rPr lang="en-GB" sz="5400" dirty="0"/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→ℓ</m:t>
                    </m:r>
                  </m:oMath>
                </a14:m>
                <a:endParaRPr lang="en-GB" sz="5400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946DAD5B-9847-8D41-806F-E2B26F605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086" y="4142269"/>
                <a:ext cx="10830787" cy="904731"/>
              </a:xfrm>
              <a:prstGeom prst="rect">
                <a:avLst/>
              </a:prstGeom>
              <a:blipFill>
                <a:blip r:embed="rId2"/>
                <a:stretch>
                  <a:fillRect l="-2927" t="-30556" b="-2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CB964EC-49FB-7345-B707-D837FC3F0F27}"/>
              </a:ext>
            </a:extLst>
          </p:cNvPr>
          <p:cNvGrpSpPr/>
          <p:nvPr/>
        </p:nvGrpSpPr>
        <p:grpSpPr>
          <a:xfrm>
            <a:off x="2653937" y="406472"/>
            <a:ext cx="7267173" cy="3093686"/>
            <a:chOff x="1564104" y="210664"/>
            <a:chExt cx="8534640" cy="3545920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702704DA-756A-7E44-99FB-D2B03C6D05A7}"/>
                </a:ext>
              </a:extLst>
            </p:cNvPr>
            <p:cNvGrpSpPr/>
            <p:nvPr/>
          </p:nvGrpSpPr>
          <p:grpSpPr>
            <a:xfrm>
              <a:off x="1564104" y="210664"/>
              <a:ext cx="3882989" cy="3443763"/>
              <a:chOff x="9355465" y="-136147"/>
              <a:chExt cx="2460740" cy="2082095"/>
            </a:xfrm>
          </p:grpSpPr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51CD84B2-BB8C-7842-B00A-E42A674E2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ackgroundRemoval t="9827" b="91361" l="8800" r="90000">
                            <a14:foregroundMark x1="10100" y1="42549" x2="8800" y2="51512"/>
                            <a14:foregroundMark x1="8800" y1="51512" x2="10800" y2="42873"/>
                            <a14:foregroundMark x1="28900" y1="88769" x2="37200" y2="89417"/>
                            <a14:foregroundMark x1="37200" y1="89417" x2="29400" y2="88013"/>
                            <a14:foregroundMark x1="29400" y1="91361" x2="28400" y2="913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55465" y="-136147"/>
                <a:ext cx="2248483" cy="2082095"/>
              </a:xfrm>
              <a:prstGeom prst="rect">
                <a:avLst/>
              </a:prstGeom>
              <a:noFill/>
            </p:spPr>
          </p:pic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382A0CB4-29BC-2D4D-A3DE-008425921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23996" y1="36035" x2="20568" y2="42480"/>
                            <a14:foregroundMark x1="20568" y1="42480" x2="28110" y2="43457"/>
                            <a14:foregroundMark x1="28110" y1="43457" x2="26934" y2="36523"/>
                            <a14:foregroundMark x1="26934" y1="36523" x2="23213" y2="35840"/>
                            <a14:foregroundMark x1="39863" y1="36328" x2="36141" y2="42480"/>
                            <a14:foregroundMark x1="36141" y1="42480" x2="42116" y2="47852"/>
                            <a14:foregroundMark x1="42116" y1="47852" x2="48678" y2="44434"/>
                            <a14:foregroundMark x1="48678" y1="44434" x2="45544" y2="37891"/>
                            <a14:foregroundMark x1="45544" y1="37891" x2="38590" y2="37012"/>
                            <a14:foregroundMark x1="38590" y1="37012" x2="38590" y2="36914"/>
                            <a14:foregroundMark x1="40744" y1="51660" x2="39961" y2="59570"/>
                            <a14:foregroundMark x1="39961" y1="59570" x2="47502" y2="61328"/>
                            <a14:foregroundMark x1="47502" y1="61328" x2="63271" y2="54199"/>
                            <a14:foregroundMark x1="63271" y1="54199" x2="66308" y2="46875"/>
                            <a14:foregroundMark x1="66308" y1="46875" x2="60823" y2="42285"/>
                            <a14:foregroundMark x1="60823" y1="42285" x2="52595" y2="43457"/>
                            <a14:foregroundMark x1="52595" y1="43457" x2="40157" y2="53223"/>
                            <a14:foregroundMark x1="40157" y1="53223" x2="39667" y2="53223"/>
                            <a14:foregroundMark x1="50735" y1="42285" x2="40059" y2="44824"/>
                            <a14:foregroundMark x1="40059" y1="44824" x2="35064" y2="50195"/>
                            <a14:foregroundMark x1="35064" y1="50195" x2="34182" y2="58301"/>
                            <a14:foregroundMark x1="34182" y1="58301" x2="43487" y2="61230"/>
                            <a14:foregroundMark x1="43487" y1="61230" x2="54652" y2="57813"/>
                            <a14:foregroundMark x1="54652" y1="57813" x2="62684" y2="52344"/>
                            <a14:foregroundMark x1="62684" y1="52344" x2="64838" y2="44629"/>
                            <a14:foregroundMark x1="64838" y1="44629" x2="60921" y2="37500"/>
                            <a14:foregroundMark x1="60921" y1="37500" x2="52302" y2="37109"/>
                            <a14:foregroundMark x1="52302" y1="37109" x2="44956" y2="40820"/>
                            <a14:foregroundMark x1="44956" y1="40820" x2="42018" y2="45703"/>
                            <a14:foregroundMark x1="52008" y1="36328" x2="41332" y2="37598"/>
                            <a14:foregroundMark x1="41332" y1="37598" x2="34182" y2="43359"/>
                            <a14:foregroundMark x1="34182" y1="43359" x2="31048" y2="52051"/>
                            <a14:foregroundMark x1="31048" y1="52051" x2="32909" y2="59961"/>
                            <a14:foregroundMark x1="32909" y1="59961" x2="40255" y2="63379"/>
                            <a14:foregroundMark x1="40255" y1="63379" x2="48776" y2="63672"/>
                            <a14:foregroundMark x1="48776" y1="63672" x2="57689" y2="60449"/>
                            <a14:foregroundMark x1="57689" y1="60449" x2="64055" y2="54492"/>
                            <a14:foregroundMark x1="64055" y1="54492" x2="64838" y2="45020"/>
                            <a14:foregroundMark x1="64838" y1="45020" x2="60529" y2="37012"/>
                            <a14:foregroundMark x1="60529" y1="37012" x2="54750" y2="32813"/>
                            <a14:foregroundMark x1="54750" y1="32813" x2="47894" y2="34473"/>
                            <a14:foregroundMark x1="47894" y1="34473" x2="43095" y2="39648"/>
                            <a14:foregroundMark x1="43095" y1="39648" x2="43095" y2="39648"/>
                            <a14:foregroundMark x1="35064" y1="30078" x2="27816" y2="31934"/>
                            <a14:foregroundMark x1="27816" y1="31934" x2="24486" y2="39844"/>
                            <a14:foregroundMark x1="24486" y1="39844" x2="24682" y2="48926"/>
                            <a14:foregroundMark x1="24682" y1="48926" x2="28110" y2="58008"/>
                            <a14:foregroundMark x1="28110" y1="58008" x2="34770" y2="64648"/>
                            <a14:foregroundMark x1="34770" y1="64648" x2="42507" y2="67285"/>
                            <a14:foregroundMark x1="42507" y1="67285" x2="52791" y2="67676"/>
                            <a14:foregroundMark x1="52791" y1="67676" x2="60333" y2="62207"/>
                            <a14:foregroundMark x1="60333" y1="62207" x2="62684" y2="53223"/>
                            <a14:foregroundMark x1="62684" y1="53223" x2="61606" y2="44141"/>
                            <a14:foregroundMark x1="61606" y1="44141" x2="54456" y2="36035"/>
                            <a14:foregroundMark x1="54456" y1="36035" x2="48090" y2="32129"/>
                            <a14:foregroundMark x1="48090" y1="32129" x2="39569" y2="30469"/>
                            <a14:foregroundMark x1="39569" y1="30469" x2="30754" y2="31445"/>
                            <a14:foregroundMark x1="33888" y1="26465" x2="26934" y2="30664"/>
                            <a14:foregroundMark x1="26934" y1="30664" x2="22135" y2="37891"/>
                            <a14:foregroundMark x1="22135" y1="37891" x2="21450" y2="56250"/>
                            <a14:foregroundMark x1="21450" y1="56250" x2="25955" y2="68262"/>
                            <a14:foregroundMark x1="25955" y1="68262" x2="34378" y2="74316"/>
                            <a14:foregroundMark x1="34378" y1="74316" x2="42018" y2="75977"/>
                            <a14:foregroundMark x1="42018" y1="75977" x2="50343" y2="75293"/>
                            <a14:foregroundMark x1="50343" y1="75293" x2="58962" y2="69922"/>
                            <a14:foregroundMark x1="58962" y1="69922" x2="63467" y2="62012"/>
                            <a14:foregroundMark x1="63467" y1="62012" x2="64251" y2="52637"/>
                            <a14:foregroundMark x1="64251" y1="52637" x2="62096" y2="44922"/>
                            <a14:foregroundMark x1="62096" y1="44922" x2="56121" y2="37500"/>
                            <a14:foregroundMark x1="56121" y1="37500" x2="42116" y2="29297"/>
                            <a14:foregroundMark x1="42116" y1="29297" x2="31538" y2="27246"/>
                            <a14:foregroundMark x1="47698" y1="51660" x2="46131" y2="50684"/>
                            <a14:foregroundMark x1="46033" y1="50586" x2="53379" y2="52246"/>
                            <a14:foregroundMark x1="53379" y1="52246" x2="52693" y2="43359"/>
                            <a14:foregroundMark x1="52693" y1="43359" x2="45446" y2="46191"/>
                            <a14:foregroundMark x1="45446" y1="46191" x2="49363" y2="51953"/>
                          </a14:backgroundRemoval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88113">
                <a:off x="10933038" y="141804"/>
                <a:ext cx="883167" cy="885762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373A9864-26F5-FD4B-99B0-DCB19B6042B8}"/>
                </a:ext>
              </a:extLst>
            </p:cNvPr>
            <p:cNvGrpSpPr/>
            <p:nvPr/>
          </p:nvGrpSpPr>
          <p:grpSpPr>
            <a:xfrm>
              <a:off x="5703007" y="312821"/>
              <a:ext cx="4395737" cy="3443763"/>
              <a:chOff x="5703007" y="312821"/>
              <a:chExt cx="4395737" cy="3443763"/>
            </a:xfrm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6435F8B8-74FA-8F45-8D60-4D81A7699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ackgroundRemoval t="9827" b="91361" l="8800" r="90000">
                            <a14:foregroundMark x1="10100" y1="42549" x2="8800" y2="51512"/>
                            <a14:foregroundMark x1="8800" y1="51512" x2="10800" y2="42873"/>
                            <a14:foregroundMark x1="28900" y1="88769" x2="37200" y2="89417"/>
                            <a14:foregroundMark x1="37200" y1="89417" x2="29400" y2="88013"/>
                            <a14:foregroundMark x1="29400" y1="91361" x2="28400" y2="913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3007" y="312821"/>
                <a:ext cx="3548053" cy="3443763"/>
              </a:xfrm>
              <a:prstGeom prst="rect">
                <a:avLst/>
              </a:prstGeom>
              <a:noFill/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67ED30DE-2D3F-1145-A3EA-F1A604ADB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896" b="89988" l="9900" r="90000">
                            <a14:foregroundMark x1="9800" y1="40621" x2="9900" y2="61795"/>
                            <a14:foregroundMark x1="9900" y1="61795" x2="14000" y2="55926"/>
                            <a14:foregroundMark x1="14000" y1="55926" x2="9900" y2="418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3477" y="878097"/>
                <a:ext cx="1565267" cy="1425742"/>
              </a:xfrm>
              <a:prstGeom prst="rect">
                <a:avLst/>
              </a:prstGeom>
            </p:spPr>
          </p:pic>
        </p:grp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88CF5033-A043-834A-968C-B47E581B07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4347" y="685800"/>
              <a:ext cx="1600200" cy="2851484"/>
            </a:xfrm>
            <a:prstGeom prst="line">
              <a:avLst/>
            </a:pr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Subtitle 2">
            <a:extLst>
              <a:ext uri="{FF2B5EF4-FFF2-40B4-BE49-F238E27FC236}">
                <a16:creationId xmlns:a16="http://schemas.microsoft.com/office/drawing/2014/main" id="{EC0CFDF0-7371-264B-95B5-83DD61C940DE}"/>
              </a:ext>
            </a:extLst>
          </p:cNvPr>
          <p:cNvSpPr txBox="1">
            <a:spLocks/>
          </p:cNvSpPr>
          <p:nvPr/>
        </p:nvSpPr>
        <p:spPr>
          <a:xfrm>
            <a:off x="3425865" y="5030449"/>
            <a:ext cx="5504625" cy="84999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2400" spc="100" dirty="0">
                <a:solidFill>
                  <a:schemeClr val="tx2"/>
                </a:solidFill>
                <a:latin typeface="Calibri Light" panose="020F0302020204030204" pitchFamily="34" charset="0"/>
                <a:ea typeface="PingFang HK" panose="020B0400000000000000" pitchFamily="34" charset="-120"/>
                <a:cs typeface="Calibri Light" panose="020F0302020204030204" pitchFamily="34" charset="0"/>
              </a:rPr>
              <a:t>Daniil </a:t>
            </a:r>
            <a:r>
              <a:rPr lang="en-US" altLang="zh-HK" sz="2400" spc="100" dirty="0" err="1">
                <a:solidFill>
                  <a:schemeClr val="tx2"/>
                </a:solidFill>
                <a:latin typeface="Calibri Light" panose="020F0302020204030204" pitchFamily="34" charset="0"/>
                <a:ea typeface="PingFang HK" panose="020B0400000000000000" pitchFamily="34" charset="-120"/>
                <a:cs typeface="Calibri Light" panose="020F0302020204030204" pitchFamily="34" charset="0"/>
              </a:rPr>
              <a:t>Ponomarenko</a:t>
            </a:r>
            <a:r>
              <a:rPr lang="en-US" altLang="zh-HK" sz="2400" spc="100" dirty="0">
                <a:solidFill>
                  <a:schemeClr val="tx2"/>
                </a:solidFill>
                <a:latin typeface="Calibri Light" panose="020F0302020204030204" pitchFamily="34" charset="0"/>
                <a:ea typeface="PingFang HK" panose="020B0400000000000000" pitchFamily="34" charset="-120"/>
                <a:cs typeface="Calibri Light" panose="020F0302020204030204" pitchFamily="34" charset="0"/>
              </a:rPr>
              <a:t>, </a:t>
            </a:r>
            <a:r>
              <a:rPr lang="en-US" altLang="zh-HK" sz="2400" spc="100" dirty="0" err="1">
                <a:solidFill>
                  <a:schemeClr val="tx2"/>
                </a:solidFill>
                <a:latin typeface="Calibri Light" panose="020F0302020204030204" pitchFamily="34" charset="0"/>
                <a:ea typeface="PingFang HK" panose="020B0400000000000000" pitchFamily="34" charset="-120"/>
                <a:cs typeface="Calibri Light" panose="020F0302020204030204" pitchFamily="34" charset="0"/>
              </a:rPr>
              <a:t>Nicolo</a:t>
            </a:r>
            <a:r>
              <a:rPr lang="en-US" altLang="zh-HK" sz="2400" spc="100" dirty="0">
                <a:solidFill>
                  <a:schemeClr val="tx2"/>
                </a:solidFill>
                <a:latin typeface="Calibri Light" panose="020F0302020204030204" pitchFamily="34" charset="0"/>
                <a:ea typeface="PingFang HK" panose="020B0400000000000000" pitchFamily="34" charset="-120"/>
                <a:cs typeface="Calibri Light" panose="020F0302020204030204" pitchFamily="34" charset="0"/>
              </a:rPr>
              <a:t> de Groot</a:t>
            </a:r>
            <a:endParaRPr lang="en-US" altLang="zh-HK" sz="2400" dirty="0">
              <a:solidFill>
                <a:schemeClr val="tx2"/>
              </a:solidFill>
              <a:latin typeface="Calibri Light" panose="020F0302020204030204" pitchFamily="34" charset="0"/>
              <a:ea typeface="PingFang HK" panose="020B0400000000000000" pitchFamily="34" charset="-12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73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altLang="zh-HK" dirty="0"/>
                  <a:t>Links related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→ℓ/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→ℓ </m:t>
                    </m:r>
                  </m:oMath>
                </a14:m>
                <a:r>
                  <a:rPr lang="en-GB" altLang="zh-HK" dirty="0"/>
                  <a:t>analysis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29" t="-18519" b="-3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JIRA:</a:t>
            </a:r>
          </a:p>
          <a:p>
            <a:pPr lvl="1"/>
            <a:r>
              <a:rPr lang="en-GB" dirty="0">
                <a:hlinkClick r:id="rId3"/>
              </a:rPr>
              <a:t>https://its.cern.ch/jira/browse/ATLASSMWBR-1</a:t>
            </a:r>
            <a:r>
              <a:rPr lang="en-GB" dirty="0"/>
              <a:t> </a:t>
            </a:r>
          </a:p>
          <a:p>
            <a:r>
              <a:rPr lang="en-GB" dirty="0"/>
              <a:t>GIT:</a:t>
            </a:r>
          </a:p>
          <a:p>
            <a:pPr lvl="1"/>
            <a:r>
              <a:rPr lang="en" dirty="0">
                <a:hlinkClick r:id="rId4"/>
              </a:rPr>
              <a:t>https://gitlab.cern.ch/Wlep_BR</a:t>
            </a:r>
            <a:endParaRPr lang="en" dirty="0"/>
          </a:p>
          <a:p>
            <a:r>
              <a:rPr lang="en-GB" dirty="0" err="1"/>
              <a:t>TWiki</a:t>
            </a:r>
            <a:r>
              <a:rPr lang="en-GB" dirty="0"/>
              <a:t>:</a:t>
            </a:r>
          </a:p>
          <a:p>
            <a:pPr lvl="1"/>
            <a:r>
              <a:rPr lang="en" dirty="0">
                <a:hlinkClick r:id="rId5"/>
              </a:rPr>
              <a:t>https://</a:t>
            </a:r>
            <a:r>
              <a:rPr lang="en" dirty="0" err="1">
                <a:hlinkClick r:id="rId5"/>
              </a:rPr>
              <a:t>twiki.cern.ch</a:t>
            </a:r>
            <a:r>
              <a:rPr lang="en" dirty="0">
                <a:hlinkClick r:id="rId5"/>
              </a:rPr>
              <a:t>/</a:t>
            </a:r>
            <a:r>
              <a:rPr lang="en" dirty="0" err="1">
                <a:hlinkClick r:id="rId5"/>
              </a:rPr>
              <a:t>twiki</a:t>
            </a:r>
            <a:r>
              <a:rPr lang="en" dirty="0">
                <a:hlinkClick r:id="rId5"/>
              </a:rPr>
              <a:t>/bin/</a:t>
            </a:r>
            <a:r>
              <a:rPr lang="en" dirty="0" err="1">
                <a:hlinkClick r:id="rId5"/>
              </a:rPr>
              <a:t>viewauth</a:t>
            </a:r>
            <a:r>
              <a:rPr lang="en" dirty="0">
                <a:hlinkClick r:id="rId5"/>
              </a:rPr>
              <a:t>/</a:t>
            </a:r>
            <a:r>
              <a:rPr lang="en" dirty="0" err="1">
                <a:hlinkClick r:id="rId5"/>
              </a:rPr>
              <a:t>AtlasProtected</a:t>
            </a:r>
            <a:r>
              <a:rPr lang="en" dirty="0">
                <a:hlinkClick r:id="rId5"/>
              </a:rPr>
              <a:t>/Vtaus13TeV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Daniil </a:t>
            </a:r>
            <a:r>
              <a:rPr lang="en-GB" dirty="0" err="1"/>
              <a:t>Ponomarenko</a:t>
            </a:r>
            <a:r>
              <a:rPr lang="en-GB" dirty="0"/>
              <a:t> (</a:t>
            </a:r>
            <a:r>
              <a:rPr lang="en-GB" dirty="0" err="1"/>
              <a:t>Nikhef</a:t>
            </a:r>
            <a:r>
              <a:rPr lang="en-GB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39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jet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/>
                  <a:t> fakes background estimation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1101" b="-40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zh-HK" dirty="0"/>
              <a:t>Fakes background is one of the dominant backgrounds</a:t>
            </a:r>
          </a:p>
          <a:p>
            <a:r>
              <a:rPr lang="en-GB" dirty="0"/>
              <a:t>Need a reliable estimation method with acceptable uncertainties</a:t>
            </a:r>
          </a:p>
          <a:p>
            <a:r>
              <a:rPr lang="en-GB" dirty="0"/>
              <a:t>Fake Factor (FF) method</a:t>
            </a:r>
          </a:p>
          <a:p>
            <a:pPr lvl="1"/>
            <a:r>
              <a:rPr lang="en-GB" dirty="0"/>
              <a:t>Basically a transfer factor method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Wing Sheung Chan (Nikhef)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15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878428"/>
                  </p:ext>
                </p:extLst>
              </p:nvPr>
            </p:nvGraphicFramePr>
            <p:xfrm>
              <a:off x="6696075" y="3337195"/>
              <a:ext cx="4637080" cy="2939780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316554">
                      <a:extLst>
                        <a:ext uri="{9D8B030D-6E8A-4147-A177-3AD203B41FA5}">
                          <a16:colId xmlns:a16="http://schemas.microsoft.com/office/drawing/2014/main" val="3779505111"/>
                        </a:ext>
                      </a:extLst>
                    </a:gridCol>
                    <a:gridCol w="1660263">
                      <a:extLst>
                        <a:ext uri="{9D8B030D-6E8A-4147-A177-3AD203B41FA5}">
                          <a16:colId xmlns:a16="http://schemas.microsoft.com/office/drawing/2014/main" val="3431047382"/>
                        </a:ext>
                      </a:extLst>
                    </a:gridCol>
                    <a:gridCol w="1660263">
                      <a:extLst>
                        <a:ext uri="{9D8B030D-6E8A-4147-A177-3AD203B41FA5}">
                          <a16:colId xmlns:a16="http://schemas.microsoft.com/office/drawing/2014/main" val="1279174677"/>
                        </a:ext>
                      </a:extLst>
                    </a:gridCol>
                  </a:tblGrid>
                  <a:tr h="80768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Signal Region (SR)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Fakes-enriched Region (FR)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98010"/>
                      </a:ext>
                    </a:extLst>
                  </a:tr>
                  <a:tr h="1066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Passed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oMath>
                          </a14:m>
                          <a:r>
                            <a:rPr lang="en-GB" dirty="0"/>
                            <a:t> ID and Isolation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i="1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000" b="1" i="1" dirty="0">
                              <a:solidFill>
                                <a:srgbClr val="C00000"/>
                              </a:solidFill>
                            </a:rPr>
                            <a:t>Estimation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altLang="zh-HK" sz="2000" dirty="0"/>
                        </a:p>
                        <a:p>
                          <a:pPr marL="0" marR="0" indent="0" algn="ctr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zh-HK" sz="2000" dirty="0"/>
                            <a:t>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9814562"/>
                      </a:ext>
                    </a:extLst>
                  </a:tr>
                  <a:tr h="1066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Failed</a:t>
                          </a:r>
                        </a:p>
                        <a:p>
                          <a:pPr marL="0" marR="0" indent="0" algn="ctr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HK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oMath>
                          </a14:m>
                          <a:r>
                            <a:rPr lang="en-GB" altLang="zh-HK" dirty="0"/>
                            <a:t> ID and </a:t>
                          </a:r>
                          <a:r>
                            <a:rPr lang="en-GB" dirty="0"/>
                            <a:t>Isolation</a:t>
                          </a:r>
                          <a:endParaRPr lang="en-GB" altLang="zh-HK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zh-HK" sz="2000" dirty="0"/>
                            <a:t>Data</a:t>
                          </a:r>
                        </a:p>
                        <a:p>
                          <a:pPr marL="0" marR="0" indent="0" algn="ctr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altLang="zh-HK" sz="20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zh-HK" sz="2000" dirty="0"/>
                            <a:t>Data</a:t>
                          </a:r>
                        </a:p>
                        <a:p>
                          <a:pPr marL="0" marR="0" indent="0" algn="ctr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altLang="zh-HK" sz="20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35296409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878428"/>
                  </p:ext>
                </p:extLst>
              </p:nvPr>
            </p:nvGraphicFramePr>
            <p:xfrm>
              <a:off x="6696075" y="3337195"/>
              <a:ext cx="4637080" cy="2939780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316554">
                      <a:extLst>
                        <a:ext uri="{9D8B030D-6E8A-4147-A177-3AD203B41FA5}">
                          <a16:colId xmlns:a16="http://schemas.microsoft.com/office/drawing/2014/main" val="3779505111"/>
                        </a:ext>
                      </a:extLst>
                    </a:gridCol>
                    <a:gridCol w="1660263">
                      <a:extLst>
                        <a:ext uri="{9D8B030D-6E8A-4147-A177-3AD203B41FA5}">
                          <a16:colId xmlns:a16="http://schemas.microsoft.com/office/drawing/2014/main" val="3431047382"/>
                        </a:ext>
                      </a:extLst>
                    </a:gridCol>
                    <a:gridCol w="1660263">
                      <a:extLst>
                        <a:ext uri="{9D8B030D-6E8A-4147-A177-3AD203B41FA5}">
                          <a16:colId xmlns:a16="http://schemas.microsoft.com/office/drawing/2014/main" val="1279174677"/>
                        </a:ext>
                      </a:extLst>
                    </a:gridCol>
                  </a:tblGrid>
                  <a:tr h="80768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Signal Region (SR)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Fakes-enriched Region (FR)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98010"/>
                      </a:ext>
                    </a:extLst>
                  </a:tr>
                  <a:tr h="106605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62" t="-75294" r="-25288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i="1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000" b="1" i="1" dirty="0">
                              <a:solidFill>
                                <a:srgbClr val="C00000"/>
                              </a:solidFill>
                            </a:rPr>
                            <a:t>Estimation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altLang="zh-HK" sz="2000" dirty="0"/>
                        </a:p>
                        <a:p>
                          <a:pPr marL="0" marR="0" indent="0" algn="ctr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zh-HK" sz="2000" dirty="0"/>
                            <a:t>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9814562"/>
                      </a:ext>
                    </a:extLst>
                  </a:tr>
                  <a:tr h="106605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62" t="-177381" r="-252885" b="-1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zh-HK" sz="2000" dirty="0"/>
                            <a:t>Data</a:t>
                          </a:r>
                        </a:p>
                        <a:p>
                          <a:pPr marL="0" marR="0" indent="0" algn="ctr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altLang="zh-HK" sz="20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zh-HK" sz="2000" dirty="0"/>
                            <a:t>Data</a:t>
                          </a:r>
                        </a:p>
                        <a:p>
                          <a:pPr marL="0" marR="0" indent="0" algn="ctr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altLang="zh-HK" sz="20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352964099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10514342" y="4810125"/>
            <a:ext cx="0" cy="2511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0514342" y="5384023"/>
            <a:ext cx="0" cy="25477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47752" y="5015121"/>
            <a:ext cx="429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1.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870820" y="4810125"/>
            <a:ext cx="0" cy="251146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870820" y="5384023"/>
            <a:ext cx="0" cy="25477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04230" y="5015121"/>
            <a:ext cx="429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2.</a:t>
            </a:r>
          </a:p>
        </p:txBody>
      </p:sp>
      <p:cxnSp>
        <p:nvCxnSpPr>
          <p:cNvPr id="14" name="Straight Arrow Connector 13"/>
          <p:cNvCxnSpPr>
            <a:endCxn id="13" idx="3"/>
          </p:cNvCxnSpPr>
          <p:nvPr/>
        </p:nvCxnSpPr>
        <p:spPr>
          <a:xfrm flipH="1" flipV="1">
            <a:off x="9133998" y="5215176"/>
            <a:ext cx="1164224" cy="187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1503617" y="5918998"/>
                <a:ext cx="4430458" cy="42247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182563" indent="-179388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800000"/>
                  </a:buClr>
                  <a:buSzPct val="100000"/>
                  <a:buFont typeface="Calibri" panose="020F0502020204030204" pitchFamily="34" charset="0"/>
                  <a:buChar char="◦"/>
                  <a:defRPr sz="2800" kern="1200">
                    <a:solidFill>
                      <a:srgbClr val="800000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800000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800000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800000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800000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" lvl="1" indent="0">
                  <a:buNone/>
                  <a:tabLst>
                    <a:tab pos="712788" algn="l"/>
                  </a:tabLst>
                </a:pPr>
                <a:r>
                  <a:rPr lang="en-GB" dirty="0"/>
                  <a:t>Validation in same-sign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/>
                  <a:t> regions</a:t>
                </a: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17" y="5918998"/>
                <a:ext cx="4430458" cy="422474"/>
              </a:xfrm>
              <a:prstGeom prst="rect">
                <a:avLst/>
              </a:prstGeom>
              <a:blipFill>
                <a:blip r:embed="rId5"/>
                <a:stretch>
                  <a:fillRect l="-2342" t="-20290" r="-82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/>
          <p:cNvSpPr txBox="1">
            <a:spLocks/>
          </p:cNvSpPr>
          <p:nvPr/>
        </p:nvSpPr>
        <p:spPr>
          <a:xfrm>
            <a:off x="7010791" y="2173463"/>
            <a:ext cx="4002134" cy="11923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82563" indent="-17938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800000"/>
              </a:buClr>
              <a:buSzPct val="100000"/>
              <a:buFont typeface="Calibri" panose="020F0502020204030204" pitchFamily="34" charset="0"/>
              <a:buChar char="◦"/>
              <a:defRPr sz="28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00000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00000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00000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00000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tabLst>
                <a:tab pos="712788" algn="l"/>
              </a:tabLst>
            </a:pPr>
            <a:r>
              <a:rPr lang="en-GB" b="1" dirty="0">
                <a:solidFill>
                  <a:srgbClr val="C00000"/>
                </a:solidFill>
              </a:rPr>
              <a:t>1. </a:t>
            </a:r>
            <a:r>
              <a:rPr lang="en-GB" dirty="0"/>
              <a:t>Obtain FF = pass/fail ratio</a:t>
            </a:r>
            <a:br>
              <a:rPr lang="en-GB" dirty="0"/>
            </a:br>
            <a:r>
              <a:rPr lang="en-GB" dirty="0"/>
              <a:t>	in Fakes-enriched Region</a:t>
            </a:r>
          </a:p>
          <a:p>
            <a:pPr lvl="1">
              <a:tabLst>
                <a:tab pos="712788" algn="l"/>
              </a:tabLst>
            </a:pPr>
            <a:r>
              <a:rPr lang="en-GB" b="1" dirty="0">
                <a:solidFill>
                  <a:srgbClr val="C00000"/>
                </a:solidFill>
              </a:rPr>
              <a:t>2. </a:t>
            </a:r>
            <a:r>
              <a:rPr lang="en-GB" dirty="0"/>
              <a:t>Apply FF in Signal Region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336EBAA-3B32-044A-9559-59733890D2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26" y="3228781"/>
            <a:ext cx="2854681" cy="24563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50C9E40-4A99-AE4E-AD27-BCB657ADFD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1" y="3228781"/>
            <a:ext cx="2667588" cy="24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92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err="1"/>
              <a:t>ToDo</a:t>
            </a:r>
            <a:r>
              <a:rPr lang="en-GB" altLang="zh-HK" dirty="0"/>
              <a:t> list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6021" y="1061962"/>
                <a:ext cx="6626324" cy="5090644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tabLst>
                    <a:tab pos="5019675" algn="l"/>
                  </a:tabLst>
                </a:pPr>
                <a:r>
                  <a:rPr lang="en-GB" altLang="zh-HK" dirty="0"/>
                  <a:t>Implement recoil energy</a:t>
                </a:r>
              </a:p>
              <a:p>
                <a:pPr lvl="1">
                  <a:tabLst>
                    <a:tab pos="5019675" algn="l"/>
                  </a:tabLst>
                </a:pPr>
                <a:r>
                  <a:rPr lang="en-GB" altLang="zh-HK" dirty="0"/>
                  <a:t>Current approach is focused on 0 and 1 jet events selection</a:t>
                </a:r>
              </a:p>
              <a:p>
                <a:pPr>
                  <a:tabLst>
                    <a:tab pos="5019675" algn="l"/>
                  </a:tabLst>
                </a:pPr>
                <a:r>
                  <a:rPr lang="en-GB" altLang="zh-HK" dirty="0"/>
                  <a:t>Have a look at muon channel</a:t>
                </a:r>
              </a:p>
              <a:p>
                <a:pPr lvl="1">
                  <a:tabLst>
                    <a:tab pos="5019675" algn="l"/>
                  </a:tabLst>
                </a:pPr>
                <a:r>
                  <a:rPr lang="en-GB" altLang="zh-HK" dirty="0"/>
                  <a:t>Now output contains only electrons </a:t>
                </a:r>
              </a:p>
              <a:p>
                <a:pPr>
                  <a:tabLst>
                    <a:tab pos="5019675" algn="l"/>
                  </a:tabLst>
                </a:pPr>
                <a:r>
                  <a:rPr lang="en-GB" altLang="zh-HK" dirty="0"/>
                  <a:t>Correct MC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zh-HK" dirty="0"/>
                  <a:t> distribution in 2015/2016</a:t>
                </a:r>
              </a:p>
              <a:p>
                <a:pPr lvl="1">
                  <a:tabLst>
                    <a:tab pos="5019675" algn="l"/>
                  </a:tabLst>
                </a:pPr>
                <a:r>
                  <a:rPr lang="en-GB" altLang="zh-HK" dirty="0"/>
                  <a:t>Data/MC is shifted - known IBL alignment problem</a:t>
                </a:r>
              </a:p>
              <a:p>
                <a:pPr lvl="1">
                  <a:tabLst>
                    <a:tab pos="5019675" algn="l"/>
                  </a:tabLst>
                </a:pPr>
                <a:r>
                  <a:rPr lang="en-GB" altLang="zh-HK" dirty="0"/>
                  <a:t>For both muons and electrons</a:t>
                </a:r>
              </a:p>
              <a:p>
                <a:pPr>
                  <a:tabLst>
                    <a:tab pos="5019675" algn="l"/>
                  </a:tabLst>
                </a:pPr>
                <a:r>
                  <a:rPr lang="en-GB" altLang="zh-HK" dirty="0"/>
                  <a:t>Tune MJ background estimation</a:t>
                </a:r>
              </a:p>
              <a:p>
                <a:pPr lvl="1">
                  <a:tabLst>
                    <a:tab pos="5019675" algn="l"/>
                  </a:tabLst>
                </a:pPr>
                <a:r>
                  <a:rPr lang="en-GB" altLang="zh-HK" dirty="0"/>
                  <a:t>Do slicing on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𝑝𝑡𝑐𝑜𝑛𝑒</m:t>
                    </m:r>
                  </m:oMath>
                </a14:m>
                <a:endParaRPr lang="en-GB" altLang="zh-HK" dirty="0"/>
              </a:p>
              <a:p>
                <a:pPr lvl="1">
                  <a:tabLst>
                    <a:tab pos="5019675" algn="l"/>
                  </a:tabLst>
                </a:pPr>
                <a:r>
                  <a:rPr lang="en-GB" altLang="zh-HK" dirty="0"/>
                  <a:t>Have a look what ML can do for us.</a:t>
                </a:r>
              </a:p>
              <a:p>
                <a:pPr>
                  <a:tabLst>
                    <a:tab pos="5019675" algn="l"/>
                  </a:tabLst>
                </a:pPr>
                <a:r>
                  <a:rPr lang="en-GB" altLang="zh-HK" dirty="0"/>
                  <a:t>Improve TMVA separation power</a:t>
                </a:r>
              </a:p>
              <a:p>
                <a:pPr lvl="1">
                  <a:tabLst>
                    <a:tab pos="5019675" algn="l"/>
                  </a:tabLst>
                </a:pPr>
                <a:r>
                  <a:rPr lang="en-GB" altLang="zh-HK" dirty="0"/>
                  <a:t>Tune BDT model</a:t>
                </a:r>
              </a:p>
              <a:p>
                <a:pPr lvl="1">
                  <a:tabLst>
                    <a:tab pos="5019675" algn="l"/>
                  </a:tabLst>
                </a:pPr>
                <a:r>
                  <a:rPr lang="en-GB" altLang="zh-HK" dirty="0"/>
                  <a:t>Try out other classification algorithms</a:t>
                </a:r>
              </a:p>
              <a:p>
                <a:pPr>
                  <a:tabLst>
                    <a:tab pos="5019675" algn="l"/>
                  </a:tabLst>
                </a:pPr>
                <a:r>
                  <a:rPr lang="en-GB" altLang="zh-HK" dirty="0"/>
                  <a:t>Include CP systematics</a:t>
                </a:r>
              </a:p>
              <a:p>
                <a:pPr>
                  <a:tabLst>
                    <a:tab pos="5019675" algn="l"/>
                  </a:tabLst>
                </a:pPr>
                <a:r>
                  <a:rPr lang="en-GB" altLang="zh-HK" dirty="0"/>
                  <a:t>Investigate fit stability with a toy models</a:t>
                </a:r>
              </a:p>
              <a:p>
                <a:pPr marL="3175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6021" y="1061962"/>
                <a:ext cx="6626324" cy="5090644"/>
              </a:xfrm>
              <a:blipFill>
                <a:blip r:embed="rId2"/>
                <a:stretch>
                  <a:fillRect l="-2486" t="-2750" b="-1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02/07/2018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Daniil </a:t>
            </a:r>
            <a:r>
              <a:rPr lang="en-GB" dirty="0" err="1"/>
              <a:t>Ponomarenko</a:t>
            </a:r>
            <a:r>
              <a:rPr lang="en-GB" dirty="0"/>
              <a:t> (</a:t>
            </a:r>
            <a:r>
              <a:rPr lang="en-GB" dirty="0" err="1"/>
              <a:t>Nikhef</a:t>
            </a:r>
            <a:r>
              <a:rPr lang="en-GB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16</a:t>
            </a:fld>
            <a:endParaRPr lang="en-GB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5A5DBD-C229-8442-B4E1-04DE0AB57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60" y="1438716"/>
            <a:ext cx="4623212" cy="462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5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/>
              <a:t>Motivation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36216" y="1853513"/>
                <a:ext cx="5937528" cy="4519709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/>
                  <a:t>LEP results </a:t>
                </a:r>
                <a:r>
                  <a:rPr lang="en" dirty="0"/>
                  <a:t>shows an excess of the branching ratio</a:t>
                </a: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𝜏𝜈</m:t>
                    </m:r>
                  </m:oMath>
                </a14:m>
                <a:r>
                  <a:rPr lang="en-US" altLang="zh-HK" dirty="0"/>
                  <a:t> with respect to the other leptons</a:t>
                </a:r>
              </a:p>
              <a:p>
                <a:pPr lvl="1"/>
                <a:r>
                  <a:rPr lang="en-GB" altLang="zh-HK" dirty="0"/>
                  <a:t>Branching ration have been measured at LEP in the WW final state.</a:t>
                </a:r>
              </a:p>
              <a:p>
                <a:pPr lvl="1"/>
                <a:r>
                  <a:rPr lang="en-GB" altLang="zh-HK" dirty="0"/>
                  <a:t>More then 2 sigma discrepancy.</a:t>
                </a:r>
              </a:p>
              <a:p>
                <a:pPr lvl="1"/>
                <a:r>
                  <a:rPr lang="en" dirty="0"/>
                  <a:t>The branching fractions of W into electrons and into muons perfectly agree.</a:t>
                </a:r>
                <a:endParaRPr lang="en-GB" altLang="zh-HK" dirty="0"/>
              </a:p>
              <a:p>
                <a:pPr lvl="1"/>
                <a:r>
                  <a:rPr lang="en-GB" altLang="zh-HK" dirty="0"/>
                  <a:t>Indicator for BSM physics.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36216" y="1853513"/>
                <a:ext cx="5937528" cy="4519709"/>
              </a:xfrm>
              <a:blipFill>
                <a:blip r:embed="rId2"/>
                <a:stretch>
                  <a:fillRect l="-3419" t="-2521" r="-44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Daniil </a:t>
            </a:r>
            <a:r>
              <a:rPr lang="en-GB" dirty="0" err="1"/>
              <a:t>Ponomarenko</a:t>
            </a:r>
            <a:r>
              <a:rPr lang="en-GB" dirty="0"/>
              <a:t> (</a:t>
            </a:r>
            <a:r>
              <a:rPr lang="en-GB" dirty="0" err="1"/>
              <a:t>Nikhef</a:t>
            </a:r>
            <a:r>
              <a:rPr lang="en-GB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2</a:t>
            </a:fld>
            <a:endParaRPr lang="en-GB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026BE18-D68D-7146-AC54-9ED73918E87F}"/>
              </a:ext>
            </a:extLst>
          </p:cNvPr>
          <p:cNvGrpSpPr/>
          <p:nvPr/>
        </p:nvGrpSpPr>
        <p:grpSpPr>
          <a:xfrm>
            <a:off x="589800" y="876608"/>
            <a:ext cx="4698892" cy="5311260"/>
            <a:chOff x="589800" y="1061962"/>
            <a:chExt cx="4674178" cy="5311261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8DDB98A1-75AA-1D4B-A64F-0EF2979B1952}"/>
                </a:ext>
              </a:extLst>
            </p:cNvPr>
            <p:cNvGrpSpPr/>
            <p:nvPr/>
          </p:nvGrpSpPr>
          <p:grpSpPr>
            <a:xfrm>
              <a:off x="589800" y="1061962"/>
              <a:ext cx="4576921" cy="5311261"/>
              <a:chOff x="589800" y="1061962"/>
              <a:chExt cx="4576921" cy="5311262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9370184B-2076-E543-936C-A9D49DB8ADE3}"/>
                  </a:ext>
                </a:extLst>
              </p:cNvPr>
              <p:cNvGrpSpPr/>
              <p:nvPr/>
            </p:nvGrpSpPr>
            <p:grpSpPr>
              <a:xfrm>
                <a:off x="836021" y="1061962"/>
                <a:ext cx="4330700" cy="5311262"/>
                <a:chOff x="836021" y="1061962"/>
                <a:chExt cx="4330700" cy="5311262"/>
              </a:xfrm>
            </p:grpSpPr>
            <p:pic>
              <p:nvPicPr>
                <p:cNvPr id="8" name="Рисунок 7">
                  <a:extLst>
                    <a:ext uri="{FF2B5EF4-FFF2-40B4-BE49-F238E27FC236}">
                      <a16:creationId xmlns:a16="http://schemas.microsoft.com/office/drawing/2014/main" id="{90D12EEC-E50A-B44F-B75C-8C0723B009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6021" y="1061962"/>
                  <a:ext cx="4330700" cy="5311262"/>
                </a:xfrm>
                <a:prstGeom prst="rect">
                  <a:avLst/>
                </a:prstGeom>
              </p:spPr>
            </p:pic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A3A18A51-6A38-E141-9F53-1F9A1BD64BA9}"/>
                    </a:ext>
                  </a:extLst>
                </p:cNvPr>
                <p:cNvSpPr/>
                <p:nvPr/>
              </p:nvSpPr>
              <p:spPr>
                <a:xfrm>
                  <a:off x="4460789" y="1544595"/>
                  <a:ext cx="705932" cy="135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6C09E0-07EE-B244-9194-6A88D042F0B9}"/>
                  </a:ext>
                </a:extLst>
              </p:cNvPr>
              <p:cNvSpPr txBox="1"/>
              <p:nvPr/>
            </p:nvSpPr>
            <p:spPr>
              <a:xfrm rot="16200000">
                <a:off x="-553657" y="4162566"/>
                <a:ext cx="253313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" sz="1000" dirty="0"/>
                  <a:t>Source: </a:t>
                </a:r>
                <a:r>
                  <a:rPr lang="en" sz="1000" dirty="0" err="1"/>
                  <a:t>arXiv:hep-ex</a:t>
                </a:r>
                <a:r>
                  <a:rPr lang="en" sz="1000" dirty="0"/>
                  <a:t>/0511027 </a:t>
                </a:r>
              </a:p>
            </p:txBody>
          </p:sp>
        </p:grp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8C044F8F-7FF6-0248-9F65-2C3FFD272B89}"/>
                </a:ext>
              </a:extLst>
            </p:cNvPr>
            <p:cNvSpPr/>
            <p:nvPr/>
          </p:nvSpPr>
          <p:spPr>
            <a:xfrm>
              <a:off x="836021" y="3830595"/>
              <a:ext cx="4427957" cy="1260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5932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/>
              <a:t>Motivation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6021" y="4127665"/>
                <a:ext cx="10637723" cy="2138438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/>
                  <a:t>The goal is to measure the W branching ratio in pp and search for lepton non-universality in ATLAS</a:t>
                </a:r>
              </a:p>
              <a:p>
                <a:pPr lvl="1"/>
                <a:r>
                  <a:rPr lang="en-GB" altLang="zh-HK" dirty="0"/>
                  <a:t>We have very large statistics for W decay at ATLAS</a:t>
                </a:r>
              </a:p>
              <a:p>
                <a:pPr lvl="1"/>
                <a:r>
                  <a:rPr lang="en-GB" altLang="zh-HK" dirty="0"/>
                  <a:t>Excellent possibility to test SM and lepton universality</a:t>
                </a:r>
              </a:p>
              <a:p>
                <a:pPr lvl="1"/>
                <a:r>
                  <a:rPr lang="en-GB" altLang="zh-HK" dirty="0"/>
                  <a:t>T</a:t>
                </a:r>
                <a:r>
                  <a:rPr lang="en" dirty="0"/>
                  <a:t>he aim of the measurement is to achieve </a:t>
                </a:r>
                <a14:m>
                  <m:oMath xmlns:m="http://schemas.openxmlformats.org/officeDocument/2006/math">
                    <m:r>
                      <a:rPr lang="zh-HK" alt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altLang="zh-HK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H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.5%</m:t>
                        </m:r>
                      </m:e>
                    </m:d>
                  </m:oMath>
                </a14:m>
                <a:r>
                  <a:rPr lang="en-GB" altLang="zh-HK" dirty="0"/>
                  <a:t> error</a:t>
                </a:r>
              </a:p>
              <a:p>
                <a:pPr lvl="1"/>
                <a:endParaRPr lang="en-GB" altLang="zh-H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6021" y="4127665"/>
                <a:ext cx="10637723" cy="2138438"/>
              </a:xfrm>
              <a:blipFill>
                <a:blip r:embed="rId2"/>
                <a:stretch>
                  <a:fillRect l="-2029" t="-5325" r="-2506" b="-23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Daniil </a:t>
            </a:r>
            <a:r>
              <a:rPr lang="en-GB" dirty="0" err="1"/>
              <a:t>Ponomarenko</a:t>
            </a:r>
            <a:r>
              <a:rPr lang="en-GB" dirty="0"/>
              <a:t> (</a:t>
            </a:r>
            <a:r>
              <a:rPr lang="en-GB" dirty="0" err="1"/>
              <a:t>Nikhef</a:t>
            </a:r>
            <a:r>
              <a:rPr lang="en-GB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3</a:t>
            </a:fld>
            <a:endParaRPr lang="en-GB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83E04D-D011-9241-93A9-B0AF30B04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622" y="972716"/>
            <a:ext cx="3087578" cy="292881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EF87990-70BD-2D4B-A0B4-719B9E44855E}"/>
              </a:ext>
            </a:extLst>
          </p:cNvPr>
          <p:cNvGrpSpPr/>
          <p:nvPr/>
        </p:nvGrpSpPr>
        <p:grpSpPr>
          <a:xfrm>
            <a:off x="1577538" y="986806"/>
            <a:ext cx="4735558" cy="3203915"/>
            <a:chOff x="1293332" y="965361"/>
            <a:chExt cx="4735558" cy="3203915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1A45E42-3E6F-F246-9211-FE79E39B6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332" y="965361"/>
              <a:ext cx="4735558" cy="320391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D7204C-869B-564E-A3C0-7C15CC03390C}"/>
                </a:ext>
              </a:extLst>
            </p:cNvPr>
            <p:cNvSpPr txBox="1"/>
            <p:nvPr/>
          </p:nvSpPr>
          <p:spPr>
            <a:xfrm rot="16200000">
              <a:off x="149875" y="2504496"/>
              <a:ext cx="25331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1000" dirty="0"/>
                <a:t>Source: arXiv:1612.07233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498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/>
              <a:t>Overview and current status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altLang="zh-HK" dirty="0"/>
                  <a:t>Final states analysed: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HK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𝑙𝑒𝑝</m:t>
                        </m:r>
                      </m:sub>
                    </m:sSub>
                  </m:oMath>
                </a14:m>
                <a:r>
                  <a:rPr lang="en-GB" altLang="zh-HK" dirty="0"/>
                  <a:t>𝜈</a:t>
                </a: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→ℓ</m:t>
                    </m:r>
                    <m:r>
                      <m:rPr>
                        <m:nor/>
                      </m:rPr>
                      <a:rPr lang="en-GB" altLang="zh-HK" dirty="0"/>
                      <m:t>𝜈</m:t>
                    </m:r>
                  </m:oMath>
                </a14:m>
                <a:r>
                  <a:rPr lang="en-GB" altLang="zh-HK" dirty="0"/>
                  <a:t>𝜈 and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HK" i="1">
                        <a:latin typeface="Cambria Math" panose="02040503050406030204" pitchFamily="18" charset="0"/>
                      </a:rPr>
                      <m:t>→ℓ</m:t>
                    </m:r>
                  </m:oMath>
                </a14:m>
                <a:r>
                  <a:rPr lang="en-GB" altLang="zh-HK" dirty="0"/>
                  <a:t>𝜈 </a:t>
                </a:r>
              </a:p>
              <a:p>
                <a:pPr lvl="1"/>
                <a:r>
                  <a:rPr lang="en-GB" altLang="zh-HK" dirty="0"/>
                  <a:t>Major signal features:</a:t>
                </a:r>
              </a:p>
              <a:p>
                <a:pPr lvl="2"/>
                <a:r>
                  <a:rPr lang="en-GB" altLang="zh-HK" dirty="0"/>
                  <a:t>Displacement of the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altLang="zh-HK" dirty="0"/>
                  <a:t> decay helps to distinguish leptons from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altLang="zh-HK" dirty="0"/>
                  <a:t> decays from prompt leptons. </a:t>
                </a:r>
              </a:p>
              <a:p>
                <a:pPr lvl="2"/>
                <a:r>
                  <a:rPr lang="en-GB" altLang="zh-HK" dirty="0"/>
                  <a:t>Recoil energy and/or jets to get events with boosted W bosons. </a:t>
                </a:r>
              </a:p>
              <a:p>
                <a:pPr lvl="1"/>
                <a:r>
                  <a:rPr lang="en-GB" altLang="zh-HK" dirty="0"/>
                  <a:t>Major backgrounds:</a:t>
                </a:r>
                <a:br>
                  <a:rPr lang="en-GB" altLang="zh-HK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z="1900" b="0" i="0" smtClean="0">
                        <a:latin typeface="Cambria Math" panose="02040503050406030204" pitchFamily="18" charset="0"/>
                      </a:rPr>
                      <m:t>QCD</m:t>
                    </m:r>
                    <m:r>
                      <a:rPr lang="en-US" altLang="zh-HK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K" sz="1900" b="0" i="0" smtClean="0">
                        <a:latin typeface="Cambria Math" panose="02040503050406030204" pitchFamily="18" charset="0"/>
                      </a:rPr>
                      <m:t>fakes</m:t>
                    </m:r>
                  </m:oMath>
                </a14:m>
                <a:r>
                  <a:rPr lang="en-GB" altLang="zh-HK" dirty="0"/>
                  <a:t>,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HK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HK" i="1">
                        <a:latin typeface="Cambria Math" panose="02040503050406030204" pitchFamily="18" charset="0"/>
                      </a:rPr>
                      <m:t>𝜏𝜏</m:t>
                    </m:r>
                  </m:oMath>
                </a14:m>
                <a:endParaRPr lang="en-US" altLang="zh-HK" b="0" dirty="0"/>
              </a:p>
              <a:p>
                <a:r>
                  <a:rPr lang="en-GB" altLang="zh-HK" dirty="0"/>
                  <a:t>Analysis strategies</a:t>
                </a:r>
              </a:p>
              <a:p>
                <a:pPr lvl="1"/>
                <a:r>
                  <a:rPr lang="en-US" altLang="zh-HK" dirty="0"/>
                  <a:t>Object identification/object quality cuts + Boosted Decision Trees (BDT) classifiers</a:t>
                </a:r>
              </a:p>
              <a:p>
                <a:pPr lvl="1"/>
                <a:r>
                  <a:rPr lang="en-US" altLang="zh-HK" dirty="0"/>
                  <a:t>2D fit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dirty="0"/>
                  <a:t> and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𝐵𝐷𝑇</m:t>
                    </m:r>
                  </m:oMath>
                </a14:m>
                <a:r>
                  <a:rPr lang="en-US" altLang="zh-HK" dirty="0"/>
                  <a:t> output</a:t>
                </a:r>
              </a:p>
              <a:p>
                <a:pPr lvl="1"/>
                <a:r>
                  <a:rPr lang="en-GB" altLang="zh-HK" dirty="0"/>
                  <a:t>Data-driven background estimation</a:t>
                </a:r>
              </a:p>
              <a:p>
                <a:pPr lvl="2"/>
                <a:r>
                  <a:rPr lang="en-GB" altLang="zh-HK" dirty="0"/>
                  <a:t>Fake Factor method for MJ background </a:t>
                </a:r>
              </a:p>
              <a:p>
                <a:r>
                  <a:rPr lang="en-US" altLang="zh-HK" dirty="0"/>
                  <a:t>Current status</a:t>
                </a:r>
              </a:p>
              <a:p>
                <a:pPr lvl="1"/>
                <a:r>
                  <a:rPr lang="en-GB" altLang="zh-HK" dirty="0"/>
                  <a:t>Machinery is almost in place. </a:t>
                </a:r>
              </a:p>
              <a:p>
                <a:pPr lvl="1"/>
                <a:r>
                  <a:rPr lang="en-GB" altLang="zh-HK" dirty="0"/>
                  <a:t>Analysing 2015 year using R21</a:t>
                </a:r>
                <a:r>
                  <a:rPr lang="en-US" altLang="zh-HK" dirty="0"/>
                  <a:t>. </a:t>
                </a:r>
              </a:p>
              <a:p>
                <a:pPr lvl="1"/>
                <a:r>
                  <a:rPr lang="en-US" altLang="zh-HK" dirty="0"/>
                  <a:t>Kicked off the full-Run2 analysis</a:t>
                </a:r>
                <a:endParaRPr lang="en-GB" altLang="zh-HK" dirty="0"/>
              </a:p>
              <a:p>
                <a:endParaRPr lang="en-GB" altLang="zh-HK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09" t="-3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Daniil </a:t>
            </a:r>
            <a:r>
              <a:rPr lang="en-GB" dirty="0" err="1"/>
              <a:t>Ponomarenko</a:t>
            </a:r>
            <a:r>
              <a:rPr lang="en-GB" dirty="0"/>
              <a:t> (</a:t>
            </a:r>
            <a:r>
              <a:rPr lang="en-GB" dirty="0" err="1"/>
              <a:t>Nikhef</a:t>
            </a:r>
            <a:r>
              <a:rPr lang="en-GB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4</a:t>
            </a:fld>
            <a:endParaRPr lang="en-GB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5184CD7-6A36-5B49-A558-C95899551A19}"/>
              </a:ext>
            </a:extLst>
          </p:cNvPr>
          <p:cNvGrpSpPr/>
          <p:nvPr/>
        </p:nvGrpSpPr>
        <p:grpSpPr>
          <a:xfrm>
            <a:off x="5384109" y="3744097"/>
            <a:ext cx="2996053" cy="2527433"/>
            <a:chOff x="2251232" y="974982"/>
            <a:chExt cx="3300516" cy="2971198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3066A9D-BD95-0347-A17E-5CC2961BB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232" y="974982"/>
              <a:ext cx="3300516" cy="264251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E9F592-7D39-2647-8BBC-D442BDD4E37A}"/>
                </a:ext>
              </a:extLst>
            </p:cNvPr>
            <p:cNvSpPr txBox="1"/>
            <p:nvPr/>
          </p:nvSpPr>
          <p:spPr>
            <a:xfrm>
              <a:off x="3527479" y="3584364"/>
              <a:ext cx="748020" cy="36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～11%</a:t>
              </a:r>
              <a:endParaRPr lang="ru-RU" sz="1400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7D90185-95B6-224B-96C3-C2FC7A2FBF61}"/>
              </a:ext>
            </a:extLst>
          </p:cNvPr>
          <p:cNvGrpSpPr/>
          <p:nvPr/>
        </p:nvGrpSpPr>
        <p:grpSpPr>
          <a:xfrm>
            <a:off x="8479461" y="3715913"/>
            <a:ext cx="2898142" cy="2555617"/>
            <a:chOff x="5638096" y="974982"/>
            <a:chExt cx="3061059" cy="3004329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71FC3B2-162F-6F44-B88A-EDF6D92E9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096" y="974982"/>
              <a:ext cx="3061059" cy="26425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78BF23-C22E-8744-9244-EB98F5FB11A2}"/>
                </a:ext>
              </a:extLst>
            </p:cNvPr>
            <p:cNvSpPr txBox="1"/>
            <p:nvPr/>
          </p:nvSpPr>
          <p:spPr>
            <a:xfrm>
              <a:off x="6450866" y="3617495"/>
              <a:ext cx="1432184" cy="36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～11% x 17.4%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7329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Vertexing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6022" y="4411363"/>
                <a:ext cx="10637722" cy="191238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HK" dirty="0"/>
                  <a:t>Impact parameter d</a:t>
                </a:r>
                <a:r>
                  <a:rPr lang="en-US" altLang="zh-HK" baseline="-25000" dirty="0"/>
                  <a:t>0</a:t>
                </a:r>
                <a:r>
                  <a:rPr lang="en-US" altLang="zh-HK" dirty="0"/>
                  <a:t>:</a:t>
                </a:r>
              </a:p>
              <a:p>
                <a:pPr lvl="1"/>
                <a:r>
                  <a:rPr lang="en-US" altLang="zh-HK" dirty="0"/>
                  <a:t>Tau lepton has lifetime that causes difference in d</a:t>
                </a:r>
                <a:r>
                  <a:rPr lang="en-US" altLang="zh-HK" baseline="-25000" dirty="0"/>
                  <a:t>0</a:t>
                </a:r>
                <a:r>
                  <a:rPr lang="en-US" altLang="zh-HK" dirty="0"/>
                  <a:t> shape</a:t>
                </a:r>
              </a:p>
              <a:p>
                <a:pPr lvl="2"/>
                <a:r>
                  <a:rPr lang="en" dirty="0"/>
                  <a:t>Mean life 2.906(10)×10</a:t>
                </a:r>
                <a:r>
                  <a:rPr lang="en" baseline="30000" dirty="0"/>
                  <a:t>−13</a:t>
                </a:r>
                <a:r>
                  <a:rPr lang="en" dirty="0"/>
                  <a:t> s</a:t>
                </a:r>
                <a:endParaRPr lang="en-US" altLang="zh-HK" dirty="0"/>
              </a:p>
              <a:p>
                <a:pPr lvl="1"/>
                <a:r>
                  <a:rPr lang="en-US" altLang="zh-HK" dirty="0"/>
                  <a:t>Independent from kinematic quantities</a:t>
                </a:r>
              </a:p>
              <a:p>
                <a:pPr lvl="1"/>
                <a:r>
                  <a:rPr lang="en-US" altLang="zh-HK" dirty="0"/>
                  <a:t>Can play with recoil energy to get more boosted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HK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𝑙𝑒𝑝</m:t>
                        </m:r>
                      </m:sub>
                    </m:sSub>
                  </m:oMath>
                </a14:m>
                <a:r>
                  <a:rPr lang="en-GB" altLang="zh-HK" dirty="0"/>
                  <a:t>𝜈</a:t>
                </a:r>
                <a:r>
                  <a:rPr lang="en-US" altLang="zh-HK" dirty="0"/>
                  <a:t> decays</a:t>
                </a:r>
              </a:p>
              <a:p>
                <a:pPr lvl="1"/>
                <a:endParaRPr lang="en-US" altLang="zh-H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6022" y="4411363"/>
                <a:ext cx="10637722" cy="1912384"/>
              </a:xfrm>
              <a:blipFill>
                <a:blip r:embed="rId2"/>
                <a:stretch>
                  <a:fillRect l="-2029" t="-7237" b="-3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Daniil </a:t>
            </a:r>
            <a:r>
              <a:rPr lang="en-GB" dirty="0" err="1"/>
              <a:t>Ponomarenko</a:t>
            </a:r>
            <a:r>
              <a:rPr lang="en-GB" dirty="0"/>
              <a:t> (</a:t>
            </a:r>
            <a:r>
              <a:rPr lang="en-GB" dirty="0" err="1"/>
              <a:t>Nikhef</a:t>
            </a:r>
            <a:r>
              <a:rPr lang="en-GB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5</a:t>
            </a:fld>
            <a:endParaRPr lang="en-GB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106F22-6418-0548-B6EC-4B0BD33DC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79" y="1143541"/>
            <a:ext cx="2519042" cy="28353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34313-7CD9-2846-8CA4-BAFD197E2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35" y="1143541"/>
            <a:ext cx="4428185" cy="319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7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Gaining signal with TMVA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6022" y="1061962"/>
                <a:ext cx="7435620" cy="197488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HK" dirty="0"/>
                  <a:t>Simple BDT model works pretty well</a:t>
                </a:r>
              </a:p>
              <a:p>
                <a:pPr lvl="1"/>
                <a:r>
                  <a:rPr lang="en-US" altLang="zh-HK" dirty="0"/>
                  <a:t>11 variables. Most valuable: 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𝑙𝑒𝑝</m:t>
                        </m:r>
                      </m:sup>
                    </m:sSubSup>
                  </m:oMath>
                </a14:m>
                <a:r>
                  <a:rPr lang="en-US" altLang="zh-HK" dirty="0"/>
                  <a:t>, </a:t>
                </a:r>
                <a14:m>
                  <m:oMath xmlns:m="http://schemas.openxmlformats.org/officeDocument/2006/math">
                    <m:r>
                      <a:rPr lang="en-US" altLang="zh-HK" sz="2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HK" sz="2200" b="0" i="1" smtClean="0">
                        <a:latin typeface="Cambria Math" panose="02040503050406030204" pitchFamily="18" charset="0"/>
                      </a:rPr>
                      <m:t>ɸ(ℓ−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𝑚𝑖𝑠𝑠</m:t>
                        </m:r>
                      </m:sup>
                    </m:sSubSup>
                    <m:r>
                      <a:rPr lang="en-US" altLang="zh-HK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H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HK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𝑚𝑖𝑠𝑠</m:t>
                        </m:r>
                      </m:sup>
                    </m:sSubSup>
                  </m:oMath>
                </a14:m>
                <a:r>
                  <a:rPr lang="en-US" altLang="zh-H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altLang="zh-HK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dirty="0"/>
                  <a:t> is not correlated with BDT – will use it as control variable</a:t>
                </a:r>
              </a:p>
              <a:p>
                <a:pPr lvl="1"/>
                <a:r>
                  <a:rPr lang="en-US" altLang="zh-HK" dirty="0"/>
                  <a:t>AUC: 0.794</a:t>
                </a:r>
              </a:p>
              <a:p>
                <a:pPr lvl="1"/>
                <a:r>
                  <a:rPr lang="en-US" altLang="zh-HK" dirty="0"/>
                  <a:t>With BDT cut we have up to 6.285%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HK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𝑙𝑒𝑝</m:t>
                        </m:r>
                      </m:sub>
                    </m:sSub>
                  </m:oMath>
                </a14:m>
                <a:r>
                  <a:rPr lang="en-GB" altLang="zh-HK" dirty="0"/>
                  <a:t>𝜈</a:t>
                </a:r>
                <a:r>
                  <a:rPr lang="en-US" altLang="zh-HK" dirty="0"/>
                  <a:t> decay fraction and still have enough statistics to play with additional cuts.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6022" y="1061962"/>
                <a:ext cx="7435620" cy="1974887"/>
              </a:xfrm>
              <a:blipFill>
                <a:blip r:embed="rId2"/>
                <a:stretch>
                  <a:fillRect l="-2218" t="-7097" r="-683" b="-2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Daniil </a:t>
            </a:r>
            <a:r>
              <a:rPr lang="en-GB" dirty="0" err="1"/>
              <a:t>Ponomarenko</a:t>
            </a:r>
            <a:r>
              <a:rPr lang="en-GB" dirty="0"/>
              <a:t> (</a:t>
            </a:r>
            <a:r>
              <a:rPr lang="en-GB" dirty="0" err="1"/>
              <a:t>Nikhef</a:t>
            </a:r>
            <a:r>
              <a:rPr lang="en-GB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6</a:t>
            </a:fld>
            <a:endParaRPr lang="en-GB"/>
          </a:p>
        </p:txBody>
      </p:sp>
      <p:pic>
        <p:nvPicPr>
          <p:cNvPr id="1026" name="Picture 2" descr="https://lh3.googleusercontent.com/M7YApAwRg7cpO_YS_AhmOoi9efE3pegQBtg6b1tLVzKormqU7Jhi0A5vTirMIqU2z5BqlUKRb8IcKpqtYa1kWK_LYG4L2AfL65GIQvnHyWC9HC--ZEv7S-7FFxkW-JXQMeQQCEmhcjM">
            <a:extLst>
              <a:ext uri="{FF2B5EF4-FFF2-40B4-BE49-F238E27FC236}">
                <a16:creationId xmlns:a16="http://schemas.microsoft.com/office/drawing/2014/main" id="{457B01DE-DEF7-7640-897D-DCC82A386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986" y="948561"/>
            <a:ext cx="2667041" cy="197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4.googleusercontent.com/vrKNNWPurk825Kwa4bo3qYZgvTiQss4eEB9Co8esxXbYYQgxJVclxMBJy_AJPHXsPudJpo17JZZwE3xfD41OuDVn-mCrLC5rnzl4fROuJUc9vEhsZOO3x2nbGS724-Tw_S3SHJzrUqM">
            <a:extLst>
              <a:ext uri="{FF2B5EF4-FFF2-40B4-BE49-F238E27FC236}">
                <a16:creationId xmlns:a16="http://schemas.microsoft.com/office/drawing/2014/main" id="{4D611872-D4CF-4C43-AD2C-2118E4DA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0" y="3087611"/>
            <a:ext cx="3394208" cy="329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4.googleusercontent.com/9nM1sh8H7k9BTPvc0zWzf6dmu_ymq_g8AueQl1ct9VAvnfKEDzUqgCpEtiK3RWZ0Sf-vlbby5y3_c6rGj_PoQRK87CDEguo3yWK_N4ZzPgF3Fy58LbMEuGjDPVfQoZnG1MOn5cOp3Gk">
            <a:extLst>
              <a:ext uri="{FF2B5EF4-FFF2-40B4-BE49-F238E27FC236}">
                <a16:creationId xmlns:a16="http://schemas.microsoft.com/office/drawing/2014/main" id="{1EA2F181-2340-B94A-B050-D30E2E299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89" y="3091099"/>
            <a:ext cx="3424593" cy="33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3.googleusercontent.com/7KT6repr96hLGuvGveOdJ6XGMLVwiQOiphRX4stPFQvHnLXedsmbwhMUlreEdq08agtKZ7-jgDWRL4Qa-WbZlxHxFRa5wvUrab7MTqXC8gWSeZpEFn2OwTEZaUUOWzgzmDtCN5Wuqsg">
            <a:extLst>
              <a:ext uri="{FF2B5EF4-FFF2-40B4-BE49-F238E27FC236}">
                <a16:creationId xmlns:a16="http://schemas.microsoft.com/office/drawing/2014/main" id="{A614B18A-3E61-6349-98DA-8F0641CE1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455" y="3087611"/>
            <a:ext cx="3394207" cy="32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0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Signal region</a:t>
            </a:r>
            <a:endParaRPr lang="en-GB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Daniil </a:t>
            </a:r>
            <a:r>
              <a:rPr lang="en-GB" dirty="0" err="1"/>
              <a:t>Ponomarenko</a:t>
            </a:r>
            <a:r>
              <a:rPr lang="en-GB" dirty="0"/>
              <a:t> (</a:t>
            </a:r>
            <a:r>
              <a:rPr lang="en-GB" dirty="0" err="1"/>
              <a:t>Nikhef</a:t>
            </a:r>
            <a:r>
              <a:rPr lang="en-GB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7</a:t>
            </a:fld>
            <a:endParaRPr lang="en-GB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5884300-1486-0544-A82A-2B2FE17C3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4" y="4126109"/>
            <a:ext cx="2293891" cy="177604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AF3B9E0-F52D-BE48-900E-51B406616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45" y="4152395"/>
            <a:ext cx="2293891" cy="177604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1FDC3D5-E30F-2B4D-B92F-4C9626084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36" y="4152395"/>
            <a:ext cx="2293891" cy="177604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DE08343-D9E2-A447-808F-21C973F8F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027" y="4152395"/>
            <a:ext cx="2293891" cy="177604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F12BC20-095A-D147-84BF-40F3A8EC8D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18" y="4152395"/>
            <a:ext cx="2293891" cy="1776046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498C890-E8A1-8348-B6C9-0E25BBA6101D}"/>
              </a:ext>
            </a:extLst>
          </p:cNvPr>
          <p:cNvGrpSpPr/>
          <p:nvPr/>
        </p:nvGrpSpPr>
        <p:grpSpPr>
          <a:xfrm>
            <a:off x="435354" y="950377"/>
            <a:ext cx="3778886" cy="3149446"/>
            <a:chOff x="4751538" y="933308"/>
            <a:chExt cx="2908329" cy="2450675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1E32C063-6361-514D-8A9B-090BC81D0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538" y="933308"/>
              <a:ext cx="2908329" cy="225177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2115A79-D71E-4845-B412-59ABD3B19660}"/>
                </a:ext>
              </a:extLst>
            </p:cNvPr>
            <p:cNvSpPr txBox="1"/>
            <p:nvPr/>
          </p:nvSpPr>
          <p:spPr>
            <a:xfrm>
              <a:off x="5757619" y="3096595"/>
              <a:ext cx="1063466" cy="287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dirty="0"/>
                <a:t>Asimov data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80A27CA-937A-D34C-9AA6-2C4AE591311D}"/>
              </a:ext>
            </a:extLst>
          </p:cNvPr>
          <p:cNvSpPr txBox="1"/>
          <p:nvPr/>
        </p:nvSpPr>
        <p:spPr>
          <a:xfrm>
            <a:off x="1101817" y="5841008"/>
            <a:ext cx="133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BDT bin0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EFECA4-2765-5546-89AB-8D0E1B57DCD6}"/>
              </a:ext>
            </a:extLst>
          </p:cNvPr>
          <p:cNvSpPr txBox="1"/>
          <p:nvPr/>
        </p:nvSpPr>
        <p:spPr>
          <a:xfrm>
            <a:off x="3395079" y="5805212"/>
            <a:ext cx="133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BDT bin1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C7C72B-14C7-F544-AD39-2FCC6BD2BBC8}"/>
              </a:ext>
            </a:extLst>
          </p:cNvPr>
          <p:cNvSpPr txBox="1"/>
          <p:nvPr/>
        </p:nvSpPr>
        <p:spPr>
          <a:xfrm>
            <a:off x="5683935" y="5840884"/>
            <a:ext cx="133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BDT bin2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262D6A3-7F83-F945-A1A4-2247B59D634A}"/>
              </a:ext>
            </a:extLst>
          </p:cNvPr>
          <p:cNvSpPr txBox="1"/>
          <p:nvPr/>
        </p:nvSpPr>
        <p:spPr>
          <a:xfrm>
            <a:off x="7977826" y="5842110"/>
            <a:ext cx="133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BDT bin3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5CB34B-A719-754A-B413-973D3697F19B}"/>
              </a:ext>
            </a:extLst>
          </p:cNvPr>
          <p:cNvSpPr txBox="1"/>
          <p:nvPr/>
        </p:nvSpPr>
        <p:spPr>
          <a:xfrm>
            <a:off x="10343608" y="5840884"/>
            <a:ext cx="133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BDT bin5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856C93-2225-264C-A6AD-0A0148C0B3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5" y="4152394"/>
            <a:ext cx="2264928" cy="17555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B52D4A-1357-DF4C-9DA0-3427800BFA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52" y="4128817"/>
            <a:ext cx="2287883" cy="17733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E60278-4FB1-704A-8872-37ECCAE28C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34" y="4147739"/>
            <a:ext cx="2293891" cy="17779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7500783-8198-5F4E-921A-C24ECC170F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025" y="4152393"/>
            <a:ext cx="2257463" cy="17497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BED091-D995-9748-BC44-1BA77F629C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46" y="4147739"/>
            <a:ext cx="2255313" cy="17480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9035D7-57D4-0D46-949B-865DA0B59D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4" y="915195"/>
            <a:ext cx="3778886" cy="29290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8958A6D-6658-F848-A5FB-8E040BB17D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09" y="1082984"/>
            <a:ext cx="1264877" cy="1840960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896" y="1116820"/>
            <a:ext cx="6154848" cy="3187893"/>
          </a:xfrm>
        </p:spPr>
        <p:txBody>
          <a:bodyPr>
            <a:normAutofit fontScale="92500"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r>
              <a:rPr lang="en-US" dirty="0"/>
              <a:t> has no correlation with other BDT input variables:</a:t>
            </a:r>
          </a:p>
          <a:p>
            <a:pPr lvl="1"/>
            <a:r>
              <a:rPr lang="en" dirty="0"/>
              <a:t>Use d</a:t>
            </a:r>
            <a:r>
              <a:rPr lang="en" baseline="-25000" dirty="0"/>
              <a:t>0</a:t>
            </a:r>
            <a:r>
              <a:rPr lang="en" dirty="0"/>
              <a:t> as control variable</a:t>
            </a:r>
          </a:p>
          <a:p>
            <a:r>
              <a:rPr lang="en-US" altLang="zh-HK" dirty="0"/>
              <a:t>Two dimensional fit performed via 1D hack:</a:t>
            </a:r>
            <a:endParaRPr lang="en" dirty="0"/>
          </a:p>
          <a:p>
            <a:pPr lvl="1"/>
            <a:r>
              <a:rPr lang="en" dirty="0"/>
              <a:t>Split BDT distribution to the 5 bins.</a:t>
            </a:r>
          </a:p>
          <a:p>
            <a:pPr lvl="1"/>
            <a:r>
              <a:rPr lang="en" dirty="0"/>
              <a:t>Certainly sufficient approach for any histogram-based model</a:t>
            </a:r>
            <a:r>
              <a:rPr lang="en-US" dirty="0"/>
              <a:t> with n</a:t>
            </a:r>
            <a:r>
              <a:rPr lang="en-US" altLang="zh-HK" dirty="0"/>
              <a:t>o 2D continuous function in the fit.</a:t>
            </a:r>
          </a:p>
        </p:txBody>
      </p:sp>
    </p:spTree>
    <p:extLst>
      <p:ext uri="{BB962C8B-B14F-4D97-AF65-F5344CB8AC3E}">
        <p14:creationId xmlns:p14="http://schemas.microsoft.com/office/powerpoint/2010/main" val="54166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876" y="4132000"/>
            <a:ext cx="4196357" cy="1903888"/>
          </a:xfrm>
        </p:spPr>
        <p:txBody>
          <a:bodyPr>
            <a:normAutofit fontScale="85000" lnSpcReduction="10000"/>
          </a:bodyPr>
          <a:lstStyle/>
          <a:p>
            <a:r>
              <a:rPr lang="en-US" altLang="zh-HK" dirty="0"/>
              <a:t>Fake region</a:t>
            </a:r>
          </a:p>
          <a:p>
            <a:pPr lvl="1"/>
            <a:r>
              <a:rPr lang="en-US" altLang="zh-HK" dirty="0"/>
              <a:t>To get QCD background scale factor</a:t>
            </a:r>
          </a:p>
          <a:p>
            <a:pPr lvl="1"/>
            <a:r>
              <a:rPr lang="en-US" altLang="zh-HK" dirty="0"/>
              <a:t>Template fit method:</a:t>
            </a:r>
          </a:p>
          <a:p>
            <a:pPr lvl="2"/>
            <a:r>
              <a:rPr lang="en-US" altLang="zh-HK" dirty="0"/>
              <a:t>Relaxed cuts om E</a:t>
            </a:r>
            <a:r>
              <a:rPr lang="en-US" altLang="zh-HK" baseline="-25000" dirty="0"/>
              <a:t>T</a:t>
            </a:r>
            <a:r>
              <a:rPr lang="en-US" altLang="zh-HK" baseline="30000" dirty="0"/>
              <a:t>MISS</a:t>
            </a:r>
            <a:r>
              <a:rPr lang="en-US" altLang="zh-HK" dirty="0"/>
              <a:t> and P</a:t>
            </a:r>
            <a:r>
              <a:rPr lang="en-US" altLang="zh-HK" baseline="-25000" dirty="0"/>
              <a:t>T</a:t>
            </a:r>
          </a:p>
          <a:p>
            <a:pPr lvl="2"/>
            <a:r>
              <a:rPr lang="en-US" altLang="zh-HK" dirty="0"/>
              <a:t>Inverted lepton Isolation and lepton quality cuts</a:t>
            </a:r>
          </a:p>
          <a:p>
            <a:pPr lvl="1"/>
            <a:endParaRPr lang="en-US" altLang="zh-H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Daniil </a:t>
            </a:r>
            <a:r>
              <a:rPr lang="en-GB" dirty="0" err="1"/>
              <a:t>Ponomarenko</a:t>
            </a:r>
            <a:r>
              <a:rPr lang="en-GB" dirty="0"/>
              <a:t> (</a:t>
            </a:r>
            <a:r>
              <a:rPr lang="en-GB" dirty="0" err="1"/>
              <a:t>Nikhef</a:t>
            </a:r>
            <a:r>
              <a:rPr lang="en-GB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8</a:t>
            </a:fld>
            <a:endParaRPr lang="en-GB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B26B1E4-27A2-1E40-BDEF-6D9FD8274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8" y="1074312"/>
            <a:ext cx="3946746" cy="305577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808DC1A-CA69-8F4E-B9AD-E18CC3BC4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76" y="1074312"/>
            <a:ext cx="3949221" cy="305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A0C45E9-6CBC-0F45-B64F-F89FCE8FE2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7588" y="4132000"/>
                <a:ext cx="3946746" cy="190388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85000" lnSpcReduction="10000"/>
              </a:bodyPr>
              <a:lstStyle>
                <a:lvl1pPr marL="182563" indent="-179388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800000"/>
                  </a:buClr>
                  <a:buSzPct val="100000"/>
                  <a:buFont typeface="Calibri" panose="020F0502020204030204" pitchFamily="34" charset="0"/>
                  <a:buChar char="◦"/>
                  <a:defRPr sz="2800" kern="1200">
                    <a:solidFill>
                      <a:srgbClr val="800000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800000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800000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800000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800000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dirty="0"/>
                  <a:t>Z channel</a:t>
                </a:r>
              </a:p>
              <a:p>
                <a:pPr lvl="1"/>
                <a:r>
                  <a:rPr lang="en-US" altLang="zh-HK" dirty="0"/>
                  <a:t>To get EW MC background scale factor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𝑙𝑙</m:t>
                    </m:r>
                  </m:oMath>
                </a14:m>
                <a:r>
                  <a:rPr lang="en-US" altLang="zh-HK" dirty="0"/>
                  <a:t> selection:</a:t>
                </a:r>
              </a:p>
              <a:p>
                <a:pPr lvl="2"/>
                <a:r>
                  <a:rPr lang="en-US" altLang="zh-HK" dirty="0"/>
                  <a:t>Exactly 2 leptons with opposite charge</a:t>
                </a:r>
              </a:p>
              <a:p>
                <a:pPr lvl="2"/>
                <a:r>
                  <a:rPr lang="en-US" altLang="zh-HK" dirty="0"/>
                  <a:t>Mass region 81&lt;|</a:t>
                </a:r>
                <a:r>
                  <a:rPr lang="en-US" altLang="zh-HK" dirty="0" err="1"/>
                  <a:t>M</a:t>
                </a:r>
                <a:r>
                  <a:rPr lang="en-US" altLang="zh-HK" baseline="-25000" dirty="0" err="1"/>
                  <a:t>Zll</a:t>
                </a:r>
                <a:r>
                  <a:rPr lang="en-US" altLang="zh-HK" dirty="0"/>
                  <a:t>|&lt;101 [GeV]</a:t>
                </a:r>
              </a:p>
              <a:p>
                <a:pPr lvl="1"/>
                <a:endParaRPr lang="en-US" altLang="zh-HK" dirty="0"/>
              </a:p>
              <a:p>
                <a:pPr lvl="1"/>
                <a:endParaRPr lang="en-US" altLang="zh-HK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A0C45E9-6CBC-0F45-B64F-F89FCE8FE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88" y="4132000"/>
                <a:ext cx="3946746" cy="1903888"/>
              </a:xfrm>
              <a:prstGeom prst="rect">
                <a:avLst/>
              </a:prstGeom>
              <a:blipFill>
                <a:blip r:embed="rId4"/>
                <a:stretch>
                  <a:fillRect l="-4823" t="-5960" r="-25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5CA71F-05B7-B848-A032-D5D4942397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76" y="1074314"/>
            <a:ext cx="3949221" cy="305768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3307FAE-0802-4C46-820A-84F7AB23F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76" y="1072395"/>
            <a:ext cx="3944893" cy="30576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B51C43C-3756-4C4D-A79E-84DC5D5D84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8" y="1072395"/>
            <a:ext cx="3946746" cy="305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3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21" y="169039"/>
            <a:ext cx="10637723" cy="666985"/>
          </a:xfrm>
        </p:spPr>
        <p:txBody>
          <a:bodyPr/>
          <a:lstStyle/>
          <a:p>
            <a:r>
              <a:rPr lang="en-GB" dirty="0"/>
              <a:t>d</a:t>
            </a:r>
            <a:r>
              <a:rPr lang="en-GB" baseline="-25000" dirty="0"/>
              <a:t>0 </a:t>
            </a:r>
            <a:r>
              <a:rPr lang="en-GB" dirty="0"/>
              <a:t>bias for 2015 and 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02/07/2018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Daniil </a:t>
            </a:r>
            <a:r>
              <a:rPr lang="en-GB" dirty="0" err="1"/>
              <a:t>Ponomarenko</a:t>
            </a:r>
            <a:r>
              <a:rPr lang="en-GB" dirty="0"/>
              <a:t> (</a:t>
            </a:r>
            <a:r>
              <a:rPr lang="en-GB" dirty="0" err="1"/>
              <a:t>Nikhef</a:t>
            </a:r>
            <a:r>
              <a:rPr lang="en-GB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A36-F15B-40BE-B7CC-8CD2CEEC1C17}" type="slidenum">
              <a:rPr lang="en-GB" smtClean="0"/>
              <a:t>9</a:t>
            </a:fld>
            <a:endParaRPr lang="en-GB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B0AC0AB-0258-B049-A75E-6990FDCDB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59" y="887323"/>
            <a:ext cx="4188766" cy="3243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0B5BCA4-EA52-1845-A8DC-5BD09224BA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6021" y="4130477"/>
                <a:ext cx="10637723" cy="222089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7500" lnSpcReduction="20000"/>
              </a:bodyPr>
              <a:lstStyle>
                <a:lvl1pPr marL="182563" indent="-179388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800000"/>
                  </a:buClr>
                  <a:buSzPct val="100000"/>
                  <a:buFont typeface="Calibri" panose="020F0502020204030204" pitchFamily="34" charset="0"/>
                  <a:buChar char="◦"/>
                  <a:defRPr sz="2800" kern="1200">
                    <a:solidFill>
                      <a:srgbClr val="800000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800000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800000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800000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800000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dirty="0"/>
                  <a:t>We have shift for impact parameter d</a:t>
                </a:r>
                <a:r>
                  <a:rPr lang="en-US" altLang="zh-HK" baseline="-25000" dirty="0"/>
                  <a:t>0 </a:t>
                </a:r>
                <a:r>
                  <a:rPr lang="en-US" altLang="zh-HK" dirty="0"/>
                  <a:t>for the both years</a:t>
                </a:r>
              </a:p>
              <a:p>
                <a:pPr lvl="1"/>
                <a:r>
                  <a:rPr lang="en-US" altLang="zh-HK" dirty="0"/>
                  <a:t>Caused be IBL alignment problem</a:t>
                </a:r>
              </a:p>
              <a:p>
                <a:pPr lvl="1"/>
                <a:r>
                  <a:rPr lang="en-US" altLang="zh-HK" dirty="0"/>
                  <a:t>Breaks blinded fit</a:t>
                </a:r>
              </a:p>
              <a:p>
                <a:r>
                  <a:rPr lang="en-US" altLang="zh-HK" dirty="0"/>
                  <a:t>Solution: </a:t>
                </a:r>
              </a:p>
              <a:p>
                <a:pPr lvl="1"/>
                <a:r>
                  <a:rPr lang="en-US" altLang="zh-HK" dirty="0"/>
                  <a:t>One more region with d0 distribution in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HK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HK" i="1">
                        <a:latin typeface="Cambria Math" panose="02040503050406030204" pitchFamily="18" charset="0"/>
                      </a:rPr>
                      <m:t>𝑙𝑙</m:t>
                    </m:r>
                  </m:oMath>
                </a14:m>
                <a:r>
                  <a:rPr lang="en-US" altLang="zh-HK" dirty="0"/>
                  <a:t> </a:t>
                </a:r>
              </a:p>
              <a:p>
                <a:pPr lvl="1"/>
                <a:r>
                  <a:rPr lang="en-US" altLang="zh-HK" dirty="0"/>
                  <a:t>introduce nuisance parameter </a:t>
                </a:r>
                <a:r>
                  <a:rPr lang="en-US" altLang="zh-HK" i="1" dirty="0"/>
                  <a:t>TRK_d0_bias</a:t>
                </a:r>
                <a:r>
                  <a:rPr lang="en-US" altLang="zh-HK" dirty="0"/>
                  <a:t> in the fit, which is common for all d</a:t>
                </a:r>
                <a:r>
                  <a:rPr lang="en-US" altLang="zh-HK" baseline="-25000" dirty="0"/>
                  <a:t>0 </a:t>
                </a:r>
                <a:r>
                  <a:rPr lang="en-US" altLang="zh-HK" dirty="0"/>
                  <a:t>distributions.</a:t>
                </a:r>
              </a:p>
              <a:p>
                <a:pPr lvl="2"/>
                <a:r>
                  <a:rPr lang="en-US" altLang="zh-HK" dirty="0"/>
                  <a:t>Up and down variations as ±1 bin shift from the nominal histogram.</a:t>
                </a:r>
              </a:p>
              <a:p>
                <a:pPr lvl="1"/>
                <a:endParaRPr lang="en-US" altLang="zh-HK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0B5BCA4-EA52-1845-A8DC-5BD09224B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21" y="4130477"/>
                <a:ext cx="10637723" cy="2220895"/>
              </a:xfrm>
              <a:prstGeom prst="rect">
                <a:avLst/>
              </a:prstGeom>
              <a:blipFill>
                <a:blip r:embed="rId3"/>
                <a:stretch>
                  <a:fillRect l="-1551" t="-5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CEAD5B-4338-6045-8624-D76271487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586" y="837202"/>
            <a:ext cx="3243154" cy="33433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C738C9-D98A-D74E-86B0-D9180E0E23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9983" y="837203"/>
            <a:ext cx="3243154" cy="33433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314A82-EE6B-D64B-B90E-A018FDB614E7}"/>
              </a:ext>
            </a:extLst>
          </p:cNvPr>
          <p:cNvSpPr txBox="1"/>
          <p:nvPr/>
        </p:nvSpPr>
        <p:spPr>
          <a:xfrm>
            <a:off x="8145846" y="1576208"/>
            <a:ext cx="13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Asimov data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958C4F7-B95D-A846-8670-545E12136A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58" y="887322"/>
            <a:ext cx="4184173" cy="32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11322"/>
      </p:ext>
    </p:extLst>
  </p:cSld>
  <p:clrMapOvr>
    <a:masterClrMapping/>
  </p:clrMapOvr>
</p:sld>
</file>

<file path=ppt/theme/theme1.xml><?xml version="1.0" encoding="utf-8"?>
<a:theme xmlns:a="http://schemas.openxmlformats.org/drawingml/2006/main" name="WSChan_Nikhef_style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Chan_Nikhef_style" id="{A978083F-E9B9-4E77-B2AC-F430435CCA8A}" vid="{4B813718-936B-4FF4-AD1C-FC2FCBC3F6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WSChan_Nikhef_style</Template>
  <TotalTime>3571</TotalTime>
  <Words>1041</Words>
  <Application>Microsoft Macintosh PowerPoint</Application>
  <PresentationFormat>Широкоэкранный</PresentationFormat>
  <Paragraphs>228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PingFang HK</vt:lpstr>
      <vt:lpstr>新細明體</vt:lpstr>
      <vt:lpstr>Calibri</vt:lpstr>
      <vt:lpstr>Calibri Light</vt:lpstr>
      <vt:lpstr>Cambria Math</vt:lpstr>
      <vt:lpstr>WSChan_Nikhef_style</vt:lpstr>
      <vt:lpstr>Презентация PowerPoint</vt:lpstr>
      <vt:lpstr>Motivation</vt:lpstr>
      <vt:lpstr>Motivation</vt:lpstr>
      <vt:lpstr>Overview and current status</vt:lpstr>
      <vt:lpstr>Vertexing</vt:lpstr>
      <vt:lpstr>Gaining signal with TMVA</vt:lpstr>
      <vt:lpstr>Signal region</vt:lpstr>
      <vt:lpstr>Control regions</vt:lpstr>
      <vt:lpstr>d0 bias for 2015 and 2016</vt:lpstr>
      <vt:lpstr>Fit results: Asimov Data</vt:lpstr>
      <vt:lpstr>Conclusions</vt:lpstr>
      <vt:lpstr>Backup</vt:lpstr>
      <vt:lpstr>Презентация PowerPoint</vt:lpstr>
      <vt:lpstr>Links related to W→τ →ℓ/ W→ℓ analysis</vt:lpstr>
      <vt:lpstr>jet→τ fakes background estimation</vt:lpstr>
      <vt:lpstr>ToDo list</vt:lpstr>
    </vt:vector>
  </TitlesOfParts>
  <Company>Nikhef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WS Chan</dc:creator>
  <cp:lastModifiedBy>Пользователь Microsoft Office</cp:lastModifiedBy>
  <cp:revision>104</cp:revision>
  <cp:lastPrinted>2018-10-29T13:41:41Z</cp:lastPrinted>
  <dcterms:created xsi:type="dcterms:W3CDTF">2018-06-21T09:30:36Z</dcterms:created>
  <dcterms:modified xsi:type="dcterms:W3CDTF">2018-10-29T15:04:30Z</dcterms:modified>
</cp:coreProperties>
</file>