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7"/>
  </p:notesMasterIdLst>
  <p:sldIdLst>
    <p:sldId id="392" r:id="rId3"/>
    <p:sldId id="394" r:id="rId4"/>
    <p:sldId id="401" r:id="rId5"/>
    <p:sldId id="402" r:id="rId6"/>
    <p:sldId id="432" r:id="rId7"/>
    <p:sldId id="404" r:id="rId8"/>
    <p:sldId id="431" r:id="rId9"/>
    <p:sldId id="415" r:id="rId10"/>
    <p:sldId id="408" r:id="rId11"/>
    <p:sldId id="413" r:id="rId12"/>
    <p:sldId id="424" r:id="rId13"/>
    <p:sldId id="407" r:id="rId14"/>
    <p:sldId id="257" r:id="rId15"/>
    <p:sldId id="409" r:id="rId16"/>
    <p:sldId id="398" r:id="rId17"/>
    <p:sldId id="410" r:id="rId18"/>
    <p:sldId id="435" r:id="rId19"/>
    <p:sldId id="436" r:id="rId20"/>
    <p:sldId id="425" r:id="rId21"/>
    <p:sldId id="422" r:id="rId22"/>
    <p:sldId id="426" r:id="rId23"/>
    <p:sldId id="420" r:id="rId24"/>
    <p:sldId id="412" r:id="rId25"/>
    <p:sldId id="430" r:id="rId26"/>
    <p:sldId id="416" r:id="rId27"/>
    <p:sldId id="417" r:id="rId28"/>
    <p:sldId id="418" r:id="rId29"/>
    <p:sldId id="437" r:id="rId30"/>
    <p:sldId id="440" r:id="rId31"/>
    <p:sldId id="438" r:id="rId32"/>
    <p:sldId id="439" r:id="rId33"/>
    <p:sldId id="433" r:id="rId34"/>
    <p:sldId id="419" r:id="rId35"/>
    <p:sldId id="406" r:id="rId36"/>
  </p:sldIdLst>
  <p:sldSz cx="9144000" cy="5143500" type="screen16x9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5556" autoAdjust="0"/>
  </p:normalViewPr>
  <p:slideViewPr>
    <p:cSldViewPr>
      <p:cViewPr varScale="1">
        <p:scale>
          <a:sx n="112" d="100"/>
          <a:sy n="112" d="100"/>
        </p:scale>
        <p:origin x="774" y="7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57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8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1D36-70F8-427F-B82C-104E1A2204EA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EE51-53C5-48B0-84AB-14850033127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7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EE51-53C5-48B0-84AB-1485003312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18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15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67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867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EE51-53C5-48B0-84AB-1485003312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45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EE51-53C5-48B0-84AB-14850033127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64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EE51-53C5-48B0-84AB-14850033127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21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km3net.org/logo/oldLogo/KM3NeT_logo_web_no_shade.gif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309B-3168-41A3-8121-802D20A0D072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86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CCF9-4A8B-4125-9367-FA9AFAA086BD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25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59B78-B740-4141-85A0-B0F33F91BE9C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43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F8F4E-BB6D-4595-9AD0-0A65A797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t="-42218" b="42218"/>
          <a:stretch/>
        </p:blipFill>
        <p:spPr>
          <a:xfrm>
            <a:off x="-216618" y="4767263"/>
            <a:ext cx="9444392" cy="4856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EE2483-79D1-4300-8EC2-5EA0F624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2E2B-88EC-4B65-BCE5-AFC25D2753A4}" type="datetime1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AFD7C6-774F-42FB-ADDB-A5E966B3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C2CBC7-1639-4E97-A6B5-6C731560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8657" y="4932620"/>
            <a:ext cx="2057400" cy="273844"/>
          </a:xfrm>
        </p:spPr>
        <p:txBody>
          <a:bodyPr/>
          <a:lstStyle>
            <a:lvl1pPr>
              <a:defRPr sz="1200">
                <a:solidFill>
                  <a:srgbClr val="FFC000"/>
                </a:solidFill>
              </a:defRPr>
            </a:lvl1pPr>
          </a:lstStyle>
          <a:p>
            <a:fld id="{F7FEF09A-21D3-4609-885A-C8FB1E1F12B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245FA8-E9DC-4D0F-BF00-6C1BDD9D47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290" y="-115311"/>
            <a:ext cx="9445314" cy="6315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CB9351-82DE-451A-95F9-C1C5E804DF7C}"/>
              </a:ext>
            </a:extLst>
          </p:cNvPr>
          <p:cNvSpPr txBox="1"/>
          <p:nvPr userDrawn="1"/>
        </p:nvSpPr>
        <p:spPr>
          <a:xfrm>
            <a:off x="1" y="4978406"/>
            <a:ext cx="1906249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b="1" dirty="0">
                <a:solidFill>
                  <a:schemeClr val="accent4"/>
                </a:solidFill>
              </a:rPr>
              <a:t>Aart </a:t>
            </a:r>
            <a:r>
              <a:rPr lang="en-US" sz="1000" b="1" dirty="0" err="1">
                <a:solidFill>
                  <a:schemeClr val="accent4"/>
                </a:solidFill>
              </a:rPr>
              <a:t>Heijboer</a:t>
            </a:r>
            <a:r>
              <a:rPr lang="en-US" sz="1000" b="1" dirty="0">
                <a:solidFill>
                  <a:schemeClr val="accent4"/>
                </a:solidFill>
              </a:rPr>
              <a:t> – ICRC 2017 Busan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9887E2D-BCC5-4189-9344-AC560C1100C2}"/>
              </a:ext>
            </a:extLst>
          </p:cNvPr>
          <p:cNvSpPr/>
          <p:nvPr userDrawn="1"/>
        </p:nvSpPr>
        <p:spPr>
          <a:xfrm>
            <a:off x="-216618" y="-534074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60355A8-B74D-4C7D-A380-80F6EFB3AA9F}"/>
              </a:ext>
            </a:extLst>
          </p:cNvPr>
          <p:cNvSpPr/>
          <p:nvPr userDrawn="1"/>
        </p:nvSpPr>
        <p:spPr>
          <a:xfrm>
            <a:off x="-298783" y="5143501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" name="Rechthoek 1"/>
          <p:cNvSpPr/>
          <p:nvPr userDrawn="1"/>
        </p:nvSpPr>
        <p:spPr>
          <a:xfrm>
            <a:off x="8515351" y="368618"/>
            <a:ext cx="136280" cy="91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9474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F8F4E-BB6D-4595-9AD0-0A65A797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t="-42218" b="42218"/>
          <a:stretch/>
        </p:blipFill>
        <p:spPr>
          <a:xfrm>
            <a:off x="-216618" y="4767263"/>
            <a:ext cx="9444392" cy="4856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EE2483-79D1-4300-8EC2-5EA0F624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2E2B-88EC-4B65-BCE5-AFC25D2753A4}" type="datetime1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AFD7C6-774F-42FB-ADDB-A5E966B3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C2CBC7-1639-4E97-A6B5-6C731560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8657" y="4932620"/>
            <a:ext cx="2057400" cy="273844"/>
          </a:xfrm>
        </p:spPr>
        <p:txBody>
          <a:bodyPr/>
          <a:lstStyle>
            <a:lvl1pPr>
              <a:defRPr sz="1200">
                <a:solidFill>
                  <a:srgbClr val="FFC000"/>
                </a:solidFill>
              </a:defRPr>
            </a:lvl1pPr>
          </a:lstStyle>
          <a:p>
            <a:fld id="{F7FEF09A-21D3-4609-885A-C8FB1E1F12B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245FA8-E9DC-4D0F-BF00-6C1BDD9D47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290" y="-115311"/>
            <a:ext cx="9445314" cy="6315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CB9351-82DE-451A-95F9-C1C5E804DF7C}"/>
              </a:ext>
            </a:extLst>
          </p:cNvPr>
          <p:cNvSpPr txBox="1"/>
          <p:nvPr userDrawn="1"/>
        </p:nvSpPr>
        <p:spPr>
          <a:xfrm>
            <a:off x="1" y="4978406"/>
            <a:ext cx="1906249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b="1" dirty="0">
                <a:solidFill>
                  <a:schemeClr val="accent4"/>
                </a:solidFill>
              </a:rPr>
              <a:t>Aart </a:t>
            </a:r>
            <a:r>
              <a:rPr lang="en-US" sz="1000" b="1" dirty="0" err="1">
                <a:solidFill>
                  <a:schemeClr val="accent4"/>
                </a:solidFill>
              </a:rPr>
              <a:t>Heijboer</a:t>
            </a:r>
            <a:r>
              <a:rPr lang="en-US" sz="1000" b="1" dirty="0">
                <a:solidFill>
                  <a:schemeClr val="accent4"/>
                </a:solidFill>
              </a:rPr>
              <a:t> – ICRC 2017 Busan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9887E2D-BCC5-4189-9344-AC560C1100C2}"/>
              </a:ext>
            </a:extLst>
          </p:cNvPr>
          <p:cNvSpPr/>
          <p:nvPr userDrawn="1"/>
        </p:nvSpPr>
        <p:spPr>
          <a:xfrm>
            <a:off x="-216618" y="-534074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60355A8-B74D-4C7D-A380-80F6EFB3AA9F}"/>
              </a:ext>
            </a:extLst>
          </p:cNvPr>
          <p:cNvSpPr/>
          <p:nvPr userDrawn="1"/>
        </p:nvSpPr>
        <p:spPr>
          <a:xfrm>
            <a:off x="-298783" y="5143501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" name="Rechthoek 1"/>
          <p:cNvSpPr/>
          <p:nvPr userDrawn="1"/>
        </p:nvSpPr>
        <p:spPr>
          <a:xfrm>
            <a:off x="8515351" y="368618"/>
            <a:ext cx="136280" cy="91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96835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F8F4E-BB6D-4595-9AD0-0A65A797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t="-42218" b="42218"/>
          <a:stretch/>
        </p:blipFill>
        <p:spPr>
          <a:xfrm>
            <a:off x="-216618" y="4767263"/>
            <a:ext cx="9444392" cy="4856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EE2483-79D1-4300-8EC2-5EA0F624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2E2B-88EC-4B65-BCE5-AFC25D2753A4}" type="datetime1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AFD7C6-774F-42FB-ADDB-A5E966B3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C2CBC7-1639-4E97-A6B5-6C731560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8657" y="4932620"/>
            <a:ext cx="2057400" cy="273844"/>
          </a:xfrm>
        </p:spPr>
        <p:txBody>
          <a:bodyPr/>
          <a:lstStyle>
            <a:lvl1pPr>
              <a:defRPr sz="1200">
                <a:solidFill>
                  <a:srgbClr val="FFC000"/>
                </a:solidFill>
              </a:defRPr>
            </a:lvl1pPr>
          </a:lstStyle>
          <a:p>
            <a:fld id="{F7FEF09A-21D3-4609-885A-C8FB1E1F12B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245FA8-E9DC-4D0F-BF00-6C1BDD9D47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290" y="-115311"/>
            <a:ext cx="9445314" cy="6315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CB9351-82DE-451A-95F9-C1C5E804DF7C}"/>
              </a:ext>
            </a:extLst>
          </p:cNvPr>
          <p:cNvSpPr txBox="1"/>
          <p:nvPr userDrawn="1"/>
        </p:nvSpPr>
        <p:spPr>
          <a:xfrm>
            <a:off x="1" y="4978406"/>
            <a:ext cx="1906249" cy="23257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000" b="1" dirty="0">
                <a:solidFill>
                  <a:schemeClr val="accent4"/>
                </a:solidFill>
              </a:rPr>
              <a:t>Aart </a:t>
            </a:r>
            <a:r>
              <a:rPr lang="en-US" sz="1000" b="1" dirty="0" err="1">
                <a:solidFill>
                  <a:schemeClr val="accent4"/>
                </a:solidFill>
              </a:rPr>
              <a:t>Heijboer</a:t>
            </a:r>
            <a:r>
              <a:rPr lang="en-US" sz="1000" b="1" dirty="0">
                <a:solidFill>
                  <a:schemeClr val="accent4"/>
                </a:solidFill>
              </a:rPr>
              <a:t> – ICRC 2017 Busan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9887E2D-BCC5-4189-9344-AC560C1100C2}"/>
              </a:ext>
            </a:extLst>
          </p:cNvPr>
          <p:cNvSpPr/>
          <p:nvPr userDrawn="1"/>
        </p:nvSpPr>
        <p:spPr>
          <a:xfrm>
            <a:off x="-216618" y="-534074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60355A8-B74D-4C7D-A380-80F6EFB3AA9F}"/>
              </a:ext>
            </a:extLst>
          </p:cNvPr>
          <p:cNvSpPr/>
          <p:nvPr userDrawn="1"/>
        </p:nvSpPr>
        <p:spPr>
          <a:xfrm>
            <a:off x="-298783" y="5143501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" name="Rechthoek 1"/>
          <p:cNvSpPr/>
          <p:nvPr userDrawn="1"/>
        </p:nvSpPr>
        <p:spPr>
          <a:xfrm>
            <a:off x="8515351" y="368618"/>
            <a:ext cx="136280" cy="91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69977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F8F4E-BB6D-4595-9AD0-0A65A797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t="-42218" b="42218"/>
          <a:stretch/>
        </p:blipFill>
        <p:spPr>
          <a:xfrm>
            <a:off x="-216618" y="4767263"/>
            <a:ext cx="9444392" cy="4856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EE2483-79D1-4300-8EC2-5EA0F624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2E2B-88EC-4B65-BCE5-AFC25D2753A4}" type="datetime1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AFD7C6-774F-42FB-ADDB-A5E966B3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C2CBC7-1639-4E97-A6B5-6C731560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8657" y="4932620"/>
            <a:ext cx="2057400" cy="273844"/>
          </a:xfrm>
        </p:spPr>
        <p:txBody>
          <a:bodyPr/>
          <a:lstStyle>
            <a:lvl1pPr>
              <a:defRPr sz="1050">
                <a:solidFill>
                  <a:srgbClr val="FFC000"/>
                </a:solidFill>
              </a:defRPr>
            </a:lvl1pPr>
          </a:lstStyle>
          <a:p>
            <a:fld id="{F7FEF09A-21D3-4609-885A-C8FB1E1F12B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245FA8-E9DC-4D0F-BF00-6C1BDD9D47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290" y="-115311"/>
            <a:ext cx="9445314" cy="6315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CB9351-82DE-451A-95F9-C1C5E804DF7C}"/>
              </a:ext>
            </a:extLst>
          </p:cNvPr>
          <p:cNvSpPr txBox="1"/>
          <p:nvPr userDrawn="1"/>
        </p:nvSpPr>
        <p:spPr>
          <a:xfrm>
            <a:off x="0" y="4978406"/>
            <a:ext cx="17604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4"/>
                </a:solidFill>
              </a:rPr>
              <a:t>Aart </a:t>
            </a:r>
            <a:r>
              <a:rPr lang="en-US" sz="900" b="1" dirty="0" err="1">
                <a:solidFill>
                  <a:schemeClr val="accent4"/>
                </a:solidFill>
              </a:rPr>
              <a:t>Heijboer</a:t>
            </a:r>
            <a:r>
              <a:rPr lang="en-US" sz="900" b="1" dirty="0">
                <a:solidFill>
                  <a:schemeClr val="accent4"/>
                </a:solidFill>
              </a:rPr>
              <a:t> – ICRC 2017 Busan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9887E2D-BCC5-4189-9344-AC560C1100C2}"/>
              </a:ext>
            </a:extLst>
          </p:cNvPr>
          <p:cNvSpPr/>
          <p:nvPr userDrawn="1"/>
        </p:nvSpPr>
        <p:spPr>
          <a:xfrm>
            <a:off x="-216618" y="-534074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60355A8-B74D-4C7D-A380-80F6EFB3AA9F}"/>
              </a:ext>
            </a:extLst>
          </p:cNvPr>
          <p:cNvSpPr/>
          <p:nvPr userDrawn="1"/>
        </p:nvSpPr>
        <p:spPr>
          <a:xfrm>
            <a:off x="-298783" y="5143501"/>
            <a:ext cx="9919591" cy="534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hthoek 1"/>
          <p:cNvSpPr/>
          <p:nvPr userDrawn="1"/>
        </p:nvSpPr>
        <p:spPr>
          <a:xfrm>
            <a:off x="8515351" y="368618"/>
            <a:ext cx="136280" cy="91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43308531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57FB6-59FF-4E61-89CF-773453A0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4E4F9B-3BBF-4AEA-970D-C6F3B322E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533032-15C1-40BC-B1C8-EF8DA51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C28C-93B9-4F96-993D-E3056D3AFA7B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813DF9-D025-40BB-9092-15DFF74B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C51FD3-7352-4425-B6DA-97D4562D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962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0DB2E-D478-4BEC-B7F6-E6FE3D9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51E302-F40D-48E7-9D69-9980EA5A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444001-14D9-4C5C-B607-CAB424A7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540-1965-4E91-972D-90F8AA3C81E1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03059-732A-4963-9293-53E96BC2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78633E-E284-43D4-9F7E-775AD5FE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07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7E273-C704-4854-AC73-3AD2573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DFDC57-CEA9-4CDC-B9BB-A109C2FF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F47DCF-C952-44FB-B277-C64B6DFC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2FC0-859D-4EBD-8C36-B3BB6F7A27C6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0F906D-C21A-47B5-922D-BFC18B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344CE8-2D0A-4B76-B4CF-F2DB075C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6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AE08D-6B12-4EF7-A353-32989031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9B5AD-F413-47A7-88F2-A639C0FDA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3C6EEB-4675-4936-971A-98985743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68D7B8-D795-4706-A884-D6D3995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58A8-B708-4E43-8ACA-865808D99AB6}" type="datetime1">
              <a:rPr lang="nl-NL" smtClean="0"/>
              <a:t>1-6-2018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E631E9-A47A-43A2-8A89-1F1449EB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3CA0A0-613F-4A2F-AADF-8B65E6F4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145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721B-1208-4648-98B3-B5BB0DE40705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87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A5052-FD41-476E-B5CB-B59160D1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D93211-3275-493C-B239-44F1C7E8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778D40-4765-4DCD-8B06-F64CCB1D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E9B563D-5E64-4023-A652-28F3BF506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9F0298-2908-47F2-9371-C3B92DDCC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FC51DD8-CE0B-4D40-8B3E-A72680F3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6CFE-CD16-443C-B55A-D92FA9A0C7AF}" type="datetime1">
              <a:rPr lang="nl-NL" smtClean="0"/>
              <a:t>1-6-2018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2F62E9-1B4B-4B30-B260-7C99BB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7A6C46-CBA8-4D13-89E0-887E766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306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80725A-ADC5-43D3-B806-50D9B64D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623DED-E11E-4F3D-8F6A-38B77E4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3FEE-34B8-4A3A-A665-C0DBEBFC9ECD}" type="datetime1">
              <a:rPr lang="nl-NL" smtClean="0"/>
              <a:t>1-6-2018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43677C-8ABA-4628-900B-AD30BE0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CD11BA-9B12-4439-9951-B949543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9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FBD7A78-8889-4286-A62D-8505B0D6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D3EC-F842-44AA-B416-BDA0B8B559DF}" type="datetime1">
              <a:rPr lang="nl-NL" smtClean="0"/>
              <a:t>1-6-2018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F63968E-3A35-44D4-A92D-0B6CD009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E60480-74FE-4F3C-936B-B8F03062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6211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EE830-C7C4-408E-A7D7-ABA3AA09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AC39FF-DD47-46AC-9488-76E58360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8B73AF-A527-4B94-A54B-23A16A7D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1F0168-8888-4220-8E0F-BF115665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37-0029-412E-8898-69661BCB03B0}" type="datetime1">
              <a:rPr lang="nl-NL" smtClean="0"/>
              <a:t>1-6-2018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0BBAA1-F7BA-429E-91AF-6CDADED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99E4C6-D832-4064-B999-029F9A5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42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37FD2-F30A-4BF2-97E0-BDAF7B21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F44038-5BA4-4D38-AEFF-7A314CF8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25845-483F-4454-9ECF-6A8A919D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DC13AB-6A4B-49FC-A195-456789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D375-3AC4-44C2-B835-97545999211A}" type="datetime1">
              <a:rPr lang="nl-NL" smtClean="0"/>
              <a:t>1-6-2018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8E482C-44B2-4BC7-A150-899143C5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D0F547-BE73-4412-B164-66FAF6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339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D2F8C-0444-4E10-A6A2-0A0CE500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6E17F5-7E47-4F58-8F06-F2B6100C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75F980-B90C-4F18-BCF1-B6726034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3ED1-7D1C-4B14-852C-854552A27151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59E8E3-D7D8-4BBE-99C8-F3509B4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E4611-064E-41B9-AFF2-17E34025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49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D579A4-4449-45B8-A531-8503E217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61B0DA-CF47-4006-9E2A-07D505AFD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5674B1-3CB2-4CE6-AFF9-C418400E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F9BE-1903-48B2-B98B-2DFB9E520EF9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CF1907-E0D5-41BD-9092-762A5B18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5AD8E8-B455-4CA9-B417-3521052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52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1AB6-5D23-4339-83D4-32891B054283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59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4E63-6B48-4D91-9595-0F5DA5592B94}" type="datetime1">
              <a:rPr lang="nl-NL" smtClean="0"/>
              <a:t>1-6-2018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53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9C9AC-3C9D-447B-A6A9-0E886D081315}" type="datetime1">
              <a:rPr lang="nl-NL" smtClean="0"/>
              <a:t>1-6-2018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5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6" name="Picture 4" descr="http://www.km3net.org/logo/oldLogo/KM3NeT_logo_web_no_shade.gif">
            <a:hlinkClick r:id="rId2"/>
            <a:extLst>
              <a:ext uri="{FF2B5EF4-FFF2-40B4-BE49-F238E27FC236}">
                <a16:creationId xmlns="" xmlns:a16="http://schemas.microsoft.com/office/drawing/2014/main" id="{204A7B89-39A0-4815-912C-9E8DFC07A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7330" y="75723"/>
            <a:ext cx="741869" cy="76783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6A2F-C524-48F1-A89E-97F3665A1159}" type="datetime1">
              <a:rPr lang="nl-NL" smtClean="0"/>
              <a:t>1-6-2018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4851516"/>
            <a:ext cx="2133600" cy="273844"/>
          </a:xfrm>
        </p:spPr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09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686C-713D-4560-95E0-5A29407B7840}" type="datetime1">
              <a:rPr lang="nl-NL" smtClean="0"/>
              <a:t>1-6-2018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6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7829-222E-4460-8C90-55C171BECB63}" type="datetime1">
              <a:rPr lang="nl-NL" smtClean="0"/>
              <a:t>1-6-2018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78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D80F-0B98-4CBC-9926-C404C3210B26}" type="datetime1">
              <a:rPr lang="nl-NL" smtClean="0"/>
              <a:t>1-6-2018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6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hyperlink" Target="http://www.km3net.org/logo/oldLogo/KM3NeT_logo_web_no_shade.gif" TargetMode="Externa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605B-F943-4AFE-BE8A-B95057E0D361}" type="datetime1">
              <a:rPr lang="nl-NL" smtClean="0"/>
              <a:t>1-6-2018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D642B-6991-4880-803B-B9DB47F428CB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79C8F8E-6716-441A-BA7E-052C193C325A}"/>
              </a:ext>
            </a:extLst>
          </p:cNvPr>
          <p:cNvCxnSpPr/>
          <p:nvPr userDrawn="1"/>
        </p:nvCxnSpPr>
        <p:spPr>
          <a:xfrm>
            <a:off x="395536" y="825633"/>
            <a:ext cx="79838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69AB4C6-B720-4214-B766-084BFCE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9790D1-D798-42DF-9272-4C95C0EE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261FB-7086-4B2F-B57D-27BDFB6E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F608-CCBF-467C-B164-12C5E010CCE9}" type="datetime1">
              <a:rPr lang="nl-NL" smtClean="0"/>
              <a:t>1-6-2018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6F85CC-EB28-4DC1-ABFF-0B99DF9DE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8DC9F-AFE2-470D-A286-AC52CAD7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  <p:pic>
        <p:nvPicPr>
          <p:cNvPr id="7" name="Picture 4" descr="http://www.km3net.org/logo/oldLogo/KM3NeT_logo_web_no_shade.gif">
            <a:hlinkClick r:id="rId13"/>
            <a:extLst>
              <a:ext uri="{FF2B5EF4-FFF2-40B4-BE49-F238E27FC236}">
                <a16:creationId xmlns="" xmlns:a16="http://schemas.microsoft.com/office/drawing/2014/main" id="{5EC294D2-0647-4351-9B6E-E48BB11359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77200" y="75723"/>
            <a:ext cx="972000" cy="100602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0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renkov.nl/aa3d/?f=../aa3d_files/nuecc_3.js.gz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://www.cherenkov.nl/aa3d/?f=../aa3d_files/numucc_8.js.gz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://www.cherenkov.nl/aa3d/?f=../aa3d_files/taux_evt_8.js.gz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AB73173-930B-464E-B956-93767EE6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2767"/>
          </a:xfrm>
          <a:prstGeom prst="rect">
            <a:avLst/>
          </a:prstGeom>
        </p:spPr>
      </p:pic>
      <p:pic>
        <p:nvPicPr>
          <p:cNvPr id="18" name="Afbeelding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rcRect l="51574" r="3538"/>
          <a:stretch/>
        </p:blipFill>
        <p:spPr>
          <a:xfrm>
            <a:off x="2222456" y="-12009"/>
            <a:ext cx="4606581" cy="5772737"/>
          </a:xfrm>
          <a:prstGeom prst="rect">
            <a:avLst/>
          </a:prstGeom>
        </p:spPr>
      </p:pic>
      <p:pic>
        <p:nvPicPr>
          <p:cNvPr id="19" name="Afbeelding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8315" y="175395"/>
            <a:ext cx="3434863" cy="307906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="" xmlns:a16="http://schemas.microsoft.com/office/drawing/2014/main" id="{E04A76D1-9B1E-467B-A7DD-E11E077E131B}"/>
              </a:ext>
            </a:extLst>
          </p:cNvPr>
          <p:cNvSpPr txBox="1"/>
          <p:nvPr/>
        </p:nvSpPr>
        <p:spPr>
          <a:xfrm>
            <a:off x="2380383" y="3003798"/>
            <a:ext cx="4290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KM3NeT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Neutrino astronomy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Aart </a:t>
            </a:r>
            <a:r>
              <a:rPr lang="en-US" sz="3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Heijboer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39552" y="258441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/>
          </a:p>
          <a:p>
            <a:r>
              <a:rPr lang="nl-NL" dirty="0" err="1"/>
              <a:t>Catalog</a:t>
            </a:r>
            <a:r>
              <a:rPr lang="nl-NL" dirty="0"/>
              <a:t> </a:t>
            </a:r>
            <a:r>
              <a:rPr lang="nl-NL" dirty="0" err="1"/>
              <a:t>searches</a:t>
            </a:r>
            <a:r>
              <a:rPr lang="nl-NL" dirty="0"/>
              <a:t> : </a:t>
            </a:r>
            <a:r>
              <a:rPr lang="nl-NL" dirty="0" err="1"/>
              <a:t>explorative</a:t>
            </a:r>
            <a:r>
              <a:rPr lang="nl-NL" dirty="0"/>
              <a:t> studies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2099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4166" y="1227405"/>
            <a:ext cx="482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Neutrinos reach us from too far away -&gt; many </a:t>
            </a:r>
            <a:br>
              <a:rPr lang="en-US" dirty="0"/>
            </a:br>
            <a:r>
              <a:rPr lang="en-US" dirty="0"/>
              <a:t>neutrinos, but also many sources.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95686"/>
            <a:ext cx="5440876" cy="212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341515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Jongewaard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915087" y="4360046"/>
            <a:ext cx="473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Blazars are among the rarest objects (per Mpc3)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96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39552" y="258441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/>
          </a:p>
          <a:p>
            <a:r>
              <a:rPr lang="nl-NL" dirty="0" err="1"/>
              <a:t>Catalog</a:t>
            </a:r>
            <a:r>
              <a:rPr lang="nl-NL" dirty="0"/>
              <a:t> </a:t>
            </a:r>
            <a:r>
              <a:rPr lang="nl-NL" dirty="0" err="1"/>
              <a:t>searches</a:t>
            </a:r>
            <a:r>
              <a:rPr lang="nl-NL" dirty="0"/>
              <a:t> : </a:t>
            </a:r>
            <a:r>
              <a:rPr lang="nl-NL" dirty="0" err="1"/>
              <a:t>explorative</a:t>
            </a:r>
            <a:r>
              <a:rPr lang="nl-NL" dirty="0"/>
              <a:t> studies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2099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4166" y="1227405"/>
            <a:ext cx="482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Neutrinos reach us from too far away -&gt; many </a:t>
            </a:r>
            <a:br>
              <a:rPr lang="en-US" dirty="0"/>
            </a:br>
            <a:r>
              <a:rPr lang="en-US" dirty="0"/>
              <a:t>neutrinos, but also many sources.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95686"/>
            <a:ext cx="5440876" cy="212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341515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Jongewaard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915087" y="4360046"/>
            <a:ext cx="473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Blazars are among the rarest objects (per Mpc3) 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653E61-BFE7-4C81-8DF4-A0BF31A39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22" y="1131590"/>
            <a:ext cx="6325518" cy="32854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267514-B1FD-4D9C-90E8-43BF2C051FA8}"/>
              </a:ext>
            </a:extLst>
          </p:cNvPr>
          <p:cNvSpPr txBox="1"/>
          <p:nvPr/>
        </p:nvSpPr>
        <p:spPr>
          <a:xfrm>
            <a:off x="6180092" y="1097479"/>
            <a:ext cx="1466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Message:</a:t>
            </a:r>
          </a:p>
          <a:p>
            <a:r>
              <a:rPr lang="en-US" sz="1400" dirty="0">
                <a:solidFill>
                  <a:srgbClr val="C00000"/>
                </a:solidFill>
              </a:rPr>
              <a:t>Resolution just as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important as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acceptance.</a:t>
            </a:r>
            <a:endParaRPr lang="x-none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owerres.png">
            <a:extLst>
              <a:ext uri="{FF2B5EF4-FFF2-40B4-BE49-F238E27FC236}">
                <a16:creationId xmlns="" xmlns:a16="http://schemas.microsoft.com/office/drawing/2014/main" id="{733375C2-EF3F-4059-9210-F38C16D68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7" y="2947250"/>
            <a:ext cx="4089106" cy="2092914"/>
          </a:xfrm>
          <a:prstGeom prst="rect">
            <a:avLst/>
          </a:prstGeom>
        </p:spPr>
      </p:pic>
      <p:pic>
        <p:nvPicPr>
          <p:cNvPr id="7" name="Picture 6" descr="trackres.png">
            <a:extLst>
              <a:ext uri="{FF2B5EF4-FFF2-40B4-BE49-F238E27FC236}">
                <a16:creationId xmlns="" xmlns:a16="http://schemas.microsoft.com/office/drawing/2014/main" id="{8EDF0159-1454-492D-A10B-662F9CAAC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7" y="976397"/>
            <a:ext cx="3951882" cy="2041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A32D14-4424-4265-B3EA-B590AC4C32D3}"/>
              </a:ext>
            </a:extLst>
          </p:cNvPr>
          <p:cNvSpPr txBox="1"/>
          <p:nvPr/>
        </p:nvSpPr>
        <p:spPr>
          <a:xfrm>
            <a:off x="7654544" y="1047023"/>
            <a:ext cx="1007541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dirty="0"/>
              <a:t>ANTARES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D52F38-25FD-4B3D-B6FD-865B5B7501CC}"/>
              </a:ext>
            </a:extLst>
          </p:cNvPr>
          <p:cNvSpPr txBox="1"/>
          <p:nvPr/>
        </p:nvSpPr>
        <p:spPr>
          <a:xfrm>
            <a:off x="7654543" y="3088249"/>
            <a:ext cx="1007541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dirty="0"/>
              <a:t>ANTARES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4" y="617752"/>
            <a:ext cx="4403539" cy="239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95006" y="1984550"/>
            <a:ext cx="2008652" cy="459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Cherenkov light arrives on-time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1854" y="68894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Sea water as detection medium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kstvak 4"/>
          <p:cNvSpPr txBox="1"/>
          <p:nvPr/>
        </p:nvSpPr>
        <p:spPr>
          <a:xfrm>
            <a:off x="7654543" y="1268673"/>
            <a:ext cx="730927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dirty="0"/>
              <a:t>Tracks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647973" y="3294875"/>
            <a:ext cx="1014658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dirty="0"/>
              <a:t>Cascades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5304035" y="3052654"/>
            <a:ext cx="1449392" cy="201798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r>
              <a:rPr lang="nl-NL" sz="800" dirty="0" err="1">
                <a:latin typeface="GillSansMT"/>
              </a:rPr>
              <a:t>PoS</a:t>
            </a:r>
            <a:r>
              <a:rPr lang="nl-NL" sz="800" dirty="0">
                <a:latin typeface="GillSansMT"/>
              </a:rPr>
              <a:t> ICRC2015 (2016) 1078</a:t>
            </a:r>
            <a:endParaRPr lang="nl-NL" sz="800" dirty="0"/>
          </a:p>
        </p:txBody>
      </p:sp>
      <p:sp>
        <p:nvSpPr>
          <p:cNvPr id="16" name="Segnaposto contenuto 6">
            <a:extLst>
              <a:ext uri="{FF2B5EF4-FFF2-40B4-BE49-F238E27FC236}">
                <a16:creationId xmlns="" xmlns:a16="http://schemas.microsoft.com/office/drawing/2014/main" id="{16404F2A-80D1-4530-84CE-B3FD86058123}"/>
              </a:ext>
            </a:extLst>
          </p:cNvPr>
          <p:cNvSpPr txBox="1">
            <a:spLocks/>
          </p:cNvSpPr>
          <p:nvPr/>
        </p:nvSpPr>
        <p:spPr>
          <a:xfrm>
            <a:off x="708508" y="2884781"/>
            <a:ext cx="4561492" cy="2258719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SzPct val="100000"/>
              <a:buNone/>
            </a:pPr>
            <a:r>
              <a:rPr lang="it-IT" sz="1500" dirty="0"/>
              <a:t> Upgoing tracks (</a:t>
            </a:r>
            <a:r>
              <a:rPr lang="it-IT" sz="1500" dirty="0">
                <a:latin typeface="Symbol" panose="05050102010706020507" pitchFamily="18" charset="2"/>
              </a:rPr>
              <a:t>n</a:t>
            </a:r>
            <a:r>
              <a:rPr lang="it-IT" sz="1500" baseline="-25000" dirty="0"/>
              <a:t>μ</a:t>
            </a:r>
            <a:r>
              <a:rPr lang="it-IT" sz="1500" dirty="0"/>
              <a:t>CC</a:t>
            </a:r>
            <a:r>
              <a:rPr lang="it-IT" sz="15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30000"/>
              </a:lnSpc>
              <a:buSzPct val="100000"/>
            </a:pPr>
            <a:r>
              <a:rPr lang="it-IT" sz="1500" dirty="0">
                <a:solidFill>
                  <a:srgbClr val="000000"/>
                </a:solidFill>
              </a:rPr>
              <a:t>Angular resolution</a:t>
            </a:r>
            <a:r>
              <a:rPr lang="it-IT" sz="1500" dirty="0"/>
              <a:t> </a:t>
            </a:r>
            <a:r>
              <a:rPr lang="it-IT" sz="1500" dirty="0">
                <a:solidFill>
                  <a:srgbClr val="000000"/>
                </a:solidFill>
              </a:rPr>
              <a:t>&lt;0.4° for E</a:t>
            </a:r>
            <a:r>
              <a:rPr lang="it-IT" sz="15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it-IT" sz="1500" dirty="0">
                <a:solidFill>
                  <a:srgbClr val="000000"/>
                </a:solidFill>
              </a:rPr>
              <a:t>&gt;10 TeV</a:t>
            </a:r>
            <a:endParaRPr lang="it-IT" sz="80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buSzPct val="100000"/>
            </a:pPr>
            <a:endParaRPr lang="it-IT" sz="800" dirty="0">
              <a:solidFill>
                <a:srgbClr val="00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it-IT" sz="1500" dirty="0"/>
              <a:t>Upgoing cascades(</a:t>
            </a:r>
            <a:r>
              <a:rPr lang="it-IT" sz="1500" dirty="0">
                <a:latin typeface="Symbol" panose="05050102010706020507" pitchFamily="18" charset="2"/>
              </a:rPr>
              <a:t>n</a:t>
            </a:r>
            <a:r>
              <a:rPr lang="it-IT" sz="1500" baseline="-25000" dirty="0"/>
              <a:t>e/</a:t>
            </a:r>
            <a:r>
              <a:rPr lang="it-IT" sz="1500" dirty="0">
                <a:latin typeface="Symbol" panose="05050102010706020507" pitchFamily="18" charset="2"/>
              </a:rPr>
              <a:t>n</a:t>
            </a:r>
            <a:r>
              <a:rPr lang="it-IT" sz="1500" baseline="-25000" dirty="0"/>
              <a:t>t </a:t>
            </a:r>
            <a:r>
              <a:rPr lang="it-IT" sz="1500" dirty="0"/>
              <a:t>CC, NC) </a:t>
            </a:r>
          </a:p>
          <a:p>
            <a:pPr marL="292219" indent="-292219">
              <a:lnSpc>
                <a:spcPct val="130000"/>
              </a:lnSpc>
              <a:buFont typeface="Arial"/>
              <a:buChar char="•"/>
            </a:pPr>
            <a:r>
              <a:rPr lang="it-IT" sz="1500" dirty="0"/>
              <a:t>Angular resolution &lt; 3° </a:t>
            </a:r>
          </a:p>
          <a:p>
            <a:pPr marL="292219" indent="-292219">
              <a:lnSpc>
                <a:spcPct val="130000"/>
              </a:lnSpc>
              <a:buFont typeface="Arial"/>
              <a:buChar char="•"/>
            </a:pPr>
            <a:r>
              <a:rPr lang="it-IT" sz="1500" dirty="0"/>
              <a:t>Energy resolution for </a:t>
            </a:r>
            <a:r>
              <a:rPr lang="it-IT" sz="1500" dirty="0">
                <a:latin typeface="Symbol" panose="05050102010706020507" pitchFamily="18" charset="2"/>
              </a:rPr>
              <a:t>n</a:t>
            </a:r>
            <a:r>
              <a:rPr lang="it-IT" sz="1500" baseline="-25000" dirty="0"/>
              <a:t>e</a:t>
            </a:r>
            <a:r>
              <a:rPr lang="it-IT" sz="1500" dirty="0"/>
              <a:t> : 5%</a:t>
            </a:r>
            <a:endParaRPr lang="it-IT" sz="1500" dirty="0">
              <a:solidFill>
                <a:srgbClr val="000000"/>
              </a:solidFill>
            </a:endParaRPr>
          </a:p>
          <a:p>
            <a:pPr marL="0" indent="0">
              <a:lnSpc>
                <a:spcPct val="130000"/>
              </a:lnSpc>
              <a:buSzPct val="100000"/>
              <a:buNone/>
            </a:pP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6">
            <a:extLst>
              <a:ext uri="{FF2B5EF4-FFF2-40B4-BE49-F238E27FC236}">
                <a16:creationId xmlns="" xmlns:a16="http://schemas.microsoft.com/office/drawing/2014/main" id="{16404F2A-80D1-4530-84CE-B3FD86058123}"/>
              </a:ext>
            </a:extLst>
          </p:cNvPr>
          <p:cNvSpPr txBox="1">
            <a:spLocks/>
          </p:cNvSpPr>
          <p:nvPr/>
        </p:nvSpPr>
        <p:spPr>
          <a:xfrm>
            <a:off x="1393854" y="4041942"/>
            <a:ext cx="3706212" cy="101193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SzPct val="100000"/>
              <a:buNone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0" name="CasellaDiTesto 10">
            <a:extLst>
              <a:ext uri="{FF2B5EF4-FFF2-40B4-BE49-F238E27FC236}">
                <a16:creationId xmlns="" xmlns:a16="http://schemas.microsoft.com/office/drawing/2014/main" id="{554BD170-2B54-4FA2-A37D-CE5FA93A5906}"/>
              </a:ext>
            </a:extLst>
          </p:cNvPr>
          <p:cNvSpPr txBox="1"/>
          <p:nvPr/>
        </p:nvSpPr>
        <p:spPr>
          <a:xfrm>
            <a:off x="549361" y="3479683"/>
            <a:ext cx="3463897" cy="22311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350" dirty="0"/>
              <a:t>Track s (</a:t>
            </a:r>
            <a:r>
              <a:rPr lang="it-IT" sz="1350" dirty="0">
                <a:latin typeface="Symbol" panose="05050102010706020507" pitchFamily="18" charset="2"/>
              </a:rPr>
              <a:t>n</a:t>
            </a:r>
            <a:r>
              <a:rPr lang="it-IT" sz="1350" baseline="-25000" dirty="0"/>
              <a:t>μ</a:t>
            </a:r>
            <a:r>
              <a:rPr lang="it-IT" sz="1350" dirty="0"/>
              <a:t>CC)</a:t>
            </a:r>
          </a:p>
          <a:p>
            <a:pPr marL="257175" indent="-257175">
              <a:lnSpc>
                <a:spcPct val="130000"/>
              </a:lnSpc>
              <a:buFont typeface="Arial"/>
              <a:buChar char="•"/>
            </a:pPr>
            <a:r>
              <a:rPr lang="it-IT" sz="1350" dirty="0"/>
              <a:t>Angular resolution &lt;0.1° for E</a:t>
            </a:r>
            <a:r>
              <a:rPr lang="el-GR" sz="1350" dirty="0"/>
              <a:t>ν</a:t>
            </a:r>
            <a:r>
              <a:rPr lang="it-IT" sz="1350" dirty="0"/>
              <a:t>&gt;100 TeV</a:t>
            </a:r>
          </a:p>
          <a:p>
            <a:pPr lvl="0">
              <a:lnSpc>
                <a:spcPct val="130000"/>
              </a:lnSpc>
            </a:pPr>
            <a:r>
              <a:rPr lang="it-IT" sz="1350" dirty="0"/>
              <a:t> </a:t>
            </a:r>
          </a:p>
          <a:p>
            <a:pPr>
              <a:lnSpc>
                <a:spcPct val="130000"/>
              </a:lnSpc>
            </a:pPr>
            <a:r>
              <a:rPr lang="it-IT" sz="1350" dirty="0"/>
              <a:t>Cascade events (</a:t>
            </a:r>
            <a:r>
              <a:rPr lang="it-IT" sz="1350" dirty="0">
                <a:latin typeface="Symbol" panose="05050102010706020507" pitchFamily="18" charset="2"/>
              </a:rPr>
              <a:t>n</a:t>
            </a:r>
            <a:r>
              <a:rPr lang="it-IT" sz="1350" baseline="-25000" dirty="0"/>
              <a:t>e/</a:t>
            </a:r>
            <a:r>
              <a:rPr lang="it-IT" sz="1350" dirty="0">
                <a:latin typeface="Symbol" panose="05050102010706020507" pitchFamily="18" charset="2"/>
              </a:rPr>
              <a:t>n</a:t>
            </a:r>
            <a:r>
              <a:rPr lang="it-IT" sz="1350" baseline="-25000" dirty="0"/>
              <a:t>t </a:t>
            </a:r>
            <a:r>
              <a:rPr lang="it-IT" sz="1350" dirty="0"/>
              <a:t>CC, NC) </a:t>
            </a:r>
          </a:p>
          <a:p>
            <a:pPr marL="257175" indent="-257175">
              <a:lnSpc>
                <a:spcPct val="130000"/>
              </a:lnSpc>
              <a:buFont typeface="Arial"/>
              <a:buChar char="•"/>
            </a:pPr>
            <a:r>
              <a:rPr lang="it-IT" sz="1350" dirty="0"/>
              <a:t>Angular resolution &lt; 1.5°</a:t>
            </a:r>
          </a:p>
          <a:p>
            <a:pPr marL="257175" indent="-257175">
              <a:lnSpc>
                <a:spcPct val="130000"/>
              </a:lnSpc>
              <a:buFont typeface="Arial"/>
              <a:buChar char="•"/>
            </a:pPr>
            <a:r>
              <a:rPr lang="it-IT" sz="1350" dirty="0"/>
              <a:t>Energy resolution for </a:t>
            </a:r>
            <a:r>
              <a:rPr lang="it-IT" sz="1350" dirty="0">
                <a:latin typeface="Symbol" panose="05050102010706020507" pitchFamily="18" charset="2"/>
              </a:rPr>
              <a:t>n</a:t>
            </a:r>
            <a:r>
              <a:rPr lang="it-IT" sz="1350" baseline="-25000" dirty="0"/>
              <a:t>e</a:t>
            </a:r>
            <a:r>
              <a:rPr lang="it-IT" sz="1350" dirty="0"/>
              <a:t>  ~5%</a:t>
            </a:r>
          </a:p>
          <a:p>
            <a:pPr marL="257175" indent="-257175">
              <a:lnSpc>
                <a:spcPct val="130000"/>
              </a:lnSpc>
              <a:buFont typeface="Arial"/>
              <a:buChar char="•"/>
            </a:pPr>
            <a:endParaRPr lang="it-IT" sz="1350" dirty="0"/>
          </a:p>
          <a:p>
            <a:pPr marL="257175" indent="-257175">
              <a:lnSpc>
                <a:spcPct val="130000"/>
              </a:lnSpc>
              <a:buFont typeface="Arial"/>
              <a:buChar char="•"/>
            </a:pPr>
            <a:endParaRPr lang="it-IT" sz="1350" dirty="0"/>
          </a:p>
        </p:txBody>
      </p:sp>
      <p:pic>
        <p:nvPicPr>
          <p:cNvPr id="7" name="Picture 6" descr="trackres.png">
            <a:extLst>
              <a:ext uri="{FF2B5EF4-FFF2-40B4-BE49-F238E27FC236}">
                <a16:creationId xmlns="" xmlns:a16="http://schemas.microsoft.com/office/drawing/2014/main" id="{8EDF0159-1454-492D-A10B-662F9CAAC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7" y="715853"/>
            <a:ext cx="3210904" cy="20412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2" y="1079812"/>
            <a:ext cx="3577876" cy="239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3105" y="770806"/>
            <a:ext cx="825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ANTARES</a:t>
            </a:r>
            <a:endParaRPr lang="nl-NL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6853104" y="2878114"/>
            <a:ext cx="825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ANTARES</a:t>
            </a:r>
            <a:endParaRPr lang="nl-NL" sz="13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06" y="614055"/>
            <a:ext cx="3463897" cy="23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33" y="2878114"/>
            <a:ext cx="3619044" cy="22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1943" y="1984550"/>
            <a:ext cx="1632030" cy="459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Cherenkov light arrives on-time</a:t>
            </a:r>
            <a:endParaRPr lang="nl-NL" sz="1350" dirty="0">
              <a:solidFill>
                <a:schemeClr val="tx2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6587966" y="2889213"/>
            <a:ext cx="11594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Cascades (</a:t>
            </a:r>
            <a:r>
              <a:rPr lang="it-IT" sz="1350" dirty="0">
                <a:latin typeface="Symbol" panose="05050102010706020507" pitchFamily="18" charset="2"/>
              </a:rPr>
              <a:t>n</a:t>
            </a:r>
            <a:r>
              <a:rPr lang="it-IT" sz="1350" baseline="-25000" dirty="0"/>
              <a:t>e</a:t>
            </a:r>
            <a:r>
              <a:rPr lang="it-IT" sz="1350" dirty="0"/>
              <a:t>)</a:t>
            </a:r>
            <a:r>
              <a:rPr lang="en-GB" sz="1350" dirty="0"/>
              <a:t> </a:t>
            </a:r>
            <a:endParaRPr lang="nl-NL" sz="1350" dirty="0"/>
          </a:p>
        </p:txBody>
      </p:sp>
      <p:sp>
        <p:nvSpPr>
          <p:cNvPr id="16" name="Tekstvak 15"/>
          <p:cNvSpPr txBox="1"/>
          <p:nvPr/>
        </p:nvSpPr>
        <p:spPr>
          <a:xfrm>
            <a:off x="6641421" y="981960"/>
            <a:ext cx="6561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Tracks </a:t>
            </a:r>
            <a:endParaRPr lang="nl-NL" sz="1350" dirty="0"/>
          </a:p>
        </p:txBody>
      </p:sp>
      <p:sp>
        <p:nvSpPr>
          <p:cNvPr id="12" name="Tekstvak 11"/>
          <p:cNvSpPr txBox="1"/>
          <p:nvPr/>
        </p:nvSpPr>
        <p:spPr>
          <a:xfrm rot="2141070">
            <a:off x="5426368" y="2108268"/>
            <a:ext cx="9637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13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GB" sz="13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angle</a:t>
            </a:r>
            <a:endParaRPr lang="nl-NL" sz="1350" dirty="0">
              <a:solidFill>
                <a:srgbClr val="FF0000"/>
              </a:solidFill>
            </a:endParaRPr>
          </a:p>
        </p:txBody>
      </p:sp>
      <p:sp>
        <p:nvSpPr>
          <p:cNvPr id="17" name="Titel 3"/>
          <p:cNvSpPr>
            <a:spLocks noGrp="1"/>
          </p:cNvSpPr>
          <p:nvPr>
            <p:ph type="title"/>
          </p:nvPr>
        </p:nvSpPr>
        <p:spPr>
          <a:xfrm>
            <a:off x="291854" y="68894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Sea water as detection medium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1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timeline.png"/>
          <p:cNvSpPr>
            <a:spLocks noChangeAspect="1" noChangeArrowheads="1"/>
          </p:cNvSpPr>
          <p:nvPr/>
        </p:nvSpPr>
        <p:spPr bwMode="auto">
          <a:xfrm>
            <a:off x="143608" y="-108347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1530547" y="627515"/>
            <a:ext cx="5866438" cy="187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7113" tIns="37880" rIns="77113" bIns="37880">
            <a:prstTxWarp prst="textNoShape">
              <a:avLst/>
            </a:prstTxWarp>
          </a:bodyPr>
          <a:lstStyle/>
          <a:p>
            <a:pPr marL="43292" indent="-43292" algn="ctr">
              <a:spcBef>
                <a:spcPct val="20000"/>
              </a:spcBef>
              <a:buClr>
                <a:srgbClr val="1E2E53"/>
              </a:buClr>
            </a:pPr>
            <a:endParaRPr lang="en-US" sz="1500">
              <a:solidFill>
                <a:srgbClr val="FF0000"/>
              </a:solidFill>
              <a:ea typeface="ＭＳ Ｐゴシック" pitchFamily="80" charset="-128"/>
              <a:cs typeface="ＭＳ Ｐゴシック" pitchFamily="80" charset="-128"/>
              <a:sym typeface="Symbol" pitchFamily="80" charset="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5" y="814600"/>
            <a:ext cx="2864370" cy="391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252976" y="627515"/>
            <a:ext cx="5065542" cy="2313685"/>
            <a:chOff x="5384865" y="3734148"/>
            <a:chExt cx="4017498" cy="27704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865" y="3981691"/>
              <a:ext cx="4017498" cy="252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98609" y="3734148"/>
              <a:ext cx="1957671" cy="368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Timing check with LED flashers</a:t>
              </a:r>
              <a:endParaRPr lang="nl-NL" sz="1400" b="1" dirty="0"/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3796" y="51470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First detection lines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kstvak 7"/>
          <p:cNvSpPr txBox="1"/>
          <p:nvPr/>
        </p:nvSpPr>
        <p:spPr>
          <a:xfrm>
            <a:off x="6777801" y="2941200"/>
            <a:ext cx="1432273" cy="263353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200" b="1" dirty="0"/>
              <a:t>Time after flash (ns)</a:t>
            </a:r>
            <a:endParaRPr lang="nl-NL" sz="12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3321881" y="3358403"/>
            <a:ext cx="4736318" cy="909684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marL="243516" indent="-243516">
              <a:buFont typeface="Arial" panose="020B0604020202020204" pitchFamily="34" charset="0"/>
              <a:buChar char="•"/>
            </a:pPr>
            <a:r>
              <a:rPr lang="en-GB" dirty="0" err="1"/>
              <a:t>Nanobeacon</a:t>
            </a:r>
            <a:r>
              <a:rPr lang="en-GB" dirty="0"/>
              <a:t> analysis confirms simulations:</a:t>
            </a:r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GB" dirty="0"/>
              <a:t>Light signals maintain timing information even</a:t>
            </a:r>
            <a:br>
              <a:rPr lang="en-GB" dirty="0"/>
            </a:br>
            <a:r>
              <a:rPr lang="en-GB" dirty="0"/>
              <a:t>after hundreds of meters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716470" y="4278295"/>
            <a:ext cx="606213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Deployed</a:t>
            </a:r>
          </a:p>
          <a:p>
            <a:r>
              <a:rPr lang="en-GB" sz="900" dirty="0">
                <a:solidFill>
                  <a:schemeClr val="bg1"/>
                </a:solidFill>
              </a:rPr>
              <a:t>Dec 2015</a:t>
            </a:r>
            <a:endParaRPr lang="nl-NL" sz="900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929967" y="4278295"/>
            <a:ext cx="620640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Deployed</a:t>
            </a:r>
          </a:p>
          <a:p>
            <a:r>
              <a:rPr lang="en-GB" sz="900" dirty="0">
                <a:solidFill>
                  <a:schemeClr val="bg1"/>
                </a:solidFill>
              </a:rPr>
              <a:t>May 2016</a:t>
            </a:r>
            <a:endParaRPr lang="nl-NL" sz="900" dirty="0">
              <a:solidFill>
                <a:schemeClr val="bg1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284285" y="834242"/>
            <a:ext cx="348762" cy="447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8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7062" y="175323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/>
          </a:p>
          <a:p>
            <a:r>
              <a:rPr lang="nl-NL" dirty="0"/>
              <a:t>IceCube-170922A / TXS 0506+056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60328"/>
            <a:ext cx="3917993" cy="28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66718" y="1060328"/>
            <a:ext cx="3416948" cy="2824563"/>
            <a:chOff x="5166718" y="1060328"/>
            <a:chExt cx="3416948" cy="282456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718" y="1060328"/>
              <a:ext cx="3416948" cy="282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623164" y="2355726"/>
              <a:ext cx="504056" cy="2380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942204-EEB0-4967-A4C1-44226F94DD27}"/>
              </a:ext>
            </a:extLst>
          </p:cNvPr>
          <p:cNvSpPr txBox="1"/>
          <p:nvPr/>
        </p:nvSpPr>
        <p:spPr>
          <a:xfrm>
            <a:off x="7884368" y="1127804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Simbad</a:t>
            </a:r>
            <a:endParaRPr lang="x-none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DFE3176-CF30-4F27-B6BF-31FB7CA151AF}"/>
              </a:ext>
            </a:extLst>
          </p:cNvPr>
          <p:cNvSpPr txBox="1"/>
          <p:nvPr/>
        </p:nvSpPr>
        <p:spPr>
          <a:xfrm>
            <a:off x="395535" y="4227934"/>
            <a:ext cx="231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horizontal track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449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7062" y="175323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/>
          </a:p>
          <a:p>
            <a:r>
              <a:rPr lang="nl-NL" dirty="0"/>
              <a:t>IceCube-170922A / TXS 0506+056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60328"/>
            <a:ext cx="3917993" cy="29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7" y="3279006"/>
            <a:ext cx="4336348" cy="146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66718" y="1060328"/>
            <a:ext cx="3416948" cy="2824563"/>
            <a:chOff x="5166718" y="1060328"/>
            <a:chExt cx="3416948" cy="282456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718" y="1060328"/>
              <a:ext cx="3416948" cy="282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623164" y="2355726"/>
              <a:ext cx="504056" cy="2380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38" y="1060328"/>
            <a:ext cx="3652026" cy="28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6576" y="97901"/>
            <a:ext cx="1465496" cy="10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5725" y="4073761"/>
            <a:ext cx="4298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Specialized blazar candidate catalog (BROS):</a:t>
            </a:r>
          </a:p>
          <a:p>
            <a:r>
              <a:rPr lang="en-US" dirty="0"/>
              <a:t>6 more blazar candidates in error box.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0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/>
          <p:cNvSpPr/>
          <p:nvPr/>
        </p:nvSpPr>
        <p:spPr>
          <a:xfrm>
            <a:off x="0" y="483518"/>
            <a:ext cx="9144000" cy="45179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938"/>
            <a:ext cx="7667549" cy="45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81" y="581465"/>
            <a:ext cx="1657750" cy="12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0082" y="1483841"/>
            <a:ext cx="75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Fermi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95" y="4132544"/>
            <a:ext cx="1307126" cy="8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68361" y="4632134"/>
            <a:ext cx="97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IceCube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62" y="3127434"/>
            <a:ext cx="1273943" cy="102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38062" y="3834358"/>
            <a:ext cx="78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Auger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50" y="1894185"/>
            <a:ext cx="957351" cy="53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5745" y="1578328"/>
            <a:ext cx="95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Milagro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7" y="3209018"/>
            <a:ext cx="766310" cy="57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47325" y="2894029"/>
            <a:ext cx="82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Parkes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99" y="1627633"/>
            <a:ext cx="880221" cy="49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63431" y="1685911"/>
            <a:ext cx="63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" pitchFamily="18" charset="0"/>
              </a:rPr>
              <a:t>Ligo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07" y="594290"/>
            <a:ext cx="1298326" cy="74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32582" y="1007261"/>
            <a:ext cx="68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Maxi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853951" y="1813774"/>
            <a:ext cx="1486130" cy="35715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968252" y="2285234"/>
            <a:ext cx="1261312" cy="93872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968252" y="2170934"/>
            <a:ext cx="2276986" cy="105302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459588" y="2363871"/>
            <a:ext cx="122761" cy="79035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596614" y="2359420"/>
            <a:ext cx="318718" cy="1804873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178758" y="2433607"/>
            <a:ext cx="1356476" cy="82397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87117" y="2313566"/>
            <a:ext cx="1599924" cy="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620587" y="2276674"/>
            <a:ext cx="2839001" cy="5010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734888" y="1900766"/>
            <a:ext cx="2724700" cy="384467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675099" y="1372069"/>
            <a:ext cx="0" cy="79886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38062" y="1338924"/>
            <a:ext cx="2521526" cy="83200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8" y="3809613"/>
            <a:ext cx="766310" cy="4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150170" y="3910108"/>
            <a:ext cx="7706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Times" pitchFamily="18" charset="0"/>
              </a:rPr>
              <a:t>Utmost</a:t>
            </a:r>
            <a:endParaRPr lang="nl-NL" sz="15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637335" y="4904479"/>
            <a:ext cx="2112530" cy="261745"/>
          </a:xfrm>
        </p:spPr>
        <p:txBody>
          <a:bodyPr/>
          <a:lstStyle/>
          <a:p>
            <a:fld id="{F7FEF09A-21D3-4609-885A-C8FB1E1F12B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18" y="1986464"/>
            <a:ext cx="577239" cy="3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8"/>
          <p:cNvSpPr txBox="1"/>
          <p:nvPr/>
        </p:nvSpPr>
        <p:spPr>
          <a:xfrm>
            <a:off x="4657329" y="1946740"/>
            <a:ext cx="7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Virgo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cxnSp>
        <p:nvCxnSpPr>
          <p:cNvPr id="35" name="Straight Arrow Connector 28"/>
          <p:cNvCxnSpPr/>
          <p:nvPr/>
        </p:nvCxnSpPr>
        <p:spPr>
          <a:xfrm flipV="1">
            <a:off x="4717018" y="2126424"/>
            <a:ext cx="332224" cy="20477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1543" y="2424133"/>
            <a:ext cx="620417" cy="41061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79342" y="2414222"/>
            <a:ext cx="6452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HAWK</a:t>
            </a:r>
            <a:endParaRPr lang="nl-NL" sz="1350" dirty="0">
              <a:solidFill>
                <a:schemeClr val="bg1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1835118" y="2414222"/>
            <a:ext cx="3650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TA</a:t>
            </a:r>
            <a:endParaRPr lang="nl-NL" sz="1350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37"/>
          <p:cNvCxnSpPr/>
          <p:nvPr/>
        </p:nvCxnSpPr>
        <p:spPr>
          <a:xfrm flipV="1">
            <a:off x="2468186" y="2285234"/>
            <a:ext cx="1977136" cy="24977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6B7DD2-5D37-415D-9175-1C0111E58996}"/>
              </a:ext>
            </a:extLst>
          </p:cNvPr>
          <p:cNvSpPr txBox="1"/>
          <p:nvPr/>
        </p:nvSpPr>
        <p:spPr>
          <a:xfrm>
            <a:off x="211093" y="0"/>
            <a:ext cx="4923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</a:rPr>
              <a:t>Multi-messenger </a:t>
            </a:r>
            <a:r>
              <a:rPr lang="en-US" sz="3000" dirty="0" smtClean="0">
                <a:solidFill>
                  <a:srgbClr val="FFC000"/>
                </a:solidFill>
              </a:rPr>
              <a:t>observations</a:t>
            </a:r>
            <a:endParaRPr lang="en-US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/>
          <p:cNvSpPr/>
          <p:nvPr/>
        </p:nvSpPr>
        <p:spPr>
          <a:xfrm>
            <a:off x="0" y="483518"/>
            <a:ext cx="9144000" cy="45179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938"/>
            <a:ext cx="7667549" cy="45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81" y="581465"/>
            <a:ext cx="1657750" cy="12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0082" y="1483841"/>
            <a:ext cx="75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Fermi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95" y="4132544"/>
            <a:ext cx="1307126" cy="8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68361" y="4632134"/>
            <a:ext cx="97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IceCube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62" y="3127434"/>
            <a:ext cx="1273943" cy="102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38062" y="3834358"/>
            <a:ext cx="78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Auger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50" y="1894185"/>
            <a:ext cx="957351" cy="53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5745" y="1578328"/>
            <a:ext cx="95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Milagro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7" y="3209018"/>
            <a:ext cx="766310" cy="57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47325" y="2894029"/>
            <a:ext cx="82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Parkes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99" y="1627633"/>
            <a:ext cx="880221" cy="49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63431" y="1685911"/>
            <a:ext cx="63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" pitchFamily="18" charset="0"/>
              </a:rPr>
              <a:t>Ligo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07" y="594290"/>
            <a:ext cx="1298326" cy="74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32582" y="1007261"/>
            <a:ext cx="68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Maxi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853951" y="1813774"/>
            <a:ext cx="1486130" cy="35715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968252" y="2285234"/>
            <a:ext cx="1261312" cy="93872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968252" y="2170934"/>
            <a:ext cx="2276986" cy="105302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459588" y="2363871"/>
            <a:ext cx="122761" cy="79035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596614" y="2359420"/>
            <a:ext cx="318718" cy="1804873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178758" y="2433607"/>
            <a:ext cx="1356476" cy="82397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87117" y="2313566"/>
            <a:ext cx="1599924" cy="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620587" y="2276674"/>
            <a:ext cx="2839001" cy="5010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734888" y="1900766"/>
            <a:ext cx="2724700" cy="384467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675099" y="1372069"/>
            <a:ext cx="0" cy="79886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38062" y="1338924"/>
            <a:ext cx="2521526" cy="83200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8" y="3809613"/>
            <a:ext cx="766310" cy="4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150170" y="3910108"/>
            <a:ext cx="7706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Times" pitchFamily="18" charset="0"/>
              </a:rPr>
              <a:t>Utmost</a:t>
            </a:r>
            <a:endParaRPr lang="nl-NL" sz="15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637335" y="4904479"/>
            <a:ext cx="2112530" cy="261745"/>
          </a:xfrm>
        </p:spPr>
        <p:txBody>
          <a:bodyPr/>
          <a:lstStyle/>
          <a:p>
            <a:fld id="{F7FEF09A-21D3-4609-885A-C8FB1E1F12B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18" y="1986464"/>
            <a:ext cx="577239" cy="3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8"/>
          <p:cNvSpPr txBox="1"/>
          <p:nvPr/>
        </p:nvSpPr>
        <p:spPr>
          <a:xfrm>
            <a:off x="4657329" y="1946740"/>
            <a:ext cx="7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Virgo</a:t>
            </a:r>
            <a:endParaRPr lang="nl-NL" dirty="0">
              <a:solidFill>
                <a:schemeClr val="bg1"/>
              </a:solidFill>
              <a:latin typeface="Times" pitchFamily="18" charset="0"/>
            </a:endParaRPr>
          </a:p>
        </p:txBody>
      </p:sp>
      <p:cxnSp>
        <p:nvCxnSpPr>
          <p:cNvPr id="35" name="Straight Arrow Connector 28"/>
          <p:cNvCxnSpPr/>
          <p:nvPr/>
        </p:nvCxnSpPr>
        <p:spPr>
          <a:xfrm flipV="1">
            <a:off x="4717018" y="2126424"/>
            <a:ext cx="332224" cy="20477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1543" y="2424133"/>
            <a:ext cx="620417" cy="41061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79342" y="2414222"/>
            <a:ext cx="6452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HAWK</a:t>
            </a:r>
            <a:endParaRPr lang="nl-NL" sz="1350" dirty="0">
              <a:solidFill>
                <a:schemeClr val="bg1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1835118" y="2414222"/>
            <a:ext cx="3650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TA</a:t>
            </a:r>
            <a:endParaRPr lang="nl-NL" sz="1350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37"/>
          <p:cNvCxnSpPr/>
          <p:nvPr/>
        </p:nvCxnSpPr>
        <p:spPr>
          <a:xfrm flipV="1">
            <a:off x="2468186" y="2285234"/>
            <a:ext cx="1977136" cy="24977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6B7DD2-5D37-415D-9175-1C0111E58996}"/>
              </a:ext>
            </a:extLst>
          </p:cNvPr>
          <p:cNvSpPr txBox="1"/>
          <p:nvPr/>
        </p:nvSpPr>
        <p:spPr>
          <a:xfrm>
            <a:off x="211093" y="0"/>
            <a:ext cx="4923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</a:rPr>
              <a:t>Multi-messenger </a:t>
            </a:r>
            <a:r>
              <a:rPr lang="en-US" sz="3000" dirty="0" smtClean="0">
                <a:solidFill>
                  <a:srgbClr val="FFC000"/>
                </a:solidFill>
              </a:rPr>
              <a:t>observations</a:t>
            </a:r>
            <a:endParaRPr lang="en-US" sz="3000" dirty="0">
              <a:solidFill>
                <a:srgbClr val="FFC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11093" y="2790881"/>
            <a:ext cx="4175948" cy="14059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Correlation with other observations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is crucial, not only for real-time follow-up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but also for ‘offline’ analyses.</a:t>
            </a:r>
          </a:p>
        </p:txBody>
      </p:sp>
    </p:spTree>
    <p:extLst>
      <p:ext uri="{BB962C8B-B14F-4D97-AF65-F5344CB8AC3E}">
        <p14:creationId xmlns:p14="http://schemas.microsoft.com/office/powerpoint/2010/main" val="38887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Collecting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987574"/>
            <a:ext cx="39782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will be discovered by: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energy track (nm) events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 correlation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Correlation with known object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Next:</a:t>
            </a:r>
          </a:p>
          <a:p>
            <a:pPr marL="285750" indent="-285750">
              <a:buFontTx/>
              <a:buChar char="-"/>
            </a:pPr>
            <a:r>
              <a:rPr lang="en-US" dirty="0"/>
              <a:t>Once a neutrino source is established</a:t>
            </a:r>
          </a:p>
          <a:p>
            <a:pPr marL="285750" indent="-285750">
              <a:buFontTx/>
              <a:buChar char="-"/>
            </a:pPr>
            <a:r>
              <a:rPr lang="en-US" dirty="0"/>
              <a:t>Identify compatible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Low energy tracks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Shower-events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Tau neutrinos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Understand flavour composition</a:t>
            </a:r>
          </a:p>
          <a:p>
            <a:endParaRPr lang="en-US" dirty="0"/>
          </a:p>
          <a:p>
            <a:r>
              <a:rPr lang="en-US" dirty="0"/>
              <a:t>-&gt; sample of long-baseline neutrinos</a:t>
            </a:r>
          </a:p>
          <a:p>
            <a:pPr lvl="1"/>
            <a:r>
              <a:rPr lang="en-US" dirty="0"/>
              <a:t>				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5F5C3C2-6203-4E0A-9A8D-C9CF8ECBEA9B}"/>
              </a:ext>
            </a:extLst>
          </p:cNvPr>
          <p:cNvSpPr/>
          <p:nvPr/>
        </p:nvSpPr>
        <p:spPr>
          <a:xfrm>
            <a:off x="1259632" y="14916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FA40CBF-25E5-4BB5-A090-FA2C04E7EF39}"/>
              </a:ext>
            </a:extLst>
          </p:cNvPr>
          <p:cNvSpPr/>
          <p:nvPr/>
        </p:nvSpPr>
        <p:spPr>
          <a:xfrm>
            <a:off x="1412032" y="16440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E4A7B5-742D-44C2-A950-8FAE7FD1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87574"/>
            <a:ext cx="3424585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3821" y="2761110"/>
            <a:ext cx="1978490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See presentation</a:t>
            </a:r>
          </a:p>
          <a:p>
            <a:pPr algn="ctr"/>
            <a:r>
              <a:rPr lang="en-GB" dirty="0"/>
              <a:t>by Ignacio </a:t>
            </a:r>
            <a:r>
              <a:rPr lang="en-GB" dirty="0" err="1"/>
              <a:t>Taboada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Neutrino </a:t>
            </a:r>
            <a:r>
              <a:rPr lang="en-US" altLang="en-US" dirty="0" smtClean="0"/>
              <a:t>astronomy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9862" y="1082205"/>
            <a:ext cx="8281988" cy="330551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altLang="de-DE" sz="2800" dirty="0"/>
              <a:t>High-energy cosmic neutrinos discovered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altLang="de-DE" sz="2800" dirty="0"/>
              <a:t>Recent neutrino/X-ray/gamma-ray coincidence:</a:t>
            </a:r>
            <a:br>
              <a:rPr lang="en-US" altLang="de-DE" sz="2800" dirty="0"/>
            </a:br>
            <a:r>
              <a:rPr lang="en-US" altLang="de-DE" sz="2800" dirty="0"/>
              <a:t>First hint of a neutrino source?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Char char="–"/>
            </a:pPr>
            <a:r>
              <a:rPr lang="en-US" altLang="de-DE" sz="2800" dirty="0"/>
              <a:t>Neutrinos from Galactic accelerators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Char char="–"/>
            </a:pPr>
            <a:r>
              <a:rPr lang="en-US" altLang="de-DE" sz="2800" dirty="0"/>
              <a:t>“Real neutrino astronomy”</a:t>
            </a:r>
            <a:br>
              <a:rPr lang="en-US" altLang="de-DE" sz="2800" dirty="0"/>
            </a:br>
            <a:r>
              <a:rPr lang="en-US" altLang="de-DE" sz="2800" dirty="0"/>
              <a:t/>
            </a:r>
            <a:br>
              <a:rPr lang="en-US" altLang="de-DE" sz="2800" dirty="0"/>
            </a:br>
            <a:r>
              <a:rPr lang="en-US" altLang="de-DE" sz="2800" dirty="0"/>
              <a:t/>
            </a:r>
            <a:br>
              <a:rPr lang="en-US" altLang="de-DE" sz="2800" dirty="0"/>
            </a:br>
            <a:endParaRPr lang="en-US" altLang="de-DE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8482" y="934304"/>
            <a:ext cx="8767036" cy="4299941"/>
            <a:chOff x="4962704" y="3658104"/>
            <a:chExt cx="8767036" cy="4962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704" y="3658104"/>
              <a:ext cx="8767036" cy="49628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257959" y="5478013"/>
              <a:ext cx="2534988" cy="1969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</a:rPr>
                <a:t>The exploration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of the high-energy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Universe requires </a:t>
              </a:r>
              <a:br>
                <a:rPr lang="en-GB" dirty="0">
                  <a:solidFill>
                    <a:srgbClr val="C00000"/>
                  </a:solidFill>
                </a:rPr>
              </a:br>
              <a:r>
                <a:rPr lang="en-GB" dirty="0">
                  <a:solidFill>
                    <a:srgbClr val="C00000"/>
                  </a:solidFill>
                </a:rPr>
                <a:t>multi-messenger studies </a:t>
              </a:r>
              <a:br>
                <a:rPr lang="en-GB" dirty="0">
                  <a:solidFill>
                    <a:srgbClr val="C00000"/>
                  </a:solidFill>
                </a:rPr>
              </a:br>
              <a:r>
                <a:rPr lang="en-GB" dirty="0">
                  <a:solidFill>
                    <a:srgbClr val="C00000"/>
                  </a:solidFill>
                </a:rPr>
                <a:t>including neutrinos!</a:t>
              </a:r>
            </a:p>
          </p:txBody>
        </p:sp>
      </p:grpSp>
      <p:sp>
        <p:nvSpPr>
          <p:cNvPr id="4" name="Rechthoek 3"/>
          <p:cNvSpPr/>
          <p:nvPr/>
        </p:nvSpPr>
        <p:spPr>
          <a:xfrm>
            <a:off x="4860032" y="4387720"/>
            <a:ext cx="3888432" cy="272262"/>
          </a:xfrm>
          <a:prstGeom prst="rect">
            <a:avLst/>
          </a:prstGeom>
          <a:solidFill>
            <a:srgbClr val="BB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00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Collecting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987574"/>
            <a:ext cx="39782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will be discovered by: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energy track (nm) events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 correlation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Correlation with known object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Next:</a:t>
            </a:r>
          </a:p>
          <a:p>
            <a:pPr marL="285750" indent="-285750">
              <a:buFontTx/>
              <a:buChar char="-"/>
            </a:pPr>
            <a:r>
              <a:rPr lang="en-US" dirty="0"/>
              <a:t>Once a neutrino source is established</a:t>
            </a:r>
          </a:p>
          <a:p>
            <a:pPr marL="285750" indent="-285750">
              <a:buFontTx/>
              <a:buChar char="-"/>
            </a:pPr>
            <a:r>
              <a:rPr lang="en-US" dirty="0"/>
              <a:t>Identify compatible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Low energy tracks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Shower-events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Tau neutrinos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Understand flavour composition</a:t>
            </a:r>
          </a:p>
          <a:p>
            <a:endParaRPr lang="en-US" dirty="0"/>
          </a:p>
          <a:p>
            <a:r>
              <a:rPr lang="en-US" dirty="0"/>
              <a:t>-&gt; sample of long-baseline neutrinos</a:t>
            </a:r>
          </a:p>
          <a:p>
            <a:pPr lvl="1"/>
            <a:r>
              <a:rPr lang="en-US" dirty="0"/>
              <a:t>				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5F5C3C2-6203-4E0A-9A8D-C9CF8ECBEA9B}"/>
              </a:ext>
            </a:extLst>
          </p:cNvPr>
          <p:cNvSpPr/>
          <p:nvPr/>
        </p:nvSpPr>
        <p:spPr>
          <a:xfrm>
            <a:off x="1259632" y="14916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FA40CBF-25E5-4BB5-A090-FA2C04E7EF39}"/>
              </a:ext>
            </a:extLst>
          </p:cNvPr>
          <p:cNvSpPr/>
          <p:nvPr/>
        </p:nvSpPr>
        <p:spPr>
          <a:xfrm>
            <a:off x="1412032" y="16440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E4A7B5-742D-44C2-A950-8FAE7FD1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87574"/>
            <a:ext cx="3424585" cy="377137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43E26BE2-AC8A-45C0-916F-7CFB9CD90EF8}"/>
              </a:ext>
            </a:extLst>
          </p:cNvPr>
          <p:cNvSpPr/>
          <p:nvPr/>
        </p:nvSpPr>
        <p:spPr>
          <a:xfrm>
            <a:off x="2987824" y="2298992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5B8D47-0CA9-4C44-9675-A8C4A0C552E1}"/>
              </a:ext>
            </a:extLst>
          </p:cNvPr>
          <p:cNvSpPr/>
          <p:nvPr/>
        </p:nvSpPr>
        <p:spPr>
          <a:xfrm>
            <a:off x="2843808" y="2239976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29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Collecting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987574"/>
            <a:ext cx="39782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will be discovered by: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energy track (nm) events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 correlation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Correlation with known object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Next:</a:t>
            </a:r>
          </a:p>
          <a:p>
            <a:pPr marL="285750" indent="-285750">
              <a:buFontTx/>
              <a:buChar char="-"/>
            </a:pPr>
            <a:r>
              <a:rPr lang="en-US" dirty="0"/>
              <a:t>Once a neutrino source is established</a:t>
            </a:r>
          </a:p>
          <a:p>
            <a:pPr marL="285750" indent="-285750">
              <a:buFontTx/>
              <a:buChar char="-"/>
            </a:pPr>
            <a:r>
              <a:rPr lang="en-US" dirty="0"/>
              <a:t>Identify compatible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Low energy tracks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Shower-events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Tau-neutrinos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Understand flavour composition</a:t>
            </a:r>
          </a:p>
          <a:p>
            <a:endParaRPr lang="en-US" dirty="0"/>
          </a:p>
          <a:p>
            <a:r>
              <a:rPr lang="en-US" dirty="0"/>
              <a:t>-&gt; sample of long-baseline neutrinos</a:t>
            </a:r>
          </a:p>
          <a:p>
            <a:pPr lvl="1"/>
            <a:r>
              <a:rPr lang="en-US" dirty="0"/>
              <a:t>				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5F5C3C2-6203-4E0A-9A8D-C9CF8ECBEA9B}"/>
              </a:ext>
            </a:extLst>
          </p:cNvPr>
          <p:cNvSpPr/>
          <p:nvPr/>
        </p:nvSpPr>
        <p:spPr>
          <a:xfrm>
            <a:off x="1259632" y="14916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FA40CBF-25E5-4BB5-A090-FA2C04E7EF39}"/>
              </a:ext>
            </a:extLst>
          </p:cNvPr>
          <p:cNvSpPr/>
          <p:nvPr/>
        </p:nvSpPr>
        <p:spPr>
          <a:xfrm>
            <a:off x="1412032" y="16440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E4A7B5-742D-44C2-A950-8FAE7FD1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7574"/>
            <a:ext cx="3424585" cy="377137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43E26BE2-AC8A-45C0-916F-7CFB9CD90EF8}"/>
              </a:ext>
            </a:extLst>
          </p:cNvPr>
          <p:cNvSpPr/>
          <p:nvPr/>
        </p:nvSpPr>
        <p:spPr>
          <a:xfrm>
            <a:off x="2987824" y="2298992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5B8D47-0CA9-4C44-9675-A8C4A0C552E1}"/>
              </a:ext>
            </a:extLst>
          </p:cNvPr>
          <p:cNvSpPr/>
          <p:nvPr/>
        </p:nvSpPr>
        <p:spPr>
          <a:xfrm>
            <a:off x="2843808" y="2239976"/>
            <a:ext cx="144016" cy="1440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4E79550-B3CE-4145-9E46-329F6B925606}"/>
              </a:ext>
            </a:extLst>
          </p:cNvPr>
          <p:cNvSpPr/>
          <p:nvPr/>
        </p:nvSpPr>
        <p:spPr>
          <a:xfrm>
            <a:off x="2670138" y="2138677"/>
            <a:ext cx="364154" cy="32062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9051071-F8EC-4795-87F8-54AC667BC34F}"/>
              </a:ext>
            </a:extLst>
          </p:cNvPr>
          <p:cNvSpPr/>
          <p:nvPr/>
        </p:nvSpPr>
        <p:spPr>
          <a:xfrm>
            <a:off x="2733739" y="2411435"/>
            <a:ext cx="364154" cy="32062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BED3776-BEAA-455D-AB3D-B36FAB125751}"/>
              </a:ext>
            </a:extLst>
          </p:cNvPr>
          <p:cNvSpPr/>
          <p:nvPr/>
        </p:nvSpPr>
        <p:spPr>
          <a:xfrm>
            <a:off x="2843808" y="1995686"/>
            <a:ext cx="57606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8510F25-0909-45EE-B76C-4720D6FC8388}"/>
              </a:ext>
            </a:extLst>
          </p:cNvPr>
          <p:cNvSpPr/>
          <p:nvPr/>
        </p:nvSpPr>
        <p:spPr>
          <a:xfrm>
            <a:off x="2996208" y="2148086"/>
            <a:ext cx="57606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503EFEC-647B-4BA3-BE34-9A243F9253EE}"/>
              </a:ext>
            </a:extLst>
          </p:cNvPr>
          <p:cNvSpPr/>
          <p:nvPr/>
        </p:nvSpPr>
        <p:spPr>
          <a:xfrm>
            <a:off x="2018341" y="1892948"/>
            <a:ext cx="1303593" cy="1218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E8FA937-86AE-4F6A-9D29-BBA6766477C5}"/>
              </a:ext>
            </a:extLst>
          </p:cNvPr>
          <p:cNvSpPr/>
          <p:nvPr/>
        </p:nvSpPr>
        <p:spPr>
          <a:xfrm>
            <a:off x="2408035" y="1663088"/>
            <a:ext cx="1303593" cy="1218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41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Towards</a:t>
            </a:r>
            <a:r>
              <a:rPr lang="nl-NL" dirty="0"/>
              <a:t> a sample of </a:t>
            </a:r>
            <a:r>
              <a:rPr lang="nl-NL" dirty="0" err="1"/>
              <a:t>neutrinos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22</a:t>
            </a:fld>
            <a:endParaRPr lang="nl-NL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4E6366B0-09D4-4003-ABB4-7A737C0C84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4832"/>
            <a:ext cx="5500666" cy="3851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D2B029-FA99-4D9D-8D3C-FF42D7E46662}"/>
              </a:ext>
            </a:extLst>
          </p:cNvPr>
          <p:cNvSpPr/>
          <p:nvPr/>
        </p:nvSpPr>
        <p:spPr>
          <a:xfrm>
            <a:off x="2699792" y="2631648"/>
            <a:ext cx="1071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/>
              <a:t>TXS 0506+056</a:t>
            </a:r>
            <a:endParaRPr lang="x-none" sz="1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27E08F-FEF9-4E96-8DCC-48CFF11B140B}"/>
              </a:ext>
            </a:extLst>
          </p:cNvPr>
          <p:cNvSpPr txBox="1"/>
          <p:nvPr/>
        </p:nvSpPr>
        <p:spPr>
          <a:xfrm>
            <a:off x="1331640" y="2354649"/>
            <a:ext cx="1115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ANTARES Track</a:t>
            </a:r>
            <a:endParaRPr lang="x-none" sz="1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07AAA10C-BF84-45F3-99C9-135B294D7279}"/>
              </a:ext>
            </a:extLst>
          </p:cNvPr>
          <p:cNvCxnSpPr/>
          <p:nvPr/>
        </p:nvCxnSpPr>
        <p:spPr>
          <a:xfrm>
            <a:off x="1763688" y="2631648"/>
            <a:ext cx="8274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66D0DA-468A-4FF9-936A-A5E654CF84D6}"/>
              </a:ext>
            </a:extLst>
          </p:cNvPr>
          <p:cNvSpPr txBox="1"/>
          <p:nvPr/>
        </p:nvSpPr>
        <p:spPr>
          <a:xfrm>
            <a:off x="6264340" y="959757"/>
            <a:ext cx="27113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believe TX</a:t>
            </a:r>
            <a:r>
              <a:rPr lang="nl-NL" dirty="0"/>
              <a:t> 0506+056</a:t>
            </a:r>
          </a:p>
          <a:p>
            <a:r>
              <a:rPr lang="nl-NL" dirty="0"/>
              <a:t>Is a neutrino source, </a:t>
            </a:r>
            <a:r>
              <a:rPr lang="nl-NL" dirty="0" err="1"/>
              <a:t>it’s</a:t>
            </a:r>
            <a:endParaRPr lang="nl-NL" dirty="0"/>
          </a:p>
          <a:p>
            <a:r>
              <a:rPr lang="nl-NL" dirty="0" err="1"/>
              <a:t>quite</a:t>
            </a:r>
            <a:r>
              <a:rPr lang="nl-NL" dirty="0"/>
              <a:t> </a:t>
            </a:r>
            <a:r>
              <a:rPr lang="nl-NL" dirty="0" err="1"/>
              <a:t>likely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is a </a:t>
            </a:r>
            <a:r>
              <a:rPr lang="nl-NL" dirty="0" err="1"/>
              <a:t>signal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track. </a:t>
            </a:r>
          </a:p>
          <a:p>
            <a:endParaRPr lang="nl-NL" dirty="0"/>
          </a:p>
          <a:p>
            <a:r>
              <a:rPr lang="nl-NL" dirty="0"/>
              <a:t>(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signal</a:t>
            </a:r>
            <a:r>
              <a:rPr lang="nl-NL" dirty="0"/>
              <a:t> is </a:t>
            </a:r>
            <a:r>
              <a:rPr lang="nl-NL" dirty="0" err="1"/>
              <a:t>rumoured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present in </a:t>
            </a:r>
            <a:r>
              <a:rPr lang="nl-NL" dirty="0" err="1"/>
              <a:t>Icecube</a:t>
            </a:r>
            <a:endParaRPr lang="nl-NL" dirty="0"/>
          </a:p>
          <a:p>
            <a:r>
              <a:rPr lang="nl-NL" dirty="0"/>
              <a:t>Track data).</a:t>
            </a:r>
          </a:p>
        </p:txBody>
      </p:sp>
    </p:spTree>
    <p:extLst>
      <p:ext uri="{BB962C8B-B14F-4D97-AF65-F5344CB8AC3E}">
        <p14:creationId xmlns:p14="http://schemas.microsoft.com/office/powerpoint/2010/main" val="13516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7062" y="175323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/>
          </a:p>
          <a:p>
            <a:r>
              <a:rPr lang="nl-NL" dirty="0" err="1"/>
              <a:t>Thoughts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597062" y="1059582"/>
            <a:ext cx="71184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Angular resolution is absolutely key.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KM3NeT: can do better, especially for electron- and tau-neutrinos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sources may give multiple events (case for </a:t>
            </a:r>
            <a:r>
              <a:rPr lang="nl-NL" dirty="0"/>
              <a:t>TXS 0506+056)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dependence (flaring)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Activity in the Netherlands? Or simply send alerts?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Optical, radio, gamma ? </a:t>
            </a:r>
          </a:p>
          <a:p>
            <a:pPr lvl="1"/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 sources : &lt; 1 event can be studied on statistical bases</a:t>
            </a:r>
            <a:br>
              <a:rPr lang="en-US" dirty="0"/>
            </a:br>
            <a:r>
              <a:rPr lang="en-US" dirty="0"/>
              <a:t>-&gt; catalog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494A6-FB1A-44EC-9116-2BEE95C0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635646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US" dirty="0"/>
              <a:t>Neutrino physics at a </a:t>
            </a:r>
            <a:r>
              <a:rPr lang="en-US" dirty="0" err="1"/>
              <a:t>PeV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A3E5EB2-8BCC-40EF-A158-AED13D33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5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44" y="51470"/>
            <a:ext cx="7886700" cy="824048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Flavour ratios </a:t>
            </a:r>
            <a:r>
              <a:rPr lang="en-GB" dirty="0"/>
              <a:t>contain (</a:t>
            </a:r>
            <a:r>
              <a:rPr lang="en-GB" dirty="0" err="1"/>
              <a:t>astro</a:t>
            </a:r>
            <a:r>
              <a:rPr lang="en-GB" dirty="0"/>
              <a:t>)</a:t>
            </a:r>
            <a:r>
              <a:rPr lang="en-GB" noProof="0" dirty="0"/>
              <a:t> physics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2F83-7E36-40E1-A31A-2E1262006392}" type="slidenum">
              <a:rPr lang="nl-NL" smtClean="0"/>
              <a:t>25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1490689"/>
            <a:ext cx="3903534" cy="2216339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6" y="1682055"/>
            <a:ext cx="2405722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55" y="1790067"/>
            <a:ext cx="2307823" cy="15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6325" y="3505266"/>
            <a:ext cx="3654420" cy="2140790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sz="1400" dirty="0"/>
              <a:t>Oscillations affect </a:t>
            </a:r>
            <a:r>
              <a:rPr lang="en-US" sz="1400" dirty="0" err="1"/>
              <a:t>flavour</a:t>
            </a:r>
            <a:r>
              <a:rPr lang="en-US" sz="1400" dirty="0"/>
              <a:t> ratios of cosmic</a:t>
            </a:r>
            <a:br>
              <a:rPr lang="en-US" sz="1400" dirty="0"/>
            </a:br>
            <a:r>
              <a:rPr lang="en-US" sz="1400" dirty="0"/>
              <a:t>neutrinos.</a:t>
            </a:r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sz="1400" dirty="0"/>
              <a:t>non-standard interaction, Lorentz-invariance</a:t>
            </a:r>
            <a:br>
              <a:rPr lang="en-US" sz="1400" dirty="0"/>
            </a:br>
            <a:r>
              <a:rPr lang="en-US" sz="1400" dirty="0"/>
              <a:t>violation, </a:t>
            </a:r>
            <a:r>
              <a:rPr lang="el-GR" sz="1400" dirty="0"/>
              <a:t>ν</a:t>
            </a:r>
            <a:r>
              <a:rPr lang="nl-NL" sz="1400" dirty="0"/>
              <a:t>-</a:t>
            </a:r>
            <a:r>
              <a:rPr lang="nl-NL" sz="1400" dirty="0" err="1"/>
              <a:t>decay</a:t>
            </a:r>
            <a:r>
              <a:rPr lang="nl-NL" sz="1400" baseline="-25000" dirty="0"/>
              <a:t>,</a:t>
            </a:r>
            <a:r>
              <a:rPr lang="nl-NL" sz="1400" dirty="0"/>
              <a:t> </a:t>
            </a:r>
            <a:r>
              <a:rPr lang="nl-NL" sz="1400" dirty="0" err="1"/>
              <a:t>steriles</a:t>
            </a:r>
            <a:r>
              <a:rPr lang="nl-NL" sz="1400" dirty="0"/>
              <a:t>…</a:t>
            </a:r>
            <a:endParaRPr lang="en-US" sz="1400" dirty="0"/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sz="1400" dirty="0"/>
              <a:t>Works better when sources are understood</a:t>
            </a:r>
          </a:p>
          <a:p>
            <a:r>
              <a:rPr lang="en-US" sz="1400" dirty="0"/>
              <a:t>      (and then, </a:t>
            </a:r>
            <a:r>
              <a:rPr lang="en-US" sz="1400" b="1" dirty="0"/>
              <a:t>can even probe </a:t>
            </a:r>
            <a:r>
              <a:rPr lang="en-US" sz="1400" b="1" dirty="0" err="1"/>
              <a:t>δ</a:t>
            </a:r>
            <a:r>
              <a:rPr lang="en-US" sz="1400" b="1" baseline="-25000" dirty="0" err="1"/>
              <a:t>cp</a:t>
            </a:r>
            <a:r>
              <a:rPr lang="en-US" sz="1400" dirty="0"/>
              <a:t>)</a:t>
            </a:r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sz="1400" i="1" dirty="0"/>
              <a:t>KM3NeT will contribute a lot here</a:t>
            </a:r>
          </a:p>
          <a:p>
            <a:pPr marL="243516" indent="-243516">
              <a:buFont typeface="Arial" panose="020B0604020202020204" pitchFamily="34" charset="0"/>
              <a:buChar char="•"/>
            </a:pPr>
            <a:endParaRPr lang="en-US" dirty="0"/>
          </a:p>
          <a:p>
            <a:pPr marL="243516" indent="-243516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164287" y="1081633"/>
            <a:ext cx="2577265" cy="2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200" b="1" dirty="0" err="1">
                <a:latin typeface="Arial" charset="0"/>
                <a:cs typeface="Arial" charset="0"/>
              </a:rPr>
              <a:t>Phys.Rev.Lett</a:t>
            </a:r>
            <a:r>
              <a:rPr lang="nl-NL" altLang="nl-NL" sz="1200" b="1" dirty="0">
                <a:latin typeface="Arial" charset="0"/>
                <a:cs typeface="Arial" charset="0"/>
              </a:rPr>
              <a:t>. 115 (2015) 161303</a:t>
            </a:r>
            <a:r>
              <a:rPr lang="nl-NL" altLang="nl-NL" sz="12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041558" y="1362333"/>
            <a:ext cx="468355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nl-NL" b="1" dirty="0"/>
              <a:t>SM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076365" y="1307315"/>
            <a:ext cx="1333591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nl-NL" b="1" dirty="0"/>
              <a:t>New </a:t>
            </a:r>
            <a:r>
              <a:rPr lang="nl-NL" b="1" dirty="0" err="1"/>
              <a:t>Physics</a:t>
            </a:r>
            <a:endParaRPr lang="nl-NL" b="1" dirty="0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4003589" y="1028701"/>
            <a:ext cx="0" cy="3716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803190" y="1149179"/>
            <a:ext cx="2361502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nl-NL" dirty="0"/>
              <a:t>IceCube flavour ratio fit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866769" y="3123172"/>
            <a:ext cx="428280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l-GR" sz="2700" dirty="0"/>
              <a:t>ν</a:t>
            </a:r>
            <a:r>
              <a:rPr lang="nl-NL" sz="2700" baseline="-25000" dirty="0"/>
              <a:t>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622854" y="1244944"/>
            <a:ext cx="439500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l-GR" sz="2700" dirty="0"/>
              <a:t>ν</a:t>
            </a:r>
            <a:r>
              <a:rPr lang="el-GR" sz="2700" baseline="-25000" dirty="0"/>
              <a:t>μ</a:t>
            </a:r>
            <a:endParaRPr lang="nl-NL" sz="2700" baseline="-25000" dirty="0"/>
          </a:p>
        </p:txBody>
      </p:sp>
      <p:sp>
        <p:nvSpPr>
          <p:cNvPr id="15" name="Tekstvak 14"/>
          <p:cNvSpPr txBox="1"/>
          <p:nvPr/>
        </p:nvSpPr>
        <p:spPr>
          <a:xfrm>
            <a:off x="292444" y="3045942"/>
            <a:ext cx="404684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l-GR" sz="2700" dirty="0"/>
              <a:t>ν</a:t>
            </a:r>
            <a:r>
              <a:rPr lang="el-GR" sz="2700" baseline="-25000" dirty="0"/>
              <a:t>τ</a:t>
            </a:r>
            <a:endParaRPr lang="nl-NL" sz="2700" baseline="-25000" dirty="0"/>
          </a:p>
        </p:txBody>
      </p:sp>
      <p:sp>
        <p:nvSpPr>
          <p:cNvPr id="12" name="Tekstvak 11"/>
          <p:cNvSpPr txBox="1"/>
          <p:nvPr/>
        </p:nvSpPr>
        <p:spPr>
          <a:xfrm>
            <a:off x="732979" y="3846042"/>
            <a:ext cx="2600190" cy="118668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nl-NL" dirty="0"/>
              <a:t>Fit </a:t>
            </a:r>
            <a:r>
              <a:rPr lang="nl-NL" dirty="0" err="1"/>
              <a:t>to</a:t>
            </a:r>
            <a:r>
              <a:rPr lang="nl-NL" dirty="0"/>
              <a:t> IceCube data consistent </a:t>
            </a:r>
            <a:r>
              <a:rPr lang="nl-NL" dirty="0" err="1"/>
              <a:t>with</a:t>
            </a:r>
            <a:r>
              <a:rPr lang="nl-NL" dirty="0"/>
              <a:t> 1:1:1</a:t>
            </a:r>
          </a:p>
          <a:p>
            <a:endParaRPr lang="en-GB" dirty="0"/>
          </a:p>
          <a:p>
            <a:r>
              <a:rPr lang="en-GB" dirty="0"/>
              <a:t>More data to come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335546" y="1907289"/>
            <a:ext cx="630387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dirty="0" err="1"/>
              <a:t>astro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6168192" y="1757249"/>
            <a:ext cx="306452" cy="648074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3700" dirty="0"/>
              <a:t>}</a:t>
            </a:r>
            <a:endParaRPr lang="nl-NL" sz="3700" dirty="0"/>
          </a:p>
        </p:txBody>
      </p:sp>
    </p:spTree>
    <p:extLst>
      <p:ext uri="{BB962C8B-B14F-4D97-AF65-F5344CB8AC3E}">
        <p14:creationId xmlns:p14="http://schemas.microsoft.com/office/powerpoint/2010/main" val="17348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82815" y="176125"/>
            <a:ext cx="3116002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2700" dirty="0" err="1"/>
              <a:t>PeV</a:t>
            </a:r>
            <a:r>
              <a:rPr lang="en-GB" sz="2700" dirty="0"/>
              <a:t> Neutrino physics</a:t>
            </a:r>
            <a:endParaRPr lang="nl-NL" sz="2700" dirty="0"/>
          </a:p>
        </p:txBody>
      </p:sp>
      <p:sp>
        <p:nvSpPr>
          <p:cNvPr id="7" name="Rectangle 6"/>
          <p:cNvSpPr/>
          <p:nvPr/>
        </p:nvSpPr>
        <p:spPr>
          <a:xfrm>
            <a:off x="182606" y="691448"/>
            <a:ext cx="8713694" cy="17839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792926"/>
            <a:ext cx="2076557" cy="14548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1221" y="731595"/>
            <a:ext cx="1356462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onderweg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deeltjesfysica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0276" y="2852011"/>
            <a:ext cx="7787070" cy="223312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b="1" dirty="0" err="1"/>
              <a:t>Flavour</a:t>
            </a:r>
            <a:r>
              <a:rPr lang="en-US" b="1" dirty="0"/>
              <a:t> ratio’s </a:t>
            </a:r>
            <a:r>
              <a:rPr lang="en-US" dirty="0"/>
              <a:t>probe both </a:t>
            </a:r>
            <a:r>
              <a:rPr lang="en-US" dirty="0" err="1"/>
              <a:t>astro</a:t>
            </a:r>
            <a:r>
              <a:rPr lang="en-US" dirty="0"/>
              <a:t>- , but </a:t>
            </a:r>
            <a:r>
              <a:rPr lang="en-US" b="1" dirty="0"/>
              <a:t>also particle- </a:t>
            </a:r>
            <a:r>
              <a:rPr lang="en-US" dirty="0"/>
              <a:t>physics</a:t>
            </a:r>
            <a:endParaRPr lang="nl-NL" dirty="0"/>
          </a:p>
          <a:p>
            <a:endParaRPr lang="nl-NL" dirty="0"/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nl-NL" dirty="0"/>
              <a:t>energy (100 x LHC) </a:t>
            </a:r>
            <a:r>
              <a:rPr lang="nl-NL" dirty="0" err="1"/>
              <a:t>and</a:t>
            </a:r>
            <a:r>
              <a:rPr lang="nl-NL" dirty="0"/>
              <a:t> baseline : </a:t>
            </a:r>
            <a:r>
              <a:rPr lang="nl-NL" dirty="0" err="1"/>
              <a:t>completely</a:t>
            </a:r>
            <a:r>
              <a:rPr lang="nl-NL" dirty="0"/>
              <a:t> new domain</a:t>
            </a:r>
          </a:p>
          <a:p>
            <a:endParaRPr lang="nl-NL" dirty="0"/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dirty="0"/>
              <a:t>Probe exotic scenarios of mass generation</a:t>
            </a:r>
          </a:p>
          <a:p>
            <a:pPr marL="243516" indent="-243516">
              <a:buFont typeface="Arial" panose="020B0604020202020204" pitchFamily="34" charset="0"/>
              <a:buChar char="•"/>
            </a:pPr>
            <a:endParaRPr lang="en-US" dirty="0"/>
          </a:p>
          <a:p>
            <a:pPr marL="243516" indent="-243516">
              <a:buFont typeface="Arial" panose="020B0604020202020204" pitchFamily="34" charset="0"/>
              <a:buChar char="•"/>
            </a:pPr>
            <a:r>
              <a:rPr lang="en-US" dirty="0"/>
              <a:t>measure </a:t>
            </a:r>
            <a:r>
              <a:rPr lang="el-GR" dirty="0"/>
              <a:t>δ</a:t>
            </a:r>
            <a:r>
              <a:rPr lang="en-US" baseline="-25000" dirty="0"/>
              <a:t>CP</a:t>
            </a:r>
            <a:r>
              <a:rPr lang="en-US" dirty="0"/>
              <a:t> (requires lots of statistics)</a:t>
            </a:r>
            <a:endParaRPr lang="nl-NL" dirty="0"/>
          </a:p>
          <a:p>
            <a:pPr lvl="1"/>
            <a:endParaRPr lang="nl-NL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t="1378" r="1166" b="-1378"/>
          <a:stretch/>
        </p:blipFill>
        <p:spPr bwMode="auto">
          <a:xfrm rot="1218241">
            <a:off x="181801" y="833317"/>
            <a:ext cx="25812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393" y="1475334"/>
            <a:ext cx="1198471" cy="8806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61222" y="2349178"/>
            <a:ext cx="1625179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21409218">
            <a:off x="2456506" y="1334084"/>
            <a:ext cx="3914416" cy="104927"/>
            <a:chOff x="2685914" y="-57150"/>
            <a:chExt cx="3530615" cy="227011"/>
          </a:xfrm>
        </p:grpSpPr>
        <p:sp>
          <p:nvSpPr>
            <p:cNvPr id="8" name="Rectangle 7"/>
            <p:cNvSpPr/>
            <p:nvPr/>
          </p:nvSpPr>
          <p:spPr>
            <a:xfrm>
              <a:off x="2685914" y="-823"/>
              <a:ext cx="529726" cy="114300"/>
            </a:xfrm>
            <a:prstGeom prst="rect">
              <a:avLst/>
            </a:prstGeom>
            <a:gradFill flip="none" rotWithShape="1">
              <a:gsLst>
                <a:gs pos="0">
                  <a:srgbClr val="11AC5E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3215639" y="-823"/>
              <a:ext cx="720787" cy="114300"/>
            </a:xfrm>
            <a:prstGeom prst="rect">
              <a:avLst/>
            </a:prstGeom>
            <a:gradFill flip="none" rotWithShape="1">
              <a:gsLst>
                <a:gs pos="0">
                  <a:srgbClr val="D33930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0836" y="-823"/>
              <a:ext cx="1128856" cy="115123"/>
            </a:xfrm>
            <a:prstGeom prst="rect">
              <a:avLst/>
            </a:prstGeom>
            <a:gradFill flip="none" rotWithShape="1">
              <a:gsLst>
                <a:gs pos="100000">
                  <a:srgbClr val="04622D"/>
                </a:gs>
                <a:gs pos="0">
                  <a:srgbClr val="D33930"/>
                </a:gs>
                <a:gs pos="100000">
                  <a:srgbClr val="86D3A6"/>
                </a:gs>
                <a:gs pos="100000">
                  <a:srgbClr val="01632C"/>
                </a:gs>
                <a:gs pos="100000">
                  <a:srgbClr val="035D2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59692" y="-823"/>
              <a:ext cx="529726" cy="114300"/>
            </a:xfrm>
            <a:prstGeom prst="rect">
              <a:avLst/>
            </a:prstGeom>
            <a:gradFill flip="none" rotWithShape="1">
              <a:gsLst>
                <a:gs pos="0">
                  <a:srgbClr val="125F2D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/>
            <p:cNvSpPr/>
            <p:nvPr/>
          </p:nvSpPr>
          <p:spPr>
            <a:xfrm>
              <a:off x="5589418" y="-57150"/>
              <a:ext cx="627111" cy="227011"/>
            </a:xfrm>
            <a:prstGeom prst="rightArrow">
              <a:avLst/>
            </a:prstGeom>
            <a:solidFill>
              <a:srgbClr val="095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29568" y="482749"/>
            <a:ext cx="1812175" cy="26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-655679" y="290562"/>
            <a:ext cx="2519395" cy="400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1434638" y="706678"/>
            <a:ext cx="617645" cy="22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-85051" y="2481846"/>
            <a:ext cx="4274666" cy="139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604018" y="708511"/>
            <a:ext cx="1233992" cy="6326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bron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astrofysica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606" y="691448"/>
            <a:ext cx="8713694" cy="17839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792926"/>
            <a:ext cx="2076557" cy="14548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1221" y="731595"/>
            <a:ext cx="1356462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onderweg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deeltjesfysica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t="1378" r="1166" b="-1378"/>
          <a:stretch/>
        </p:blipFill>
        <p:spPr bwMode="auto">
          <a:xfrm rot="1218241">
            <a:off x="181801" y="833317"/>
            <a:ext cx="25812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393" y="1475334"/>
            <a:ext cx="1198471" cy="8806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21409218">
            <a:off x="2456506" y="1334084"/>
            <a:ext cx="3914416" cy="104927"/>
            <a:chOff x="2685914" y="-57150"/>
            <a:chExt cx="3530615" cy="227011"/>
          </a:xfrm>
        </p:grpSpPr>
        <p:sp>
          <p:nvSpPr>
            <p:cNvPr id="8" name="Rectangle 7"/>
            <p:cNvSpPr/>
            <p:nvPr/>
          </p:nvSpPr>
          <p:spPr>
            <a:xfrm>
              <a:off x="2685914" y="-823"/>
              <a:ext cx="529726" cy="114300"/>
            </a:xfrm>
            <a:prstGeom prst="rect">
              <a:avLst/>
            </a:prstGeom>
            <a:gradFill flip="none" rotWithShape="1">
              <a:gsLst>
                <a:gs pos="0">
                  <a:srgbClr val="11AC5E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3215639" y="-823"/>
              <a:ext cx="720787" cy="114300"/>
            </a:xfrm>
            <a:prstGeom prst="rect">
              <a:avLst/>
            </a:prstGeom>
            <a:gradFill flip="none" rotWithShape="1">
              <a:gsLst>
                <a:gs pos="0">
                  <a:srgbClr val="D33930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0836" y="-823"/>
              <a:ext cx="1128856" cy="115123"/>
            </a:xfrm>
            <a:prstGeom prst="rect">
              <a:avLst/>
            </a:prstGeom>
            <a:gradFill flip="none" rotWithShape="1">
              <a:gsLst>
                <a:gs pos="100000">
                  <a:srgbClr val="04622D"/>
                </a:gs>
                <a:gs pos="0">
                  <a:srgbClr val="D33930"/>
                </a:gs>
                <a:gs pos="100000">
                  <a:srgbClr val="86D3A6"/>
                </a:gs>
                <a:gs pos="100000">
                  <a:srgbClr val="01632C"/>
                </a:gs>
                <a:gs pos="100000">
                  <a:srgbClr val="035D2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59692" y="-823"/>
              <a:ext cx="529726" cy="114300"/>
            </a:xfrm>
            <a:prstGeom prst="rect">
              <a:avLst/>
            </a:prstGeom>
            <a:gradFill flip="none" rotWithShape="1">
              <a:gsLst>
                <a:gs pos="0">
                  <a:srgbClr val="125F2D"/>
                </a:gs>
                <a:gs pos="100000">
                  <a:srgbClr val="08548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/>
            <p:cNvSpPr/>
            <p:nvPr/>
          </p:nvSpPr>
          <p:spPr>
            <a:xfrm>
              <a:off x="5589418" y="-57150"/>
              <a:ext cx="627111" cy="227011"/>
            </a:xfrm>
            <a:prstGeom prst="rightArrow">
              <a:avLst/>
            </a:prstGeom>
            <a:solidFill>
              <a:srgbClr val="095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29568" y="482749"/>
            <a:ext cx="1812175" cy="26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-655679" y="290562"/>
            <a:ext cx="2519395" cy="400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1434638" y="706678"/>
            <a:ext cx="617645" cy="22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-138315" y="2818513"/>
            <a:ext cx="4274666" cy="139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604018" y="708511"/>
            <a:ext cx="1233992" cy="6326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bron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astrofysica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38315" y="2818513"/>
            <a:ext cx="4274666" cy="139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21" y="2551840"/>
            <a:ext cx="1667138" cy="111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0" y="2609692"/>
            <a:ext cx="3179139" cy="230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01" y="2832534"/>
            <a:ext cx="1837537" cy="25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71" y="3912257"/>
            <a:ext cx="1650685" cy="10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79429" y="2832534"/>
            <a:ext cx="3273674" cy="2294678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dirty="0"/>
              <a:t>Pseudo-</a:t>
            </a:r>
            <a:r>
              <a:rPr lang="en-US" dirty="0" err="1"/>
              <a:t>dirac</a:t>
            </a:r>
            <a:r>
              <a:rPr lang="en-US" dirty="0"/>
              <a:t> neutrinos:</a:t>
            </a:r>
          </a:p>
          <a:p>
            <a:endParaRPr lang="en-US" dirty="0"/>
          </a:p>
          <a:p>
            <a:r>
              <a:rPr lang="en-US" dirty="0"/>
              <a:t>See-saw with very light </a:t>
            </a:r>
            <a:r>
              <a:rPr lang="en-US" dirty="0" err="1"/>
              <a:t>Majorana</a:t>
            </a:r>
            <a:endParaRPr lang="en-US" dirty="0"/>
          </a:p>
          <a:p>
            <a:r>
              <a:rPr lang="en-US" dirty="0"/>
              <a:t>mass -&gt; right handed neutrinos </a:t>
            </a:r>
          </a:p>
          <a:p>
            <a:r>
              <a:rPr lang="en-US" dirty="0"/>
              <a:t>have tiny mass difference with</a:t>
            </a:r>
            <a:br>
              <a:rPr lang="en-US" dirty="0"/>
            </a:br>
            <a:r>
              <a:rPr lang="en-US" dirty="0"/>
              <a:t>left handed neutrinos.</a:t>
            </a:r>
          </a:p>
          <a:p>
            <a:endParaRPr lang="en-US" dirty="0"/>
          </a:p>
          <a:p>
            <a:r>
              <a:rPr lang="en-US" dirty="0"/>
              <a:t>Oscillations over </a:t>
            </a:r>
            <a:r>
              <a:rPr lang="en-US" i="1" dirty="0"/>
              <a:t>huge</a:t>
            </a:r>
            <a:r>
              <a:rPr lang="en-US" dirty="0"/>
              <a:t> lengths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86131" y="3647456"/>
            <a:ext cx="1273511" cy="4480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ctr"/>
            <a:r>
              <a:rPr lang="en-US" sz="1200" b="1" dirty="0"/>
              <a:t>Scattering on C</a:t>
            </a:r>
            <a:r>
              <a:rPr lang="el-GR" sz="1200" b="1" dirty="0"/>
              <a:t>ν</a:t>
            </a:r>
            <a:r>
              <a:rPr lang="en-US" sz="1200" b="1" dirty="0"/>
              <a:t>B</a:t>
            </a:r>
          </a:p>
          <a:p>
            <a:pPr algn="ctr"/>
            <a:r>
              <a:rPr lang="en-US" sz="1200" b="1" dirty="0"/>
              <a:t>(new interaction)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03005" y="2478152"/>
            <a:ext cx="1812175" cy="172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35" name="TextBox 34"/>
          <p:cNvSpPr txBox="1"/>
          <p:nvPr/>
        </p:nvSpPr>
        <p:spPr>
          <a:xfrm>
            <a:off x="7650183" y="2523927"/>
            <a:ext cx="525614" cy="263353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ctr"/>
            <a:r>
              <a:rPr lang="en-US" sz="1200" b="1" dirty="0"/>
              <a:t>decay</a:t>
            </a:r>
          </a:p>
        </p:txBody>
      </p:sp>
      <p:pic>
        <p:nvPicPr>
          <p:cNvPr id="36" name="Picture 2" descr="Afbeeldingsresultaat voor vic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1" y="100364"/>
            <a:ext cx="578080" cy="5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6"/>
          <p:cNvSpPr/>
          <p:nvPr/>
        </p:nvSpPr>
        <p:spPr>
          <a:xfrm>
            <a:off x="119302" y="2576443"/>
            <a:ext cx="6651153" cy="2342854"/>
          </a:xfrm>
          <a:prstGeom prst="roundRect">
            <a:avLst>
              <a:gd name="adj" fmla="val 51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38" name="Tekstvak 1"/>
          <p:cNvSpPr txBox="1"/>
          <p:nvPr/>
        </p:nvSpPr>
        <p:spPr>
          <a:xfrm>
            <a:off x="2052283" y="114367"/>
            <a:ext cx="4220728" cy="648074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3700" dirty="0" err="1"/>
              <a:t>PeV</a:t>
            </a:r>
            <a:r>
              <a:rPr lang="en-GB" sz="3700" dirty="0"/>
              <a:t> Neutrino physics</a:t>
            </a:r>
            <a:endParaRPr lang="nl-NL" sz="37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53" y="4747847"/>
            <a:ext cx="1679331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Can we </a:t>
            </a:r>
            <a:r>
              <a:rPr lang="en-GB" dirty="0" smtClean="0"/>
              <a:t>improve angular resolution?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1A219A-A428-4041-97DE-927DBAB6166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1666" y="3046672"/>
            <a:ext cx="1944216" cy="19165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FA9D01-8466-43E8-A1A3-8950863C2835}"/>
              </a:ext>
            </a:extLst>
          </p:cNvPr>
          <p:cNvSpPr txBox="1"/>
          <p:nvPr/>
        </p:nvSpPr>
        <p:spPr>
          <a:xfrm>
            <a:off x="3563888" y="992884"/>
            <a:ext cx="47924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neutrinos : </a:t>
            </a:r>
          </a:p>
          <a:p>
            <a:r>
              <a:rPr lang="en-US" dirty="0"/>
              <a:t> - precisely reconstruct position of each bang </a:t>
            </a:r>
            <a:br>
              <a:rPr lang="en-US" dirty="0"/>
            </a:br>
            <a:r>
              <a:rPr lang="en-US" dirty="0"/>
              <a:t>   (likelihood-fit of hit times) -&gt; angular resolution</a:t>
            </a:r>
          </a:p>
          <a:p>
            <a:endParaRPr lang="en-US" dirty="0"/>
          </a:p>
          <a:p>
            <a:r>
              <a:rPr lang="en-US" dirty="0"/>
              <a:t>Cascades:</a:t>
            </a:r>
          </a:p>
          <a:p>
            <a:r>
              <a:rPr lang="en-US" dirty="0"/>
              <a:t> - including timing information in direction-fit </a:t>
            </a:r>
            <a:br>
              <a:rPr lang="en-US" dirty="0"/>
            </a:br>
            <a:r>
              <a:rPr lang="en-US" dirty="0"/>
              <a:t>   (don’t know about the gain)</a:t>
            </a:r>
          </a:p>
          <a:p>
            <a:endParaRPr lang="en-US" dirty="0"/>
          </a:p>
          <a:p>
            <a:r>
              <a:rPr lang="en-US" dirty="0"/>
              <a:t>Tracks:</a:t>
            </a:r>
          </a:p>
          <a:p>
            <a:pPr marL="285750" indent="-285750">
              <a:buFontTx/>
              <a:buChar char="-"/>
            </a:pPr>
            <a:r>
              <a:rPr lang="en-US" dirty="0"/>
              <a:t>At highest energies, can we do better?</a:t>
            </a:r>
            <a:br>
              <a:rPr lang="en-US" dirty="0"/>
            </a:br>
            <a:r>
              <a:rPr lang="en-US" dirty="0"/>
              <a:t>(difference with IC seems not so large)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There is one class of events….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2CC3D2-6013-41D7-B6FB-E4034C494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2" y="915566"/>
            <a:ext cx="2290105" cy="19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Can we </a:t>
            </a:r>
            <a:r>
              <a:rPr lang="en-GB" dirty="0" smtClean="0"/>
              <a:t>improve angular resolution?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1A219A-A428-4041-97DE-927DBAB6166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1666" y="3046672"/>
            <a:ext cx="1944216" cy="19165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FA9D01-8466-43E8-A1A3-8950863C2835}"/>
              </a:ext>
            </a:extLst>
          </p:cNvPr>
          <p:cNvSpPr txBox="1"/>
          <p:nvPr/>
        </p:nvSpPr>
        <p:spPr>
          <a:xfrm>
            <a:off x="3563888" y="992884"/>
            <a:ext cx="47924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neutrinos : </a:t>
            </a:r>
          </a:p>
          <a:p>
            <a:r>
              <a:rPr lang="en-US" dirty="0"/>
              <a:t> - precisely reconstruct position of each bang </a:t>
            </a:r>
            <a:br>
              <a:rPr lang="en-US" dirty="0"/>
            </a:br>
            <a:r>
              <a:rPr lang="en-US" dirty="0"/>
              <a:t>   (likelihood-fit of hit times) -&gt; angular resolution</a:t>
            </a:r>
          </a:p>
          <a:p>
            <a:endParaRPr lang="en-US" dirty="0"/>
          </a:p>
          <a:p>
            <a:r>
              <a:rPr lang="en-US" dirty="0"/>
              <a:t>Cascades:</a:t>
            </a:r>
          </a:p>
          <a:p>
            <a:r>
              <a:rPr lang="en-US" dirty="0"/>
              <a:t> - including timing information in direction-fit </a:t>
            </a:r>
            <a:br>
              <a:rPr lang="en-US" dirty="0"/>
            </a:br>
            <a:r>
              <a:rPr lang="en-US" dirty="0"/>
              <a:t>   (don’t know about the gain)</a:t>
            </a:r>
          </a:p>
          <a:p>
            <a:endParaRPr lang="en-US" dirty="0"/>
          </a:p>
          <a:p>
            <a:r>
              <a:rPr lang="en-US" dirty="0"/>
              <a:t>Tracks:</a:t>
            </a:r>
          </a:p>
          <a:p>
            <a:pPr marL="285750" indent="-285750">
              <a:buFontTx/>
              <a:buChar char="-"/>
            </a:pPr>
            <a:r>
              <a:rPr lang="en-US" dirty="0"/>
              <a:t>At highest energies, can we do better?</a:t>
            </a:r>
            <a:br>
              <a:rPr lang="en-US" dirty="0"/>
            </a:br>
            <a:r>
              <a:rPr lang="en-US" dirty="0"/>
              <a:t>(difference with IC seems not so large)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There is one class of events….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2CC3D2-6013-41D7-B6FB-E4034C494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2" y="915566"/>
            <a:ext cx="2290105" cy="199463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19" y="2203024"/>
            <a:ext cx="6673600" cy="2518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1"/>
            <a:ext cx="9143433" cy="514372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6399097" y="2868971"/>
            <a:ext cx="2743683" cy="2013400"/>
          </a:xfrm>
          <a:prstGeom prst="rect">
            <a:avLst/>
          </a:prstGeom>
          <a:ln>
            <a:noFill/>
          </a:ln>
        </p:spPr>
      </p:pic>
      <p:sp>
        <p:nvSpPr>
          <p:cNvPr id="167" name="TextShape 2"/>
          <p:cNvSpPr txBox="1"/>
          <p:nvPr/>
        </p:nvSpPr>
        <p:spPr>
          <a:xfrm>
            <a:off x="5763302" y="1351330"/>
            <a:ext cx="2877569" cy="1282256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Universe contains very high</a:t>
            </a:r>
            <a:endParaRPr sz="1400" dirty="0"/>
          </a:p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Energy particle accelerators</a:t>
            </a:r>
            <a:endParaRPr sz="1400" dirty="0"/>
          </a:p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(E = up to 10</a:t>
            </a:r>
            <a:r>
              <a:rPr lang="en-US" sz="1400" baseline="33000" dirty="0">
                <a:solidFill>
                  <a:srgbClr val="FFFF00"/>
                </a:solidFill>
                <a:latin typeface="arial"/>
              </a:rPr>
              <a:t>6</a:t>
            </a:r>
            <a:r>
              <a:rPr lang="en-US" sz="1400" dirty="0">
                <a:solidFill>
                  <a:srgbClr val="FFFF00"/>
                </a:solidFill>
                <a:latin typeface="arial"/>
              </a:rPr>
              <a:t> X LHC)</a:t>
            </a:r>
            <a:endParaRPr sz="1400" dirty="0"/>
          </a:p>
          <a:p>
            <a:endParaRPr sz="1400" dirty="0"/>
          </a:p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protons are deflected</a:t>
            </a:r>
            <a:endParaRPr sz="1400" dirty="0"/>
          </a:p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by magnetic fields in the</a:t>
            </a:r>
            <a:endParaRPr sz="1400" dirty="0"/>
          </a:p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universe → sources unknown</a:t>
            </a:r>
            <a:endParaRPr sz="1400" dirty="0"/>
          </a:p>
        </p:txBody>
      </p:sp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327" y="246"/>
            <a:ext cx="3438584" cy="2294099"/>
          </a:xfrm>
          <a:prstGeom prst="rect">
            <a:avLst/>
          </a:prstGeom>
          <a:ln>
            <a:noFill/>
          </a:ln>
        </p:spPr>
      </p:pic>
      <p:sp>
        <p:nvSpPr>
          <p:cNvPr id="169" name="Freeform 3"/>
          <p:cNvSpPr/>
          <p:nvPr/>
        </p:nvSpPr>
        <p:spPr>
          <a:xfrm>
            <a:off x="1716353" y="613818"/>
            <a:ext cx="5426301" cy="3712787"/>
          </a:xfrm>
          <a:custGeom>
            <a:avLst/>
            <a:gdLst/>
            <a:ahLst/>
            <a:cxnLst/>
            <a:rect l="0" t="0" r="r" b="b"/>
            <a:pathLst>
              <a:path w="16617" h="15158">
                <a:moveTo>
                  <a:pt x="484" y="3234"/>
                </a:moveTo>
                <a:cubicBezTo>
                  <a:pt x="13361" y="15157"/>
                  <a:pt x="15448" y="0"/>
                  <a:pt x="7550" y="4021"/>
                </a:cubicBezTo>
                <a:cubicBezTo>
                  <a:pt x="0" y="7865"/>
                  <a:pt x="7479" y="12169"/>
                  <a:pt x="9843" y="12981"/>
                </a:cubicBezTo>
                <a:cubicBezTo>
                  <a:pt x="13688" y="14215"/>
                  <a:pt x="16616" y="14321"/>
                  <a:pt x="16616" y="14321"/>
                </a:cubicBezTo>
              </a:path>
            </a:pathLst>
          </a:custGeom>
          <a:ln w="27360">
            <a:solidFill>
              <a:srgbClr val="00FFFF"/>
            </a:solidFill>
            <a:round/>
          </a:ln>
        </p:spPr>
      </p:sp>
      <p:sp>
        <p:nvSpPr>
          <p:cNvPr id="170" name="Line 4"/>
          <p:cNvSpPr/>
          <p:nvPr/>
        </p:nvSpPr>
        <p:spPr>
          <a:xfrm>
            <a:off x="1586060" y="1145336"/>
            <a:ext cx="2461542" cy="1544586"/>
          </a:xfrm>
          <a:prstGeom prst="line">
            <a:avLst/>
          </a:prstGeom>
          <a:ln w="18360">
            <a:solidFill>
              <a:srgbClr val="FFFFFF"/>
            </a:solidFill>
            <a:round/>
          </a:ln>
        </p:spPr>
      </p:sp>
      <p:sp>
        <p:nvSpPr>
          <p:cNvPr id="171" name="TextShape 5"/>
          <p:cNvSpPr txBox="1"/>
          <p:nvPr/>
        </p:nvSpPr>
        <p:spPr>
          <a:xfrm rot="2374200">
            <a:off x="3281839" y="2511606"/>
            <a:ext cx="1069782" cy="233672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photon</a:t>
            </a:r>
            <a:endParaRPr/>
          </a:p>
        </p:txBody>
      </p:sp>
      <p:sp>
        <p:nvSpPr>
          <p:cNvPr id="172" name="Line 6"/>
          <p:cNvSpPr/>
          <p:nvPr/>
        </p:nvSpPr>
        <p:spPr>
          <a:xfrm>
            <a:off x="1881915" y="1367251"/>
            <a:ext cx="5219594" cy="2893955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173" name="TextShape 7"/>
          <p:cNvSpPr txBox="1"/>
          <p:nvPr/>
        </p:nvSpPr>
        <p:spPr>
          <a:xfrm>
            <a:off x="291274" y="3320394"/>
            <a:ext cx="4393420" cy="1110554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 sz="1400" b="1" dirty="0">
                <a:solidFill>
                  <a:srgbClr val="FFFF00"/>
                </a:solidFill>
                <a:latin typeface="arial"/>
              </a:rPr>
              <a:t>high energy neutrinos:</a:t>
            </a:r>
            <a:endParaRPr sz="1400" dirty="0"/>
          </a:p>
          <a:p>
            <a:pPr>
              <a:buBlip>
                <a:blip r:embed="rId4"/>
              </a:buBlip>
            </a:pPr>
            <a:r>
              <a:rPr lang="en-US" sz="1400" dirty="0">
                <a:solidFill>
                  <a:srgbClr val="FFFF00"/>
                </a:solidFill>
                <a:latin typeface="arial"/>
              </a:rPr>
              <a:t> travel in straight lines → point to their source</a:t>
            </a:r>
            <a:endParaRPr sz="1400" dirty="0"/>
          </a:p>
          <a:p>
            <a:pPr>
              <a:buBlip>
                <a:blip r:embed="rId4"/>
              </a:buBlip>
            </a:pPr>
            <a:r>
              <a:rPr lang="en-US" sz="1400" dirty="0">
                <a:solidFill>
                  <a:srgbClr val="FFFF00"/>
                </a:solidFill>
                <a:latin typeface="arial"/>
              </a:rPr>
              <a:t> are produced in proton accelerators</a:t>
            </a:r>
            <a:endParaRPr sz="1400" dirty="0"/>
          </a:p>
          <a:p>
            <a:pPr>
              <a:buBlip>
                <a:blip r:embed="rId4"/>
              </a:buBlip>
            </a:pPr>
            <a:r>
              <a:rPr lang="en-US" sz="1400" dirty="0">
                <a:solidFill>
                  <a:srgbClr val="FFFF00"/>
                </a:solidFill>
                <a:latin typeface="arial"/>
              </a:rPr>
              <a:t> are not absorbed on their way here</a:t>
            </a:r>
            <a:endParaRPr sz="1400" dirty="0"/>
          </a:p>
          <a:p>
            <a:pPr lvl="1">
              <a:buBlip>
                <a:blip r:embed="rId4"/>
              </a:buBlip>
            </a:pPr>
            <a:r>
              <a:rPr lang="en-US" sz="1400" dirty="0">
                <a:solidFill>
                  <a:srgbClr val="FFFF00"/>
                </a:solidFill>
                <a:latin typeface="arial"/>
              </a:rPr>
              <a:t> → “ideal” messenger particle</a:t>
            </a:r>
          </a:p>
          <a:p>
            <a:pPr lvl="1">
              <a:buBlip>
                <a:blip r:embed="rId4"/>
              </a:buBlip>
            </a:pPr>
            <a:r>
              <a:rPr lang="en-US" sz="1400" dirty="0">
                <a:solidFill>
                  <a:srgbClr val="FFFF00"/>
                </a:solidFill>
                <a:latin typeface="arial"/>
              </a:rPr>
              <a:t> free very-long baseline beam of very 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  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"/>
              </a:rPr>
              <a:t>    high energy neutrino</a:t>
            </a:r>
            <a:endParaRPr dirty="0"/>
          </a:p>
          <a:p>
            <a:r>
              <a:rPr lang="en-US" dirty="0">
                <a:solidFill>
                  <a:srgbClr val="FFFF00"/>
                </a:solidFill>
                <a:latin typeface="Times New Roman"/>
              </a:rPr>
              <a:t> </a:t>
            </a:r>
            <a:endParaRPr dirty="0"/>
          </a:p>
        </p:txBody>
      </p:sp>
      <p:sp>
        <p:nvSpPr>
          <p:cNvPr id="174" name="TextShape 8"/>
          <p:cNvSpPr txBox="1"/>
          <p:nvPr/>
        </p:nvSpPr>
        <p:spPr>
          <a:xfrm>
            <a:off x="3748807" y="243470"/>
            <a:ext cx="7348708" cy="758576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 dirty="0">
                <a:solidFill>
                  <a:srgbClr val="FFFF00"/>
                </a:solidFill>
                <a:latin typeface="arial"/>
              </a:rPr>
              <a:t>high energy</a:t>
            </a:r>
            <a:endParaRPr dirty="0"/>
          </a:p>
          <a:p>
            <a:r>
              <a:rPr lang="en-US" sz="2900" dirty="0">
                <a:solidFill>
                  <a:srgbClr val="FFFF00"/>
                </a:solidFill>
                <a:latin typeface="arial"/>
              </a:rPr>
              <a:t>Neutrino from the Universe</a:t>
            </a:r>
            <a:endParaRPr dirty="0"/>
          </a:p>
        </p:txBody>
      </p:sp>
      <p:sp>
        <p:nvSpPr>
          <p:cNvPr id="2" name="Tekstvak 1"/>
          <p:cNvSpPr txBox="1"/>
          <p:nvPr/>
        </p:nvSpPr>
        <p:spPr>
          <a:xfrm>
            <a:off x="5221010" y="2878706"/>
            <a:ext cx="296834" cy="4480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Can we improve?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CEEF8F-1CF6-4C78-9E3D-760A5178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31525"/>
            <a:ext cx="2808312" cy="39651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B92B7E46-C7E2-40A9-BB09-30CDBE8E331F}"/>
              </a:ext>
            </a:extLst>
          </p:cNvPr>
          <p:cNvCxnSpPr>
            <a:cxnSpLocks/>
          </p:cNvCxnSpPr>
          <p:nvPr/>
        </p:nvCxnSpPr>
        <p:spPr>
          <a:xfrm flipV="1">
            <a:off x="490955" y="915566"/>
            <a:ext cx="2352853" cy="378106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6F84CC-131C-40A2-AAB0-C77D00E50EB5}"/>
              </a:ext>
            </a:extLst>
          </p:cNvPr>
          <p:cNvSpPr txBox="1"/>
          <p:nvPr/>
        </p:nvSpPr>
        <p:spPr>
          <a:xfrm>
            <a:off x="4067944" y="987574"/>
            <a:ext cx="46283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Tracks going through both building blocks </a:t>
            </a:r>
          </a:p>
          <a:p>
            <a:endParaRPr lang="en-US" dirty="0"/>
          </a:p>
          <a:p>
            <a:r>
              <a:rPr lang="en-US" dirty="0"/>
              <a:t>Should have extremely good resolution</a:t>
            </a:r>
          </a:p>
          <a:p>
            <a:endParaRPr lang="en-US" dirty="0"/>
          </a:p>
          <a:p>
            <a:r>
              <a:rPr lang="en-US" dirty="0"/>
              <a:t>Horizontal tracks : good for very high energy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What is the resolution?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Interesting region in the sky?</a:t>
            </a:r>
          </a:p>
          <a:p>
            <a:pPr marL="285750" indent="-285750">
              <a:buFontTx/>
              <a:buChar char="-"/>
            </a:pPr>
            <a:r>
              <a:rPr lang="en-US" dirty="0"/>
              <a:t>May make good case for 3</a:t>
            </a:r>
            <a:r>
              <a:rPr lang="en-US" baseline="30000" dirty="0"/>
              <a:t>rd</a:t>
            </a:r>
            <a:r>
              <a:rPr lang="en-US" dirty="0"/>
              <a:t> building block</a:t>
            </a:r>
            <a:r>
              <a:rPr lang="en-US" dirty="0" smtClean="0"/>
              <a:t>….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(idea for master project)</a:t>
            </a:r>
            <a:endParaRPr lang="en-US" dirty="0"/>
          </a:p>
          <a:p>
            <a:pPr marL="285750" indent="-285750">
              <a:buFontTx/>
              <a:buChar char="-"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847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CEEF8F-1CF6-4C78-9E3D-760A5178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31525"/>
            <a:ext cx="2808312" cy="39651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B92B7E46-C7E2-40A9-BB09-30CDBE8E331F}"/>
              </a:ext>
            </a:extLst>
          </p:cNvPr>
          <p:cNvCxnSpPr>
            <a:cxnSpLocks/>
          </p:cNvCxnSpPr>
          <p:nvPr/>
        </p:nvCxnSpPr>
        <p:spPr>
          <a:xfrm flipV="1">
            <a:off x="490955" y="915566"/>
            <a:ext cx="2352853" cy="378106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53E475-752E-49C8-9CAA-0DE1C31BDCF2}"/>
              </a:ext>
            </a:extLst>
          </p:cNvPr>
          <p:cNvSpPr txBox="1"/>
          <p:nvPr/>
        </p:nvSpPr>
        <p:spPr>
          <a:xfrm>
            <a:off x="4067944" y="987574"/>
            <a:ext cx="46283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Tracks going through both building blocks </a:t>
            </a:r>
          </a:p>
          <a:p>
            <a:endParaRPr lang="en-US" dirty="0"/>
          </a:p>
          <a:p>
            <a:r>
              <a:rPr lang="en-US" dirty="0"/>
              <a:t>Should have extremely good resolution</a:t>
            </a:r>
          </a:p>
          <a:p>
            <a:endParaRPr lang="en-US" dirty="0"/>
          </a:p>
          <a:p>
            <a:r>
              <a:rPr lang="en-US" dirty="0"/>
              <a:t>Horizontal tracks : good for very high energy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What is the resolution?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Interesting region in the sky?</a:t>
            </a:r>
          </a:p>
          <a:p>
            <a:pPr marL="285750" indent="-285750">
              <a:buFontTx/>
              <a:buChar char="-"/>
            </a:pPr>
            <a:r>
              <a:rPr lang="en-US" dirty="0"/>
              <a:t>May make good case for 3</a:t>
            </a:r>
            <a:r>
              <a:rPr lang="en-US" baseline="30000" dirty="0"/>
              <a:t>rd</a:t>
            </a:r>
            <a:r>
              <a:rPr lang="en-US" dirty="0"/>
              <a:t> building block</a:t>
            </a:r>
            <a:r>
              <a:rPr lang="en-US" dirty="0" smtClean="0"/>
              <a:t>….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(idea for master project)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x-none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B16F831-5C48-45F4-826C-BFF7C81C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594" y="2777559"/>
            <a:ext cx="1514475" cy="15906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C22CCA03-38CB-47DC-B7F3-5F8A4E3EE4CC}"/>
              </a:ext>
            </a:extLst>
          </p:cNvPr>
          <p:cNvCxnSpPr>
            <a:cxnSpLocks/>
          </p:cNvCxnSpPr>
          <p:nvPr/>
        </p:nvCxnSpPr>
        <p:spPr>
          <a:xfrm flipV="1">
            <a:off x="490955" y="3572898"/>
            <a:ext cx="3648997" cy="7897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DE7559C-F98F-4DA6-AA8C-CE65D8F534FB}"/>
              </a:ext>
            </a:extLst>
          </p:cNvPr>
          <p:cNvCxnSpPr>
            <a:cxnSpLocks/>
          </p:cNvCxnSpPr>
          <p:nvPr/>
        </p:nvCxnSpPr>
        <p:spPr>
          <a:xfrm flipH="1" flipV="1">
            <a:off x="683569" y="3003799"/>
            <a:ext cx="3384375" cy="154847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375D7347-A8EF-4B3C-A1E2-F256FA499B5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987574"/>
            <a:ext cx="1751603" cy="3709055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Can we improve?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24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end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42B-6991-4880-803B-B9DB47F428CB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8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Sample of signal-like neutrinos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90"/>
            <a:ext cx="5099721" cy="32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9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08847"/>
            <a:ext cx="8001000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Library of new physics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70" y="932123"/>
            <a:ext cx="5260942" cy="19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7574"/>
            <a:ext cx="2171328" cy="16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01242"/>
            <a:ext cx="217534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03798"/>
            <a:ext cx="4139952" cy="16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5"/>
          <p:cNvPicPr/>
          <p:nvPr/>
        </p:nvPicPr>
        <p:blipFill>
          <a:blip r:embed="rId2"/>
          <a:stretch/>
        </p:blipFill>
        <p:spPr>
          <a:xfrm>
            <a:off x="2918715" y="1843412"/>
            <a:ext cx="3573123" cy="1706491"/>
          </a:xfrm>
          <a:prstGeom prst="rect">
            <a:avLst/>
          </a:prstGeom>
          <a:ln>
            <a:noFill/>
          </a:ln>
        </p:spPr>
      </p:pic>
      <p:pic>
        <p:nvPicPr>
          <p:cNvPr id="227" name="Picture 226"/>
          <p:cNvPicPr/>
          <p:nvPr/>
        </p:nvPicPr>
        <p:blipFill>
          <a:blip r:embed="rId3"/>
          <a:stretch/>
        </p:blipFill>
        <p:spPr>
          <a:xfrm>
            <a:off x="6182594" y="931994"/>
            <a:ext cx="2745642" cy="1458612"/>
          </a:xfrm>
          <a:prstGeom prst="rect">
            <a:avLst/>
          </a:prstGeom>
          <a:ln>
            <a:noFill/>
          </a:ln>
        </p:spPr>
      </p:pic>
      <p:pic>
        <p:nvPicPr>
          <p:cNvPr id="228" name="Picture 227"/>
          <p:cNvPicPr/>
          <p:nvPr/>
        </p:nvPicPr>
        <p:blipFill>
          <a:blip r:embed="rId4"/>
          <a:stretch/>
        </p:blipFill>
        <p:spPr>
          <a:xfrm>
            <a:off x="2682618" y="3659880"/>
            <a:ext cx="1810074" cy="1150234"/>
          </a:xfrm>
          <a:prstGeom prst="rect">
            <a:avLst/>
          </a:prstGeom>
          <a:ln>
            <a:noFill/>
          </a:ln>
        </p:spPr>
      </p:pic>
      <p:pic>
        <p:nvPicPr>
          <p:cNvPr id="229" name="Picture 228"/>
          <p:cNvPicPr/>
          <p:nvPr/>
        </p:nvPicPr>
        <p:blipFill>
          <a:blip r:embed="rId5"/>
          <a:stretch/>
        </p:blipFill>
        <p:spPr>
          <a:xfrm>
            <a:off x="4627557" y="3666739"/>
            <a:ext cx="2246346" cy="1172033"/>
          </a:xfrm>
          <a:prstGeom prst="rect">
            <a:avLst/>
          </a:prstGeom>
          <a:ln>
            <a:noFill/>
          </a:ln>
        </p:spPr>
      </p:pic>
      <p:pic>
        <p:nvPicPr>
          <p:cNvPr id="230" name="Picture 229"/>
          <p:cNvPicPr/>
          <p:nvPr/>
        </p:nvPicPr>
        <p:blipFill>
          <a:blip r:embed="rId6"/>
          <a:stretch/>
        </p:blipFill>
        <p:spPr>
          <a:xfrm>
            <a:off x="475132" y="941301"/>
            <a:ext cx="1790807" cy="1075038"/>
          </a:xfrm>
          <a:prstGeom prst="rect">
            <a:avLst/>
          </a:prstGeom>
          <a:ln>
            <a:noFill/>
          </a:ln>
        </p:spPr>
      </p:pic>
      <p:pic>
        <p:nvPicPr>
          <p:cNvPr id="231" name="Picture 230"/>
          <p:cNvPicPr/>
          <p:nvPr/>
        </p:nvPicPr>
        <p:blipFill>
          <a:blip r:embed="rId7"/>
          <a:stretch/>
        </p:blipFill>
        <p:spPr>
          <a:xfrm>
            <a:off x="475132" y="2147627"/>
            <a:ext cx="1790480" cy="1078222"/>
          </a:xfrm>
          <a:prstGeom prst="rect">
            <a:avLst/>
          </a:prstGeom>
          <a:ln>
            <a:noFill/>
          </a:ln>
        </p:spPr>
      </p:pic>
      <p:sp>
        <p:nvSpPr>
          <p:cNvPr id="232" name="TextShape 1"/>
          <p:cNvSpPr txBox="1"/>
          <p:nvPr/>
        </p:nvSpPr>
        <p:spPr>
          <a:xfrm>
            <a:off x="473173" y="159211"/>
            <a:ext cx="7029994" cy="636352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 sz="4300">
                <a:solidFill>
                  <a:srgbClr val="666666"/>
                </a:solidFill>
                <a:latin typeface="Arial"/>
              </a:rPr>
              <a:t>neutrino telescopes</a:t>
            </a:r>
            <a:endParaRPr/>
          </a:p>
        </p:txBody>
      </p:sp>
      <p:sp>
        <p:nvSpPr>
          <p:cNvPr id="233" name="CustomShape 2"/>
          <p:cNvSpPr/>
          <p:nvPr/>
        </p:nvSpPr>
        <p:spPr>
          <a:xfrm>
            <a:off x="4733359" y="2247316"/>
            <a:ext cx="223361" cy="154067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3"/>
          <p:cNvSpPr/>
          <p:nvPr/>
        </p:nvSpPr>
        <p:spPr>
          <a:xfrm>
            <a:off x="4587718" y="3448008"/>
            <a:ext cx="223361" cy="154067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4"/>
          <p:cNvSpPr/>
          <p:nvPr/>
        </p:nvSpPr>
        <p:spPr>
          <a:xfrm>
            <a:off x="5342378" y="2056509"/>
            <a:ext cx="223361" cy="154067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TextShape 5"/>
          <p:cNvSpPr txBox="1"/>
          <p:nvPr/>
        </p:nvSpPr>
        <p:spPr>
          <a:xfrm>
            <a:off x="802337" y="1027765"/>
            <a:ext cx="1015574" cy="405864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/>
              </a:rPr>
              <a:t>Antares</a:t>
            </a:r>
            <a:endParaRPr/>
          </a:p>
          <a:p>
            <a:pPr algn="ctr"/>
            <a:r>
              <a:rPr lang="en-US" b="1">
                <a:solidFill>
                  <a:srgbClr val="FFFF00"/>
                </a:solidFill>
                <a:latin typeface="Times New Roman"/>
              </a:rPr>
              <a:t>2007-now</a:t>
            </a:r>
            <a:endParaRPr/>
          </a:p>
        </p:txBody>
      </p:sp>
      <p:sp>
        <p:nvSpPr>
          <p:cNvPr id="237" name="TextShape 6"/>
          <p:cNvSpPr txBox="1"/>
          <p:nvPr/>
        </p:nvSpPr>
        <p:spPr>
          <a:xfrm>
            <a:off x="778172" y="2574310"/>
            <a:ext cx="1129532" cy="405864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</a:rPr>
              <a:t>KM3NeT</a:t>
            </a:r>
            <a:endParaRPr dirty="0"/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</a:rPr>
              <a:t>2015+</a:t>
            </a:r>
            <a:endParaRPr dirty="0"/>
          </a:p>
        </p:txBody>
      </p:sp>
      <p:sp>
        <p:nvSpPr>
          <p:cNvPr id="238" name="TextShape 7"/>
          <p:cNvSpPr txBox="1"/>
          <p:nvPr/>
        </p:nvSpPr>
        <p:spPr>
          <a:xfrm>
            <a:off x="2983211" y="4308112"/>
            <a:ext cx="1184075" cy="405864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Amanda</a:t>
            </a:r>
            <a:endParaRPr sz="1600" dirty="0">
              <a:latin typeface="+mj-lt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-2009</a:t>
            </a:r>
            <a:endParaRPr sz="1600" dirty="0">
              <a:latin typeface="+mj-lt"/>
            </a:endParaRPr>
          </a:p>
        </p:txBody>
      </p:sp>
      <p:sp>
        <p:nvSpPr>
          <p:cNvPr id="239" name="TextShape 8"/>
          <p:cNvSpPr txBox="1"/>
          <p:nvPr/>
        </p:nvSpPr>
        <p:spPr>
          <a:xfrm>
            <a:off x="4528775" y="4329544"/>
            <a:ext cx="2443909" cy="405864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+mj-lt"/>
              </a:rPr>
              <a:t>IceCube</a:t>
            </a:r>
            <a:r>
              <a:rPr lang="en-US" sz="1600" b="1" dirty="0">
                <a:solidFill>
                  <a:srgbClr val="FFFF00"/>
                </a:solidFill>
                <a:latin typeface="+mj-lt"/>
              </a:rPr>
              <a:t> </a:t>
            </a:r>
            <a:endParaRPr sz="1600" dirty="0">
              <a:latin typeface="+mj-lt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+mj-lt"/>
              </a:rPr>
              <a:t>2007-now</a:t>
            </a:r>
            <a:endParaRPr sz="1600" dirty="0">
              <a:latin typeface="+mj-lt"/>
            </a:endParaRPr>
          </a:p>
        </p:txBody>
      </p:sp>
      <p:sp>
        <p:nvSpPr>
          <p:cNvPr id="240" name="CustomShape 9"/>
          <p:cNvSpPr/>
          <p:nvPr/>
        </p:nvSpPr>
        <p:spPr>
          <a:xfrm>
            <a:off x="320673" y="870269"/>
            <a:ext cx="2073600" cy="2425632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0"/>
          <p:cNvSpPr/>
          <p:nvPr/>
        </p:nvSpPr>
        <p:spPr>
          <a:xfrm>
            <a:off x="6076137" y="882271"/>
            <a:ext cx="2934063" cy="1692039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TextShape 11"/>
          <p:cNvSpPr txBox="1"/>
          <p:nvPr/>
        </p:nvSpPr>
        <p:spPr>
          <a:xfrm>
            <a:off x="6541800" y="2083207"/>
            <a:ext cx="2063477" cy="233672"/>
          </a:xfrm>
          <a:prstGeom prst="rect">
            <a:avLst/>
          </a:prstGeom>
          <a:noFill/>
          <a:ln>
            <a:noFill/>
          </a:ln>
        </p:spPr>
        <p:txBody>
          <a:bodyPr lIns="72886" tIns="36443" rIns="72886" bIns="36443"/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</a:rPr>
              <a:t>Lake Baikal, NT200+, GVD</a:t>
            </a:r>
            <a:endParaRPr dirty="0"/>
          </a:p>
        </p:txBody>
      </p:sp>
      <p:sp>
        <p:nvSpPr>
          <p:cNvPr id="243" name="CustomShape 12"/>
          <p:cNvSpPr/>
          <p:nvPr/>
        </p:nvSpPr>
        <p:spPr>
          <a:xfrm>
            <a:off x="2574530" y="3601585"/>
            <a:ext cx="4646170" cy="1252373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13"/>
          <p:cNvSpPr/>
          <p:nvPr/>
        </p:nvSpPr>
        <p:spPr>
          <a:xfrm>
            <a:off x="2419092" y="1546301"/>
            <a:ext cx="2382191" cy="768374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245" name="Line 14"/>
          <p:cNvSpPr/>
          <p:nvPr/>
        </p:nvSpPr>
        <p:spPr>
          <a:xfrm flipV="1">
            <a:off x="5541900" y="1629580"/>
            <a:ext cx="530646" cy="44432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31005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155575" y="-11251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307975" y="-10108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09B12A-AE2F-46E1-95B1-69EDDDA51354}"/>
              </a:ext>
            </a:extLst>
          </p:cNvPr>
          <p:cNvSpPr/>
          <p:nvPr/>
        </p:nvSpPr>
        <p:spPr>
          <a:xfrm>
            <a:off x="1592796" y="1269088"/>
            <a:ext cx="65075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http://www.cherenkov.nl/aa3d/?f=../aa3d_files/numucc_8.js.gz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x-none" dirty="0">
                <a:hlinkClick r:id="rId3"/>
              </a:rPr>
              <a:t>http://www.cherenkov.nl/aa3d/?f=../aa3d_files/nuecc_3.js.gz</a:t>
            </a:r>
            <a:endParaRPr lang="en-US" dirty="0"/>
          </a:p>
          <a:p>
            <a:endParaRPr lang="en-US" dirty="0"/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http://www.cherenkov.nl/aa3d/?f=../aa3d_files/taux_evt_8.js.gz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AB99C5-A12E-4ACF-9BB7-F6E1B5EBB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" y="946659"/>
            <a:ext cx="1195404" cy="11954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0EB2B37-6BE8-413A-B4B9-B1E85E03B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" y="2185997"/>
            <a:ext cx="1195404" cy="1195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E098B2D-BBBB-4818-9C59-9EE0B9AB5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" y="3505083"/>
            <a:ext cx="1195404" cy="11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Cosmic neutrinos observed!</a:t>
            </a:r>
            <a:endParaRPr lang="nl-NL" dirty="0"/>
          </a:p>
        </p:txBody>
      </p:sp>
      <p:sp>
        <p:nvSpPr>
          <p:cNvPr id="4" name="AutoShape 2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155575" y="-11251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307975" y="-10108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3" name="Group 2"/>
          <p:cNvGrpSpPr/>
          <p:nvPr/>
        </p:nvGrpSpPr>
        <p:grpSpPr>
          <a:xfrm>
            <a:off x="467544" y="1059582"/>
            <a:ext cx="8519083" cy="4756596"/>
            <a:chOff x="467544" y="1412776"/>
            <a:chExt cx="8519082" cy="6342127"/>
          </a:xfrm>
        </p:grpSpPr>
        <p:pic>
          <p:nvPicPr>
            <p:cNvPr id="3078" name="Picture 6" descr="http://atlas.ch/blog/wp-content/uploads/2014/03/astronomyneutrino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35" y="1521597"/>
              <a:ext cx="4322591" cy="279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832350" y="4677138"/>
              <a:ext cx="3911968" cy="3077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43516" indent="-243516">
                <a:buFont typeface="Arial" panose="020B0604020202020204" pitchFamily="34" charset="0"/>
                <a:buChar char="•"/>
              </a:pPr>
              <a:r>
                <a:rPr lang="en-US" dirty="0"/>
                <a:t>Cosmic  neutrinos seen with </a:t>
              </a:r>
              <a:r>
                <a:rPr lang="en-US" dirty="0" err="1"/>
                <a:t>Icecube</a:t>
              </a:r>
              <a:r>
                <a:rPr lang="en-US" dirty="0"/>
                <a:t>.</a:t>
              </a:r>
            </a:p>
            <a:p>
              <a:pPr marL="243516" indent="-243516">
                <a:buFont typeface="Arial" panose="020B0604020202020204" pitchFamily="34" charset="0"/>
                <a:buChar char="•"/>
              </a:pPr>
              <a:r>
                <a:rPr lang="en-US" dirty="0"/>
                <a:t>Energies: PeV</a:t>
              </a:r>
            </a:p>
            <a:p>
              <a:pPr marL="243516" indent="-243516">
                <a:buFont typeface="Arial" panose="020B0604020202020204" pitchFamily="34" charset="0"/>
                <a:buChar char="•"/>
              </a:pPr>
              <a:r>
                <a:rPr lang="en-US" dirty="0"/>
                <a:t>Most are electron- and tau neutrinos</a:t>
              </a:r>
            </a:p>
            <a:p>
              <a:pPr marL="633142" lvl="1" indent="-243516">
                <a:buFont typeface="Arial" panose="020B0604020202020204" pitchFamily="34" charset="0"/>
                <a:buChar char="•"/>
              </a:pPr>
              <a:r>
                <a:rPr lang="en-US" dirty="0"/>
                <a:t>Bad resolution</a:t>
              </a:r>
            </a:p>
            <a:p>
              <a:pPr marL="633142" lvl="1" indent="-243516">
                <a:buFont typeface="Arial" panose="020B0604020202020204" pitchFamily="34" charset="0"/>
                <a:buChar char="•"/>
              </a:pPr>
              <a:r>
                <a:rPr lang="en-US" dirty="0"/>
                <a:t>Sources unknown	 </a:t>
              </a:r>
            </a:p>
            <a:p>
              <a:pPr marL="243516" indent="-243516">
                <a:buFont typeface="Arial" panose="020B0604020202020204" pitchFamily="34" charset="0"/>
                <a:buChar char="•"/>
              </a:pPr>
              <a:endParaRPr lang="en-US" dirty="0"/>
            </a:p>
            <a:p>
              <a:endParaRPr lang="en-US" dirty="0"/>
            </a:p>
            <a:p>
              <a:endParaRPr lang="nl-NL" dirty="0"/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412776"/>
              <a:ext cx="3688408" cy="513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2484"/>
            <a:ext cx="4414627" cy="238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24528" y="2188921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Tracks quoted as &lt;1.2 </a:t>
            </a:r>
            <a:r>
              <a:rPr lang="en-US" dirty="0" err="1"/>
              <a:t>deg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59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Sources of </a:t>
            </a:r>
            <a:r>
              <a:rPr lang="nl-NL" dirty="0" err="1"/>
              <a:t>IceCube</a:t>
            </a:r>
            <a:r>
              <a:rPr lang="nl-NL" dirty="0"/>
              <a:t> </a:t>
            </a:r>
            <a:r>
              <a:rPr lang="nl-NL" dirty="0" err="1"/>
              <a:t>neutrinos</a:t>
            </a:r>
            <a:r>
              <a:rPr lang="nl-NL" dirty="0"/>
              <a:t>?</a:t>
            </a:r>
          </a:p>
        </p:txBody>
      </p:sp>
      <p:sp>
        <p:nvSpPr>
          <p:cNvPr id="4" name="AutoShape 2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155575" y="-11251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data:image/jpeg;base64,/9j/4AAQSkZJRgABAQAAAQABAAD/2wCEAAkGBxATEhUSExIVFhUVFhcYFRUYFxkXFRcaFhUYGRcYFxYYHSggGBolGxUdIzEhJSsrLi4uGB8zODMtNygtLisBCgoKDg0OFxAQGy0fHyAtKy0tLS0rLS0tLS0tMi0vLS0tKy4rKy0tLSstNysuKy0tLSsrLS0tMjctLTU1NTEtMP/AABEIAK4BIgMBIgACEQEDEQH/xAAbAAABBQEBAAAAAAAAAAAAAAAAAQIDBAUGB//EAEcQAAIAAwUEBAgLCAEFAQAAAAECAAMRBBIhMUEFUWGREyJxgQYyQnOhsdHwIzM0UlNykpOz0uEUFUNUYoKywfEHFiRjooP/xAAYAQEBAQEBAAAAAAAAAAAAAAAAAQIDBP/EACkRAQEAAgECAwcFAAAAAAAAAAABAhESAxMhMUEEFFFhcZHwIlOBodH/2gAMAwEAAhEDEQA/APcY57bs62CaRJv9HclVKqrMKziJpS8MXCUwx7CY6GCJZt06XU4Zb1L9XJmfbenYIZzJ0AMrpEuhpl2b8YRLwxCZldOMJNtNsWWjIbS5KzQ4aUgcTDKHR0UIOqHrjiMc6R1sEZ4fN396nh+ifn593DzrRtQPPA6U0lTLgCLdvCzIUZWu0Y9LeFKnPKkac+ZbDYgZZmGeZksVIo10zkD+NLFBcJxummeMdLBCYefiuXtUvH9GPhr089fH6uPT96JPlh3Z5aiV0hVVKm+84N5ALkDo7zC7TOmNIbsu3W5VkNOE9vhD046Ik3ehmU6oljDpLvi17Y7KCJw+Zfa5Zq4Y/wATXx/3+o45pu1Wc3KgVtI66gAKZ5WSwNMSqEMB5QGMRy7TtW7KIDlvgi6sigMBZWaYpNOqTNF2ujEaYR1M3ackEqGvsMCqAzGH1ggN3tNIYbRPbxZQQama4qON1LwI7WEOHzq++T9vH7Oasdu2nekFpc0oJUtZxKIKzHlsWenjdVrgwFMXrlDLG+1uh6zuJt6SOtLVhcnIqu1Qq9aW9XppShqDHTizzW8ac3ES1WWvNrzcmhDsuT5a3+Dlpp34dITuOQ9UOHzq32yenTx9PT880n7xkJRGnIWApQspc01KjXsENO1pfkrNY7hKmDfqygaHXSLEuSAKBQBu/QYDWHUBw8bfXLceFc46PCp/vJ8hZpveZQ3/APsrodIb+2Wk5SE/unEHP+mW3HlF9lFOsa+rlrnlC3a55bvb76wGetoth/gyR/8AsxplX+EMqn7PGHI9rOkgb+s53V0FdeUXmxw5w8QGVIn2tkV6SaMobNxSoB3HeeQhxtFsGcqRx+FcDSv8I8eXGLWzPiZXm0/xETDA0009kBnftlqHjWeX3TidNKywNDrDm2nMHjWab3NKI1yq4Pk7ovlaZctD7/7hAAcu/wBeXf6YCmdrIPGScp807b9UBGh1h67Ws5NOmQH5rMFb7LUMWKUzw4jLeajTXPfCNKwoQCN2Vcs9DrASgwsZ37qkeSgQ6lKymP8AdLKnQxUe1S0YqLYFYAm5MKOAFzrWkw0+trBdNyCM8T7SuctJgGstrrE+bfAfbhy7Wk1o5Ms5UmApU7lY9Vz9UmCL0EEEAQQQQBBBBAEEEEB4h4Q/KrR56b+I0EO8IB/5Vo89N/EaCA9tggggCCCEZgASTQDEk5CAWIrRaEQXnYKN5NBU5Dt4RT/bJk34gAL9M4N0+bTAv24LiCC0TWbZ6Kb5JeZ9I+LCud3RBwUAQERtc5/ipdB8+bVRlmJfjHHRrnaYa2z72M5jM/pJuy9cOjUUYZYPezzjQLaDP1dsAXv9/wBICKUt0BURVUYADAAV0AHvWHAEYkd5P6dsSM1IaF1PLQe/+oBoLHQAduOY4dv6Qq1Gg449nDtiSGDHHTTjxgG1Y6Ydv6Q6p3Dn+kPhjYmnOAaLxxp2Y9uOWuEOJO4c+3h2c4fDJhwpvw9vogESudBjx5abqQ6p3Dn+kOEEBU2YT0MrAfFpr/SvDt5Q+ZNJwC1I3HAHDMkdvGIdm1aTL0Xo07T1RyHr9d1QBgICFTMOPVHZUnmfZCNLfMMa7qrj/wDMcz4YbSWzspdRdmK0tKGjM7GtD1GFAKkA6gmlFrG9sW3JMlJde8QoBrWpIFCcSTF1dba43W1kdJoVPbXjqO7nDb0xfIBG4N27wKaYdvey17QlSiL7XQwZgaG71BebECgNMaZmhplE37UnR9LU3Lt6tDWlK1pSuWkRkizg27gDUHkRWMbwq2TJmyi86Wj9Hil5rpDeSQ9V61cqsMTGtZrQk1BMTrK1RTQ0JBwPEHgeOESiXqppwzXlp3Q2S6ZHg6CQ1K3QUCgs5IqiOR1xU0v0xpiCKCNGaXAoQCNddMaimOsLOtKpS+Ql4hQSRdYnIY6+yJJE9JihlZWB1UgjdgRniDygu/HdZP7MiCssmTTO4wEsUoTWWwKDWpAB4w+z7WcLfcJMl4/CSjlSt4tLY4AUp1WY8BFq22UFWqMCCDhWoIxw17I5hbNImSnsqTJlSJlTV1ersytfPVNbxPVO7KLp0mMrr7La5cwEowNMCNVO5lOKngcYnjnJcqWwBBaq1CzAzdIKMai+TVheGRqDTKLkq3TZfxg6RPpEXrj68sZ/WTf4oGMNM5YWNeCI5E5XUMjBlYVDA1BG8EZxJEYEEEEB4n4QfKrR56b+I0JC+EHyq0eem/iNCQHtsEEV7daxLWtCxJoiDxnY1oq8ia5AAk4AwC2u1LLAJqSTRVGLMfmqNTh2AAk0AJisljaYQ0+hANVlDFFpkW+kbXHAYUFReLrHZyCZkzrTSKEgG6gzuS/6cMTmxoToBcv8DyPH2eqAdDGNcB3n31hHfQV7aH30hGYDAA8oDN2xb5ksqJV3EOWrLZ7tEdlbqsMC6gU1rGhZZ95FYjNQciMxuOMUZFgpPadfmG+qLdJa6LrOct3wuWlDF9DjWh4YHhj6fQYKkQanP1cIdDQ/A8jCGYBv5GCBscOfsh8Rq1NDXXDt4cPVDr/A8jx9nqgFJhEEMmOMseWg/wCPTD7/AAPKAHMcxaklzbVMlVl4rILClWJlzJpI7SlVroKd3STG4Hl2e2KdReLUNSAK0OQxGn9fritYxcltCHrGnkjPid3Zv5b4pLbFJCqwqxIHClL3eK5RfQgCgBp2GIliLZnxMrzaf4iLMVNmv8DLz+LTQ/N/SLBfgeR4+z1QRWt+z5U3CYit1SBUVIxBw3YgH+0bhGfs7YHRTL4eopgsbDvlgc9x4jdDr/A8jFlrUzyk1GL4SWYvKqELlQ1FDXR1hdJI1wMUfCT9ql2QCyyg5xDymq1VYNfq1Rvz1ywrUdMSOPL33wxKVpjvy30r6/XCXRLpn+C04tZ0LSzLbEspvVvMSzHrEnEsTiTnGoMDwPr19vOAPwPI8Pb64RmqNeUKlu6q7Sk3lzIuuj4LeJ6Ng4AAxNSoyijsFr0q8pZTfmnrIVBvTWY9UgYVOYjXD1GR5H30iLAZA9w7fZ6eMRZ4nrNvChBUn36pijK2DIXEKT1SvWNag51GRNBSpi0zDUE78DxxHEU96w/pbudSu+hqO3hx574J5MyybIlyAVloqgsTgAMWYnGgFcTQdw4xbSWRF28DoeUMWmVDwwPDD0+9Iu2uakbEwJmSSFc4sp+LmfXA8Vv6xjlW8BSLNitomVWhV1pflnxlrkeKmhowwNDqCBOGG48jw9vritbbMHoykpMWtx7tSK0qCPKQ4VXWmhAIjFXIIqWC2X6qwuzEoHTOlcmU+UjUNDwINCCBbgPE/CD5VaPPTfxGhIXwg+VWjz038RoSA9sZgBUmgGJJyEUbAhc9Ow8YUlKfJQ0NSNGagJ3C6NCSbT65SRpMJL+bShYcQSVUjcxi/AEIxoIWGNmB3+z34QCotO3WFIhYIBj8NcIcBCa9g9f/ABDoAhjZgd/Lvh8NGZ7h/v8A3AOgjL2ntcSSAUY1FagrTxgpvVIugXh1jhFuyWoOquPFdQwrnRhUeuC6TjPsHr7+EOhqa9sOghr5RQmGlTlifR3cIvTWwjFtk8ZcSTzwHefUYsdMJti7MlK9qeaJjh1frLcmKpUrLIXrNTQA1qM6AZx2UmZWOWNsAJIpUnHjhTHuHojS2fbaxq4umXSumnsz4mV5tP8AERZipslqyZfm0/xEW4w85swYcvQeww6GzMj2GHQBDWzHL3x4RT2ltSVJAMwkA3qGhPiqWOQ3A8oUWgMoYGoNCDvGBgsi5UQsZW1rTNWS7SUvzApuDPHfSovUzpXGlIvWebUAnUA9lRAsSDPtx9uvZCTRDn07fXCTIEVWakLInabvVp78IwkeXKtMxWnIXndZUJW/1SBQ65TAANQKxoh6ERrTrrcaAN3EeLqPm8Rw9UTMKiOf2Uk3pFvM4u32KGYzUD9WUpxIYGjtU4gigoKRqWu1iSt4qzLUABRUipA1IouNa6AHhGXKzS4hh0RqwrUZMK8PenHSJIIpbRs7YTZY+El1oMr6nxpZ7aYHQgHKoNmzT1dVdTVWAI7940PCJIoWUdHNeX5L1mp2k0mgcLxDds07oDyLwg+VWjz038RoSF8IPlVo89N/EaEgPWjNpOmzKEhFly6CmBJLMceDp9mHttZOt1W6pNcslvVYY4jqH3rSCTZb8y0gtgZqm7dRgfgJVD1lOqnlEMuZJJAqwLB5lDLl1rLYq5ICk3gScaa54wG2rV0pCLmeXo/WMvZFvl2lS8m0M6q10kKlK8Ddxzi6kh8fhmz3JuHCC2a81qCK/wCzv9K/JPywfs7/AEr8k/LBEya9v+hDoqpZ3x+FbM6J+SHfs7/SvyT8sBYiI5HtPs3cIZ+zv9K/JPyxGtmenxrZnyU3n+mAytpWN2nIwlyipBWYWWrFRUhSdRUmg3kxqSzETWZ/pW5J+WBbM/0rck/LFdVyU+HefWeEOMyMm0zWl3avMN9rooJWZJoMQM+Hfvio215QWWWtFzpSQobogeqHrXSnUIqKjKDOmra7RQRyltt2Fd+PsjQ2repTpGxzwXIZ+T71jjNrzmunrMTQ4C7U4aHKsdcMdvV0sPVLN2hjnGtsi345x5/Z5s28SzVWgAxGYJvVwzrh3DjG1s+YHFL5ocKqaekR3yw8HbfKad2u3GkylCqHIs19VAYteW4BULU3KNXAV6pjrJbVAO8A7s+ByjkPBgESkUTXwUZ0bQasCaR06SXI+Nbkn5Y8eUeDqY6qy+R7IAcIrtIf6VuSflhFkPQfCvyT8sRzZvhAj0RkQuQ6ZOy0vTFUmgzN1mx0zieXJCywoFAFyqW03mpJrrjWLL2Z/pW5J+WIZlleh+EbI+Sm76sVuUsyXeBFSK6jA9xhNkWMypSSixa6qrU8FAw3DCHiyv8AStyT8sSrZn+lbkn5YFqeYMPfTuMR26bdls1QKCtWpTvqyjmR2xHNs70PwrZHyU/JD/2d/pX5J+WIw4bwk8JZkmZZHMkfDSxXPqdIULg7hUDGmg3x1N2oBGtDFq0bOv0vOWoaiqocfsw2ZYnp8Y32U/LG7lNR27k1FWy7LkrNacEUOwALXRXAua1pWpvmvdFvatnLyJiAVYo10algKrmQM6ZmkPWyP9K3JPyw/wDZ3+lbkn5Yy53Jj+CE61mR/wCWoWYr3aAAClABTeMc/RG+7gdpyFQCTStBXXCKU6Q4IPStiQDgm+o07R3xMbM/0rck/LC3dS3d2rrtZTTqt1lUjLN7tFrWlesIbaJ15pEwAgX6EndMRhd+3c5RIuy1GANMKeJLy3eJlwiDaNnYLLAckdLJotEAos1TTBRSgU8oiPKfCD5VaPPTfxGhIXwg+VWjz038RoSA9fHVtJ3TJYI7ZTG93kTF+yYWTsqStKBsA1KzJjUvkliLzGhNTjnjC7TlMVDoKvLa+o30BDL/AHKWHAkHSLEicrqHU1VgCDvBygKmydjyLMGWSlxWa8QCaVpTAaRdGZ5w6GPod3qMFt35nwQQQQxczz9H6Q+GnMccIdAERMcGpXCuVK5VwB1x1iWGa03j1Z68RAY2xZlqaYROHUC0BqnjBq1a7iGKsMKAUAyJoNoKIq2DZySi5Ut12vGrM1MAPKJ3RcgKk6xo4F5a0JoKmmda0GuAI3HHjEDWFAFAUdQll4EhgTxJvtnvrF9cz76fpCTsATu9O4QWXTk9vIxRyoJNKKA12tM+tUUx9UcDb5M5UmYFzTC8cSaGuCkimWAprHq9tsfVpw57zHJbQsOfafXHfp5Pd0spY8/kqi9UAgljUUNKklqVoN+EW9iTMWXEkNiSrLWoU6imtO6LX7sPSt1GAHWDFqgly1cK8BTcMIuWex0OUei5Sx0mNdJ4Pz6KvYPVHZWSfhHC7JWir2D1RpeD8+fVb94r0dGvXKh1IB8RiCTjXAUpxpHlzjj1sduzY4E8IURVlTMD2Rbjk8dmhDJowPZD4r2yddUmlaY0FATTHCpAyG+CLEEZWzNry52KBgCoYEgAMDnShORwPHKsaimC6NmZcvXD4axxA7/fHjDoIIZM0HEejH/UPhmvZ/v39MA+CCCAhtfi9mP2cfWBE0RtjXsI9vvwhZXijsHqgHxRtfWnSU+bfmnsClAD2mbUfUMXWIAqcAM4o7Lq96ef4tLg1Eta3K9tWfeL9NIDyLwg+VWjz038RoSF8IPlVo89N/EaEgPbYzWboHJOEmY1a6S5jHGv9Dk9zE53sNKGzJYYFWAIIIIIqCDgQQcxABmLvHPt9h5GELrvHPt9h5GKCTGkdVyTK8iYTUp/TNJzG5z2Nj1m0oCJJgGFRhx98cPRD+kXeOcDLz0gVueogGs6kZjn2U9Y5iBJynUc+z2jmN8SQxsMdNfb7/6gDpF3jn774a8wZ1GHGJYQiAaZi7xz7fYeUKZi7xz7fYeRhE3bvVp78IfARmYK5jLfu7+3lDJswEqtRnU47v1IiWZlXdj790Ml4lj3Duz9J9EArlTqOfZ7RzjJtNiU1xGfrA9o5iNqGUxPYPfKLLprHK4uTnbLHD3/AORzit+7QN0dqZYiN7MDGudd51688/bVli4ejqJckgGZRm6S+LtKYHqZ5UJJpSNHY5kpMmSkDgg3iWVwMWeoBYUwunXHujeslkBlSzTyE/xESy7IK1piaVOuGXrhy2vPaSzsKZjMev8AQ8o0OkXeOcQypdKe+nZxixGHnyu6b0i7xz9945xQt0yoIW6TTIuUBqQPGWpGe46ZRfc4Rl2i0qDiwBatATQmmdAc98WLjNqWwlCy0ZkRJjIl8Ka5KM6gUNTlTXWNQ21VUsTgASaAsaAVwVakngIz1nhqEEEHIg1B7DEW1Z0wSJhRSzXGoAaHxTiN/YMYunS4+DVsm1JUxmCtUgDMMBTHEFgAca1pWlMYudIu8c+32HkYytlbOly+usu67KqtjeNEFFBbXDWNdRGXGzRrTVGZHvX2HlCI41Irrj77vRCjE8B6/Z76Q+CG9IN45+++GtNGhFTl6PaOYh7GkIi6nP3wgIpsxQhoRlhjqaU/yHMRIHXeOcNm4kLxqewfrT0xTnWhppMuSaAEiZOFCFpmqVwaZzC61IukG2lunYyR8Wp+GOjaiUN9c24YeUaacRWaQstQiCijIYntJJxJJxJOJJJiWA8T8IPlVo89N/EaEhfCD5VaPPTfxGhID22CCCAQiuEZ/QTJPxQvy/oq0K+aY4U/oOG4qBQ6MEBWstulTK3GBINGU4Op3MhxU9oidhXLOKtu2dLmEMaq4wWYuDjhXIjW6QRwiqenleNV1+egLEfWlE3vsE1+aIDTR6+9R3GHxzdmt62eUAaTQ05qGTLei9LOJulVvFGXpKUrU00jbS1LqT3gqctxAr3coCbLs9UPhAQeIhuXZzp2QCuNdR70hQawAw1hTEd4/wB9vsgFmNQE+/ZDLOt0Xd3+9edYSt44eKDid5GncfTTjEjjUaenf78IB0MfMHu5/qIcDGSm2Q0xZXRsGZnFcCAUMwCpByPQnDCvGjUDXghAawsBV2aPgZXm0/xEWQoivsz4mV5tP8RFmAYM+wev3EPhsvKu/H2a7oSY9ICG1TNI5bbxWZMSzG+FZXJpKdlNLir1wLopfrXIECsdExrjyiPoATUgYA47gaVx3YDlGo7YzTPsdluLQmuLMTSgq7lzQaCrGNKzSTnE0mzb8vf37otAARLUyz+BESkBxw5n2e+sBx4DkYdgBuERyLDWbnCVJyw49+g/364bNmpLUs7BQM2YgDvJ7YB6rqc/fCGWm0pLW87BRgKnUnIAaknAAYmKhtc2ZhJSg+lmgqv9svB377o3ExJZtnqrdIxMyZj13pUA5hAMEGmAFaCtc4CskubOqWDSpZ0rSa4GVSPil1p43W8mlDpSpSqAqgKoFAAKAAaADKHwQBBBBAeJ+EHyq0eem/iNCQvhB8qtHnpv4jQkB7bBBBAEEEEAQQQQFS2bNkzDeZesKUcdVxTLrDEjgcIgNmnpkUmjc/UfWvWUXWzOF1c840oIDJNokD4xGknUsLq981CU5tWLcuWCAVaoORBBrzruEW4pzNlySSQl1jm0smWx7WQgnvgHdBuah7BwzFOA5CF6AeVU8qZimQG4ZxEbHNHizyeE1FcDsuXD3kmG37Qv8NWA+bMN4/2OoA7L8BbEpfJA7NDhh6hChVOnd79sUG2gR40mcnYl866Sr43Z/wCojmbbkZM6ruD1ltrkGxrSC6aTIBjTDX04+kxUnbPlAM0qXKWZ1irXF8Zq1NQNamvbEabSRvFdW7CDu1Wo8r3zjK2rPmlh0d8C45JVlArcIVQCcDUg3tLoHlExdNTFF4KWraJdltkpQuasAASDrgda+LmOMdFKtshiAroxNStGBJCmhIocaEU7RGN+8KXFY0mEeKc6gC8CQaa8RXsjIadLkzELzTeZ2IFABU9O9TrT4Vx3rxrqzbplhvxdds1l6GV5tP8AFfYOUSuyZUGP6eweiOesdsIlp9Rf8RFhLUe/39sTidpsM67h7/8AEZ9kmNMeZWhlgrcN0gtVbxNa9ZesACKYgxC5vgq1aHQEg57x2j9YWxtKky1S+FVVAqzVOQFasaa9kNM3HTT6Jd3d79vpiVbONQOznnz9JjOl7as+N2ajHcpvtrosSjaN7xJU5+2Wya5/CBVOmvpjLFq8aHIA+rfn3+mEMtRiacB31wGpwiqJ1palJIUbpkwKRl5MsOD9qAWOefGn3fNS1U/3GZfr2imUGVsgbgANTw/4EURtCQfi6zj/AOsXlqKYX/EU4DMjKJRsmTmymYc/hGaZQ71Dkhe4CLwEBmiXaH0SSv3kymH9iEU/rGETWfZktSHILuMnc3mG+7onYoAi5BAR2m0JLRpjsFRFLMzGiqqipJJyAAihJ8ILKyCYZnRqWCqZytIvEioudMFvVGRFYtbRsUufKmSZgrLmoyOKkVVwQwqMRgc45a2/9OrPOlzEm2m0v0rXnYmSC3wRlAFRJCGimoa7eqK1gOik7bszNc6VAxmPLCsQrM8trrhFbFqHdEE7wnsKuss2qUXYuFUOrEmWAXXA4MKjA44xmWzwEs0yYkxpk7qTjOC3kul+mWdqhI6yUqpBKkgk4Uls/gbJSXKlifPuyRMSWPgurKmIEMqvRVKgAEMavUeMYDasu0pExriTUL3FcoGF8KwBVilagGoxi3GNsPwel2VnaXMmXXC3pbXCt5ZcuX0lQge8VlKCL13cBGzAeJ+EHyq0eem/iNCQvhB8qtHnpv4jQkB7bBBBAEEEEAQQQQBBBBAEEEZMjpnBbpmHXmAAKlAFmMozFclEBrQRkuk8fx2+wn5Yhd54/jN9hPyxdNzCtyCOde0Wgfxj9hPZELW60j+MfsJ7IvGr2sm9P2dIfx5MtvrIp9YiA7BsmkiWPqqF/wAabhyjCfadqH8X/wCE9kRPti1j+L/8L7IcK1Ohm15/gjYXYO0mrLWhvzKivENEjeDNlJBpNqDUfDz8DQio+E3MY55tuWv6UfYWIm8IbZ9KPsLF4ZNTodR0q+DFlAApNwFB/wCRPy+8h48HLL81z2zpp9b8Y5JvCa2/SL9hYibwqtv0i/diL28jsdR2w2BZNZCH6wvf5V3eiJpGyrMniSJS/VlqPUI8/bwut30i/diIm8Mrf89PuxF7OSdjN6gBCx5U3htb/np92PbDD4cbQ+en3Y9sXsZp2MnrEEeSnw62h8+X92PbDT4ebQ+fL+7Hti+75p2snrkEePT/APqBtEKSHl4An4vcO2PX5TVAO8D1RjPp5Ya2xljcfM6CCCObIggggCCCCAIIIIDxPwg+VWjz038RoSF8IPlVo89N/EaEgPbYIIIAggggCCCCAIIIICK1FwjFAC4U3Qci1MAeFYy9m7KlMhaZJQsWY3mlqrtU1vMoGBJJ7c9Y2YICh+5bL9BK+wPZCfuSy/y8r7C+yNCCAz/3HZP5eV9hfZCfuKyfy8r7C+yNGCC7Zv7gsf8ALSfu19kczbrPLliczSbFdlzhLxkqpu9As2oDzQHar0peGAJxOEdxBDZuuXm2ewi8DY0RVRm6Z7OBJUBL15iQMOFRGWr2UKHayWRgyghrqy5Yq0+jO1HuVWSou4kMwHZ3kEXZuuIVrGzhBYbOpLKOsqmYo6eVLPSS7vULCZVcTXA6wk39g6KWy2axlqBp3waFZahkVgaeKb0wZ6Bo7EWOXeL3BealScSaZDHSoia6K1pjlXWkN03XC2qXY707o7LY2WWjsgEpSzBJKTBNvDAyyzGXgMxnWojpf+2bB/J2f7pPZGqyg4EVELDdN1k/9sWD+Ts/3SeyD/tjZ/8AJ2f7pPZGtBDdN1kf9r7P/k7P90nsipb/AAbsQaVdscmhejgWdGF0q2ZuG6AaY4R0UEOVN1xj7Asxs4/8KX0pYrU2SXiLzBTMXo/FugEhQDupWNVJ9rDm8DcE5At1K1Us4cUu1CBLhrvriRhG9BC21FPZgm0czCx+Ea4GChgi0UVugA1KlhwYRcggiAggggCCCCAIIIIDxPwg+VWjz038RoSF8IPlVo89N/EaEgP/2Q=="/>
          <p:cNvSpPr>
            <a:spLocks noChangeAspect="1" noChangeArrowheads="1"/>
          </p:cNvSpPr>
          <p:nvPr/>
        </p:nvSpPr>
        <p:spPr bwMode="auto">
          <a:xfrm>
            <a:off x="307975" y="-1010841"/>
            <a:ext cx="5210175" cy="23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F71BF9-3B42-4544-95E6-DB0769395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52266"/>
            <a:ext cx="3039890" cy="228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263F51-2952-4FE1-9A8D-FC305235F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65" y="1062896"/>
            <a:ext cx="2327086" cy="2311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BAF79C4-53F0-46B5-86F3-D355C954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751" y="1071571"/>
            <a:ext cx="2616225" cy="2326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B612965-E77D-48F4-9927-C4F5D48E461A}"/>
              </a:ext>
            </a:extLst>
          </p:cNvPr>
          <p:cNvSpPr txBox="1"/>
          <p:nvPr/>
        </p:nvSpPr>
        <p:spPr>
          <a:xfrm>
            <a:off x="457200" y="3651870"/>
            <a:ext cx="18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AGN and BLAZARS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3DE21EB-1D56-4CEA-8C47-A5CC4470A115}"/>
              </a:ext>
            </a:extLst>
          </p:cNvPr>
          <p:cNvSpPr txBox="1"/>
          <p:nvPr/>
        </p:nvSpPr>
        <p:spPr>
          <a:xfrm>
            <a:off x="3498187" y="3645980"/>
            <a:ext cx="186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(SNR inside)</a:t>
            </a:r>
          </a:p>
          <a:p>
            <a:r>
              <a:rPr lang="en-US" dirty="0"/>
              <a:t>Starburst Galaxies</a:t>
            </a:r>
            <a:endParaRPr lang="x-none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8B1796-2C6C-4665-A977-4AD6AE77D40A}"/>
              </a:ext>
            </a:extLst>
          </p:cNvPr>
          <p:cNvSpPr txBox="1"/>
          <p:nvPr/>
        </p:nvSpPr>
        <p:spPr>
          <a:xfrm>
            <a:off x="6084168" y="3645979"/>
            <a:ext cx="160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(SNR inside)</a:t>
            </a:r>
          </a:p>
          <a:p>
            <a:r>
              <a:rPr lang="en-US" dirty="0"/>
              <a:t>Galaxy Clusters</a:t>
            </a:r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D3CF03-B44F-49E4-B898-A06DD6938CEF}"/>
              </a:ext>
            </a:extLst>
          </p:cNvPr>
          <p:cNvSpPr txBox="1"/>
          <p:nvPr/>
        </p:nvSpPr>
        <p:spPr>
          <a:xfrm>
            <a:off x="966085" y="4611226"/>
            <a:ext cx="669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 and/or Galactic component, heavy dark matter decay, new physics?]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6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2" y="853109"/>
            <a:ext cx="8152048" cy="4074233"/>
          </a:xfrm>
          <a:prstGeom prst="rect">
            <a:avLst/>
          </a:prstGeom>
        </p:spPr>
      </p:pic>
      <p:sp>
        <p:nvSpPr>
          <p:cNvPr id="37" name="Tekstvak 1"/>
          <p:cNvSpPr txBox="1"/>
          <p:nvPr/>
        </p:nvSpPr>
        <p:spPr>
          <a:xfrm>
            <a:off x="1128895" y="260299"/>
            <a:ext cx="6153565" cy="494185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nl-NL" sz="2700" dirty="0" err="1"/>
              <a:t>Galactic</a:t>
            </a:r>
            <a:r>
              <a:rPr lang="nl-NL" sz="2700" dirty="0"/>
              <a:t> Supernova </a:t>
            </a:r>
            <a:r>
              <a:rPr lang="nl-NL" sz="2700" dirty="0" err="1"/>
              <a:t>Remnants</a:t>
            </a:r>
            <a:r>
              <a:rPr lang="nl-NL" sz="2700" dirty="0"/>
              <a:t> – </a:t>
            </a:r>
            <a:r>
              <a:rPr lang="nl-NL" sz="2700" dirty="0" err="1"/>
              <a:t>if</a:t>
            </a:r>
            <a:r>
              <a:rPr lang="nl-NL" sz="2700" dirty="0"/>
              <a:t> </a:t>
            </a:r>
            <a:r>
              <a:rPr lang="nl-NL" sz="2700" dirty="0" err="1"/>
              <a:t>hadronic</a:t>
            </a:r>
            <a:endParaRPr lang="nl-NL" sz="27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022289"/>
            <a:ext cx="4559662" cy="31575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5235" y="4179827"/>
            <a:ext cx="2589899" cy="38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CFF4D61-8CD2-4912-8F65-82CD3A59D61D}"/>
              </a:ext>
            </a:extLst>
          </p:cNvPr>
          <p:cNvSpPr/>
          <p:nvPr/>
        </p:nvSpPr>
        <p:spPr>
          <a:xfrm>
            <a:off x="7452320" y="987574"/>
            <a:ext cx="792088" cy="3302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28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"/>
    </mc:Choice>
    <mc:Fallback xmlns="">
      <p:transition spd="slow" advTm="22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4" y="586965"/>
            <a:ext cx="8309931" cy="41140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5" y="590038"/>
            <a:ext cx="7896900" cy="411058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F09A-21D3-4609-885A-C8FB1E1F12B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Rechthoek 17"/>
          <p:cNvSpPr/>
          <p:nvPr/>
        </p:nvSpPr>
        <p:spPr>
          <a:xfrm>
            <a:off x="78185" y="4023281"/>
            <a:ext cx="5869202" cy="67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34524" y="586965"/>
            <a:ext cx="445942" cy="67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2305939" y="3969410"/>
            <a:ext cx="1869123" cy="1002017"/>
          </a:xfrm>
          <a:prstGeom prst="rect">
            <a:avLst/>
          </a:prstGeom>
          <a:solidFill>
            <a:srgbClr val="08306B"/>
          </a:solidFill>
          <a:ln w="12700">
            <a:solidFill>
              <a:srgbClr val="FF0000"/>
            </a:solidFill>
          </a:ln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Resolution for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GB" sz="2000" baseline="-25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ANTARES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KM3NeT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3816337" y="4360861"/>
            <a:ext cx="150840" cy="117343"/>
          </a:xfrm>
          <a:prstGeom prst="ellipse">
            <a:avLst/>
          </a:prstGeom>
          <a:solidFill>
            <a:srgbClr val="1764AB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15" name="Ovaal 14"/>
          <p:cNvSpPr/>
          <p:nvPr/>
        </p:nvSpPr>
        <p:spPr>
          <a:xfrm>
            <a:off x="3857777" y="4647234"/>
            <a:ext cx="67959" cy="53391"/>
          </a:xfrm>
          <a:prstGeom prst="ellipse">
            <a:avLst/>
          </a:prstGeom>
          <a:solidFill>
            <a:srgbClr val="1764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20" name="TextBox 12">
            <a:extLst>
              <a:ext uri="{FF2B5EF4-FFF2-40B4-BE49-F238E27FC236}">
                <a16:creationId xmlns="" xmlns:a16="http://schemas.microsoft.com/office/drawing/2014/main" id="{3F41AF0A-16EB-405B-850C-A44D97F3B4D7}"/>
              </a:ext>
            </a:extLst>
          </p:cNvPr>
          <p:cNvSpPr txBox="1"/>
          <p:nvPr/>
        </p:nvSpPr>
        <p:spPr>
          <a:xfrm>
            <a:off x="310542" y="23116"/>
            <a:ext cx="3095228" cy="60190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3400" dirty="0" smtClean="0"/>
              <a:t>Resolution is key</a:t>
            </a:r>
            <a:endParaRPr lang="en-US" sz="3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480" y="3027667"/>
            <a:ext cx="1417634" cy="677825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310542" y="743787"/>
            <a:ext cx="1728581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10542" y="743787"/>
            <a:ext cx="1282680" cy="100201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1200" dirty="0"/>
              <a:t>From E. </a:t>
            </a:r>
            <a:r>
              <a:rPr lang="en-GB" sz="1200" dirty="0" err="1"/>
              <a:t>Resconi</a:t>
            </a:r>
            <a:r>
              <a:rPr lang="en-GB" sz="1200" dirty="0"/>
              <a:t>,</a:t>
            </a:r>
          </a:p>
          <a:p>
            <a:r>
              <a:rPr lang="en-GB" sz="1200" dirty="0"/>
              <a:t>6 year HESE data</a:t>
            </a:r>
          </a:p>
          <a:p>
            <a:r>
              <a:rPr lang="en-GB" sz="1200" dirty="0"/>
              <a:t>E &gt; 60 TeV</a:t>
            </a:r>
            <a:endParaRPr lang="nl-NL" sz="1200" dirty="0"/>
          </a:p>
          <a:p>
            <a:r>
              <a:rPr lang="en-GB" sz="1200" dirty="0"/>
              <a:t>ϴ&lt;20</a:t>
            </a:r>
            <a:r>
              <a:rPr lang="en-GB" sz="1200" baseline="30000" dirty="0"/>
              <a:t>o</a:t>
            </a:r>
          </a:p>
          <a:p>
            <a:r>
              <a:rPr lang="en-GB" sz="1200" dirty="0"/>
              <a:t>Points : 3FHL, HBL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572137" y="4096895"/>
            <a:ext cx="2387278" cy="909684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 algn="ctr"/>
            <a:r>
              <a:rPr lang="en-GB" dirty="0"/>
              <a:t>Resolution of key </a:t>
            </a:r>
          </a:p>
          <a:p>
            <a:pPr algn="ctr"/>
            <a:r>
              <a:rPr lang="en-GB" dirty="0"/>
              <a:t>importance</a:t>
            </a:r>
          </a:p>
          <a:p>
            <a:pPr algn="ctr"/>
            <a:r>
              <a:rPr lang="en-GB" dirty="0"/>
              <a:t> for catalogue searchers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4481886" y="3969410"/>
            <a:ext cx="1885153" cy="1002017"/>
          </a:xfrm>
          <a:prstGeom prst="rect">
            <a:avLst/>
          </a:prstGeom>
          <a:solidFill>
            <a:srgbClr val="08306B"/>
          </a:solidFill>
          <a:ln w="12700">
            <a:solidFill>
              <a:srgbClr val="FF0000"/>
            </a:solidFill>
          </a:ln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Resolution for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μ</a:t>
            </a:r>
            <a:endParaRPr lang="en-GB" sz="2000" baseline="-25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ANTARES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KM3NeT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910217" y="4656376"/>
            <a:ext cx="173402" cy="155631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.</a:t>
            </a:r>
            <a:endParaRPr lang="nl-NL" sz="5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880623" y="4187736"/>
            <a:ext cx="221492" cy="386464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.</a:t>
            </a:r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12893</TotalTime>
  <Words>1053</Words>
  <Application>Microsoft Office PowerPoint</Application>
  <PresentationFormat>Diavoorstelling (16:9)</PresentationFormat>
  <Paragraphs>361</Paragraphs>
  <Slides>34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47" baseType="lpstr">
      <vt:lpstr>ＭＳ Ｐゴシック</vt:lpstr>
      <vt:lpstr>Arial</vt:lpstr>
      <vt:lpstr>Arial</vt:lpstr>
      <vt:lpstr>Calibri</vt:lpstr>
      <vt:lpstr>Calibri Light</vt:lpstr>
      <vt:lpstr>GillSansMT</vt:lpstr>
      <vt:lpstr>Symbol</vt:lpstr>
      <vt:lpstr>Times</vt:lpstr>
      <vt:lpstr>Times New Roman</vt:lpstr>
      <vt:lpstr>Verdana</vt:lpstr>
      <vt:lpstr>Wingdings</vt:lpstr>
      <vt:lpstr>1_Office Theme</vt:lpstr>
      <vt:lpstr>Custom 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Cosmic neutrinos observed!</vt:lpstr>
      <vt:lpstr>Sources of IceCube neutrinos?</vt:lpstr>
      <vt:lpstr>PowerPoint-presentatie</vt:lpstr>
      <vt:lpstr>PowerPoint-presentatie</vt:lpstr>
      <vt:lpstr>PowerPoint-presentatie</vt:lpstr>
      <vt:lpstr>PowerPoint-presentatie</vt:lpstr>
      <vt:lpstr>Sea water as detection medium</vt:lpstr>
      <vt:lpstr>Sea water as detection medium</vt:lpstr>
      <vt:lpstr>First detection lines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Towards a sample of neutrinos</vt:lpstr>
      <vt:lpstr>PowerPoint-presentatie</vt:lpstr>
      <vt:lpstr>Neutrino physics at a PeV</vt:lpstr>
      <vt:lpstr>Flavour ratios contain (astro) physics</vt:lpstr>
      <vt:lpstr>PowerPoint-presentatie</vt:lpstr>
      <vt:lpstr>PowerPoint-presentatie</vt:lpstr>
      <vt:lpstr>Can we improve angular resolution?</vt:lpstr>
      <vt:lpstr>Can we improve angular resolution?</vt:lpstr>
      <vt:lpstr>Can we improve?</vt:lpstr>
      <vt:lpstr>Can we improve?</vt:lpstr>
      <vt:lpstr>The end</vt:lpstr>
      <vt:lpstr>PowerPoint-presentatie</vt:lpstr>
      <vt:lpstr>PowerPoint-presentatie</vt:lpstr>
    </vt:vector>
  </TitlesOfParts>
  <Company>Nikhef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phase-1 Memorandum of Understanding</dc:title>
  <dc:creator>mjg_2</dc:creator>
  <cp:lastModifiedBy>aart</cp:lastModifiedBy>
  <cp:revision>822</cp:revision>
  <cp:lastPrinted>2018-01-17T08:17:02Z</cp:lastPrinted>
  <dcterms:created xsi:type="dcterms:W3CDTF">2014-01-14T10:49:42Z</dcterms:created>
  <dcterms:modified xsi:type="dcterms:W3CDTF">2018-06-01T07:44:10Z</dcterms:modified>
</cp:coreProperties>
</file>