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75" r:id="rId3"/>
    <p:sldId id="276" r:id="rId4"/>
    <p:sldId id="277" r:id="rId5"/>
    <p:sldId id="280" r:id="rId6"/>
    <p:sldId id="285" r:id="rId7"/>
    <p:sldId id="286" r:id="rId8"/>
    <p:sldId id="259" r:id="rId9"/>
    <p:sldId id="279" r:id="rId10"/>
    <p:sldId id="278" r:id="rId11"/>
    <p:sldId id="267" r:id="rId12"/>
    <p:sldId id="269" r:id="rId13"/>
    <p:sldId id="266" r:id="rId14"/>
    <p:sldId id="272" r:id="rId15"/>
    <p:sldId id="273" r:id="rId16"/>
    <p:sldId id="274" r:id="rId17"/>
    <p:sldId id="281" r:id="rId18"/>
    <p:sldId id="265" r:id="rId19"/>
    <p:sldId id="282" r:id="rId20"/>
    <p:sldId id="284" r:id="rId21"/>
    <p:sldId id="256" r:id="rId22"/>
    <p:sldId id="260" r:id="rId23"/>
    <p:sldId id="261" r:id="rId24"/>
    <p:sldId id="283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39" d="100"/>
          <a:sy n="139" d="100"/>
        </p:scale>
        <p:origin x="64" y="7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CA31-518C-7744-9EEA-BFB38540C7AD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47D8-052E-724D-827C-CD4C3C3FE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0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CA31-518C-7744-9EEA-BFB38540C7AD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47D8-052E-724D-827C-CD4C3C3FE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29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CA31-518C-7744-9EEA-BFB38540C7AD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47D8-052E-724D-827C-CD4C3C3FE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08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CA31-518C-7744-9EEA-BFB38540C7AD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47D8-052E-724D-827C-CD4C3C3FE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6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CA31-518C-7744-9EEA-BFB38540C7AD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47D8-052E-724D-827C-CD4C3C3FE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3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CA31-518C-7744-9EEA-BFB38540C7AD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47D8-052E-724D-827C-CD4C3C3FE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0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CA31-518C-7744-9EEA-BFB38540C7AD}" type="datetimeFigureOut">
              <a:rPr lang="en-US" smtClean="0"/>
              <a:t>5/30/18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47D8-052E-724D-827C-CD4C3C3FE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65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CA31-518C-7744-9EEA-BFB38540C7AD}" type="datetimeFigureOut">
              <a:rPr lang="en-US" smtClean="0"/>
              <a:t>5/30/18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47D8-052E-724D-827C-CD4C3C3FE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8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CA31-518C-7744-9EEA-BFB38540C7AD}" type="datetimeFigureOut">
              <a:rPr lang="en-US" smtClean="0"/>
              <a:t>5/30/18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47D8-052E-724D-827C-CD4C3C3FE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8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CA31-518C-7744-9EEA-BFB38540C7AD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47D8-052E-724D-827C-CD4C3C3FE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64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CA31-518C-7744-9EEA-BFB38540C7AD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47D8-052E-724D-827C-CD4C3C3FE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12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FCA31-518C-7744-9EEA-BFB38540C7AD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D47D8-052E-724D-827C-CD4C3C3FE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6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gif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64674" y="2131479"/>
            <a:ext cx="6742308" cy="2215991"/>
          </a:xfrm>
          <a:prstGeom prst="rect">
            <a:avLst/>
          </a:prstGeom>
          <a:noFill/>
          <a:ln w="57150" cmpd="thinThick">
            <a:solidFill>
              <a:srgbClr val="0F6FC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ORCA </a:t>
            </a:r>
            <a:r>
              <a:rPr lang="mr-IN" sz="2400" dirty="0" smtClean="0"/>
              <a:t>–</a:t>
            </a:r>
            <a:r>
              <a:rPr lang="en-US" sz="2400" dirty="0" smtClean="0"/>
              <a:t> more than Neutrino Mass Hierarchy</a:t>
            </a:r>
          </a:p>
          <a:p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Atmospheric ‘neutrino beam’ systematics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ANTARES recent analyses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70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5-30 at 11.34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9232"/>
            <a:ext cx="4789556" cy="3503880"/>
          </a:xfrm>
          <a:prstGeom prst="rect">
            <a:avLst/>
          </a:prstGeom>
        </p:spPr>
      </p:pic>
      <p:pic>
        <p:nvPicPr>
          <p:cNvPr id="5" name="Picture 4" descr="Screen Shot 2018-05-30 at 11.35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18" y="1639756"/>
            <a:ext cx="4586989" cy="3868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9199" y="786378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DeepCore</a:t>
            </a:r>
            <a:r>
              <a:rPr lang="en-US" dirty="0" smtClean="0"/>
              <a:t> Measurement and ORCA sensitivity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313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6" descr="cosmicray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515"/>
            <a:ext cx="5672662" cy="69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3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620688"/>
            <a:ext cx="5970245" cy="646331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Collisions of primary cosmic rays with atmosphere (N, O, C 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r>
              <a:rPr lang="en-US" dirty="0"/>
              <a:t> </a:t>
            </a:r>
            <a:r>
              <a:rPr lang="en-US" dirty="0" smtClean="0"/>
              <a:t>             -&gt; </a:t>
            </a:r>
            <a:r>
              <a:rPr lang="en-US" dirty="0" err="1" smtClean="0"/>
              <a:t>pions</a:t>
            </a:r>
            <a:r>
              <a:rPr lang="en-US" dirty="0" smtClean="0"/>
              <a:t>, </a:t>
            </a:r>
            <a:r>
              <a:rPr lang="en-US" dirty="0" err="1"/>
              <a:t>k</a:t>
            </a:r>
            <a:r>
              <a:rPr lang="en-US" dirty="0" err="1" smtClean="0"/>
              <a:t>aons</a:t>
            </a:r>
            <a:r>
              <a:rPr lang="en-US" dirty="0" smtClean="0"/>
              <a:t>, </a:t>
            </a:r>
            <a:r>
              <a:rPr lang="mr-IN" dirty="0" smtClean="0"/>
              <a:t>…</a:t>
            </a:r>
            <a:r>
              <a:rPr lang="en-US" dirty="0" smtClean="0"/>
              <a:t>   -&gt; decay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3648" y="1700808"/>
            <a:ext cx="6048672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Production height distribution at the site of </a:t>
            </a:r>
            <a:r>
              <a:rPr lang="en-US" dirty="0" err="1" smtClean="0"/>
              <a:t>Superkamiokande</a:t>
            </a:r>
            <a:endParaRPr lang="en-US" dirty="0"/>
          </a:p>
        </p:txBody>
      </p:sp>
      <p:pic>
        <p:nvPicPr>
          <p:cNvPr id="5" name="Picture 4" descr="Screen Shot 2018-05-22 at 4.11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395694"/>
            <a:ext cx="9144000" cy="384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9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5-30 at 10.36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8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74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476672"/>
            <a:ext cx="4579263" cy="397289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Geomagnetic effect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959049" y="2734557"/>
            <a:ext cx="2310490" cy="23102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Earth</a:t>
            </a:r>
            <a:endParaRPr lang="en-US" sz="2800" dirty="0"/>
          </a:p>
        </p:txBody>
      </p:sp>
      <p:sp>
        <p:nvSpPr>
          <p:cNvPr id="9" name="Freeform 8"/>
          <p:cNvSpPr/>
          <p:nvPr/>
        </p:nvSpPr>
        <p:spPr>
          <a:xfrm>
            <a:off x="5269539" y="1958946"/>
            <a:ext cx="1682683" cy="1248460"/>
          </a:xfrm>
          <a:custGeom>
            <a:avLst/>
            <a:gdLst>
              <a:gd name="connsiteX0" fmla="*/ 1099816 w 1682683"/>
              <a:gd name="connsiteY0" fmla="*/ 0 h 1248460"/>
              <a:gd name="connsiteX1" fmla="*/ 5373 w 1682683"/>
              <a:gd name="connsiteY1" fmla="*/ 1188878 h 1248460"/>
              <a:gd name="connsiteX2" fmla="*/ 1505165 w 1682683"/>
              <a:gd name="connsiteY2" fmla="*/ 1067288 h 1248460"/>
              <a:gd name="connsiteX3" fmla="*/ 1653793 w 1682683"/>
              <a:gd name="connsiteY3" fmla="*/ 1040268 h 124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2683" h="1248460">
                <a:moveTo>
                  <a:pt x="1099816" y="0"/>
                </a:moveTo>
                <a:cubicBezTo>
                  <a:pt x="518815" y="505498"/>
                  <a:pt x="-62185" y="1010997"/>
                  <a:pt x="5373" y="1188878"/>
                </a:cubicBezTo>
                <a:cubicBezTo>
                  <a:pt x="72931" y="1366759"/>
                  <a:pt x="1230428" y="1092056"/>
                  <a:pt x="1505165" y="1067288"/>
                </a:cubicBezTo>
                <a:cubicBezTo>
                  <a:pt x="1779902" y="1042520"/>
                  <a:pt x="1653793" y="1040268"/>
                  <a:pt x="1653793" y="1040268"/>
                </a:cubicBezTo>
              </a:path>
            </a:pathLst>
          </a:cu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50998" y="1418547"/>
            <a:ext cx="1974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(low energy)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84954" y="1378017"/>
            <a:ext cx="203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(high energy)</a:t>
            </a:r>
            <a:endParaRPr lang="en-US" dirty="0"/>
          </a:p>
        </p:txBody>
      </p:sp>
      <p:cxnSp>
        <p:nvCxnSpPr>
          <p:cNvPr id="5" name="Straight Arrow Connector 4"/>
          <p:cNvCxnSpPr>
            <a:stCxn id="13" idx="2"/>
            <a:endCxn id="3" idx="0"/>
          </p:cNvCxnSpPr>
          <p:nvPr/>
        </p:nvCxnSpPr>
        <p:spPr>
          <a:xfrm>
            <a:off x="4104675" y="1747349"/>
            <a:ext cx="9619" cy="9872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174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5-15 at 8.30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5" y="1016546"/>
            <a:ext cx="9144000" cy="54766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7279" y="163028"/>
            <a:ext cx="4795449" cy="63406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Geomagnetic effect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28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87824" y="620688"/>
            <a:ext cx="3121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Azimuthal asymmetries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057467" y="1711841"/>
            <a:ext cx="5238817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Noticable</a:t>
            </a:r>
            <a:r>
              <a:rPr lang="en-US" dirty="0" smtClean="0"/>
              <a:t> </a:t>
            </a:r>
            <a:r>
              <a:rPr lang="en-US" dirty="0" smtClean="0"/>
              <a:t>asymmetries for </a:t>
            </a:r>
            <a:r>
              <a:rPr lang="en-US" dirty="0" smtClean="0"/>
              <a:t>low </a:t>
            </a:r>
            <a:r>
              <a:rPr lang="en-US" dirty="0" smtClean="0"/>
              <a:t>energetic neutrinos</a:t>
            </a:r>
            <a:endParaRPr lang="en-US" dirty="0"/>
          </a:p>
        </p:txBody>
      </p:sp>
      <p:pic>
        <p:nvPicPr>
          <p:cNvPr id="3" name="Picture 2" descr="Screen Shot 2018-05-30 at 10.49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6249"/>
            <a:ext cx="9144000" cy="388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64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3216" y="2348880"/>
            <a:ext cx="5294693" cy="411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7135" y="-94432"/>
            <a:ext cx="2088232" cy="648072"/>
          </a:xfrm>
        </p:spPr>
        <p:txBody>
          <a:bodyPr/>
          <a:lstStyle/>
          <a:p>
            <a:r>
              <a:rPr lang="de-DE" sz="2800" dirty="0" smtClean="0"/>
              <a:t>ANTARES</a:t>
            </a:r>
            <a:endParaRPr lang="de-DE" sz="2800" dirty="0"/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3131840" y="5805264"/>
            <a:ext cx="1018227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alt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 km to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alt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shore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4572000" y="692696"/>
            <a:ext cx="3888432" cy="1323439"/>
          </a:xfrm>
          <a:prstGeom prst="rect">
            <a:avLst/>
          </a:prstGeom>
          <a:solidFill>
            <a:srgbClr val="CCFFCC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Tx/>
              <a:buChar char="•"/>
            </a:pPr>
            <a:r>
              <a:rPr lang="en-GB" altLang="fr-FR" sz="16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it-IT" altLang="fr-FR" sz="1600" dirty="0" err="1" smtClean="0">
                <a:solidFill>
                  <a:srgbClr val="000000"/>
                </a:solidFill>
              </a:rPr>
              <a:t>Running</a:t>
            </a:r>
            <a:r>
              <a:rPr lang="it-IT" altLang="fr-FR" sz="1600" dirty="0" smtClean="0">
                <a:solidFill>
                  <a:srgbClr val="000000"/>
                </a:solidFill>
              </a:rPr>
              <a:t> </a:t>
            </a:r>
            <a:r>
              <a:rPr lang="it-IT" altLang="fr-FR" sz="1600" dirty="0" err="1">
                <a:solidFill>
                  <a:srgbClr val="000000"/>
                </a:solidFill>
              </a:rPr>
              <a:t>since</a:t>
            </a:r>
            <a:r>
              <a:rPr lang="it-IT" altLang="fr-FR" sz="1600" dirty="0">
                <a:solidFill>
                  <a:srgbClr val="000000"/>
                </a:solidFill>
              </a:rPr>
              <a:t> </a:t>
            </a:r>
            <a:r>
              <a:rPr lang="it-IT" altLang="fr-FR" sz="1600" dirty="0" smtClean="0">
                <a:solidFill>
                  <a:srgbClr val="000000"/>
                </a:solidFill>
              </a:rPr>
              <a:t>2007 </a:t>
            </a:r>
            <a:r>
              <a:rPr lang="it-IT" altLang="fr-FR" sz="1600" dirty="0" err="1" smtClean="0">
                <a:solidFill>
                  <a:srgbClr val="000000"/>
                </a:solidFill>
              </a:rPr>
              <a:t>at</a:t>
            </a:r>
            <a:r>
              <a:rPr lang="it-IT" altLang="fr-FR" sz="1600" dirty="0" smtClean="0">
                <a:solidFill>
                  <a:srgbClr val="000000"/>
                </a:solidFill>
              </a:rPr>
              <a:t> 2475m </a:t>
            </a:r>
            <a:r>
              <a:rPr lang="it-IT" altLang="fr-FR" sz="1600" dirty="0" err="1" smtClean="0">
                <a:solidFill>
                  <a:srgbClr val="000000"/>
                </a:solidFill>
              </a:rPr>
              <a:t>depth</a:t>
            </a:r>
            <a:endParaRPr lang="en-US" altLang="fr-FR" sz="1600" dirty="0">
              <a:solidFill>
                <a:srgbClr val="000000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altLang="fr-FR" sz="1600" dirty="0" smtClean="0">
                <a:solidFill>
                  <a:srgbClr val="000000"/>
                </a:solidFill>
              </a:rPr>
              <a:t> 885 </a:t>
            </a:r>
            <a:r>
              <a:rPr lang="en-US" altLang="fr-FR" sz="1600" dirty="0">
                <a:solidFill>
                  <a:srgbClr val="000000"/>
                </a:solidFill>
              </a:rPr>
              <a:t>10” PMTs </a:t>
            </a:r>
          </a:p>
          <a:p>
            <a:pPr eaLnBrk="0" hangingPunct="0">
              <a:buFontTx/>
              <a:buChar char="•"/>
            </a:pPr>
            <a:r>
              <a:rPr lang="en-US" altLang="fr-FR" sz="1600" dirty="0">
                <a:solidFill>
                  <a:srgbClr val="000000"/>
                </a:solidFill>
              </a:rPr>
              <a:t> </a:t>
            </a:r>
            <a:r>
              <a:rPr lang="en-GB" altLang="fr-FR" sz="1600" dirty="0">
                <a:solidFill>
                  <a:srgbClr val="000000"/>
                </a:solidFill>
              </a:rPr>
              <a:t>12</a:t>
            </a:r>
            <a:r>
              <a:rPr lang="en-US" altLang="fr-FR" sz="1600" dirty="0">
                <a:solidFill>
                  <a:srgbClr val="000000"/>
                </a:solidFill>
              </a:rPr>
              <a:t> lines</a:t>
            </a:r>
          </a:p>
          <a:p>
            <a:pPr eaLnBrk="0" hangingPunct="0">
              <a:buFontTx/>
              <a:buChar char="•"/>
            </a:pPr>
            <a:r>
              <a:rPr lang="en-US" altLang="fr-FR" sz="1600" dirty="0">
                <a:solidFill>
                  <a:srgbClr val="000000"/>
                </a:solidFill>
              </a:rPr>
              <a:t> 25 </a:t>
            </a:r>
            <a:r>
              <a:rPr lang="en-US" altLang="fr-FR" sz="1600" dirty="0" err="1">
                <a:solidFill>
                  <a:srgbClr val="000000"/>
                </a:solidFill>
              </a:rPr>
              <a:t>storeys</a:t>
            </a:r>
            <a:r>
              <a:rPr lang="en-US" altLang="fr-FR" sz="1600" dirty="0">
                <a:solidFill>
                  <a:srgbClr val="000000"/>
                </a:solidFill>
              </a:rPr>
              <a:t>/line</a:t>
            </a:r>
          </a:p>
          <a:p>
            <a:pPr eaLnBrk="0" hangingPunct="0">
              <a:buFontTx/>
              <a:buChar char="•"/>
            </a:pPr>
            <a:r>
              <a:rPr lang="en-US" altLang="fr-FR" sz="1600" dirty="0">
                <a:solidFill>
                  <a:srgbClr val="000000"/>
                </a:solidFill>
              </a:rPr>
              <a:t> 3 PMTs / </a:t>
            </a:r>
            <a:r>
              <a:rPr lang="en-US" altLang="fr-FR" sz="1600" dirty="0" err="1" smtClean="0">
                <a:solidFill>
                  <a:srgbClr val="000000"/>
                </a:solidFill>
              </a:rPr>
              <a:t>storey</a:t>
            </a:r>
            <a:endParaRPr lang="en-US" altLang="fr-FR" sz="1600" dirty="0">
              <a:solidFill>
                <a:srgbClr val="000000"/>
              </a:solidFill>
            </a:endParaRPr>
          </a:p>
        </p:txBody>
      </p:sp>
      <p:pic>
        <p:nvPicPr>
          <p:cNvPr id="138" name="Picture 17" descr="060405012029A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 l="31905" r="21646"/>
          <a:stretch>
            <a:fillRect/>
          </a:stretch>
        </p:blipFill>
        <p:spPr bwMode="auto">
          <a:xfrm rot="375763">
            <a:off x="528401" y="2108507"/>
            <a:ext cx="2406650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" name="Textfeld 138"/>
          <p:cNvSpPr txBox="1"/>
          <p:nvPr/>
        </p:nvSpPr>
        <p:spPr>
          <a:xfrm>
            <a:off x="1907705" y="378904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PMT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0" name="Textfeld 139"/>
          <p:cNvSpPr txBox="1"/>
          <p:nvPr/>
        </p:nvSpPr>
        <p:spPr>
          <a:xfrm>
            <a:off x="611560" y="363573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PMT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9" name="Gruppo 1"/>
          <p:cNvGrpSpPr/>
          <p:nvPr/>
        </p:nvGrpSpPr>
        <p:grpSpPr>
          <a:xfrm>
            <a:off x="-61913" y="9110"/>
            <a:ext cx="3005325" cy="1709125"/>
            <a:chOff x="-61913" y="9110"/>
            <a:chExt cx="3005325" cy="170912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41" r="33024" b="23212"/>
            <a:stretch/>
          </p:blipFill>
          <p:spPr bwMode="auto">
            <a:xfrm>
              <a:off x="-61913" y="9110"/>
              <a:ext cx="3005325" cy="170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e 23"/>
            <p:cNvSpPr/>
            <p:nvPr/>
          </p:nvSpPr>
          <p:spPr>
            <a:xfrm>
              <a:off x="558140" y="756498"/>
              <a:ext cx="45719" cy="45719"/>
            </a:xfrm>
            <a:prstGeom prst="ellipse">
              <a:avLst/>
            </a:prstGeom>
            <a:solidFill>
              <a:srgbClr val="FFFF00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2" name="CasellaDiTesto 25"/>
            <p:cNvSpPr txBox="1"/>
            <p:nvPr/>
          </p:nvSpPr>
          <p:spPr>
            <a:xfrm>
              <a:off x="127437" y="788344"/>
              <a:ext cx="9648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FFFF00"/>
                  </a:solidFill>
                </a:rPr>
                <a:t>ANTARES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41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7035" y="1759999"/>
            <a:ext cx="6327871" cy="350865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search for cosmic neutrinos:</a:t>
            </a:r>
          </a:p>
          <a:p>
            <a:endParaRPr lang="en-US" dirty="0"/>
          </a:p>
          <a:p>
            <a:r>
              <a:rPr lang="en-US" dirty="0" smtClean="0"/>
              <a:t>So far only single high energy neutrino events, no source identified</a:t>
            </a:r>
            <a:r>
              <a:rPr lang="en-US" dirty="0"/>
              <a:t> </a:t>
            </a:r>
            <a:r>
              <a:rPr lang="en-US" dirty="0" smtClean="0"/>
              <a:t>as correlated by other means (electromagnetic, cosmic rays, gravitational waves)</a:t>
            </a:r>
          </a:p>
          <a:p>
            <a:endParaRPr lang="en-US" dirty="0"/>
          </a:p>
          <a:p>
            <a:r>
              <a:rPr lang="en-US" dirty="0" smtClean="0"/>
              <a:t>Guaranteed neutrino sources at positions of </a:t>
            </a:r>
            <a:r>
              <a:rPr lang="en-US" dirty="0" err="1" smtClean="0"/>
              <a:t>IceCube</a:t>
            </a:r>
            <a:r>
              <a:rPr lang="en-US" dirty="0" smtClean="0"/>
              <a:t> high energy neutrino</a:t>
            </a:r>
          </a:p>
          <a:p>
            <a:endParaRPr lang="en-US" dirty="0" smtClean="0"/>
          </a:p>
          <a:p>
            <a:r>
              <a:rPr lang="en-US" dirty="0" smtClean="0"/>
              <a:t>       -&gt; ANTARES: Search in time correlation</a:t>
            </a:r>
          </a:p>
          <a:p>
            <a:r>
              <a:rPr lang="en-US" dirty="0" smtClean="0"/>
              <a:t>       -&gt; ANTARES: Search in stacking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856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89266" y="1467120"/>
            <a:ext cx="2990426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April 2016-End of 2017:</a:t>
            </a:r>
          </a:p>
          <a:p>
            <a:r>
              <a:rPr lang="en-US" dirty="0" smtClean="0"/>
              <a:t>6 EHE alerts, 8 HESE alerts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/>
              <a:t>1 overlapping event)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89266" y="2864314"/>
            <a:ext cx="5151395" cy="2585323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Interesting Alert 22 September 20:55 EHE-170922A</a:t>
            </a:r>
          </a:p>
          <a:p>
            <a:endParaRPr lang="en-US" b="1" dirty="0" smtClean="0">
              <a:solidFill>
                <a:srgbClr val="000000"/>
              </a:solidFill>
            </a:endParaRPr>
          </a:p>
          <a:p>
            <a:r>
              <a:rPr lang="en-US" b="1" dirty="0" err="1" smtClean="0">
                <a:solidFill>
                  <a:srgbClr val="000000"/>
                </a:solidFill>
              </a:rPr>
              <a:t>Followup</a:t>
            </a:r>
            <a:r>
              <a:rPr lang="en-US" b="1" dirty="0" smtClean="0">
                <a:solidFill>
                  <a:srgbClr val="000000"/>
                </a:solidFill>
              </a:rPr>
              <a:t>:</a:t>
            </a:r>
          </a:p>
          <a:p>
            <a:endParaRPr lang="en-US" b="1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Integral, ANTARES, HAWC, HESS: no detection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SWIFT XRT: 9 X-ray emitters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FERMI: increased gamma-ray activity of TXS 0506+56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MAGIC: detection of VHE gamma rays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.... Many more observatories followed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9266" y="404192"/>
            <a:ext cx="4888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first neutrino source seen in </a:t>
            </a:r>
            <a:r>
              <a:rPr lang="en-US" sz="2400" dirty="0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/>
              <a:t>-rays?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1932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6096" y="6403890"/>
            <a:ext cx="208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Animation J. Coelho </a:t>
            </a:r>
            <a:endParaRPr lang="en-US" i="1" dirty="0">
              <a:solidFill>
                <a:srgbClr val="000000"/>
              </a:solidFill>
            </a:endParaRPr>
          </a:p>
        </p:txBody>
      </p:sp>
      <p:pic>
        <p:nvPicPr>
          <p:cNvPr id="6" name="Picture 5" descr="Screen Shot 2018-05-16 at 7.47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258" y="197143"/>
            <a:ext cx="4104161" cy="2780238"/>
          </a:xfrm>
          <a:prstGeom prst="rect">
            <a:avLst/>
          </a:prstGeom>
        </p:spPr>
      </p:pic>
      <p:pic>
        <p:nvPicPr>
          <p:cNvPr id="4" name="Picture 3" descr="NuMu_to_Nue_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154869"/>
            <a:ext cx="3343591" cy="3343591"/>
          </a:xfrm>
          <a:prstGeom prst="rect">
            <a:avLst/>
          </a:prstGeom>
        </p:spPr>
      </p:pic>
      <p:pic>
        <p:nvPicPr>
          <p:cNvPr id="7" name="Picture 6" descr="RadialDensityPRE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8" y="3154869"/>
            <a:ext cx="3888460" cy="25640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3078" y="972717"/>
            <a:ext cx="3095719" cy="92333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Neutrinos traversing the Earth</a:t>
            </a:r>
          </a:p>
          <a:p>
            <a:r>
              <a:rPr lang="en-US" dirty="0" smtClean="0"/>
              <a:t>-&gt;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interaction with electrons</a:t>
            </a:r>
          </a:p>
          <a:p>
            <a:r>
              <a:rPr lang="en-US" dirty="0"/>
              <a:t>-</a:t>
            </a:r>
            <a:r>
              <a:rPr lang="en-US" dirty="0" smtClean="0"/>
              <a:t>&gt; depending on mass ordering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13303" y="2756034"/>
            <a:ext cx="209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80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058" y="1064401"/>
            <a:ext cx="3703033" cy="2394162"/>
          </a:xfrm>
          <a:prstGeom prst="rect">
            <a:avLst/>
          </a:prstGeom>
        </p:spPr>
      </p:pic>
      <p:pic>
        <p:nvPicPr>
          <p:cNvPr id="6" name="Picture 5" descr="Screen Shot 2018-05-31 at 12.23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5" y="746889"/>
            <a:ext cx="5203983" cy="384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34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5-30 at 6.02.5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0"/>
          <a:stretch/>
        </p:blipFill>
        <p:spPr>
          <a:xfrm>
            <a:off x="0" y="1515997"/>
            <a:ext cx="9144000" cy="3984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109" y="5621222"/>
            <a:ext cx="190308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IceCube</a:t>
            </a:r>
            <a:r>
              <a:rPr lang="en-US" dirty="0" smtClean="0"/>
              <a:t>: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20 HESE neutrinos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34 HE neutrinos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1894" y="592667"/>
            <a:ext cx="1377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ANTARES: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6310 tracks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147 showers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41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5-30 at 6.05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454" y="859974"/>
            <a:ext cx="6220667" cy="497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86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8-05-30 at 6.07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6" y="1889490"/>
            <a:ext cx="3735519" cy="27065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641" y="1269360"/>
            <a:ext cx="2973703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Constraint on 0.1 day flare</a:t>
            </a:r>
          </a:p>
          <a:p>
            <a:r>
              <a:rPr lang="en-US" dirty="0" smtClean="0"/>
              <a:t>for 2 highest energetic events</a:t>
            </a:r>
            <a:endParaRPr lang="en-US" dirty="0"/>
          </a:p>
        </p:txBody>
      </p:sp>
      <p:pic>
        <p:nvPicPr>
          <p:cNvPr id="9" name="Picture 8" descr="Screen Shot 2018-05-31 at 12.06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317" y="1915691"/>
            <a:ext cx="3697202" cy="28394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69874" y="1202059"/>
            <a:ext cx="3696722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Limits for sources where positive fluctuation was found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816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89" y="897049"/>
            <a:ext cx="7458933" cy="5058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1095" y="459846"/>
            <a:ext cx="5486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Potential sensitivity gain with stacking source ensembles</a:t>
            </a:r>
          </a:p>
          <a:p>
            <a:r>
              <a:rPr lang="en-US" dirty="0" smtClean="0"/>
              <a:t>-&gt; depends on variation of flux between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64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6096" y="6403890"/>
            <a:ext cx="208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Animation J. Coelho </a:t>
            </a:r>
            <a:endParaRPr lang="en-US" i="1" dirty="0">
              <a:solidFill>
                <a:srgbClr val="000000"/>
              </a:solidFill>
            </a:endParaRPr>
          </a:p>
        </p:txBody>
      </p:sp>
      <p:pic>
        <p:nvPicPr>
          <p:cNvPr id="4" name="Picture 3" descr="NuMu_to_Nue_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154869"/>
            <a:ext cx="3343591" cy="3343591"/>
          </a:xfrm>
          <a:prstGeom prst="rect">
            <a:avLst/>
          </a:prstGeom>
        </p:spPr>
      </p:pic>
      <p:pic>
        <p:nvPicPr>
          <p:cNvPr id="3" name="Picture 2" descr="NuMu_to_Nue_NSI_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73" y="3126009"/>
            <a:ext cx="3372451" cy="33724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819" y="2743167"/>
            <a:ext cx="3333026" cy="369332"/>
          </a:xfrm>
          <a:prstGeom prst="rect">
            <a:avLst/>
          </a:prstGeom>
          <a:solidFill>
            <a:srgbClr val="FDF9C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Adding non-standard interactions</a:t>
            </a:r>
            <a:endParaRPr lang="en-US" dirty="0"/>
          </a:p>
        </p:txBody>
      </p:sp>
      <p:pic>
        <p:nvPicPr>
          <p:cNvPr id="11" name="Picture 10" descr="Screen Shot 2018-05-30 at 11.03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11" y="1533493"/>
            <a:ext cx="4785825" cy="7590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21257" y="815072"/>
            <a:ext cx="3333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Adding non-standard interactions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177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999" y="1661727"/>
            <a:ext cx="5123515" cy="4036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7885" y="676572"/>
            <a:ext cx="6286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Non-standard-interaction signature:</a:t>
            </a:r>
          </a:p>
          <a:p>
            <a:r>
              <a:rPr lang="en-US" dirty="0" smtClean="0"/>
              <a:t>Same energy range as NMH pattern, but at different zenith 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8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20" y="357541"/>
            <a:ext cx="3834916" cy="3023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565" y="357541"/>
            <a:ext cx="3673736" cy="289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689" y="3381225"/>
            <a:ext cx="4195820" cy="330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4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uMu_to_NuTau_Sterile_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204720"/>
            <a:ext cx="3175000" cy="317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3040" y="6248400"/>
            <a:ext cx="768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http://www.apc.univ-paris7.fr/Downloads/</a:t>
            </a:r>
            <a:r>
              <a:rPr lang="en-US" i="1" dirty="0" err="1" smtClean="0"/>
              <a:t>antares</a:t>
            </a:r>
            <a:r>
              <a:rPr lang="en-US" i="1" dirty="0" smtClean="0"/>
              <a:t>/Joao/animations/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980" y="2204720"/>
            <a:ext cx="4513385" cy="355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2720" y="1381760"/>
            <a:ext cx="255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Sterile neutrinos in ORCA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63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5-31 at 11.50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72" y="629037"/>
            <a:ext cx="5353168" cy="622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1377" y="1727200"/>
            <a:ext cx="2012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IceCube</a:t>
            </a:r>
            <a:r>
              <a:rPr lang="en-US" dirty="0" smtClean="0"/>
              <a:t>/</a:t>
            </a:r>
            <a:r>
              <a:rPr lang="en-US" dirty="0" err="1" smtClean="0"/>
              <a:t>Deepcore</a:t>
            </a:r>
            <a:r>
              <a:rPr lang="en-US" dirty="0"/>
              <a:t> </a:t>
            </a:r>
            <a:r>
              <a:rPr lang="en-US" dirty="0" smtClean="0"/>
              <a:t>analysis for m</a:t>
            </a:r>
            <a:r>
              <a:rPr lang="en-US" baseline="30000" dirty="0" smtClean="0"/>
              <a:t>2</a:t>
            </a:r>
            <a:r>
              <a:rPr lang="en-US" dirty="0" smtClean="0"/>
              <a:t>=1eV</a:t>
            </a:r>
            <a:r>
              <a:rPr lang="en-US" baseline="30000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55344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9872" y="332656"/>
            <a:ext cx="202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400" dirty="0" smtClean="0">
                <a:solidFill>
                  <a:srgbClr val="000000"/>
                </a:solidFill>
              </a:rPr>
              <a:t> appearance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124744"/>
            <a:ext cx="8064896" cy="40011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baseline="-25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-&gt;  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cs typeface="Symbol" charset="2"/>
              </a:rPr>
              <a:t>measurement valuable to check </a:t>
            </a:r>
            <a:r>
              <a:rPr lang="en-US" sz="2000" dirty="0" err="1" smtClean="0">
                <a:solidFill>
                  <a:srgbClr val="000000"/>
                </a:solidFill>
                <a:cs typeface="Symbol" charset="2"/>
              </a:rPr>
              <a:t>unitarity</a:t>
            </a:r>
            <a:r>
              <a:rPr lang="en-US" sz="2000" dirty="0" smtClean="0">
                <a:solidFill>
                  <a:srgbClr val="000000"/>
                </a:solidFill>
                <a:cs typeface="Symbol" charset="2"/>
              </a:rPr>
              <a:t> of PMNS matrix </a:t>
            </a:r>
            <a:endParaRPr lang="en-US" sz="2000" dirty="0"/>
          </a:p>
        </p:txBody>
      </p:sp>
      <p:pic>
        <p:nvPicPr>
          <p:cNvPr id="2" name="Picture 1" descr="Screen Shot 2018-05-30 at 11.37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7" y="1757932"/>
            <a:ext cx="7985010" cy="38866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84945" y="5178175"/>
            <a:ext cx="4956532" cy="690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24993" y="1743517"/>
            <a:ext cx="4956532" cy="690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6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8-05-25 at 8.53.0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/>
          <a:stretch/>
        </p:blipFill>
        <p:spPr>
          <a:xfrm>
            <a:off x="4757625" y="2276872"/>
            <a:ext cx="4406820" cy="34563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9872" y="332656"/>
            <a:ext cx="202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400" dirty="0" smtClean="0">
                <a:solidFill>
                  <a:srgbClr val="000000"/>
                </a:solidFill>
              </a:rPr>
              <a:t> appearance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124744"/>
            <a:ext cx="8064896" cy="40011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baseline="-25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-&gt;  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cs typeface="Symbol" charset="2"/>
              </a:rPr>
              <a:t>measurement valuable to check </a:t>
            </a:r>
            <a:r>
              <a:rPr lang="en-US" sz="2000" dirty="0" err="1" smtClean="0">
                <a:solidFill>
                  <a:srgbClr val="000000"/>
                </a:solidFill>
                <a:cs typeface="Symbol" charset="2"/>
              </a:rPr>
              <a:t>unitarity</a:t>
            </a:r>
            <a:r>
              <a:rPr lang="en-US" sz="2000" dirty="0" smtClean="0">
                <a:solidFill>
                  <a:srgbClr val="000000"/>
                </a:solidFill>
                <a:cs typeface="Symbol" charset="2"/>
              </a:rPr>
              <a:t> of PMNS matrix </a:t>
            </a:r>
            <a:endParaRPr lang="en-US" sz="2000" dirty="0"/>
          </a:p>
        </p:txBody>
      </p:sp>
      <p:pic>
        <p:nvPicPr>
          <p:cNvPr id="6" name="Picture 5" descr="Screen Shot 2018-05-25 at 8.48.4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5"/>
          <a:stretch/>
        </p:blipFill>
        <p:spPr>
          <a:xfrm>
            <a:off x="35496" y="2348880"/>
            <a:ext cx="4632391" cy="3240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720" y="213285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Prospects for </a:t>
            </a:r>
            <a:r>
              <a:rPr lang="en-US" dirty="0" err="1" smtClean="0">
                <a:solidFill>
                  <a:srgbClr val="000000"/>
                </a:solidFill>
              </a:rPr>
              <a:t>IceCube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Deepcore</a:t>
            </a:r>
            <a:r>
              <a:rPr lang="en-US" dirty="0" smtClean="0">
                <a:solidFill>
                  <a:srgbClr val="000000"/>
                </a:solidFill>
              </a:rPr>
              <a:t> and Phase-1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5568" y="623731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000000"/>
                </a:solidFill>
              </a:rPr>
              <a:t>Koskinen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000000"/>
                </a:solidFill>
              </a:rPr>
              <a:t>(NEUTRINO 2016)</a:t>
            </a:r>
            <a:endParaRPr 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3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432</Words>
  <Application>Microsoft Macintosh PowerPoint</Application>
  <PresentationFormat>On-screen Show (4:3)</PresentationFormat>
  <Paragraphs>78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Geomagnetic effect</vt:lpstr>
      <vt:lpstr>Geomagnetic effect</vt:lpstr>
      <vt:lpstr>PowerPoint Presentation</vt:lpstr>
      <vt:lpstr>ANTARES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Dorothea </dc:creator>
  <cp:lastModifiedBy>Dorothea </cp:lastModifiedBy>
  <cp:revision>40</cp:revision>
  <dcterms:created xsi:type="dcterms:W3CDTF">2018-05-30T15:15:16Z</dcterms:created>
  <dcterms:modified xsi:type="dcterms:W3CDTF">2018-05-31T10:20:49Z</dcterms:modified>
</cp:coreProperties>
</file>