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6" r:id="rId4"/>
    <p:sldId id="303" r:id="rId5"/>
    <p:sldId id="270" r:id="rId6"/>
    <p:sldId id="304" r:id="rId7"/>
    <p:sldId id="260" r:id="rId8"/>
    <p:sldId id="289" r:id="rId9"/>
    <p:sldId id="288" r:id="rId10"/>
    <p:sldId id="301" r:id="rId11"/>
    <p:sldId id="280" r:id="rId12"/>
    <p:sldId id="295" r:id="rId13"/>
    <p:sldId id="307" r:id="rId14"/>
    <p:sldId id="291" r:id="rId15"/>
    <p:sldId id="292" r:id="rId16"/>
    <p:sldId id="306" r:id="rId17"/>
    <p:sldId id="309" r:id="rId18"/>
    <p:sldId id="308" r:id="rId19"/>
    <p:sldId id="300" r:id="rId20"/>
    <p:sldId id="305" r:id="rId21"/>
  </p:sldIdLst>
  <p:sldSz cx="9144000" cy="6858000" type="screen4x3"/>
  <p:notesSz cx="9928225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106" d="100"/>
          <a:sy n="10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625995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22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7A2A77E-6861-4F86-83B6-12149B398221}" type="datetimeFigureOut">
              <a:rPr lang="ar-MA" smtClean="0"/>
              <a:pPr/>
              <a:t>09-09-1439</a:t>
            </a:fld>
            <a:endParaRPr lang="ar-M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625995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22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F3E3685-8F49-4E3A-AD12-569D8E57E92F}" type="slidenum">
              <a:rPr lang="ar-MA" smtClean="0"/>
              <a:pPr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991477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625995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22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DFABEA-52D5-4D91-9E83-EBCD9000BFBB}" type="datetimeFigureOut">
              <a:rPr lang="ar-MA" smtClean="0"/>
              <a:pPr/>
              <a:t>09-09-1439</a:t>
            </a:fld>
            <a:endParaRPr lang="ar-M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M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5625995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22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FE00C65-6FA5-458C-A891-0C6AC2134F45}" type="slidenum">
              <a:rPr lang="ar-MA" smtClean="0"/>
              <a:pPr/>
              <a:t>‹N°›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221502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4081B-E98D-4C54-8E03-9A82EEBB15F5}" type="slidenum">
              <a:rPr lang="fr-FR"/>
              <a:pPr/>
              <a:t>3</a:t>
            </a:fld>
            <a:endParaRPr lang="fr-FR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this brief overview about CNRST and his projects.</a:t>
            </a:r>
          </a:p>
          <a:p>
            <a:r>
              <a:rPr lang="en-US"/>
              <a:t>Lets focus on the core of this presentation which the MaGrid CA</a:t>
            </a:r>
          </a:p>
          <a:p>
            <a:r>
              <a:rPr lang="en-US"/>
              <a:t>It was Established last year in octeber, it it’s the single CA in Moroccan academic field,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15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16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17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18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19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20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4081B-E98D-4C54-8E03-9A82EEBB15F5}" type="slidenum">
              <a:rPr lang="fr-FR"/>
              <a:pPr/>
              <a:t>4</a:t>
            </a:fld>
            <a:endParaRPr lang="fr-FR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After this brief overview about CNRST and his projects.</a:t>
            </a:r>
          </a:p>
          <a:p>
            <a:r>
              <a:rPr lang="en-US"/>
              <a:t>Lets focus on the core of this presentation which the MaGrid CA</a:t>
            </a:r>
          </a:p>
          <a:p>
            <a:r>
              <a:rPr lang="en-US"/>
              <a:t>It was Established last year in octeber, it it’s the single CA in Moroccan academic field,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8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9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10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11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12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13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nl-BE" smtClean="0"/>
              <a:t>15.12.2010</a:t>
            </a:r>
            <a:endParaRPr lang="nl-B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l-BE"/>
              <a:t>Belnet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D6EE4F-25EF-42D1-97F9-D96D708D59AF}" type="slidenum">
              <a:rPr lang="nl-BE"/>
              <a:pPr/>
              <a:t>14</a:t>
            </a:fld>
            <a:endParaRPr lang="nl-BE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263900" y="509588"/>
            <a:ext cx="3397250" cy="2547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92824" y="3228896"/>
            <a:ext cx="7940283" cy="30589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ar-M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75DA8C-7D3B-4B46-9486-99BD6D655B52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DAC9-82E0-4000-8154-73122C6509C5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D3F8-9501-44A5-8F74-487F04796A4A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C4B1-F83C-4901-8C2E-8E9BBC2AD4A9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DA65-DAC0-4B03-815E-7FA729C9318B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E612C-691E-4C0D-84E1-6FFF51B418F8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BE70E1-09BB-4C8F-9524-C7988DC53261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ED8C9D9-8BBC-4AA7-B538-4D9AEFB1D03B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DDEEE-F42A-47B0-8DBB-CA6AB0A529F5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0E200-DBE4-4606-972C-9B7B06B2D688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4DF7F-D754-40AD-B148-1C73AAA8EDD7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E5D0C7-E709-43D4-A06E-C9AF63F3F956}" type="datetime1">
              <a:rPr lang="fr-FR" smtClean="0"/>
              <a:pPr/>
              <a:t>23/05/2018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MaGrid CA update Marakech 2011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64E432-1AFB-4DB2-AC04-97CD6FBF22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a.magrid.ma/pub/polic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7772400" cy="1184273"/>
          </a:xfrm>
        </p:spPr>
        <p:txBody>
          <a:bodyPr>
            <a:normAutofit fontScale="90000"/>
          </a:bodyPr>
          <a:lstStyle/>
          <a:p>
            <a:pPr defTabSz="449263" fontAlgn="base"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err="1" smtClean="0"/>
              <a:t>MaGrid</a:t>
            </a:r>
            <a:r>
              <a:rPr lang="fr-FR" dirty="0" smtClean="0"/>
              <a:t> </a:t>
            </a:r>
            <a:r>
              <a:rPr lang="fr-FR" dirty="0"/>
              <a:t>CA </a:t>
            </a:r>
            <a:r>
              <a:rPr lang="fr-FR" dirty="0" smtClean="0"/>
              <a:t>Self audit and update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3567910" cy="157277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Nabil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Talhaoui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MaGrid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 - CNRST 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Mob.: +212 6 00 01 94 42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Mail: talhaoui@cnrst.ma</a:t>
            </a:r>
          </a:p>
          <a:p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072074"/>
            <a:ext cx="1123950" cy="1169988"/>
          </a:xfrm>
          <a:prstGeom prst="rect">
            <a:avLst/>
          </a:prstGeom>
          <a:noFill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636"/>
            <a:ext cx="1223963" cy="1176337"/>
          </a:xfrm>
          <a:prstGeom prst="rect">
            <a:avLst/>
          </a:prstGeom>
          <a:noFill/>
        </p:spPr>
      </p:pic>
      <p:pic>
        <p:nvPicPr>
          <p:cNvPr id="1026" name="Picture 2" descr="C:\Documents and Settings\grid\Bureau\Magrid-CA\eugrid_pma_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5357826"/>
            <a:ext cx="1447800" cy="619125"/>
          </a:xfrm>
          <a:prstGeom prst="rect">
            <a:avLst/>
          </a:prstGeom>
          <a:noFill/>
        </p:spPr>
      </p:pic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268332" y="6550496"/>
            <a:ext cx="896524" cy="288032"/>
          </a:xfrm>
        </p:spPr>
        <p:txBody>
          <a:bodyPr/>
          <a:lstStyle/>
          <a:p>
            <a:r>
              <a:rPr lang="fr-FR" sz="1000" dirty="0" smtClean="0">
                <a:latin typeface="Trebuchet MS (En-têtes)s)"/>
              </a:rPr>
              <a:t>25/05/2018</a:t>
            </a:r>
            <a:endParaRPr lang="fr-FR" sz="1000" dirty="0">
              <a:latin typeface="Trebuchet MS (En-têtes)s)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sp>
        <p:nvSpPr>
          <p:cNvPr id="10" name="ZoneTexte 9"/>
          <p:cNvSpPr txBox="1"/>
          <p:nvPr/>
        </p:nvSpPr>
        <p:spPr>
          <a:xfrm>
            <a:off x="3000364" y="450057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Karlsruhe 2018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23527" y="1196752"/>
            <a:ext cx="815451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u="sng" dirty="0" smtClean="0">
                <a:solidFill>
                  <a:srgbClr val="002060"/>
                </a:solidFill>
              </a:rPr>
              <a:t>B </a:t>
            </a:r>
            <a:r>
              <a:rPr lang="fr-FR" sz="3200" b="1" u="sng" dirty="0" smtClean="0">
                <a:solidFill>
                  <a:srgbClr val="002060"/>
                </a:solidFill>
              </a:rPr>
              <a:t>– 3 :</a:t>
            </a:r>
            <a:endParaRPr lang="fr-FR" sz="3200" b="1" u="sng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  <a:latin typeface="+mj-lt"/>
              </a:rPr>
              <a:t>TRUE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in CP/CPS</a:t>
            </a:r>
            <a:endParaRPr lang="en-US" dirty="0">
              <a:latin typeface="+mj-lt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3.1.6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28)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Every CA must issue a new CRL at least 7 days before the time stated in the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nextUpdate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field for off-line CAs, at least 3 days before the time stated in the </a:t>
            </a:r>
            <a:r>
              <a:rPr lang="en-US" dirty="0" err="1">
                <a:solidFill>
                  <a:srgbClr val="FF0000"/>
                </a:solidFill>
                <a:latin typeface="+mj-lt"/>
              </a:rPr>
              <a:t>nextUpdate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field for automatically issued CRLs by on-line CAs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Problem: Some </a:t>
            </a:r>
            <a:r>
              <a:rPr lang="en-US" dirty="0">
                <a:solidFill>
                  <a:srgbClr val="FF0000"/>
                </a:solidFill>
              </a:rPr>
              <a:t>CRLs were issued less than 7 days before the stated next update time in the latest-issued CRL</a:t>
            </a:r>
            <a:endParaRPr lang="en-US" dirty="0" smtClean="0">
              <a:solidFill>
                <a:srgbClr val="FF0000"/>
              </a:solidFill>
              <a:latin typeface="+mj-lt"/>
            </a:endParaRPr>
          </a:p>
          <a:p>
            <a:pPr marL="1200150" lvl="2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>
                <a:solidFill>
                  <a:srgbClr val="00B050"/>
                </a:solidFill>
              </a:rPr>
              <a:t>Though there was no expired </a:t>
            </a:r>
            <a:r>
              <a:rPr lang="en-US" dirty="0" smtClean="0">
                <a:solidFill>
                  <a:srgbClr val="00B050"/>
                </a:solidFill>
              </a:rPr>
              <a:t>CRLs, we dedicated this task to one person who has programed the agenda of the CRL issuing every 22 days.</a:t>
            </a:r>
            <a:endParaRPr lang="en-US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-32" y="273968"/>
            <a:ext cx="8229600" cy="1066800"/>
          </a:xfrm>
        </p:spPr>
        <p:txBody>
          <a:bodyPr/>
          <a:lstStyle/>
          <a:p>
            <a:r>
              <a:rPr lang="fr-FR" b="1" dirty="0" smtClean="0"/>
              <a:t>Self Audit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78756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23528" y="1196752"/>
            <a:ext cx="8496944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u="sng" dirty="0" smtClean="0">
                <a:solidFill>
                  <a:srgbClr val="002060"/>
                </a:solidFill>
              </a:rPr>
              <a:t>B – 4 :</a:t>
            </a:r>
            <a:endParaRPr lang="fr-FR" sz="3200" b="1" u="sng" dirty="0" smtClean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  <a:latin typeface="+mj-lt"/>
              </a:rPr>
              <a:t>TRUE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in practice, but not defined in CP/CPS</a:t>
            </a:r>
            <a:endParaRPr lang="en-US" dirty="0">
              <a:latin typeface="+mj-lt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3.1.10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–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53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)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The CA shall provide their trust anchor to a trust anchor repository, specified by the accrediting PMA, via the method specified in the policy of the trust anchor repository</a:t>
            </a:r>
            <a:r>
              <a:rPr lang="fr-FR" dirty="0" smtClean="0">
                <a:solidFill>
                  <a:srgbClr val="FF0000"/>
                </a:solidFill>
                <a:latin typeface="+mj-lt"/>
              </a:rPr>
              <a:t>.</a:t>
            </a:r>
            <a:endParaRPr lang="en-US" dirty="0" smtClean="0">
              <a:solidFill>
                <a:srgbClr val="FF0000"/>
              </a:solidFill>
              <a:latin typeface="+mj-lt"/>
            </a:endParaRPr>
          </a:p>
          <a:p>
            <a:pPr marL="1200150" lvl="2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dirty="0">
                <a:solidFill>
                  <a:srgbClr val="00B050"/>
                </a:solidFill>
                <a:latin typeface="+mj-lt"/>
              </a:rPr>
              <a:t>Not defined in Policy, but in practice of 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course</a:t>
            </a:r>
            <a:endParaRPr lang="en-US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-32" y="273968"/>
            <a:ext cx="8229600" cy="1066800"/>
          </a:xfrm>
        </p:spPr>
        <p:txBody>
          <a:bodyPr/>
          <a:lstStyle/>
          <a:p>
            <a:r>
              <a:rPr lang="fr-FR" b="1" dirty="0" smtClean="0"/>
              <a:t>Self Audit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09704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23527" y="1175711"/>
            <a:ext cx="8280921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Issues </a:t>
            </a:r>
            <a:r>
              <a:rPr lang="fr-FR" sz="3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identified</a:t>
            </a:r>
            <a:r>
              <a:rPr lang="fr-FR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by self-audit: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Not all downtimes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were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announced to the relying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parties.</a:t>
            </a:r>
          </a:p>
          <a:p>
            <a:pPr marL="1200150" lvl="2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We will try with our best efforts to avoid this.</a:t>
            </a:r>
            <a:endParaRPr lang="en-US" sz="2000" dirty="0">
              <a:solidFill>
                <a:srgbClr val="00B050"/>
              </a:solidFill>
              <a:latin typeface="+mj-lt"/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Some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CRLs were issued less than 7 days before the stated next update time in the latest-issued CRL.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1200150" lvl="2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Though </a:t>
            </a:r>
            <a:r>
              <a:rPr lang="en-US" sz="2000" dirty="0">
                <a:solidFill>
                  <a:srgbClr val="00B050"/>
                </a:solidFill>
                <a:latin typeface="+mj-lt"/>
              </a:rPr>
              <a:t>there was no expired </a:t>
            </a:r>
            <a:r>
              <a:rPr lang="en-US" sz="2000" dirty="0" smtClean="0">
                <a:solidFill>
                  <a:srgbClr val="00B050"/>
                </a:solidFill>
                <a:latin typeface="+mj-lt"/>
              </a:rPr>
              <a:t>CRLs (Solution: programmed </a:t>
            </a:r>
            <a:r>
              <a:rPr lang="en-US" sz="2000" dirty="0">
                <a:solidFill>
                  <a:srgbClr val="00B050"/>
                </a:solidFill>
                <a:latin typeface="+mj-lt"/>
              </a:rPr>
              <a:t>task, </a:t>
            </a:r>
            <a:r>
              <a:rPr lang="fr-FR" sz="2000" dirty="0">
                <a:solidFill>
                  <a:srgbClr val="00B050"/>
                </a:solidFill>
                <a:latin typeface="+mj-lt"/>
              </a:rPr>
              <a:t>a </a:t>
            </a:r>
            <a:r>
              <a:rPr lang="fr-FR" sz="2000" dirty="0" err="1">
                <a:solidFill>
                  <a:srgbClr val="00B050"/>
                </a:solidFill>
                <a:latin typeface="+mj-lt"/>
              </a:rPr>
              <a:t>person</a:t>
            </a:r>
            <a:r>
              <a:rPr lang="fr-FR" sz="2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fr-FR" sz="2000" dirty="0" err="1">
                <a:solidFill>
                  <a:srgbClr val="00B050"/>
                </a:solidFill>
                <a:latin typeface="+mj-lt"/>
              </a:rPr>
              <a:t>dedicated</a:t>
            </a:r>
            <a:r>
              <a:rPr lang="fr-FR" sz="2000" dirty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+mj-lt"/>
              </a:rPr>
              <a:t>).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-32" y="273968"/>
            <a:ext cx="8229600" cy="1066800"/>
          </a:xfrm>
        </p:spPr>
        <p:txBody>
          <a:bodyPr/>
          <a:lstStyle/>
          <a:p>
            <a:r>
              <a:rPr lang="fr-FR" b="1" dirty="0" smtClean="0"/>
              <a:t>Self Audit</a:t>
            </a:r>
            <a:endParaRPr lang="fr-FR" b="1" dirty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568426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23527" y="1062890"/>
            <a:ext cx="8496945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fr-FR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Issues </a:t>
            </a:r>
            <a:r>
              <a:rPr lang="fr-FR" sz="3200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identified</a:t>
            </a:r>
            <a:r>
              <a:rPr lang="fr-FR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by self-audit: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2000" dirty="0" smtClean="0">
                <a:solidFill>
                  <a:srgbClr val="FF0000"/>
                </a:solidFill>
                <a:latin typeface="+mj-lt"/>
              </a:rPr>
              <a:t>Power </a:t>
            </a:r>
            <a:r>
              <a:rPr lang="fr-FR" sz="2000" dirty="0" err="1" smtClean="0">
                <a:solidFill>
                  <a:srgbClr val="FF0000"/>
                </a:solidFill>
                <a:latin typeface="+mj-lt"/>
              </a:rPr>
              <a:t>failures</a:t>
            </a:r>
            <a:r>
              <a:rPr lang="fr-FR" sz="2000" dirty="0" smtClean="0">
                <a:solidFill>
                  <a:srgbClr val="FF0000"/>
                </a:solidFill>
                <a:latin typeface="+mj-lt"/>
              </a:rPr>
              <a:t> due to the </a:t>
            </a:r>
            <a:r>
              <a:rPr lang="fr-FR" sz="2000" dirty="0" err="1" smtClean="0">
                <a:solidFill>
                  <a:srgbClr val="FF0000"/>
                </a:solidFill>
                <a:latin typeface="+mj-lt"/>
              </a:rPr>
              <a:t>external</a:t>
            </a:r>
            <a:r>
              <a:rPr lang="fr-FR" sz="2000" dirty="0" smtClean="0">
                <a:solidFill>
                  <a:srgbClr val="FF0000"/>
                </a:solidFill>
                <a:latin typeface="+mj-lt"/>
              </a:rPr>
              <a:t> raisons (Electric provider).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rgbClr val="00B050"/>
                </a:solidFill>
              </a:rPr>
              <a:t>CNRST has implement an </a:t>
            </a:r>
            <a:r>
              <a:rPr lang="en-GB" sz="2000" dirty="0" err="1">
                <a:solidFill>
                  <a:srgbClr val="00B050"/>
                </a:solidFill>
              </a:rPr>
              <a:t>electrogene</a:t>
            </a:r>
            <a:r>
              <a:rPr lang="en-GB" sz="2000" dirty="0">
                <a:solidFill>
                  <a:srgbClr val="00B050"/>
                </a:solidFill>
              </a:rPr>
              <a:t>-group witch can guarantee the continuity of power in case of power failure.</a:t>
            </a:r>
            <a:endParaRPr lang="fr-FR" sz="2000" dirty="0">
              <a:solidFill>
                <a:srgbClr val="00B05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All e-mail communications between the CA or an RA and a subscriber must be signed with a certified key in order to have the value of a proof. All requests for any action must be signed.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rgbClr val="00B050"/>
                </a:solidFill>
              </a:rPr>
              <a:t>Not all users know how to use the signed e-mail, so they prefer to come with there laptops directly to the RA/CA.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000" dirty="0">
                <a:solidFill>
                  <a:srgbClr val="00B050"/>
                </a:solidFill>
              </a:rPr>
              <a:t>We will give training to subscribers.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-32" y="273968"/>
            <a:ext cx="8229600" cy="1066800"/>
          </a:xfrm>
        </p:spPr>
        <p:txBody>
          <a:bodyPr/>
          <a:lstStyle/>
          <a:p>
            <a:r>
              <a:rPr lang="fr-FR" b="1" dirty="0" smtClean="0"/>
              <a:t>Self Audit</a:t>
            </a:r>
            <a:endParaRPr lang="fr-FR" b="1" dirty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059959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-32" y="345976"/>
            <a:ext cx="8229600" cy="1066800"/>
          </a:xfrm>
        </p:spPr>
        <p:txBody>
          <a:bodyPr/>
          <a:lstStyle/>
          <a:p>
            <a:r>
              <a:rPr lang="en-IE" b="1" dirty="0" smtClean="0"/>
              <a:t>Policy </a:t>
            </a:r>
            <a:r>
              <a:rPr lang="en-IE" b="1" dirty="0"/>
              <a:t>Updates</a:t>
            </a:r>
            <a:endParaRPr lang="fr-F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9512" y="1124744"/>
            <a:ext cx="8229600" cy="82463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rgbClr val="002060"/>
                </a:solidFill>
              </a:rPr>
              <a:t>New CA Manager, Address and phone changes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10528" y="1838431"/>
            <a:ext cx="8753960" cy="46869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B050"/>
                </a:solidFill>
              </a:rPr>
              <a:t>Nabil </a:t>
            </a:r>
            <a:r>
              <a:rPr lang="en-US" dirty="0" err="1" smtClean="0">
                <a:solidFill>
                  <a:srgbClr val="00B050"/>
                </a:solidFill>
              </a:rPr>
              <a:t>Talhaoui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has nominated as the new CA </a:t>
            </a:r>
            <a:r>
              <a:rPr lang="en-US" dirty="0" smtClean="0"/>
              <a:t>Manager </a:t>
            </a:r>
            <a:r>
              <a:rPr lang="en-US" dirty="0" smtClean="0"/>
              <a:t>of </a:t>
            </a:r>
            <a:r>
              <a:rPr lang="en-US" dirty="0" err="1" smtClean="0"/>
              <a:t>MaGrid</a:t>
            </a:r>
            <a:r>
              <a:rPr lang="en-US" dirty="0" smtClean="0"/>
              <a:t> CA instead of </a:t>
            </a:r>
            <a:r>
              <a:rPr lang="en-US" b="1" dirty="0" smtClean="0">
                <a:solidFill>
                  <a:srgbClr val="C00000"/>
                </a:solidFill>
              </a:rPr>
              <a:t>Dr. </a:t>
            </a:r>
            <a:r>
              <a:rPr lang="en-US" b="1" dirty="0" err="1" smtClean="0">
                <a:solidFill>
                  <a:srgbClr val="C00000"/>
                </a:solidFill>
              </a:rPr>
              <a:t>Redouane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Merrouch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the head of MARWAN/NREN.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Changes of Manager CA </a:t>
            </a:r>
            <a:r>
              <a:rPr lang="en-GB" dirty="0"/>
              <a:t>Phone and </a:t>
            </a:r>
            <a:r>
              <a:rPr lang="en-GB" dirty="0" smtClean="0"/>
              <a:t>e-mail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dirty="0" smtClean="0">
                <a:solidFill>
                  <a:srgbClr val="00B050"/>
                </a:solidFill>
              </a:rPr>
              <a:t>They will be updated in the version </a:t>
            </a:r>
            <a:r>
              <a:rPr lang="en-GB" sz="2400" b="1" dirty="0" smtClean="0">
                <a:solidFill>
                  <a:srgbClr val="00B050"/>
                </a:solidFill>
              </a:rPr>
              <a:t>3.2</a:t>
            </a:r>
            <a:endParaRPr lang="en-GB" sz="24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No change in work </a:t>
            </a:r>
            <a:r>
              <a:rPr lang="en-GB" dirty="0" smtClean="0"/>
              <a:t>address, </a:t>
            </a:r>
            <a:r>
              <a:rPr lang="en-GB" dirty="0" smtClean="0"/>
              <a:t>and Fax.</a:t>
            </a:r>
          </a:p>
        </p:txBody>
      </p:sp>
      <p:sp>
        <p:nvSpPr>
          <p:cNvPr id="13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522350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-32" y="417984"/>
            <a:ext cx="8229600" cy="1066800"/>
          </a:xfrm>
        </p:spPr>
        <p:txBody>
          <a:bodyPr>
            <a:normAutofit/>
          </a:bodyPr>
          <a:lstStyle/>
          <a:p>
            <a:pPr lvl="3" algn="l" rtl="0">
              <a:lnSpc>
                <a:spcPct val="150000"/>
              </a:lnSpc>
              <a:spcBef>
                <a:spcPct val="0"/>
              </a:spcBef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en-IE" sz="4000" b="1" kern="1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MaGrid</a:t>
            </a:r>
            <a:r>
              <a:rPr lang="en-IE" sz="4000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CA and TCS Certificates</a:t>
            </a:r>
            <a:endParaRPr lang="en-GB" sz="40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412775"/>
            <a:ext cx="8640960" cy="50591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The CNRST, </a:t>
            </a:r>
            <a:r>
              <a:rPr lang="fr-FR" sz="2400" dirty="0" err="1"/>
              <a:t>through</a:t>
            </a:r>
            <a:r>
              <a:rPr lang="fr-FR" sz="2400" dirty="0"/>
              <a:t> MARWAN NREN, </a:t>
            </a:r>
            <a:r>
              <a:rPr lang="fr-FR" sz="2400" dirty="0" err="1"/>
              <a:t>became</a:t>
            </a:r>
            <a:r>
              <a:rPr lang="fr-FR" sz="2400" dirty="0"/>
              <a:t> a </a:t>
            </a:r>
            <a:r>
              <a:rPr lang="fr-FR" sz="2400" dirty="0" err="1"/>
              <a:t>member</a:t>
            </a:r>
            <a:r>
              <a:rPr lang="fr-FR" sz="2400" dirty="0"/>
              <a:t> of TCS </a:t>
            </a:r>
            <a:r>
              <a:rPr lang="fr-FR" sz="2400" dirty="0" err="1"/>
              <a:t>following</a:t>
            </a:r>
            <a:r>
              <a:rPr lang="fr-FR" sz="2400" dirty="0"/>
              <a:t> the </a:t>
            </a:r>
            <a:r>
              <a:rPr lang="fr-FR" sz="2400" dirty="0" err="1"/>
              <a:t>signing</a:t>
            </a:r>
            <a:r>
              <a:rPr lang="fr-FR" sz="2400" dirty="0"/>
              <a:t> of a </a:t>
            </a:r>
            <a:r>
              <a:rPr lang="fr-FR" sz="2400" dirty="0" err="1"/>
              <a:t>contract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smtClean="0"/>
              <a:t>GEANT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concluded</a:t>
            </a:r>
            <a:r>
              <a:rPr lang="fr-FR" sz="2400" dirty="0"/>
              <a:t> for a </a:t>
            </a:r>
            <a:r>
              <a:rPr lang="fr-FR" sz="2400" dirty="0" err="1"/>
              <a:t>period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1</a:t>
            </a:r>
            <a:r>
              <a:rPr lang="fr-FR" sz="2400" baseline="30000" dirty="0"/>
              <a:t>st</a:t>
            </a:r>
            <a:r>
              <a:rPr lang="fr-FR" sz="2400" dirty="0"/>
              <a:t> May 2018 to 30 </a:t>
            </a:r>
            <a:r>
              <a:rPr lang="fr-FR" sz="2400" dirty="0" err="1"/>
              <a:t>June</a:t>
            </a:r>
            <a:r>
              <a:rPr lang="fr-FR" sz="2400" dirty="0"/>
              <a:t> 2019.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/>
              <a:t>MARWAN NREN has </a:t>
            </a:r>
            <a:r>
              <a:rPr lang="fr-FR" sz="2400" dirty="0" err="1"/>
              <a:t>elaborated</a:t>
            </a:r>
            <a:r>
              <a:rPr lang="fr-FR" sz="2400" dirty="0"/>
              <a:t> an agreement of </a:t>
            </a:r>
            <a:r>
              <a:rPr lang="fr-FR" sz="2400" dirty="0" err="1"/>
              <a:t>commitment</a:t>
            </a:r>
            <a:r>
              <a:rPr lang="fr-FR" sz="2400" dirty="0"/>
              <a:t> for institutions, </a:t>
            </a:r>
            <a:r>
              <a:rPr lang="fr-FR" sz="2400" dirty="0" err="1"/>
              <a:t>that</a:t>
            </a:r>
            <a:r>
              <a:rPr lang="fr-FR" sz="2400" dirty="0"/>
              <a:t> are </a:t>
            </a:r>
            <a:r>
              <a:rPr lang="fr-FR" sz="2400" dirty="0" err="1"/>
              <a:t>connected</a:t>
            </a:r>
            <a:r>
              <a:rPr lang="fr-FR" sz="2400" dirty="0"/>
              <a:t> to MARWAN network, </a:t>
            </a:r>
            <a:r>
              <a:rPr lang="fr-FR" sz="2400" dirty="0" err="1"/>
              <a:t>which</a:t>
            </a:r>
            <a:r>
              <a:rPr lang="fr-FR" sz="2400" dirty="0"/>
              <a:t> fixes the conditions of use and </a:t>
            </a:r>
            <a:r>
              <a:rPr lang="fr-FR" sz="2400" dirty="0" err="1"/>
              <a:t>it</a:t>
            </a:r>
            <a:r>
              <a:rPr lang="fr-FR" sz="2400" dirty="0"/>
              <a:t> </a:t>
            </a:r>
            <a:r>
              <a:rPr lang="fr-FR" sz="2400" dirty="0" err="1"/>
              <a:t>defines</a:t>
            </a:r>
            <a:r>
              <a:rPr lang="fr-FR" sz="2400" dirty="0"/>
              <a:t> the </a:t>
            </a:r>
            <a:r>
              <a:rPr lang="fr-FR" sz="2400" dirty="0" err="1"/>
              <a:t>list</a:t>
            </a:r>
            <a:r>
              <a:rPr lang="fr-FR" sz="2400" dirty="0"/>
              <a:t> of people </a:t>
            </a:r>
            <a:r>
              <a:rPr lang="fr-FR" sz="2400" dirty="0" err="1"/>
              <a:t>authorized</a:t>
            </a:r>
            <a:r>
              <a:rPr lang="fr-FR" sz="2400" dirty="0"/>
              <a:t> to </a:t>
            </a:r>
            <a:r>
              <a:rPr lang="fr-FR" sz="2400" dirty="0" err="1"/>
              <a:t>validate</a:t>
            </a:r>
            <a:r>
              <a:rPr lang="fr-FR" sz="2400" dirty="0"/>
              <a:t> </a:t>
            </a:r>
            <a:r>
              <a:rPr lang="fr-FR" sz="2400" dirty="0" err="1"/>
              <a:t>certificates</a:t>
            </a:r>
            <a:r>
              <a:rPr lang="fr-FR" sz="2400" dirty="0"/>
              <a:t> and </a:t>
            </a:r>
            <a:r>
              <a:rPr lang="fr-FR" sz="2400" dirty="0" err="1"/>
              <a:t>revocation</a:t>
            </a:r>
            <a:r>
              <a:rPr lang="fr-FR" sz="2400" dirty="0"/>
              <a:t> </a:t>
            </a:r>
            <a:r>
              <a:rPr lang="fr-FR" sz="2400" dirty="0" err="1"/>
              <a:t>requests</a:t>
            </a:r>
            <a:r>
              <a:rPr lang="fr-FR" sz="2400" dirty="0"/>
              <a:t>, the </a:t>
            </a:r>
            <a:r>
              <a:rPr lang="fr-FR" sz="2400" dirty="0" err="1"/>
              <a:t>declaration</a:t>
            </a:r>
            <a:r>
              <a:rPr lang="fr-FR" sz="2400" dirty="0"/>
              <a:t> of </a:t>
            </a:r>
            <a:r>
              <a:rPr lang="fr-FR" sz="2400" dirty="0" err="1"/>
              <a:t>organizations</a:t>
            </a:r>
            <a:r>
              <a:rPr lang="fr-FR" sz="2400" dirty="0"/>
              <a:t> and </a:t>
            </a:r>
            <a:r>
              <a:rPr lang="fr-FR" sz="2400" dirty="0" err="1"/>
              <a:t>domains</a:t>
            </a:r>
            <a:r>
              <a:rPr lang="fr-FR" sz="2400" dirty="0"/>
              <a:t> </a:t>
            </a:r>
            <a:r>
              <a:rPr lang="fr-FR" sz="2400" dirty="0" err="1"/>
              <a:t>so-called</a:t>
            </a:r>
            <a:r>
              <a:rPr lang="fr-FR" sz="2400" dirty="0"/>
              <a:t> </a:t>
            </a:r>
            <a:r>
              <a:rPr lang="fr-FR" sz="2400" dirty="0" err="1"/>
              <a:t>administrators</a:t>
            </a:r>
            <a:r>
              <a:rPr lang="fr-FR" sz="2400" dirty="0"/>
              <a:t>. </a:t>
            </a:r>
            <a:endParaRPr lang="fr-FR" sz="2400" dirty="0" smtClean="0"/>
          </a:p>
        </p:txBody>
      </p:sp>
      <p:sp>
        <p:nvSpPr>
          <p:cNvPr id="13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89718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-32" y="417984"/>
            <a:ext cx="8229600" cy="1066800"/>
          </a:xfrm>
        </p:spPr>
        <p:txBody>
          <a:bodyPr>
            <a:normAutofit/>
          </a:bodyPr>
          <a:lstStyle/>
          <a:p>
            <a:pPr lvl="3" algn="l" rtl="0">
              <a:lnSpc>
                <a:spcPct val="150000"/>
              </a:lnSpc>
              <a:spcBef>
                <a:spcPct val="0"/>
              </a:spcBef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en-IE" sz="4000" b="1" kern="1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MaGrid</a:t>
            </a:r>
            <a:r>
              <a:rPr lang="en-IE" sz="4000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CA and TCS Certificates</a:t>
            </a:r>
            <a:endParaRPr lang="en-GB" sz="40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5496" y="1268760"/>
            <a:ext cx="8903041" cy="5040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/>
              <a:t>At</a:t>
            </a:r>
            <a:r>
              <a:rPr lang="fr-FR" sz="2400" dirty="0"/>
              <a:t> </a:t>
            </a:r>
            <a:r>
              <a:rPr lang="fr-FR" sz="2400" dirty="0" err="1"/>
              <a:t>MaGrid</a:t>
            </a:r>
            <a:r>
              <a:rPr lang="fr-FR" sz="2400" dirty="0"/>
              <a:t> </a:t>
            </a:r>
            <a:r>
              <a:rPr lang="fr-FR" sz="2400" dirty="0" smtClean="0"/>
              <a:t>CA </a:t>
            </a:r>
            <a:r>
              <a:rPr lang="fr-FR" sz="2400" dirty="0" err="1" smtClean="0"/>
              <a:t>level</a:t>
            </a:r>
            <a:r>
              <a:rPr lang="fr-FR" sz="2400" dirty="0"/>
              <a:t>,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will</a:t>
            </a:r>
            <a:r>
              <a:rPr lang="fr-FR" sz="2400" dirty="0"/>
              <a:t> </a:t>
            </a:r>
            <a:r>
              <a:rPr lang="fr-FR" sz="2400" dirty="0" err="1" smtClean="0"/>
              <a:t>nominate</a:t>
            </a:r>
            <a:r>
              <a:rPr lang="fr-FR" sz="2400" dirty="0" smtClean="0"/>
              <a:t> </a:t>
            </a:r>
            <a:r>
              <a:rPr lang="fr-FR" sz="2400" dirty="0"/>
              <a:t>administrative contacts </a:t>
            </a:r>
            <a:r>
              <a:rPr lang="fr-FR" sz="2400" dirty="0" err="1"/>
              <a:t>managing</a:t>
            </a:r>
            <a:r>
              <a:rPr lang="fr-FR" sz="2400" dirty="0"/>
              <a:t> the TCS service, </a:t>
            </a:r>
            <a:r>
              <a:rPr lang="fr-FR" sz="2400" dirty="0" err="1"/>
              <a:t>within</a:t>
            </a:r>
            <a:r>
              <a:rPr lang="fr-FR" sz="2400" dirty="0"/>
              <a:t> </a:t>
            </a:r>
            <a:r>
              <a:rPr lang="fr-FR" sz="2400" dirty="0" err="1"/>
              <a:t>universities</a:t>
            </a:r>
            <a:r>
              <a:rPr lang="fr-FR" sz="2400" dirty="0"/>
              <a:t> and institutions </a:t>
            </a:r>
            <a:r>
              <a:rPr lang="fr-FR" sz="2400" dirty="0" err="1"/>
              <a:t>that</a:t>
            </a:r>
            <a:r>
              <a:rPr lang="fr-FR" sz="2400" dirty="0"/>
              <a:t> are </a:t>
            </a:r>
            <a:r>
              <a:rPr lang="fr-FR" sz="2400" dirty="0" err="1"/>
              <a:t>connected</a:t>
            </a:r>
            <a:r>
              <a:rPr lang="fr-FR" sz="2400" dirty="0"/>
              <a:t> to MARWAN</a:t>
            </a:r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fr-FR" sz="2400" u="sng" dirty="0" smtClean="0">
                <a:solidFill>
                  <a:schemeClr val="accent4">
                    <a:lumMod val="50000"/>
                  </a:schemeClr>
                </a:solidFill>
              </a:rPr>
              <a:t>as </a:t>
            </a:r>
            <a:r>
              <a:rPr lang="fr-FR" sz="2400" u="sng" dirty="0" smtClean="0">
                <a:solidFill>
                  <a:schemeClr val="accent4">
                    <a:lumMod val="50000"/>
                  </a:schemeClr>
                </a:solidFill>
              </a:rPr>
              <a:t>RA Managers</a:t>
            </a:r>
            <a:r>
              <a:rPr lang="fr-FR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r-FR" sz="2400" dirty="0"/>
              <a:t>for </a:t>
            </a:r>
            <a:r>
              <a:rPr lang="fr-FR" sz="2400" dirty="0" err="1" smtClean="0"/>
              <a:t>MaGrid</a:t>
            </a:r>
            <a:r>
              <a:rPr lang="fr-FR" sz="2400" dirty="0" smtClean="0"/>
              <a:t> CA, </a:t>
            </a:r>
            <a:r>
              <a:rPr lang="fr-FR" sz="2400" dirty="0" err="1" smtClean="0"/>
              <a:t>so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solve</a:t>
            </a:r>
            <a:r>
              <a:rPr lang="fr-FR" sz="2400" dirty="0" smtClean="0"/>
              <a:t> </a:t>
            </a:r>
            <a:r>
              <a:rPr lang="fr-FR" sz="2400" dirty="0"/>
              <a:t>the issue of </a:t>
            </a:r>
            <a:r>
              <a:rPr lang="fr-FR" sz="2400" u="sng" dirty="0" smtClean="0">
                <a:solidFill>
                  <a:srgbClr val="FF0000"/>
                </a:solidFill>
              </a:rPr>
              <a:t>unique RA </a:t>
            </a:r>
            <a:r>
              <a:rPr lang="fr-FR" sz="2400" dirty="0" err="1" smtClean="0"/>
              <a:t>which</a:t>
            </a:r>
            <a:r>
              <a:rPr lang="fr-FR" sz="2400" dirty="0" smtClean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currently</a:t>
            </a:r>
            <a:r>
              <a:rPr lang="fr-FR" sz="2400" dirty="0"/>
              <a:t> </a:t>
            </a:r>
            <a:r>
              <a:rPr lang="fr-FR" sz="2400" dirty="0" err="1"/>
              <a:t>centralized</a:t>
            </a:r>
            <a:r>
              <a:rPr lang="fr-FR" sz="2400" dirty="0"/>
              <a:t> and  </a:t>
            </a:r>
            <a:r>
              <a:rPr lang="fr-FR" sz="2400" dirty="0" err="1"/>
              <a:t>done</a:t>
            </a:r>
            <a:r>
              <a:rPr lang="fr-FR" sz="2400" dirty="0"/>
              <a:t> by the </a:t>
            </a:r>
            <a:r>
              <a:rPr lang="fr-FR" sz="2400" b="1" u="sng" dirty="0"/>
              <a:t>CNRST RA</a:t>
            </a:r>
            <a:r>
              <a:rPr lang="fr-FR" sz="2400" dirty="0"/>
              <a:t>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 One RA by institution/</a:t>
            </a:r>
            <a:r>
              <a:rPr lang="fr-FR" sz="2200" dirty="0" err="1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university</a:t>
            </a:r>
            <a:r>
              <a:rPr lang="fr-FR" sz="2200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 acting as RA for </a:t>
            </a:r>
            <a:r>
              <a:rPr lang="fr-FR" sz="2200" dirty="0" err="1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MaGrid</a:t>
            </a:r>
            <a:r>
              <a:rPr lang="fr-FR" sz="2200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</a:rPr>
              <a:t> CA and as administrative contact for MARWAN/TCS.</a:t>
            </a:r>
            <a:endParaRPr lang="fr-FR" sz="2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964618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2001651" y="5255369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Users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089095" y="5792917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Hosts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997788" y="479747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Services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612493"/>
            <a:ext cx="1239304" cy="11385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906" y="3765401"/>
            <a:ext cx="1387018" cy="1005086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072" y="4169925"/>
            <a:ext cx="1008112" cy="1117988"/>
          </a:xfrm>
          <a:prstGeom prst="rect">
            <a:avLst/>
          </a:prstGeom>
        </p:spPr>
      </p:pic>
      <p:cxnSp>
        <p:nvCxnSpPr>
          <p:cNvPr id="4" name="Connecteur droit avec flèche 3"/>
          <p:cNvCxnSpPr>
            <a:endCxn id="17" idx="0"/>
          </p:cNvCxnSpPr>
          <p:nvPr/>
        </p:nvCxnSpPr>
        <p:spPr>
          <a:xfrm>
            <a:off x="2195736" y="2276872"/>
            <a:ext cx="188392" cy="1893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>
            <a:stCxn id="11" idx="2"/>
          </p:cNvCxnSpPr>
          <p:nvPr/>
        </p:nvCxnSpPr>
        <p:spPr>
          <a:xfrm>
            <a:off x="2447764" y="2289572"/>
            <a:ext cx="1692188" cy="23229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endCxn id="16" idx="1"/>
          </p:cNvCxnSpPr>
          <p:nvPr/>
        </p:nvCxnSpPr>
        <p:spPr>
          <a:xfrm>
            <a:off x="2915816" y="2289572"/>
            <a:ext cx="2919090" cy="19783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7" idx="0"/>
          </p:cNvCxnSpPr>
          <p:nvPr/>
        </p:nvCxnSpPr>
        <p:spPr>
          <a:xfrm flipH="1">
            <a:off x="2384128" y="2276872"/>
            <a:ext cx="3613660" cy="1893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8" idx="2"/>
            <a:endCxn id="15" idx="0"/>
          </p:cNvCxnSpPr>
          <p:nvPr/>
        </p:nvCxnSpPr>
        <p:spPr>
          <a:xfrm flipH="1">
            <a:off x="4471572" y="2276872"/>
            <a:ext cx="2056843" cy="2335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endCxn id="16" idx="0"/>
          </p:cNvCxnSpPr>
          <p:nvPr/>
        </p:nvCxnSpPr>
        <p:spPr>
          <a:xfrm flipH="1">
            <a:off x="6528415" y="2276872"/>
            <a:ext cx="347841" cy="1488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1026096" y="3207164"/>
            <a:ext cx="7128792" cy="30963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b="1" dirty="0" err="1" smtClean="0">
                <a:solidFill>
                  <a:srgbClr val="002060"/>
                </a:solidFill>
              </a:rPr>
              <a:t>Only</a:t>
            </a:r>
            <a:r>
              <a:rPr lang="fr-FR" sz="3600" b="1" dirty="0" smtClean="0">
                <a:solidFill>
                  <a:srgbClr val="002060"/>
                </a:solidFill>
              </a:rPr>
              <a:t> </a:t>
            </a:r>
            <a:r>
              <a:rPr lang="fr-FR" sz="3600" b="1" dirty="0" err="1" smtClean="0">
                <a:solidFill>
                  <a:srgbClr val="002060"/>
                </a:solidFill>
              </a:rPr>
              <a:t>Grid</a:t>
            </a:r>
            <a:r>
              <a:rPr lang="fr-FR" sz="3600" b="1" dirty="0" smtClean="0">
                <a:solidFill>
                  <a:srgbClr val="002060"/>
                </a:solidFill>
              </a:rPr>
              <a:t> </a:t>
            </a:r>
            <a:r>
              <a:rPr lang="fr-FR" sz="3600" b="1" dirty="0" err="1" smtClean="0">
                <a:solidFill>
                  <a:srgbClr val="002060"/>
                </a:solidFill>
              </a:rPr>
              <a:t>activities</a:t>
            </a:r>
            <a:r>
              <a:rPr lang="fr-FR" sz="3600" b="1" dirty="0" smtClean="0">
                <a:solidFill>
                  <a:srgbClr val="002060"/>
                </a:solidFill>
              </a:rPr>
              <a:t> and </a:t>
            </a:r>
            <a:r>
              <a:rPr lang="fr-FR" sz="3600" b="1" dirty="0" err="1" smtClean="0">
                <a:solidFill>
                  <a:srgbClr val="002060"/>
                </a:solidFill>
              </a:rPr>
              <a:t>projects</a:t>
            </a:r>
            <a:endParaRPr lang="fr-FR" sz="3600" b="1" dirty="0">
              <a:solidFill>
                <a:srgbClr val="002060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026096" y="3182176"/>
            <a:ext cx="7128792" cy="314632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accent4">
                    <a:lumMod val="50000"/>
                  </a:schemeClr>
                </a:solidFill>
              </a:rPr>
              <a:t>NREN </a:t>
            </a:r>
            <a:r>
              <a:rPr lang="fr-FR" sz="3200" b="1" dirty="0" err="1" smtClean="0">
                <a:solidFill>
                  <a:schemeClr val="accent4">
                    <a:lumMod val="50000"/>
                  </a:schemeClr>
                </a:solidFill>
              </a:rPr>
              <a:t>Activities</a:t>
            </a: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fr-FR" sz="3200" b="1" dirty="0" err="1">
                <a:solidFill>
                  <a:schemeClr val="accent4">
                    <a:lumMod val="50000"/>
                  </a:schemeClr>
                </a:solidFill>
              </a:rPr>
              <a:t>p</a:t>
            </a:r>
            <a:r>
              <a:rPr lang="fr-FR" sz="3200" b="1" dirty="0" err="1" smtClean="0">
                <a:solidFill>
                  <a:schemeClr val="accent4">
                    <a:lumMod val="50000"/>
                  </a:schemeClr>
                </a:solidFill>
              </a:rPr>
              <a:t>rojects</a:t>
            </a: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r-FR" sz="3200" b="1" dirty="0">
                <a:solidFill>
                  <a:schemeClr val="accent4">
                    <a:lumMod val="50000"/>
                  </a:schemeClr>
                </a:solidFill>
              </a:rPr>
              <a:t>and </a:t>
            </a:r>
            <a:r>
              <a:rPr lang="fr-FR" sz="3200" b="1" dirty="0" smtClean="0">
                <a:solidFill>
                  <a:schemeClr val="accent4">
                    <a:lumMod val="50000"/>
                  </a:schemeClr>
                </a:solidFill>
              </a:rPr>
              <a:t>e-services</a:t>
            </a:r>
            <a:endParaRPr lang="fr-FR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-32" y="345976"/>
            <a:ext cx="8229600" cy="1066800"/>
          </a:xfrm>
        </p:spPr>
        <p:txBody>
          <a:bodyPr>
            <a:normAutofit/>
          </a:bodyPr>
          <a:lstStyle/>
          <a:p>
            <a:pPr lvl="3" algn="l" rtl="0">
              <a:lnSpc>
                <a:spcPct val="150000"/>
              </a:lnSpc>
              <a:spcBef>
                <a:spcPct val="0"/>
              </a:spcBef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en-IE" sz="4000" b="1" kern="1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MaGrid</a:t>
            </a:r>
            <a:r>
              <a:rPr lang="en-IE" sz="4000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CA and TCS Certificates</a:t>
            </a:r>
            <a:endParaRPr lang="en-GB" sz="40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3568" y="1569492"/>
            <a:ext cx="3528392" cy="7200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b="1" dirty="0" smtClean="0">
                <a:solidFill>
                  <a:schemeClr val="accent4">
                    <a:lumMod val="50000"/>
                  </a:schemeClr>
                </a:solidFill>
              </a:rPr>
              <a:t>TCS </a:t>
            </a:r>
            <a:r>
              <a:rPr lang="fr-FR" sz="2400" b="1" dirty="0" err="1" smtClean="0">
                <a:solidFill>
                  <a:schemeClr val="accent4">
                    <a:lumMod val="50000"/>
                  </a:schemeClr>
                </a:solidFill>
              </a:rPr>
              <a:t>Certificates</a:t>
            </a:r>
            <a:endParaRPr lang="fr-FR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16017" y="1556792"/>
            <a:ext cx="3624796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b="1" dirty="0" err="1">
                <a:solidFill>
                  <a:srgbClr val="002060"/>
                </a:solidFill>
              </a:rPr>
              <a:t>MaGrid</a:t>
            </a:r>
            <a:r>
              <a:rPr lang="fr-FR" sz="2400" b="1" dirty="0">
                <a:solidFill>
                  <a:srgbClr val="002060"/>
                </a:solidFill>
              </a:rPr>
              <a:t> CA </a:t>
            </a:r>
            <a:r>
              <a:rPr lang="fr-FR" sz="2400" b="1" dirty="0" err="1">
                <a:solidFill>
                  <a:srgbClr val="002060"/>
                </a:solidFill>
              </a:rPr>
              <a:t>Certificates</a:t>
            </a:r>
            <a:endParaRPr lang="fr-F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81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4" grpId="0" animBg="1"/>
      <p:bldP spid="2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-32" y="417984"/>
            <a:ext cx="8229600" cy="1066800"/>
          </a:xfrm>
        </p:spPr>
        <p:txBody>
          <a:bodyPr>
            <a:normAutofit/>
          </a:bodyPr>
          <a:lstStyle/>
          <a:p>
            <a:pPr lvl="3" algn="l" rtl="0">
              <a:lnSpc>
                <a:spcPct val="150000"/>
              </a:lnSpc>
              <a:spcBef>
                <a:spcPct val="0"/>
              </a:spcBef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en-IE" sz="4000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CRL on IPv6 ?</a:t>
            </a:r>
            <a:endParaRPr lang="en-GB" sz="4000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5496" y="1268760"/>
            <a:ext cx="8903041" cy="5040560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endParaRPr lang="fr-FR" sz="2400" dirty="0"/>
          </a:p>
          <a:p>
            <a:r>
              <a:rPr lang="fr-FR" dirty="0"/>
              <a:t>IPv6 </a:t>
            </a:r>
            <a:r>
              <a:rPr lang="fr-FR" dirty="0" smtClean="0"/>
              <a:t>on </a:t>
            </a:r>
            <a:r>
              <a:rPr lang="fr-FR" dirty="0"/>
              <a:t>native </a:t>
            </a:r>
            <a:r>
              <a:rPr lang="fr-FR" dirty="0" smtClean="0"/>
              <a:t>MARWAN infrastructure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dirty="0" err="1" smtClean="0">
                <a:sym typeface="Wingdings" pitchFamily="2" charset="2"/>
              </a:rPr>
              <a:t>Marwan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smtClean="0">
                <a:sym typeface="Wingdings" pitchFamily="2" charset="2"/>
              </a:rPr>
              <a:t>Team are </a:t>
            </a:r>
            <a:r>
              <a:rPr lang="fr-FR" sz="2400" dirty="0" err="1" smtClean="0">
                <a:sym typeface="Wingdings" pitchFamily="2" charset="2"/>
              </a:rPr>
              <a:t>working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smtClean="0">
                <a:sym typeface="Wingdings" pitchFamily="2" charset="2"/>
              </a:rPr>
              <a:t>on </a:t>
            </a:r>
            <a:r>
              <a:rPr lang="fr-FR" sz="2400" dirty="0" err="1" smtClean="0">
                <a:sym typeface="Wingdings" pitchFamily="2" charset="2"/>
              </a:rPr>
              <a:t>this</a:t>
            </a:r>
            <a:r>
              <a:rPr lang="fr-FR" sz="2400" dirty="0" smtClean="0">
                <a:sym typeface="Wingdings" pitchFamily="2" charset="2"/>
              </a:rPr>
              <a:t>.</a:t>
            </a:r>
            <a:r>
              <a:rPr lang="fr-FR" sz="2400" dirty="0" smtClean="0">
                <a:sym typeface="Wingdings" pitchFamily="2" charset="2"/>
              </a:rPr>
              <a:t> </a:t>
            </a:r>
          </a:p>
          <a:p>
            <a:pPr marL="411480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dirty="0" smtClean="0">
                <a:sym typeface="Wingdings" pitchFamily="2" charset="2"/>
              </a:rPr>
              <a:t>  </a:t>
            </a:r>
            <a:r>
              <a:rPr lang="fr-FR" sz="2400" dirty="0" smtClean="0">
                <a:sym typeface="Wingdings" pitchFamily="2" charset="2"/>
              </a:rPr>
              <a:t>The </a:t>
            </a:r>
            <a:r>
              <a:rPr lang="fr-FR" sz="2400" dirty="0" smtClean="0">
                <a:sym typeface="Wingdings" pitchFamily="2" charset="2"/>
              </a:rPr>
              <a:t>CRL on IPv6 </a:t>
            </a:r>
            <a:r>
              <a:rPr lang="fr-FR" sz="2400" dirty="0" err="1" smtClean="0">
                <a:sym typeface="Wingdings" pitchFamily="2" charset="2"/>
              </a:rPr>
              <a:t>will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be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available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soon</a:t>
            </a:r>
            <a:r>
              <a:rPr lang="fr-FR" sz="2400" dirty="0" smtClean="0">
                <a:sym typeface="Wingdings" pitchFamily="2" charset="2"/>
              </a:rPr>
              <a:t> (</a:t>
            </a:r>
            <a:r>
              <a:rPr lang="fr-FR" sz="2400" dirty="0" err="1" smtClean="0">
                <a:sym typeface="Wingdings" pitchFamily="2" charset="2"/>
              </a:rPr>
              <a:t>there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is</a:t>
            </a:r>
            <a:r>
              <a:rPr lang="fr-FR" sz="2400" dirty="0" smtClean="0">
                <a:sym typeface="Wingdings" pitchFamily="2" charset="2"/>
              </a:rPr>
              <a:t> </a:t>
            </a:r>
            <a:r>
              <a:rPr lang="fr-FR" sz="2400" dirty="0" err="1" smtClean="0">
                <a:sym typeface="Wingdings" pitchFamily="2" charset="2"/>
              </a:rPr>
              <a:t>any</a:t>
            </a:r>
            <a:r>
              <a:rPr lang="fr-FR" sz="2400" dirty="0" smtClean="0">
                <a:sym typeface="Wingdings" pitchFamily="2" charset="2"/>
              </a:rPr>
              <a:t> deadline ?)</a:t>
            </a:r>
            <a:endParaRPr lang="fr-FR" sz="2400" dirty="0"/>
          </a:p>
        </p:txBody>
      </p:sp>
      <p:sp>
        <p:nvSpPr>
          <p:cNvPr id="13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881301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-32" y="417984"/>
            <a:ext cx="8229600" cy="1066800"/>
          </a:xfrm>
        </p:spPr>
        <p:txBody>
          <a:bodyPr>
            <a:normAutofit/>
          </a:bodyPr>
          <a:lstStyle/>
          <a:p>
            <a:pPr lvl="3" algn="l" rtl="0">
              <a:lnSpc>
                <a:spcPct val="150000"/>
              </a:lnSpc>
              <a:spcBef>
                <a:spcPct val="0"/>
              </a:spcBef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en-US" altLang="en-US" sz="40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Implement changes to the CP/CPS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505" y="1628800"/>
            <a:ext cx="8712968" cy="4032448"/>
          </a:xfrm>
        </p:spPr>
        <p:txBody>
          <a:bodyPr>
            <a:normAutofit fontScale="92500"/>
          </a:bodyPr>
          <a:lstStyle/>
          <a:p>
            <a:pPr lvl="1">
              <a:lnSpc>
                <a:spcPct val="150000"/>
              </a:lnSpc>
            </a:pPr>
            <a:r>
              <a:rPr lang="en-GB" sz="3400" dirty="0" smtClean="0"/>
              <a:t>The audit report is available for reviewers,</a:t>
            </a:r>
          </a:p>
          <a:p>
            <a:pPr lvl="1">
              <a:lnSpc>
                <a:spcPct val="150000"/>
              </a:lnSpc>
            </a:pPr>
            <a:r>
              <a:rPr lang="en-GB" sz="3400" dirty="0" smtClean="0"/>
              <a:t>All </a:t>
            </a:r>
            <a:r>
              <a:rPr lang="en-GB" sz="3400" dirty="0" smtClean="0"/>
              <a:t>corrections will be in the new version of CP/CPS (Version </a:t>
            </a:r>
            <a:r>
              <a:rPr lang="en-GB" sz="3400" dirty="0" smtClean="0"/>
              <a:t>3.2</a:t>
            </a:r>
            <a:r>
              <a:rPr lang="en-GB" sz="3400" dirty="0" smtClean="0"/>
              <a:t>), including :</a:t>
            </a:r>
          </a:p>
          <a:p>
            <a:pPr lvl="2">
              <a:lnSpc>
                <a:spcPct val="150000"/>
              </a:lnSpc>
            </a:pPr>
            <a:r>
              <a:rPr lang="en-US" altLang="en-US" sz="2600" dirty="0">
                <a:solidFill>
                  <a:srgbClr val="FF0000"/>
                </a:solidFill>
              </a:rPr>
              <a:t>Changes from self audit</a:t>
            </a:r>
          </a:p>
          <a:p>
            <a:pPr lvl="2">
              <a:lnSpc>
                <a:spcPct val="150000"/>
              </a:lnSpc>
            </a:pPr>
            <a:r>
              <a:rPr lang="en-US" altLang="en-US" sz="2600" dirty="0">
                <a:solidFill>
                  <a:srgbClr val="FF0000"/>
                </a:solidFill>
              </a:rPr>
              <a:t>Changes suggested from reviewers</a:t>
            </a:r>
          </a:p>
          <a:p>
            <a:pPr lvl="2">
              <a:lnSpc>
                <a:spcPct val="150000"/>
              </a:lnSpc>
            </a:pPr>
            <a:r>
              <a:rPr lang="en-US" altLang="en-US" sz="2600" dirty="0" smtClean="0">
                <a:solidFill>
                  <a:srgbClr val="FF0000"/>
                </a:solidFill>
              </a:rPr>
              <a:t>Some updates (New Manager CA Contacts)</a:t>
            </a:r>
            <a:endParaRPr lang="en-US" altLang="en-US" sz="2600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endParaRPr lang="en-GB" sz="2400" dirty="0" smtClean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1863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4262" y="345976"/>
            <a:ext cx="8229600" cy="1066800"/>
          </a:xfrm>
        </p:spPr>
        <p:txBody>
          <a:bodyPr/>
          <a:lstStyle/>
          <a:p>
            <a:r>
              <a:rPr lang="en-US" altLang="fr-FR" dirty="0"/>
              <a:t>Overview</a:t>
            </a:r>
            <a:endParaRPr lang="en-US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51519" y="1669031"/>
            <a:ext cx="86409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3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Ø"/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en-GB" sz="3200" dirty="0"/>
              <a:t>General </a:t>
            </a:r>
            <a:r>
              <a:rPr lang="en-GB" sz="3200" dirty="0" smtClean="0"/>
              <a:t>information</a:t>
            </a:r>
          </a:p>
          <a:p>
            <a:pPr marL="457200" lvl="3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Ø"/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en-GB" sz="3200" dirty="0" smtClean="0"/>
              <a:t>Some statistics</a:t>
            </a:r>
            <a:endParaRPr lang="tr-TR" sz="3200" dirty="0"/>
          </a:p>
          <a:p>
            <a:pPr marL="457200" lvl="3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Ø"/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tr-TR" sz="3200" dirty="0" smtClean="0"/>
              <a:t>Self-audit </a:t>
            </a:r>
            <a:r>
              <a:rPr lang="fr-FR" sz="3200" dirty="0" smtClean="0"/>
              <a:t>report</a:t>
            </a:r>
            <a:endParaRPr lang="tr-TR" sz="3200" dirty="0"/>
          </a:p>
          <a:p>
            <a:pPr marL="457200" lvl="3" indent="-457200">
              <a:lnSpc>
                <a:spcPct val="150000"/>
              </a:lnSpc>
              <a:buSzPct val="45000"/>
              <a:buFont typeface="Wingdings" panose="05000000000000000000" pitchFamily="2" charset="2"/>
              <a:buChar char="Ø"/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en-IE" sz="3200" dirty="0"/>
              <a:t>Policy </a:t>
            </a:r>
            <a:r>
              <a:rPr lang="en-IE" sz="3200" dirty="0" smtClean="0"/>
              <a:t>updates</a:t>
            </a:r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75555" y="2429583"/>
            <a:ext cx="7416825" cy="1430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6600" b="1" dirty="0" err="1" smtClean="0">
                <a:solidFill>
                  <a:srgbClr val="002060"/>
                </a:solidFill>
              </a:rPr>
              <a:t>Thank</a:t>
            </a:r>
            <a:r>
              <a:rPr lang="fr-FR" sz="6600" b="1" dirty="0" smtClean="0">
                <a:solidFill>
                  <a:srgbClr val="002060"/>
                </a:solidFill>
              </a:rPr>
              <a:t> </a:t>
            </a:r>
            <a:r>
              <a:rPr lang="fr-FR" sz="6600" b="1" dirty="0" err="1" smtClean="0">
                <a:solidFill>
                  <a:srgbClr val="002060"/>
                </a:solidFill>
              </a:rPr>
              <a:t>you</a:t>
            </a:r>
            <a:endParaRPr lang="fr-FR" sz="6600" b="1" dirty="0" smtClean="0">
              <a:solidFill>
                <a:srgbClr val="002060"/>
              </a:solidFill>
            </a:endParaRPr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853349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E00F-FA85-484F-A9B9-B43055EB93A8}" type="slidenum">
              <a:rPr lang="fr-FR"/>
              <a:pPr/>
              <a:t>3</a:t>
            </a:fld>
            <a:endParaRPr lang="fr-FR" dirty="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67544" y="1190937"/>
            <a:ext cx="842493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Established by CNRST in October, 2006 and accredited in September 2007.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 Single CA in the Moroccan academic 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field.</a:t>
            </a:r>
            <a:endParaRPr lang="en-GB" sz="2400" dirty="0">
              <a:solidFill>
                <a:srgbClr val="002060"/>
              </a:solidFill>
              <a:latin typeface="+mj-lt"/>
            </a:endParaRP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 It provides X509 certificates for academic research and educational activities in 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Morocco (for e-science and grid).</a:t>
            </a:r>
            <a:endParaRPr lang="en-GB" sz="2400" dirty="0">
              <a:solidFill>
                <a:srgbClr val="002060"/>
              </a:solidFill>
              <a:latin typeface="+mj-lt"/>
            </a:endParaRP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 Managed by CNRST-</a:t>
            </a:r>
            <a:r>
              <a:rPr lang="en-GB" sz="2400" dirty="0" err="1">
                <a:solidFill>
                  <a:srgbClr val="002060"/>
                </a:solidFill>
                <a:latin typeface="+mj-lt"/>
              </a:rPr>
              <a:t>MaGrid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 team.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 CP/CPS Document follows RFC 3647.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+mj-lt"/>
              </a:rPr>
              <a:t>Web site: http://www.magrid.ma/ca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-14262" y="404664"/>
            <a:ext cx="7443782" cy="1066800"/>
          </a:xfrm>
        </p:spPr>
        <p:txBody>
          <a:bodyPr>
            <a:normAutofit/>
          </a:bodyPr>
          <a:lstStyle/>
          <a:p>
            <a:r>
              <a:rPr lang="fr-FR" dirty="0" smtClean="0"/>
              <a:t>General information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E00F-FA85-484F-A9B9-B43055EB93A8}" type="slidenum">
              <a:rPr lang="fr-FR"/>
              <a:pPr/>
              <a:t>4</a:t>
            </a:fld>
            <a:endParaRPr lang="fr-FR" dirty="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323529" y="1403479"/>
            <a:ext cx="875902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CA 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operates under relatively old CP/CPS (v3.1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)</a:t>
            </a:r>
          </a:p>
          <a:p>
            <a:pPr marL="571500"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</a:pPr>
            <a:r>
              <a:rPr lang="fr-FR" sz="2400" u="sng" dirty="0" smtClean="0">
                <a:hlinkClick r:id="rId3"/>
              </a:rPr>
              <a:t>http</a:t>
            </a:r>
            <a:r>
              <a:rPr lang="fr-FR" sz="2400" u="sng" dirty="0">
                <a:hlinkClick r:id="rId3"/>
              </a:rPr>
              <a:t>://ra.magrid.ma/pub/policy</a:t>
            </a:r>
            <a:endParaRPr lang="fr-FR" sz="2400" u="sng" dirty="0">
              <a:solidFill>
                <a:srgbClr val="0000FF"/>
              </a:solidFill>
              <a:latin typeface="Arial"/>
            </a:endParaRPr>
          </a:p>
          <a:p>
            <a:pPr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02060"/>
                </a:solidFill>
              </a:rPr>
              <a:t>Current </a:t>
            </a:r>
            <a:r>
              <a:rPr lang="en-GB" sz="2400" dirty="0">
                <a:solidFill>
                  <a:srgbClr val="002060"/>
                </a:solidFill>
              </a:rPr>
              <a:t>OID for CP/CPS: </a:t>
            </a:r>
            <a:r>
              <a:rPr lang="en-US" sz="2400" dirty="0" smtClean="0">
                <a:solidFill>
                  <a:srgbClr val="002060"/>
                </a:solidFill>
              </a:rPr>
              <a:t>1.3.6.1.4.1.26529.10.1.3.1</a:t>
            </a:r>
            <a:endParaRPr lang="en-GB" sz="2400" dirty="0">
              <a:solidFill>
                <a:srgbClr val="002060"/>
              </a:solidFill>
              <a:latin typeface="+mj-lt"/>
            </a:endParaRPr>
          </a:p>
          <a:p>
            <a:pPr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GB" sz="2400" dirty="0">
                <a:solidFill>
                  <a:srgbClr val="002060"/>
                </a:solidFill>
                <a:latin typeface="+mj-lt"/>
              </a:rPr>
              <a:t>N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ew </a:t>
            </a:r>
            <a:r>
              <a:rPr lang="en-GB" sz="2400" dirty="0">
                <a:solidFill>
                  <a:srgbClr val="002060"/>
                </a:solidFill>
                <a:latin typeface="+mj-lt"/>
              </a:rPr>
              <a:t>version 3.2 </a:t>
            </a: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will be available soon, with some updates</a:t>
            </a:r>
          </a:p>
          <a:p>
            <a:pPr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US" altLang="en-US" sz="2400" dirty="0" smtClean="0">
                <a:solidFill>
                  <a:srgbClr val="002060"/>
                </a:solidFill>
                <a:latin typeface="+mj-lt"/>
              </a:rPr>
              <a:t>Changed </a:t>
            </a:r>
            <a:r>
              <a:rPr lang="en-US" altLang="en-US" sz="2400" dirty="0">
                <a:solidFill>
                  <a:srgbClr val="002060"/>
                </a:solidFill>
                <a:latin typeface="+mj-lt"/>
              </a:rPr>
              <a:t>to </a:t>
            </a:r>
            <a:r>
              <a:rPr lang="en-US" altLang="en-US" sz="2400" dirty="0" smtClean="0">
                <a:solidFill>
                  <a:srgbClr val="002060"/>
                </a:solidFill>
                <a:latin typeface="+mj-lt"/>
              </a:rPr>
              <a:t>SHA2 (Since March 2015)</a:t>
            </a:r>
            <a:endParaRPr lang="en-US" altLang="en-US" sz="2400" dirty="0" smtClean="0">
              <a:solidFill>
                <a:srgbClr val="002060"/>
              </a:solidFill>
              <a:latin typeface="+mj-lt"/>
            </a:endParaRPr>
          </a:p>
          <a:p>
            <a:pPr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Pct val="75000"/>
              <a:buFont typeface="Wingdings" pitchFamily="2" charset="2"/>
              <a:buChar char="q"/>
            </a:pPr>
            <a:r>
              <a:rPr lang="en-US" altLang="en-US" sz="2400" dirty="0" smtClean="0">
                <a:solidFill>
                  <a:srgbClr val="002060"/>
                </a:solidFill>
                <a:latin typeface="+mj-lt"/>
              </a:rPr>
              <a:t>Extended </a:t>
            </a:r>
            <a:r>
              <a:rPr lang="en-US" altLang="en-US" sz="2400" dirty="0">
                <a:solidFill>
                  <a:srgbClr val="002060"/>
                </a:solidFill>
                <a:latin typeface="+mj-lt"/>
              </a:rPr>
              <a:t>the lifetime of root cert in </a:t>
            </a:r>
            <a:r>
              <a:rPr lang="en-US" altLang="en-US" sz="2400" dirty="0" smtClean="0">
                <a:solidFill>
                  <a:srgbClr val="002060"/>
                </a:solidFill>
                <a:latin typeface="+mj-lt"/>
              </a:rPr>
              <a:t>November 2017</a:t>
            </a:r>
            <a:endParaRPr lang="en-US" altLang="en-US" sz="24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-14262" y="417984"/>
            <a:ext cx="7443782" cy="1066800"/>
          </a:xfrm>
        </p:spPr>
        <p:txBody>
          <a:bodyPr>
            <a:normAutofit/>
          </a:bodyPr>
          <a:lstStyle/>
          <a:p>
            <a:r>
              <a:rPr lang="fr-FR" dirty="0" smtClean="0"/>
              <a:t>General information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7286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417984"/>
            <a:ext cx="8229600" cy="1066800"/>
          </a:xfrm>
        </p:spPr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Statistics</a:t>
            </a:r>
            <a:r>
              <a:rPr lang="fr-FR" dirty="0" smtClean="0"/>
              <a:t> (EE </a:t>
            </a:r>
            <a:r>
              <a:rPr lang="fr-FR" dirty="0" err="1" smtClean="0"/>
              <a:t>Certificates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1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568857"/>
              </p:ext>
            </p:extLst>
          </p:nvPr>
        </p:nvGraphicFramePr>
        <p:xfrm>
          <a:off x="971600" y="2492896"/>
          <a:ext cx="7065714" cy="1546841"/>
        </p:xfrm>
        <a:graphic>
          <a:graphicData uri="http://schemas.openxmlformats.org/drawingml/2006/table">
            <a:tbl>
              <a:tblPr/>
              <a:tblGrid>
                <a:gridCol w="1953147"/>
                <a:gridCol w="1224136"/>
                <a:gridCol w="1368152"/>
                <a:gridCol w="1296144"/>
                <a:gridCol w="1224135"/>
              </a:tblGrid>
              <a:tr h="23539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Certificates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Number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Valid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Expired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Revoked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60501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Users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403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charset="0"/>
                        </a:rPr>
                        <a:t>28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Servers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225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charset="0"/>
                        </a:rPr>
                        <a:t>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82083" y="3914453"/>
            <a:ext cx="8600470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002060"/>
                </a:solidFill>
                <a:latin typeface="+mj-lt"/>
              </a:rPr>
              <a:t>From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fr-FR" dirty="0" err="1" smtClean="0">
                <a:solidFill>
                  <a:srgbClr val="002060"/>
                </a:solidFill>
                <a:latin typeface="+mj-lt"/>
              </a:rPr>
              <a:t>Nov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, 2017 till </a:t>
            </a:r>
            <a:r>
              <a:rPr lang="fr-FR" dirty="0" err="1" smtClean="0">
                <a:solidFill>
                  <a:srgbClr val="002060"/>
                </a:solidFill>
                <a:latin typeface="+mj-lt"/>
              </a:rPr>
              <a:t>now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:</a:t>
            </a:r>
          </a:p>
          <a:p>
            <a:pPr marL="800100" lvl="1" indent="-342900">
              <a:buFontTx/>
              <a:buChar char="-"/>
            </a:pPr>
            <a:r>
              <a:rPr lang="en-US" altLang="fr-FR" sz="2400" b="1" dirty="0" smtClean="0">
                <a:solidFill>
                  <a:srgbClr val="00B050"/>
                </a:solidFill>
                <a:latin typeface="+mj-lt"/>
              </a:rPr>
              <a:t>87 valid certificates (53 for users </a:t>
            </a:r>
            <a:r>
              <a:rPr lang="en-US" altLang="fr-FR" sz="2400" b="1" dirty="0">
                <a:solidFill>
                  <a:srgbClr val="00B050"/>
                </a:solidFill>
                <a:latin typeface="+mj-lt"/>
              </a:rPr>
              <a:t>and </a:t>
            </a:r>
            <a:r>
              <a:rPr lang="en-US" altLang="fr-FR" sz="2400" b="1" dirty="0" smtClean="0">
                <a:solidFill>
                  <a:srgbClr val="00B050"/>
                </a:solidFill>
                <a:latin typeface="+mj-lt"/>
              </a:rPr>
              <a:t>24 for servers)</a:t>
            </a:r>
          </a:p>
          <a:p>
            <a:pPr marL="800100" lvl="1" indent="-342900">
              <a:buFontTx/>
              <a:buChar char="-"/>
            </a:pPr>
            <a:r>
              <a:rPr lang="en-US" altLang="fr-FR" sz="2400" b="1" dirty="0" smtClean="0">
                <a:latin typeface="+mj-lt"/>
              </a:rPr>
              <a:t>5 revoked certificates (Users)</a:t>
            </a:r>
          </a:p>
          <a:p>
            <a:pPr marL="800100" lvl="1" indent="-342900">
              <a:buFontTx/>
              <a:buChar char="-"/>
            </a:pPr>
            <a:endParaRPr lang="en-US" altLang="fr-FR" sz="2400" dirty="0" smtClean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7544" y="1250156"/>
            <a:ext cx="8229600" cy="66667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002060"/>
                </a:solidFill>
                <a:latin typeface="+mj-lt"/>
              </a:rPr>
              <a:t>From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 2007 to 2017 (</a:t>
            </a:r>
            <a:r>
              <a:rPr lang="fr-FR" dirty="0" err="1" smtClean="0">
                <a:solidFill>
                  <a:srgbClr val="002060"/>
                </a:solidFill>
                <a:latin typeface="+mj-lt"/>
              </a:rPr>
              <a:t>Before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fr-FR" dirty="0" err="1" smtClean="0">
                <a:solidFill>
                  <a:srgbClr val="002060"/>
                </a:solidFill>
                <a:latin typeface="+mj-lt"/>
              </a:rPr>
              <a:t>renewing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 the CA </a:t>
            </a:r>
            <a:r>
              <a:rPr lang="fr-FR" dirty="0" err="1" smtClean="0">
                <a:solidFill>
                  <a:srgbClr val="002060"/>
                </a:solidFill>
                <a:latin typeface="+mj-lt"/>
              </a:rPr>
              <a:t>root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) :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7544" y="5570637"/>
            <a:ext cx="8229600" cy="109872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Since </a:t>
            </a:r>
            <a:r>
              <a:rPr lang="en-US" sz="2600" b="1" dirty="0" smtClean="0">
                <a:solidFill>
                  <a:srgbClr val="00B050"/>
                </a:solidFill>
                <a:latin typeface="+mj-lt"/>
              </a:rPr>
              <a:t>March 2015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, all EE certificates are issued using </a:t>
            </a:r>
            <a:r>
              <a:rPr lang="en-US" sz="2600" b="1" dirty="0" smtClean="0">
                <a:solidFill>
                  <a:srgbClr val="00B050"/>
                </a:solidFill>
                <a:latin typeface="+mj-lt"/>
              </a:rPr>
              <a:t>SHA-256</a:t>
            </a:r>
            <a:r>
              <a:rPr lang="en-US" sz="2600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+mj-lt"/>
              </a:rPr>
              <a:t>cryptographic hash function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sz="26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878904" y="1871527"/>
            <a:ext cx="8229600" cy="54936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002060"/>
                </a:solidFill>
                <a:latin typeface="+mj-lt"/>
                <a:sym typeface="Wingdings" pitchFamily="2" charset="2"/>
              </a:rPr>
              <a:t> </a:t>
            </a:r>
            <a:r>
              <a:rPr lang="en-US" sz="2600" dirty="0" smtClean="0">
                <a:solidFill>
                  <a:srgbClr val="002060"/>
                </a:solidFill>
                <a:latin typeface="+mj-lt"/>
              </a:rPr>
              <a:t>Total issued : 658</a:t>
            </a:r>
            <a:endParaRPr lang="en-US" sz="26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345976"/>
            <a:ext cx="8229600" cy="1066800"/>
          </a:xfrm>
        </p:spPr>
        <p:txBody>
          <a:bodyPr/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Statistics</a:t>
            </a:r>
            <a:r>
              <a:rPr lang="fr-FR" dirty="0" smtClean="0"/>
              <a:t> (RA List)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1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79512" y="3861048"/>
            <a:ext cx="8805665" cy="2664296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lvl="1" indent="-256032">
              <a:lnSpc>
                <a:spcPct val="170000"/>
              </a:lnSpc>
              <a:spcAft>
                <a:spcPts val="300"/>
              </a:spcAft>
              <a:buClr>
                <a:schemeClr val="accent3"/>
              </a:buClr>
              <a:buFont typeface="Georgia"/>
              <a:buChar char="•"/>
            </a:pPr>
            <a:r>
              <a:rPr lang="fr-FR" sz="12800" b="1" dirty="0" err="1">
                <a:solidFill>
                  <a:srgbClr val="002060"/>
                </a:solidFill>
              </a:rPr>
              <a:t>Now</a:t>
            </a:r>
            <a:r>
              <a:rPr lang="fr-FR" sz="12800" b="1" dirty="0">
                <a:solidFill>
                  <a:srgbClr val="002060"/>
                </a:solidFill>
              </a:rPr>
              <a:t> (2018):</a:t>
            </a:r>
          </a:p>
          <a:p>
            <a:pPr marL="901700" lvl="1" indent="-457200" defTabSz="254000">
              <a:lnSpc>
                <a:spcPct val="120000"/>
              </a:lnSpc>
              <a:spcAft>
                <a:spcPts val="300"/>
              </a:spcAft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US" altLang="fr-FR" sz="8000" dirty="0" smtClean="0">
                <a:solidFill>
                  <a:srgbClr val="FF0000"/>
                </a:solidFill>
                <a:latin typeface="+mj-lt"/>
              </a:rPr>
              <a:t>	Only </a:t>
            </a:r>
            <a:r>
              <a:rPr lang="en-US" altLang="fr-FR" sz="8000" dirty="0">
                <a:solidFill>
                  <a:srgbClr val="FF0000"/>
                </a:solidFill>
                <a:latin typeface="+mj-lt"/>
              </a:rPr>
              <a:t>one </a:t>
            </a:r>
            <a:r>
              <a:rPr lang="en-US" altLang="fr-FR" sz="8000" dirty="0" smtClean="0">
                <a:solidFill>
                  <a:srgbClr val="FF0000"/>
                </a:solidFill>
                <a:latin typeface="+mj-lt"/>
              </a:rPr>
              <a:t>RA is operational </a:t>
            </a:r>
            <a:r>
              <a:rPr lang="en-US" altLang="fr-FR" sz="8000" dirty="0">
                <a:solidFill>
                  <a:srgbClr val="FF0000"/>
                </a:solidFill>
                <a:latin typeface="+mj-lt"/>
              </a:rPr>
              <a:t>(CNRST – Rabat</a:t>
            </a:r>
            <a:r>
              <a:rPr lang="en-US" altLang="fr-FR" sz="8000" dirty="0">
                <a:solidFill>
                  <a:srgbClr val="FF0000"/>
                </a:solidFill>
                <a:latin typeface="+mj-lt"/>
              </a:rPr>
              <a:t>) !!! </a:t>
            </a:r>
            <a:r>
              <a:rPr lang="en-US" altLang="fr-FR" sz="8000" dirty="0" smtClean="0">
                <a:solidFill>
                  <a:srgbClr val="FF0000"/>
                </a:solidFill>
                <a:latin typeface="+mj-lt"/>
              </a:rPr>
              <a:t>So </a:t>
            </a:r>
            <a:r>
              <a:rPr lang="en-US" altLang="fr-FR" sz="8000" dirty="0">
                <a:solidFill>
                  <a:srgbClr val="FF0000"/>
                </a:solidFill>
                <a:latin typeface="+mj-lt"/>
              </a:rPr>
              <a:t>the F2F with users becomes </a:t>
            </a:r>
            <a:r>
              <a:rPr lang="en-US" altLang="fr-FR" sz="8000" dirty="0" smtClean="0">
                <a:solidFill>
                  <a:srgbClr val="FF0000"/>
                </a:solidFill>
                <a:latin typeface="+mj-lt"/>
              </a:rPr>
              <a:t>complicated </a:t>
            </a:r>
            <a:r>
              <a:rPr lang="en-US" altLang="fr-FR" sz="8000" dirty="0" smtClean="0">
                <a:solidFill>
                  <a:srgbClr val="FF0000"/>
                </a:solidFill>
                <a:latin typeface="+mj-lt"/>
              </a:rPr>
              <a:t>(long </a:t>
            </a:r>
            <a:r>
              <a:rPr lang="en-US" altLang="fr-FR" sz="8000" dirty="0" smtClean="0">
                <a:solidFill>
                  <a:srgbClr val="FF0000"/>
                </a:solidFill>
                <a:latin typeface="+mj-lt"/>
              </a:rPr>
              <a:t>travel !!!)</a:t>
            </a:r>
          </a:p>
          <a:p>
            <a:pPr marL="457200" lvl="1" indent="0">
              <a:lnSpc>
                <a:spcPct val="120000"/>
              </a:lnSpc>
              <a:spcAft>
                <a:spcPts val="300"/>
              </a:spcAft>
              <a:buNone/>
            </a:pPr>
            <a:r>
              <a:rPr lang="en-US" altLang="fr-FR" sz="8000" b="1" dirty="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   </a:t>
            </a:r>
            <a:r>
              <a:rPr lang="en-US" altLang="fr-FR" sz="8000" b="1" dirty="0" smtClean="0">
                <a:solidFill>
                  <a:srgbClr val="00B050"/>
                </a:solidFill>
                <a:latin typeface="+mj-lt"/>
              </a:rPr>
              <a:t>Currently </a:t>
            </a:r>
            <a:r>
              <a:rPr lang="en-US" altLang="fr-FR" sz="8000" b="1" dirty="0" smtClean="0">
                <a:solidFill>
                  <a:srgbClr val="00B050"/>
                </a:solidFill>
                <a:latin typeface="+mj-lt"/>
              </a:rPr>
              <a:t>we are working with MARWAN NREN (</a:t>
            </a:r>
            <a:r>
              <a:rPr lang="en-US" altLang="fr-FR" sz="8000" b="1" dirty="0" err="1" smtClean="0">
                <a:solidFill>
                  <a:srgbClr val="00B050"/>
                </a:solidFill>
                <a:latin typeface="+mj-lt"/>
              </a:rPr>
              <a:t>IdF</a:t>
            </a:r>
            <a:r>
              <a:rPr lang="en-US" altLang="fr-FR" sz="8000" b="1" dirty="0" smtClean="0">
                <a:solidFill>
                  <a:srgbClr val="00B050"/>
                </a:solidFill>
                <a:latin typeface="+mj-lt"/>
              </a:rPr>
              <a:t> Team) to establish one RA for each </a:t>
            </a:r>
            <a:r>
              <a:rPr lang="en-US" altLang="fr-FR" sz="8000" b="1" dirty="0" smtClean="0">
                <a:solidFill>
                  <a:srgbClr val="00B050"/>
                </a:solidFill>
                <a:latin typeface="+mj-lt"/>
              </a:rPr>
              <a:t>university/institution </a:t>
            </a:r>
            <a:r>
              <a:rPr lang="en-US" altLang="fr-FR" sz="8000" b="1" dirty="0" smtClean="0">
                <a:solidFill>
                  <a:srgbClr val="00B050"/>
                </a:solidFill>
                <a:latin typeface="+mj-lt"/>
              </a:rPr>
              <a:t>(serving for </a:t>
            </a:r>
            <a:r>
              <a:rPr lang="en-US" altLang="fr-FR" sz="8000" b="1" dirty="0" err="1" smtClean="0">
                <a:solidFill>
                  <a:srgbClr val="00B050"/>
                </a:solidFill>
                <a:latin typeface="+mj-lt"/>
              </a:rPr>
              <a:t>MaGrid</a:t>
            </a:r>
            <a:r>
              <a:rPr lang="en-US" altLang="fr-FR" sz="8000" b="1" dirty="0" smtClean="0">
                <a:solidFill>
                  <a:srgbClr val="00B050"/>
                </a:solidFill>
                <a:latin typeface="+mj-lt"/>
              </a:rPr>
              <a:t> CA and for TCS certificates)</a:t>
            </a:r>
            <a:endParaRPr lang="en-US" altLang="fr-FR" sz="80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9512" y="1124744"/>
            <a:ext cx="8805665" cy="266429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3200" b="1" dirty="0" err="1">
                <a:solidFill>
                  <a:srgbClr val="002060"/>
                </a:solidFill>
              </a:rPr>
              <a:t>From</a:t>
            </a:r>
            <a:r>
              <a:rPr lang="fr-FR" sz="3200" b="1" dirty="0">
                <a:solidFill>
                  <a:srgbClr val="002060"/>
                </a:solidFill>
              </a:rPr>
              <a:t> 2007 </a:t>
            </a:r>
            <a:r>
              <a:rPr lang="fr-FR" sz="3200" b="1" dirty="0" smtClean="0">
                <a:solidFill>
                  <a:srgbClr val="002060"/>
                </a:solidFill>
              </a:rPr>
              <a:t> to </a:t>
            </a:r>
            <a:r>
              <a:rPr lang="fr-FR" sz="3200" b="1" dirty="0">
                <a:solidFill>
                  <a:srgbClr val="002060"/>
                </a:solidFill>
              </a:rPr>
              <a:t>2017 </a:t>
            </a:r>
            <a:r>
              <a:rPr lang="fr-FR" sz="3200" b="1" dirty="0" smtClean="0">
                <a:solidFill>
                  <a:srgbClr val="002060"/>
                </a:solidFill>
              </a:rPr>
              <a:t>:</a:t>
            </a:r>
            <a:endParaRPr lang="fr-FR" sz="3200" b="1" dirty="0">
              <a:solidFill>
                <a:srgbClr val="002060"/>
              </a:solidFill>
            </a:endParaRP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altLang="fr-FR" sz="2800" dirty="0" smtClean="0">
                <a:solidFill>
                  <a:srgbClr val="002060"/>
                </a:solidFill>
                <a:latin typeface="+mj-lt"/>
              </a:rPr>
              <a:t>4 RAs (University of Tangier, U</a:t>
            </a:r>
            <a:r>
              <a:rPr lang="en-US" altLang="fr-FR" sz="2800" dirty="0" smtClean="0">
                <a:solidFill>
                  <a:srgbClr val="002060"/>
                </a:solidFill>
              </a:rPr>
              <a:t>niversity </a:t>
            </a:r>
            <a:r>
              <a:rPr lang="en-US" altLang="fr-FR" sz="2800" dirty="0">
                <a:solidFill>
                  <a:srgbClr val="002060"/>
                </a:solidFill>
              </a:rPr>
              <a:t>of </a:t>
            </a:r>
            <a:r>
              <a:rPr lang="en-US" altLang="fr-FR" sz="2800" dirty="0" smtClean="0">
                <a:solidFill>
                  <a:srgbClr val="002060"/>
                </a:solidFill>
                <a:latin typeface="+mj-lt"/>
              </a:rPr>
              <a:t>Oujda, CNESTEN and CNRST -Rabat)</a:t>
            </a:r>
          </a:p>
          <a:p>
            <a:pPr marL="800100" lvl="1" indent="-342900">
              <a:spcAft>
                <a:spcPts val="600"/>
              </a:spcAft>
              <a:buFontTx/>
              <a:buChar char="-"/>
            </a:pPr>
            <a:r>
              <a:rPr lang="en-US" altLang="fr-FR" sz="2800" dirty="0" smtClean="0">
                <a:solidFill>
                  <a:srgbClr val="002060"/>
                </a:solidFill>
                <a:latin typeface="+mj-lt"/>
              </a:rPr>
              <a:t>The CNRST RA serving to other Moroccan institutions : universities, research centers …</a:t>
            </a:r>
          </a:p>
        </p:txBody>
      </p:sp>
    </p:spTree>
    <p:extLst>
      <p:ext uri="{BB962C8B-B14F-4D97-AF65-F5344CB8AC3E}">
        <p14:creationId xmlns:p14="http://schemas.microsoft.com/office/powerpoint/2010/main" val="21017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68760"/>
            <a:ext cx="8229600" cy="48815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fr-FR" dirty="0" smtClean="0">
                <a:solidFill>
                  <a:srgbClr val="002060"/>
                </a:solidFill>
                <a:latin typeface="+mj-lt"/>
              </a:rPr>
              <a:t>Self audit was performed using </a:t>
            </a:r>
            <a:r>
              <a:rPr lang="en-US" altLang="fr-FR" dirty="0" smtClean="0">
                <a:solidFill>
                  <a:srgbClr val="002060"/>
                </a:solidFill>
                <a:latin typeface="+mj-lt"/>
              </a:rPr>
              <a:t>g</a:t>
            </a:r>
            <a:r>
              <a:rPr lang="en-US" altLang="fr-FR" dirty="0" smtClean="0">
                <a:solidFill>
                  <a:srgbClr val="002060"/>
                </a:solidFill>
                <a:latin typeface="+mj-lt"/>
              </a:rPr>
              <a:t>uidelines </a:t>
            </a:r>
            <a:r>
              <a:rPr lang="en-US" altLang="fr-FR" dirty="0">
                <a:solidFill>
                  <a:srgbClr val="002060"/>
                </a:solidFill>
                <a:latin typeface="+mj-lt"/>
              </a:rPr>
              <a:t>for auditing Grid </a:t>
            </a:r>
            <a:r>
              <a:rPr lang="en-US" altLang="fr-FR" dirty="0" smtClean="0">
                <a:solidFill>
                  <a:srgbClr val="002060"/>
                </a:solidFill>
                <a:latin typeface="+mj-lt"/>
              </a:rPr>
              <a:t>CAs </a:t>
            </a:r>
            <a:r>
              <a:rPr lang="en-US" altLang="fr-FR" dirty="0">
                <a:solidFill>
                  <a:srgbClr val="002060"/>
                </a:solidFill>
                <a:latin typeface="+mj-lt"/>
              </a:rPr>
              <a:t>version 1.1 from October 27, </a:t>
            </a:r>
            <a:r>
              <a:rPr lang="en-US" altLang="fr-FR" dirty="0" smtClean="0">
                <a:solidFill>
                  <a:srgbClr val="002060"/>
                </a:solidFill>
                <a:latin typeface="+mj-lt"/>
              </a:rPr>
              <a:t>2010.</a:t>
            </a:r>
            <a:endParaRPr lang="en-US" altLang="fr-FR" dirty="0" smtClean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fr-FR" dirty="0" smtClean="0">
                <a:solidFill>
                  <a:srgbClr val="002060"/>
                </a:solidFill>
                <a:latin typeface="+mj-lt"/>
              </a:rPr>
              <a:t>Audit date : May 11, 2018</a:t>
            </a:r>
          </a:p>
          <a:p>
            <a:pPr>
              <a:lnSpc>
                <a:spcPct val="150000"/>
              </a:lnSpc>
            </a:pPr>
            <a:r>
              <a:rPr lang="en-US" altLang="fr-FR" dirty="0" smtClean="0">
                <a:solidFill>
                  <a:srgbClr val="002060"/>
                </a:solidFill>
                <a:latin typeface="+mj-lt"/>
              </a:rPr>
              <a:t>Summary:</a:t>
            </a:r>
          </a:p>
          <a:p>
            <a:pPr lvl="1">
              <a:lnSpc>
                <a:spcPct val="110000"/>
              </a:lnSpc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fr-FR" b="1" dirty="0" smtClean="0">
                <a:solidFill>
                  <a:srgbClr val="00B050"/>
                </a:solidFill>
              </a:rPr>
              <a:t>60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>
                <a:solidFill>
                  <a:srgbClr val="00B050"/>
                </a:solidFill>
              </a:rPr>
              <a:t>items with score A (good)</a:t>
            </a:r>
          </a:p>
          <a:p>
            <a:pPr lvl="1">
              <a:lnSpc>
                <a:spcPct val="110000"/>
              </a:lnSpc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fr-FR" b="1" dirty="0" smtClean="0">
                <a:solidFill>
                  <a:srgbClr val="FF0000"/>
                </a:solidFill>
              </a:rPr>
              <a:t>4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items with score B (minor change)</a:t>
            </a:r>
          </a:p>
          <a:p>
            <a:pPr lvl="1">
              <a:lnSpc>
                <a:spcPct val="110000"/>
              </a:lnSpc>
              <a:tabLst>
                <a:tab pos="1209675" algn="l"/>
                <a:tab pos="1665288" algn="l"/>
                <a:tab pos="2124075" algn="l"/>
                <a:tab pos="2581275" algn="l"/>
                <a:tab pos="3038475" algn="l"/>
                <a:tab pos="3494088" algn="l"/>
                <a:tab pos="3952875" algn="l"/>
                <a:tab pos="4410075" algn="l"/>
                <a:tab pos="4865688" algn="l"/>
                <a:tab pos="5322888" algn="l"/>
                <a:tab pos="5781675" algn="l"/>
                <a:tab pos="6238875" algn="l"/>
                <a:tab pos="6694488" algn="l"/>
                <a:tab pos="7151688" algn="l"/>
                <a:tab pos="7610475" algn="l"/>
                <a:tab pos="8067675" algn="l"/>
                <a:tab pos="8523288" algn="l"/>
                <a:tab pos="8980488" algn="l"/>
                <a:tab pos="9439275" algn="l"/>
              </a:tabLst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item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with score 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</a:rPr>
              <a:t>N/A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  <a:p>
            <a:pPr marL="742950" lvl="1" indent="-285750">
              <a:buFont typeface="Wingdings 2" pitchFamily="18" charset="2"/>
              <a:buNone/>
            </a:pPr>
            <a:endParaRPr lang="en-US" altLang="fr-FR" sz="2400" dirty="0" smtClean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-32" y="273968"/>
            <a:ext cx="8229600" cy="1066800"/>
          </a:xfrm>
        </p:spPr>
        <p:txBody>
          <a:bodyPr/>
          <a:lstStyle/>
          <a:p>
            <a:r>
              <a:rPr lang="fr-FR" b="1" dirty="0" smtClean="0"/>
              <a:t>Self Audit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23527" y="1196752"/>
            <a:ext cx="8154518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u="sng" dirty="0" smtClean="0">
                <a:solidFill>
                  <a:srgbClr val="002060"/>
                </a:solidFill>
              </a:rPr>
              <a:t>B – 1 :</a:t>
            </a:r>
            <a:endParaRPr lang="fr-FR" sz="3200" b="1" u="sng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  <a:latin typeface="+mj-lt"/>
              </a:rPr>
              <a:t>TRUE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but to be clearer in </a:t>
            </a:r>
            <a:r>
              <a:rPr lang="en-US" dirty="0"/>
              <a:t>CP/CPS</a:t>
            </a:r>
            <a:endParaRPr lang="en-US" dirty="0">
              <a:latin typeface="+mj-lt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3.1.3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13)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 Copies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of the encrypted private key must be kept on offline media in a secure location where access is controlled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. </a:t>
            </a:r>
            <a:endParaRPr lang="en-US" dirty="0" smtClean="0">
              <a:solidFill>
                <a:srgbClr val="FF0000"/>
              </a:solidFill>
              <a:latin typeface="+mj-lt"/>
            </a:endParaRPr>
          </a:p>
          <a:p>
            <a:pPr marL="1200150" lvl="2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dirty="0">
                <a:solidFill>
                  <a:srgbClr val="00B050"/>
                </a:solidFill>
                <a:latin typeface="+mj-lt"/>
              </a:rPr>
              <a:t>Should adapt text 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in </a:t>
            </a:r>
            <a:r>
              <a:rPr lang="en-US" b="1" dirty="0" err="1" smtClean="0">
                <a:solidFill>
                  <a:srgbClr val="00B050"/>
                </a:solidFill>
                <a:latin typeface="+mj-lt"/>
              </a:rPr>
              <a:t>cp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/cps “media </a:t>
            </a:r>
            <a:r>
              <a:rPr lang="en-US" b="1" dirty="0">
                <a:solidFill>
                  <a:srgbClr val="00B050"/>
                </a:solidFill>
                <a:latin typeface="+mj-lt"/>
              </a:rPr>
              <a:t>CD and 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USB</a:t>
            </a:r>
            <a:r>
              <a:rPr lang="en-US" b="1" dirty="0">
                <a:solidFill>
                  <a:srgbClr val="00B050"/>
                </a:solidFill>
                <a:latin typeface="+mj-lt"/>
              </a:rPr>
              <a:t>”, but in practice of </a:t>
            </a:r>
            <a:r>
              <a:rPr lang="en-US" b="1" dirty="0" smtClean="0">
                <a:solidFill>
                  <a:srgbClr val="00B050"/>
                </a:solidFill>
                <a:latin typeface="+mj-lt"/>
              </a:rPr>
              <a:t>course.</a:t>
            </a:r>
            <a:endParaRPr lang="en-US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-32" y="273968"/>
            <a:ext cx="8229600" cy="1066800"/>
          </a:xfrm>
        </p:spPr>
        <p:txBody>
          <a:bodyPr/>
          <a:lstStyle/>
          <a:p>
            <a:r>
              <a:rPr lang="fr-FR" b="1" dirty="0" smtClean="0"/>
              <a:t>Self Audit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63148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4E432-1AFB-4DB2-AC04-97CD6FBF22A4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23527" y="1196752"/>
            <a:ext cx="815451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200" b="1" u="sng" dirty="0" smtClean="0">
                <a:solidFill>
                  <a:srgbClr val="002060"/>
                </a:solidFill>
              </a:rPr>
              <a:t>B – 2 :</a:t>
            </a:r>
            <a:endParaRPr lang="fr-FR" sz="3200" b="1" u="sng" dirty="0">
              <a:solidFill>
                <a:srgbClr val="002060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  <a:latin typeface="+mj-lt"/>
              </a:rPr>
              <a:t>TRUE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in CP/CPS, but it should be in practice.</a:t>
            </a:r>
            <a:endParaRPr lang="en-US" dirty="0">
              <a:latin typeface="+mj-lt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+mj-lt"/>
              </a:rPr>
              <a:t>(3.1.3 -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14)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The pass phrase of the encrypted private key must also be kept on offline media, separated from the encrypted private keys and guarded in a secure location where only the authorized personnel of the CA have access. Alternatively, another documented procedure that is equally secure may be used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.</a:t>
            </a:r>
            <a:endParaRPr lang="fr-FR" dirty="0">
              <a:solidFill>
                <a:srgbClr val="FF0000"/>
              </a:solidFill>
              <a:latin typeface="+mj-lt"/>
            </a:endParaRPr>
          </a:p>
          <a:p>
            <a:pPr marL="1200150" lvl="2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FF0000"/>
                </a:solidFill>
                <a:latin typeface="+mj-lt"/>
              </a:rPr>
              <a:t>Problem: All are kept in the same location (is the same of signing machine).</a:t>
            </a:r>
          </a:p>
          <a:p>
            <a:pPr marL="1200150" lvl="2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0B050"/>
                </a:solidFill>
                <a:latin typeface="+mj-lt"/>
              </a:rPr>
              <a:t>Solution : Should be moved to other secure location ? Will have an other safe for this.</a:t>
            </a:r>
            <a:endParaRPr lang="en-US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2051720" y="6597352"/>
            <a:ext cx="4896544" cy="288032"/>
          </a:xfrm>
        </p:spPr>
        <p:txBody>
          <a:bodyPr/>
          <a:lstStyle/>
          <a:p>
            <a:pPr algn="ctr"/>
            <a:r>
              <a:rPr lang="fr-FR" sz="1100" dirty="0" smtClean="0">
                <a:latin typeface="Trebuchet MS (En-têtes)"/>
              </a:rPr>
              <a:t>43th </a:t>
            </a:r>
            <a:r>
              <a:rPr lang="fr-FR" sz="1100" dirty="0" err="1">
                <a:latin typeface="Trebuchet MS (En-têtes)"/>
              </a:rPr>
              <a:t>EUGridPMA</a:t>
            </a:r>
            <a:r>
              <a:rPr lang="fr-FR" sz="1100" dirty="0">
                <a:latin typeface="Trebuchet MS (En-têtes)"/>
              </a:rPr>
              <a:t> </a:t>
            </a:r>
            <a:r>
              <a:rPr lang="fr-FR" sz="1100" dirty="0" smtClean="0">
                <a:latin typeface="Trebuchet MS (En-têtes)"/>
              </a:rPr>
              <a:t>meeting </a:t>
            </a:r>
            <a:r>
              <a:rPr lang="en-US" sz="1100" dirty="0" smtClean="0">
                <a:latin typeface="Trebuchet MS (En-têtes)"/>
              </a:rPr>
              <a:t>, Karlsruhe, KIT, 23 -25 </a:t>
            </a:r>
            <a:r>
              <a:rPr lang="en-US" sz="1100" dirty="0">
                <a:latin typeface="Trebuchet MS (En-têtes)"/>
              </a:rPr>
              <a:t>May </a:t>
            </a:r>
            <a:r>
              <a:rPr lang="en-US" sz="1100" dirty="0" smtClean="0">
                <a:latin typeface="Trebuchet MS (En-têtes)"/>
              </a:rPr>
              <a:t>2018</a:t>
            </a:r>
            <a:endParaRPr lang="en-US" sz="1100" dirty="0">
              <a:latin typeface="Trebuchet MS (En-têtes)"/>
            </a:endParaRPr>
          </a:p>
          <a:p>
            <a:pPr algn="ctr"/>
            <a:endParaRPr lang="fr-FR" sz="1100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-32" y="273968"/>
            <a:ext cx="8229600" cy="1066800"/>
          </a:xfrm>
        </p:spPr>
        <p:txBody>
          <a:bodyPr/>
          <a:lstStyle/>
          <a:p>
            <a:r>
              <a:rPr lang="fr-FR" b="1" dirty="0" smtClean="0"/>
              <a:t>Self Audit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43585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9720</TotalTime>
  <Words>1511</Words>
  <Application>Microsoft Office PowerPoint</Application>
  <PresentationFormat>Affichage à l'écran (4:3)</PresentationFormat>
  <Paragraphs>217</Paragraphs>
  <Slides>20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Urbain</vt:lpstr>
      <vt:lpstr>MaGrid CA Self audit and update</vt:lpstr>
      <vt:lpstr>Overview</vt:lpstr>
      <vt:lpstr>General information</vt:lpstr>
      <vt:lpstr>General information</vt:lpstr>
      <vt:lpstr>Some Statistics (EE Certificates)</vt:lpstr>
      <vt:lpstr>Some Statistics (RA List)</vt:lpstr>
      <vt:lpstr>Self Audit</vt:lpstr>
      <vt:lpstr>Self Audit</vt:lpstr>
      <vt:lpstr>Self Audit</vt:lpstr>
      <vt:lpstr>Self Audit</vt:lpstr>
      <vt:lpstr>Self Audit</vt:lpstr>
      <vt:lpstr>Self Audit</vt:lpstr>
      <vt:lpstr>Self Audit</vt:lpstr>
      <vt:lpstr>Policy Updates</vt:lpstr>
      <vt:lpstr>MaGrid CA and TCS Certificates</vt:lpstr>
      <vt:lpstr>MaGrid CA and TCS Certificates</vt:lpstr>
      <vt:lpstr>MaGrid CA and TCS Certificates</vt:lpstr>
      <vt:lpstr>CRL on IPv6 ?</vt:lpstr>
      <vt:lpstr>Implement changes to the CP/CPS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EUGridPMA-MAGRID CA update</dc:title>
  <dc:creator>grid</dc:creator>
  <cp:lastModifiedBy>user</cp:lastModifiedBy>
  <cp:revision>133</cp:revision>
  <cp:lastPrinted>2014-05-12T14:16:00Z</cp:lastPrinted>
  <dcterms:created xsi:type="dcterms:W3CDTF">2011-09-10T13:53:11Z</dcterms:created>
  <dcterms:modified xsi:type="dcterms:W3CDTF">2018-05-25T07:02:05Z</dcterms:modified>
</cp:coreProperties>
</file>