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897" r:id="rId1"/>
  </p:sldMasterIdLst>
  <p:notesMasterIdLst>
    <p:notesMasterId r:id="rId34"/>
  </p:notesMasterIdLst>
  <p:sldIdLst>
    <p:sldId id="277" r:id="rId2"/>
    <p:sldId id="289" r:id="rId3"/>
    <p:sldId id="258" r:id="rId4"/>
    <p:sldId id="259" r:id="rId5"/>
    <p:sldId id="261" r:id="rId6"/>
    <p:sldId id="264" r:id="rId7"/>
    <p:sldId id="267" r:id="rId8"/>
    <p:sldId id="268" r:id="rId9"/>
    <p:sldId id="269" r:id="rId10"/>
    <p:sldId id="266" r:id="rId11"/>
    <p:sldId id="285" r:id="rId12"/>
    <p:sldId id="284" r:id="rId13"/>
    <p:sldId id="271" r:id="rId14"/>
    <p:sldId id="291" r:id="rId15"/>
    <p:sldId id="287" r:id="rId16"/>
    <p:sldId id="286" r:id="rId17"/>
    <p:sldId id="290" r:id="rId18"/>
    <p:sldId id="260" r:id="rId19"/>
    <p:sldId id="272" r:id="rId20"/>
    <p:sldId id="288" r:id="rId21"/>
    <p:sldId id="270" r:id="rId22"/>
    <p:sldId id="278" r:id="rId23"/>
    <p:sldId id="262" r:id="rId24"/>
    <p:sldId id="265" r:id="rId25"/>
    <p:sldId id="263" r:id="rId26"/>
    <p:sldId id="274" r:id="rId27"/>
    <p:sldId id="275" r:id="rId28"/>
    <p:sldId id="273" r:id="rId29"/>
    <p:sldId id="279" r:id="rId30"/>
    <p:sldId id="280" r:id="rId31"/>
    <p:sldId id="281" r:id="rId32"/>
    <p:sldId id="283" r:id="rId3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0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2286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0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4572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0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6858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0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9144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0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11430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0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13716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0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16002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0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18288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0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2A43"/>
    <a:srgbClr val="63636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205"/>
    <p:restoredTop sz="94643"/>
  </p:normalViewPr>
  <p:slideViewPr>
    <p:cSldViewPr snapToGrid="0" snapToObjects="1">
      <p:cViewPr>
        <p:scale>
          <a:sx n="52" d="100"/>
          <a:sy n="52" d="100"/>
        </p:scale>
        <p:origin x="16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hape 61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3" name="Shape 61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6349"/>
            <a:ext cx="24384000" cy="10407650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0002" y="2898295"/>
            <a:ext cx="21144000" cy="5942102"/>
          </a:xfrm>
        </p:spPr>
        <p:txBody>
          <a:bodyPr/>
          <a:lstStyle>
            <a:lvl1pPr>
              <a:defRPr sz="10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0002" y="10561694"/>
            <a:ext cx="21144000" cy="869948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5897101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0000" y="9601200"/>
            <a:ext cx="21122836" cy="1133476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24384000" cy="96012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3200"/>
            </a:lvl1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20000" y="10734676"/>
            <a:ext cx="21122836" cy="98742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9119647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1263394" y="2162912"/>
            <a:ext cx="12664832" cy="6478376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1970" y="2477004"/>
            <a:ext cx="11787680" cy="5291824"/>
          </a:xfrm>
        </p:spPr>
        <p:txBody>
          <a:bodyPr anchor="b"/>
          <a:lstStyle>
            <a:lvl1pPr algn="l">
              <a:defRPr sz="8400" b="1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6380" y="8887361"/>
            <a:ext cx="11783272" cy="1426482"/>
          </a:xfrm>
        </p:spPr>
        <p:txBody>
          <a:bodyPr anchor="t">
            <a:noAutofit/>
          </a:bodyPr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5149285" y="2162913"/>
            <a:ext cx="7620002" cy="8150930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0014582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2281769" y="4573170"/>
            <a:ext cx="9790230" cy="5007944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2714179" y="4871915"/>
            <a:ext cx="8765042" cy="4015578"/>
          </a:xfrm>
        </p:spPr>
        <p:txBody>
          <a:bodyPr/>
          <a:lstStyle>
            <a:lvl1pPr>
              <a:defRPr sz="6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2312000" y="4572001"/>
            <a:ext cx="9760600" cy="4591050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10/18/18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5300779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24384000" cy="4371976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4265203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5339303" y="892178"/>
            <a:ext cx="9044698" cy="10829924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6367081" y="1172342"/>
            <a:ext cx="4989582" cy="10269596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20002" y="892178"/>
            <a:ext cx="13223080" cy="10829924"/>
          </a:xfrm>
        </p:spPr>
        <p:txBody>
          <a:bodyPr vert="eaVert" anchor="t"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0381023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Voorblad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NIKHEF_PATROON2.png" descr="NIKHEF_PATROON2.png">
            <a:extLst>
              <a:ext uri="{FF2B5EF4-FFF2-40B4-BE49-F238E27FC236}">
                <a16:creationId xmlns:a16="http://schemas.microsoft.com/office/drawing/2014/main" id="{559CFCE5-1058-6440-AE8C-50ACE94121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10522478" y="451111"/>
            <a:ext cx="25224451" cy="14239353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BAC67337-8AC0-C14F-A460-33C8E6FC0296}"/>
              </a:ext>
            </a:extLst>
          </p:cNvPr>
          <p:cNvSpPr/>
          <p:nvPr userDrawn="1"/>
        </p:nvSpPr>
        <p:spPr>
          <a:xfrm>
            <a:off x="19365813" y="2844"/>
            <a:ext cx="5111850" cy="13710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2183" y="2844"/>
            <a:ext cx="19367997" cy="7050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635000" y="8365090"/>
            <a:ext cx="13963650" cy="4714852"/>
          </a:xfrm>
          <a:prstGeom prst="rect">
            <a:avLst/>
          </a:prstGeom>
        </p:spPr>
        <p:txBody>
          <a:bodyPr anchor="b"/>
          <a:lstStyle>
            <a:lvl1pPr>
              <a:defRPr sz="9000" cap="all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15383933" y="7245151"/>
            <a:ext cx="6514970" cy="58205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nl-NL"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635000" y="7241955"/>
            <a:ext cx="13963649" cy="934684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5633547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2183" y="2844"/>
            <a:ext cx="19367997" cy="7050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635000" y="8365090"/>
            <a:ext cx="13963650" cy="4714852"/>
          </a:xfrm>
          <a:prstGeom prst="rect">
            <a:avLst/>
          </a:prstGeom>
        </p:spPr>
        <p:txBody>
          <a:bodyPr anchor="b"/>
          <a:lstStyle>
            <a:lvl1pPr>
              <a:defRPr sz="9000" cap="all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635000" y="7241955"/>
            <a:ext cx="13963649" cy="934684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nl-NL" dirty="0"/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000" y="635000"/>
            <a:ext cx="5080000" cy="199559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920538" y="0"/>
            <a:ext cx="12463462" cy="13732328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1761867823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KHEF_PATROON3.png" descr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9429930" y="-8301785"/>
            <a:ext cx="15092134" cy="234390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Vorm">
            <a:extLst>
              <a:ext uri="{FF2B5EF4-FFF2-40B4-BE49-F238E27FC236}">
                <a16:creationId xmlns:a16="http://schemas.microsoft.com/office/drawing/2014/main" id="{96100131-228D-D34D-9A53-6D440D784316}"/>
              </a:ext>
            </a:extLst>
          </p:cNvPr>
          <p:cNvSpPr/>
          <p:nvPr userDrawn="1"/>
        </p:nvSpPr>
        <p:spPr>
          <a:xfrm rot="10800000">
            <a:off x="-107047" y="2844"/>
            <a:ext cx="17066309" cy="13710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" name="Tekst">
            <a:extLst>
              <a:ext uri="{FF2B5EF4-FFF2-40B4-BE49-F238E27FC236}">
                <a16:creationId xmlns:a16="http://schemas.microsoft.com/office/drawing/2014/main" id="{BDDDFCA9-F825-5B4E-AE28-D51CB58FFAB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17528911" y="7245151"/>
            <a:ext cx="6217908" cy="58205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r>
              <a:rPr lang="nl-NL"/>
              <a:t>Tekststijl van het model bewerken
Tweede niveau
Derde niveau
Vierde niveau
Vijfde niveau</a:t>
            </a:r>
            <a:endParaRPr dirty="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635000" y="8365090"/>
            <a:ext cx="13963650" cy="4714852"/>
          </a:xfrm>
          <a:prstGeom prst="rect">
            <a:avLst/>
          </a:prstGeom>
        </p:spPr>
        <p:txBody>
          <a:bodyPr anchor="b"/>
          <a:lstStyle>
            <a:lvl1pPr>
              <a:defRPr sz="9000" cap="all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635000" y="7241955"/>
            <a:ext cx="13963649" cy="934684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FFFFFF"/>
                </a:solidFill>
              </a:defRPr>
            </a:lvl1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nl-NL" dirty="0"/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5000" y="635000"/>
            <a:ext cx="5080000" cy="19955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19700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CF5EDDB9-7A86-D04C-9401-98EF4D0D7E67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4" name="NIKHEF_PATROON5.png" descr="NIKHEF_PATROON5.png">
            <a:extLst>
              <a:ext uri="{FF2B5EF4-FFF2-40B4-BE49-F238E27FC236}">
                <a16:creationId xmlns:a16="http://schemas.microsoft.com/office/drawing/2014/main" id="{10B15CBC-C311-4E4C-B35B-5B9ACCE31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-43945" y="-3369403"/>
            <a:ext cx="25747976" cy="17845617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id="{2F26257E-A76C-5E40-B770-327856CFA5B4}"/>
              </a:ext>
            </a:extLst>
          </p:cNvPr>
          <p:cNvSpPr/>
          <p:nvPr userDrawn="1"/>
        </p:nvSpPr>
        <p:spPr>
          <a:xfrm rot="10800000">
            <a:off x="-107047" y="2844"/>
            <a:ext cx="17066309" cy="13710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95B19CA-2E01-7341-ABB3-F760D1C40D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17528911" y="7245151"/>
            <a:ext cx="6217908" cy="58205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r>
              <a:rPr lang="nl-NL"/>
              <a:t>Tekststijl van het model bewerken
Tweede niveau
Derde niveau
Vierde niveau
Vijfde niveau</a:t>
            </a:r>
            <a:endParaRPr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635000" y="8365090"/>
            <a:ext cx="13963650" cy="4714852"/>
          </a:xfrm>
          <a:prstGeom prst="rect">
            <a:avLst/>
          </a:prstGeom>
        </p:spPr>
        <p:txBody>
          <a:bodyPr anchor="b"/>
          <a:lstStyle>
            <a:lvl1pPr>
              <a:defRPr sz="9000" cap="all">
                <a:solidFill>
                  <a:schemeClr val="accent4"/>
                </a:solidFill>
              </a:defRPr>
            </a:lvl1pPr>
          </a:lstStyle>
          <a:p>
            <a:r>
              <a:rPr lang="nl-NL"/>
              <a:t>Klik om stijl te bewerken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635000" y="7241955"/>
            <a:ext cx="13963649" cy="934684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nl-NL" dirty="0"/>
          </a:p>
        </p:txBody>
      </p:sp>
      <p:pic>
        <p:nvPicPr>
          <p:cNvPr id="18" name="NIKHEF_LOGO_groot2.png" descr="NIKHEF_LOGO_groot2.png">
            <a:extLst>
              <a:ext uri="{FF2B5EF4-FFF2-40B4-BE49-F238E27FC236}">
                <a16:creationId xmlns:a16="http://schemas.microsoft.com/office/drawing/2014/main" id="{59A200F2-14CE-0F42-A103-3A81AC649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634999" y="635000"/>
            <a:ext cx="5080002" cy="19955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112164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0" name="NIKHEF_PATROON6.png" descr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7928371" y="-1582402"/>
            <a:ext cx="20523598" cy="17655107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 userDrawn="1"/>
        </p:nvSpPr>
        <p:spPr>
          <a:xfrm rot="10800000">
            <a:off x="-107047" y="2844"/>
            <a:ext cx="17066309" cy="13710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17528911" y="7245151"/>
            <a:ext cx="6217908" cy="58205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r>
              <a:rPr lang="nl-NL"/>
              <a:t>Tekststijl van het model bewerken
Tweede niveau
Derde niveau
Vierde niveau
Vijfde niveau</a:t>
            </a:r>
            <a:endParaRPr/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634999" y="635000"/>
            <a:ext cx="5080002" cy="1995597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635000" y="8365090"/>
            <a:ext cx="13963650" cy="4714852"/>
          </a:xfrm>
          <a:prstGeom prst="rect">
            <a:avLst/>
          </a:prstGeom>
        </p:spPr>
        <p:txBody>
          <a:bodyPr anchor="b"/>
          <a:lstStyle>
            <a:lvl1pPr>
              <a:defRPr sz="9000" cap="all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635000" y="7241955"/>
            <a:ext cx="13963649" cy="934684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48380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24384000" cy="4371976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0000" y="894376"/>
            <a:ext cx="21143996" cy="19409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7424" y="4444575"/>
            <a:ext cx="21109148" cy="7273022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2746086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66B06EEB-A8A3-C74C-B2A7-DE87A2591532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4" name="NIKHEF_LOGO_groot.png" descr="NIKHEF_LOGO_groot.png">
            <a:extLst>
              <a:ext uri="{FF2B5EF4-FFF2-40B4-BE49-F238E27FC236}">
                <a16:creationId xmlns:a16="http://schemas.microsoft.com/office/drawing/2014/main" id="{4BABC599-16C3-D848-945E-83310672BB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635000" y="635000"/>
            <a:ext cx="5080000" cy="19955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NIKHEF_PATROON4.png" descr="NIKHEF_PATROON4.png">
            <a:extLst>
              <a:ext uri="{FF2B5EF4-FFF2-40B4-BE49-F238E27FC236}">
                <a16:creationId xmlns:a16="http://schemas.microsoft.com/office/drawing/2014/main" id="{0244C0F4-74F7-2048-8F1E-AC8C7695ED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4510684" y="-266700"/>
            <a:ext cx="21915832" cy="141478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17528911" y="7245151"/>
            <a:ext cx="6217908" cy="58205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r>
              <a:rPr lang="nl-NL"/>
              <a:t>Tekststijl van het model bewerken
Tweede niveau
Derde niveau
Vierde niveau
Vijfde niveau</a:t>
            </a:r>
            <a:endParaRPr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635000" y="8365090"/>
            <a:ext cx="13963650" cy="4714852"/>
          </a:xfrm>
          <a:prstGeom prst="rect">
            <a:avLst/>
          </a:prstGeom>
        </p:spPr>
        <p:txBody>
          <a:bodyPr anchor="b"/>
          <a:lstStyle>
            <a:lvl1pPr>
              <a:defRPr sz="9000" cap="all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635000" y="7241955"/>
            <a:ext cx="13963649" cy="934684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FFFFFF"/>
                </a:solidFill>
              </a:defRPr>
            </a:lvl1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547511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635000" y="3429000"/>
            <a:ext cx="11178051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nl-NL"/>
              <a:t>Klik op het pictogram als u een afbeelding wilt toevoegen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2573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80428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064420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635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2573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80428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nl-NL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35000" y="635000"/>
            <a:ext cx="11181358" cy="200723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5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12573529" y="0"/>
            <a:ext cx="11810471" cy="12192001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nl-NL"/>
              <a:t>Klik op het pictogram als u een afbeelding wilt toevoegen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516694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635000" y="647282"/>
            <a:ext cx="5716853" cy="109282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7113521" y="0"/>
            <a:ext cx="17270479" cy="1219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nl-NL"/>
              <a:t>Klik op het pictogram als u een afbeelding wilt toevoegen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6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7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80428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nl-NL" dirty="0"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635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12574653" y="3429000"/>
            <a:ext cx="11178051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nl-NL"/>
              <a:t>Klik op het pictogram als u een afbeelding wilt toevoegen</a:t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6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7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635000" y="3429000"/>
            <a:ext cx="11178051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nl-NL"/>
              <a:t>Klik op het pictogram als u een afbeelding wilt toevoegen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2573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80428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804169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6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7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635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2573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80428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804906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6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7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35000" y="635000"/>
            <a:ext cx="11181358" cy="200723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5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12573529" y="0"/>
            <a:ext cx="11810471" cy="12192001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nl-NL"/>
              <a:t>Klik op het pictogram als u een afbeelding wilt toevoegen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213499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6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7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35000" y="647282"/>
            <a:ext cx="5716853" cy="109282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113521" y="0"/>
            <a:ext cx="17270479" cy="1219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nl-NL"/>
              <a:t>Klik op het pictogram als u een afbeelding wilt toevoegen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41867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3"/>
            <a:ext cx="24384000" cy="10407650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0000" y="5902792"/>
            <a:ext cx="21122836" cy="2937600"/>
          </a:xfrm>
        </p:spPr>
        <p:txBody>
          <a:bodyPr anchor="b"/>
          <a:lstStyle>
            <a:lvl1pPr algn="r">
              <a:defRPr sz="9600" b="1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0000" y="10562403"/>
            <a:ext cx="21122836" cy="867910"/>
          </a:xfrm>
        </p:spPr>
        <p:txBody>
          <a:bodyPr anchor="t">
            <a:noAutofit/>
          </a:bodyPr>
          <a:lstStyle>
            <a:lvl1pPr marL="0" indent="0" algn="r">
              <a:buNone/>
              <a:defRPr sz="3600">
                <a:solidFill>
                  <a:schemeClr val="tx1"/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0005851"/>
      </p:ext>
    </p:extLst>
  </p:cSld>
  <p:clrMapOvr>
    <a:masterClrMapping/>
  </p:clrMapOvr>
  <p:hf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1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2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80428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635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12574653" y="3429000"/>
            <a:ext cx="11178051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nl-NL"/>
              <a:t>Klik op het pictogram als u een afbeelding wilt toevoegen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936013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1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2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635000" y="3429000"/>
            <a:ext cx="11178051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nl-NL"/>
              <a:t>Klik op het pictogram als u een afbeelding wilt toevoegen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2573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80428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nl-NL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2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3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635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2573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80428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nl-NL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3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4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635000" y="635000"/>
            <a:ext cx="11181358" cy="200723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5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12573529" y="0"/>
            <a:ext cx="11810471" cy="12192001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nl-NL"/>
              <a:t>Klik op het pictogram als u een afbeelding wilt toevoegen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3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4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35000" y="647282"/>
            <a:ext cx="5716853" cy="109282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113521" y="0"/>
            <a:ext cx="17270479" cy="1219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nl-NL"/>
              <a:t>Klik op het pictogram als u een afbeelding wilt toevoegen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149584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8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19841237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nl-NL" dirty="0"/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10947400" y="3429000"/>
            <a:ext cx="9528837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nl-NL"/>
              <a:t>Klik op het pictogram als u een afbeelding wilt toevoegen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37359368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8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635000" y="3429000"/>
            <a:ext cx="9528837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nl-NL"/>
              <a:t>Klik op het pictogram als u een afbeelding wilt toevoegen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0922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19841237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nl-NL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9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10922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19841237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nl-NL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9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635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635000" y="635000"/>
            <a:ext cx="9527249" cy="200723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5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926763" y="0"/>
            <a:ext cx="12084113" cy="1219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40879981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9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35000" y="647282"/>
            <a:ext cx="5716853" cy="109282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122955" y="-16328"/>
            <a:ext cx="15900332" cy="12208328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nl-NL"/>
              <a:t>Klik op het pictogram als u een afbeelding wilt toevoegen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50185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24384000" cy="4371976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7425" y="4444575"/>
            <a:ext cx="10371746" cy="7277526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74831" y="4444574"/>
            <a:ext cx="10389166" cy="7277528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3608965"/>
      </p:ext>
    </p:extLst>
  </p:cSld>
  <p:clrMapOvr>
    <a:masterClrMapping/>
  </p:clrMapOvr>
  <p:hf hd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3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10947400" y="3429000"/>
            <a:ext cx="9528837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nl-NL"/>
              <a:t>Klik op het pictogram als u een afbeelding wilt toevoegen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19841237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nl-NL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5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388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635000" y="3429000"/>
            <a:ext cx="9528837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nl-NL"/>
              <a:t>Klik op het pictogram als u een afbeelding wilt toevoegen</a:t>
            </a:r>
            <a:endParaRPr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0922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19841237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nl-NL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36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439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10922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19841237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nl-NL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88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491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635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635000" y="635000"/>
            <a:ext cx="9527249" cy="200723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5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/>
              <a:t>Tekststijl van het model bewerken
Tweede niveau
Derde niveau
Vierde niveau
Vijfde niveau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926763" y="0"/>
            <a:ext cx="12084113" cy="1219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38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541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635000" y="647282"/>
            <a:ext cx="5716853" cy="109282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122955" y="-16328"/>
            <a:ext cx="15900332" cy="12208328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nl-NL"/>
              <a:t>Klik op het pictogram als u een afbeelding wilt toevoegen</a:t>
            </a:r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0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1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10947400" y="3429000"/>
            <a:ext cx="9528837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nl-NL"/>
              <a:t>Klik op het pictogram als u een afbeelding wilt toevoegen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19841237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nl-NL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02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405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635000" y="3429000"/>
            <a:ext cx="9528837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nl-NL"/>
              <a:t>Klik op het pictogram als u een afbeelding wilt toevoegen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0922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19841237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nl-NL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53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456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10922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19841237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nl-NL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05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508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635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635000" y="635000"/>
            <a:ext cx="9527249" cy="200723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5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/>
              <a:t>Tekststijl van het model bewerken
Tweede niveau
Derde niveau
Vierde niveau
Vijfde niveau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926763" y="0"/>
            <a:ext cx="12084113" cy="1219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54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557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635000" y="647282"/>
            <a:ext cx="5716853" cy="109282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122955" y="-16328"/>
            <a:ext cx="15900332" cy="12208328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nl-NL"/>
              <a:t>Klik op het pictogram als u een afbeelding wilt toevoegen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24384000" cy="4371976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457" y="4349750"/>
            <a:ext cx="10379714" cy="1152524"/>
          </a:xfrm>
        </p:spPr>
        <p:txBody>
          <a:bodyPr anchor="b">
            <a:noAutofit/>
          </a:bodyPr>
          <a:lstStyle>
            <a:lvl1pPr marL="0" indent="0" algn="ctr">
              <a:buNone/>
              <a:defRPr sz="4000" b="0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9458" y="5502277"/>
            <a:ext cx="10379712" cy="6219826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74831" y="4349750"/>
            <a:ext cx="10389166" cy="1152524"/>
          </a:xfrm>
        </p:spPr>
        <p:txBody>
          <a:bodyPr anchor="b">
            <a:noAutofit/>
          </a:bodyPr>
          <a:lstStyle>
            <a:lvl1pPr marL="0" indent="0" algn="ctr">
              <a:buNone/>
              <a:defRPr sz="4000" b="0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74831" y="5502277"/>
            <a:ext cx="10389166" cy="6219826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10/18/18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1745118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24384000" cy="4371976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10/18/18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2267370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10/18/18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9704162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2146303" y="892175"/>
            <a:ext cx="7095066" cy="362930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6303" y="892176"/>
            <a:ext cx="7095066" cy="3236792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1267" y="892177"/>
            <a:ext cx="12505266" cy="10829926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6303" y="4521477"/>
            <a:ext cx="7095066" cy="7200622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6428665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456" y="1455045"/>
            <a:ext cx="9705976" cy="3234326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12196235" y="0"/>
            <a:ext cx="12187766" cy="13716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2800"/>
            </a:lvl1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29456" y="4689369"/>
            <a:ext cx="9705976" cy="7032730"/>
          </a:xfrm>
        </p:spPr>
        <p:txBody>
          <a:bodyPr anchor="t">
            <a:normAutofit/>
          </a:bodyPr>
          <a:lstStyle>
            <a:lvl1pPr marL="0" indent="0">
              <a:buNone/>
              <a:defRPr sz="24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71621" y="12082725"/>
            <a:ext cx="1953758" cy="73025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10/18/18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80793" y="12082725"/>
            <a:ext cx="6590826" cy="730250"/>
          </a:xfrm>
        </p:spPr>
        <p:txBody>
          <a:bodyPr/>
          <a:lstStyle/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725379" y="11831777"/>
            <a:ext cx="2124310" cy="981198"/>
          </a:xfrm>
        </p:spPr>
        <p:txBody>
          <a:bodyPr/>
          <a:lstStyle/>
          <a:p>
            <a:fld id="{86CB4B4D-7CA3-9044-876B-883B54F867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278302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20000" y="894376"/>
            <a:ext cx="21143996" cy="194090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0001" y="4368803"/>
            <a:ext cx="21126570" cy="7348794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3028" y="12082725"/>
            <a:ext cx="17288640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669252" y="12082725"/>
            <a:ext cx="2687412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10/18/18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56663" y="11831777"/>
            <a:ext cx="2124310" cy="981198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4000"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26918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  <p:sldLayoutId id="2147483909" r:id="rId12"/>
    <p:sldLayoutId id="2147483910" r:id="rId13"/>
    <p:sldLayoutId id="2147483911" r:id="rId14"/>
    <p:sldLayoutId id="2147483912" r:id="rId15"/>
    <p:sldLayoutId id="2147483913" r:id="rId16"/>
    <p:sldLayoutId id="2147483693" r:id="rId17"/>
    <p:sldLayoutId id="2147483694" r:id="rId18"/>
    <p:sldLayoutId id="2147483695" r:id="rId19"/>
    <p:sldLayoutId id="2147483696" r:id="rId20"/>
    <p:sldLayoutId id="2147483700" r:id="rId21"/>
    <p:sldLayoutId id="2147483662" r:id="rId22"/>
    <p:sldLayoutId id="2147483701" r:id="rId23"/>
    <p:sldLayoutId id="2147483668" r:id="rId24"/>
    <p:sldLayoutId id="2147483660" r:id="rId25"/>
    <p:sldLayoutId id="2147483704" r:id="rId26"/>
    <p:sldLayoutId id="2147483705" r:id="rId27"/>
    <p:sldLayoutId id="2147483706" r:id="rId28"/>
    <p:sldLayoutId id="2147483707" r:id="rId29"/>
    <p:sldLayoutId id="2147483703" r:id="rId30"/>
    <p:sldLayoutId id="2147483661" r:id="rId31"/>
    <p:sldLayoutId id="2147483664" r:id="rId32"/>
    <p:sldLayoutId id="2147483667" r:id="rId33"/>
    <p:sldLayoutId id="2147483702" r:id="rId34"/>
    <p:sldLayoutId id="2147483697" r:id="rId35"/>
    <p:sldLayoutId id="2147483674" r:id="rId36"/>
    <p:sldLayoutId id="2147483677" r:id="rId37"/>
    <p:sldLayoutId id="2147483698" r:id="rId38"/>
    <p:sldLayoutId id="2147483699" r:id="rId39"/>
    <p:sldLayoutId id="2147483672" r:id="rId40"/>
    <p:sldLayoutId id="2147483675" r:id="rId41"/>
    <p:sldLayoutId id="2147483678" r:id="rId42"/>
    <p:sldLayoutId id="2147483681" r:id="rId43"/>
    <p:sldLayoutId id="2147483684" r:id="rId44"/>
    <p:sldLayoutId id="2147483673" r:id="rId45"/>
    <p:sldLayoutId id="2147483676" r:id="rId46"/>
    <p:sldLayoutId id="2147483679" r:id="rId47"/>
    <p:sldLayoutId id="2147483682" r:id="rId48"/>
    <p:sldLayoutId id="2147483685" r:id="rId49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8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685800" indent="-685800" algn="l" defTabSz="914400" rtl="0" eaLnBrk="1" latinLnBrk="0" hangingPunct="1">
        <a:spcBef>
          <a:spcPct val="20000"/>
        </a:spcBef>
        <a:spcAft>
          <a:spcPts val="1200"/>
        </a:spcAft>
        <a:buClr>
          <a:schemeClr val="accent1"/>
        </a:buClr>
        <a:buFont typeface="Wingdings 2" charset="2"/>
        <a:buChar char="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914400" rtl="0" eaLnBrk="1" latinLnBrk="0" hangingPunct="1">
        <a:spcBef>
          <a:spcPct val="20000"/>
        </a:spcBef>
        <a:spcAft>
          <a:spcPts val="1200"/>
        </a:spcAft>
        <a:buClr>
          <a:schemeClr val="accent1"/>
        </a:buClr>
        <a:buFont typeface="Wingdings 2" charset="2"/>
        <a:buChar char="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914400" rtl="0" eaLnBrk="1" latinLnBrk="0" hangingPunct="1">
        <a:spcBef>
          <a:spcPct val="20000"/>
        </a:spcBef>
        <a:spcAft>
          <a:spcPts val="1200"/>
        </a:spcAft>
        <a:buClr>
          <a:schemeClr val="accent1"/>
        </a:buClr>
        <a:buFont typeface="Wingdings 2" charset="2"/>
        <a:buChar char="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914400" rtl="0" eaLnBrk="1" latinLnBrk="0" hangingPunct="1">
        <a:spcBef>
          <a:spcPct val="20000"/>
        </a:spcBef>
        <a:spcAft>
          <a:spcPts val="1200"/>
        </a:spcAft>
        <a:buClr>
          <a:schemeClr val="accent1"/>
        </a:buClr>
        <a:buFont typeface="Wingdings 2" charset="2"/>
        <a:buChar char="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914400" rtl="0" eaLnBrk="1" latinLnBrk="0" hangingPunct="1">
        <a:spcBef>
          <a:spcPct val="20000"/>
        </a:spcBef>
        <a:spcAft>
          <a:spcPts val="1200"/>
        </a:spcAft>
        <a:buClr>
          <a:schemeClr val="accent1"/>
        </a:buClr>
        <a:buFont typeface="Wingdings 2" charset="2"/>
        <a:buChar char="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4800000" indent="-457200" algn="l" defTabSz="914400" rtl="0" eaLnBrk="1" latinLnBrk="0" hangingPunct="1">
        <a:spcBef>
          <a:spcPct val="20000"/>
        </a:spcBef>
        <a:spcAft>
          <a:spcPts val="1200"/>
        </a:spcAft>
        <a:buClr>
          <a:schemeClr val="accent1"/>
        </a:buClr>
        <a:buFont typeface="Wingdings 2" charset="2"/>
        <a:buChar char="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5600000" indent="-457200" algn="l" defTabSz="914400" rtl="0" eaLnBrk="1" latinLnBrk="0" hangingPunct="1">
        <a:spcBef>
          <a:spcPct val="20000"/>
        </a:spcBef>
        <a:spcAft>
          <a:spcPts val="1200"/>
        </a:spcAft>
        <a:buClr>
          <a:schemeClr val="accent1"/>
        </a:buClr>
        <a:buFont typeface="Wingdings 2" charset="2"/>
        <a:buChar char="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000" indent="-457200" algn="l" defTabSz="914400" rtl="0" eaLnBrk="1" latinLnBrk="0" hangingPunct="1">
        <a:spcBef>
          <a:spcPct val="20000"/>
        </a:spcBef>
        <a:spcAft>
          <a:spcPts val="1200"/>
        </a:spcAft>
        <a:buClr>
          <a:schemeClr val="accent1"/>
        </a:buClr>
        <a:buFont typeface="Wingdings 2" charset="2"/>
        <a:buChar char="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7200000" indent="-457200" algn="l" defTabSz="914400" rtl="0" eaLnBrk="1" latinLnBrk="0" hangingPunct="1">
        <a:spcBef>
          <a:spcPct val="20000"/>
        </a:spcBef>
        <a:spcAft>
          <a:spcPts val="1200"/>
        </a:spcAft>
        <a:buClr>
          <a:schemeClr val="accent1"/>
        </a:buClr>
        <a:buFont typeface="Wingdings 2" charset="2"/>
        <a:buChar char="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16B626-E908-A540-A842-3BFB47F3E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E42A43"/>
                </a:solidFill>
              </a:rPr>
              <a:t>Nikhef </a:t>
            </a:r>
            <a:r>
              <a:rPr lang="nl-NL" dirty="0" err="1">
                <a:solidFill>
                  <a:srgbClr val="E42A43"/>
                </a:solidFill>
              </a:rPr>
              <a:t>communications</a:t>
            </a:r>
            <a:endParaRPr lang="nl-NL" dirty="0">
              <a:solidFill>
                <a:srgbClr val="E42A43"/>
              </a:solidFill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C00624F-57EF-E244-9F4C-7D11150956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RECFA meeting</a:t>
            </a:r>
          </a:p>
          <a:p>
            <a:r>
              <a:rPr lang="nl-NL" dirty="0"/>
              <a:t>Amsterdam 19.10.18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9B162D3-F411-434A-B15A-5FAD428617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>
                <a:solidFill>
                  <a:schemeClr val="tx1">
                    <a:lumMod val="85000"/>
                  </a:schemeClr>
                </a:solidFill>
              </a:rPr>
              <a:t>Martijn van </a:t>
            </a:r>
            <a:r>
              <a:rPr lang="nl-NL" dirty="0" err="1">
                <a:solidFill>
                  <a:schemeClr val="tx1">
                    <a:lumMod val="85000"/>
                  </a:schemeClr>
                </a:solidFill>
              </a:rPr>
              <a:t>calmthout</a:t>
            </a:r>
            <a:r>
              <a:rPr lang="nl-NL" dirty="0">
                <a:solidFill>
                  <a:schemeClr val="tx1">
                    <a:lumMod val="85000"/>
                  </a:schemeClr>
                </a:solidFill>
              </a:rPr>
              <a:t> 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C4D0C9B-86E2-6847-ADB1-CAC7EB4B6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68428"/>
            <a:ext cx="5805713" cy="261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32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7B1037-7C4B-4A4D-B720-EE85E3E12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8365090"/>
            <a:ext cx="10750756" cy="4714852"/>
          </a:xfrm>
        </p:spPr>
        <p:txBody>
          <a:bodyPr/>
          <a:lstStyle/>
          <a:p>
            <a:r>
              <a:rPr lang="nl-NL" dirty="0">
                <a:solidFill>
                  <a:srgbClr val="E42A43"/>
                </a:solidFill>
              </a:rPr>
              <a:t>The </a:t>
            </a:r>
            <a:r>
              <a:rPr lang="nl-NL" dirty="0" err="1">
                <a:solidFill>
                  <a:srgbClr val="E42A43"/>
                </a:solidFill>
              </a:rPr>
              <a:t>eternal</a:t>
            </a:r>
            <a:r>
              <a:rPr lang="nl-NL" dirty="0">
                <a:solidFill>
                  <a:srgbClr val="E42A43"/>
                </a:solidFill>
              </a:rPr>
              <a:t> </a:t>
            </a:r>
            <a:br>
              <a:rPr lang="nl-NL" dirty="0">
                <a:solidFill>
                  <a:srgbClr val="E42A43"/>
                </a:solidFill>
              </a:rPr>
            </a:br>
            <a:r>
              <a:rPr lang="nl-NL" dirty="0" err="1">
                <a:solidFill>
                  <a:srgbClr val="E42A43"/>
                </a:solidFill>
              </a:rPr>
              <a:t>birthday</a:t>
            </a:r>
            <a:r>
              <a:rPr lang="nl-NL" dirty="0">
                <a:solidFill>
                  <a:srgbClr val="E42A43"/>
                </a:solidFill>
              </a:rPr>
              <a:t> party </a:t>
            </a:r>
            <a:r>
              <a:rPr lang="nl-NL" dirty="0" err="1">
                <a:solidFill>
                  <a:srgbClr val="E42A43"/>
                </a:solidFill>
              </a:rPr>
              <a:t>questions</a:t>
            </a:r>
            <a:endParaRPr lang="nl-NL" dirty="0">
              <a:solidFill>
                <a:srgbClr val="E42A43"/>
              </a:solidFill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BCFC6F9-118D-164F-8A02-28D224BCE0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A story </a:t>
            </a:r>
            <a:r>
              <a:rPr lang="nl-NL" dirty="0" err="1"/>
              <a:t>worth</a:t>
            </a:r>
            <a:r>
              <a:rPr lang="nl-NL" dirty="0"/>
              <a:t> telling</a:t>
            </a:r>
          </a:p>
        </p:txBody>
      </p:sp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535F23A6-BDE9-2041-8BBA-1EAC69368CA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8" r="248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48088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D5FF78-6E6C-094D-BF34-447499B6B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Big bang</a:t>
            </a:r>
            <a:br>
              <a:rPr lang="nl-NL" dirty="0"/>
            </a:br>
            <a:r>
              <a:rPr lang="nl-NL" dirty="0"/>
              <a:t>time </a:t>
            </a:r>
            <a:r>
              <a:rPr lang="nl-NL" dirty="0" err="1"/>
              <a:t>travel</a:t>
            </a:r>
            <a:br>
              <a:rPr lang="nl-NL" dirty="0"/>
            </a:br>
            <a:r>
              <a:rPr lang="nl-NL" dirty="0"/>
              <a:t>black holes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82EDAAB-C861-454B-A270-6A8BFEE3B3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Over a beer</a:t>
            </a:r>
          </a:p>
        </p:txBody>
      </p:sp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A5A37BC8-1092-1348-9C4C-7DF25B9C9FA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6" r="18876"/>
          <a:stretch>
            <a:fillRect/>
          </a:stretch>
        </p:blipFill>
        <p:spPr>
          <a:xfrm>
            <a:off x="11950035" y="0"/>
            <a:ext cx="12463462" cy="13732328"/>
          </a:xfrm>
        </p:spPr>
      </p:pic>
    </p:spTree>
    <p:extLst>
      <p:ext uri="{BB962C8B-B14F-4D97-AF65-F5344CB8AC3E}">
        <p14:creationId xmlns:p14="http://schemas.microsoft.com/office/powerpoint/2010/main" val="2610792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D5FF78-6E6C-094D-BF34-447499B6B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Big bang</a:t>
            </a:r>
            <a:br>
              <a:rPr lang="nl-NL" dirty="0"/>
            </a:br>
            <a:r>
              <a:rPr lang="nl-NL" dirty="0">
                <a:solidFill>
                  <a:schemeClr val="tx1"/>
                </a:solidFill>
              </a:rPr>
              <a:t>time </a:t>
            </a:r>
            <a:r>
              <a:rPr lang="nl-NL" dirty="0" err="1">
                <a:solidFill>
                  <a:schemeClr val="tx1"/>
                </a:solidFill>
              </a:rPr>
              <a:t>travel</a:t>
            </a:r>
            <a:br>
              <a:rPr lang="nl-NL" dirty="0"/>
            </a:br>
            <a:r>
              <a:rPr lang="nl-NL" dirty="0"/>
              <a:t>black holes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82EDAAB-C861-454B-A270-6A8BFEE3B3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Over a beer</a:t>
            </a:r>
          </a:p>
        </p:txBody>
      </p:sp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AC4CD82E-4383-8F48-AF09-09F087DE8FA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7" r="193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6137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D5FF78-6E6C-094D-BF34-447499B6B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Big bang</a:t>
            </a:r>
            <a:br>
              <a:rPr lang="nl-NL" dirty="0"/>
            </a:br>
            <a:r>
              <a:rPr lang="nl-NL" dirty="0"/>
              <a:t>time </a:t>
            </a:r>
            <a:r>
              <a:rPr lang="nl-NL" dirty="0" err="1"/>
              <a:t>travel</a:t>
            </a:r>
            <a:br>
              <a:rPr lang="nl-NL" dirty="0"/>
            </a:br>
            <a:r>
              <a:rPr lang="nl-NL" dirty="0">
                <a:solidFill>
                  <a:schemeClr val="tx1"/>
                </a:solidFill>
              </a:rPr>
              <a:t>black holes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82EDAAB-C861-454B-A270-6A8BFEE3B3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Over a beer</a:t>
            </a:r>
          </a:p>
        </p:txBody>
      </p:sp>
      <p:pic>
        <p:nvPicPr>
          <p:cNvPr id="10" name="Tijdelijke aanduiding voor afbeelding 9">
            <a:extLst>
              <a:ext uri="{FF2B5EF4-FFF2-40B4-BE49-F238E27FC236}">
                <a16:creationId xmlns:a16="http://schemas.microsoft.com/office/drawing/2014/main" id="{8957085D-55B0-BA47-9C42-62F8B39769F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3" r="244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44179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06CCEE-2C37-A845-ADD9-D383B9FA0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The hard </a:t>
            </a:r>
            <a:r>
              <a:rPr lang="nl-NL" dirty="0" err="1"/>
              <a:t>work</a:t>
            </a:r>
            <a:r>
              <a:rPr lang="nl-NL" dirty="0"/>
              <a:t> </a:t>
            </a:r>
            <a:br>
              <a:rPr lang="nl-NL" dirty="0"/>
            </a:br>
            <a:r>
              <a:rPr lang="nl-NL" dirty="0" err="1"/>
              <a:t>that</a:t>
            </a:r>
            <a:r>
              <a:rPr lang="nl-NL" dirty="0"/>
              <a:t> </a:t>
            </a:r>
            <a:r>
              <a:rPr lang="nl-NL" dirty="0" err="1"/>
              <a:t>goes</a:t>
            </a:r>
            <a:r>
              <a:rPr lang="nl-NL" dirty="0"/>
              <a:t> </a:t>
            </a:r>
            <a:r>
              <a:rPr lang="nl-NL" dirty="0" err="1"/>
              <a:t>into</a:t>
            </a:r>
            <a:r>
              <a:rPr lang="nl-NL" dirty="0"/>
              <a:t> </a:t>
            </a:r>
            <a:r>
              <a:rPr lang="nl-NL" dirty="0" err="1"/>
              <a:t>it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445030E-2D87-CE45-98AE-C3F72EF6C9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err="1"/>
              <a:t>Being</a:t>
            </a:r>
            <a:r>
              <a:rPr lang="nl-NL" dirty="0"/>
              <a:t> </a:t>
            </a:r>
            <a:r>
              <a:rPr lang="nl-NL" dirty="0" err="1"/>
              <a:t>honest</a:t>
            </a:r>
            <a:endParaRPr lang="nl-NL" dirty="0"/>
          </a:p>
        </p:txBody>
      </p:sp>
      <p:pic>
        <p:nvPicPr>
          <p:cNvPr id="20" name="Tijdelijke aanduiding voor afbeelding 19">
            <a:extLst>
              <a:ext uri="{FF2B5EF4-FFF2-40B4-BE49-F238E27FC236}">
                <a16:creationId xmlns:a16="http://schemas.microsoft.com/office/drawing/2014/main" id="{B288F323-0A7B-6A47-B243-EDA55004934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9" b="59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18640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06CCEE-2C37-A845-ADD9-D383B9FA0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The hard </a:t>
            </a:r>
            <a:r>
              <a:rPr lang="nl-NL" dirty="0" err="1"/>
              <a:t>work</a:t>
            </a:r>
            <a:r>
              <a:rPr lang="nl-NL" dirty="0"/>
              <a:t> </a:t>
            </a:r>
            <a:br>
              <a:rPr lang="nl-NL" dirty="0"/>
            </a:br>
            <a:r>
              <a:rPr lang="nl-NL" dirty="0" err="1"/>
              <a:t>that</a:t>
            </a:r>
            <a:r>
              <a:rPr lang="nl-NL" dirty="0"/>
              <a:t> </a:t>
            </a:r>
            <a:r>
              <a:rPr lang="nl-NL" dirty="0" err="1"/>
              <a:t>goes</a:t>
            </a:r>
            <a:r>
              <a:rPr lang="nl-NL" dirty="0"/>
              <a:t> </a:t>
            </a:r>
            <a:r>
              <a:rPr lang="nl-NL" dirty="0" err="1"/>
              <a:t>into</a:t>
            </a:r>
            <a:r>
              <a:rPr lang="nl-NL" dirty="0"/>
              <a:t> </a:t>
            </a:r>
            <a:r>
              <a:rPr lang="nl-NL" dirty="0" err="1"/>
              <a:t>it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445030E-2D87-CE45-98AE-C3F72EF6C9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err="1"/>
              <a:t>Being</a:t>
            </a:r>
            <a:r>
              <a:rPr lang="nl-NL" dirty="0"/>
              <a:t> </a:t>
            </a:r>
            <a:r>
              <a:rPr lang="nl-NL" dirty="0" err="1"/>
              <a:t>honest</a:t>
            </a:r>
            <a:endParaRPr lang="nl-NL" dirty="0"/>
          </a:p>
        </p:txBody>
      </p:sp>
      <p:pic>
        <p:nvPicPr>
          <p:cNvPr id="10" name="Tijdelijke aanduiding voor afbeelding 9">
            <a:extLst>
              <a:ext uri="{FF2B5EF4-FFF2-40B4-BE49-F238E27FC236}">
                <a16:creationId xmlns:a16="http://schemas.microsoft.com/office/drawing/2014/main" id="{BDBB9F48-1FE2-CA4A-B978-8AC0F7400B6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r="197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79453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6CC4EE-1A00-9D4B-A0A8-9FEA434D8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E42A43"/>
                </a:solidFill>
              </a:rPr>
              <a:t>The </a:t>
            </a:r>
            <a:r>
              <a:rPr lang="nl-NL" dirty="0">
                <a:solidFill>
                  <a:schemeClr val="tx1"/>
                </a:solidFill>
              </a:rPr>
              <a:t>art</a:t>
            </a:r>
            <a:r>
              <a:rPr lang="nl-NL" dirty="0">
                <a:solidFill>
                  <a:srgbClr val="E42A43"/>
                </a:solidFill>
              </a:rPr>
              <a:t> </a:t>
            </a:r>
            <a:br>
              <a:rPr lang="nl-NL" dirty="0">
                <a:solidFill>
                  <a:srgbClr val="E42A43"/>
                </a:solidFill>
              </a:rPr>
            </a:br>
            <a:r>
              <a:rPr lang="nl-NL" dirty="0">
                <a:solidFill>
                  <a:srgbClr val="E42A43"/>
                </a:solidFill>
              </a:rPr>
              <a:t>of </a:t>
            </a:r>
            <a:br>
              <a:rPr lang="nl-NL" dirty="0">
                <a:solidFill>
                  <a:srgbClr val="E42A43"/>
                </a:solidFill>
              </a:rPr>
            </a:br>
            <a:r>
              <a:rPr lang="nl-NL" dirty="0" err="1">
                <a:solidFill>
                  <a:srgbClr val="E42A43"/>
                </a:solidFill>
              </a:rPr>
              <a:t>finding</a:t>
            </a:r>
            <a:r>
              <a:rPr lang="nl-NL" dirty="0">
                <a:solidFill>
                  <a:srgbClr val="E42A43"/>
                </a:solidFill>
              </a:rPr>
              <a:t> out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4463ECC-C5B4-2F4E-9574-991AF42583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err="1"/>
              <a:t>answers</a:t>
            </a:r>
            <a:endParaRPr lang="nl-NL" dirty="0"/>
          </a:p>
        </p:txBody>
      </p:sp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AC04DCCA-6B05-584B-B673-8F507A91496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6" r="197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86406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6CC4EE-1A00-9D4B-A0A8-9FEA434D8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E42A43"/>
                </a:solidFill>
              </a:rPr>
              <a:t>The </a:t>
            </a:r>
            <a:r>
              <a:rPr lang="nl-NL" dirty="0" err="1">
                <a:solidFill>
                  <a:schemeClr val="tx1"/>
                </a:solidFill>
              </a:rPr>
              <a:t>pleasure</a:t>
            </a:r>
            <a:br>
              <a:rPr lang="nl-NL" dirty="0">
                <a:solidFill>
                  <a:srgbClr val="E42A43"/>
                </a:solidFill>
              </a:rPr>
            </a:br>
            <a:r>
              <a:rPr lang="nl-NL" dirty="0">
                <a:solidFill>
                  <a:srgbClr val="E42A43"/>
                </a:solidFill>
              </a:rPr>
              <a:t>of </a:t>
            </a:r>
            <a:r>
              <a:rPr lang="nl-NL" dirty="0" err="1">
                <a:solidFill>
                  <a:srgbClr val="E42A43"/>
                </a:solidFill>
              </a:rPr>
              <a:t>finding</a:t>
            </a:r>
            <a:r>
              <a:rPr lang="nl-NL" dirty="0">
                <a:solidFill>
                  <a:srgbClr val="E42A43"/>
                </a:solidFill>
              </a:rPr>
              <a:t> </a:t>
            </a:r>
            <a:r>
              <a:rPr lang="nl-NL" dirty="0" err="1">
                <a:solidFill>
                  <a:srgbClr val="E42A43"/>
                </a:solidFill>
              </a:rPr>
              <a:t>things</a:t>
            </a:r>
            <a:r>
              <a:rPr lang="nl-NL" dirty="0">
                <a:solidFill>
                  <a:srgbClr val="E42A43"/>
                </a:solidFill>
              </a:rPr>
              <a:t> out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4463ECC-C5B4-2F4E-9574-991AF42583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err="1"/>
              <a:t>answers</a:t>
            </a:r>
            <a:endParaRPr lang="nl-NL" dirty="0"/>
          </a:p>
        </p:txBody>
      </p:sp>
      <p:pic>
        <p:nvPicPr>
          <p:cNvPr id="18" name="Tijdelijke aanduiding voor afbeelding 17">
            <a:extLst>
              <a:ext uri="{FF2B5EF4-FFF2-40B4-BE49-F238E27FC236}">
                <a16:creationId xmlns:a16="http://schemas.microsoft.com/office/drawing/2014/main" id="{C10378EA-DD66-0641-9DE5-4C6E45C8636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4" r="15964"/>
          <a:stretch>
            <a:fillRect/>
          </a:stretch>
        </p:blipFill>
        <p:spPr>
          <a:xfrm>
            <a:off x="11920538" y="0"/>
            <a:ext cx="12463462" cy="13732328"/>
          </a:xfrm>
        </p:spPr>
      </p:pic>
    </p:spTree>
    <p:extLst>
      <p:ext uri="{BB962C8B-B14F-4D97-AF65-F5344CB8AC3E}">
        <p14:creationId xmlns:p14="http://schemas.microsoft.com/office/powerpoint/2010/main" val="3753586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5B9191-C6B4-C540-9E99-76FBD9CCB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8365090"/>
            <a:ext cx="13963650" cy="4714852"/>
          </a:xfrm>
        </p:spPr>
        <p:txBody>
          <a:bodyPr/>
          <a:lstStyle/>
          <a:p>
            <a:r>
              <a:rPr lang="nl-NL" dirty="0">
                <a:solidFill>
                  <a:srgbClr val="E42A43"/>
                </a:solidFill>
              </a:rPr>
              <a:t>A Team</a:t>
            </a:r>
            <a:br>
              <a:rPr lang="nl-NL" dirty="0">
                <a:solidFill>
                  <a:srgbClr val="E42A43"/>
                </a:solidFill>
              </a:rPr>
            </a:br>
            <a:r>
              <a:rPr lang="nl-NL" dirty="0">
                <a:solidFill>
                  <a:srgbClr val="E42A43"/>
                </a:solidFill>
              </a:rPr>
              <a:t>a community</a:t>
            </a:r>
            <a:br>
              <a:rPr lang="nl-NL" dirty="0">
                <a:solidFill>
                  <a:srgbClr val="E42A43"/>
                </a:solidFill>
              </a:rPr>
            </a:br>
            <a:r>
              <a:rPr lang="nl-NL" dirty="0" err="1">
                <a:solidFill>
                  <a:srgbClr val="E42A43"/>
                </a:solidFill>
              </a:rPr>
              <a:t>other</a:t>
            </a:r>
            <a:r>
              <a:rPr lang="nl-NL" dirty="0">
                <a:solidFill>
                  <a:srgbClr val="E42A43"/>
                </a:solidFill>
              </a:rPr>
              <a:t> </a:t>
            </a:r>
            <a:r>
              <a:rPr lang="nl-NL" dirty="0" err="1">
                <a:solidFill>
                  <a:srgbClr val="E42A43"/>
                </a:solidFill>
              </a:rPr>
              <a:t>networks</a:t>
            </a:r>
            <a:endParaRPr lang="nl-NL" dirty="0">
              <a:solidFill>
                <a:srgbClr val="E42A43"/>
              </a:solidFill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B8E4263-AA61-1E4E-B47D-3365F4DA7D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5000" y="7241955"/>
            <a:ext cx="13963649" cy="934684"/>
          </a:xfrm>
        </p:spPr>
        <p:txBody>
          <a:bodyPr/>
          <a:lstStyle/>
          <a:p>
            <a:r>
              <a:rPr lang="nl-NL" dirty="0" err="1"/>
              <a:t>nikhef</a:t>
            </a:r>
            <a:r>
              <a:rPr lang="nl-NL" dirty="0"/>
              <a:t> </a:t>
            </a:r>
            <a:r>
              <a:rPr lang="nl-NL" dirty="0" err="1"/>
              <a:t>communication</a:t>
            </a:r>
            <a:r>
              <a:rPr lang="nl-NL" dirty="0"/>
              <a:t> </a:t>
            </a:r>
          </a:p>
        </p:txBody>
      </p:sp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2504206F-17DE-3E44-8CEA-FDA87C7B547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r="13893"/>
          <a:stretch>
            <a:fillRect/>
          </a:stretch>
        </p:blipFill>
        <p:spPr>
          <a:xfrm>
            <a:off x="11920538" y="0"/>
            <a:ext cx="12463462" cy="13732328"/>
          </a:xfrm>
        </p:spPr>
      </p:pic>
    </p:spTree>
    <p:extLst>
      <p:ext uri="{BB962C8B-B14F-4D97-AF65-F5344CB8AC3E}">
        <p14:creationId xmlns:p14="http://schemas.microsoft.com/office/powerpoint/2010/main" val="1562984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9A3609-0053-5742-AE05-826F2D88F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8365090"/>
            <a:ext cx="13963650" cy="4714852"/>
          </a:xfrm>
        </p:spPr>
        <p:txBody>
          <a:bodyPr/>
          <a:lstStyle/>
          <a:p>
            <a:r>
              <a:rPr lang="nl-NL" dirty="0"/>
              <a:t>Press </a:t>
            </a:r>
            <a:r>
              <a:rPr lang="nl-NL" dirty="0" err="1"/>
              <a:t>contacts</a:t>
            </a:r>
            <a:br>
              <a:rPr lang="nl-NL" dirty="0"/>
            </a:br>
            <a:r>
              <a:rPr lang="nl-NL" dirty="0" err="1"/>
              <a:t>outreach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visits</a:t>
            </a:r>
            <a:br>
              <a:rPr lang="nl-NL" dirty="0"/>
            </a:br>
            <a:r>
              <a:rPr lang="nl-NL" dirty="0"/>
              <a:t>masterclasses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1A93757-575A-7548-9590-60C5CBC467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5000" y="7241955"/>
            <a:ext cx="13963649" cy="934684"/>
          </a:xfrm>
        </p:spPr>
        <p:txBody>
          <a:bodyPr/>
          <a:lstStyle/>
          <a:p>
            <a:r>
              <a:rPr lang="nl-NL"/>
              <a:t>Communications team</a:t>
            </a:r>
            <a:endParaRPr lang="nl-NL" dirty="0"/>
          </a:p>
        </p:txBody>
      </p:sp>
      <p:pic>
        <p:nvPicPr>
          <p:cNvPr id="29" name="Tijdelijke aanduiding voor afbeelding 28">
            <a:extLst>
              <a:ext uri="{FF2B5EF4-FFF2-40B4-BE49-F238E27FC236}">
                <a16:creationId xmlns:a16="http://schemas.microsoft.com/office/drawing/2014/main" id="{E7DE14CE-F9F0-DC4B-AACE-02A6EDBF35D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1" r="196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68480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6">
            <a:extLst>
              <a:ext uri="{FF2B5EF4-FFF2-40B4-BE49-F238E27FC236}">
                <a16:creationId xmlns:a16="http://schemas.microsoft.com/office/drawing/2014/main" id="{E446B7E6-8568-417F-959E-DB3D1E70F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6350"/>
            <a:ext cx="24384000" cy="10407650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0" name="Rectangle 16">
            <a:extLst>
              <a:ext uri="{FF2B5EF4-FFF2-40B4-BE49-F238E27FC236}">
                <a16:creationId xmlns:a16="http://schemas.microsoft.com/office/drawing/2014/main" id="{54047A07-72EC-41BC-A55F-C264F639F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4000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Tijdelijke aanduiding voor afbeelding 9">
            <a:extLst>
              <a:ext uri="{FF2B5EF4-FFF2-40B4-BE49-F238E27FC236}">
                <a16:creationId xmlns:a16="http://schemas.microsoft.com/office/drawing/2014/main" id="{75FF2354-03B0-E441-BF28-6EA8BB97925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24383980" cy="13715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F454DEF-129E-6E4C-9912-8C6510E2A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02" y="2898294"/>
            <a:ext cx="21144000" cy="7464906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/>
            <a:r>
              <a:rPr lang="en-US" sz="8800" dirty="0">
                <a:solidFill>
                  <a:srgbClr val="FEFEFE"/>
                </a:solidFill>
              </a:rPr>
              <a:t>Nikhef, </a:t>
            </a:r>
            <a:br>
              <a:rPr lang="en-US" sz="8800" dirty="0">
                <a:solidFill>
                  <a:srgbClr val="FEFEFE"/>
                </a:solidFill>
              </a:rPr>
            </a:br>
            <a:r>
              <a:rPr lang="en-US" sz="8800" dirty="0">
                <a:solidFill>
                  <a:srgbClr val="FEFEFE"/>
                </a:solidFill>
              </a:rPr>
              <a:t>a story </a:t>
            </a:r>
            <a:br>
              <a:rPr lang="en-US" sz="8800" dirty="0">
                <a:solidFill>
                  <a:srgbClr val="FEFEFE"/>
                </a:solidFill>
              </a:rPr>
            </a:br>
            <a:r>
              <a:rPr lang="en-US" sz="8800" dirty="0">
                <a:solidFill>
                  <a:srgbClr val="FEFEFE"/>
                </a:solidFill>
              </a:rPr>
              <a:t>worth telling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AA824F3-8126-F34E-9697-72E20AE6DD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20002" y="10561694"/>
            <a:ext cx="21144000" cy="8699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defTabSz="457200">
              <a:spcAft>
                <a:spcPts val="600"/>
              </a:spcAft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07210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937A3E-2FA7-FA4F-97B5-69D9E42CB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Public </a:t>
            </a:r>
            <a:r>
              <a:rPr lang="nl-NL" dirty="0" err="1"/>
              <a:t>affairs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6C41A7E-8852-A343-BFDE-F4BC3AB4FD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Communications team</a:t>
            </a:r>
          </a:p>
        </p:txBody>
      </p:sp>
      <p:pic>
        <p:nvPicPr>
          <p:cNvPr id="14" name="Tijdelijke aanduiding voor afbeelding 13">
            <a:extLst>
              <a:ext uri="{FF2B5EF4-FFF2-40B4-BE49-F238E27FC236}">
                <a16:creationId xmlns:a16="http://schemas.microsoft.com/office/drawing/2014/main" id="{C3E212EA-3CD8-2C4B-9B20-8B4FAA60611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1" r="26245"/>
          <a:stretch/>
        </p:blipFill>
        <p:spPr>
          <a:xfrm>
            <a:off x="11920544" y="0"/>
            <a:ext cx="12449007" cy="13716000"/>
          </a:xfrm>
        </p:spPr>
      </p:pic>
    </p:spTree>
    <p:extLst>
      <p:ext uri="{BB962C8B-B14F-4D97-AF65-F5344CB8AC3E}">
        <p14:creationId xmlns:p14="http://schemas.microsoft.com/office/powerpoint/2010/main" val="533826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5DDC71-C9CA-A544-84FF-10AF5282B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Something</a:t>
            </a:r>
            <a:r>
              <a:rPr lang="nl-NL" dirty="0"/>
              <a:t> </a:t>
            </a:r>
            <a:br>
              <a:rPr lang="nl-NL" dirty="0"/>
            </a:br>
            <a:r>
              <a:rPr lang="nl-NL" dirty="0" err="1"/>
              <a:t>amazing</a:t>
            </a:r>
            <a:r>
              <a:rPr lang="nl-NL" dirty="0"/>
              <a:t> </a:t>
            </a:r>
            <a:br>
              <a:rPr lang="nl-NL" dirty="0"/>
            </a:br>
            <a:r>
              <a:rPr lang="nl-NL" dirty="0" err="1"/>
              <a:t>happens</a:t>
            </a:r>
            <a:r>
              <a:rPr lang="nl-NL" dirty="0"/>
              <a:t> </a:t>
            </a:r>
            <a:r>
              <a:rPr lang="nl-NL" dirty="0" err="1"/>
              <a:t>every</a:t>
            </a:r>
            <a:r>
              <a:rPr lang="nl-NL" dirty="0"/>
              <a:t> </a:t>
            </a:r>
            <a:r>
              <a:rPr lang="nl-NL" dirty="0" err="1"/>
              <a:t>day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1F24FC8-01C3-EF45-A7DF-3CEB4D0074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The </a:t>
            </a:r>
            <a:r>
              <a:rPr lang="nl-NL" dirty="0" err="1"/>
              <a:t>nikhef</a:t>
            </a:r>
            <a:r>
              <a:rPr lang="nl-NL" dirty="0"/>
              <a:t> community</a:t>
            </a:r>
          </a:p>
        </p:txBody>
      </p:sp>
      <p:pic>
        <p:nvPicPr>
          <p:cNvPr id="10" name="Tijdelijke aanduiding voor afbeelding 9">
            <a:extLst>
              <a:ext uri="{FF2B5EF4-FFF2-40B4-BE49-F238E27FC236}">
                <a16:creationId xmlns:a16="http://schemas.microsoft.com/office/drawing/2014/main" id="{D34C0408-9405-7748-B88C-EF664DC2445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3" r="244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60349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5C74A5-FF31-DB41-8F3E-DCC5BEB40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CERN</a:t>
            </a:r>
            <a:br>
              <a:rPr lang="nl-NL" dirty="0"/>
            </a:br>
            <a:r>
              <a:rPr lang="nl-NL" dirty="0" err="1"/>
              <a:t>institutes</a:t>
            </a:r>
            <a:br>
              <a:rPr lang="nl-NL" dirty="0"/>
            </a:br>
            <a:r>
              <a:rPr lang="nl-NL" dirty="0" err="1"/>
              <a:t>universities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1D54D0A-A57C-A641-9EC5-A33D63A54D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err="1"/>
              <a:t>networks</a:t>
            </a:r>
            <a:endParaRPr lang="nl-NL" dirty="0"/>
          </a:p>
        </p:txBody>
      </p:sp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3F0D9FFD-56B3-2042-83C4-269B4D027BB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6" r="197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98167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0D1E1F-7885-1E4A-B8CE-7D25A9FDC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E42A43"/>
                </a:solidFill>
              </a:rPr>
              <a:t>Mass media </a:t>
            </a:r>
            <a:br>
              <a:rPr lang="nl-NL" dirty="0">
                <a:solidFill>
                  <a:srgbClr val="E42A43"/>
                </a:solidFill>
              </a:rPr>
            </a:br>
            <a:r>
              <a:rPr lang="nl-NL" dirty="0">
                <a:solidFill>
                  <a:srgbClr val="E42A43"/>
                </a:solidFill>
              </a:rPr>
              <a:t>Website / </a:t>
            </a:r>
            <a:r>
              <a:rPr lang="nl-NL" dirty="0" err="1">
                <a:solidFill>
                  <a:srgbClr val="E42A43"/>
                </a:solidFill>
              </a:rPr>
              <a:t>social</a:t>
            </a:r>
            <a:r>
              <a:rPr lang="nl-NL" dirty="0">
                <a:solidFill>
                  <a:srgbClr val="E42A43"/>
                </a:solidFill>
              </a:rPr>
              <a:t> media</a:t>
            </a:r>
            <a:br>
              <a:rPr lang="nl-NL" dirty="0">
                <a:solidFill>
                  <a:srgbClr val="E42A43"/>
                </a:solidFill>
              </a:rPr>
            </a:br>
            <a:r>
              <a:rPr lang="nl-NL" dirty="0" err="1">
                <a:solidFill>
                  <a:srgbClr val="E42A43"/>
                </a:solidFill>
              </a:rPr>
              <a:t>talks</a:t>
            </a:r>
            <a:r>
              <a:rPr lang="nl-NL" dirty="0">
                <a:solidFill>
                  <a:srgbClr val="E42A43"/>
                </a:solidFill>
              </a:rPr>
              <a:t> </a:t>
            </a:r>
            <a:r>
              <a:rPr lang="nl-NL" dirty="0" err="1">
                <a:solidFill>
                  <a:srgbClr val="E42A43"/>
                </a:solidFill>
              </a:rPr>
              <a:t>and</a:t>
            </a:r>
            <a:r>
              <a:rPr lang="nl-NL" dirty="0">
                <a:solidFill>
                  <a:srgbClr val="E42A43"/>
                </a:solidFill>
              </a:rPr>
              <a:t> events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14D1F5B-6D12-AC4A-93D6-85101EDD9D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err="1"/>
              <a:t>Where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communicate</a:t>
            </a:r>
            <a:endParaRPr lang="nl-NL" dirty="0"/>
          </a:p>
        </p:txBody>
      </p:sp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9B32DFAD-6A61-3C44-BF81-F91AA5F70A0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r="197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76169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A21065-7CB0-314B-9F80-31FA97E60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636363"/>
                </a:solidFill>
              </a:rPr>
              <a:t>Evening </a:t>
            </a:r>
            <a:r>
              <a:rPr lang="nl-NL" dirty="0" err="1">
                <a:solidFill>
                  <a:srgbClr val="636363"/>
                </a:solidFill>
              </a:rPr>
              <a:t>news</a:t>
            </a:r>
            <a:br>
              <a:rPr lang="nl-NL" dirty="0">
                <a:solidFill>
                  <a:srgbClr val="636363"/>
                </a:solidFill>
              </a:rPr>
            </a:br>
            <a:r>
              <a:rPr lang="nl-NL" dirty="0">
                <a:solidFill>
                  <a:srgbClr val="636363"/>
                </a:solidFill>
              </a:rPr>
              <a:t>talk shows</a:t>
            </a:r>
            <a:br>
              <a:rPr lang="nl-NL" dirty="0">
                <a:solidFill>
                  <a:srgbClr val="636363"/>
                </a:solidFill>
              </a:rPr>
            </a:br>
            <a:r>
              <a:rPr lang="nl-NL" dirty="0" err="1">
                <a:solidFill>
                  <a:srgbClr val="636363"/>
                </a:solidFill>
              </a:rPr>
              <a:t>kids</a:t>
            </a:r>
            <a:r>
              <a:rPr lang="nl-NL" dirty="0">
                <a:solidFill>
                  <a:srgbClr val="636363"/>
                </a:solidFill>
              </a:rPr>
              <a:t> </a:t>
            </a:r>
            <a:r>
              <a:rPr lang="nl-NL" dirty="0" err="1">
                <a:solidFill>
                  <a:srgbClr val="636363"/>
                </a:solidFill>
              </a:rPr>
              <a:t>news</a:t>
            </a:r>
            <a:endParaRPr lang="nl-NL" dirty="0">
              <a:solidFill>
                <a:srgbClr val="636363"/>
              </a:solidFill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66241B6-BB99-A748-BF6A-190459C96D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Mass media</a:t>
            </a:r>
          </a:p>
        </p:txBody>
      </p:sp>
      <p:pic>
        <p:nvPicPr>
          <p:cNvPr id="10" name="Tijdelijke aanduiding voor afbeelding 9">
            <a:extLst>
              <a:ext uri="{FF2B5EF4-FFF2-40B4-BE49-F238E27FC236}">
                <a16:creationId xmlns:a16="http://schemas.microsoft.com/office/drawing/2014/main" id="{B06C94E2-109C-2F42-BBC8-343CE5A9CF8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4" r="159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89842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8F6D42-005D-E246-AF5B-D13173F8E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l-NL" dirty="0">
                <a:solidFill>
                  <a:srgbClr val="E42A43"/>
                </a:solidFill>
              </a:rPr>
            </a:br>
            <a:r>
              <a:rPr lang="nl-NL" dirty="0" err="1">
                <a:solidFill>
                  <a:srgbClr val="636363"/>
                </a:solidFill>
              </a:rPr>
              <a:t>Nikhef.nl</a:t>
            </a:r>
            <a:endParaRPr lang="nl-NL" dirty="0">
              <a:solidFill>
                <a:srgbClr val="636363"/>
              </a:solidFill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5A6E1E5-1CF9-2844-856F-AD59B11ECF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Website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social</a:t>
            </a:r>
            <a:r>
              <a:rPr lang="nl-NL" dirty="0"/>
              <a:t> media</a:t>
            </a:r>
          </a:p>
        </p:txBody>
      </p:sp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8E73A52F-1FBE-FB4A-9D82-E4773F037B1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7" r="216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87146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8F6D42-005D-E246-AF5B-D13173F8E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8365090"/>
            <a:ext cx="13963650" cy="4714852"/>
          </a:xfrm>
        </p:spPr>
        <p:txBody>
          <a:bodyPr/>
          <a:lstStyle/>
          <a:p>
            <a:r>
              <a:rPr lang="nl-NL" dirty="0" err="1">
                <a:solidFill>
                  <a:srgbClr val="636363"/>
                </a:solidFill>
              </a:rPr>
              <a:t>Nikhef.nl</a:t>
            </a:r>
            <a:endParaRPr lang="nl-NL" dirty="0">
              <a:solidFill>
                <a:srgbClr val="636363"/>
              </a:solidFill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5A6E1E5-1CF9-2844-856F-AD59B11ECF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5000" y="7241955"/>
            <a:ext cx="13963649" cy="934684"/>
          </a:xfrm>
        </p:spPr>
        <p:txBody>
          <a:bodyPr/>
          <a:lstStyle/>
          <a:p>
            <a:r>
              <a:rPr lang="nl-NL" dirty="0"/>
              <a:t>Website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social</a:t>
            </a:r>
            <a:r>
              <a:rPr lang="nl-NL" dirty="0"/>
              <a:t> media</a:t>
            </a:r>
          </a:p>
        </p:txBody>
      </p:sp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E6FD0A06-0BE4-C044-B7E1-E8974B7DA8F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7" r="21637"/>
          <a:stretch>
            <a:fillRect/>
          </a:stretch>
        </p:blipFill>
        <p:spPr>
          <a:xfrm>
            <a:off x="11920538" y="0"/>
            <a:ext cx="12463462" cy="13732328"/>
          </a:xfrm>
        </p:spPr>
      </p:pic>
    </p:spTree>
    <p:extLst>
      <p:ext uri="{BB962C8B-B14F-4D97-AF65-F5344CB8AC3E}">
        <p14:creationId xmlns:p14="http://schemas.microsoft.com/office/powerpoint/2010/main" val="1402004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8F6D42-005D-E246-AF5B-D13173F8E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8365090"/>
            <a:ext cx="13963650" cy="4714852"/>
          </a:xfrm>
        </p:spPr>
        <p:txBody>
          <a:bodyPr/>
          <a:lstStyle/>
          <a:p>
            <a:br>
              <a:rPr lang="nl-NL" dirty="0">
                <a:solidFill>
                  <a:srgbClr val="E42A43"/>
                </a:solidFill>
              </a:rPr>
            </a:br>
            <a:r>
              <a:rPr lang="nl-NL" dirty="0">
                <a:solidFill>
                  <a:srgbClr val="636363"/>
                </a:solidFill>
              </a:rPr>
              <a:t>twitter / facebook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5A6E1E5-1CF9-2844-856F-AD59B11ECF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5000" y="7241955"/>
            <a:ext cx="13963649" cy="934684"/>
          </a:xfrm>
        </p:spPr>
        <p:txBody>
          <a:bodyPr/>
          <a:lstStyle/>
          <a:p>
            <a:r>
              <a:rPr lang="nl-NL" dirty="0"/>
              <a:t>Website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social</a:t>
            </a:r>
            <a:r>
              <a:rPr lang="nl-NL" dirty="0"/>
              <a:t> media</a:t>
            </a:r>
          </a:p>
        </p:txBody>
      </p:sp>
      <p:pic>
        <p:nvPicPr>
          <p:cNvPr id="7" name="Tijdelijke aanduiding voor afbeelding 6">
            <a:extLst>
              <a:ext uri="{FF2B5EF4-FFF2-40B4-BE49-F238E27FC236}">
                <a16:creationId xmlns:a16="http://schemas.microsoft.com/office/drawing/2014/main" id="{CA45B55B-717A-E74F-BD5A-4515E33348F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2" r="185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91985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8B5563-5F87-B54B-BA58-A4DCFDF8F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Museums</a:t>
            </a:r>
            <a:br>
              <a:rPr lang="nl-NL" dirty="0"/>
            </a:br>
            <a:r>
              <a:rPr lang="nl-NL" dirty="0" err="1"/>
              <a:t>science</a:t>
            </a:r>
            <a:r>
              <a:rPr lang="nl-NL" dirty="0"/>
              <a:t> </a:t>
            </a:r>
            <a:r>
              <a:rPr lang="nl-NL" dirty="0" err="1"/>
              <a:t>cafe’s</a:t>
            </a:r>
            <a:br>
              <a:rPr lang="nl-NL" dirty="0"/>
            </a:br>
            <a:r>
              <a:rPr lang="nl-NL" dirty="0" err="1"/>
              <a:t>town</a:t>
            </a:r>
            <a:r>
              <a:rPr lang="nl-NL" dirty="0"/>
              <a:t> hall meetings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4D6A479-4344-9347-B4C0-0B932DD2B5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err="1"/>
              <a:t>Talks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events</a:t>
            </a:r>
          </a:p>
        </p:txBody>
      </p:sp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81783863-B40E-454E-8DAB-A3EF36B16C5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3" r="244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45086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B6EF9A-145C-CD43-827A-7C01A9DAC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Industry</a:t>
            </a:r>
            <a:br>
              <a:rPr lang="nl-NL" dirty="0"/>
            </a:br>
            <a:r>
              <a:rPr lang="nl-NL" dirty="0"/>
              <a:t>policy </a:t>
            </a:r>
            <a:br>
              <a:rPr lang="nl-NL" dirty="0"/>
            </a:br>
            <a:r>
              <a:rPr lang="nl-NL" dirty="0" err="1"/>
              <a:t>tech</a:t>
            </a:r>
            <a:r>
              <a:rPr lang="nl-NL" dirty="0"/>
              <a:t> schools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C8760DA-E80A-7B4D-858A-4CB78649F1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err="1"/>
              <a:t>Other</a:t>
            </a:r>
            <a:r>
              <a:rPr lang="nl-NL" dirty="0"/>
              <a:t> </a:t>
            </a:r>
            <a:r>
              <a:rPr lang="nl-NL" dirty="0" err="1"/>
              <a:t>stake</a:t>
            </a:r>
            <a:r>
              <a:rPr lang="nl-NL" dirty="0"/>
              <a:t> </a:t>
            </a:r>
            <a:r>
              <a:rPr lang="nl-NL" dirty="0" err="1"/>
              <a:t>holders</a:t>
            </a:r>
            <a:endParaRPr lang="nl-NL" dirty="0"/>
          </a:p>
        </p:txBody>
      </p:sp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883F157E-D5B9-7642-919D-6AC38F6C037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0" r="196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61262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60FB86-C7AE-5746-ABA2-81D39503B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solidFill>
                  <a:srgbClr val="E42A43"/>
                </a:solidFill>
              </a:rPr>
              <a:t>for</a:t>
            </a:r>
            <a:r>
              <a:rPr lang="nl-NL" dirty="0">
                <a:solidFill>
                  <a:srgbClr val="E42A43"/>
                </a:solidFill>
              </a:rPr>
              <a:t> </a:t>
            </a:r>
            <a:r>
              <a:rPr lang="nl-NL" dirty="0" err="1">
                <a:solidFill>
                  <a:srgbClr val="E42A43"/>
                </a:solidFill>
              </a:rPr>
              <a:t>nikhef</a:t>
            </a:r>
            <a:r>
              <a:rPr lang="nl-NL" dirty="0">
                <a:solidFill>
                  <a:srgbClr val="E42A43"/>
                </a:solidFill>
              </a:rPr>
              <a:t>, </a:t>
            </a:r>
            <a:br>
              <a:rPr lang="nl-NL" dirty="0">
                <a:solidFill>
                  <a:srgbClr val="E42A43"/>
                </a:solidFill>
              </a:rPr>
            </a:br>
            <a:r>
              <a:rPr lang="nl-NL" dirty="0" err="1">
                <a:solidFill>
                  <a:srgbClr val="E42A43"/>
                </a:solidFill>
              </a:rPr>
              <a:t>for</a:t>
            </a:r>
            <a:r>
              <a:rPr lang="nl-NL" dirty="0">
                <a:solidFill>
                  <a:srgbClr val="E42A43"/>
                </a:solidFill>
              </a:rPr>
              <a:t> </a:t>
            </a:r>
            <a:r>
              <a:rPr lang="nl-NL" dirty="0" err="1">
                <a:solidFill>
                  <a:srgbClr val="E42A43"/>
                </a:solidFill>
              </a:rPr>
              <a:t>physics</a:t>
            </a:r>
            <a:r>
              <a:rPr lang="nl-NL" dirty="0">
                <a:solidFill>
                  <a:srgbClr val="E42A43"/>
                </a:solidFill>
              </a:rPr>
              <a:t>, </a:t>
            </a:r>
            <a:br>
              <a:rPr lang="nl-NL" dirty="0">
                <a:solidFill>
                  <a:srgbClr val="E42A43"/>
                </a:solidFill>
              </a:rPr>
            </a:br>
            <a:r>
              <a:rPr lang="nl-NL" dirty="0" err="1">
                <a:solidFill>
                  <a:srgbClr val="E42A43"/>
                </a:solidFill>
              </a:rPr>
              <a:t>for</a:t>
            </a:r>
            <a:r>
              <a:rPr lang="nl-NL" dirty="0">
                <a:solidFill>
                  <a:srgbClr val="E42A43"/>
                </a:solidFill>
              </a:rPr>
              <a:t> </a:t>
            </a:r>
            <a:r>
              <a:rPr lang="nl-NL" dirty="0" err="1">
                <a:solidFill>
                  <a:srgbClr val="E42A43"/>
                </a:solidFill>
              </a:rPr>
              <a:t>the</a:t>
            </a:r>
            <a:r>
              <a:rPr lang="nl-NL" dirty="0">
                <a:solidFill>
                  <a:srgbClr val="E42A43"/>
                </a:solidFill>
              </a:rPr>
              <a:t> public </a:t>
            </a:r>
            <a:r>
              <a:rPr lang="nl-NL" dirty="0" err="1">
                <a:solidFill>
                  <a:srgbClr val="E42A43"/>
                </a:solidFill>
              </a:rPr>
              <a:t>good</a:t>
            </a:r>
            <a:endParaRPr lang="nl-NL" dirty="0">
              <a:solidFill>
                <a:srgbClr val="E42A43"/>
              </a:solidFill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12090FF-B973-E74A-A15F-4E9440F982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err="1"/>
              <a:t>Why</a:t>
            </a:r>
            <a:r>
              <a:rPr lang="nl-NL" dirty="0"/>
              <a:t> </a:t>
            </a:r>
            <a:r>
              <a:rPr lang="nl-NL" dirty="0" err="1"/>
              <a:t>communicate</a:t>
            </a:r>
            <a:endParaRPr lang="nl-NL" dirty="0"/>
          </a:p>
        </p:txBody>
      </p:sp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EAADC58A-AE02-844D-99C5-645F54B7597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3" r="196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73601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930CF9-C5E1-F240-B639-B64FC5248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E42A43"/>
                </a:solidFill>
              </a:rPr>
              <a:t>life </a:t>
            </a:r>
            <a:br>
              <a:rPr lang="nl-NL" dirty="0">
                <a:solidFill>
                  <a:srgbClr val="E42A43"/>
                </a:solidFill>
              </a:rPr>
            </a:br>
            <a:r>
              <a:rPr lang="nl-NL" dirty="0" err="1">
                <a:solidFill>
                  <a:srgbClr val="E42A43"/>
                </a:solidFill>
              </a:rPr>
              <a:t>after</a:t>
            </a:r>
            <a:r>
              <a:rPr lang="nl-NL" dirty="0">
                <a:solidFill>
                  <a:srgbClr val="E42A43"/>
                </a:solidFill>
              </a:rPr>
              <a:t> </a:t>
            </a:r>
            <a:r>
              <a:rPr lang="nl-NL" dirty="0" err="1">
                <a:solidFill>
                  <a:srgbClr val="E42A43"/>
                </a:solidFill>
              </a:rPr>
              <a:t>the</a:t>
            </a:r>
            <a:r>
              <a:rPr lang="nl-NL" dirty="0">
                <a:solidFill>
                  <a:srgbClr val="E42A43"/>
                </a:solidFill>
              </a:rPr>
              <a:t> </a:t>
            </a:r>
            <a:r>
              <a:rPr lang="nl-NL" dirty="0" err="1">
                <a:solidFill>
                  <a:srgbClr val="E42A43"/>
                </a:solidFill>
              </a:rPr>
              <a:t>higgs</a:t>
            </a:r>
            <a:r>
              <a:rPr lang="nl-NL" dirty="0">
                <a:solidFill>
                  <a:srgbClr val="E42A43"/>
                </a:solidFill>
              </a:rPr>
              <a:t> </a:t>
            </a:r>
            <a:br>
              <a:rPr lang="nl-NL" dirty="0">
                <a:solidFill>
                  <a:srgbClr val="E42A43"/>
                </a:solidFill>
              </a:rPr>
            </a:br>
            <a:r>
              <a:rPr lang="nl-NL" dirty="0" err="1">
                <a:solidFill>
                  <a:srgbClr val="E42A43"/>
                </a:solidFill>
              </a:rPr>
              <a:t>and</a:t>
            </a:r>
            <a:r>
              <a:rPr lang="nl-NL" dirty="0">
                <a:solidFill>
                  <a:srgbClr val="E42A43"/>
                </a:solidFill>
              </a:rPr>
              <a:t> </a:t>
            </a:r>
            <a:r>
              <a:rPr lang="nl-NL" dirty="0" err="1">
                <a:solidFill>
                  <a:srgbClr val="E42A43"/>
                </a:solidFill>
              </a:rPr>
              <a:t>gravity</a:t>
            </a:r>
            <a:r>
              <a:rPr lang="nl-NL" dirty="0">
                <a:solidFill>
                  <a:srgbClr val="E42A43"/>
                </a:solidFill>
              </a:rPr>
              <a:t> waves?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A1A4438-EFF4-6745-9BFA-B8F3D3ABCA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The dilemma of </a:t>
            </a:r>
            <a:r>
              <a:rPr lang="nl-NL" dirty="0" err="1"/>
              <a:t>success</a:t>
            </a:r>
            <a:endParaRPr lang="nl-NL" dirty="0"/>
          </a:p>
        </p:txBody>
      </p:sp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3557D521-8813-684D-A9AB-A47251848A5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6" r="193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45188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251735-A7D4-8348-80E6-2EE5E06F3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solidFill>
                  <a:srgbClr val="E42A43"/>
                </a:solidFill>
              </a:rPr>
              <a:t>journey</a:t>
            </a:r>
            <a:r>
              <a:rPr lang="nl-NL" dirty="0">
                <a:solidFill>
                  <a:srgbClr val="E42A43"/>
                </a:solidFill>
              </a:rPr>
              <a:t> of </a:t>
            </a:r>
            <a:r>
              <a:rPr lang="nl-NL" dirty="0" err="1">
                <a:solidFill>
                  <a:srgbClr val="E42A43"/>
                </a:solidFill>
              </a:rPr>
              <a:t>science</a:t>
            </a:r>
            <a:endParaRPr lang="nl-NL" dirty="0">
              <a:solidFill>
                <a:srgbClr val="E42A43"/>
              </a:solidFill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CDACE56-0C56-CC45-A2BA-A15F6AF505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A story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tell</a:t>
            </a:r>
            <a:endParaRPr lang="nl-NL" dirty="0"/>
          </a:p>
        </p:txBody>
      </p:sp>
      <p:pic>
        <p:nvPicPr>
          <p:cNvPr id="12" name="Tijdelijke aanduiding voor afbeelding 11">
            <a:extLst>
              <a:ext uri="{FF2B5EF4-FFF2-40B4-BE49-F238E27FC236}">
                <a16:creationId xmlns:a16="http://schemas.microsoft.com/office/drawing/2014/main" id="{3E0F0B68-3E7B-6F43-A764-635E330362F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7" r="197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8425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5DDC71-C9CA-A544-84FF-10AF5282B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solidFill>
                  <a:srgbClr val="E42A43"/>
                </a:solidFill>
              </a:rPr>
              <a:t>Something</a:t>
            </a:r>
            <a:r>
              <a:rPr lang="nl-NL" dirty="0">
                <a:solidFill>
                  <a:srgbClr val="E42A43"/>
                </a:solidFill>
              </a:rPr>
              <a:t> </a:t>
            </a:r>
            <a:br>
              <a:rPr lang="nl-NL" dirty="0">
                <a:solidFill>
                  <a:srgbClr val="E42A43"/>
                </a:solidFill>
              </a:rPr>
            </a:br>
            <a:r>
              <a:rPr lang="nl-NL" dirty="0" err="1">
                <a:solidFill>
                  <a:srgbClr val="E42A43"/>
                </a:solidFill>
              </a:rPr>
              <a:t>amazing</a:t>
            </a:r>
            <a:r>
              <a:rPr lang="nl-NL" dirty="0">
                <a:solidFill>
                  <a:srgbClr val="E42A43"/>
                </a:solidFill>
              </a:rPr>
              <a:t> </a:t>
            </a:r>
            <a:br>
              <a:rPr lang="nl-NL" dirty="0">
                <a:solidFill>
                  <a:srgbClr val="E42A43"/>
                </a:solidFill>
              </a:rPr>
            </a:br>
            <a:r>
              <a:rPr lang="nl-NL" dirty="0" err="1">
                <a:solidFill>
                  <a:srgbClr val="E42A43"/>
                </a:solidFill>
              </a:rPr>
              <a:t>happens</a:t>
            </a:r>
            <a:r>
              <a:rPr lang="nl-NL" dirty="0">
                <a:solidFill>
                  <a:srgbClr val="E42A43"/>
                </a:solidFill>
              </a:rPr>
              <a:t> </a:t>
            </a:r>
            <a:r>
              <a:rPr lang="nl-NL" dirty="0" err="1">
                <a:solidFill>
                  <a:srgbClr val="E42A43"/>
                </a:solidFill>
              </a:rPr>
              <a:t>every</a:t>
            </a:r>
            <a:r>
              <a:rPr lang="nl-NL" dirty="0">
                <a:solidFill>
                  <a:srgbClr val="E42A43"/>
                </a:solidFill>
              </a:rPr>
              <a:t> </a:t>
            </a:r>
            <a:r>
              <a:rPr lang="nl-NL" dirty="0" err="1">
                <a:solidFill>
                  <a:srgbClr val="E42A43"/>
                </a:solidFill>
              </a:rPr>
              <a:t>day</a:t>
            </a:r>
            <a:endParaRPr lang="nl-NL" dirty="0">
              <a:solidFill>
                <a:srgbClr val="E42A43"/>
              </a:solidFill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1F24FC8-01C3-EF45-A7DF-3CEB4D0074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err="1"/>
              <a:t>Our</a:t>
            </a:r>
            <a:r>
              <a:rPr lang="nl-NL" dirty="0"/>
              <a:t> story</a:t>
            </a:r>
          </a:p>
        </p:txBody>
      </p:sp>
      <p:pic>
        <p:nvPicPr>
          <p:cNvPr id="12" name="Tijdelijke aanduiding voor afbeelding 11">
            <a:extLst>
              <a:ext uri="{FF2B5EF4-FFF2-40B4-BE49-F238E27FC236}">
                <a16:creationId xmlns:a16="http://schemas.microsoft.com/office/drawing/2014/main" id="{E8B1F997-1815-9345-8F6D-70276924489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3" r="264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93978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211037-7E53-144B-9C68-9F0E1B28F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E42A43"/>
                </a:solidFill>
              </a:rPr>
              <a:t>Public </a:t>
            </a:r>
            <a:r>
              <a:rPr lang="nl-NL" dirty="0" err="1">
                <a:solidFill>
                  <a:srgbClr val="E42A43"/>
                </a:solidFill>
              </a:rPr>
              <a:t>and</a:t>
            </a:r>
            <a:r>
              <a:rPr lang="nl-NL" dirty="0">
                <a:solidFill>
                  <a:srgbClr val="E42A43"/>
                </a:solidFill>
              </a:rPr>
              <a:t> media</a:t>
            </a:r>
            <a:br>
              <a:rPr lang="nl-NL" dirty="0">
                <a:solidFill>
                  <a:srgbClr val="E42A43"/>
                </a:solidFill>
              </a:rPr>
            </a:br>
            <a:r>
              <a:rPr lang="nl-NL" dirty="0">
                <a:solidFill>
                  <a:srgbClr val="E42A43"/>
                </a:solidFill>
              </a:rPr>
              <a:t>schools / </a:t>
            </a:r>
            <a:r>
              <a:rPr lang="nl-NL" dirty="0" err="1">
                <a:solidFill>
                  <a:srgbClr val="E42A43"/>
                </a:solidFill>
              </a:rPr>
              <a:t>students</a:t>
            </a:r>
            <a:br>
              <a:rPr lang="nl-NL" dirty="0">
                <a:solidFill>
                  <a:srgbClr val="E42A43"/>
                </a:solidFill>
              </a:rPr>
            </a:br>
            <a:r>
              <a:rPr lang="nl-NL" dirty="0">
                <a:solidFill>
                  <a:srgbClr val="E42A43"/>
                </a:solidFill>
              </a:rPr>
              <a:t>policy </a:t>
            </a:r>
            <a:r>
              <a:rPr lang="nl-NL" dirty="0" err="1">
                <a:solidFill>
                  <a:srgbClr val="E42A43"/>
                </a:solidFill>
              </a:rPr>
              <a:t>and</a:t>
            </a:r>
            <a:r>
              <a:rPr lang="nl-NL" dirty="0">
                <a:solidFill>
                  <a:srgbClr val="E42A43"/>
                </a:solidFill>
              </a:rPr>
              <a:t> </a:t>
            </a:r>
            <a:r>
              <a:rPr lang="nl-NL" dirty="0" err="1">
                <a:solidFill>
                  <a:srgbClr val="E42A43"/>
                </a:solidFill>
              </a:rPr>
              <a:t>industry</a:t>
            </a:r>
            <a:endParaRPr lang="nl-NL" dirty="0">
              <a:solidFill>
                <a:srgbClr val="E42A43"/>
              </a:solidFill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5C9180F-5A0D-094D-9AA1-5B99501DE9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err="1"/>
              <a:t>Who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communicate</a:t>
            </a:r>
            <a:r>
              <a:rPr lang="nl-NL" dirty="0"/>
              <a:t> </a:t>
            </a:r>
            <a:r>
              <a:rPr lang="nl-NL" dirty="0" err="1"/>
              <a:t>with</a:t>
            </a:r>
            <a:endParaRPr lang="nl-NL" dirty="0"/>
          </a:p>
        </p:txBody>
      </p:sp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C6BDD1D3-722D-2D4A-95C1-17DF4183BB5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6" r="198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19234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904CC2-3F6F-554F-B793-E7EB03559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8365090"/>
            <a:ext cx="13963650" cy="4714852"/>
          </a:xfrm>
        </p:spPr>
        <p:txBody>
          <a:bodyPr/>
          <a:lstStyle/>
          <a:p>
            <a:br>
              <a:rPr lang="nl-NL" dirty="0"/>
            </a:br>
            <a:br>
              <a:rPr lang="nl-NL" dirty="0">
                <a:solidFill>
                  <a:srgbClr val="E42A43"/>
                </a:solidFill>
              </a:rPr>
            </a:br>
            <a:r>
              <a:rPr lang="nl-NL" dirty="0" err="1">
                <a:solidFill>
                  <a:srgbClr val="E42A43"/>
                </a:solidFill>
              </a:rPr>
              <a:t>journey</a:t>
            </a:r>
            <a:r>
              <a:rPr lang="nl-NL" dirty="0">
                <a:solidFill>
                  <a:srgbClr val="E42A43"/>
                </a:solidFill>
              </a:rPr>
              <a:t> of </a:t>
            </a:r>
            <a:r>
              <a:rPr lang="nl-NL" dirty="0" err="1">
                <a:solidFill>
                  <a:srgbClr val="E42A43"/>
                </a:solidFill>
              </a:rPr>
              <a:t>science</a:t>
            </a:r>
            <a:endParaRPr lang="nl-NL" dirty="0">
              <a:solidFill>
                <a:srgbClr val="E42A43"/>
              </a:solidFill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DDFC727-D4A2-574D-8B10-E42AF2115C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5000" y="7241955"/>
            <a:ext cx="13963649" cy="934684"/>
          </a:xfrm>
        </p:spPr>
        <p:txBody>
          <a:bodyPr/>
          <a:lstStyle/>
          <a:p>
            <a:r>
              <a:rPr lang="nl-NL" dirty="0" err="1"/>
              <a:t>What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communicate</a:t>
            </a:r>
            <a:endParaRPr lang="nl-NL" dirty="0"/>
          </a:p>
        </p:txBody>
      </p:sp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7206708A-9E77-0E47-81A4-78C9898F60C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9" r="19799"/>
          <a:stretch>
            <a:fillRect/>
          </a:stretch>
        </p:blipFill>
        <p:spPr>
          <a:xfrm>
            <a:off x="11920538" y="0"/>
            <a:ext cx="12463462" cy="13732328"/>
          </a:xfrm>
        </p:spPr>
      </p:pic>
    </p:spTree>
    <p:extLst>
      <p:ext uri="{BB962C8B-B14F-4D97-AF65-F5344CB8AC3E}">
        <p14:creationId xmlns:p14="http://schemas.microsoft.com/office/powerpoint/2010/main" val="2406516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3DABED-2475-474A-BF53-4A13D63FB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42A43"/>
                </a:solidFill>
              </a:rPr>
              <a:t>curiosity</a:t>
            </a:r>
            <a:br>
              <a:rPr lang="en-US" dirty="0">
                <a:solidFill>
                  <a:srgbClr val="E42A43"/>
                </a:solidFill>
              </a:rPr>
            </a:br>
            <a:r>
              <a:rPr lang="en-US" dirty="0">
                <a:solidFill>
                  <a:srgbClr val="E42A43"/>
                </a:solidFill>
              </a:rPr>
              <a:t>dedication</a:t>
            </a:r>
            <a:br>
              <a:rPr lang="en-US" dirty="0">
                <a:solidFill>
                  <a:srgbClr val="E42A43"/>
                </a:solidFill>
              </a:rPr>
            </a:br>
            <a:r>
              <a:rPr lang="en-US" dirty="0">
                <a:solidFill>
                  <a:srgbClr val="E42A43"/>
                </a:solidFill>
              </a:rPr>
              <a:t>human </a:t>
            </a:r>
            <a:r>
              <a:rPr lang="en-US" dirty="0" err="1">
                <a:solidFill>
                  <a:srgbClr val="E42A43"/>
                </a:solidFill>
              </a:rPr>
              <a:t>endeavour</a:t>
            </a:r>
            <a:endParaRPr lang="en-US" dirty="0">
              <a:solidFill>
                <a:srgbClr val="E42A43"/>
              </a:solidFill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94AAB85-24FC-B543-943A-1E879B9F28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The narrative</a:t>
            </a:r>
          </a:p>
        </p:txBody>
      </p:sp>
      <p:pic>
        <p:nvPicPr>
          <p:cNvPr id="20" name="Tijdelijke aanduiding voor afbeelding 19">
            <a:extLst>
              <a:ext uri="{FF2B5EF4-FFF2-40B4-BE49-F238E27FC236}">
                <a16:creationId xmlns:a16="http://schemas.microsoft.com/office/drawing/2014/main" id="{F984ACA9-FDB3-AF4D-AC6D-6DABF79706C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7" r="216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80573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47FDA0-84FA-A246-8266-6D3B1255B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solidFill>
                  <a:schemeClr val="tx1"/>
                </a:solidFill>
              </a:rPr>
              <a:t>What’s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matter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915573F-61B1-7249-89D9-18A9351DD3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err="1"/>
              <a:t>Questions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answers</a:t>
            </a:r>
            <a:endParaRPr lang="nl-NL" dirty="0"/>
          </a:p>
        </p:txBody>
      </p:sp>
      <p:pic>
        <p:nvPicPr>
          <p:cNvPr id="10" name="Tijdelijke aanduiding voor afbeelding 9">
            <a:extLst>
              <a:ext uri="{FF2B5EF4-FFF2-40B4-BE49-F238E27FC236}">
                <a16:creationId xmlns:a16="http://schemas.microsoft.com/office/drawing/2014/main" id="{4228A039-1F19-8847-9866-9BE177E215F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9" r="75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32698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5A2907-6232-3D40-804C-96B71E396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solidFill>
                  <a:schemeClr val="tx1"/>
                </a:solidFill>
              </a:rPr>
              <a:t>Why’s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matter?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EB987FF-6896-E145-8270-24A97B5867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err="1"/>
              <a:t>Questions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answers</a:t>
            </a:r>
            <a:endParaRPr lang="nl-NL" dirty="0"/>
          </a:p>
        </p:txBody>
      </p:sp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5FA0762A-6109-1446-858E-864940A14CE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3" r="244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84426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E0C040-1850-0346-AEAE-FCFDAAC98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solidFill>
                  <a:schemeClr val="tx1"/>
                </a:solidFill>
              </a:rPr>
              <a:t>Where’s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matter?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79137E8-DB94-374C-8322-758EDC3544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err="1"/>
              <a:t>Questions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answers</a:t>
            </a:r>
            <a:endParaRPr lang="nl-NL" dirty="0"/>
          </a:p>
        </p:txBody>
      </p:sp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46477F55-1112-9944-85CE-B10D37E434B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0" r="215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39044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teerbaar">
  <a:themeElements>
    <a:clrScheme name="Citeerbaar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Citeerbaar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iteerbaar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000" b="0" i="0" u="none" strike="noStrike" cap="all" spc="0" normalizeH="0" baseline="0">
            <a:ln>
              <a:noFill/>
            </a:ln>
            <a:solidFill>
              <a:srgbClr val="E6223D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151</Words>
  <Application>Microsoft Macintosh PowerPoint</Application>
  <PresentationFormat>Aangepast</PresentationFormat>
  <Paragraphs>65</Paragraphs>
  <Slides>32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32</vt:i4>
      </vt:variant>
    </vt:vector>
  </HeadingPairs>
  <TitlesOfParts>
    <vt:vector size="38" baseType="lpstr">
      <vt:lpstr>Arial</vt:lpstr>
      <vt:lpstr>Century Gothic</vt:lpstr>
      <vt:lpstr>Helvetica Neue</vt:lpstr>
      <vt:lpstr>Helvetica Neue Medium</vt:lpstr>
      <vt:lpstr>Wingdings 2</vt:lpstr>
      <vt:lpstr>Citeerbaar</vt:lpstr>
      <vt:lpstr>Nikhef communications</vt:lpstr>
      <vt:lpstr>Nikhef,  a story  worth telling</vt:lpstr>
      <vt:lpstr>for nikhef,  for physics,  for the public good</vt:lpstr>
      <vt:lpstr>Public and media schools / students policy and industry</vt:lpstr>
      <vt:lpstr>  journey of science</vt:lpstr>
      <vt:lpstr>curiosity dedication human endeavour</vt:lpstr>
      <vt:lpstr>What’s the matter</vt:lpstr>
      <vt:lpstr>Why’s the matter?</vt:lpstr>
      <vt:lpstr>Where’s the matter?</vt:lpstr>
      <vt:lpstr>The eternal  birthday party questions</vt:lpstr>
      <vt:lpstr>Big bang time travel black holes</vt:lpstr>
      <vt:lpstr>Big bang time travel black holes</vt:lpstr>
      <vt:lpstr>Big bang time travel black holes</vt:lpstr>
      <vt:lpstr>The hard work  that goes into it</vt:lpstr>
      <vt:lpstr>The hard work  that goes into it</vt:lpstr>
      <vt:lpstr>The art  of  finding out</vt:lpstr>
      <vt:lpstr>The pleasure of finding things out</vt:lpstr>
      <vt:lpstr>A Team a community other networks</vt:lpstr>
      <vt:lpstr>Press contacts outreach and visits masterclasses</vt:lpstr>
      <vt:lpstr>Public affairs</vt:lpstr>
      <vt:lpstr>Something  amazing  happens every day</vt:lpstr>
      <vt:lpstr>CERN institutes universities</vt:lpstr>
      <vt:lpstr>Mass media  Website / social media talks and events</vt:lpstr>
      <vt:lpstr>Evening news talk shows kids news</vt:lpstr>
      <vt:lpstr> Nikhef.nl</vt:lpstr>
      <vt:lpstr>Nikhef.nl</vt:lpstr>
      <vt:lpstr> twitter / facebook</vt:lpstr>
      <vt:lpstr>Museums science cafe’s town hall meetings</vt:lpstr>
      <vt:lpstr>Industry policy  tech schools</vt:lpstr>
      <vt:lpstr>life  after the higgs  and gravity waves?</vt:lpstr>
      <vt:lpstr>journey of science</vt:lpstr>
      <vt:lpstr>Something  amazing  happens every day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Microsoft Office User</dc:creator>
  <cp:lastModifiedBy>Microsoft Office User</cp:lastModifiedBy>
  <cp:revision>7</cp:revision>
  <dcterms:created xsi:type="dcterms:W3CDTF">2018-10-18T07:44:55Z</dcterms:created>
  <dcterms:modified xsi:type="dcterms:W3CDTF">2018-10-18T09:42:57Z</dcterms:modified>
</cp:coreProperties>
</file>