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5"/>
  </p:notesMasterIdLst>
  <p:handoutMasterIdLst>
    <p:handoutMasterId r:id="rId36"/>
  </p:handoutMasterIdLst>
  <p:sldIdLst>
    <p:sldId id="256" r:id="rId2"/>
    <p:sldId id="290" r:id="rId3"/>
    <p:sldId id="270" r:id="rId4"/>
    <p:sldId id="259" r:id="rId5"/>
    <p:sldId id="260" r:id="rId6"/>
    <p:sldId id="261" r:id="rId7"/>
    <p:sldId id="297" r:id="rId8"/>
    <p:sldId id="296" r:id="rId9"/>
    <p:sldId id="262" r:id="rId10"/>
    <p:sldId id="263" r:id="rId11"/>
    <p:sldId id="264" r:id="rId12"/>
    <p:sldId id="265" r:id="rId13"/>
    <p:sldId id="266" r:id="rId14"/>
    <p:sldId id="279" r:id="rId15"/>
    <p:sldId id="267" r:id="rId16"/>
    <p:sldId id="284" r:id="rId17"/>
    <p:sldId id="281" r:id="rId18"/>
    <p:sldId id="285" r:id="rId19"/>
    <p:sldId id="271" r:id="rId20"/>
    <p:sldId id="293" r:id="rId21"/>
    <p:sldId id="298" r:id="rId22"/>
    <p:sldId id="292" r:id="rId23"/>
    <p:sldId id="291" r:id="rId24"/>
    <p:sldId id="288" r:id="rId25"/>
    <p:sldId id="278" r:id="rId26"/>
    <p:sldId id="276" r:id="rId27"/>
    <p:sldId id="275" r:id="rId28"/>
    <p:sldId id="287" r:id="rId29"/>
    <p:sldId id="277" r:id="rId30"/>
    <p:sldId id="299" r:id="rId31"/>
    <p:sldId id="283" r:id="rId32"/>
    <p:sldId id="280" r:id="rId33"/>
    <p:sldId id="289"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1pPr>
    <a:lvl2pPr marL="0" marR="0" indent="228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2pPr>
    <a:lvl3pPr marL="0" marR="0" indent="457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3pPr>
    <a:lvl4pPr marL="0" marR="0" indent="685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4pPr>
    <a:lvl5pPr marL="0" marR="0" indent="9144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5pPr>
    <a:lvl6pPr marL="0" marR="0" indent="11430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6pPr>
    <a:lvl7pPr marL="0" marR="0" indent="1371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7pPr>
    <a:lvl8pPr marL="0" marR="0" indent="1600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8pPr>
    <a:lvl9pPr marL="0" marR="0" indent="1828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7B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1"/>
    <p:restoredTop sz="94643"/>
  </p:normalViewPr>
  <p:slideViewPr>
    <p:cSldViewPr snapToGrid="0" snapToObjects="1">
      <p:cViewPr>
        <p:scale>
          <a:sx n="37" d="100"/>
          <a:sy n="37" d="100"/>
        </p:scale>
        <p:origin x="-2192" y="-824"/>
      </p:cViewPr>
      <p:guideLst>
        <p:guide orient="horz" pos="4320"/>
        <p:guide pos="7680"/>
      </p:guideLst>
    </p:cSldViewPr>
  </p:slideViewPr>
  <p:notesTextViewPr>
    <p:cViewPr>
      <p:scale>
        <a:sx n="1" d="1"/>
        <a:sy n="1" d="1"/>
      </p:scale>
      <p:origin x="0" y="0"/>
    </p:cViewPr>
  </p:notesTextViewPr>
  <p:notesViewPr>
    <p:cSldViewPr snapToGrid="0" snapToObjects="1">
      <p:cViewPr>
        <p:scale>
          <a:sx n="103" d="100"/>
          <a:sy n="103" d="100"/>
        </p:scale>
        <p:origin x="-3280" y="-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0EB0E5-9A9B-184B-AE97-F12E9B3D5184}" type="datetimeFigureOut">
              <a:t>10/18/18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6EBF96-7228-A045-91C2-409E6D71A234}" type="slidenum">
              <a:t>‹#›</a:t>
            </a:fld>
            <a:endParaRPr lang="en-US"/>
          </a:p>
        </p:txBody>
      </p:sp>
    </p:spTree>
    <p:extLst>
      <p:ext uri="{BB962C8B-B14F-4D97-AF65-F5344CB8AC3E}">
        <p14:creationId xmlns:p14="http://schemas.microsoft.com/office/powerpoint/2010/main" val="3987829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1143000" y="685800"/>
            <a:ext cx="4572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62628564"/>
      </p:ext>
    </p:extLst>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883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30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Publication list: 20 XENON100 papers, 8 XENON1T papers and 3 peer-reviewed XAMS papers (apart from proceedings). The papers in cyan are ones with a significant </a:t>
            </a:r>
            <a:r>
              <a:rPr lang="en-US" dirty="0" err="1"/>
              <a:t>Nikhef</a:t>
            </a:r>
            <a:r>
              <a:rPr lang="en-US" dirty="0"/>
              <a:t> contribution. </a:t>
            </a:r>
          </a:p>
          <a:p>
            <a:endParaRPr lang="en-US" dirty="0"/>
          </a:p>
          <a:p>
            <a:r>
              <a:rPr lang="en-US" dirty="0"/>
              <a:t>Citation count is listed for a selected papers, others often have tens of counts.  </a:t>
            </a:r>
          </a:p>
        </p:txBody>
      </p:sp>
    </p:spTree>
    <p:extLst>
      <p:ext uri="{BB962C8B-B14F-4D97-AF65-F5344CB8AC3E}">
        <p14:creationId xmlns:p14="http://schemas.microsoft.com/office/powerpoint/2010/main" val="3022089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group has led a number of analyses, including writing and corresponding authorship on the papers. </a:t>
            </a:r>
          </a:p>
          <a:p>
            <a:endParaRPr lang="en-US" dirty="0"/>
          </a:p>
          <a:p>
            <a:r>
              <a:rPr lang="en-US" dirty="0"/>
              <a:t>We performed a low-mass search using XENON100 data. This allowed further exclusion of one of the DM detection claims. </a:t>
            </a:r>
          </a:p>
          <a:p>
            <a:endParaRPr lang="en-US" dirty="0"/>
          </a:p>
          <a:p>
            <a:r>
              <a:rPr lang="en-US" dirty="0"/>
              <a:t>We were very heavily involved in the analysis of the first results from XENON1T, released in May 2017. While there were many contributions from the whole XENON analysis team, the </a:t>
            </a:r>
            <a:r>
              <a:rPr lang="en-US" dirty="0" err="1"/>
              <a:t>Nikhef</a:t>
            </a:r>
            <a:r>
              <a:rPr lang="en-US" dirty="0"/>
              <a:t> PhD student </a:t>
            </a:r>
            <a:r>
              <a:rPr lang="en-US" dirty="0" err="1"/>
              <a:t>Jelle</a:t>
            </a:r>
            <a:r>
              <a:rPr lang="en-US" dirty="0"/>
              <a:t> </a:t>
            </a:r>
            <a:r>
              <a:rPr lang="en-US" dirty="0" err="1"/>
              <a:t>Aalbers</a:t>
            </a:r>
            <a:r>
              <a:rPr lang="en-US" dirty="0"/>
              <a:t> and (by-then) ex-</a:t>
            </a:r>
            <a:r>
              <a:rPr lang="en-US" dirty="0" err="1"/>
              <a:t>Nikhef</a:t>
            </a:r>
            <a:r>
              <a:rPr lang="en-US" dirty="0"/>
              <a:t> postdoc Chris </a:t>
            </a:r>
            <a:r>
              <a:rPr lang="en-US" dirty="0" err="1"/>
              <a:t>Tunnell</a:t>
            </a:r>
            <a:r>
              <a:rPr lang="en-US" dirty="0"/>
              <a:t> led the analysis and authored the paper. </a:t>
            </a:r>
          </a:p>
          <a:p>
            <a:endParaRPr lang="en-US" dirty="0"/>
          </a:p>
          <a:p>
            <a:r>
              <a:rPr lang="en-US" dirty="0"/>
              <a:t>Finally, our local XAMS </a:t>
            </a:r>
            <a:r>
              <a:rPr lang="en-US" dirty="0" err="1"/>
              <a:t>LXe</a:t>
            </a:r>
            <a:r>
              <a:rPr lang="en-US" dirty="0"/>
              <a:t> setup is also producing a steady-stream of R&amp;D-related papers. </a:t>
            </a:r>
          </a:p>
        </p:txBody>
      </p:sp>
    </p:spTree>
    <p:extLst>
      <p:ext uri="{BB962C8B-B14F-4D97-AF65-F5344CB8AC3E}">
        <p14:creationId xmlns:p14="http://schemas.microsoft.com/office/powerpoint/2010/main" val="120585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t>
            </a:r>
            <a:r>
              <a:rPr lang="en-US" dirty="0" err="1"/>
              <a:t>LXe</a:t>
            </a:r>
            <a:r>
              <a:rPr lang="en-US" dirty="0"/>
              <a:t> detectors are getting larger, and the background is pushed even lower, new physics channels open up and are accessible to be investigated in these detectors. The ambition of the group is to continue doing WIMP searches, but in addition to also investigate alternative DM models, such as axions, ALPs and sterile neutrinos (part of the NWO VP application). </a:t>
            </a:r>
          </a:p>
          <a:p>
            <a:endParaRPr lang="en-US" dirty="0"/>
          </a:p>
          <a:p>
            <a:r>
              <a:rPr lang="en-US" dirty="0"/>
              <a:t>We are also very interested in using larger detectors for </a:t>
            </a:r>
            <a:r>
              <a:rPr lang="en-US" dirty="0" err="1"/>
              <a:t>neutrinoless</a:t>
            </a:r>
            <a:r>
              <a:rPr lang="en-US" dirty="0"/>
              <a:t> double beta decay and our group did the initial </a:t>
            </a:r>
            <a:r>
              <a:rPr lang="en-US" dirty="0" err="1"/>
              <a:t>neutrinoless</a:t>
            </a:r>
            <a:r>
              <a:rPr lang="en-US" dirty="0"/>
              <a:t> double beta decay sensitivity studies for </a:t>
            </a:r>
            <a:r>
              <a:rPr lang="en-US" dirty="0" err="1"/>
              <a:t>XENONnT</a:t>
            </a:r>
            <a:r>
              <a:rPr lang="en-US" dirty="0"/>
              <a:t>. </a:t>
            </a:r>
          </a:p>
          <a:p>
            <a:endParaRPr lang="en-US" dirty="0"/>
          </a:p>
          <a:p>
            <a:r>
              <a:rPr lang="en-US" dirty="0"/>
              <a:t>DARWIN will be the ultimate WIMP detector, before hitting the ‘neutrino-floor’, but it will also be a world-leading </a:t>
            </a:r>
            <a:r>
              <a:rPr lang="en-US" dirty="0" err="1"/>
              <a:t>neutrinoless</a:t>
            </a:r>
            <a:r>
              <a:rPr lang="en-US" dirty="0"/>
              <a:t> double beta decay detector. The 40 tons of natural </a:t>
            </a:r>
            <a:r>
              <a:rPr lang="en-US" dirty="0" err="1"/>
              <a:t>LXe</a:t>
            </a:r>
            <a:r>
              <a:rPr lang="en-US" dirty="0"/>
              <a:t> in the active volume translates to about 3.5 tons of Xe-136, the double beta decay candidate isotope. Not all of this is useful, but together with the exquisite self-shielding properties of </a:t>
            </a:r>
            <a:r>
              <a:rPr lang="en-US" dirty="0" err="1"/>
              <a:t>LXe</a:t>
            </a:r>
            <a:r>
              <a:rPr lang="en-US" dirty="0"/>
              <a:t> and the (already achieved!) energy resolution, this will be a very important player in the </a:t>
            </a:r>
            <a:r>
              <a:rPr lang="en-US" dirty="0" err="1"/>
              <a:t>neutrinoless</a:t>
            </a:r>
            <a:r>
              <a:rPr lang="en-US" dirty="0"/>
              <a:t> double beta decay field. </a:t>
            </a:r>
          </a:p>
          <a:p>
            <a:endParaRPr lang="en-US" dirty="0"/>
          </a:p>
          <a:p>
            <a:r>
              <a:rPr lang="en-US" dirty="0"/>
              <a:t> </a:t>
            </a:r>
          </a:p>
        </p:txBody>
      </p:sp>
    </p:spTree>
    <p:extLst>
      <p:ext uri="{BB962C8B-B14F-4D97-AF65-F5344CB8AC3E}">
        <p14:creationId xmlns:p14="http://schemas.microsoft.com/office/powerpoint/2010/main" val="110150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Notes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7929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513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521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720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2435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710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706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7816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937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333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145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47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6620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Notes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94648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30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Publication list: 20 XENON100 papers, 8 XENON1T papers and 3 peer-reviewed XAMS papers (apart from proceedings). The papers in cyan are ones with a significant </a:t>
            </a:r>
            <a:r>
              <a:rPr lang="en-US" dirty="0" err="1"/>
              <a:t>Nikhef</a:t>
            </a:r>
            <a:r>
              <a:rPr lang="en-US" dirty="0"/>
              <a:t> contribution. </a:t>
            </a:r>
          </a:p>
          <a:p>
            <a:endParaRPr lang="en-US" dirty="0"/>
          </a:p>
          <a:p>
            <a:r>
              <a:rPr lang="en-US" dirty="0"/>
              <a:t>Citation count is listed for a selected papers, others often have tens of counts.  </a:t>
            </a:r>
          </a:p>
        </p:txBody>
      </p:sp>
    </p:spTree>
    <p:extLst>
      <p:ext uri="{BB962C8B-B14F-4D97-AF65-F5344CB8AC3E}">
        <p14:creationId xmlns:p14="http://schemas.microsoft.com/office/powerpoint/2010/main" val="3022089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000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2779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217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6518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5502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1974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Dark Matter Program at </a:t>
            </a:r>
            <a:r>
              <a:rPr lang="en-US" dirty="0" err="1"/>
              <a:t>Nikhef</a:t>
            </a:r>
            <a:r>
              <a:rPr lang="en-US" dirty="0"/>
              <a:t> consists of 2 staff members. </a:t>
            </a:r>
          </a:p>
          <a:p>
            <a:endParaRPr lang="en-US" dirty="0"/>
          </a:p>
          <a:p>
            <a:r>
              <a:rPr lang="en-US" dirty="0"/>
              <a:t>It was funded through an NWO program, which ended at the start of 2018. An application for new program funding, together with the neutrino program is currently in review. </a:t>
            </a:r>
          </a:p>
          <a:p>
            <a:endParaRPr lang="en-US" dirty="0"/>
          </a:p>
          <a:p>
            <a:r>
              <a:rPr lang="en-US" dirty="0"/>
              <a:t>The sole partner university is the University of Amsterdam. </a:t>
            </a:r>
          </a:p>
        </p:txBody>
      </p:sp>
    </p:spTree>
    <p:extLst>
      <p:ext uri="{BB962C8B-B14F-4D97-AF65-F5344CB8AC3E}">
        <p14:creationId xmlns:p14="http://schemas.microsoft.com/office/powerpoint/2010/main" val="307929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group is active in a number of projects, all of them use liquid xenon TPCs to search for WIMP dark matter or related physics channels. </a:t>
            </a:r>
          </a:p>
          <a:p>
            <a:endParaRPr lang="en-US" dirty="0"/>
          </a:p>
          <a:p>
            <a:r>
              <a:rPr lang="en-US" dirty="0"/>
              <a:t>Our present activities: main focus on, the currently running, XENON1T detector. XENON1T (3.2 t of </a:t>
            </a:r>
            <a:r>
              <a:rPr lang="en-US" dirty="0" err="1"/>
              <a:t>LXe</a:t>
            </a:r>
            <a:r>
              <a:rPr lang="en-US" dirty="0"/>
              <a:t>) is scheduled to stop in January 2019, to start construction and  commissioning of </a:t>
            </a:r>
            <a:r>
              <a:rPr lang="en-US" dirty="0" err="1"/>
              <a:t>XENONnT</a:t>
            </a:r>
            <a:r>
              <a:rPr lang="en-US" dirty="0"/>
              <a:t> (8 tons of </a:t>
            </a:r>
            <a:r>
              <a:rPr lang="en-US" dirty="0" err="1"/>
              <a:t>LXe</a:t>
            </a:r>
            <a:r>
              <a:rPr lang="en-US" dirty="0"/>
              <a:t>), the next phase of the XENON program.  </a:t>
            </a:r>
            <a:r>
              <a:rPr lang="en-US" dirty="0" err="1"/>
              <a:t>XENONnT</a:t>
            </a:r>
            <a:r>
              <a:rPr lang="en-US" dirty="0"/>
              <a:t> is scheduled to start operation in 2019. We are also contributing to the DARWIN program – which will be the ‘ultimate’ WIMP dark matter detector. Finally, we have a small–scale </a:t>
            </a:r>
            <a:r>
              <a:rPr lang="en-US" dirty="0" err="1"/>
              <a:t>LXe</a:t>
            </a:r>
            <a:r>
              <a:rPr lang="en-US" dirty="0"/>
              <a:t> detector, called XAMS, running in our </a:t>
            </a:r>
            <a:r>
              <a:rPr lang="en-US" dirty="0" err="1"/>
              <a:t>Nikhef</a:t>
            </a:r>
            <a:r>
              <a:rPr lang="en-US" dirty="0"/>
              <a:t> lab. This detector is mainly used for R&amp;D, we also find that it is an attraction for MSc students. </a:t>
            </a:r>
          </a:p>
          <a:p>
            <a:endParaRPr lang="en-US" dirty="0"/>
          </a:p>
          <a:p>
            <a:r>
              <a:rPr lang="en-US" dirty="0"/>
              <a:t>[list the </a:t>
            </a:r>
            <a:r>
              <a:rPr lang="en-US" dirty="0" err="1"/>
              <a:t>Nikhef</a:t>
            </a:r>
            <a:r>
              <a:rPr lang="en-US" dirty="0"/>
              <a:t> responsibilities for the various projects – the bullets]</a:t>
            </a:r>
          </a:p>
          <a:p>
            <a:endParaRPr lang="en-US" dirty="0"/>
          </a:p>
          <a:p>
            <a:r>
              <a:rPr lang="en-US" dirty="0"/>
              <a:t>The group joined the XENON collaboration in 2010 and with it we participated in the operation and analysis of the predecessor to XENON1T, XENON100. </a:t>
            </a:r>
          </a:p>
        </p:txBody>
      </p:sp>
    </p:spTree>
    <p:extLst>
      <p:ext uri="{BB962C8B-B14F-4D97-AF65-F5344CB8AC3E}">
        <p14:creationId xmlns:p14="http://schemas.microsoft.com/office/powerpoint/2010/main" val="213477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XENON1T is located at the Gran </a:t>
            </a:r>
            <a:r>
              <a:rPr lang="en-US" dirty="0" err="1"/>
              <a:t>Sasso</a:t>
            </a:r>
            <a:r>
              <a:rPr lang="en-US" dirty="0"/>
              <a:t> underground laboratory of INFN. </a:t>
            </a:r>
          </a:p>
          <a:p>
            <a:endParaRPr lang="en-US" dirty="0"/>
          </a:p>
          <a:p>
            <a:r>
              <a:rPr lang="en-US" dirty="0"/>
              <a:t>The XENON collaboration is, with 150 members from 25 institutions, a relatively small collaboration where PhDs and postdocs make a (disproportionally) large contribution to all aspects of the experiment. </a:t>
            </a:r>
          </a:p>
          <a:p>
            <a:r>
              <a:rPr lang="en-US" dirty="0"/>
              <a:t> </a:t>
            </a:r>
          </a:p>
          <a:p>
            <a:r>
              <a:rPr lang="en-US" dirty="0"/>
              <a:t>It’s currently the world’s most sensitive DM detector. </a:t>
            </a:r>
          </a:p>
        </p:txBody>
      </p:sp>
    </p:spTree>
    <p:extLst>
      <p:ext uri="{BB962C8B-B14F-4D97-AF65-F5344CB8AC3E}">
        <p14:creationId xmlns:p14="http://schemas.microsoft.com/office/powerpoint/2010/main" val="312545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30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30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group has had a number of important leadership positions in the collaboration. </a:t>
            </a:r>
            <a:r>
              <a:rPr lang="en-US" dirty="0" err="1"/>
              <a:t>Decowski</a:t>
            </a:r>
            <a:r>
              <a:rPr lang="en-US" dirty="0"/>
              <a:t> was chair of the Publication Board during the first results coming from XENON1T and while various XENON100 results were still being wrapped up. </a:t>
            </a:r>
            <a:r>
              <a:rPr lang="en-US" dirty="0" err="1"/>
              <a:t>Colijn</a:t>
            </a:r>
            <a:r>
              <a:rPr lang="en-US" dirty="0"/>
              <a:t> is currently the Technical Coordinator for the </a:t>
            </a:r>
            <a:r>
              <a:rPr lang="en-US" dirty="0" err="1"/>
              <a:t>XENONnT</a:t>
            </a:r>
            <a:r>
              <a:rPr lang="en-US" dirty="0"/>
              <a:t> experiment. </a:t>
            </a:r>
            <a:r>
              <a:rPr lang="en-US" dirty="0" err="1"/>
              <a:t>Nikhef</a:t>
            </a:r>
            <a:r>
              <a:rPr lang="en-US" dirty="0"/>
              <a:t> postdocs and even PhD students have played important roles in analyses as sub-working-group leaders. </a:t>
            </a:r>
          </a:p>
          <a:p>
            <a:endParaRPr lang="en-US" dirty="0"/>
          </a:p>
          <a:p>
            <a:r>
              <a:rPr lang="en-US" dirty="0"/>
              <a:t>Both </a:t>
            </a:r>
            <a:r>
              <a:rPr lang="en-US" dirty="0" err="1"/>
              <a:t>Decowski</a:t>
            </a:r>
            <a:r>
              <a:rPr lang="en-US" dirty="0"/>
              <a:t> and </a:t>
            </a:r>
            <a:r>
              <a:rPr lang="en-US" dirty="0" err="1"/>
              <a:t>Colijn</a:t>
            </a:r>
            <a:r>
              <a:rPr lang="en-US" dirty="0"/>
              <a:t> are also involved in other side-projects: </a:t>
            </a:r>
            <a:r>
              <a:rPr lang="en-US" dirty="0" err="1"/>
              <a:t>Decowski</a:t>
            </a:r>
            <a:r>
              <a:rPr lang="en-US" dirty="0"/>
              <a:t> in the </a:t>
            </a:r>
            <a:r>
              <a:rPr lang="en-US" dirty="0" err="1"/>
              <a:t>KamLAND</a:t>
            </a:r>
            <a:r>
              <a:rPr lang="en-US" dirty="0"/>
              <a:t>(-Zen) experiment in Japan and </a:t>
            </a:r>
            <a:r>
              <a:rPr lang="en-US" dirty="0" err="1"/>
              <a:t>Colijn</a:t>
            </a:r>
            <a:r>
              <a:rPr lang="en-US" dirty="0"/>
              <a:t> is running an experiment, with one station running at </a:t>
            </a:r>
            <a:r>
              <a:rPr lang="en-US" dirty="0" err="1"/>
              <a:t>Nikhef</a:t>
            </a:r>
            <a:r>
              <a:rPr lang="en-US" dirty="0"/>
              <a:t>, to investigate the decay law of radioactivity, called Modulations. </a:t>
            </a:r>
          </a:p>
          <a:p>
            <a:endParaRPr lang="en-US" dirty="0"/>
          </a:p>
          <a:p>
            <a:endParaRPr lang="en-US" dirty="0"/>
          </a:p>
        </p:txBody>
      </p:sp>
    </p:spTree>
    <p:extLst>
      <p:ext uri="{BB962C8B-B14F-4D97-AF65-F5344CB8AC3E}">
        <p14:creationId xmlns:p14="http://schemas.microsoft.com/office/powerpoint/2010/main" val="1294648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24384000" cy="13716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 name="NIKHEF_PATROON1.png" descr="NIKHEF_PATROON1.png"/>
          <p:cNvPicPr>
            <a:picLocks noChangeAspect="1"/>
          </p:cNvPicPr>
          <p:nvPr/>
        </p:nvPicPr>
        <p:blipFill>
          <a:blip r:embed="rId2">
            <a:extLst/>
          </a:blip>
          <a:stretch>
            <a:fillRect/>
          </a:stretch>
        </p:blipFill>
        <p:spPr>
          <a:xfrm>
            <a:off x="8610468" y="263400"/>
            <a:ext cx="18997150" cy="13189200"/>
          </a:xfrm>
          <a:prstGeom prst="rect">
            <a:avLst/>
          </a:prstGeom>
          <a:ln w="12700">
            <a:miter lim="400000"/>
          </a:ln>
        </p:spPr>
      </p:pic>
      <p:sp>
        <p:nvSpPr>
          <p:cNvPr id="17" name="Vorm"/>
          <p:cNvSpPr/>
          <p:nvPr/>
        </p:nvSpPr>
        <p:spPr>
          <a:xfrm>
            <a:off x="19365813" y="2844"/>
            <a:ext cx="5111850"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 name="Driehoek"/>
          <p:cNvSpPr/>
          <p:nvPr/>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dirty="0"/>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lvl1pPr>
          </a:lstStyle>
          <a:p>
            <a:r>
              <a:rPr lang="en-US"/>
              <a:t>Click to edit Master title style</a:t>
            </a:r>
            <a:endParaRPr/>
          </a:p>
        </p:txBody>
      </p:sp>
      <p:sp>
        <p:nvSpPr>
          <p:cNvPr id="20" name="Tekst"/>
          <p:cNvSpPr txBox="1">
            <a:spLocks noGrp="1"/>
          </p:cNvSpPr>
          <p:nvPr>
            <p:ph type="body" sz="quarter" idx="13"/>
          </p:nvPr>
        </p:nvSpPr>
        <p:spPr>
          <a:xfrm>
            <a:off x="15383933" y="7245151"/>
            <a:ext cx="6514970"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702677"/>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extLst/>
          </a:blip>
          <a:stretch>
            <a:fillRect/>
          </a:stretch>
        </p:blipFill>
        <p:spPr>
          <a:xfrm>
            <a:off x="635000" y="635000"/>
            <a:ext cx="5080000" cy="1995597"/>
          </a:xfrm>
          <a:prstGeom prst="rect">
            <a:avLst/>
          </a:prstGeom>
          <a:ln w="12700">
            <a:miter lim="400000"/>
          </a:ln>
        </p:spPr>
      </p:pic>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 xmlns:a16="http://schemas.microsoft.com/office/drawing/2014/main" id="{D8CA713B-5C09-4E4F-9C38-F857A8727106}"/>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7" name="HOOFDTITEL VAN DEZE SLIDE, EVENTUEEL OVER MEERDERE REGELS.">
            <a:extLst>
              <a:ext uri="{FF2B5EF4-FFF2-40B4-BE49-F238E27FC236}">
                <a16:creationId xmlns="" xmlns:a16="http://schemas.microsoft.com/office/drawing/2014/main" id="{B102C488-C56D-1745-89EB-AEBECD0741F7}"/>
              </a:ext>
            </a:extLst>
          </p:cNvPr>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sp>
        <p:nvSpPr>
          <p:cNvPr id="8" name="Hoofdtekst">
            <a:extLst>
              <a:ext uri="{FF2B5EF4-FFF2-40B4-BE49-F238E27FC236}">
                <a16:creationId xmlns="" xmlns:a16="http://schemas.microsoft.com/office/drawing/2014/main" id="{C74FE25D-C6A2-C04E-A06E-A3DFC5860968}"/>
              </a:ext>
            </a:extLst>
          </p:cNvPr>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 xmlns:a16="http://schemas.microsoft.com/office/drawing/2014/main" id="{14E92ADA-9A18-D848-96CE-8133951A757C}"/>
              </a:ext>
            </a:extLst>
          </p:cNvPr>
          <p:cNvSpPr>
            <a:spLocks noGrp="1"/>
          </p:cNvSpPr>
          <p:nvPr>
            <p:ph type="pic" idx="15"/>
          </p:nvPr>
        </p:nvSpPr>
        <p:spPr>
          <a:xfrm>
            <a:off x="12573529" y="0"/>
            <a:ext cx="11810471" cy="12192001"/>
          </a:xfrm>
          <a:prstGeom prst="rect">
            <a:avLst/>
          </a:prstGeom>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2951669489"/>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280" name="Afbeelding"/>
          <p:cNvSpPr>
            <a:spLocks noGrp="1"/>
          </p:cNvSpPr>
          <p:nvPr>
            <p:ph type="pic" idx="14"/>
          </p:nvPr>
        </p:nvSpPr>
        <p:spPr>
          <a:xfrm>
            <a:off x="7113521" y="0"/>
            <a:ext cx="17270479" cy="12192000"/>
          </a:xfrm>
          <a:prstGeom prst="rect">
            <a:avLst/>
          </a:prstGeom>
        </p:spPr>
        <p:txBody>
          <a:bodyPr lIns="91439" tIns="45719" rIns="91439" bIns="45719"/>
          <a:lstStyle/>
          <a:p>
            <a:r>
              <a:rPr lang="en-US"/>
              <a:t>Drag picture to placeholder or click icon to add</a:t>
            </a:r>
            <a:endParaRPr/>
          </a:p>
        </p:txBody>
      </p:sp>
      <p:sp>
        <p:nvSpPr>
          <p:cNvPr id="6" name="Tijdelijke aanduiding voor voettekst 9">
            <a:extLst>
              <a:ext uri="{FF2B5EF4-FFF2-40B4-BE49-F238E27FC236}">
                <a16:creationId xmlns="" xmlns:a16="http://schemas.microsoft.com/office/drawing/2014/main" id="{D8CA713B-5C09-4E4F-9C38-F857A8727106}"/>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HOOFDTITEL VAN DEZE SLIDE, EVENTUEEL OVER MEERDERE REGELS.">
            <a:extLst>
              <a:ext uri="{FF2B5EF4-FFF2-40B4-BE49-F238E27FC236}">
                <a16:creationId xmlns="" xmlns:a16="http://schemas.microsoft.com/office/drawing/2014/main" id="{16CD789B-2FDE-9E4F-B724-313FCDA4D896}"/>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
        <p:nvSpPr>
          <p:cNvPr id="14" name="Hoofdtekst">
            <a:extLst>
              <a:ext uri="{FF2B5EF4-FFF2-40B4-BE49-F238E27FC236}">
                <a16:creationId xmlns="" xmlns:a16="http://schemas.microsoft.com/office/drawing/2014/main" id="{8F383F54-563B-9A4F-83CE-8C5D2AAC2411}"/>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 xmlns:a16="http://schemas.microsoft.com/office/drawing/2014/main" id="{57899EC2-C516-AE4D-BD74-2DE60B519F2C}"/>
              </a:ext>
            </a:extLst>
          </p:cNvPr>
          <p:cNvSpPr>
            <a:spLocks noGrp="1"/>
          </p:cNvSpPr>
          <p:nvPr>
            <p:ph type="pic" sz="half" idx="16"/>
          </p:nvPr>
        </p:nvSpPr>
        <p:spPr>
          <a:xfrm>
            <a:off x="12574653" y="3429000"/>
            <a:ext cx="11178051" cy="8128000"/>
          </a:xfrm>
          <a:prstGeom prst="rect">
            <a:avLst/>
          </a:prstGeom>
        </p:spPr>
        <p:txBody>
          <a:bodyPr lIns="91439" tIns="45719" rIns="91439" bIns="45719"/>
          <a:lstStyle/>
          <a:p>
            <a:r>
              <a:rPr lang="en-US"/>
              <a:t>Drag picture to placeholder or click icon to add</a:t>
            </a:r>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Afbeelding">
            <a:extLst>
              <a:ext uri="{FF2B5EF4-FFF2-40B4-BE49-F238E27FC236}">
                <a16:creationId xmlns="" xmlns:a16="http://schemas.microsoft.com/office/drawing/2014/main" id="{854D6915-EC47-0443-8D2D-B4C6FA02950F}"/>
              </a:ext>
            </a:extLst>
          </p:cNvPr>
          <p:cNvSpPr>
            <a:spLocks noGrp="1"/>
          </p:cNvSpPr>
          <p:nvPr>
            <p:ph type="pic" sz="half" idx="13"/>
          </p:nvPr>
        </p:nvSpPr>
        <p:spPr>
          <a:xfrm>
            <a:off x="635000" y="3429000"/>
            <a:ext cx="11178051" cy="8128000"/>
          </a:xfrm>
          <a:prstGeom prst="rect">
            <a:avLst/>
          </a:prstGeom>
        </p:spPr>
        <p:txBody>
          <a:bodyPr lIns="91439" tIns="45719" rIns="91439" bIns="45719"/>
          <a:lstStyle/>
          <a:p>
            <a:r>
              <a:rPr lang="en-US"/>
              <a:t>Drag picture to placeholder or click icon to add</a:t>
            </a:r>
            <a:endParaRPr/>
          </a:p>
        </p:txBody>
      </p:sp>
      <p:sp>
        <p:nvSpPr>
          <p:cNvPr id="14" name="Hoofdtekst">
            <a:extLst>
              <a:ext uri="{FF2B5EF4-FFF2-40B4-BE49-F238E27FC236}">
                <a16:creationId xmlns="" xmlns:a16="http://schemas.microsoft.com/office/drawing/2014/main" id="{4D92B7DB-1453-9C41-A644-6FDD87329F0A}"/>
              </a:ext>
            </a:extLst>
          </p:cNvPr>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 xmlns:a16="http://schemas.microsoft.com/office/drawing/2014/main" id="{04D00369-1CA4-7747-BA9D-8239C719DFA1}"/>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extLst>
      <p:ext uri="{BB962C8B-B14F-4D97-AF65-F5344CB8AC3E}">
        <p14:creationId xmlns:p14="http://schemas.microsoft.com/office/powerpoint/2010/main" val="2380416904"/>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Hoofdtekst">
            <a:extLst>
              <a:ext uri="{FF2B5EF4-FFF2-40B4-BE49-F238E27FC236}">
                <a16:creationId xmlns="" xmlns:a16="http://schemas.microsoft.com/office/drawing/2014/main" id="{519E42B3-C5CA-B34A-BFA7-5538D5460E4D}"/>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 xmlns:a16="http://schemas.microsoft.com/office/drawing/2014/main" id="{EC571EEC-5282-8A4B-BBE3-EC6B17059A06}"/>
              </a:ext>
            </a:extLst>
          </p:cNvPr>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 xmlns:a16="http://schemas.microsoft.com/office/drawing/2014/main" id="{1AFB6DD2-2DB6-054C-8587-4E89E3A6EE4B}"/>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extLst>
      <p:ext uri="{BB962C8B-B14F-4D97-AF65-F5344CB8AC3E}">
        <p14:creationId xmlns:p14="http://schemas.microsoft.com/office/powerpoint/2010/main" val="2480490673"/>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HOOFDTITEL VAN DEZE SLIDE, EVENTUEEL OVER MEERDERE REGELS.">
            <a:extLst>
              <a:ext uri="{FF2B5EF4-FFF2-40B4-BE49-F238E27FC236}">
                <a16:creationId xmlns="" xmlns:a16="http://schemas.microsoft.com/office/drawing/2014/main" id="{CECC546E-8411-2446-B343-37FCE081BA5D}"/>
              </a:ext>
            </a:extLst>
          </p:cNvPr>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sp>
        <p:nvSpPr>
          <p:cNvPr id="14" name="Hoofdtekst">
            <a:extLst>
              <a:ext uri="{FF2B5EF4-FFF2-40B4-BE49-F238E27FC236}">
                <a16:creationId xmlns="" xmlns:a16="http://schemas.microsoft.com/office/drawing/2014/main" id="{832AADFA-B07E-7045-93DC-A348550AB487}"/>
              </a:ext>
            </a:extLst>
          </p:cNvPr>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 xmlns:a16="http://schemas.microsoft.com/office/drawing/2014/main" id="{FFA60698-6560-1741-B899-43E9278DBA31}"/>
              </a:ext>
            </a:extLst>
          </p:cNvPr>
          <p:cNvSpPr>
            <a:spLocks noGrp="1"/>
          </p:cNvSpPr>
          <p:nvPr>
            <p:ph type="pic" idx="15"/>
          </p:nvPr>
        </p:nvSpPr>
        <p:spPr>
          <a:xfrm>
            <a:off x="12573529" y="0"/>
            <a:ext cx="11810471" cy="12192001"/>
          </a:xfrm>
          <a:prstGeom prst="rect">
            <a:avLst/>
          </a:prstGeom>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921349925"/>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Foto bijschrift">
            <a:extLst>
              <a:ext uri="{FF2B5EF4-FFF2-40B4-BE49-F238E27FC236}">
                <a16:creationId xmlns="" xmlns:a16="http://schemas.microsoft.com/office/drawing/2014/main" id="{E424E1FF-715F-A04E-A5DD-28E5C7DF8C7F}"/>
              </a:ext>
            </a:extLst>
          </p:cNvPr>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14" name="Afbeelding">
            <a:extLst>
              <a:ext uri="{FF2B5EF4-FFF2-40B4-BE49-F238E27FC236}">
                <a16:creationId xmlns="" xmlns:a16="http://schemas.microsoft.com/office/drawing/2014/main" id="{9B31A421-C084-6941-A8A8-5DFA5DB6612D}"/>
              </a:ext>
            </a:extLst>
          </p:cNvPr>
          <p:cNvSpPr>
            <a:spLocks noGrp="1"/>
          </p:cNvSpPr>
          <p:nvPr>
            <p:ph type="pic" idx="14"/>
          </p:nvPr>
        </p:nvSpPr>
        <p:spPr>
          <a:xfrm>
            <a:off x="7113521" y="0"/>
            <a:ext cx="17270479" cy="12192000"/>
          </a:xfrm>
          <a:prstGeom prst="rect">
            <a:avLst/>
          </a:prstGeom>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1741867363"/>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A6D0FEAE-F148-754A-851C-E90D8F873A93}"/>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2" name="HOOFDTITEL VAN DEZE SLIDE, EVENTUEEL OVER MEERDERE REGELS.">
            <a:extLst>
              <a:ext uri="{FF2B5EF4-FFF2-40B4-BE49-F238E27FC236}">
                <a16:creationId xmlns="" xmlns:a16="http://schemas.microsoft.com/office/drawing/2014/main" id="{6EC8961D-AFA0-2141-B213-CDDAD5E88B49}"/>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
        <p:nvSpPr>
          <p:cNvPr id="13" name="Hoofdtekst">
            <a:extLst>
              <a:ext uri="{FF2B5EF4-FFF2-40B4-BE49-F238E27FC236}">
                <a16:creationId xmlns="" xmlns:a16="http://schemas.microsoft.com/office/drawing/2014/main" id="{58D32B9B-485B-7448-AEFC-33F6D51139A7}"/>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 xmlns:a16="http://schemas.microsoft.com/office/drawing/2014/main" id="{4F1FD79B-1171-2E4D-AE4A-521A5A58D973}"/>
              </a:ext>
            </a:extLst>
          </p:cNvPr>
          <p:cNvSpPr>
            <a:spLocks noGrp="1"/>
          </p:cNvSpPr>
          <p:nvPr>
            <p:ph type="pic" sz="half" idx="16"/>
          </p:nvPr>
        </p:nvSpPr>
        <p:spPr>
          <a:xfrm>
            <a:off x="12574653" y="3429000"/>
            <a:ext cx="11178051" cy="8128000"/>
          </a:xfrm>
          <a:prstGeom prst="rect">
            <a:avLst/>
          </a:prstGeom>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1593601381"/>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84" name="Afbeelding"/>
          <p:cNvSpPr>
            <a:spLocks noGrp="1"/>
          </p:cNvSpPr>
          <p:nvPr>
            <p:ph type="pic" sz="half" idx="13"/>
          </p:nvPr>
        </p:nvSpPr>
        <p:spPr>
          <a:xfrm>
            <a:off x="635000" y="3429000"/>
            <a:ext cx="11178051" cy="8128000"/>
          </a:xfrm>
          <a:prstGeom prst="rect">
            <a:avLst/>
          </a:prstGeom>
        </p:spPr>
        <p:txBody>
          <a:bodyPr lIns="91439" tIns="45719" rIns="91439" bIns="45719"/>
          <a:lstStyle/>
          <a:p>
            <a:r>
              <a:rPr lang="en-US"/>
              <a:t>Drag picture to placeholder or click icon to add</a:t>
            </a:r>
            <a:endParaRPr/>
          </a:p>
        </p:txBody>
      </p:sp>
      <p:sp>
        <p:nvSpPr>
          <p:cNvPr id="185"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 xmlns:a16="http://schemas.microsoft.com/office/drawing/2014/main" id="{A6D0FEAE-F148-754A-851C-E90D8F873A93}"/>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2" name="HOOFDTITEL VAN DEZE SLIDE, EVENTUEEL OVER MEERDERE REGELS.">
            <a:extLst>
              <a:ext uri="{FF2B5EF4-FFF2-40B4-BE49-F238E27FC236}">
                <a16:creationId xmlns="" xmlns:a16="http://schemas.microsoft.com/office/drawing/2014/main" id="{6EC8961D-AFA0-2141-B213-CDDAD5E88B49}"/>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2"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3"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226" name="Hoofdtekst"/>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 xmlns:a16="http://schemas.microsoft.com/office/drawing/2014/main" id="{BF86E10D-74D2-C949-AFEC-6FE315C0C51F}"/>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2" name="HOOFDTITEL VAN DEZE SLIDE, EVENTUEEL OVER MEERDERE REGELS.">
            <a:extLst>
              <a:ext uri="{FF2B5EF4-FFF2-40B4-BE49-F238E27FC236}">
                <a16:creationId xmlns="" xmlns:a16="http://schemas.microsoft.com/office/drawing/2014/main" id="{F596623C-DCE5-7141-B4B8-F3C3FF99FC76}"/>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Voorblad2">
    <p:spTree>
      <p:nvGrpSpPr>
        <p:cNvPr id="1" name=""/>
        <p:cNvGrpSpPr/>
        <p:nvPr/>
      </p:nvGrpSpPr>
      <p:grpSpPr>
        <a:xfrm>
          <a:off x="0" y="0"/>
          <a:ext cx="0" cy="0"/>
          <a:chOff x="0" y="0"/>
          <a:chExt cx="0" cy="0"/>
        </a:xfrm>
      </p:grpSpPr>
      <p:pic>
        <p:nvPicPr>
          <p:cNvPr id="10" name="NIKHEF_PATROON2.png" descr="NIKHEF_PATROON2.png">
            <a:extLst>
              <a:ext uri="{FF2B5EF4-FFF2-40B4-BE49-F238E27FC236}">
                <a16:creationId xmlns="" xmlns:a16="http://schemas.microsoft.com/office/drawing/2014/main" id="{559CFCE5-1058-6440-AE8C-50ACE9412138}"/>
              </a:ext>
            </a:extLst>
          </p:cNvPr>
          <p:cNvPicPr>
            <a:picLocks noChangeAspect="1"/>
          </p:cNvPicPr>
          <p:nvPr userDrawn="1"/>
        </p:nvPicPr>
        <p:blipFill>
          <a:blip r:embed="rId2">
            <a:extLst/>
          </a:blip>
          <a:stretch>
            <a:fillRect/>
          </a:stretch>
        </p:blipFill>
        <p:spPr>
          <a:xfrm>
            <a:off x="10522478" y="451111"/>
            <a:ext cx="25224451" cy="14239353"/>
          </a:xfrm>
          <a:prstGeom prst="rect">
            <a:avLst/>
          </a:prstGeom>
          <a:ln w="12700">
            <a:miter lim="400000"/>
          </a:ln>
        </p:spPr>
      </p:pic>
      <p:sp>
        <p:nvSpPr>
          <p:cNvPr id="11" name="Vorm">
            <a:extLst>
              <a:ext uri="{FF2B5EF4-FFF2-40B4-BE49-F238E27FC236}">
                <a16:creationId xmlns="" xmlns:a16="http://schemas.microsoft.com/office/drawing/2014/main" id="{BAC67337-8AC0-C14F-A460-33C8E6FC0296}"/>
              </a:ext>
            </a:extLst>
          </p:cNvPr>
          <p:cNvSpPr/>
          <p:nvPr userDrawn="1"/>
        </p:nvSpPr>
        <p:spPr>
          <a:xfrm>
            <a:off x="19365813" y="2844"/>
            <a:ext cx="5111850"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Driehoek">
            <a:extLst>
              <a:ext uri="{FF2B5EF4-FFF2-40B4-BE49-F238E27FC236}">
                <a16:creationId xmlns="" xmlns:a16="http://schemas.microsoft.com/office/drawing/2014/main" id="{D94CC9BE-E0E2-DD44-99EA-8079FEA30B0A}"/>
              </a:ext>
            </a:extLst>
          </p:cNvPr>
          <p:cNvSpPr/>
          <p:nvPr userDrawn="1"/>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1"/>
                </a:solidFill>
              </a:defRPr>
            </a:lvl1pPr>
          </a:lstStyle>
          <a:p>
            <a:r>
              <a:rPr lang="en-US" dirty="0"/>
              <a:t>Click to edit Master title style</a:t>
            </a:r>
            <a:endParaRPr dirty="0"/>
          </a:p>
        </p:txBody>
      </p:sp>
      <p:sp>
        <p:nvSpPr>
          <p:cNvPr id="20" name="Tekst"/>
          <p:cNvSpPr txBox="1">
            <a:spLocks noGrp="1"/>
          </p:cNvSpPr>
          <p:nvPr>
            <p:ph type="body" sz="quarter" idx="13"/>
          </p:nvPr>
        </p:nvSpPr>
        <p:spPr>
          <a:xfrm>
            <a:off x="15383933" y="7245151"/>
            <a:ext cx="6514970" cy="5820525"/>
          </a:xfrm>
          <a:prstGeom prst="rect">
            <a:avLst/>
          </a:prstGeom>
        </p:spPr>
        <p:txBody>
          <a:bodyPr anchor="b"/>
          <a:lstStyle>
            <a:lvl1pPr>
              <a:defRPr>
                <a:solidFill>
                  <a:schemeClr val="accent3"/>
                </a:solidFill>
              </a:defRPr>
            </a:lvl1pPr>
          </a:lstStyle>
          <a:p>
            <a:pPr lvl="0"/>
            <a:r>
              <a:rPr lang="en-US" dirty="0"/>
              <a:t>Click to edit Master text styles</a:t>
            </a:r>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accent3"/>
                </a:solidFill>
              </a:defRPr>
            </a:lvl1pPr>
          </a:lstStyle>
          <a:p>
            <a:pPr lvl="0"/>
            <a:r>
              <a:rPr lang="en-US" dirty="0"/>
              <a:t>Click to edit Master text styles</a:t>
            </a:r>
          </a:p>
        </p:txBody>
      </p:sp>
      <p:pic>
        <p:nvPicPr>
          <p:cNvPr id="22" name="NIKHEF_LOGO_groot.png" descr="NIKHEF_LOGO_groot.png"/>
          <p:cNvPicPr>
            <a:picLocks noChangeAspect="1"/>
          </p:cNvPicPr>
          <p:nvPr/>
        </p:nvPicPr>
        <p:blipFill>
          <a:blip r:embed="rId3">
            <a:extLst/>
          </a:blip>
          <a:stretch>
            <a:fillRect/>
          </a:stretch>
        </p:blipFill>
        <p:spPr>
          <a:xfrm>
            <a:off x="635000" y="635000"/>
            <a:ext cx="5080000" cy="1995597"/>
          </a:xfrm>
          <a:prstGeom prst="rect">
            <a:avLst/>
          </a:prstGeom>
          <a:ln w="12700">
            <a:miter lim="400000"/>
          </a:ln>
        </p:spPr>
      </p:pic>
    </p:spTree>
    <p:extLst>
      <p:ext uri="{BB962C8B-B14F-4D97-AF65-F5344CB8AC3E}">
        <p14:creationId xmlns:p14="http://schemas.microsoft.com/office/powerpoint/2010/main" val="5064753"/>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sp>
        <p:nvSpPr>
          <p:cNvPr id="269" name="Hoofdtekst"/>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12573529" y="0"/>
            <a:ext cx="11810471" cy="12192001"/>
          </a:xfrm>
          <a:prstGeom prst="rect">
            <a:avLst/>
          </a:prstGeom>
        </p:spPr>
        <p:txBody>
          <a:bodyPr lIns="91439" tIns="45719" rIns="91439" bIns="45719"/>
          <a:lstStyle/>
          <a:p>
            <a:r>
              <a:rPr lang="en-US"/>
              <a:t>Drag picture to placeholder or click icon to add</a:t>
            </a:r>
            <a:endParaRPr/>
          </a:p>
        </p:txBody>
      </p:sp>
      <p:sp>
        <p:nvSpPr>
          <p:cNvPr id="11" name="Tijdelijke aanduiding voor voettekst 9">
            <a:extLst>
              <a:ext uri="{FF2B5EF4-FFF2-40B4-BE49-F238E27FC236}">
                <a16:creationId xmlns="" xmlns:a16="http://schemas.microsoft.com/office/drawing/2014/main" id="{FF5E4FE4-B6DD-BD44-B946-6789BC35F7C2}"/>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1" name="Tijdelijke aanduiding voor voettekst 9">
            <a:extLst>
              <a:ext uri="{FF2B5EF4-FFF2-40B4-BE49-F238E27FC236}">
                <a16:creationId xmlns="" xmlns:a16="http://schemas.microsoft.com/office/drawing/2014/main" id="{FF5E4FE4-B6DD-BD44-B946-6789BC35F7C2}"/>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2" name="Foto bijschrift">
            <a:extLst>
              <a:ext uri="{FF2B5EF4-FFF2-40B4-BE49-F238E27FC236}">
                <a16:creationId xmlns="" xmlns:a16="http://schemas.microsoft.com/office/drawing/2014/main" id="{5CB58DAA-4A13-1D45-8D6B-C9714A086237}"/>
              </a:ext>
            </a:extLst>
          </p:cNvPr>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13" name="Afbeelding">
            <a:extLst>
              <a:ext uri="{FF2B5EF4-FFF2-40B4-BE49-F238E27FC236}">
                <a16:creationId xmlns="" xmlns:a16="http://schemas.microsoft.com/office/drawing/2014/main" id="{FA69A5FC-118C-FD41-9E0E-390B213F5EC9}"/>
              </a:ext>
            </a:extLst>
          </p:cNvPr>
          <p:cNvSpPr>
            <a:spLocks noGrp="1"/>
          </p:cNvSpPr>
          <p:nvPr>
            <p:ph type="pic" idx="14"/>
          </p:nvPr>
        </p:nvSpPr>
        <p:spPr>
          <a:xfrm>
            <a:off x="7113521" y="0"/>
            <a:ext cx="17270479" cy="12192000"/>
          </a:xfrm>
          <a:prstGeom prst="rect">
            <a:avLst/>
          </a:prstGeom>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3214958417"/>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20555686" y="0"/>
            <a:ext cx="3828315"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510DDD0D-BDE7-414F-8352-6686C740CC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329F2A52-6805-054A-9BC5-4AB5093FFE1C}"/>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
        <p:nvSpPr>
          <p:cNvPr id="15" name="Afbeelding">
            <a:extLst>
              <a:ext uri="{FF2B5EF4-FFF2-40B4-BE49-F238E27FC236}">
                <a16:creationId xmlns="" xmlns:a16="http://schemas.microsoft.com/office/drawing/2014/main" id="{947EFE01-6BFF-0E44-8E51-5AF6FA991248}"/>
              </a:ext>
            </a:extLst>
          </p:cNvPr>
          <p:cNvSpPr>
            <a:spLocks noGrp="1"/>
          </p:cNvSpPr>
          <p:nvPr>
            <p:ph type="pic" sz="half" idx="13"/>
          </p:nvPr>
        </p:nvSpPr>
        <p:spPr>
          <a:xfrm>
            <a:off x="10947400" y="3429000"/>
            <a:ext cx="9528837" cy="8128000"/>
          </a:xfrm>
          <a:prstGeom prst="rect">
            <a:avLst/>
          </a:prstGeom>
        </p:spPr>
        <p:txBody>
          <a:bodyPr lIns="91439" tIns="45719" rIns="91439" bIns="45719"/>
          <a:lstStyle/>
          <a:p>
            <a:r>
              <a:rPr lang="en-US"/>
              <a:t>Drag picture to placeholder or click icon to add</a:t>
            </a:r>
            <a:endParaRPr/>
          </a:p>
        </p:txBody>
      </p:sp>
      <p:sp>
        <p:nvSpPr>
          <p:cNvPr id="16" name="Hoofdtekst">
            <a:extLst>
              <a:ext uri="{FF2B5EF4-FFF2-40B4-BE49-F238E27FC236}">
                <a16:creationId xmlns="" xmlns:a16="http://schemas.microsoft.com/office/drawing/2014/main" id="{7DE1DA42-EFA7-7D4A-B851-7B8E5CE6DE1E}"/>
              </a:ext>
            </a:extLst>
          </p:cNvPr>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35936890"/>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US"/>
              <a:t>Drag picture to placeholder or click icon to add</a:t>
            </a:r>
            <a:endParaRPr/>
          </a:p>
        </p:txBody>
      </p:sp>
      <p:sp>
        <p:nvSpPr>
          <p:cNvPr id="372"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20555686" y="0"/>
            <a:ext cx="3828315"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510DDD0D-BDE7-414F-8352-6686C740CC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329F2A52-6805-054A-9BC5-4AB5093FFE1C}"/>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427"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0E4F1D00-CFCD-EF44-B83A-277DE284857E}"/>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5" name="Hoofdtekst">
            <a:extLst>
              <a:ext uri="{FF2B5EF4-FFF2-40B4-BE49-F238E27FC236}">
                <a16:creationId xmlns="" xmlns:a16="http://schemas.microsoft.com/office/drawing/2014/main" id="{CE3A2554-74BD-F447-B71D-43C908BF2C3B}"/>
              </a:ext>
            </a:extLst>
          </p:cNvPr>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 xmlns:a16="http://schemas.microsoft.com/office/drawing/2014/main" id="{0E4203EE-2136-E44A-A60B-E597DA61CB31}"/>
              </a:ext>
            </a:extLst>
          </p:cNvPr>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sp>
        <p:nvSpPr>
          <p:cNvPr id="17" name="Tijdelijke aanduiding voor afbeelding 6">
            <a:extLst>
              <a:ext uri="{FF2B5EF4-FFF2-40B4-BE49-F238E27FC236}">
                <a16:creationId xmlns="" xmlns:a16="http://schemas.microsoft.com/office/drawing/2014/main" id="{B78BA9A3-8950-384F-A16D-93BFCA9CD95E}"/>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val="1"/>
            </a:ext>
          </a:extLst>
        </p:spPr>
        <p:txBody>
          <a:bodyPr/>
          <a:lstStyle/>
          <a:p>
            <a:r>
              <a:rPr lang="en-US"/>
              <a:t>Drag picture to placeholder or click icon to add</a:t>
            </a:r>
            <a:endParaRPr lang="nl-NL"/>
          </a:p>
        </p:txBody>
      </p:sp>
    </p:spTree>
    <p:extLst>
      <p:ext uri="{BB962C8B-B14F-4D97-AF65-F5344CB8AC3E}">
        <p14:creationId xmlns:p14="http://schemas.microsoft.com/office/powerpoint/2010/main" val="4087998156"/>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5" name="Foto bijschrift">
            <a:extLst>
              <a:ext uri="{FF2B5EF4-FFF2-40B4-BE49-F238E27FC236}">
                <a16:creationId xmlns="" xmlns:a16="http://schemas.microsoft.com/office/drawing/2014/main" id="{1D5E391E-F142-F047-84DE-09F983F5C0BE}"/>
              </a:ext>
            </a:extLst>
          </p:cNvPr>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16" name="Afbeelding">
            <a:extLst>
              <a:ext uri="{FF2B5EF4-FFF2-40B4-BE49-F238E27FC236}">
                <a16:creationId xmlns="" xmlns:a16="http://schemas.microsoft.com/office/drawing/2014/main" id="{99AD337A-CABF-0047-B43E-BC0DE0A2E041}"/>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a:p>
        </p:txBody>
      </p:sp>
    </p:spTree>
    <p:extLst>
      <p:ext uri="{BB962C8B-B14F-4D97-AF65-F5344CB8AC3E}">
        <p14:creationId xmlns:p14="http://schemas.microsoft.com/office/powerpoint/2010/main" val="3550185286"/>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10947400" y="3429000"/>
            <a:ext cx="9528837" cy="8128000"/>
          </a:xfrm>
          <a:prstGeom prst="rect">
            <a:avLst/>
          </a:prstGeom>
        </p:spPr>
        <p:txBody>
          <a:bodyPr lIns="91439" tIns="45719" rIns="91439" bIns="45719"/>
          <a:lstStyle/>
          <a:p>
            <a:r>
              <a:rPr lang="en-US"/>
              <a:t>Drag picture to placeholder or click icon to add</a:t>
            </a:r>
            <a:endParaRPr/>
          </a:p>
        </p:txBody>
      </p:sp>
      <p:sp>
        <p:nvSpPr>
          <p:cNvPr id="337"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20555686" y="0"/>
            <a:ext cx="3828315" cy="13716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41"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E68A322A-3985-3B49-AA98-C343E61D2F8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F35E133F-D95E-8E45-933F-D96D674818C3}"/>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5"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388" name="Groepeer"/>
          <p:cNvGrpSpPr/>
          <p:nvPr/>
        </p:nvGrpSpPr>
        <p:grpSpPr>
          <a:xfrm>
            <a:off x="20555686" y="0"/>
            <a:ext cx="3828315" cy="13716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US"/>
              <a:t>Drag picture to placeholder or click icon to add</a:t>
            </a:r>
            <a:endParaRPr/>
          </a:p>
        </p:txBody>
      </p:sp>
      <p:sp>
        <p:nvSpPr>
          <p:cNvPr id="392"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3BE53EAE-91D2-0F45-8264-18BC28E7F4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1ABD9389-69DC-CC4D-968D-0A5DB05399E1}"/>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39" name="Groepeer"/>
          <p:cNvGrpSpPr/>
          <p:nvPr/>
        </p:nvGrpSpPr>
        <p:grpSpPr>
          <a:xfrm>
            <a:off x="20555686" y="0"/>
            <a:ext cx="3828315" cy="13716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444"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 xmlns:a16="http://schemas.microsoft.com/office/drawing/2014/main" id="{F001C348-CEDD-784C-B610-CC25AEDCD32E}"/>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47B0887D-9623-2946-B53A-991301EDF138}"/>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 xmlns:a16="http://schemas.microsoft.com/office/drawing/2014/main" id="{D94CC9BE-E0E2-DD44-99EA-8079FEA30B0A}"/>
              </a:ext>
            </a:extLst>
          </p:cNvPr>
          <p:cNvSpPr/>
          <p:nvPr userDrawn="1"/>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2"/>
                </a:solidFill>
              </a:defRPr>
            </a:lvl1pPr>
          </a:lstStyle>
          <a:p>
            <a:r>
              <a:rPr lang="en-US" dirty="0"/>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tx1"/>
                </a:solidFill>
              </a:defRPr>
            </a:lvl1pPr>
          </a:lstStyle>
          <a:p>
            <a:pPr lvl="0"/>
            <a:r>
              <a:rPr lang="en-US" dirty="0"/>
              <a:t>Click to edit Master text styles</a:t>
            </a:r>
          </a:p>
        </p:txBody>
      </p:sp>
      <p:pic>
        <p:nvPicPr>
          <p:cNvPr id="22" name="NIKHEF_LOGO_groot.png" descr="NIKHEF_LOGO_groot.png"/>
          <p:cNvPicPr>
            <a:picLocks noChangeAspect="1"/>
          </p:cNvPicPr>
          <p:nvPr/>
        </p:nvPicPr>
        <p:blipFill>
          <a:blip r:embed="rId2">
            <a:extLst/>
          </a:blip>
          <a:stretch>
            <a:fillRect/>
          </a:stretch>
        </p:blipFill>
        <p:spPr>
          <a:xfrm>
            <a:off x="635000" y="635000"/>
            <a:ext cx="5080000" cy="1995597"/>
          </a:xfrm>
          <a:prstGeom prst="rect">
            <a:avLst/>
          </a:prstGeom>
          <a:ln w="12700">
            <a:miter lim="400000"/>
          </a:ln>
        </p:spPr>
      </p:pic>
      <p:sp>
        <p:nvSpPr>
          <p:cNvPr id="3" name="Tijdelijke aanduiding voor afbeelding 2">
            <a:extLst>
              <a:ext uri="{FF2B5EF4-FFF2-40B4-BE49-F238E27FC236}">
                <a16:creationId xmlns="" xmlns:a16="http://schemas.microsoft.com/office/drawing/2014/main" id="{6FF3F697-74A7-814C-A92A-9DAF02A44E92}"/>
              </a:ext>
            </a:extLst>
          </p:cNvPr>
          <p:cNvSpPr>
            <a:spLocks noGrp="1"/>
          </p:cNvSpPr>
          <p:nvPr>
            <p:ph type="pic" sz="quarter" idx="15"/>
          </p:nvPr>
        </p:nvSpPr>
        <p:spPr>
          <a:xfrm>
            <a:off x="11920538" y="0"/>
            <a:ext cx="12463462" cy="13732328"/>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val="1"/>
            </a:ext>
          </a:extLst>
        </p:spPr>
        <p:txBody>
          <a:bodyPr/>
          <a:lstStyle/>
          <a:p>
            <a:r>
              <a:rPr lang="en-US"/>
              <a:t>Drag picture to placeholder or click icon to add</a:t>
            </a:r>
            <a:endParaRPr lang="nl-NL"/>
          </a:p>
        </p:txBody>
      </p:sp>
    </p:spTree>
    <p:extLst>
      <p:ext uri="{BB962C8B-B14F-4D97-AF65-F5344CB8AC3E}">
        <p14:creationId xmlns:p14="http://schemas.microsoft.com/office/powerpoint/2010/main" val="796611460"/>
      </p:ext>
    </p:extLst>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8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91" name="Groepeer"/>
          <p:cNvGrpSpPr/>
          <p:nvPr/>
        </p:nvGrpSpPr>
        <p:grpSpPr>
          <a:xfrm>
            <a:off x="20555686" y="0"/>
            <a:ext cx="3828315" cy="13716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pic>
        <p:nvPicPr>
          <p:cNvPr id="497"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360D94FB-0949-CB4E-91C0-0724EE1FEDCA}"/>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Tijdelijke aanduiding voor afbeelding 6">
            <a:extLst>
              <a:ext uri="{FF2B5EF4-FFF2-40B4-BE49-F238E27FC236}">
                <a16:creationId xmlns="" xmlns:a16="http://schemas.microsoft.com/office/drawing/2014/main" id="{2748CE92-E070-CE4E-B752-519B819C7882}"/>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val="1"/>
            </a:ext>
          </a:extLst>
        </p:spPr>
        <p:txBody>
          <a:bodyPr/>
          <a:lstStyle/>
          <a:p>
            <a:r>
              <a:rPr lang="en-US"/>
              <a:t>Drag picture to placeholder or click icon to add</a:t>
            </a:r>
            <a:endParaRPr lang="nl-NL"/>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3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41" name="Groepeer"/>
          <p:cNvGrpSpPr/>
          <p:nvPr/>
        </p:nvGrpSpPr>
        <p:grpSpPr>
          <a:xfrm>
            <a:off x="20555686" y="0"/>
            <a:ext cx="3828315" cy="13716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42"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 xmlns:a16="http://schemas.microsoft.com/office/drawing/2014/main" id="{4B1549F1-2F10-9040-818E-36A7E8D5C3D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Afbeelding">
            <a:extLst>
              <a:ext uri="{FF2B5EF4-FFF2-40B4-BE49-F238E27FC236}">
                <a16:creationId xmlns="" xmlns:a16="http://schemas.microsoft.com/office/drawing/2014/main" id="{69834E08-80D4-0E46-994C-FDD2C37F9298}"/>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0"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1"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10947400" y="3429000"/>
            <a:ext cx="9528837" cy="8128000"/>
          </a:xfrm>
          <a:prstGeom prst="rect">
            <a:avLst/>
          </a:prstGeom>
        </p:spPr>
        <p:txBody>
          <a:bodyPr lIns="91439" tIns="45719" rIns="91439" bIns="45719"/>
          <a:lstStyle/>
          <a:p>
            <a:r>
              <a:rPr lang="en-US"/>
              <a:t>Drag picture to placeholder or click icon to add</a:t>
            </a:r>
            <a:endParaRPr/>
          </a:p>
        </p:txBody>
      </p:sp>
      <p:sp>
        <p:nvSpPr>
          <p:cNvPr id="355"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20555686" y="0"/>
            <a:ext cx="3828315" cy="13716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59"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4" name="Tijdelijke aanduiding voor voettekst 9">
            <a:extLst>
              <a:ext uri="{FF2B5EF4-FFF2-40B4-BE49-F238E27FC236}">
                <a16:creationId xmlns="" xmlns:a16="http://schemas.microsoft.com/office/drawing/2014/main" id="{D9CDCAAD-3409-3C49-BBDB-06E189C1E91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5" name="HOOFDTITEL VAN DEZE SLIDE, EVENTUEEL OVER MEERDERE REGELS.">
            <a:extLst>
              <a:ext uri="{FF2B5EF4-FFF2-40B4-BE49-F238E27FC236}">
                <a16:creationId xmlns="" xmlns:a16="http://schemas.microsoft.com/office/drawing/2014/main" id="{EBA045EE-B5B8-7742-A8E2-6836CA85EE1D}"/>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2"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05" name="Groepeer"/>
          <p:cNvGrpSpPr/>
          <p:nvPr/>
        </p:nvGrpSpPr>
        <p:grpSpPr>
          <a:xfrm>
            <a:off x="20555686" y="0"/>
            <a:ext cx="3828315" cy="13716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US"/>
              <a:t>Drag picture to placeholder or click icon to add</a:t>
            </a:r>
            <a:endParaRPr/>
          </a:p>
        </p:txBody>
      </p:sp>
      <p:sp>
        <p:nvSpPr>
          <p:cNvPr id="409"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77CCFCBD-9079-D54E-988E-EBE6541818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C20BBACA-BDFE-9341-8ED2-C6E910F3D52F}"/>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56" name="Groepeer"/>
          <p:cNvGrpSpPr/>
          <p:nvPr/>
        </p:nvGrpSpPr>
        <p:grpSpPr>
          <a:xfrm>
            <a:off x="20555686" y="0"/>
            <a:ext cx="3828315" cy="13716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461"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 xmlns:a16="http://schemas.microsoft.com/office/drawing/2014/main" id="{211BF1ED-0B01-484D-8756-2F0EF115282E}"/>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HOOFDTITEL VAN DEZE SLIDE, EVENTUEEL OVER MEERDERE REGELS.">
            <a:extLst>
              <a:ext uri="{FF2B5EF4-FFF2-40B4-BE49-F238E27FC236}">
                <a16:creationId xmlns="" xmlns:a16="http://schemas.microsoft.com/office/drawing/2014/main" id="{1D2DA546-8064-7A48-B17D-4C25C7637D8A}"/>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05"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08" name="Groepeer"/>
          <p:cNvGrpSpPr/>
          <p:nvPr/>
        </p:nvGrpSpPr>
        <p:grpSpPr>
          <a:xfrm>
            <a:off x="20555686" y="0"/>
            <a:ext cx="3828315" cy="13716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US"/>
              <a:t>Click to edit Master text styles</a:t>
            </a:r>
          </a:p>
        </p:txBody>
      </p:sp>
      <p:pic>
        <p:nvPicPr>
          <p:cNvPr id="514"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 xmlns:a16="http://schemas.microsoft.com/office/drawing/2014/main" id="{9A56256B-307C-794B-9ADB-E6E5BD1FDA9F}"/>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4" name="Tijdelijke aanduiding voor afbeelding 6">
            <a:extLst>
              <a:ext uri="{FF2B5EF4-FFF2-40B4-BE49-F238E27FC236}">
                <a16:creationId xmlns="" xmlns:a16="http://schemas.microsoft.com/office/drawing/2014/main" id="{78164A18-3028-8F4E-8E60-C70DBE92E851}"/>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val="1"/>
            </a:ext>
          </a:extLst>
        </p:spPr>
        <p:txBody>
          <a:bodyPr/>
          <a:lstStyle/>
          <a:p>
            <a:r>
              <a:rPr lang="en-US"/>
              <a:t>Drag picture to placeholder or click icon to add</a:t>
            </a:r>
            <a:endParaRPr lang="nl-NL"/>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4"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57" name="Groepeer"/>
          <p:cNvGrpSpPr/>
          <p:nvPr/>
        </p:nvGrpSpPr>
        <p:grpSpPr>
          <a:xfrm>
            <a:off x="20555686" y="0"/>
            <a:ext cx="3828315" cy="13716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58" name="NIKHEF_LOGO.png" descr="NIKHEF_LOGO.png"/>
          <p:cNvPicPr>
            <a:picLocks noChangeAspect="1"/>
          </p:cNvPicPr>
          <p:nvPr/>
        </p:nvPicPr>
        <p:blipFill>
          <a:blip r:embed="rId2">
            <a:extLst/>
          </a:blip>
          <a:stretch>
            <a:fillRect/>
          </a:stretch>
        </p:blipFill>
        <p:spPr>
          <a:xfrm>
            <a:off x="21534966" y="12538392"/>
            <a:ext cx="2123754" cy="83121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635000" y="647282"/>
            <a:ext cx="5716853" cy="10928261"/>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 xmlns:a16="http://schemas.microsoft.com/office/drawing/2014/main" id="{C0F6039B-D945-4343-8C53-87D4543F3B6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13" name="Afbeelding">
            <a:extLst>
              <a:ext uri="{FF2B5EF4-FFF2-40B4-BE49-F238E27FC236}">
                <a16:creationId xmlns="" xmlns:a16="http://schemas.microsoft.com/office/drawing/2014/main" id="{FE170D58-885D-C949-B35D-094D7AD09063}"/>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61980" y="-19513"/>
            <a:ext cx="24507959" cy="13755027"/>
          </a:xfrm>
          <a:prstGeom prst="rect">
            <a:avLst/>
          </a:prstGeom>
        </p:spPr>
        <p:txBody>
          <a:bodyPr lIns="91439" tIns="45719" rIns="91439" bIns="45719"/>
          <a:lstStyle/>
          <a:p>
            <a:r>
              <a:rPr lang="en-US"/>
              <a:t>Drag picture to placeholder or click icon to add</a:t>
            </a:r>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32659" y="0"/>
            <a:ext cx="24416658" cy="1376449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dirty="0"/>
          </a:p>
        </p:txBody>
      </p:sp>
      <p:sp>
        <p:nvSpPr>
          <p:cNvPr id="587" name="Foto bijschrift"/>
          <p:cNvSpPr txBox="1">
            <a:spLocks noGrp="1"/>
          </p:cNvSpPr>
          <p:nvPr>
            <p:ph type="body" sz="quarter" idx="14"/>
          </p:nvPr>
        </p:nvSpPr>
        <p:spPr>
          <a:xfrm>
            <a:off x="635000" y="9549982"/>
            <a:ext cx="6133440" cy="3518736"/>
          </a:xfrm>
          <a:prstGeom prst="rect">
            <a:avLst/>
          </a:prstGeom>
        </p:spPr>
        <p:txBody>
          <a:bodyPr anchor="b"/>
          <a:lstStyle>
            <a:lvl1pPr>
              <a:defRPr sz="2500"/>
            </a:lvl1pPr>
          </a:lstStyle>
          <a:p>
            <a:pPr lvl="0"/>
            <a:r>
              <a:rPr lang="en-US"/>
              <a:t>Click to edit Master text styles</a:t>
            </a: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8930" y="-33385"/>
            <a:ext cx="22501585" cy="13750114"/>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a:p>
        </p:txBody>
      </p:sp>
      <p:sp>
        <p:nvSpPr>
          <p:cNvPr id="596" name="Foto bijschrift"/>
          <p:cNvSpPr txBox="1">
            <a:spLocks noGrp="1"/>
          </p:cNvSpPr>
          <p:nvPr>
            <p:ph type="body" sz="quarter" idx="14"/>
          </p:nvPr>
        </p:nvSpPr>
        <p:spPr>
          <a:xfrm>
            <a:off x="18855266" y="647282"/>
            <a:ext cx="4886061" cy="12421436"/>
          </a:xfrm>
          <a:prstGeom prst="rect">
            <a:avLst/>
          </a:prstGeom>
        </p:spPr>
        <p:txBody>
          <a:bodyPr/>
          <a:lstStyle>
            <a:lvl1pPr algn="r">
              <a:defRPr sz="2500"/>
            </a:lvl1pPr>
          </a:lstStyle>
          <a:p>
            <a:pPr lvl="0"/>
            <a:r>
              <a:rPr lang="en-US"/>
              <a:t>Click to edit Master text styles</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descr="NIKHEF_PATROON3.png">
            <a:extLst>
              <a:ext uri="{FF2B5EF4-FFF2-40B4-BE49-F238E27FC236}">
                <a16:creationId xmlns="" xmlns:a16="http://schemas.microsoft.com/office/drawing/2014/main" id="{117B1C4A-E71D-C149-A599-6C54348A35B5}"/>
              </a:ext>
            </a:extLst>
          </p:cNvPr>
          <p:cNvPicPr>
            <a:picLocks noChangeAspect="1"/>
          </p:cNvPicPr>
          <p:nvPr userDrawn="1"/>
        </p:nvPicPr>
        <p:blipFill>
          <a:blip r:embed="rId2">
            <a:extLst/>
          </a:blip>
          <a:stretch>
            <a:fillRect/>
          </a:stretch>
        </p:blipFill>
        <p:spPr>
          <a:xfrm>
            <a:off x="9429930" y="-8301785"/>
            <a:ext cx="15092134" cy="23439080"/>
          </a:xfrm>
          <a:prstGeom prst="rect">
            <a:avLst/>
          </a:prstGeom>
          <a:ln w="12700">
            <a:miter lim="400000"/>
          </a:ln>
        </p:spPr>
      </p:pic>
      <p:sp>
        <p:nvSpPr>
          <p:cNvPr id="7" name="Vorm">
            <a:extLst>
              <a:ext uri="{FF2B5EF4-FFF2-40B4-BE49-F238E27FC236}">
                <a16:creationId xmlns="" xmlns:a16="http://schemas.microsoft.com/office/drawing/2014/main" id="{96100131-228D-D34D-9A53-6D440D784316}"/>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8" name="Tekst">
            <a:extLst>
              <a:ext uri="{FF2B5EF4-FFF2-40B4-BE49-F238E27FC236}">
                <a16:creationId xmlns="" xmlns:a16="http://schemas.microsoft.com/office/drawing/2014/main" id="{BDDDFCA9-F825-5B4E-AE28-D51CB58FFAB5}"/>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US" dirty="0" err="1"/>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rgbClr val="FFFFFF"/>
                </a:solidFill>
              </a:defRPr>
            </a:lvl1pPr>
          </a:lstStyle>
          <a:p>
            <a:r>
              <a:rPr lang="en-US" dirty="0"/>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FFFFFF"/>
                </a:solidFill>
              </a:defRPr>
            </a:lvl1pPr>
          </a:lstStyle>
          <a:p>
            <a:pPr lvl="0"/>
            <a:r>
              <a:rPr lang="en-US" dirty="0"/>
              <a:t>Click to edit Master text styles</a:t>
            </a:r>
          </a:p>
        </p:txBody>
      </p:sp>
      <p:pic>
        <p:nvPicPr>
          <p:cNvPr id="22" name="NIKHEF_LOGO_groot.png" descr="NIKHEF_LOGO_groot.png"/>
          <p:cNvPicPr>
            <a:picLocks noChangeAspect="1"/>
          </p:cNvPicPr>
          <p:nvPr/>
        </p:nvPicPr>
        <p:blipFill>
          <a:blip r:embed="rId3">
            <a:extLst/>
          </a:blip>
          <a:stretch>
            <a:fillRect/>
          </a:stretch>
        </p:blipFill>
        <p:spPr>
          <a:xfrm>
            <a:off x="635000" y="635000"/>
            <a:ext cx="5080000" cy="1995597"/>
          </a:xfrm>
          <a:prstGeom prst="rect">
            <a:avLst/>
          </a:prstGeom>
          <a:ln w="12700">
            <a:miter lim="400000"/>
          </a:ln>
        </p:spPr>
      </p:pic>
    </p:spTree>
    <p:extLst>
      <p:ext uri="{BB962C8B-B14F-4D97-AF65-F5344CB8AC3E}">
        <p14:creationId xmlns:p14="http://schemas.microsoft.com/office/powerpoint/2010/main" val="81970073"/>
      </p:ext>
    </p:extLst>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8930" y="-61797"/>
            <a:ext cx="24469130" cy="13778526"/>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val="1"/>
            </a:ext>
          </a:extLst>
        </p:spPr>
        <p:txBody>
          <a:bodyPr lIns="91439" tIns="45719" rIns="91439" bIns="45719"/>
          <a:lstStyle/>
          <a:p>
            <a:r>
              <a:rPr lang="en-US"/>
              <a:t>Drag picture to placeholder or click icon to add</a:t>
            </a:r>
            <a:endParaRPr/>
          </a:p>
        </p:txBody>
      </p:sp>
      <p:sp>
        <p:nvSpPr>
          <p:cNvPr id="605" name="Foto bijschrift"/>
          <p:cNvSpPr txBox="1">
            <a:spLocks noGrp="1"/>
          </p:cNvSpPr>
          <p:nvPr>
            <p:ph type="body" sz="quarter" idx="14"/>
          </p:nvPr>
        </p:nvSpPr>
        <p:spPr>
          <a:xfrm>
            <a:off x="16771473" y="647282"/>
            <a:ext cx="6969854" cy="3995383"/>
          </a:xfrm>
          <a:prstGeom prst="rect">
            <a:avLst/>
          </a:prstGeom>
        </p:spPr>
        <p:txBody>
          <a:bodyPr/>
          <a:lstStyle>
            <a:lvl1pPr algn="r">
              <a:defRPr sz="2500"/>
            </a:lvl1pPr>
          </a:lstStyle>
          <a:p>
            <a:pPr lvl="0"/>
            <a:r>
              <a:rPr lang="en-US"/>
              <a:t>Click to edit Master text styles</a:t>
            </a: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AEEED6E-ED7D-6748-88DE-FC44F254E6EE}"/>
              </a:ext>
            </a:extLst>
          </p:cNvPr>
          <p:cNvSpPr>
            <a:spLocks noGrp="1"/>
          </p:cNvSpPr>
          <p:nvPr>
            <p:ph type="dt" sz="half" idx="10"/>
          </p:nvPr>
        </p:nvSpPr>
        <p:spPr>
          <a:xfrm>
            <a:off x="1676400" y="12712701"/>
            <a:ext cx="5486400" cy="730250"/>
          </a:xfrm>
          <a:prstGeom prst="rect">
            <a:avLst/>
          </a:prstGeom>
        </p:spPr>
        <p:txBody>
          <a:bodyPr lIns="182880" tIns="91440" rIns="182880" bIns="91440"/>
          <a:lstStyle/>
          <a:p>
            <a:endParaRPr lang="en-US"/>
          </a:p>
        </p:txBody>
      </p:sp>
      <p:sp>
        <p:nvSpPr>
          <p:cNvPr id="3" name="Footer Placeholder 2">
            <a:extLst>
              <a:ext uri="{FF2B5EF4-FFF2-40B4-BE49-F238E27FC236}">
                <a16:creationId xmlns="" xmlns:a16="http://schemas.microsoft.com/office/drawing/2014/main" id="{133DBE68-4B99-BB4B-9DBF-B39276277EBE}"/>
              </a:ext>
            </a:extLst>
          </p:cNvPr>
          <p:cNvSpPr>
            <a:spLocks noGrp="1"/>
          </p:cNvSpPr>
          <p:nvPr>
            <p:ph type="ftr" sz="quarter" idx="11"/>
          </p:nvPr>
        </p:nvSpPr>
        <p:spPr/>
        <p:txBody>
          <a:bodyPr/>
          <a:lstStyle/>
          <a:p>
            <a:r>
              <a:rPr lang="en-US"/>
              <a:t>Dark Matter and Neutrinos</a:t>
            </a:r>
          </a:p>
        </p:txBody>
      </p:sp>
      <p:sp>
        <p:nvSpPr>
          <p:cNvPr id="4" name="Slide Number Placeholder 3">
            <a:extLst>
              <a:ext uri="{FF2B5EF4-FFF2-40B4-BE49-F238E27FC236}">
                <a16:creationId xmlns="" xmlns:a16="http://schemas.microsoft.com/office/drawing/2014/main" id="{7F14CD06-708B-B344-B9C3-B49746C99BE1}"/>
              </a:ext>
            </a:extLst>
          </p:cNvPr>
          <p:cNvSpPr>
            <a:spLocks noGrp="1"/>
          </p:cNvSpPr>
          <p:nvPr>
            <p:ph type="sldNum" sz="quarter" idx="12"/>
          </p:nvPr>
        </p:nvSpPr>
        <p:spPr>
          <a:xfrm>
            <a:off x="704850" y="12723168"/>
            <a:ext cx="470193" cy="461665"/>
          </a:xfrm>
        </p:spPr>
        <p:txBody>
          <a:bodyPr/>
          <a:lstStyle/>
          <a:p>
            <a:fld id="{25784F78-F476-6044-A472-84EC16D5373A}" type="slidenum">
              <a:rPr lang="en-US" smtClean="0"/>
              <a:t>‹#›</a:t>
            </a:fld>
            <a:endParaRPr lang="en-US"/>
          </a:p>
        </p:txBody>
      </p:sp>
    </p:spTree>
    <p:extLst>
      <p:ext uri="{BB962C8B-B14F-4D97-AF65-F5344CB8AC3E}">
        <p14:creationId xmlns:p14="http://schemas.microsoft.com/office/powerpoint/2010/main" val="518966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lIns="217709" tIns="108855" rIns="217709" bIns="108855"/>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19200" y="12712701"/>
            <a:ext cx="5689600" cy="730250"/>
          </a:xfrm>
          <a:prstGeom prst="rect">
            <a:avLst/>
          </a:prstGeom>
        </p:spPr>
        <p:txBody>
          <a:bodyPr lIns="217709" tIns="108855" rIns="217709" bIns="108855"/>
          <a:lstStyle/>
          <a:p>
            <a:fld id="{BFF43E34-C00B-AD40-A432-FA8442F3931F}" type="datetimeFigureOut">
              <a:rPr lang="en-US" smtClean="0"/>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4850" y="12723168"/>
            <a:ext cx="470193" cy="461665"/>
          </a:xfrm>
        </p:spPr>
        <p:txBody>
          <a:bodyPr/>
          <a:lstStyle/>
          <a:p>
            <a:fld id="{522F5BE9-42BB-9445-81FA-42970F33CD9F}" type="slidenum">
              <a:rPr lang="en-US" smtClean="0"/>
              <a:t>‹#›</a:t>
            </a:fld>
            <a:endParaRPr lang="en-US"/>
          </a:p>
        </p:txBody>
      </p:sp>
    </p:spTree>
    <p:extLst>
      <p:ext uri="{BB962C8B-B14F-4D97-AF65-F5344CB8AC3E}">
        <p14:creationId xmlns:p14="http://schemas.microsoft.com/office/powerpoint/2010/main" val="351206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 xmlns:a16="http://schemas.microsoft.com/office/drawing/2014/main" id="{CF5EDDB9-7A86-D04C-9401-98EF4D0D7E67}"/>
              </a:ext>
            </a:extLst>
          </p:cNvPr>
          <p:cNvSpPr/>
          <p:nvPr userDrawn="1"/>
        </p:nvSpPr>
        <p:spPr>
          <a:xfrm>
            <a:off x="0"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PATROON5.png" descr="NIKHEF_PATROON5.png">
            <a:extLst>
              <a:ext uri="{FF2B5EF4-FFF2-40B4-BE49-F238E27FC236}">
                <a16:creationId xmlns="" xmlns:a16="http://schemas.microsoft.com/office/drawing/2014/main" id="{10B15CBC-C311-4E4C-B35B-5B9ACCE31AE1}"/>
              </a:ext>
            </a:extLst>
          </p:cNvPr>
          <p:cNvPicPr>
            <a:picLocks noChangeAspect="1"/>
          </p:cNvPicPr>
          <p:nvPr userDrawn="1"/>
        </p:nvPicPr>
        <p:blipFill>
          <a:blip r:embed="rId2">
            <a:extLst/>
          </a:blip>
          <a:stretch>
            <a:fillRect/>
          </a:stretch>
        </p:blipFill>
        <p:spPr>
          <a:xfrm>
            <a:off x="-43945" y="-3369403"/>
            <a:ext cx="25747976" cy="17845617"/>
          </a:xfrm>
          <a:prstGeom prst="rect">
            <a:avLst/>
          </a:prstGeom>
          <a:ln w="12700">
            <a:miter lim="400000"/>
          </a:ln>
        </p:spPr>
      </p:pic>
      <p:sp>
        <p:nvSpPr>
          <p:cNvPr id="15" name="Vorm">
            <a:extLst>
              <a:ext uri="{FF2B5EF4-FFF2-40B4-BE49-F238E27FC236}">
                <a16:creationId xmlns="" xmlns:a16="http://schemas.microsoft.com/office/drawing/2014/main" id="{2F26257E-A76C-5E40-B770-327856CFA5B4}"/>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 name="Tekst">
            <a:extLst>
              <a:ext uri="{FF2B5EF4-FFF2-40B4-BE49-F238E27FC236}">
                <a16:creationId xmlns="" xmlns:a16="http://schemas.microsoft.com/office/drawing/2014/main" id="{095B19CA-2E01-7341-ABB3-F760D1C40DC7}"/>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accent4"/>
                </a:solidFill>
              </a:defRPr>
            </a:lvl1pPr>
          </a:lstStyle>
          <a:p>
            <a:r>
              <a:rPr lang="en-US" dirty="0"/>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accent4"/>
                </a:solidFill>
              </a:defRPr>
            </a:lvl1pPr>
          </a:lstStyle>
          <a:p>
            <a:pPr lvl="0"/>
            <a:r>
              <a:rPr lang="en-US" dirty="0"/>
              <a:t>Click to edit Master text styles</a:t>
            </a:r>
          </a:p>
        </p:txBody>
      </p:sp>
      <p:pic>
        <p:nvPicPr>
          <p:cNvPr id="18" name="NIKHEF_LOGO_groot2.png" descr="NIKHEF_LOGO_groot2.png">
            <a:extLst>
              <a:ext uri="{FF2B5EF4-FFF2-40B4-BE49-F238E27FC236}">
                <a16:creationId xmlns="" xmlns:a16="http://schemas.microsoft.com/office/drawing/2014/main" id="{59A200F2-14CE-0F42-A103-3A81AC649A07}"/>
              </a:ext>
            </a:extLst>
          </p:cNvPr>
          <p:cNvPicPr>
            <a:picLocks noChangeAspect="1"/>
          </p:cNvPicPr>
          <p:nvPr userDrawn="1"/>
        </p:nvPicPr>
        <p:blipFill>
          <a:blip r:embed="rId3">
            <a:extLst/>
          </a:blip>
          <a:stretch>
            <a:fillRect/>
          </a:stretch>
        </p:blipFill>
        <p:spPr>
          <a:xfrm>
            <a:off x="634999" y="635000"/>
            <a:ext cx="5080002" cy="1995597"/>
          </a:xfrm>
          <a:prstGeom prst="rect">
            <a:avLst/>
          </a:prstGeom>
          <a:ln w="12700">
            <a:miter lim="400000"/>
          </a:ln>
        </p:spPr>
      </p:pic>
    </p:spTree>
    <p:extLst>
      <p:ext uri="{BB962C8B-B14F-4D97-AF65-F5344CB8AC3E}">
        <p14:creationId xmlns:p14="http://schemas.microsoft.com/office/powerpoint/2010/main" val="2011216468"/>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 xmlns:a16="http://schemas.microsoft.com/office/drawing/2014/main" id="{239C9850-7907-4B45-AD97-31A4432A1B9C}"/>
              </a:ext>
            </a:extLst>
          </p:cNvPr>
          <p:cNvSpPr/>
          <p:nvPr userDrawn="1"/>
        </p:nvSpPr>
        <p:spPr>
          <a:xfrm>
            <a:off x="0"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0" name="NIKHEF_PATROON6.png" descr="NIKHEF_PATROON6.png">
            <a:extLst>
              <a:ext uri="{FF2B5EF4-FFF2-40B4-BE49-F238E27FC236}">
                <a16:creationId xmlns="" xmlns:a16="http://schemas.microsoft.com/office/drawing/2014/main" id="{97CF3DCA-6A1B-6F45-9EA9-4D7C469FCEC0}"/>
              </a:ext>
            </a:extLst>
          </p:cNvPr>
          <p:cNvPicPr>
            <a:picLocks noChangeAspect="1"/>
          </p:cNvPicPr>
          <p:nvPr userDrawn="1"/>
        </p:nvPicPr>
        <p:blipFill>
          <a:blip r:embed="rId2">
            <a:extLst/>
          </a:blip>
          <a:stretch>
            <a:fillRect/>
          </a:stretch>
        </p:blipFill>
        <p:spPr>
          <a:xfrm>
            <a:off x="7928371" y="-1582402"/>
            <a:ext cx="20523598" cy="17655107"/>
          </a:xfrm>
          <a:prstGeom prst="rect">
            <a:avLst/>
          </a:prstGeom>
          <a:ln w="12700">
            <a:miter lim="400000"/>
          </a:ln>
        </p:spPr>
      </p:pic>
      <p:sp>
        <p:nvSpPr>
          <p:cNvPr id="11" name="Vorm">
            <a:extLst>
              <a:ext uri="{FF2B5EF4-FFF2-40B4-BE49-F238E27FC236}">
                <a16:creationId xmlns="" xmlns:a16="http://schemas.microsoft.com/office/drawing/2014/main" id="{649A8509-C260-3449-8987-DC7F00F54DDA}"/>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Tekst">
            <a:extLst>
              <a:ext uri="{FF2B5EF4-FFF2-40B4-BE49-F238E27FC236}">
                <a16:creationId xmlns="" xmlns:a16="http://schemas.microsoft.com/office/drawing/2014/main" id="{1BE53F92-048C-8D4C-9E5F-D05CF7DDA73A}"/>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US"/>
              <a:t>Click to edit Master text styles</a:t>
            </a:r>
          </a:p>
        </p:txBody>
      </p:sp>
      <p:pic>
        <p:nvPicPr>
          <p:cNvPr id="17" name="NIKHEF_LOGO_groot3.png" descr="NIKHEF_LOGO_groot3.png">
            <a:extLst>
              <a:ext uri="{FF2B5EF4-FFF2-40B4-BE49-F238E27FC236}">
                <a16:creationId xmlns="" xmlns:a16="http://schemas.microsoft.com/office/drawing/2014/main" id="{6DF12E6D-91A2-994D-A848-DF0527EFDCA6}"/>
              </a:ext>
            </a:extLst>
          </p:cNvPr>
          <p:cNvPicPr>
            <a:picLocks noChangeAspect="1"/>
          </p:cNvPicPr>
          <p:nvPr userDrawn="1"/>
        </p:nvPicPr>
        <p:blipFill>
          <a:blip r:embed="rId3">
            <a:extLst/>
          </a:blip>
          <a:stretch>
            <a:fillRect/>
          </a:stretch>
        </p:blipFill>
        <p:spPr>
          <a:xfrm>
            <a:off x="634999" y="635000"/>
            <a:ext cx="5080002" cy="1995597"/>
          </a:xfrm>
          <a:prstGeom prst="rect">
            <a:avLst/>
          </a:prstGeom>
          <a:ln w="12700">
            <a:miter lim="400000"/>
          </a:ln>
        </p:spPr>
      </p:pic>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2"/>
                </a:solidFill>
              </a:defRPr>
            </a:lvl1pPr>
          </a:lstStyle>
          <a:p>
            <a:r>
              <a:rPr lang="en-US" dirty="0"/>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48380876"/>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oorblad7">
    <p:spTree>
      <p:nvGrpSpPr>
        <p:cNvPr id="1" name=""/>
        <p:cNvGrpSpPr/>
        <p:nvPr/>
      </p:nvGrpSpPr>
      <p:grpSpPr>
        <a:xfrm>
          <a:off x="0" y="0"/>
          <a:ext cx="0" cy="0"/>
          <a:chOff x="0" y="0"/>
          <a:chExt cx="0" cy="0"/>
        </a:xfrm>
      </p:grpSpPr>
      <p:sp>
        <p:nvSpPr>
          <p:cNvPr id="13" name="Rechthoek">
            <a:extLst>
              <a:ext uri="{FF2B5EF4-FFF2-40B4-BE49-F238E27FC236}">
                <a16:creationId xmlns="" xmlns:a16="http://schemas.microsoft.com/office/drawing/2014/main" id="{66B06EEB-A8A3-C74C-B2A7-DE87A2591532}"/>
              </a:ext>
            </a:extLst>
          </p:cNvPr>
          <p:cNvSpPr/>
          <p:nvPr userDrawn="1"/>
        </p:nvSpPr>
        <p:spPr>
          <a:xfrm>
            <a:off x="0" y="0"/>
            <a:ext cx="24384000" cy="13716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LOGO_groot.png" descr="NIKHEF_LOGO_groot.png">
            <a:extLst>
              <a:ext uri="{FF2B5EF4-FFF2-40B4-BE49-F238E27FC236}">
                <a16:creationId xmlns="" xmlns:a16="http://schemas.microsoft.com/office/drawing/2014/main" id="{4BABC599-16C3-D848-945E-83310672BBD0}"/>
              </a:ext>
            </a:extLst>
          </p:cNvPr>
          <p:cNvPicPr>
            <a:picLocks noChangeAspect="1"/>
          </p:cNvPicPr>
          <p:nvPr userDrawn="1"/>
        </p:nvPicPr>
        <p:blipFill>
          <a:blip r:embed="rId2">
            <a:extLst/>
          </a:blip>
          <a:stretch>
            <a:fillRect/>
          </a:stretch>
        </p:blipFill>
        <p:spPr>
          <a:xfrm>
            <a:off x="635000" y="635000"/>
            <a:ext cx="5080000" cy="1995597"/>
          </a:xfrm>
          <a:prstGeom prst="rect">
            <a:avLst/>
          </a:prstGeom>
          <a:ln w="12700">
            <a:miter lim="400000"/>
          </a:ln>
        </p:spPr>
      </p:pic>
      <p:pic>
        <p:nvPicPr>
          <p:cNvPr id="15" name="NIKHEF_PATROON4.png" descr="NIKHEF_PATROON4.png">
            <a:extLst>
              <a:ext uri="{FF2B5EF4-FFF2-40B4-BE49-F238E27FC236}">
                <a16:creationId xmlns="" xmlns:a16="http://schemas.microsoft.com/office/drawing/2014/main" id="{0244C0F4-74F7-2048-8F1E-AC8C7695EDE8}"/>
              </a:ext>
            </a:extLst>
          </p:cNvPr>
          <p:cNvPicPr>
            <a:picLocks noChangeAspect="1"/>
          </p:cNvPicPr>
          <p:nvPr userDrawn="1"/>
        </p:nvPicPr>
        <p:blipFill>
          <a:blip r:embed="rId3">
            <a:extLst/>
          </a:blip>
          <a:stretch>
            <a:fillRect/>
          </a:stretch>
        </p:blipFill>
        <p:spPr>
          <a:xfrm>
            <a:off x="4510684" y="-266700"/>
            <a:ext cx="21915832" cy="14147800"/>
          </a:xfrm>
          <a:prstGeom prst="rect">
            <a:avLst/>
          </a:prstGeom>
          <a:ln w="12700">
            <a:miter lim="400000"/>
          </a:ln>
        </p:spPr>
      </p:pic>
      <p:sp>
        <p:nvSpPr>
          <p:cNvPr id="12" name="Tekst">
            <a:extLst>
              <a:ext uri="{FF2B5EF4-FFF2-40B4-BE49-F238E27FC236}">
                <a16:creationId xmlns="" xmlns:a16="http://schemas.microsoft.com/office/drawing/2014/main" id="{1BE53F92-048C-8D4C-9E5F-D05CF7DDA73A}"/>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rgbClr val="FFFFFF"/>
                </a:solidFill>
              </a:defRPr>
            </a:lvl1pPr>
          </a:lstStyle>
          <a:p>
            <a:r>
              <a:rPr lang="en-US" dirty="0"/>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654751141"/>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635000" y="3429000"/>
            <a:ext cx="11178051" cy="8128000"/>
          </a:xfrm>
          <a:prstGeom prst="rect">
            <a:avLst/>
          </a:prstGeom>
        </p:spPr>
        <p:txBody>
          <a:bodyPr lIns="91439" tIns="45719" rIns="91439" bIns="45719"/>
          <a:lstStyle/>
          <a:p>
            <a:r>
              <a:rPr lang="en-US"/>
              <a:t>Drag picture to placeholder or click icon to add</a:t>
            </a:r>
            <a:endParaRPr/>
          </a:p>
        </p:txBody>
      </p:sp>
      <p:sp>
        <p:nvSpPr>
          <p:cNvPr id="155"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 xmlns:a16="http://schemas.microsoft.com/office/drawing/2014/main" id="{36FE51DB-416D-704C-AB67-C8CFF8005D29}"/>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8" name="HOOFDTITEL VAN DEZE SLIDE, EVENTUEEL OVER MEERDERE REGELS.">
            <a:extLst>
              <a:ext uri="{FF2B5EF4-FFF2-40B4-BE49-F238E27FC236}">
                <a16:creationId xmlns="" xmlns:a16="http://schemas.microsoft.com/office/drawing/2014/main" id="{12ACE7C3-24DA-554C-BDDF-E97B05F32320}"/>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extLst>
      <p:ext uri="{BB962C8B-B14F-4D97-AF65-F5344CB8AC3E}">
        <p14:creationId xmlns:p14="http://schemas.microsoft.com/office/powerpoint/2010/main" val="2706442093"/>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 xmlns:a16="http://schemas.microsoft.com/office/drawing/2014/main" id="{B83153A6-F6AA-7F44-8E1F-AAB407344FC0}"/>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
        <p:nvSpPr>
          <p:cNvPr id="8" name="HOOFDTITEL VAN DEZE SLIDE, EVENTUEEL OVER MEERDERE REGELS.">
            <a:extLst>
              <a:ext uri="{FF2B5EF4-FFF2-40B4-BE49-F238E27FC236}">
                <a16:creationId xmlns="" xmlns:a16="http://schemas.microsoft.com/office/drawing/2014/main" id="{DC859610-B140-AC4F-91F1-D90108BC3EA2}"/>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US" dirty="0"/>
              <a:t>Click to edit Master text styles</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 Id="rId4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 name="Dianummer"/>
          <p:cNvSpPr txBox="1">
            <a:spLocks noGrp="1"/>
          </p:cNvSpPr>
          <p:nvPr>
            <p:ph type="sldNum" sz="quarter" idx="2"/>
          </p:nvPr>
        </p:nvSpPr>
        <p:spPr>
          <a:xfrm>
            <a:off x="704850" y="12782359"/>
            <a:ext cx="436372" cy="343282"/>
          </a:xfrm>
          <a:prstGeom prst="rect">
            <a:avLst/>
          </a:prstGeom>
          <a:ln w="12700">
            <a:miter lim="400000"/>
          </a:ln>
        </p:spPr>
        <p:txBody>
          <a:bodyPr wrap="none" lIns="0" tIns="0" rIns="0" bIns="0" anchor="ctr">
            <a:spAutoFit/>
          </a:bodyPr>
          <a:lstStyle>
            <a:lvl1pPr>
              <a:defRPr sz="30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4">
            <a:extLst/>
          </a:blip>
          <a:stretch>
            <a:fillRect/>
          </a:stretch>
        </p:blipFill>
        <p:spPr>
          <a:xfrm>
            <a:off x="21534966" y="12538392"/>
            <a:ext cx="2123754" cy="831216"/>
          </a:xfrm>
          <a:prstGeom prst="rect">
            <a:avLst/>
          </a:prstGeom>
          <a:ln w="12700">
            <a:miter lim="400000"/>
          </a:ln>
        </p:spPr>
      </p:pic>
      <p:sp>
        <p:nvSpPr>
          <p:cNvPr id="8" name="Hoofdtekst - niveau één…"/>
          <p:cNvSpPr txBox="1">
            <a:spLocks noGrp="1"/>
          </p:cNvSpPr>
          <p:nvPr>
            <p:ph type="body" idx="1"/>
          </p:nvPr>
        </p:nvSpPr>
        <p:spPr>
          <a:xfrm>
            <a:off x="635000" y="647282"/>
            <a:ext cx="11023600" cy="1092826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 xmlns:a16="http://schemas.microsoft.com/office/drawing/2014/main" id="{69D6A5BF-E03A-3B42-9900-EB97AADCDC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Dark Matter and Neutrinos</a:t>
            </a:r>
            <a:endParaRPr lang="nl-NL" dirty="0"/>
          </a:p>
        </p:txBody>
      </p:sp>
    </p:spTree>
  </p:cSld>
  <p:clrMap bg1="dk1" tx1="lt1" bg2="dk2" tx2="lt2" accent1="accent1" accent2="accent2" accent3="accent3" accent4="accent4" accent5="accent5" accent6="accent6" hlink="hlink" folHlink="folHlink"/>
  <p:sldLayoutIdLst>
    <p:sldLayoutId id="2147483649" r:id="rId1"/>
    <p:sldLayoutId id="2147483691" r:id="rId2"/>
    <p:sldLayoutId id="2147483692" r:id="rId3"/>
    <p:sldLayoutId id="2147483693" r:id="rId4"/>
    <p:sldLayoutId id="2147483694" r:id="rId5"/>
    <p:sldLayoutId id="2147483695" r:id="rId6"/>
    <p:sldLayoutId id="2147483696" r:id="rId7"/>
    <p:sldLayoutId id="2147483700" r:id="rId8"/>
    <p:sldLayoutId id="2147483662" r:id="rId9"/>
    <p:sldLayoutId id="2147483701" r:id="rId10"/>
    <p:sldLayoutId id="2147483668" r:id="rId11"/>
    <p:sldLayoutId id="2147483660" r:id="rId12"/>
    <p:sldLayoutId id="2147483704" r:id="rId13"/>
    <p:sldLayoutId id="2147483705" r:id="rId14"/>
    <p:sldLayoutId id="2147483706" r:id="rId15"/>
    <p:sldLayoutId id="2147483707" r:id="rId16"/>
    <p:sldLayoutId id="2147483703" r:id="rId17"/>
    <p:sldLayoutId id="2147483661" r:id="rId18"/>
    <p:sldLayoutId id="2147483664" r:id="rId19"/>
    <p:sldLayoutId id="2147483667" r:id="rId20"/>
    <p:sldLayoutId id="2147483702" r:id="rId21"/>
    <p:sldLayoutId id="2147483697" r:id="rId22"/>
    <p:sldLayoutId id="2147483674" r:id="rId23"/>
    <p:sldLayoutId id="2147483677" r:id="rId24"/>
    <p:sldLayoutId id="2147483698" r:id="rId25"/>
    <p:sldLayoutId id="2147483699" r:id="rId26"/>
    <p:sldLayoutId id="2147483672" r:id="rId27"/>
    <p:sldLayoutId id="2147483675" r:id="rId28"/>
    <p:sldLayoutId id="2147483678" r:id="rId29"/>
    <p:sldLayoutId id="2147483681" r:id="rId30"/>
    <p:sldLayoutId id="2147483684" r:id="rId31"/>
    <p:sldLayoutId id="2147483673" r:id="rId32"/>
    <p:sldLayoutId id="2147483676" r:id="rId33"/>
    <p:sldLayoutId id="2147483679" r:id="rId34"/>
    <p:sldLayoutId id="2147483682" r:id="rId35"/>
    <p:sldLayoutId id="2147483685" r:id="rId36"/>
    <p:sldLayoutId id="2147483686" r:id="rId37"/>
    <p:sldLayoutId id="2147483688" r:id="rId38"/>
    <p:sldLayoutId id="2147483689" r:id="rId39"/>
    <p:sldLayoutId id="2147483690" r:id="rId40"/>
    <p:sldLayoutId id="2147483709" r:id="rId41"/>
    <p:sldLayoutId id="2147483710" r:id="rId42"/>
  </p:sldLayoutIdLst>
  <p:transition xmlns:p14="http://schemas.microsoft.com/office/powerpoint/2010/main" spd="med"/>
  <p:hf hdr="0" dt="0"/>
  <p:txStyles>
    <p:titleStyle>
      <a:lvl1pPr marL="0" marR="0" indent="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9pPr>
    </p:titleStyle>
    <p:body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p:bodyStyle>
    <p:otherStyle>
      <a:lvl1pPr marL="0" marR="0" indent="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12.gif"/><Relationship Id="rId8"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13.jpe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2.gif"/><Relationship Id="rId6"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g"/><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25.xml"/><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microsoft.com/office/2007/relationships/media" Target="../media/media1.mov"/><Relationship Id="rId2" Type="http://schemas.openxmlformats.org/officeDocument/2006/relationships/video" Target="../media/media1.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tiff"/><Relationship Id="rId5" Type="http://schemas.openxmlformats.org/officeDocument/2006/relationships/image" Target="../media/image65.tiff"/><Relationship Id="rId6" Type="http://schemas.openxmlformats.org/officeDocument/2006/relationships/image" Target="../media/image66.tiff"/><Relationship Id="rId7" Type="http://schemas.openxmlformats.org/officeDocument/2006/relationships/image" Target="../media/image67.tiff"/><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g"/><Relationship Id="rId8"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9.png"/><Relationship Id="rId5" Type="http://schemas.openxmlformats.org/officeDocument/2006/relationships/image" Target="../media/image17.png"/><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DA97BAA-F62C-2E42-BA16-8A08879E441C}"/>
              </a:ext>
            </a:extLst>
          </p:cNvPr>
          <p:cNvSpPr>
            <a:spLocks noGrp="1"/>
          </p:cNvSpPr>
          <p:nvPr>
            <p:ph type="title"/>
          </p:nvPr>
        </p:nvSpPr>
        <p:spPr>
          <a:xfrm>
            <a:off x="635000" y="6007664"/>
            <a:ext cx="13963650" cy="4714852"/>
          </a:xfrm>
        </p:spPr>
        <p:txBody>
          <a:bodyPr/>
          <a:lstStyle/>
          <a:p>
            <a:r>
              <a:rPr lang="nl-NL"/>
              <a:t>Dark Matter </a:t>
            </a:r>
            <a:br>
              <a:rPr lang="nl-NL"/>
            </a:br>
            <a:r>
              <a:rPr lang="nl-NL"/>
              <a:t>and Neutrinos</a:t>
            </a:r>
          </a:p>
        </p:txBody>
      </p:sp>
      <p:sp>
        <p:nvSpPr>
          <p:cNvPr id="3" name="Tijdelijke aanduiding voor tekst 2">
            <a:extLst>
              <a:ext uri="{FF2B5EF4-FFF2-40B4-BE49-F238E27FC236}">
                <a16:creationId xmlns="" xmlns:a16="http://schemas.microsoft.com/office/drawing/2014/main" id="{96552BE2-9607-ED40-A35B-EE701CBAAF87}"/>
              </a:ext>
            </a:extLst>
          </p:cNvPr>
          <p:cNvSpPr>
            <a:spLocks noGrp="1"/>
          </p:cNvSpPr>
          <p:nvPr>
            <p:ph type="body" sz="quarter" idx="13"/>
          </p:nvPr>
        </p:nvSpPr>
        <p:spPr>
          <a:xfrm>
            <a:off x="403314" y="7192671"/>
            <a:ext cx="23083943" cy="5820525"/>
          </a:xfrm>
        </p:spPr>
        <p:txBody>
          <a:bodyPr/>
          <a:lstStyle/>
          <a:p>
            <a:r>
              <a:rPr lang="nl-NL" sz="4800"/>
              <a:t>						</a:t>
            </a:r>
          </a:p>
          <a:p>
            <a:r>
              <a:rPr lang="nl-NL" sz="4800"/>
              <a:t>RECFA visit Nikhef 19 October 2018</a:t>
            </a:r>
          </a:p>
        </p:txBody>
      </p:sp>
      <p:sp>
        <p:nvSpPr>
          <p:cNvPr id="6" name="Tijdelijke aanduiding voor tekst 2">
            <a:extLst>
              <a:ext uri="{FF2B5EF4-FFF2-40B4-BE49-F238E27FC236}">
                <a16:creationId xmlns="" xmlns:a16="http://schemas.microsoft.com/office/drawing/2014/main" id="{96552BE2-9607-ED40-A35B-EE701CBAAF87}"/>
              </a:ext>
            </a:extLst>
          </p:cNvPr>
          <p:cNvSpPr>
            <a:spLocks noGrp="1"/>
          </p:cNvSpPr>
          <p:nvPr>
            <p:ph type="body" sz="quarter" idx="13"/>
          </p:nvPr>
        </p:nvSpPr>
        <p:spPr>
          <a:xfrm>
            <a:off x="13464202" y="7809328"/>
            <a:ext cx="10023055" cy="4050018"/>
          </a:xfrm>
        </p:spPr>
        <p:txBody>
          <a:bodyPr/>
          <a:lstStyle/>
          <a:p>
            <a:r>
              <a:rPr lang="nl-NL" sz="4000"/>
              <a:t>Dorothea Samtleben</a:t>
            </a:r>
          </a:p>
          <a:p>
            <a:r>
              <a:rPr lang="nl-NL" sz="4000" i="1"/>
              <a:t>Nikhef and Leiden University </a:t>
            </a:r>
          </a:p>
        </p:txBody>
      </p:sp>
    </p:spTree>
    <p:extLst>
      <p:ext uri="{BB962C8B-B14F-4D97-AF65-F5344CB8AC3E}">
        <p14:creationId xmlns:p14="http://schemas.microsoft.com/office/powerpoint/2010/main" val="24759241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E376DD8-ADEA-144E-B3CA-74A22C25A759}"/>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Footer Placeholder 2">
            <a:extLst>
              <a:ext uri="{FF2B5EF4-FFF2-40B4-BE49-F238E27FC236}">
                <a16:creationId xmlns="" xmlns:a16="http://schemas.microsoft.com/office/drawing/2014/main" id="{02DDC8D5-37E7-CF42-9ED4-14022778F823}"/>
              </a:ext>
            </a:extLst>
          </p:cNvPr>
          <p:cNvSpPr>
            <a:spLocks noGrp="1"/>
          </p:cNvSpPr>
          <p:nvPr>
            <p:ph type="ftr" sz="quarter" idx="3"/>
          </p:nvPr>
        </p:nvSpPr>
        <p:spPr/>
        <p:txBody>
          <a:bodyPr/>
          <a:lstStyle/>
          <a:p>
            <a:r>
              <a:rPr lang="nl-NL"/>
              <a:t>Dark Matter and Neutrinos</a:t>
            </a:r>
            <a:endParaRPr lang="nl-NL" dirty="0"/>
          </a:p>
        </p:txBody>
      </p:sp>
      <p:sp>
        <p:nvSpPr>
          <p:cNvPr id="5" name="Text Placeholder 4">
            <a:extLst>
              <a:ext uri="{FF2B5EF4-FFF2-40B4-BE49-F238E27FC236}">
                <a16:creationId xmlns="" xmlns:a16="http://schemas.microsoft.com/office/drawing/2014/main" id="{847D0465-7F84-A24A-816B-75FEBC1269FC}"/>
              </a:ext>
            </a:extLst>
          </p:cNvPr>
          <p:cNvSpPr>
            <a:spLocks noGrp="1"/>
          </p:cNvSpPr>
          <p:nvPr>
            <p:ph type="body" sz="half" idx="14"/>
          </p:nvPr>
        </p:nvSpPr>
        <p:spPr>
          <a:xfrm>
            <a:off x="2187226" y="2949222"/>
            <a:ext cx="16580554" cy="7747000"/>
          </a:xfrm>
        </p:spPr>
        <p:txBody>
          <a:bodyPr/>
          <a:lstStyle/>
          <a:p>
            <a:pPr marL="685800" indent="-685800">
              <a:buFont typeface="Arial" panose="020B0604020202020204" pitchFamily="34" charset="0"/>
              <a:buChar char="•"/>
            </a:pPr>
            <a:r>
              <a:rPr lang="en-US" sz="3600" b="1" dirty="0"/>
              <a:t>R. Schön (2015):</a:t>
            </a:r>
            <a:r>
              <a:rPr lang="en-US" sz="3600" dirty="0"/>
              <a:t> “XAMS – development of liquid xenon detector technology for dark matter searches” </a:t>
            </a:r>
          </a:p>
          <a:p>
            <a:pPr marL="685800" indent="-685800">
              <a:buFont typeface="Arial" panose="020B0604020202020204" pitchFamily="34" charset="0"/>
              <a:buChar char="•"/>
            </a:pPr>
            <a:endParaRPr lang="en-US" sz="3600" dirty="0"/>
          </a:p>
          <a:p>
            <a:pPr marL="685800" indent="-685800">
              <a:buFont typeface="Arial" panose="020B0604020202020204" pitchFamily="34" charset="0"/>
              <a:buChar char="•"/>
            </a:pPr>
            <a:r>
              <a:rPr lang="en-US" sz="3600" b="1" dirty="0"/>
              <a:t>A. </a:t>
            </a:r>
            <a:r>
              <a:rPr lang="en-US" sz="3600" b="1" dirty="0" err="1"/>
              <a:t>Tiseni</a:t>
            </a:r>
            <a:r>
              <a:rPr lang="en-US" sz="3600" b="1" dirty="0"/>
              <a:t> (2017):</a:t>
            </a:r>
            <a:r>
              <a:rPr lang="en-US" sz="3600" dirty="0"/>
              <a:t> “Low-mass dark matter search with the XENON100 Experiment”</a:t>
            </a:r>
          </a:p>
          <a:p>
            <a:pPr marL="685800" indent="-685800">
              <a:buFont typeface="Arial" panose="020B0604020202020204" pitchFamily="34" charset="0"/>
              <a:buChar char="•"/>
            </a:pPr>
            <a:endParaRPr lang="en-US" sz="3600" dirty="0"/>
          </a:p>
          <a:p>
            <a:pPr marL="685800" indent="-685800">
              <a:buFont typeface="Arial" panose="020B0604020202020204" pitchFamily="34" charset="0"/>
              <a:buChar char="•"/>
            </a:pPr>
            <a:r>
              <a:rPr lang="en-US" sz="3600" b="1" dirty="0"/>
              <a:t>J. </a:t>
            </a:r>
            <a:r>
              <a:rPr lang="en-US" sz="3600" b="1" dirty="0" err="1"/>
              <a:t>Aalbers</a:t>
            </a:r>
            <a:r>
              <a:rPr lang="en-US" sz="3600" b="1" dirty="0"/>
              <a:t> (2018):</a:t>
            </a:r>
            <a:r>
              <a:rPr lang="en-US" sz="3600" dirty="0"/>
              <a:t> “Dark Matter Search with XENON1T” </a:t>
            </a:r>
          </a:p>
          <a:p>
            <a:pPr marL="685800" indent="-685800">
              <a:buFont typeface="Arial" panose="020B0604020202020204" pitchFamily="34" charset="0"/>
              <a:buChar char="•"/>
            </a:pPr>
            <a:endParaRPr lang="en-US" sz="3600" dirty="0"/>
          </a:p>
          <a:p>
            <a:pPr marL="685800" indent="-685800">
              <a:buFont typeface="Arial" panose="020B0604020202020204" pitchFamily="34" charset="0"/>
              <a:buChar char="•"/>
            </a:pPr>
            <a:r>
              <a:rPr lang="en-US" sz="3600" b="1" dirty="0"/>
              <a:t>P.A. </a:t>
            </a:r>
            <a:r>
              <a:rPr lang="en-US" sz="3600" b="1" dirty="0" err="1"/>
              <a:t>Breur</a:t>
            </a:r>
            <a:r>
              <a:rPr lang="en-US" sz="3600" b="1" dirty="0"/>
              <a:t> (2019): </a:t>
            </a:r>
            <a:r>
              <a:rPr lang="en-US" sz="3600" dirty="0"/>
              <a:t>”Backgrounds in XENON1T”</a:t>
            </a:r>
          </a:p>
          <a:p>
            <a:pPr marL="685800" indent="-685800">
              <a:buFont typeface="Arial" panose="020B0604020202020204" pitchFamily="34" charset="0"/>
              <a:buChar char="•"/>
            </a:pPr>
            <a:endParaRPr lang="en-US" sz="3600" u="sng" dirty="0"/>
          </a:p>
          <a:p>
            <a:pPr marL="685800" indent="-685800">
              <a:buFont typeface="Arial" panose="020B0604020202020204" pitchFamily="34" charset="0"/>
              <a:buChar char="•"/>
            </a:pPr>
            <a:r>
              <a:rPr lang="en-US" sz="3600" b="1" dirty="0"/>
              <a:t>E. </a:t>
            </a:r>
            <a:r>
              <a:rPr lang="en-US" sz="3600" b="1" dirty="0" err="1"/>
              <a:t>Hogenbirk</a:t>
            </a:r>
            <a:r>
              <a:rPr lang="en-US" sz="3600" b="1" dirty="0"/>
              <a:t> (2019):</a:t>
            </a:r>
            <a:r>
              <a:rPr lang="en-US" sz="3600" dirty="0"/>
              <a:t> “A spark in the dark - scintillation time dependence and neutron-induced signals in liquid xenon TPCs”</a:t>
            </a:r>
            <a:endParaRPr lang="en-US" sz="3600" b="1" dirty="0"/>
          </a:p>
          <a:p>
            <a:pPr marL="685800" indent="-685800">
              <a:buFont typeface="Arial" panose="020B0604020202020204" pitchFamily="34" charset="0"/>
              <a:buChar char="•"/>
            </a:pPr>
            <a:endParaRPr lang="en-US" sz="3600" dirty="0"/>
          </a:p>
          <a:p>
            <a:endParaRPr lang="en-US" sz="3600" dirty="0"/>
          </a:p>
        </p:txBody>
      </p:sp>
      <p:sp>
        <p:nvSpPr>
          <p:cNvPr id="6" name="Text Placeholder 5">
            <a:extLst>
              <a:ext uri="{FF2B5EF4-FFF2-40B4-BE49-F238E27FC236}">
                <a16:creationId xmlns="" xmlns:a16="http://schemas.microsoft.com/office/drawing/2014/main" id="{26B68869-023D-AF47-B161-691B53AA4688}"/>
              </a:ext>
            </a:extLst>
          </p:cNvPr>
          <p:cNvSpPr>
            <a:spLocks noGrp="1"/>
          </p:cNvSpPr>
          <p:nvPr>
            <p:ph type="body" sz="quarter" idx="15"/>
          </p:nvPr>
        </p:nvSpPr>
        <p:spPr>
          <a:xfrm>
            <a:off x="635000" y="635000"/>
            <a:ext cx="23114000" cy="1077218"/>
          </a:xfrm>
        </p:spPr>
        <p:txBody>
          <a:bodyPr/>
          <a:lstStyle/>
          <a:p>
            <a:r>
              <a:rPr lang="en-US" dirty="0"/>
              <a:t>Phd Theses (2013-now)</a:t>
            </a:r>
          </a:p>
        </p:txBody>
      </p:sp>
    </p:spTree>
    <p:extLst>
      <p:ext uri="{BB962C8B-B14F-4D97-AF65-F5344CB8AC3E}">
        <p14:creationId xmlns:p14="http://schemas.microsoft.com/office/powerpoint/2010/main" val="25381915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42141A5-BAAA-3D45-9A44-FE99162E4FAE}"/>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3" name="Footer Placeholder 2">
            <a:extLst>
              <a:ext uri="{FF2B5EF4-FFF2-40B4-BE49-F238E27FC236}">
                <a16:creationId xmlns="" xmlns:a16="http://schemas.microsoft.com/office/drawing/2014/main" id="{B5AB71CA-7F5C-184C-AE60-D6F7C3486B59}"/>
              </a:ext>
            </a:extLst>
          </p:cNvPr>
          <p:cNvSpPr>
            <a:spLocks noGrp="1"/>
          </p:cNvSpPr>
          <p:nvPr>
            <p:ph type="ftr" sz="quarter" idx="3"/>
          </p:nvPr>
        </p:nvSpPr>
        <p:spPr/>
        <p:txBody>
          <a:bodyPr/>
          <a:lstStyle/>
          <a:p>
            <a:r>
              <a:rPr lang="nl-NL"/>
              <a:t>Dark Matter and Neutrinos</a:t>
            </a:r>
            <a:endParaRPr lang="nl-NL" dirty="0"/>
          </a:p>
        </p:txBody>
      </p:sp>
      <p:sp>
        <p:nvSpPr>
          <p:cNvPr id="9" name="Text Placeholder 8"/>
          <p:cNvSpPr>
            <a:spLocks noGrp="1"/>
          </p:cNvSpPr>
          <p:nvPr>
            <p:ph type="body" sz="quarter" idx="15"/>
          </p:nvPr>
        </p:nvSpPr>
        <p:spPr>
          <a:xfrm>
            <a:off x="696948" y="189328"/>
            <a:ext cx="23114000" cy="1077218"/>
          </a:xfrm>
        </p:spPr>
        <p:txBody>
          <a:bodyPr/>
          <a:lstStyle/>
          <a:p>
            <a:r>
              <a:rPr lang="en-US"/>
              <a:t>Publications 2013-present</a:t>
            </a:r>
          </a:p>
        </p:txBody>
      </p:sp>
      <p:sp>
        <p:nvSpPr>
          <p:cNvPr id="10" name="TextBox 9">
            <a:extLst>
              <a:ext uri="{FF2B5EF4-FFF2-40B4-BE49-F238E27FC236}">
                <a16:creationId xmlns="" xmlns:a16="http://schemas.microsoft.com/office/drawing/2014/main" id="{10D74EDD-D71B-4B4A-A105-5CD5487B3668}"/>
              </a:ext>
            </a:extLst>
          </p:cNvPr>
          <p:cNvSpPr txBox="1"/>
          <p:nvPr/>
        </p:nvSpPr>
        <p:spPr>
          <a:xfrm>
            <a:off x="262982" y="7738570"/>
            <a:ext cx="1729159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cap="none" dirty="0">
                <a:solidFill>
                  <a:schemeClr val="tx1"/>
                </a:solidFill>
              </a:rPr>
              <a:t>XENON1T</a:t>
            </a:r>
          </a:p>
          <a:p>
            <a:pPr marL="342900" indent="-342900">
              <a:buFont typeface="Arial" panose="020B0604020202020204" pitchFamily="34" charset="0"/>
              <a:buChar char="•"/>
            </a:pPr>
            <a:r>
              <a:rPr lang="en-US" sz="2000" cap="none" dirty="0">
                <a:solidFill>
                  <a:schemeClr val="bg1"/>
                </a:solidFill>
              </a:rPr>
              <a:t>Dark matter search results from a one ton-year exposure of XENON1T, Phys. Rev. Lett. 121, 111302, arXiv:1805.12562</a:t>
            </a:r>
          </a:p>
          <a:p>
            <a:pPr marL="342900" indent="-342900">
              <a:buFont typeface="Arial" panose="020B0604020202020204" pitchFamily="34" charset="0"/>
              <a:buChar char="•"/>
            </a:pPr>
            <a:r>
              <a:rPr lang="en-US" sz="2000" cap="none" dirty="0">
                <a:solidFill>
                  <a:schemeClr val="accent3"/>
                </a:solidFill>
              </a:rPr>
              <a:t>The XENON1T Dark Matter Experiment, XENON Collaboration, Eur. Phys. J. C (2017) 77: 881, arXiv:1708.07051</a:t>
            </a:r>
          </a:p>
          <a:p>
            <a:pPr marL="342900" indent="-342900">
              <a:buFont typeface="Arial" panose="020B0604020202020204" pitchFamily="34" charset="0"/>
              <a:buChar char="•"/>
            </a:pPr>
            <a:r>
              <a:rPr lang="en-US" sz="2000" cap="none" dirty="0">
                <a:solidFill>
                  <a:schemeClr val="bg1"/>
                </a:solidFill>
              </a:rPr>
              <a:t>Material </a:t>
            </a:r>
            <a:r>
              <a:rPr lang="en-US" sz="2000" cap="none" dirty="0" err="1">
                <a:solidFill>
                  <a:schemeClr val="bg1"/>
                </a:solidFill>
              </a:rPr>
              <a:t>radioassay</a:t>
            </a:r>
            <a:r>
              <a:rPr lang="en-US" sz="2000" cap="none" dirty="0">
                <a:solidFill>
                  <a:schemeClr val="bg1"/>
                </a:solidFill>
              </a:rPr>
              <a:t> and selection for the XENON1T dark matter experiment, Eur. Phys. J. C (2017) 77: 890, arXiv:1705.01828</a:t>
            </a:r>
          </a:p>
          <a:p>
            <a:pPr marL="342900" indent="-342900">
              <a:buFont typeface="Arial" panose="020B0604020202020204" pitchFamily="34" charset="0"/>
              <a:buChar char="•"/>
            </a:pPr>
            <a:r>
              <a:rPr lang="en-US" sz="2000" cap="none" dirty="0">
                <a:solidFill>
                  <a:schemeClr val="accent3"/>
                </a:solidFill>
              </a:rPr>
              <a:t>First Dark Matter Search Results from the XENON1T Experiment, Phys. Rev. Lett. 119, 181301 (2017), arXiv:1705.06655 </a:t>
            </a:r>
          </a:p>
          <a:p>
            <a:pPr marL="342900" indent="-342900">
              <a:buFont typeface="Arial" panose="020B0604020202020204" pitchFamily="34" charset="0"/>
              <a:buChar char="•"/>
            </a:pPr>
            <a:r>
              <a:rPr lang="en-US" sz="2000" cap="none" dirty="0">
                <a:solidFill>
                  <a:schemeClr val="bg1"/>
                </a:solidFill>
              </a:rPr>
              <a:t>Removing krypton from xenon by cryogenic distillation to the </a:t>
            </a:r>
            <a:r>
              <a:rPr lang="en-US" sz="2000" cap="none" dirty="0" err="1">
                <a:solidFill>
                  <a:schemeClr val="bg1"/>
                </a:solidFill>
              </a:rPr>
              <a:t>ppq</a:t>
            </a:r>
            <a:r>
              <a:rPr lang="en-US" sz="2000" cap="none" dirty="0">
                <a:solidFill>
                  <a:schemeClr val="bg1"/>
                </a:solidFill>
              </a:rPr>
              <a:t> level, EPJC (2017) 77:275, arXiv:1612.04284</a:t>
            </a:r>
          </a:p>
          <a:p>
            <a:pPr marL="342900" indent="-342900">
              <a:buFont typeface="Arial" panose="020B0604020202020204" pitchFamily="34" charset="0"/>
              <a:buChar char="•"/>
            </a:pPr>
            <a:r>
              <a:rPr lang="en-US" sz="2000" cap="none" dirty="0">
                <a:solidFill>
                  <a:schemeClr val="bg1"/>
                </a:solidFill>
              </a:rPr>
              <a:t>Physics reach of the XENON1T dark matter experiment, JCAP04(2016)02, arXiv:1512.07501 </a:t>
            </a:r>
          </a:p>
          <a:p>
            <a:pPr marL="342900" indent="-342900">
              <a:buFont typeface="Arial" panose="020B0604020202020204" pitchFamily="34" charset="0"/>
              <a:buChar char="•"/>
            </a:pPr>
            <a:r>
              <a:rPr lang="en-US" sz="2000" cap="none" dirty="0">
                <a:solidFill>
                  <a:schemeClr val="bg1"/>
                </a:solidFill>
              </a:rPr>
              <a:t>Lowering the radioactivity of the photomultiplier tubes for the XENON1T dark matter experiment, Eur. Phys. J. C75 (2015) 11, 546, arXiv:1503.07698</a:t>
            </a:r>
          </a:p>
          <a:p>
            <a:pPr marL="342900" indent="-342900">
              <a:buFont typeface="Arial" panose="020B0604020202020204" pitchFamily="34" charset="0"/>
              <a:buChar char="•"/>
            </a:pPr>
            <a:r>
              <a:rPr lang="en-US" sz="2000" cap="none" dirty="0">
                <a:solidFill>
                  <a:schemeClr val="bg1"/>
                </a:solidFill>
              </a:rPr>
              <a:t>Conceptual design and simulation of a water Cherenkov muon veto for the XENON1T experiment, JINST 9, P11006 (2014), arXiv:1406.2374</a:t>
            </a:r>
          </a:p>
          <a:p>
            <a:endParaRPr kumimoji="0" lang="en-US" sz="2000" b="0" i="0" u="none" strike="noStrike" cap="none" spc="0" normalizeH="0" baseline="0" dirty="0">
              <a:ln>
                <a:noFill/>
              </a:ln>
              <a:solidFill>
                <a:schemeClr val="bg1"/>
              </a:solidFill>
              <a:effectLst/>
              <a:uFillTx/>
              <a:latin typeface="+mn-lt"/>
              <a:ea typeface="+mn-ea"/>
              <a:cs typeface="+mn-cs"/>
              <a:sym typeface="Arial"/>
            </a:endParaRPr>
          </a:p>
          <a:p>
            <a:endParaRPr lang="en-US" sz="2000" cap="none" dirty="0">
              <a:solidFill>
                <a:schemeClr val="bg1"/>
              </a:solidFill>
            </a:endParaRPr>
          </a:p>
          <a:p>
            <a:endParaRPr kumimoji="0" lang="en-US" sz="2000" b="0" i="0" u="none" strike="noStrike" cap="none" spc="0" normalizeH="0" baseline="0" dirty="0">
              <a:ln>
                <a:noFill/>
              </a:ln>
              <a:solidFill>
                <a:schemeClr val="bg1"/>
              </a:solidFill>
              <a:effectLst/>
              <a:uFillTx/>
              <a:latin typeface="+mn-lt"/>
              <a:ea typeface="+mn-ea"/>
              <a:cs typeface="+mn-cs"/>
              <a:sym typeface="Arial"/>
            </a:endParaRPr>
          </a:p>
        </p:txBody>
      </p:sp>
      <p:sp>
        <p:nvSpPr>
          <p:cNvPr id="11" name="TextBox 10">
            <a:extLst>
              <a:ext uri="{FF2B5EF4-FFF2-40B4-BE49-F238E27FC236}">
                <a16:creationId xmlns="" xmlns:a16="http://schemas.microsoft.com/office/drawing/2014/main" id="{BF8C31B7-12A4-A84E-B34F-9EAA493C5B4C}"/>
              </a:ext>
            </a:extLst>
          </p:cNvPr>
          <p:cNvSpPr txBox="1"/>
          <p:nvPr/>
        </p:nvSpPr>
        <p:spPr>
          <a:xfrm>
            <a:off x="262982" y="1112418"/>
            <a:ext cx="18423313" cy="7181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cap="none" dirty="0">
                <a:solidFill>
                  <a:schemeClr val="tx1"/>
                </a:solidFill>
              </a:rPr>
              <a:t>XENON100:</a:t>
            </a:r>
          </a:p>
          <a:p>
            <a:pPr marL="342900" indent="-342900">
              <a:buFont typeface="Arial" panose="020B0604020202020204" pitchFamily="34" charset="0"/>
              <a:buChar char="•"/>
            </a:pPr>
            <a:r>
              <a:rPr lang="en-US" sz="2000" cap="none" dirty="0">
                <a:solidFill>
                  <a:schemeClr val="bg1"/>
                </a:solidFill>
              </a:rPr>
              <a:t>Signal Yields of </a:t>
            </a:r>
            <a:r>
              <a:rPr lang="en-US" sz="2000" cap="none" dirty="0" err="1">
                <a:solidFill>
                  <a:schemeClr val="bg1"/>
                </a:solidFill>
              </a:rPr>
              <a:t>keV</a:t>
            </a:r>
            <a:r>
              <a:rPr lang="en-US" sz="2000" cap="none" dirty="0">
                <a:solidFill>
                  <a:schemeClr val="bg1"/>
                </a:solidFill>
              </a:rPr>
              <a:t> Electronic Recoils and Their Discrimination from Nuclear Recoils in Liquid Xenon, Phys. Rev. D 97, 092007 (2018), arXiv:1709.10149</a:t>
            </a:r>
          </a:p>
          <a:p>
            <a:pPr marL="342900" indent="-342900">
              <a:buFont typeface="Arial" panose="020B0604020202020204" pitchFamily="34" charset="0"/>
              <a:buChar char="•"/>
            </a:pPr>
            <a:r>
              <a:rPr lang="en-US" sz="2000" cap="none" dirty="0">
                <a:solidFill>
                  <a:schemeClr val="bg1"/>
                </a:solidFill>
              </a:rPr>
              <a:t>Intrinsic backgrounds from Rn and Kr in the XENON100 experiment, Eur. Phys. J. C 78, 132 (2018), arXiv:1708.03617</a:t>
            </a:r>
          </a:p>
          <a:p>
            <a:pPr marL="342900" indent="-342900">
              <a:buFont typeface="Arial" panose="020B0604020202020204" pitchFamily="34" charset="0"/>
              <a:buChar char="•"/>
            </a:pPr>
            <a:r>
              <a:rPr lang="en-US" sz="2000" cap="none" dirty="0">
                <a:solidFill>
                  <a:schemeClr val="bg1"/>
                </a:solidFill>
              </a:rPr>
              <a:t>Search for Bosonic Super-WIMP Interactions with the XENON100 Experiment, Phys. Rev. D 96, 122002, arXiv:1709.02222</a:t>
            </a:r>
          </a:p>
          <a:p>
            <a:pPr marL="342900" indent="-342900">
              <a:buFont typeface="Arial" panose="020B0604020202020204" pitchFamily="34" charset="0"/>
              <a:buChar char="•"/>
            </a:pPr>
            <a:r>
              <a:rPr lang="en-US" sz="2000" cap="none" dirty="0">
                <a:solidFill>
                  <a:schemeClr val="bg1"/>
                </a:solidFill>
              </a:rPr>
              <a:t>Search for magnetic inelastic dark matter with XENON100, JCAP 10 (2017) 039, arXiv:1704.05804 </a:t>
            </a:r>
          </a:p>
          <a:p>
            <a:pPr marL="342900" indent="-342900">
              <a:buFont typeface="Arial" panose="020B0604020202020204" pitchFamily="34" charset="0"/>
              <a:buChar char="•"/>
            </a:pPr>
            <a:r>
              <a:rPr lang="en-US" sz="2000" cap="none" dirty="0">
                <a:solidFill>
                  <a:schemeClr val="bg1"/>
                </a:solidFill>
              </a:rPr>
              <a:t>Search for WIMP Inelastic Scattering Off Xenon Nuclei With XENON100, Phys. Rev. D 96, 022008 (2017), arXiv:1705.05830</a:t>
            </a:r>
          </a:p>
          <a:p>
            <a:pPr marL="342900" indent="-342900">
              <a:buFont typeface="Arial" panose="020B0604020202020204" pitchFamily="34" charset="0"/>
              <a:buChar char="•"/>
            </a:pPr>
            <a:r>
              <a:rPr lang="en-US" sz="2000" cap="none" dirty="0">
                <a:solidFill>
                  <a:schemeClr val="bg1"/>
                </a:solidFill>
              </a:rPr>
              <a:t>Effective field theory search for high-energy nuclear recoils using the XENON100 dark matter detector, </a:t>
            </a:r>
            <a:r>
              <a:rPr lang="en-US" sz="2000" cap="none" dirty="0" err="1">
                <a:solidFill>
                  <a:schemeClr val="bg1"/>
                </a:solidFill>
              </a:rPr>
              <a:t>Phys.Rev</a:t>
            </a:r>
            <a:r>
              <a:rPr lang="en-US" sz="2000" cap="none" dirty="0">
                <a:solidFill>
                  <a:schemeClr val="bg1"/>
                </a:solidFill>
              </a:rPr>
              <a:t>. D 96 042004 (2017), arXiv:1705.02614</a:t>
            </a:r>
          </a:p>
          <a:p>
            <a:pPr marL="342900" indent="-342900">
              <a:buFont typeface="Arial" panose="020B0604020202020204" pitchFamily="34" charset="0"/>
              <a:buChar char="•"/>
            </a:pPr>
            <a:r>
              <a:rPr lang="en-US" sz="2000" cap="none" dirty="0">
                <a:solidFill>
                  <a:schemeClr val="bg1"/>
                </a:solidFill>
              </a:rPr>
              <a:t>Online Rn-222 removal by cryogenic distillation in the XENON100 experiment, Eur. Phys. J. C 77, 358 (2017), 1702.06942</a:t>
            </a:r>
          </a:p>
          <a:p>
            <a:pPr marL="342900" indent="-342900">
              <a:buFont typeface="Arial" panose="020B0604020202020204" pitchFamily="34" charset="0"/>
              <a:buChar char="•"/>
            </a:pPr>
            <a:r>
              <a:rPr lang="en-US" sz="2000" cap="none" dirty="0">
                <a:solidFill>
                  <a:schemeClr val="bg1"/>
                </a:solidFill>
              </a:rPr>
              <a:t>Results from a calibration of XENON100 using a source of dissolved radon-220, Phys. Rev. D 95, 072008 (2017), arXiv:1611.03585</a:t>
            </a:r>
          </a:p>
          <a:p>
            <a:pPr marL="342900" indent="-342900">
              <a:buFont typeface="Arial" panose="020B0604020202020204" pitchFamily="34" charset="0"/>
              <a:buChar char="•"/>
            </a:pPr>
            <a:r>
              <a:rPr lang="en-US" sz="2000" cap="none" dirty="0">
                <a:solidFill>
                  <a:schemeClr val="bg1"/>
                </a:solidFill>
              </a:rPr>
              <a:t>Search for Electronic Recoil Event Rate Modulation with 4 Years of XENON100 Data, Phys. Rev. Lett. 118, 101101 (2017), arXiv:1701.00769</a:t>
            </a:r>
          </a:p>
          <a:p>
            <a:pPr marL="342900" indent="-342900">
              <a:buFont typeface="Arial" panose="020B0604020202020204" pitchFamily="34" charset="0"/>
              <a:buChar char="•"/>
            </a:pPr>
            <a:r>
              <a:rPr lang="en-US" sz="2000" cap="none" dirty="0">
                <a:solidFill>
                  <a:schemeClr val="bg1"/>
                </a:solidFill>
              </a:rPr>
              <a:t>Search for Double Electron Capture of Xe-124 with XENON100, Phys. Rev. C 95, 024605 (2017), arXiv:1609.03354</a:t>
            </a:r>
          </a:p>
          <a:p>
            <a:pPr marL="342900" indent="-342900">
              <a:buFont typeface="Arial" panose="020B0604020202020204" pitchFamily="34" charset="0"/>
              <a:buChar char="•"/>
            </a:pPr>
            <a:r>
              <a:rPr lang="en-US" sz="2000" cap="none" dirty="0">
                <a:solidFill>
                  <a:schemeClr val="bg1"/>
                </a:solidFill>
              </a:rPr>
              <a:t>XENON100 dark matter results from a combination of 477 live days, Phys. Rev. D 94, 122001 (2016), arXiv:1609.06154</a:t>
            </a:r>
          </a:p>
          <a:p>
            <a:pPr marL="342900" indent="-342900">
              <a:buFont typeface="Arial" panose="020B0604020202020204" pitchFamily="34" charset="0"/>
              <a:buChar char="•"/>
            </a:pPr>
            <a:r>
              <a:rPr lang="en-US" sz="2000" cap="none" dirty="0">
                <a:solidFill>
                  <a:schemeClr val="accent3"/>
                </a:solidFill>
              </a:rPr>
              <a:t>Low-mass dark matter search using ionization signals in XENON100, Phys. Rev. D 94, 092001 (2016), arXiv:1605.06262</a:t>
            </a:r>
          </a:p>
          <a:p>
            <a:pPr marL="342900" indent="-342900">
              <a:buFont typeface="Arial" panose="020B0604020202020204" pitchFamily="34" charset="0"/>
              <a:buChar char="•"/>
            </a:pPr>
            <a:r>
              <a:rPr lang="en-US" sz="2000" cap="none" dirty="0">
                <a:solidFill>
                  <a:schemeClr val="bg1"/>
                </a:solidFill>
              </a:rPr>
              <a:t>Search for Event Rate Modulation in XENON100 Electronic Recoil Data, Phys. Rev. Lett. 115, 091302 (2015), arXiv:1507.07748</a:t>
            </a:r>
          </a:p>
          <a:p>
            <a:pPr marL="342900" indent="-342900">
              <a:buFont typeface="Arial" panose="020B0604020202020204" pitchFamily="34" charset="0"/>
              <a:buChar char="•"/>
            </a:pPr>
            <a:r>
              <a:rPr lang="en-US" sz="2000" cap="none" dirty="0">
                <a:solidFill>
                  <a:schemeClr val="bg1"/>
                </a:solidFill>
              </a:rPr>
              <a:t>Exclusion of Leptophilic Dark Matter Models using XENON100 Electronic Recoil Data, Science 2015 vol. 349 no. 6250 pp. 851, arxiv:1507.07747</a:t>
            </a:r>
          </a:p>
          <a:p>
            <a:pPr marL="342900" indent="-342900">
              <a:buFont typeface="Arial" panose="020B0604020202020204" pitchFamily="34" charset="0"/>
              <a:buChar char="•"/>
            </a:pPr>
            <a:r>
              <a:rPr lang="en-US" sz="2000" cap="none" dirty="0">
                <a:solidFill>
                  <a:schemeClr val="bg1"/>
                </a:solidFill>
              </a:rPr>
              <a:t>First Axion Results from the XENON100 Experiment, Phys. Rev. D 90, 062009, arXiv:1404.1455</a:t>
            </a:r>
          </a:p>
          <a:p>
            <a:pPr marL="342900" indent="-342900">
              <a:buFont typeface="Arial" panose="020B0604020202020204" pitchFamily="34" charset="0"/>
              <a:buChar char="•"/>
            </a:pPr>
            <a:r>
              <a:rPr lang="en-US" sz="2000" cap="none" dirty="0">
                <a:solidFill>
                  <a:schemeClr val="bg1"/>
                </a:solidFill>
              </a:rPr>
              <a:t>Observation and applications of single-electron charge signals in the XENON100 experiment, J. Phys. G: </a:t>
            </a:r>
            <a:r>
              <a:rPr lang="en-US" sz="2000" cap="none" dirty="0" err="1">
                <a:solidFill>
                  <a:schemeClr val="bg1"/>
                </a:solidFill>
              </a:rPr>
              <a:t>Nucl</a:t>
            </a:r>
            <a:r>
              <a:rPr lang="en-US" sz="2000" cap="none" dirty="0">
                <a:solidFill>
                  <a:schemeClr val="bg1"/>
                </a:solidFill>
              </a:rPr>
              <a:t>. Part. Phys. 41 (2014) 035201, arXiv:1311.1088</a:t>
            </a:r>
          </a:p>
          <a:p>
            <a:pPr marL="342900" indent="-342900">
              <a:buFont typeface="Arial" panose="020B0604020202020204" pitchFamily="34" charset="0"/>
              <a:buChar char="•"/>
            </a:pPr>
            <a:r>
              <a:rPr lang="en-US" sz="2000" cap="none" dirty="0">
                <a:solidFill>
                  <a:schemeClr val="accent3"/>
                </a:solidFill>
              </a:rPr>
              <a:t>Analysis of the XENON100 Dark Matter Search Data, </a:t>
            </a:r>
            <a:r>
              <a:rPr lang="en-US" sz="2000" cap="none" dirty="0" err="1">
                <a:solidFill>
                  <a:schemeClr val="accent3"/>
                </a:solidFill>
              </a:rPr>
              <a:t>Astropart.Phys</a:t>
            </a:r>
            <a:r>
              <a:rPr lang="en-US" sz="2000" cap="none" dirty="0">
                <a:solidFill>
                  <a:schemeClr val="accent3"/>
                </a:solidFill>
              </a:rPr>
              <a:t>. 54 (2014) 11, arXiv:1207.3458</a:t>
            </a:r>
          </a:p>
          <a:p>
            <a:pPr marL="342900" indent="-342900">
              <a:buFont typeface="Arial" panose="020B0604020202020204" pitchFamily="34" charset="0"/>
              <a:buChar char="•"/>
            </a:pPr>
            <a:r>
              <a:rPr lang="en-US" sz="2000" cap="none" dirty="0">
                <a:solidFill>
                  <a:schemeClr val="bg1"/>
                </a:solidFill>
              </a:rPr>
              <a:t>The neutron background of the XENON100 dark matter search experiment, J. Phys. G: </a:t>
            </a:r>
            <a:r>
              <a:rPr lang="en-US" sz="2000" cap="none" dirty="0" err="1">
                <a:solidFill>
                  <a:schemeClr val="bg1"/>
                </a:solidFill>
              </a:rPr>
              <a:t>Nucl</a:t>
            </a:r>
            <a:r>
              <a:rPr lang="en-US" sz="2000" cap="none" dirty="0">
                <a:solidFill>
                  <a:schemeClr val="bg1"/>
                </a:solidFill>
              </a:rPr>
              <a:t>. Part. Phys. 40, 115201 (2013), arXiv:1306.2303</a:t>
            </a:r>
          </a:p>
          <a:p>
            <a:pPr marL="342900" indent="-342900">
              <a:buFont typeface="Arial" panose="020B0604020202020204" pitchFamily="34" charset="0"/>
              <a:buChar char="•"/>
            </a:pPr>
            <a:r>
              <a:rPr lang="en-US" sz="2000" cap="none" dirty="0">
                <a:solidFill>
                  <a:schemeClr val="bg1"/>
                </a:solidFill>
              </a:rPr>
              <a:t>Response of the XENON100 dark matter detector to nuclear recoils, Phys. Rev. D 88, 012006 (2013), arXiv:1304.1427</a:t>
            </a:r>
          </a:p>
          <a:p>
            <a:pPr marL="342900" indent="-342900">
              <a:buFont typeface="Arial" panose="020B0604020202020204" pitchFamily="34" charset="0"/>
              <a:buChar char="•"/>
            </a:pPr>
            <a:r>
              <a:rPr lang="en-US" sz="2000" cap="none" dirty="0">
                <a:solidFill>
                  <a:schemeClr val="bg1"/>
                </a:solidFill>
              </a:rPr>
              <a:t>Limits on spin-dependent WIMP-nucleon cross sections from 225 live days of XENON100 data, Phys. Rev. Lett. 111, 021301 (2013), arXiv:1301.6620</a:t>
            </a:r>
            <a:endParaRPr kumimoji="0" lang="en-US" sz="2000" b="0" i="0" u="none" strike="noStrike" cap="none" spc="0" normalizeH="0" baseline="0" dirty="0">
              <a:ln>
                <a:noFill/>
              </a:ln>
              <a:solidFill>
                <a:schemeClr val="bg1"/>
              </a:solidFill>
              <a:effectLst/>
              <a:uFillTx/>
              <a:latin typeface="+mn-lt"/>
              <a:ea typeface="+mn-ea"/>
              <a:cs typeface="+mn-cs"/>
              <a:sym typeface="Arial"/>
            </a:endParaRPr>
          </a:p>
          <a:p>
            <a:endParaRPr lang="en-US" sz="2000" cap="none" dirty="0">
              <a:solidFill>
                <a:schemeClr val="bg1"/>
              </a:solidFill>
            </a:endParaRPr>
          </a:p>
          <a:p>
            <a:endParaRPr kumimoji="0" lang="en-US" sz="2000" b="0" i="0" u="none" strike="noStrike" cap="none" spc="0" normalizeH="0" baseline="0" dirty="0">
              <a:ln>
                <a:noFill/>
              </a:ln>
              <a:solidFill>
                <a:schemeClr val="bg1"/>
              </a:solidFill>
              <a:effectLst/>
              <a:uFillTx/>
              <a:latin typeface="+mn-lt"/>
              <a:ea typeface="+mn-ea"/>
              <a:cs typeface="+mn-cs"/>
              <a:sym typeface="Arial"/>
            </a:endParaRPr>
          </a:p>
        </p:txBody>
      </p:sp>
      <p:sp>
        <p:nvSpPr>
          <p:cNvPr id="15" name="TextBox 14">
            <a:extLst>
              <a:ext uri="{FF2B5EF4-FFF2-40B4-BE49-F238E27FC236}">
                <a16:creationId xmlns="" xmlns:a16="http://schemas.microsoft.com/office/drawing/2014/main" id="{1FB33825-0270-8F4A-B59A-9B317B850BE2}"/>
              </a:ext>
            </a:extLst>
          </p:cNvPr>
          <p:cNvSpPr txBox="1"/>
          <p:nvPr/>
        </p:nvSpPr>
        <p:spPr>
          <a:xfrm>
            <a:off x="262982" y="10696970"/>
            <a:ext cx="16890842"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cap="none" dirty="0">
                <a:solidFill>
                  <a:schemeClr val="tx1"/>
                </a:solidFill>
              </a:rPr>
              <a:t>XAMS</a:t>
            </a:r>
          </a:p>
          <a:p>
            <a:pPr marL="342900" indent="-342900">
              <a:buFont typeface="Arial" panose="020B0604020202020204" pitchFamily="34" charset="0"/>
              <a:buChar char="•"/>
            </a:pPr>
            <a:r>
              <a:rPr lang="en-US" sz="2000" cap="none" dirty="0">
                <a:solidFill>
                  <a:schemeClr val="accent3"/>
                </a:solidFill>
              </a:rPr>
              <a:t>Field dependence of electronic recoil signals in a dual-phase liquid xenon time projection chamber, Accept. JINST, arXiv:1807.07121</a:t>
            </a:r>
          </a:p>
          <a:p>
            <a:pPr marL="342900" indent="-342900">
              <a:buFont typeface="Arial" panose="020B0604020202020204" pitchFamily="34" charset="0"/>
              <a:buChar char="•"/>
            </a:pPr>
            <a:r>
              <a:rPr lang="en-US" sz="2000" cap="none" dirty="0">
                <a:solidFill>
                  <a:schemeClr val="accent3"/>
                </a:solidFill>
              </a:rPr>
              <a:t>Precision measurements of the scintillation pulse shape for low-energy recoils in liquid xenon, JINST 13 (2018) no.05, P05016, arXiv:1803.07935</a:t>
            </a:r>
          </a:p>
          <a:p>
            <a:pPr marL="342900" indent="-342900">
              <a:buFont typeface="Arial" panose="020B0604020202020204" pitchFamily="34" charset="0"/>
              <a:buChar char="•"/>
            </a:pPr>
            <a:r>
              <a:rPr lang="en-US" sz="2000" cap="none" dirty="0">
                <a:solidFill>
                  <a:schemeClr val="accent3"/>
                </a:solidFill>
              </a:rPr>
              <a:t>Commissioning of a dual-phase xenon TPC at </a:t>
            </a:r>
            <a:r>
              <a:rPr lang="en-US" sz="2000" cap="none" dirty="0" err="1">
                <a:solidFill>
                  <a:schemeClr val="accent3"/>
                </a:solidFill>
              </a:rPr>
              <a:t>Nikhef</a:t>
            </a:r>
            <a:r>
              <a:rPr lang="en-US" sz="2000" cap="none" dirty="0">
                <a:solidFill>
                  <a:schemeClr val="accent3"/>
                </a:solidFill>
              </a:rPr>
              <a:t>, NIM A840 (2016), arXiv:1602.01974</a:t>
            </a:r>
          </a:p>
          <a:p>
            <a:pPr marL="342900" indent="-342900">
              <a:buFont typeface="Arial" panose="020B0604020202020204" pitchFamily="34" charset="0"/>
              <a:buChar char="•"/>
            </a:pPr>
            <a:endParaRPr kumimoji="0" lang="en-US" sz="2000" b="0" i="0" u="none" strike="noStrike" cap="none" spc="0" normalizeH="0" baseline="0" dirty="0">
              <a:ln>
                <a:noFill/>
              </a:ln>
              <a:solidFill>
                <a:schemeClr val="accent3"/>
              </a:solidFill>
              <a:effectLst/>
              <a:uFillTx/>
              <a:latin typeface="+mn-lt"/>
              <a:ea typeface="+mn-ea"/>
              <a:cs typeface="+mn-cs"/>
              <a:sym typeface="Arial"/>
            </a:endParaRPr>
          </a:p>
          <a:p>
            <a:endParaRPr lang="en-US" sz="2000" cap="none" dirty="0">
              <a:solidFill>
                <a:schemeClr val="bg1"/>
              </a:solidFill>
            </a:endParaRPr>
          </a:p>
          <a:p>
            <a:endParaRPr kumimoji="0" lang="en-US" sz="2000" b="0" i="0" u="none" strike="noStrike" cap="none" spc="0" normalizeH="0" baseline="0" dirty="0">
              <a:ln>
                <a:noFill/>
              </a:ln>
              <a:solidFill>
                <a:schemeClr val="bg1"/>
              </a:solidFill>
              <a:effectLst/>
              <a:uFillTx/>
              <a:latin typeface="+mn-lt"/>
              <a:ea typeface="+mn-ea"/>
              <a:cs typeface="+mn-cs"/>
              <a:sym typeface="Arial"/>
            </a:endParaRPr>
          </a:p>
        </p:txBody>
      </p:sp>
      <p:sp>
        <p:nvSpPr>
          <p:cNvPr id="16" name="TextBox 15">
            <a:extLst>
              <a:ext uri="{FF2B5EF4-FFF2-40B4-BE49-F238E27FC236}">
                <a16:creationId xmlns="" xmlns:a16="http://schemas.microsoft.com/office/drawing/2014/main" id="{18F108C8-1E91-014C-9DA9-F2D7035F2C1E}"/>
              </a:ext>
            </a:extLst>
          </p:cNvPr>
          <p:cNvSpPr txBox="1"/>
          <p:nvPr/>
        </p:nvSpPr>
        <p:spPr>
          <a:xfrm>
            <a:off x="19718215" y="8858205"/>
            <a:ext cx="25824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488 citations</a:t>
            </a:r>
          </a:p>
        </p:txBody>
      </p:sp>
      <p:sp>
        <p:nvSpPr>
          <p:cNvPr id="17" name="TextBox 16">
            <a:extLst>
              <a:ext uri="{FF2B5EF4-FFF2-40B4-BE49-F238E27FC236}">
                <a16:creationId xmlns="" xmlns:a16="http://schemas.microsoft.com/office/drawing/2014/main" id="{9BF0B293-0889-B04C-9230-A641254C4F24}"/>
              </a:ext>
            </a:extLst>
          </p:cNvPr>
          <p:cNvSpPr txBox="1"/>
          <p:nvPr/>
        </p:nvSpPr>
        <p:spPr>
          <a:xfrm>
            <a:off x="19718215" y="9472998"/>
            <a:ext cx="25824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348 citations</a:t>
            </a:r>
          </a:p>
        </p:txBody>
      </p:sp>
      <p:cxnSp>
        <p:nvCxnSpPr>
          <p:cNvPr id="19" name="Straight Arrow Connector 18">
            <a:extLst>
              <a:ext uri="{FF2B5EF4-FFF2-40B4-BE49-F238E27FC236}">
                <a16:creationId xmlns="" xmlns:a16="http://schemas.microsoft.com/office/drawing/2014/main" id="{8BED7B44-FE72-6748-8ACB-670EFBFA9D7A}"/>
              </a:ext>
            </a:extLst>
          </p:cNvPr>
          <p:cNvCxnSpPr>
            <a:cxnSpLocks/>
          </p:cNvCxnSpPr>
          <p:nvPr/>
        </p:nvCxnSpPr>
        <p:spPr>
          <a:xfrm flipH="1">
            <a:off x="14560062" y="9179715"/>
            <a:ext cx="4796020"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 xmlns:a16="http://schemas.microsoft.com/office/drawing/2014/main" id="{9E06FB22-374D-B647-AD25-A7361C80FD92}"/>
              </a:ext>
            </a:extLst>
          </p:cNvPr>
          <p:cNvCxnSpPr>
            <a:cxnSpLocks/>
          </p:cNvCxnSpPr>
          <p:nvPr/>
        </p:nvCxnSpPr>
        <p:spPr>
          <a:xfrm flipH="1">
            <a:off x="11769969" y="9770515"/>
            <a:ext cx="7586114"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 xmlns:a16="http://schemas.microsoft.com/office/drawing/2014/main" id="{3A91EF8A-683B-744A-992B-E0028A5DB4F6}"/>
              </a:ext>
            </a:extLst>
          </p:cNvPr>
          <p:cNvSpPr txBox="1"/>
          <p:nvPr/>
        </p:nvSpPr>
        <p:spPr>
          <a:xfrm>
            <a:off x="19718215" y="7154092"/>
            <a:ext cx="25824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316 citations</a:t>
            </a:r>
          </a:p>
        </p:txBody>
      </p:sp>
      <p:cxnSp>
        <p:nvCxnSpPr>
          <p:cNvPr id="28" name="Straight Arrow Connector 27">
            <a:extLst>
              <a:ext uri="{FF2B5EF4-FFF2-40B4-BE49-F238E27FC236}">
                <a16:creationId xmlns="" xmlns:a16="http://schemas.microsoft.com/office/drawing/2014/main" id="{C24B954D-F68A-6A44-B508-8B4492DBEC35}"/>
              </a:ext>
            </a:extLst>
          </p:cNvPr>
          <p:cNvCxnSpPr>
            <a:cxnSpLocks/>
          </p:cNvCxnSpPr>
          <p:nvPr/>
        </p:nvCxnSpPr>
        <p:spPr>
          <a:xfrm flipH="1">
            <a:off x="17602841" y="7451609"/>
            <a:ext cx="1704975"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 xmlns:a16="http://schemas.microsoft.com/office/drawing/2014/main" id="{FA8D4582-5B53-CB4A-BF8F-75A29EE8D92F}"/>
              </a:ext>
            </a:extLst>
          </p:cNvPr>
          <p:cNvCxnSpPr>
            <a:cxnSpLocks/>
          </p:cNvCxnSpPr>
          <p:nvPr/>
        </p:nvCxnSpPr>
        <p:spPr>
          <a:xfrm flipH="1">
            <a:off x="14231815" y="8272854"/>
            <a:ext cx="5076001"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 xmlns:a16="http://schemas.microsoft.com/office/drawing/2014/main" id="{EFEA9271-FED5-E54F-94B8-0A59F1E38DBF}"/>
              </a:ext>
            </a:extLst>
          </p:cNvPr>
          <p:cNvSpPr txBox="1"/>
          <p:nvPr/>
        </p:nvSpPr>
        <p:spPr>
          <a:xfrm>
            <a:off x="19718215" y="7965652"/>
            <a:ext cx="25824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109 citations</a:t>
            </a:r>
          </a:p>
        </p:txBody>
      </p:sp>
      <p:sp>
        <p:nvSpPr>
          <p:cNvPr id="35" name="TextBox 34">
            <a:extLst>
              <a:ext uri="{FF2B5EF4-FFF2-40B4-BE49-F238E27FC236}">
                <a16:creationId xmlns="" xmlns:a16="http://schemas.microsoft.com/office/drawing/2014/main" id="{87DA2EAD-7465-6044-9719-665BC3136182}"/>
              </a:ext>
            </a:extLst>
          </p:cNvPr>
          <p:cNvSpPr txBox="1"/>
          <p:nvPr/>
        </p:nvSpPr>
        <p:spPr>
          <a:xfrm>
            <a:off x="20312929" y="11811498"/>
            <a:ext cx="397544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800" cap="none" dirty="0">
                <a:solidFill>
                  <a:schemeClr val="bg1"/>
                </a:solidFill>
              </a:rPr>
              <a:t>C</a:t>
            </a:r>
            <a:r>
              <a:rPr kumimoji="0" lang="en-US" sz="1800" i="0" u="none" strike="noStrike" cap="none" spc="0" normalizeH="0" baseline="0" dirty="0">
                <a:ln>
                  <a:noFill/>
                </a:ln>
                <a:solidFill>
                  <a:schemeClr val="bg1"/>
                </a:solidFill>
                <a:effectLst/>
                <a:uFillTx/>
                <a:latin typeface="+mn-lt"/>
                <a:ea typeface="+mn-ea"/>
                <a:cs typeface="+mn-cs"/>
                <a:sym typeface="Arial"/>
              </a:rPr>
              <a:t>itation </a:t>
            </a:r>
            <a:r>
              <a:rPr kumimoji="0" lang="en-US" sz="1800" i="0" u="none" strike="noStrike" cap="none" spc="0" normalizeH="0" baseline="0" dirty="0" err="1">
                <a:ln>
                  <a:noFill/>
                </a:ln>
                <a:solidFill>
                  <a:schemeClr val="bg1"/>
                </a:solidFill>
                <a:effectLst/>
                <a:uFillTx/>
                <a:latin typeface="+mn-lt"/>
                <a:ea typeface="+mn-ea"/>
                <a:cs typeface="+mn-cs"/>
                <a:sym typeface="Arial"/>
              </a:rPr>
              <a:t>cnt</a:t>
            </a:r>
            <a:r>
              <a:rPr kumimoji="0" lang="en-US" sz="1800" i="0" u="none" strike="noStrike" cap="none" spc="0" normalizeH="0" baseline="0" dirty="0">
                <a:ln>
                  <a:noFill/>
                </a:ln>
                <a:solidFill>
                  <a:schemeClr val="bg1"/>
                </a:solidFill>
                <a:effectLst/>
                <a:uFillTx/>
                <a:latin typeface="+mn-lt"/>
                <a:ea typeface="+mn-ea"/>
                <a:cs typeface="+mn-cs"/>
                <a:sym typeface="Arial"/>
              </a:rPr>
              <a:t> from inspire, Oct 16, 2018</a:t>
            </a:r>
          </a:p>
        </p:txBody>
      </p:sp>
      <p:sp>
        <p:nvSpPr>
          <p:cNvPr id="36" name="TextBox 35">
            <a:extLst>
              <a:ext uri="{FF2B5EF4-FFF2-40B4-BE49-F238E27FC236}">
                <a16:creationId xmlns="" xmlns:a16="http://schemas.microsoft.com/office/drawing/2014/main" id="{B9C9480E-BB15-2842-B315-D3E2C5086D50}"/>
              </a:ext>
            </a:extLst>
          </p:cNvPr>
          <p:cNvSpPr txBox="1"/>
          <p:nvPr/>
        </p:nvSpPr>
        <p:spPr>
          <a:xfrm>
            <a:off x="19718214" y="4728713"/>
            <a:ext cx="23548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38 citations</a:t>
            </a:r>
          </a:p>
        </p:txBody>
      </p:sp>
      <p:cxnSp>
        <p:nvCxnSpPr>
          <p:cNvPr id="37" name="Straight Arrow Connector 36">
            <a:extLst>
              <a:ext uri="{FF2B5EF4-FFF2-40B4-BE49-F238E27FC236}">
                <a16:creationId xmlns="" xmlns:a16="http://schemas.microsoft.com/office/drawing/2014/main" id="{0995F069-659D-3C42-92EC-000CC5CD5FD4}"/>
              </a:ext>
            </a:extLst>
          </p:cNvPr>
          <p:cNvCxnSpPr>
            <a:cxnSpLocks/>
          </p:cNvCxnSpPr>
          <p:nvPr/>
        </p:nvCxnSpPr>
        <p:spPr>
          <a:xfrm flipH="1">
            <a:off x="14560062" y="5010239"/>
            <a:ext cx="4747754"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sp>
        <p:nvSpPr>
          <p:cNvPr id="39" name="TextBox 38">
            <a:extLst>
              <a:ext uri="{FF2B5EF4-FFF2-40B4-BE49-F238E27FC236}">
                <a16:creationId xmlns="" xmlns:a16="http://schemas.microsoft.com/office/drawing/2014/main" id="{44EEC469-D3EB-D24D-9216-A31AEF467735}"/>
              </a:ext>
            </a:extLst>
          </p:cNvPr>
          <p:cNvSpPr txBox="1"/>
          <p:nvPr/>
        </p:nvSpPr>
        <p:spPr>
          <a:xfrm>
            <a:off x="19718214" y="4276764"/>
            <a:ext cx="23548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94 citations</a:t>
            </a:r>
          </a:p>
        </p:txBody>
      </p:sp>
      <p:cxnSp>
        <p:nvCxnSpPr>
          <p:cNvPr id="40" name="Straight Arrow Connector 39">
            <a:extLst>
              <a:ext uri="{FF2B5EF4-FFF2-40B4-BE49-F238E27FC236}">
                <a16:creationId xmlns="" xmlns:a16="http://schemas.microsoft.com/office/drawing/2014/main" id="{D5BEF2F6-2719-804D-9E63-3D95C9551EB7}"/>
              </a:ext>
            </a:extLst>
          </p:cNvPr>
          <p:cNvCxnSpPr>
            <a:cxnSpLocks/>
          </p:cNvCxnSpPr>
          <p:nvPr/>
        </p:nvCxnSpPr>
        <p:spPr>
          <a:xfrm flipH="1">
            <a:off x="14560062" y="4684183"/>
            <a:ext cx="4747754"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 xmlns:a16="http://schemas.microsoft.com/office/drawing/2014/main" id="{6886EA8F-1A3E-C344-8800-1CE4AF7B6EF8}"/>
              </a:ext>
            </a:extLst>
          </p:cNvPr>
          <p:cNvCxnSpPr>
            <a:cxnSpLocks/>
          </p:cNvCxnSpPr>
          <p:nvPr/>
        </p:nvCxnSpPr>
        <p:spPr>
          <a:xfrm flipH="1">
            <a:off x="12496800" y="6548152"/>
            <a:ext cx="6811016" cy="0"/>
          </a:xfrm>
          <a:prstGeom prst="straightConnector1">
            <a:avLst/>
          </a:prstGeom>
          <a:noFill/>
          <a:ln w="60325" cap="flat">
            <a:solidFill>
              <a:schemeClr val="accent1"/>
            </a:solidFill>
            <a:prstDash val="solid"/>
            <a:miter lim="400000"/>
            <a:tailEnd type="stealth"/>
          </a:ln>
          <a:effectLst/>
          <a:sp3d/>
        </p:spPr>
        <p:style>
          <a:lnRef idx="0">
            <a:scrgbClr r="0" g="0" b="0"/>
          </a:lnRef>
          <a:fillRef idx="0">
            <a:scrgbClr r="0" g="0" b="0"/>
          </a:fillRef>
          <a:effectRef idx="0">
            <a:scrgbClr r="0" g="0" b="0"/>
          </a:effectRef>
          <a:fontRef idx="none"/>
        </p:style>
      </p:cxnSp>
      <p:sp>
        <p:nvSpPr>
          <p:cNvPr id="44" name="TextBox 43">
            <a:extLst>
              <a:ext uri="{FF2B5EF4-FFF2-40B4-BE49-F238E27FC236}">
                <a16:creationId xmlns="" xmlns:a16="http://schemas.microsoft.com/office/drawing/2014/main" id="{12AFD46A-9046-C14A-9F30-6DF2CBEFDF4D}"/>
              </a:ext>
            </a:extLst>
          </p:cNvPr>
          <p:cNvSpPr txBox="1"/>
          <p:nvPr/>
        </p:nvSpPr>
        <p:spPr>
          <a:xfrm>
            <a:off x="19718214" y="6222187"/>
            <a:ext cx="23548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Arial"/>
              </a:rPr>
              <a:t>71 citations</a:t>
            </a:r>
          </a:p>
        </p:txBody>
      </p:sp>
      <p:sp>
        <p:nvSpPr>
          <p:cNvPr id="45" name="Rectangle 44">
            <a:extLst>
              <a:ext uri="{FF2B5EF4-FFF2-40B4-BE49-F238E27FC236}">
                <a16:creationId xmlns="" xmlns:a16="http://schemas.microsoft.com/office/drawing/2014/main" id="{67EFBF37-AA43-DD4B-A6AB-F68D062F1FEF}"/>
              </a:ext>
            </a:extLst>
          </p:cNvPr>
          <p:cNvSpPr/>
          <p:nvPr/>
        </p:nvSpPr>
        <p:spPr>
          <a:xfrm>
            <a:off x="20312929" y="11334426"/>
            <a:ext cx="3839513" cy="400110"/>
          </a:xfrm>
          <a:prstGeom prst="rect">
            <a:avLst/>
          </a:prstGeom>
        </p:spPr>
        <p:txBody>
          <a:bodyPr wrap="none">
            <a:spAutoFit/>
          </a:bodyPr>
          <a:lstStyle/>
          <a:p>
            <a:r>
              <a:rPr lang="en-US" sz="2000" cap="none" dirty="0">
                <a:solidFill>
                  <a:schemeClr val="accent3"/>
                </a:solidFill>
              </a:rPr>
              <a:t>Cyan = large </a:t>
            </a:r>
            <a:r>
              <a:rPr lang="en-US" sz="2000" cap="none" dirty="0" err="1">
                <a:solidFill>
                  <a:schemeClr val="accent3"/>
                </a:solidFill>
              </a:rPr>
              <a:t>Nikhef</a:t>
            </a:r>
            <a:r>
              <a:rPr lang="en-US" sz="2000" cap="none" dirty="0">
                <a:solidFill>
                  <a:schemeClr val="accent3"/>
                </a:solidFill>
              </a:rPr>
              <a:t> contribution</a:t>
            </a:r>
            <a:endParaRPr lang="en-US" sz="2000" dirty="0"/>
          </a:p>
        </p:txBody>
      </p:sp>
    </p:spTree>
    <p:extLst>
      <p:ext uri="{BB962C8B-B14F-4D97-AF65-F5344CB8AC3E}">
        <p14:creationId xmlns:p14="http://schemas.microsoft.com/office/powerpoint/2010/main" val="11463554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4FF579B-4969-1A43-BCFE-6F2307DAF4DA}"/>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3" name="Footer Placeholder 2">
            <a:extLst>
              <a:ext uri="{FF2B5EF4-FFF2-40B4-BE49-F238E27FC236}">
                <a16:creationId xmlns="" xmlns:a16="http://schemas.microsoft.com/office/drawing/2014/main" id="{210D238C-16CC-DB4F-9940-1EC32B8D975A}"/>
              </a:ext>
            </a:extLst>
          </p:cNvPr>
          <p:cNvSpPr>
            <a:spLocks noGrp="1"/>
          </p:cNvSpPr>
          <p:nvPr>
            <p:ph type="ftr" sz="quarter" idx="3"/>
          </p:nvPr>
        </p:nvSpPr>
        <p:spPr/>
        <p:txBody>
          <a:bodyPr/>
          <a:lstStyle/>
          <a:p>
            <a:r>
              <a:rPr lang="nl-NL"/>
              <a:t>Dark Matter and Neutrinos</a:t>
            </a:r>
            <a:endParaRPr lang="nl-NL" dirty="0"/>
          </a:p>
        </p:txBody>
      </p:sp>
      <p:sp>
        <p:nvSpPr>
          <p:cNvPr id="6" name="Text Placeholder 5">
            <a:extLst>
              <a:ext uri="{FF2B5EF4-FFF2-40B4-BE49-F238E27FC236}">
                <a16:creationId xmlns="" xmlns:a16="http://schemas.microsoft.com/office/drawing/2014/main" id="{08BAD427-D6D9-3844-8823-798F8CFCE714}"/>
              </a:ext>
            </a:extLst>
          </p:cNvPr>
          <p:cNvSpPr>
            <a:spLocks noGrp="1"/>
          </p:cNvSpPr>
          <p:nvPr>
            <p:ph type="body" sz="quarter" idx="15"/>
          </p:nvPr>
        </p:nvSpPr>
        <p:spPr>
          <a:xfrm>
            <a:off x="635000" y="635000"/>
            <a:ext cx="23114000" cy="1077218"/>
          </a:xfrm>
        </p:spPr>
        <p:txBody>
          <a:bodyPr/>
          <a:lstStyle/>
          <a:p>
            <a:r>
              <a:rPr lang="en-US" dirty="0"/>
              <a:t>Analysis Highlights from the </a:t>
            </a:r>
            <a:r>
              <a:rPr lang="en-US" dirty="0" err="1"/>
              <a:t>Nikhef</a:t>
            </a:r>
            <a:r>
              <a:rPr lang="en-US" dirty="0"/>
              <a:t> GROUP</a:t>
            </a:r>
          </a:p>
        </p:txBody>
      </p:sp>
      <p:pic>
        <p:nvPicPr>
          <p:cNvPr id="8" name="Picture 7">
            <a:extLst>
              <a:ext uri="{FF2B5EF4-FFF2-40B4-BE49-F238E27FC236}">
                <a16:creationId xmlns="" xmlns:a16="http://schemas.microsoft.com/office/drawing/2014/main" id="{0A384875-C2AB-544E-A180-CF588186E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7" y="3415848"/>
            <a:ext cx="6361223" cy="5087172"/>
          </a:xfrm>
          <a:prstGeom prst="rect">
            <a:avLst/>
          </a:prstGeom>
        </p:spPr>
      </p:pic>
      <p:pic>
        <p:nvPicPr>
          <p:cNvPr id="10" name="Picture 9">
            <a:extLst>
              <a:ext uri="{FF2B5EF4-FFF2-40B4-BE49-F238E27FC236}">
                <a16:creationId xmlns="" xmlns:a16="http://schemas.microsoft.com/office/drawing/2014/main" id="{C6C9A394-842C-A241-B8C1-FC7D3D4FE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836" y="3345510"/>
            <a:ext cx="7293196" cy="4921015"/>
          </a:xfrm>
          <a:prstGeom prst="rect">
            <a:avLst/>
          </a:prstGeom>
        </p:spPr>
      </p:pic>
      <p:sp>
        <p:nvSpPr>
          <p:cNvPr id="11" name="TextBox 10">
            <a:extLst>
              <a:ext uri="{FF2B5EF4-FFF2-40B4-BE49-F238E27FC236}">
                <a16:creationId xmlns="" xmlns:a16="http://schemas.microsoft.com/office/drawing/2014/main" id="{584A2711-F0C6-0548-A281-F2C465AC836F}"/>
              </a:ext>
            </a:extLst>
          </p:cNvPr>
          <p:cNvSpPr txBox="1"/>
          <p:nvPr/>
        </p:nvSpPr>
        <p:spPr>
          <a:xfrm>
            <a:off x="1090477" y="2907810"/>
            <a:ext cx="452207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3200" b="0" i="0" u="none" strike="noStrike" cap="none" spc="0" normalizeH="0" baseline="0" dirty="0">
                <a:ln>
                  <a:noFill/>
                </a:ln>
                <a:solidFill>
                  <a:schemeClr val="bg1"/>
                </a:solidFill>
                <a:effectLst/>
                <a:uFillTx/>
                <a:latin typeface="+mn-lt"/>
                <a:ea typeface="+mn-ea"/>
                <a:cs typeface="+mn-cs"/>
                <a:sym typeface="Arial"/>
              </a:rPr>
              <a:t>Low mass WIMP search</a:t>
            </a:r>
          </a:p>
        </p:txBody>
      </p:sp>
      <p:sp>
        <p:nvSpPr>
          <p:cNvPr id="12" name="TextBox 11">
            <a:extLst>
              <a:ext uri="{FF2B5EF4-FFF2-40B4-BE49-F238E27FC236}">
                <a16:creationId xmlns="" xmlns:a16="http://schemas.microsoft.com/office/drawing/2014/main" id="{AAAB7916-E4FD-F443-820B-2BE739C2F1B0}"/>
              </a:ext>
            </a:extLst>
          </p:cNvPr>
          <p:cNvSpPr txBox="1"/>
          <p:nvPr/>
        </p:nvSpPr>
        <p:spPr>
          <a:xfrm>
            <a:off x="7828972" y="2927459"/>
            <a:ext cx="449802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3200" b="0" i="0" u="none" strike="noStrike" cap="none" spc="0" normalizeH="0" baseline="0" dirty="0">
                <a:ln>
                  <a:noFill/>
                </a:ln>
                <a:solidFill>
                  <a:schemeClr val="bg1"/>
                </a:solidFill>
                <a:effectLst/>
                <a:uFillTx/>
                <a:latin typeface="+mn-lt"/>
                <a:ea typeface="+mn-ea"/>
                <a:cs typeface="+mn-cs"/>
                <a:sym typeface="Arial"/>
              </a:rPr>
              <a:t>First Science run results</a:t>
            </a:r>
          </a:p>
        </p:txBody>
      </p:sp>
      <p:sp>
        <p:nvSpPr>
          <p:cNvPr id="14" name="TextBox 13">
            <a:extLst>
              <a:ext uri="{FF2B5EF4-FFF2-40B4-BE49-F238E27FC236}">
                <a16:creationId xmlns="" xmlns:a16="http://schemas.microsoft.com/office/drawing/2014/main" id="{0DFC67BD-8E4D-5843-A17C-ACB7AB78C55E}"/>
              </a:ext>
            </a:extLst>
          </p:cNvPr>
          <p:cNvSpPr txBox="1"/>
          <p:nvPr/>
        </p:nvSpPr>
        <p:spPr>
          <a:xfrm>
            <a:off x="1103602" y="8338979"/>
            <a:ext cx="5483014"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b="0" i="0" u="none" strike="noStrike" cap="none" spc="0" normalizeH="0" baseline="0" dirty="0">
                <a:ln>
                  <a:noFill/>
                </a:ln>
                <a:solidFill>
                  <a:schemeClr val="bg1"/>
                </a:solidFill>
                <a:effectLst/>
                <a:uFillTx/>
                <a:latin typeface="+mn-lt"/>
                <a:ea typeface="+mn-ea"/>
                <a:cs typeface="+mn-cs"/>
                <a:sym typeface="Arial"/>
              </a:rPr>
              <a:t>XENON100 Analysis led by </a:t>
            </a:r>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PhD A. </a:t>
            </a:r>
            <a:r>
              <a:rPr kumimoji="0" lang="en-US" sz="2800" b="0" i="0" u="none" strike="noStrike" cap="none" spc="0" normalizeH="0" baseline="0" dirty="0" err="1">
                <a:ln>
                  <a:noFill/>
                </a:ln>
                <a:solidFill>
                  <a:schemeClr val="bg1"/>
                </a:solidFill>
                <a:effectLst/>
                <a:uFillTx/>
                <a:latin typeface="+mn-lt"/>
                <a:ea typeface="+mn-ea"/>
                <a:cs typeface="+mn-cs"/>
                <a:sym typeface="Arial"/>
              </a:rPr>
              <a:t>Tiseni</a:t>
            </a:r>
            <a:r>
              <a:rPr kumimoji="0" lang="en-US" sz="2800" b="0" i="0" u="none" strike="noStrike" cap="none" spc="0" normalizeH="0" baseline="0" dirty="0">
                <a:ln>
                  <a:noFill/>
                </a:ln>
                <a:solidFill>
                  <a:schemeClr val="bg1"/>
                </a:solidFill>
                <a:effectLst/>
                <a:uFillTx/>
                <a:latin typeface="+mn-lt"/>
                <a:ea typeface="+mn-ea"/>
                <a:cs typeface="+mn-cs"/>
                <a:sym typeface="Arial"/>
              </a:rPr>
              <a:t> and </a:t>
            </a:r>
          </a:p>
          <a:p>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PD C. </a:t>
            </a:r>
            <a:r>
              <a:rPr kumimoji="0" lang="en-US" sz="2800" b="0" i="0" u="none" strike="noStrike" cap="none" spc="0" normalizeH="0" baseline="0" dirty="0" err="1">
                <a:ln>
                  <a:noFill/>
                </a:ln>
                <a:solidFill>
                  <a:schemeClr val="bg1"/>
                </a:solidFill>
                <a:effectLst/>
                <a:uFillTx/>
                <a:latin typeface="+mn-lt"/>
                <a:ea typeface="+mn-ea"/>
                <a:cs typeface="+mn-cs"/>
                <a:sym typeface="Arial"/>
              </a:rPr>
              <a:t>Tunnell</a:t>
            </a:r>
            <a:endParaRPr kumimoji="0" lang="en-US" sz="2800" b="0" i="0" u="none" strike="noStrike" cap="none" spc="0" normalizeH="0" baseline="0" dirty="0">
              <a:ln>
                <a:noFill/>
              </a:ln>
              <a:solidFill>
                <a:schemeClr val="bg1"/>
              </a:solidFill>
              <a:effectLst/>
              <a:uFillTx/>
              <a:latin typeface="+mn-lt"/>
              <a:ea typeface="+mn-ea"/>
              <a:cs typeface="+mn-cs"/>
              <a:sym typeface="Arial"/>
            </a:endParaRPr>
          </a:p>
        </p:txBody>
      </p:sp>
      <p:pic>
        <p:nvPicPr>
          <p:cNvPr id="19" name="Picture 18">
            <a:extLst>
              <a:ext uri="{FF2B5EF4-FFF2-40B4-BE49-F238E27FC236}">
                <a16:creationId xmlns="" xmlns:a16="http://schemas.microsoft.com/office/drawing/2014/main" id="{82E112DF-5A9A-D04C-8D39-B48229681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3708" y="3475828"/>
            <a:ext cx="7452141" cy="4956854"/>
          </a:xfrm>
          <a:prstGeom prst="rect">
            <a:avLst/>
          </a:prstGeom>
        </p:spPr>
      </p:pic>
      <p:sp>
        <p:nvSpPr>
          <p:cNvPr id="20" name="Rectangle 19">
            <a:extLst>
              <a:ext uri="{FF2B5EF4-FFF2-40B4-BE49-F238E27FC236}">
                <a16:creationId xmlns="" xmlns:a16="http://schemas.microsoft.com/office/drawing/2014/main" id="{82E60EED-C3E8-CD45-8741-0C31C6E80984}"/>
              </a:ext>
            </a:extLst>
          </p:cNvPr>
          <p:cNvSpPr/>
          <p:nvPr/>
        </p:nvSpPr>
        <p:spPr>
          <a:xfrm>
            <a:off x="15860319" y="2932944"/>
            <a:ext cx="6620540" cy="584775"/>
          </a:xfrm>
          <a:prstGeom prst="rect">
            <a:avLst/>
          </a:prstGeom>
        </p:spPr>
        <p:txBody>
          <a:bodyPr wrap="square">
            <a:spAutoFit/>
          </a:bodyPr>
          <a:lstStyle/>
          <a:p>
            <a:r>
              <a:rPr lang="en-US" sz="3200" cap="none" dirty="0">
                <a:solidFill>
                  <a:schemeClr val="bg1"/>
                </a:solidFill>
              </a:rPr>
              <a:t>Pulse Shape Discrimination in </a:t>
            </a:r>
            <a:r>
              <a:rPr lang="en-US" sz="3200" cap="none" dirty="0" err="1">
                <a:solidFill>
                  <a:schemeClr val="bg1"/>
                </a:solidFill>
              </a:rPr>
              <a:t>LXe</a:t>
            </a:r>
            <a:endParaRPr lang="en-US" sz="3200" cap="none" dirty="0">
              <a:solidFill>
                <a:schemeClr val="bg1"/>
              </a:solidFill>
            </a:endParaRPr>
          </a:p>
        </p:txBody>
      </p:sp>
      <p:sp>
        <p:nvSpPr>
          <p:cNvPr id="21" name="Rectangle 20">
            <a:extLst>
              <a:ext uri="{FF2B5EF4-FFF2-40B4-BE49-F238E27FC236}">
                <a16:creationId xmlns="" xmlns:a16="http://schemas.microsoft.com/office/drawing/2014/main" id="{BC08A245-B726-DF46-A5D6-E4CF01856290}"/>
              </a:ext>
            </a:extLst>
          </p:cNvPr>
          <p:cNvSpPr/>
          <p:nvPr/>
        </p:nvSpPr>
        <p:spPr>
          <a:xfrm>
            <a:off x="3080153" y="7093451"/>
            <a:ext cx="2892138" cy="400110"/>
          </a:xfrm>
          <a:prstGeom prst="rect">
            <a:avLst/>
          </a:prstGeom>
          <a:solidFill>
            <a:srgbClr val="FFFFFF"/>
          </a:solidFill>
          <a:ln>
            <a:solidFill>
              <a:schemeClr val="bg1"/>
            </a:solidFill>
          </a:ln>
        </p:spPr>
        <p:txBody>
          <a:bodyPr wrap="none">
            <a:spAutoFit/>
          </a:bodyPr>
          <a:lstStyle/>
          <a:p>
            <a:r>
              <a:rPr lang="en-US" sz="2000" cap="none" dirty="0">
                <a:solidFill>
                  <a:schemeClr val="bg1"/>
                </a:solidFill>
              </a:rPr>
              <a:t>PRD 95, 059901 (2017)</a:t>
            </a:r>
            <a:endParaRPr lang="en-US" sz="2000" dirty="0"/>
          </a:p>
        </p:txBody>
      </p:sp>
      <p:sp>
        <p:nvSpPr>
          <p:cNvPr id="22" name="Rectangle 21">
            <a:extLst>
              <a:ext uri="{FF2B5EF4-FFF2-40B4-BE49-F238E27FC236}">
                <a16:creationId xmlns="" xmlns:a16="http://schemas.microsoft.com/office/drawing/2014/main" id="{CF996C86-B02B-E041-B2BC-887EDBACF7BD}"/>
              </a:ext>
            </a:extLst>
          </p:cNvPr>
          <p:cNvSpPr/>
          <p:nvPr/>
        </p:nvSpPr>
        <p:spPr>
          <a:xfrm>
            <a:off x="9326078" y="7142388"/>
            <a:ext cx="4386146" cy="400110"/>
          </a:xfrm>
          <a:prstGeom prst="rect">
            <a:avLst/>
          </a:prstGeom>
          <a:solidFill>
            <a:srgbClr val="FFFFFF"/>
          </a:solidFill>
          <a:ln>
            <a:solidFill>
              <a:schemeClr val="bg1"/>
            </a:solidFill>
          </a:ln>
        </p:spPr>
        <p:txBody>
          <a:bodyPr wrap="square">
            <a:spAutoFit/>
          </a:bodyPr>
          <a:lstStyle/>
          <a:p>
            <a:r>
              <a:rPr lang="en-US" sz="2000" cap="none" dirty="0">
                <a:solidFill>
                  <a:schemeClr val="bg1"/>
                </a:solidFill>
              </a:rPr>
              <a:t>Phys. Rev. Lett. 119, 181301 (2017)</a:t>
            </a:r>
            <a:endParaRPr lang="en-US" sz="2000" dirty="0"/>
          </a:p>
        </p:txBody>
      </p:sp>
      <p:sp>
        <p:nvSpPr>
          <p:cNvPr id="23" name="TextBox 22">
            <a:extLst>
              <a:ext uri="{FF2B5EF4-FFF2-40B4-BE49-F238E27FC236}">
                <a16:creationId xmlns="" xmlns:a16="http://schemas.microsoft.com/office/drawing/2014/main" id="{83C11D2B-479B-4040-90B0-80EF50D2F43B}"/>
              </a:ext>
            </a:extLst>
          </p:cNvPr>
          <p:cNvSpPr txBox="1"/>
          <p:nvPr/>
        </p:nvSpPr>
        <p:spPr>
          <a:xfrm>
            <a:off x="7908938" y="8383033"/>
            <a:ext cx="5258457"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b="0" i="0" u="none" strike="noStrike" cap="none" spc="0" normalizeH="0" baseline="0" dirty="0">
                <a:ln>
                  <a:noFill/>
                </a:ln>
                <a:solidFill>
                  <a:schemeClr val="bg1"/>
                </a:solidFill>
                <a:effectLst/>
                <a:uFillTx/>
                <a:latin typeface="+mn-lt"/>
                <a:ea typeface="+mn-ea"/>
                <a:cs typeface="+mn-cs"/>
                <a:sym typeface="Arial"/>
              </a:rPr>
              <a:t>First Science Run results from XENON1T Analysis led by </a:t>
            </a:r>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PhD J. </a:t>
            </a:r>
            <a:r>
              <a:rPr kumimoji="0" lang="en-US" sz="2800" b="0" i="0" u="none" strike="noStrike" cap="none" spc="0" normalizeH="0" baseline="0" dirty="0" err="1">
                <a:ln>
                  <a:noFill/>
                </a:ln>
                <a:solidFill>
                  <a:schemeClr val="bg1"/>
                </a:solidFill>
                <a:effectLst/>
                <a:uFillTx/>
                <a:latin typeface="+mn-lt"/>
                <a:ea typeface="+mn-ea"/>
                <a:cs typeface="+mn-cs"/>
                <a:sym typeface="Arial"/>
              </a:rPr>
              <a:t>Aalbers</a:t>
            </a:r>
            <a:r>
              <a:rPr kumimoji="0" lang="en-US" sz="2800" b="0" i="0" u="none" strike="noStrike" cap="none" spc="0" normalizeH="0" baseline="0" dirty="0">
                <a:ln>
                  <a:noFill/>
                </a:ln>
                <a:solidFill>
                  <a:schemeClr val="bg1"/>
                </a:solidFill>
                <a:effectLst/>
                <a:uFillTx/>
                <a:latin typeface="+mn-lt"/>
                <a:ea typeface="+mn-ea"/>
                <a:cs typeface="+mn-cs"/>
                <a:sym typeface="Arial"/>
              </a:rPr>
              <a:t> and </a:t>
            </a:r>
          </a:p>
          <a:p>
            <a:r>
              <a:rPr kumimoji="0" lang="en-US" sz="2800" b="0" i="0" u="none" strike="noStrike" cap="none" spc="0" normalizeH="0" baseline="0" dirty="0">
                <a:ln>
                  <a:noFill/>
                </a:ln>
                <a:solidFill>
                  <a:schemeClr val="bg1"/>
                </a:solidFill>
                <a:effectLst/>
                <a:uFillTx/>
                <a:latin typeface="+mn-lt"/>
                <a:ea typeface="+mn-ea"/>
                <a:cs typeface="+mn-cs"/>
                <a:sym typeface="Arial"/>
              </a:rPr>
              <a:t>ex-</a:t>
            </a:r>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PD C. </a:t>
            </a:r>
            <a:r>
              <a:rPr kumimoji="0" lang="en-US" sz="2800" b="0" i="0" u="none" strike="noStrike" cap="none" spc="0" normalizeH="0" baseline="0" dirty="0" err="1">
                <a:ln>
                  <a:noFill/>
                </a:ln>
                <a:solidFill>
                  <a:schemeClr val="bg1"/>
                </a:solidFill>
                <a:effectLst/>
                <a:uFillTx/>
                <a:latin typeface="+mn-lt"/>
                <a:ea typeface="+mn-ea"/>
                <a:cs typeface="+mn-cs"/>
                <a:sym typeface="Arial"/>
              </a:rPr>
              <a:t>Tunnell</a:t>
            </a:r>
            <a:r>
              <a:rPr kumimoji="0" lang="en-US" sz="2800" b="0" i="0" u="none" strike="noStrike" cap="none" spc="0" normalizeH="0" baseline="0" dirty="0">
                <a:ln>
                  <a:noFill/>
                </a:ln>
                <a:solidFill>
                  <a:schemeClr val="bg1"/>
                </a:solidFill>
                <a:effectLst/>
                <a:uFillTx/>
                <a:latin typeface="+mn-lt"/>
                <a:ea typeface="+mn-ea"/>
                <a:cs typeface="+mn-cs"/>
                <a:sym typeface="Arial"/>
              </a:rPr>
              <a:t>, with very significant inputs from </a:t>
            </a:r>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PhD S. </a:t>
            </a:r>
            <a:r>
              <a:rPr kumimoji="0" lang="en-US" sz="2800" b="0" i="0" u="none" strike="noStrike" cap="none" spc="0" normalizeH="0" baseline="0" dirty="0" err="1">
                <a:ln>
                  <a:noFill/>
                </a:ln>
                <a:solidFill>
                  <a:schemeClr val="bg1"/>
                </a:solidFill>
                <a:effectLst/>
                <a:uFillTx/>
                <a:latin typeface="+mn-lt"/>
                <a:ea typeface="+mn-ea"/>
                <a:cs typeface="+mn-cs"/>
                <a:sym typeface="Arial"/>
              </a:rPr>
              <a:t>Breur</a:t>
            </a:r>
            <a:endParaRPr kumimoji="0" lang="en-US" sz="2800" b="0" i="0" u="none" strike="noStrike" cap="none" spc="0" normalizeH="0" baseline="0" dirty="0">
              <a:ln>
                <a:noFill/>
              </a:ln>
              <a:solidFill>
                <a:schemeClr val="bg1"/>
              </a:solidFill>
              <a:effectLst/>
              <a:uFillTx/>
              <a:latin typeface="+mn-lt"/>
              <a:ea typeface="+mn-ea"/>
              <a:cs typeface="+mn-cs"/>
              <a:sym typeface="Arial"/>
            </a:endParaRPr>
          </a:p>
        </p:txBody>
      </p:sp>
      <p:sp>
        <p:nvSpPr>
          <p:cNvPr id="24" name="Rectangle 23">
            <a:extLst>
              <a:ext uri="{FF2B5EF4-FFF2-40B4-BE49-F238E27FC236}">
                <a16:creationId xmlns="" xmlns:a16="http://schemas.microsoft.com/office/drawing/2014/main" id="{08014EC1-DFED-8849-821A-B4B48A41899E}"/>
              </a:ext>
            </a:extLst>
          </p:cNvPr>
          <p:cNvSpPr/>
          <p:nvPr/>
        </p:nvSpPr>
        <p:spPr>
          <a:xfrm>
            <a:off x="18230760" y="3697817"/>
            <a:ext cx="3915565" cy="400110"/>
          </a:xfrm>
          <a:prstGeom prst="rect">
            <a:avLst/>
          </a:prstGeom>
          <a:solidFill>
            <a:srgbClr val="FFFFFF"/>
          </a:solidFill>
          <a:ln>
            <a:solidFill>
              <a:schemeClr val="bg1"/>
            </a:solidFill>
          </a:ln>
        </p:spPr>
        <p:txBody>
          <a:bodyPr wrap="square">
            <a:spAutoFit/>
          </a:bodyPr>
          <a:lstStyle/>
          <a:p>
            <a:r>
              <a:rPr lang="en-US" sz="2000" cap="none" dirty="0">
                <a:solidFill>
                  <a:schemeClr val="bg1"/>
                </a:solidFill>
              </a:rPr>
              <a:t>JINST 13 (2018), no. 05, P05016</a:t>
            </a:r>
            <a:endParaRPr lang="en-US" sz="2000" dirty="0"/>
          </a:p>
        </p:txBody>
      </p:sp>
      <p:sp>
        <p:nvSpPr>
          <p:cNvPr id="25" name="TextBox 24">
            <a:extLst>
              <a:ext uri="{FF2B5EF4-FFF2-40B4-BE49-F238E27FC236}">
                <a16:creationId xmlns="" xmlns:a16="http://schemas.microsoft.com/office/drawing/2014/main" id="{A33A5521-503F-5648-B508-70F0E08C2465}"/>
              </a:ext>
            </a:extLst>
          </p:cNvPr>
          <p:cNvSpPr txBox="1"/>
          <p:nvPr/>
        </p:nvSpPr>
        <p:spPr>
          <a:xfrm>
            <a:off x="15860319" y="8432682"/>
            <a:ext cx="7363112"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b="0" i="0" u="none" strike="noStrike" cap="none" spc="0" normalizeH="0" baseline="0" dirty="0" err="1">
                <a:ln>
                  <a:noFill/>
                </a:ln>
                <a:solidFill>
                  <a:schemeClr val="bg1"/>
                </a:solidFill>
                <a:effectLst/>
                <a:uFillTx/>
                <a:latin typeface="+mn-lt"/>
                <a:ea typeface="+mn-ea"/>
                <a:cs typeface="+mn-cs"/>
                <a:sym typeface="Arial"/>
              </a:rPr>
              <a:t>Nikhef</a:t>
            </a:r>
            <a:r>
              <a:rPr kumimoji="0" lang="en-US" sz="2800" b="0" i="0" u="none" strike="noStrike" cap="none" spc="0" normalizeH="0" baseline="0" dirty="0">
                <a:ln>
                  <a:noFill/>
                </a:ln>
                <a:solidFill>
                  <a:schemeClr val="bg1"/>
                </a:solidFill>
                <a:effectLst/>
                <a:uFillTx/>
                <a:latin typeface="+mn-lt"/>
                <a:ea typeface="+mn-ea"/>
                <a:cs typeface="+mn-cs"/>
                <a:sym typeface="Arial"/>
              </a:rPr>
              <a:t> PhD E. </a:t>
            </a:r>
            <a:r>
              <a:rPr kumimoji="0" lang="en-US" sz="2800" b="0" i="0" u="none" strike="noStrike" cap="none" spc="0" normalizeH="0" baseline="0" dirty="0" err="1">
                <a:ln>
                  <a:noFill/>
                </a:ln>
                <a:solidFill>
                  <a:schemeClr val="bg1"/>
                </a:solidFill>
                <a:effectLst/>
                <a:uFillTx/>
                <a:latin typeface="+mn-lt"/>
                <a:ea typeface="+mn-ea"/>
                <a:cs typeface="+mn-cs"/>
                <a:sym typeface="Arial"/>
              </a:rPr>
              <a:t>Hogenbirk</a:t>
            </a:r>
            <a:r>
              <a:rPr kumimoji="0" lang="en-US" sz="2800" b="0" i="0" u="none" strike="noStrike" cap="none" spc="0" normalizeH="0" baseline="0" dirty="0">
                <a:ln>
                  <a:noFill/>
                </a:ln>
                <a:solidFill>
                  <a:schemeClr val="bg1"/>
                </a:solidFill>
                <a:effectLst/>
                <a:uFillTx/>
                <a:latin typeface="+mn-lt"/>
                <a:ea typeface="+mn-ea"/>
                <a:cs typeface="+mn-cs"/>
                <a:sym typeface="Arial"/>
              </a:rPr>
              <a:t> did a series of studies with XAMS to investigate Pulse Shape Discrimination in </a:t>
            </a:r>
            <a:r>
              <a:rPr kumimoji="0" lang="en-US" sz="2800" b="0" i="0" u="none" strike="noStrike" cap="none" spc="0" normalizeH="0" baseline="0" dirty="0" err="1">
                <a:ln>
                  <a:noFill/>
                </a:ln>
                <a:solidFill>
                  <a:schemeClr val="bg1"/>
                </a:solidFill>
                <a:effectLst/>
                <a:uFillTx/>
                <a:latin typeface="+mn-lt"/>
                <a:ea typeface="+mn-ea"/>
                <a:cs typeface="+mn-cs"/>
                <a:sym typeface="Arial"/>
              </a:rPr>
              <a:t>LXe</a:t>
            </a:r>
            <a:r>
              <a:rPr kumimoji="0" lang="en-US" sz="2800" b="0" i="0" u="none" strike="noStrike" cap="none" spc="0" normalizeH="0" baseline="0" dirty="0">
                <a:ln>
                  <a:noFill/>
                </a:ln>
                <a:solidFill>
                  <a:schemeClr val="bg1"/>
                </a:solidFill>
                <a:effectLst/>
                <a:uFillTx/>
                <a:latin typeface="+mn-lt"/>
                <a:ea typeface="+mn-ea"/>
                <a:cs typeface="+mn-cs"/>
                <a:sym typeface="Arial"/>
              </a:rPr>
              <a:t>, to improve upon ER/NR discrimination. He also performed E-field dependency studies that help in understanding the micro-physics of </a:t>
            </a:r>
            <a:r>
              <a:rPr kumimoji="0" lang="en-US" sz="2800" b="0" i="0" u="none" strike="noStrike" cap="none" spc="0" normalizeH="0" baseline="0" dirty="0" err="1">
                <a:ln>
                  <a:noFill/>
                </a:ln>
                <a:solidFill>
                  <a:schemeClr val="bg1"/>
                </a:solidFill>
                <a:effectLst/>
                <a:uFillTx/>
                <a:latin typeface="+mn-lt"/>
                <a:ea typeface="+mn-ea"/>
                <a:cs typeface="+mn-cs"/>
                <a:sym typeface="Arial"/>
              </a:rPr>
              <a:t>LXe</a:t>
            </a:r>
            <a:r>
              <a:rPr kumimoji="0" lang="en-US" sz="2800" b="0" i="0" u="none" strike="noStrike" cap="none" spc="0" normalizeH="0" baseline="0" dirty="0">
                <a:ln>
                  <a:noFill/>
                </a:ln>
                <a:solidFill>
                  <a:schemeClr val="bg1"/>
                </a:solidFill>
                <a:effectLst/>
                <a:uFillTx/>
                <a:latin typeface="+mn-lt"/>
                <a:ea typeface="+mn-ea"/>
                <a:cs typeface="+mn-cs"/>
                <a:sym typeface="Arial"/>
              </a:rPr>
              <a:t> TPCs. Both will aid future analysis of </a:t>
            </a:r>
            <a:r>
              <a:rPr kumimoji="0" lang="en-US" sz="2800" b="0" i="0" u="none" strike="noStrike" cap="none" spc="0" normalizeH="0" baseline="0" dirty="0" err="1">
                <a:ln>
                  <a:noFill/>
                </a:ln>
                <a:solidFill>
                  <a:schemeClr val="bg1"/>
                </a:solidFill>
                <a:effectLst/>
                <a:uFillTx/>
                <a:latin typeface="+mn-lt"/>
                <a:ea typeface="+mn-ea"/>
                <a:cs typeface="+mn-cs"/>
                <a:sym typeface="Arial"/>
              </a:rPr>
              <a:t>LXe</a:t>
            </a:r>
            <a:r>
              <a:rPr kumimoji="0" lang="en-US" sz="2800" b="0" i="0" u="none" strike="noStrike" cap="none" spc="0" normalizeH="0" baseline="0" dirty="0">
                <a:ln>
                  <a:noFill/>
                </a:ln>
                <a:solidFill>
                  <a:schemeClr val="bg1"/>
                </a:solidFill>
                <a:effectLst/>
                <a:uFillTx/>
                <a:latin typeface="+mn-lt"/>
                <a:ea typeface="+mn-ea"/>
                <a:cs typeface="+mn-cs"/>
                <a:sym typeface="Arial"/>
              </a:rPr>
              <a:t> data. </a:t>
            </a:r>
          </a:p>
        </p:txBody>
      </p:sp>
    </p:spTree>
    <p:extLst>
      <p:ext uri="{BB962C8B-B14F-4D97-AF65-F5344CB8AC3E}">
        <p14:creationId xmlns:p14="http://schemas.microsoft.com/office/powerpoint/2010/main" val="12908220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E62AFE4-DBBB-1645-9C9B-01316DEF74CB}"/>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3" name="Footer Placeholder 2">
            <a:extLst>
              <a:ext uri="{FF2B5EF4-FFF2-40B4-BE49-F238E27FC236}">
                <a16:creationId xmlns="" xmlns:a16="http://schemas.microsoft.com/office/drawing/2014/main" id="{4E3A7BF7-C18F-7E4C-90CA-2C4E6FD05B90}"/>
              </a:ext>
            </a:extLst>
          </p:cNvPr>
          <p:cNvSpPr>
            <a:spLocks noGrp="1"/>
          </p:cNvSpPr>
          <p:nvPr>
            <p:ph type="ftr" sz="quarter" idx="3"/>
          </p:nvPr>
        </p:nvSpPr>
        <p:spPr/>
        <p:txBody>
          <a:bodyPr/>
          <a:lstStyle/>
          <a:p>
            <a:r>
              <a:rPr lang="nl-NL"/>
              <a:t>Dark Matter and Neutrinos</a:t>
            </a:r>
            <a:endParaRPr lang="nl-NL" dirty="0"/>
          </a:p>
        </p:txBody>
      </p:sp>
      <p:sp>
        <p:nvSpPr>
          <p:cNvPr id="5" name="Text Placeholder 4">
            <a:extLst>
              <a:ext uri="{FF2B5EF4-FFF2-40B4-BE49-F238E27FC236}">
                <a16:creationId xmlns="" xmlns:a16="http://schemas.microsoft.com/office/drawing/2014/main" id="{9E502141-BD74-C540-9437-2F1353D5B817}"/>
              </a:ext>
            </a:extLst>
          </p:cNvPr>
          <p:cNvSpPr>
            <a:spLocks noGrp="1"/>
          </p:cNvSpPr>
          <p:nvPr>
            <p:ph type="body" sz="half" idx="14"/>
          </p:nvPr>
        </p:nvSpPr>
        <p:spPr/>
        <p:txBody>
          <a:bodyPr/>
          <a:lstStyle/>
          <a:p>
            <a:r>
              <a:rPr lang="en-US" sz="4800" dirty="0"/>
              <a:t>Utilize </a:t>
            </a:r>
            <a:r>
              <a:rPr lang="en-US" sz="4800" dirty="0" err="1"/>
              <a:t>XENONnT</a:t>
            </a:r>
            <a:r>
              <a:rPr lang="en-US" sz="4800" dirty="0"/>
              <a:t> and DARWIN for</a:t>
            </a:r>
          </a:p>
          <a:p>
            <a:pPr marL="685800" indent="-685800">
              <a:buFont typeface="Arial" panose="020B0604020202020204" pitchFamily="34" charset="0"/>
              <a:buChar char="•"/>
            </a:pPr>
            <a:r>
              <a:rPr lang="en-US" sz="4800" dirty="0"/>
              <a:t>WIMP and WIMP-like searches</a:t>
            </a:r>
          </a:p>
          <a:p>
            <a:pPr lvl="1" indent="0"/>
            <a:r>
              <a:rPr lang="en-US" sz="3600" dirty="0" err="1"/>
              <a:t>	XENONnT</a:t>
            </a:r>
            <a:r>
              <a:rPr lang="en-US" sz="3600" dirty="0"/>
              <a:t> next step, DARWIN will be the </a:t>
            </a:r>
          </a:p>
          <a:p>
            <a:pPr lvl="1" indent="0"/>
            <a:r>
              <a:rPr lang="en-US" sz="3600" dirty="0"/>
              <a:t>      “ultimate” WIMP DM detector</a:t>
            </a:r>
            <a:br>
              <a:rPr lang="en-US" sz="3600" dirty="0"/>
            </a:br>
            <a:endParaRPr lang="en-US" sz="3600" dirty="0"/>
          </a:p>
          <a:p>
            <a:pPr marL="685800" indent="-685800">
              <a:buFont typeface="Arial" panose="020B0604020202020204" pitchFamily="34" charset="0"/>
              <a:buChar char="•"/>
            </a:pPr>
            <a:r>
              <a:rPr lang="en-US" sz="4800" dirty="0"/>
              <a:t>Axions, ALPs + sterile neutrinos</a:t>
            </a:r>
          </a:p>
          <a:p>
            <a:pPr lvl="1" indent="0"/>
            <a:r>
              <a:rPr lang="en-US" sz="3600" dirty="0"/>
              <a:t>	Alternative DM models</a:t>
            </a:r>
            <a:br>
              <a:rPr lang="en-US" sz="3600" dirty="0"/>
            </a:br>
            <a:endParaRPr lang="en-US" sz="3600" dirty="0"/>
          </a:p>
          <a:p>
            <a:pPr marL="685800" indent="-685800">
              <a:buFont typeface="Arial" panose="020B0604020202020204" pitchFamily="34" charset="0"/>
              <a:buChar char="•"/>
            </a:pPr>
            <a:r>
              <a:rPr lang="en-US" sz="4800" dirty="0" err="1"/>
              <a:t>Neutrinoless</a:t>
            </a:r>
            <a:r>
              <a:rPr lang="en-US" sz="4800" dirty="0"/>
              <a:t> double beta decay</a:t>
            </a:r>
          </a:p>
          <a:p>
            <a:pPr lvl="1" indent="0"/>
            <a:r>
              <a:rPr lang="en-US" sz="3600" dirty="0"/>
              <a:t>	DARWIN will have ~3.5 tons </a:t>
            </a:r>
            <a:r>
              <a:rPr lang="en-US" sz="3600" baseline="30000" dirty="0"/>
              <a:t>136</a:t>
            </a:r>
            <a:r>
              <a:rPr lang="en-US" sz="3600" dirty="0"/>
              <a:t>Xe, potentially </a:t>
            </a:r>
          </a:p>
          <a:p>
            <a:pPr lvl="1" indent="0"/>
            <a:r>
              <a:rPr lang="en-US" sz="3600" dirty="0"/>
              <a:t>       leading 0ν2β</a:t>
            </a:r>
            <a:r>
              <a:rPr lang="en-US" sz="3600" dirty="0">
                <a:solidFill>
                  <a:schemeClr val="bg1"/>
                </a:solidFill>
              </a:rPr>
              <a:t> </a:t>
            </a:r>
            <a:r>
              <a:rPr lang="en-US" sz="3600" dirty="0"/>
              <a:t>detector and sensitive to most of IH </a:t>
            </a:r>
          </a:p>
        </p:txBody>
      </p:sp>
      <p:sp>
        <p:nvSpPr>
          <p:cNvPr id="6" name="Text Placeholder 5">
            <a:extLst>
              <a:ext uri="{FF2B5EF4-FFF2-40B4-BE49-F238E27FC236}">
                <a16:creationId xmlns="" xmlns:a16="http://schemas.microsoft.com/office/drawing/2014/main" id="{1A039D11-6CB4-E445-8162-A12324A88542}"/>
              </a:ext>
            </a:extLst>
          </p:cNvPr>
          <p:cNvSpPr>
            <a:spLocks noGrp="1"/>
          </p:cNvSpPr>
          <p:nvPr>
            <p:ph type="body" sz="quarter" idx="15"/>
          </p:nvPr>
        </p:nvSpPr>
        <p:spPr>
          <a:xfrm>
            <a:off x="635000" y="635000"/>
            <a:ext cx="23114000" cy="1077218"/>
          </a:xfrm>
        </p:spPr>
        <p:txBody>
          <a:bodyPr/>
          <a:lstStyle/>
          <a:p>
            <a:r>
              <a:rPr lang="en-US" dirty="0"/>
              <a:t>Our ambition</a:t>
            </a:r>
          </a:p>
        </p:txBody>
      </p:sp>
      <p:pic>
        <p:nvPicPr>
          <p:cNvPr id="7" name="Picture 6">
            <a:extLst>
              <a:ext uri="{FF2B5EF4-FFF2-40B4-BE49-F238E27FC236}">
                <a16:creationId xmlns="" xmlns:a16="http://schemas.microsoft.com/office/drawing/2014/main" id="{FB9824DA-79F1-0D4F-8C7B-60AE54EE6056}"/>
              </a:ext>
            </a:extLst>
          </p:cNvPr>
          <p:cNvPicPr>
            <a:picLocks noChangeAspect="1"/>
          </p:cNvPicPr>
          <p:nvPr/>
        </p:nvPicPr>
        <p:blipFill>
          <a:blip r:embed="rId3"/>
          <a:stretch>
            <a:fillRect/>
          </a:stretch>
        </p:blipFill>
        <p:spPr>
          <a:xfrm>
            <a:off x="-1" y="2767163"/>
            <a:ext cx="12099082" cy="8570926"/>
          </a:xfrm>
          <a:prstGeom prst="rect">
            <a:avLst/>
          </a:prstGeom>
        </p:spPr>
      </p:pic>
      <p:sp>
        <p:nvSpPr>
          <p:cNvPr id="8" name="Rectangle 7">
            <a:extLst>
              <a:ext uri="{FF2B5EF4-FFF2-40B4-BE49-F238E27FC236}">
                <a16:creationId xmlns="" xmlns:a16="http://schemas.microsoft.com/office/drawing/2014/main" id="{59D6C359-8A67-3A4E-93FC-0530991EC70E}"/>
              </a:ext>
            </a:extLst>
          </p:cNvPr>
          <p:cNvSpPr/>
          <p:nvPr/>
        </p:nvSpPr>
        <p:spPr>
          <a:xfrm>
            <a:off x="11376836" y="2767163"/>
            <a:ext cx="616687" cy="775907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TextBox 8">
            <a:extLst>
              <a:ext uri="{FF2B5EF4-FFF2-40B4-BE49-F238E27FC236}">
                <a16:creationId xmlns="" xmlns:a16="http://schemas.microsoft.com/office/drawing/2014/main" id="{CEA089A8-A540-5E44-9859-60D6975DEF9F}"/>
              </a:ext>
            </a:extLst>
          </p:cNvPr>
          <p:cNvSpPr txBox="1"/>
          <p:nvPr/>
        </p:nvSpPr>
        <p:spPr>
          <a:xfrm>
            <a:off x="1300396" y="1819062"/>
            <a:ext cx="2178320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tx2"/>
                </a:solidFill>
                <a:effectLst/>
                <a:uFillTx/>
                <a:latin typeface="+mn-lt"/>
                <a:ea typeface="+mn-ea"/>
                <a:cs typeface="+mn-cs"/>
                <a:sym typeface="Arial"/>
              </a:rPr>
              <a:t>Large, ultra low-BG </a:t>
            </a:r>
            <a:r>
              <a:rPr kumimoji="0" lang="en-US" sz="4800" b="0" i="0" u="none" strike="noStrike" cap="none" spc="0" normalizeH="0" baseline="0" dirty="0" err="1">
                <a:ln>
                  <a:noFill/>
                </a:ln>
                <a:solidFill>
                  <a:schemeClr val="tx2"/>
                </a:solidFill>
                <a:effectLst/>
                <a:uFillTx/>
                <a:latin typeface="+mn-lt"/>
                <a:ea typeface="+mn-ea"/>
                <a:cs typeface="+mn-cs"/>
                <a:sym typeface="Arial"/>
              </a:rPr>
              <a:t>LXe</a:t>
            </a:r>
            <a:r>
              <a:rPr kumimoji="0" lang="en-US" sz="4800" b="0" i="0" u="none" strike="noStrike" cap="none" spc="0" normalizeH="0" baseline="0" dirty="0">
                <a:ln>
                  <a:noFill/>
                </a:ln>
                <a:solidFill>
                  <a:schemeClr val="tx2"/>
                </a:solidFill>
                <a:effectLst/>
                <a:uFillTx/>
                <a:latin typeface="+mn-lt"/>
                <a:ea typeface="+mn-ea"/>
                <a:cs typeface="+mn-cs"/>
                <a:sym typeface="Arial"/>
              </a:rPr>
              <a:t> will open new Physics Channels, beyond DM searches</a:t>
            </a:r>
          </a:p>
        </p:txBody>
      </p:sp>
    </p:spTree>
    <p:extLst>
      <p:ext uri="{BB962C8B-B14F-4D97-AF65-F5344CB8AC3E}">
        <p14:creationId xmlns:p14="http://schemas.microsoft.com/office/powerpoint/2010/main" val="40903608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33A3993-EDC2-3549-A90D-DE36A6069ECA}"/>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3" name="Footer Placeholder 2">
            <a:extLst>
              <a:ext uri="{FF2B5EF4-FFF2-40B4-BE49-F238E27FC236}">
                <a16:creationId xmlns="" xmlns:a16="http://schemas.microsoft.com/office/drawing/2014/main" id="{F0B550E4-B9FA-2B45-BE2B-5D30258C15E1}"/>
              </a:ext>
            </a:extLst>
          </p:cNvPr>
          <p:cNvSpPr>
            <a:spLocks noGrp="1"/>
          </p:cNvSpPr>
          <p:nvPr>
            <p:ph type="ftr" sz="quarter" idx="3"/>
          </p:nvPr>
        </p:nvSpPr>
        <p:spPr/>
        <p:txBody>
          <a:bodyPr/>
          <a:lstStyle/>
          <a:p>
            <a:r>
              <a:rPr lang="nl-NL"/>
              <a:t>Dark Matter and Neutrinos</a:t>
            </a:r>
            <a:endParaRPr lang="nl-NL" dirty="0"/>
          </a:p>
        </p:txBody>
      </p:sp>
      <p:sp>
        <p:nvSpPr>
          <p:cNvPr id="4" name="Text Placeholder 3">
            <a:extLst>
              <a:ext uri="{FF2B5EF4-FFF2-40B4-BE49-F238E27FC236}">
                <a16:creationId xmlns="" xmlns:a16="http://schemas.microsoft.com/office/drawing/2014/main" id="{3492D45E-8C4C-6F49-8B12-518BDFA14B61}"/>
              </a:ext>
            </a:extLst>
          </p:cNvPr>
          <p:cNvSpPr>
            <a:spLocks noGrp="1"/>
          </p:cNvSpPr>
          <p:nvPr>
            <p:ph type="body" sz="quarter" idx="15"/>
          </p:nvPr>
        </p:nvSpPr>
        <p:spPr>
          <a:xfrm>
            <a:off x="1265118" y="319266"/>
            <a:ext cx="23114000" cy="1077218"/>
          </a:xfrm>
        </p:spPr>
        <p:txBody>
          <a:bodyPr/>
          <a:lstStyle/>
          <a:p>
            <a:r>
              <a:rPr lang="en-US" dirty="0"/>
              <a:t>NEUTRINO Program: ANTAREs, KM3NeT, DUNE</a:t>
            </a:r>
          </a:p>
        </p:txBody>
      </p:sp>
      <p:sp>
        <p:nvSpPr>
          <p:cNvPr id="5" name="Text Placeholder 4">
            <a:extLst>
              <a:ext uri="{FF2B5EF4-FFF2-40B4-BE49-F238E27FC236}">
                <a16:creationId xmlns="" xmlns:a16="http://schemas.microsoft.com/office/drawing/2014/main" id="{B2E6ADCD-D5C1-D944-A2F1-8E9BDA7EDB7D}"/>
              </a:ext>
            </a:extLst>
          </p:cNvPr>
          <p:cNvSpPr>
            <a:spLocks noGrp="1"/>
          </p:cNvSpPr>
          <p:nvPr>
            <p:ph type="body" sz="half" idx="13"/>
          </p:nvPr>
        </p:nvSpPr>
        <p:spPr>
          <a:xfrm>
            <a:off x="1185972" y="1423048"/>
            <a:ext cx="19183968" cy="11530171"/>
          </a:xfrm>
        </p:spPr>
        <p:txBody>
          <a:bodyPr/>
          <a:lstStyle/>
          <a:p>
            <a:pPr marL="685800" indent="-685800">
              <a:buFont typeface="Arial" panose="020B0604020202020204" pitchFamily="34" charset="0"/>
              <a:buChar char="•"/>
            </a:pPr>
            <a:r>
              <a:rPr lang="en-US" sz="4400" dirty="0"/>
              <a:t>Program Leader: </a:t>
            </a:r>
          </a:p>
          <a:p>
            <a:pPr lvl="1" indent="0"/>
            <a:r>
              <a:rPr lang="en-US" sz="3200" dirty="0"/>
              <a:t>  	P. de Jong  </a:t>
            </a:r>
            <a:r>
              <a:rPr lang="en-US" sz="1200" dirty="0"/>
              <a:t>   </a:t>
            </a:r>
          </a:p>
          <a:p>
            <a:pPr lvl="1" indent="0"/>
            <a:endParaRPr lang="en-US" sz="1200" dirty="0"/>
          </a:p>
          <a:p>
            <a:pPr marL="685800" indent="-685800">
              <a:buFont typeface="Arial" panose="020B0604020202020204" pitchFamily="34" charset="0"/>
              <a:buChar char="•"/>
            </a:pPr>
            <a:r>
              <a:rPr lang="en-US" sz="4400" dirty="0"/>
              <a:t>Group size (2017): </a:t>
            </a:r>
          </a:p>
          <a:p>
            <a:pPr lvl="1" indent="0"/>
            <a:r>
              <a:rPr lang="en-US" sz="3200" dirty="0"/>
              <a:t>	7 staff + 2 postdoc + 4 PhD + 2 MSc + engineering</a:t>
            </a:r>
            <a:r>
              <a:rPr lang="en-US" sz="1800" dirty="0"/>
              <a:t>  </a:t>
            </a:r>
          </a:p>
          <a:p>
            <a:pPr lvl="1" indent="0"/>
            <a:endParaRPr lang="en-US" sz="1400" dirty="0"/>
          </a:p>
          <a:p>
            <a:pPr marL="685800" indent="-685800">
              <a:buFont typeface="Arial" panose="020B0604020202020204" pitchFamily="34" charset="0"/>
              <a:buChar char="•"/>
            </a:pPr>
            <a:r>
              <a:rPr lang="en-US" sz="4400" dirty="0"/>
              <a:t>Funding (2013-now):</a:t>
            </a:r>
          </a:p>
          <a:p>
            <a:pPr lvl="1" indent="0"/>
            <a:r>
              <a:rPr lang="en-US" sz="3200" dirty="0"/>
              <a:t>	</a:t>
            </a:r>
            <a:r>
              <a:rPr lang="en-US" sz="2800" dirty="0"/>
              <a:t>- FOM/NWO program funding: 3.6 M€ 2008-2017</a:t>
            </a:r>
          </a:p>
          <a:p>
            <a:pPr lvl="1" indent="0"/>
            <a:r>
              <a:rPr lang="en-US" sz="2800" dirty="0"/>
              <a:t>	- H2020 2016 KM3NeT 2.0, PI M. de Jong</a:t>
            </a:r>
          </a:p>
          <a:p>
            <a:pPr lvl="1" indent="0"/>
            <a:r>
              <a:rPr lang="en-US" sz="2800" dirty="0"/>
              <a:t>	- ASTERICS 2015 , 2yr engineering</a:t>
            </a:r>
          </a:p>
          <a:p>
            <a:pPr lvl="1" indent="0"/>
            <a:r>
              <a:rPr lang="en-US" sz="2800" dirty="0"/>
              <a:t>	- ESCAPE 2018, 1 PD+1yr computing</a:t>
            </a:r>
          </a:p>
          <a:p>
            <a:pPr lvl="1" indent="0"/>
            <a:r>
              <a:rPr lang="en-US" sz="2800" dirty="0"/>
              <a:t>	- Mission budget  2017/18, 2 PhD, 1 PD </a:t>
            </a:r>
          </a:p>
          <a:p>
            <a:pPr lvl="1" indent="0"/>
            <a:r>
              <a:rPr lang="en-US" sz="2800"/>
              <a:t>	- National Roadmap phase 1 </a:t>
            </a:r>
          </a:p>
          <a:p>
            <a:pPr lvl="1" indent="0"/>
            <a:r>
              <a:rPr lang="en-US" sz="2800"/>
              <a:t>            4.0 M</a:t>
            </a:r>
            <a:r>
              <a:rPr lang="en-US" sz="2800" dirty="0"/>
              <a:t>€</a:t>
            </a:r>
            <a:r>
              <a:rPr lang="en-US" sz="2800"/>
              <a:t> 2013-2018, from 8.8 M</a:t>
            </a:r>
            <a:r>
              <a:rPr lang="en-US" sz="2800" dirty="0"/>
              <a:t>€</a:t>
            </a:r>
            <a:r>
              <a:rPr lang="en-US" sz="2800"/>
              <a:t> awarded in 2008</a:t>
            </a:r>
          </a:p>
          <a:p>
            <a:pPr lvl="1" indent="0"/>
            <a:r>
              <a:rPr lang="en-US" sz="2800"/>
              <a:t>	- National Roadmap 2018 phase 2 </a:t>
            </a:r>
          </a:p>
          <a:p>
            <a:pPr lvl="1" indent="0"/>
            <a:r>
              <a:rPr lang="en-US" sz="2800"/>
              <a:t>          12.7 M</a:t>
            </a:r>
            <a:r>
              <a:rPr lang="en-US" sz="2800" dirty="0"/>
              <a:t>€</a:t>
            </a:r>
            <a:r>
              <a:rPr lang="en-US" sz="2800"/>
              <a:t> starting 2019</a:t>
            </a:r>
          </a:p>
          <a:p>
            <a:pPr lvl="1" indent="0"/>
            <a:r>
              <a:rPr lang="en-US" sz="3200"/>
              <a:t>      </a:t>
            </a:r>
            <a:r>
              <a:rPr lang="en-US" sz="3200" b="1"/>
              <a:t>Personal Grants:</a:t>
            </a:r>
          </a:p>
          <a:p>
            <a:pPr lvl="1" indent="0"/>
            <a:r>
              <a:rPr lang="en-US" sz="3200"/>
              <a:t>	</a:t>
            </a:r>
            <a:r>
              <a:rPr lang="en-US" sz="2800"/>
              <a:t> - e-science pathfinder D. Samtleben/ R. Bruijn 2015</a:t>
            </a:r>
            <a:br>
              <a:rPr lang="en-US" sz="2800"/>
            </a:br>
            <a:r>
              <a:rPr lang="en-US" sz="2800"/>
              <a:t> 	 - VICI A. Heijboer 2017</a:t>
            </a:r>
            <a:br>
              <a:rPr lang="en-US" sz="2800"/>
            </a:br>
            <a:r>
              <a:rPr lang="en-US" sz="2800"/>
              <a:t> 	 - UvA IoP R. Bruijn 1 PhD 2018</a:t>
            </a:r>
          </a:p>
          <a:p>
            <a:pPr lvl="1" indent="0"/>
            <a:r>
              <a:rPr lang="en-US" sz="2800"/>
              <a:t>         - VIDI A. Heijboer 2009-2014</a:t>
            </a:r>
          </a:p>
          <a:p>
            <a:pPr lvl="1" indent="0"/>
            <a:r>
              <a:rPr lang="en-US" sz="2800"/>
              <a:t>         - NWO Physics/f grant for S. Basegmez du Pree 2018</a:t>
            </a:r>
            <a:endParaRPr lang="en-US" sz="2800" dirty="0"/>
          </a:p>
          <a:p>
            <a:endParaRPr lang="en-US" sz="2800" dirty="0"/>
          </a:p>
        </p:txBody>
      </p:sp>
      <p:pic>
        <p:nvPicPr>
          <p:cNvPr id="6" name="Picture 5" descr="heroesofphysicskm3n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6010" y="1911292"/>
            <a:ext cx="11091424" cy="6907333"/>
          </a:xfrm>
          <a:prstGeom prst="rect">
            <a:avLst/>
          </a:prstGeom>
        </p:spPr>
      </p:pic>
      <p:sp>
        <p:nvSpPr>
          <p:cNvPr id="15" name="Text Placeholder 3"/>
          <p:cNvSpPr txBox="1">
            <a:spLocks/>
          </p:cNvSpPr>
          <p:nvPr/>
        </p:nvSpPr>
        <p:spPr>
          <a:xfrm>
            <a:off x="14150843" y="9040355"/>
            <a:ext cx="11091424" cy="32458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400"/>
              <a:t>Involved </a:t>
            </a:r>
            <a:r>
              <a:rPr lang="en-US" sz="4400"/>
              <a:t>Universities</a:t>
            </a:r>
          </a:p>
          <a:p>
            <a:r>
              <a:rPr lang="en-US" sz="3600"/>
              <a:t>University of Amsterdam</a:t>
            </a:r>
          </a:p>
          <a:p>
            <a:r>
              <a:rPr lang="en-US" sz="3600"/>
              <a:t>Leiden University </a:t>
            </a:r>
          </a:p>
          <a:p>
            <a:r>
              <a:rPr lang="en-US" sz="3600"/>
              <a:t>Groningen University/KVI-CART</a:t>
            </a:r>
          </a:p>
          <a:p>
            <a:r>
              <a:rPr lang="en-US" sz="3600"/>
              <a:t>(Utrecht University)</a:t>
            </a:r>
          </a:p>
        </p:txBody>
      </p:sp>
      <p:pic>
        <p:nvPicPr>
          <p:cNvPr id="17" name="Picture 16" descr="supportBinaryFiles_referenceId_0_supportId_262998.jpg"/>
          <p:cNvPicPr>
            <a:picLocks noChangeAspect="1"/>
          </p:cNvPicPr>
          <p:nvPr/>
        </p:nvPicPr>
        <p:blipFill rotWithShape="1">
          <a:blip r:embed="rId4">
            <a:extLst>
              <a:ext uri="{28A0092B-C50C-407E-A947-70E740481C1C}">
                <a14:useLocalDpi xmlns:a14="http://schemas.microsoft.com/office/drawing/2010/main" val="0"/>
              </a:ext>
            </a:extLst>
          </a:blip>
          <a:srcRect l="51587" b="45086"/>
          <a:stretch/>
        </p:blipFill>
        <p:spPr>
          <a:xfrm>
            <a:off x="21025936" y="1956523"/>
            <a:ext cx="1382798" cy="1387308"/>
          </a:xfrm>
          <a:prstGeom prst="rect">
            <a:avLst/>
          </a:prstGeom>
        </p:spPr>
      </p:pic>
      <p:pic>
        <p:nvPicPr>
          <p:cNvPr id="18" name="Picture 17" descr="38570139_403.jpg"/>
          <p:cNvPicPr>
            <a:picLocks noChangeAspect="1"/>
          </p:cNvPicPr>
          <p:nvPr/>
        </p:nvPicPr>
        <p:blipFill rotWithShape="1">
          <a:blip r:embed="rId5">
            <a:extLst>
              <a:ext uri="{28A0092B-C50C-407E-A947-70E740481C1C}">
                <a14:useLocalDpi xmlns:a14="http://schemas.microsoft.com/office/drawing/2010/main" val="0"/>
              </a:ext>
            </a:extLst>
          </a:blip>
          <a:srcRect l="35107" t="14388" r="40543" b="25961"/>
          <a:stretch/>
        </p:blipFill>
        <p:spPr>
          <a:xfrm>
            <a:off x="19461364" y="2110251"/>
            <a:ext cx="908576" cy="1252600"/>
          </a:xfrm>
          <a:prstGeom prst="rect">
            <a:avLst/>
          </a:prstGeom>
        </p:spPr>
      </p:pic>
      <p:pic>
        <p:nvPicPr>
          <p:cNvPr id="19" name="Picture 18" descr="IMG_7155.JPG"/>
          <p:cNvPicPr>
            <a:picLocks noChangeAspect="1"/>
          </p:cNvPicPr>
          <p:nvPr/>
        </p:nvPicPr>
        <p:blipFill rotWithShape="1">
          <a:blip r:embed="rId6">
            <a:extLst>
              <a:ext uri="{28A0092B-C50C-407E-A947-70E740481C1C}">
                <a14:useLocalDpi xmlns:a14="http://schemas.microsoft.com/office/drawing/2010/main" val="0"/>
              </a:ext>
            </a:extLst>
          </a:blip>
          <a:srcRect l="41551" t="20523" r="47257" b="52677"/>
          <a:stretch/>
        </p:blipFill>
        <p:spPr>
          <a:xfrm>
            <a:off x="21160206" y="5670188"/>
            <a:ext cx="948849" cy="1704194"/>
          </a:xfrm>
          <a:prstGeom prst="rect">
            <a:avLst/>
          </a:prstGeom>
        </p:spPr>
      </p:pic>
      <p:pic>
        <p:nvPicPr>
          <p:cNvPr id="20" name="Picture 19" descr="KM3NeT_logo_web_no_shade_transparent-bg-gif.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1517" y="1911292"/>
            <a:ext cx="1574554" cy="1629663"/>
          </a:xfrm>
          <a:prstGeom prst="rect">
            <a:avLst/>
          </a:prstGeom>
        </p:spPr>
      </p:pic>
      <p:pic>
        <p:nvPicPr>
          <p:cNvPr id="21" name="Picture 4" descr="http://antares.in2p3.fr/internal/logo/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9448" y="1911292"/>
            <a:ext cx="1491243" cy="14912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3"/>
          <p:cNvSpPr txBox="1">
            <a:spLocks/>
          </p:cNvSpPr>
          <p:nvPr/>
        </p:nvSpPr>
        <p:spPr>
          <a:xfrm>
            <a:off x="7578018" y="1390629"/>
            <a:ext cx="4647343" cy="7006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51 institutes, 250 people</a:t>
            </a:r>
          </a:p>
        </p:txBody>
      </p:sp>
    </p:spTree>
    <p:extLst>
      <p:ext uri="{BB962C8B-B14F-4D97-AF65-F5344CB8AC3E}">
        <p14:creationId xmlns:p14="http://schemas.microsoft.com/office/powerpoint/2010/main" val="37852547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146" y="-88609"/>
            <a:ext cx="16391364" cy="12293523"/>
          </a:xfrm>
          <a:prstGeom prst="rect">
            <a:avLst/>
          </a:prstGeom>
        </p:spPr>
      </p:pic>
      <p:sp>
        <p:nvSpPr>
          <p:cNvPr id="5" name="Slide Number Placeholder 4"/>
          <p:cNvSpPr>
            <a:spLocks noGrp="1"/>
          </p:cNvSpPr>
          <p:nvPr>
            <p:ph type="sldNum" sz="quarter" idx="2"/>
          </p:nvPr>
        </p:nvSpPr>
        <p:spPr/>
        <p:txBody>
          <a:bodyPr/>
          <a:lstStyle/>
          <a:p>
            <a:fld id="{522F5BE9-42BB-9445-81FA-42970F33CD9F}" type="slidenum">
              <a:rPr lang="en-US" smtClean="0"/>
              <a:t>15</a:t>
            </a:fld>
            <a:endParaRPr lang="en-US"/>
          </a:p>
        </p:txBody>
      </p:sp>
      <p:sp>
        <p:nvSpPr>
          <p:cNvPr id="2" name="Footer Placeholder 1"/>
          <p:cNvSpPr>
            <a:spLocks noGrp="1"/>
          </p:cNvSpPr>
          <p:nvPr>
            <p:ph type="ftr" sz="quarter" idx="3"/>
          </p:nvPr>
        </p:nvSpPr>
        <p:spPr/>
        <p:txBody>
          <a:bodyPr/>
          <a:lstStyle/>
          <a:p>
            <a:r>
              <a:rPr lang="en-US"/>
              <a:t>Dark Matter and Neutrinos</a:t>
            </a:r>
          </a:p>
        </p:txBody>
      </p:sp>
      <p:sp>
        <p:nvSpPr>
          <p:cNvPr id="15" name="TextBox 14">
            <a:extLst>
              <a:ext uri="{FF2B5EF4-FFF2-40B4-BE49-F238E27FC236}">
                <a16:creationId xmlns="" xmlns:a16="http://schemas.microsoft.com/office/drawing/2014/main" id="{29D32872-155A-0344-A0FA-21316C77C1CD}"/>
              </a:ext>
            </a:extLst>
          </p:cNvPr>
          <p:cNvSpPr txBox="1"/>
          <p:nvPr/>
        </p:nvSpPr>
        <p:spPr>
          <a:xfrm>
            <a:off x="16228015" y="5022606"/>
            <a:ext cx="249828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rgbClr val="15A7B7"/>
                </a:solidFill>
              </a:rPr>
              <a:t>Paul</a:t>
            </a:r>
            <a:r>
              <a:rPr lang="en-US" sz="3200" cap="none" dirty="0">
                <a:solidFill>
                  <a:schemeClr val="accent3"/>
                </a:solidFill>
              </a:rPr>
              <a:t> de Jong</a:t>
            </a:r>
            <a:endParaRPr kumimoji="0" lang="en-US" sz="3200" b="0" i="0" u="none" strike="noStrike" cap="none" spc="0" normalizeH="0" baseline="0" dirty="0">
              <a:ln>
                <a:noFill/>
              </a:ln>
              <a:solidFill>
                <a:schemeClr val="accent3"/>
              </a:solidFill>
              <a:effectLst/>
              <a:uFillTx/>
              <a:sym typeface="Arial"/>
            </a:endParaRPr>
          </a:p>
        </p:txBody>
      </p:sp>
      <p:sp>
        <p:nvSpPr>
          <p:cNvPr id="16" name="TextBox 15">
            <a:extLst>
              <a:ext uri="{FF2B5EF4-FFF2-40B4-BE49-F238E27FC236}">
                <a16:creationId xmlns="" xmlns:a16="http://schemas.microsoft.com/office/drawing/2014/main" id="{29D32872-155A-0344-A0FA-21316C77C1CD}"/>
              </a:ext>
            </a:extLst>
          </p:cNvPr>
          <p:cNvSpPr txBox="1"/>
          <p:nvPr/>
        </p:nvSpPr>
        <p:spPr>
          <a:xfrm>
            <a:off x="13190988" y="4463173"/>
            <a:ext cx="250068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rgbClr val="15A7B7"/>
                </a:solidFill>
              </a:rPr>
              <a:t>Aart Heijboer</a:t>
            </a:r>
            <a:endParaRPr kumimoji="0" lang="en-US" sz="3200" b="0" i="0" u="none" strike="noStrike" cap="none" spc="0" normalizeH="0" baseline="0" dirty="0">
              <a:ln>
                <a:noFill/>
              </a:ln>
              <a:solidFill>
                <a:srgbClr val="15A7B7"/>
              </a:solidFill>
              <a:effectLst/>
              <a:uFillTx/>
              <a:sym typeface="Arial"/>
            </a:endParaRPr>
          </a:p>
        </p:txBody>
      </p:sp>
      <p:sp>
        <p:nvSpPr>
          <p:cNvPr id="17" name="TextBox 16">
            <a:extLst>
              <a:ext uri="{FF2B5EF4-FFF2-40B4-BE49-F238E27FC236}">
                <a16:creationId xmlns="" xmlns:a16="http://schemas.microsoft.com/office/drawing/2014/main" id="{29D32872-155A-0344-A0FA-21316C77C1CD}"/>
              </a:ext>
            </a:extLst>
          </p:cNvPr>
          <p:cNvSpPr txBox="1"/>
          <p:nvPr/>
        </p:nvSpPr>
        <p:spPr>
          <a:xfrm>
            <a:off x="10277750" y="5022606"/>
            <a:ext cx="254316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rgbClr val="15A7B7"/>
                </a:solidFill>
              </a:rPr>
              <a:t>Els Koffeman</a:t>
            </a:r>
            <a:endParaRPr kumimoji="0" lang="en-US" sz="3200" b="0" i="0" u="none" strike="noStrike" cap="none" spc="0" normalizeH="0" baseline="0" dirty="0">
              <a:ln>
                <a:noFill/>
              </a:ln>
              <a:solidFill>
                <a:srgbClr val="15A7B7"/>
              </a:solidFill>
              <a:effectLst/>
              <a:uFillTx/>
              <a:sym typeface="Arial"/>
            </a:endParaRPr>
          </a:p>
        </p:txBody>
      </p:sp>
      <p:sp>
        <p:nvSpPr>
          <p:cNvPr id="18" name="TextBox 17">
            <a:extLst>
              <a:ext uri="{FF2B5EF4-FFF2-40B4-BE49-F238E27FC236}">
                <a16:creationId xmlns="" xmlns:a16="http://schemas.microsoft.com/office/drawing/2014/main" id="{29D32872-155A-0344-A0FA-21316C77C1CD}"/>
              </a:ext>
            </a:extLst>
          </p:cNvPr>
          <p:cNvSpPr txBox="1"/>
          <p:nvPr/>
        </p:nvSpPr>
        <p:spPr>
          <a:xfrm>
            <a:off x="7718856" y="3815052"/>
            <a:ext cx="309119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rgbClr val="15A7B7"/>
                </a:solidFill>
              </a:rPr>
              <a:t>Stan Bentvelsen</a:t>
            </a:r>
            <a:endParaRPr kumimoji="0" lang="en-US" sz="3200" b="0" i="0" u="none" strike="noStrike" cap="none" spc="0" normalizeH="0" baseline="0" dirty="0">
              <a:ln>
                <a:noFill/>
              </a:ln>
              <a:solidFill>
                <a:srgbClr val="15A7B7"/>
              </a:solidFill>
              <a:effectLst/>
              <a:uFillTx/>
              <a:sym typeface="Arial"/>
            </a:endParaRPr>
          </a:p>
        </p:txBody>
      </p:sp>
      <p:sp>
        <p:nvSpPr>
          <p:cNvPr id="19" name="TextBox 18">
            <a:extLst>
              <a:ext uri="{FF2B5EF4-FFF2-40B4-BE49-F238E27FC236}">
                <a16:creationId xmlns="" xmlns:a16="http://schemas.microsoft.com/office/drawing/2014/main" id="{29D32872-155A-0344-A0FA-21316C77C1CD}"/>
              </a:ext>
            </a:extLst>
          </p:cNvPr>
          <p:cNvSpPr txBox="1"/>
          <p:nvPr/>
        </p:nvSpPr>
        <p:spPr>
          <a:xfrm>
            <a:off x="3603146" y="3517534"/>
            <a:ext cx="411571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rgbClr val="15A7B7"/>
                </a:solidFill>
              </a:rPr>
              <a:t>Ernst-Jan Buis (TNO)</a:t>
            </a:r>
            <a:endParaRPr kumimoji="0" lang="en-US" sz="3200" b="0" i="0" u="none" strike="noStrike" cap="none" spc="0" normalizeH="0" baseline="0" dirty="0">
              <a:ln>
                <a:noFill/>
              </a:ln>
              <a:solidFill>
                <a:srgbClr val="15A7B7"/>
              </a:solidFill>
              <a:effectLst/>
              <a:uFillTx/>
              <a:sym typeface="Arial"/>
            </a:endParaRPr>
          </a:p>
        </p:txBody>
      </p:sp>
    </p:spTree>
    <p:extLst>
      <p:ext uri="{BB962C8B-B14F-4D97-AF65-F5344CB8AC3E}">
        <p14:creationId xmlns:p14="http://schemas.microsoft.com/office/powerpoint/2010/main" val="1693805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654299" y="12302731"/>
            <a:ext cx="17553941" cy="1335619"/>
          </a:xfrm>
        </p:spPr>
        <p:txBody>
          <a:bodyPr/>
          <a:lstStyle/>
          <a:p>
            <a:r>
              <a:rPr lang="nl-NL"/>
              <a:t>Dark Matter and Neutrinos</a:t>
            </a:r>
            <a:endParaRPr lang="nl-NL"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027" y="690457"/>
            <a:ext cx="7978431" cy="544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s://upload.wikimedia.org/wikipedia/en/thumb/d/d2/Artist%27s_expression_of_KM3NeT.jpg/1280px-Artist%27s_expression_of_KM3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70882" y="752571"/>
            <a:ext cx="8089044" cy="5403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upload.wikimedia.org/wikipedia/en/thumb/d/d2/Artist%27s_expression_of_KM3NeT.jpg/1280px-Artist%27s_expression_of_KM3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1409" y="4426480"/>
            <a:ext cx="2255595" cy="1506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a:spLocks noGrp="1"/>
          </p:cNvSpPr>
          <p:nvPr>
            <p:ph type="body" sz="quarter" idx="13"/>
          </p:nvPr>
        </p:nvSpPr>
        <p:spPr>
          <a:xfrm>
            <a:off x="2118793" y="6141365"/>
            <a:ext cx="7978431" cy="923366"/>
          </a:xfrm>
        </p:spPr>
        <p:txBody>
          <a:bodyPr/>
          <a:lstStyle/>
          <a:p>
            <a:r>
              <a:rPr lang="en-US" sz="3200"/>
              <a:t>ANTARES (French Site)</a:t>
            </a:r>
          </a:p>
          <a:p>
            <a:r>
              <a:rPr lang="en-US" sz="3200"/>
              <a:t>Running since 2007</a:t>
            </a:r>
          </a:p>
        </p:txBody>
      </p:sp>
      <p:sp>
        <p:nvSpPr>
          <p:cNvPr id="8" name="Text Placeholder 3"/>
          <p:cNvSpPr txBox="1">
            <a:spLocks/>
          </p:cNvSpPr>
          <p:nvPr/>
        </p:nvSpPr>
        <p:spPr>
          <a:xfrm>
            <a:off x="12998519" y="6314522"/>
            <a:ext cx="12116422" cy="127535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KM3NeT/ARCA (Italian Site) and ORCA (French Site)</a:t>
            </a:r>
          </a:p>
          <a:p>
            <a:r>
              <a:rPr lang="en-US" sz="3200"/>
              <a:t>First strings deployed 2015-2017</a:t>
            </a:r>
          </a:p>
        </p:txBody>
      </p:sp>
      <p:sp>
        <p:nvSpPr>
          <p:cNvPr id="10" name="Left-Right Arrow 9"/>
          <p:cNvSpPr/>
          <p:nvPr/>
        </p:nvSpPr>
        <p:spPr>
          <a:xfrm>
            <a:off x="1840027" y="9876698"/>
            <a:ext cx="21123754" cy="978218"/>
          </a:xfrm>
          <a:prstGeom prst="leftRightArrow">
            <a:avLst/>
          </a:prstGeom>
          <a:solidFill>
            <a:schemeClr val="accent4">
              <a:lumMod val="60000"/>
              <a:lumOff val="40000"/>
            </a:schemeClr>
          </a:solidFill>
          <a:ln w="12700" cap="flat">
            <a:noFill/>
            <a:miter lim="400000"/>
          </a:ln>
          <a:effectLst>
            <a:outerShdw blurRad="50800" dist="38100" dir="2700000" algn="tl" rotWithShape="0">
              <a:srgbClr val="000000">
                <a:alpha val="43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E</a:t>
            </a:r>
          </a:p>
        </p:txBody>
      </p:sp>
      <p:sp>
        <p:nvSpPr>
          <p:cNvPr id="11" name="TextBox 10"/>
          <p:cNvSpPr txBox="1"/>
          <p:nvPr/>
        </p:nvSpPr>
        <p:spPr>
          <a:xfrm>
            <a:off x="7803129" y="9946014"/>
            <a:ext cx="769030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400" b="0" i="0" u="none" strike="noStrike" cap="all" spc="0" normalizeH="0" baseline="0">
                <a:ln>
                  <a:noFill/>
                </a:ln>
                <a:solidFill>
                  <a:srgbClr val="E6223D"/>
                </a:solidFill>
                <a:effectLst/>
                <a:uFillTx/>
                <a:latin typeface="+mn-lt"/>
                <a:ea typeface="+mn-ea"/>
                <a:cs typeface="+mn-cs"/>
                <a:sym typeface="Arial"/>
              </a:rPr>
              <a:t>Earth and sea sciences</a:t>
            </a:r>
          </a:p>
        </p:txBody>
      </p:sp>
      <p:sp>
        <p:nvSpPr>
          <p:cNvPr id="12" name="Text Placeholder 3"/>
          <p:cNvSpPr txBox="1">
            <a:spLocks/>
          </p:cNvSpPr>
          <p:nvPr/>
        </p:nvSpPr>
        <p:spPr>
          <a:xfrm>
            <a:off x="2195902" y="7726605"/>
            <a:ext cx="21179785" cy="263494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800" b="1"/>
              <a:t>KM3NeT/ORCA			ANTARES					  KM3NeT/ARCA</a:t>
            </a:r>
          </a:p>
          <a:p>
            <a:r>
              <a:rPr lang="en-US" sz="4000">
                <a:solidFill>
                  <a:srgbClr val="660066"/>
                </a:solidFill>
              </a:rPr>
              <a:t>Low Energy			      	Medium Energy				   High Energy</a:t>
            </a:r>
          </a:p>
          <a:p>
            <a:r>
              <a:rPr lang="en-US" sz="4000">
                <a:solidFill>
                  <a:srgbClr val="660066"/>
                </a:solidFill>
              </a:rPr>
              <a:t>3GeV&lt;E&lt;50 GeV				10 GeV&lt;E&lt;1TeV					E&gt;1TeV</a:t>
            </a:r>
          </a:p>
        </p:txBody>
      </p:sp>
      <p:sp>
        <p:nvSpPr>
          <p:cNvPr id="13" name="Text Placeholder 3"/>
          <p:cNvSpPr txBox="1">
            <a:spLocks/>
          </p:cNvSpPr>
          <p:nvPr/>
        </p:nvSpPr>
        <p:spPr>
          <a:xfrm>
            <a:off x="15493436" y="1076189"/>
            <a:ext cx="4243746" cy="12577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solidFill>
                  <a:srgbClr val="FFFFFF"/>
                </a:solidFill>
              </a:rPr>
              <a:t>ARCA </a:t>
            </a:r>
          </a:p>
          <a:p>
            <a:r>
              <a:rPr lang="en-US" sz="2400">
                <a:solidFill>
                  <a:srgbClr val="FFFFFF"/>
                </a:solidFill>
              </a:rPr>
              <a:t>2 x115 strings</a:t>
            </a:r>
          </a:p>
        </p:txBody>
      </p:sp>
      <p:sp>
        <p:nvSpPr>
          <p:cNvPr id="14" name="Text Placeholder 3"/>
          <p:cNvSpPr txBox="1">
            <a:spLocks/>
          </p:cNvSpPr>
          <p:nvPr/>
        </p:nvSpPr>
        <p:spPr>
          <a:xfrm>
            <a:off x="19596065" y="4403516"/>
            <a:ext cx="2418331" cy="12577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solidFill>
                  <a:srgbClr val="FFFFFF"/>
                </a:solidFill>
              </a:rPr>
              <a:t> ORCA</a:t>
            </a:r>
          </a:p>
          <a:p>
            <a:r>
              <a:rPr lang="en-US" sz="2400">
                <a:solidFill>
                  <a:srgbClr val="FFFFFF"/>
                </a:solidFill>
              </a:rPr>
              <a:t>115 strings</a:t>
            </a:r>
          </a:p>
        </p:txBody>
      </p:sp>
      <p:sp>
        <p:nvSpPr>
          <p:cNvPr id="15" name="Text Placeholder 3"/>
          <p:cNvSpPr txBox="1">
            <a:spLocks/>
          </p:cNvSpPr>
          <p:nvPr/>
        </p:nvSpPr>
        <p:spPr>
          <a:xfrm>
            <a:off x="2350772" y="929273"/>
            <a:ext cx="4243746" cy="125771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solidFill>
                  <a:srgbClr val="FFFFFF"/>
                </a:solidFill>
              </a:rPr>
              <a:t>ANTARES</a:t>
            </a:r>
          </a:p>
          <a:p>
            <a:r>
              <a:rPr lang="en-US" sz="3200">
                <a:solidFill>
                  <a:srgbClr val="FFFFFF"/>
                </a:solidFill>
              </a:rPr>
              <a:t>12 lines</a:t>
            </a:r>
          </a:p>
        </p:txBody>
      </p:sp>
      <p:sp>
        <p:nvSpPr>
          <p:cNvPr id="17" name="Rectangle 16"/>
          <p:cNvSpPr/>
          <p:nvPr/>
        </p:nvSpPr>
        <p:spPr>
          <a:xfrm>
            <a:off x="7391749" y="4479443"/>
            <a:ext cx="7568520" cy="615553"/>
          </a:xfrm>
          <a:prstGeom prst="rect">
            <a:avLst/>
          </a:prstGeom>
          <a:solidFill>
            <a:srgbClr val="EEE8B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4000" cap="none">
                <a:solidFill>
                  <a:srgbClr val="000000"/>
                </a:solidFill>
                <a:latin typeface="Helvetica Neue Medium"/>
                <a:ea typeface="Helvetica Neue Medium"/>
                <a:cs typeface="Helvetica Neue Medium"/>
                <a:sym typeface="Helvetica Neue Medium"/>
              </a:rPr>
              <a:t>2500m </a:t>
            </a:r>
            <a:r>
              <a:rPr lang="mr-IN" sz="4000" cap="none">
                <a:solidFill>
                  <a:srgbClr val="000000"/>
                </a:solidFill>
                <a:latin typeface="Helvetica Neue Medium"/>
                <a:ea typeface="Helvetica Neue Medium"/>
                <a:cs typeface="Helvetica Neue Medium"/>
                <a:sym typeface="Helvetica Neue Medium"/>
              </a:rPr>
              <a:t>–</a:t>
            </a:r>
            <a:r>
              <a:rPr lang="en-US" sz="4000" cap="none">
                <a:solidFill>
                  <a:srgbClr val="000000"/>
                </a:solidFill>
                <a:latin typeface="Helvetica Neue Medium"/>
                <a:ea typeface="Helvetica Neue Medium"/>
                <a:cs typeface="Helvetica Neue Medium"/>
                <a:sym typeface="Helvetica Neue Medium"/>
              </a:rPr>
              <a:t> 3500m below sea level</a:t>
            </a:r>
            <a:endParaRPr kumimoji="0" lang="en-US" sz="4000" b="0" i="0" u="none" strike="noStrike" cap="none" spc="0" normalizeH="0" baseline="0">
              <a:ln>
                <a:noFill/>
              </a:ln>
              <a:solidFill>
                <a:schemeClr val="bg1"/>
              </a:solidFill>
              <a:effectLst/>
              <a:uFillTx/>
              <a:latin typeface="Helvetica Neue Medium"/>
              <a:ea typeface="Helvetica Neue Medium"/>
              <a:cs typeface="Helvetica Neue Medium"/>
              <a:sym typeface="Helvetica Neue Medium"/>
            </a:endParaRPr>
          </a:p>
        </p:txBody>
      </p:sp>
      <p:sp>
        <p:nvSpPr>
          <p:cNvPr id="19" name="Text Placeholder 3"/>
          <p:cNvSpPr txBox="1">
            <a:spLocks/>
          </p:cNvSpPr>
          <p:nvPr/>
        </p:nvSpPr>
        <p:spPr>
          <a:xfrm>
            <a:off x="17911455" y="2992115"/>
            <a:ext cx="1825727" cy="6020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2400">
                <a:solidFill>
                  <a:srgbClr val="FFFFFF"/>
                </a:solidFill>
              </a:rPr>
              <a:t>700m</a:t>
            </a:r>
          </a:p>
        </p:txBody>
      </p:sp>
      <p:cxnSp>
        <p:nvCxnSpPr>
          <p:cNvPr id="21" name="Straight Arrow Connector 20"/>
          <p:cNvCxnSpPr/>
          <p:nvPr/>
        </p:nvCxnSpPr>
        <p:spPr>
          <a:xfrm flipH="1">
            <a:off x="17716206" y="1269900"/>
            <a:ext cx="21526" cy="4067986"/>
          </a:xfrm>
          <a:prstGeom prst="straightConnector1">
            <a:avLst/>
          </a:prstGeom>
          <a:noFill/>
          <a:ln w="25400" cap="flat">
            <a:solidFill>
              <a:srgbClr val="FFFFFF"/>
            </a:solidFill>
            <a:prstDash val="solid"/>
            <a:miter lim="400000"/>
            <a:headEnd type="arrow"/>
            <a:tailEnd type="arrow"/>
          </a:ln>
          <a:effectLst/>
          <a:sp3d/>
        </p:spPr>
        <p:style>
          <a:lnRef idx="0">
            <a:scrgbClr r="0" g="0" b="0"/>
          </a:lnRef>
          <a:fillRef idx="0">
            <a:scrgbClr r="0" g="0" b="0"/>
          </a:fillRef>
          <a:effectRef idx="0">
            <a:scrgbClr r="0" g="0" b="0"/>
          </a:effectRef>
          <a:fontRef idx="none"/>
        </p:style>
      </p:cxnSp>
      <p:sp>
        <p:nvSpPr>
          <p:cNvPr id="22" name="Slide Number Placeholder 21"/>
          <p:cNvSpPr>
            <a:spLocks noGrp="1"/>
          </p:cNvSpPr>
          <p:nvPr>
            <p:ph type="sldNum" sz="quarter" idx="2"/>
          </p:nvPr>
        </p:nvSpPr>
        <p:spPr/>
        <p:txBody>
          <a:bodyPr/>
          <a:lstStyle/>
          <a:p>
            <a:fld id="{86CB4B4D-7CA3-9044-876B-883B54F8677D}" type="slidenum">
              <a:rPr lang="uk-UA"/>
              <a:t>16</a:t>
            </a:fld>
            <a:endParaRPr lang="uk-UA"/>
          </a:p>
        </p:txBody>
      </p:sp>
    </p:spTree>
    <p:extLst>
      <p:ext uri="{BB962C8B-B14F-4D97-AF65-F5344CB8AC3E}">
        <p14:creationId xmlns:p14="http://schemas.microsoft.com/office/powerpoint/2010/main" val="29307727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35824" y="7097427"/>
            <a:ext cx="11346039" cy="4187605"/>
          </a:xfrm>
          <a:prstGeom prst="rect">
            <a:avLst/>
          </a:prstGeom>
        </p:spPr>
      </p:pic>
      <p:pic>
        <p:nvPicPr>
          <p:cNvPr id="5" name="Picture 4" descr="Screen Shot 2018-10-18 at 3.47.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076" y="6840229"/>
            <a:ext cx="6326368" cy="4304004"/>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a:t>17</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sp>
        <p:nvSpPr>
          <p:cNvPr id="4" name="Text Placeholder 3"/>
          <p:cNvSpPr>
            <a:spLocks noGrp="1"/>
          </p:cNvSpPr>
          <p:nvPr>
            <p:ph type="body" sz="quarter" idx="13"/>
          </p:nvPr>
        </p:nvSpPr>
        <p:spPr>
          <a:xfrm>
            <a:off x="1141221" y="1898472"/>
            <a:ext cx="10071237" cy="3584830"/>
          </a:xfrm>
          <a:ln>
            <a:noFill/>
          </a:ln>
        </p:spPr>
        <p:txBody>
          <a:bodyPr/>
          <a:lstStyle/>
          <a:p>
            <a:pPr marL="457200" indent="-457200">
              <a:buFont typeface="Arial"/>
              <a:buChar char="•"/>
            </a:pPr>
            <a:r>
              <a:rPr lang="en-US" sz="3200"/>
              <a:t>New cascade reconstruction with 2degree angular resolution</a:t>
            </a:r>
          </a:p>
          <a:p>
            <a:pPr marL="457200" indent="-457200">
              <a:buFont typeface="Arial"/>
              <a:buChar char="•"/>
            </a:pPr>
            <a:endParaRPr lang="en-US" sz="3200"/>
          </a:p>
          <a:p>
            <a:pPr marL="457200" indent="-457200">
              <a:buFont typeface="Arial"/>
              <a:buChar char="•"/>
            </a:pPr>
            <a:r>
              <a:rPr lang="en-US" sz="3200" b="1"/>
              <a:t>ANTARES</a:t>
            </a:r>
            <a:r>
              <a:rPr lang="en-US" sz="3200"/>
              <a:t> all-flavour Point Source Analyses, also combination with IceCube</a:t>
            </a:r>
          </a:p>
          <a:p>
            <a:pPr marL="457200" indent="-457200">
              <a:buFont typeface="Arial"/>
              <a:buChar char="•"/>
            </a:pPr>
            <a:endParaRPr lang="en-US" sz="3200"/>
          </a:p>
          <a:p>
            <a:r>
              <a:rPr lang="en-US" sz="3200"/>
              <a:t>(PhD thesis T. Michael, A. Heijboer, D. Samtleben)</a:t>
            </a:r>
          </a:p>
        </p:txBody>
      </p:sp>
      <p:pic>
        <p:nvPicPr>
          <p:cNvPr id="6" name="Picture 5"/>
          <p:cNvPicPr>
            <a:picLocks noChangeAspect="1"/>
          </p:cNvPicPr>
          <p:nvPr/>
        </p:nvPicPr>
        <p:blipFill>
          <a:blip r:embed="rId5"/>
          <a:stretch>
            <a:fillRect/>
          </a:stretch>
        </p:blipFill>
        <p:spPr>
          <a:xfrm>
            <a:off x="15467391" y="5325400"/>
            <a:ext cx="7413313" cy="5145538"/>
          </a:xfrm>
          <a:prstGeom prst="rect">
            <a:avLst/>
          </a:prstGeom>
        </p:spPr>
      </p:pic>
      <p:sp>
        <p:nvSpPr>
          <p:cNvPr id="7" name="TextBox 6"/>
          <p:cNvSpPr txBox="1"/>
          <p:nvPr/>
        </p:nvSpPr>
        <p:spPr>
          <a:xfrm>
            <a:off x="16800774" y="10861702"/>
            <a:ext cx="3978693" cy="1077218"/>
          </a:xfrm>
          <a:prstGeom prst="rect">
            <a:avLst/>
          </a:prstGeom>
          <a:solidFill>
            <a:srgbClr val="FFFFCC"/>
          </a:solidFill>
        </p:spPr>
        <p:txBody>
          <a:bodyPr wrap="square" rtlCol="0">
            <a:spAutoFit/>
          </a:bodyPr>
          <a:lstStyle/>
          <a:p>
            <a:r>
              <a:rPr lang="en-US" sz="1600">
                <a:solidFill>
                  <a:srgbClr val="0000FF"/>
                </a:solidFill>
              </a:rPr>
              <a:t>Blue: Track candidates</a:t>
            </a:r>
          </a:p>
          <a:p>
            <a:r>
              <a:rPr lang="en-US" sz="1600">
                <a:solidFill>
                  <a:srgbClr val="FF0000"/>
                </a:solidFill>
              </a:rPr>
              <a:t>Red: Cascade candidates</a:t>
            </a:r>
          </a:p>
          <a:p>
            <a:r>
              <a:rPr lang="en-US" sz="1600"/>
              <a:t>Circles provide error regions</a:t>
            </a:r>
          </a:p>
          <a:p>
            <a:r>
              <a:rPr lang="en-US" sz="1600">
                <a:solidFill>
                  <a:srgbClr val="008000"/>
                </a:solidFill>
              </a:rPr>
              <a:t>Green circes: 1 and 5 degrees</a:t>
            </a:r>
          </a:p>
        </p:txBody>
      </p:sp>
      <p:sp>
        <p:nvSpPr>
          <p:cNvPr id="9" name="Text Placeholder 3"/>
          <p:cNvSpPr txBox="1">
            <a:spLocks/>
          </p:cNvSpPr>
          <p:nvPr/>
        </p:nvSpPr>
        <p:spPr>
          <a:xfrm>
            <a:off x="15467391" y="4606356"/>
            <a:ext cx="7079904" cy="7006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b="1"/>
              <a:t>ANTARES</a:t>
            </a:r>
            <a:r>
              <a:rPr lang="en-US" sz="3200"/>
              <a:t> sky around position of TXS </a:t>
            </a:r>
          </a:p>
        </p:txBody>
      </p:sp>
      <p:sp>
        <p:nvSpPr>
          <p:cNvPr id="10" name="Text Placeholder 3"/>
          <p:cNvSpPr txBox="1">
            <a:spLocks/>
          </p:cNvSpPr>
          <p:nvPr/>
        </p:nvSpPr>
        <p:spPr>
          <a:xfrm>
            <a:off x="13941778" y="1805535"/>
            <a:ext cx="8938925" cy="2645926"/>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pPr marL="457200" indent="-457200">
              <a:buFont typeface="Arial"/>
              <a:buChar char="•"/>
            </a:pPr>
            <a:r>
              <a:rPr lang="en-US" sz="3200" b="1"/>
              <a:t>ANTARES</a:t>
            </a:r>
            <a:r>
              <a:rPr lang="en-US" sz="3200"/>
              <a:t> search for neutrinos from blazar TXS0506 - first cosmic high energy neutrino source identified by IceCube in coincidence with  electromagnetic observations</a:t>
            </a:r>
          </a:p>
          <a:p>
            <a:r>
              <a:rPr lang="en-US" sz="3200"/>
              <a:t>    (D. Samtleben workgroup coordination)</a:t>
            </a:r>
          </a:p>
        </p:txBody>
      </p:sp>
      <p:sp>
        <p:nvSpPr>
          <p:cNvPr id="11" name="Text Placeholder 3"/>
          <p:cNvSpPr txBox="1">
            <a:spLocks/>
          </p:cNvSpPr>
          <p:nvPr/>
        </p:nvSpPr>
        <p:spPr>
          <a:xfrm>
            <a:off x="735824" y="389799"/>
            <a:ext cx="23242778" cy="1409478"/>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6000" dirty="0">
                <a:solidFill>
                  <a:srgbClr val="E6223C"/>
                </a:solidFill>
              </a:rPr>
              <a:t>ANALYSIS HIGHLIGHTS WITH STRONG NIKHEF INVOLVEMENT</a:t>
            </a:r>
          </a:p>
        </p:txBody>
      </p:sp>
      <p:pic>
        <p:nvPicPr>
          <p:cNvPr id="13" name="Picture 4" descr="http://antares.in2p3.fr/internal/logo/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8785" y="2960218"/>
            <a:ext cx="1491243" cy="14912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a:xfrm>
            <a:off x="1538501" y="6095028"/>
            <a:ext cx="10100284" cy="129919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Angular resolution for			</a:t>
            </a:r>
          </a:p>
          <a:p>
            <a:r>
              <a:rPr lang="en-US" sz="3200"/>
              <a:t>cascade events				Point Source Limits</a:t>
            </a:r>
          </a:p>
        </p:txBody>
      </p:sp>
    </p:spTree>
    <p:extLst>
      <p:ext uri="{BB962C8B-B14F-4D97-AF65-F5344CB8AC3E}">
        <p14:creationId xmlns:p14="http://schemas.microsoft.com/office/powerpoint/2010/main" val="8972456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a:t>18</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sp>
        <p:nvSpPr>
          <p:cNvPr id="4" name="Text Placeholder 3"/>
          <p:cNvSpPr>
            <a:spLocks noGrp="1"/>
          </p:cNvSpPr>
          <p:nvPr>
            <p:ph type="body" sz="quarter" idx="13"/>
          </p:nvPr>
        </p:nvSpPr>
        <p:spPr>
          <a:xfrm>
            <a:off x="14847186" y="1851684"/>
            <a:ext cx="7727967" cy="2249597"/>
          </a:xfrm>
        </p:spPr>
        <p:txBody>
          <a:bodyPr/>
          <a:lstStyle/>
          <a:p>
            <a:pPr marL="457200" indent="-457200">
              <a:buFont typeface="Arial"/>
              <a:buChar char="•"/>
            </a:pPr>
            <a:r>
              <a:rPr lang="en-US" sz="3200"/>
              <a:t>KM3NeT/ORCA Estimates for the sensitivity to the neutrino mass ordering published in KM3NeT Letter of Intent (M. Jongen, PhD thesis)</a:t>
            </a: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1079" y="5021748"/>
            <a:ext cx="9413048" cy="708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Placeholder 3"/>
          <p:cNvSpPr txBox="1">
            <a:spLocks/>
          </p:cNvSpPr>
          <p:nvPr/>
        </p:nvSpPr>
        <p:spPr>
          <a:xfrm>
            <a:off x="735824" y="389799"/>
            <a:ext cx="23242778" cy="1409478"/>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6000" dirty="0">
                <a:solidFill>
                  <a:srgbClr val="E6223C"/>
                </a:solidFill>
              </a:rPr>
              <a:t>ANALYSIS HIGHLIGHTS WITH STRONG NIKHEF INVOLVEMENT</a:t>
            </a:r>
          </a:p>
          <a:p>
            <a:endParaRPr lang="en-US"/>
          </a:p>
        </p:txBody>
      </p:sp>
      <p:pic>
        <p:nvPicPr>
          <p:cNvPr id="22" name="Picture 21"/>
          <p:cNvPicPr>
            <a:picLocks noChangeAspect="1"/>
          </p:cNvPicPr>
          <p:nvPr/>
        </p:nvPicPr>
        <p:blipFill>
          <a:blip r:embed="rId4"/>
          <a:stretch>
            <a:fillRect/>
          </a:stretch>
        </p:blipFill>
        <p:spPr>
          <a:xfrm>
            <a:off x="6223126" y="6356049"/>
            <a:ext cx="6682438" cy="4108871"/>
          </a:xfrm>
          <a:prstGeom prst="rect">
            <a:avLst/>
          </a:prstGeom>
        </p:spPr>
      </p:pic>
      <p:sp>
        <p:nvSpPr>
          <p:cNvPr id="23" name="Text Placeholder 3"/>
          <p:cNvSpPr txBox="1">
            <a:spLocks/>
          </p:cNvSpPr>
          <p:nvPr/>
        </p:nvSpPr>
        <p:spPr>
          <a:xfrm>
            <a:off x="1141222" y="1881637"/>
            <a:ext cx="10739618" cy="3140111"/>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pPr marL="457200" indent="-457200">
              <a:buFont typeface="Arial"/>
              <a:buChar char="•"/>
            </a:pPr>
            <a:r>
              <a:rPr lang="en-US" sz="3200" dirty="0"/>
              <a:t> KM3NeT/ARCA High resolution shower reconstruction, first reconstruction of tau signature (‘double bang’)</a:t>
            </a:r>
          </a:p>
          <a:p>
            <a:r>
              <a:rPr lang="en-US" sz="3200" dirty="0"/>
              <a:t>     -&gt; improved flavour sensitivity for  the identification</a:t>
            </a:r>
          </a:p>
          <a:p>
            <a:r>
              <a:rPr lang="en-US" sz="3200" dirty="0"/>
              <a:t>         of cosmic neutrinos</a:t>
            </a:r>
          </a:p>
          <a:p>
            <a:r>
              <a:rPr lang="en-US" sz="3200" dirty="0"/>
              <a:t>     -&gt; can help identifying flavour anomalies (new physics)</a:t>
            </a:r>
          </a:p>
          <a:p>
            <a:r>
              <a:rPr lang="en-US" sz="3200" dirty="0"/>
              <a:t>       (R. Bormuth PhD thesis, A. Heijboer, D. Samtleben)</a:t>
            </a:r>
          </a:p>
        </p:txBody>
      </p:sp>
      <p:sp>
        <p:nvSpPr>
          <p:cNvPr id="26" name="Text Placeholder 3"/>
          <p:cNvSpPr txBox="1">
            <a:spLocks/>
          </p:cNvSpPr>
          <p:nvPr/>
        </p:nvSpPr>
        <p:spPr>
          <a:xfrm>
            <a:off x="18461067" y="10232136"/>
            <a:ext cx="5922933" cy="7006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3 year projection</a:t>
            </a:r>
          </a:p>
        </p:txBody>
      </p:sp>
      <p:pic>
        <p:nvPicPr>
          <p:cNvPr id="27" name="Picture 26" descr="KM3NeT_logo_web_no_shade_transparent-bg-gi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4521" y="3028639"/>
            <a:ext cx="1925710" cy="1993109"/>
          </a:xfrm>
          <a:prstGeom prst="rect">
            <a:avLst/>
          </a:prstGeom>
        </p:spPr>
      </p:pic>
      <p:pic>
        <p:nvPicPr>
          <p:cNvPr id="5" name="Picture 4"/>
          <p:cNvPicPr>
            <a:picLocks noChangeAspect="1"/>
          </p:cNvPicPr>
          <p:nvPr/>
        </p:nvPicPr>
        <p:blipFill>
          <a:blip r:embed="rId6"/>
          <a:stretch>
            <a:fillRect/>
          </a:stretch>
        </p:blipFill>
        <p:spPr>
          <a:xfrm>
            <a:off x="0" y="5861875"/>
            <a:ext cx="6575778" cy="4603045"/>
          </a:xfrm>
          <a:prstGeom prst="rect">
            <a:avLst/>
          </a:prstGeom>
        </p:spPr>
      </p:pic>
      <p:sp>
        <p:nvSpPr>
          <p:cNvPr id="25" name="Text Placeholder 3"/>
          <p:cNvSpPr txBox="1">
            <a:spLocks/>
          </p:cNvSpPr>
          <p:nvPr/>
        </p:nvSpPr>
        <p:spPr>
          <a:xfrm>
            <a:off x="6298699" y="5686325"/>
            <a:ext cx="5922933" cy="7006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Reconstructed tau flight length</a:t>
            </a:r>
          </a:p>
        </p:txBody>
      </p:sp>
    </p:spTree>
    <p:extLst>
      <p:ext uri="{BB962C8B-B14F-4D97-AF65-F5344CB8AC3E}">
        <p14:creationId xmlns:p14="http://schemas.microsoft.com/office/powerpoint/2010/main" val="16080559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f-DO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2" y="-197377"/>
            <a:ext cx="16264467" cy="12415825"/>
          </a:xfrm>
          <a:prstGeom prst="rect">
            <a:avLst/>
          </a:prstGeom>
        </p:spPr>
      </p:pic>
      <p:sp>
        <p:nvSpPr>
          <p:cNvPr id="2" name="Slide Number Placeholder 1"/>
          <p:cNvSpPr>
            <a:spLocks noGrp="1"/>
          </p:cNvSpPr>
          <p:nvPr>
            <p:ph type="sldNum" sz="quarter" idx="2"/>
          </p:nvPr>
        </p:nvSpPr>
        <p:spPr>
          <a:xfrm>
            <a:off x="828744" y="12940534"/>
            <a:ext cx="436372" cy="343282"/>
          </a:xfrm>
        </p:spPr>
        <p:txBody>
          <a:bodyPr/>
          <a:lstStyle/>
          <a:p>
            <a:fld id="{86CB4B4D-7CA3-9044-876B-883B54F8677D}" type="slidenum">
              <a:rPr lang="uk-UA"/>
              <a:t>19</a:t>
            </a:fld>
            <a:endParaRPr lang="uk-UA"/>
          </a:p>
        </p:txBody>
      </p:sp>
      <p:sp>
        <p:nvSpPr>
          <p:cNvPr id="5" name="Footer Placeholder 4"/>
          <p:cNvSpPr>
            <a:spLocks noGrp="1"/>
          </p:cNvSpPr>
          <p:nvPr>
            <p:ph type="ftr" sz="quarter" idx="3"/>
          </p:nvPr>
        </p:nvSpPr>
        <p:spPr/>
        <p:txBody>
          <a:bodyPr/>
          <a:lstStyle/>
          <a:p>
            <a:r>
              <a:rPr lang="nl-NL"/>
              <a:t>Dark Matter and Neutrinos</a:t>
            </a:r>
            <a:endParaRPr lang="nl-NL" dirty="0"/>
          </a:p>
        </p:txBody>
      </p:sp>
      <p:pic>
        <p:nvPicPr>
          <p:cNvPr id="15" name="Picture 14" descr="Screen Shot 2015-09-14 at 9.41.55 PM.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1673191" y="-41426"/>
            <a:ext cx="23361869" cy="12259874"/>
          </a:xfrm>
          <a:prstGeom prst="rect">
            <a:avLst/>
          </a:prstGeom>
        </p:spPr>
      </p:pic>
      <p:sp>
        <p:nvSpPr>
          <p:cNvPr id="14" name="Text Placeholder 3"/>
          <p:cNvSpPr txBox="1">
            <a:spLocks/>
          </p:cNvSpPr>
          <p:nvPr/>
        </p:nvSpPr>
        <p:spPr>
          <a:xfrm>
            <a:off x="5443817" y="10347250"/>
            <a:ext cx="19584776" cy="1287296"/>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5400">
                <a:solidFill>
                  <a:srgbClr val="FFFFFF"/>
                </a:solidFill>
              </a:rPr>
              <a:t>DOM mass production and string assembly at Nikhef</a:t>
            </a:r>
          </a:p>
          <a:p>
            <a:r>
              <a:rPr lang="en-US" sz="5400">
                <a:solidFill>
                  <a:srgbClr val="FFFFFF"/>
                </a:solidFill>
              </a:rPr>
              <a:t>		                   -&gt; lab tour R. Bruijn</a:t>
            </a:r>
          </a:p>
        </p:txBody>
      </p:sp>
    </p:spTree>
    <p:extLst>
      <p:ext uri="{BB962C8B-B14F-4D97-AF65-F5344CB8AC3E}">
        <p14:creationId xmlns:p14="http://schemas.microsoft.com/office/powerpoint/2010/main" val="40630525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2"/>
          </p:nvPr>
        </p:nvSpPr>
        <p:spPr/>
        <p:txBody>
          <a:bodyPr/>
          <a:lstStyle/>
          <a:p>
            <a:fld id="{86CB4B4D-7CA3-9044-876B-883B54F8677D}" type="slidenum">
              <a:rPr lang="uk-UA"/>
              <a:t>2</a:t>
            </a:fld>
            <a:endParaRPr lang="uk-UA"/>
          </a:p>
        </p:txBody>
      </p:sp>
      <p:sp>
        <p:nvSpPr>
          <p:cNvPr id="14" name="Footer Placeholder 13"/>
          <p:cNvSpPr>
            <a:spLocks noGrp="1"/>
          </p:cNvSpPr>
          <p:nvPr>
            <p:ph type="ftr" sz="quarter" idx="3"/>
          </p:nvPr>
        </p:nvSpPr>
        <p:spPr/>
        <p:txBody>
          <a:bodyPr/>
          <a:lstStyle/>
          <a:p>
            <a:r>
              <a:rPr lang="nl-NL"/>
              <a:t>Dark Matter and Neutrinos</a:t>
            </a:r>
            <a:endParaRPr lang="nl-NL" dirty="0"/>
          </a:p>
        </p:txBody>
      </p:sp>
      <p:sp>
        <p:nvSpPr>
          <p:cNvPr id="13" name="Rectangle 12"/>
          <p:cNvSpPr/>
          <p:nvPr/>
        </p:nvSpPr>
        <p:spPr>
          <a:xfrm>
            <a:off x="0" y="0"/>
            <a:ext cx="24384000" cy="13771223"/>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 Placeholder 9"/>
          <p:cNvSpPr>
            <a:spLocks noGrp="1"/>
          </p:cNvSpPr>
          <p:nvPr>
            <p:ph type="body" sz="half" idx="13"/>
          </p:nvPr>
        </p:nvSpPr>
        <p:spPr>
          <a:xfrm>
            <a:off x="2759336" y="5353791"/>
            <a:ext cx="14791378" cy="3874876"/>
          </a:xfrm>
        </p:spPr>
        <p:txBody>
          <a:bodyPr/>
          <a:lstStyle/>
          <a:p>
            <a:pPr marL="685800" indent="-685800">
              <a:buFont typeface="Arial"/>
              <a:buChar char="•"/>
            </a:pPr>
            <a:r>
              <a:rPr lang="en-US" sz="5400">
                <a:solidFill>
                  <a:srgbClr val="FFFFFF"/>
                </a:solidFill>
              </a:rPr>
              <a:t>Aiming beyond the Standard Model</a:t>
            </a:r>
          </a:p>
          <a:p>
            <a:pPr marL="685800" indent="-685800">
              <a:buFont typeface="Arial"/>
              <a:buChar char="•"/>
            </a:pPr>
            <a:endParaRPr lang="en-US" sz="5400">
              <a:solidFill>
                <a:srgbClr val="FFFFFF"/>
              </a:solidFill>
            </a:endParaRPr>
          </a:p>
          <a:p>
            <a:pPr marL="685800" indent="-685800">
              <a:buFont typeface="Arial"/>
              <a:buChar char="•"/>
            </a:pPr>
            <a:r>
              <a:rPr lang="en-US" sz="5400">
                <a:solidFill>
                  <a:srgbClr val="FFFFFF"/>
                </a:solidFill>
              </a:rPr>
              <a:t>Exploiting synergies between experiments</a:t>
            </a:r>
            <a:endParaRPr lang="en-US" sz="3600">
              <a:solidFill>
                <a:srgbClr val="FFFFFF"/>
              </a:solidFill>
            </a:endParaRPr>
          </a:p>
          <a:p>
            <a:endParaRPr lang="en-US" sz="3600">
              <a:solidFill>
                <a:srgbClr val="FFFFFF"/>
              </a:solidFill>
            </a:endParaRPr>
          </a:p>
          <a:p>
            <a:endParaRPr lang="en-US" sz="3600">
              <a:solidFill>
                <a:srgbClr val="FFFFFF"/>
              </a:solidFill>
            </a:endParaRPr>
          </a:p>
          <a:p>
            <a:r>
              <a:rPr lang="en-US" sz="3600">
                <a:solidFill>
                  <a:srgbClr val="FFFFFF"/>
                </a:solidFill>
              </a:rPr>
              <a:t>	</a:t>
            </a:r>
            <a:endParaRPr lang="en-US" sz="4400" i="1">
              <a:solidFill>
                <a:srgbClr val="FFFFFF"/>
              </a:solidFill>
            </a:endParaRPr>
          </a:p>
        </p:txBody>
      </p:sp>
      <p:sp>
        <p:nvSpPr>
          <p:cNvPr id="11" name="Text Placeholder 10"/>
          <p:cNvSpPr>
            <a:spLocks noGrp="1"/>
          </p:cNvSpPr>
          <p:nvPr>
            <p:ph type="body" sz="quarter" idx="15"/>
          </p:nvPr>
        </p:nvSpPr>
        <p:spPr>
          <a:xfrm>
            <a:off x="1270000" y="867414"/>
            <a:ext cx="23114000" cy="2154436"/>
          </a:xfrm>
        </p:spPr>
        <p:txBody>
          <a:bodyPr/>
          <a:lstStyle/>
          <a:p>
            <a:r>
              <a:rPr lang="en-US"/>
              <a:t>The HIDDEN Universe</a:t>
            </a:r>
          </a:p>
          <a:p>
            <a:r>
              <a:rPr lang="en-US"/>
              <a:t>   - DARK MATTeR and neutrinos</a:t>
            </a:r>
          </a:p>
        </p:txBody>
      </p:sp>
    </p:spTree>
    <p:extLst>
      <p:ext uri="{BB962C8B-B14F-4D97-AF65-F5344CB8AC3E}">
        <p14:creationId xmlns:p14="http://schemas.microsoft.com/office/powerpoint/2010/main" val="14215470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_0121 copy.jpg"/>
          <p:cNvPicPr>
            <a:picLocks noChangeAspect="1"/>
          </p:cNvPicPr>
          <p:nvPr/>
        </p:nvPicPr>
        <p:blipFill rotWithShape="1">
          <a:blip r:embed="rId3">
            <a:alphaModFix amt="37000"/>
            <a:extLst>
              <a:ext uri="{28A0092B-C50C-407E-A947-70E740481C1C}">
                <a14:useLocalDpi xmlns:a14="http://schemas.microsoft.com/office/drawing/2010/main" val="0"/>
              </a:ext>
            </a:extLst>
          </a:blip>
          <a:srcRect b="7438"/>
          <a:stretch/>
        </p:blipFill>
        <p:spPr>
          <a:xfrm>
            <a:off x="-401383" y="-824082"/>
            <a:ext cx="25011161" cy="1302224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a:t>20</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pic>
        <p:nvPicPr>
          <p:cNvPr id="7" name="Picture 6" descr="DSC_0301 copy.JPG"/>
          <p:cNvPicPr>
            <a:picLocks noChangeAspect="1"/>
          </p:cNvPicPr>
          <p:nvPr/>
        </p:nvPicPr>
        <p:blipFill rotWithShape="1">
          <a:blip r:embed="rId4">
            <a:extLst>
              <a:ext uri="{28A0092B-C50C-407E-A947-70E740481C1C}">
                <a14:useLocalDpi xmlns:a14="http://schemas.microsoft.com/office/drawing/2010/main" val="0"/>
              </a:ext>
            </a:extLst>
          </a:blip>
          <a:srcRect l="5708" r="18879"/>
          <a:stretch/>
        </p:blipFill>
        <p:spPr>
          <a:xfrm>
            <a:off x="6985283" y="-286016"/>
            <a:ext cx="8960365" cy="6683467"/>
          </a:xfrm>
          <a:prstGeom prst="rect">
            <a:avLst/>
          </a:prstGeom>
        </p:spPr>
      </p:pic>
      <p:pic>
        <p:nvPicPr>
          <p:cNvPr id="9" name="Picture 8" descr="IMG_20151211_153013 copy.jpg"/>
          <p:cNvPicPr>
            <a:picLocks noChangeAspect="1"/>
          </p:cNvPicPr>
          <p:nvPr/>
        </p:nvPicPr>
        <p:blipFill rotWithShape="1">
          <a:blip r:embed="rId5">
            <a:extLst>
              <a:ext uri="{28A0092B-C50C-407E-A947-70E740481C1C}">
                <a14:useLocalDpi xmlns:a14="http://schemas.microsoft.com/office/drawing/2010/main" val="0"/>
              </a:ext>
            </a:extLst>
          </a:blip>
          <a:srcRect l="32437" t="14776" r="6167" b="4899"/>
          <a:stretch/>
        </p:blipFill>
        <p:spPr>
          <a:xfrm>
            <a:off x="15945648" y="3878436"/>
            <a:ext cx="8438351" cy="8280045"/>
          </a:xfrm>
          <a:prstGeom prst="rect">
            <a:avLst/>
          </a:prstGeom>
        </p:spPr>
      </p:pic>
      <p:pic>
        <p:nvPicPr>
          <p:cNvPr id="10" name="Picture 9" descr="IMG_20151211_153113 copy.jpg"/>
          <p:cNvPicPr>
            <a:picLocks noChangeAspect="1"/>
          </p:cNvPicPr>
          <p:nvPr/>
        </p:nvPicPr>
        <p:blipFill rotWithShape="1">
          <a:blip r:embed="rId6">
            <a:extLst>
              <a:ext uri="{28A0092B-C50C-407E-A947-70E740481C1C}">
                <a14:useLocalDpi xmlns:a14="http://schemas.microsoft.com/office/drawing/2010/main" val="0"/>
              </a:ext>
            </a:extLst>
          </a:blip>
          <a:srcRect t="18517" r="46568" b="11067"/>
          <a:stretch/>
        </p:blipFill>
        <p:spPr>
          <a:xfrm>
            <a:off x="-618207" y="4661334"/>
            <a:ext cx="7603490" cy="7515380"/>
          </a:xfrm>
          <a:prstGeom prst="rect">
            <a:avLst/>
          </a:prstGeom>
        </p:spPr>
      </p:pic>
    </p:spTree>
    <p:extLst>
      <p:ext uri="{BB962C8B-B14F-4D97-AF65-F5344CB8AC3E}">
        <p14:creationId xmlns:p14="http://schemas.microsoft.com/office/powerpoint/2010/main" val="25128631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_0121 copy.jpg"/>
          <p:cNvPicPr>
            <a:picLocks noChangeAspect="1"/>
          </p:cNvPicPr>
          <p:nvPr/>
        </p:nvPicPr>
        <p:blipFill rotWithShape="1">
          <a:blip r:embed="rId3">
            <a:alphaModFix amt="37000"/>
            <a:extLst>
              <a:ext uri="{28A0092B-C50C-407E-A947-70E740481C1C}">
                <a14:useLocalDpi xmlns:a14="http://schemas.microsoft.com/office/drawing/2010/main" val="0"/>
              </a:ext>
            </a:extLst>
          </a:blip>
          <a:srcRect b="7438"/>
          <a:stretch/>
        </p:blipFill>
        <p:spPr>
          <a:xfrm>
            <a:off x="-401383" y="-824082"/>
            <a:ext cx="25011161" cy="1302224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a:t>21</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pic>
        <p:nvPicPr>
          <p:cNvPr id="9" name="Picture 8" descr="IMG_20151211_153013 copy.jpg"/>
          <p:cNvPicPr>
            <a:picLocks noChangeAspect="1"/>
          </p:cNvPicPr>
          <p:nvPr/>
        </p:nvPicPr>
        <p:blipFill rotWithShape="1">
          <a:blip r:embed="rId4">
            <a:extLst>
              <a:ext uri="{28A0092B-C50C-407E-A947-70E740481C1C}">
                <a14:useLocalDpi xmlns:a14="http://schemas.microsoft.com/office/drawing/2010/main" val="0"/>
              </a:ext>
            </a:extLst>
          </a:blip>
          <a:srcRect l="32437" t="14776" r="6167" b="4899"/>
          <a:stretch/>
        </p:blipFill>
        <p:spPr>
          <a:xfrm>
            <a:off x="15945648" y="3878436"/>
            <a:ext cx="8438351" cy="8280045"/>
          </a:xfrm>
          <a:prstGeom prst="rect">
            <a:avLst/>
          </a:prstGeom>
        </p:spPr>
      </p:pic>
      <p:pic>
        <p:nvPicPr>
          <p:cNvPr id="10" name="Picture 9" descr="IMG_20151211_153113 copy.jpg"/>
          <p:cNvPicPr>
            <a:picLocks noChangeAspect="1"/>
          </p:cNvPicPr>
          <p:nvPr/>
        </p:nvPicPr>
        <p:blipFill rotWithShape="1">
          <a:blip r:embed="rId5">
            <a:extLst>
              <a:ext uri="{28A0092B-C50C-407E-A947-70E740481C1C}">
                <a14:useLocalDpi xmlns:a14="http://schemas.microsoft.com/office/drawing/2010/main" val="0"/>
              </a:ext>
            </a:extLst>
          </a:blip>
          <a:srcRect t="18517" r="46568" b="11067"/>
          <a:stretch/>
        </p:blipFill>
        <p:spPr>
          <a:xfrm>
            <a:off x="-618207" y="4661334"/>
            <a:ext cx="7603490" cy="7515380"/>
          </a:xfrm>
          <a:prstGeom prst="rect">
            <a:avLst/>
          </a:prstGeom>
        </p:spPr>
      </p:pic>
      <p:pic>
        <p:nvPicPr>
          <p:cNvPr id="4" name="Picture 3"/>
          <p:cNvPicPr>
            <a:picLocks noChangeAspect="1"/>
          </p:cNvPicPr>
          <p:nvPr/>
        </p:nvPicPr>
        <p:blipFill>
          <a:blip r:embed="rId6"/>
          <a:stretch>
            <a:fillRect/>
          </a:stretch>
        </p:blipFill>
        <p:spPr>
          <a:xfrm>
            <a:off x="6985283" y="-1"/>
            <a:ext cx="8960365" cy="6723747"/>
          </a:xfrm>
          <a:prstGeom prst="rect">
            <a:avLst/>
          </a:prstGeom>
        </p:spPr>
      </p:pic>
    </p:spTree>
    <p:extLst>
      <p:ext uri="{BB962C8B-B14F-4D97-AF65-F5344CB8AC3E}">
        <p14:creationId xmlns:p14="http://schemas.microsoft.com/office/powerpoint/2010/main" val="1794423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_0121 copy.jpg"/>
          <p:cNvPicPr>
            <a:picLocks noChangeAspect="1"/>
          </p:cNvPicPr>
          <p:nvPr/>
        </p:nvPicPr>
        <p:blipFill rotWithShape="1">
          <a:blip r:embed="rId3">
            <a:alphaModFix amt="37000"/>
            <a:extLst>
              <a:ext uri="{28A0092B-C50C-407E-A947-70E740481C1C}">
                <a14:useLocalDpi xmlns:a14="http://schemas.microsoft.com/office/drawing/2010/main" val="0"/>
              </a:ext>
            </a:extLst>
          </a:blip>
          <a:srcRect b="7438"/>
          <a:stretch/>
        </p:blipFill>
        <p:spPr>
          <a:xfrm>
            <a:off x="-401383" y="-824082"/>
            <a:ext cx="25011161" cy="1302224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a:t>22</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pic>
        <p:nvPicPr>
          <p:cNvPr id="6" name="Picture 5"/>
          <p:cNvPicPr>
            <a:picLocks noChangeAspect="1"/>
          </p:cNvPicPr>
          <p:nvPr/>
        </p:nvPicPr>
        <p:blipFill rotWithShape="1">
          <a:blip r:embed="rId4"/>
          <a:srcRect b="18327"/>
          <a:stretch/>
        </p:blipFill>
        <p:spPr>
          <a:xfrm>
            <a:off x="8172699" y="1749778"/>
            <a:ext cx="17622412" cy="8090500"/>
          </a:xfrm>
          <a:prstGeom prst="rect">
            <a:avLst/>
          </a:prstGeom>
        </p:spPr>
      </p:pic>
      <p:pic>
        <p:nvPicPr>
          <p:cNvPr id="7" name="Picture 6"/>
          <p:cNvPicPr>
            <a:picLocks noChangeAspect="1"/>
          </p:cNvPicPr>
          <p:nvPr/>
        </p:nvPicPr>
        <p:blipFill>
          <a:blip r:embed="rId5"/>
          <a:stretch>
            <a:fillRect/>
          </a:stretch>
        </p:blipFill>
        <p:spPr>
          <a:xfrm>
            <a:off x="-2596446" y="1749777"/>
            <a:ext cx="14391230" cy="8090501"/>
          </a:xfrm>
          <a:prstGeom prst="rect">
            <a:avLst/>
          </a:prstGeom>
        </p:spPr>
      </p:pic>
    </p:spTree>
    <p:extLst>
      <p:ext uri="{BB962C8B-B14F-4D97-AF65-F5344CB8AC3E}">
        <p14:creationId xmlns:p14="http://schemas.microsoft.com/office/powerpoint/2010/main" val="20533517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m_du_dom_nikhef.jpg"/>
          <p:cNvPicPr>
            <a:picLocks noChangeAspect="1"/>
          </p:cNvPicPr>
          <p:nvPr/>
        </p:nvPicPr>
        <p:blipFill rotWithShape="1">
          <a:blip r:embed="rId3">
            <a:extLst>
              <a:ext uri="{28A0092B-C50C-407E-A947-70E740481C1C}">
                <a14:useLocalDpi xmlns:a14="http://schemas.microsoft.com/office/drawing/2010/main" val="0"/>
              </a:ext>
            </a:extLst>
          </a:blip>
          <a:srcRect b="22134"/>
          <a:stretch/>
        </p:blipFill>
        <p:spPr>
          <a:xfrm>
            <a:off x="-705556" y="-2349499"/>
            <a:ext cx="25221258" cy="14729114"/>
          </a:xfrm>
          <a:prstGeom prst="rect">
            <a:avLst/>
          </a:prstGeom>
        </p:spPr>
      </p:pic>
      <p:pic>
        <p:nvPicPr>
          <p:cNvPr id="8" name="Picture 7" descr="ppm_du_dom_nikhef1.jpg"/>
          <p:cNvPicPr>
            <a:picLocks noChangeAspect="1"/>
          </p:cNvPicPr>
          <p:nvPr/>
        </p:nvPicPr>
        <p:blipFill rotWithShape="1">
          <a:blip r:embed="rId4">
            <a:extLst>
              <a:ext uri="{28A0092B-C50C-407E-A947-70E740481C1C}">
                <a14:useLocalDpi xmlns:a14="http://schemas.microsoft.com/office/drawing/2010/main" val="0"/>
              </a:ext>
            </a:extLst>
          </a:blip>
          <a:srcRect l="26450" r="18286"/>
          <a:stretch/>
        </p:blipFill>
        <p:spPr>
          <a:xfrm>
            <a:off x="491767" y="2924874"/>
            <a:ext cx="6228158" cy="8452351"/>
          </a:xfrm>
          <a:prstGeom prst="rect">
            <a:avLst/>
          </a:prstGeom>
        </p:spPr>
      </p:pic>
      <p:sp>
        <p:nvSpPr>
          <p:cNvPr id="9" name="Text Placeholder 3"/>
          <p:cNvSpPr txBox="1">
            <a:spLocks/>
          </p:cNvSpPr>
          <p:nvPr/>
        </p:nvSpPr>
        <p:spPr>
          <a:xfrm>
            <a:off x="730706" y="1001760"/>
            <a:ext cx="19584776" cy="1287296"/>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5400">
                <a:solidFill>
                  <a:srgbClr val="FFFFFF"/>
                </a:solidFill>
              </a:rPr>
              <a:t>Once upon a time </a:t>
            </a:r>
            <a:r>
              <a:rPr lang="mr-IN" sz="5400">
                <a:solidFill>
                  <a:srgbClr val="FFFFFF"/>
                </a:solidFill>
              </a:rPr>
              <a:t>…</a:t>
            </a:r>
            <a:endParaRPr lang="en-US" sz="5400">
              <a:solidFill>
                <a:srgbClr val="FFFFFF"/>
              </a:solidFill>
            </a:endParaRPr>
          </a:p>
        </p:txBody>
      </p:sp>
      <p:sp>
        <p:nvSpPr>
          <p:cNvPr id="10" name="Text Placeholder 3"/>
          <p:cNvSpPr txBox="1">
            <a:spLocks/>
          </p:cNvSpPr>
          <p:nvPr/>
        </p:nvSpPr>
        <p:spPr>
          <a:xfrm>
            <a:off x="7357047" y="11092318"/>
            <a:ext cx="19584776" cy="1287296"/>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mr-IN" sz="5400">
                <a:solidFill>
                  <a:srgbClr val="FFFFFF"/>
                </a:solidFill>
              </a:rPr>
              <a:t>…</a:t>
            </a:r>
            <a:r>
              <a:rPr lang="en-US" sz="5400">
                <a:solidFill>
                  <a:srgbClr val="FFFFFF"/>
                </a:solidFill>
              </a:rPr>
              <a:t>. first steps of the first DOMs (2014)</a:t>
            </a:r>
            <a:endParaRPr lang="en-US" sz="5400">
              <a:solidFill>
                <a:srgbClr val="FFFFFF"/>
              </a:solidFill>
            </a:endParaRPr>
          </a:p>
        </p:txBody>
      </p:sp>
      <p:sp>
        <p:nvSpPr>
          <p:cNvPr id="3" name="Slide Number Placeholder 2"/>
          <p:cNvSpPr>
            <a:spLocks noGrp="1"/>
          </p:cNvSpPr>
          <p:nvPr>
            <p:ph type="sldNum" sz="quarter" idx="2"/>
          </p:nvPr>
        </p:nvSpPr>
        <p:spPr/>
        <p:txBody>
          <a:bodyPr/>
          <a:lstStyle/>
          <a:p>
            <a:fld id="{522F5BE9-42BB-9445-81FA-42970F33CD9F}" type="slidenum">
              <a:rPr lang="en-US" smtClean="0"/>
              <a:t>23</a:t>
            </a:fld>
            <a:endParaRPr lang="en-US"/>
          </a:p>
        </p:txBody>
      </p:sp>
      <p:sp>
        <p:nvSpPr>
          <p:cNvPr id="2" name="Footer Placeholder 1"/>
          <p:cNvSpPr>
            <a:spLocks noGrp="1"/>
          </p:cNvSpPr>
          <p:nvPr>
            <p:ph type="ftr" sz="quarter" idx="3"/>
          </p:nvPr>
        </p:nvSpPr>
        <p:spPr/>
        <p:txBody>
          <a:bodyPr/>
          <a:lstStyle/>
          <a:p>
            <a:r>
              <a:rPr lang="en-US"/>
              <a:t>Dark Matter and Neutrinos</a:t>
            </a:r>
          </a:p>
        </p:txBody>
      </p:sp>
    </p:spTree>
    <p:extLst>
      <p:ext uri="{BB962C8B-B14F-4D97-AF65-F5344CB8AC3E}">
        <p14:creationId xmlns:p14="http://schemas.microsoft.com/office/powerpoint/2010/main" val="12070514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a:t>24</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pic>
        <p:nvPicPr>
          <p:cNvPr id="6" name="Picture 5" descr="Screen Shot 2016-07-09 at 3.05.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5450" y="-66287"/>
            <a:ext cx="7478550" cy="12286189"/>
          </a:xfrm>
          <a:prstGeom prst="rect">
            <a:avLst/>
          </a:prstGeom>
        </p:spPr>
      </p:pic>
      <p:pic>
        <p:nvPicPr>
          <p:cNvPr id="7" name="Picture 6" descr="DU_onboard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289"/>
            <a:ext cx="9267894" cy="12357191"/>
          </a:xfrm>
          <a:prstGeom prst="rect">
            <a:avLst/>
          </a:prstGeom>
        </p:spPr>
      </p:pic>
      <p:sp>
        <p:nvSpPr>
          <p:cNvPr id="8" name="Text Placeholder 3"/>
          <p:cNvSpPr txBox="1">
            <a:spLocks/>
          </p:cNvSpPr>
          <p:nvPr/>
        </p:nvSpPr>
        <p:spPr>
          <a:xfrm>
            <a:off x="9983667" y="2056146"/>
            <a:ext cx="5689380" cy="9136825"/>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b="1"/>
              <a:t>Nikhef deeply involved from design to production</a:t>
            </a:r>
          </a:p>
          <a:p>
            <a:pPr marL="457200" indent="-457200">
              <a:buFont typeface="Arial"/>
              <a:buChar char="•"/>
            </a:pPr>
            <a:endParaRPr lang="en-US" sz="3200"/>
          </a:p>
          <a:p>
            <a:pPr marL="457200" indent="-457200">
              <a:buFont typeface="Arial"/>
              <a:buChar char="•"/>
            </a:pPr>
            <a:r>
              <a:rPr lang="en-US" sz="3200"/>
              <a:t>Major DOM and string production site</a:t>
            </a:r>
          </a:p>
          <a:p>
            <a:endParaRPr lang="en-US" sz="3200"/>
          </a:p>
          <a:p>
            <a:pPr marL="457200" indent="-457200">
              <a:buFont typeface="Arial"/>
              <a:buChar char="•"/>
            </a:pPr>
            <a:r>
              <a:rPr lang="en-US" sz="3200"/>
              <a:t>DAQ &amp; Event reconstruction for both ANTARES and KM3NeT by Nikhef (M. de Jong, R. Bruijn, A. Heijboer</a:t>
            </a:r>
          </a:p>
          <a:p>
            <a:pPr marL="457200" indent="-457200">
              <a:buFont typeface="Arial"/>
              <a:buChar char="•"/>
            </a:pPr>
            <a:endParaRPr lang="en-US" sz="3200"/>
          </a:p>
          <a:p>
            <a:pPr marL="457200" indent="-457200">
              <a:buFont typeface="Arial"/>
              <a:buChar char="•"/>
            </a:pPr>
            <a:r>
              <a:rPr lang="en-US" sz="3200"/>
              <a:t>Multi-PMT DOM and string Dutch design</a:t>
            </a:r>
          </a:p>
          <a:p>
            <a:pPr marL="457200" indent="-457200">
              <a:buFont typeface="Arial"/>
              <a:buChar char="•"/>
            </a:pPr>
            <a:endParaRPr lang="en-US" sz="3200"/>
          </a:p>
          <a:p>
            <a:pPr marL="457200" indent="-457200">
              <a:buFont typeface="Arial"/>
              <a:buChar char="•"/>
            </a:pPr>
            <a:r>
              <a:rPr lang="en-US" sz="3200"/>
              <a:t>Deployment tool (LOM) developed by NIOZ (sea sciences) and Nikhef</a:t>
            </a:r>
          </a:p>
        </p:txBody>
      </p:sp>
      <p:sp>
        <p:nvSpPr>
          <p:cNvPr id="9" name="Text Placeholder 3"/>
          <p:cNvSpPr txBox="1">
            <a:spLocks/>
          </p:cNvSpPr>
          <p:nvPr/>
        </p:nvSpPr>
        <p:spPr>
          <a:xfrm>
            <a:off x="332686" y="428813"/>
            <a:ext cx="6000500" cy="1287296"/>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solidFill>
                  <a:srgbClr val="FFFFFF"/>
                </a:solidFill>
              </a:rPr>
              <a:t>Deployment of first ORCA string September 2017</a:t>
            </a:r>
          </a:p>
        </p:txBody>
      </p:sp>
      <p:sp>
        <p:nvSpPr>
          <p:cNvPr id="10" name="Text Placeholder 3"/>
          <p:cNvSpPr txBox="1">
            <a:spLocks/>
          </p:cNvSpPr>
          <p:nvPr/>
        </p:nvSpPr>
        <p:spPr>
          <a:xfrm>
            <a:off x="9267894" y="447418"/>
            <a:ext cx="8806674" cy="1409478"/>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5400" dirty="0">
                <a:solidFill>
                  <a:srgbClr val="E6223C"/>
                </a:solidFill>
              </a:rPr>
              <a:t>NIKHEF INVOLVEMENT</a:t>
            </a:r>
          </a:p>
          <a:p>
            <a:endParaRPr lang="en-US"/>
          </a:p>
        </p:txBody>
      </p:sp>
    </p:spTree>
    <p:extLst>
      <p:ext uri="{BB962C8B-B14F-4D97-AF65-F5344CB8AC3E}">
        <p14:creationId xmlns:p14="http://schemas.microsoft.com/office/powerpoint/2010/main" val="13201969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arel4b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2210" y="-73752"/>
            <a:ext cx="9671790" cy="13789752"/>
          </a:xfrm>
          <a:prstGeom prst="rect">
            <a:avLst/>
          </a:prstGeom>
          <a:ln>
            <a:noFill/>
          </a:ln>
        </p:spPr>
      </p:pic>
      <p:sp>
        <p:nvSpPr>
          <p:cNvPr id="2" name="Slide Number Placeholder 1"/>
          <p:cNvSpPr>
            <a:spLocks noGrp="1"/>
          </p:cNvSpPr>
          <p:nvPr>
            <p:ph type="sldNum" sz="quarter" idx="2"/>
          </p:nvPr>
        </p:nvSpPr>
        <p:spPr/>
        <p:txBody>
          <a:bodyPr/>
          <a:lstStyle/>
          <a:p>
            <a:fld id="{86CB4B4D-7CA3-9044-876B-883B54F8677D}" type="slidenum">
              <a:rPr lang="uk-UA"/>
              <a:t>25</a:t>
            </a:fld>
            <a:endParaRPr lang="uk-UA"/>
          </a:p>
        </p:txBody>
      </p:sp>
      <p:sp>
        <p:nvSpPr>
          <p:cNvPr id="5" name="Footer Placeholder 4"/>
          <p:cNvSpPr>
            <a:spLocks noGrp="1"/>
          </p:cNvSpPr>
          <p:nvPr>
            <p:ph type="ftr" sz="quarter" idx="3"/>
          </p:nvPr>
        </p:nvSpPr>
        <p:spPr/>
        <p:txBody>
          <a:bodyPr/>
          <a:lstStyle/>
          <a:p>
            <a:r>
              <a:rPr lang="nl-NL"/>
              <a:t>Dark Matter and Neutrinos</a:t>
            </a:r>
            <a:endParaRPr lang="nl-NL" dirty="0"/>
          </a:p>
        </p:txBody>
      </p:sp>
      <p:sp>
        <p:nvSpPr>
          <p:cNvPr id="9" name="Text Placeholder 9"/>
          <p:cNvSpPr>
            <a:spLocks noGrp="1"/>
          </p:cNvSpPr>
          <p:nvPr>
            <p:ph type="body" sz="half" idx="14"/>
          </p:nvPr>
        </p:nvSpPr>
        <p:spPr>
          <a:xfrm>
            <a:off x="15083893" y="455185"/>
            <a:ext cx="5619486" cy="5947989"/>
          </a:xfrm>
        </p:spPr>
        <p:txBody>
          <a:bodyPr/>
          <a:lstStyle/>
          <a:p>
            <a:r>
              <a:rPr lang="en-US" sz="3200">
                <a:solidFill>
                  <a:srgbClr val="FFFFFF"/>
                </a:solidFill>
              </a:rPr>
              <a:t>KM3NeT/ARCA first data</a:t>
            </a:r>
          </a:p>
          <a:p>
            <a:r>
              <a:rPr lang="en-US" sz="3200">
                <a:solidFill>
                  <a:srgbClr val="FFFFFF"/>
                </a:solidFill>
              </a:rPr>
              <a:t>muon track (slow motion)</a:t>
            </a:r>
          </a:p>
          <a:p>
            <a:endParaRPr lang="en-US" sz="3200">
              <a:solidFill>
                <a:srgbClr val="FFFFFF"/>
              </a:solidFill>
            </a:endParaRPr>
          </a:p>
          <a:p>
            <a:endParaRPr lang="en-US" sz="3200">
              <a:solidFill>
                <a:srgbClr val="FFFFFF"/>
              </a:solidFill>
            </a:endParaRPr>
          </a:p>
          <a:p>
            <a:endParaRPr lang="en-US" sz="3200">
              <a:solidFill>
                <a:srgbClr val="FFFFFF"/>
              </a:solidFill>
            </a:endParaRPr>
          </a:p>
          <a:p>
            <a:r>
              <a:rPr lang="en-US" sz="3200">
                <a:solidFill>
                  <a:srgbClr val="FFFFFF"/>
                </a:solidFill>
              </a:rPr>
              <a:t>3D event display (also VR)</a:t>
            </a:r>
          </a:p>
          <a:p>
            <a:r>
              <a:rPr lang="en-US" sz="3200">
                <a:solidFill>
                  <a:srgbClr val="FFFFFF"/>
                </a:solidFill>
              </a:rPr>
              <a:t>by A. Heijboer</a:t>
            </a:r>
          </a:p>
          <a:p>
            <a:endParaRPr lang="en-US" sz="3200" i="1">
              <a:solidFill>
                <a:srgbClr val="FFFFFF"/>
              </a:solidFill>
            </a:endParaRPr>
          </a:p>
          <a:p>
            <a:r>
              <a:rPr lang="en-US" sz="3200" i="1">
                <a:solidFill>
                  <a:srgbClr val="FFFFFF"/>
                </a:solidFill>
              </a:rPr>
              <a:t>-&gt; cherenkov.nl</a:t>
            </a:r>
          </a:p>
        </p:txBody>
      </p:sp>
      <p:pic>
        <p:nvPicPr>
          <p:cNvPr id="11" name="Picture 10" descr="Screen Shot 2016-07-09 at 3.14.48 PM.png"/>
          <p:cNvPicPr>
            <a:picLocks noChangeAspect="1"/>
          </p:cNvPicPr>
          <p:nvPr/>
        </p:nvPicPr>
        <p:blipFill rotWithShape="1">
          <a:blip r:embed="rId6">
            <a:extLst>
              <a:ext uri="{28A0092B-C50C-407E-A947-70E740481C1C}">
                <a14:useLocalDpi xmlns:a14="http://schemas.microsoft.com/office/drawing/2010/main" val="0"/>
              </a:ext>
            </a:extLst>
          </a:blip>
          <a:srcRect l="3567" r="10004"/>
          <a:stretch/>
        </p:blipFill>
        <p:spPr>
          <a:xfrm>
            <a:off x="251520" y="1047852"/>
            <a:ext cx="6577018" cy="4789776"/>
          </a:xfrm>
          <a:prstGeom prst="rect">
            <a:avLst/>
          </a:prstGeom>
        </p:spPr>
      </p:pic>
      <p:sp>
        <p:nvSpPr>
          <p:cNvPr id="13" name="Text Placeholder 3"/>
          <p:cNvSpPr>
            <a:spLocks noGrp="1"/>
          </p:cNvSpPr>
          <p:nvPr>
            <p:ph type="body" sz="quarter" idx="13"/>
          </p:nvPr>
        </p:nvSpPr>
        <p:spPr>
          <a:xfrm>
            <a:off x="7504582" y="2036941"/>
            <a:ext cx="6383098" cy="4315589"/>
          </a:xfrm>
        </p:spPr>
        <p:txBody>
          <a:bodyPr/>
          <a:lstStyle/>
          <a:p>
            <a:pPr marL="457200" indent="-457200">
              <a:buFont typeface="Arial"/>
              <a:buChar char="•"/>
            </a:pPr>
            <a:r>
              <a:rPr lang="en-US" sz="3200"/>
              <a:t>First data analyses of prototype detectors in the water: </a:t>
            </a:r>
          </a:p>
          <a:p>
            <a:r>
              <a:rPr lang="en-US" sz="3200"/>
              <a:t>     (single DOM, mini-string with</a:t>
            </a:r>
          </a:p>
          <a:p>
            <a:r>
              <a:rPr lang="en-US" sz="3200"/>
              <a:t>      3 DOMs, first strings)</a:t>
            </a:r>
          </a:p>
          <a:p>
            <a:endParaRPr lang="en-US" sz="3200"/>
          </a:p>
          <a:p>
            <a:r>
              <a:rPr lang="en-US" sz="3200"/>
              <a:t>PhD students T. Michael, R.Bormuth, M. Jongen, K. Melis</a:t>
            </a:r>
          </a:p>
          <a:p>
            <a:endParaRPr lang="en-US" sz="3200"/>
          </a:p>
        </p:txBody>
      </p:sp>
      <p:sp>
        <p:nvSpPr>
          <p:cNvPr id="14" name="Text Placeholder 3"/>
          <p:cNvSpPr txBox="1">
            <a:spLocks/>
          </p:cNvSpPr>
          <p:nvPr/>
        </p:nvSpPr>
        <p:spPr>
          <a:xfrm>
            <a:off x="8373965" y="559817"/>
            <a:ext cx="5221834" cy="1020669"/>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5400" dirty="0">
                <a:solidFill>
                  <a:srgbClr val="E6223C"/>
                </a:solidFill>
              </a:rPr>
              <a:t>FIRST DATA</a:t>
            </a:r>
          </a:p>
          <a:p>
            <a:endParaRPr lang="en-US"/>
          </a:p>
        </p:txBody>
      </p:sp>
      <p:grpSp>
        <p:nvGrpSpPr>
          <p:cNvPr id="15" name="Gruppo 7"/>
          <p:cNvGrpSpPr/>
          <p:nvPr/>
        </p:nvGrpSpPr>
        <p:grpSpPr>
          <a:xfrm>
            <a:off x="704850" y="6403174"/>
            <a:ext cx="6893519" cy="5197751"/>
            <a:chOff x="1250691" y="3885760"/>
            <a:chExt cx="3944860" cy="2156397"/>
          </a:xfrm>
        </p:grpSpPr>
        <p:pic>
          <p:nvPicPr>
            <p:cNvPr id="16" name="Immagine 4"/>
            <p:cNvPicPr>
              <a:picLocks noChangeAspect="1"/>
            </p:cNvPicPr>
            <p:nvPr/>
          </p:nvPicPr>
          <p:blipFill rotWithShape="1">
            <a:blip r:embed="rId7"/>
            <a:srcRect r="-108" b="51235"/>
            <a:stretch/>
          </p:blipFill>
          <p:spPr>
            <a:xfrm>
              <a:off x="1251511" y="3885760"/>
              <a:ext cx="3937248" cy="1860086"/>
            </a:xfrm>
            <a:prstGeom prst="rect">
              <a:avLst/>
            </a:prstGeom>
          </p:spPr>
        </p:pic>
        <p:pic>
          <p:nvPicPr>
            <p:cNvPr id="17" name="Immagine 26"/>
            <p:cNvPicPr>
              <a:picLocks noChangeAspect="1"/>
            </p:cNvPicPr>
            <p:nvPr/>
          </p:nvPicPr>
          <p:blipFill rotWithShape="1">
            <a:blip r:embed="rId7"/>
            <a:srcRect t="91520" r="-301"/>
            <a:stretch/>
          </p:blipFill>
          <p:spPr>
            <a:xfrm>
              <a:off x="1250691" y="5718678"/>
              <a:ext cx="3944860" cy="323479"/>
            </a:xfrm>
            <a:prstGeom prst="rect">
              <a:avLst/>
            </a:prstGeom>
          </p:spPr>
        </p:pic>
      </p:grpSp>
      <p:sp>
        <p:nvSpPr>
          <p:cNvPr id="19" name="Text Placeholder 3"/>
          <p:cNvSpPr txBox="1">
            <a:spLocks/>
          </p:cNvSpPr>
          <p:nvPr/>
        </p:nvSpPr>
        <p:spPr>
          <a:xfrm>
            <a:off x="685881" y="707623"/>
            <a:ext cx="6985285" cy="44542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Multi-PMT coincidence rate on a DOM</a:t>
            </a:r>
          </a:p>
        </p:txBody>
      </p:sp>
      <p:sp>
        <p:nvSpPr>
          <p:cNvPr id="20" name="Text Placeholder 3"/>
          <p:cNvSpPr txBox="1">
            <a:spLocks/>
          </p:cNvSpPr>
          <p:nvPr/>
        </p:nvSpPr>
        <p:spPr>
          <a:xfrm>
            <a:off x="1000112" y="6106988"/>
            <a:ext cx="7119853" cy="72279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200"/>
              <a:t>Depth-dependence of muon rate</a:t>
            </a:r>
          </a:p>
        </p:txBody>
      </p:sp>
      <p:sp>
        <p:nvSpPr>
          <p:cNvPr id="18" name="Text Placeholder 3"/>
          <p:cNvSpPr>
            <a:spLocks noGrp="1"/>
          </p:cNvSpPr>
          <p:nvPr>
            <p:ph type="body" sz="quarter" idx="13"/>
          </p:nvPr>
        </p:nvSpPr>
        <p:spPr>
          <a:xfrm>
            <a:off x="8373965" y="7282489"/>
            <a:ext cx="5924633" cy="4014880"/>
          </a:xfrm>
        </p:spPr>
        <p:txBody>
          <a:bodyPr/>
          <a:lstStyle/>
          <a:p>
            <a:r>
              <a:rPr lang="en-US" sz="2800" b="1">
                <a:solidFill>
                  <a:srgbClr val="660066"/>
                </a:solidFill>
              </a:rPr>
              <a:t>Status ORCA:</a:t>
            </a:r>
          </a:p>
          <a:p>
            <a:r>
              <a:rPr lang="en-US" sz="2800">
                <a:solidFill>
                  <a:srgbClr val="660066"/>
                </a:solidFill>
              </a:rPr>
              <a:t>October 2018 Cable replacement</a:t>
            </a:r>
          </a:p>
          <a:p>
            <a:r>
              <a:rPr lang="en-US" sz="2800">
                <a:solidFill>
                  <a:srgbClr val="660066"/>
                </a:solidFill>
              </a:rPr>
              <a:t>5 strings to be deployed this year</a:t>
            </a:r>
          </a:p>
          <a:p>
            <a:endParaRPr lang="en-US" sz="2800">
              <a:solidFill>
                <a:srgbClr val="660066"/>
              </a:solidFill>
            </a:endParaRPr>
          </a:p>
          <a:p>
            <a:r>
              <a:rPr lang="en-US" sz="2800" b="1">
                <a:solidFill>
                  <a:srgbClr val="660066"/>
                </a:solidFill>
              </a:rPr>
              <a:t>Status ARCA:</a:t>
            </a:r>
          </a:p>
          <a:p>
            <a:r>
              <a:rPr lang="en-US" sz="2800">
                <a:solidFill>
                  <a:srgbClr val="660066"/>
                </a:solidFill>
              </a:rPr>
              <a:t>Reworking Seafloor network</a:t>
            </a:r>
          </a:p>
          <a:p>
            <a:r>
              <a:rPr lang="en-US" sz="2800">
                <a:solidFill>
                  <a:srgbClr val="660066"/>
                </a:solidFill>
              </a:rPr>
              <a:t>New deployments fall 2019</a:t>
            </a:r>
            <a:endParaRPr lang="en-US" sz="2800">
              <a:solidFill>
                <a:srgbClr val="660066"/>
              </a:solidFill>
            </a:endParaRPr>
          </a:p>
        </p:txBody>
      </p:sp>
    </p:spTree>
    <p:extLst>
      <p:ext uri="{BB962C8B-B14F-4D97-AF65-F5344CB8AC3E}">
        <p14:creationId xmlns:p14="http://schemas.microsoft.com/office/powerpoint/2010/main" val="1664235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8A9E85C-FD40-CB4E-8E23-BFD774273B81}"/>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3" name="Footer Placeholder 2">
            <a:extLst>
              <a:ext uri="{FF2B5EF4-FFF2-40B4-BE49-F238E27FC236}">
                <a16:creationId xmlns="" xmlns:a16="http://schemas.microsoft.com/office/drawing/2014/main" id="{C285C89C-7E96-B240-B481-D067B29C4788}"/>
              </a:ext>
            </a:extLst>
          </p:cNvPr>
          <p:cNvSpPr>
            <a:spLocks noGrp="1"/>
          </p:cNvSpPr>
          <p:nvPr>
            <p:ph type="ftr" sz="quarter" idx="3"/>
          </p:nvPr>
        </p:nvSpPr>
        <p:spPr/>
        <p:txBody>
          <a:bodyPr/>
          <a:lstStyle/>
          <a:p>
            <a:r>
              <a:rPr lang="nl-NL"/>
              <a:t>Dark Matter and Neutrinos</a:t>
            </a:r>
            <a:endParaRPr lang="nl-NL" dirty="0"/>
          </a:p>
        </p:txBody>
      </p:sp>
      <p:sp>
        <p:nvSpPr>
          <p:cNvPr id="4" name="Text Placeholder 3">
            <a:extLst>
              <a:ext uri="{FF2B5EF4-FFF2-40B4-BE49-F238E27FC236}">
                <a16:creationId xmlns="" xmlns:a16="http://schemas.microsoft.com/office/drawing/2014/main" id="{5A1D5A26-8DDD-B747-948D-337B3B4C27FC}"/>
              </a:ext>
            </a:extLst>
          </p:cNvPr>
          <p:cNvSpPr>
            <a:spLocks noGrp="1"/>
          </p:cNvSpPr>
          <p:nvPr>
            <p:ph type="body" sz="half" idx="13"/>
          </p:nvPr>
        </p:nvSpPr>
        <p:spPr>
          <a:xfrm>
            <a:off x="450702" y="2069854"/>
            <a:ext cx="13177702" cy="11955935"/>
          </a:xfrm>
        </p:spPr>
        <p:txBody>
          <a:bodyPr/>
          <a:lstStyle/>
          <a:p>
            <a:pPr marL="685800" indent="-685800">
              <a:buFont typeface="Arial" panose="020B0604020202020204" pitchFamily="34" charset="0"/>
              <a:buChar char="•"/>
            </a:pPr>
            <a:r>
              <a:rPr lang="en-US" dirty="0"/>
              <a:t>KM3NeT / ANTARES collaborations</a:t>
            </a:r>
          </a:p>
          <a:p>
            <a:pPr marL="685800" indent="-685800">
              <a:buFont typeface="Arial" panose="020B0604020202020204" pitchFamily="34" charset="0"/>
              <a:buChar char="•"/>
            </a:pPr>
            <a:endParaRPr lang="en-US" sz="2000" dirty="0"/>
          </a:p>
          <a:p>
            <a:pPr marL="685800" lvl="1" indent="-685800">
              <a:buFont typeface="Arial" panose="020B0604020202020204" pitchFamily="34" charset="0"/>
              <a:buChar char="•"/>
            </a:pPr>
            <a:r>
              <a:rPr lang="en-US" sz="4400" dirty="0"/>
              <a:t>M. de Jong</a:t>
            </a:r>
          </a:p>
          <a:p>
            <a:pPr lvl="2" indent="0"/>
            <a:r>
              <a:rPr lang="en-US" sz="3600" dirty="0"/>
              <a:t>	Spokesperson KM3NeT </a:t>
            </a:r>
            <a:r>
              <a:rPr lang="en-US" sz="2400" dirty="0"/>
              <a:t>((2012-2016)</a:t>
            </a:r>
          </a:p>
          <a:p>
            <a:pPr marL="685800" lvl="2" indent="-685800">
              <a:buFont typeface="Arial" panose="020B0604020202020204" pitchFamily="34" charset="0"/>
              <a:buChar char="•"/>
            </a:pPr>
            <a:endParaRPr lang="en-US" sz="1400" dirty="0"/>
          </a:p>
          <a:p>
            <a:pPr marL="685800" lvl="1" indent="-685800">
              <a:buFont typeface="Arial" panose="020B0604020202020204" pitchFamily="34" charset="0"/>
              <a:buChar char="•"/>
            </a:pPr>
            <a:r>
              <a:rPr lang="en-US" sz="4400" dirty="0"/>
              <a:t>A. Heijboer</a:t>
            </a:r>
          </a:p>
          <a:p>
            <a:pPr lvl="2" indent="0"/>
            <a:r>
              <a:rPr lang="en-US" sz="3600" dirty="0"/>
              <a:t>	Deputy Spokesperson KM3NeT </a:t>
            </a:r>
            <a:r>
              <a:rPr lang="en-US" sz="2400" dirty="0"/>
              <a:t>(2016-present)</a:t>
            </a:r>
          </a:p>
          <a:p>
            <a:pPr lvl="2" indent="0"/>
            <a:r>
              <a:rPr lang="en-US" sz="3600" dirty="0"/>
              <a:t>	Conference Committee ANTARES  </a:t>
            </a:r>
            <a:r>
              <a:rPr lang="en-US" sz="2400" dirty="0"/>
              <a:t>(2012-2016)</a:t>
            </a:r>
          </a:p>
          <a:p>
            <a:pPr marL="685800" lvl="2" indent="-685800">
              <a:buFont typeface="Arial" panose="020B0604020202020204" pitchFamily="34" charset="0"/>
              <a:buChar char="•"/>
            </a:pPr>
            <a:endParaRPr lang="en-US" sz="1400" dirty="0"/>
          </a:p>
          <a:p>
            <a:pPr marL="685800" lvl="1" indent="-685800">
              <a:buFont typeface="Arial" panose="020B0604020202020204" pitchFamily="34" charset="0"/>
              <a:buChar char="•"/>
            </a:pPr>
            <a:r>
              <a:rPr lang="en-US" sz="4400" dirty="0"/>
              <a:t>E. Koffeman</a:t>
            </a:r>
          </a:p>
          <a:p>
            <a:pPr lvl="2" indent="0"/>
            <a:r>
              <a:rPr lang="en-US" sz="3600" dirty="0"/>
              <a:t>	Technical Coordinator KM3NeT </a:t>
            </a:r>
            <a:r>
              <a:rPr lang="en-US" sz="2400" dirty="0"/>
              <a:t>(2016-present)</a:t>
            </a:r>
          </a:p>
          <a:p>
            <a:pPr marL="685800" lvl="2" indent="-685800">
              <a:buFont typeface="Arial" panose="020B0604020202020204" pitchFamily="34" charset="0"/>
              <a:buChar char="•"/>
            </a:pPr>
            <a:endParaRPr lang="en-US" sz="1400" dirty="0"/>
          </a:p>
          <a:p>
            <a:pPr marL="685800" lvl="1" indent="-685800">
              <a:buFont typeface="Arial" panose="020B0604020202020204" pitchFamily="34" charset="0"/>
              <a:buChar char="•"/>
            </a:pPr>
            <a:r>
              <a:rPr lang="en-US" sz="4400" dirty="0"/>
              <a:t>D. Samtleben</a:t>
            </a:r>
          </a:p>
          <a:p>
            <a:pPr lvl="2" indent="0"/>
            <a:r>
              <a:rPr lang="en-US" sz="3600" dirty="0"/>
              <a:t>	Point-Source Working Group Leader ANTARES</a:t>
            </a:r>
            <a:r>
              <a:rPr lang="en-US" dirty="0"/>
              <a:t> </a:t>
            </a:r>
            <a:r>
              <a:rPr lang="en-US" sz="2400" dirty="0"/>
              <a:t>(2012-present)</a:t>
            </a:r>
          </a:p>
          <a:p>
            <a:pPr lvl="2" indent="0"/>
            <a:r>
              <a:rPr lang="en-US" sz="3600" dirty="0"/>
              <a:t>	Publication Committee ANTARES </a:t>
            </a:r>
            <a:r>
              <a:rPr lang="en-US" sz="2400" dirty="0"/>
              <a:t> (2012-2016)</a:t>
            </a:r>
          </a:p>
          <a:p>
            <a:pPr lvl="2" indent="0"/>
            <a:r>
              <a:rPr lang="en-US" sz="3600" dirty="0"/>
              <a:t>	Conference Committee ANTARES &amp; KM3NeT </a:t>
            </a:r>
            <a:r>
              <a:rPr lang="en-US" sz="2400" dirty="0"/>
              <a:t>(2016-present)</a:t>
            </a:r>
          </a:p>
          <a:p>
            <a:pPr marL="685800" lvl="2" indent="-685800">
              <a:buFont typeface="Arial" panose="020B0604020202020204" pitchFamily="34" charset="0"/>
              <a:buChar char="•"/>
            </a:pPr>
            <a:endParaRPr lang="en-US" sz="2400" dirty="0"/>
          </a:p>
          <a:p>
            <a:pPr marL="685800" lvl="1" indent="-685800">
              <a:buFont typeface="Arial" panose="020B0604020202020204" pitchFamily="34" charset="0"/>
              <a:buChar char="•"/>
            </a:pPr>
            <a:r>
              <a:rPr lang="en-US" sz="4400" dirty="0"/>
              <a:t>R. Bruijn</a:t>
            </a:r>
          </a:p>
          <a:p>
            <a:pPr lvl="1" indent="0"/>
            <a:r>
              <a:rPr lang="en-US" sz="3600" dirty="0">
                <a:solidFill>
                  <a:srgbClr val="E6223C"/>
                </a:solidFill>
              </a:rPr>
              <a:t>	Nikhef/KM3NeT DOM and DU production coordination</a:t>
            </a:r>
          </a:p>
        </p:txBody>
      </p:sp>
      <p:sp>
        <p:nvSpPr>
          <p:cNvPr id="6" name="Text Placeholder 5">
            <a:extLst>
              <a:ext uri="{FF2B5EF4-FFF2-40B4-BE49-F238E27FC236}">
                <a16:creationId xmlns="" xmlns:a16="http://schemas.microsoft.com/office/drawing/2014/main" id="{A62329AD-BF70-1C4D-9FB8-9084A34345B4}"/>
              </a:ext>
            </a:extLst>
          </p:cNvPr>
          <p:cNvSpPr>
            <a:spLocks noGrp="1"/>
          </p:cNvSpPr>
          <p:nvPr>
            <p:ph type="body" sz="quarter" idx="15"/>
          </p:nvPr>
        </p:nvSpPr>
        <p:spPr>
          <a:xfrm>
            <a:off x="635000" y="635000"/>
            <a:ext cx="23114000" cy="1077218"/>
          </a:xfrm>
        </p:spPr>
        <p:txBody>
          <a:bodyPr/>
          <a:lstStyle/>
          <a:p>
            <a:r>
              <a:rPr lang="en-US" dirty="0"/>
              <a:t>Leadership positions</a:t>
            </a:r>
          </a:p>
        </p:txBody>
      </p:sp>
      <p:sp>
        <p:nvSpPr>
          <p:cNvPr id="9" name="Text Placeholder 3">
            <a:extLst>
              <a:ext uri="{FF2B5EF4-FFF2-40B4-BE49-F238E27FC236}">
                <a16:creationId xmlns="" xmlns:a16="http://schemas.microsoft.com/office/drawing/2014/main" id="{5A1D5A26-8DDD-B747-948D-337B3B4C27FC}"/>
              </a:ext>
            </a:extLst>
          </p:cNvPr>
          <p:cNvSpPr>
            <a:spLocks noGrp="1"/>
          </p:cNvSpPr>
          <p:nvPr>
            <p:ph type="body" sz="half" idx="13"/>
          </p:nvPr>
        </p:nvSpPr>
        <p:spPr>
          <a:xfrm>
            <a:off x="13809824" y="2979910"/>
            <a:ext cx="13177702" cy="11955935"/>
          </a:xfrm>
        </p:spPr>
        <p:txBody>
          <a:bodyPr/>
          <a:lstStyle/>
          <a:p>
            <a:pPr marL="685800" lvl="1" indent="-685800">
              <a:buFont typeface="Arial" panose="020B0604020202020204" pitchFamily="34" charset="0"/>
              <a:buChar char="•"/>
            </a:pPr>
            <a:r>
              <a:rPr lang="en-US" sz="4400" dirty="0"/>
              <a:t>P. Kooijman</a:t>
            </a:r>
          </a:p>
          <a:p>
            <a:pPr lvl="1" indent="0"/>
            <a:r>
              <a:rPr lang="en-US" sz="3600" dirty="0">
                <a:solidFill>
                  <a:srgbClr val="E6223C"/>
                </a:solidFill>
              </a:rPr>
              <a:t>	Publication Committee KM3NeT </a:t>
            </a:r>
            <a:r>
              <a:rPr lang="en-US" sz="2400" dirty="0">
                <a:solidFill>
                  <a:srgbClr val="E6223C"/>
                </a:solidFill>
              </a:rPr>
              <a:t>(2016-present)</a:t>
            </a:r>
          </a:p>
          <a:p>
            <a:pPr lvl="1" indent="0"/>
            <a:endParaRPr lang="en-US" sz="1400" dirty="0">
              <a:solidFill>
                <a:srgbClr val="E6223C"/>
              </a:solidFill>
            </a:endParaRPr>
          </a:p>
          <a:p>
            <a:pPr marL="685800" lvl="1" indent="-685800">
              <a:buFont typeface="Arial" panose="020B0604020202020204" pitchFamily="34" charset="0"/>
              <a:buChar char="•"/>
            </a:pPr>
            <a:r>
              <a:rPr lang="en-US" sz="4400" dirty="0"/>
              <a:t>E. de Wolf</a:t>
            </a:r>
          </a:p>
          <a:p>
            <a:pPr lvl="1" indent="0"/>
            <a:r>
              <a:rPr lang="en-US" sz="3600" dirty="0">
                <a:solidFill>
                  <a:srgbClr val="E6223C"/>
                </a:solidFill>
              </a:rPr>
              <a:t>	Publication Committee ANTARES&amp;KM3NeT </a:t>
            </a:r>
          </a:p>
          <a:p>
            <a:pPr lvl="1" indent="0"/>
            <a:r>
              <a:rPr lang="en-US" sz="2400" dirty="0">
                <a:solidFill>
                  <a:srgbClr val="E6223C"/>
                </a:solidFill>
              </a:rPr>
              <a:t>        (2016-present)</a:t>
            </a:r>
          </a:p>
          <a:p>
            <a:pPr lvl="1" indent="0"/>
            <a:r>
              <a:rPr lang="en-US" sz="3600" dirty="0">
                <a:solidFill>
                  <a:srgbClr val="E6223C"/>
                </a:solidFill>
              </a:rPr>
              <a:t>	Conference Committee KM3NeT </a:t>
            </a:r>
            <a:r>
              <a:rPr lang="en-US" sz="2400" dirty="0">
                <a:solidFill>
                  <a:srgbClr val="E6223C"/>
                </a:solidFill>
              </a:rPr>
              <a:t>(2012-2016)</a:t>
            </a:r>
          </a:p>
          <a:p>
            <a:pPr marL="685800" lvl="1" indent="-685800">
              <a:buFont typeface="Arial" panose="020B0604020202020204" pitchFamily="34" charset="0"/>
              <a:buChar char="•"/>
            </a:pPr>
            <a:endParaRPr lang="en-US" sz="1400" dirty="0">
              <a:solidFill>
                <a:srgbClr val="E6223C"/>
              </a:solidFill>
            </a:endParaRPr>
          </a:p>
          <a:p>
            <a:pPr marL="685800" lvl="1" indent="-685800">
              <a:buFont typeface="Arial" panose="020B0604020202020204" pitchFamily="34" charset="0"/>
              <a:buChar char="•"/>
            </a:pPr>
            <a:r>
              <a:rPr lang="en-US" sz="4400" dirty="0"/>
              <a:t>E. Berbee (mechanics)</a:t>
            </a:r>
          </a:p>
          <a:p>
            <a:pPr lvl="1" indent="0"/>
            <a:r>
              <a:rPr lang="en-US" sz="3600" dirty="0">
                <a:solidFill>
                  <a:srgbClr val="E6223C"/>
                </a:solidFill>
              </a:rPr>
              <a:t>	Steering Committee KM3NeT </a:t>
            </a:r>
            <a:r>
              <a:rPr lang="en-US" sz="2400" dirty="0">
                <a:solidFill>
                  <a:srgbClr val="E6223C"/>
                </a:solidFill>
              </a:rPr>
              <a:t>(2012-present)</a:t>
            </a:r>
          </a:p>
          <a:p>
            <a:pPr marL="685800" lvl="1" indent="-685800">
              <a:buFont typeface="Arial" panose="020B0604020202020204" pitchFamily="34" charset="0"/>
              <a:buChar char="•"/>
            </a:pPr>
            <a:endParaRPr lang="en-US" sz="1400" dirty="0">
              <a:solidFill>
                <a:srgbClr val="E6223C"/>
              </a:solidFill>
            </a:endParaRPr>
          </a:p>
          <a:p>
            <a:pPr marL="685800" lvl="1" indent="-685800">
              <a:buFont typeface="Arial" panose="020B0604020202020204" pitchFamily="34" charset="0"/>
              <a:buChar char="•"/>
            </a:pPr>
            <a:r>
              <a:rPr lang="en-US" sz="4400" dirty="0"/>
              <a:t>G. Kieft / A. d’Amico (optics) </a:t>
            </a:r>
          </a:p>
          <a:p>
            <a:pPr lvl="1" indent="0"/>
            <a:r>
              <a:rPr lang="en-US" sz="3600" dirty="0">
                <a:solidFill>
                  <a:srgbClr val="E6223C"/>
                </a:solidFill>
              </a:rPr>
              <a:t>	Steering Committee KM3NeT </a:t>
            </a:r>
            <a:r>
              <a:rPr lang="en-US" sz="2400" dirty="0">
                <a:solidFill>
                  <a:srgbClr val="E6223C"/>
                </a:solidFill>
              </a:rPr>
              <a:t>(2012-present)</a:t>
            </a:r>
          </a:p>
          <a:p>
            <a:pPr marL="685800" lvl="1" indent="-685800">
              <a:buFont typeface="Arial" panose="020B0604020202020204" pitchFamily="34" charset="0"/>
              <a:buChar char="•"/>
            </a:pPr>
            <a:endParaRPr lang="en-US" sz="1400" dirty="0">
              <a:solidFill>
                <a:srgbClr val="E6223C"/>
              </a:solidFill>
            </a:endParaRPr>
          </a:p>
        </p:txBody>
      </p:sp>
    </p:spTree>
    <p:extLst>
      <p:ext uri="{BB962C8B-B14F-4D97-AF65-F5344CB8AC3E}">
        <p14:creationId xmlns:p14="http://schemas.microsoft.com/office/powerpoint/2010/main" val="25876933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E376DD8-ADEA-144E-B3CA-74A22C25A759}"/>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3" name="Footer Placeholder 2">
            <a:extLst>
              <a:ext uri="{FF2B5EF4-FFF2-40B4-BE49-F238E27FC236}">
                <a16:creationId xmlns="" xmlns:a16="http://schemas.microsoft.com/office/drawing/2014/main" id="{02DDC8D5-37E7-CF42-9ED4-14022778F823}"/>
              </a:ext>
            </a:extLst>
          </p:cNvPr>
          <p:cNvSpPr>
            <a:spLocks noGrp="1"/>
          </p:cNvSpPr>
          <p:nvPr>
            <p:ph type="ftr" sz="quarter" idx="3"/>
          </p:nvPr>
        </p:nvSpPr>
        <p:spPr/>
        <p:txBody>
          <a:bodyPr/>
          <a:lstStyle/>
          <a:p>
            <a:r>
              <a:rPr lang="nl-NL"/>
              <a:t>Dark Matter and Neutrinos</a:t>
            </a:r>
            <a:endParaRPr lang="nl-NL" dirty="0"/>
          </a:p>
        </p:txBody>
      </p:sp>
      <p:sp>
        <p:nvSpPr>
          <p:cNvPr id="5" name="Text Placeholder 4">
            <a:extLst>
              <a:ext uri="{FF2B5EF4-FFF2-40B4-BE49-F238E27FC236}">
                <a16:creationId xmlns="" xmlns:a16="http://schemas.microsoft.com/office/drawing/2014/main" id="{847D0465-7F84-A24A-816B-75FEBC1269FC}"/>
              </a:ext>
            </a:extLst>
          </p:cNvPr>
          <p:cNvSpPr>
            <a:spLocks noGrp="1"/>
          </p:cNvSpPr>
          <p:nvPr>
            <p:ph type="body" sz="half" idx="14"/>
          </p:nvPr>
        </p:nvSpPr>
        <p:spPr>
          <a:xfrm>
            <a:off x="2144183" y="2896841"/>
            <a:ext cx="24012317" cy="8683831"/>
          </a:xfrm>
        </p:spPr>
        <p:txBody>
          <a:bodyPr/>
          <a:lstStyle/>
          <a:p>
            <a:pPr marL="571500" indent="-571500">
              <a:buFont typeface="Arial"/>
              <a:buChar char="•"/>
            </a:pPr>
            <a:r>
              <a:rPr lang="en-US" sz="3600" b="1"/>
              <a:t>T. Astraatmadja (2013)</a:t>
            </a:r>
            <a:r>
              <a:rPr lang="en-US" sz="3600"/>
              <a:t>:“Starlight beneath the waves: in search of TeV photon</a:t>
            </a:r>
            <a:br>
              <a:rPr lang="en-US" sz="3600"/>
            </a:br>
            <a:r>
              <a:rPr lang="en-US" sz="3600"/>
              <a:t>emission from Gamma Ray Bursts with the ANTARES neutrino telescope”</a:t>
            </a:r>
            <a:br>
              <a:rPr lang="en-US" sz="3600"/>
            </a:br>
            <a:endParaRPr lang="en-US" sz="3600"/>
          </a:p>
          <a:p>
            <a:pPr marL="571500" indent="-571500">
              <a:buFont typeface="Arial"/>
              <a:buChar char="•"/>
            </a:pPr>
            <a:r>
              <a:rPr lang="en-US" sz="3600" b="1"/>
              <a:t>C. Bogazzi (2014</a:t>
            </a:r>
            <a:r>
              <a:rPr lang="en-US" sz="3600"/>
              <a:t>): “Search for cosmic neutrinos with ANTARES”</a:t>
            </a:r>
          </a:p>
          <a:p>
            <a:pPr marL="571500" indent="-571500">
              <a:buFont typeface="Arial"/>
              <a:buChar char="•"/>
            </a:pPr>
            <a:endParaRPr lang="en-US" sz="3600"/>
          </a:p>
          <a:p>
            <a:pPr marL="571500" indent="-571500">
              <a:buFont typeface="Arial"/>
              <a:buChar char="•"/>
            </a:pPr>
            <a:r>
              <a:rPr lang="en-US" sz="3600" b="1"/>
              <a:t>E. Visser (2015):</a:t>
            </a:r>
            <a:r>
              <a:rPr lang="en-US" sz="3600"/>
              <a:t> “Neutrinos from the Milky Way”</a:t>
            </a:r>
          </a:p>
          <a:p>
            <a:pPr marL="571500" indent="-571500">
              <a:buFont typeface="Arial"/>
              <a:buChar char="•"/>
            </a:pPr>
            <a:endParaRPr lang="en-US" sz="3600" b="1"/>
          </a:p>
          <a:p>
            <a:pPr marL="571500" indent="-571500">
              <a:buFont typeface="Arial"/>
              <a:buChar char="•"/>
            </a:pPr>
            <a:r>
              <a:rPr lang="en-US" sz="3600" b="1"/>
              <a:t>T. Michael (2016)</a:t>
            </a:r>
            <a:r>
              <a:rPr lang="en-US" sz="3600"/>
              <a:t>: “Light at the end of the shower: an all-flavour neutrino</a:t>
            </a:r>
            <a:br>
              <a:rPr lang="en-US" sz="3600"/>
            </a:br>
            <a:r>
              <a:rPr lang="en-US" sz="3600"/>
              <a:t>point-source search with the ANTARES neutrino telescope”</a:t>
            </a:r>
          </a:p>
          <a:p>
            <a:pPr marL="571500" indent="-571500">
              <a:buFont typeface="Arial"/>
              <a:buChar char="•"/>
            </a:pPr>
            <a:endParaRPr lang="en-US" sz="3600" b="1"/>
          </a:p>
          <a:p>
            <a:pPr marL="571500" indent="-571500">
              <a:buFont typeface="Arial"/>
              <a:buChar char="•"/>
            </a:pPr>
            <a:r>
              <a:rPr lang="en-US" sz="3600" b="1"/>
              <a:t>R. Bormuth (2017)</a:t>
            </a:r>
            <a:r>
              <a:rPr lang="en-US" sz="3600"/>
              <a:t>: “Chasing cosmic tau neutrinos in the abyss“</a:t>
            </a:r>
            <a:br>
              <a:rPr lang="en-US" sz="3600"/>
            </a:br>
            <a:endParaRPr lang="en-US" sz="3600"/>
          </a:p>
          <a:p>
            <a:pPr marL="571500" indent="-571500">
              <a:buFont typeface="Arial"/>
              <a:buChar char="•"/>
            </a:pPr>
            <a:r>
              <a:rPr lang="en-US" sz="3600" b="1"/>
              <a:t>M. Jongen (2018): “</a:t>
            </a:r>
            <a:r>
              <a:rPr lang="en-US" sz="3600"/>
              <a:t>Neutrino Physics in the Mediterranean Sea: Determining</a:t>
            </a:r>
            <a:br>
              <a:rPr lang="en-US" sz="3600"/>
            </a:br>
            <a:r>
              <a:rPr lang="en-US" sz="3600"/>
              <a:t>the Neutrino Mass Hierarchy with KM3NeT/ORCA”</a:t>
            </a:r>
            <a:endParaRPr lang="en-US" sz="3600" b="1" dirty="0"/>
          </a:p>
        </p:txBody>
      </p:sp>
      <p:sp>
        <p:nvSpPr>
          <p:cNvPr id="6" name="Text Placeholder 5">
            <a:extLst>
              <a:ext uri="{FF2B5EF4-FFF2-40B4-BE49-F238E27FC236}">
                <a16:creationId xmlns="" xmlns:a16="http://schemas.microsoft.com/office/drawing/2014/main" id="{26B68869-023D-AF47-B161-691B53AA4688}"/>
              </a:ext>
            </a:extLst>
          </p:cNvPr>
          <p:cNvSpPr>
            <a:spLocks noGrp="1"/>
          </p:cNvSpPr>
          <p:nvPr>
            <p:ph type="body" sz="quarter" idx="15"/>
          </p:nvPr>
        </p:nvSpPr>
        <p:spPr>
          <a:xfrm>
            <a:off x="635000" y="635000"/>
            <a:ext cx="23114000" cy="1077218"/>
          </a:xfrm>
        </p:spPr>
        <p:txBody>
          <a:bodyPr/>
          <a:lstStyle/>
          <a:p>
            <a:r>
              <a:rPr lang="en-US" dirty="0"/>
              <a:t>Phd Theses (2013-now)</a:t>
            </a:r>
          </a:p>
        </p:txBody>
      </p:sp>
    </p:spTree>
    <p:extLst>
      <p:ext uri="{BB962C8B-B14F-4D97-AF65-F5344CB8AC3E}">
        <p14:creationId xmlns:p14="http://schemas.microsoft.com/office/powerpoint/2010/main" val="19325661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42141A5-BAAA-3D45-9A44-FE99162E4FAE}"/>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3" name="Footer Placeholder 2">
            <a:extLst>
              <a:ext uri="{FF2B5EF4-FFF2-40B4-BE49-F238E27FC236}">
                <a16:creationId xmlns="" xmlns:a16="http://schemas.microsoft.com/office/drawing/2014/main" id="{B5AB71CA-7F5C-184C-AE60-D6F7C3486B59}"/>
              </a:ext>
            </a:extLst>
          </p:cNvPr>
          <p:cNvSpPr>
            <a:spLocks noGrp="1"/>
          </p:cNvSpPr>
          <p:nvPr>
            <p:ph type="ftr" sz="quarter" idx="3"/>
          </p:nvPr>
        </p:nvSpPr>
        <p:spPr/>
        <p:txBody>
          <a:bodyPr/>
          <a:lstStyle/>
          <a:p>
            <a:r>
              <a:rPr lang="nl-NL"/>
              <a:t>Dark Matter and Neutrinos</a:t>
            </a:r>
            <a:endParaRPr lang="nl-NL" dirty="0"/>
          </a:p>
        </p:txBody>
      </p:sp>
      <p:sp>
        <p:nvSpPr>
          <p:cNvPr id="9" name="Text Placeholder 8"/>
          <p:cNvSpPr>
            <a:spLocks noGrp="1"/>
          </p:cNvSpPr>
          <p:nvPr>
            <p:ph type="body" sz="quarter" idx="15"/>
          </p:nvPr>
        </p:nvSpPr>
        <p:spPr>
          <a:xfrm>
            <a:off x="696948" y="189328"/>
            <a:ext cx="23114000" cy="1077218"/>
          </a:xfrm>
        </p:spPr>
        <p:txBody>
          <a:bodyPr/>
          <a:lstStyle/>
          <a:p>
            <a:r>
              <a:rPr lang="en-US"/>
              <a:t>KEY (NIKHEF-related) Publications since 2013</a:t>
            </a:r>
          </a:p>
        </p:txBody>
      </p:sp>
      <p:sp>
        <p:nvSpPr>
          <p:cNvPr id="25" name="Text Placeholder 3"/>
          <p:cNvSpPr>
            <a:spLocks noGrp="1"/>
          </p:cNvSpPr>
          <p:nvPr>
            <p:ph type="body" sz="quarter" idx="13"/>
          </p:nvPr>
        </p:nvSpPr>
        <p:spPr>
          <a:xfrm>
            <a:off x="739176" y="1518545"/>
            <a:ext cx="22083527" cy="9168879"/>
          </a:xfrm>
          <a:ln>
            <a:noFill/>
          </a:ln>
        </p:spPr>
        <p:txBody>
          <a:bodyPr/>
          <a:lstStyle/>
          <a:p>
            <a:pPr marL="457200" indent="-457200">
              <a:buFont typeface="Arial"/>
              <a:buChar char="•"/>
            </a:pPr>
            <a:r>
              <a:rPr lang="en-US" sz="3200" i="1">
                <a:solidFill>
                  <a:srgbClr val="660066"/>
                </a:solidFill>
              </a:rPr>
              <a:t>Searches for Point-like and Extended Neutrino Sources Close to the Galactic Center Using the ANTARES Neutrino Telescope </a:t>
            </a:r>
            <a:r>
              <a:rPr lang="en-US" sz="3200">
                <a:solidFill>
                  <a:srgbClr val="660066"/>
                </a:solidFill>
              </a:rPr>
              <a:t>[ANTARES collaboration] The Astrophys. J. Letters 786L5 (2014)</a:t>
            </a:r>
          </a:p>
          <a:p>
            <a:pPr marL="457200" indent="-457200">
              <a:buFont typeface="Arial"/>
              <a:buChar char="•"/>
            </a:pPr>
            <a:endParaRPr lang="en-US" sz="3200" i="1">
              <a:solidFill>
                <a:srgbClr val="660066"/>
              </a:solidFill>
            </a:endParaRPr>
          </a:p>
          <a:p>
            <a:pPr marL="457200" indent="-457200">
              <a:buFont typeface="Arial"/>
              <a:buChar char="•"/>
            </a:pPr>
            <a:r>
              <a:rPr lang="en-US" sz="3200" i="1">
                <a:solidFill>
                  <a:srgbClr val="660066"/>
                </a:solidFill>
              </a:rPr>
              <a:t>The First Combined Search for Neutrino Point-sources in the Southern Hemisphere With the Antares and Icecube Neutrino Telescopes</a:t>
            </a:r>
            <a:r>
              <a:rPr lang="en-US" sz="3200">
                <a:solidFill>
                  <a:srgbClr val="660066"/>
                </a:solidFill>
              </a:rPr>
              <a:t>, [ANTARES and IceCube collaborations] Astrophys.J. 823 no 1, 65 (2016)</a:t>
            </a:r>
            <a:br>
              <a:rPr lang="en-US" sz="3200">
                <a:solidFill>
                  <a:srgbClr val="660066"/>
                </a:solidFill>
              </a:rPr>
            </a:br>
            <a:endParaRPr lang="en-US" sz="3200">
              <a:solidFill>
                <a:srgbClr val="660066"/>
              </a:solidFill>
            </a:endParaRPr>
          </a:p>
          <a:p>
            <a:pPr marL="457200" indent="-457200">
              <a:buFont typeface="Arial"/>
              <a:buChar char="•"/>
            </a:pPr>
            <a:r>
              <a:rPr lang="en-US" sz="3200" i="1">
                <a:solidFill>
                  <a:srgbClr val="660066"/>
                </a:solidFill>
              </a:rPr>
              <a:t>First all-flavor neutrino pointlike source search with the ANTARES neutrino telescope </a:t>
            </a:r>
            <a:r>
              <a:rPr lang="en-US" sz="3200">
                <a:solidFill>
                  <a:srgbClr val="660066"/>
                </a:solidFill>
              </a:rPr>
              <a:t>[ANTARES collaboration], </a:t>
            </a:r>
          </a:p>
          <a:p>
            <a:r>
              <a:rPr lang="en-US" sz="3200">
                <a:solidFill>
                  <a:srgbClr val="660066"/>
                </a:solidFill>
              </a:rPr>
              <a:t>    Phys. Rev. D96, 082001 (2017)</a:t>
            </a:r>
          </a:p>
          <a:p>
            <a:pPr marL="457200" indent="-457200">
              <a:buFont typeface="Arial"/>
              <a:buChar char="•"/>
            </a:pPr>
            <a:endParaRPr lang="en-US" sz="3200" i="1">
              <a:solidFill>
                <a:srgbClr val="660066"/>
              </a:solidFill>
            </a:endParaRPr>
          </a:p>
          <a:p>
            <a:pPr marL="457200" indent="-457200">
              <a:buFont typeface="Arial"/>
              <a:buChar char="•"/>
            </a:pPr>
            <a:r>
              <a:rPr lang="en-US" sz="3200" i="1">
                <a:solidFill>
                  <a:srgbClr val="660066"/>
                </a:solidFill>
              </a:rPr>
              <a:t>Search for neutrinos from TXS 0506+056 with the ANTARES telescope</a:t>
            </a:r>
            <a:r>
              <a:rPr lang="en-US" sz="3200">
                <a:solidFill>
                  <a:srgbClr val="660066"/>
                </a:solidFill>
              </a:rPr>
              <a:t>, [ANTARES collaboration]</a:t>
            </a:r>
          </a:p>
          <a:p>
            <a:r>
              <a:rPr lang="en-US" sz="3200" i="1">
                <a:solidFill>
                  <a:srgbClr val="660066"/>
                </a:solidFill>
              </a:rPr>
              <a:t>     The </a:t>
            </a:r>
            <a:r>
              <a:rPr lang="en-US" sz="3200">
                <a:solidFill>
                  <a:srgbClr val="660066"/>
                </a:solidFill>
              </a:rPr>
              <a:t>Astrophys. J. Letters 863, 2 (2018)</a:t>
            </a:r>
          </a:p>
          <a:p>
            <a:pPr marL="457200" indent="-457200">
              <a:buFont typeface="Arial"/>
              <a:buChar char="•"/>
            </a:pPr>
            <a:endParaRPr lang="en-US" sz="3200"/>
          </a:p>
          <a:p>
            <a:pPr marL="457200" indent="-457200">
              <a:buFont typeface="Arial"/>
              <a:buChar char="•"/>
            </a:pPr>
            <a:r>
              <a:rPr lang="en-US" sz="3200">
                <a:solidFill>
                  <a:srgbClr val="15A7B7"/>
                </a:solidFill>
              </a:rPr>
              <a:t>Deep Sea tests of a prototype of the KM3NeT digital optical module [KM3NeT collaboration] </a:t>
            </a:r>
            <a:r>
              <a:rPr lang="tr-TR" sz="3200">
                <a:solidFill>
                  <a:srgbClr val="15A7B7"/>
                </a:solidFill>
              </a:rPr>
              <a:t>Eur.Phys.J. C74 (2014) </a:t>
            </a:r>
            <a:endParaRPr lang="en-US" sz="3200">
              <a:solidFill>
                <a:srgbClr val="15A7B7"/>
              </a:solidFill>
            </a:endParaRPr>
          </a:p>
          <a:p>
            <a:pPr marL="457200" indent="-457200">
              <a:buFont typeface="Arial"/>
              <a:buChar char="•"/>
            </a:pPr>
            <a:endParaRPr lang="en-US" sz="3200">
              <a:solidFill>
                <a:srgbClr val="15A7B7"/>
              </a:solidFill>
            </a:endParaRPr>
          </a:p>
          <a:p>
            <a:pPr marL="457200" indent="-457200">
              <a:buFont typeface="Arial"/>
              <a:buChar char="•"/>
            </a:pPr>
            <a:r>
              <a:rPr lang="en-US" sz="3200" i="1">
                <a:solidFill>
                  <a:srgbClr val="15A7B7"/>
                </a:solidFill>
              </a:rPr>
              <a:t>Letter of Intent for KM3NeT 2.0 </a:t>
            </a:r>
            <a:r>
              <a:rPr lang="en-US" sz="3200">
                <a:solidFill>
                  <a:srgbClr val="15A7B7"/>
                </a:solidFill>
              </a:rPr>
              <a:t>[KM3NeT collaboration]</a:t>
            </a:r>
          </a:p>
          <a:p>
            <a:r>
              <a:rPr lang="en-US" sz="3200" i="1">
                <a:solidFill>
                  <a:srgbClr val="15A7B7"/>
                </a:solidFill>
              </a:rPr>
              <a:t>    J</a:t>
            </a:r>
            <a:r>
              <a:rPr lang="en-US" sz="3200">
                <a:solidFill>
                  <a:srgbClr val="15A7B7"/>
                </a:solidFill>
              </a:rPr>
              <a:t>ournal of Physics G: Nuclear and Particle Physics, 43 (8), 084001 (2016)</a:t>
            </a:r>
          </a:p>
          <a:p>
            <a:pPr marL="457200" indent="-457200">
              <a:buFont typeface="Arial"/>
              <a:buChar char="•"/>
            </a:pPr>
            <a:endParaRPr lang="en-US" sz="3200" i="1">
              <a:solidFill>
                <a:srgbClr val="15A7B7"/>
              </a:solidFill>
            </a:endParaRPr>
          </a:p>
          <a:p>
            <a:pPr marL="457200" indent="-457200">
              <a:buFont typeface="Arial"/>
              <a:buChar char="•"/>
            </a:pPr>
            <a:r>
              <a:rPr lang="en-US" sz="3200" i="1">
                <a:solidFill>
                  <a:srgbClr val="15A7B7"/>
                </a:solidFill>
              </a:rPr>
              <a:t>The prototype detection unit of the KM3NeT detecto</a:t>
            </a:r>
            <a:r>
              <a:rPr lang="en-US" sz="3200">
                <a:solidFill>
                  <a:srgbClr val="15A7B7"/>
                </a:solidFill>
              </a:rPr>
              <a:t>r [KM3NeT collaboration] Eur.Phys.J. C76 no 2, 54 (2016)</a:t>
            </a:r>
          </a:p>
        </p:txBody>
      </p:sp>
      <p:sp>
        <p:nvSpPr>
          <p:cNvPr id="26" name="Text Placeholder 3"/>
          <p:cNvSpPr>
            <a:spLocks noGrp="1"/>
          </p:cNvSpPr>
          <p:nvPr>
            <p:ph type="body" sz="quarter" idx="13"/>
          </p:nvPr>
        </p:nvSpPr>
        <p:spPr>
          <a:xfrm>
            <a:off x="4810950" y="10687424"/>
            <a:ext cx="14082971" cy="1239533"/>
          </a:xfrm>
          <a:ln>
            <a:solidFill>
              <a:srgbClr val="000090"/>
            </a:solidFill>
          </a:ln>
        </p:spPr>
        <p:txBody>
          <a:bodyPr/>
          <a:lstStyle/>
          <a:p>
            <a:r>
              <a:rPr lang="en-US" sz="3600"/>
              <a:t>In total since 2013</a:t>
            </a:r>
            <a:r>
              <a:rPr lang="en-US" sz="4000"/>
              <a:t> 	  </a:t>
            </a:r>
            <a:r>
              <a:rPr lang="en-US" sz="3600" b="1">
                <a:solidFill>
                  <a:srgbClr val="660066"/>
                </a:solidFill>
              </a:rPr>
              <a:t>ANTARES</a:t>
            </a:r>
            <a:r>
              <a:rPr lang="en-US" sz="4000">
                <a:solidFill>
                  <a:srgbClr val="660066"/>
                </a:solidFill>
              </a:rPr>
              <a:t>		</a:t>
            </a:r>
            <a:r>
              <a:rPr lang="en-US" sz="3600">
                <a:solidFill>
                  <a:srgbClr val="660066"/>
                </a:solidFill>
              </a:rPr>
              <a:t>45 publications</a:t>
            </a:r>
          </a:p>
          <a:p>
            <a:r>
              <a:rPr lang="en-US" sz="3600"/>
              <a:t> 					  </a:t>
            </a:r>
            <a:r>
              <a:rPr lang="en-US" sz="3600" b="1">
                <a:solidFill>
                  <a:srgbClr val="15A7B7"/>
                </a:solidFill>
              </a:rPr>
              <a:t>KM3NeT</a:t>
            </a:r>
            <a:r>
              <a:rPr lang="en-US" sz="4000">
                <a:solidFill>
                  <a:srgbClr val="15A7B7"/>
                </a:solidFill>
              </a:rPr>
              <a:t>		      </a:t>
            </a:r>
            <a:r>
              <a:rPr lang="en-US" sz="3600">
                <a:solidFill>
                  <a:srgbClr val="15A7B7"/>
                </a:solidFill>
              </a:rPr>
              <a:t>8 publications</a:t>
            </a:r>
          </a:p>
        </p:txBody>
      </p:sp>
    </p:spTree>
    <p:extLst>
      <p:ext uri="{BB962C8B-B14F-4D97-AF65-F5344CB8AC3E}">
        <p14:creationId xmlns:p14="http://schemas.microsoft.com/office/powerpoint/2010/main" val="24604429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ECAFF35-C102-AF46-BEDB-C9DDA1E219E1}"/>
              </a:ext>
            </a:extLst>
          </p:cNvPr>
          <p:cNvPicPr>
            <a:picLocks noChangeAspect="1"/>
          </p:cNvPicPr>
          <p:nvPr/>
        </p:nvPicPr>
        <p:blipFill>
          <a:blip r:embed="rId3"/>
          <a:stretch>
            <a:fillRect/>
          </a:stretch>
        </p:blipFill>
        <p:spPr>
          <a:xfrm>
            <a:off x="18332048" y="608457"/>
            <a:ext cx="5808770" cy="6049888"/>
          </a:xfrm>
          <a:prstGeom prst="rect">
            <a:avLst/>
          </a:prstGeom>
        </p:spPr>
      </p:pic>
      <p:pic>
        <p:nvPicPr>
          <p:cNvPr id="8" name="Picture 7">
            <a:extLst>
              <a:ext uri="{FF2B5EF4-FFF2-40B4-BE49-F238E27FC236}">
                <a16:creationId xmlns="" xmlns:a16="http://schemas.microsoft.com/office/drawing/2014/main" id="{F5E4EC70-B04D-7849-AE0A-B6154F8FF724}"/>
              </a:ext>
            </a:extLst>
          </p:cNvPr>
          <p:cNvPicPr>
            <a:picLocks noChangeAspect="1"/>
          </p:cNvPicPr>
          <p:nvPr/>
        </p:nvPicPr>
        <p:blipFill>
          <a:blip r:embed="rId4"/>
          <a:stretch>
            <a:fillRect/>
          </a:stretch>
        </p:blipFill>
        <p:spPr>
          <a:xfrm>
            <a:off x="8509983" y="8025993"/>
            <a:ext cx="5150206" cy="3857268"/>
          </a:xfrm>
          <a:prstGeom prst="rect">
            <a:avLst/>
          </a:prstGeom>
        </p:spPr>
      </p:pic>
      <p:pic>
        <p:nvPicPr>
          <p:cNvPr id="10" name="Picture 9">
            <a:extLst>
              <a:ext uri="{FF2B5EF4-FFF2-40B4-BE49-F238E27FC236}">
                <a16:creationId xmlns="" xmlns:a16="http://schemas.microsoft.com/office/drawing/2014/main" id="{466253F7-5BCA-9A42-AD65-BEA14AAEDA0A}"/>
              </a:ext>
            </a:extLst>
          </p:cNvPr>
          <p:cNvPicPr>
            <a:picLocks noChangeAspect="1"/>
          </p:cNvPicPr>
          <p:nvPr/>
        </p:nvPicPr>
        <p:blipFill>
          <a:blip r:embed="rId5"/>
          <a:stretch>
            <a:fillRect/>
          </a:stretch>
        </p:blipFill>
        <p:spPr>
          <a:xfrm>
            <a:off x="10995643" y="2028449"/>
            <a:ext cx="7672398" cy="4629896"/>
          </a:xfrm>
          <a:prstGeom prst="rect">
            <a:avLst/>
          </a:prstGeom>
        </p:spPr>
      </p:pic>
      <p:pic>
        <p:nvPicPr>
          <p:cNvPr id="11" name="Picture 10">
            <a:extLst>
              <a:ext uri="{FF2B5EF4-FFF2-40B4-BE49-F238E27FC236}">
                <a16:creationId xmlns="" xmlns:a16="http://schemas.microsoft.com/office/drawing/2014/main" id="{214BF752-EF75-0D4A-B72A-8F25F0141948}"/>
              </a:ext>
            </a:extLst>
          </p:cNvPr>
          <p:cNvPicPr>
            <a:picLocks noChangeAspect="1"/>
          </p:cNvPicPr>
          <p:nvPr/>
        </p:nvPicPr>
        <p:blipFill>
          <a:blip r:embed="rId6"/>
          <a:stretch>
            <a:fillRect/>
          </a:stretch>
        </p:blipFill>
        <p:spPr>
          <a:xfrm>
            <a:off x="14376400" y="6956119"/>
            <a:ext cx="10007600" cy="5105400"/>
          </a:xfrm>
          <a:prstGeom prst="rect">
            <a:avLst/>
          </a:prstGeom>
        </p:spPr>
      </p:pic>
      <p:pic>
        <p:nvPicPr>
          <p:cNvPr id="12" name="Picture 11">
            <a:extLst>
              <a:ext uri="{FF2B5EF4-FFF2-40B4-BE49-F238E27FC236}">
                <a16:creationId xmlns="" xmlns:a16="http://schemas.microsoft.com/office/drawing/2014/main" id="{B583785C-C092-3E49-9DB3-A582F4889400}"/>
              </a:ext>
            </a:extLst>
          </p:cNvPr>
          <p:cNvPicPr>
            <a:picLocks noChangeAspect="1"/>
          </p:cNvPicPr>
          <p:nvPr/>
        </p:nvPicPr>
        <p:blipFill>
          <a:blip r:embed="rId7"/>
          <a:stretch>
            <a:fillRect/>
          </a:stretch>
        </p:blipFill>
        <p:spPr>
          <a:xfrm>
            <a:off x="892272" y="6956119"/>
            <a:ext cx="7413884" cy="4927142"/>
          </a:xfrm>
          <a:prstGeom prst="rect">
            <a:avLst/>
          </a:prstGeom>
        </p:spPr>
      </p:pic>
      <p:sp>
        <p:nvSpPr>
          <p:cNvPr id="14" name="Text Placeholder 4">
            <a:extLst>
              <a:ext uri="{FF2B5EF4-FFF2-40B4-BE49-F238E27FC236}">
                <a16:creationId xmlns="" xmlns:a16="http://schemas.microsoft.com/office/drawing/2014/main" id="{847D0465-7F84-A24A-816B-75FEBC1269FC}"/>
              </a:ext>
            </a:extLst>
          </p:cNvPr>
          <p:cNvSpPr txBox="1">
            <a:spLocks/>
          </p:cNvSpPr>
          <p:nvPr/>
        </p:nvSpPr>
        <p:spPr>
          <a:xfrm>
            <a:off x="253998" y="74831"/>
            <a:ext cx="19451448" cy="2324057"/>
          </a:xfrm>
          <a:prstGeom prst="rect">
            <a:avLst/>
          </a:prstGeom>
        </p:spPr>
        <p:txBody>
          <a:bodyPr/>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600" dirty="0" err="1"/>
              <a:t>Nikhef</a:t>
            </a:r>
            <a:r>
              <a:rPr lang="en-US" sz="3600" dirty="0"/>
              <a:t> is member of </a:t>
            </a:r>
            <a:r>
              <a:rPr lang="en-US" sz="3600" b="1" dirty="0"/>
              <a:t>DUNE</a:t>
            </a:r>
            <a:r>
              <a:rPr lang="en-US" sz="3600" dirty="0"/>
              <a:t>: long-baseline neutrino oscillations  </a:t>
            </a:r>
            <a:r>
              <a:rPr lang="en-US" sz="3600" dirty="0" err="1"/>
              <a:t>Fermilab</a:t>
            </a:r>
            <a:r>
              <a:rPr lang="en-US" sz="3600" dirty="0"/>
              <a:t> </a:t>
            </a:r>
            <a:r>
              <a:rPr lang="en-US" sz="3600" dirty="0">
                <a:sym typeface="Wingdings" pitchFamily="2" charset="2"/>
              </a:rPr>
              <a:t> Sanford Lab (SD)</a:t>
            </a:r>
          </a:p>
          <a:p>
            <a:r>
              <a:rPr lang="en-US" sz="3600" b="1" dirty="0">
                <a:sym typeface="Wingdings" pitchFamily="2" charset="2"/>
              </a:rPr>
              <a:t>Goals: </a:t>
            </a:r>
            <a:r>
              <a:rPr lang="en-US" sz="3600" dirty="0">
                <a:sym typeface="Wingdings" pitchFamily="2" charset="2"/>
              </a:rPr>
              <a:t>full single-experiment determination of main oscillation parameters (also CP phase)</a:t>
            </a:r>
          </a:p>
          <a:p>
            <a:pPr>
              <a:lnSpc>
                <a:spcPct val="130000"/>
              </a:lnSpc>
            </a:pPr>
            <a:r>
              <a:rPr lang="en-US" sz="3600" b="1"/>
              <a:t>Group: </a:t>
            </a:r>
            <a:r>
              <a:rPr lang="en-US" sz="3600"/>
              <a:t>F. Filthaut, P. Decowski, P. de Jong, M. Vermeulen (PhD student)</a:t>
            </a:r>
            <a:endParaRPr lang="en-US" sz="3600" dirty="0"/>
          </a:p>
        </p:txBody>
      </p:sp>
      <p:sp>
        <p:nvSpPr>
          <p:cNvPr id="15" name="Text Placeholder 3"/>
          <p:cNvSpPr txBox="1">
            <a:spLocks/>
          </p:cNvSpPr>
          <p:nvPr/>
        </p:nvSpPr>
        <p:spPr>
          <a:xfrm>
            <a:off x="892271" y="2528936"/>
            <a:ext cx="6412748" cy="2285535"/>
          </a:xfrm>
          <a:prstGeom prst="rect">
            <a:avLst/>
          </a:prstGeom>
          <a:ln>
            <a:solidFill>
              <a:srgbClr val="4F81BD"/>
            </a:solidFill>
          </a:ln>
        </p:spPr>
        <p:txBody>
          <a:bodyPr/>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2800" dirty="0"/>
              <a:t> 2018: </a:t>
            </a:r>
            <a:r>
              <a:rPr lang="en-US" sz="2800" dirty="0" err="1"/>
              <a:t>protoDUNEs</a:t>
            </a:r>
            <a:r>
              <a:rPr lang="en-US" sz="2800" dirty="0"/>
              <a:t> at CERN</a:t>
            </a:r>
          </a:p>
          <a:p>
            <a:r>
              <a:rPr lang="en-US" sz="2800" dirty="0"/>
              <a:t> 2019: TDRs</a:t>
            </a:r>
          </a:p>
          <a:p>
            <a:r>
              <a:rPr lang="en-US" sz="2800" dirty="0"/>
              <a:t> 2019: start excavation main caverns</a:t>
            </a:r>
          </a:p>
          <a:p>
            <a:r>
              <a:rPr lang="en-US" sz="2800" dirty="0"/>
              <a:t> 2022: start installing first far detector</a:t>
            </a:r>
          </a:p>
          <a:p>
            <a:r>
              <a:rPr lang="en-US" sz="2800" dirty="0"/>
              <a:t> 2026: beam on  </a:t>
            </a:r>
            <a:endParaRPr lang="en-US" sz="2800"/>
          </a:p>
        </p:txBody>
      </p:sp>
      <p:sp>
        <p:nvSpPr>
          <p:cNvPr id="16" name="Text Placeholder 3"/>
          <p:cNvSpPr txBox="1">
            <a:spLocks/>
          </p:cNvSpPr>
          <p:nvPr/>
        </p:nvSpPr>
        <p:spPr>
          <a:xfrm>
            <a:off x="892272" y="5112245"/>
            <a:ext cx="9700715" cy="1843874"/>
          </a:xfrm>
          <a:prstGeom prst="rect">
            <a:avLst/>
          </a:prstGeom>
          <a:ln>
            <a:noFill/>
          </a:ln>
        </p:spPr>
        <p:txBody>
          <a:bodyPr/>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2800" dirty="0" err="1"/>
              <a:t>Nikhef</a:t>
            </a:r>
            <a:r>
              <a:rPr lang="en-US" sz="2800" dirty="0"/>
              <a:t> contributes to DAQ and computing</a:t>
            </a:r>
          </a:p>
          <a:p>
            <a:r>
              <a:rPr lang="en-US" sz="2800" dirty="0"/>
              <a:t>DAQ design based on FELIX system (ATLAS, LHC)</a:t>
            </a:r>
          </a:p>
          <a:p>
            <a:r>
              <a:rPr lang="en-US" sz="2800" dirty="0"/>
              <a:t>Single-phase </a:t>
            </a:r>
            <a:r>
              <a:rPr lang="en-US" sz="2800" dirty="0" err="1"/>
              <a:t>protoDUNE</a:t>
            </a:r>
            <a:r>
              <a:rPr lang="en-US" sz="2800" dirty="0"/>
              <a:t>: 1 APA read with FELIX</a:t>
            </a:r>
          </a:p>
          <a:p>
            <a:endParaRPr lang="en-US" sz="2800" dirty="0"/>
          </a:p>
          <a:p>
            <a:endParaRPr lang="en-US" sz="2800" dirty="0"/>
          </a:p>
        </p:txBody>
      </p:sp>
      <p:sp>
        <p:nvSpPr>
          <p:cNvPr id="18" name="Footer Placeholder 17"/>
          <p:cNvSpPr>
            <a:spLocks noGrp="1"/>
          </p:cNvSpPr>
          <p:nvPr>
            <p:ph type="ftr" sz="quarter" idx="3"/>
          </p:nvPr>
        </p:nvSpPr>
        <p:spPr/>
        <p:txBody>
          <a:bodyPr/>
          <a:lstStyle/>
          <a:p>
            <a:r>
              <a:rPr lang="nl-NL"/>
              <a:t>Dark Matter and Neutrinos</a:t>
            </a:r>
            <a:endParaRPr lang="nl-NL" dirty="0"/>
          </a:p>
        </p:txBody>
      </p:sp>
      <p:sp>
        <p:nvSpPr>
          <p:cNvPr id="19" name="Slide Number Placeholder 18"/>
          <p:cNvSpPr>
            <a:spLocks noGrp="1"/>
          </p:cNvSpPr>
          <p:nvPr>
            <p:ph type="sldNum" sz="quarter" idx="2"/>
          </p:nvPr>
        </p:nvSpPr>
        <p:spPr/>
        <p:txBody>
          <a:bodyPr/>
          <a:lstStyle/>
          <a:p>
            <a:fld id="{86CB4B4D-7CA3-9044-876B-883B54F8677D}" type="slidenum">
              <a:rPr lang="uk-UA"/>
              <a:t>29</a:t>
            </a:fld>
            <a:endParaRPr lang="uk-UA"/>
          </a:p>
        </p:txBody>
      </p:sp>
      <p:sp>
        <p:nvSpPr>
          <p:cNvPr id="13" name="Text Placeholder 3"/>
          <p:cNvSpPr txBox="1">
            <a:spLocks/>
          </p:cNvSpPr>
          <p:nvPr/>
        </p:nvSpPr>
        <p:spPr>
          <a:xfrm>
            <a:off x="19511417" y="531286"/>
            <a:ext cx="5642095" cy="665979"/>
          </a:xfrm>
          <a:prstGeom prst="rect">
            <a:avLst/>
          </a:prstGeom>
          <a:solidFill>
            <a:srgbClr val="FFFFFF"/>
          </a:solidFill>
          <a:ln>
            <a:noFill/>
          </a:ln>
        </p:spPr>
        <p:txBody>
          <a:bodyPr/>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3600" dirty="0" err="1"/>
              <a:t>CP Violation Sensitivity</a:t>
            </a:r>
            <a:endParaRPr lang="en-US" sz="3600" dirty="0"/>
          </a:p>
        </p:txBody>
      </p:sp>
    </p:spTree>
    <p:extLst>
      <p:ext uri="{BB962C8B-B14F-4D97-AF65-F5344CB8AC3E}">
        <p14:creationId xmlns:p14="http://schemas.microsoft.com/office/powerpoint/2010/main" val="24922246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a:t>3</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sp>
        <p:nvSpPr>
          <p:cNvPr id="4" name="Text Placeholder 3"/>
          <p:cNvSpPr>
            <a:spLocks noGrp="1"/>
          </p:cNvSpPr>
          <p:nvPr>
            <p:ph type="body" sz="quarter" idx="15"/>
          </p:nvPr>
        </p:nvSpPr>
        <p:spPr>
          <a:xfrm>
            <a:off x="7108515" y="772994"/>
            <a:ext cx="10913898" cy="1077218"/>
          </a:xfrm>
        </p:spPr>
        <p:txBody>
          <a:bodyPr/>
          <a:lstStyle/>
          <a:p>
            <a:r>
              <a:rPr lang="en-US"/>
              <a:t>DUTCH INVOLVEMENT</a:t>
            </a:r>
          </a:p>
        </p:txBody>
      </p:sp>
      <p:sp>
        <p:nvSpPr>
          <p:cNvPr id="5" name="Text Placeholder 4"/>
          <p:cNvSpPr>
            <a:spLocks noGrp="1"/>
          </p:cNvSpPr>
          <p:nvPr>
            <p:ph type="body" sz="half" idx="13"/>
          </p:nvPr>
        </p:nvSpPr>
        <p:spPr>
          <a:xfrm>
            <a:off x="11809210" y="10133348"/>
            <a:ext cx="5593830" cy="970033"/>
          </a:xfrm>
        </p:spPr>
        <p:txBody>
          <a:bodyPr/>
          <a:lstStyle/>
          <a:p>
            <a:r>
              <a:rPr lang="en-US" sz="4000"/>
              <a:t>BSM modelling/fitting</a:t>
            </a:r>
          </a:p>
          <a:p>
            <a:r>
              <a:rPr lang="en-US" sz="3200">
                <a:solidFill>
                  <a:srgbClr val="660066"/>
                </a:solidFill>
              </a:rPr>
              <a:t>GAMBIT </a:t>
            </a:r>
          </a:p>
        </p:txBody>
      </p:sp>
      <p:sp>
        <p:nvSpPr>
          <p:cNvPr id="7" name="Text Placeholder 4"/>
          <p:cNvSpPr txBox="1">
            <a:spLocks/>
          </p:cNvSpPr>
          <p:nvPr/>
        </p:nvSpPr>
        <p:spPr>
          <a:xfrm>
            <a:off x="5335134" y="10081103"/>
            <a:ext cx="3546761" cy="102227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000"/>
              <a:t>New physics</a:t>
            </a:r>
            <a:endParaRPr lang="en-US" sz="4000">
              <a:solidFill>
                <a:srgbClr val="660066"/>
              </a:solidFill>
            </a:endParaRPr>
          </a:p>
          <a:p>
            <a:r>
              <a:rPr lang="en-US" sz="3200">
                <a:solidFill>
                  <a:srgbClr val="660066"/>
                </a:solidFill>
              </a:rPr>
              <a:t>SHIP</a:t>
            </a:r>
          </a:p>
        </p:txBody>
      </p:sp>
      <p:sp>
        <p:nvSpPr>
          <p:cNvPr id="8" name="Text Placeholder 4"/>
          <p:cNvSpPr txBox="1">
            <a:spLocks/>
          </p:cNvSpPr>
          <p:nvPr/>
        </p:nvSpPr>
        <p:spPr>
          <a:xfrm>
            <a:off x="1561775" y="5108257"/>
            <a:ext cx="3934980" cy="26257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800"/>
              <a:t>Neutrinos</a:t>
            </a:r>
          </a:p>
          <a:p>
            <a:r>
              <a:rPr lang="en-US" sz="4000">
                <a:solidFill>
                  <a:srgbClr val="660066"/>
                </a:solidFill>
              </a:rPr>
              <a:t>ANTARES/KM3NeT</a:t>
            </a:r>
          </a:p>
          <a:p>
            <a:r>
              <a:rPr lang="en-US" sz="4000">
                <a:solidFill>
                  <a:srgbClr val="660066"/>
                </a:solidFill>
              </a:rPr>
              <a:t>DUNE</a:t>
            </a:r>
          </a:p>
        </p:txBody>
      </p:sp>
      <p:sp>
        <p:nvSpPr>
          <p:cNvPr id="9" name="Text Placeholder 4"/>
          <p:cNvSpPr txBox="1">
            <a:spLocks/>
          </p:cNvSpPr>
          <p:nvPr/>
        </p:nvSpPr>
        <p:spPr>
          <a:xfrm>
            <a:off x="1561775" y="1939165"/>
            <a:ext cx="4142156" cy="21907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800"/>
              <a:t>Dark Matter</a:t>
            </a:r>
          </a:p>
          <a:p>
            <a:r>
              <a:rPr lang="en-US" sz="4000">
                <a:solidFill>
                  <a:srgbClr val="660066"/>
                </a:solidFill>
              </a:rPr>
              <a:t>XENON /DARWIN</a:t>
            </a:r>
          </a:p>
        </p:txBody>
      </p:sp>
      <p:sp>
        <p:nvSpPr>
          <p:cNvPr id="10" name="Text Placeholder 4"/>
          <p:cNvSpPr txBox="1">
            <a:spLocks/>
          </p:cNvSpPr>
          <p:nvPr/>
        </p:nvSpPr>
        <p:spPr>
          <a:xfrm>
            <a:off x="7108515" y="3144038"/>
            <a:ext cx="10633189" cy="5245381"/>
          </a:xfrm>
          <a:prstGeom prst="rect">
            <a:avLst/>
          </a:prstGeom>
          <a:ln w="12700">
            <a:solidFill>
              <a:srgbClr val="000090"/>
            </a:solid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800" b="1"/>
              <a:t>  </a:t>
            </a:r>
            <a:r>
              <a:rPr lang="en-US" sz="4400" b="1"/>
              <a:t>Nikhef</a:t>
            </a:r>
          </a:p>
          <a:p>
            <a:r>
              <a:rPr lang="en-US" sz="4400"/>
              <a:t>   </a:t>
            </a:r>
            <a:r>
              <a:rPr lang="en-US" sz="3600"/>
              <a:t>University of Amsterdam </a:t>
            </a:r>
          </a:p>
          <a:p>
            <a:r>
              <a:rPr lang="en-US" sz="3600"/>
              <a:t>    Leiden University</a:t>
            </a:r>
          </a:p>
          <a:p>
            <a:r>
              <a:rPr lang="en-US" sz="3600"/>
              <a:t>    Radboud University Nijmegen</a:t>
            </a:r>
          </a:p>
          <a:p>
            <a:r>
              <a:rPr lang="en-US" sz="3600"/>
              <a:t>    Groningen University / KVI-CART</a:t>
            </a:r>
          </a:p>
          <a:p>
            <a:r>
              <a:rPr lang="en-US" sz="3600"/>
              <a:t>    Utrecht University</a:t>
            </a:r>
          </a:p>
          <a:p>
            <a:r>
              <a:rPr lang="en-US" sz="3600"/>
              <a:t>    TNO (</a:t>
            </a:r>
            <a:r>
              <a:rPr lang="en-US" sz="2800"/>
              <a:t>National organisation for applied scientific research</a:t>
            </a:r>
            <a:r>
              <a:rPr lang="en-US" sz="3600"/>
              <a:t>)</a:t>
            </a:r>
          </a:p>
          <a:p>
            <a:r>
              <a:rPr lang="en-US" sz="3600"/>
              <a:t>    NIOZ </a:t>
            </a:r>
            <a:r>
              <a:rPr lang="en-US" sz="4400"/>
              <a:t>(</a:t>
            </a:r>
            <a:r>
              <a:rPr lang="en-US" sz="2800"/>
              <a:t>Royal Netherlands Institute for Sea Research</a:t>
            </a:r>
            <a:r>
              <a:rPr lang="en-US" sz="3600"/>
              <a:t>)</a:t>
            </a:r>
          </a:p>
        </p:txBody>
      </p:sp>
      <p:sp>
        <p:nvSpPr>
          <p:cNvPr id="13" name="Text Placeholder 4"/>
          <p:cNvSpPr txBox="1">
            <a:spLocks/>
          </p:cNvSpPr>
          <p:nvPr/>
        </p:nvSpPr>
        <p:spPr>
          <a:xfrm>
            <a:off x="18488102" y="4129932"/>
            <a:ext cx="5212309" cy="3024972"/>
          </a:xfrm>
          <a:prstGeom prst="rect">
            <a:avLst/>
          </a:prstGeom>
          <a:ln w="12700">
            <a:solidFill>
              <a:srgbClr val="008000"/>
            </a:solid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400"/>
              <a:t>  Well connected in   </a:t>
            </a:r>
          </a:p>
          <a:p>
            <a:r>
              <a:rPr lang="en-US" sz="4400"/>
              <a:t>  both experimental   </a:t>
            </a:r>
          </a:p>
          <a:p>
            <a:r>
              <a:rPr lang="en-US" sz="4400"/>
              <a:t>  and theoretical </a:t>
            </a:r>
          </a:p>
          <a:p>
            <a:r>
              <a:rPr lang="en-US" sz="4400"/>
              <a:t>  expertise</a:t>
            </a:r>
          </a:p>
        </p:txBody>
      </p:sp>
      <p:pic>
        <p:nvPicPr>
          <p:cNvPr id="14" name="Picture 13" descr="KM3NeT_logo_web_no_shade_transparent-bg-gi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854" y="7884110"/>
            <a:ext cx="1574554" cy="1629663"/>
          </a:xfrm>
          <a:prstGeom prst="rect">
            <a:avLst/>
          </a:prstGeom>
        </p:spPr>
      </p:pic>
      <p:pic>
        <p:nvPicPr>
          <p:cNvPr id="15" name="Picture 4" descr="http://antares.in2p3.fr/internal/logo/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29" y="8022530"/>
            <a:ext cx="1491243" cy="14912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Xenon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279" y="2805371"/>
            <a:ext cx="1182624" cy="1173480"/>
          </a:xfrm>
          <a:prstGeom prst="rect">
            <a:avLst/>
          </a:prstGeom>
        </p:spPr>
      </p:pic>
      <p:pic>
        <p:nvPicPr>
          <p:cNvPr id="17" name="Picture 16"/>
          <p:cNvPicPr>
            <a:picLocks noChangeAspect="1"/>
          </p:cNvPicPr>
          <p:nvPr/>
        </p:nvPicPr>
        <p:blipFill>
          <a:blip r:embed="rId6"/>
          <a:stretch>
            <a:fillRect/>
          </a:stretch>
        </p:blipFill>
        <p:spPr>
          <a:xfrm>
            <a:off x="17199303" y="9655078"/>
            <a:ext cx="2331915" cy="2155726"/>
          </a:xfrm>
          <a:prstGeom prst="rect">
            <a:avLst/>
          </a:prstGeom>
        </p:spPr>
      </p:pic>
      <p:pic>
        <p:nvPicPr>
          <p:cNvPr id="18" name="Picture 17" descr="42019568911_f71dba5cdb_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0528" y="8022530"/>
            <a:ext cx="1862666" cy="1242748"/>
          </a:xfrm>
          <a:prstGeom prst="rect">
            <a:avLst/>
          </a:prstGeom>
        </p:spPr>
      </p:pic>
      <p:pic>
        <p:nvPicPr>
          <p:cNvPr id="19" name="Picture 18"/>
          <p:cNvPicPr>
            <a:picLocks noChangeAspect="1"/>
          </p:cNvPicPr>
          <p:nvPr/>
        </p:nvPicPr>
        <p:blipFill>
          <a:blip r:embed="rId8"/>
          <a:stretch>
            <a:fillRect/>
          </a:stretch>
        </p:blipFill>
        <p:spPr>
          <a:xfrm>
            <a:off x="8603657" y="9815820"/>
            <a:ext cx="1521785" cy="2032521"/>
          </a:xfrm>
          <a:prstGeom prst="rect">
            <a:avLst/>
          </a:prstGeom>
        </p:spPr>
      </p:pic>
    </p:spTree>
    <p:extLst>
      <p:ext uri="{BB962C8B-B14F-4D97-AF65-F5344CB8AC3E}">
        <p14:creationId xmlns:p14="http://schemas.microsoft.com/office/powerpoint/2010/main" val="25802504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a:t>30</a:t>
            </a:fld>
            <a:endParaRPr lang="uk-UA"/>
          </a:p>
        </p:txBody>
      </p:sp>
      <p:sp>
        <p:nvSpPr>
          <p:cNvPr id="3" name="Footer Placeholder 2"/>
          <p:cNvSpPr>
            <a:spLocks noGrp="1"/>
          </p:cNvSpPr>
          <p:nvPr>
            <p:ph type="ftr" sz="quarter" idx="3"/>
          </p:nvPr>
        </p:nvSpPr>
        <p:spPr/>
        <p:txBody>
          <a:bodyPr/>
          <a:lstStyle/>
          <a:p>
            <a:r>
              <a:rPr lang="nl-NL"/>
              <a:t>Dark Matter and Neutrinos</a:t>
            </a:r>
            <a:endParaRPr lang="nl-NL" dirty="0"/>
          </a:p>
        </p:txBody>
      </p:sp>
      <p:sp>
        <p:nvSpPr>
          <p:cNvPr id="4" name="Text Placeholder 3"/>
          <p:cNvSpPr>
            <a:spLocks noGrp="1"/>
          </p:cNvSpPr>
          <p:nvPr>
            <p:ph type="body" sz="quarter" idx="15"/>
          </p:nvPr>
        </p:nvSpPr>
        <p:spPr>
          <a:xfrm>
            <a:off x="635000" y="737966"/>
            <a:ext cx="23114000" cy="1077218"/>
          </a:xfrm>
        </p:spPr>
        <p:txBody>
          <a:bodyPr/>
          <a:lstStyle/>
          <a:p>
            <a:r>
              <a:rPr lang="en-US"/>
              <a:t>Beam for ORCA: Protvino To ORCA (P2O)</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99" y="3100924"/>
            <a:ext cx="8912194" cy="49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3"/>
          <p:cNvSpPr>
            <a:spLocks noGrp="1"/>
          </p:cNvSpPr>
          <p:nvPr>
            <p:ph type="body" sz="quarter" idx="13"/>
          </p:nvPr>
        </p:nvSpPr>
        <p:spPr>
          <a:xfrm>
            <a:off x="12653411" y="3557734"/>
            <a:ext cx="7907582" cy="4061783"/>
          </a:xfrm>
        </p:spPr>
        <p:txBody>
          <a:bodyPr/>
          <a:lstStyle/>
          <a:p>
            <a:r>
              <a:rPr lang="en-US" sz="3200"/>
              <a:t>First negotiations starting</a:t>
            </a:r>
          </a:p>
          <a:p>
            <a:r>
              <a:rPr lang="en-US" sz="3200"/>
              <a:t>Letter of Intent is in the works</a:t>
            </a:r>
          </a:p>
          <a:p>
            <a:endParaRPr lang="en-US" sz="3200"/>
          </a:p>
          <a:p>
            <a:r>
              <a:rPr lang="en-US" sz="3200"/>
              <a:t>IHEP/Protvino,  founded 1967</a:t>
            </a:r>
          </a:p>
          <a:p>
            <a:r>
              <a:rPr lang="en-US" sz="3200"/>
              <a:t>100km South of Moscow</a:t>
            </a:r>
          </a:p>
          <a:p>
            <a:endParaRPr lang="is-IS" sz="3200"/>
          </a:p>
          <a:p>
            <a:r>
              <a:rPr lang="en-US" sz="3200" dirty="0"/>
              <a:t>Baseline 2588km </a:t>
            </a:r>
          </a:p>
          <a:p>
            <a:r>
              <a:rPr lang="en-US" sz="3200" dirty="0"/>
              <a:t>Beam inclination : 11.7˚  (</a:t>
            </a:r>
            <a:r>
              <a:rPr lang="en-US" sz="3200" dirty="0" err="1"/>
              <a:t>cos</a:t>
            </a:r>
            <a:r>
              <a:rPr lang="en-US" sz="3200" dirty="0">
                <a:sym typeface="Symbol" pitchFamily="18" charset="2"/>
              </a:rPr>
              <a:t> = 0.2)</a:t>
            </a:r>
          </a:p>
          <a:p>
            <a:endParaRPr lang="en-US" sz="3200"/>
          </a:p>
        </p:txBody>
      </p:sp>
      <p:sp>
        <p:nvSpPr>
          <p:cNvPr id="12" name="Text Placeholder 3"/>
          <p:cNvSpPr txBox="1">
            <a:spLocks/>
          </p:cNvSpPr>
          <p:nvPr/>
        </p:nvSpPr>
        <p:spPr>
          <a:xfrm>
            <a:off x="4018475" y="8985128"/>
            <a:ext cx="14380010" cy="230686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pPr marL="457200" indent="-457200">
              <a:buFont typeface="Arial"/>
              <a:buChar char="•"/>
            </a:pPr>
            <a:r>
              <a:rPr lang="en-US" sz="3200" dirty="0"/>
              <a:t>Both Neutrino Mass Hierarchy and CP violation accessible</a:t>
            </a:r>
          </a:p>
          <a:p>
            <a:pPr marL="457200" indent="-457200">
              <a:buFont typeface="Arial"/>
              <a:buChar char="•"/>
            </a:pPr>
            <a:r>
              <a:rPr lang="en-US" sz="3200" dirty="0"/>
              <a:t>No degeneracies, small cross section systematics</a:t>
            </a:r>
          </a:p>
          <a:p>
            <a:pPr marL="457200" indent="-457200">
              <a:buFont typeface="Arial"/>
              <a:buChar char="•"/>
            </a:pPr>
            <a:r>
              <a:rPr lang="en-US" sz="3200" dirty="0"/>
              <a:t>After 6 years non CP-violation excluded for 35% of </a:t>
            </a:r>
            <a:r>
              <a:rPr lang="en-US" sz="3200" dirty="0" err="1"/>
              <a:t>δ</a:t>
            </a:r>
            <a:r>
              <a:rPr lang="en-US" sz="3200" baseline="-25000" dirty="0" err="1"/>
              <a:t>CP</a:t>
            </a:r>
            <a:r>
              <a:rPr lang="en-US" sz="3200" baseline="-25000" dirty="0"/>
              <a:t> </a:t>
            </a:r>
            <a:r>
              <a:rPr lang="en-US" sz="3200" dirty="0"/>
              <a:t>values at about 3σ</a:t>
            </a:r>
            <a:endParaRPr lang="en-US" sz="3200" dirty="0"/>
          </a:p>
          <a:p>
            <a:pPr marL="457200" indent="-457200">
              <a:buFont typeface="Arial"/>
              <a:buChar char="•"/>
            </a:pPr>
            <a:r>
              <a:rPr lang="en-US" sz="3200" dirty="0">
                <a:sym typeface="Wingdings"/>
              </a:rPr>
              <a:t>High precision measurement of </a:t>
            </a:r>
            <a:r>
              <a:rPr lang="en-US" sz="3200" dirty="0" err="1">
                <a:sym typeface="Wingdings"/>
              </a:rPr>
              <a:t>δ</a:t>
            </a:r>
            <a:r>
              <a:rPr lang="en-US" sz="3200" baseline="-25000" dirty="0" err="1">
                <a:sym typeface="Wingdings"/>
              </a:rPr>
              <a:t>CP</a:t>
            </a:r>
            <a:r>
              <a:rPr lang="en-US" sz="3200" dirty="0">
                <a:sym typeface="Wingdings"/>
              </a:rPr>
              <a:t> within few years (with 450kW)</a:t>
            </a:r>
            <a:endParaRPr lang="en-US" sz="3200" dirty="0"/>
          </a:p>
        </p:txBody>
      </p:sp>
    </p:spTree>
    <p:extLst>
      <p:ext uri="{BB962C8B-B14F-4D97-AF65-F5344CB8AC3E}">
        <p14:creationId xmlns:p14="http://schemas.microsoft.com/office/powerpoint/2010/main" val="13167912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25784F78-F476-6044-A472-84EC16D5373A}" type="slidenum">
              <a:rPr lang="en-US" smtClean="0"/>
              <a:t>31</a:t>
            </a:fld>
            <a:endParaRPr lang="en-US"/>
          </a:p>
        </p:txBody>
      </p:sp>
      <p:sp>
        <p:nvSpPr>
          <p:cNvPr id="2" name="Footer Placeholder 1"/>
          <p:cNvSpPr>
            <a:spLocks noGrp="1"/>
          </p:cNvSpPr>
          <p:nvPr>
            <p:ph type="ftr" sz="quarter" idx="3"/>
          </p:nvPr>
        </p:nvSpPr>
        <p:spPr/>
        <p:txBody>
          <a:bodyPr/>
          <a:lstStyle/>
          <a:p>
            <a:r>
              <a:rPr lang="en-US"/>
              <a:t>Dark Matter and Neutrinos</a:t>
            </a:r>
          </a:p>
        </p:txBody>
      </p:sp>
      <p:sp>
        <p:nvSpPr>
          <p:cNvPr id="5" name="Text Placeholder 4"/>
          <p:cNvSpPr>
            <a:spLocks noGrp="1"/>
          </p:cNvSpPr>
          <p:nvPr>
            <p:ph type="body" sz="quarter" idx="13"/>
          </p:nvPr>
        </p:nvSpPr>
        <p:spPr>
          <a:xfrm>
            <a:off x="3955915" y="2698336"/>
            <a:ext cx="16879683" cy="8562331"/>
          </a:xfrm>
          <a:ln>
            <a:solidFill>
              <a:srgbClr val="000090"/>
            </a:solidFill>
          </a:ln>
        </p:spPr>
        <p:txBody>
          <a:bodyPr/>
          <a:lstStyle/>
          <a:p>
            <a:pPr marL="571500" indent="-571500">
              <a:buFont typeface="Arial"/>
              <a:buChar char="•"/>
            </a:pPr>
            <a:r>
              <a:rPr lang="en-US" sz="4000" b="1" dirty="0"/>
              <a:t>High-precision measurement of neutrino oscillations</a:t>
            </a:r>
          </a:p>
          <a:p>
            <a:r>
              <a:rPr lang="en-US" sz="4000" dirty="0"/>
              <a:t>	  =&gt; First determination of Neutrino mass ordering</a:t>
            </a:r>
          </a:p>
          <a:p>
            <a:r>
              <a:rPr lang="en-US" sz="4000" dirty="0"/>
              <a:t>        =&gt; Measurement of CP violation</a:t>
            </a:r>
          </a:p>
          <a:p>
            <a:endParaRPr lang="en-US" sz="4000" dirty="0"/>
          </a:p>
          <a:p>
            <a:pPr marL="571500" indent="-571500">
              <a:buFont typeface="Arial"/>
              <a:buChar char="•"/>
            </a:pPr>
            <a:r>
              <a:rPr lang="en-US" sz="4000" b="1" dirty="0"/>
              <a:t>Identification of Cosmic High Energy neutrino sources</a:t>
            </a:r>
          </a:p>
          <a:p>
            <a:r>
              <a:rPr lang="en-US" sz="4000" dirty="0"/>
              <a:t>	 =&gt; Full multimessenger picture (neutrinos, photons, cosmic rays, GW)</a:t>
            </a:r>
          </a:p>
          <a:p>
            <a:r>
              <a:rPr lang="en-US" sz="4000" dirty="0"/>
              <a:t>       =&gt; Origin of Cosmic Rays</a:t>
            </a:r>
            <a:endParaRPr lang="en-US" sz="2000" b="1" dirty="0"/>
          </a:p>
          <a:p>
            <a:endParaRPr lang="en-US" sz="4000" dirty="0"/>
          </a:p>
          <a:p>
            <a:pPr marL="571500" indent="-571500">
              <a:buFont typeface="Arial"/>
              <a:buChar char="•"/>
            </a:pPr>
            <a:r>
              <a:rPr lang="en-US" sz="4000" b="1" dirty="0"/>
              <a:t>Physics beyond the Standard Model </a:t>
            </a:r>
          </a:p>
          <a:p>
            <a:r>
              <a:rPr lang="en-US" sz="4000" dirty="0"/>
              <a:t>      - Neutrinos from Dark Matter annihilation/decay</a:t>
            </a:r>
          </a:p>
          <a:p>
            <a:r>
              <a:rPr lang="en-US" sz="4000" dirty="0"/>
              <a:t>      - Sterile neutrinos</a:t>
            </a:r>
          </a:p>
          <a:p>
            <a:r>
              <a:rPr lang="en-US" sz="4000" dirty="0"/>
              <a:t>      - Non-standard interactions</a:t>
            </a:r>
          </a:p>
          <a:p>
            <a:r>
              <a:rPr lang="en-US" sz="4000" dirty="0"/>
              <a:t>      - </a:t>
            </a:r>
            <a:r>
              <a:rPr lang="mr-IN" sz="4000" dirty="0"/>
              <a:t>……</a:t>
            </a:r>
            <a:r>
              <a:rPr lang="en-US" sz="4000" dirty="0"/>
              <a:t>.</a:t>
            </a:r>
          </a:p>
          <a:p>
            <a:endParaRPr lang="en-US" sz="4000" dirty="0"/>
          </a:p>
        </p:txBody>
      </p:sp>
      <p:sp>
        <p:nvSpPr>
          <p:cNvPr id="8" name="TextBox 7"/>
          <p:cNvSpPr txBox="1"/>
          <p:nvPr/>
        </p:nvSpPr>
        <p:spPr>
          <a:xfrm>
            <a:off x="704850" y="729246"/>
            <a:ext cx="7169768"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7000" b="0" i="0" u="none" strike="noStrike" cap="all" spc="0" normalizeH="0" baseline="0">
                <a:ln>
                  <a:noFill/>
                </a:ln>
                <a:solidFill>
                  <a:srgbClr val="E6223D"/>
                </a:solidFill>
                <a:effectLst/>
                <a:uFillTx/>
                <a:latin typeface="+mn-lt"/>
                <a:ea typeface="+mn-ea"/>
                <a:cs typeface="+mn-cs"/>
                <a:sym typeface="Arial"/>
              </a:rPr>
              <a:t>Our ambition</a:t>
            </a:r>
          </a:p>
        </p:txBody>
      </p:sp>
    </p:spTree>
    <p:extLst>
      <p:ext uri="{BB962C8B-B14F-4D97-AF65-F5344CB8AC3E}">
        <p14:creationId xmlns:p14="http://schemas.microsoft.com/office/powerpoint/2010/main" val="26769857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p:cNvSpPr txBox="1">
            <a:spLocks/>
          </p:cNvSpPr>
          <p:nvPr/>
        </p:nvSpPr>
        <p:spPr>
          <a:xfrm>
            <a:off x="12792114" y="521055"/>
            <a:ext cx="11243434" cy="6801042"/>
          </a:xfrm>
          <a:prstGeom prst="rect">
            <a:avLst/>
          </a:prstGeom>
          <a:ln w="12700">
            <a:solidFill>
              <a:srgbClr val="000090"/>
            </a:solid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400" b="1"/>
              <a:t>G</a:t>
            </a:r>
            <a:r>
              <a:rPr lang="en-US" sz="4400"/>
              <a:t>lobal </a:t>
            </a:r>
            <a:r>
              <a:rPr lang="en-US" sz="4400" b="1"/>
              <a:t>A</a:t>
            </a:r>
            <a:r>
              <a:rPr lang="en-US" sz="4400"/>
              <a:t>nd </a:t>
            </a:r>
            <a:r>
              <a:rPr lang="en-US" sz="4400" b="1"/>
              <a:t>M</a:t>
            </a:r>
            <a:r>
              <a:rPr lang="en-US" sz="4400"/>
              <a:t>odular BSM </a:t>
            </a:r>
            <a:r>
              <a:rPr lang="en-US" sz="4400" b="1"/>
              <a:t>I</a:t>
            </a:r>
            <a:r>
              <a:rPr lang="en-US" sz="4400"/>
              <a:t>nference </a:t>
            </a:r>
            <a:r>
              <a:rPr lang="en-US" sz="4400" b="1"/>
              <a:t>T</a:t>
            </a:r>
            <a:r>
              <a:rPr lang="en-US" sz="4400"/>
              <a:t>ool </a:t>
            </a:r>
            <a:r>
              <a:rPr lang="en-US" sz="3600" b="1"/>
              <a:t>(</a:t>
            </a:r>
            <a:r>
              <a:rPr lang="en-US" sz="3600"/>
              <a:t>GAMBIT)</a:t>
            </a:r>
          </a:p>
          <a:p>
            <a:r>
              <a:rPr lang="en-US" sz="3600"/>
              <a:t>Framework for optimal probing of different models on experimental data also in combination of different experiments.</a:t>
            </a:r>
          </a:p>
          <a:p>
            <a:endParaRPr lang="en-US" sz="3600"/>
          </a:p>
          <a:p>
            <a:r>
              <a:rPr lang="en-US" sz="3600" b="1"/>
              <a:t>C. Weniger (University of Amsterdam)</a:t>
            </a:r>
          </a:p>
          <a:p>
            <a:r>
              <a:rPr lang="en-US" sz="3600"/>
              <a:t>co-author of GAMBIT together with </a:t>
            </a:r>
            <a:r>
              <a:rPr lang="en-US" sz="3600" b="1"/>
              <a:t>S. Caron (Radboud University Nijmegen), W. Beenakker (Radboud University Nijmegen  &amp; University of Amsterdam) </a:t>
            </a:r>
            <a:r>
              <a:rPr lang="en-US" sz="3600"/>
              <a:t>application in global fits</a:t>
            </a:r>
          </a:p>
        </p:txBody>
      </p:sp>
      <p:pic>
        <p:nvPicPr>
          <p:cNvPr id="10" name="Picture 9"/>
          <p:cNvPicPr>
            <a:picLocks noChangeAspect="1"/>
          </p:cNvPicPr>
          <p:nvPr/>
        </p:nvPicPr>
        <p:blipFill>
          <a:blip r:embed="rId3"/>
          <a:stretch>
            <a:fillRect/>
          </a:stretch>
        </p:blipFill>
        <p:spPr>
          <a:xfrm>
            <a:off x="17825114" y="7636249"/>
            <a:ext cx="4766251" cy="4406134"/>
          </a:xfrm>
          <a:prstGeom prst="rect">
            <a:avLst/>
          </a:prstGeom>
        </p:spPr>
      </p:pic>
      <p:pic>
        <p:nvPicPr>
          <p:cNvPr id="11" name="Picture 10"/>
          <p:cNvPicPr>
            <a:picLocks noChangeAspect="1"/>
          </p:cNvPicPr>
          <p:nvPr/>
        </p:nvPicPr>
        <p:blipFill>
          <a:blip r:embed="rId4"/>
          <a:stretch>
            <a:fillRect/>
          </a:stretch>
        </p:blipFill>
        <p:spPr>
          <a:xfrm>
            <a:off x="349318" y="7020424"/>
            <a:ext cx="10089161" cy="5021959"/>
          </a:xfrm>
          <a:prstGeom prst="rect">
            <a:avLst/>
          </a:prstGeom>
        </p:spPr>
      </p:pic>
      <p:sp>
        <p:nvSpPr>
          <p:cNvPr id="7" name="Text Placeholder 6"/>
          <p:cNvSpPr>
            <a:spLocks noGrp="1"/>
          </p:cNvSpPr>
          <p:nvPr>
            <p:ph type="body" sz="quarter" idx="13"/>
          </p:nvPr>
        </p:nvSpPr>
        <p:spPr>
          <a:xfrm>
            <a:off x="913762" y="580294"/>
            <a:ext cx="9865065" cy="6854691"/>
          </a:xfrm>
          <a:ln>
            <a:solidFill>
              <a:srgbClr val="000090"/>
            </a:solidFill>
          </a:ln>
        </p:spPr>
        <p:txBody>
          <a:bodyPr/>
          <a:lstStyle/>
          <a:p>
            <a:r>
              <a:rPr lang="en-US" sz="4400" b="1"/>
              <a:t>S</a:t>
            </a:r>
            <a:r>
              <a:rPr lang="en-US" sz="4400"/>
              <a:t>earch for </a:t>
            </a:r>
            <a:r>
              <a:rPr lang="en-US" sz="4400" b="1"/>
              <a:t>H</a:t>
            </a:r>
            <a:r>
              <a:rPr lang="en-US" sz="4400"/>
              <a:t>idden </a:t>
            </a:r>
            <a:r>
              <a:rPr lang="en-US" sz="4400" b="1"/>
              <a:t>P</a:t>
            </a:r>
            <a:r>
              <a:rPr lang="en-US" sz="4400"/>
              <a:t>articles (SHIP)</a:t>
            </a:r>
          </a:p>
          <a:p>
            <a:r>
              <a:rPr lang="en-US" sz="3600"/>
              <a:t>Proposed Fixed-target experiment at CERN to search for very weakly interacting long-lived  particles including Heavy Neutral Leptons</a:t>
            </a:r>
          </a:p>
          <a:p>
            <a:endParaRPr lang="en-US" sz="3600"/>
          </a:p>
          <a:p>
            <a:endParaRPr lang="en-US" sz="3600" b="1"/>
          </a:p>
          <a:p>
            <a:r>
              <a:rPr lang="en-US" sz="3600" b="1"/>
              <a:t>A. Boyarsky (Leiden University)</a:t>
            </a:r>
          </a:p>
          <a:p>
            <a:r>
              <a:rPr lang="en-US" sz="3600"/>
              <a:t>ERC Advanced Grant with</a:t>
            </a:r>
          </a:p>
          <a:p>
            <a:r>
              <a:rPr lang="en-US" sz="3600"/>
              <a:t>Shaposhnikov(TU Lausanne) &amp; O. Ruchayskiy (NBI Copenhagen)</a:t>
            </a:r>
          </a:p>
          <a:p>
            <a:endParaRPr lang="en-US" sz="3600"/>
          </a:p>
          <a:p>
            <a:r>
              <a:rPr lang="en-US" sz="3600"/>
              <a:t>Evaluating potential signatures of new physics</a:t>
            </a:r>
          </a:p>
        </p:txBody>
      </p:sp>
      <p:sp>
        <p:nvSpPr>
          <p:cNvPr id="13" name="Text Placeholder 3"/>
          <p:cNvSpPr txBox="1">
            <a:spLocks/>
          </p:cNvSpPr>
          <p:nvPr/>
        </p:nvSpPr>
        <p:spPr>
          <a:xfrm>
            <a:off x="7986887" y="7652498"/>
            <a:ext cx="11740445" cy="4389885"/>
          </a:xfrm>
          <a:prstGeom prst="rect">
            <a:avLst/>
          </a:prstGeom>
          <a:ln w="12700">
            <a:noFill/>
            <a:miter lim="400000"/>
          </a:ln>
          <a:extLst>
            <a:ext uri="{C572A759-6A51-4108-AA02-DFA0A04FC94B}">
              <ma14:wrappingTextBoxFlag xmlns:ma14="http://schemas.microsoft.com/office/mac/drawingml/2011/main" val="1"/>
            </a:ext>
          </a:extLst>
        </p:spPr>
        <p:txBody>
          <a:bodyPr lIns="0" tIns="0" rIns="0" bIns="0"/>
          <a:lst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a:lstStyle>
          <a:p>
            <a:r>
              <a:rPr lang="en-US" sz="4400"/>
              <a:t>            Focus on synergies </a:t>
            </a:r>
          </a:p>
          <a:p>
            <a:r>
              <a:rPr lang="en-US" sz="4400"/>
              <a:t>            between different experiments</a:t>
            </a:r>
          </a:p>
          <a:p>
            <a:endParaRPr lang="en-US" sz="4400"/>
          </a:p>
          <a:p>
            <a:endParaRPr lang="en-US" sz="4400"/>
          </a:p>
          <a:p>
            <a:r>
              <a:rPr lang="en-US" sz="4400"/>
              <a:t>Included in current NWO program </a:t>
            </a:r>
          </a:p>
          <a:p>
            <a:r>
              <a:rPr lang="en-US" sz="4400"/>
              <a:t>application ‘The hidden Universe’ (2.2M</a:t>
            </a:r>
            <a:r>
              <a:rPr lang="en-US" sz="4400" dirty="0"/>
              <a:t>€)</a:t>
            </a:r>
            <a:endParaRPr lang="en-US" sz="4400"/>
          </a:p>
        </p:txBody>
      </p:sp>
      <p:pic>
        <p:nvPicPr>
          <p:cNvPr id="14" name="Picture 13"/>
          <p:cNvPicPr>
            <a:picLocks noChangeAspect="1"/>
          </p:cNvPicPr>
          <p:nvPr/>
        </p:nvPicPr>
        <p:blipFill>
          <a:blip r:embed="rId5"/>
          <a:stretch>
            <a:fillRect/>
          </a:stretch>
        </p:blipFill>
        <p:spPr>
          <a:xfrm>
            <a:off x="1939958" y="7636249"/>
            <a:ext cx="1428682" cy="1908171"/>
          </a:xfrm>
          <a:prstGeom prst="rect">
            <a:avLst/>
          </a:prstGeom>
        </p:spPr>
      </p:pic>
      <p:sp>
        <p:nvSpPr>
          <p:cNvPr id="15" name="Footer Placeholder 14"/>
          <p:cNvSpPr>
            <a:spLocks noGrp="1"/>
          </p:cNvSpPr>
          <p:nvPr>
            <p:ph type="ftr" sz="quarter" idx="3"/>
          </p:nvPr>
        </p:nvSpPr>
        <p:spPr/>
        <p:txBody>
          <a:bodyPr/>
          <a:lstStyle/>
          <a:p>
            <a:r>
              <a:rPr lang="nl-NL"/>
              <a:t>Dark Matter and Neutrinos</a:t>
            </a:r>
            <a:endParaRPr lang="nl-NL" dirty="0"/>
          </a:p>
        </p:txBody>
      </p:sp>
      <p:sp>
        <p:nvSpPr>
          <p:cNvPr id="16" name="Slide Number Placeholder 15"/>
          <p:cNvSpPr>
            <a:spLocks noGrp="1"/>
          </p:cNvSpPr>
          <p:nvPr>
            <p:ph type="sldNum" sz="quarter" idx="2"/>
          </p:nvPr>
        </p:nvSpPr>
        <p:spPr/>
        <p:txBody>
          <a:bodyPr/>
          <a:lstStyle/>
          <a:p>
            <a:fld id="{86CB4B4D-7CA3-9044-876B-883B54F8677D}" type="slidenum">
              <a:rPr lang="uk-UA"/>
              <a:t>32</a:t>
            </a:fld>
            <a:endParaRPr lang="uk-UA"/>
          </a:p>
        </p:txBody>
      </p:sp>
    </p:spTree>
    <p:extLst>
      <p:ext uri="{BB962C8B-B14F-4D97-AF65-F5344CB8AC3E}">
        <p14:creationId xmlns:p14="http://schemas.microsoft.com/office/powerpoint/2010/main" val="2241555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2"/>
          </p:nvPr>
        </p:nvSpPr>
        <p:spPr/>
        <p:txBody>
          <a:bodyPr/>
          <a:lstStyle/>
          <a:p>
            <a:fld id="{86CB4B4D-7CA3-9044-876B-883B54F8677D}" type="slidenum">
              <a:rPr lang="uk-UA"/>
              <a:t>33</a:t>
            </a:fld>
            <a:endParaRPr lang="uk-UA"/>
          </a:p>
        </p:txBody>
      </p:sp>
      <p:sp>
        <p:nvSpPr>
          <p:cNvPr id="14" name="Footer Placeholder 13"/>
          <p:cNvSpPr>
            <a:spLocks noGrp="1"/>
          </p:cNvSpPr>
          <p:nvPr>
            <p:ph type="ftr" sz="quarter" idx="3"/>
          </p:nvPr>
        </p:nvSpPr>
        <p:spPr/>
        <p:txBody>
          <a:bodyPr/>
          <a:lstStyle/>
          <a:p>
            <a:r>
              <a:rPr lang="nl-NL"/>
              <a:t>Dark Matter and Neutrinos</a:t>
            </a:r>
            <a:endParaRPr lang="nl-NL" dirty="0"/>
          </a:p>
        </p:txBody>
      </p:sp>
      <p:sp>
        <p:nvSpPr>
          <p:cNvPr id="13" name="Rectangle 12"/>
          <p:cNvSpPr/>
          <p:nvPr/>
        </p:nvSpPr>
        <p:spPr>
          <a:xfrm>
            <a:off x="0" y="0"/>
            <a:ext cx="24384000" cy="13771223"/>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 Placeholder 9"/>
          <p:cNvSpPr>
            <a:spLocks noGrp="1"/>
          </p:cNvSpPr>
          <p:nvPr>
            <p:ph type="body" sz="half" idx="13"/>
          </p:nvPr>
        </p:nvSpPr>
        <p:spPr>
          <a:xfrm>
            <a:off x="2759336" y="5353791"/>
            <a:ext cx="14791378" cy="4985652"/>
          </a:xfrm>
        </p:spPr>
        <p:txBody>
          <a:bodyPr/>
          <a:lstStyle/>
          <a:p>
            <a:pPr marL="685800" indent="-685800">
              <a:buFont typeface="Arial"/>
              <a:buChar char="•"/>
            </a:pPr>
            <a:r>
              <a:rPr lang="en-US" sz="5400">
                <a:solidFill>
                  <a:srgbClr val="FFFFFF"/>
                </a:solidFill>
              </a:rPr>
              <a:t>Aiming beyond the Standard Model</a:t>
            </a:r>
          </a:p>
          <a:p>
            <a:pPr marL="685800" indent="-685800">
              <a:buFont typeface="Arial"/>
              <a:buChar char="•"/>
            </a:pPr>
            <a:endParaRPr lang="en-US" sz="5400">
              <a:solidFill>
                <a:srgbClr val="FFFFFF"/>
              </a:solidFill>
            </a:endParaRPr>
          </a:p>
          <a:p>
            <a:pPr marL="685800" indent="-685800">
              <a:buFont typeface="Arial"/>
              <a:buChar char="•"/>
            </a:pPr>
            <a:r>
              <a:rPr lang="en-US" sz="5400">
                <a:solidFill>
                  <a:srgbClr val="FFFFFF"/>
                </a:solidFill>
              </a:rPr>
              <a:t>Exploiting synergies between experiments</a:t>
            </a:r>
          </a:p>
          <a:p>
            <a:pPr marL="685800" indent="-685800">
              <a:buFont typeface="Arial"/>
              <a:buChar char="•"/>
            </a:pPr>
            <a:endParaRPr lang="en-US" sz="5400">
              <a:solidFill>
                <a:srgbClr val="FFFFFF"/>
              </a:solidFill>
            </a:endParaRPr>
          </a:p>
          <a:p>
            <a:pPr marL="685800" indent="-685800">
              <a:buFont typeface="Arial"/>
              <a:buChar char="•"/>
            </a:pPr>
            <a:r>
              <a:rPr lang="en-US" sz="5400">
                <a:solidFill>
                  <a:srgbClr val="FFFFFF"/>
                </a:solidFill>
              </a:rPr>
              <a:t>Expect the unexpected!</a:t>
            </a:r>
          </a:p>
          <a:p>
            <a:endParaRPr lang="en-US" sz="3600">
              <a:solidFill>
                <a:srgbClr val="FFFFFF"/>
              </a:solidFill>
            </a:endParaRPr>
          </a:p>
          <a:p>
            <a:endParaRPr lang="en-US" sz="3600">
              <a:solidFill>
                <a:srgbClr val="FFFFFF"/>
              </a:solidFill>
            </a:endParaRPr>
          </a:p>
          <a:p>
            <a:endParaRPr lang="en-US" sz="3600">
              <a:solidFill>
                <a:srgbClr val="FFFFFF"/>
              </a:solidFill>
            </a:endParaRPr>
          </a:p>
          <a:p>
            <a:r>
              <a:rPr lang="en-US" sz="3600">
                <a:solidFill>
                  <a:srgbClr val="FFFFFF"/>
                </a:solidFill>
              </a:rPr>
              <a:t>	</a:t>
            </a:r>
            <a:endParaRPr lang="en-US" sz="4400" i="1">
              <a:solidFill>
                <a:srgbClr val="FFFFFF"/>
              </a:solidFill>
            </a:endParaRPr>
          </a:p>
        </p:txBody>
      </p:sp>
      <p:sp>
        <p:nvSpPr>
          <p:cNvPr id="11" name="Text Placeholder 10"/>
          <p:cNvSpPr>
            <a:spLocks noGrp="1"/>
          </p:cNvSpPr>
          <p:nvPr>
            <p:ph type="body" sz="quarter" idx="15"/>
          </p:nvPr>
        </p:nvSpPr>
        <p:spPr>
          <a:xfrm>
            <a:off x="1270000" y="867414"/>
            <a:ext cx="23114000" cy="2154436"/>
          </a:xfrm>
        </p:spPr>
        <p:txBody>
          <a:bodyPr/>
          <a:lstStyle/>
          <a:p>
            <a:r>
              <a:rPr lang="en-US"/>
              <a:t>The HIDDEN Universe</a:t>
            </a:r>
          </a:p>
          <a:p>
            <a:r>
              <a:rPr lang="en-US"/>
              <a:t>   - DARK MATTeR and neutrinos</a:t>
            </a:r>
          </a:p>
        </p:txBody>
      </p:sp>
      <p:pic>
        <p:nvPicPr>
          <p:cNvPr id="2" name="Picture 1" descr="kisspng-genie-aladdin-abu-jafar-clip-art-genie-aladin-5b24a96d74dfc1.554892691529129325478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083" y="4414127"/>
            <a:ext cx="6833286" cy="8711514"/>
          </a:xfrm>
          <a:prstGeom prst="rect">
            <a:avLst/>
          </a:prstGeom>
        </p:spPr>
      </p:pic>
    </p:spTree>
    <p:extLst>
      <p:ext uri="{BB962C8B-B14F-4D97-AF65-F5344CB8AC3E}">
        <p14:creationId xmlns:p14="http://schemas.microsoft.com/office/powerpoint/2010/main" val="3715576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33A3993-EDC2-3549-A90D-DE36A6069ECA}"/>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3" name="Footer Placeholder 2">
            <a:extLst>
              <a:ext uri="{FF2B5EF4-FFF2-40B4-BE49-F238E27FC236}">
                <a16:creationId xmlns="" xmlns:a16="http://schemas.microsoft.com/office/drawing/2014/main" id="{F0B550E4-B9FA-2B45-BE2B-5D30258C15E1}"/>
              </a:ext>
            </a:extLst>
          </p:cNvPr>
          <p:cNvSpPr>
            <a:spLocks noGrp="1"/>
          </p:cNvSpPr>
          <p:nvPr>
            <p:ph type="ftr" sz="quarter" idx="3"/>
          </p:nvPr>
        </p:nvSpPr>
        <p:spPr/>
        <p:txBody>
          <a:bodyPr/>
          <a:lstStyle/>
          <a:p>
            <a:r>
              <a:rPr lang="nl-NL"/>
              <a:t>Dark Matter and Neutrinos</a:t>
            </a:r>
            <a:endParaRPr lang="nl-NL" dirty="0"/>
          </a:p>
        </p:txBody>
      </p:sp>
      <p:sp>
        <p:nvSpPr>
          <p:cNvPr id="4" name="Text Placeholder 3">
            <a:extLst>
              <a:ext uri="{FF2B5EF4-FFF2-40B4-BE49-F238E27FC236}">
                <a16:creationId xmlns="" xmlns:a16="http://schemas.microsoft.com/office/drawing/2014/main" id="{3492D45E-8C4C-6F49-8B12-518BDFA14B61}"/>
              </a:ext>
            </a:extLst>
          </p:cNvPr>
          <p:cNvSpPr>
            <a:spLocks noGrp="1"/>
          </p:cNvSpPr>
          <p:nvPr>
            <p:ph type="body" sz="quarter" idx="15"/>
          </p:nvPr>
        </p:nvSpPr>
        <p:spPr>
          <a:xfrm>
            <a:off x="635000" y="635000"/>
            <a:ext cx="23114000" cy="1077218"/>
          </a:xfrm>
        </p:spPr>
        <p:txBody>
          <a:bodyPr/>
          <a:lstStyle/>
          <a:p>
            <a:r>
              <a:rPr lang="en-US" dirty="0"/>
              <a:t>DARK matter Program: XENON, DARWIN, XAMS</a:t>
            </a:r>
          </a:p>
        </p:txBody>
      </p:sp>
      <p:sp>
        <p:nvSpPr>
          <p:cNvPr id="5" name="Text Placeholder 4">
            <a:extLst>
              <a:ext uri="{FF2B5EF4-FFF2-40B4-BE49-F238E27FC236}">
                <a16:creationId xmlns="" xmlns:a16="http://schemas.microsoft.com/office/drawing/2014/main" id="{B2E6ADCD-D5C1-D944-A2F1-8E9BDA7EDB7D}"/>
              </a:ext>
            </a:extLst>
          </p:cNvPr>
          <p:cNvSpPr>
            <a:spLocks noGrp="1"/>
          </p:cNvSpPr>
          <p:nvPr>
            <p:ph type="body" sz="half" idx="13"/>
          </p:nvPr>
        </p:nvSpPr>
        <p:spPr>
          <a:xfrm>
            <a:off x="422348" y="2441407"/>
            <a:ext cx="15738656" cy="10684234"/>
          </a:xfrm>
        </p:spPr>
        <p:txBody>
          <a:bodyPr/>
          <a:lstStyle/>
          <a:p>
            <a:pPr marL="685800" indent="-685800">
              <a:buFont typeface="Arial" panose="020B0604020202020204" pitchFamily="34" charset="0"/>
              <a:buChar char="•"/>
            </a:pPr>
            <a:r>
              <a:rPr lang="en-US" sz="4800" dirty="0"/>
              <a:t>Program Leader: </a:t>
            </a:r>
          </a:p>
          <a:p>
            <a:pPr lvl="1" indent="0"/>
            <a:r>
              <a:rPr lang="en-US" sz="4800" dirty="0"/>
              <a:t>	</a:t>
            </a:r>
            <a:r>
              <a:rPr lang="en-US" sz="4000" dirty="0"/>
              <a:t>M.P. </a:t>
            </a:r>
            <a:r>
              <a:rPr lang="en-US" sz="4000" dirty="0" err="1"/>
              <a:t>Decowski</a:t>
            </a:r>
            <a:r>
              <a:rPr lang="en-US" sz="4000" dirty="0"/>
              <a:t> </a:t>
            </a:r>
            <a:r>
              <a:rPr lang="en-US" sz="2800" dirty="0"/>
              <a:t> </a:t>
            </a:r>
          </a:p>
          <a:p>
            <a:pPr lvl="1" indent="0"/>
            <a:endParaRPr lang="en-US" sz="2000" dirty="0"/>
          </a:p>
          <a:p>
            <a:pPr marL="685800" indent="-685800">
              <a:buFont typeface="Arial" panose="020B0604020202020204" pitchFamily="34" charset="0"/>
              <a:buChar char="•"/>
            </a:pPr>
            <a:r>
              <a:rPr lang="en-US" sz="4800" dirty="0"/>
              <a:t>Group size (2017): </a:t>
            </a:r>
          </a:p>
          <a:p>
            <a:pPr lvl="1" indent="0"/>
            <a:r>
              <a:rPr lang="en-US" sz="4800" dirty="0"/>
              <a:t>	</a:t>
            </a:r>
            <a:r>
              <a:rPr lang="en-US" sz="4000" dirty="0"/>
              <a:t>2 staff + 1 postdoc + 3 PhD + 4 MSc</a:t>
            </a:r>
          </a:p>
          <a:p>
            <a:pPr lvl="1" indent="0"/>
            <a:endParaRPr lang="en-US" sz="2000" dirty="0"/>
          </a:p>
          <a:p>
            <a:pPr marL="685800" indent="-685800">
              <a:buFont typeface="Arial" panose="020B0604020202020204" pitchFamily="34" charset="0"/>
              <a:buChar char="•"/>
            </a:pPr>
            <a:r>
              <a:rPr lang="en-US" sz="4800" dirty="0"/>
              <a:t>Funding (2013-now):</a:t>
            </a:r>
          </a:p>
          <a:p>
            <a:pPr lvl="1" indent="0"/>
            <a:r>
              <a:rPr lang="en-US" sz="4800" dirty="0"/>
              <a:t>	</a:t>
            </a:r>
            <a:r>
              <a:rPr lang="en-US" sz="4000" dirty="0"/>
              <a:t>- FOM/NWO program funding: 2 M€</a:t>
            </a:r>
          </a:p>
          <a:p>
            <a:pPr lvl="1" indent="0"/>
            <a:r>
              <a:rPr lang="en-US" sz="4000" dirty="0"/>
              <a:t>	- Investment from Mission Budget: 900 k€</a:t>
            </a:r>
          </a:p>
          <a:p>
            <a:pPr lvl="1" indent="0"/>
            <a:r>
              <a:rPr lang="en-US" sz="4000"/>
              <a:t>	</a:t>
            </a:r>
            <a:r>
              <a:rPr lang="en-US" sz="3600"/>
              <a:t> </a:t>
            </a:r>
            <a:r>
              <a:rPr lang="en-US" sz="4000" b="1"/>
              <a:t>Personal Grants:</a:t>
            </a:r>
          </a:p>
          <a:p>
            <a:pPr lvl="1" indent="0"/>
            <a:r>
              <a:rPr lang="en-US" sz="4000" b="1"/>
              <a:t>      </a:t>
            </a:r>
            <a:r>
              <a:rPr lang="en-US" sz="4000"/>
              <a:t>- e-Science Pathfinder C.Tunnell/M.P. Decowski (2015-2016)</a:t>
            </a:r>
            <a:br>
              <a:rPr lang="en-US" sz="4000"/>
            </a:br>
            <a:r>
              <a:rPr lang="en-US" sz="4000"/>
              <a:t>	- UvA-IoP 1 PhD M.P. Decowski/A.P. Colijn (2018)</a:t>
            </a:r>
            <a:endParaRPr lang="en-US" sz="4000" dirty="0"/>
          </a:p>
          <a:p>
            <a:pPr lvl="1" indent="0"/>
            <a:endParaRPr lang="en-US" sz="2000" dirty="0"/>
          </a:p>
          <a:p>
            <a:pPr marL="685800" indent="-685800">
              <a:buFont typeface="Arial" panose="020B0604020202020204" pitchFamily="34" charset="0"/>
              <a:buChar char="•"/>
            </a:pPr>
            <a:r>
              <a:rPr lang="en-US" sz="4800" dirty="0"/>
              <a:t>Partner University:</a:t>
            </a:r>
          </a:p>
          <a:p>
            <a:pPr lvl="1" indent="0"/>
            <a:r>
              <a:rPr lang="en-US" sz="4000" dirty="0"/>
              <a:t>	University of Amsterdam</a:t>
            </a:r>
            <a:endParaRPr lang="en-US" dirty="0"/>
          </a:p>
          <a:p>
            <a:endParaRPr lang="en-US" dirty="0"/>
          </a:p>
        </p:txBody>
      </p:sp>
      <p:pic>
        <p:nvPicPr>
          <p:cNvPr id="9" name="Picture 8">
            <a:extLst>
              <a:ext uri="{FF2B5EF4-FFF2-40B4-BE49-F238E27FC236}">
                <a16:creationId xmlns="" xmlns:a16="http://schemas.microsoft.com/office/drawing/2014/main" id="{99DC4867-4AE4-1D4F-9B41-080A85B4A323}"/>
              </a:ext>
            </a:extLst>
          </p:cNvPr>
          <p:cNvPicPr>
            <a:picLocks noChangeAspect="1"/>
          </p:cNvPicPr>
          <p:nvPr/>
        </p:nvPicPr>
        <p:blipFill>
          <a:blip r:embed="rId3"/>
          <a:stretch>
            <a:fillRect/>
          </a:stretch>
        </p:blipFill>
        <p:spPr>
          <a:xfrm>
            <a:off x="19700063" y="6808953"/>
            <a:ext cx="2394393" cy="2729608"/>
          </a:xfrm>
          <a:prstGeom prst="rect">
            <a:avLst/>
          </a:prstGeom>
        </p:spPr>
      </p:pic>
      <p:pic>
        <p:nvPicPr>
          <p:cNvPr id="10" name="Picture 9">
            <a:extLst>
              <a:ext uri="{FF2B5EF4-FFF2-40B4-BE49-F238E27FC236}">
                <a16:creationId xmlns="" xmlns:a16="http://schemas.microsoft.com/office/drawing/2014/main" id="{E02482D1-15B0-784A-9133-475965A8CC10}"/>
              </a:ext>
            </a:extLst>
          </p:cNvPr>
          <p:cNvPicPr>
            <a:picLocks noChangeAspect="1"/>
          </p:cNvPicPr>
          <p:nvPr/>
        </p:nvPicPr>
        <p:blipFill rotWithShape="1">
          <a:blip r:embed="rId4"/>
          <a:srcRect b="17433"/>
          <a:stretch/>
        </p:blipFill>
        <p:spPr>
          <a:xfrm>
            <a:off x="16161004" y="6808952"/>
            <a:ext cx="2169525" cy="2729609"/>
          </a:xfrm>
          <a:prstGeom prst="rect">
            <a:avLst/>
          </a:prstGeom>
        </p:spPr>
      </p:pic>
      <p:pic>
        <p:nvPicPr>
          <p:cNvPr id="11" name="Picture 10">
            <a:extLst>
              <a:ext uri="{FF2B5EF4-FFF2-40B4-BE49-F238E27FC236}">
                <a16:creationId xmlns="" xmlns:a16="http://schemas.microsoft.com/office/drawing/2014/main" id="{CB2F497E-F356-D04D-ADB7-2E9475AAD681}"/>
              </a:ext>
            </a:extLst>
          </p:cNvPr>
          <p:cNvPicPr>
            <a:picLocks noChangeAspect="1"/>
          </p:cNvPicPr>
          <p:nvPr/>
        </p:nvPicPr>
        <p:blipFill>
          <a:blip r:embed="rId5"/>
          <a:stretch>
            <a:fillRect/>
          </a:stretch>
        </p:blipFill>
        <p:spPr>
          <a:xfrm>
            <a:off x="12695274" y="1870981"/>
            <a:ext cx="11776517" cy="4587874"/>
          </a:xfrm>
          <a:prstGeom prst="rect">
            <a:avLst/>
          </a:prstGeom>
        </p:spPr>
      </p:pic>
      <p:sp>
        <p:nvSpPr>
          <p:cNvPr id="12" name="TextBox 11">
            <a:extLst>
              <a:ext uri="{FF2B5EF4-FFF2-40B4-BE49-F238E27FC236}">
                <a16:creationId xmlns="" xmlns:a16="http://schemas.microsoft.com/office/drawing/2014/main" id="{6EA8D26D-530B-3A4F-8F15-08D5FA285B0E}"/>
              </a:ext>
            </a:extLst>
          </p:cNvPr>
          <p:cNvSpPr txBox="1"/>
          <p:nvPr/>
        </p:nvSpPr>
        <p:spPr>
          <a:xfrm>
            <a:off x="15960959" y="9550350"/>
            <a:ext cx="256961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400" cap="none" dirty="0">
                <a:solidFill>
                  <a:schemeClr val="accent3"/>
                </a:solidFill>
              </a:rPr>
              <a:t>Auke-Pieter </a:t>
            </a:r>
            <a:r>
              <a:rPr lang="en-US" sz="2400" cap="none" dirty="0" err="1">
                <a:solidFill>
                  <a:schemeClr val="accent3"/>
                </a:solidFill>
              </a:rPr>
              <a:t>Colijn</a:t>
            </a:r>
            <a:endParaRPr kumimoji="0" lang="en-US" sz="2400" b="0" i="0" u="none" strike="noStrike" cap="none" spc="0" normalizeH="0" baseline="0" dirty="0">
              <a:ln>
                <a:noFill/>
              </a:ln>
              <a:solidFill>
                <a:schemeClr val="accent3"/>
              </a:solidFill>
              <a:effectLst/>
              <a:uFillTx/>
              <a:sym typeface="Arial"/>
            </a:endParaRPr>
          </a:p>
        </p:txBody>
      </p:sp>
      <p:sp>
        <p:nvSpPr>
          <p:cNvPr id="13" name="TextBox 12">
            <a:extLst>
              <a:ext uri="{FF2B5EF4-FFF2-40B4-BE49-F238E27FC236}">
                <a16:creationId xmlns="" xmlns:a16="http://schemas.microsoft.com/office/drawing/2014/main" id="{29D32872-155A-0344-A0FA-21316C77C1CD}"/>
              </a:ext>
            </a:extLst>
          </p:cNvPr>
          <p:cNvSpPr txBox="1"/>
          <p:nvPr/>
        </p:nvSpPr>
        <p:spPr>
          <a:xfrm>
            <a:off x="19604140" y="9550350"/>
            <a:ext cx="244778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400" cap="none" dirty="0">
                <a:solidFill>
                  <a:schemeClr val="accent3"/>
                </a:solidFill>
              </a:rPr>
              <a:t>Patrick </a:t>
            </a:r>
            <a:r>
              <a:rPr lang="en-US" sz="2400" cap="none" dirty="0" err="1">
                <a:solidFill>
                  <a:schemeClr val="accent3"/>
                </a:solidFill>
              </a:rPr>
              <a:t>Decowski</a:t>
            </a:r>
            <a:endParaRPr kumimoji="0" lang="en-US" sz="2400" b="0" i="0" u="none" strike="noStrike" cap="none" spc="0" normalizeH="0" baseline="0" dirty="0">
              <a:ln>
                <a:noFill/>
              </a:ln>
              <a:solidFill>
                <a:schemeClr val="accent3"/>
              </a:solidFill>
              <a:effectLst/>
              <a:uFillTx/>
              <a:sym typeface="Arial"/>
            </a:endParaRPr>
          </a:p>
        </p:txBody>
      </p:sp>
    </p:spTree>
    <p:extLst>
      <p:ext uri="{BB962C8B-B14F-4D97-AF65-F5344CB8AC3E}">
        <p14:creationId xmlns:p14="http://schemas.microsoft.com/office/powerpoint/2010/main" val="14830921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FE6DCC6-3499-D94E-AF08-366392DCE4EE}"/>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Footer Placeholder 2">
            <a:extLst>
              <a:ext uri="{FF2B5EF4-FFF2-40B4-BE49-F238E27FC236}">
                <a16:creationId xmlns="" xmlns:a16="http://schemas.microsoft.com/office/drawing/2014/main" id="{DE8CAF34-E713-604E-99F1-027056CFDE3A}"/>
              </a:ext>
            </a:extLst>
          </p:cNvPr>
          <p:cNvSpPr>
            <a:spLocks noGrp="1"/>
          </p:cNvSpPr>
          <p:nvPr>
            <p:ph type="ftr" sz="quarter" idx="3"/>
          </p:nvPr>
        </p:nvSpPr>
        <p:spPr/>
        <p:txBody>
          <a:bodyPr/>
          <a:lstStyle/>
          <a:p>
            <a:r>
              <a:rPr lang="nl-NL" dirty="0"/>
              <a:t>Dark Matter and Neutrinos</a:t>
            </a:r>
          </a:p>
        </p:txBody>
      </p:sp>
      <p:sp>
        <p:nvSpPr>
          <p:cNvPr id="4" name="Text Placeholder 3">
            <a:extLst>
              <a:ext uri="{FF2B5EF4-FFF2-40B4-BE49-F238E27FC236}">
                <a16:creationId xmlns="" xmlns:a16="http://schemas.microsoft.com/office/drawing/2014/main" id="{6A5B82C3-E927-3A4C-AABE-0D1BBC2DC484}"/>
              </a:ext>
            </a:extLst>
          </p:cNvPr>
          <p:cNvSpPr>
            <a:spLocks noGrp="1"/>
          </p:cNvSpPr>
          <p:nvPr>
            <p:ph type="body" sz="quarter" idx="15"/>
          </p:nvPr>
        </p:nvSpPr>
        <p:spPr>
          <a:xfrm>
            <a:off x="635000" y="635000"/>
            <a:ext cx="23114000" cy="1077218"/>
          </a:xfrm>
        </p:spPr>
        <p:txBody>
          <a:bodyPr/>
          <a:lstStyle/>
          <a:p>
            <a:r>
              <a:rPr lang="en-US" dirty="0" err="1"/>
              <a:t>Nikhef</a:t>
            </a:r>
            <a:r>
              <a:rPr lang="en-US" dirty="0"/>
              <a:t> Direct detection DM Activities</a:t>
            </a:r>
          </a:p>
        </p:txBody>
      </p:sp>
      <p:pic>
        <p:nvPicPr>
          <p:cNvPr id="8" name="Picture 7">
            <a:extLst>
              <a:ext uri="{FF2B5EF4-FFF2-40B4-BE49-F238E27FC236}">
                <a16:creationId xmlns="" xmlns:a16="http://schemas.microsoft.com/office/drawing/2014/main" id="{C59A3C14-062D-0B41-8A00-1EF506D1725A}"/>
              </a:ext>
            </a:extLst>
          </p:cNvPr>
          <p:cNvPicPr>
            <a:picLocks noChangeAspect="1"/>
          </p:cNvPicPr>
          <p:nvPr/>
        </p:nvPicPr>
        <p:blipFill rotWithShape="1">
          <a:blip r:embed="rId3"/>
          <a:srcRect l="25438" t="13867"/>
          <a:stretch/>
        </p:blipFill>
        <p:spPr>
          <a:xfrm>
            <a:off x="1226715" y="2785729"/>
            <a:ext cx="4224670" cy="5201861"/>
          </a:xfrm>
          <a:prstGeom prst="rect">
            <a:avLst/>
          </a:prstGeom>
        </p:spPr>
      </p:pic>
      <p:pic>
        <p:nvPicPr>
          <p:cNvPr id="9" name="Picture 8">
            <a:extLst>
              <a:ext uri="{FF2B5EF4-FFF2-40B4-BE49-F238E27FC236}">
                <a16:creationId xmlns="" xmlns:a16="http://schemas.microsoft.com/office/drawing/2014/main" id="{8B9395F1-CE9B-8A4F-A343-9B806C92CBEB}"/>
              </a:ext>
            </a:extLst>
          </p:cNvPr>
          <p:cNvPicPr>
            <a:picLocks noChangeAspect="1"/>
          </p:cNvPicPr>
          <p:nvPr/>
        </p:nvPicPr>
        <p:blipFill>
          <a:blip r:embed="rId4"/>
          <a:stretch>
            <a:fillRect/>
          </a:stretch>
        </p:blipFill>
        <p:spPr>
          <a:xfrm>
            <a:off x="7898497" y="2107861"/>
            <a:ext cx="4332616" cy="6065663"/>
          </a:xfrm>
          <a:prstGeom prst="rect">
            <a:avLst/>
          </a:prstGeom>
        </p:spPr>
      </p:pic>
      <p:pic>
        <p:nvPicPr>
          <p:cNvPr id="11" name="Picture 10">
            <a:extLst>
              <a:ext uri="{FF2B5EF4-FFF2-40B4-BE49-F238E27FC236}">
                <a16:creationId xmlns="" xmlns:a16="http://schemas.microsoft.com/office/drawing/2014/main" id="{E27D4585-D022-BF47-898A-E300BFA14FF7}"/>
              </a:ext>
            </a:extLst>
          </p:cNvPr>
          <p:cNvPicPr>
            <a:picLocks noChangeAspect="1"/>
          </p:cNvPicPr>
          <p:nvPr/>
        </p:nvPicPr>
        <p:blipFill>
          <a:blip r:embed="rId5"/>
          <a:stretch>
            <a:fillRect/>
          </a:stretch>
        </p:blipFill>
        <p:spPr>
          <a:xfrm>
            <a:off x="21214957" y="3489061"/>
            <a:ext cx="2037342" cy="3794316"/>
          </a:xfrm>
          <a:prstGeom prst="rect">
            <a:avLst/>
          </a:prstGeom>
        </p:spPr>
      </p:pic>
      <p:sp>
        <p:nvSpPr>
          <p:cNvPr id="12" name="Rectangle 11">
            <a:extLst>
              <a:ext uri="{FF2B5EF4-FFF2-40B4-BE49-F238E27FC236}">
                <a16:creationId xmlns="" xmlns:a16="http://schemas.microsoft.com/office/drawing/2014/main" id="{BFF090C4-03D9-EA44-A25B-66168F281245}"/>
              </a:ext>
            </a:extLst>
          </p:cNvPr>
          <p:cNvSpPr/>
          <p:nvPr/>
        </p:nvSpPr>
        <p:spPr>
          <a:xfrm>
            <a:off x="473515" y="8237512"/>
            <a:ext cx="6432652" cy="3847207"/>
          </a:xfrm>
          <a:prstGeom prst="rect">
            <a:avLst/>
          </a:prstGeom>
        </p:spPr>
        <p:txBody>
          <a:bodyPr wrap="square">
            <a:spAutoFit/>
          </a:bodyPr>
          <a:lstStyle/>
          <a:p>
            <a:pPr algn="ctr"/>
            <a:r>
              <a:rPr lang="en-US" sz="3600" b="1" cap="none" dirty="0">
                <a:solidFill>
                  <a:schemeClr val="bg1"/>
                </a:solidFill>
              </a:rPr>
              <a:t>XENON1T (2016-2019)</a:t>
            </a:r>
          </a:p>
          <a:p>
            <a:pPr algn="ctr"/>
            <a:r>
              <a:rPr lang="en-US" sz="2400" cap="none" dirty="0">
                <a:solidFill>
                  <a:schemeClr val="bg1"/>
                </a:solidFill>
              </a:rPr>
              <a:t>3200kg of liquid </a:t>
            </a:r>
            <a:r>
              <a:rPr lang="en-US" sz="2400" cap="none" dirty="0" err="1">
                <a:solidFill>
                  <a:schemeClr val="bg1"/>
                </a:solidFill>
              </a:rPr>
              <a:t>Xe</a:t>
            </a:r>
            <a:endParaRPr lang="en-US" sz="2400" cap="none" dirty="0">
              <a:solidFill>
                <a:schemeClr val="bg1"/>
              </a:solidFill>
            </a:endParaRPr>
          </a:p>
          <a:p>
            <a:pPr algn="ctr"/>
            <a:endParaRPr lang="en-US" sz="2400" cap="none" dirty="0">
              <a:solidFill>
                <a:schemeClr val="bg1"/>
              </a:solidFill>
            </a:endParaRPr>
          </a:p>
          <a:p>
            <a:pPr marL="457200" indent="-457200">
              <a:buFont typeface="Arial" panose="020B0604020202020204" pitchFamily="34" charset="0"/>
              <a:buChar char="•"/>
            </a:pPr>
            <a:r>
              <a:rPr lang="en-US" sz="3200" cap="none" dirty="0">
                <a:solidFill>
                  <a:schemeClr val="bg1"/>
                </a:solidFill>
              </a:rPr>
              <a:t>Cryostat Support and Alignment</a:t>
            </a:r>
          </a:p>
          <a:p>
            <a:pPr marL="457200" indent="-457200">
              <a:buFont typeface="Arial" panose="020B0604020202020204" pitchFamily="34" charset="0"/>
              <a:buChar char="•"/>
            </a:pPr>
            <a:r>
              <a:rPr lang="en-US" sz="3200" cap="none" dirty="0">
                <a:solidFill>
                  <a:schemeClr val="bg1"/>
                </a:solidFill>
              </a:rPr>
              <a:t>DAQ / Trigger</a:t>
            </a:r>
          </a:p>
          <a:p>
            <a:pPr marL="457200" indent="-457200">
              <a:buFont typeface="Arial" panose="020B0604020202020204" pitchFamily="34" charset="0"/>
              <a:buChar char="•"/>
            </a:pPr>
            <a:r>
              <a:rPr lang="en-US" sz="3200" cap="none" dirty="0" err="1">
                <a:solidFill>
                  <a:schemeClr val="bg1"/>
                </a:solidFill>
              </a:rPr>
              <a:t>Dataprocessor</a:t>
            </a:r>
            <a:endParaRPr lang="en-US" sz="3200" cap="none" dirty="0">
              <a:solidFill>
                <a:schemeClr val="bg1"/>
              </a:solidFill>
            </a:endParaRPr>
          </a:p>
          <a:p>
            <a:pPr marL="457200" indent="-457200">
              <a:buFont typeface="Arial" panose="020B0604020202020204" pitchFamily="34" charset="0"/>
              <a:buChar char="•"/>
            </a:pPr>
            <a:r>
              <a:rPr lang="en-US" sz="3200" cap="none" dirty="0">
                <a:solidFill>
                  <a:schemeClr val="bg1"/>
                </a:solidFill>
              </a:rPr>
              <a:t>Analysis</a:t>
            </a:r>
          </a:p>
          <a:p>
            <a:pPr marL="457200" indent="-457200">
              <a:buFont typeface="Arial" panose="020B0604020202020204" pitchFamily="34" charset="0"/>
              <a:buChar char="•"/>
            </a:pPr>
            <a:r>
              <a:rPr lang="en-US" sz="3200" cap="none" dirty="0">
                <a:solidFill>
                  <a:schemeClr val="bg1"/>
                </a:solidFill>
              </a:rPr>
              <a:t>Computing (PDP/</a:t>
            </a:r>
            <a:r>
              <a:rPr lang="en-US" sz="3200" cap="none" dirty="0" err="1">
                <a:solidFill>
                  <a:schemeClr val="bg1"/>
                </a:solidFill>
              </a:rPr>
              <a:t>SurfSARA</a:t>
            </a:r>
            <a:r>
              <a:rPr lang="en-US" sz="3200" cap="none" dirty="0">
                <a:solidFill>
                  <a:schemeClr val="bg1"/>
                </a:solidFill>
              </a:rPr>
              <a:t>)</a:t>
            </a:r>
          </a:p>
        </p:txBody>
      </p:sp>
      <p:grpSp>
        <p:nvGrpSpPr>
          <p:cNvPr id="24" name="Group 23">
            <a:extLst>
              <a:ext uri="{FF2B5EF4-FFF2-40B4-BE49-F238E27FC236}">
                <a16:creationId xmlns="" xmlns:a16="http://schemas.microsoft.com/office/drawing/2014/main" id="{2EDAD1D7-89F1-6240-8B78-C41F1731C57E}"/>
              </a:ext>
            </a:extLst>
          </p:cNvPr>
          <p:cNvGrpSpPr/>
          <p:nvPr/>
        </p:nvGrpSpPr>
        <p:grpSpPr>
          <a:xfrm>
            <a:off x="5669688" y="3362868"/>
            <a:ext cx="603323" cy="3636335"/>
            <a:chOff x="7861396" y="3444949"/>
            <a:chExt cx="603323" cy="3636335"/>
          </a:xfrm>
        </p:grpSpPr>
        <p:cxnSp>
          <p:nvCxnSpPr>
            <p:cNvPr id="16" name="Straight Arrow Connector 15">
              <a:extLst>
                <a:ext uri="{FF2B5EF4-FFF2-40B4-BE49-F238E27FC236}">
                  <a16:creationId xmlns="" xmlns:a16="http://schemas.microsoft.com/office/drawing/2014/main" id="{34C3F409-BC60-AE45-91D7-6530396E6034}"/>
                </a:ext>
              </a:extLst>
            </p:cNvPr>
            <p:cNvCxnSpPr>
              <a:cxnSpLocks/>
            </p:cNvCxnSpPr>
            <p:nvPr/>
          </p:nvCxnSpPr>
          <p:spPr>
            <a:xfrm>
              <a:off x="7861396" y="3444949"/>
              <a:ext cx="0" cy="3636335"/>
            </a:xfrm>
            <a:prstGeom prst="straightConnector1">
              <a:avLst/>
            </a:prstGeom>
            <a:noFill/>
            <a:ln w="41275" cap="flat">
              <a:solidFill>
                <a:schemeClr val="tx1"/>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 xmlns:a16="http://schemas.microsoft.com/office/drawing/2014/main" id="{10E0082B-6AEF-AD40-8C68-8D86C7D6000D}"/>
                </a:ext>
              </a:extLst>
            </p:cNvPr>
            <p:cNvSpPr txBox="1"/>
            <p:nvPr/>
          </p:nvSpPr>
          <p:spPr>
            <a:xfrm>
              <a:off x="7935728" y="5057931"/>
              <a:ext cx="52899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E6223D"/>
                  </a:solidFill>
                  <a:effectLst/>
                  <a:uFillTx/>
                  <a:latin typeface="+mn-lt"/>
                  <a:ea typeface="+mn-ea"/>
                  <a:cs typeface="+mn-cs"/>
                  <a:sym typeface="Arial"/>
                </a:rPr>
                <a:t>1 m</a:t>
              </a:r>
            </a:p>
          </p:txBody>
        </p:sp>
      </p:grpSp>
      <p:grpSp>
        <p:nvGrpSpPr>
          <p:cNvPr id="25" name="Group 24">
            <a:extLst>
              <a:ext uri="{FF2B5EF4-FFF2-40B4-BE49-F238E27FC236}">
                <a16:creationId xmlns="" xmlns:a16="http://schemas.microsoft.com/office/drawing/2014/main" id="{4D5343DE-9C20-0647-A718-4C7A6A3EEE78}"/>
              </a:ext>
            </a:extLst>
          </p:cNvPr>
          <p:cNvGrpSpPr/>
          <p:nvPr/>
        </p:nvGrpSpPr>
        <p:grpSpPr>
          <a:xfrm>
            <a:off x="12486954" y="3326757"/>
            <a:ext cx="837872" cy="4169328"/>
            <a:chOff x="13486413" y="3326757"/>
            <a:chExt cx="837872" cy="4169328"/>
          </a:xfrm>
        </p:grpSpPr>
        <p:cxnSp>
          <p:nvCxnSpPr>
            <p:cNvPr id="21" name="Straight Arrow Connector 20">
              <a:extLst>
                <a:ext uri="{FF2B5EF4-FFF2-40B4-BE49-F238E27FC236}">
                  <a16:creationId xmlns="" xmlns:a16="http://schemas.microsoft.com/office/drawing/2014/main" id="{97E29CD5-7495-2044-BDFD-0417C8ACE04C}"/>
                </a:ext>
              </a:extLst>
            </p:cNvPr>
            <p:cNvCxnSpPr>
              <a:cxnSpLocks/>
            </p:cNvCxnSpPr>
            <p:nvPr/>
          </p:nvCxnSpPr>
          <p:spPr>
            <a:xfrm>
              <a:off x="13486413" y="3326757"/>
              <a:ext cx="0" cy="4169328"/>
            </a:xfrm>
            <a:prstGeom prst="straightConnector1">
              <a:avLst/>
            </a:prstGeom>
            <a:noFill/>
            <a:ln w="41275" cap="flat">
              <a:solidFill>
                <a:schemeClr val="tx1"/>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 xmlns:a16="http://schemas.microsoft.com/office/drawing/2014/main" id="{AAACE98F-CB47-8A4B-8D6A-3F4A4FA126D1}"/>
                </a:ext>
              </a:extLst>
            </p:cNvPr>
            <p:cNvSpPr txBox="1"/>
            <p:nvPr/>
          </p:nvSpPr>
          <p:spPr>
            <a:xfrm>
              <a:off x="13582094" y="5167364"/>
              <a:ext cx="74219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E6223D"/>
                  </a:solidFill>
                  <a:effectLst/>
                  <a:uFillTx/>
                  <a:latin typeface="+mn-lt"/>
                  <a:ea typeface="+mn-ea"/>
                  <a:cs typeface="+mn-cs"/>
                  <a:sym typeface="Arial"/>
                </a:rPr>
                <a:t>1.5 m</a:t>
              </a:r>
            </a:p>
          </p:txBody>
        </p:sp>
      </p:grpSp>
      <p:sp>
        <p:nvSpPr>
          <p:cNvPr id="26" name="Rectangle 25">
            <a:extLst>
              <a:ext uri="{FF2B5EF4-FFF2-40B4-BE49-F238E27FC236}">
                <a16:creationId xmlns="" xmlns:a16="http://schemas.microsoft.com/office/drawing/2014/main" id="{FB56DEF6-A1E0-234D-AC57-040B7FA1FBB2}"/>
              </a:ext>
            </a:extLst>
          </p:cNvPr>
          <p:cNvSpPr/>
          <p:nvPr/>
        </p:nvSpPr>
        <p:spPr>
          <a:xfrm>
            <a:off x="7022017" y="8172986"/>
            <a:ext cx="6432652" cy="3847207"/>
          </a:xfrm>
          <a:prstGeom prst="rect">
            <a:avLst/>
          </a:prstGeom>
        </p:spPr>
        <p:txBody>
          <a:bodyPr wrap="square">
            <a:spAutoFit/>
          </a:bodyPr>
          <a:lstStyle/>
          <a:p>
            <a:pPr algn="ctr"/>
            <a:r>
              <a:rPr lang="en-US" sz="3600" b="1" cap="none" dirty="0" err="1">
                <a:solidFill>
                  <a:schemeClr val="bg1"/>
                </a:solidFill>
              </a:rPr>
              <a:t>XENONnT</a:t>
            </a:r>
            <a:r>
              <a:rPr lang="en-US" sz="3600" b="1" cap="none" dirty="0">
                <a:solidFill>
                  <a:schemeClr val="bg1"/>
                </a:solidFill>
              </a:rPr>
              <a:t> (2019-)</a:t>
            </a:r>
          </a:p>
          <a:p>
            <a:pPr algn="ctr"/>
            <a:r>
              <a:rPr lang="en-US" sz="2400" cap="none" dirty="0">
                <a:solidFill>
                  <a:schemeClr val="bg1"/>
                </a:solidFill>
              </a:rPr>
              <a:t>8000kg of liquid </a:t>
            </a:r>
            <a:r>
              <a:rPr lang="en-US" sz="2400" cap="none" dirty="0" err="1">
                <a:solidFill>
                  <a:schemeClr val="bg1"/>
                </a:solidFill>
              </a:rPr>
              <a:t>Xe</a:t>
            </a:r>
            <a:endParaRPr lang="en-US" sz="2400" cap="none" dirty="0">
              <a:solidFill>
                <a:schemeClr val="bg1"/>
              </a:solidFill>
            </a:endParaRPr>
          </a:p>
          <a:p>
            <a:pPr algn="ctr"/>
            <a:endParaRPr lang="en-US" sz="2400" cap="none" dirty="0">
              <a:solidFill>
                <a:schemeClr val="bg1"/>
              </a:solidFill>
            </a:endParaRPr>
          </a:p>
          <a:p>
            <a:pPr marL="457200" indent="-457200">
              <a:buFont typeface="Arial" panose="020B0604020202020204" pitchFamily="34" charset="0"/>
              <a:buChar char="•"/>
            </a:pPr>
            <a:r>
              <a:rPr lang="en-US" sz="3200" cap="none" dirty="0">
                <a:solidFill>
                  <a:schemeClr val="bg1"/>
                </a:solidFill>
              </a:rPr>
              <a:t>Cryostat Support and Alignment</a:t>
            </a:r>
          </a:p>
          <a:p>
            <a:pPr marL="457200" indent="-457200">
              <a:buFont typeface="Arial" panose="020B0604020202020204" pitchFamily="34" charset="0"/>
              <a:buChar char="•"/>
            </a:pPr>
            <a:r>
              <a:rPr lang="en-US" sz="3200" cap="none" dirty="0">
                <a:solidFill>
                  <a:schemeClr val="bg1"/>
                </a:solidFill>
              </a:rPr>
              <a:t>DAQ / Trigger</a:t>
            </a:r>
          </a:p>
          <a:p>
            <a:pPr marL="457200" indent="-457200">
              <a:buFont typeface="Arial" panose="020B0604020202020204" pitchFamily="34" charset="0"/>
              <a:buChar char="•"/>
            </a:pPr>
            <a:r>
              <a:rPr lang="en-US" sz="3200" cap="none" dirty="0">
                <a:solidFill>
                  <a:schemeClr val="bg1"/>
                </a:solidFill>
              </a:rPr>
              <a:t>Part of 0ν2β electronics</a:t>
            </a:r>
          </a:p>
          <a:p>
            <a:pPr marL="457200" indent="-457200">
              <a:buFont typeface="Arial" panose="020B0604020202020204" pitchFamily="34" charset="0"/>
              <a:buChar char="•"/>
            </a:pPr>
            <a:r>
              <a:rPr lang="en-US" sz="3200" cap="none" dirty="0" err="1">
                <a:solidFill>
                  <a:schemeClr val="bg1"/>
                </a:solidFill>
              </a:rPr>
              <a:t>Dataprocessor</a:t>
            </a:r>
            <a:endParaRPr lang="en-US" sz="3200" cap="none" dirty="0">
              <a:solidFill>
                <a:schemeClr val="bg1"/>
              </a:solidFill>
            </a:endParaRPr>
          </a:p>
          <a:p>
            <a:pPr marL="457200" indent="-457200">
              <a:buFont typeface="Arial" panose="020B0604020202020204" pitchFamily="34" charset="0"/>
              <a:buChar char="•"/>
            </a:pPr>
            <a:r>
              <a:rPr lang="en-US" sz="3200" cap="none" dirty="0">
                <a:solidFill>
                  <a:schemeClr val="bg1"/>
                </a:solidFill>
              </a:rPr>
              <a:t>Computing (PDP/</a:t>
            </a:r>
            <a:r>
              <a:rPr lang="en-US" sz="3200" cap="none" dirty="0" err="1">
                <a:solidFill>
                  <a:schemeClr val="bg1"/>
                </a:solidFill>
              </a:rPr>
              <a:t>SurfSARA</a:t>
            </a:r>
            <a:r>
              <a:rPr lang="en-US" sz="3200" cap="none" dirty="0">
                <a:solidFill>
                  <a:schemeClr val="bg1"/>
                </a:solidFill>
              </a:rPr>
              <a:t>)</a:t>
            </a:r>
          </a:p>
        </p:txBody>
      </p:sp>
      <p:grpSp>
        <p:nvGrpSpPr>
          <p:cNvPr id="35" name="Group 34">
            <a:extLst>
              <a:ext uri="{FF2B5EF4-FFF2-40B4-BE49-F238E27FC236}">
                <a16:creationId xmlns="" xmlns:a16="http://schemas.microsoft.com/office/drawing/2014/main" id="{BFBB5E0A-4761-9947-83DF-7920749DFC98}"/>
              </a:ext>
            </a:extLst>
          </p:cNvPr>
          <p:cNvGrpSpPr/>
          <p:nvPr/>
        </p:nvGrpSpPr>
        <p:grpSpPr>
          <a:xfrm>
            <a:off x="14897602" y="1627158"/>
            <a:ext cx="5046817" cy="6504028"/>
            <a:chOff x="14995064" y="1660846"/>
            <a:chExt cx="5046817" cy="6504028"/>
          </a:xfrm>
        </p:grpSpPr>
        <p:grpSp>
          <p:nvGrpSpPr>
            <p:cNvPr id="27" name="Group 26">
              <a:extLst>
                <a:ext uri="{FF2B5EF4-FFF2-40B4-BE49-F238E27FC236}">
                  <a16:creationId xmlns="" xmlns:a16="http://schemas.microsoft.com/office/drawing/2014/main" id="{1D3A8EB9-8202-B342-9D4C-C41F99CE543B}"/>
                </a:ext>
              </a:extLst>
            </p:cNvPr>
            <p:cNvGrpSpPr/>
            <p:nvPr/>
          </p:nvGrpSpPr>
          <p:grpSpPr>
            <a:xfrm>
              <a:off x="19225358" y="3362869"/>
              <a:ext cx="816523" cy="4462694"/>
              <a:chOff x="7988986" y="3444949"/>
              <a:chExt cx="816523" cy="3636335"/>
            </a:xfrm>
          </p:grpSpPr>
          <p:cxnSp>
            <p:nvCxnSpPr>
              <p:cNvPr id="28" name="Straight Arrow Connector 27">
                <a:extLst>
                  <a:ext uri="{FF2B5EF4-FFF2-40B4-BE49-F238E27FC236}">
                    <a16:creationId xmlns="" xmlns:a16="http://schemas.microsoft.com/office/drawing/2014/main" id="{B4C4BB61-93B1-9D40-B76D-9DBB5D47ACCA}"/>
                  </a:ext>
                </a:extLst>
              </p:cNvPr>
              <p:cNvCxnSpPr>
                <a:cxnSpLocks/>
              </p:cNvCxnSpPr>
              <p:nvPr/>
            </p:nvCxnSpPr>
            <p:spPr>
              <a:xfrm>
                <a:off x="7988986" y="3444949"/>
                <a:ext cx="0" cy="3636335"/>
              </a:xfrm>
              <a:prstGeom prst="straightConnector1">
                <a:avLst/>
              </a:prstGeom>
              <a:noFill/>
              <a:ln w="41275" cap="flat">
                <a:solidFill>
                  <a:schemeClr val="tx1"/>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 xmlns:a16="http://schemas.microsoft.com/office/drawing/2014/main" id="{1DC25719-E828-8F40-B434-AFE6640FF73A}"/>
                  </a:ext>
                </a:extLst>
              </p:cNvPr>
              <p:cNvSpPr txBox="1"/>
              <p:nvPr/>
            </p:nvSpPr>
            <p:spPr>
              <a:xfrm>
                <a:off x="8063318" y="5057931"/>
                <a:ext cx="74219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E6223D"/>
                    </a:solidFill>
                    <a:effectLst/>
                    <a:uFillTx/>
                    <a:latin typeface="+mn-lt"/>
                    <a:ea typeface="+mn-ea"/>
                    <a:cs typeface="+mn-cs"/>
                    <a:sym typeface="Arial"/>
                  </a:rPr>
                  <a:t>2.6 m</a:t>
                </a:r>
              </a:p>
            </p:txBody>
          </p:sp>
        </p:grpSp>
        <p:grpSp>
          <p:nvGrpSpPr>
            <p:cNvPr id="31" name="Group 30">
              <a:extLst>
                <a:ext uri="{FF2B5EF4-FFF2-40B4-BE49-F238E27FC236}">
                  <a16:creationId xmlns="" xmlns:a16="http://schemas.microsoft.com/office/drawing/2014/main" id="{65275D06-CA8F-9D4C-8D2A-A2F6D0C94291}"/>
                </a:ext>
              </a:extLst>
            </p:cNvPr>
            <p:cNvGrpSpPr>
              <a:grpSpLocks noChangeAspect="1"/>
            </p:cNvGrpSpPr>
            <p:nvPr/>
          </p:nvGrpSpPr>
          <p:grpSpPr>
            <a:xfrm>
              <a:off x="14995064" y="1660846"/>
              <a:ext cx="4177036" cy="6504028"/>
              <a:chOff x="14973494" y="2107860"/>
              <a:chExt cx="3894571" cy="6064204"/>
            </a:xfrm>
          </p:grpSpPr>
          <p:pic>
            <p:nvPicPr>
              <p:cNvPr id="14" name="Picture 13">
                <a:extLst>
                  <a:ext uri="{FF2B5EF4-FFF2-40B4-BE49-F238E27FC236}">
                    <a16:creationId xmlns="" xmlns:a16="http://schemas.microsoft.com/office/drawing/2014/main" id="{E9D79938-F495-A84B-B395-1EAEDF3671F0}"/>
                  </a:ext>
                </a:extLst>
              </p:cNvPr>
              <p:cNvPicPr>
                <a:picLocks noChangeAspect="1"/>
              </p:cNvPicPr>
              <p:nvPr/>
            </p:nvPicPr>
            <p:blipFill rotWithShape="1">
              <a:blip r:embed="rId6"/>
              <a:srcRect l="19255" t="8944" r="16527"/>
              <a:stretch/>
            </p:blipFill>
            <p:spPr>
              <a:xfrm>
                <a:off x="14973494" y="2527481"/>
                <a:ext cx="3736923" cy="5644583"/>
              </a:xfrm>
              <a:prstGeom prst="rect">
                <a:avLst/>
              </a:prstGeom>
            </p:spPr>
          </p:pic>
          <p:sp>
            <p:nvSpPr>
              <p:cNvPr id="30" name="Rectangle 29">
                <a:extLst>
                  <a:ext uri="{FF2B5EF4-FFF2-40B4-BE49-F238E27FC236}">
                    <a16:creationId xmlns="" xmlns:a16="http://schemas.microsoft.com/office/drawing/2014/main" id="{6DC034DB-802B-6E4F-8C2E-84D6AB762D75}"/>
                  </a:ext>
                </a:extLst>
              </p:cNvPr>
              <p:cNvSpPr/>
              <p:nvPr/>
            </p:nvSpPr>
            <p:spPr>
              <a:xfrm>
                <a:off x="17203478" y="2107860"/>
                <a:ext cx="1664587" cy="51875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32" name="Group 31">
            <a:extLst>
              <a:ext uri="{FF2B5EF4-FFF2-40B4-BE49-F238E27FC236}">
                <a16:creationId xmlns="" xmlns:a16="http://schemas.microsoft.com/office/drawing/2014/main" id="{EEFB6C9E-C33E-034E-9E0A-1A289F8281BA}"/>
              </a:ext>
            </a:extLst>
          </p:cNvPr>
          <p:cNvGrpSpPr/>
          <p:nvPr/>
        </p:nvGrpSpPr>
        <p:grpSpPr>
          <a:xfrm>
            <a:off x="23512780" y="4364771"/>
            <a:ext cx="874231" cy="2819880"/>
            <a:chOff x="7861396" y="3444949"/>
            <a:chExt cx="874231" cy="3636335"/>
          </a:xfrm>
        </p:grpSpPr>
        <p:cxnSp>
          <p:nvCxnSpPr>
            <p:cNvPr id="33" name="Straight Arrow Connector 32">
              <a:extLst>
                <a:ext uri="{FF2B5EF4-FFF2-40B4-BE49-F238E27FC236}">
                  <a16:creationId xmlns="" xmlns:a16="http://schemas.microsoft.com/office/drawing/2014/main" id="{F559646F-6BA7-C64D-9276-47C0109614C1}"/>
                </a:ext>
              </a:extLst>
            </p:cNvPr>
            <p:cNvCxnSpPr>
              <a:cxnSpLocks/>
            </p:cNvCxnSpPr>
            <p:nvPr/>
          </p:nvCxnSpPr>
          <p:spPr>
            <a:xfrm>
              <a:off x="7861396" y="3444949"/>
              <a:ext cx="0" cy="3636335"/>
            </a:xfrm>
            <a:prstGeom prst="straightConnector1">
              <a:avLst/>
            </a:prstGeom>
            <a:noFill/>
            <a:ln w="41275" cap="flat">
              <a:solidFill>
                <a:schemeClr val="tx1"/>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34" name="TextBox 33">
              <a:extLst>
                <a:ext uri="{FF2B5EF4-FFF2-40B4-BE49-F238E27FC236}">
                  <a16:creationId xmlns="" xmlns:a16="http://schemas.microsoft.com/office/drawing/2014/main" id="{F3616F69-8A53-4B43-9F0C-05B0D329D0F6}"/>
                </a:ext>
              </a:extLst>
            </p:cNvPr>
            <p:cNvSpPr txBox="1"/>
            <p:nvPr/>
          </p:nvSpPr>
          <p:spPr>
            <a:xfrm>
              <a:off x="7935728" y="5095925"/>
              <a:ext cx="799899" cy="3343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E6223D"/>
                  </a:solidFill>
                  <a:effectLst/>
                  <a:uFillTx/>
                  <a:latin typeface="+mn-lt"/>
                  <a:ea typeface="+mn-ea"/>
                  <a:cs typeface="+mn-cs"/>
                  <a:sym typeface="Arial"/>
                </a:rPr>
                <a:t>10 cm</a:t>
              </a:r>
            </a:p>
          </p:txBody>
        </p:sp>
      </p:grpSp>
      <p:sp>
        <p:nvSpPr>
          <p:cNvPr id="39" name="Rectangle 38">
            <a:extLst>
              <a:ext uri="{FF2B5EF4-FFF2-40B4-BE49-F238E27FC236}">
                <a16:creationId xmlns="" xmlns:a16="http://schemas.microsoft.com/office/drawing/2014/main" id="{18ADC968-E296-4D48-8C79-F7067D6AA6DF}"/>
              </a:ext>
            </a:extLst>
          </p:cNvPr>
          <p:cNvSpPr/>
          <p:nvPr/>
        </p:nvSpPr>
        <p:spPr>
          <a:xfrm>
            <a:off x="13971979" y="8172986"/>
            <a:ext cx="6634686" cy="2862322"/>
          </a:xfrm>
          <a:prstGeom prst="rect">
            <a:avLst/>
          </a:prstGeom>
        </p:spPr>
        <p:txBody>
          <a:bodyPr wrap="square">
            <a:spAutoFit/>
          </a:bodyPr>
          <a:lstStyle/>
          <a:p>
            <a:pPr algn="ctr"/>
            <a:r>
              <a:rPr lang="en-US" sz="3600" b="1" cap="none" dirty="0">
                <a:solidFill>
                  <a:schemeClr val="bg1"/>
                </a:solidFill>
              </a:rPr>
              <a:t>DARWIN (2025-)</a:t>
            </a:r>
          </a:p>
          <a:p>
            <a:pPr algn="ctr"/>
            <a:r>
              <a:rPr lang="en-US" sz="2400" cap="none" dirty="0">
                <a:solidFill>
                  <a:schemeClr val="bg1"/>
                </a:solidFill>
              </a:rPr>
              <a:t>50 tons of liquid </a:t>
            </a:r>
            <a:r>
              <a:rPr lang="en-US" sz="2400" cap="none" dirty="0" err="1">
                <a:solidFill>
                  <a:schemeClr val="bg1"/>
                </a:solidFill>
              </a:rPr>
              <a:t>Xe</a:t>
            </a:r>
            <a:endParaRPr lang="en-US" sz="2400" cap="none" dirty="0">
              <a:solidFill>
                <a:schemeClr val="bg1"/>
              </a:solidFill>
            </a:endParaRPr>
          </a:p>
          <a:p>
            <a:pPr algn="ctr"/>
            <a:endParaRPr lang="en-US" sz="2400" cap="none" dirty="0">
              <a:solidFill>
                <a:schemeClr val="bg1"/>
              </a:solidFill>
            </a:endParaRPr>
          </a:p>
          <a:p>
            <a:pPr marL="457200" indent="-457200">
              <a:buFont typeface="Arial" panose="020B0604020202020204" pitchFamily="34" charset="0"/>
              <a:buChar char="•"/>
            </a:pPr>
            <a:r>
              <a:rPr lang="en-US" sz="3200" cap="none" dirty="0" err="1">
                <a:solidFill>
                  <a:schemeClr val="bg1"/>
                </a:solidFill>
              </a:rPr>
              <a:t>GridPix</a:t>
            </a:r>
            <a:r>
              <a:rPr lang="en-US" sz="3200" cap="none" dirty="0">
                <a:solidFill>
                  <a:schemeClr val="bg1"/>
                </a:solidFill>
              </a:rPr>
              <a:t> R&amp;D </a:t>
            </a:r>
            <a:r>
              <a:rPr lang="en-US" sz="2000" cap="none" dirty="0">
                <a:solidFill>
                  <a:schemeClr val="bg1"/>
                </a:solidFill>
              </a:rPr>
              <a:t>(2010-2013)</a:t>
            </a:r>
          </a:p>
          <a:p>
            <a:pPr marL="457200" indent="-457200">
              <a:buFont typeface="Arial" panose="020B0604020202020204" pitchFamily="34" charset="0"/>
              <a:buChar char="•"/>
            </a:pPr>
            <a:r>
              <a:rPr lang="en-US" sz="3200" cap="none" dirty="0" err="1">
                <a:solidFill>
                  <a:schemeClr val="bg1"/>
                </a:solidFill>
              </a:rPr>
              <a:t>SiPMs</a:t>
            </a:r>
            <a:r>
              <a:rPr lang="en-US" sz="3200" cap="none" dirty="0">
                <a:solidFill>
                  <a:schemeClr val="bg1"/>
                </a:solidFill>
              </a:rPr>
              <a:t> R&amp;D </a:t>
            </a:r>
          </a:p>
          <a:p>
            <a:pPr marL="457200" indent="-457200">
              <a:buFont typeface="Arial" panose="020B0604020202020204" pitchFamily="34" charset="0"/>
              <a:buChar char="•"/>
            </a:pPr>
            <a:endParaRPr lang="en-US" sz="3200" cap="none" dirty="0">
              <a:solidFill>
                <a:schemeClr val="bg1"/>
              </a:solidFill>
            </a:endParaRPr>
          </a:p>
        </p:txBody>
      </p:sp>
      <p:sp>
        <p:nvSpPr>
          <p:cNvPr id="41" name="TextBox 40">
            <a:extLst>
              <a:ext uri="{FF2B5EF4-FFF2-40B4-BE49-F238E27FC236}">
                <a16:creationId xmlns="" xmlns:a16="http://schemas.microsoft.com/office/drawing/2014/main" id="{BF5BC0B7-7883-B543-A81D-4B3DBD9376FB}"/>
              </a:ext>
            </a:extLst>
          </p:cNvPr>
          <p:cNvSpPr txBox="1"/>
          <p:nvPr/>
        </p:nvSpPr>
        <p:spPr>
          <a:xfrm>
            <a:off x="-13393" y="8718007"/>
            <a:ext cx="533479" cy="33021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E6223D"/>
                </a:solidFill>
                <a:effectLst/>
                <a:uFillTx/>
                <a:latin typeface="+mn-lt"/>
                <a:ea typeface="+mn-ea"/>
                <a:cs typeface="+mn-cs"/>
                <a:sym typeface="Arial"/>
              </a:rPr>
              <a:t>Nikhef</a:t>
            </a:r>
            <a:r>
              <a:rPr kumimoji="0" lang="en-US" sz="2800" b="0" i="0" u="none" strike="noStrike" cap="none" spc="0" normalizeH="0" baseline="0" dirty="0">
                <a:ln>
                  <a:noFill/>
                </a:ln>
                <a:solidFill>
                  <a:srgbClr val="E6223D"/>
                </a:solidFill>
                <a:effectLst/>
                <a:uFillTx/>
                <a:latin typeface="+mn-lt"/>
                <a:ea typeface="+mn-ea"/>
                <a:cs typeface="+mn-cs"/>
                <a:sym typeface="Arial"/>
              </a:rPr>
              <a:t> responsibility</a:t>
            </a:r>
          </a:p>
        </p:txBody>
      </p:sp>
      <p:grpSp>
        <p:nvGrpSpPr>
          <p:cNvPr id="43" name="Group 42">
            <a:extLst>
              <a:ext uri="{FF2B5EF4-FFF2-40B4-BE49-F238E27FC236}">
                <a16:creationId xmlns="" xmlns:a16="http://schemas.microsoft.com/office/drawing/2014/main" id="{F47CF274-9548-CF4A-BA2E-A0C2ACC9BF02}"/>
              </a:ext>
            </a:extLst>
          </p:cNvPr>
          <p:cNvGrpSpPr/>
          <p:nvPr/>
        </p:nvGrpSpPr>
        <p:grpSpPr>
          <a:xfrm>
            <a:off x="20722515" y="8237512"/>
            <a:ext cx="4060960" cy="3354765"/>
            <a:chOff x="20526636" y="8237512"/>
            <a:chExt cx="4060960" cy="3354765"/>
          </a:xfrm>
        </p:grpSpPr>
        <p:sp>
          <p:nvSpPr>
            <p:cNvPr id="40" name="Rectangle 39">
              <a:extLst>
                <a:ext uri="{FF2B5EF4-FFF2-40B4-BE49-F238E27FC236}">
                  <a16:creationId xmlns="" xmlns:a16="http://schemas.microsoft.com/office/drawing/2014/main" id="{CEB80AA4-BEA7-A844-B3C0-CA558B9E3B9B}"/>
                </a:ext>
              </a:extLst>
            </p:cNvPr>
            <p:cNvSpPr/>
            <p:nvPr/>
          </p:nvSpPr>
          <p:spPr>
            <a:xfrm>
              <a:off x="20526636" y="8237512"/>
              <a:ext cx="4060960" cy="3354765"/>
            </a:xfrm>
            <a:prstGeom prst="rect">
              <a:avLst/>
            </a:prstGeom>
          </p:spPr>
          <p:txBody>
            <a:bodyPr wrap="square">
              <a:spAutoFit/>
            </a:bodyPr>
            <a:lstStyle/>
            <a:p>
              <a:pPr algn="ctr"/>
              <a:r>
                <a:rPr lang="en-US" sz="3600" b="1" cap="none" dirty="0">
                  <a:solidFill>
                    <a:schemeClr val="bg1"/>
                  </a:solidFill>
                </a:rPr>
                <a:t>XAMS </a:t>
              </a:r>
            </a:p>
            <a:p>
              <a:pPr algn="ctr"/>
              <a:r>
                <a:rPr lang="en-US" sz="2400" cap="none" dirty="0">
                  <a:solidFill>
                    <a:schemeClr val="bg1"/>
                  </a:solidFill>
                </a:rPr>
                <a:t>0.5 kg of liquid </a:t>
              </a:r>
              <a:r>
                <a:rPr lang="en-US" sz="2400" cap="none" dirty="0" err="1">
                  <a:solidFill>
                    <a:schemeClr val="bg1"/>
                  </a:solidFill>
                </a:rPr>
                <a:t>Xe</a:t>
              </a:r>
              <a:endParaRPr lang="en-US" sz="2400" cap="none" dirty="0">
                <a:solidFill>
                  <a:schemeClr val="bg1"/>
                </a:solidFill>
              </a:endParaRPr>
            </a:p>
            <a:p>
              <a:pPr algn="ctr"/>
              <a:endParaRPr lang="en-US" sz="2400" cap="none" dirty="0">
                <a:solidFill>
                  <a:schemeClr val="bg1"/>
                </a:solidFill>
              </a:endParaRPr>
            </a:p>
            <a:p>
              <a:pPr marL="457200" indent="-457200">
                <a:buFont typeface="Arial" panose="020B0604020202020204" pitchFamily="34" charset="0"/>
                <a:buChar char="•"/>
              </a:pPr>
              <a:r>
                <a:rPr lang="en-US" sz="3200" cap="none" dirty="0">
                  <a:solidFill>
                    <a:schemeClr val="bg1"/>
                  </a:solidFill>
                </a:rPr>
                <a:t>R&amp;D @ </a:t>
              </a:r>
            </a:p>
            <a:p>
              <a:pPr marL="457200" indent="-457200">
                <a:buFont typeface="Arial" panose="020B0604020202020204" pitchFamily="34" charset="0"/>
                <a:buChar char="•"/>
              </a:pPr>
              <a:r>
                <a:rPr lang="en-US" sz="3200" cap="none" dirty="0">
                  <a:solidFill>
                    <a:schemeClr val="bg1"/>
                  </a:solidFill>
                </a:rPr>
                <a:t>Everything ;-)</a:t>
              </a:r>
            </a:p>
            <a:p>
              <a:pPr marL="457200" indent="-457200">
                <a:buFont typeface="Arial" panose="020B0604020202020204" pitchFamily="34" charset="0"/>
                <a:buChar char="•"/>
              </a:pPr>
              <a:endParaRPr lang="en-US" sz="3200" cap="none" dirty="0">
                <a:solidFill>
                  <a:schemeClr val="bg1"/>
                </a:solidFill>
              </a:endParaRPr>
            </a:p>
            <a:p>
              <a:pPr marL="457200" indent="-457200">
                <a:buFont typeface="Arial" panose="020B0604020202020204" pitchFamily="34" charset="0"/>
                <a:buChar char="•"/>
              </a:pPr>
              <a:endParaRPr lang="en-US" sz="3200" cap="none" dirty="0">
                <a:solidFill>
                  <a:schemeClr val="bg1"/>
                </a:solidFill>
              </a:endParaRPr>
            </a:p>
          </p:txBody>
        </p:sp>
        <p:pic>
          <p:nvPicPr>
            <p:cNvPr id="42" name="Picture 41">
              <a:extLst>
                <a:ext uri="{FF2B5EF4-FFF2-40B4-BE49-F238E27FC236}">
                  <a16:creationId xmlns="" xmlns:a16="http://schemas.microsoft.com/office/drawing/2014/main" id="{27AFE899-A9BA-374C-BFF1-2BF88D3F6E9B}"/>
                </a:ext>
              </a:extLst>
            </p:cNvPr>
            <p:cNvPicPr>
              <a:picLocks noChangeAspect="1"/>
            </p:cNvPicPr>
            <p:nvPr/>
          </p:nvPicPr>
          <p:blipFill>
            <a:blip r:embed="rId7"/>
            <a:stretch>
              <a:fillRect/>
            </a:stretch>
          </p:blipFill>
          <p:spPr>
            <a:xfrm>
              <a:off x="22557116" y="9517802"/>
              <a:ext cx="1417130" cy="575709"/>
            </a:xfrm>
            <a:prstGeom prst="rect">
              <a:avLst/>
            </a:prstGeom>
          </p:spPr>
        </p:pic>
      </p:grpSp>
    </p:spTree>
    <p:extLst>
      <p:ext uri="{BB962C8B-B14F-4D97-AF65-F5344CB8AC3E}">
        <p14:creationId xmlns:p14="http://schemas.microsoft.com/office/powerpoint/2010/main" val="519220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2F48D0CF-CE6C-C941-A518-456E897EB48F}"/>
              </a:ext>
            </a:extLst>
          </p:cNvPr>
          <p:cNvSpPr>
            <a:spLocks noGrp="1"/>
          </p:cNvSpPr>
          <p:nvPr>
            <p:ph type="pic" idx="13"/>
          </p:nvPr>
        </p:nvSpPr>
        <p:spPr/>
      </p:sp>
      <p:sp>
        <p:nvSpPr>
          <p:cNvPr id="2" name="Slide Number Placeholder 1">
            <a:extLst>
              <a:ext uri="{FF2B5EF4-FFF2-40B4-BE49-F238E27FC236}">
                <a16:creationId xmlns="" xmlns:a16="http://schemas.microsoft.com/office/drawing/2014/main" id="{9A6CCE10-1954-9A46-8F12-4BA19DA69873}"/>
              </a:ext>
            </a:extLst>
          </p:cNvPr>
          <p:cNvSpPr>
            <a:spLocks noGrp="1"/>
          </p:cNvSpPr>
          <p:nvPr>
            <p:ph type="sldNum" sz="quarter" idx="4294967295"/>
          </p:nvPr>
        </p:nvSpPr>
        <p:spPr>
          <a:xfrm>
            <a:off x="0" y="12782550"/>
            <a:ext cx="436563" cy="342900"/>
          </a:xfrm>
        </p:spPr>
        <p:txBody>
          <a:bodyPr/>
          <a:lstStyle/>
          <a:p>
            <a:fld id="{86CB4B4D-7CA3-9044-876B-883B54F8677D}" type="slidenum">
              <a:rPr lang="en-US" smtClean="0"/>
              <a:t>6</a:t>
            </a:fld>
            <a:endParaRPr lang="en-US"/>
          </a:p>
        </p:txBody>
      </p:sp>
      <p:sp>
        <p:nvSpPr>
          <p:cNvPr id="3" name="Footer Placeholder 2">
            <a:extLst>
              <a:ext uri="{FF2B5EF4-FFF2-40B4-BE49-F238E27FC236}">
                <a16:creationId xmlns="" xmlns:a16="http://schemas.microsoft.com/office/drawing/2014/main" id="{8E1AD6A7-AABD-BA47-A594-6B424C2FC22E}"/>
              </a:ext>
            </a:extLst>
          </p:cNvPr>
          <p:cNvSpPr>
            <a:spLocks noGrp="1"/>
          </p:cNvSpPr>
          <p:nvPr>
            <p:ph type="ftr" sz="quarter" idx="4294967295"/>
          </p:nvPr>
        </p:nvSpPr>
        <p:spPr>
          <a:xfrm>
            <a:off x="0" y="12285663"/>
            <a:ext cx="17554575" cy="1336675"/>
          </a:xfrm>
        </p:spPr>
        <p:txBody>
          <a:bodyPr/>
          <a:lstStyle/>
          <a:p>
            <a:r>
              <a:rPr lang="nl-NL"/>
              <a:t>Dark Matter and Neutrinos</a:t>
            </a:r>
            <a:endParaRPr lang="nl-NL" dirty="0"/>
          </a:p>
        </p:txBody>
      </p:sp>
      <p:pic>
        <p:nvPicPr>
          <p:cNvPr id="10" name="Picture 9">
            <a:extLst>
              <a:ext uri="{FF2B5EF4-FFF2-40B4-BE49-F238E27FC236}">
                <a16:creationId xmlns="" xmlns:a16="http://schemas.microsoft.com/office/drawing/2014/main" id="{E0CE14EA-3E25-6047-A3BC-C170DEADF36F}"/>
              </a:ext>
            </a:extLst>
          </p:cNvPr>
          <p:cNvPicPr>
            <a:picLocks noChangeAspect="1"/>
          </p:cNvPicPr>
          <p:nvPr/>
        </p:nvPicPr>
        <p:blipFill>
          <a:blip r:embed="rId3"/>
          <a:stretch>
            <a:fillRect/>
          </a:stretch>
        </p:blipFill>
        <p:spPr>
          <a:xfrm>
            <a:off x="-61981" y="-42530"/>
            <a:ext cx="24507959" cy="13864650"/>
          </a:xfrm>
          <a:prstGeom prst="rect">
            <a:avLst/>
          </a:prstGeom>
          <a:noFill/>
        </p:spPr>
      </p:pic>
      <p:sp>
        <p:nvSpPr>
          <p:cNvPr id="11" name="TextBox 10">
            <a:extLst>
              <a:ext uri="{FF2B5EF4-FFF2-40B4-BE49-F238E27FC236}">
                <a16:creationId xmlns="" xmlns:a16="http://schemas.microsoft.com/office/drawing/2014/main" id="{5E143828-9490-E04E-A22A-2551D6F050EB}"/>
              </a:ext>
            </a:extLst>
          </p:cNvPr>
          <p:cNvSpPr txBox="1"/>
          <p:nvPr/>
        </p:nvSpPr>
        <p:spPr>
          <a:xfrm>
            <a:off x="1573619" y="211058"/>
            <a:ext cx="8197757" cy="2164695"/>
          </a:xfrm>
          <a:prstGeom prst="rect">
            <a:avLst/>
          </a:prstGeom>
          <a:solidFill>
            <a:srgbClr val="FFFFFF">
              <a:alpha val="81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7000" b="0" i="0" u="none" strike="noStrike" cap="all" spc="0" normalizeH="0" baseline="0" dirty="0">
                <a:ln>
                  <a:noFill/>
                </a:ln>
                <a:solidFill>
                  <a:schemeClr val="bg1"/>
                </a:solidFill>
                <a:effectLst/>
                <a:uFillTx/>
                <a:latin typeface="+mn-lt"/>
                <a:ea typeface="+mn-ea"/>
                <a:cs typeface="+mn-cs"/>
                <a:sym typeface="Arial"/>
              </a:rPr>
              <a:t>XENON1T @ LNGS</a:t>
            </a:r>
          </a:p>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n-lt"/>
                <a:ea typeface="+mn-ea"/>
                <a:cs typeface="+mn-cs"/>
                <a:sym typeface="Arial"/>
              </a:rPr>
              <a:t>25 institutions from Europe, US, Middle-East</a:t>
            </a:r>
          </a:p>
          <a:p>
            <a:pPr marL="0" marR="0" indent="0" algn="l" defTabSz="825500" rtl="0" fontAlgn="auto" latinLnBrk="0" hangingPunct="0">
              <a:lnSpc>
                <a:spcPct val="100000"/>
              </a:lnSpc>
              <a:spcBef>
                <a:spcPts val="0"/>
              </a:spcBef>
              <a:spcAft>
                <a:spcPts val="0"/>
              </a:spcAft>
              <a:buClrTx/>
              <a:buSzTx/>
              <a:buFontTx/>
              <a:buNone/>
              <a:tabLst/>
            </a:pPr>
            <a:r>
              <a:rPr lang="en-US" sz="3200" cap="none" dirty="0">
                <a:solidFill>
                  <a:schemeClr val="bg1"/>
                </a:solidFill>
              </a:rPr>
              <a:t>150 collaboration members</a:t>
            </a:r>
            <a:endParaRPr kumimoji="0" lang="en-US" sz="3200" b="0" i="0" u="none" strike="noStrike" cap="none" spc="0" normalizeH="0" baseline="0" dirty="0">
              <a:ln>
                <a:noFill/>
              </a:ln>
              <a:solidFill>
                <a:schemeClr val="bg1"/>
              </a:solidFill>
              <a:effectLst/>
              <a:uFillTx/>
              <a:latin typeface="+mn-lt"/>
              <a:ea typeface="+mn-ea"/>
              <a:cs typeface="+mn-cs"/>
              <a:sym typeface="Arial"/>
            </a:endParaRPr>
          </a:p>
        </p:txBody>
      </p:sp>
    </p:spTree>
    <p:extLst>
      <p:ext uri="{BB962C8B-B14F-4D97-AF65-F5344CB8AC3E}">
        <p14:creationId xmlns:p14="http://schemas.microsoft.com/office/powerpoint/2010/main" val="21460185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E376DD8-ADEA-144E-B3CA-74A22C25A759}"/>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 name="Footer Placeholder 2">
            <a:extLst>
              <a:ext uri="{FF2B5EF4-FFF2-40B4-BE49-F238E27FC236}">
                <a16:creationId xmlns="" xmlns:a16="http://schemas.microsoft.com/office/drawing/2014/main" id="{02DDC8D5-37E7-CF42-9ED4-14022778F823}"/>
              </a:ext>
            </a:extLst>
          </p:cNvPr>
          <p:cNvSpPr>
            <a:spLocks noGrp="1"/>
          </p:cNvSpPr>
          <p:nvPr>
            <p:ph type="ftr" sz="quarter" idx="3"/>
          </p:nvPr>
        </p:nvSpPr>
        <p:spPr/>
        <p:txBody>
          <a:bodyPr/>
          <a:lstStyle/>
          <a:p>
            <a:r>
              <a:rPr lang="nl-NL"/>
              <a:t>Dark Matter and Neutrinos</a:t>
            </a:r>
            <a:endParaRPr lang="nl-NL" dirty="0"/>
          </a:p>
        </p:txBody>
      </p:sp>
      <p:pic>
        <p:nvPicPr>
          <p:cNvPr id="11" name="Picture 10"/>
          <p:cNvPicPr>
            <a:picLocks noChangeAspect="1"/>
          </p:cNvPicPr>
          <p:nvPr/>
        </p:nvPicPr>
        <p:blipFill rotWithShape="1">
          <a:blip r:embed="rId3"/>
          <a:srcRect b="22924"/>
          <a:stretch/>
        </p:blipFill>
        <p:spPr>
          <a:xfrm>
            <a:off x="0" y="-329066"/>
            <a:ext cx="24384000" cy="12524534"/>
          </a:xfrm>
          <a:prstGeom prst="rect">
            <a:avLst/>
          </a:prstGeom>
        </p:spPr>
      </p:pic>
    </p:spTree>
    <p:extLst>
      <p:ext uri="{BB962C8B-B14F-4D97-AF65-F5344CB8AC3E}">
        <p14:creationId xmlns:p14="http://schemas.microsoft.com/office/powerpoint/2010/main" val="1900494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6511" y="-411719"/>
            <a:ext cx="28352890" cy="126071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 xmlns:a16="http://schemas.microsoft.com/office/drawing/2014/main" id="{0E376DD8-ADEA-144E-B3CA-74A22C25A759}"/>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3" name="Footer Placeholder 2">
            <a:extLst>
              <a:ext uri="{FF2B5EF4-FFF2-40B4-BE49-F238E27FC236}">
                <a16:creationId xmlns="" xmlns:a16="http://schemas.microsoft.com/office/drawing/2014/main" id="{02DDC8D5-37E7-CF42-9ED4-14022778F823}"/>
              </a:ext>
            </a:extLst>
          </p:cNvPr>
          <p:cNvSpPr>
            <a:spLocks noGrp="1"/>
          </p:cNvSpPr>
          <p:nvPr>
            <p:ph type="ftr" sz="quarter" idx="3"/>
          </p:nvPr>
        </p:nvSpPr>
        <p:spPr/>
        <p:txBody>
          <a:bodyPr/>
          <a:lstStyle/>
          <a:p>
            <a:r>
              <a:rPr lang="nl-NL"/>
              <a:t>Dark Matter and Neutrinos</a:t>
            </a:r>
            <a:endParaRPr lang="nl-NL" dirty="0"/>
          </a:p>
        </p:txBody>
      </p:sp>
      <p:pic>
        <p:nvPicPr>
          <p:cNvPr id="12" name="Picture 11"/>
          <p:cNvPicPr>
            <a:picLocks noChangeAspect="1"/>
          </p:cNvPicPr>
          <p:nvPr/>
        </p:nvPicPr>
        <p:blipFill rotWithShape="1">
          <a:blip r:embed="rId3"/>
          <a:srcRect l="29526"/>
          <a:stretch/>
        </p:blipFill>
        <p:spPr>
          <a:xfrm>
            <a:off x="15916576" y="2219215"/>
            <a:ext cx="8583327" cy="8116455"/>
          </a:xfrm>
          <a:prstGeom prst="rect">
            <a:avLst/>
          </a:prstGeom>
        </p:spPr>
      </p:pic>
      <p:pic>
        <p:nvPicPr>
          <p:cNvPr id="13" name="Picture 12"/>
          <p:cNvPicPr>
            <a:picLocks noChangeAspect="1"/>
          </p:cNvPicPr>
          <p:nvPr/>
        </p:nvPicPr>
        <p:blipFill rotWithShape="1">
          <a:blip r:embed="rId4"/>
          <a:srcRect r="35050"/>
          <a:stretch/>
        </p:blipFill>
        <p:spPr>
          <a:xfrm>
            <a:off x="-640389" y="2219214"/>
            <a:ext cx="7910528" cy="8116455"/>
          </a:xfrm>
          <a:prstGeom prst="rect">
            <a:avLst/>
          </a:prstGeom>
        </p:spPr>
      </p:pic>
      <p:pic>
        <p:nvPicPr>
          <p:cNvPr id="8" name="Picture 7"/>
          <p:cNvPicPr>
            <a:picLocks noChangeAspect="1"/>
          </p:cNvPicPr>
          <p:nvPr/>
        </p:nvPicPr>
        <p:blipFill rotWithShape="1">
          <a:blip r:embed="rId5"/>
          <a:srcRect b="8084"/>
          <a:stretch/>
        </p:blipFill>
        <p:spPr>
          <a:xfrm>
            <a:off x="7275011" y="-411719"/>
            <a:ext cx="9144000" cy="12607186"/>
          </a:xfrm>
          <a:prstGeom prst="rect">
            <a:avLst/>
          </a:prstGeom>
        </p:spPr>
      </p:pic>
    </p:spTree>
    <p:extLst>
      <p:ext uri="{BB962C8B-B14F-4D97-AF65-F5344CB8AC3E}">
        <p14:creationId xmlns:p14="http://schemas.microsoft.com/office/powerpoint/2010/main" val="32071594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8A9E85C-FD40-CB4E-8E23-BFD774273B81}"/>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3" name="Footer Placeholder 2">
            <a:extLst>
              <a:ext uri="{FF2B5EF4-FFF2-40B4-BE49-F238E27FC236}">
                <a16:creationId xmlns="" xmlns:a16="http://schemas.microsoft.com/office/drawing/2014/main" id="{C285C89C-7E96-B240-B481-D067B29C4788}"/>
              </a:ext>
            </a:extLst>
          </p:cNvPr>
          <p:cNvSpPr>
            <a:spLocks noGrp="1"/>
          </p:cNvSpPr>
          <p:nvPr>
            <p:ph type="ftr" sz="quarter" idx="3"/>
          </p:nvPr>
        </p:nvSpPr>
        <p:spPr/>
        <p:txBody>
          <a:bodyPr/>
          <a:lstStyle/>
          <a:p>
            <a:r>
              <a:rPr lang="nl-NL"/>
              <a:t>Dark Matter and Neutrinos</a:t>
            </a:r>
            <a:endParaRPr lang="nl-NL" dirty="0"/>
          </a:p>
        </p:txBody>
      </p:sp>
      <p:sp>
        <p:nvSpPr>
          <p:cNvPr id="4" name="Text Placeholder 3">
            <a:extLst>
              <a:ext uri="{FF2B5EF4-FFF2-40B4-BE49-F238E27FC236}">
                <a16:creationId xmlns="" xmlns:a16="http://schemas.microsoft.com/office/drawing/2014/main" id="{5A1D5A26-8DDD-B747-948D-337B3B4C27FC}"/>
              </a:ext>
            </a:extLst>
          </p:cNvPr>
          <p:cNvSpPr>
            <a:spLocks noGrp="1"/>
          </p:cNvSpPr>
          <p:nvPr>
            <p:ph type="body" sz="half" idx="13"/>
          </p:nvPr>
        </p:nvSpPr>
        <p:spPr>
          <a:xfrm>
            <a:off x="450702" y="1929397"/>
            <a:ext cx="12116940" cy="9815478"/>
          </a:xfrm>
        </p:spPr>
        <p:txBody>
          <a:bodyPr/>
          <a:lstStyle/>
          <a:p>
            <a:r>
              <a:rPr lang="en-US" dirty="0"/>
              <a:t>XENON collaboration (150 people)</a:t>
            </a:r>
          </a:p>
          <a:p>
            <a:pPr marL="685800" lvl="1" indent="-685800">
              <a:buFont typeface="Arial" panose="020B0604020202020204" pitchFamily="34" charset="0"/>
              <a:buChar char="•"/>
            </a:pPr>
            <a:r>
              <a:rPr lang="en-US" dirty="0"/>
              <a:t>M.P. </a:t>
            </a:r>
            <a:r>
              <a:rPr lang="en-US" dirty="0" err="1"/>
              <a:t>Decowski</a:t>
            </a:r>
            <a:endParaRPr lang="en-US" dirty="0"/>
          </a:p>
          <a:p>
            <a:pPr lvl="2" indent="0"/>
            <a:r>
              <a:rPr lang="en-US" sz="3600" dirty="0"/>
              <a:t>	Collaboration Board </a:t>
            </a:r>
            <a:r>
              <a:rPr lang="en-US" sz="2400" dirty="0"/>
              <a:t>(2010 – present)</a:t>
            </a:r>
          </a:p>
          <a:p>
            <a:pPr lvl="2" indent="0"/>
            <a:r>
              <a:rPr lang="en-US" sz="3600" dirty="0"/>
              <a:t>	Publication Board </a:t>
            </a:r>
            <a:r>
              <a:rPr lang="en-US" sz="2400" dirty="0"/>
              <a:t>(2011 – present)</a:t>
            </a:r>
            <a:r>
              <a:rPr lang="en-US" sz="3500" dirty="0"/>
              <a:t>, chair </a:t>
            </a:r>
            <a:r>
              <a:rPr lang="en-US" sz="2400" dirty="0"/>
              <a:t>(2016-2017)</a:t>
            </a:r>
          </a:p>
          <a:p>
            <a:pPr lvl="2" indent="0"/>
            <a:r>
              <a:rPr lang="en-US" sz="3600" dirty="0"/>
              <a:t>	DAQ Work Group Leader </a:t>
            </a:r>
            <a:r>
              <a:rPr lang="en-US" sz="2400" dirty="0"/>
              <a:t>(2010 - present)</a:t>
            </a:r>
            <a:endParaRPr lang="en-US" dirty="0"/>
          </a:p>
          <a:p>
            <a:pPr marL="685800" lvl="1" indent="-685800">
              <a:buFont typeface="Arial" panose="020B0604020202020204" pitchFamily="34" charset="0"/>
              <a:buChar char="•"/>
            </a:pPr>
            <a:r>
              <a:rPr lang="en-US" dirty="0"/>
              <a:t>A.P. </a:t>
            </a:r>
            <a:r>
              <a:rPr lang="en-US" dirty="0" err="1"/>
              <a:t>Colijn</a:t>
            </a:r>
            <a:endParaRPr lang="en-US" sz="4500" dirty="0"/>
          </a:p>
          <a:p>
            <a:pPr lvl="2" indent="0"/>
            <a:r>
              <a:rPr lang="en-US" sz="3600" dirty="0"/>
              <a:t>	Technical Coordinator </a:t>
            </a:r>
            <a:r>
              <a:rPr lang="en-US" sz="2400" dirty="0"/>
              <a:t>(2017 – present)</a:t>
            </a:r>
          </a:p>
          <a:p>
            <a:pPr lvl="2" indent="0"/>
            <a:r>
              <a:rPr lang="en-US" sz="3600" dirty="0"/>
              <a:t>	Cryostat, Support &amp; Alignment WG Leader </a:t>
            </a:r>
            <a:r>
              <a:rPr lang="en-US" sz="2400" dirty="0"/>
              <a:t>(2017 – present)</a:t>
            </a:r>
          </a:p>
          <a:p>
            <a:pPr marL="685800" lvl="1" indent="-685800">
              <a:buFont typeface="Arial" panose="020B0604020202020204" pitchFamily="34" charset="0"/>
              <a:buChar char="•"/>
            </a:pPr>
            <a:r>
              <a:rPr lang="en-US" dirty="0"/>
              <a:t>A. Brown [PD] </a:t>
            </a:r>
          </a:p>
          <a:p>
            <a:pPr lvl="2" indent="0"/>
            <a:r>
              <a:rPr lang="en-US" sz="3600" dirty="0"/>
              <a:t>	Cuts &amp; efficiencies sub-WG Leader</a:t>
            </a:r>
            <a:r>
              <a:rPr lang="en-US" dirty="0"/>
              <a:t> </a:t>
            </a:r>
            <a:r>
              <a:rPr lang="en-US" sz="2400" dirty="0"/>
              <a:t>(2016-2018)</a:t>
            </a:r>
          </a:p>
          <a:p>
            <a:pPr marL="685800" lvl="1" indent="-685800">
              <a:buFont typeface="Arial" panose="020B0604020202020204" pitchFamily="34" charset="0"/>
              <a:buChar char="•"/>
            </a:pPr>
            <a:r>
              <a:rPr lang="en-US" dirty="0"/>
              <a:t>J. </a:t>
            </a:r>
            <a:r>
              <a:rPr lang="en-US" dirty="0" err="1"/>
              <a:t>Aalbers</a:t>
            </a:r>
            <a:r>
              <a:rPr lang="en-US" dirty="0"/>
              <a:t> [PhD]</a:t>
            </a:r>
          </a:p>
          <a:p>
            <a:pPr lvl="2" indent="0"/>
            <a:r>
              <a:rPr lang="en-US" sz="3600" dirty="0"/>
              <a:t>	Cuts &amp; efficiencies sub-WG Leader</a:t>
            </a:r>
            <a:r>
              <a:rPr lang="en-US" dirty="0"/>
              <a:t> </a:t>
            </a:r>
            <a:r>
              <a:rPr lang="en-US" sz="2400" dirty="0"/>
              <a:t>(2018-present)</a:t>
            </a:r>
          </a:p>
          <a:p>
            <a:pPr marL="685800" lvl="1" indent="-685800">
              <a:buFont typeface="Arial" panose="020B0604020202020204" pitchFamily="34" charset="0"/>
              <a:buChar char="•"/>
            </a:pPr>
            <a:r>
              <a:rPr lang="en-US" dirty="0"/>
              <a:t>P.A. </a:t>
            </a:r>
            <a:r>
              <a:rPr lang="en-US" dirty="0" err="1"/>
              <a:t>Breur</a:t>
            </a:r>
            <a:r>
              <a:rPr lang="en-US" dirty="0"/>
              <a:t> [PhD]</a:t>
            </a:r>
          </a:p>
          <a:p>
            <a:pPr lvl="2" indent="0"/>
            <a:r>
              <a:rPr lang="en-US" sz="3600" dirty="0"/>
              <a:t>	Backgrounds sub-WG Leader</a:t>
            </a:r>
            <a:r>
              <a:rPr lang="en-US" dirty="0"/>
              <a:t> </a:t>
            </a:r>
            <a:r>
              <a:rPr lang="en-US" sz="2400" dirty="0"/>
              <a:t>(2016-present)</a:t>
            </a:r>
          </a:p>
          <a:p>
            <a:pPr marL="685800" lvl="1" indent="-685800">
              <a:buFont typeface="Arial" panose="020B0604020202020204" pitchFamily="34" charset="0"/>
              <a:buChar char="•"/>
            </a:pPr>
            <a:endParaRPr lang="en-US" dirty="0"/>
          </a:p>
        </p:txBody>
      </p:sp>
      <p:sp>
        <p:nvSpPr>
          <p:cNvPr id="5" name="Text Placeholder 4">
            <a:extLst>
              <a:ext uri="{FF2B5EF4-FFF2-40B4-BE49-F238E27FC236}">
                <a16:creationId xmlns="" xmlns:a16="http://schemas.microsoft.com/office/drawing/2014/main" id="{4D606C51-2665-E64F-9D72-F05637440125}"/>
              </a:ext>
            </a:extLst>
          </p:cNvPr>
          <p:cNvSpPr>
            <a:spLocks noGrp="1"/>
          </p:cNvSpPr>
          <p:nvPr>
            <p:ph type="body" sz="half" idx="14"/>
          </p:nvPr>
        </p:nvSpPr>
        <p:spPr>
          <a:xfrm>
            <a:off x="12567642" y="2019774"/>
            <a:ext cx="11181358" cy="8146543"/>
          </a:xfrm>
        </p:spPr>
        <p:txBody>
          <a:bodyPr/>
          <a:lstStyle/>
          <a:p>
            <a:r>
              <a:rPr lang="en-US" dirty="0"/>
              <a:t>DARWIN collaboration</a:t>
            </a:r>
          </a:p>
          <a:p>
            <a:pPr marL="685800" lvl="1" indent="-685800">
              <a:buFont typeface="Arial" panose="020B0604020202020204" pitchFamily="34" charset="0"/>
              <a:buChar char="•"/>
            </a:pPr>
            <a:r>
              <a:rPr lang="en-US" dirty="0"/>
              <a:t>M.P. </a:t>
            </a:r>
            <a:r>
              <a:rPr lang="en-US" dirty="0" err="1"/>
              <a:t>Decowski</a:t>
            </a:r>
            <a:endParaRPr lang="en-US" dirty="0"/>
          </a:p>
          <a:p>
            <a:pPr lvl="2" indent="0"/>
            <a:r>
              <a:rPr lang="en-US" sz="3600" dirty="0"/>
              <a:t>	Collaboration Board </a:t>
            </a:r>
            <a:r>
              <a:rPr lang="en-US" sz="2400" dirty="0"/>
              <a:t>(2009 – present)</a:t>
            </a:r>
          </a:p>
          <a:p>
            <a:pPr lvl="2" indent="0"/>
            <a:r>
              <a:rPr lang="en-US" sz="3600" dirty="0"/>
              <a:t>	Publications &amp; Outreach </a:t>
            </a:r>
            <a:r>
              <a:rPr lang="en-US" sz="2400" dirty="0"/>
              <a:t>(2017 – present)</a:t>
            </a:r>
          </a:p>
          <a:p>
            <a:pPr lvl="2" indent="0"/>
            <a:r>
              <a:rPr lang="en-US" sz="3600" dirty="0"/>
              <a:t>	Physics WG Leader </a:t>
            </a:r>
            <a:r>
              <a:rPr lang="en-US" sz="2400" dirty="0"/>
              <a:t>(2009 - 2013)</a:t>
            </a:r>
            <a:endParaRPr lang="en-US" dirty="0"/>
          </a:p>
          <a:p>
            <a:pPr marL="685800" indent="-685800">
              <a:buFont typeface="Arial" panose="020B0604020202020204" pitchFamily="34" charset="0"/>
              <a:buChar char="•"/>
            </a:pPr>
            <a:endParaRPr lang="en-US" dirty="0"/>
          </a:p>
          <a:p>
            <a:pPr marL="685800" indent="-685800">
              <a:buFont typeface="Arial" panose="020B0604020202020204" pitchFamily="34" charset="0"/>
              <a:buChar char="•"/>
            </a:pPr>
            <a:endParaRPr lang="en-US" dirty="0"/>
          </a:p>
        </p:txBody>
      </p:sp>
      <p:sp>
        <p:nvSpPr>
          <p:cNvPr id="6" name="Text Placeholder 5">
            <a:extLst>
              <a:ext uri="{FF2B5EF4-FFF2-40B4-BE49-F238E27FC236}">
                <a16:creationId xmlns="" xmlns:a16="http://schemas.microsoft.com/office/drawing/2014/main" id="{A62329AD-BF70-1C4D-9FB8-9084A34345B4}"/>
              </a:ext>
            </a:extLst>
          </p:cNvPr>
          <p:cNvSpPr>
            <a:spLocks noGrp="1"/>
          </p:cNvSpPr>
          <p:nvPr>
            <p:ph type="body" sz="quarter" idx="15"/>
          </p:nvPr>
        </p:nvSpPr>
        <p:spPr>
          <a:xfrm>
            <a:off x="635000" y="635000"/>
            <a:ext cx="23114000" cy="1077218"/>
          </a:xfrm>
        </p:spPr>
        <p:txBody>
          <a:bodyPr/>
          <a:lstStyle/>
          <a:p>
            <a:r>
              <a:rPr lang="en-US" dirty="0"/>
              <a:t>Leadership positions</a:t>
            </a:r>
          </a:p>
        </p:txBody>
      </p:sp>
      <p:sp>
        <p:nvSpPr>
          <p:cNvPr id="7" name="TextBox 6">
            <a:extLst>
              <a:ext uri="{FF2B5EF4-FFF2-40B4-BE49-F238E27FC236}">
                <a16:creationId xmlns="" xmlns:a16="http://schemas.microsoft.com/office/drawing/2014/main" id="{2CD0F036-2307-1340-92DA-C4B13B232EC2}"/>
              </a:ext>
            </a:extLst>
          </p:cNvPr>
          <p:cNvSpPr txBox="1"/>
          <p:nvPr/>
        </p:nvSpPr>
        <p:spPr>
          <a:xfrm>
            <a:off x="13182284" y="7160329"/>
            <a:ext cx="10566716" cy="318035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4000" cap="none" dirty="0">
                <a:solidFill>
                  <a:schemeClr val="bg1"/>
                </a:solidFill>
              </a:rPr>
              <a:t>Our group is also involved in o</a:t>
            </a:r>
            <a:r>
              <a:rPr kumimoji="0" lang="en-US" sz="4000" b="0" i="0" u="none" strike="noStrike" cap="none" spc="0" normalizeH="0" baseline="0" dirty="0">
                <a:ln>
                  <a:noFill/>
                </a:ln>
                <a:solidFill>
                  <a:schemeClr val="bg1"/>
                </a:solidFill>
                <a:effectLst/>
                <a:uFillTx/>
                <a:latin typeface="+mn-lt"/>
                <a:ea typeface="+mn-ea"/>
                <a:cs typeface="+mn-cs"/>
                <a:sym typeface="Arial"/>
              </a:rPr>
              <a:t>ther projects: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sng" strike="noStrike" cap="none" spc="0" normalizeH="0" baseline="0" dirty="0" err="1">
                <a:ln>
                  <a:noFill/>
                </a:ln>
                <a:solidFill>
                  <a:schemeClr val="bg1"/>
                </a:solidFill>
                <a:effectLst/>
                <a:uFillTx/>
                <a:latin typeface="+mn-lt"/>
                <a:ea typeface="+mn-ea"/>
                <a:cs typeface="+mn-cs"/>
                <a:sym typeface="Arial"/>
              </a:rPr>
              <a:t>KamLAND</a:t>
            </a:r>
            <a:r>
              <a:rPr kumimoji="0" lang="en-US" sz="4000" b="0" i="0" u="sng" strike="noStrike" cap="none" spc="0" normalizeH="0" baseline="0" dirty="0">
                <a:ln>
                  <a:noFill/>
                </a:ln>
                <a:solidFill>
                  <a:schemeClr val="bg1"/>
                </a:solidFill>
                <a:effectLst/>
                <a:uFillTx/>
                <a:latin typeface="+mn-lt"/>
                <a:ea typeface="+mn-ea"/>
                <a:cs typeface="+mn-cs"/>
                <a:sym typeface="Arial"/>
              </a:rPr>
              <a:t>(-Zen</a:t>
            </a:r>
            <a:r>
              <a:rPr kumimoji="0" lang="en-US" sz="4000" b="0" i="0" strike="noStrike" cap="none" spc="0" normalizeH="0" baseline="0" dirty="0">
                <a:ln>
                  <a:noFill/>
                </a:ln>
                <a:solidFill>
                  <a:schemeClr val="bg1"/>
                </a:solidFill>
                <a:effectLst/>
                <a:uFillTx/>
                <a:latin typeface="+mn-lt"/>
                <a:ea typeface="+mn-ea"/>
                <a:cs typeface="+mn-cs"/>
                <a:sym typeface="Arial"/>
              </a:rPr>
              <a:t>) [</a:t>
            </a:r>
            <a:r>
              <a:rPr kumimoji="0" lang="en-US" sz="4000" b="0" i="0" u="none" strike="noStrike" cap="none" spc="0" normalizeH="0" baseline="0" dirty="0">
                <a:ln>
                  <a:noFill/>
                </a:ln>
                <a:solidFill>
                  <a:schemeClr val="bg1"/>
                </a:solidFill>
                <a:effectLst/>
                <a:uFillTx/>
                <a:latin typeface="+mn-lt"/>
                <a:ea typeface="+mn-ea"/>
                <a:cs typeface="+mn-cs"/>
                <a:sym typeface="Arial"/>
              </a:rPr>
              <a:t>M.P. </a:t>
            </a:r>
            <a:r>
              <a:rPr kumimoji="0" lang="en-US" sz="4000" b="0" i="0" u="none" strike="noStrike" cap="none" spc="0" normalizeH="0" baseline="0" dirty="0" err="1">
                <a:ln>
                  <a:noFill/>
                </a:ln>
                <a:solidFill>
                  <a:schemeClr val="bg1"/>
                </a:solidFill>
                <a:effectLst/>
                <a:uFillTx/>
                <a:latin typeface="+mn-lt"/>
                <a:ea typeface="+mn-ea"/>
                <a:cs typeface="+mn-cs"/>
                <a:sym typeface="Arial"/>
              </a:rPr>
              <a:t>Decowski</a:t>
            </a:r>
            <a:r>
              <a:rPr lang="en-US" sz="4000" cap="none" dirty="0">
                <a:solidFill>
                  <a:schemeClr val="bg1"/>
                </a:solidFill>
              </a:rPr>
              <a:t>]: studying neutrino properties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sng" strike="noStrike" cap="none" spc="0" normalizeH="0" baseline="0" dirty="0">
                <a:ln>
                  <a:noFill/>
                </a:ln>
                <a:solidFill>
                  <a:schemeClr val="bg1"/>
                </a:solidFill>
                <a:effectLst/>
                <a:uFillTx/>
                <a:latin typeface="+mn-lt"/>
                <a:ea typeface="+mn-ea"/>
                <a:cs typeface="+mn-cs"/>
                <a:sym typeface="Arial"/>
              </a:rPr>
              <a:t>Modulations</a:t>
            </a:r>
            <a:r>
              <a:rPr kumimoji="0" lang="en-US" sz="4000" b="0" i="0" u="none" strike="noStrike" cap="none" spc="0" normalizeH="0" baseline="0" dirty="0">
                <a:ln>
                  <a:noFill/>
                </a:ln>
                <a:solidFill>
                  <a:schemeClr val="bg1"/>
                </a:solidFill>
                <a:effectLst/>
                <a:uFillTx/>
                <a:latin typeface="+mn-lt"/>
                <a:ea typeface="+mn-ea"/>
                <a:cs typeface="+mn-cs"/>
                <a:sym typeface="Arial"/>
              </a:rPr>
              <a:t> [A.P</a:t>
            </a:r>
            <a:r>
              <a:rPr lang="en-US" sz="4000" cap="none" dirty="0">
                <a:solidFill>
                  <a:schemeClr val="bg1"/>
                </a:solidFill>
              </a:rPr>
              <a:t>. </a:t>
            </a:r>
            <a:r>
              <a:rPr lang="en-US" sz="4000" cap="none" dirty="0" err="1">
                <a:solidFill>
                  <a:schemeClr val="bg1"/>
                </a:solidFill>
              </a:rPr>
              <a:t>Colijn</a:t>
            </a:r>
            <a:r>
              <a:rPr lang="en-US" sz="4000" cap="none" dirty="0">
                <a:solidFill>
                  <a:schemeClr val="bg1"/>
                </a:solidFill>
              </a:rPr>
              <a:t>]: </a:t>
            </a:r>
            <a:br>
              <a:rPr lang="en-US" sz="4000" cap="none" dirty="0">
                <a:solidFill>
                  <a:schemeClr val="bg1"/>
                </a:solidFill>
              </a:rPr>
            </a:br>
            <a:r>
              <a:rPr lang="en-US" sz="4000" cap="none" dirty="0">
                <a:solidFill>
                  <a:schemeClr val="bg1"/>
                </a:solidFill>
              </a:rPr>
              <a:t>investigating the decay law</a:t>
            </a:r>
            <a:r>
              <a:rPr kumimoji="0" lang="en-US" sz="4000" b="0" i="0" u="none" strike="noStrike" cap="none" spc="0" normalizeH="0" baseline="0" dirty="0">
                <a:ln>
                  <a:noFill/>
                </a:ln>
                <a:solidFill>
                  <a:schemeClr val="bg1"/>
                </a:solidFill>
                <a:effectLst/>
                <a:uFillTx/>
                <a:latin typeface="+mn-lt"/>
                <a:ea typeface="+mn-ea"/>
                <a:cs typeface="+mn-cs"/>
                <a:sym typeface="Arial"/>
              </a:rPr>
              <a:t> of radioactivity</a:t>
            </a:r>
          </a:p>
        </p:txBody>
      </p:sp>
    </p:spTree>
    <p:extLst>
      <p:ext uri="{BB962C8B-B14F-4D97-AF65-F5344CB8AC3E}">
        <p14:creationId xmlns:p14="http://schemas.microsoft.com/office/powerpoint/2010/main" val="5978151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recfa_nikhef">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 xmlns:thm15="http://schemas.microsoft.com/office/thememl/2012/main" name="WT_NIKHEF_PRESENTATIE-TEMPLATE" id="{EACE4005-861C-BF4A-97C0-554FE5B33ECB}" vid="{739EF6AC-5BCB-6E47-A47D-B75394F75436}"/>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recfa_nikhef.potx</Template>
  <TotalTime>2915</TotalTime>
  <Words>3437</Words>
  <Application>Microsoft Macintosh PowerPoint</Application>
  <PresentationFormat>Custom</PresentationFormat>
  <Paragraphs>536</Paragraphs>
  <Slides>33</Slides>
  <Notes>33</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recfa_nikhef</vt:lpstr>
      <vt:lpstr>Dark Matter  and Neutrinos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Dorothea </cp:lastModifiedBy>
  <cp:revision>211</cp:revision>
  <dcterms:created xsi:type="dcterms:W3CDTF">2018-04-19T08:20:54Z</dcterms:created>
  <dcterms:modified xsi:type="dcterms:W3CDTF">2018-10-19T10:00:51Z</dcterms:modified>
</cp:coreProperties>
</file>