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0" r:id="rId3"/>
  </p:sldMasterIdLst>
  <p:notesMasterIdLst>
    <p:notesMasterId r:id="rId32"/>
  </p:notesMasterIdLst>
  <p:sldIdLst>
    <p:sldId id="257" r:id="rId4"/>
    <p:sldId id="258" r:id="rId5"/>
    <p:sldId id="260" r:id="rId6"/>
    <p:sldId id="261" r:id="rId7"/>
    <p:sldId id="262" r:id="rId8"/>
    <p:sldId id="259" r:id="rId9"/>
    <p:sldId id="278" r:id="rId10"/>
    <p:sldId id="275" r:id="rId11"/>
    <p:sldId id="273" r:id="rId12"/>
    <p:sldId id="274" r:id="rId13"/>
    <p:sldId id="277" r:id="rId14"/>
    <p:sldId id="279" r:id="rId15"/>
    <p:sldId id="265" r:id="rId16"/>
    <p:sldId id="280" r:id="rId17"/>
    <p:sldId id="283" r:id="rId18"/>
    <p:sldId id="285" r:id="rId19"/>
    <p:sldId id="287" r:id="rId20"/>
    <p:sldId id="281" r:id="rId21"/>
    <p:sldId id="286" r:id="rId22"/>
    <p:sldId id="289" r:id="rId23"/>
    <p:sldId id="294" r:id="rId24"/>
    <p:sldId id="288" r:id="rId25"/>
    <p:sldId id="296" r:id="rId26"/>
    <p:sldId id="290" r:id="rId27"/>
    <p:sldId id="291" r:id="rId28"/>
    <p:sldId id="292" r:id="rId29"/>
    <p:sldId id="293" r:id="rId30"/>
    <p:sldId id="295" r:id="rId31"/>
  </p:sldIdLst>
  <p:sldSz cx="12192000" cy="6858000"/>
  <p:notesSz cx="6858000" cy="9144000"/>
  <p:defaultTextStyle>
    <a:defPPr>
      <a:defRPr lang="nl-NL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FF"/>
    <a:srgbClr val="FF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8025" autoAdjust="0"/>
    <p:restoredTop sz="94694" autoAdjust="0"/>
  </p:normalViewPr>
  <p:slideViewPr>
    <p:cSldViewPr snapToGrid="0">
      <p:cViewPr varScale="1">
        <p:scale>
          <a:sx n="67" d="100"/>
          <a:sy n="67" d="100"/>
        </p:scale>
        <p:origin x="-12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C61C0-905D-430B-81D6-5E13081DB341}" type="datetimeFigureOut">
              <a:rPr lang="nl-NL" smtClean="0"/>
              <a:t>19-10-2018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A1DC9-A597-48BC-8484-2D2E30DB929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908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A1DC9-A597-48BC-8484-2D2E30DB929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30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488FF-B186-4BA2-A4A5-1066FC326D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1608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488FF-B186-4BA2-A4A5-1066FC326D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795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488FF-B186-4BA2-A4A5-1066FC326D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76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xmlns="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5261240" y="225556"/>
            <a:ext cx="12612227" cy="711967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xmlns="" id="{BAC67337-8AC0-C14F-A460-33C8E6FC0296}"/>
              </a:ext>
            </a:extLst>
          </p:cNvPr>
          <p:cNvSpPr/>
          <p:nvPr userDrawn="1"/>
        </p:nvSpPr>
        <p:spPr>
          <a:xfrm>
            <a:off x="9682908" y="1423"/>
            <a:ext cx="2555925" cy="685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xmlns="" id="{D94CC9BE-E0E2-DD44-99EA-8079FEA30B0A}"/>
              </a:ext>
            </a:extLst>
          </p:cNvPr>
          <p:cNvSpPr/>
          <p:nvPr userDrawn="1"/>
        </p:nvSpPr>
        <p:spPr>
          <a:xfrm>
            <a:off x="-1092" y="1422"/>
            <a:ext cx="9683999" cy="3525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317502" y="4182545"/>
            <a:ext cx="6981825" cy="2357427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450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7691968" y="3622578"/>
            <a:ext cx="3257485" cy="291026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317502" y="3620976"/>
            <a:ext cx="6981825" cy="467343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317503"/>
            <a:ext cx="2540000" cy="997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22562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15607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xmlns="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4714965" y="-4150893"/>
            <a:ext cx="7546067" cy="1171954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xmlns="" id="{96100131-228D-D34D-9A53-6D440D784316}"/>
              </a:ext>
            </a:extLst>
          </p:cNvPr>
          <p:cNvSpPr/>
          <p:nvPr userDrawn="1"/>
        </p:nvSpPr>
        <p:spPr>
          <a:xfrm rot="10800000">
            <a:off x="-53524" y="1423"/>
            <a:ext cx="8533155" cy="685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xmlns="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8764457" y="3622578"/>
            <a:ext cx="3108955" cy="291026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317502" y="4182545"/>
            <a:ext cx="6981825" cy="2357427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4500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317502" y="3620976"/>
            <a:ext cx="6981825" cy="467343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317503"/>
            <a:ext cx="2540000" cy="997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237049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xmlns="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xmlns="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21973" y="-1684701"/>
            <a:ext cx="12873988" cy="892280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xmlns="" id="{2F26257E-A76C-5E40-B770-327856CFA5B4}"/>
              </a:ext>
            </a:extLst>
          </p:cNvPr>
          <p:cNvSpPr/>
          <p:nvPr userDrawn="1"/>
        </p:nvSpPr>
        <p:spPr>
          <a:xfrm rot="10800000">
            <a:off x="-53524" y="1423"/>
            <a:ext cx="8533155" cy="685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xmlns="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8764457" y="3622578"/>
            <a:ext cx="3108955" cy="291026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317502" y="4182545"/>
            <a:ext cx="6981825" cy="2357427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4500" cap="all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317502" y="3620976"/>
            <a:ext cx="6981825" cy="467343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xmlns="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317502" y="317503"/>
            <a:ext cx="2540001" cy="997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219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xmlns="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xmlns="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964189" y="-791200"/>
            <a:ext cx="10261799" cy="882755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xmlns="" id="{649A8509-C260-3449-8987-DC7F00F54DDA}"/>
              </a:ext>
            </a:extLst>
          </p:cNvPr>
          <p:cNvSpPr/>
          <p:nvPr userDrawn="1"/>
        </p:nvSpPr>
        <p:spPr>
          <a:xfrm rot="10800000">
            <a:off x="-53524" y="1423"/>
            <a:ext cx="8533155" cy="685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xmlns="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8764457" y="3622578"/>
            <a:ext cx="3108955" cy="291026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xmlns="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317502" y="317503"/>
            <a:ext cx="2540001" cy="99779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317502" y="4182545"/>
            <a:ext cx="6981825" cy="2357427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4500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317502" y="3620976"/>
            <a:ext cx="6981825" cy="467343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9826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xmlns="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xmlns="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17500" y="317503"/>
            <a:ext cx="2540000" cy="997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xmlns="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255343" y="-133350"/>
            <a:ext cx="10957916" cy="7073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xmlns="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8764457" y="3622578"/>
            <a:ext cx="3108955" cy="291026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317502" y="4182545"/>
            <a:ext cx="6981825" cy="2357427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4500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317502" y="3620976"/>
            <a:ext cx="6981825" cy="467343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19019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317501" y="1714500"/>
            <a:ext cx="5589027" cy="4064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286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xmlns="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xmlns="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0" y="317502"/>
            <a:ext cx="11557000" cy="53860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44587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317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286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xmlns="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xmlns="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0" y="317502"/>
            <a:ext cx="11557000" cy="53860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93253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6462"/>
            <a:ext cx="12192000" cy="1325563"/>
          </a:xfrm>
        </p:spPr>
        <p:txBody>
          <a:bodyPr>
            <a:normAutofit/>
          </a:bodyPr>
          <a:lstStyle>
            <a:lvl1pPr algn="ctr"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12192000" cy="365125"/>
          </a:xfrm>
          <a:solidFill>
            <a:srgbClr val="FF0000"/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nl-NL" dirty="0" smtClean="0"/>
              <a:t>The Netherlands </a:t>
            </a:r>
            <a:r>
              <a:rPr lang="nl-NL" dirty="0" err="1" smtClean="0"/>
              <a:t>rECFA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19 </a:t>
            </a:r>
            <a:r>
              <a:rPr lang="nl-NL" dirty="0" err="1" smtClean="0"/>
              <a:t>October</a:t>
            </a:r>
            <a:r>
              <a:rPr lang="nl-NL" dirty="0" smtClean="0"/>
              <a:t>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4406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xmlns="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xmlns="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317503" y="317501"/>
            <a:ext cx="5590679" cy="38985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xmlns="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317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xmlns="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86767" y="2"/>
            <a:ext cx="5905236" cy="6096001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112603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317501" y="323641"/>
            <a:ext cx="2858427" cy="5464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3556761" y="0"/>
            <a:ext cx="8635240" cy="6096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xmlns="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966133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6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7" name="Vorm"/>
          <p:cNvSpPr/>
          <p:nvPr/>
        </p:nvSpPr>
        <p:spPr>
          <a:xfrm rot="10800000">
            <a:off x="10277844" y="6096000"/>
            <a:ext cx="191415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xmlns="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0" y="317502"/>
            <a:ext cx="11557000" cy="53860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xmlns="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317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xmlns="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6287328" y="1714500"/>
            <a:ext cx="5589027" cy="4064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170937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6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7" name="Vorm"/>
          <p:cNvSpPr/>
          <p:nvPr/>
        </p:nvSpPr>
        <p:spPr>
          <a:xfrm rot="10800000">
            <a:off x="10277844" y="6096000"/>
            <a:ext cx="191415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xmlns="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317501" y="1714500"/>
            <a:ext cx="5589027" cy="4064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xmlns="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286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xmlns="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0" y="317502"/>
            <a:ext cx="11557000" cy="53860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716329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6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7" name="Vorm"/>
          <p:cNvSpPr/>
          <p:nvPr/>
        </p:nvSpPr>
        <p:spPr>
          <a:xfrm rot="10800000">
            <a:off x="10277844" y="6096000"/>
            <a:ext cx="191415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xmlns="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317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xmlns="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286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xmlns="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0" y="317502"/>
            <a:ext cx="11557000" cy="53860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88635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6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7" name="Vorm"/>
          <p:cNvSpPr/>
          <p:nvPr/>
        </p:nvSpPr>
        <p:spPr>
          <a:xfrm rot="10800000">
            <a:off x="10277844" y="6096000"/>
            <a:ext cx="191415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xmlns="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317503" y="317501"/>
            <a:ext cx="5590679" cy="38985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xmlns="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317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xmlns="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86767" y="2"/>
            <a:ext cx="5905236" cy="6096001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2280183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6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7" name="Vorm"/>
          <p:cNvSpPr/>
          <p:nvPr/>
        </p:nvSpPr>
        <p:spPr>
          <a:xfrm rot="10800000">
            <a:off x="10277844" y="6096000"/>
            <a:ext cx="191415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xmlns="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317501" y="323641"/>
            <a:ext cx="2858427" cy="5464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xmlns="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556761" y="0"/>
            <a:ext cx="8635240" cy="6096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607415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1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2" name="Vorm"/>
          <p:cNvSpPr/>
          <p:nvPr/>
        </p:nvSpPr>
        <p:spPr>
          <a:xfrm rot="10800000">
            <a:off x="10277844" y="6096000"/>
            <a:ext cx="191415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xmlns="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0" y="317502"/>
            <a:ext cx="11557000" cy="53860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xmlns="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317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xmlns="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6287328" y="1714500"/>
            <a:ext cx="5589027" cy="4064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189654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1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2" name="Vorm"/>
          <p:cNvSpPr/>
          <p:nvPr/>
        </p:nvSpPr>
        <p:spPr>
          <a:xfrm rot="10800000">
            <a:off x="10277844" y="6096000"/>
            <a:ext cx="191415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317501" y="1714500"/>
            <a:ext cx="5589027" cy="4064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286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xmlns="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0" y="317502"/>
            <a:ext cx="11557000" cy="53860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6854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2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3" name="Vorm"/>
          <p:cNvSpPr/>
          <p:nvPr/>
        </p:nvSpPr>
        <p:spPr>
          <a:xfrm rot="10800000">
            <a:off x="10277844" y="6096000"/>
            <a:ext cx="191415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317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286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xmlns="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0" y="317502"/>
            <a:ext cx="11557000" cy="53860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91549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488FF-B186-4BA2-A4A5-1066FC326D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82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3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4" name="Vorm"/>
          <p:cNvSpPr/>
          <p:nvPr/>
        </p:nvSpPr>
        <p:spPr>
          <a:xfrm rot="10800000">
            <a:off x="10277844" y="6096000"/>
            <a:ext cx="191415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317503" y="317501"/>
            <a:ext cx="5590679" cy="38985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317503" y="1714500"/>
            <a:ext cx="5590679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6286767" y="2"/>
            <a:ext cx="5905236" cy="6096001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674348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3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4" name="Vorm"/>
          <p:cNvSpPr/>
          <p:nvPr/>
        </p:nvSpPr>
        <p:spPr>
          <a:xfrm rot="10800000">
            <a:off x="10277844" y="6096000"/>
            <a:ext cx="191415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xmlns="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317501" y="323641"/>
            <a:ext cx="2858427" cy="5464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xmlns="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556761" y="0"/>
            <a:ext cx="8635240" cy="6096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396022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68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1" y="317502"/>
            <a:ext cx="9920619" cy="53860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xmlns="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5473701" y="1714500"/>
            <a:ext cx="4764419" cy="4064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xmlns="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3175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97015605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19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54610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3175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1" y="317502"/>
            <a:ext cx="9920619" cy="53860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966966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19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xmlns="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3175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xmlns="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317502" y="317501"/>
            <a:ext cx="4763625" cy="38985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xmlns="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3385" y="0"/>
            <a:ext cx="6042057" cy="6096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31195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19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xmlns="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317501" y="323641"/>
            <a:ext cx="2858427" cy="5464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xmlns="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561479" y="-8162"/>
            <a:ext cx="7950167" cy="6104164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134695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33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5473701" y="1714500"/>
            <a:ext cx="4764419" cy="4064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3175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1" y="317502"/>
            <a:ext cx="9920619" cy="53860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56551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85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388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317501" y="1714500"/>
            <a:ext cx="4764419" cy="4064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54610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1" y="317502"/>
            <a:ext cx="9920619" cy="53860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77150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36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439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54610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3175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1" y="317502"/>
            <a:ext cx="9920619" cy="53860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473134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88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491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3175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317502" y="317501"/>
            <a:ext cx="4763625" cy="38985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xmlns="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3385" y="0"/>
            <a:ext cx="6042057" cy="6096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93678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488FF-B186-4BA2-A4A5-1066FC326D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1392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38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541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317501" y="323641"/>
            <a:ext cx="2858427" cy="5464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xmlns="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xmlns="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561479" y="-8162"/>
            <a:ext cx="7950167" cy="6104164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558815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50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51" name="Vorm"/>
          <p:cNvSpPr/>
          <p:nvPr/>
        </p:nvSpPr>
        <p:spPr>
          <a:xfrm rot="10800000">
            <a:off x="10277844" y="6096000"/>
            <a:ext cx="191415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5473701" y="1714500"/>
            <a:ext cx="4764419" cy="4064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3175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xmlns="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xmlns="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1" y="317502"/>
            <a:ext cx="9920619" cy="53860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905063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02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405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317501" y="1714500"/>
            <a:ext cx="4764419" cy="4064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54610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1" y="317502"/>
            <a:ext cx="9920619" cy="53860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39557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53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456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54610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3175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1" y="317502"/>
            <a:ext cx="9920619" cy="53860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371709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05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508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317502" y="1714500"/>
            <a:ext cx="4763625" cy="40732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317502" y="317501"/>
            <a:ext cx="4763625" cy="38985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5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xmlns="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3385" y="0"/>
            <a:ext cx="6042057" cy="6096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57030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54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557" name="Groepeer"/>
          <p:cNvGrpSpPr/>
          <p:nvPr/>
        </p:nvGrpSpPr>
        <p:grpSpPr>
          <a:xfrm>
            <a:off x="10277845" y="0"/>
            <a:ext cx="1914159" cy="68580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317501" y="323641"/>
            <a:ext cx="2858427" cy="5464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xmlns="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xmlns="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561479" y="-8162"/>
            <a:ext cx="7950167" cy="6104164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959883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30990" y="-9758"/>
            <a:ext cx="12253980" cy="6877515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754975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6329" y="0"/>
            <a:ext cx="12208329" cy="6882248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317500" y="4774991"/>
            <a:ext cx="3066720" cy="1759368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28196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4465" y="-16693"/>
            <a:ext cx="11250793" cy="6875057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9427635" y="323643"/>
            <a:ext cx="2443031" cy="6210719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92098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4465" y="-30897"/>
            <a:ext cx="12234565" cy="6889263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4" tIns="45718" rIns="91434" bIns="45718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8385739" y="323643"/>
            <a:ext cx="3484927" cy="1997692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47252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488FF-B186-4BA2-A4A5-1066FC326D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8735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3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1"/>
            <a:ext cx="10414000" cy="7937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14294" algn="ctr">
              <a:spcBef>
                <a:spcPts val="0"/>
              </a:spcBef>
              <a:buSzTx/>
              <a:buNone/>
              <a:defRPr sz="2700"/>
            </a:lvl2pPr>
            <a:lvl3pPr marL="0" indent="228589" algn="ctr">
              <a:spcBef>
                <a:spcPts val="0"/>
              </a:spcBef>
              <a:buSzTx/>
              <a:buNone/>
              <a:defRPr sz="2700"/>
            </a:lvl3pPr>
            <a:lvl4pPr marL="0" indent="342883" algn="ctr">
              <a:spcBef>
                <a:spcPts val="0"/>
              </a:spcBef>
              <a:buSzTx/>
              <a:buNone/>
              <a:defRPr sz="2700"/>
            </a:lvl4pPr>
            <a:lvl5pPr marL="0" indent="457177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0509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62984" y="336551"/>
            <a:ext cx="9067800" cy="4368800"/>
          </a:xfrm>
          <a:prstGeom prst="rect">
            <a:avLst/>
          </a:prstGeom>
        </p:spPr>
        <p:txBody>
          <a:bodyPr lIns="45718" tIns="22859" rIns="45718" bIns="2285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3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1"/>
            <a:ext cx="11557000" cy="7937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14294" algn="ctr">
              <a:spcBef>
                <a:spcPts val="0"/>
              </a:spcBef>
              <a:buSzTx/>
              <a:buNone/>
              <a:defRPr sz="2700"/>
            </a:lvl2pPr>
            <a:lvl3pPr marL="0" indent="228589" algn="ctr">
              <a:spcBef>
                <a:spcPts val="0"/>
              </a:spcBef>
              <a:buSzTx/>
              <a:buNone/>
              <a:defRPr sz="2700"/>
            </a:lvl3pPr>
            <a:lvl4pPr marL="0" indent="342883" algn="ctr">
              <a:spcBef>
                <a:spcPts val="0"/>
              </a:spcBef>
              <a:buSzTx/>
              <a:buNone/>
              <a:defRPr sz="2700"/>
            </a:lvl4pPr>
            <a:lvl5pPr marL="0" indent="457177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3784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3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9870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582993" y="476249"/>
            <a:ext cx="4762500" cy="5734051"/>
          </a:xfrm>
          <a:prstGeom prst="rect">
            <a:avLst/>
          </a:prstGeom>
        </p:spPr>
        <p:txBody>
          <a:bodyPr lIns="45718" tIns="22859" rIns="45718" bIns="2285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2" y="476251"/>
            <a:ext cx="5111751" cy="2774951"/>
          </a:xfrm>
          <a:prstGeom prst="rect">
            <a:avLst/>
          </a:prstGeom>
        </p:spPr>
        <p:txBody>
          <a:bodyPr anchor="b"/>
          <a:lstStyle>
            <a:lvl1pPr>
              <a:defRPr sz="43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2" y="3263900"/>
            <a:ext cx="5111751" cy="28638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14294" algn="ctr">
              <a:spcBef>
                <a:spcPts val="0"/>
              </a:spcBef>
              <a:buSzTx/>
              <a:buNone/>
              <a:defRPr sz="2700"/>
            </a:lvl2pPr>
            <a:lvl3pPr marL="0" indent="228589" algn="ctr">
              <a:spcBef>
                <a:spcPts val="0"/>
              </a:spcBef>
              <a:buSzTx/>
              <a:buNone/>
              <a:defRPr sz="2700"/>
            </a:lvl3pPr>
            <a:lvl4pPr marL="0" indent="342883" algn="ctr">
              <a:spcBef>
                <a:spcPts val="0"/>
              </a:spcBef>
              <a:buSzTx/>
              <a:buNone/>
              <a:defRPr sz="2700"/>
            </a:lvl4pPr>
            <a:lvl5pPr marL="0" indent="457177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0736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0222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8186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584953" y="1574800"/>
            <a:ext cx="4762500" cy="4648200"/>
          </a:xfrm>
          <a:prstGeom prst="rect">
            <a:avLst/>
          </a:prstGeom>
        </p:spPr>
        <p:txBody>
          <a:bodyPr lIns="45718" tIns="22859" rIns="45718" bIns="2285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1" y="1574800"/>
            <a:ext cx="5111751" cy="4648200"/>
          </a:xfrm>
          <a:prstGeom prst="rect">
            <a:avLst/>
          </a:prstGeom>
        </p:spPr>
        <p:txBody>
          <a:bodyPr/>
          <a:lstStyle>
            <a:lvl1pPr marL="279386" indent="-279386">
              <a:spcBef>
                <a:spcPts val="2251"/>
              </a:spcBef>
              <a:defRPr sz="1900"/>
            </a:lvl1pPr>
            <a:lvl2pPr marL="558773" indent="-279386">
              <a:spcBef>
                <a:spcPts val="2251"/>
              </a:spcBef>
              <a:defRPr sz="1900"/>
            </a:lvl2pPr>
            <a:lvl3pPr marL="838158" indent="-279386">
              <a:spcBef>
                <a:spcPts val="2251"/>
              </a:spcBef>
              <a:defRPr sz="1900"/>
            </a:lvl3pPr>
            <a:lvl4pPr marL="1117544" indent="-279386">
              <a:spcBef>
                <a:spcPts val="2251"/>
              </a:spcBef>
              <a:defRPr sz="1900"/>
            </a:lvl4pPr>
            <a:lvl5pPr marL="1396930" indent="-279386">
              <a:spcBef>
                <a:spcPts val="2251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0853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3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6282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880349" y="3524251"/>
            <a:ext cx="3702051" cy="2774951"/>
          </a:xfrm>
          <a:prstGeom prst="rect">
            <a:avLst/>
          </a:prstGeom>
        </p:spPr>
        <p:txBody>
          <a:bodyPr lIns="45718" tIns="22859" rIns="45718" bIns="2285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880349" y="565151"/>
            <a:ext cx="3702051" cy="2774951"/>
          </a:xfrm>
          <a:prstGeom prst="rect">
            <a:avLst/>
          </a:prstGeom>
        </p:spPr>
        <p:txBody>
          <a:bodyPr lIns="45718" tIns="22859" rIns="45718" bIns="2285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603251" y="565149"/>
            <a:ext cx="7086600" cy="5734051"/>
          </a:xfrm>
          <a:prstGeom prst="rect">
            <a:avLst/>
          </a:prstGeom>
        </p:spPr>
        <p:txBody>
          <a:bodyPr lIns="45718" tIns="22859" rIns="45718" bIns="2285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7349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3802" y="4476751"/>
            <a:ext cx="9810751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3802" y="3034537"/>
            <a:ext cx="9810751" cy="42062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1656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488FF-B186-4BA2-A4A5-1066FC326D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6226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45718" tIns="22859" rIns="45718" bIns="2285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51445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0339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hthoek"/>
          <p:cNvSpPr/>
          <p:nvPr/>
        </p:nvSpPr>
        <p:spPr>
          <a:xfrm>
            <a:off x="0" y="-8754"/>
            <a:ext cx="12202829" cy="939483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marR="20319" defTabSz="457177" hangingPunct="0">
              <a:defRPr sz="3200"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43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297273" y="85544"/>
            <a:ext cx="10281208" cy="750888"/>
          </a:xfrm>
          <a:prstGeom prst="rect">
            <a:avLst/>
          </a:prstGeom>
        </p:spPr>
        <p:txBody>
          <a:bodyPr wrap="square" lIns="35718" tIns="35718" rIns="35718" bIns="35718">
            <a:spAutoFit/>
          </a:bodyPr>
          <a:lstStyle>
            <a:lvl1pPr marL="0" indent="0" defTabSz="410744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1" name="Rectangle"/>
          <p:cNvSpPr/>
          <p:nvPr/>
        </p:nvSpPr>
        <p:spPr>
          <a:xfrm>
            <a:off x="-73718" y="6393659"/>
            <a:ext cx="12339435" cy="493740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410744" hangingPunct="0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22" name="Tekstvak 13"/>
          <p:cNvSpPr txBox="1"/>
          <p:nvPr/>
        </p:nvSpPr>
        <p:spPr>
          <a:xfrm>
            <a:off x="214031" y="6443255"/>
            <a:ext cx="5629308" cy="333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/>
          <a:p>
            <a:pPr defTabSz="228589" hangingPunct="0">
              <a:defRPr sz="270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500" kern="0" dirty="0">
                <a:solidFill>
                  <a:srgbClr val="FFFFFF"/>
                </a:solidFill>
                <a:latin typeface="Helvetica" panose="020B0604020202020204" pitchFamily="34" charset="0"/>
                <a:ea typeface="Akkurat Std"/>
                <a:cs typeface="Helvetica" panose="020B0604020202020204" pitchFamily="34" charset="0"/>
                <a:sym typeface="Akkurat Std"/>
              </a:rPr>
              <a:t>NWO-Large site visit </a:t>
            </a:r>
            <a:r>
              <a:rPr sz="1500" kern="0" dirty="0">
                <a:solidFill>
                  <a:srgbClr val="FFFFFF"/>
                </a:solidFill>
                <a:latin typeface="Helvetica" panose="020B0604020202020204" pitchFamily="34" charset="0"/>
                <a:ea typeface="Akkurat Std"/>
                <a:cs typeface="Helvetica" panose="020B0604020202020204" pitchFamily="34" charset="0"/>
                <a:sym typeface="Akkurat Std"/>
              </a:rPr>
              <a:t>– </a:t>
            </a:r>
            <a:r>
              <a:rPr lang="en-US" sz="1500" kern="0" dirty="0">
                <a:solidFill>
                  <a:srgbClr val="FFFFFF"/>
                </a:solidFill>
                <a:latin typeface="Helvetica" panose="020B0604020202020204" pitchFamily="34" charset="0"/>
                <a:ea typeface="Akkurat Std"/>
                <a:cs typeface="Helvetica" panose="020B0604020202020204" pitchFamily="34" charset="0"/>
                <a:sym typeface="Akkurat Std"/>
              </a:rPr>
              <a:t>Wednesday April</a:t>
            </a:r>
            <a:r>
              <a:rPr sz="1500" kern="0" dirty="0">
                <a:solidFill>
                  <a:srgbClr val="FFFFFF"/>
                </a:solidFill>
                <a:latin typeface="Helvetica" panose="020B0604020202020204" pitchFamily="34" charset="0"/>
                <a:ea typeface="Akkurat Std"/>
                <a:cs typeface="Helvetica" panose="020B0604020202020204" pitchFamily="34" charset="0"/>
                <a:sym typeface="Akkurat Std"/>
              </a:rPr>
              <a:t> </a:t>
            </a:r>
            <a:r>
              <a:rPr lang="en-US" sz="1500" kern="0" dirty="0">
                <a:solidFill>
                  <a:srgbClr val="FFFFFF"/>
                </a:solidFill>
                <a:latin typeface="Helvetica" panose="020B0604020202020204" pitchFamily="34" charset="0"/>
                <a:ea typeface="Akkurat Std"/>
                <a:cs typeface="Helvetica" panose="020B0604020202020204" pitchFamily="34" charset="0"/>
                <a:sym typeface="Akkurat Std"/>
              </a:rPr>
              <a:t>4,</a:t>
            </a:r>
            <a:r>
              <a:rPr sz="1500" kern="0" dirty="0">
                <a:solidFill>
                  <a:srgbClr val="FFFFFF"/>
                </a:solidFill>
                <a:latin typeface="Helvetica" panose="020B0604020202020204" pitchFamily="34" charset="0"/>
                <a:ea typeface="Akkurat Std"/>
                <a:cs typeface="Helvetica" panose="020B0604020202020204" pitchFamily="34" charset="0"/>
                <a:sym typeface="Akkurat Std"/>
              </a:rPr>
              <a:t> 2018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55299" y="6458479"/>
            <a:ext cx="307776" cy="302966"/>
          </a:xfrm>
          <a:prstGeom prst="rect">
            <a:avLst/>
          </a:prstGeom>
        </p:spPr>
        <p:txBody>
          <a:bodyPr lIns="35718" tIns="35718" rIns="35718" bIns="35718"/>
          <a:lstStyle>
            <a:lvl1pPr>
              <a:defRPr sz="1500" b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/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0676282" y="51322"/>
            <a:ext cx="1428751" cy="828207"/>
            <a:chOff x="21352561" y="102639"/>
            <a:chExt cx="2857500" cy="1656414"/>
          </a:xfrm>
        </p:grpSpPr>
        <p:pic>
          <p:nvPicPr>
            <p:cNvPr id="124" name="pasted-image.png" descr="pasted-image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8344C"/>
                </a:clrFrom>
                <a:clrTo>
                  <a:srgbClr val="E8344C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21450423" y="102639"/>
              <a:ext cx="2661776" cy="12014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352561" y="1120878"/>
              <a:ext cx="2857500" cy="638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9883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ffice-thema"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hthoek"/>
          <p:cNvSpPr/>
          <p:nvPr/>
        </p:nvSpPr>
        <p:spPr>
          <a:xfrm>
            <a:off x="0" y="-8754"/>
            <a:ext cx="12202829" cy="939483"/>
          </a:xfrm>
          <a:prstGeom prst="rect">
            <a:avLst/>
          </a:prstGeom>
          <a:solidFill>
            <a:srgbClr val="E3D88A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marR="20319" defTabSz="457177" hangingPunct="0">
              <a:defRPr sz="3200"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43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Afbeelding 8" descr="Afbeelding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68143"/>
            <a:ext cx="12192000" cy="504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Afbeelding 11" descr="Afbeelding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flipV="1">
            <a:off x="9256431" y="7575"/>
            <a:ext cx="2946400" cy="184785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kstvak 13"/>
          <p:cNvSpPr txBox="1"/>
          <p:nvPr/>
        </p:nvSpPr>
        <p:spPr>
          <a:xfrm>
            <a:off x="214031" y="5450671"/>
            <a:ext cx="3894668" cy="2318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/>
          <a:p>
            <a:pPr defTabSz="228589" hangingPunct="0">
              <a:defRPr sz="270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sz="3600" b="1" kern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rPr>
              <a:t>NWO site visit – Monday September 19 - 2017</a:t>
            </a:r>
          </a:p>
        </p:txBody>
      </p:sp>
      <p:sp>
        <p:nvSpPr>
          <p:cNvPr id="135" name="Tijdelijke aanduiding voor inhoud 2"/>
          <p:cNvSpPr txBox="1"/>
          <p:nvPr/>
        </p:nvSpPr>
        <p:spPr>
          <a:xfrm>
            <a:off x="332015" y="1059454"/>
            <a:ext cx="10515600" cy="6560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59" tIns="22859" rIns="22859" bIns="22859">
            <a:spAutoFit/>
          </a:bodyPr>
          <a:lstStyle>
            <a:lvl1pPr marL="627179" marR="57798" indent="-586539" algn="l" defTabSz="1295400">
              <a:spcBef>
                <a:spcPts val="1000"/>
              </a:spcBef>
              <a:buSzPct val="100000"/>
              <a:buChar char="•"/>
              <a:defRPr sz="6500" b="0"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5" marR="57798" indent="-546285" algn="l" defTabSz="1295400">
              <a:spcBef>
                <a:spcPts val="1000"/>
              </a:spcBef>
              <a:buSzPct val="100000"/>
              <a:buChar char="•"/>
              <a:defRPr sz="6500" b="0"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8" indent="-530677" algn="l" defTabSz="1295400">
              <a:spcBef>
                <a:spcPts val="1000"/>
              </a:spcBef>
              <a:buSzPct val="100000"/>
              <a:buChar char="•"/>
              <a:defRPr sz="6500" b="0"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3" marR="57798" indent="-619125" algn="l" defTabSz="1295400">
              <a:spcBef>
                <a:spcPts val="1000"/>
              </a:spcBef>
              <a:buSzPct val="100000"/>
              <a:buChar char="•"/>
              <a:defRPr sz="6500" b="0"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3" marR="57798" indent="-619125" algn="l" defTabSz="1295400">
              <a:spcBef>
                <a:spcPts val="1000"/>
              </a:spcBef>
              <a:buSzPct val="100000"/>
              <a:buChar char="•"/>
              <a:defRPr sz="6500" b="0"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</a:lstStyle>
          <a:p>
            <a:pPr hangingPunct="0"/>
            <a:r>
              <a:rPr kern="0">
                <a:solidFill>
                  <a:srgbClr val="000000"/>
                </a:solidFill>
              </a:rPr>
              <a:t>Klik om de tekststijl van het model te bewerken</a:t>
            </a:r>
          </a:p>
          <a:p>
            <a:pPr lvl="1" hangingPunct="0"/>
            <a:r>
              <a:rPr kern="0">
                <a:solidFill>
                  <a:srgbClr val="000000"/>
                </a:solidFill>
              </a:rPr>
              <a:t>Tweede niveau</a:t>
            </a:r>
          </a:p>
          <a:p>
            <a:pPr lvl="2" hangingPunct="0"/>
            <a:r>
              <a:rPr kern="0">
                <a:solidFill>
                  <a:srgbClr val="000000"/>
                </a:solidFill>
              </a:rPr>
              <a:t>Derde niveau</a:t>
            </a:r>
          </a:p>
          <a:p>
            <a:pPr lvl="3" hangingPunct="0"/>
            <a:r>
              <a:rPr kern="0">
                <a:solidFill>
                  <a:srgbClr val="000000"/>
                </a:solidFill>
              </a:rPr>
              <a:t>Vierde niveau</a:t>
            </a:r>
          </a:p>
          <a:p>
            <a:pPr lvl="4" hangingPunct="0"/>
            <a:r>
              <a:rPr kern="0">
                <a:solidFill>
                  <a:srgbClr val="000000"/>
                </a:solidFill>
              </a:rPr>
              <a:t>Vijfde niveau</a:t>
            </a:r>
          </a:p>
        </p:txBody>
      </p:sp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214029" y="72759"/>
            <a:ext cx="12192000" cy="776460"/>
          </a:xfrm>
          <a:prstGeom prst="rect">
            <a:avLst/>
          </a:prstGeom>
        </p:spPr>
        <p:txBody>
          <a:bodyPr lIns="35718" tIns="35718" rIns="35718" bIns="35718"/>
          <a:lstStyle>
            <a:lvl1pPr marR="28898" indent="28898" algn="l" defTabSz="647668">
              <a:defRPr sz="4400"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3064" y="6551021"/>
            <a:ext cx="265296" cy="302967"/>
          </a:xfrm>
          <a:prstGeom prst="rect">
            <a:avLst/>
          </a:prstGeom>
        </p:spPr>
        <p:txBody>
          <a:bodyPr lIns="35718" tIns="35718" rIns="35718" bIns="35718"/>
          <a:lstStyle>
            <a:lvl1pPr>
              <a:defRPr sz="150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 lang="nl-NL" smtClean="0">
                <a:solidFill>
                  <a:srgbClr val="FFFFFF"/>
                </a:solidFill>
              </a:rPr>
              <a:pPr/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897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375749" y="87543"/>
            <a:ext cx="11440508" cy="947440"/>
          </a:xfrm>
          <a:prstGeom prst="rect">
            <a:avLst/>
          </a:prstGeom>
        </p:spPr>
        <p:txBody>
          <a:bodyPr lIns="35718" tIns="35718" rIns="35718" bIns="35718"/>
          <a:lstStyle>
            <a:lvl1pPr algn="l" defTabSz="410744">
              <a:defRPr sz="4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372617" y="1218905"/>
            <a:ext cx="7804548" cy="4420196"/>
          </a:xfrm>
          <a:prstGeom prst="rect">
            <a:avLst/>
          </a:prstGeom>
        </p:spPr>
        <p:txBody>
          <a:bodyPr lIns="35718" tIns="35718" rIns="35718" bIns="35718"/>
          <a:lstStyle>
            <a:lvl1pPr marL="308664" indent="-308664" defTabSz="410744">
              <a:buSzPct val="75000"/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30904" indent="-308664" defTabSz="410744">
              <a:buSzPct val="75000"/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53143" indent="-308664" defTabSz="410744">
              <a:buSzPct val="75000"/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75382" indent="-308664" defTabSz="410744">
              <a:buSzPct val="75000"/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197621" indent="-308664" defTabSz="410744">
              <a:buSzPct val="75000"/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1429" y="6505280"/>
            <a:ext cx="260220" cy="256801"/>
          </a:xfrm>
          <a:prstGeom prst="rect">
            <a:avLst/>
          </a:prstGeom>
        </p:spPr>
        <p:txBody>
          <a:bodyPr lIns="35718" tIns="35718" rIns="35718" bIns="35718"/>
          <a:lstStyle>
            <a:lvl1pPr defTabSz="410744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1277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488FF-B186-4BA2-A4A5-1066FC326D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16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488FF-B186-4BA2-A4A5-1066FC326D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445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488FF-B186-4BA2-A4A5-1066FC326D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14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488FF-B186-4BA2-A4A5-1066FC326D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921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" name="Vorm"/>
          <p:cNvSpPr/>
          <p:nvPr/>
        </p:nvSpPr>
        <p:spPr>
          <a:xfrm>
            <a:off x="1" y="6096000"/>
            <a:ext cx="122458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" name="Vorm"/>
          <p:cNvSpPr/>
          <p:nvPr/>
        </p:nvSpPr>
        <p:spPr>
          <a:xfrm rot="10800000">
            <a:off x="10277844" y="6096000"/>
            <a:ext cx="1914157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352425" y="6361585"/>
            <a:ext cx="235643" cy="2308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500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0">
            <a:extLst/>
          </a:blip>
          <a:stretch>
            <a:fillRect/>
          </a:stretch>
        </p:blipFill>
        <p:spPr>
          <a:xfrm>
            <a:off x="10767484" y="6269196"/>
            <a:ext cx="1061877" cy="41560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17500" y="323641"/>
            <a:ext cx="5511800" cy="5464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xmlns="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52" y="6143096"/>
            <a:ext cx="8776971" cy="6678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0789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</p:sldLayoutIdLst>
  <p:transition spd="med"/>
  <p:hf hdr="0" ftr="0" dt="0"/>
  <p:txStyles>
    <p:titleStyle>
      <a:lvl1pPr marL="0" marR="0" indent="0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14294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228589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342882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457178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571472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685766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800060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914354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14294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228589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342882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457178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571472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685766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800060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914354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14294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228589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342882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457178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571472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685766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800060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914354" algn="l" defTabSz="4127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3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399" tIns="25399" rIns="25399" bIns="2539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3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399" tIns="25399" rIns="25399" bIns="2539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135" y="6540500"/>
            <a:ext cx="239381" cy="235963"/>
          </a:xfrm>
          <a:prstGeom prst="rect">
            <a:avLst/>
          </a:prstGeom>
          <a:ln w="12700">
            <a:miter lim="400000"/>
          </a:ln>
        </p:spPr>
        <p:txBody>
          <a:bodyPr wrap="none" lIns="25399" tIns="25399" rIns="25399" bIns="25399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30" hangingPunct="0"/>
            <a:fld id="{86CB4B4D-7CA3-9044-876B-883B54F8677D}" type="slidenum">
              <a:rPr lang="en-GB" kern="0" smtClean="0">
                <a:solidFill>
                  <a:srgbClr val="000000"/>
                </a:solidFill>
              </a:rPr>
              <a:pPr algn="ctr" defTabSz="412730" hangingPunct="0"/>
              <a:t>‹#›</a:t>
            </a:fld>
            <a:endParaRPr lang="en-GB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3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transition spd="med"/>
  <p:txStyles>
    <p:titleStyle>
      <a:lvl1pPr marL="0" marR="0" indent="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1429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228589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342883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457177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571471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685766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80006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91435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484" marR="0" indent="-317484" algn="l" defTabSz="412730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4968" marR="0" indent="-317484" algn="l" defTabSz="412730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452" marR="0" indent="-317484" algn="l" defTabSz="412730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69936" marR="0" indent="-317484" algn="l" defTabSz="412730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420" marR="0" indent="-317484" algn="l" defTabSz="412730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4904" marR="0" indent="-317484" algn="l" defTabSz="412730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388" marR="0" indent="-317484" algn="l" defTabSz="412730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39873" marR="0" indent="-317484" algn="l" defTabSz="412730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357" marR="0" indent="-317484" algn="l" defTabSz="412730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29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589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883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177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471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766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06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35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www.google.com/url?sa=i&amp;rct=j&amp;q=&amp;esrc=s&amp;source=images&amp;cd=&amp;cad=rja&amp;uact=8&amp;ved=2ahUKEwicpOvDvJDeAhXMLFAKHRzCB-8QjRx6BAgBEAU&amp;url=https://thenounproject.com/term/female-symbol/1030109/&amp;psig=AOvVaw3q_bqGXHoILrrznOgRpXZO&amp;ust=1539968674932458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hyperlink" Target="https://www.google.com/url?sa=i&amp;rct=j&amp;q=&amp;esrc=s&amp;source=images&amp;cd=&amp;cad=rja&amp;uact=8&amp;ved=2ahUKEwjggP_Pz9rbAhXIKlAKHb48DFoQjRx6BAgBEAU&amp;url=http://www.ioffe.ru/SVA/NSM/Semicond/Si/thermal.html&amp;psig=AOvVaw17gvmXvq7BL27uwgftDoja&amp;ust=152932227900459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2" y="4182545"/>
            <a:ext cx="7297736" cy="2357427"/>
          </a:xfrm>
        </p:spPr>
        <p:txBody>
          <a:bodyPr/>
          <a:lstStyle/>
          <a:p>
            <a:pPr algn="ctr"/>
            <a:r>
              <a:rPr lang="en-US" sz="6700" dirty="0"/>
              <a:t>GRAVITATIONAL</a:t>
            </a:r>
            <a:br>
              <a:rPr lang="en-US" sz="6700" dirty="0"/>
            </a:br>
            <a:r>
              <a:rPr lang="en-US" sz="6700" dirty="0"/>
              <a:t>WAVES</a:t>
            </a:r>
            <a:endParaRPr lang="nl-NL" sz="6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Frank Linde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17502" y="3620976"/>
            <a:ext cx="6981825" cy="467343"/>
          </a:xfrm>
        </p:spPr>
        <p:txBody>
          <a:bodyPr/>
          <a:lstStyle/>
          <a:p>
            <a:pPr algn="ctr"/>
            <a:r>
              <a:rPr lang="en-US" dirty="0" smtClean="0"/>
              <a:t>Virgo – Einstein Telescope – LISA</a:t>
            </a:r>
            <a:endParaRPr lang="nl-NL" dirty="0"/>
          </a:p>
        </p:txBody>
      </p:sp>
      <p:grpSp>
        <p:nvGrpSpPr>
          <p:cNvPr id="8" name="Group 7"/>
          <p:cNvGrpSpPr/>
          <p:nvPr/>
        </p:nvGrpSpPr>
        <p:grpSpPr>
          <a:xfrm>
            <a:off x="6243640" y="3660670"/>
            <a:ext cx="771525" cy="358929"/>
            <a:chOff x="4548188" y="2219325"/>
            <a:chExt cx="1157287" cy="471488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4548188" y="2219325"/>
              <a:ext cx="1157287" cy="471488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" name="Straight Connector 6"/>
            <p:cNvCxnSpPr/>
            <p:nvPr/>
          </p:nvCxnSpPr>
          <p:spPr>
            <a:xfrm flipH="1" flipV="1">
              <a:off x="4548188" y="2219325"/>
              <a:ext cx="1157287" cy="471488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963527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11453" r="22364" b="10743"/>
          <a:stretch/>
        </p:blipFill>
        <p:spPr bwMode="auto">
          <a:xfrm>
            <a:off x="6361300" y="2255491"/>
            <a:ext cx="5624733" cy="418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Virgo: </a:t>
            </a:r>
            <a:r>
              <a:rPr lang="en-US" i="1" dirty="0" smtClean="0">
                <a:solidFill>
                  <a:srgbClr val="FF0000"/>
                </a:solidFill>
              </a:rPr>
              <a:t>harvesting science </a:t>
            </a:r>
            <a:r>
              <a:rPr lang="en-US" i="1" dirty="0" smtClean="0"/>
              <a:t>&amp; making it better</a:t>
            </a:r>
            <a:endParaRPr lang="nl-NL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dirty="0" smtClean="0"/>
              <a:t>The Netherlands </a:t>
            </a:r>
            <a:r>
              <a:rPr lang="nl-NL" dirty="0" err="1" smtClean="0"/>
              <a:t>rECFA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19 </a:t>
            </a:r>
            <a:r>
              <a:rPr lang="nl-NL" dirty="0" err="1" smtClean="0"/>
              <a:t>October</a:t>
            </a:r>
            <a:r>
              <a:rPr lang="nl-NL" dirty="0" smtClean="0"/>
              <a:t> 2018, GRAVITATIONAL WAVES, Frank linde				                                    </a:t>
            </a:r>
            <a:fld id="{3B0488FF-B186-4BA2-A4A5-1066FC326D23}" type="slidenum">
              <a:rPr lang="nl-NL" smtClean="0"/>
              <a:pPr algn="l"/>
              <a:t>10</a:t>
            </a:fld>
            <a:endParaRPr lang="nl-NL" dirty="0"/>
          </a:p>
        </p:txBody>
      </p:sp>
      <p:grpSp>
        <p:nvGrpSpPr>
          <p:cNvPr id="7" name="Group 6"/>
          <p:cNvGrpSpPr/>
          <p:nvPr/>
        </p:nvGrpSpPr>
        <p:grpSpPr>
          <a:xfrm>
            <a:off x="-166878" y="427715"/>
            <a:ext cx="12422580" cy="2107607"/>
            <a:chOff x="-166880" y="627536"/>
            <a:chExt cx="12422580" cy="21076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746" y="907365"/>
              <a:ext cx="10385954" cy="154794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Picture 2" descr="http://public.virgo-gw.eu/wp-content/grand-media/image/2015_11_06_VirgoAerialView_111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000000">
                  <a:alpha val="74902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880" y="627536"/>
              <a:ext cx="3464376" cy="210760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91675" y="1247941"/>
              <a:ext cx="1283188" cy="646329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</a:rPr>
                <a:t>Virgo</a:t>
              </a: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2" t="11684" r="18707" b="6162"/>
          <a:stretch/>
        </p:blipFill>
        <p:spPr bwMode="auto">
          <a:xfrm>
            <a:off x="14287" y="2255491"/>
            <a:ext cx="5487276" cy="422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73495" y="5363570"/>
            <a:ext cx="3531351" cy="120032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GB" sz="3600" b="1" i="1" dirty="0">
                <a:solidFill>
                  <a:srgbClr val="FF0000"/>
                </a:solidFill>
              </a:rPr>
              <a:t>neutron star</a:t>
            </a:r>
          </a:p>
          <a:p>
            <a:pPr algn="ctr"/>
            <a:r>
              <a:rPr lang="en-GB" sz="3600" b="1" i="1" dirty="0">
                <a:solidFill>
                  <a:srgbClr val="FF0000"/>
                </a:solidFill>
              </a:rPr>
              <a:t>equation-of-state</a:t>
            </a:r>
          </a:p>
        </p:txBody>
      </p:sp>
    </p:spTree>
    <p:extLst>
      <p:ext uri="{BB962C8B-B14F-4D97-AF65-F5344CB8AC3E}">
        <p14:creationId xmlns:p14="http://schemas.microsoft.com/office/powerpoint/2010/main" val="298158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ardbev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165" b="25925"/>
          <a:stretch/>
        </p:blipFill>
        <p:spPr>
          <a:xfrm>
            <a:off x="5405508" y="5463124"/>
            <a:ext cx="4395549" cy="1135117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9" t="16250" r="8602" b="5922"/>
          <a:stretch/>
        </p:blipFill>
        <p:spPr bwMode="auto">
          <a:xfrm>
            <a:off x="1" y="2415656"/>
            <a:ext cx="4872251" cy="408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Virgo: </a:t>
            </a:r>
            <a:r>
              <a:rPr lang="en-US" i="1" dirty="0" smtClean="0"/>
              <a:t>harvesting science &amp; </a:t>
            </a:r>
            <a:r>
              <a:rPr lang="en-US" i="1" dirty="0" smtClean="0">
                <a:solidFill>
                  <a:srgbClr val="FF0000"/>
                </a:solidFill>
              </a:rPr>
              <a:t>making it better</a:t>
            </a:r>
            <a:endParaRPr lang="nl-NL" i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dirty="0" smtClean="0"/>
              <a:t>The Netherlands </a:t>
            </a:r>
            <a:r>
              <a:rPr lang="nl-NL" dirty="0" err="1" smtClean="0"/>
              <a:t>rECFA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19 </a:t>
            </a:r>
            <a:r>
              <a:rPr lang="nl-NL" dirty="0" err="1" smtClean="0"/>
              <a:t>October</a:t>
            </a:r>
            <a:r>
              <a:rPr lang="nl-NL" dirty="0" smtClean="0"/>
              <a:t> 2018, GRAVITATIONAL WAVES, Frank linde				                                    </a:t>
            </a:r>
            <a:fld id="{3B0488FF-B186-4BA2-A4A5-1066FC326D23}" type="slidenum">
              <a:rPr lang="nl-NL" smtClean="0"/>
              <a:pPr algn="l"/>
              <a:t>11</a:t>
            </a:fld>
            <a:endParaRPr lang="nl-NL" dirty="0"/>
          </a:p>
        </p:txBody>
      </p:sp>
      <p:grpSp>
        <p:nvGrpSpPr>
          <p:cNvPr id="7" name="Group 6"/>
          <p:cNvGrpSpPr/>
          <p:nvPr/>
        </p:nvGrpSpPr>
        <p:grpSpPr>
          <a:xfrm>
            <a:off x="-166878" y="427715"/>
            <a:ext cx="12422580" cy="2107607"/>
            <a:chOff x="-166880" y="627536"/>
            <a:chExt cx="12422580" cy="21076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746" y="907365"/>
              <a:ext cx="10385954" cy="154794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Picture 2" descr="http://public.virgo-gw.eu/wp-content/grand-media/image/2015_11_06_VirgoAerialView_111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rgbClr val="000000">
                  <a:alpha val="74902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880" y="627536"/>
              <a:ext cx="3464376" cy="210760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91675" y="1247941"/>
              <a:ext cx="1283188" cy="646329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</a:rPr>
                <a:t>Virgo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664644" y="2156332"/>
            <a:ext cx="4047565" cy="3419677"/>
            <a:chOff x="15087604" y="5217449"/>
            <a:chExt cx="8095131" cy="782199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7604" y="8589893"/>
              <a:ext cx="8095131" cy="444954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9183" y="5217449"/>
              <a:ext cx="1354261" cy="350513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0051567" y="2565773"/>
            <a:ext cx="2069797" cy="298543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Newtonian</a:t>
            </a:r>
          </a:p>
          <a:p>
            <a:pPr algn="ctr"/>
            <a:r>
              <a:rPr lang="en-GB" sz="3200" b="1" dirty="0">
                <a:solidFill>
                  <a:srgbClr val="FF0000"/>
                </a:solidFill>
              </a:rPr>
              <a:t>Noise (NN)</a:t>
            </a:r>
          </a:p>
          <a:p>
            <a:pPr algn="ctr"/>
            <a:endParaRPr lang="en-GB" sz="2800" b="1" dirty="0">
              <a:solidFill>
                <a:srgbClr val="FF0000"/>
              </a:solidFill>
            </a:endParaRPr>
          </a:p>
          <a:p>
            <a:pPr algn="ctr"/>
            <a:r>
              <a:rPr lang="en-GB" sz="2400" b="1" i="1" dirty="0">
                <a:solidFill>
                  <a:srgbClr val="FF0000"/>
                </a:solidFill>
              </a:rPr>
              <a:t>impossible</a:t>
            </a:r>
          </a:p>
          <a:p>
            <a:pPr algn="ctr"/>
            <a:r>
              <a:rPr lang="en-GB" sz="2400" b="1" i="1" dirty="0">
                <a:solidFill>
                  <a:srgbClr val="FF0000"/>
                </a:solidFill>
              </a:rPr>
              <a:t>to attenuate</a:t>
            </a:r>
          </a:p>
          <a:p>
            <a:pPr algn="ctr"/>
            <a:r>
              <a:rPr lang="en-GB" sz="2400" b="1" i="1" dirty="0">
                <a:solidFill>
                  <a:srgbClr val="FF0000"/>
                </a:solidFill>
              </a:rPr>
              <a:t>background</a:t>
            </a:r>
          </a:p>
          <a:p>
            <a:pPr algn="ctr"/>
            <a:r>
              <a:rPr lang="en-GB" sz="2400" b="1" i="1" dirty="0">
                <a:solidFill>
                  <a:srgbClr val="FF0000"/>
                </a:solidFill>
              </a:rPr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92462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54" y="2944770"/>
            <a:ext cx="7301009" cy="355156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9" t="16250" r="8602" b="5922"/>
          <a:stretch/>
        </p:blipFill>
        <p:spPr bwMode="auto">
          <a:xfrm>
            <a:off x="1" y="2415656"/>
            <a:ext cx="4872251" cy="408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Virgo: </a:t>
            </a:r>
            <a:r>
              <a:rPr lang="en-US" i="1" dirty="0" smtClean="0"/>
              <a:t>harvesting science &amp; </a:t>
            </a:r>
            <a:r>
              <a:rPr lang="en-US" i="1" dirty="0" smtClean="0">
                <a:solidFill>
                  <a:srgbClr val="FF0000"/>
                </a:solidFill>
              </a:rPr>
              <a:t>making it better</a:t>
            </a:r>
            <a:endParaRPr lang="nl-NL" i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dirty="0" smtClean="0"/>
              <a:t>The Netherlands </a:t>
            </a:r>
            <a:r>
              <a:rPr lang="nl-NL" dirty="0" err="1" smtClean="0"/>
              <a:t>rECFA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19 </a:t>
            </a:r>
            <a:r>
              <a:rPr lang="nl-NL" dirty="0" err="1" smtClean="0"/>
              <a:t>October</a:t>
            </a:r>
            <a:r>
              <a:rPr lang="nl-NL" dirty="0" smtClean="0"/>
              <a:t> 2018, GRAVITATIONAL WAVES, Frank linde				                                    </a:t>
            </a:r>
            <a:fld id="{3B0488FF-B186-4BA2-A4A5-1066FC326D23}" type="slidenum">
              <a:rPr lang="nl-NL" smtClean="0"/>
              <a:pPr algn="l"/>
              <a:t>12</a:t>
            </a:fld>
            <a:endParaRPr lang="nl-NL" dirty="0"/>
          </a:p>
        </p:txBody>
      </p:sp>
      <p:grpSp>
        <p:nvGrpSpPr>
          <p:cNvPr id="7" name="Group 6"/>
          <p:cNvGrpSpPr/>
          <p:nvPr/>
        </p:nvGrpSpPr>
        <p:grpSpPr>
          <a:xfrm>
            <a:off x="-166878" y="427715"/>
            <a:ext cx="12422580" cy="2107607"/>
            <a:chOff x="-166880" y="627536"/>
            <a:chExt cx="12422580" cy="21076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746" y="907365"/>
              <a:ext cx="10385954" cy="154794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Picture 2" descr="http://public.virgo-gw.eu/wp-content/grand-media/image/2015_11_06_VirgoAerialView_111.jp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0000">
                  <a:alpha val="74902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880" y="627536"/>
              <a:ext cx="3464376" cy="210760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91675" y="1247941"/>
              <a:ext cx="1283188" cy="646329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</a:rPr>
                <a:t>Virgo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34063" y="4681193"/>
            <a:ext cx="2135512" cy="181587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F0000"/>
                </a:solidFill>
              </a:rPr>
              <a:t>out-smarting</a:t>
            </a:r>
          </a:p>
          <a:p>
            <a:pPr algn="ctr"/>
            <a:r>
              <a:rPr lang="en-GB" sz="2800" b="1" i="1" dirty="0">
                <a:solidFill>
                  <a:srgbClr val="FF0000"/>
                </a:solidFill>
              </a:rPr>
              <a:t>quantum</a:t>
            </a:r>
          </a:p>
          <a:p>
            <a:pPr algn="ctr"/>
            <a:r>
              <a:rPr lang="en-GB" sz="2800" b="1" i="1" dirty="0">
                <a:solidFill>
                  <a:srgbClr val="FF0000"/>
                </a:solidFill>
              </a:rPr>
              <a:t>n</a:t>
            </a:r>
            <a:r>
              <a:rPr lang="en-GB" sz="2800" b="1" i="1" dirty="0" smtClean="0">
                <a:solidFill>
                  <a:srgbClr val="FF0000"/>
                </a:solidFill>
              </a:rPr>
              <a:t>oise</a:t>
            </a:r>
          </a:p>
          <a:p>
            <a:pPr algn="ctr"/>
            <a:r>
              <a:rPr lang="en-GB" sz="2800" b="1" i="1" dirty="0" smtClean="0">
                <a:solidFill>
                  <a:srgbClr val="FF0000"/>
                </a:solidFill>
              </a:rPr>
              <a:t>(ask expert!)</a:t>
            </a:r>
            <a:endParaRPr lang="en-GB" sz="2800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0597" y="2298719"/>
            <a:ext cx="6571800" cy="5847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Frequency Dependant Squeezer (FDS)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9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37779" cy="6591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Einstein Telescope: a multi-facetted endeavor </a:t>
            </a:r>
            <a:r>
              <a:rPr lang="en-US" sz="2800" dirty="0" smtClean="0">
                <a:solidFill>
                  <a:schemeClr val="bg1"/>
                </a:solidFill>
                <a:sym typeface="Symbol" panose="05050102010706020507" pitchFamily="18" charset="2"/>
              </a:rPr>
              <a:t>   </a:t>
            </a:r>
            <a:r>
              <a:rPr lang="en-US" sz="2800" dirty="0">
                <a:solidFill>
                  <a:schemeClr val="bg1"/>
                </a:solidFill>
                <a:sym typeface="Symbol" panose="05050102010706020507" pitchFamily="18" charset="2"/>
              </a:rPr>
              <a:t>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dirty="0" smtClean="0"/>
              <a:t>The Netherlands </a:t>
            </a:r>
            <a:r>
              <a:rPr lang="nl-NL" dirty="0" err="1" smtClean="0"/>
              <a:t>rECFA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19 </a:t>
            </a:r>
            <a:r>
              <a:rPr lang="nl-NL" dirty="0" err="1" smtClean="0"/>
              <a:t>October</a:t>
            </a:r>
            <a:r>
              <a:rPr lang="nl-NL" dirty="0" smtClean="0"/>
              <a:t> 2018, GRAVITATIONAL WAVES, Frank linde				                                    </a:t>
            </a:r>
            <a:fld id="{3B0488FF-B186-4BA2-A4A5-1066FC326D23}" type="slidenum">
              <a:rPr lang="nl-NL" smtClean="0"/>
              <a:pPr algn="l"/>
              <a:t>13</a:t>
            </a:fld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415178" y="5860497"/>
            <a:ext cx="4808164" cy="615547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pPr defTabSz="1219020"/>
            <a:r>
              <a:rPr lang="en-GB" sz="3200" b="1" i="1" dirty="0">
                <a:solidFill>
                  <a:prstClr val="white"/>
                </a:solidFill>
              </a:rPr>
              <a:t>3</a:t>
            </a:r>
            <a:r>
              <a:rPr lang="en-GB" sz="3200" b="1" i="1" baseline="30000" dirty="0">
                <a:solidFill>
                  <a:prstClr val="white"/>
                </a:solidFill>
              </a:rPr>
              <a:t>e</a:t>
            </a:r>
            <a:r>
              <a:rPr lang="en-GB" sz="3200" b="1" i="1" dirty="0">
                <a:solidFill>
                  <a:prstClr val="white"/>
                </a:solidFill>
              </a:rPr>
              <a:t> generation observatory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65971" y="800079"/>
            <a:ext cx="9093397" cy="584774"/>
            <a:chOff x="2462615" y="1029965"/>
            <a:chExt cx="6820048" cy="438582"/>
          </a:xfrm>
        </p:grpSpPr>
        <p:sp>
          <p:nvSpPr>
            <p:cNvPr id="7" name="TextBox 6"/>
            <p:cNvSpPr txBox="1"/>
            <p:nvPr/>
          </p:nvSpPr>
          <p:spPr>
            <a:xfrm>
              <a:off x="2462615" y="1029965"/>
              <a:ext cx="1144784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20"/>
              <a:r>
                <a:rPr lang="en-GB" sz="3200" b="1" dirty="0">
                  <a:solidFill>
                    <a:srgbClr val="00FFFF"/>
                  </a:solidFill>
                </a:rPr>
                <a:t>LARGER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13511" y="1029965"/>
              <a:ext cx="222859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20"/>
              <a:r>
                <a:rPr lang="en-GB" sz="3200" b="1" dirty="0">
                  <a:solidFill>
                    <a:srgbClr val="00FFFF"/>
                  </a:solidFill>
                </a:rPr>
                <a:t>UNDERGROUND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62267" y="1029965"/>
              <a:ext cx="1620396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020"/>
              <a:r>
                <a:rPr lang="en-GB" sz="3200" b="1" dirty="0">
                  <a:solidFill>
                    <a:srgbClr val="00FFFF"/>
                  </a:solidFill>
                </a:rPr>
                <a:t>CRYOGENIC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45298" y="1073956"/>
            <a:ext cx="662361" cy="1121351"/>
            <a:chOff x="2666848" y="1347614"/>
            <a:chExt cx="496771" cy="841013"/>
          </a:xfrm>
        </p:grpSpPr>
        <p:sp>
          <p:nvSpPr>
            <p:cNvPr id="11" name="TextBox 10"/>
            <p:cNvSpPr txBox="1"/>
            <p:nvPr/>
          </p:nvSpPr>
          <p:spPr>
            <a:xfrm>
              <a:off x="2666848" y="1347614"/>
              <a:ext cx="496771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64"/>
              <a:r>
                <a:rPr lang="en-GB" sz="3600" b="1" i="1" dirty="0">
                  <a:solidFill>
                    <a:srgbClr val="0000FF"/>
                  </a:solidFill>
                  <a:sym typeface="Symbol"/>
                </a:rPr>
                <a:t>L</a:t>
              </a:r>
              <a:endParaRPr lang="en-GB" sz="3600" b="1" i="1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72647" y="1703879"/>
              <a:ext cx="28517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64"/>
              <a:r>
                <a:rPr lang="en-GB" sz="3600" b="1" i="1" dirty="0">
                  <a:solidFill>
                    <a:srgbClr val="0000FF"/>
                  </a:solidFill>
                  <a:sym typeface="Symbol"/>
                </a:rPr>
                <a:t>L</a:t>
              </a:r>
              <a:endParaRPr lang="en-GB" sz="3600" b="1" i="1" baseline="30000" dirty="0">
                <a:solidFill>
                  <a:srgbClr val="0000FF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773248" y="1779662"/>
              <a:ext cx="283973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7064303" y="1568633"/>
            <a:ext cx="2674759" cy="615547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pPr algn="ctr" defTabSz="1219020"/>
            <a:r>
              <a:rPr lang="en-GB" sz="3200" b="1" i="1" dirty="0">
                <a:solidFill>
                  <a:srgbClr val="0000FF"/>
                </a:solidFill>
              </a:rPr>
              <a:t>less vibrations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551030" y="1360559"/>
            <a:ext cx="2583039" cy="256655"/>
          </a:xfrm>
          <a:prstGeom prst="straightConnector1">
            <a:avLst/>
          </a:prstGeom>
          <a:ln w="5080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229600" y="1360559"/>
            <a:ext cx="1853440" cy="256655"/>
          </a:xfrm>
          <a:prstGeom prst="straightConnector1">
            <a:avLst/>
          </a:prstGeom>
          <a:ln w="5080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44581" y="1342241"/>
            <a:ext cx="1287584" cy="615547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pPr algn="ctr" defTabSz="1219020"/>
            <a:r>
              <a:rPr lang="en-GB" sz="3200" b="1" i="1" dirty="0">
                <a:solidFill>
                  <a:srgbClr val="0000FF"/>
                </a:solidFill>
              </a:rPr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3489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81183" y="1062009"/>
            <a:ext cx="7593473" cy="5442148"/>
            <a:chOff x="4250027" y="1111084"/>
            <a:chExt cx="7929094" cy="5761570"/>
          </a:xfrm>
        </p:grpSpPr>
        <p:sp>
          <p:nvSpPr>
            <p:cNvPr id="6" name="TextBox 5"/>
            <p:cNvSpPr txBox="1"/>
            <p:nvPr/>
          </p:nvSpPr>
          <p:spPr>
            <a:xfrm>
              <a:off x="6728863" y="6410989"/>
              <a:ext cx="1529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GB" sz="24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sym typeface="Symbol"/>
                </a:rPr>
                <a:t> f [Hz]</a:t>
              </a:r>
              <a:endParaRPr lang="en-GB" sz="2400" b="1" i="1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80319" y="6410989"/>
              <a:ext cx="577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GB" sz="2400" b="1" dirty="0" smtClean="0">
                  <a:solidFill>
                    <a:prstClr val="black"/>
                  </a:solidFill>
                </a:rPr>
                <a:t>0.1</a:t>
              </a:r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70484" y="641098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GB" sz="2400" b="1" dirty="0" smtClean="0">
                  <a:solidFill>
                    <a:prstClr val="black"/>
                  </a:solidFill>
                </a:rPr>
                <a:t>1</a:t>
              </a:r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514477" y="6410989"/>
              <a:ext cx="495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GB" sz="2400" b="1" dirty="0" smtClean="0">
                  <a:solidFill>
                    <a:prstClr val="black"/>
                  </a:solidFill>
                </a:rPr>
                <a:t>10</a:t>
              </a:r>
              <a:endParaRPr lang="en-GB" sz="2400" b="1" dirty="0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250027" y="1111084"/>
              <a:ext cx="7929094" cy="5431385"/>
              <a:chOff x="4250027" y="1111084"/>
              <a:chExt cx="7929094" cy="543138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5" t="6410" b="9865"/>
              <a:stretch/>
            </p:blipFill>
            <p:spPr>
              <a:xfrm>
                <a:off x="4250027" y="1111084"/>
                <a:ext cx="7929094" cy="5431385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>
                <a:off x="8538802" y="5217998"/>
                <a:ext cx="2223500" cy="0"/>
              </a:xfrm>
              <a:prstGeom prst="line">
                <a:avLst/>
              </a:prstGeom>
              <a:ln w="203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8977082" y="4992185"/>
                <a:ext cx="15257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GB" sz="2000" b="1" dirty="0" smtClean="0">
                    <a:solidFill>
                      <a:prstClr val="white"/>
                    </a:solidFill>
                  </a:rPr>
                  <a:t>specification</a:t>
                </a:r>
                <a:endParaRPr lang="en-GB" sz="20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628691" y="1430505"/>
                <a:ext cx="139652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2200" b="1" i="1" dirty="0" smtClean="0">
                    <a:solidFill>
                      <a:srgbClr val="FF0000"/>
                    </a:solidFill>
                  </a:rPr>
                  <a:t>Virgo 0 m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221388" y="2866587"/>
                <a:ext cx="2325139" cy="456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2200" b="1" i="1" dirty="0" err="1" smtClean="0">
                    <a:solidFill>
                      <a:srgbClr val="54AC6F"/>
                    </a:solidFill>
                  </a:rPr>
                  <a:t>EUregion</a:t>
                </a:r>
                <a:r>
                  <a:rPr lang="en-GB" sz="2200" b="1" i="1" dirty="0" smtClean="0">
                    <a:solidFill>
                      <a:srgbClr val="54AC6F"/>
                    </a:solidFill>
                  </a:rPr>
                  <a:t>  -10 m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313022" y="5287031"/>
                <a:ext cx="2225780" cy="4561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2200" b="1" i="1" dirty="0" err="1" smtClean="0">
                    <a:solidFill>
                      <a:srgbClr val="9900CC"/>
                    </a:solidFill>
                  </a:rPr>
                  <a:t>Mátra</a:t>
                </a:r>
                <a:r>
                  <a:rPr lang="en-GB" sz="2200" b="1" i="1" dirty="0" smtClean="0">
                    <a:solidFill>
                      <a:srgbClr val="9900CC"/>
                    </a:solidFill>
                  </a:rPr>
                  <a:t> -400 m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371601" y="5959364"/>
                <a:ext cx="2368350" cy="4561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2200" b="1" i="1" dirty="0" err="1" smtClean="0">
                    <a:solidFill>
                      <a:srgbClr val="0066FF"/>
                    </a:solidFill>
                  </a:rPr>
                  <a:t>Sardegna</a:t>
                </a:r>
                <a:r>
                  <a:rPr lang="en-GB" sz="2200" b="1" i="1" dirty="0">
                    <a:solidFill>
                      <a:srgbClr val="0066FF"/>
                    </a:solidFill>
                  </a:rPr>
                  <a:t> </a:t>
                </a:r>
                <a:r>
                  <a:rPr lang="en-GB" sz="2200" b="1" i="1" dirty="0" smtClean="0">
                    <a:solidFill>
                      <a:srgbClr val="0066FF"/>
                    </a:solidFill>
                  </a:rPr>
                  <a:t>-185 m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Einstein </a:t>
            </a:r>
            <a:r>
              <a:rPr lang="en-US" dirty="0" smtClean="0"/>
              <a:t>Telescope : </a:t>
            </a:r>
            <a:r>
              <a:rPr lang="en-US" dirty="0"/>
              <a:t>a multi-facetted endeavor </a:t>
            </a:r>
            <a:r>
              <a:rPr lang="en-US" sz="2800" dirty="0" smtClean="0">
                <a:sym typeface="Symbol" panose="05050102010706020507" pitchFamily="18" charset="2"/>
              </a:rPr>
              <a:t>  </a:t>
            </a:r>
            <a:r>
              <a:rPr lang="en-US" sz="2800" dirty="0">
                <a:sym typeface="Symbol" panose="05050102010706020507" pitchFamily="18" charset="2"/>
              </a:rPr>
              <a:t>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14</a:t>
            </a:fld>
            <a:endParaRPr lang="nl-NL" dirty="0"/>
          </a:p>
        </p:txBody>
      </p:sp>
      <p:grpSp>
        <p:nvGrpSpPr>
          <p:cNvPr id="21" name="Group 20"/>
          <p:cNvGrpSpPr/>
          <p:nvPr/>
        </p:nvGrpSpPr>
        <p:grpSpPr>
          <a:xfrm>
            <a:off x="-1" y="696028"/>
            <a:ext cx="4643964" cy="5720381"/>
            <a:chOff x="-1" y="696028"/>
            <a:chExt cx="4643964" cy="5720381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54" t="17216" r="17291" b="11581"/>
            <a:stretch/>
          </p:blipFill>
          <p:spPr bwMode="auto">
            <a:xfrm>
              <a:off x="15510" y="1330292"/>
              <a:ext cx="4612943" cy="462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759840" y="696028"/>
              <a:ext cx="11242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b="1" dirty="0" err="1" smtClean="0"/>
                <a:t>ELAt</a:t>
              </a:r>
              <a:endParaRPr lang="en-GB" sz="4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" y="5954744"/>
              <a:ext cx="464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Eindhoven-Leuven-Aachen triangle</a:t>
              </a:r>
              <a:endParaRPr lang="en-GB" sz="2400" b="1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773332" y="-40046"/>
            <a:ext cx="2361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</a:rPr>
              <a:t>s</a:t>
            </a:r>
            <a:r>
              <a:rPr lang="en-GB" sz="2000" b="1" i="1" dirty="0" smtClean="0">
                <a:solidFill>
                  <a:srgbClr val="FF0000"/>
                </a:solidFill>
              </a:rPr>
              <a:t>eismic environment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15</a:t>
            </a:fld>
            <a:endParaRPr lang="nl-NL" dirty="0"/>
          </a:p>
        </p:txBody>
      </p:sp>
      <p:pic>
        <p:nvPicPr>
          <p:cNvPr id="19" name="Demo_2Lay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0001" y="1116601"/>
            <a:ext cx="6135633" cy="524966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176462"/>
            <a:ext cx="12192000" cy="1325563"/>
          </a:xfrm>
        </p:spPr>
        <p:txBody>
          <a:bodyPr/>
          <a:lstStyle/>
          <a:p>
            <a:r>
              <a:rPr lang="en-US" dirty="0"/>
              <a:t>Einstein </a:t>
            </a:r>
            <a:r>
              <a:rPr lang="en-US" dirty="0" smtClean="0"/>
              <a:t>Telescope : </a:t>
            </a:r>
            <a:r>
              <a:rPr lang="en-US" dirty="0"/>
              <a:t>a multi-facetted endeavor </a:t>
            </a:r>
            <a:r>
              <a:rPr lang="en-US" sz="2800" dirty="0" smtClean="0">
                <a:sym typeface="Symbol" panose="05050102010706020507" pitchFamily="18" charset="2"/>
              </a:rPr>
              <a:t>  </a:t>
            </a:r>
            <a:r>
              <a:rPr lang="en-US" sz="2800" dirty="0">
                <a:sym typeface="Symbol" panose="05050102010706020507" pitchFamily="18" charset="2"/>
              </a:rPr>
              <a:t>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-1" y="696028"/>
            <a:ext cx="4643964" cy="5720381"/>
            <a:chOff x="-1" y="696028"/>
            <a:chExt cx="4643964" cy="572038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54" t="17216" r="17291" b="11581"/>
            <a:stretch/>
          </p:blipFill>
          <p:spPr bwMode="auto">
            <a:xfrm>
              <a:off x="15510" y="1330292"/>
              <a:ext cx="4612943" cy="462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759840" y="696028"/>
              <a:ext cx="11242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b="1" dirty="0" err="1" smtClean="0"/>
                <a:t>ELAt</a:t>
              </a:r>
              <a:endParaRPr lang="en-GB" sz="4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" y="5954744"/>
              <a:ext cx="464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Eindhoven-Leuven-Aachen triangle</a:t>
              </a:r>
              <a:endParaRPr lang="en-GB" sz="24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855359" y="2698453"/>
            <a:ext cx="187981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GB" sz="2400" b="1" i="1" dirty="0"/>
              <a:t>s</a:t>
            </a:r>
            <a:r>
              <a:rPr lang="en-GB" sz="2400" b="1" i="1" dirty="0" smtClean="0"/>
              <a:t>oft top layer</a:t>
            </a:r>
            <a:endParaRPr lang="en-GB" sz="24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9540722" y="4794021"/>
            <a:ext cx="250908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GB" sz="2400" b="1" i="1" dirty="0"/>
              <a:t>h</a:t>
            </a:r>
            <a:r>
              <a:rPr lang="en-GB" sz="2400" b="1" i="1" dirty="0" smtClean="0"/>
              <a:t>ard underground</a:t>
            </a:r>
            <a:endParaRPr lang="en-GB" sz="24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9773332" y="-40046"/>
            <a:ext cx="2361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</a:rPr>
              <a:t>s</a:t>
            </a:r>
            <a:r>
              <a:rPr lang="en-GB" sz="2000" b="1" i="1" dirty="0" smtClean="0">
                <a:solidFill>
                  <a:srgbClr val="FF0000"/>
                </a:solidFill>
              </a:rPr>
              <a:t>eismic environment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9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16</a:t>
            </a:fld>
            <a:endParaRPr lang="nl-NL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-176462"/>
            <a:ext cx="12192000" cy="1325563"/>
          </a:xfrm>
        </p:spPr>
        <p:txBody>
          <a:bodyPr/>
          <a:lstStyle/>
          <a:p>
            <a:r>
              <a:rPr lang="en-US" dirty="0"/>
              <a:t>Einstein </a:t>
            </a:r>
            <a:r>
              <a:rPr lang="en-US" dirty="0" smtClean="0"/>
              <a:t>Telescope : </a:t>
            </a:r>
            <a:r>
              <a:rPr lang="en-US" dirty="0"/>
              <a:t>a multi-facetted endeavor </a:t>
            </a:r>
            <a:r>
              <a:rPr lang="en-US" sz="2800" dirty="0" smtClean="0">
                <a:sym typeface="Symbol" panose="05050102010706020507" pitchFamily="18" charset="2"/>
              </a:rPr>
              <a:t>  </a:t>
            </a:r>
            <a:r>
              <a:rPr lang="en-US" sz="2800" dirty="0">
                <a:sym typeface="Symbol" panose="05050102010706020507" pitchFamily="18" charset="2"/>
              </a:rPr>
              <a:t></a:t>
            </a:r>
            <a:endParaRPr lang="en-GB" dirty="0"/>
          </a:p>
        </p:txBody>
      </p:sp>
      <p:pic>
        <p:nvPicPr>
          <p:cNvPr id="4" name="very-boring-timelapse38se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8963" y="1362265"/>
            <a:ext cx="7962635" cy="44789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1" y="696028"/>
            <a:ext cx="4643964" cy="5720381"/>
            <a:chOff x="-1" y="696028"/>
            <a:chExt cx="4643964" cy="572038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54" t="17216" r="17291" b="11581"/>
            <a:stretch/>
          </p:blipFill>
          <p:spPr bwMode="auto">
            <a:xfrm>
              <a:off x="15510" y="1330292"/>
              <a:ext cx="4612943" cy="462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759840" y="696028"/>
              <a:ext cx="11242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b="1" dirty="0" err="1" smtClean="0"/>
                <a:t>ELAt</a:t>
              </a:r>
              <a:endParaRPr lang="en-GB" sz="4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1" y="5954744"/>
              <a:ext cx="464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Eindhoven-Leuven-Aachen triangle</a:t>
              </a:r>
              <a:endParaRPr lang="en-GB" sz="24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773332" y="-40046"/>
            <a:ext cx="2361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</a:rPr>
              <a:t>s</a:t>
            </a:r>
            <a:r>
              <a:rPr lang="en-GB" sz="2000" b="1" i="1" dirty="0" smtClean="0">
                <a:solidFill>
                  <a:srgbClr val="FF0000"/>
                </a:solidFill>
              </a:rPr>
              <a:t>eismic environment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1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4" t="17216" r="17291" b="11581"/>
          <a:stretch/>
        </p:blipFill>
        <p:spPr bwMode="auto">
          <a:xfrm>
            <a:off x="15510" y="1330292"/>
            <a:ext cx="4612943" cy="462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-1" y="5954744"/>
            <a:ext cx="464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Eindhoven-Leuven-Aachen triangle</a:t>
            </a:r>
            <a:endParaRPr lang="en-GB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17</a:t>
            </a:fld>
            <a:endParaRPr lang="nl-NL" dirty="0"/>
          </a:p>
        </p:txBody>
      </p:sp>
      <p:grpSp>
        <p:nvGrpSpPr>
          <p:cNvPr id="6" name="Group 5"/>
          <p:cNvGrpSpPr/>
          <p:nvPr/>
        </p:nvGrpSpPr>
        <p:grpSpPr>
          <a:xfrm>
            <a:off x="1490515" y="846337"/>
            <a:ext cx="10580002" cy="5475898"/>
            <a:chOff x="3173507" y="846337"/>
            <a:chExt cx="10580002" cy="5475898"/>
          </a:xfrm>
        </p:grpSpPr>
        <p:grpSp>
          <p:nvGrpSpPr>
            <p:cNvPr id="7" name="Group 6"/>
            <p:cNvGrpSpPr/>
            <p:nvPr/>
          </p:nvGrpSpPr>
          <p:grpSpPr>
            <a:xfrm>
              <a:off x="3173507" y="894814"/>
              <a:ext cx="10580002" cy="5427421"/>
              <a:chOff x="3173507" y="894814"/>
              <a:chExt cx="10580002" cy="542742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411" t="6256" r="8359"/>
              <a:stretch/>
            </p:blipFill>
            <p:spPr>
              <a:xfrm>
                <a:off x="6291925" y="1294968"/>
                <a:ext cx="5887437" cy="502726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6" t="8728" r="62149" b="78525"/>
              <a:stretch/>
            </p:blipFill>
            <p:spPr>
              <a:xfrm>
                <a:off x="3173507" y="894814"/>
                <a:ext cx="10580002" cy="360246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9686803" y="881368"/>
              <a:ext cx="2469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2800" b="1" i="1" dirty="0">
                  <a:solidFill>
                    <a:srgbClr val="FF0000"/>
                  </a:solidFill>
                </a:rPr>
                <a:t>s</a:t>
              </a:r>
              <a:r>
                <a:rPr lang="en-GB" sz="2800" b="1" i="1" dirty="0" smtClean="0">
                  <a:solidFill>
                    <a:srgbClr val="FF0000"/>
                  </a:solidFill>
                </a:rPr>
                <a:t>eismic sensors</a:t>
              </a:r>
              <a:endParaRPr lang="en-GB" sz="28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9801103" y="846337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397294" y="1584435"/>
            <a:ext cx="1344984" cy="4524315"/>
            <a:chOff x="10356350" y="1502547"/>
            <a:chExt cx="1344984" cy="4524315"/>
          </a:xfrm>
        </p:grpSpPr>
        <p:sp>
          <p:nvSpPr>
            <p:cNvPr id="4" name="TextBox 3"/>
            <p:cNvSpPr txBox="1"/>
            <p:nvPr/>
          </p:nvSpPr>
          <p:spPr>
            <a:xfrm>
              <a:off x="10356350" y="1502547"/>
              <a:ext cx="1344984" cy="452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smtClean="0"/>
                <a:t>Borehole</a:t>
              </a:r>
            </a:p>
            <a:p>
              <a:pPr algn="ctr"/>
              <a:r>
                <a:rPr lang="en-GB" sz="2400" b="1" dirty="0"/>
                <a:t>p</a:t>
              </a:r>
              <a:r>
                <a:rPr lang="en-GB" sz="2400" b="1" dirty="0" smtClean="0"/>
                <a:t>lanning</a:t>
              </a:r>
            </a:p>
            <a:p>
              <a:pPr algn="ctr"/>
              <a:endParaRPr lang="en-GB" sz="2400" b="1" dirty="0" smtClean="0"/>
            </a:p>
            <a:p>
              <a:pPr algn="ctr"/>
              <a:endParaRPr lang="en-GB" sz="2400" b="1" dirty="0"/>
            </a:p>
            <a:p>
              <a:pPr algn="ctr"/>
              <a:r>
                <a:rPr lang="en-GB" sz="2400" b="1" dirty="0" err="1" smtClean="0"/>
                <a:t>Terziet</a:t>
              </a:r>
              <a:endParaRPr lang="en-GB" sz="2400" b="1" dirty="0" smtClean="0"/>
            </a:p>
            <a:p>
              <a:pPr algn="ctr"/>
              <a:r>
                <a:rPr lang="en-GB" sz="2400" b="1" dirty="0" smtClean="0"/>
                <a:t>2018</a:t>
              </a:r>
            </a:p>
            <a:p>
              <a:pPr algn="ctr"/>
              <a:endParaRPr lang="en-GB" sz="2400" b="1" dirty="0"/>
            </a:p>
            <a:p>
              <a:pPr algn="ctr"/>
              <a:endParaRPr lang="en-GB" sz="2400" b="1" dirty="0" smtClean="0"/>
            </a:p>
            <a:p>
              <a:pPr algn="ctr"/>
              <a:endParaRPr lang="en-GB" sz="2400" b="1" dirty="0"/>
            </a:p>
            <a:p>
              <a:pPr algn="ctr"/>
              <a:r>
                <a:rPr lang="en-GB" sz="2400" b="1" dirty="0" smtClean="0"/>
                <a:t>De Plank</a:t>
              </a:r>
            </a:p>
            <a:p>
              <a:pPr algn="ctr"/>
              <a:r>
                <a:rPr lang="en-GB" sz="2400" b="1" dirty="0" smtClean="0"/>
                <a:t>2019?</a:t>
              </a:r>
            </a:p>
            <a:p>
              <a:pPr algn="ctr"/>
              <a:endParaRPr lang="en-GB" sz="2400" b="1" dirty="0"/>
            </a:p>
          </p:txBody>
        </p:sp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614" y="2532232"/>
              <a:ext cx="638457" cy="428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1070" y="4357627"/>
              <a:ext cx="655544" cy="439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-176462"/>
            <a:ext cx="12192000" cy="1325563"/>
          </a:xfrm>
        </p:spPr>
        <p:txBody>
          <a:bodyPr/>
          <a:lstStyle/>
          <a:p>
            <a:r>
              <a:rPr lang="en-US" dirty="0"/>
              <a:t>Einstein </a:t>
            </a:r>
            <a:r>
              <a:rPr lang="en-US" dirty="0" smtClean="0"/>
              <a:t>Telescope : </a:t>
            </a:r>
            <a:r>
              <a:rPr lang="en-US" dirty="0"/>
              <a:t>a multi-facetted endeavor </a:t>
            </a:r>
            <a:r>
              <a:rPr lang="en-US" sz="2800" dirty="0" smtClean="0">
                <a:sym typeface="Symbol" panose="05050102010706020507" pitchFamily="18" charset="2"/>
              </a:rPr>
              <a:t>  </a:t>
            </a:r>
            <a:r>
              <a:rPr lang="en-US" sz="2800" dirty="0">
                <a:sym typeface="Symbol" panose="05050102010706020507" pitchFamily="18" charset="2"/>
              </a:rPr>
              <a:t>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759840" y="696028"/>
            <a:ext cx="112428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GB" sz="4000" b="1" dirty="0" err="1" smtClean="0"/>
              <a:t>ELAt</a:t>
            </a:r>
            <a:endParaRPr lang="en-GB" sz="4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773332" y="-40046"/>
            <a:ext cx="2361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</a:rPr>
              <a:t>s</a:t>
            </a:r>
            <a:r>
              <a:rPr lang="en-GB" sz="2000" b="1" i="1" dirty="0" smtClean="0">
                <a:solidFill>
                  <a:srgbClr val="FF0000"/>
                </a:solidFill>
              </a:rPr>
              <a:t>eismic environment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9207" y="6076392"/>
            <a:ext cx="12704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Offset [m]</a:t>
            </a:r>
            <a:endParaRPr lang="en-GB" sz="2000" b="1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4247262" y="3114457"/>
            <a:ext cx="103906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Time [s]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7974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18</a:t>
            </a:fld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25" y="725920"/>
            <a:ext cx="11264568" cy="572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76462"/>
            <a:ext cx="12192000" cy="1325563"/>
          </a:xfrm>
        </p:spPr>
        <p:txBody>
          <a:bodyPr/>
          <a:lstStyle/>
          <a:p>
            <a:r>
              <a:rPr lang="en-US" dirty="0"/>
              <a:t>Einstein </a:t>
            </a:r>
            <a:r>
              <a:rPr lang="en-US" dirty="0" smtClean="0"/>
              <a:t>Telescope : </a:t>
            </a:r>
            <a:r>
              <a:rPr lang="en-US" dirty="0"/>
              <a:t>a multi-facetted endeavor </a:t>
            </a:r>
            <a:r>
              <a:rPr lang="en-US" sz="2800" dirty="0" smtClean="0">
                <a:sym typeface="Symbol" panose="05050102010706020507" pitchFamily="18" charset="2"/>
              </a:rPr>
              <a:t>  </a:t>
            </a:r>
            <a:r>
              <a:rPr lang="en-US" sz="2800" dirty="0">
                <a:sym typeface="Symbol" panose="05050102010706020507" pitchFamily="18" charset="2"/>
              </a:rPr>
              <a:t>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373844" y="-40046"/>
            <a:ext cx="1769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</a:rPr>
              <a:t>w</a:t>
            </a:r>
            <a:r>
              <a:rPr lang="en-GB" sz="2000" b="1" i="1" dirty="0" smtClean="0">
                <a:solidFill>
                  <a:srgbClr val="FF0000"/>
                </a:solidFill>
              </a:rPr>
              <a:t>ork packages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19</a:t>
            </a:fld>
            <a:endParaRPr lang="nl-NL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76462"/>
            <a:ext cx="12192000" cy="1325563"/>
          </a:xfrm>
        </p:spPr>
        <p:txBody>
          <a:bodyPr/>
          <a:lstStyle/>
          <a:p>
            <a:r>
              <a:rPr lang="en-US" dirty="0"/>
              <a:t>Einstein </a:t>
            </a:r>
            <a:r>
              <a:rPr lang="en-US" dirty="0" smtClean="0"/>
              <a:t>Telescope : </a:t>
            </a:r>
            <a:r>
              <a:rPr lang="en-US" dirty="0"/>
              <a:t>a multi-facetted endeavor </a:t>
            </a:r>
            <a:r>
              <a:rPr lang="en-US" sz="2800" dirty="0" smtClean="0">
                <a:sym typeface="Symbol" panose="05050102010706020507" pitchFamily="18" charset="2"/>
              </a:rPr>
              <a:t>  </a:t>
            </a:r>
            <a:r>
              <a:rPr lang="en-US" sz="2800" dirty="0">
                <a:sym typeface="Symbol" panose="05050102010706020507" pitchFamily="18" charset="2"/>
              </a:rPr>
              <a:t></a:t>
            </a:r>
            <a:endParaRPr lang="en-GB" dirty="0"/>
          </a:p>
        </p:txBody>
      </p:sp>
      <p:pic>
        <p:nvPicPr>
          <p:cNvPr id="12" name="Picture 2" descr="https://events.ego-gw.it/indico/conferenceDisplay.py/getPic?picId=6&amp;confId=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7" y="1366194"/>
            <a:ext cx="6393887" cy="46085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4577" y="5769752"/>
            <a:ext cx="6099158" cy="738658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en-GB" sz="4000" b="1" dirty="0" err="1" smtClean="0">
                <a:solidFill>
                  <a:srgbClr val="FF0000"/>
                </a:solidFill>
              </a:rPr>
              <a:t>LoI</a:t>
            </a:r>
            <a:r>
              <a:rPr lang="en-GB" sz="2400" b="1" dirty="0" smtClean="0">
                <a:solidFill>
                  <a:srgbClr val="FF0000"/>
                </a:solidFill>
              </a:rPr>
              <a:t> Einstein Telescope:  now </a:t>
            </a:r>
            <a:r>
              <a:rPr lang="en-GB" sz="2400" b="1" dirty="0" smtClean="0">
                <a:solidFill>
                  <a:srgbClr val="FF0000"/>
                </a:solidFill>
                <a:sym typeface="Symbol"/>
              </a:rPr>
              <a:t> </a:t>
            </a:r>
            <a:r>
              <a:rPr lang="en-GB" sz="2400" b="1" dirty="0">
                <a:solidFill>
                  <a:srgbClr val="FF0000"/>
                </a:solidFill>
                <a:sym typeface="Symbol"/>
              </a:rPr>
              <a:t>6</a:t>
            </a:r>
            <a:r>
              <a:rPr lang="en-GB" sz="2400" b="1" dirty="0" smtClean="0">
                <a:solidFill>
                  <a:srgbClr val="FF0000"/>
                </a:solidFill>
                <a:sym typeface="Symbol"/>
              </a:rPr>
              <a:t>00 members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2422" y="852261"/>
            <a:ext cx="3588278" cy="615547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Europe – April 2018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15" name="6A097F84-B705-436E-BBD2-34835B96C460" descr="978114A2-1005-4EE3-BF99-41D5B64A22E2@nikhe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79" y="1318189"/>
            <a:ext cx="5605468" cy="470452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41754" y="5769752"/>
            <a:ext cx="5826519" cy="738658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MoU</a:t>
            </a:r>
            <a:r>
              <a:rPr lang="en-GB" sz="2400" b="1" dirty="0" smtClean="0">
                <a:solidFill>
                  <a:srgbClr val="FF0000"/>
                </a:solidFill>
              </a:rPr>
              <a:t> all B universities, many NL, some D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47112" y="852261"/>
            <a:ext cx="4615803" cy="615547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B-D-NL – September 2018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55220" y="-40046"/>
            <a:ext cx="2293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</a:rPr>
              <a:t>c</a:t>
            </a:r>
            <a:r>
              <a:rPr lang="en-GB" sz="2000" b="1" i="1" dirty="0" smtClean="0">
                <a:solidFill>
                  <a:srgbClr val="FF0000"/>
                </a:solidFill>
              </a:rPr>
              <a:t>onsortium building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9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Dutch landscape &amp; Group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US" dirty="0" smtClean="0"/>
              <a:t>The Netherlands </a:t>
            </a:r>
            <a:r>
              <a:rPr lang="en-US" dirty="0" err="1" smtClean="0"/>
              <a:t>rECFA</a:t>
            </a:r>
            <a:r>
              <a:rPr lang="en-US" dirty="0" smtClean="0"/>
              <a:t> visit, 19 October 2018, GRAVITATIONAL WAVES, Frank </a:t>
            </a:r>
            <a:r>
              <a:rPr lang="en-US" dirty="0" err="1" smtClean="0"/>
              <a:t>linde</a:t>
            </a:r>
            <a:r>
              <a:rPr lang="en-US" dirty="0" smtClean="0"/>
              <a:t>				                                    </a:t>
            </a:r>
            <a:fld id="{3B0488FF-B186-4BA2-A4A5-1066FC326D23}" type="slidenum">
              <a:rPr lang="en-US" smtClean="0"/>
              <a:pPr algn="l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" y="822853"/>
            <a:ext cx="4272605" cy="528399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63459" y="3857340"/>
            <a:ext cx="7535017" cy="1015663"/>
            <a:chOff x="4363457" y="3528477"/>
            <a:chExt cx="7535016" cy="1015660"/>
          </a:xfrm>
        </p:grpSpPr>
        <p:sp>
          <p:nvSpPr>
            <p:cNvPr id="16" name="TextBox 15"/>
            <p:cNvSpPr txBox="1"/>
            <p:nvPr/>
          </p:nvSpPr>
          <p:spPr>
            <a:xfrm>
              <a:off x="11194433" y="3620809"/>
              <a:ext cx="704040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FF0000"/>
                  </a:solidFill>
                </a:rPr>
                <a:t>PhD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63457" y="3528477"/>
              <a:ext cx="6691896" cy="1015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M. Bader, V. van </a:t>
              </a:r>
              <a:r>
                <a:rPr lang="en-US" sz="2000" b="1" i="1" dirty="0" err="1"/>
                <a:t>Beveren</a:t>
              </a:r>
              <a:r>
                <a:rPr lang="en-US" sz="2000" b="1" i="1" dirty="0"/>
                <a:t>, B. Boom, Y. </a:t>
              </a:r>
              <a:r>
                <a:rPr lang="en-US" sz="2000" b="1" i="1" dirty="0" err="1"/>
                <a:t>Guo</a:t>
              </a:r>
              <a:r>
                <a:rPr lang="en-US" sz="2000" b="1" i="1" dirty="0"/>
                <a:t>, J. van </a:t>
              </a:r>
              <a:r>
                <a:rPr lang="en-US" sz="2000" b="1" i="1" dirty="0" err="1"/>
                <a:t>Heijningen</a:t>
              </a:r>
              <a:r>
                <a:rPr lang="en-US" sz="2000" b="1" i="1" dirty="0"/>
                <a:t>, </a:t>
              </a:r>
            </a:p>
            <a:p>
              <a:r>
                <a:rPr lang="en-US" sz="2000" b="1" i="1" dirty="0"/>
                <a:t>P.-T. Ho, S. </a:t>
              </a:r>
              <a:r>
                <a:rPr lang="en-US" sz="2000" b="1" i="1" dirty="0" err="1"/>
                <a:t>Koley</a:t>
              </a:r>
              <a:r>
                <a:rPr lang="en-US" sz="2000" b="1" i="1" dirty="0"/>
                <a:t>, J. </a:t>
              </a:r>
              <a:r>
                <a:rPr lang="en-US" sz="2000" b="1" i="1" dirty="0" err="1"/>
                <a:t>Meidam</a:t>
              </a:r>
              <a:r>
                <a:rPr lang="en-US" sz="2000" b="1" i="1" dirty="0"/>
                <a:t>, </a:t>
              </a:r>
              <a:r>
                <a:rPr lang="en-US" sz="2000" b="1" i="1" dirty="0" smtClean="0"/>
                <a:t>G. </a:t>
              </a:r>
              <a:r>
                <a:rPr lang="en-US" sz="2000" b="1" i="1" dirty="0" err="1" smtClean="0"/>
                <a:t>Raaijmakers</a:t>
              </a:r>
              <a:r>
                <a:rPr lang="en-US" sz="2000" b="1" i="1" dirty="0" smtClean="0"/>
                <a:t>, L</a:t>
              </a:r>
              <a:r>
                <a:rPr lang="en-US" sz="2000" b="1" i="1" dirty="0"/>
                <a:t>. v/d </a:t>
              </a:r>
              <a:r>
                <a:rPr lang="en-US" sz="2000" b="1" i="1" dirty="0" err="1"/>
                <a:t>Schaaf</a:t>
              </a:r>
              <a:r>
                <a:rPr lang="en-US" sz="2000" b="1" i="1" dirty="0"/>
                <a:t>, </a:t>
              </a:r>
              <a:r>
                <a:rPr lang="en-US" sz="2000" b="1" i="1" dirty="0" smtClean="0"/>
                <a:t/>
              </a:r>
              <a:br>
                <a:rPr lang="en-US" sz="2000" b="1" i="1" dirty="0" smtClean="0"/>
              </a:br>
              <a:r>
                <a:rPr lang="en-US" sz="2000" b="1" i="1" dirty="0" smtClean="0"/>
                <a:t>R</a:t>
              </a:r>
              <a:r>
                <a:rPr lang="en-US" sz="2000" b="1" i="1" dirty="0"/>
                <a:t>. </a:t>
              </a:r>
              <a:r>
                <a:rPr lang="en-US" sz="2000" b="1" i="1" dirty="0" err="1"/>
                <a:t>Walet</a:t>
              </a:r>
              <a:r>
                <a:rPr lang="en-US" sz="2000" b="1" i="1" dirty="0"/>
                <a:t>  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63459" y="5149246"/>
            <a:ext cx="7771811" cy="707886"/>
            <a:chOff x="4363457" y="4932675"/>
            <a:chExt cx="7771811" cy="707884"/>
          </a:xfrm>
        </p:grpSpPr>
        <p:sp>
          <p:nvSpPr>
            <p:cNvPr id="17" name="TextBox 16"/>
            <p:cNvSpPr txBox="1"/>
            <p:nvPr/>
          </p:nvSpPr>
          <p:spPr>
            <a:xfrm>
              <a:off x="10957637" y="5025007"/>
              <a:ext cx="1177631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FF0000"/>
                  </a:solidFill>
                </a:rPr>
                <a:t>P</a:t>
              </a:r>
              <a:r>
                <a:rPr lang="en-US" sz="2400" b="1" i="1" dirty="0" smtClean="0">
                  <a:solidFill>
                    <a:srgbClr val="FF0000"/>
                  </a:solidFill>
                </a:rPr>
                <a:t>ostdoc</a:t>
              </a:r>
              <a:endParaRPr lang="nl-NL" sz="2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63457" y="4932675"/>
              <a:ext cx="5980996" cy="707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T. Dietrich, A. Gosh, T. Hinderer, D. Nichols, </a:t>
              </a:r>
              <a:r>
                <a:rPr lang="en-US" sz="2000" b="1" i="1" dirty="0" smtClean="0"/>
                <a:t>D. </a:t>
              </a:r>
              <a:r>
                <a:rPr lang="en-US" sz="2000" b="1" i="1" dirty="0" err="1" smtClean="0"/>
                <a:t>Pascucci</a:t>
              </a:r>
              <a:r>
                <a:rPr lang="en-US" sz="2000" b="1" i="1" dirty="0" smtClean="0"/>
                <a:t>,</a:t>
              </a:r>
              <a:br>
                <a:rPr lang="en-US" sz="2000" b="1" i="1" dirty="0" smtClean="0"/>
              </a:br>
              <a:r>
                <a:rPr lang="en-US" sz="2000" b="1" i="1" dirty="0" smtClean="0"/>
                <a:t>A</a:t>
              </a:r>
              <a:r>
                <a:rPr lang="en-US" sz="2000" b="1" i="1" dirty="0"/>
                <a:t>. </a:t>
              </a:r>
              <a:r>
                <a:rPr lang="en-US" sz="2000" b="1" i="1" dirty="0" err="1"/>
                <a:t>Samajdar</a:t>
              </a:r>
              <a:r>
                <a:rPr lang="en-US" sz="2000" b="1" i="1" dirty="0" smtClean="0"/>
                <a:t>, P</a:t>
              </a:r>
              <a:r>
                <a:rPr lang="en-US" sz="2000" b="1" i="1" dirty="0"/>
                <a:t>. Schmidt, A. Williamson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30378" y="6084015"/>
            <a:ext cx="10957039" cy="40011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Plus: invaluable technical, engineering, computing, communication, organizational &amp; political support</a:t>
            </a:r>
            <a:endParaRPr lang="nl-NL" sz="2000" b="1" i="1" dirty="0">
              <a:solidFill>
                <a:srgbClr val="0000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411705" y="1374709"/>
            <a:ext cx="2538663" cy="4561995"/>
            <a:chOff x="1411703" y="1374709"/>
            <a:chExt cx="2538662" cy="4561994"/>
          </a:xfrm>
        </p:grpSpPr>
        <p:grpSp>
          <p:nvGrpSpPr>
            <p:cNvPr id="24" name="Group 23"/>
            <p:cNvGrpSpPr/>
            <p:nvPr/>
          </p:nvGrpSpPr>
          <p:grpSpPr>
            <a:xfrm>
              <a:off x="1411703" y="1374709"/>
              <a:ext cx="2538662" cy="4561994"/>
              <a:chOff x="1411703" y="1454919"/>
              <a:chExt cx="2538662" cy="4561994"/>
            </a:xfrm>
          </p:grpSpPr>
          <p:sp>
            <p:nvSpPr>
              <p:cNvPr id="7" name="5-Point Star 6"/>
              <p:cNvSpPr/>
              <p:nvPr/>
            </p:nvSpPr>
            <p:spPr>
              <a:xfrm>
                <a:off x="3360819" y="1454919"/>
                <a:ext cx="449179" cy="449179"/>
              </a:xfrm>
              <a:prstGeom prst="star5">
                <a:avLst/>
              </a:prstGeom>
              <a:solidFill>
                <a:srgbClr val="00FF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5-Point Star 7"/>
              <p:cNvSpPr/>
              <p:nvPr/>
            </p:nvSpPr>
            <p:spPr>
              <a:xfrm>
                <a:off x="1411703" y="2650056"/>
                <a:ext cx="449179" cy="449179"/>
              </a:xfrm>
              <a:prstGeom prst="star5">
                <a:avLst/>
              </a:prstGeom>
              <a:solidFill>
                <a:srgbClr val="00FF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5-Point Star 8"/>
              <p:cNvSpPr/>
              <p:nvPr/>
            </p:nvSpPr>
            <p:spPr>
              <a:xfrm>
                <a:off x="1872912" y="2650056"/>
                <a:ext cx="449179" cy="449179"/>
              </a:xfrm>
              <a:prstGeom prst="star5">
                <a:avLst/>
              </a:prstGeom>
              <a:solidFill>
                <a:srgbClr val="00FF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5-Point Star 9"/>
              <p:cNvSpPr/>
              <p:nvPr/>
            </p:nvSpPr>
            <p:spPr>
              <a:xfrm>
                <a:off x="3501186" y="3150837"/>
                <a:ext cx="449179" cy="449179"/>
              </a:xfrm>
              <a:prstGeom prst="star5">
                <a:avLst/>
              </a:prstGeom>
              <a:solidFill>
                <a:srgbClr val="00FF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5-Point Star 10"/>
              <p:cNvSpPr/>
              <p:nvPr/>
            </p:nvSpPr>
            <p:spPr>
              <a:xfrm>
                <a:off x="2650955" y="3947482"/>
                <a:ext cx="449179" cy="449179"/>
              </a:xfrm>
              <a:prstGeom prst="star5">
                <a:avLst/>
              </a:prstGeom>
              <a:solidFill>
                <a:srgbClr val="00FF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5-Point Star 11"/>
              <p:cNvSpPr/>
              <p:nvPr/>
            </p:nvSpPr>
            <p:spPr>
              <a:xfrm>
                <a:off x="2650955" y="5567734"/>
                <a:ext cx="449179" cy="449179"/>
              </a:xfrm>
              <a:prstGeom prst="star5">
                <a:avLst/>
              </a:prstGeom>
              <a:solidFill>
                <a:srgbClr val="00FF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5-Point Star 12"/>
              <p:cNvSpPr/>
              <p:nvPr/>
            </p:nvSpPr>
            <p:spPr>
              <a:xfrm>
                <a:off x="1938130" y="3520996"/>
                <a:ext cx="449179" cy="449179"/>
              </a:xfrm>
              <a:prstGeom prst="star5">
                <a:avLst/>
              </a:prstGeom>
              <a:solidFill>
                <a:srgbClr val="00FF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5-Point Star 13"/>
              <p:cNvSpPr/>
              <p:nvPr/>
            </p:nvSpPr>
            <p:spPr>
              <a:xfrm>
                <a:off x="1938130" y="3126441"/>
                <a:ext cx="449179" cy="449179"/>
              </a:xfrm>
              <a:prstGeom prst="star5">
                <a:avLst/>
              </a:prstGeom>
              <a:solidFill>
                <a:srgbClr val="00FF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5-Point Star 14"/>
              <p:cNvSpPr/>
              <p:nvPr/>
            </p:nvSpPr>
            <p:spPr>
              <a:xfrm>
                <a:off x="2162719" y="4430554"/>
                <a:ext cx="449179" cy="449179"/>
              </a:xfrm>
              <a:prstGeom prst="star5">
                <a:avLst/>
              </a:prstGeom>
              <a:solidFill>
                <a:srgbClr val="00FF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6" name="5-Point Star 25"/>
            <p:cNvSpPr/>
            <p:nvPr/>
          </p:nvSpPr>
          <p:spPr>
            <a:xfrm>
              <a:off x="1688275" y="3793749"/>
              <a:ext cx="449179" cy="449179"/>
            </a:xfrm>
            <a:prstGeom prst="star5">
              <a:avLst/>
            </a:prstGeom>
            <a:solidFill>
              <a:srgbClr val="00FF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363457" y="579374"/>
            <a:ext cx="7640815" cy="3134794"/>
            <a:chOff x="4363457" y="579373"/>
            <a:chExt cx="7640813" cy="3134793"/>
          </a:xfrm>
        </p:grpSpPr>
        <p:grpSp>
          <p:nvGrpSpPr>
            <p:cNvPr id="23" name="Group 22"/>
            <p:cNvGrpSpPr/>
            <p:nvPr/>
          </p:nvGrpSpPr>
          <p:grpSpPr>
            <a:xfrm>
              <a:off x="4363457" y="956697"/>
              <a:ext cx="7578424" cy="2283563"/>
              <a:chOff x="4363457" y="956697"/>
              <a:chExt cx="7578424" cy="228356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3457" y="956697"/>
                <a:ext cx="6681537" cy="2283563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1151023" y="1988633"/>
                <a:ext cx="7908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rgbClr val="FF0000"/>
                    </a:solidFill>
                  </a:rPr>
                  <a:t>S</a:t>
                </a:r>
                <a:r>
                  <a:rPr lang="en-US" sz="2400" b="1" i="1" dirty="0" smtClean="0">
                    <a:solidFill>
                      <a:srgbClr val="FF0000"/>
                    </a:solidFill>
                  </a:rPr>
                  <a:t>taff</a:t>
                </a:r>
                <a:endParaRPr lang="nl-NL" sz="2400" b="1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088635" y="57937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i="1" dirty="0">
                  <a:solidFill>
                    <a:srgbClr val="FF0000"/>
                  </a:solidFill>
                </a:rPr>
                <a:t>2018</a:t>
              </a:r>
              <a:endParaRPr lang="nl-NL" sz="28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54652" y="3129391"/>
              <a:ext cx="55694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i="1" dirty="0">
                  <a:solidFill>
                    <a:schemeClr val="bg1">
                      <a:lumMod val="50000"/>
                    </a:schemeClr>
                  </a:solidFill>
                </a:rPr>
                <a:t>growing fast thru migration, new </a:t>
              </a:r>
              <a:r>
                <a:rPr lang="en-US" sz="1600" b="1" i="1" dirty="0" err="1">
                  <a:solidFill>
                    <a:schemeClr val="bg1">
                      <a:lumMod val="50000"/>
                    </a:schemeClr>
                  </a:solidFill>
                </a:rPr>
                <a:t>hirings</a:t>
              </a:r>
              <a:r>
                <a:rPr lang="en-US" sz="1600" b="1" i="1" dirty="0">
                  <a:solidFill>
                    <a:schemeClr val="bg1">
                      <a:lumMod val="50000"/>
                    </a:schemeClr>
                  </a:solidFill>
                </a:rPr>
                <a:t> &amp; entirely new groups</a:t>
              </a:r>
            </a:p>
            <a:p>
              <a:pPr algn="r"/>
              <a:r>
                <a:rPr lang="en-US" sz="1600" b="1" i="1" dirty="0">
                  <a:solidFill>
                    <a:schemeClr val="bg1">
                      <a:lumMod val="50000"/>
                    </a:schemeClr>
                  </a:solidFill>
                </a:rPr>
                <a:t>(e.g. Maastricht University)</a:t>
              </a:r>
              <a:endParaRPr lang="nl-NL" sz="1600" b="1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3005" y="5377389"/>
            <a:ext cx="2167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sym typeface="Symbol"/>
              </a:rPr>
              <a:t> 40 people</a:t>
            </a:r>
            <a:endParaRPr lang="nl-NL" sz="3200" b="1" i="1" dirty="0">
              <a:solidFill>
                <a:srgbClr val="FF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1138510" y="2338848"/>
            <a:ext cx="831778" cy="3653938"/>
            <a:chOff x="11138510" y="2338848"/>
            <a:chExt cx="831778" cy="3653938"/>
          </a:xfrm>
        </p:grpSpPr>
        <p:grpSp>
          <p:nvGrpSpPr>
            <p:cNvPr id="32" name="Group 31"/>
            <p:cNvGrpSpPr/>
            <p:nvPr/>
          </p:nvGrpSpPr>
          <p:grpSpPr>
            <a:xfrm>
              <a:off x="11138510" y="4296555"/>
              <a:ext cx="831778" cy="384721"/>
              <a:chOff x="10129095" y="4322313"/>
              <a:chExt cx="831778" cy="384721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10354617" y="4322313"/>
                <a:ext cx="606256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30%</a:t>
                </a:r>
                <a:endParaRPr lang="en-GB" b="1" dirty="0"/>
              </a:p>
            </p:txBody>
          </p:sp>
          <p:pic>
            <p:nvPicPr>
              <p:cNvPr id="2050" name="Picture 2" descr="Image result for female symbol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9095" y="4343960"/>
                <a:ext cx="341426" cy="3414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11138510" y="5608065"/>
              <a:ext cx="831778" cy="384721"/>
              <a:chOff x="10129095" y="4399587"/>
              <a:chExt cx="831778" cy="384721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10354617" y="4399587"/>
                <a:ext cx="606256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5</a:t>
                </a:r>
                <a:r>
                  <a:rPr lang="en-GB" b="1" dirty="0" smtClean="0"/>
                  <a:t>0%</a:t>
                </a:r>
                <a:endParaRPr lang="en-GB" b="1" dirty="0"/>
              </a:p>
            </p:txBody>
          </p:sp>
          <p:pic>
            <p:nvPicPr>
              <p:cNvPr id="36" name="Picture 2" descr="Image result for female symbol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9095" y="4421234"/>
                <a:ext cx="341426" cy="3414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11138510" y="2338848"/>
              <a:ext cx="831778" cy="384721"/>
              <a:chOff x="10129095" y="4206402"/>
              <a:chExt cx="831778" cy="38472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0354617" y="4206402"/>
                <a:ext cx="606256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10%</a:t>
                </a:r>
                <a:endParaRPr lang="en-GB" b="1" dirty="0"/>
              </a:p>
            </p:txBody>
          </p:sp>
          <p:pic>
            <p:nvPicPr>
              <p:cNvPr id="39" name="Picture 2" descr="Image result for female symbol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9095" y="4228049"/>
                <a:ext cx="341426" cy="3414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90113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20</a:t>
            </a:fld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76462"/>
            <a:ext cx="12192000" cy="1325563"/>
          </a:xfrm>
        </p:spPr>
        <p:txBody>
          <a:bodyPr/>
          <a:lstStyle/>
          <a:p>
            <a:r>
              <a:rPr lang="en-US" dirty="0"/>
              <a:t>Einstein </a:t>
            </a:r>
            <a:r>
              <a:rPr lang="en-US" dirty="0" smtClean="0"/>
              <a:t>Telescope : </a:t>
            </a:r>
            <a:r>
              <a:rPr lang="en-US" dirty="0"/>
              <a:t>a multi-facetted endeavor </a:t>
            </a:r>
            <a:r>
              <a:rPr lang="en-US" sz="2800" dirty="0" smtClean="0">
                <a:sym typeface="Symbol" panose="05050102010706020507" pitchFamily="18" charset="2"/>
              </a:rPr>
              <a:t>  </a:t>
            </a:r>
            <a:r>
              <a:rPr lang="en-US" sz="2800" dirty="0">
                <a:sym typeface="Symbol" panose="05050102010706020507" pitchFamily="18" charset="2"/>
              </a:rPr>
              <a:t>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1779543"/>
            <a:ext cx="4979766" cy="440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72954" y="914395"/>
            <a:ext cx="4427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Cryogenic Si mirrors</a:t>
            </a:r>
            <a:endParaRPr lang="en-GB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00372" y="-40046"/>
            <a:ext cx="2687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</a:rPr>
              <a:t>R&amp;D facility -- expertise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3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21</a:t>
            </a:fld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76462"/>
            <a:ext cx="12192000" cy="1325563"/>
          </a:xfrm>
        </p:spPr>
        <p:txBody>
          <a:bodyPr/>
          <a:lstStyle/>
          <a:p>
            <a:r>
              <a:rPr lang="en-US" dirty="0"/>
              <a:t>Einstein </a:t>
            </a:r>
            <a:r>
              <a:rPr lang="en-US" dirty="0" smtClean="0"/>
              <a:t>Telescope : </a:t>
            </a:r>
            <a:r>
              <a:rPr lang="en-US" dirty="0"/>
              <a:t>a multi-facetted endeavor </a:t>
            </a:r>
            <a:r>
              <a:rPr lang="en-US" sz="2800" dirty="0" smtClean="0">
                <a:sym typeface="Symbol" panose="05050102010706020507" pitchFamily="18" charset="2"/>
              </a:rPr>
              <a:t>  </a:t>
            </a:r>
            <a:r>
              <a:rPr lang="en-US" sz="2800" dirty="0">
                <a:sym typeface="Symbol" panose="05050102010706020507" pitchFamily="18" charset="2"/>
              </a:rPr>
              <a:t>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1779543"/>
            <a:ext cx="4979766" cy="440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72954" y="914395"/>
            <a:ext cx="4427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Cryogenic Si mirrors</a:t>
            </a:r>
            <a:endParaRPr lang="en-GB" sz="4000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419" y="1806274"/>
            <a:ext cx="4708474" cy="4293848"/>
            <a:chOff x="5868144" y="1851670"/>
            <a:chExt cx="3014442" cy="2748991"/>
          </a:xfrm>
        </p:grpSpPr>
        <p:grpSp>
          <p:nvGrpSpPr>
            <p:cNvPr id="9" name="Group 8"/>
            <p:cNvGrpSpPr/>
            <p:nvPr/>
          </p:nvGrpSpPr>
          <p:grpSpPr>
            <a:xfrm>
              <a:off x="5868144" y="1851670"/>
              <a:ext cx="3014442" cy="2748991"/>
              <a:chOff x="7462213" y="1980534"/>
              <a:chExt cx="3014442" cy="274899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462213" y="1980534"/>
                <a:ext cx="2935562" cy="2748991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7532077" y="2061380"/>
                <a:ext cx="2944578" cy="2597536"/>
                <a:chOff x="5639970" y="1563638"/>
                <a:chExt cx="3634289" cy="2954494"/>
              </a:xfrm>
            </p:grpSpPr>
            <p:pic>
              <p:nvPicPr>
                <p:cNvPr id="14" name="Picture 6" descr="Image result for silicon thermal conductivity">
                  <a:hlinkClick r:id="rId4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7126" y="1563638"/>
                  <a:ext cx="3607133" cy="28803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" name="Group 15"/>
                <p:cNvGrpSpPr/>
                <p:nvPr/>
              </p:nvGrpSpPr>
              <p:grpSpPr>
                <a:xfrm>
                  <a:off x="5639970" y="1702295"/>
                  <a:ext cx="3461747" cy="2815837"/>
                  <a:chOff x="5639970" y="1702295"/>
                  <a:chExt cx="3461747" cy="2815837"/>
                </a:xfrm>
              </p:grpSpPr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254711" y="1702295"/>
                    <a:ext cx="2847006" cy="38100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r" defTabSz="91433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uLnTx/>
                        <a:uFillTx/>
                      </a:rPr>
                      <a:t>t</a:t>
                    </a:r>
                    <a:r>
                      <a:rPr kumimoji="0" lang="en-GB" sz="2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uLnTx/>
                        <a:uFillTx/>
                      </a:rPr>
                      <a:t>hermal conductivity</a:t>
                    </a:r>
                    <a:endParaRPr kumimoji="0" lang="en-GB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6588224" y="4137125"/>
                    <a:ext cx="2056030" cy="38100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3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t</a:t>
                    </a:r>
                    <a:r>
                      <a:rPr kumimoji="0" lang="en-GB" sz="2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emperature [K]</a:t>
                    </a:r>
                    <a:endParaRPr kumimoji="0" lang="en-GB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 rot="16200000">
                    <a:off x="4446198" y="2915301"/>
                    <a:ext cx="2703701" cy="31615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3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t</a:t>
                    </a:r>
                    <a:r>
                      <a:rPr kumimoji="0" lang="en-GB" sz="20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hermal conductivity [Wcm</a:t>
                    </a:r>
                    <a:r>
                      <a:rPr kumimoji="0" lang="en-GB" sz="2000" b="1" i="0" u="none" strike="noStrike" kern="0" cap="none" spc="0" normalizeH="0" baseline="3000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sym typeface="Symbol"/>
                      </a:rPr>
                      <a:t></a:t>
                    </a:r>
                    <a:r>
                      <a:rPr kumimoji="0" lang="en-GB" sz="2000" b="1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sym typeface="Symbol"/>
                      </a:rPr>
                      <a:t>1 </a:t>
                    </a:r>
                    <a:r>
                      <a:rPr kumimoji="0" lang="en-GB" sz="20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K</a:t>
                    </a:r>
                    <a:r>
                      <a:rPr kumimoji="0" lang="en-GB" sz="2000" b="1" i="0" u="none" strike="noStrike" kern="0" cap="none" spc="0" normalizeH="0" baseline="3000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sym typeface="Symbol"/>
                      </a:rPr>
                      <a:t>1</a:t>
                    </a:r>
                    <a:r>
                      <a:rPr kumimoji="0" lang="en-GB" sz="20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]</a:t>
                    </a:r>
                    <a:endParaRPr kumimoji="0" lang="en-GB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cxnSp>
          <p:nvCxnSpPr>
            <p:cNvPr id="10" name="Straight Arrow Connector 9"/>
            <p:cNvCxnSpPr/>
            <p:nvPr/>
          </p:nvCxnSpPr>
          <p:spPr>
            <a:xfrm flipV="1">
              <a:off x="7164288" y="3095844"/>
              <a:ext cx="0" cy="62803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stealth" w="lg" len="lg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6891626" y="2830909"/>
              <a:ext cx="545154" cy="236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better!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500372" y="-40046"/>
            <a:ext cx="2687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</a:rPr>
              <a:t>R&amp;D facility -- expertise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143430" y="975950"/>
            <a:ext cx="6767176" cy="5561331"/>
            <a:chOff x="5143430" y="975950"/>
            <a:chExt cx="6767176" cy="5561331"/>
          </a:xfrm>
        </p:grpSpPr>
        <p:grpSp>
          <p:nvGrpSpPr>
            <p:cNvPr id="4" name="Group 3"/>
            <p:cNvGrpSpPr/>
            <p:nvPr/>
          </p:nvGrpSpPr>
          <p:grpSpPr>
            <a:xfrm>
              <a:off x="5143430" y="975950"/>
              <a:ext cx="6767176" cy="5561331"/>
              <a:chOff x="5143430" y="975950"/>
              <a:chExt cx="6767176" cy="556133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3430" y="1528549"/>
                <a:ext cx="6767176" cy="5008732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5418173" y="975950"/>
                <a:ext cx="592066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b="1" dirty="0" smtClean="0">
                    <a:solidFill>
                      <a:srgbClr val="FF0000"/>
                    </a:solidFill>
                  </a:rPr>
                  <a:t>B-D-NL 14,5 M€ ‘</a:t>
                </a:r>
                <a:r>
                  <a:rPr lang="en-GB" sz="3200" b="1" dirty="0" err="1" smtClean="0">
                    <a:solidFill>
                      <a:srgbClr val="FF0000"/>
                    </a:solidFill>
                  </a:rPr>
                  <a:t>Interreg</a:t>
                </a:r>
                <a:r>
                  <a:rPr lang="en-GB" sz="3200" b="1" dirty="0" smtClean="0">
                    <a:solidFill>
                      <a:srgbClr val="FF0000"/>
                    </a:solidFill>
                  </a:rPr>
                  <a:t>’  project</a:t>
                </a:r>
                <a:endParaRPr lang="en-GB" sz="32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 flipH="1">
              <a:off x="5786651" y="2550649"/>
              <a:ext cx="95534" cy="2444431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834418" y="2943621"/>
              <a:ext cx="809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dirty="0" smtClean="0"/>
                <a:t>25 m</a:t>
              </a:r>
              <a:endParaRPr lang="en-GB" sz="24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1603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22</a:t>
            </a:fld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76462"/>
            <a:ext cx="12192000" cy="1325563"/>
          </a:xfrm>
        </p:spPr>
        <p:txBody>
          <a:bodyPr/>
          <a:lstStyle/>
          <a:p>
            <a:r>
              <a:rPr lang="en-US" dirty="0"/>
              <a:t>Einstein </a:t>
            </a:r>
            <a:r>
              <a:rPr lang="en-US" dirty="0" smtClean="0"/>
              <a:t>Telescope : </a:t>
            </a:r>
            <a:r>
              <a:rPr lang="en-US" dirty="0"/>
              <a:t>a multi-facetted endeavor </a:t>
            </a:r>
            <a:r>
              <a:rPr lang="en-US" sz="2800" dirty="0" smtClean="0">
                <a:sym typeface="Symbol" panose="05050102010706020507" pitchFamily="18" charset="2"/>
              </a:rPr>
              <a:t>  </a:t>
            </a:r>
            <a:r>
              <a:rPr lang="en-US" sz="2800" dirty="0">
                <a:sym typeface="Symbol" panose="05050102010706020507" pitchFamily="18" charset="2"/>
              </a:rPr>
              <a:t>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4258099" y="920759"/>
            <a:ext cx="7838364" cy="5425451"/>
            <a:chOff x="4258099" y="920759"/>
            <a:chExt cx="7838364" cy="5425451"/>
          </a:xfrm>
        </p:grpSpPr>
        <p:grpSp>
          <p:nvGrpSpPr>
            <p:cNvPr id="8" name="Group 7"/>
            <p:cNvGrpSpPr/>
            <p:nvPr/>
          </p:nvGrpSpPr>
          <p:grpSpPr>
            <a:xfrm>
              <a:off x="4301315" y="978969"/>
              <a:ext cx="7751932" cy="5309031"/>
              <a:chOff x="4326338" y="709628"/>
              <a:chExt cx="8366084" cy="5077024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79" t="12032" r="4867" b="12311"/>
              <a:stretch/>
            </p:blipFill>
            <p:spPr bwMode="auto">
              <a:xfrm>
                <a:off x="7442496" y="709628"/>
                <a:ext cx="5249926" cy="5077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7" t="12032" r="67273" b="12311"/>
              <a:stretch/>
            </p:blipFill>
            <p:spPr bwMode="auto">
              <a:xfrm>
                <a:off x="4326338" y="709628"/>
                <a:ext cx="3125330" cy="5077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4258099" y="920759"/>
              <a:ext cx="7838364" cy="5425451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595908" y="-40046"/>
            <a:ext cx="2601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</a:rPr>
              <a:t>s</a:t>
            </a:r>
            <a:r>
              <a:rPr lang="en-GB" sz="2000" b="1" i="1" dirty="0" smtClean="0">
                <a:solidFill>
                  <a:srgbClr val="FF0000"/>
                </a:solidFill>
              </a:rPr>
              <a:t>ocio-economic impact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0" t="11194" r="32869" b="7017"/>
          <a:stretch/>
        </p:blipFill>
        <p:spPr bwMode="auto">
          <a:xfrm>
            <a:off x="152383" y="920759"/>
            <a:ext cx="3848905" cy="5425451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98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23</a:t>
            </a:fld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76462"/>
            <a:ext cx="12192000" cy="1325563"/>
          </a:xfrm>
        </p:spPr>
        <p:txBody>
          <a:bodyPr/>
          <a:lstStyle/>
          <a:p>
            <a:r>
              <a:rPr lang="en-US" dirty="0"/>
              <a:t>Einstein </a:t>
            </a:r>
            <a:r>
              <a:rPr lang="en-US" dirty="0" smtClean="0"/>
              <a:t>Telescope : </a:t>
            </a:r>
            <a:r>
              <a:rPr lang="en-US" dirty="0"/>
              <a:t>a multi-facetted endeavor </a:t>
            </a:r>
            <a:r>
              <a:rPr lang="en-US" sz="2800" dirty="0" smtClean="0">
                <a:sym typeface="Symbol" panose="05050102010706020507" pitchFamily="18" charset="2"/>
              </a:rPr>
              <a:t>  </a:t>
            </a:r>
            <a:r>
              <a:rPr lang="en-US" sz="2800" dirty="0">
                <a:sym typeface="Symbol" panose="05050102010706020507" pitchFamily="18" charset="2"/>
              </a:rPr>
              <a:t>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9016353" y="-40046"/>
            <a:ext cx="3201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</a:rPr>
              <a:t>Big Science industry day (ET)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" y="4301545"/>
            <a:ext cx="2760856" cy="20704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t="9980" r="7781" b="37508"/>
          <a:stretch/>
        </p:blipFill>
        <p:spPr bwMode="auto">
          <a:xfrm>
            <a:off x="0" y="734097"/>
            <a:ext cx="12192000" cy="356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65" y="4301545"/>
            <a:ext cx="2768958" cy="2076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18" y="4301544"/>
            <a:ext cx="2760564" cy="20704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01193" y="4159873"/>
            <a:ext cx="3693383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00" b="1" dirty="0" smtClean="0">
                <a:solidFill>
                  <a:srgbClr val="FF0000"/>
                </a:solidFill>
              </a:rPr>
              <a:t>Einstein Telescope dedicated</a:t>
            </a:r>
            <a:endParaRPr lang="en-GB" sz="1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i="1" dirty="0" smtClean="0"/>
              <a:t>Engineering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i="1" dirty="0" smtClean="0"/>
              <a:t>Machining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i="1" dirty="0" smtClean="0"/>
              <a:t>Vacuum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i="1" dirty="0" smtClean="0"/>
              <a:t>Cooling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i="1" dirty="0" smtClean="0"/>
              <a:t>Civil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ym typeface="Symbol"/>
              </a:rPr>
              <a:t> </a:t>
            </a:r>
            <a:r>
              <a:rPr lang="en-GB" sz="1400" b="1" dirty="0" smtClean="0">
                <a:sym typeface="Symbol"/>
              </a:rPr>
              <a:t>          </a:t>
            </a:r>
            <a:endParaRPr lang="en-GB" sz="1400" b="1" dirty="0" smtClean="0"/>
          </a:p>
          <a:p>
            <a:endParaRPr lang="en-GB" sz="2300" b="1" dirty="0"/>
          </a:p>
        </p:txBody>
      </p:sp>
    </p:spTree>
    <p:extLst>
      <p:ext uri="{BB962C8B-B14F-4D97-AF65-F5344CB8AC3E}">
        <p14:creationId xmlns:p14="http://schemas.microsoft.com/office/powerpoint/2010/main" val="11704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24</a:t>
            </a:fld>
            <a:endParaRPr lang="nl-NL" dirty="0"/>
          </a:p>
        </p:txBody>
      </p:sp>
      <p:grpSp>
        <p:nvGrpSpPr>
          <p:cNvPr id="4" name="Group 3"/>
          <p:cNvGrpSpPr/>
          <p:nvPr/>
        </p:nvGrpSpPr>
        <p:grpSpPr>
          <a:xfrm>
            <a:off x="8460345" y="939053"/>
            <a:ext cx="3385948" cy="5685322"/>
            <a:chOff x="179513" y="880277"/>
            <a:chExt cx="2551235" cy="428376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4" t="40327" r="40722" b="10992"/>
            <a:stretch/>
          </p:blipFill>
          <p:spPr bwMode="auto">
            <a:xfrm>
              <a:off x="179513" y="880277"/>
              <a:ext cx="2551235" cy="3851713"/>
            </a:xfrm>
            <a:prstGeom prst="rect">
              <a:avLst/>
            </a:pr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95536" y="4763928"/>
              <a:ext cx="2149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i="1" dirty="0"/>
                <a:t>ET ‘game changer’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63232" y="939053"/>
            <a:ext cx="3415514" cy="5685322"/>
            <a:chOff x="3275856" y="880277"/>
            <a:chExt cx="2573512" cy="42837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880277"/>
              <a:ext cx="2573512" cy="3851713"/>
            </a:xfrm>
            <a:prstGeom prst="rect">
              <a:avLst/>
            </a:pr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805521" y="4763928"/>
              <a:ext cx="16305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i="1" dirty="0"/>
                <a:t>ET 1 out of 13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6656" y="939050"/>
            <a:ext cx="3415514" cy="5685324"/>
            <a:chOff x="6390978" y="880276"/>
            <a:chExt cx="2573512" cy="42837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3" t="21492" r="2770" b="9453"/>
            <a:stretch/>
          </p:blipFill>
          <p:spPr>
            <a:xfrm rot="16200000">
              <a:off x="5751877" y="1519377"/>
              <a:ext cx="3851714" cy="2573512"/>
            </a:xfrm>
            <a:prstGeom prst="rect">
              <a:avLst/>
            </a:prstGeom>
            <a:ln w="76200">
              <a:solidFill>
                <a:srgbClr val="002060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876256" y="4763928"/>
              <a:ext cx="16305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i="1" dirty="0"/>
                <a:t>ET 1 out of 33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-176462"/>
            <a:ext cx="12192000" cy="1325563"/>
          </a:xfrm>
        </p:spPr>
        <p:txBody>
          <a:bodyPr/>
          <a:lstStyle/>
          <a:p>
            <a:r>
              <a:rPr lang="en-US" dirty="0"/>
              <a:t>Einstein </a:t>
            </a:r>
            <a:r>
              <a:rPr lang="en-US" dirty="0" smtClean="0"/>
              <a:t>Telescope : </a:t>
            </a:r>
            <a:r>
              <a:rPr lang="en-US" dirty="0"/>
              <a:t>a multi-facetted endeavor </a:t>
            </a:r>
            <a:r>
              <a:rPr lang="en-US" sz="2800" dirty="0" smtClean="0">
                <a:sym typeface="Symbol" panose="05050102010706020507" pitchFamily="18" charset="2"/>
              </a:rPr>
              <a:t>  </a:t>
            </a:r>
            <a:r>
              <a:rPr lang="en-US" sz="2800" dirty="0">
                <a:sym typeface="Symbol" panose="05050102010706020507" pitchFamily="18" charset="2"/>
              </a:rPr>
              <a:t>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551268" y="-40046"/>
            <a:ext cx="1623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</a:rPr>
              <a:t>s</a:t>
            </a:r>
            <a:r>
              <a:rPr lang="en-GB" sz="2000" b="1" i="1" dirty="0" smtClean="0">
                <a:solidFill>
                  <a:srgbClr val="FF0000"/>
                </a:solidFill>
              </a:rPr>
              <a:t>cience policy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25</a:t>
            </a:fld>
            <a:endParaRPr lang="nl-NL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05" y="780563"/>
            <a:ext cx="10584656" cy="566118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76462"/>
            <a:ext cx="12192000" cy="1325563"/>
          </a:xfrm>
        </p:spPr>
        <p:txBody>
          <a:bodyPr/>
          <a:lstStyle/>
          <a:p>
            <a:r>
              <a:rPr lang="en-US" dirty="0"/>
              <a:t>Einstein </a:t>
            </a:r>
            <a:r>
              <a:rPr lang="en-US" dirty="0" smtClean="0"/>
              <a:t>Telescope : </a:t>
            </a:r>
            <a:r>
              <a:rPr lang="en-US" dirty="0"/>
              <a:t>a multi-facetted endeavor </a:t>
            </a:r>
            <a:r>
              <a:rPr lang="en-US" sz="2800" dirty="0" smtClean="0">
                <a:sym typeface="Symbol" panose="05050102010706020507" pitchFamily="18" charset="2"/>
              </a:rPr>
              <a:t>  </a:t>
            </a:r>
            <a:r>
              <a:rPr lang="en-US" sz="2800" dirty="0">
                <a:sym typeface="Symbol" panose="05050102010706020507" pitchFamily="18" charset="2"/>
              </a:rPr>
              <a:t>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755988" y="-40046"/>
            <a:ext cx="137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</a:rPr>
              <a:t>o</a:t>
            </a:r>
            <a:r>
              <a:rPr lang="en-GB" sz="2000" b="1" i="1" dirty="0" smtClean="0">
                <a:solidFill>
                  <a:srgbClr val="FF0000"/>
                </a:solidFill>
              </a:rPr>
              <a:t>ur future?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Dreaming about timelines?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26</a:t>
            </a:fld>
            <a:endParaRPr lang="nl-NL" dirty="0"/>
          </a:p>
        </p:txBody>
      </p:sp>
      <p:grpSp>
        <p:nvGrpSpPr>
          <p:cNvPr id="20" name="Group 19"/>
          <p:cNvGrpSpPr/>
          <p:nvPr/>
        </p:nvGrpSpPr>
        <p:grpSpPr>
          <a:xfrm>
            <a:off x="-316822" y="3720055"/>
            <a:ext cx="12518342" cy="2350873"/>
            <a:chOff x="-316822" y="3162823"/>
            <a:chExt cx="12518342" cy="2350873"/>
          </a:xfrm>
        </p:grpSpPr>
        <p:grpSp>
          <p:nvGrpSpPr>
            <p:cNvPr id="19" name="Group 18"/>
            <p:cNvGrpSpPr/>
            <p:nvPr/>
          </p:nvGrpSpPr>
          <p:grpSpPr>
            <a:xfrm>
              <a:off x="-316822" y="3162823"/>
              <a:ext cx="12518342" cy="2350873"/>
              <a:chOff x="-316822" y="3162823"/>
              <a:chExt cx="12518342" cy="235087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4505" y="3647532"/>
                <a:ext cx="10617004" cy="1564705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114"/>
              <a:stretch/>
            </p:blipFill>
            <p:spPr>
              <a:xfrm>
                <a:off x="1572071" y="3162823"/>
                <a:ext cx="10629449" cy="604768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000000">
                    <a:alpha val="74902"/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16822" y="3346072"/>
                <a:ext cx="3575553" cy="2167624"/>
              </a:xfrm>
              <a:prstGeom prst="rect">
                <a:avLst/>
              </a:prstGeom>
              <a:effectLst>
                <a:softEdge rad="317500"/>
              </a:effec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432954" y="4009090"/>
              <a:ext cx="2058124" cy="1200328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</a:rPr>
                <a:t>Einstein</a:t>
              </a:r>
            </a:p>
            <a:p>
              <a:pPr algn="ctr"/>
              <a:r>
                <a:rPr lang="nl-NL" sz="3600" b="1" dirty="0" err="1">
                  <a:solidFill>
                    <a:schemeClr val="bg1"/>
                  </a:solidFill>
                </a:rPr>
                <a:t>Telescope</a:t>
              </a:r>
              <a:endParaRPr lang="nl-NL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285999" y="1124407"/>
            <a:ext cx="12487509" cy="2289410"/>
            <a:chOff x="-285999" y="752919"/>
            <a:chExt cx="12487509" cy="22894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107" y="1175399"/>
              <a:ext cx="10627403" cy="156623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114"/>
            <a:stretch/>
          </p:blipFill>
          <p:spPr>
            <a:xfrm>
              <a:off x="1562551" y="752919"/>
              <a:ext cx="10629449" cy="60476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rgbClr val="000000">
                  <a:alpha val="74902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23" t="40314" r="37909" b="30154"/>
            <a:stretch/>
          </p:blipFill>
          <p:spPr bwMode="auto">
            <a:xfrm>
              <a:off x="-285999" y="874705"/>
              <a:ext cx="3544729" cy="2167624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51963" y="1615843"/>
              <a:ext cx="2645272" cy="646329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pPr algn="ctr"/>
              <a:r>
                <a:rPr lang="nl-NL" sz="3600" b="1" dirty="0" err="1">
                  <a:solidFill>
                    <a:schemeClr val="bg1"/>
                  </a:solidFill>
                </a:rPr>
                <a:t>ETpathfinder</a:t>
              </a:r>
              <a:endParaRPr lang="nl-NL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49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Einstein Telescope: </a:t>
            </a:r>
            <a:r>
              <a:rPr lang="en-GB" i="1" dirty="0" smtClean="0"/>
              <a:t>reality check</a:t>
            </a:r>
            <a:endParaRPr lang="en-GB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/>
              <a:pPr algn="l"/>
              <a:t>27</a:t>
            </a:fld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4080679" y="3997251"/>
            <a:ext cx="798848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FF0000"/>
                </a:solidFill>
              </a:rPr>
              <a:t>W</a:t>
            </a:r>
            <a:r>
              <a:rPr lang="en-GB" sz="3600" b="1" dirty="0" err="1" smtClean="0">
                <a:solidFill>
                  <a:srgbClr val="FF0000"/>
                </a:solidFill>
              </a:rPr>
              <a:t>orkplan</a:t>
            </a:r>
            <a:r>
              <a:rPr lang="en-GB" sz="3600" b="1" dirty="0" smtClean="0">
                <a:solidFill>
                  <a:srgbClr val="FF0000"/>
                </a:solidFill>
              </a:rPr>
              <a:t>/mission </a:t>
            </a:r>
            <a:r>
              <a:rPr lang="en-GB" sz="2400" b="1" i="1" dirty="0" smtClean="0">
                <a:solidFill>
                  <a:srgbClr val="FF0000"/>
                </a:solidFill>
              </a:rPr>
              <a:t>(assuming ESFRI status)</a:t>
            </a:r>
          </a:p>
          <a:p>
            <a:r>
              <a:rPr lang="en-GB" sz="1600" b="1" dirty="0"/>
              <a:t> </a:t>
            </a:r>
            <a:r>
              <a:rPr lang="en-GB" sz="1600" b="1" dirty="0" smtClean="0"/>
              <a:t> </a:t>
            </a:r>
          </a:p>
          <a:p>
            <a:pPr algn="ctr"/>
            <a:r>
              <a:rPr lang="en-GB" sz="3200" b="1" i="1" dirty="0" smtClean="0"/>
              <a:t>To allow a proper decision in </a:t>
            </a:r>
            <a:r>
              <a:rPr lang="en-GB" sz="3200" b="1" i="1" dirty="0" smtClean="0">
                <a:sym typeface="Symbol"/>
              </a:rPr>
              <a:t> </a:t>
            </a:r>
            <a:r>
              <a:rPr lang="en-GB" sz="3200" b="1" i="1" dirty="0" smtClean="0"/>
              <a:t>2021 whether or not to submit a joint (B-D-NL) bid to host Einstein Telescope in the </a:t>
            </a:r>
            <a:r>
              <a:rPr lang="en-GB" sz="3200" b="1" i="1" dirty="0" err="1" smtClean="0"/>
              <a:t>ELAt</a:t>
            </a:r>
            <a:r>
              <a:rPr lang="en-GB" sz="3200" b="1" i="1" dirty="0" smtClean="0"/>
              <a:t> region</a:t>
            </a:r>
            <a:endParaRPr lang="en-GB" sz="3200" b="1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9" t="14624" r="39546" b="9287"/>
          <a:stretch/>
        </p:blipFill>
        <p:spPr bwMode="auto">
          <a:xfrm>
            <a:off x="-1" y="944595"/>
            <a:ext cx="3898545" cy="544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74964" y="1181437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CC99"/>
                </a:solidFill>
              </a:rPr>
              <a:t>2011</a:t>
            </a:r>
            <a:endParaRPr lang="en-GB" sz="2800" b="1" dirty="0">
              <a:solidFill>
                <a:srgbClr val="00CC9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02350" y="1091812"/>
            <a:ext cx="7910073" cy="2831544"/>
            <a:chOff x="4202350" y="1091812"/>
            <a:chExt cx="7910073" cy="2831544"/>
          </a:xfrm>
        </p:grpSpPr>
        <p:sp>
          <p:nvSpPr>
            <p:cNvPr id="4" name="TextBox 3"/>
            <p:cNvSpPr txBox="1"/>
            <p:nvPr/>
          </p:nvSpPr>
          <p:spPr>
            <a:xfrm>
              <a:off x="5554602" y="1091812"/>
              <a:ext cx="6557821" cy="2831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b="1" dirty="0" smtClean="0">
                  <a:solidFill>
                    <a:srgbClr val="FF0000"/>
                  </a:solidFill>
                </a:rPr>
                <a:t>Attention required!</a:t>
              </a:r>
            </a:p>
            <a:p>
              <a:r>
                <a:rPr lang="en-GB" sz="1400" b="1" dirty="0" smtClean="0"/>
                <a:t>  </a:t>
              </a:r>
              <a:endParaRPr lang="en-GB" sz="1400" b="1" dirty="0"/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en-GB" sz="3200" b="1" i="1" dirty="0" smtClean="0"/>
                <a:t>Technical Design Report(s)</a:t>
              </a: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en-GB" sz="3200" b="1" i="1" dirty="0" smtClean="0"/>
                <a:t>Detailed cost scrutiny</a:t>
              </a: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en-GB" sz="3200" b="1" i="1" dirty="0" smtClean="0"/>
                <a:t>Realistic exploitation cost estimate</a:t>
              </a: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en-GB" sz="3200" b="1" i="1" dirty="0" smtClean="0"/>
                <a:t>Governance structure</a:t>
              </a:r>
              <a:endParaRPr lang="en-GB" sz="3200" b="1" i="1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02350" y="2091426"/>
              <a:ext cx="1082348" cy="1516184"/>
              <a:chOff x="4366126" y="1900354"/>
              <a:chExt cx="1082348" cy="1516184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9832" y="1900354"/>
                <a:ext cx="974937" cy="990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" name="Straight Arrow Connector 9"/>
              <p:cNvCxnSpPr/>
              <p:nvPr/>
            </p:nvCxnSpPr>
            <p:spPr>
              <a:xfrm>
                <a:off x="4595290" y="2218646"/>
                <a:ext cx="624021" cy="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4366126" y="2893318"/>
                <a:ext cx="10823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800" b="1" dirty="0" smtClean="0"/>
                  <a:t>2021?</a:t>
                </a:r>
                <a:endParaRPr lang="en-GB" sz="28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845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spcCol="0" rtlCol="0" anchor="ctr"/>
          <a:lstStyle/>
          <a:p>
            <a:pPr algn="ctr" defTabSz="1219080"/>
            <a:endParaRPr lang="nl-NL" sz="24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342" y="1233879"/>
            <a:ext cx="5295900" cy="52959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584" t="21311" r="38083" b="2552"/>
          <a:stretch/>
        </p:blipFill>
        <p:spPr>
          <a:xfrm>
            <a:off x="5135857" y="2511051"/>
            <a:ext cx="3937387" cy="39090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1917" t="9724" r="40250" b="5310"/>
          <a:stretch/>
        </p:blipFill>
        <p:spPr>
          <a:xfrm>
            <a:off x="66417" y="1233882"/>
            <a:ext cx="2882728" cy="39113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4417" t="6690" r="40166" b="13310"/>
          <a:stretch/>
        </p:blipFill>
        <p:spPr>
          <a:xfrm>
            <a:off x="9211611" y="2639155"/>
            <a:ext cx="2864397" cy="39090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15" y="3505593"/>
            <a:ext cx="4082415" cy="30578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3597" y="1233882"/>
            <a:ext cx="4082415" cy="30578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80" y="1930498"/>
            <a:ext cx="5478785" cy="30818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536637"/>
            <a:ext cx="2437692" cy="33714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2" y="3372346"/>
            <a:ext cx="1984732" cy="32472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Slide Number Placeholder 2"/>
          <p:cNvSpPr txBox="1">
            <a:spLocks/>
          </p:cNvSpPr>
          <p:nvPr/>
        </p:nvSpPr>
        <p:spPr>
          <a:xfrm>
            <a:off x="0" y="6492876"/>
            <a:ext cx="12192000" cy="365125"/>
          </a:xfrm>
          <a:prstGeom prst="rect">
            <a:avLst/>
          </a:prstGeom>
          <a:solidFill>
            <a:srgbClr val="FF0000"/>
          </a:solidFill>
        </p:spPr>
        <p:txBody>
          <a:bodyPr vert="horz" lIns="91436" tIns="45718" rIns="91436" bIns="45718" rtlCol="0" anchor="ctr"/>
          <a:lstStyle>
            <a:defPPr>
              <a:defRPr lang="nl-NL"/>
            </a:defPPr>
            <a:lvl1pPr marL="0" algn="r" defTabSz="914354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mtClean="0">
                <a:solidFill>
                  <a:prstClr val="white"/>
                </a:solidFill>
                <a:latin typeface="Calibri" panose="020F0502020204030204"/>
              </a:rPr>
              <a:t>The Netherlands rECFA visit, 19 October 2018, GRAVITATIONAL WAVES, Frank linde				                                   </a:t>
            </a:r>
            <a:fld id="{3B0488FF-B186-4BA2-A4A5-1066FC326D23}" type="slidenum">
              <a:rPr lang="nl-NL" smtClean="0">
                <a:solidFill>
                  <a:prstClr val="white"/>
                </a:solidFill>
                <a:latin typeface="Calibri" panose="020F0502020204030204"/>
              </a:rPr>
              <a:pPr algn="l"/>
              <a:t>28</a:t>
            </a:fld>
            <a:endParaRPr lang="nl-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110146"/>
            <a:ext cx="12192000" cy="1325563"/>
          </a:xfrm>
          <a:prstGeom prst="rect">
            <a:avLst/>
          </a:prstGeom>
        </p:spPr>
        <p:txBody>
          <a:bodyPr/>
          <a:lstStyle>
            <a:lvl1pPr marL="0" marR="0" indent="0" algn="ctr" defTabSz="4127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114294" algn="ctr" defTabSz="4127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228589" algn="ctr" defTabSz="4127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342883" algn="ctr" defTabSz="4127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457177" algn="ctr" defTabSz="4127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571471" algn="ctr" defTabSz="4127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685766" algn="ctr" defTabSz="4127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800060" algn="ctr" defTabSz="4127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914354" algn="ctr" defTabSz="4127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GB" sz="4800" b="1" kern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Gravitational waves in (Dutch) media</a:t>
            </a:r>
            <a:endParaRPr lang="en-GB" sz="4800" b="1" i="1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384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&amp; Funding perspective</a:t>
            </a:r>
            <a:endParaRPr lang="nl-NL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3912536"/>
            <a:ext cx="12192000" cy="2693045"/>
            <a:chOff x="0" y="3939832"/>
            <a:chExt cx="12192000" cy="2693045"/>
          </a:xfrm>
        </p:grpSpPr>
        <p:sp>
          <p:nvSpPr>
            <p:cNvPr id="5" name="TextBox 4"/>
            <p:cNvSpPr txBox="1"/>
            <p:nvPr/>
          </p:nvSpPr>
          <p:spPr>
            <a:xfrm>
              <a:off x="296778" y="3939832"/>
              <a:ext cx="11367214" cy="2693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Submitted &amp; anticipated funding requests</a:t>
              </a:r>
              <a:endParaRPr lang="en-US" sz="500" b="1" dirty="0"/>
            </a:p>
            <a:p>
              <a:r>
                <a:rPr lang="en-US" sz="2000" b="1" dirty="0"/>
                <a:t>	2019-2023	</a:t>
              </a:r>
              <a:r>
                <a:rPr lang="en-US" sz="2000" b="1" dirty="0" err="1"/>
                <a:t>Interreg</a:t>
              </a:r>
              <a:r>
                <a:rPr lang="en-US" sz="2000" b="1" dirty="0"/>
                <a:t> </a:t>
              </a:r>
              <a:r>
                <a:rPr lang="en-US" sz="2000" b="1" dirty="0" err="1"/>
                <a:t>Vlaanderen</a:t>
              </a:r>
              <a:r>
                <a:rPr lang="en-US" sz="2000" b="1" dirty="0"/>
                <a:t>-Nederland					14,500 k€</a:t>
              </a:r>
            </a:p>
            <a:p>
              <a:r>
                <a:rPr lang="en-US" sz="2000" b="1" dirty="0"/>
                <a:t>	2019-2024	NWO-physics			2,765 k€</a:t>
              </a:r>
            </a:p>
            <a:p>
              <a:r>
                <a:rPr lang="en-US" sz="2000" b="1" dirty="0"/>
                <a:t>	2019 </a:t>
              </a:r>
              <a:r>
                <a:rPr lang="en-US" sz="1600" b="1" dirty="0">
                  <a:sym typeface="Symbol" panose="05050102010706020507" pitchFamily="18" charset="2"/>
                </a:rPr>
                <a:t>   </a:t>
              </a:r>
              <a:r>
                <a:rPr lang="en-US" sz="2000" b="1" dirty="0">
                  <a:sym typeface="Symbol" panose="05050102010706020507" pitchFamily="18" charset="2"/>
                </a:rPr>
                <a:t>	NWO-</a:t>
              </a:r>
              <a:r>
                <a:rPr lang="en-US" sz="2000" b="1" dirty="0" err="1">
                  <a:sym typeface="Symbol" panose="05050102010706020507" pitchFamily="18" charset="2"/>
                </a:rPr>
                <a:t>Vidi</a:t>
              </a:r>
              <a:r>
                <a:rPr lang="en-US" sz="2000" b="1" dirty="0">
                  <a:sym typeface="Symbol" panose="05050102010706020507" pitchFamily="18" charset="2"/>
                </a:rPr>
                <a:t> (3×)			2,400 k</a:t>
              </a:r>
              <a:r>
                <a:rPr lang="en-US" sz="2000" b="1" dirty="0"/>
                <a:t>€</a:t>
              </a:r>
            </a:p>
            <a:p>
              <a:r>
                <a:rPr lang="en-US" sz="2000" b="1" dirty="0"/>
                <a:t>	2019 </a:t>
              </a:r>
              <a:r>
                <a:rPr lang="en-US" sz="1600" b="1" dirty="0">
                  <a:sym typeface="Symbol" panose="05050102010706020507" pitchFamily="18" charset="2"/>
                </a:rPr>
                <a:t>   </a:t>
              </a:r>
              <a:r>
                <a:rPr lang="en-US" sz="2000" b="1" dirty="0">
                  <a:sym typeface="Symbol" panose="05050102010706020507" pitchFamily="18" charset="2"/>
                </a:rPr>
                <a:t>	ERC-starting grant (1×)		   800 k</a:t>
              </a:r>
              <a:r>
                <a:rPr lang="en-US" sz="2000" b="1" dirty="0"/>
                <a:t>€</a:t>
              </a:r>
            </a:p>
            <a:p>
              <a:r>
                <a:rPr lang="en-US" sz="2000" b="1" dirty="0"/>
                <a:t>	2019 </a:t>
              </a:r>
              <a:r>
                <a:rPr lang="en-US" sz="1600" b="1" dirty="0">
                  <a:sym typeface="Symbol" panose="05050102010706020507" pitchFamily="18" charset="2"/>
                </a:rPr>
                <a:t>   </a:t>
              </a:r>
              <a:r>
                <a:rPr lang="en-US" sz="2000" b="1" dirty="0">
                  <a:sym typeface="Symbol" panose="05050102010706020507" pitchFamily="18" charset="2"/>
                </a:rPr>
                <a:t> </a:t>
              </a:r>
              <a:r>
                <a:rPr lang="en-US" sz="2000" b="1" dirty="0"/>
                <a:t>	NWA-ORC	   				5,200 k€</a:t>
              </a:r>
            </a:p>
            <a:p>
              <a:r>
                <a:rPr lang="en-US" sz="2000" b="1" dirty="0">
                  <a:sym typeface="Symbol" panose="05050102010706020507" pitchFamily="18" charset="2"/>
                </a:rPr>
                <a:t>	2019 </a:t>
              </a:r>
              <a:r>
                <a:rPr lang="en-US" sz="1600" b="1" dirty="0">
                  <a:sym typeface="Symbol" panose="05050102010706020507" pitchFamily="18" charset="2"/>
                </a:rPr>
                <a:t>    </a:t>
              </a:r>
              <a:r>
                <a:rPr lang="en-US" sz="2000" b="1" dirty="0">
                  <a:sym typeface="Symbol" panose="05050102010706020507" pitchFamily="18" charset="2"/>
                </a:rPr>
                <a:t>	OP-Zuid	</a:t>
              </a:r>
              <a:r>
                <a:rPr lang="en-US" sz="2000" b="1" i="1" dirty="0">
                  <a:sym typeface="Symbol" panose="05050102010706020507" pitchFamily="18" charset="2"/>
                </a:rPr>
                <a:t>(anticipated)</a:t>
              </a:r>
              <a:r>
                <a:rPr lang="en-US" sz="2000" b="1" dirty="0">
                  <a:sym typeface="Symbol" panose="05050102010706020507" pitchFamily="18" charset="2"/>
                </a:rPr>
                <a:t>						  3,000 k€</a:t>
              </a:r>
              <a:endParaRPr lang="en-US" sz="2000" b="1" dirty="0"/>
            </a:p>
            <a:p>
              <a:r>
                <a:rPr lang="en-US" sz="2000" b="1" dirty="0"/>
                <a:t>	2020 </a:t>
              </a:r>
              <a:r>
                <a:rPr lang="en-US" sz="1600" b="1" dirty="0">
                  <a:sym typeface="Symbol" panose="05050102010706020507" pitchFamily="18" charset="2"/>
                </a:rPr>
                <a:t>    </a:t>
              </a:r>
              <a:r>
                <a:rPr lang="en-US" sz="2000" b="1" dirty="0"/>
                <a:t>	</a:t>
              </a:r>
              <a:r>
                <a:rPr lang="en-US" sz="2000" b="1" dirty="0" err="1"/>
                <a:t>Interreg</a:t>
              </a:r>
              <a:r>
                <a:rPr lang="en-US" sz="2000" b="1" dirty="0"/>
                <a:t> EMR </a:t>
              </a:r>
              <a:r>
                <a:rPr lang="en-US" sz="2000" b="1" i="1" dirty="0">
                  <a:sym typeface="Symbol" panose="05050102010706020507" pitchFamily="18" charset="2"/>
                </a:rPr>
                <a:t>(anticipated) </a:t>
              </a:r>
              <a:r>
                <a:rPr lang="en-US" sz="2000" b="1" dirty="0"/>
                <a:t>					</a:t>
              </a:r>
              <a:r>
                <a:rPr lang="en-US" sz="2000" b="1" dirty="0">
                  <a:sym typeface="Symbol" panose="05050102010706020507" pitchFamily="18" charset="2"/>
                </a:rPr>
                <a:t>12,000 k€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4737616"/>
              <a:ext cx="12192000" cy="189526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62000">
                  <a:schemeClr val="bg1">
                    <a:lumMod val="65000"/>
                    <a:alpha val="67000"/>
                  </a:schemeClr>
                </a:gs>
                <a:gs pos="100000">
                  <a:schemeClr val="bg1">
                    <a:alpha val="6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6777" y="1106492"/>
            <a:ext cx="11417592" cy="3000821"/>
            <a:chOff x="296778" y="816895"/>
            <a:chExt cx="11417591" cy="3000821"/>
          </a:xfrm>
        </p:grpSpPr>
        <p:sp>
          <p:nvSpPr>
            <p:cNvPr id="4" name="TextBox 3"/>
            <p:cNvSpPr txBox="1"/>
            <p:nvPr/>
          </p:nvSpPr>
          <p:spPr>
            <a:xfrm>
              <a:off x="296778" y="816895"/>
              <a:ext cx="11352788" cy="3000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Secured funding</a:t>
              </a:r>
              <a:endParaRPr lang="en-US" sz="500" b="1" dirty="0"/>
            </a:p>
            <a:p>
              <a:r>
                <a:rPr lang="en-US" sz="2000" b="1" dirty="0"/>
                <a:t>	2015-2019	NWO-physics			1,600 k€</a:t>
              </a:r>
            </a:p>
            <a:p>
              <a:r>
                <a:rPr lang="en-US" sz="2000" b="1" dirty="0"/>
                <a:t>	2015-2020	FOM-</a:t>
              </a:r>
              <a:r>
                <a:rPr lang="en-US" sz="2000" b="1" dirty="0" err="1"/>
                <a:t>projectruimte</a:t>
              </a:r>
              <a:r>
                <a:rPr lang="en-US" sz="2000" b="1" dirty="0"/>
                <a:t>		   400 k€</a:t>
              </a:r>
            </a:p>
            <a:p>
              <a:r>
                <a:rPr lang="en-US" sz="2000" b="1" dirty="0"/>
                <a:t>	</a:t>
              </a:r>
              <a:r>
                <a:rPr lang="en-US" sz="2000" b="1" dirty="0" smtClean="0"/>
                <a:t>2017</a:t>
              </a:r>
              <a:r>
                <a:rPr lang="en-US" sz="2000" b="1" dirty="0"/>
                <a:t>		NWA-</a:t>
              </a:r>
              <a:r>
                <a:rPr lang="en-US" sz="2000" b="1" dirty="0" err="1"/>
                <a:t>startimpuls</a:t>
              </a:r>
              <a:r>
                <a:rPr lang="en-US" sz="2000" b="1" dirty="0"/>
                <a:t> (Alessandro B.)	   		   362 k€</a:t>
              </a:r>
            </a:p>
            <a:p>
              <a:r>
                <a:rPr lang="en-US" sz="2000" b="1" dirty="0"/>
                <a:t>	</a:t>
              </a:r>
              <a:r>
                <a:rPr lang="en-US" sz="2000" b="1" dirty="0" smtClean="0"/>
                <a:t>2017</a:t>
              </a:r>
              <a:r>
                <a:rPr lang="en-US" sz="2000" b="1" dirty="0"/>
                <a:t>		NWA-</a:t>
              </a:r>
              <a:r>
                <a:rPr lang="en-US" sz="2000" b="1" dirty="0" err="1"/>
                <a:t>startimpuls</a:t>
              </a:r>
              <a:r>
                <a:rPr lang="en-US" sz="2000" b="1" dirty="0"/>
                <a:t> (Niels van B.)	   		   348 k€</a:t>
              </a:r>
            </a:p>
            <a:p>
              <a:r>
                <a:rPr lang="en-US" sz="2000" b="1" dirty="0"/>
                <a:t>	2018-2019	Limburg Province, borehole	                                   </a:t>
              </a:r>
              <a:r>
                <a:rPr lang="en-US" sz="2000" b="1" dirty="0" smtClean="0"/>
                <a:t>800 </a:t>
              </a:r>
              <a:r>
                <a:rPr lang="en-US" sz="2000" b="1" dirty="0"/>
                <a:t>k€</a:t>
              </a:r>
            </a:p>
            <a:p>
              <a:r>
                <a:rPr lang="en-US" sz="2000" b="1" dirty="0"/>
                <a:t>	2018-2023	NWO-Vici (Chris v/d B.)		1,500 k€</a:t>
              </a:r>
            </a:p>
            <a:p>
              <a:r>
                <a:rPr lang="en-US" sz="2000" b="1" dirty="0"/>
                <a:t>	2018-2023	NWO-</a:t>
              </a:r>
              <a:r>
                <a:rPr lang="en-US" sz="2000" b="1" dirty="0" err="1"/>
                <a:t>groot</a:t>
              </a:r>
              <a:r>
                <a:rPr lang="en-US" sz="2000" b="1" dirty="0"/>
                <a:t>							  3,520 k€</a:t>
              </a:r>
            </a:p>
            <a:p>
              <a:r>
                <a:rPr lang="en-US" sz="2000" b="1" dirty="0"/>
                <a:t>	2018-2023	Limburg Province, UM support	   500 k€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53149" y="857839"/>
              <a:ext cx="2018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</a:rPr>
                <a:t>PhD, Postdoc &amp; TT</a:t>
              </a:r>
              <a:endParaRPr lang="nl-NL" b="1" i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63144" y="1099495"/>
              <a:ext cx="135122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</a:rPr>
                <a:t>capital</a:t>
              </a:r>
            </a:p>
            <a:p>
              <a:pPr algn="ctr"/>
              <a:r>
                <a:rPr lang="en-US" b="1" i="1" dirty="0" smtClean="0">
                  <a:solidFill>
                    <a:srgbClr val="FF0000"/>
                  </a:solidFill>
                </a:rPr>
                <a:t>investment</a:t>
              </a:r>
              <a:endParaRPr lang="nl-NL" b="1" i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20022" y="857839"/>
              <a:ext cx="2018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</a:rPr>
                <a:t>PhD, Postdoc &amp; TT</a:t>
              </a:r>
              <a:endParaRPr lang="nl-NL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106017" y="1348149"/>
            <a:ext cx="204664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c</a:t>
            </a:r>
            <a:r>
              <a:rPr lang="en-US" b="1" i="1" dirty="0" smtClean="0">
                <a:solidFill>
                  <a:srgbClr val="FF0000"/>
                </a:solidFill>
              </a:rPr>
              <a:t>apital investment</a:t>
            </a:r>
            <a:endParaRPr lang="nl-NL" b="1" i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dirty="0" smtClean="0"/>
              <a:t>The Netherlands </a:t>
            </a:r>
            <a:r>
              <a:rPr lang="nl-NL" dirty="0" err="1" smtClean="0"/>
              <a:t>rECFA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19 </a:t>
            </a:r>
            <a:r>
              <a:rPr lang="nl-NL" dirty="0" err="1" smtClean="0"/>
              <a:t>October</a:t>
            </a:r>
            <a:r>
              <a:rPr lang="nl-NL" dirty="0" smtClean="0"/>
              <a:t> 2018, GRAVITATIONAL WAVES, Frank linde				                                    </a:t>
            </a:r>
            <a:fld id="{3B0488FF-B186-4BA2-A4A5-1066FC326D23}" type="slidenum">
              <a:rPr lang="nl-NL" smtClean="0"/>
              <a:pPr algn="l"/>
              <a:t>3</a:t>
            </a:fld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168443" y="754209"/>
            <a:ext cx="12182759" cy="33855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Note: staff scientists, technical support, running budget (memberships, consumables, etc.) funded from baseline Nikhef &amp; university budgets  </a:t>
            </a:r>
            <a:endParaRPr lang="nl-NL" sz="1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5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leadership positions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dirty="0" smtClean="0"/>
              <a:t>The Netherlands </a:t>
            </a:r>
            <a:r>
              <a:rPr lang="nl-NL" dirty="0" err="1" smtClean="0"/>
              <a:t>rECFA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19 </a:t>
            </a:r>
            <a:r>
              <a:rPr lang="nl-NL" dirty="0" err="1" smtClean="0"/>
              <a:t>October</a:t>
            </a:r>
            <a:r>
              <a:rPr lang="nl-NL" dirty="0" smtClean="0"/>
              <a:t> 2018, GRAVITATIONAL WAVES, Frank linde				                                    </a:t>
            </a:r>
            <a:fld id="{3B0488FF-B186-4BA2-A4A5-1066FC326D23}" type="slidenum">
              <a:rPr lang="nl-NL" smtClean="0"/>
              <a:pPr algn="l"/>
              <a:t>4</a:t>
            </a:fld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296780" y="844191"/>
            <a:ext cx="10341293" cy="2308324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Virgo</a:t>
            </a:r>
            <a:r>
              <a:rPr lang="en-US" sz="2000" b="1" dirty="0">
                <a:solidFill>
                  <a:srgbClr val="0000FF"/>
                </a:solidFill>
              </a:rPr>
              <a:t>	</a:t>
            </a:r>
            <a:r>
              <a:rPr lang="en-US" sz="2000" b="1" dirty="0"/>
              <a:t>Computing &amp; </a:t>
            </a:r>
          </a:p>
          <a:p>
            <a:r>
              <a:rPr lang="en-US" sz="2000" b="1" dirty="0"/>
              <a:t>	Data Processing coordinator	Sarah Caudill			2018 →</a:t>
            </a:r>
          </a:p>
          <a:p>
            <a:r>
              <a:rPr lang="en-US" sz="2000" b="1" dirty="0"/>
              <a:t>	</a:t>
            </a:r>
            <a:r>
              <a:rPr lang="en-US" sz="2000" b="1" dirty="0">
                <a:solidFill>
                  <a:srgbClr val="FF0000"/>
                </a:solidFill>
              </a:rPr>
              <a:t>Spokesperson			Jo van den Brand			2017 →</a:t>
            </a:r>
          </a:p>
          <a:p>
            <a:r>
              <a:rPr lang="en-US" sz="2000" b="1" dirty="0"/>
              <a:t>	Suspended bench coordinator	Alessandro </a:t>
            </a:r>
            <a:r>
              <a:rPr lang="en-US" sz="2000" b="1" dirty="0" err="1"/>
              <a:t>Bertolini</a:t>
            </a:r>
            <a:r>
              <a:rPr lang="en-US" sz="2000" b="1" dirty="0"/>
              <a:t>		2013 →		</a:t>
            </a:r>
          </a:p>
          <a:p>
            <a:r>
              <a:rPr lang="en-US" sz="2000" b="1" dirty="0"/>
              <a:t>	</a:t>
            </a:r>
            <a:r>
              <a:rPr lang="en-US" sz="2000" b="1" dirty="0">
                <a:solidFill>
                  <a:srgbClr val="FF0000"/>
                </a:solidFill>
              </a:rPr>
              <a:t>Data analysis coordinator 		Chris van den </a:t>
            </a:r>
            <a:r>
              <a:rPr lang="en-US" sz="2000" b="1" dirty="0" err="1">
                <a:solidFill>
                  <a:srgbClr val="FF0000"/>
                </a:solidFill>
              </a:rPr>
              <a:t>Broeck</a:t>
            </a:r>
            <a:r>
              <a:rPr lang="en-US" sz="2000" b="1" dirty="0">
                <a:solidFill>
                  <a:srgbClr val="FF0000"/>
                </a:solidFill>
              </a:rPr>
              <a:t>		2014-2016</a:t>
            </a:r>
          </a:p>
          <a:p>
            <a:r>
              <a:rPr lang="en-US" sz="2000" b="1" dirty="0"/>
              <a:t>	Commission coordinator		Bas </a:t>
            </a:r>
            <a:r>
              <a:rPr lang="en-US" sz="2000" b="1" dirty="0" err="1"/>
              <a:t>Swinkels</a:t>
            </a:r>
            <a:r>
              <a:rPr lang="en-US" sz="2000" b="1" dirty="0"/>
              <a:t>			2013-2017</a:t>
            </a:r>
          </a:p>
          <a:p>
            <a:r>
              <a:rPr lang="en-US" sz="2000" b="1" i="1" dirty="0"/>
              <a:t>	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</a:rPr>
              <a:t>+ various tasks/responsibilities in miscellaneous committees, paper reviews, 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779" y="3890453"/>
            <a:ext cx="9304151" cy="84638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Einstein </a:t>
            </a:r>
            <a:r>
              <a:rPr lang="en-US" sz="2400" b="1" dirty="0" smtClean="0">
                <a:solidFill>
                  <a:srgbClr val="0000FF"/>
                </a:solidFill>
              </a:rPr>
              <a:t>Telescope – </a:t>
            </a:r>
            <a:r>
              <a:rPr lang="en-US" sz="2400" b="1" i="1" dirty="0" smtClean="0">
                <a:solidFill>
                  <a:srgbClr val="FF0000"/>
                </a:solidFill>
              </a:rPr>
              <a:t>Europe</a:t>
            </a:r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500" b="1" dirty="0"/>
              <a:t>  </a:t>
            </a:r>
          </a:p>
          <a:p>
            <a:r>
              <a:rPr lang="en-US" sz="2000" b="1" dirty="0"/>
              <a:t>	Steering committee		Jo van den Brand &amp; Frank Linde	2018 →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777" y="4767637"/>
            <a:ext cx="12187952" cy="176971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Gravitational Waves International Committee (GWIC</a:t>
            </a:r>
            <a:r>
              <a:rPr lang="en-US" sz="2400" b="1" dirty="0" smtClean="0">
                <a:solidFill>
                  <a:srgbClr val="0000FF"/>
                </a:solidFill>
              </a:rPr>
              <a:t>) – </a:t>
            </a:r>
            <a:r>
              <a:rPr lang="en-US" sz="2400" b="1" i="1" dirty="0" smtClean="0">
                <a:solidFill>
                  <a:srgbClr val="FF0000"/>
                </a:solidFill>
              </a:rPr>
              <a:t>World</a:t>
            </a:r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500" b="1" dirty="0"/>
              <a:t>  </a:t>
            </a:r>
          </a:p>
          <a:p>
            <a:r>
              <a:rPr lang="en-US" sz="2000" b="1" dirty="0"/>
              <a:t>	Co-chair 3G multi-messenger	</a:t>
            </a:r>
            <a:r>
              <a:rPr lang="en-US" sz="2000" b="1" dirty="0" err="1"/>
              <a:t>Samaya</a:t>
            </a:r>
            <a:r>
              <a:rPr lang="en-US" sz="2000" b="1" dirty="0"/>
              <a:t> </a:t>
            </a:r>
            <a:r>
              <a:rPr lang="en-US" sz="2000" b="1" dirty="0" err="1"/>
              <a:t>Nissanke</a:t>
            </a:r>
            <a:r>
              <a:rPr lang="en-US" sz="2000" b="1" dirty="0"/>
              <a:t>			2018 → 		</a:t>
            </a:r>
          </a:p>
          <a:p>
            <a:r>
              <a:rPr lang="en-US" sz="2000" b="1" dirty="0"/>
              <a:t>	Co-chair 3G fundamental physics	Chris van den </a:t>
            </a:r>
            <a:r>
              <a:rPr lang="en-US" sz="2000" b="1" dirty="0" err="1"/>
              <a:t>Broeck</a:t>
            </a:r>
            <a:r>
              <a:rPr lang="en-US" sz="2000" b="1" dirty="0"/>
              <a:t>		2018 →</a:t>
            </a:r>
          </a:p>
          <a:p>
            <a:r>
              <a:rPr lang="en-US" sz="2000" b="1" dirty="0"/>
              <a:t>	3G generation governance team	Frank Linde			2018 → </a:t>
            </a:r>
          </a:p>
          <a:p>
            <a:r>
              <a:rPr lang="en-US" sz="2000" b="1" dirty="0"/>
              <a:t>	Overall organization		Jo van den Brand			2018 → 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779" y="3121690"/>
            <a:ext cx="9611927" cy="76944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EGO Council observer</a:t>
            </a:r>
            <a:r>
              <a:rPr lang="en-US" sz="2000" b="1" dirty="0">
                <a:solidFill>
                  <a:srgbClr val="0000FF"/>
                </a:solidFill>
              </a:rPr>
              <a:t>			</a:t>
            </a:r>
            <a:r>
              <a:rPr lang="en-US" sz="2000" b="1" dirty="0"/>
              <a:t>Stan </a:t>
            </a:r>
            <a:r>
              <a:rPr lang="en-US" sz="2000" b="1" dirty="0" err="1"/>
              <a:t>Bentvelsen</a:t>
            </a:r>
            <a:r>
              <a:rPr lang="en-US" sz="2000" b="1" dirty="0"/>
              <a:t>			2015 →</a:t>
            </a:r>
          </a:p>
          <a:p>
            <a:r>
              <a:rPr lang="en-US" sz="2000" b="1" dirty="0"/>
              <a:t>	Virgo STAC			Frank Linde			2016-2017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25200" y="2090554"/>
            <a:ext cx="1779329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1</a:t>
            </a:r>
            <a:r>
              <a:rPr lang="en-US" b="1" i="1" baseline="30000" dirty="0" smtClean="0">
                <a:solidFill>
                  <a:srgbClr val="FF0000"/>
                </a:solidFill>
              </a:rPr>
              <a:t>st</a:t>
            </a:r>
            <a:r>
              <a:rPr lang="en-US" b="1" i="1" dirty="0" smtClean="0">
                <a:solidFill>
                  <a:srgbClr val="FF0000"/>
                </a:solidFill>
              </a:rPr>
              <a:t> BBH merger!</a:t>
            </a:r>
            <a:endParaRPr lang="nl-NL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95171" y="1502105"/>
            <a:ext cx="2461504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1</a:t>
            </a:r>
            <a:r>
              <a:rPr lang="en-US" b="1" i="1" baseline="30000" dirty="0" smtClean="0">
                <a:solidFill>
                  <a:srgbClr val="FF0000"/>
                </a:solidFill>
              </a:rPr>
              <a:t>st</a:t>
            </a:r>
            <a:r>
              <a:rPr lang="en-US" b="1" i="1" dirty="0" smtClean="0">
                <a:solidFill>
                  <a:srgbClr val="FF0000"/>
                </a:solidFill>
              </a:rPr>
              <a:t> Virgo observations!</a:t>
            </a:r>
            <a:endParaRPr lang="nl-NL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5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Output: Publications, PhDs, Prizes, Spin-offs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80211" y="801695"/>
            <a:ext cx="12187944" cy="183126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Publications</a:t>
            </a:r>
          </a:p>
          <a:p>
            <a:r>
              <a:rPr lang="en-US" sz="500" b="1" dirty="0"/>
              <a:t>  </a:t>
            </a:r>
          </a:p>
          <a:p>
            <a:r>
              <a:rPr lang="en-US" sz="2000" b="1" dirty="0"/>
              <a:t>	</a:t>
            </a:r>
          </a:p>
          <a:p>
            <a:endParaRPr lang="en-US" sz="2000" b="1" dirty="0"/>
          </a:p>
          <a:p>
            <a:r>
              <a:rPr lang="en-US" sz="2000" b="1" dirty="0"/>
              <a:t>		</a:t>
            </a:r>
            <a:r>
              <a:rPr lang="en-US" sz="2400" b="1" dirty="0" smtClean="0">
                <a:solidFill>
                  <a:srgbClr val="0000FF"/>
                </a:solidFill>
              </a:rPr>
              <a:t>High </a:t>
            </a:r>
            <a:r>
              <a:rPr lang="en-US" sz="2400" b="1" dirty="0">
                <a:solidFill>
                  <a:srgbClr val="0000FF"/>
                </a:solidFill>
              </a:rPr>
              <a:t>impact:</a:t>
            </a:r>
            <a:r>
              <a:rPr lang="en-US" sz="2000" b="1" dirty="0"/>
              <a:t>  1</a:t>
            </a:r>
            <a:r>
              <a:rPr lang="en-US" sz="2000" b="1" baseline="30000" dirty="0"/>
              <a:t>st</a:t>
            </a:r>
            <a:r>
              <a:rPr lang="en-US" sz="2000" b="1" dirty="0"/>
              <a:t> binary black hole merger observed on 14 September 2015 </a:t>
            </a:r>
            <a:r>
              <a:rPr lang="en-US" sz="2000" b="1" dirty="0" smtClean="0"/>
              <a:t>  –   </a:t>
            </a:r>
            <a:r>
              <a:rPr lang="en-US" sz="2000" b="1" i="1" dirty="0">
                <a:solidFill>
                  <a:srgbClr val="FF0000"/>
                </a:solidFill>
              </a:rPr>
              <a:t>Nobel Prize</a:t>
            </a:r>
            <a:r>
              <a:rPr lang="en-US" sz="2000" b="1" dirty="0"/>
              <a:t> 	</a:t>
            </a:r>
          </a:p>
          <a:p>
            <a:r>
              <a:rPr lang="en-US" sz="2000" b="1" dirty="0"/>
              <a:t>			 </a:t>
            </a:r>
            <a:r>
              <a:rPr lang="en-US" sz="2000" b="1" dirty="0" smtClean="0"/>
              <a:t>             1</a:t>
            </a:r>
            <a:r>
              <a:rPr lang="en-US" sz="2000" b="1" baseline="30000" dirty="0" smtClean="0"/>
              <a:t>st</a:t>
            </a:r>
            <a:r>
              <a:rPr lang="en-US" sz="2000" b="1" dirty="0" smtClean="0"/>
              <a:t> </a:t>
            </a:r>
            <a:r>
              <a:rPr lang="en-US" sz="2000" b="1" dirty="0"/>
              <a:t>binary neutron star merger observed 17 August 2017 </a:t>
            </a:r>
            <a:r>
              <a:rPr lang="en-US" sz="2000" b="1" dirty="0" smtClean="0"/>
              <a:t> –  </a:t>
            </a:r>
            <a:r>
              <a:rPr lang="en-US" sz="2000" b="1" i="1" dirty="0" smtClean="0">
                <a:solidFill>
                  <a:srgbClr val="FF0000"/>
                </a:solidFill>
              </a:rPr>
              <a:t>‘</a:t>
            </a:r>
            <a:r>
              <a:rPr lang="en-US" sz="2000" b="1" i="1" dirty="0" err="1">
                <a:solidFill>
                  <a:srgbClr val="FF0000"/>
                </a:solidFill>
              </a:rPr>
              <a:t>multimessenger</a:t>
            </a:r>
            <a:r>
              <a:rPr lang="en-US" sz="2000" b="1" i="1" dirty="0">
                <a:solidFill>
                  <a:srgbClr val="FF0000"/>
                </a:solidFill>
              </a:rPr>
              <a:t>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13" y="2526215"/>
            <a:ext cx="11895223" cy="230832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PhD theses</a:t>
            </a:r>
            <a:r>
              <a:rPr lang="en-US" sz="2000" b="1" dirty="0">
                <a:solidFill>
                  <a:srgbClr val="0000FF"/>
                </a:solidFill>
              </a:rPr>
              <a:t>	</a:t>
            </a:r>
            <a:r>
              <a:rPr lang="en-US" sz="2000" b="1" dirty="0"/>
              <a:t>2012	-</a:t>
            </a:r>
          </a:p>
          <a:p>
            <a:r>
              <a:rPr lang="en-US" sz="2000" b="1" dirty="0"/>
              <a:t>		2013	M. </a:t>
            </a:r>
            <a:r>
              <a:rPr lang="en-US" sz="2000" b="1" dirty="0" err="1"/>
              <a:t>Beker</a:t>
            </a:r>
            <a:r>
              <a:rPr lang="en-US" sz="2000" b="1" dirty="0"/>
              <a:t> &amp; T. Li</a:t>
            </a:r>
          </a:p>
          <a:p>
            <a:r>
              <a:rPr lang="en-US" sz="2000" b="1" dirty="0"/>
              <a:t>		2014	-</a:t>
            </a:r>
          </a:p>
          <a:p>
            <a:r>
              <a:rPr lang="en-US" sz="2000" b="1" dirty="0"/>
              <a:t>		2015	M. </a:t>
            </a:r>
            <a:r>
              <a:rPr lang="en-US" sz="2000" b="1" dirty="0" err="1"/>
              <a:t>Blom</a:t>
            </a:r>
            <a:endParaRPr lang="en-US" sz="2000" b="1" dirty="0"/>
          </a:p>
          <a:p>
            <a:r>
              <a:rPr lang="en-US" sz="2000" b="1" dirty="0"/>
              <a:t>		2016	G. </a:t>
            </a:r>
            <a:r>
              <a:rPr lang="en-US" sz="2000" b="1" dirty="0" err="1"/>
              <a:t>D'Ambrosi</a:t>
            </a:r>
            <a:endParaRPr lang="en-US" sz="2000" b="1" dirty="0"/>
          </a:p>
          <a:p>
            <a:r>
              <a:rPr lang="en-US" sz="2000" b="1" dirty="0"/>
              <a:t>		2017	-</a:t>
            </a:r>
          </a:p>
          <a:p>
            <a:r>
              <a:rPr lang="en-US" sz="2000" b="1" dirty="0"/>
              <a:t>		2018	J. van </a:t>
            </a:r>
            <a:r>
              <a:rPr lang="en-US" sz="2000" b="1" dirty="0" err="1"/>
              <a:t>Heijningen</a:t>
            </a:r>
            <a:r>
              <a:rPr lang="en-US" sz="2000" b="1" dirty="0"/>
              <a:t> &amp; J. </a:t>
            </a:r>
            <a:r>
              <a:rPr lang="en-US" sz="2000" b="1" dirty="0" err="1"/>
              <a:t>Meidam</a:t>
            </a:r>
            <a:endParaRPr lang="en-US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80213" y="4780460"/>
            <a:ext cx="12185067" cy="10772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Prizes</a:t>
            </a:r>
            <a:r>
              <a:rPr lang="en-US" sz="2000" b="1" dirty="0">
                <a:solidFill>
                  <a:srgbClr val="0000FF"/>
                </a:solidFill>
              </a:rPr>
              <a:t>		</a:t>
            </a:r>
            <a:r>
              <a:rPr lang="en-US" sz="2000" b="1" dirty="0"/>
              <a:t>2015 FOM </a:t>
            </a:r>
            <a:r>
              <a:rPr lang="en-US" sz="2000" b="1" dirty="0" err="1"/>
              <a:t>Valorisation</a:t>
            </a:r>
            <a:r>
              <a:rPr lang="en-US" sz="2000" b="1" dirty="0"/>
              <a:t> Prize	Jo v/d Brand	“</a:t>
            </a:r>
            <a:r>
              <a:rPr lang="en-US" sz="1600" b="1" i="1" dirty="0"/>
              <a:t>from fluctuations in space-time to industrial sensors”</a:t>
            </a:r>
          </a:p>
          <a:p>
            <a:r>
              <a:rPr lang="en-US" sz="2000" b="1" dirty="0"/>
              <a:t>		2016 The </a:t>
            </a:r>
            <a:r>
              <a:rPr lang="en-US" sz="2000" b="1" dirty="0" err="1"/>
              <a:t>Kavli</a:t>
            </a:r>
            <a:r>
              <a:rPr lang="en-US" sz="2000" b="1" dirty="0"/>
              <a:t> Prize astrophysics	LIGO &amp; Virgo	</a:t>
            </a:r>
            <a:r>
              <a:rPr lang="en-US" sz="1600" b="1" i="1" dirty="0"/>
              <a:t>“for the direct detection of gravitational waves.”</a:t>
            </a:r>
          </a:p>
          <a:p>
            <a:r>
              <a:rPr lang="en-US" sz="2000" b="1" dirty="0"/>
              <a:t>		2017 </a:t>
            </a:r>
            <a:r>
              <a:rPr lang="en-US" sz="2000" b="1" dirty="0" err="1"/>
              <a:t>Physicaprijs</a:t>
            </a:r>
            <a:r>
              <a:rPr lang="en-US" sz="2000" b="1" dirty="0"/>
              <a:t>			Jo v/d Brand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209" y="5934330"/>
            <a:ext cx="8444107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Spin-off</a:t>
            </a:r>
            <a:r>
              <a:rPr lang="en-US" sz="2000" b="1" dirty="0">
                <a:solidFill>
                  <a:srgbClr val="0000FF"/>
                </a:solidFill>
              </a:rPr>
              <a:t>			         </a:t>
            </a:r>
            <a:r>
              <a:rPr lang="en-US" sz="2000" b="1" dirty="0" err="1"/>
              <a:t>Innoseis</a:t>
            </a:r>
            <a:r>
              <a:rPr lang="en-US" sz="2000" b="1" dirty="0"/>
              <a:t>, autonomous  seismic sensors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37270"/>
              </p:ext>
            </p:extLst>
          </p:nvPr>
        </p:nvGraphicFramePr>
        <p:xfrm>
          <a:off x="2007940" y="914092"/>
          <a:ext cx="9770077" cy="914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31387">
                  <a:extLst>
                    <a:ext uri="{9D8B030D-6E8A-4147-A177-3AD203B41FA5}">
                      <a16:colId xmlns:a16="http://schemas.microsoft.com/office/drawing/2014/main" xmlns="" val="3173328914"/>
                    </a:ext>
                  </a:extLst>
                </a:gridCol>
                <a:gridCol w="1223115">
                  <a:extLst>
                    <a:ext uri="{9D8B030D-6E8A-4147-A177-3AD203B41FA5}">
                      <a16:colId xmlns:a16="http://schemas.microsoft.com/office/drawing/2014/main" xmlns="" val="2807781186"/>
                    </a:ext>
                  </a:extLst>
                </a:gridCol>
                <a:gridCol w="1223115">
                  <a:extLst>
                    <a:ext uri="{9D8B030D-6E8A-4147-A177-3AD203B41FA5}">
                      <a16:colId xmlns:a16="http://schemas.microsoft.com/office/drawing/2014/main" xmlns="" val="1028335456"/>
                    </a:ext>
                  </a:extLst>
                </a:gridCol>
                <a:gridCol w="1223115">
                  <a:extLst>
                    <a:ext uri="{9D8B030D-6E8A-4147-A177-3AD203B41FA5}">
                      <a16:colId xmlns:a16="http://schemas.microsoft.com/office/drawing/2014/main" xmlns="" val="2116564223"/>
                    </a:ext>
                  </a:extLst>
                </a:gridCol>
                <a:gridCol w="1223115">
                  <a:extLst>
                    <a:ext uri="{9D8B030D-6E8A-4147-A177-3AD203B41FA5}">
                      <a16:colId xmlns:a16="http://schemas.microsoft.com/office/drawing/2014/main" xmlns="" val="304696956"/>
                    </a:ext>
                  </a:extLst>
                </a:gridCol>
                <a:gridCol w="1223115">
                  <a:extLst>
                    <a:ext uri="{9D8B030D-6E8A-4147-A177-3AD203B41FA5}">
                      <a16:colId xmlns:a16="http://schemas.microsoft.com/office/drawing/2014/main" xmlns="" val="1255858981"/>
                    </a:ext>
                  </a:extLst>
                </a:gridCol>
                <a:gridCol w="1223115">
                  <a:extLst>
                    <a:ext uri="{9D8B030D-6E8A-4147-A177-3AD203B41FA5}">
                      <a16:colId xmlns:a16="http://schemas.microsoft.com/office/drawing/2014/main" xmlns="" val="339803812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nl-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2012</a:t>
                      </a:r>
                      <a:endParaRPr lang="nl-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2013</a:t>
                      </a:r>
                      <a:endParaRPr lang="nl-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2014</a:t>
                      </a:r>
                      <a:endParaRPr lang="nl-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2015</a:t>
                      </a:r>
                      <a:endParaRPr lang="nl-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2016</a:t>
                      </a:r>
                      <a:endParaRPr lang="nl-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2017</a:t>
                      </a:r>
                      <a:endParaRPr lang="nl-NL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870028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# papers</a:t>
                      </a:r>
                      <a:endParaRPr lang="nl-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 smtClean="0"/>
                        <a:t>33</a:t>
                      </a:r>
                      <a:endParaRPr lang="nl-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 smtClean="0"/>
                        <a:t>11</a:t>
                      </a:r>
                      <a:endParaRPr lang="nl-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 smtClean="0"/>
                        <a:t>24</a:t>
                      </a:r>
                      <a:endParaRPr lang="nl-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 smtClean="0"/>
                        <a:t>14</a:t>
                      </a:r>
                      <a:endParaRPr lang="nl-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 smtClean="0"/>
                        <a:t>26</a:t>
                      </a:r>
                      <a:endParaRPr lang="nl-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 smtClean="0"/>
                        <a:t>37</a:t>
                      </a:r>
                      <a:endParaRPr lang="nl-NL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7181123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260795" y="5729287"/>
            <a:ext cx="2939732" cy="749860"/>
            <a:chOff x="1260793" y="5729287"/>
            <a:chExt cx="2939732" cy="7498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999" t="22206" r="2487" b="33463"/>
            <a:stretch/>
          </p:blipFill>
          <p:spPr>
            <a:xfrm>
              <a:off x="1260793" y="5729287"/>
              <a:ext cx="601807" cy="70956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 l="15498" t="31699" r="44835" b="49877"/>
            <a:stretch/>
          </p:blipFill>
          <p:spPr>
            <a:xfrm>
              <a:off x="1791160" y="5809048"/>
              <a:ext cx="2409365" cy="670099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dirty="0" smtClean="0"/>
              <a:t>The Netherlands </a:t>
            </a:r>
            <a:r>
              <a:rPr lang="nl-NL" dirty="0" err="1" smtClean="0"/>
              <a:t>rECFA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19 </a:t>
            </a:r>
            <a:r>
              <a:rPr lang="nl-NL" dirty="0" err="1" smtClean="0"/>
              <a:t>October</a:t>
            </a:r>
            <a:r>
              <a:rPr lang="nl-NL" dirty="0" smtClean="0"/>
              <a:t> 2018, GRAVITATIONAL WAVES, Frank linde				                                    </a:t>
            </a:r>
            <a:fld id="{3B0488FF-B186-4BA2-A4A5-1066FC326D23}" type="slidenum">
              <a:rPr lang="nl-NL" smtClean="0"/>
              <a:pPr algn="l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60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Virgo: </a:t>
            </a:r>
            <a:r>
              <a:rPr lang="en-US" i="1" dirty="0" smtClean="0">
                <a:solidFill>
                  <a:srgbClr val="FF0000"/>
                </a:solidFill>
              </a:rPr>
              <a:t>harvesting science </a:t>
            </a:r>
            <a:r>
              <a:rPr lang="en-US" i="1" dirty="0" smtClean="0"/>
              <a:t>&amp; making it better</a:t>
            </a:r>
            <a:endParaRPr lang="nl-NL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-166878" y="427715"/>
            <a:ext cx="12422580" cy="2107607"/>
            <a:chOff x="-166880" y="627536"/>
            <a:chExt cx="12422580" cy="21076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746" y="907365"/>
              <a:ext cx="10385954" cy="154794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Picture 2" descr="http://public.virgo-gw.eu/wp-content/grand-media/image/2015_11_06_VirgoAerialView_111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000000">
                  <a:alpha val="74902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880" y="627536"/>
              <a:ext cx="3464376" cy="210760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91675" y="1247941"/>
              <a:ext cx="1283188" cy="646329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</a:rPr>
                <a:t>Virgo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2" t="11684" r="18707" b="6162"/>
          <a:stretch/>
        </p:blipFill>
        <p:spPr bwMode="auto">
          <a:xfrm>
            <a:off x="14287" y="2255491"/>
            <a:ext cx="5487276" cy="422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404513" y="2063354"/>
            <a:ext cx="6714702" cy="4446631"/>
            <a:chOff x="4844954" y="2022409"/>
            <a:chExt cx="7274259" cy="444663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6" t="22888" r="9532" b="8269"/>
            <a:stretch/>
          </p:blipFill>
          <p:spPr bwMode="auto">
            <a:xfrm>
              <a:off x="4844954" y="2374711"/>
              <a:ext cx="7274259" cy="409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679528" y="2022409"/>
              <a:ext cx="57817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i="1" dirty="0">
                  <a:solidFill>
                    <a:srgbClr val="FF0000"/>
                  </a:solidFill>
                </a:rPr>
                <a:t>fundamental physics: black holes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dirty="0" smtClean="0"/>
              <a:t>The Netherlands </a:t>
            </a:r>
            <a:r>
              <a:rPr lang="nl-NL" dirty="0" err="1" smtClean="0"/>
              <a:t>rECFA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19 </a:t>
            </a:r>
            <a:r>
              <a:rPr lang="nl-NL" dirty="0" err="1" smtClean="0"/>
              <a:t>October</a:t>
            </a:r>
            <a:r>
              <a:rPr lang="nl-NL" dirty="0" smtClean="0"/>
              <a:t> 2018, GRAVITATIONAL WAVES, Frank linde				                                    </a:t>
            </a:r>
            <a:fld id="{3B0488FF-B186-4BA2-A4A5-1066FC326D23}" type="slidenum">
              <a:rPr lang="nl-NL" smtClean="0"/>
              <a:pPr algn="l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03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Virgo: </a:t>
            </a:r>
            <a:r>
              <a:rPr lang="en-US" i="1" dirty="0" smtClean="0"/>
              <a:t>harvesting science &amp; making it better</a:t>
            </a:r>
            <a:endParaRPr lang="nl-NL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-166878" y="427715"/>
            <a:ext cx="12422580" cy="2107607"/>
            <a:chOff x="-166880" y="627536"/>
            <a:chExt cx="12422580" cy="21076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746" y="907365"/>
              <a:ext cx="10385954" cy="154794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Picture 2" descr="http://public.virgo-gw.eu/wp-content/grand-media/image/2015_11_06_VirgoAerialView_111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000000">
                  <a:alpha val="74902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880" y="627536"/>
              <a:ext cx="3464376" cy="210760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91675" y="1247941"/>
              <a:ext cx="1283188" cy="646329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</a:rPr>
                <a:t>Virgo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2" t="11684" r="18707" b="6162"/>
          <a:stretch/>
        </p:blipFill>
        <p:spPr bwMode="auto">
          <a:xfrm>
            <a:off x="14287" y="2255491"/>
            <a:ext cx="5487276" cy="422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dirty="0" smtClean="0"/>
              <a:t>The Netherlands </a:t>
            </a:r>
            <a:r>
              <a:rPr lang="nl-NL" dirty="0" err="1" smtClean="0"/>
              <a:t>rECFA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19 </a:t>
            </a:r>
            <a:r>
              <a:rPr lang="nl-NL" dirty="0" err="1" smtClean="0"/>
              <a:t>October</a:t>
            </a:r>
            <a:r>
              <a:rPr lang="nl-NL" dirty="0" smtClean="0"/>
              <a:t> 2018, GRAVITATIONAL WAVES, Frank linde				                                    </a:t>
            </a:r>
            <a:fld id="{3B0488FF-B186-4BA2-A4A5-1066FC326D23}" type="slidenum">
              <a:rPr lang="nl-NL" smtClean="0"/>
              <a:pPr algn="l"/>
              <a:t>7</a:t>
            </a:fld>
            <a:endParaRPr lang="nl-NL" dirty="0"/>
          </a:p>
        </p:txBody>
      </p:sp>
      <p:sp>
        <p:nvSpPr>
          <p:cNvPr id="15" name="TextBox 14"/>
          <p:cNvSpPr txBox="1"/>
          <p:nvPr/>
        </p:nvSpPr>
        <p:spPr>
          <a:xfrm>
            <a:off x="5566744" y="3737133"/>
            <a:ext cx="6670216" cy="1323435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graviton mass: &lt; </a:t>
            </a:r>
            <a:r>
              <a:rPr lang="en-GB" sz="4000" b="1" dirty="0" smtClean="0">
                <a:solidFill>
                  <a:srgbClr val="FF0000"/>
                </a:solidFill>
              </a:rPr>
              <a:t>7,7</a:t>
            </a:r>
            <a:r>
              <a:rPr lang="en-GB" sz="4000" b="1" dirty="0" smtClean="0">
                <a:solidFill>
                  <a:srgbClr val="FF0000"/>
                </a:solidFill>
                <a:sym typeface="Symbol"/>
              </a:rPr>
              <a:t></a:t>
            </a:r>
            <a:r>
              <a:rPr lang="en-GB" sz="4000" b="1" dirty="0">
                <a:solidFill>
                  <a:srgbClr val="FF0000"/>
                </a:solidFill>
                <a:sym typeface="Symbol"/>
              </a:rPr>
              <a:t>10</a:t>
            </a:r>
            <a:r>
              <a:rPr lang="en-GB" sz="4000" b="1" baseline="30000" dirty="0">
                <a:solidFill>
                  <a:srgbClr val="FF0000"/>
                </a:solidFill>
                <a:sym typeface="Symbol"/>
              </a:rPr>
              <a:t></a:t>
            </a:r>
            <a:r>
              <a:rPr lang="en-GB" sz="4000" b="1" baseline="30000" dirty="0" smtClean="0">
                <a:solidFill>
                  <a:srgbClr val="FF0000"/>
                </a:solidFill>
                <a:sym typeface="Symbol"/>
              </a:rPr>
              <a:t>23 </a:t>
            </a:r>
            <a:r>
              <a:rPr lang="en-GB" sz="4000" b="1" dirty="0">
                <a:solidFill>
                  <a:srgbClr val="FF0000"/>
                </a:solidFill>
                <a:sym typeface="Symbol"/>
              </a:rPr>
              <a:t>eV</a:t>
            </a:r>
          </a:p>
          <a:p>
            <a:r>
              <a:rPr lang="en-GB" sz="3200" b="1" dirty="0" smtClean="0">
                <a:solidFill>
                  <a:srgbClr val="FF0000"/>
                </a:solidFill>
                <a:sym typeface="Symbol"/>
              </a:rPr>
              <a:t> [</a:t>
            </a:r>
            <a:r>
              <a:rPr lang="en-GB" sz="4000" b="1" dirty="0" smtClean="0">
                <a:solidFill>
                  <a:srgbClr val="FF0000"/>
                </a:solidFill>
                <a:sym typeface="Symbol"/>
              </a:rPr>
              <a:t>photon </a:t>
            </a:r>
            <a:r>
              <a:rPr lang="en-GB" sz="4000" b="1" dirty="0">
                <a:solidFill>
                  <a:srgbClr val="FF0000"/>
                </a:solidFill>
                <a:sym typeface="Symbol"/>
              </a:rPr>
              <a:t>mass: </a:t>
            </a:r>
            <a:r>
              <a:rPr lang="en-GB" sz="4000" b="1" dirty="0">
                <a:solidFill>
                  <a:srgbClr val="FF0000"/>
                </a:solidFill>
              </a:rPr>
              <a:t>&lt; 1,0</a:t>
            </a:r>
            <a:r>
              <a:rPr lang="en-GB" sz="4000" b="1" dirty="0">
                <a:solidFill>
                  <a:srgbClr val="FF0000"/>
                </a:solidFill>
                <a:sym typeface="Symbol"/>
              </a:rPr>
              <a:t>10</a:t>
            </a:r>
            <a:r>
              <a:rPr lang="en-GB" sz="4000" b="1" baseline="30000" dirty="0">
                <a:solidFill>
                  <a:srgbClr val="FF0000"/>
                </a:solidFill>
                <a:sym typeface="Symbol"/>
              </a:rPr>
              <a:t>18 </a:t>
            </a:r>
            <a:r>
              <a:rPr lang="en-GB" sz="4000" b="1" dirty="0" smtClean="0">
                <a:solidFill>
                  <a:srgbClr val="FF0000"/>
                </a:solidFill>
                <a:sym typeface="Symbol"/>
              </a:rPr>
              <a:t>eV]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2" t="11684" r="18707" b="6162"/>
          <a:stretch/>
        </p:blipFill>
        <p:spPr bwMode="auto">
          <a:xfrm>
            <a:off x="14287" y="2255491"/>
            <a:ext cx="5487276" cy="422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Virgo: </a:t>
            </a:r>
            <a:r>
              <a:rPr lang="en-US" i="1" dirty="0" smtClean="0">
                <a:solidFill>
                  <a:srgbClr val="FF0000"/>
                </a:solidFill>
              </a:rPr>
              <a:t>harvesting science</a:t>
            </a:r>
            <a:r>
              <a:rPr lang="en-US" i="1" dirty="0" smtClean="0"/>
              <a:t> &amp; making it better</a:t>
            </a:r>
            <a:endParaRPr lang="nl-NL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dirty="0" smtClean="0"/>
              <a:t>The Netherlands </a:t>
            </a:r>
            <a:r>
              <a:rPr lang="nl-NL" dirty="0" err="1" smtClean="0"/>
              <a:t>rECFA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19 </a:t>
            </a:r>
            <a:r>
              <a:rPr lang="nl-NL" dirty="0" err="1" smtClean="0"/>
              <a:t>October</a:t>
            </a:r>
            <a:r>
              <a:rPr lang="nl-NL" dirty="0" smtClean="0"/>
              <a:t> 2018, GRAVITATIONAL WAVES, Frank linde				                                    </a:t>
            </a:r>
            <a:fld id="{3B0488FF-B186-4BA2-A4A5-1066FC326D23}" type="slidenum">
              <a:rPr lang="nl-NL" smtClean="0"/>
              <a:pPr algn="l"/>
              <a:t>8</a:t>
            </a:fld>
            <a:endParaRPr lang="nl-NL" dirty="0"/>
          </a:p>
        </p:txBody>
      </p:sp>
      <p:grpSp>
        <p:nvGrpSpPr>
          <p:cNvPr id="7" name="Group 6"/>
          <p:cNvGrpSpPr/>
          <p:nvPr/>
        </p:nvGrpSpPr>
        <p:grpSpPr>
          <a:xfrm>
            <a:off x="-166878" y="427715"/>
            <a:ext cx="12422580" cy="2107607"/>
            <a:chOff x="-166880" y="627536"/>
            <a:chExt cx="12422580" cy="21076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746" y="907365"/>
              <a:ext cx="10385954" cy="154794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Picture 2" descr="http://public.virgo-gw.eu/wp-content/grand-media/image/2015_11_06_VirgoAerialView_111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000000">
                  <a:alpha val="74902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880" y="627536"/>
              <a:ext cx="3464376" cy="210760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91675" y="1247941"/>
              <a:ext cx="1283188" cy="646329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</a:rPr>
                <a:t>Virgo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38889" y="2429543"/>
            <a:ext cx="7605027" cy="4165132"/>
            <a:chOff x="4302408" y="2429543"/>
            <a:chExt cx="7605026" cy="416513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21" t="14730" r="16134" b="13355"/>
            <a:stretch/>
          </p:blipFill>
          <p:spPr bwMode="auto">
            <a:xfrm>
              <a:off x="5878360" y="2429543"/>
              <a:ext cx="6029074" cy="3999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302408" y="5363568"/>
              <a:ext cx="2446225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b="1" i="1" dirty="0">
                  <a:solidFill>
                    <a:srgbClr val="FF0000"/>
                  </a:solidFill>
                </a:rPr>
                <a:t>sky</a:t>
              </a:r>
            </a:p>
            <a:p>
              <a:pPr algn="ctr"/>
              <a:r>
                <a:rPr lang="en-GB" sz="3600" b="1" i="1" dirty="0">
                  <a:solidFill>
                    <a:srgbClr val="FF0000"/>
                  </a:solidFill>
                </a:rPr>
                <a:t>localisation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375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Virgo: </a:t>
            </a:r>
            <a:r>
              <a:rPr lang="en-US" i="1" dirty="0" smtClean="0">
                <a:solidFill>
                  <a:srgbClr val="FF0000"/>
                </a:solidFill>
              </a:rPr>
              <a:t>harvesting science </a:t>
            </a:r>
            <a:r>
              <a:rPr lang="en-US" i="1" dirty="0" smtClean="0"/>
              <a:t>&amp; making it better</a:t>
            </a:r>
            <a:endParaRPr lang="nl-NL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 dirty="0" smtClean="0"/>
              <a:t>The Netherlands </a:t>
            </a:r>
            <a:r>
              <a:rPr lang="nl-NL" dirty="0" err="1" smtClean="0"/>
              <a:t>rECFA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19 </a:t>
            </a:r>
            <a:r>
              <a:rPr lang="nl-NL" dirty="0" err="1" smtClean="0"/>
              <a:t>October</a:t>
            </a:r>
            <a:r>
              <a:rPr lang="nl-NL" dirty="0" smtClean="0"/>
              <a:t> 2018, GRAVITATIONAL WAVES, Frank linde				                                    </a:t>
            </a:r>
            <a:fld id="{3B0488FF-B186-4BA2-A4A5-1066FC326D23}" type="slidenum">
              <a:rPr lang="nl-NL" smtClean="0"/>
              <a:pPr algn="l"/>
              <a:t>9</a:t>
            </a:fld>
            <a:endParaRPr lang="nl-NL" dirty="0"/>
          </a:p>
        </p:txBody>
      </p:sp>
      <p:grpSp>
        <p:nvGrpSpPr>
          <p:cNvPr id="7" name="Group 6"/>
          <p:cNvGrpSpPr/>
          <p:nvPr/>
        </p:nvGrpSpPr>
        <p:grpSpPr>
          <a:xfrm>
            <a:off x="-166878" y="427715"/>
            <a:ext cx="12422580" cy="2107607"/>
            <a:chOff x="-166880" y="627536"/>
            <a:chExt cx="12422580" cy="21076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746" y="907365"/>
              <a:ext cx="10385954" cy="154794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Picture 2" descr="http://public.virgo-gw.eu/wp-content/grand-media/image/2015_11_06_VirgoAerialView_111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000000">
                  <a:alpha val="74902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880" y="627536"/>
              <a:ext cx="3464376" cy="210760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91675" y="1247941"/>
              <a:ext cx="1283188" cy="646329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</a:rPr>
                <a:t>Virgo</a:t>
              </a: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2127" r="31423" b="12905"/>
          <a:stretch/>
        </p:blipFill>
        <p:spPr bwMode="auto">
          <a:xfrm>
            <a:off x="6291091" y="2222134"/>
            <a:ext cx="5613055" cy="422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2" t="11684" r="18707" b="6162"/>
          <a:stretch/>
        </p:blipFill>
        <p:spPr bwMode="auto">
          <a:xfrm>
            <a:off x="14287" y="2255491"/>
            <a:ext cx="5487276" cy="422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31719" y="5363570"/>
            <a:ext cx="2214903" cy="120032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GB" sz="3600" b="1" i="1" dirty="0">
                <a:solidFill>
                  <a:srgbClr val="FF0000"/>
                </a:solidFill>
              </a:rPr>
              <a:t>Hubble</a:t>
            </a:r>
          </a:p>
          <a:p>
            <a:pPr algn="ctr"/>
            <a:r>
              <a:rPr lang="en-GB" sz="3600" b="1" i="1" dirty="0">
                <a:solidFill>
                  <a:srgbClr val="FF0000"/>
                </a:solidFill>
              </a:rPr>
              <a:t>parameter</a:t>
            </a:r>
          </a:p>
        </p:txBody>
      </p:sp>
    </p:spTree>
    <p:extLst>
      <p:ext uri="{BB962C8B-B14F-4D97-AF65-F5344CB8AC3E}">
        <p14:creationId xmlns:p14="http://schemas.microsoft.com/office/powerpoint/2010/main" val="8440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WT_NIKHEF_PRESENTATIE-TEMPLATE" id="{EACE4005-861C-BF4A-97C0-554FE5B33ECB}" vid="{739EF6AC-5BCB-6E47-A47D-B75394F75436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4769</TotalTime>
  <Words>1119</Words>
  <Application>Microsoft Office PowerPoint</Application>
  <PresentationFormat>Custom</PresentationFormat>
  <Paragraphs>262</Paragraphs>
  <Slides>28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White</vt:lpstr>
      <vt:lpstr>1_White</vt:lpstr>
      <vt:lpstr>GRAVITATIONAL WAVES</vt:lpstr>
      <vt:lpstr>Dutch landscape &amp; Group size</vt:lpstr>
      <vt:lpstr>Funding &amp; Funding perspective</vt:lpstr>
      <vt:lpstr>Selected leadership positions</vt:lpstr>
      <vt:lpstr>Output: Publications, PhDs, Prizes, Spin-offs</vt:lpstr>
      <vt:lpstr>Virgo: harvesting science &amp; making it better</vt:lpstr>
      <vt:lpstr>Virgo: harvesting science &amp; making it better</vt:lpstr>
      <vt:lpstr>Virgo: harvesting science &amp; making it better</vt:lpstr>
      <vt:lpstr>Virgo: harvesting science &amp; making it better</vt:lpstr>
      <vt:lpstr>Virgo: harvesting science &amp; making it better</vt:lpstr>
      <vt:lpstr>Virgo: harvesting science &amp; making it better</vt:lpstr>
      <vt:lpstr>Virgo: harvesting science &amp; making it better</vt:lpstr>
      <vt:lpstr>Einstein Telescope: a multi-facetted endeavor    </vt:lpstr>
      <vt:lpstr>Einstein Telescope : a multi-facetted endeavor   </vt:lpstr>
      <vt:lpstr>Einstein Telescope : a multi-facetted endeavor   </vt:lpstr>
      <vt:lpstr>Einstein Telescope : a multi-facetted endeavor   </vt:lpstr>
      <vt:lpstr>Einstein Telescope : a multi-facetted endeavor   </vt:lpstr>
      <vt:lpstr>Einstein Telescope : a multi-facetted endeavor   </vt:lpstr>
      <vt:lpstr>Einstein Telescope : a multi-facetted endeavor   </vt:lpstr>
      <vt:lpstr>Einstein Telescope : a multi-facetted endeavor   </vt:lpstr>
      <vt:lpstr>Einstein Telescope : a multi-facetted endeavor   </vt:lpstr>
      <vt:lpstr>Einstein Telescope : a multi-facetted endeavor   </vt:lpstr>
      <vt:lpstr>Einstein Telescope : a multi-facetted endeavor   </vt:lpstr>
      <vt:lpstr>Einstein Telescope : a multi-facetted endeavor   </vt:lpstr>
      <vt:lpstr>Einstein Telescope : a multi-facetted endeavor   </vt:lpstr>
      <vt:lpstr>Dreaming about timelines?</vt:lpstr>
      <vt:lpstr>Einstein Telescope: reality check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Linde</dc:creator>
  <cp:lastModifiedBy>Frank LINDE</cp:lastModifiedBy>
  <cp:revision>76</cp:revision>
  <dcterms:created xsi:type="dcterms:W3CDTF">2018-10-08T14:50:43Z</dcterms:created>
  <dcterms:modified xsi:type="dcterms:W3CDTF">2018-10-19T06:20:31Z</dcterms:modified>
</cp:coreProperties>
</file>