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4"/>
  </p:notesMasterIdLst>
  <p:sldIdLst>
    <p:sldId id="256" r:id="rId2"/>
    <p:sldId id="286" r:id="rId3"/>
    <p:sldId id="284" r:id="rId4"/>
    <p:sldId id="285" r:id="rId5"/>
    <p:sldId id="293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3" r:id="rId15"/>
    <p:sldId id="269" r:id="rId16"/>
    <p:sldId id="270" r:id="rId17"/>
    <p:sldId id="271" r:id="rId18"/>
    <p:sldId id="272" r:id="rId19"/>
    <p:sldId id="273" r:id="rId20"/>
    <p:sldId id="295" r:id="rId21"/>
    <p:sldId id="274" r:id="rId22"/>
    <p:sldId id="276" r:id="rId23"/>
    <p:sldId id="277" r:id="rId24"/>
    <p:sldId id="278" r:id="rId25"/>
    <p:sldId id="280" r:id="rId26"/>
    <p:sldId id="290" r:id="rId27"/>
    <p:sldId id="292" r:id="rId28"/>
    <p:sldId id="279" r:id="rId29"/>
    <p:sldId id="282" r:id="rId30"/>
    <p:sldId id="281" r:id="rId31"/>
    <p:sldId id="288" r:id="rId32"/>
    <p:sldId id="289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F7D"/>
    <a:srgbClr val="B7BBB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1"/>
    <p:restoredTop sz="94643"/>
  </p:normalViewPr>
  <p:slideViewPr>
    <p:cSldViewPr snapToGrid="0" snapToObjects="1">
      <p:cViewPr>
        <p:scale>
          <a:sx n="63" d="100"/>
          <a:sy n="63" d="100"/>
        </p:scale>
        <p:origin x="-4416" y="-176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459287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0468" y="263400"/>
            <a:ext cx="18997150" cy="131892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19365813" y="2844"/>
            <a:ext cx="5111850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" name="Driehoek"/>
          <p:cNvSpPr/>
          <p:nvPr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15383933" y="7245151"/>
            <a:ext cx="6514970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=""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=""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=""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=""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=""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=""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=""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=""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=""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574653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=""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=""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=""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=""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=""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=""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=""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=""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=""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=""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=""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=""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=""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=""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=""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1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2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=""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=""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=""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=""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574653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1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2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=""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=""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2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3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=""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=""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orm">
            <a:extLst>
              <a:ext uri="{FF2B5EF4-FFF2-40B4-BE49-F238E27FC236}">
                <a16:creationId xmlns="" xmlns:a16="http://schemas.microsoft.com/office/drawing/2014/main" id="{BAC67337-8AC0-C14F-A460-33C8E6FC0296}"/>
              </a:ext>
            </a:extLst>
          </p:cNvPr>
          <p:cNvSpPr/>
          <p:nvPr userDrawn="1"/>
        </p:nvSpPr>
        <p:spPr>
          <a:xfrm>
            <a:off x="19365813" y="2844"/>
            <a:ext cx="5111850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Driehoek">
            <a:extLst>
              <a:ext uri="{FF2B5EF4-FFF2-40B4-BE49-F238E27FC236}">
                <a16:creationId xmlns=""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15383933" y="7245151"/>
            <a:ext cx="6514970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64753"/>
      </p:ext>
    </p:extLst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=""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=""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=""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=""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=""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dirty="0" smtClean="0"/>
              <a:t>RECFA site </a:t>
            </a:r>
            <a:r>
              <a:rPr lang="nl-NL" dirty="0" err="1" smtClean="0"/>
              <a:t>visit</a:t>
            </a:r>
            <a:r>
              <a:rPr lang="nl-NL" dirty="0" smtClean="0"/>
              <a:t> – </a:t>
            </a:r>
            <a:r>
              <a:rPr lang="nl-NL" dirty="0" err="1" smtClean="0"/>
              <a:t>October</a:t>
            </a:r>
            <a:r>
              <a:rPr lang="nl-NL" dirty="0" smtClean="0"/>
              <a:t> 19th, 2018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=""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=""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=""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=""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=""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=""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=""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=""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=""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=""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=""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=""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=""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=""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=""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=""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5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8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=""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=""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39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=""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=""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=""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=""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20538" y="0"/>
            <a:ext cx="12463462" cy="13732328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91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=""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=""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41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=""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=""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0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1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=""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=""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2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0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=""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=""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56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=""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=""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5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0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=""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=""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4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57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=""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=""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61980" y="-19513"/>
            <a:ext cx="24507959" cy="13755027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32659" y="0"/>
            <a:ext cx="24416658" cy="1376449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35000" y="9549982"/>
            <a:ext cx="6133440" cy="3518736"/>
          </a:xfrm>
          <a:prstGeom prst="rect">
            <a:avLst/>
          </a:prstGeom>
        </p:spPr>
        <p:txBody>
          <a:bodyPr anchor="b"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8930" y="-33385"/>
            <a:ext cx="22501585" cy="13750114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18855266" y="647282"/>
            <a:ext cx="4886061" cy="12421436"/>
          </a:xfrm>
          <a:prstGeom prst="rect">
            <a:avLst/>
          </a:prstGeom>
        </p:spPr>
        <p:txBody>
          <a:bodyPr/>
          <a:lstStyle>
            <a:lvl1pPr algn="r"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 descr="NIKHEF_PATROON3.png">
            <a:extLst>
              <a:ext uri="{FF2B5EF4-FFF2-40B4-BE49-F238E27FC236}">
                <a16:creationId xmlns=""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9429930" y="-8301785"/>
            <a:ext cx="15092134" cy="234390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=""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Tekst">
            <a:extLst>
              <a:ext uri="{FF2B5EF4-FFF2-40B4-BE49-F238E27FC236}">
                <a16:creationId xmlns=""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970073"/>
      </p:ext>
    </p:extLst>
  </p:cSld>
  <p:clrMapOvr>
    <a:masterClrMapping/>
  </p:clrMapOvr>
  <p:transition xmlns:p14="http://schemas.microsoft.com/office/powerpoint/2010/main"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8930" y="-61797"/>
            <a:ext cx="24469130" cy="13778526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16771473" y="647282"/>
            <a:ext cx="6969854" cy="3995383"/>
          </a:xfrm>
          <a:prstGeom prst="rect">
            <a:avLst/>
          </a:prstGeom>
        </p:spPr>
        <p:txBody>
          <a:bodyPr/>
          <a:lstStyle>
            <a:lvl1pPr algn="r"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=""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" name="NIKHEF_PATROON5.png" descr="NIKHEF_PATROON5.png">
            <a:extLst>
              <a:ext uri="{FF2B5EF4-FFF2-40B4-BE49-F238E27FC236}">
                <a16:creationId xmlns=""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-43945" y="-3369403"/>
            <a:ext cx="25747976" cy="1784561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=""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" name="Tekst">
            <a:extLst>
              <a:ext uri="{FF2B5EF4-FFF2-40B4-BE49-F238E27FC236}">
                <a16:creationId xmlns=""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=""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34999" y="635000"/>
            <a:ext cx="5080002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1216468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=""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" name="NIKHEF_PATROON6.png" descr="NIKHEF_PATROON6.png">
            <a:extLst>
              <a:ext uri="{FF2B5EF4-FFF2-40B4-BE49-F238E27FC236}">
                <a16:creationId xmlns=""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928371" y="-1582402"/>
            <a:ext cx="20523598" cy="1765510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=""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Tekst">
            <a:extLst>
              <a:ext uri="{FF2B5EF4-FFF2-40B4-BE49-F238E27FC236}">
                <a16:creationId xmlns=""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=""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34999" y="635000"/>
            <a:ext cx="5080002" cy="199559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380876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="" xmlns:a16="http://schemas.microsoft.com/office/drawing/2014/main" id="{66B06EEB-A8A3-C74C-B2A7-DE87A2591532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" name="NIKHEF_LOGO_groot.png" descr="NIKHEF_LOGO_groot.png">
            <a:extLst>
              <a:ext uri="{FF2B5EF4-FFF2-40B4-BE49-F238E27FC236}">
                <a16:creationId xmlns="" xmlns:a16="http://schemas.microsoft.com/office/drawing/2014/main" id="{4BABC599-16C3-D848-945E-83310672BB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NIKHEF_PATROON4.png" descr="NIKHEF_PATROON4.png">
            <a:extLst>
              <a:ext uri="{FF2B5EF4-FFF2-40B4-BE49-F238E27FC236}">
                <a16:creationId xmlns="" xmlns:a16="http://schemas.microsoft.com/office/drawing/2014/main" id="{0244C0F4-74F7-2048-8F1E-AC8C7695ED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4510684" y="-266700"/>
            <a:ext cx="21915832" cy="141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">
            <a:extLst>
              <a:ext uri="{FF2B5EF4-FFF2-40B4-BE49-F238E27FC236}">
                <a16:creationId xmlns=""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751141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=""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=""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442093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=""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=""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theme" Target="../theme/theme1.xml"/><Relationship Id="rId4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704850" y="12782359"/>
            <a:ext cx="436372" cy="34328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647282"/>
            <a:ext cx="11023600" cy="10928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=""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dirty="0" smtClean="0"/>
              <a:t>RECFA site </a:t>
            </a:r>
            <a:r>
              <a:rPr lang="nl-NL" dirty="0" err="1" smtClean="0"/>
              <a:t>visit</a:t>
            </a:r>
            <a:r>
              <a:rPr lang="nl-NL" dirty="0" smtClean="0"/>
              <a:t> – </a:t>
            </a:r>
            <a:r>
              <a:rPr lang="nl-NL" dirty="0" err="1" smtClean="0"/>
              <a:t>October</a:t>
            </a:r>
            <a:r>
              <a:rPr lang="nl-NL" dirty="0" smtClean="0"/>
              <a:t> 19th 2018 </a:t>
            </a:r>
            <a:endParaRPr lang="nl-N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700" r:id="rId8"/>
    <p:sldLayoutId id="2147483662" r:id="rId9"/>
    <p:sldLayoutId id="2147483701" r:id="rId10"/>
    <p:sldLayoutId id="2147483668" r:id="rId11"/>
    <p:sldLayoutId id="2147483660" r:id="rId12"/>
    <p:sldLayoutId id="2147483704" r:id="rId13"/>
    <p:sldLayoutId id="2147483705" r:id="rId14"/>
    <p:sldLayoutId id="2147483706" r:id="rId15"/>
    <p:sldLayoutId id="2147483707" r:id="rId16"/>
    <p:sldLayoutId id="2147483703" r:id="rId17"/>
    <p:sldLayoutId id="2147483661" r:id="rId18"/>
    <p:sldLayoutId id="2147483664" r:id="rId19"/>
    <p:sldLayoutId id="2147483667" r:id="rId20"/>
    <p:sldLayoutId id="2147483702" r:id="rId21"/>
    <p:sldLayoutId id="2147483697" r:id="rId22"/>
    <p:sldLayoutId id="2147483674" r:id="rId23"/>
    <p:sldLayoutId id="2147483677" r:id="rId24"/>
    <p:sldLayoutId id="2147483698" r:id="rId25"/>
    <p:sldLayoutId id="2147483699" r:id="rId26"/>
    <p:sldLayoutId id="2147483672" r:id="rId27"/>
    <p:sldLayoutId id="2147483675" r:id="rId28"/>
    <p:sldLayoutId id="2147483678" r:id="rId29"/>
    <p:sldLayoutId id="2147483681" r:id="rId30"/>
    <p:sldLayoutId id="2147483684" r:id="rId31"/>
    <p:sldLayoutId id="2147483673" r:id="rId32"/>
    <p:sldLayoutId id="2147483676" r:id="rId33"/>
    <p:sldLayoutId id="2147483679" r:id="rId34"/>
    <p:sldLayoutId id="2147483682" r:id="rId35"/>
    <p:sldLayoutId id="2147483685" r:id="rId36"/>
    <p:sldLayoutId id="2147483686" r:id="rId37"/>
    <p:sldLayoutId id="2147483688" r:id="rId38"/>
    <p:sldLayoutId id="2147483689" r:id="rId39"/>
    <p:sldLayoutId id="2147483690" r:id="rId40"/>
  </p:sldLayoutIdLst>
  <p:transition xmlns:p14="http://schemas.microsoft.com/office/powerpoint/2010/main" spd="med"/>
  <p:hf hdr="0" dt="0"/>
  <p:txStyles>
    <p:title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64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64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64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rentzcenter.nl/lc/web/2018/920/poster.pdf" TargetMode="External"/><Relationship Id="rId4" Type="http://schemas.openxmlformats.org/officeDocument/2006/relationships/image" Target="../media/image90.jpeg"/><Relationship Id="rId5" Type="http://schemas.openxmlformats.org/officeDocument/2006/relationships/image" Target="../media/image91.png"/><Relationship Id="rId6" Type="http://schemas.openxmlformats.org/officeDocument/2006/relationships/hyperlink" Target="http://www.darkmachines.org" TargetMode="External"/><Relationship Id="rId7" Type="http://schemas.openxmlformats.org/officeDocument/2006/relationships/hyperlink" Target="http://www.idarksurvey.com" TargetMode="External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hyperlink" Target="https://link.springer.com/article/10.1140/epjc/s10052-015-3685-1" TargetMode="External"/><Relationship Id="rId20" Type="http://schemas.openxmlformats.org/officeDocument/2006/relationships/hyperlink" Target="https://www.sciencedirect.com/science/article/pii/S0370269312003814" TargetMode="External"/><Relationship Id="rId21" Type="http://schemas.openxmlformats.org/officeDocument/2006/relationships/hyperlink" Target="https://link.springer.com/article/10.1007/JHEP04(2017)124" TargetMode="External"/><Relationship Id="rId10" Type="http://schemas.openxmlformats.org/officeDocument/2006/relationships/hyperlink" Target="https://link.springer.com/article/10.1140/epjc/s10052-015-3769-y" TargetMode="External"/><Relationship Id="rId11" Type="http://schemas.openxmlformats.org/officeDocument/2006/relationships/hyperlink" Target="https://link.springer.com/article/10.1007/JHEP11(2015)206" TargetMode="External"/><Relationship Id="rId12" Type="http://schemas.openxmlformats.org/officeDocument/2006/relationships/hyperlink" Target="https://link.springer.com/article/10.1007/JHEP08(2016)045" TargetMode="External"/><Relationship Id="rId13" Type="http://schemas.openxmlformats.org/officeDocument/2006/relationships/hyperlink" Target="https://link.springer.com/article/10.1140/epjc/s10052-016-4041-9" TargetMode="External"/><Relationship Id="rId14" Type="http://schemas.openxmlformats.org/officeDocument/2006/relationships/hyperlink" Target="https://link.springer.com/article/10.1140/epjc/s10052-017-4624-0" TargetMode="External"/><Relationship Id="rId15" Type="http://schemas.openxmlformats.org/officeDocument/2006/relationships/hyperlink" Target="https://link.springer.com/article/10.1007/JHEP09(2014)176" TargetMode="External"/><Relationship Id="rId16" Type="http://schemas.openxmlformats.org/officeDocument/2006/relationships/hyperlink" Target="https://link.springer.com/article/10.1007/JHEP11(2014)118" TargetMode="External"/><Relationship Id="rId17" Type="http://schemas.openxmlformats.org/officeDocument/2006/relationships/hyperlink" Target="https://link.springer.com/article/10.1007/JHEP10(2015)054" TargetMode="External"/><Relationship Id="rId18" Type="http://schemas.openxmlformats.org/officeDocument/2006/relationships/hyperlink" Target="https://link.springer.com/article/10.1140/epjc/s10052-016-4184-8" TargetMode="External"/><Relationship Id="rId19" Type="http://schemas.openxmlformats.org/officeDocument/2006/relationships/hyperlink" Target="https://journals.aps.org/prd/abstract/10.1103/PhysRevD.97.052010" TargetMode="External"/><Relationship Id="rId1" Type="http://schemas.openxmlformats.org/officeDocument/2006/relationships/slideLayout" Target="../slideLayouts/slideLayout22.xml"/><Relationship Id="rId2" Type="http://schemas.openxmlformats.org/officeDocument/2006/relationships/hyperlink" Target="https://journals.aps.org/prd/abstract/10.1103/PhysRevD.92.012006" TargetMode="External"/><Relationship Id="rId3" Type="http://schemas.openxmlformats.org/officeDocument/2006/relationships/hyperlink" Target="https://link.springer.com/article/10.1007/JHEP01(2016)172" TargetMode="External"/><Relationship Id="rId4" Type="http://schemas.openxmlformats.org/officeDocument/2006/relationships/hyperlink" Target="https://www.sciencedirect.com/science/article/pii/S0370269317309413" TargetMode="External"/><Relationship Id="rId5" Type="http://schemas.openxmlformats.org/officeDocument/2006/relationships/hyperlink" Target="https://journals.aps.org/prd/abstract/10.1103/PhysRevD.97.072016" TargetMode="External"/><Relationship Id="rId6" Type="http://schemas.openxmlformats.org/officeDocument/2006/relationships/hyperlink" Target="https://link.springer.com/article/10.1140/epjc/s10052-017-5491-4" TargetMode="External"/><Relationship Id="rId7" Type="http://schemas.openxmlformats.org/officeDocument/2006/relationships/hyperlink" Target="https://www.sciencedirect.com/science/article/pii/S037026931200857X" TargetMode="External"/><Relationship Id="rId8" Type="http://schemas.openxmlformats.org/officeDocument/2006/relationships/hyperlink" Target="https://www.sciencedirect.com/science/article/pii/S0370269313006527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46" Type="http://schemas.openxmlformats.org/officeDocument/2006/relationships/image" Target="../media/image56.png"/><Relationship Id="rId47" Type="http://schemas.openxmlformats.org/officeDocument/2006/relationships/image" Target="../media/image57.png"/><Relationship Id="rId48" Type="http://schemas.openxmlformats.org/officeDocument/2006/relationships/image" Target="../media/image58.png"/><Relationship Id="rId49" Type="http://schemas.openxmlformats.org/officeDocument/2006/relationships/image" Target="../media/image59.png"/><Relationship Id="rId20" Type="http://schemas.openxmlformats.org/officeDocument/2006/relationships/image" Target="../media/image30.png"/><Relationship Id="rId21" Type="http://schemas.openxmlformats.org/officeDocument/2006/relationships/image" Target="../media/image31.png"/><Relationship Id="rId22" Type="http://schemas.openxmlformats.org/officeDocument/2006/relationships/image" Target="../media/image32.png"/><Relationship Id="rId23" Type="http://schemas.openxmlformats.org/officeDocument/2006/relationships/image" Target="../media/image33.png"/><Relationship Id="rId24" Type="http://schemas.openxmlformats.org/officeDocument/2006/relationships/image" Target="../media/image34.png"/><Relationship Id="rId25" Type="http://schemas.openxmlformats.org/officeDocument/2006/relationships/image" Target="../media/image35.png"/><Relationship Id="rId26" Type="http://schemas.openxmlformats.org/officeDocument/2006/relationships/image" Target="../media/image36.png"/><Relationship Id="rId27" Type="http://schemas.openxmlformats.org/officeDocument/2006/relationships/image" Target="../media/image37.jpeg"/><Relationship Id="rId28" Type="http://schemas.openxmlformats.org/officeDocument/2006/relationships/image" Target="../media/image38.jpe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30" Type="http://schemas.openxmlformats.org/officeDocument/2006/relationships/image" Target="../media/image40.png"/><Relationship Id="rId31" Type="http://schemas.openxmlformats.org/officeDocument/2006/relationships/image" Target="../media/image41.png"/><Relationship Id="rId32" Type="http://schemas.openxmlformats.org/officeDocument/2006/relationships/image" Target="../media/image42.png"/><Relationship Id="rId9" Type="http://schemas.openxmlformats.org/officeDocument/2006/relationships/image" Target="../media/image19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33" Type="http://schemas.openxmlformats.org/officeDocument/2006/relationships/image" Target="../media/image43.png"/><Relationship Id="rId34" Type="http://schemas.openxmlformats.org/officeDocument/2006/relationships/image" Target="../media/image44.png"/><Relationship Id="rId35" Type="http://schemas.openxmlformats.org/officeDocument/2006/relationships/image" Target="../media/image45.jpeg"/><Relationship Id="rId36" Type="http://schemas.openxmlformats.org/officeDocument/2006/relationships/image" Target="../media/image46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jpe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27.png"/><Relationship Id="rId18" Type="http://schemas.openxmlformats.org/officeDocument/2006/relationships/image" Target="../media/image28.png"/><Relationship Id="rId19" Type="http://schemas.openxmlformats.org/officeDocument/2006/relationships/image" Target="../media/image29.png"/><Relationship Id="rId37" Type="http://schemas.openxmlformats.org/officeDocument/2006/relationships/image" Target="../media/image47.png"/><Relationship Id="rId38" Type="http://schemas.openxmlformats.org/officeDocument/2006/relationships/image" Target="../media/image48.png"/><Relationship Id="rId39" Type="http://schemas.openxmlformats.org/officeDocument/2006/relationships/image" Target="../media/image49.png"/><Relationship Id="rId40" Type="http://schemas.openxmlformats.org/officeDocument/2006/relationships/image" Target="../media/image50.jpeg"/><Relationship Id="rId41" Type="http://schemas.openxmlformats.org/officeDocument/2006/relationships/image" Target="../media/image51.jpeg"/><Relationship Id="rId42" Type="http://schemas.openxmlformats.org/officeDocument/2006/relationships/image" Target="../media/image52.png"/><Relationship Id="rId43" Type="http://schemas.openxmlformats.org/officeDocument/2006/relationships/image" Target="../media/image53.png"/><Relationship Id="rId44" Type="http://schemas.openxmlformats.org/officeDocument/2006/relationships/image" Target="../media/image54.png"/><Relationship Id="rId45" Type="http://schemas.openxmlformats.org/officeDocument/2006/relationships/image" Target="../media/image5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4" Type="http://schemas.openxmlformats.org/officeDocument/2006/relationships/image" Target="../media/image98.png"/><Relationship Id="rId5" Type="http://schemas.openxmlformats.org/officeDocument/2006/relationships/image" Target="../media/image64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9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64.pn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microsoft.com/office/2007/relationships/hdphoto" Target="../media/hdphoto2.wdp"/><Relationship Id="rId5" Type="http://schemas.openxmlformats.org/officeDocument/2006/relationships/image" Target="../media/image64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jpeg"/><Relationship Id="rId5" Type="http://schemas.openxmlformats.org/officeDocument/2006/relationships/image" Target="../media/image110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jpe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png"/><Relationship Id="rId5" Type="http://schemas.openxmlformats.org/officeDocument/2006/relationships/image" Target="../media/image121.emf"/><Relationship Id="rId6" Type="http://schemas.openxmlformats.org/officeDocument/2006/relationships/image" Target="../media/image122.jpe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emf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7.png"/><Relationship Id="rId3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0.pn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4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3" t="2591"/>
          <a:stretch/>
        </p:blipFill>
        <p:spPr>
          <a:xfrm rot="21118092">
            <a:off x="-1" y="4074452"/>
            <a:ext cx="16351545" cy="105079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618308" y="7020052"/>
            <a:ext cx="7601851" cy="2502454"/>
          </a:xfrm>
        </p:spPr>
        <p:txBody>
          <a:bodyPr/>
          <a:lstStyle/>
          <a:p>
            <a:r>
              <a:rPr lang="en-US" sz="15000" b="1" dirty="0" smtClean="0"/>
              <a:t>ATLAS</a:t>
            </a:r>
            <a:endParaRPr lang="en-US" sz="150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6794715" y="7582656"/>
            <a:ext cx="6514970" cy="2894507"/>
          </a:xfrm>
        </p:spPr>
        <p:txBody>
          <a:bodyPr/>
          <a:lstStyle/>
          <a:p>
            <a:r>
              <a:rPr lang="en-US" sz="7000" dirty="0" smtClean="0">
                <a:solidFill>
                  <a:schemeClr val="tx1"/>
                </a:solidFill>
              </a:rPr>
              <a:t>W. Verkerke</a:t>
            </a:r>
            <a:endParaRPr lang="en-US" sz="7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28159" y="197303"/>
            <a:ext cx="12192000" cy="5078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nl-NL" sz="3600" cap="none" dirty="0" err="1">
                <a:solidFill>
                  <a:schemeClr val="bg1"/>
                </a:solidFill>
              </a:rPr>
              <a:t>Programme</a:t>
            </a:r>
            <a:r>
              <a:rPr lang="nl-NL" sz="3600" cap="none" dirty="0">
                <a:solidFill>
                  <a:schemeClr val="bg1"/>
                </a:solidFill>
              </a:rPr>
              <a:t> </a:t>
            </a:r>
            <a:r>
              <a:rPr lang="nl-NL" sz="3600" cap="none" dirty="0" err="1">
                <a:solidFill>
                  <a:schemeClr val="bg1"/>
                </a:solidFill>
              </a:rPr>
              <a:t>leadership</a:t>
            </a:r>
            <a:r>
              <a:rPr lang="nl-NL" sz="3600" cap="none" dirty="0">
                <a:solidFill>
                  <a:schemeClr val="bg1"/>
                </a:solidFill>
              </a:rPr>
              <a:t/>
            </a:r>
            <a:br>
              <a:rPr lang="nl-NL" sz="3600" cap="none" dirty="0">
                <a:solidFill>
                  <a:schemeClr val="bg1"/>
                </a:solidFill>
              </a:rPr>
            </a:br>
            <a:r>
              <a:rPr lang="nl-NL" sz="3600" b="1" cap="none" dirty="0">
                <a:solidFill>
                  <a:schemeClr val="bg1"/>
                </a:solidFill>
              </a:rPr>
              <a:t>W. Verkerke &amp; N. De </a:t>
            </a:r>
            <a:r>
              <a:rPr lang="nl-NL" sz="3600" b="1" cap="none" dirty="0" smtClean="0">
                <a:solidFill>
                  <a:schemeClr val="bg1"/>
                </a:solidFill>
              </a:rPr>
              <a:t>Groot</a:t>
            </a:r>
            <a:br>
              <a:rPr lang="nl-NL" sz="3600" b="1" cap="none" dirty="0" smtClean="0">
                <a:solidFill>
                  <a:schemeClr val="bg1"/>
                </a:solidFill>
              </a:rPr>
            </a:br>
            <a:endParaRPr lang="nl-NL" sz="3600" b="1" cap="none" dirty="0">
              <a:solidFill>
                <a:schemeClr val="bg1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nl-NL" sz="3600" cap="none" dirty="0">
                <a:solidFill>
                  <a:schemeClr val="bg1"/>
                </a:solidFill>
              </a:rPr>
              <a:t>16 </a:t>
            </a:r>
            <a:r>
              <a:rPr lang="nl-NL" sz="3600" cap="none" dirty="0" err="1">
                <a:solidFill>
                  <a:schemeClr val="bg1"/>
                </a:solidFill>
              </a:rPr>
              <a:t>staff</a:t>
            </a:r>
            <a:r>
              <a:rPr lang="nl-NL" sz="3600" cap="none" dirty="0">
                <a:solidFill>
                  <a:schemeClr val="bg1"/>
                </a:solidFill>
              </a:rPr>
              <a:t>, 7 Postdocs, </a:t>
            </a:r>
            <a:r>
              <a:rPr lang="nl-NL" sz="3600" cap="none" dirty="0" smtClean="0">
                <a:solidFill>
                  <a:schemeClr val="bg1"/>
                </a:solidFill>
              </a:rPr>
              <a:t>18 PhD (2017)</a:t>
            </a:r>
            <a:endParaRPr lang="nl-NL" sz="3600" cap="none" dirty="0">
              <a:solidFill>
                <a:schemeClr val="bg1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nl-NL" sz="3600" cap="none" dirty="0" smtClean="0">
                <a:solidFill>
                  <a:schemeClr val="bg1"/>
                </a:solidFill>
              </a:rPr>
              <a:t>University </a:t>
            </a:r>
            <a:r>
              <a:rPr lang="nl-NL" sz="3600" cap="none" dirty="0">
                <a:solidFill>
                  <a:schemeClr val="bg1"/>
                </a:solidFill>
              </a:rPr>
              <a:t>partners: UvA, </a:t>
            </a:r>
            <a:r>
              <a:rPr lang="nl-NL" sz="3600" cap="none" dirty="0" smtClean="0">
                <a:solidFill>
                  <a:schemeClr val="bg1"/>
                </a:solidFill>
              </a:rPr>
              <a:t>RU</a:t>
            </a:r>
            <a:br>
              <a:rPr lang="nl-NL" sz="3600" cap="none" dirty="0" smtClean="0">
                <a:solidFill>
                  <a:schemeClr val="bg1"/>
                </a:solidFill>
              </a:rPr>
            </a:br>
            <a:r>
              <a:rPr lang="nl-NL" sz="3600" cap="none" dirty="0" smtClean="0">
                <a:solidFill>
                  <a:schemeClr val="bg1"/>
                </a:solidFill>
              </a:rPr>
              <a:t/>
            </a:r>
            <a:br>
              <a:rPr lang="nl-NL" sz="3600" cap="none" dirty="0" smtClean="0">
                <a:solidFill>
                  <a:schemeClr val="bg1"/>
                </a:solidFill>
              </a:rPr>
            </a:br>
            <a:r>
              <a:rPr lang="nl-NL" sz="3600" cap="none" dirty="0" smtClean="0">
                <a:solidFill>
                  <a:schemeClr val="bg1"/>
                </a:solidFill>
              </a:rPr>
              <a:t>Program </a:t>
            </a:r>
            <a:r>
              <a:rPr lang="nl-NL" sz="3600" cap="none" dirty="0" err="1" smtClean="0">
                <a:solidFill>
                  <a:schemeClr val="bg1"/>
                </a:solidFill>
              </a:rPr>
              <a:t>funding</a:t>
            </a:r>
            <a:r>
              <a:rPr lang="nl-NL" sz="3600" cap="none" dirty="0" smtClean="0">
                <a:solidFill>
                  <a:schemeClr val="bg1"/>
                </a:solidFill>
              </a:rPr>
              <a:t> 2014-2021: </a:t>
            </a:r>
            <a:r>
              <a:rPr lang="nl-NL" sz="3600" cap="none" dirty="0" smtClean="0">
                <a:solidFill>
                  <a:schemeClr val="bg1"/>
                </a:solidFill>
              </a:rPr>
              <a:t>10.2m</a:t>
            </a:r>
            <a:r>
              <a:rPr lang="nl-NL" sz="3600" cap="none" dirty="0" smtClean="0">
                <a:solidFill>
                  <a:schemeClr val="bg1"/>
                </a:solidFill>
              </a:rPr>
              <a:t>€</a:t>
            </a: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nl-NL" sz="3600" cap="none" dirty="0" smtClean="0">
                <a:solidFill>
                  <a:schemeClr val="bg1"/>
                </a:solidFill>
              </a:rPr>
              <a:t>Personal </a:t>
            </a:r>
            <a:r>
              <a:rPr lang="nl-NL" sz="3600" cap="none" dirty="0" err="1" smtClean="0">
                <a:solidFill>
                  <a:schemeClr val="bg1"/>
                </a:solidFill>
              </a:rPr>
              <a:t>grants</a:t>
            </a:r>
            <a:r>
              <a:rPr lang="nl-NL" sz="3600" cap="none" dirty="0" smtClean="0">
                <a:solidFill>
                  <a:schemeClr val="bg1"/>
                </a:solidFill>
              </a:rPr>
              <a:t> 2012-2017: 5.6m€ </a:t>
            </a:r>
            <a:endParaRPr lang="nl-NL" sz="3600" cap="none" dirty="0">
              <a:solidFill>
                <a:schemeClr val="bg1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nl-NL" sz="3600" cap="none" dirty="0">
                <a:solidFill>
                  <a:schemeClr val="bg1"/>
                </a:solidFill>
              </a:rPr>
              <a:t>Investment </a:t>
            </a:r>
            <a:r>
              <a:rPr lang="nl-NL" sz="3600" cap="none" dirty="0" err="1" smtClean="0">
                <a:solidFill>
                  <a:schemeClr val="bg1"/>
                </a:solidFill>
              </a:rPr>
              <a:t>Funding</a:t>
            </a:r>
            <a:r>
              <a:rPr lang="nl-NL" sz="3600" cap="none" dirty="0" smtClean="0">
                <a:solidFill>
                  <a:schemeClr val="bg1"/>
                </a:solidFill>
              </a:rPr>
              <a:t> : 5.2m€</a:t>
            </a:r>
            <a:endParaRPr lang="nl-NL" sz="3600" cap="none" dirty="0">
              <a:solidFill>
                <a:srgbClr val="E63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Nikhef Higgs physics highlights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557270" y="5439911"/>
            <a:ext cx="4805724" cy="697627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961788" y="8519334"/>
            <a:ext cx="6137218" cy="3170956"/>
          </a:xfrm>
          <a:prstGeom prst="rect">
            <a:avLst/>
          </a:prstGeom>
          <a:solidFill>
            <a:srgbClr val="DF1B3C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no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43644" y="8519334"/>
            <a:ext cx="5152083" cy="3170955"/>
          </a:xfrm>
          <a:prstGeom prst="rect">
            <a:avLst/>
          </a:prstGeom>
          <a:solidFill>
            <a:srgbClr val="DF1B3C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no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4668" y="8519334"/>
            <a:ext cx="4192868" cy="3170956"/>
          </a:xfrm>
          <a:prstGeom prst="rect">
            <a:avLst/>
          </a:prstGeom>
          <a:solidFill>
            <a:srgbClr val="DF1B3C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no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43644" y="5424562"/>
            <a:ext cx="5152083" cy="697627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13081" y="2120075"/>
            <a:ext cx="10175513" cy="943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0" cap="none" dirty="0" smtClean="0">
                <a:solidFill>
                  <a:schemeClr val="tx1"/>
                </a:solidFill>
              </a:rPr>
              <a:t>Early phase </a:t>
            </a:r>
            <a:r>
              <a:rPr lang="mr-IN" sz="4800" b="0" cap="none" dirty="0" smtClean="0">
                <a:solidFill>
                  <a:schemeClr val="tx1"/>
                </a:solidFill>
              </a:rPr>
              <a:t>–</a:t>
            </a:r>
            <a:r>
              <a:rPr lang="en-US" sz="4800" b="0" cap="none" dirty="0" smtClean="0">
                <a:solidFill>
                  <a:schemeClr val="tx1"/>
                </a:solidFill>
              </a:rPr>
              <a:t> Higgs discovery effort</a:t>
            </a:r>
            <a:endParaRPr kumimoji="0" lang="en-US" sz="4800" b="0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42356" y="3255573"/>
            <a:ext cx="318708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cap="none" dirty="0" smtClean="0">
                <a:solidFill>
                  <a:schemeClr val="bg1"/>
                </a:solidFill>
              </a:rPr>
              <a:t>Higgs decay to ZZ</a:t>
            </a: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60" y="3673118"/>
            <a:ext cx="4920731" cy="47208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58677" y="3299032"/>
            <a:ext cx="3426228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cap="none" dirty="0" smtClean="0">
                <a:solidFill>
                  <a:schemeClr val="bg1"/>
                </a:solidFill>
              </a:rPr>
              <a:t>Higgs decay to WW</a:t>
            </a: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252" y="3673118"/>
            <a:ext cx="6576647" cy="4720803"/>
          </a:xfrm>
          <a:prstGeom prst="rect">
            <a:avLst/>
          </a:prstGeom>
        </p:spPr>
      </p:pic>
      <p:pic>
        <p:nvPicPr>
          <p:cNvPr id="18" name="pasted-image.png" descr="pasted-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646" y="8676568"/>
            <a:ext cx="2982756" cy="1346303"/>
          </a:xfrm>
          <a:prstGeom prst="rect">
            <a:avLst/>
          </a:prstGeom>
          <a:ln w="12700"/>
        </p:spPr>
      </p:pic>
      <p:sp>
        <p:nvSpPr>
          <p:cNvPr id="19" name="TextBox 18"/>
          <p:cNvSpPr txBox="1"/>
          <p:nvPr/>
        </p:nvSpPr>
        <p:spPr>
          <a:xfrm>
            <a:off x="1074668" y="10253999"/>
            <a:ext cx="4192868" cy="1436291"/>
          </a:xfrm>
          <a:prstGeom prst="rect">
            <a:avLst/>
          </a:prstGeom>
          <a:solidFill>
            <a:srgbClr val="DF1B3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Analysis design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</a:t>
            </a:r>
            <a:r>
              <a:rPr kumimoji="0" lang="nl-NL" sz="20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with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focus on</a:t>
            </a:r>
            <a:b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</a:b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muon </a:t>
            </a:r>
            <a:r>
              <a:rPr kumimoji="0" lang="nl-NL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requirements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</a:t>
            </a:r>
            <a:r>
              <a:rPr kumimoji="0" lang="nl-NL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and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</a:t>
            </a:r>
            <a:r>
              <a:rPr kumimoji="0" lang="nl-NL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understanding</a:t>
            </a:r>
            <a:r>
              <a:rPr lang="nl-NL" sz="2000" b="0" i="0" cap="none" dirty="0">
                <a:solidFill>
                  <a:srgbClr val="FFFFFF"/>
                </a:solidFill>
              </a:rPr>
              <a:t> 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of </a:t>
            </a:r>
            <a:r>
              <a:rPr kumimoji="0" lang="nl-NL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resolution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/>
            </a:r>
            <a:b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</a:br>
            <a:endParaRPr kumimoji="0" lang="nl-NL" sz="20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pic>
        <p:nvPicPr>
          <p:cNvPr id="20" name="pasted-image.png" descr="pasted-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060" y="8778929"/>
            <a:ext cx="2982756" cy="1346303"/>
          </a:xfrm>
          <a:prstGeom prst="rect">
            <a:avLst/>
          </a:prstGeom>
          <a:ln w="12700"/>
        </p:spPr>
      </p:pic>
      <p:sp>
        <p:nvSpPr>
          <p:cNvPr id="21" name="TextBox 20"/>
          <p:cNvSpPr txBox="1"/>
          <p:nvPr/>
        </p:nvSpPr>
        <p:spPr>
          <a:xfrm>
            <a:off x="7490013" y="10187253"/>
            <a:ext cx="4603678" cy="1436291"/>
          </a:xfrm>
          <a:prstGeom prst="rect">
            <a:avLst/>
          </a:prstGeom>
          <a:solidFill>
            <a:srgbClr val="DF1B3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Event </a:t>
            </a:r>
            <a:r>
              <a:rPr kumimoji="0" lang="nl-NL" sz="20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selection</a:t>
            </a: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design,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Data </a:t>
            </a:r>
            <a:r>
              <a:rPr kumimoji="0" lang="nl-NL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driven</a:t>
            </a:r>
            <a:r>
              <a:rPr lang="nl-NL" sz="2000" b="0" i="0" cap="none" dirty="0">
                <a:solidFill>
                  <a:srgbClr val="FFFFFF"/>
                </a:solidFill>
              </a:rPr>
              <a:t> </a:t>
            </a:r>
            <a:r>
              <a:rPr kumimoji="0" lang="nl-NL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estimate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of </a:t>
            </a:r>
            <a:r>
              <a:rPr kumimoji="0" lang="nl-NL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Vγ</a:t>
            </a:r>
            <a:r>
              <a:rPr lang="nl-NL" sz="2000" b="0" i="0" cap="none" dirty="0">
                <a:solidFill>
                  <a:srgbClr val="FFFFFF"/>
                </a:solidFill>
              </a:rPr>
              <a:t> </a:t>
            </a:r>
            <a:r>
              <a:rPr kumimoji="0" lang="nl-NL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bkg</a:t>
            </a:r>
            <a:endParaRPr kumimoji="0" lang="nl-NL" sz="20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Complete </a:t>
            </a:r>
            <a:r>
              <a:rPr kumimoji="0" lang="nl-NL" sz="20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implementation</a:t>
            </a: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</a:t>
            </a:r>
            <a:r>
              <a:rPr kumimoji="0" lang="nl-NL" sz="20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and</a:t>
            </a: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</a:t>
            </a:r>
            <a:r>
              <a:rPr kumimoji="0" lang="nl-NL" sz="20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execution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of </a:t>
            </a:r>
            <a:r>
              <a:rPr kumimoji="0" lang="nl-NL" sz="20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statistical</a:t>
            </a: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analysis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12900153" y="5467930"/>
            <a:ext cx="1127336" cy="1385808"/>
          </a:xfrm>
          <a:prstGeom prst="rightArrow">
            <a:avLst/>
          </a:prstGeom>
          <a:solidFill>
            <a:srgbClr val="A8D6FF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pasted-image.png" descr="pasted-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4885" y="8696691"/>
            <a:ext cx="2982756" cy="1346303"/>
          </a:xfrm>
          <a:prstGeom prst="rect">
            <a:avLst/>
          </a:prstGeom>
          <a:ln w="12700"/>
        </p:spPr>
      </p:pic>
      <p:sp>
        <p:nvSpPr>
          <p:cNvPr id="24" name="TextBox 23"/>
          <p:cNvSpPr txBox="1"/>
          <p:nvPr/>
        </p:nvSpPr>
        <p:spPr>
          <a:xfrm>
            <a:off x="15039032" y="3224277"/>
            <a:ext cx="5861364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cap="none" dirty="0" smtClean="0">
                <a:solidFill>
                  <a:schemeClr val="bg1"/>
                </a:solidFill>
              </a:rPr>
              <a:t>Discovery from combined channels</a:t>
            </a: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060470" y="10263032"/>
            <a:ext cx="6038536" cy="1128514"/>
          </a:xfrm>
          <a:prstGeom prst="rect">
            <a:avLst/>
          </a:prstGeom>
          <a:solidFill>
            <a:srgbClr val="DF1B3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Software tools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</a:t>
            </a:r>
            <a:r>
              <a:rPr kumimoji="0" lang="nl-NL" sz="20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for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</a:t>
            </a:r>
            <a:r>
              <a:rPr kumimoji="0" lang="nl-NL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combinatios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/>
            </a:r>
            <a:b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</a:br>
            <a:r>
              <a:rPr kumimoji="0" lang="nl-NL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and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</a:t>
            </a:r>
            <a:r>
              <a:rPr kumimoji="0" lang="nl-NL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statistical</a:t>
            </a:r>
            <a:r>
              <a:rPr lang="nl-NL" sz="2000" b="0" i="0" cap="none" dirty="0">
                <a:solidFill>
                  <a:srgbClr val="FFFFFF"/>
                </a:solidFill>
              </a:rPr>
              <a:t> 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analysis (RooFit/RooStats)</a:t>
            </a:r>
            <a:b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</a:br>
            <a:r>
              <a:rPr kumimoji="0" lang="nl-NL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used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</a:t>
            </a:r>
            <a:r>
              <a:rPr kumimoji="0" lang="nl-NL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by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most</a:t>
            </a:r>
            <a:r>
              <a:rPr lang="nl-NL" sz="2000" b="0" i="0" cap="none" dirty="0">
                <a:solidFill>
                  <a:srgbClr val="FFFFFF"/>
                </a:solidFill>
              </a:rPr>
              <a:t> 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ATLAS </a:t>
            </a:r>
            <a:r>
              <a:rPr kumimoji="0" lang="nl-NL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and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CMS Higgs analysis</a:t>
            </a:r>
            <a:endParaRPr kumimoji="0" lang="nl-NL" sz="20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2549" y="3673118"/>
            <a:ext cx="6390604" cy="47208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19908566">
            <a:off x="18922941" y="8952457"/>
            <a:ext cx="2220510" cy="1313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RooFit/</a:t>
            </a:r>
            <a:b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RooStats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553126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US" dirty="0"/>
              <a:t>Nikhef Higgs physics highlights</a:t>
            </a:r>
          </a:p>
        </p:txBody>
      </p:sp>
      <p:sp>
        <p:nvSpPr>
          <p:cNvPr id="7" name="Rectangle 6"/>
          <p:cNvSpPr/>
          <p:nvPr/>
        </p:nvSpPr>
        <p:spPr>
          <a:xfrm>
            <a:off x="20332122" y="8347276"/>
            <a:ext cx="3525174" cy="2310603"/>
          </a:xfrm>
          <a:prstGeom prst="rect">
            <a:avLst/>
          </a:prstGeom>
          <a:solidFill>
            <a:srgbClr val="DF1B3C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no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93900" y="5682005"/>
            <a:ext cx="3263396" cy="697627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85372" y="3877775"/>
            <a:ext cx="3636765" cy="697627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5318" y="7162502"/>
            <a:ext cx="4594864" cy="697627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475" y="1983683"/>
            <a:ext cx="9649265" cy="8515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200" b="0" cap="none" dirty="0" smtClean="0">
                <a:solidFill>
                  <a:srgbClr val="FF0000"/>
                </a:solidFill>
              </a:rPr>
              <a:t>Current phase </a:t>
            </a:r>
            <a:r>
              <a:rPr lang="mr-IN" sz="4200" b="0" cap="none" dirty="0" smtClean="0">
                <a:solidFill>
                  <a:srgbClr val="FF0000"/>
                </a:solidFill>
              </a:rPr>
              <a:t>–</a:t>
            </a:r>
            <a:r>
              <a:rPr lang="en-US" sz="4200" b="0" cap="none" dirty="0" smtClean="0">
                <a:solidFill>
                  <a:srgbClr val="FF0000"/>
                </a:solidFill>
              </a:rPr>
              <a:t> Higgs characterization</a:t>
            </a:r>
            <a:endParaRPr kumimoji="0" lang="en-US" sz="4200" b="0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75" y="3789406"/>
            <a:ext cx="5239707" cy="80188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546" y="8350950"/>
            <a:ext cx="2140719" cy="28822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0475" y="2990345"/>
            <a:ext cx="6422732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Higg</a:t>
            </a:r>
            <a:r>
              <a:rPr lang="en-US" sz="2800" b="1" i="1" cap="none" dirty="0" smtClean="0">
                <a:solidFill>
                  <a:srgbClr val="000000"/>
                </a:solidFill>
              </a:rPr>
              <a:t>s 9-channel combination Run-1</a:t>
            </a: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pasted-image.png" descr="pasted-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095" y="4055496"/>
            <a:ext cx="2982758" cy="1338975"/>
          </a:xfrm>
          <a:prstGeom prst="rect">
            <a:avLst/>
          </a:prstGeom>
          <a:ln w="12700"/>
        </p:spPr>
      </p:pic>
      <p:sp>
        <p:nvSpPr>
          <p:cNvPr id="16" name="TextBox 15"/>
          <p:cNvSpPr txBox="1"/>
          <p:nvPr/>
        </p:nvSpPr>
        <p:spPr>
          <a:xfrm>
            <a:off x="6668097" y="5369809"/>
            <a:ext cx="2982756" cy="1867178"/>
          </a:xfrm>
          <a:prstGeom prst="rect">
            <a:avLst/>
          </a:prstGeom>
          <a:solidFill>
            <a:srgbClr val="DF1B3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nl-NL" sz="1800" b="0" i="0" cap="none" dirty="0" smtClean="0">
                <a:solidFill>
                  <a:srgbClr val="FFFFFF"/>
                </a:solidFill>
              </a:rPr>
              <a:t>Combination </a:t>
            </a:r>
            <a:r>
              <a:rPr lang="nl-NL" sz="1800" b="0" i="0" cap="none" dirty="0" err="1" smtClean="0">
                <a:solidFill>
                  <a:srgbClr val="FFFFFF"/>
                </a:solidFill>
              </a:rPr>
              <a:t>convener</a:t>
            </a:r>
            <a:endParaRPr lang="nl-NL" sz="1800" b="0" i="0" cap="none" dirty="0" smtClean="0">
              <a:solidFill>
                <a:srgbClr val="FFFFFF"/>
              </a:solidFill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nl-NL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Paper</a:t>
            </a:r>
            <a:r>
              <a:rPr kumimoji="0" lang="nl-NL" sz="18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editors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nl-NL" sz="1800" b="0" i="0" cap="none" dirty="0" smtClean="0">
                <a:solidFill>
                  <a:srgbClr val="FFFFFF"/>
                </a:solidFill>
              </a:rPr>
              <a:t>2/3 of analysis</a:t>
            </a:r>
            <a:br>
              <a:rPr lang="nl-NL" sz="1800" b="0" i="0" cap="none" dirty="0" smtClean="0">
                <a:solidFill>
                  <a:srgbClr val="FFFFFF"/>
                </a:solidFill>
              </a:rPr>
            </a:br>
            <a:r>
              <a:rPr lang="nl-NL" sz="1800" b="0" i="0" cap="none" dirty="0" smtClean="0">
                <a:solidFill>
                  <a:srgbClr val="FFFFFF"/>
                </a:solidFill>
              </a:rPr>
              <a:t>effort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nl-NL" sz="1800" b="0" i="0" cap="none" dirty="0" smtClean="0">
                <a:solidFill>
                  <a:srgbClr val="FFFFFF"/>
                </a:solidFill>
              </a:rPr>
              <a:t>Author </a:t>
            </a:r>
            <a:r>
              <a:rPr lang="nl-NL" sz="1800" b="0" i="0" cap="none" dirty="0" err="1" smtClean="0">
                <a:solidFill>
                  <a:srgbClr val="FFFFFF"/>
                </a:solidFill>
              </a:rPr>
              <a:t>combination</a:t>
            </a:r>
            <a:r>
              <a:rPr lang="nl-NL" sz="1800" b="0" i="0" cap="none" dirty="0" smtClean="0">
                <a:solidFill>
                  <a:srgbClr val="FFFFFF"/>
                </a:solidFill>
              </a:rPr>
              <a:t/>
            </a:r>
            <a:br>
              <a:rPr lang="nl-NL" sz="1800" b="0" i="0" cap="none" dirty="0" smtClean="0">
                <a:solidFill>
                  <a:srgbClr val="FFFFFF"/>
                </a:solidFill>
              </a:rPr>
            </a:br>
            <a:r>
              <a:rPr lang="nl-NL" sz="1800" b="0" i="0" cap="none" dirty="0" smtClean="0">
                <a:solidFill>
                  <a:srgbClr val="FFFFFF"/>
                </a:solidFill>
              </a:rPr>
              <a:t>software tools</a:t>
            </a:r>
            <a:endParaRPr kumimoji="0" lang="nl-NL" sz="18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10360078" y="4202343"/>
            <a:ext cx="1755220" cy="1385808"/>
          </a:xfrm>
          <a:prstGeom prst="rightArrow">
            <a:avLst/>
          </a:prstGeom>
          <a:solidFill>
            <a:srgbClr val="A8D6FF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asted-image.png" descr="pasted-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2210" y="2483790"/>
            <a:ext cx="2982756" cy="1346303"/>
          </a:xfrm>
          <a:prstGeom prst="rect">
            <a:avLst/>
          </a:prstGeom>
          <a:ln w="12700"/>
        </p:spPr>
      </p:pic>
      <p:sp>
        <p:nvSpPr>
          <p:cNvPr id="19" name="TextBox 18"/>
          <p:cNvSpPr txBox="1"/>
          <p:nvPr/>
        </p:nvSpPr>
        <p:spPr>
          <a:xfrm>
            <a:off x="16492210" y="3808132"/>
            <a:ext cx="2982756" cy="1313180"/>
          </a:xfrm>
          <a:prstGeom prst="rect">
            <a:avLst/>
          </a:prstGeom>
          <a:solidFill>
            <a:srgbClr val="DF1B3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nl-NL" sz="1800" b="0" i="0" cap="none" dirty="0" err="1" smtClean="0">
                <a:solidFill>
                  <a:srgbClr val="FFFFFF"/>
                </a:solidFill>
              </a:rPr>
              <a:t>Main</a:t>
            </a:r>
            <a:r>
              <a:rPr lang="nl-NL" sz="1800" b="0" i="0" cap="none" dirty="0" smtClean="0">
                <a:solidFill>
                  <a:srgbClr val="FFFFFF"/>
                </a:solidFill>
              </a:rPr>
              <a:t> analyzer </a:t>
            </a:r>
            <a:r>
              <a:rPr lang="nl-NL" sz="1800" b="0" i="0" cap="none" dirty="0" err="1" smtClean="0">
                <a:solidFill>
                  <a:srgbClr val="FFFFFF"/>
                </a:solidFill>
              </a:rPr>
              <a:t>from</a:t>
            </a:r>
            <a:r>
              <a:rPr lang="nl-NL" sz="1800" b="0" i="0" cap="none" dirty="0" smtClean="0">
                <a:solidFill>
                  <a:srgbClr val="FFFFFF"/>
                </a:solidFill>
              </a:rPr>
              <a:t> ATLAS side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nl-NL" sz="1800" b="0" i="0" cap="none" dirty="0" smtClean="0">
                <a:solidFill>
                  <a:srgbClr val="FFFFFF"/>
                </a:solidFill>
              </a:rPr>
              <a:t>Author </a:t>
            </a:r>
            <a:r>
              <a:rPr lang="nl-NL" sz="1800" b="0" i="0" cap="none" dirty="0" err="1" smtClean="0">
                <a:solidFill>
                  <a:srgbClr val="FFFFFF"/>
                </a:solidFill>
              </a:rPr>
              <a:t>combination</a:t>
            </a:r>
            <a:r>
              <a:rPr lang="nl-NL" sz="1800" b="0" i="0" cap="none" dirty="0" smtClean="0">
                <a:solidFill>
                  <a:srgbClr val="FFFFFF"/>
                </a:solidFill>
              </a:rPr>
              <a:t/>
            </a:r>
            <a:br>
              <a:rPr lang="nl-NL" sz="1800" b="0" i="0" cap="none" dirty="0" smtClean="0">
                <a:solidFill>
                  <a:srgbClr val="FFFFFF"/>
                </a:solidFill>
              </a:rPr>
            </a:br>
            <a:r>
              <a:rPr lang="nl-NL" sz="1800" b="0" i="0" cap="none" dirty="0" smtClean="0">
                <a:solidFill>
                  <a:srgbClr val="FFFFFF"/>
                </a:solidFill>
              </a:rPr>
              <a:t>software tools</a:t>
            </a:r>
            <a:endParaRPr kumimoji="0" lang="nl-NL" sz="18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64696" y="1796391"/>
            <a:ext cx="6364512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Coupling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combination ATLAS+CMS</a:t>
            </a: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10360078" y="9662782"/>
            <a:ext cx="1755220" cy="1385808"/>
          </a:xfrm>
          <a:prstGeom prst="rightArrow">
            <a:avLst/>
          </a:prstGeom>
          <a:solidFill>
            <a:srgbClr val="A8D6FF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5366" y="7422880"/>
            <a:ext cx="3295812" cy="439625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634247" y="6713526"/>
            <a:ext cx="668958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BSM </a:t>
            </a:r>
            <a:r>
              <a:rPr kumimoji="0" lang="nl-NL" sz="2800" b="1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interpretation</a:t>
            </a:r>
            <a:r>
              <a:rPr lang="nl-NL" sz="2800" i="1" cap="none" dirty="0"/>
              <a:t> </a:t>
            </a:r>
            <a:r>
              <a:rPr kumimoji="0" lang="nl-NL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of h(125)</a:t>
            </a:r>
            <a:endParaRPr kumimoji="0" lang="nl-NL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5865101" y="7462835"/>
            <a:ext cx="2982757" cy="2616971"/>
            <a:chOff x="16240046" y="7499120"/>
            <a:chExt cx="2982757" cy="2616971"/>
          </a:xfrm>
        </p:grpSpPr>
        <p:pic>
          <p:nvPicPr>
            <p:cNvPr id="24" name="pasted-image.png" descr="pasted-image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40047" y="7499120"/>
              <a:ext cx="2982756" cy="1346303"/>
            </a:xfrm>
            <a:prstGeom prst="rect">
              <a:avLst/>
            </a:prstGeom>
            <a:ln w="12700"/>
          </p:spPr>
        </p:pic>
        <p:sp>
          <p:nvSpPr>
            <p:cNvPr id="25" name="TextBox 24"/>
            <p:cNvSpPr txBox="1"/>
            <p:nvPr/>
          </p:nvSpPr>
          <p:spPr>
            <a:xfrm>
              <a:off x="16240046" y="8802911"/>
              <a:ext cx="2982757" cy="1313180"/>
            </a:xfrm>
            <a:prstGeom prst="rect">
              <a:avLst/>
            </a:prstGeom>
            <a:solidFill>
              <a:srgbClr val="DF1B3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57200" marR="0" indent="-457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lang="nl-NL" sz="1800" b="0" i="0" cap="none" dirty="0" smtClean="0">
                  <a:solidFill>
                    <a:srgbClr val="FFFFFF"/>
                  </a:solidFill>
                </a:rPr>
                <a:t>Paper/</a:t>
              </a:r>
              <a:r>
                <a:rPr lang="nl-NL" sz="1800" b="0" i="0" cap="none" dirty="0" err="1" smtClean="0">
                  <a:solidFill>
                    <a:srgbClr val="FFFFFF"/>
                  </a:solidFill>
                </a:rPr>
                <a:t>Note</a:t>
              </a:r>
              <a:r>
                <a:rPr lang="nl-NL" sz="1800" b="0" i="0" cap="none" dirty="0" smtClean="0">
                  <a:solidFill>
                    <a:srgbClr val="FFFFFF"/>
                  </a:solidFill>
                </a:rPr>
                <a:t> editor</a:t>
              </a:r>
            </a:p>
            <a:p>
              <a:pPr marL="457200" marR="0" indent="-457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lang="nl-NL" sz="1800" b="0" i="0" cap="none" dirty="0" smtClean="0">
                  <a:solidFill>
                    <a:srgbClr val="FFFFFF"/>
                  </a:solidFill>
                </a:rPr>
                <a:t>Author </a:t>
              </a:r>
              <a:r>
                <a:rPr lang="nl-NL" sz="1800" b="0" i="0" cap="none" dirty="0" err="1" smtClean="0">
                  <a:solidFill>
                    <a:srgbClr val="FFFFFF"/>
                  </a:solidFill>
                </a:rPr>
                <a:t>reinterpretation</a:t>
              </a:r>
              <a:r>
                <a:rPr lang="nl-NL" sz="1800" b="0" i="0" cap="none" dirty="0" smtClean="0">
                  <a:solidFill>
                    <a:srgbClr val="FFFFFF"/>
                  </a:solidFill>
                </a:rPr>
                <a:t/>
              </a:r>
              <a:br>
                <a:rPr lang="nl-NL" sz="1800" b="0" i="0" cap="none" dirty="0" smtClean="0">
                  <a:solidFill>
                    <a:srgbClr val="FFFFFF"/>
                  </a:solidFill>
                </a:rPr>
              </a:br>
              <a:r>
                <a:rPr lang="nl-NL" sz="1800" b="0" i="0" cap="none" dirty="0" smtClean="0">
                  <a:solidFill>
                    <a:srgbClr val="FFFFFF"/>
                  </a:solidFill>
                </a:rPr>
                <a:t>software tools</a:t>
              </a:r>
            </a:p>
            <a:p>
              <a:pPr marL="457200" marR="0" indent="-457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kumimoji="0" lang="nl-NL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  <a:t>Main</a:t>
              </a:r>
              <a:r>
                <a:rPr kumimoji="0" lang="nl-NL" sz="18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  <a:t> analyzer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0776642" y="3465357"/>
            <a:ext cx="2658924" cy="10669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Higgs spin &amp; </a:t>
            </a:r>
            <a:br>
              <a:rPr kumimoji="0" lang="nl-NL" sz="2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nl-NL" sz="2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CP </a:t>
            </a:r>
            <a:r>
              <a:rPr kumimoji="0" lang="nl-NL" sz="2800" b="1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properties</a:t>
            </a:r>
            <a:endParaRPr kumimoji="0" lang="nl-NL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5497" y="4478258"/>
            <a:ext cx="4021799" cy="3872692"/>
          </a:xfrm>
          <a:prstGeom prst="rect">
            <a:avLst/>
          </a:prstGeom>
        </p:spPr>
      </p:pic>
      <p:pic>
        <p:nvPicPr>
          <p:cNvPr id="28" name="pasted-image.png" descr="pasted-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1899" y="8347276"/>
            <a:ext cx="2982756" cy="1346303"/>
          </a:xfrm>
          <a:prstGeom prst="rect">
            <a:avLst/>
          </a:prstGeom>
          <a:ln w="12700"/>
        </p:spPr>
      </p:pic>
      <p:sp>
        <p:nvSpPr>
          <p:cNvPr id="29" name="TextBox 28"/>
          <p:cNvSpPr txBox="1"/>
          <p:nvPr/>
        </p:nvSpPr>
        <p:spPr>
          <a:xfrm>
            <a:off x="20332122" y="9575532"/>
            <a:ext cx="3341941" cy="1036181"/>
          </a:xfrm>
          <a:prstGeom prst="rect">
            <a:avLst/>
          </a:prstGeom>
          <a:solidFill>
            <a:srgbClr val="DF1B3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nl-NL" sz="1800" b="0" i="0" cap="none" dirty="0" smtClean="0">
                <a:solidFill>
                  <a:srgbClr val="FFFFFF"/>
                </a:solidFill>
              </a:rPr>
              <a:t>Paper editor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nl-NL" sz="1800" b="0" i="0" cap="none" dirty="0" err="1" smtClean="0">
                <a:solidFill>
                  <a:srgbClr val="FFFFFF"/>
                </a:solidFill>
              </a:rPr>
              <a:t>Key</a:t>
            </a:r>
            <a:r>
              <a:rPr lang="nl-NL" sz="1800" b="0" i="0" cap="none" dirty="0" smtClean="0">
                <a:solidFill>
                  <a:srgbClr val="FFFFFF"/>
                </a:solidFill>
              </a:rPr>
              <a:t> analyzer H</a:t>
            </a:r>
            <a:r>
              <a:rPr lang="nl-NL" sz="1800" b="0" i="0" cap="none" dirty="0" smtClean="0">
                <a:solidFill>
                  <a:srgbClr val="FFFFFF"/>
                </a:solidFill>
                <a:sym typeface="Wingdings"/>
              </a:rPr>
              <a:t>ZZ</a:t>
            </a:r>
            <a:endParaRPr lang="nl-NL" sz="1800" b="0" i="0" cap="none" dirty="0" smtClean="0">
              <a:solidFill>
                <a:srgbClr val="FFFFFF"/>
              </a:solidFill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nl-NL" sz="18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Main</a:t>
            </a:r>
            <a:r>
              <a:rPr kumimoji="0" lang="nl-NL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analyzer H</a:t>
            </a:r>
            <a:r>
              <a:rPr kumimoji="0" lang="nl-NL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  <a:t>WW</a:t>
            </a:r>
            <a:endParaRPr kumimoji="0" lang="nl-NL" sz="18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361" y="2201551"/>
            <a:ext cx="4427136" cy="425040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786940" y="10081034"/>
            <a:ext cx="3404702" cy="14978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e.g. constraints</a:t>
            </a:r>
            <a:r>
              <a:rPr kumimoji="0" lang="en-US" sz="28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kumimoji="0" lang="en-US" sz="28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2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on</a:t>
            </a:r>
            <a:r>
              <a:rPr kumimoji="0" lang="en-US" sz="28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2HDM </a:t>
            </a:r>
            <a:br>
              <a:rPr kumimoji="0" lang="en-US" sz="28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28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parameters</a:t>
            </a:r>
            <a:r>
              <a:rPr lang="en-US" sz="2800" b="0" cap="none" dirty="0"/>
              <a:t> </a:t>
            </a:r>
            <a:r>
              <a:rPr kumimoji="0" lang="en-US" sz="28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α,tan(β)</a:t>
            </a:r>
            <a:endParaRPr kumimoji="0" lang="en-US" sz="2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TextBox 31"/>
          <p:cNvSpPr txBox="1"/>
          <p:nvPr/>
        </p:nvSpPr>
        <p:spPr>
          <a:xfrm rot="19908566">
            <a:off x="20386720" y="1327093"/>
            <a:ext cx="2220510" cy="1313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rgbClr val="E6223C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RooFit/</a:t>
            </a:r>
            <a:b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rgbClr val="E6223C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rgbClr val="E6223C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RooStats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E6223C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219763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704850" y="12723168"/>
            <a:ext cx="427927" cy="461665"/>
          </a:xfrm>
        </p:spPr>
        <p:txBody>
          <a:bodyPr/>
          <a:lstStyle/>
          <a:p>
            <a:fld id="{86CB4B4D-7CA3-9044-876B-883B54F8677D}" type="slidenum">
              <a:rPr lang="uk-UA" smtClean="0"/>
              <a:t>12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Nikhef Higgs physics highlights</a:t>
            </a:r>
            <a:endParaRPr lang="en-US" cap="none" dirty="0"/>
          </a:p>
        </p:txBody>
      </p:sp>
      <p:sp>
        <p:nvSpPr>
          <p:cNvPr id="7" name="Rectangle 6"/>
          <p:cNvSpPr/>
          <p:nvPr/>
        </p:nvSpPr>
        <p:spPr>
          <a:xfrm>
            <a:off x="1861682" y="10159285"/>
            <a:ext cx="4242892" cy="697627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18382" y="4947803"/>
            <a:ext cx="4271755" cy="697627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2777" y="10350851"/>
            <a:ext cx="19860816" cy="16209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b="1" i="1" cap="none" dirty="0">
              <a:solidFill>
                <a:schemeClr val="tx1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cap="none" dirty="0" err="1" smtClean="0">
                <a:solidFill>
                  <a:schemeClr val="tx1"/>
                </a:solidFill>
              </a:rPr>
              <a:t>H</a:t>
            </a:r>
            <a:r>
              <a:rPr lang="en-US" sz="3600" i="1" cap="none" dirty="0" err="1" smtClean="0">
                <a:solidFill>
                  <a:schemeClr val="tx1"/>
                </a:solidFill>
                <a:sym typeface="Wingdings"/>
              </a:rPr>
              <a:t>ττ</a:t>
            </a:r>
            <a:r>
              <a:rPr lang="en-US" sz="3600" i="1" cap="none" dirty="0" smtClean="0">
                <a:solidFill>
                  <a:schemeClr val="tx1"/>
                </a:solidFill>
              </a:rPr>
              <a:t>, </a:t>
            </a:r>
            <a:r>
              <a:rPr kumimoji="0" lang="en-US" sz="3600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VH(bb),</a:t>
            </a:r>
            <a:r>
              <a:rPr kumimoji="0" lang="en-US" sz="3600" i="1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600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VH(cc),</a:t>
            </a:r>
            <a:r>
              <a:rPr kumimoji="0" lang="en-US" sz="3600" i="1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600" i="1" cap="none" dirty="0" smtClean="0">
                <a:solidFill>
                  <a:schemeClr val="tx1"/>
                </a:solidFill>
              </a:rPr>
              <a:t>H</a:t>
            </a:r>
            <a:r>
              <a:rPr lang="en-US" sz="3600" i="1" cap="none" dirty="0" smtClean="0">
                <a:solidFill>
                  <a:schemeClr val="tx1"/>
                </a:solidFill>
                <a:sym typeface="Wingdings"/>
              </a:rPr>
              <a:t>WW </a:t>
            </a:r>
            <a:r>
              <a:rPr lang="en-US" sz="3600" i="1" cap="none" dirty="0">
                <a:solidFill>
                  <a:schemeClr val="tx1"/>
                </a:solidFill>
                <a:sym typeface="Wingdings"/>
              </a:rPr>
              <a:t>high mass </a:t>
            </a:r>
            <a:r>
              <a:rPr lang="en-US" sz="3600" i="1" cap="none" dirty="0" smtClean="0">
                <a:solidFill>
                  <a:schemeClr val="tx1"/>
                </a:solidFill>
                <a:sym typeface="Wingdings"/>
              </a:rPr>
              <a:t>search, H</a:t>
            </a:r>
            <a:r>
              <a:rPr lang="en-US" sz="3600" i="1" cap="none" dirty="0">
                <a:solidFill>
                  <a:schemeClr val="tx1"/>
                </a:solidFill>
                <a:sym typeface="Wingdings"/>
              </a:rPr>
              <a:t>ZZ high mass </a:t>
            </a:r>
            <a:r>
              <a:rPr lang="en-US" sz="3600" i="1" cap="none" dirty="0" smtClean="0">
                <a:solidFill>
                  <a:schemeClr val="tx1"/>
                </a:solidFill>
                <a:sym typeface="Wingdings"/>
              </a:rPr>
              <a:t>search, </a:t>
            </a:r>
            <a:r>
              <a:rPr lang="en-US" sz="3600" i="1" cap="none" dirty="0" err="1" smtClean="0">
                <a:solidFill>
                  <a:schemeClr val="tx1"/>
                </a:solidFill>
                <a:sym typeface="Wingdings"/>
              </a:rPr>
              <a:t>Hinvisible</a:t>
            </a:r>
            <a:endParaRPr lang="en-US" sz="3600" i="1" cap="none" dirty="0">
              <a:solidFill>
                <a:schemeClr val="tx1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1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3079048"/>
            <a:ext cx="6233365" cy="59801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74066" y="2443873"/>
            <a:ext cx="617732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Higg</a:t>
            </a:r>
            <a:r>
              <a:rPr lang="en-US" sz="2800" b="1" i="1" cap="none" dirty="0" smtClean="0">
                <a:solidFill>
                  <a:schemeClr val="bg1"/>
                </a:solidFill>
              </a:rPr>
              <a:t>s mass measurement in H</a:t>
            </a:r>
            <a:r>
              <a:rPr lang="en-US" sz="2800" b="1" i="1" cap="none" dirty="0" smtClean="0">
                <a:solidFill>
                  <a:schemeClr val="bg1"/>
                </a:solidFill>
                <a:sym typeface="Wingdings"/>
              </a:rPr>
              <a:t>4l </a:t>
            </a: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049118" y="3297706"/>
            <a:ext cx="3525174" cy="2771396"/>
            <a:chOff x="6424888" y="3297706"/>
            <a:chExt cx="3525174" cy="2771396"/>
          </a:xfrm>
        </p:grpSpPr>
        <p:sp>
          <p:nvSpPr>
            <p:cNvPr id="9" name="Rectangle 8"/>
            <p:cNvSpPr/>
            <p:nvPr/>
          </p:nvSpPr>
          <p:spPr>
            <a:xfrm>
              <a:off x="6424888" y="3297706"/>
              <a:ext cx="3525174" cy="2771395"/>
            </a:xfrm>
            <a:prstGeom prst="rect">
              <a:avLst/>
            </a:prstGeom>
            <a:solidFill>
              <a:srgbClr val="DF1B3C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no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pasted-image.png" descr="pasted-image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6580" y="3297706"/>
              <a:ext cx="2982756" cy="1346303"/>
            </a:xfrm>
            <a:prstGeom prst="rect">
              <a:avLst/>
            </a:prstGeom>
            <a:ln w="12700"/>
          </p:spPr>
        </p:pic>
        <p:sp>
          <p:nvSpPr>
            <p:cNvPr id="14" name="TextBox 13"/>
            <p:cNvSpPr txBox="1"/>
            <p:nvPr/>
          </p:nvSpPr>
          <p:spPr>
            <a:xfrm>
              <a:off x="6599945" y="4632811"/>
              <a:ext cx="3350117" cy="1436291"/>
            </a:xfrm>
            <a:prstGeom prst="rect">
              <a:avLst/>
            </a:prstGeom>
            <a:solidFill>
              <a:srgbClr val="DF1B3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57200" marR="0" indent="-45720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kumimoji="0" lang="nl-NL" sz="20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Understanding</a:t>
              </a:r>
              <a:r>
                <a:rPr kumimoji="0" lang="nl-NL" sz="2000" b="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 of</a:t>
              </a:r>
              <a:br>
                <a:rPr kumimoji="0" lang="nl-NL" sz="2000" b="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</a:br>
              <a:r>
                <a:rPr kumimoji="0" lang="nl-NL" sz="2000" b="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muon tracking</a:t>
              </a:r>
              <a:br>
                <a:rPr kumimoji="0" lang="nl-NL" sz="2000" b="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</a:br>
              <a:r>
                <a:rPr kumimoji="0" lang="nl-NL" sz="2000" b="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performance </a:t>
              </a:r>
              <a:r>
                <a:rPr kumimoji="0" lang="nl-NL" sz="2000" b="0" i="0" u="none" strike="noStrike" cap="none" spc="0" normalizeH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and</a:t>
              </a:r>
              <a:r>
                <a:rPr kumimoji="0" lang="nl-NL" sz="2000" b="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 </a:t>
              </a:r>
              <a:r>
                <a:rPr kumimoji="0" lang="nl-NL" sz="2000" b="0" i="0" u="none" strike="noStrike" cap="none" spc="0" normalizeH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its</a:t>
              </a:r>
              <a:r>
                <a:rPr kumimoji="0" lang="nl-NL" sz="2000" b="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/>
              </a:r>
              <a:br>
                <a:rPr kumimoji="0" lang="nl-NL" sz="2000" b="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</a:br>
              <a:r>
                <a:rPr lang="nl-NL" sz="2000" b="0" i="0" cap="none" dirty="0" smtClean="0">
                  <a:solidFill>
                    <a:srgbClr val="FFFFFF"/>
                  </a:solidFill>
                  <a:sym typeface="Wingdings"/>
                </a:rPr>
                <a:t>impact </a:t>
              </a:r>
              <a:r>
                <a:rPr kumimoji="0" lang="nl-NL" sz="2000" b="0" i="0" u="none" strike="noStrike" cap="none" spc="0" normalizeH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mass</a:t>
              </a:r>
              <a:r>
                <a:rPr kumimoji="0" lang="nl-NL" sz="2000" b="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 </a:t>
              </a:r>
              <a:r>
                <a:rPr kumimoji="0" lang="nl-NL" sz="2000" b="0" i="0" u="none" strike="noStrike" cap="none" spc="0" normalizeH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resolution</a:t>
              </a:r>
              <a:endPara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18855" y="10229842"/>
            <a:ext cx="9286997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cap="none" dirty="0" smtClean="0">
                <a:solidFill>
                  <a:schemeClr val="tx1"/>
                </a:solidFill>
              </a:rPr>
              <a:t>Plus involvement in many other channels </a:t>
            </a:r>
            <a:endParaRPr kumimoji="0" lang="en-US" sz="3600" b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5433" y="3149806"/>
            <a:ext cx="6748685" cy="65475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671990" y="2492461"/>
            <a:ext cx="3450312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i="1" cap="none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Observation of </a:t>
            </a:r>
            <a:r>
              <a:rPr lang="en-US" sz="2800" b="1" i="1" cap="none" dirty="0" err="1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ttH</a:t>
            </a: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640111" y="3297706"/>
            <a:ext cx="3528539" cy="3146737"/>
            <a:chOff x="16316313" y="3297705"/>
            <a:chExt cx="3528539" cy="3146737"/>
          </a:xfrm>
        </p:grpSpPr>
        <p:sp>
          <p:nvSpPr>
            <p:cNvPr id="25" name="Rectangle 24"/>
            <p:cNvSpPr/>
            <p:nvPr/>
          </p:nvSpPr>
          <p:spPr>
            <a:xfrm>
              <a:off x="16319678" y="3297705"/>
              <a:ext cx="3525174" cy="3146737"/>
            </a:xfrm>
            <a:prstGeom prst="rect">
              <a:avLst/>
            </a:prstGeom>
            <a:solidFill>
              <a:srgbClr val="DF1B3C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no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" name="pasted-image.png" descr="pasted-image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16313" y="3297705"/>
              <a:ext cx="2982756" cy="1346303"/>
            </a:xfrm>
            <a:prstGeom prst="rect">
              <a:avLst/>
            </a:prstGeom>
            <a:ln w="12700"/>
          </p:spPr>
        </p:pic>
        <p:sp>
          <p:nvSpPr>
            <p:cNvPr id="24" name="TextBox 23"/>
            <p:cNvSpPr txBox="1"/>
            <p:nvPr/>
          </p:nvSpPr>
          <p:spPr>
            <a:xfrm>
              <a:off x="16319678" y="4632810"/>
              <a:ext cx="3350117" cy="1436291"/>
            </a:xfrm>
            <a:prstGeom prst="rect">
              <a:avLst/>
            </a:prstGeom>
            <a:solidFill>
              <a:srgbClr val="DF1B3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noAutofit/>
            </a:bodyPr>
            <a:lstStyle/>
            <a:p>
              <a:pPr marL="457200" marR="0" indent="-45720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lang="nl-NL" sz="2000" cap="none" dirty="0" err="1" smtClean="0">
                  <a:solidFill>
                    <a:srgbClr val="FFFFFF"/>
                  </a:solidFill>
                  <a:sym typeface="Wingdings"/>
                </a:rPr>
                <a:t>ttH</a:t>
              </a:r>
              <a:r>
                <a:rPr lang="nl-NL" sz="2000" cap="none" dirty="0" smtClean="0">
                  <a:solidFill>
                    <a:srgbClr val="FFFFFF"/>
                  </a:solidFill>
                  <a:sym typeface="Wingdings"/>
                </a:rPr>
                <a:t>(</a:t>
              </a:r>
              <a:r>
                <a:rPr lang="nl-NL" sz="2000" cap="none" dirty="0" err="1" smtClean="0">
                  <a:solidFill>
                    <a:srgbClr val="FFFFFF"/>
                  </a:solidFill>
                  <a:sym typeface="Wingdings"/>
                </a:rPr>
                <a:t>bb</a:t>
              </a:r>
              <a:r>
                <a:rPr lang="nl-NL" sz="2000" cap="none" dirty="0" smtClean="0">
                  <a:solidFill>
                    <a:srgbClr val="FFFFFF"/>
                  </a:solidFill>
                  <a:sym typeface="Wingdings"/>
                </a:rPr>
                <a:t>) event </a:t>
              </a:r>
              <a:r>
                <a:rPr lang="nl-NL" sz="2000" cap="none" dirty="0" err="1" smtClean="0">
                  <a:solidFill>
                    <a:srgbClr val="FFFFFF"/>
                  </a:solidFill>
                  <a:sym typeface="Wingdings"/>
                </a:rPr>
                <a:t>selection</a:t>
              </a:r>
              <a:r>
                <a:rPr lang="nl-NL" sz="2000" cap="none" dirty="0" smtClean="0">
                  <a:solidFill>
                    <a:srgbClr val="FFFFFF"/>
                  </a:solidFill>
                  <a:sym typeface="Wingdings"/>
                </a:rPr>
                <a:t/>
              </a:r>
              <a:br>
                <a:rPr lang="nl-NL" sz="2000" cap="none" dirty="0" smtClean="0">
                  <a:solidFill>
                    <a:srgbClr val="FFFFFF"/>
                  </a:solidFill>
                  <a:sym typeface="Wingdings"/>
                </a:rPr>
              </a:br>
              <a:r>
                <a:rPr lang="nl-NL" sz="2000" cap="none" dirty="0" err="1" smtClean="0">
                  <a:solidFill>
                    <a:srgbClr val="FFFFFF"/>
                  </a:solidFill>
                  <a:sym typeface="Wingdings"/>
                </a:rPr>
                <a:t>and</a:t>
              </a:r>
              <a:r>
                <a:rPr lang="nl-NL" sz="2000" cap="none" dirty="0" smtClean="0">
                  <a:solidFill>
                    <a:srgbClr val="FFFFFF"/>
                  </a:solidFill>
                  <a:sym typeface="Wingdings"/>
                </a:rPr>
                <a:t> control </a:t>
              </a:r>
              <a:r>
                <a:rPr lang="nl-NL" sz="2000" cap="none" dirty="0" err="1" smtClean="0">
                  <a:solidFill>
                    <a:srgbClr val="FFFFFF"/>
                  </a:solidFill>
                  <a:sym typeface="Wingdings"/>
                </a:rPr>
                <a:t>regions</a:t>
              </a:r>
              <a:endPara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endParaRPr>
            </a:p>
            <a:p>
              <a:pPr marL="457200" marR="0" indent="-45720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kumimoji="0" lang="nl-NL" sz="20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Statistical analysis</a:t>
              </a:r>
              <a:br>
                <a:rPr kumimoji="0" lang="nl-NL" sz="20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</a:br>
              <a:r>
                <a:rPr kumimoji="0" lang="nl-NL" sz="2000" b="0" i="0" u="none" strike="noStrike" cap="none" spc="0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ttH</a:t>
              </a:r>
              <a:r>
                <a:rPr lang="nl-NL" sz="2000" cap="none" dirty="0" smtClean="0">
                  <a:solidFill>
                    <a:srgbClr val="FFFFFF"/>
                  </a:solidFill>
                  <a:sym typeface="Wingdings"/>
                </a:rPr>
                <a:t>(</a:t>
              </a:r>
              <a:r>
                <a:rPr lang="nl-NL" sz="2000" cap="none" dirty="0" err="1" smtClean="0">
                  <a:solidFill>
                    <a:srgbClr val="FFFFFF"/>
                  </a:solidFill>
                  <a:sym typeface="Wingdings"/>
                </a:rPr>
                <a:t>bb</a:t>
              </a:r>
              <a:r>
                <a:rPr lang="nl-NL" sz="2000" cap="none" dirty="0" smtClean="0">
                  <a:solidFill>
                    <a:srgbClr val="FFFFFF"/>
                  </a:solidFill>
                  <a:sym typeface="Wingdings"/>
                </a:rPr>
                <a:t>) </a:t>
              </a:r>
              <a:r>
                <a:rPr lang="nl-NL" sz="2000" cap="none" dirty="0" err="1" smtClean="0">
                  <a:solidFill>
                    <a:srgbClr val="FFFFFF"/>
                  </a:solidFill>
                  <a:sym typeface="Wingdings"/>
                </a:rPr>
                <a:t>and</a:t>
              </a:r>
              <a:r>
                <a:rPr lang="nl-NL" sz="2000" cap="none" dirty="0" smtClean="0">
                  <a:solidFill>
                    <a:srgbClr val="FFFFFF"/>
                  </a:solidFill>
                  <a:sym typeface="Wingdings"/>
                </a:rPr>
                <a:t> </a:t>
              </a:r>
              <a:r>
                <a:rPr lang="nl-NL" sz="2000" cap="none" dirty="0" err="1" smtClean="0">
                  <a:solidFill>
                    <a:srgbClr val="FFFFFF"/>
                  </a:solidFill>
                  <a:sym typeface="Wingdings"/>
                </a:rPr>
                <a:t>combination</a:t>
              </a:r>
              <a:endPara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1034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54" name="Text Placeholder 53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nl-NL" dirty="0" err="1"/>
              <a:t>Searches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new </a:t>
            </a:r>
            <a:r>
              <a:rPr lang="nl-NL" dirty="0" err="1"/>
              <a:t>physics</a:t>
            </a:r>
            <a:r>
              <a:rPr lang="nl-NL" dirty="0"/>
              <a:t> - </a:t>
            </a:r>
            <a:r>
              <a:rPr lang="nl-NL" dirty="0" err="1"/>
              <a:t>highlights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9598119" y="1665558"/>
            <a:ext cx="3727170" cy="1687918"/>
          </a:xfrm>
          <a:prstGeom prst="rect">
            <a:avLst/>
          </a:prstGeom>
          <a:solidFill>
            <a:srgbClr val="DF1B3C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no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118299" y="7259396"/>
            <a:ext cx="7064309" cy="478318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9712" y="6914144"/>
            <a:ext cx="8598572" cy="583955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6957147" y="3569026"/>
            <a:ext cx="6368141" cy="4499286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19403" y="3579179"/>
            <a:ext cx="6883876" cy="479149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556" y="3294818"/>
            <a:ext cx="7054150" cy="507585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919403" y="2943107"/>
            <a:ext cx="2252293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tau 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Wingdings"/>
              </a:rPr>
              <a:t> 3 mu</a:t>
            </a: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65633" y="11191034"/>
            <a:ext cx="2192032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Z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Wingdings"/>
              </a:rPr>
              <a:t> tau mu</a:t>
            </a: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0553" y="3150498"/>
            <a:ext cx="8257154" cy="560768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4086795" y="3482641"/>
            <a:ext cx="2020360" cy="14978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cap="none" dirty="0" smtClean="0">
                <a:solidFill>
                  <a:schemeClr val="bg1"/>
                </a:solidFill>
              </a:rPr>
              <a:t>SUSY with </a:t>
            </a:r>
            <a:br>
              <a:rPr lang="en-US" sz="2800" b="1" cap="none" dirty="0" smtClean="0">
                <a:solidFill>
                  <a:schemeClr val="bg1"/>
                </a:solidFill>
              </a:rPr>
            </a:br>
            <a:r>
              <a:rPr lang="en-US" sz="2800" b="1" cap="none" dirty="0" smtClean="0">
                <a:solidFill>
                  <a:schemeClr val="bg1"/>
                </a:solidFill>
              </a:rPr>
              <a:t>no leptons </a:t>
            </a:r>
            <a:br>
              <a:rPr lang="en-US" sz="2800" b="1" cap="none" dirty="0" smtClean="0">
                <a:solidFill>
                  <a:schemeClr val="bg1"/>
                </a:solidFill>
              </a:rPr>
            </a:br>
            <a:r>
              <a:rPr lang="en-US" sz="2800" b="1" cap="none" dirty="0" smtClean="0">
                <a:solidFill>
                  <a:schemeClr val="bg1"/>
                </a:solidFill>
              </a:rPr>
              <a:t>and MET</a:t>
            </a: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320851" y="9189245"/>
            <a:ext cx="2360757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cap="none" dirty="0" smtClean="0">
                <a:solidFill>
                  <a:srgbClr val="000000"/>
                </a:solidFill>
              </a:rPr>
              <a:t>stop </a:t>
            </a:r>
            <a:r>
              <a:rPr lang="en-US" sz="2800" b="1" cap="none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800" b="1" cap="none" dirty="0" err="1" smtClean="0">
                <a:solidFill>
                  <a:srgbClr val="000000"/>
                </a:solidFill>
                <a:sym typeface="Wingdings"/>
              </a:rPr>
              <a:t>stau</a:t>
            </a: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8059" y="11448404"/>
            <a:ext cx="205184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03951" y="2117707"/>
            <a:ext cx="6932173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Charged Lepton Flavor Violation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086795" y="2182864"/>
            <a:ext cx="3553770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Supersymmetry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" name="pasted-image.png" descr="pasted-imag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716" y="8766148"/>
            <a:ext cx="2982756" cy="1346303"/>
          </a:xfrm>
          <a:prstGeom prst="rect">
            <a:avLst/>
          </a:prstGeom>
          <a:ln w="12700"/>
        </p:spPr>
      </p:pic>
      <p:sp>
        <p:nvSpPr>
          <p:cNvPr id="47" name="TextBox 46"/>
          <p:cNvSpPr txBox="1"/>
          <p:nvPr/>
        </p:nvSpPr>
        <p:spPr>
          <a:xfrm>
            <a:off x="3049081" y="9926955"/>
            <a:ext cx="2979391" cy="1128514"/>
          </a:xfrm>
          <a:prstGeom prst="rect">
            <a:avLst/>
          </a:prstGeom>
          <a:solidFill>
            <a:srgbClr val="DF1B3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57200" marR="0" indent="-4572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  <a:t>Nikhef </a:t>
            </a:r>
            <a:r>
              <a:rPr kumimoji="0" lang="nl-NL" sz="20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  <a:t>idea</a:t>
            </a:r>
            <a:r>
              <a:rPr lang="nl-NL" sz="2000" b="0" i="0" dirty="0" smtClean="0">
                <a:solidFill>
                  <a:srgbClr val="FFFFFF"/>
                </a:solidFill>
                <a:sym typeface="Wingdings"/>
              </a:rPr>
              <a:t>, </a:t>
            </a:r>
            <a:r>
              <a:rPr kumimoji="0" lang="nl-NL" sz="20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  <a:t>one</a:t>
            </a: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  <a:t/>
            </a:r>
            <a:b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</a:b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  <a:t>of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  <a:t> the </a:t>
            </a:r>
            <a:r>
              <a:rPr kumimoji="0" lang="nl-NL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  <a:t>main</a:t>
            </a:r>
            <a:r>
              <a:rPr kumimoji="0" lang="nl-NL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  <a:t> analyzers</a:t>
            </a:r>
            <a:endParaRPr kumimoji="0" lang="nl-NL" sz="20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pic>
        <p:nvPicPr>
          <p:cNvPr id="48" name="pasted-image.png" descr="pasted-imag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851" y="9876339"/>
            <a:ext cx="2982756" cy="1346303"/>
          </a:xfrm>
          <a:prstGeom prst="rect">
            <a:avLst/>
          </a:prstGeom>
          <a:ln w="12700"/>
        </p:spPr>
      </p:pic>
      <p:sp>
        <p:nvSpPr>
          <p:cNvPr id="49" name="TextBox 48"/>
          <p:cNvSpPr txBox="1"/>
          <p:nvPr/>
        </p:nvSpPr>
        <p:spPr>
          <a:xfrm>
            <a:off x="20324216" y="11191034"/>
            <a:ext cx="2979391" cy="820738"/>
          </a:xfrm>
          <a:prstGeom prst="rect">
            <a:avLst/>
          </a:prstGeom>
          <a:solidFill>
            <a:srgbClr val="DF1B3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57200" marR="0" indent="-4572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nl-NL" sz="20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  <a:t>Main</a:t>
            </a: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  <a:t> analyzer of </a:t>
            </a:r>
            <a:r>
              <a:rPr kumimoji="0" lang="nl-NL" sz="20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  <a:t>hadronic</a:t>
            </a: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  <a:t> </a:t>
            </a:r>
            <a:r>
              <a:rPr kumimoji="0" lang="nl-NL" sz="20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  <a:t>channel</a:t>
            </a:r>
            <a:endParaRPr kumimoji="0" lang="nl-NL" sz="20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pic>
        <p:nvPicPr>
          <p:cNvPr id="50" name="pasted-image.png" descr="pasted-imag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8324" y="1665558"/>
            <a:ext cx="2982756" cy="1346303"/>
          </a:xfrm>
          <a:prstGeom prst="rect">
            <a:avLst/>
          </a:prstGeom>
          <a:ln w="12700"/>
        </p:spPr>
      </p:pic>
      <p:sp>
        <p:nvSpPr>
          <p:cNvPr id="51" name="TextBox 50"/>
          <p:cNvSpPr txBox="1"/>
          <p:nvPr/>
        </p:nvSpPr>
        <p:spPr>
          <a:xfrm>
            <a:off x="19644160" y="2783386"/>
            <a:ext cx="3597284" cy="512961"/>
          </a:xfrm>
          <a:prstGeom prst="rect">
            <a:avLst/>
          </a:prstGeom>
          <a:solidFill>
            <a:srgbClr val="DF1B3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57200" marR="0" indent="-4572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Wingdings"/>
              </a:rPr>
              <a:t>Large Nikhef effort</a:t>
            </a:r>
            <a:endParaRPr kumimoji="0" lang="nl-NL" sz="20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198" y="5898298"/>
            <a:ext cx="5143874" cy="6283424"/>
          </a:xfrm>
          <a:prstGeom prst="rect">
            <a:avLst/>
          </a:prstGeom>
        </p:spPr>
      </p:pic>
      <p:pic>
        <p:nvPicPr>
          <p:cNvPr id="44" name="pasted-image.png" descr="pasted-imag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626" y="3550737"/>
            <a:ext cx="2982756" cy="1346303"/>
          </a:xfrm>
          <a:prstGeom prst="rect">
            <a:avLst/>
          </a:prstGeom>
          <a:ln w="12700"/>
        </p:spPr>
      </p:pic>
      <p:sp>
        <p:nvSpPr>
          <p:cNvPr id="45" name="TextBox 44"/>
          <p:cNvSpPr txBox="1"/>
          <p:nvPr/>
        </p:nvSpPr>
        <p:spPr>
          <a:xfrm>
            <a:off x="7784991" y="4865432"/>
            <a:ext cx="2979391" cy="820738"/>
          </a:xfrm>
          <a:prstGeom prst="rect">
            <a:avLst/>
          </a:prstGeom>
          <a:solidFill>
            <a:srgbClr val="DF1B3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57200" marR="0" indent="-4572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nl-NL" sz="2000" b="0" i="0" cap="none" dirty="0" smtClean="0">
                <a:solidFill>
                  <a:srgbClr val="FFFFFF"/>
                </a:solidFill>
                <a:sym typeface="Wingdings"/>
              </a:rPr>
              <a:t>Nikhef </a:t>
            </a:r>
            <a:r>
              <a:rPr lang="nl-NL" sz="2000" b="0" i="0" cap="none" dirty="0" err="1" smtClean="0">
                <a:solidFill>
                  <a:srgbClr val="FFFFFF"/>
                </a:solidFill>
                <a:sym typeface="Wingdings"/>
              </a:rPr>
              <a:t>idea</a:t>
            </a:r>
            <a:r>
              <a:rPr lang="nl-NL" sz="2000" b="0" i="0" cap="none" dirty="0" smtClean="0">
                <a:solidFill>
                  <a:srgbClr val="FFFFFF"/>
                </a:solidFill>
                <a:sym typeface="Wingdings"/>
              </a:rPr>
              <a:t>, 80% of analysis effort</a:t>
            </a:r>
            <a:endParaRPr kumimoji="0" lang="nl-NL" sz="20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156030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28184"/>
            <a:ext cx="5562478" cy="389226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Data Science Connections</a:t>
            </a:r>
            <a:endParaRPr lang="en-US" dirty="0"/>
          </a:p>
        </p:txBody>
      </p:sp>
      <p:pic>
        <p:nvPicPr>
          <p:cNvPr id="7" name="Picture 3" descr="https://www.lorentzcenter.nl/lc/web/2018/920/poster.jpg">
            <a:hlinkClick r:id="rId3"/>
            <a:extLst>
              <a:ext uri="{FF2B5EF4-FFF2-40B4-BE49-F238E27FC236}">
                <a16:creationId xmlns="" xmlns:a16="http://schemas.microsoft.com/office/drawing/2014/main" id="{7E309690-8087-E64A-9166-95039931D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2716" y="1827129"/>
            <a:ext cx="4557951" cy="643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482" y="6586038"/>
            <a:ext cx="9665864" cy="1614199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04850" y="2210866"/>
            <a:ext cx="15772680" cy="47039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cap="none" dirty="0" smtClean="0">
                <a:solidFill>
                  <a:schemeClr val="bg1"/>
                </a:solidFill>
              </a:rPr>
              <a:t>Interaction and good cooperation between ATLAS group and data science</a:t>
            </a:r>
            <a:br>
              <a:rPr lang="en-US" sz="3600" cap="none" dirty="0" smtClean="0">
                <a:solidFill>
                  <a:schemeClr val="bg1"/>
                </a:solidFill>
              </a:rPr>
            </a:br>
            <a:r>
              <a:rPr lang="en-US" sz="3600" cap="none" dirty="0" smtClean="0">
                <a:solidFill>
                  <a:schemeClr val="bg1"/>
                </a:solidFill>
              </a:rPr>
              <a:t>efforts outside Nikhef and outside HEP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216" y="3711738"/>
            <a:ext cx="14111340" cy="47039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cap="none" dirty="0" smtClean="0"/>
              <a:t>Computational efficiency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cap="none" dirty="0">
                <a:solidFill>
                  <a:srgbClr val="000000"/>
                </a:solidFill>
              </a:rPr>
              <a:t>M</a:t>
            </a:r>
            <a:r>
              <a:rPr lang="en-US" sz="3600" cap="none" dirty="0" smtClean="0">
                <a:solidFill>
                  <a:srgbClr val="000000"/>
                </a:solidFill>
              </a:rPr>
              <a:t>ake super-complex HEP</a:t>
            </a:r>
            <a:r>
              <a:rPr lang="en-US" sz="3600" cap="none" dirty="0">
                <a:solidFill>
                  <a:srgbClr val="000000"/>
                </a:solidFill>
              </a:rPr>
              <a:t> </a:t>
            </a:r>
            <a:r>
              <a:rPr lang="en-US" sz="3600" cap="none" dirty="0" smtClean="0">
                <a:solidFill>
                  <a:srgbClr val="000000"/>
                </a:solidFill>
              </a:rPr>
              <a:t>likelihoods</a:t>
            </a:r>
            <a:br>
              <a:rPr lang="en-US" sz="3600" cap="none" dirty="0" smtClean="0">
                <a:solidFill>
                  <a:srgbClr val="000000"/>
                </a:solidFill>
              </a:rPr>
            </a:br>
            <a:r>
              <a:rPr lang="en-US" sz="3600" cap="none" dirty="0" smtClean="0">
                <a:solidFill>
                  <a:srgbClr val="000000"/>
                </a:solidFill>
              </a:rPr>
              <a:t>run faster </a:t>
            </a:r>
            <a:r>
              <a:rPr lang="en-US" sz="3600" cap="none" dirty="0" smtClean="0">
                <a:solidFill>
                  <a:srgbClr val="000000"/>
                </a:solidFill>
                <a:sym typeface="Wingdings"/>
              </a:rPr>
              <a:t> parallelization/vectorization/GPUs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08885" y="3711738"/>
            <a:ext cx="14111340" cy="47039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cap="none" dirty="0" smtClean="0"/>
              <a:t>Machine Learning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cap="none" dirty="0" smtClean="0">
                <a:solidFill>
                  <a:srgbClr val="000000"/>
                </a:solidFill>
              </a:rPr>
              <a:t>Use ML tools to accelerate searches</a:t>
            </a:r>
            <a:br>
              <a:rPr lang="en-US" sz="3600" cap="none" dirty="0" smtClean="0">
                <a:solidFill>
                  <a:srgbClr val="000000"/>
                </a:solidFill>
              </a:rPr>
            </a:br>
            <a:r>
              <a:rPr lang="en-US" sz="3600" cap="none" dirty="0" smtClean="0">
                <a:solidFill>
                  <a:srgbClr val="000000"/>
                </a:solidFill>
              </a:rPr>
              <a:t>for difficult signatures such as SUSY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086515" y="10282051"/>
            <a:ext cx="91926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cap="none" dirty="0" smtClean="0">
                <a:latin typeface="Courier New"/>
                <a:cs typeface="Courier New"/>
                <a:hlinkClick r:id="rId6"/>
              </a:rPr>
              <a:t>www.darkmachines.org</a:t>
            </a:r>
            <a:r>
              <a:rPr lang="en-US" sz="3600" b="1" cap="none" dirty="0" smtClean="0">
                <a:latin typeface="Courier New"/>
                <a:cs typeface="Courier New"/>
              </a:rPr>
              <a:t> </a:t>
            </a:r>
            <a:r>
              <a:rPr lang="en-US" sz="3000" cap="none" dirty="0" smtClean="0"/>
              <a:t>(160 scientists)</a:t>
            </a:r>
          </a:p>
          <a:p>
            <a:r>
              <a:rPr lang="en-US" sz="3600" b="1" cap="none" dirty="0" smtClean="0">
                <a:latin typeface="Courier New"/>
                <a:cs typeface="Courier New"/>
                <a:hlinkClick r:id="rId7"/>
              </a:rPr>
              <a:t>www.idarksurvey.com</a:t>
            </a:r>
            <a:endParaRPr lang="en-US" sz="3600" b="1" cap="none" dirty="0" smtClean="0">
              <a:latin typeface="Courier New"/>
              <a:cs typeface="Courier New"/>
            </a:endParaRPr>
          </a:p>
          <a:p>
            <a:r>
              <a:rPr lang="en-US" sz="3600" b="1" u="sng" cap="none" dirty="0" err="1">
                <a:solidFill>
                  <a:srgbClr val="0000FF"/>
                </a:solidFill>
                <a:latin typeface="Courier New"/>
                <a:cs typeface="Courier New"/>
              </a:rPr>
              <a:t>s</a:t>
            </a:r>
            <a:r>
              <a:rPr lang="en-US" sz="3600" b="1" u="sng" cap="none" dirty="0" err="1" smtClean="0">
                <a:solidFill>
                  <a:srgbClr val="0000FF"/>
                </a:solidFill>
                <a:latin typeface="Courier New"/>
                <a:cs typeface="Courier New"/>
              </a:rPr>
              <a:t>usy-ai.org</a:t>
            </a:r>
            <a:endParaRPr lang="en-US" sz="3600" b="1" u="sng" cap="none" dirty="0" smtClean="0">
              <a:solidFill>
                <a:srgbClr val="0000FF"/>
              </a:solidFill>
              <a:latin typeface="Courier New"/>
              <a:cs typeface="Courier New"/>
            </a:endParaRPr>
          </a:p>
          <a:p>
            <a:endParaRPr lang="en-US" sz="3600" b="1" cap="none" dirty="0">
              <a:latin typeface="Courier New"/>
              <a:cs typeface="Courier New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5410" y="6570358"/>
            <a:ext cx="4693999" cy="1752427"/>
          </a:xfrm>
          <a:prstGeom prst="rect">
            <a:avLst/>
          </a:prstGeom>
        </p:spPr>
      </p:pic>
      <p:sp>
        <p:nvSpPr>
          <p:cNvPr id="18" name="Bent Arrow 17"/>
          <p:cNvSpPr/>
          <p:nvPr/>
        </p:nvSpPr>
        <p:spPr>
          <a:xfrm rot="10800000">
            <a:off x="5562478" y="8262956"/>
            <a:ext cx="1994563" cy="3387215"/>
          </a:xfrm>
          <a:prstGeom prst="bentArrow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53983" y="9235388"/>
            <a:ext cx="4852766" cy="964366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1 full-time e-Science engineer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cap="none" dirty="0" smtClean="0"/>
              <a:t>1 ATLAS postdoc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sym typeface="Arial"/>
            </a:endParaRPr>
          </a:p>
        </p:txBody>
      </p:sp>
      <p:sp>
        <p:nvSpPr>
          <p:cNvPr id="19" name="Bent Arrow 18"/>
          <p:cNvSpPr/>
          <p:nvPr/>
        </p:nvSpPr>
        <p:spPr>
          <a:xfrm rot="10800000" flipH="1">
            <a:off x="11017598" y="8278636"/>
            <a:ext cx="1854449" cy="3387215"/>
          </a:xfrm>
          <a:prstGeom prst="bentArrow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28762" y="9235388"/>
            <a:ext cx="4852766" cy="964366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1 full-time e-Science engineer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cap="none" dirty="0" smtClean="0"/>
              <a:t>1 PhD student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5026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 smtClean="0"/>
              <a:t>Nikhef-ATLAS </a:t>
            </a:r>
            <a:r>
              <a:rPr lang="nl-NL" dirty="0" err="1"/>
              <a:t>Physics</a:t>
            </a:r>
            <a:r>
              <a:rPr lang="nl-NL" dirty="0"/>
              <a:t> output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99" y="3858384"/>
            <a:ext cx="13334985" cy="7595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6" t="3251" r="1892" b="2413"/>
          <a:stretch/>
        </p:blipFill>
        <p:spPr>
          <a:xfrm>
            <a:off x="14163523" y="3858384"/>
            <a:ext cx="7315518" cy="40760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1222" y="2380025"/>
            <a:ext cx="1219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nl-NL" sz="3500" i="1" cap="none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Published</a:t>
            </a:r>
            <a:r>
              <a:rPr lang="nl-NL" sz="3500" i="1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ATLAS Papers </a:t>
            </a:r>
            <a:r>
              <a:rPr lang="nl-NL" sz="3500" i="1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 </a:t>
            </a:r>
            <a:r>
              <a:rPr lang="nl-NL" sz="3500" i="1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year</a:t>
            </a:r>
            <a:r>
              <a:rPr lang="nl-NL" sz="3500" i="1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nl-NL" sz="3500" i="1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lang="nl-NL" sz="3500" i="1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nl-NL" sz="3500" i="1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nl-NL" sz="3500" i="1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nl-NL" sz="3500" i="1" cap="none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substantial</a:t>
            </a:r>
            <a:r>
              <a:rPr lang="nl-NL" sz="3500" i="1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nl-NL" sz="3500" i="1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 </a:t>
            </a:r>
            <a:r>
              <a:rPr lang="nl-NL" sz="3500" i="1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leading</a:t>
            </a:r>
            <a:r>
              <a:rPr lang="nl-NL" sz="3500" i="1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Nikhef </a:t>
            </a:r>
            <a:r>
              <a:rPr lang="nl-NL" sz="3500" i="1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role</a:t>
            </a:r>
            <a:r>
              <a:rPr lang="nl-NL" sz="3500" i="1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analysis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61636" y="3324905"/>
            <a:ext cx="470066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(including conference notes)</a:t>
            </a:r>
            <a:endParaRPr kumimoji="0" lang="en-US" sz="2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6124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RECFA site </a:t>
            </a:r>
            <a:r>
              <a:rPr lang="nl-NL" dirty="0" err="1" smtClean="0"/>
              <a:t>visit</a:t>
            </a:r>
            <a:r>
              <a:rPr lang="nl-NL" dirty="0" smtClean="0"/>
              <a:t> – </a:t>
            </a:r>
            <a:r>
              <a:rPr lang="nl-NL" dirty="0" err="1" smtClean="0"/>
              <a:t>October</a:t>
            </a:r>
            <a:r>
              <a:rPr lang="nl-NL" dirty="0" smtClean="0"/>
              <a:t>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NIKHEF-ATLAS Key papers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9634" y="1656537"/>
            <a:ext cx="23535586" cy="97845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/>
          <a:p>
            <a:r>
              <a:rPr lang="en-US" sz="3200" cap="none" dirty="0" smtClean="0"/>
              <a:t>Higgs Channels</a:t>
            </a:r>
          </a:p>
          <a:p>
            <a:r>
              <a:rPr lang="en-US" sz="1800" b="1" cap="none" dirty="0" smtClean="0">
                <a:solidFill>
                  <a:srgbClr val="000000"/>
                </a:solidFill>
              </a:rPr>
              <a:t>WW</a:t>
            </a:r>
            <a:r>
              <a:rPr lang="en-US" sz="1800" cap="none" dirty="0" smtClean="0">
                <a:solidFill>
                  <a:srgbClr val="000000"/>
                </a:solidFill>
              </a:rPr>
              <a:t> - </a:t>
            </a:r>
            <a:r>
              <a:rPr lang="is-IS" sz="1800" cap="none" dirty="0">
                <a:solidFill>
                  <a:srgbClr val="000000"/>
                </a:solidFill>
                <a:hlinkClick r:id="rId2"/>
              </a:rPr>
              <a:t>Phys. Rev. D 92, 012006 (2015</a:t>
            </a:r>
            <a:r>
              <a:rPr lang="is-IS" sz="1800" cap="none" dirty="0" smtClean="0">
                <a:solidFill>
                  <a:srgbClr val="000000"/>
                </a:solidFill>
                <a:hlinkClick r:id="rId2"/>
              </a:rPr>
              <a:t>)</a:t>
            </a:r>
            <a:r>
              <a:rPr lang="is-IS" sz="1800" cap="none" dirty="0" smtClean="0">
                <a:solidFill>
                  <a:srgbClr val="000000"/>
                </a:solidFill>
              </a:rPr>
              <a:t> - </a:t>
            </a:r>
            <a:r>
              <a:rPr lang="en-US" sz="1800" cap="none" dirty="0">
                <a:solidFill>
                  <a:srgbClr val="000000"/>
                </a:solidFill>
              </a:rPr>
              <a:t>Observation and measurement of Higgs boson decays to WW* with the ATLAS </a:t>
            </a:r>
            <a:r>
              <a:rPr lang="en-US" sz="1800" cap="none" dirty="0" smtClean="0">
                <a:solidFill>
                  <a:srgbClr val="000000"/>
                </a:solidFill>
              </a:rPr>
              <a:t>detector</a:t>
            </a:r>
          </a:p>
          <a:p>
            <a:r>
              <a:rPr lang="is-IS" sz="1800" b="1" cap="none" dirty="0" smtClean="0">
                <a:solidFill>
                  <a:srgbClr val="000000"/>
                </a:solidFill>
              </a:rPr>
              <a:t>WW</a:t>
            </a:r>
            <a:r>
              <a:rPr lang="is-IS" sz="1800" cap="none" dirty="0" smtClean="0">
                <a:solidFill>
                  <a:srgbClr val="000000"/>
                </a:solidFill>
              </a:rPr>
              <a:t> - </a:t>
            </a:r>
            <a:r>
              <a:rPr lang="hr-HR" sz="1800" cap="none" dirty="0">
                <a:solidFill>
                  <a:srgbClr val="000000"/>
                </a:solidFill>
                <a:hlinkClick r:id="rId3"/>
              </a:rPr>
              <a:t>JHEP 01 (2016) </a:t>
            </a:r>
            <a:r>
              <a:rPr lang="hr-HR" sz="1800" cap="none" dirty="0" smtClean="0">
                <a:solidFill>
                  <a:srgbClr val="000000"/>
                </a:solidFill>
                <a:hlinkClick r:id="rId3"/>
              </a:rPr>
              <a:t>172</a:t>
            </a:r>
            <a:r>
              <a:rPr lang="hr-HR" sz="1800" cap="none" dirty="0" smtClean="0">
                <a:solidFill>
                  <a:srgbClr val="000000"/>
                </a:solidFill>
              </a:rPr>
              <a:t> - </a:t>
            </a:r>
            <a:r>
              <a:rPr lang="is-IS" sz="1800" cap="none" dirty="0" smtClean="0">
                <a:solidFill>
                  <a:srgbClr val="000000"/>
                </a:solidFill>
              </a:rPr>
              <a:t> </a:t>
            </a:r>
            <a:r>
              <a:rPr lang="en-US" sz="1800" cap="none" dirty="0">
                <a:solidFill>
                  <a:srgbClr val="000000"/>
                </a:solidFill>
              </a:rPr>
              <a:t>Search for invisible decays of a Higgs boson using vector-boson fusion in </a:t>
            </a:r>
            <a:r>
              <a:rPr lang="en-US" sz="1800" i="1" cap="none" dirty="0" err="1">
                <a:solidFill>
                  <a:srgbClr val="000000"/>
                </a:solidFill>
              </a:rPr>
              <a:t>pp</a:t>
            </a:r>
            <a:r>
              <a:rPr lang="en-US" sz="1800" cap="none" dirty="0">
                <a:solidFill>
                  <a:srgbClr val="000000"/>
                </a:solidFill>
              </a:rPr>
              <a:t> collisions at </a:t>
            </a:r>
            <a:r>
              <a:rPr lang="en-US" sz="1800" i="1" cap="none" dirty="0">
                <a:solidFill>
                  <a:srgbClr val="000000"/>
                </a:solidFill>
              </a:rPr>
              <a:t>s</a:t>
            </a:r>
            <a:r>
              <a:rPr lang="en-US" sz="1800" cap="none" dirty="0">
                <a:solidFill>
                  <a:srgbClr val="000000"/>
                </a:solidFill>
              </a:rPr>
              <a:t>√=8 TeV with the ATLAS </a:t>
            </a:r>
            <a:r>
              <a:rPr lang="en-US" sz="1800" cap="none" dirty="0" smtClean="0">
                <a:solidFill>
                  <a:srgbClr val="000000"/>
                </a:solidFill>
              </a:rPr>
              <a:t>detector</a:t>
            </a:r>
          </a:p>
          <a:p>
            <a:r>
              <a:rPr lang="en-US" sz="1800" b="1" cap="none" dirty="0" smtClean="0">
                <a:solidFill>
                  <a:srgbClr val="000000"/>
                </a:solidFill>
              </a:rPr>
              <a:t>ZZ</a:t>
            </a:r>
            <a:r>
              <a:rPr lang="en-US" sz="1800" cap="none" dirty="0" smtClean="0">
                <a:solidFill>
                  <a:srgbClr val="000000"/>
                </a:solidFill>
              </a:rPr>
              <a:t> - </a:t>
            </a:r>
            <a:r>
              <a:rPr lang="is-IS" sz="1800" cap="none" dirty="0">
                <a:solidFill>
                  <a:srgbClr val="000000"/>
                </a:solidFill>
                <a:hlinkClick r:id="rId4"/>
              </a:rPr>
              <a:t>PLB 776 (2017) </a:t>
            </a:r>
            <a:r>
              <a:rPr lang="is-IS" sz="1800" cap="none" dirty="0" smtClean="0">
                <a:solidFill>
                  <a:srgbClr val="000000"/>
                </a:solidFill>
                <a:hlinkClick r:id="rId4"/>
              </a:rPr>
              <a:t>318</a:t>
            </a:r>
            <a:r>
              <a:rPr lang="is-IS" sz="1800" cap="none" dirty="0" smtClean="0">
                <a:solidFill>
                  <a:srgbClr val="000000"/>
                </a:solidFill>
              </a:rPr>
              <a:t> - </a:t>
            </a:r>
            <a:r>
              <a:rPr lang="en-US" sz="1800" cap="none" dirty="0">
                <a:solidFill>
                  <a:srgbClr val="000000"/>
                </a:solidFill>
              </a:rPr>
              <a:t>Search for an invisibly decaying Higgs boson or dark matter candidates produced in association with a </a:t>
            </a:r>
            <a:r>
              <a:rPr lang="en-US" sz="1800" i="1" cap="none" dirty="0">
                <a:solidFill>
                  <a:srgbClr val="000000"/>
                </a:solidFill>
              </a:rPr>
              <a:t>Z</a:t>
            </a:r>
            <a:r>
              <a:rPr lang="en-US" sz="1800" cap="none" dirty="0">
                <a:solidFill>
                  <a:srgbClr val="000000"/>
                </a:solidFill>
              </a:rPr>
              <a:t> boson in </a:t>
            </a:r>
            <a:r>
              <a:rPr lang="en-US" sz="1800" i="1" cap="none" dirty="0" err="1">
                <a:solidFill>
                  <a:srgbClr val="000000"/>
                </a:solidFill>
              </a:rPr>
              <a:t>pp</a:t>
            </a:r>
            <a:r>
              <a:rPr lang="en-US" sz="1800" cap="none" dirty="0">
                <a:solidFill>
                  <a:srgbClr val="000000"/>
                </a:solidFill>
              </a:rPr>
              <a:t> collisions at </a:t>
            </a:r>
            <a:r>
              <a:rPr lang="en-US" sz="1800" i="1" cap="none" dirty="0">
                <a:solidFill>
                  <a:srgbClr val="000000"/>
                </a:solidFill>
              </a:rPr>
              <a:t>s</a:t>
            </a:r>
            <a:r>
              <a:rPr lang="en-US" sz="1800" cap="none" dirty="0">
                <a:solidFill>
                  <a:srgbClr val="000000"/>
                </a:solidFill>
              </a:rPr>
              <a:t>√= 13 TeV with the ATLAS </a:t>
            </a:r>
            <a:r>
              <a:rPr lang="en-US" sz="1800" cap="none" dirty="0" smtClean="0">
                <a:solidFill>
                  <a:srgbClr val="000000"/>
                </a:solidFill>
              </a:rPr>
              <a:t>detector</a:t>
            </a:r>
          </a:p>
          <a:p>
            <a:r>
              <a:rPr lang="en-US" sz="1800" b="1" cap="none" dirty="0" err="1" smtClean="0">
                <a:solidFill>
                  <a:srgbClr val="000000"/>
                </a:solidFill>
              </a:rPr>
              <a:t>ttH</a:t>
            </a:r>
            <a:r>
              <a:rPr lang="en-US" sz="1800" cap="none" dirty="0" smtClean="0">
                <a:solidFill>
                  <a:srgbClr val="000000"/>
                </a:solidFill>
              </a:rPr>
              <a:t> - </a:t>
            </a:r>
            <a:r>
              <a:rPr lang="is-IS" sz="1800" cap="none" dirty="0">
                <a:solidFill>
                  <a:srgbClr val="000000"/>
                </a:solidFill>
                <a:hlinkClick r:id="rId5"/>
              </a:rPr>
              <a:t>Phys. Rev. D 97 (2018) </a:t>
            </a:r>
            <a:r>
              <a:rPr lang="is-IS" sz="1800" cap="none" dirty="0" smtClean="0">
                <a:solidFill>
                  <a:srgbClr val="000000"/>
                </a:solidFill>
                <a:hlinkClick r:id="rId5"/>
              </a:rPr>
              <a:t>072016</a:t>
            </a:r>
            <a:r>
              <a:rPr lang="is-IS" sz="1800" cap="none" dirty="0" smtClean="0">
                <a:solidFill>
                  <a:srgbClr val="000000"/>
                </a:solidFill>
              </a:rPr>
              <a:t> - </a:t>
            </a:r>
            <a:r>
              <a:rPr lang="en-US" sz="1800" cap="none" dirty="0">
                <a:solidFill>
                  <a:srgbClr val="000000"/>
                </a:solidFill>
              </a:rPr>
              <a:t>Search for the Standard Model Higgs boson produced in association with top quarks and decaying into a </a:t>
            </a:r>
            <a:r>
              <a:rPr lang="en-US" sz="1800" i="1" cap="none" dirty="0">
                <a:solidFill>
                  <a:srgbClr val="000000"/>
                </a:solidFill>
              </a:rPr>
              <a:t>bb</a:t>
            </a:r>
            <a:r>
              <a:rPr lang="en-US" sz="1800" cap="none" dirty="0">
                <a:solidFill>
                  <a:srgbClr val="000000"/>
                </a:solidFill>
              </a:rPr>
              <a:t>¯ pair in </a:t>
            </a:r>
            <a:r>
              <a:rPr lang="en-US" sz="1800" i="1" cap="none" dirty="0" err="1">
                <a:solidFill>
                  <a:srgbClr val="000000"/>
                </a:solidFill>
              </a:rPr>
              <a:t>pp</a:t>
            </a:r>
            <a:r>
              <a:rPr lang="en-US" sz="1800" cap="none" dirty="0">
                <a:solidFill>
                  <a:srgbClr val="000000"/>
                </a:solidFill>
              </a:rPr>
              <a:t> collisions at </a:t>
            </a:r>
            <a:r>
              <a:rPr lang="en-US" sz="1800" i="1" cap="none" dirty="0">
                <a:solidFill>
                  <a:srgbClr val="000000"/>
                </a:solidFill>
              </a:rPr>
              <a:t>s</a:t>
            </a:r>
            <a:r>
              <a:rPr lang="en-US" sz="1800" cap="none" dirty="0">
                <a:solidFill>
                  <a:srgbClr val="000000"/>
                </a:solidFill>
              </a:rPr>
              <a:t>√ = 13 TeV with the ATLAS </a:t>
            </a:r>
            <a:r>
              <a:rPr lang="en-US" sz="1800" cap="none" dirty="0" smtClean="0">
                <a:solidFill>
                  <a:srgbClr val="000000"/>
                </a:solidFill>
              </a:rPr>
              <a:t>detector</a:t>
            </a:r>
          </a:p>
          <a:p>
            <a:r>
              <a:rPr lang="en-US" sz="1800" b="1" cap="none" dirty="0" smtClean="0">
                <a:solidFill>
                  <a:srgbClr val="000000"/>
                </a:solidFill>
              </a:rPr>
              <a:t>WW</a:t>
            </a:r>
            <a:r>
              <a:rPr lang="en-US" sz="1800" cap="none" dirty="0" smtClean="0">
                <a:solidFill>
                  <a:srgbClr val="000000"/>
                </a:solidFill>
              </a:rPr>
              <a:t> - </a:t>
            </a:r>
            <a:r>
              <a:rPr lang="is-IS" sz="1800" cap="none" dirty="0" smtClean="0">
                <a:solidFill>
                  <a:srgbClr val="000000"/>
                </a:solidFill>
                <a:hlinkClick r:id="rId6"/>
              </a:rPr>
              <a:t>Eur</a:t>
            </a:r>
            <a:r>
              <a:rPr lang="is-IS" sz="1800" cap="none" dirty="0">
                <a:solidFill>
                  <a:srgbClr val="000000"/>
                </a:solidFill>
                <a:hlinkClick r:id="rId6"/>
              </a:rPr>
              <a:t>. Phys. J. C 78 (2018) </a:t>
            </a:r>
            <a:r>
              <a:rPr lang="is-IS" sz="1800" cap="none" dirty="0" smtClean="0">
                <a:solidFill>
                  <a:srgbClr val="000000"/>
                </a:solidFill>
                <a:hlinkClick r:id="rId6"/>
              </a:rPr>
              <a:t>24</a:t>
            </a:r>
            <a:r>
              <a:rPr lang="is-IS" sz="1800" cap="none" dirty="0" smtClean="0">
                <a:solidFill>
                  <a:srgbClr val="000000"/>
                </a:solidFill>
              </a:rPr>
              <a:t> - </a:t>
            </a:r>
            <a:r>
              <a:rPr lang="en-US" sz="1800" cap="none" dirty="0">
                <a:solidFill>
                  <a:srgbClr val="000000"/>
                </a:solidFill>
              </a:rPr>
              <a:t>Search for heavy resonances decaying into </a:t>
            </a:r>
            <a:r>
              <a:rPr lang="en-US" sz="1800" i="1" cap="none" dirty="0">
                <a:solidFill>
                  <a:srgbClr val="000000"/>
                </a:solidFill>
              </a:rPr>
              <a:t>WW</a:t>
            </a:r>
            <a:r>
              <a:rPr lang="en-US" sz="1800" cap="none" dirty="0">
                <a:solidFill>
                  <a:srgbClr val="000000"/>
                </a:solidFill>
              </a:rPr>
              <a:t> in the </a:t>
            </a:r>
            <a:r>
              <a:rPr lang="en-US" sz="1800" i="1" cap="none" dirty="0" err="1">
                <a:solidFill>
                  <a:srgbClr val="000000"/>
                </a:solidFill>
              </a:rPr>
              <a:t>eνμν</a:t>
            </a:r>
            <a:r>
              <a:rPr lang="en-US" sz="1800" cap="none" dirty="0">
                <a:solidFill>
                  <a:srgbClr val="000000"/>
                </a:solidFill>
              </a:rPr>
              <a:t> final state in </a:t>
            </a:r>
            <a:r>
              <a:rPr lang="en-US" sz="1800" i="1" cap="none" dirty="0" err="1">
                <a:solidFill>
                  <a:srgbClr val="000000"/>
                </a:solidFill>
              </a:rPr>
              <a:t>pp</a:t>
            </a:r>
            <a:r>
              <a:rPr lang="en-US" sz="1800" cap="none" dirty="0">
                <a:solidFill>
                  <a:srgbClr val="000000"/>
                </a:solidFill>
              </a:rPr>
              <a:t> collisions at </a:t>
            </a:r>
            <a:r>
              <a:rPr lang="en-US" sz="1800" i="1" cap="none" dirty="0">
                <a:solidFill>
                  <a:srgbClr val="000000"/>
                </a:solidFill>
              </a:rPr>
              <a:t>s</a:t>
            </a:r>
            <a:r>
              <a:rPr lang="en-US" sz="1800" cap="none" dirty="0">
                <a:solidFill>
                  <a:srgbClr val="000000"/>
                </a:solidFill>
              </a:rPr>
              <a:t>√=13 TeV with the ATLAS </a:t>
            </a:r>
            <a:r>
              <a:rPr lang="en-US" sz="1800" cap="none" dirty="0" smtClean="0">
                <a:solidFill>
                  <a:srgbClr val="000000"/>
                </a:solidFill>
              </a:rPr>
              <a:t>detector</a:t>
            </a:r>
          </a:p>
          <a:p>
            <a:pPr marL="457200" indent="-457200">
              <a:buFont typeface="Arial"/>
              <a:buChar char="•"/>
            </a:pPr>
            <a:endParaRPr lang="en-US" sz="1800" cap="none" dirty="0" smtClean="0">
              <a:solidFill>
                <a:srgbClr val="000000"/>
              </a:solidFill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Higgs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 Combined Properties</a:t>
            </a:r>
          </a:p>
          <a:p>
            <a:r>
              <a:rPr lang="en-US" sz="1800" b="1" cap="none" dirty="0" smtClean="0">
                <a:solidFill>
                  <a:srgbClr val="000000"/>
                </a:solidFill>
              </a:rPr>
              <a:t>Discovery</a:t>
            </a:r>
            <a:r>
              <a:rPr lang="en-US" sz="1800" cap="none" dirty="0" smtClean="0">
                <a:solidFill>
                  <a:srgbClr val="000000"/>
                </a:solidFill>
              </a:rPr>
              <a:t> - </a:t>
            </a:r>
            <a:r>
              <a:rPr lang="is-IS" sz="1800" cap="none" dirty="0">
                <a:solidFill>
                  <a:srgbClr val="000000"/>
                </a:solidFill>
                <a:hlinkClick r:id="rId7"/>
              </a:rPr>
              <a:t>Phys. Lett. B 716 (2012) 1-</a:t>
            </a:r>
            <a:r>
              <a:rPr lang="is-IS" sz="1800" cap="none" dirty="0" smtClean="0">
                <a:solidFill>
                  <a:srgbClr val="000000"/>
                </a:solidFill>
                <a:hlinkClick r:id="rId7"/>
              </a:rPr>
              <a:t>29</a:t>
            </a:r>
            <a:r>
              <a:rPr lang="is-IS" sz="1800" cap="none" dirty="0" smtClean="0">
                <a:solidFill>
                  <a:srgbClr val="000000"/>
                </a:solidFill>
              </a:rPr>
              <a:t> - </a:t>
            </a:r>
            <a:r>
              <a:rPr lang="en-US" sz="1800" cap="none" dirty="0">
                <a:solidFill>
                  <a:srgbClr val="000000"/>
                </a:solidFill>
              </a:rPr>
              <a:t>Observation of a new particle in the search for the Standard Model Higgs boson with the ATLAS detector at the </a:t>
            </a:r>
            <a:r>
              <a:rPr lang="en-US" sz="1800" cap="none" dirty="0" smtClean="0">
                <a:solidFill>
                  <a:srgbClr val="000000"/>
                </a:solidFill>
              </a:rPr>
              <a:t>LHC</a:t>
            </a:r>
          </a:p>
          <a:p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Spin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- </a:t>
            </a:r>
            <a:r>
              <a:rPr lang="is-IS" sz="1800" cap="none" dirty="0">
                <a:solidFill>
                  <a:srgbClr val="000000"/>
                </a:solidFill>
                <a:hlinkClick r:id="rId8"/>
              </a:rPr>
              <a:t>Phys. Lett. B 726 (2013) </a:t>
            </a:r>
            <a:r>
              <a:rPr lang="is-IS" sz="1800" cap="none" dirty="0" smtClean="0">
                <a:solidFill>
                  <a:srgbClr val="000000"/>
                </a:solidFill>
                <a:hlinkClick r:id="rId8"/>
              </a:rPr>
              <a:t>120</a:t>
            </a:r>
            <a:r>
              <a:rPr lang="is-IS" sz="1800" cap="none" dirty="0" smtClean="0">
                <a:solidFill>
                  <a:srgbClr val="000000"/>
                </a:solidFill>
              </a:rPr>
              <a:t> - </a:t>
            </a:r>
            <a:r>
              <a:rPr lang="en-US" sz="1800" cap="none" dirty="0">
                <a:solidFill>
                  <a:srgbClr val="000000"/>
                </a:solidFill>
              </a:rPr>
              <a:t>Evidence for the spin-0 nature of the Higgs boson using ATLAS </a:t>
            </a:r>
            <a:r>
              <a:rPr lang="en-US" sz="1800" cap="none" dirty="0" smtClean="0">
                <a:solidFill>
                  <a:srgbClr val="000000"/>
                </a:solidFill>
              </a:rPr>
              <a:t>data</a:t>
            </a:r>
          </a:p>
          <a:p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Spin/CP 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- </a:t>
            </a:r>
            <a:r>
              <a:rPr lang="is-IS" sz="1800" cap="none" dirty="0">
                <a:solidFill>
                  <a:srgbClr val="000000"/>
                </a:solidFill>
                <a:hlinkClick r:id="rId9"/>
              </a:rPr>
              <a:t>Eur. Phys. J. C75 (2015) </a:t>
            </a:r>
            <a:r>
              <a:rPr lang="is-IS" sz="1800" cap="none" dirty="0" smtClean="0">
                <a:solidFill>
                  <a:srgbClr val="000000"/>
                </a:solidFill>
                <a:hlinkClick r:id="rId9"/>
              </a:rPr>
              <a:t>476</a:t>
            </a:r>
            <a:r>
              <a:rPr lang="is-IS" sz="1800" cap="none" dirty="0" smtClean="0">
                <a:solidFill>
                  <a:srgbClr val="000000"/>
                </a:solidFill>
              </a:rPr>
              <a:t> - </a:t>
            </a:r>
            <a:r>
              <a:rPr lang="en-US" sz="1800" cap="none" dirty="0">
                <a:solidFill>
                  <a:srgbClr val="000000"/>
                </a:solidFill>
              </a:rPr>
              <a:t>Study of the spin and parity of the Higgs boson in </a:t>
            </a:r>
            <a:r>
              <a:rPr lang="en-US" sz="1800" cap="none" dirty="0" err="1">
                <a:solidFill>
                  <a:srgbClr val="000000"/>
                </a:solidFill>
              </a:rPr>
              <a:t>diboson</a:t>
            </a:r>
            <a:r>
              <a:rPr lang="en-US" sz="1800" cap="none" dirty="0">
                <a:solidFill>
                  <a:srgbClr val="000000"/>
                </a:solidFill>
              </a:rPr>
              <a:t> decays with the ATLAS </a:t>
            </a:r>
            <a:r>
              <a:rPr lang="en-US" sz="1800" cap="none" dirty="0" smtClean="0">
                <a:solidFill>
                  <a:srgbClr val="000000"/>
                </a:solidFill>
              </a:rPr>
              <a:t>detector</a:t>
            </a:r>
          </a:p>
          <a:p>
            <a:r>
              <a:rPr lang="en-US" sz="1800" b="1" cap="none" dirty="0" smtClean="0">
                <a:solidFill>
                  <a:srgbClr val="000000"/>
                </a:solidFill>
              </a:rPr>
              <a:t>Couplings</a:t>
            </a:r>
            <a:r>
              <a:rPr lang="en-US" sz="1800" cap="none" dirty="0" smtClean="0">
                <a:solidFill>
                  <a:srgbClr val="000000"/>
                </a:solidFill>
              </a:rPr>
              <a:t> - </a:t>
            </a:r>
            <a:r>
              <a:rPr lang="tr-TR" sz="1800" cap="none" dirty="0">
                <a:solidFill>
                  <a:srgbClr val="000000"/>
                </a:solidFill>
                <a:hlinkClick r:id="rId10"/>
              </a:rPr>
              <a:t>Eur. Phys. J. C (2016) 76:</a:t>
            </a:r>
            <a:r>
              <a:rPr lang="tr-TR" sz="1800" cap="none" dirty="0" smtClean="0">
                <a:solidFill>
                  <a:srgbClr val="000000"/>
                </a:solidFill>
                <a:hlinkClick r:id="rId10"/>
              </a:rPr>
              <a:t>6</a:t>
            </a:r>
            <a:r>
              <a:rPr lang="tr-TR" sz="1800" cap="none" dirty="0">
                <a:solidFill>
                  <a:srgbClr val="000000"/>
                </a:solidFill>
              </a:rPr>
              <a:t> - </a:t>
            </a:r>
            <a:r>
              <a:rPr lang="tr-TR" sz="1800" cap="none" dirty="0" err="1">
                <a:solidFill>
                  <a:srgbClr val="000000"/>
                </a:solidFill>
              </a:rPr>
              <a:t>Measurements</a:t>
            </a:r>
            <a:r>
              <a:rPr lang="tr-TR" sz="1800" cap="none" dirty="0">
                <a:solidFill>
                  <a:srgbClr val="000000"/>
                </a:solidFill>
              </a:rPr>
              <a:t> of </a:t>
            </a:r>
            <a:r>
              <a:rPr lang="tr-TR" sz="1800" cap="none" dirty="0" err="1">
                <a:solidFill>
                  <a:srgbClr val="000000"/>
                </a:solidFill>
              </a:rPr>
              <a:t>the</a:t>
            </a:r>
            <a:r>
              <a:rPr lang="tr-TR" sz="1800" cap="none" dirty="0">
                <a:solidFill>
                  <a:srgbClr val="000000"/>
                </a:solidFill>
              </a:rPr>
              <a:t> Higgs </a:t>
            </a:r>
            <a:r>
              <a:rPr lang="tr-TR" sz="1800" cap="none" dirty="0" err="1">
                <a:solidFill>
                  <a:srgbClr val="000000"/>
                </a:solidFill>
              </a:rPr>
              <a:t>boson</a:t>
            </a:r>
            <a:r>
              <a:rPr lang="tr-TR" sz="1800" cap="none" dirty="0">
                <a:solidFill>
                  <a:srgbClr val="000000"/>
                </a:solidFill>
              </a:rPr>
              <a:t> </a:t>
            </a:r>
            <a:r>
              <a:rPr lang="tr-TR" sz="1800" cap="none" dirty="0" err="1">
                <a:solidFill>
                  <a:srgbClr val="000000"/>
                </a:solidFill>
              </a:rPr>
              <a:t>production</a:t>
            </a:r>
            <a:r>
              <a:rPr lang="tr-TR" sz="1800" cap="none" dirty="0">
                <a:solidFill>
                  <a:srgbClr val="000000"/>
                </a:solidFill>
              </a:rPr>
              <a:t> </a:t>
            </a:r>
            <a:r>
              <a:rPr lang="tr-TR" sz="1800" cap="none" dirty="0" err="1">
                <a:solidFill>
                  <a:srgbClr val="000000"/>
                </a:solidFill>
              </a:rPr>
              <a:t>and</a:t>
            </a:r>
            <a:r>
              <a:rPr lang="tr-TR" sz="1800" cap="none" dirty="0">
                <a:solidFill>
                  <a:srgbClr val="000000"/>
                </a:solidFill>
              </a:rPr>
              <a:t> </a:t>
            </a:r>
            <a:r>
              <a:rPr lang="tr-TR" sz="1800" cap="none" dirty="0" err="1">
                <a:solidFill>
                  <a:srgbClr val="000000"/>
                </a:solidFill>
              </a:rPr>
              <a:t>decay</a:t>
            </a:r>
            <a:r>
              <a:rPr lang="tr-TR" sz="1800" cap="none" dirty="0">
                <a:solidFill>
                  <a:srgbClr val="000000"/>
                </a:solidFill>
              </a:rPr>
              <a:t> </a:t>
            </a:r>
            <a:r>
              <a:rPr lang="tr-TR" sz="1800" cap="none" dirty="0" err="1">
                <a:solidFill>
                  <a:srgbClr val="000000"/>
                </a:solidFill>
              </a:rPr>
              <a:t>rates</a:t>
            </a:r>
            <a:r>
              <a:rPr lang="tr-TR" sz="1800" cap="none" dirty="0">
                <a:solidFill>
                  <a:srgbClr val="000000"/>
                </a:solidFill>
              </a:rPr>
              <a:t> </a:t>
            </a:r>
            <a:r>
              <a:rPr lang="tr-TR" sz="1800" cap="none" dirty="0" err="1">
                <a:solidFill>
                  <a:srgbClr val="000000"/>
                </a:solidFill>
              </a:rPr>
              <a:t>and</a:t>
            </a:r>
            <a:r>
              <a:rPr lang="tr-TR" sz="1800" cap="none" dirty="0">
                <a:solidFill>
                  <a:srgbClr val="000000"/>
                </a:solidFill>
              </a:rPr>
              <a:t> </a:t>
            </a:r>
            <a:r>
              <a:rPr lang="tr-TR" sz="1800" cap="none" dirty="0" err="1">
                <a:solidFill>
                  <a:srgbClr val="000000"/>
                </a:solidFill>
              </a:rPr>
              <a:t>coupling</a:t>
            </a:r>
            <a:r>
              <a:rPr lang="tr-TR" sz="1800" cap="none" dirty="0">
                <a:solidFill>
                  <a:srgbClr val="000000"/>
                </a:solidFill>
              </a:rPr>
              <a:t> </a:t>
            </a:r>
            <a:r>
              <a:rPr lang="tr-TR" sz="1800" cap="none" dirty="0" err="1">
                <a:solidFill>
                  <a:srgbClr val="000000"/>
                </a:solidFill>
              </a:rPr>
              <a:t>strengths</a:t>
            </a:r>
            <a:r>
              <a:rPr lang="tr-TR" sz="1800" cap="none" dirty="0">
                <a:solidFill>
                  <a:srgbClr val="000000"/>
                </a:solidFill>
              </a:rPr>
              <a:t> </a:t>
            </a:r>
            <a:r>
              <a:rPr lang="tr-TR" sz="1800" cap="none" dirty="0" err="1">
                <a:solidFill>
                  <a:srgbClr val="000000"/>
                </a:solidFill>
              </a:rPr>
              <a:t>using</a:t>
            </a:r>
            <a:r>
              <a:rPr lang="tr-TR" sz="1800" cap="none" dirty="0">
                <a:solidFill>
                  <a:srgbClr val="000000"/>
                </a:solidFill>
              </a:rPr>
              <a:t> </a:t>
            </a:r>
            <a:r>
              <a:rPr lang="tr-TR" sz="1800" i="1" cap="none" dirty="0" err="1">
                <a:solidFill>
                  <a:srgbClr val="000000"/>
                </a:solidFill>
              </a:rPr>
              <a:t>pp</a:t>
            </a:r>
            <a:r>
              <a:rPr lang="tr-TR" sz="1800" cap="none" dirty="0">
                <a:solidFill>
                  <a:srgbClr val="000000"/>
                </a:solidFill>
              </a:rPr>
              <a:t> </a:t>
            </a:r>
            <a:r>
              <a:rPr lang="tr-TR" sz="1800" cap="none" dirty="0" err="1">
                <a:solidFill>
                  <a:srgbClr val="000000"/>
                </a:solidFill>
              </a:rPr>
              <a:t>collision</a:t>
            </a:r>
            <a:r>
              <a:rPr lang="tr-TR" sz="1800" cap="none" dirty="0">
                <a:solidFill>
                  <a:srgbClr val="000000"/>
                </a:solidFill>
              </a:rPr>
              <a:t> data at </a:t>
            </a:r>
            <a:r>
              <a:rPr lang="tr-TR" sz="1800" i="1" cap="none" dirty="0">
                <a:solidFill>
                  <a:srgbClr val="000000"/>
                </a:solidFill>
              </a:rPr>
              <a:t>s</a:t>
            </a:r>
            <a:r>
              <a:rPr lang="tr-TR" sz="1800" cap="none" dirty="0">
                <a:solidFill>
                  <a:srgbClr val="000000"/>
                </a:solidFill>
              </a:rPr>
              <a:t>√=7 </a:t>
            </a:r>
            <a:r>
              <a:rPr lang="tr-TR" sz="1800" cap="none" dirty="0" err="1">
                <a:solidFill>
                  <a:srgbClr val="000000"/>
                </a:solidFill>
              </a:rPr>
              <a:t>and</a:t>
            </a:r>
            <a:r>
              <a:rPr lang="tr-TR" sz="1800" cap="none" dirty="0">
                <a:solidFill>
                  <a:srgbClr val="000000"/>
                </a:solidFill>
              </a:rPr>
              <a:t> 8TeV in </a:t>
            </a:r>
            <a:r>
              <a:rPr lang="tr-TR" sz="1800" cap="none" dirty="0" err="1">
                <a:solidFill>
                  <a:srgbClr val="000000"/>
                </a:solidFill>
              </a:rPr>
              <a:t>the</a:t>
            </a:r>
            <a:r>
              <a:rPr lang="tr-TR" sz="1800" cap="none" dirty="0">
                <a:solidFill>
                  <a:srgbClr val="000000"/>
                </a:solidFill>
              </a:rPr>
              <a:t> ATLAS </a:t>
            </a:r>
            <a:r>
              <a:rPr lang="tr-TR" sz="1800" cap="none" dirty="0" err="1" smtClean="0">
                <a:solidFill>
                  <a:srgbClr val="000000"/>
                </a:solidFill>
              </a:rPr>
              <a:t>experiment</a:t>
            </a:r>
            <a:endParaRPr lang="tr-TR" sz="1800" cap="none" dirty="0" smtClean="0">
              <a:solidFill>
                <a:srgbClr val="000000"/>
              </a:solidFill>
            </a:endParaRPr>
          </a:p>
          <a:p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BSM interp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. - </a:t>
            </a:r>
            <a:r>
              <a:rPr lang="is-IS" sz="1800" cap="none" dirty="0">
                <a:solidFill>
                  <a:srgbClr val="000000"/>
                </a:solidFill>
                <a:hlinkClick r:id="rId11"/>
              </a:rPr>
              <a:t>JHEP11(2015)</a:t>
            </a:r>
            <a:r>
              <a:rPr lang="is-IS" sz="1800" cap="none" dirty="0" smtClean="0">
                <a:solidFill>
                  <a:srgbClr val="000000"/>
                </a:solidFill>
                <a:hlinkClick r:id="rId11"/>
              </a:rPr>
              <a:t>206</a:t>
            </a:r>
            <a:r>
              <a:rPr lang="is-IS" sz="1800" cap="none" dirty="0" smtClean="0">
                <a:solidFill>
                  <a:srgbClr val="000000"/>
                </a:solidFill>
              </a:rPr>
              <a:t> - </a:t>
            </a:r>
            <a:r>
              <a:rPr lang="en-US" sz="1800" cap="none" dirty="0">
                <a:solidFill>
                  <a:srgbClr val="000000"/>
                </a:solidFill>
              </a:rPr>
              <a:t>Constraints on new phenomena via Higgs boson couplings and invisible decays with the ATLAS </a:t>
            </a:r>
            <a:r>
              <a:rPr lang="en-US" sz="1800" cap="none" dirty="0" smtClean="0">
                <a:solidFill>
                  <a:srgbClr val="000000"/>
                </a:solidFill>
              </a:rPr>
              <a:t>detector</a:t>
            </a:r>
          </a:p>
          <a:p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ATLAS+CMS 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- </a:t>
            </a:r>
            <a:r>
              <a:rPr lang="is-IS" sz="1800" cap="none" dirty="0">
                <a:solidFill>
                  <a:srgbClr val="000000"/>
                </a:solidFill>
                <a:hlinkClick r:id="rId12"/>
              </a:rPr>
              <a:t>JHEP 08 (2016) </a:t>
            </a:r>
            <a:r>
              <a:rPr lang="is-IS" sz="1800" cap="none" dirty="0" smtClean="0">
                <a:solidFill>
                  <a:srgbClr val="000000"/>
                </a:solidFill>
                <a:hlinkClick r:id="rId12"/>
              </a:rPr>
              <a:t>045</a:t>
            </a:r>
            <a:r>
              <a:rPr lang="is-IS" sz="1800" cap="none" dirty="0" smtClean="0">
                <a:solidFill>
                  <a:srgbClr val="000000"/>
                </a:solidFill>
              </a:rPr>
              <a:t> - </a:t>
            </a:r>
            <a:r>
              <a:rPr lang="en-US" sz="1800" cap="none" dirty="0">
                <a:solidFill>
                  <a:srgbClr val="000000"/>
                </a:solidFill>
              </a:rPr>
              <a:t>Measurements of the Higgs boson production and decay rates and constraints on its couplings from a combined ATLAS and CMS analysis of the LHC </a:t>
            </a:r>
            <a:r>
              <a:rPr lang="en-US" sz="1800" i="1" cap="none" dirty="0" err="1">
                <a:solidFill>
                  <a:srgbClr val="000000"/>
                </a:solidFill>
              </a:rPr>
              <a:t>pp</a:t>
            </a:r>
            <a:r>
              <a:rPr lang="en-US" sz="1800" cap="none" dirty="0">
                <a:solidFill>
                  <a:srgbClr val="000000"/>
                </a:solidFill>
              </a:rPr>
              <a:t> collision data at </a:t>
            </a:r>
            <a:r>
              <a:rPr lang="en-US" sz="1800" i="1" cap="none" dirty="0">
                <a:solidFill>
                  <a:srgbClr val="000000"/>
                </a:solidFill>
              </a:rPr>
              <a:t>s</a:t>
            </a:r>
            <a:r>
              <a:rPr lang="en-US" sz="1800" cap="none" dirty="0">
                <a:solidFill>
                  <a:srgbClr val="000000"/>
                </a:solidFill>
              </a:rPr>
              <a:t>√= 7 and 8 </a:t>
            </a:r>
            <a:r>
              <a:rPr lang="en-US" sz="1800" cap="none" dirty="0" smtClean="0">
                <a:solidFill>
                  <a:srgbClr val="000000"/>
                </a:solidFill>
              </a:rPr>
              <a:t>TeV</a:t>
            </a:r>
          </a:p>
          <a:p>
            <a:pPr marL="457200" indent="-457200">
              <a:buFont typeface="Arial"/>
              <a:buChar char="•"/>
            </a:pPr>
            <a:endParaRPr lang="en-US" sz="1800" cap="none" dirty="0" smtClean="0">
              <a:solidFill>
                <a:srgbClr val="000000"/>
              </a:solidFill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cap="none" baseline="0" dirty="0" smtClean="0"/>
              <a:t>Lepton</a:t>
            </a:r>
            <a:r>
              <a:rPr lang="en-US" sz="3200" cap="none" dirty="0" smtClean="0"/>
              <a:t> Flavor violation</a:t>
            </a:r>
          </a:p>
          <a:p>
            <a:r>
              <a:rPr lang="en-US" sz="1800" b="1" cap="none" dirty="0" smtClean="0">
                <a:solidFill>
                  <a:srgbClr val="000000"/>
                </a:solidFill>
              </a:rPr>
              <a:t>τ</a:t>
            </a:r>
            <a:r>
              <a:rPr lang="en-US" sz="1800" b="1" cap="none" dirty="0" smtClean="0">
                <a:solidFill>
                  <a:srgbClr val="000000"/>
                </a:solidFill>
                <a:sym typeface="Wingdings"/>
              </a:rPr>
              <a:t>3μ</a:t>
            </a:r>
            <a:r>
              <a:rPr lang="en-US" sz="1800" cap="none" dirty="0" smtClean="0">
                <a:solidFill>
                  <a:srgbClr val="000000"/>
                </a:solidFill>
                <a:sym typeface="Wingdings"/>
              </a:rPr>
              <a:t> - </a:t>
            </a:r>
            <a:r>
              <a:rPr lang="is-IS" sz="1800" cap="none" dirty="0">
                <a:solidFill>
                  <a:srgbClr val="000000"/>
                </a:solidFill>
                <a:hlinkClick r:id="rId13"/>
              </a:rPr>
              <a:t>Eur. Phys. J. C (2016) 76:</a:t>
            </a:r>
            <a:r>
              <a:rPr lang="is-IS" sz="1800" cap="none" dirty="0" smtClean="0">
                <a:solidFill>
                  <a:srgbClr val="000000"/>
                </a:solidFill>
                <a:hlinkClick r:id="rId13"/>
              </a:rPr>
              <a:t>232</a:t>
            </a:r>
            <a:r>
              <a:rPr lang="is-IS" sz="1800" cap="none" dirty="0" smtClean="0">
                <a:solidFill>
                  <a:srgbClr val="000000"/>
                </a:solidFill>
              </a:rPr>
              <a:t> - </a:t>
            </a:r>
            <a:r>
              <a:rPr lang="en-US" sz="1800" cap="none" dirty="0">
                <a:solidFill>
                  <a:srgbClr val="000000"/>
                </a:solidFill>
              </a:rPr>
              <a:t>Probing lepton </a:t>
            </a:r>
            <a:r>
              <a:rPr lang="en-US" sz="1800" cap="none" dirty="0" err="1">
                <a:solidFill>
                  <a:srgbClr val="000000"/>
                </a:solidFill>
              </a:rPr>
              <a:t>flavour</a:t>
            </a:r>
            <a:r>
              <a:rPr lang="en-US" sz="1800" cap="none" dirty="0">
                <a:solidFill>
                  <a:srgbClr val="000000"/>
                </a:solidFill>
              </a:rPr>
              <a:t> violation via </a:t>
            </a:r>
            <a:r>
              <a:rPr lang="en-US" sz="1800" cap="none" dirty="0" err="1">
                <a:solidFill>
                  <a:srgbClr val="000000"/>
                </a:solidFill>
              </a:rPr>
              <a:t>neutrinoless</a:t>
            </a:r>
            <a:r>
              <a:rPr lang="en-US" sz="1800" cap="none" dirty="0">
                <a:solidFill>
                  <a:srgbClr val="000000"/>
                </a:solidFill>
              </a:rPr>
              <a:t> </a:t>
            </a:r>
            <a:r>
              <a:rPr lang="en-US" sz="1800" i="1" cap="none" dirty="0">
                <a:solidFill>
                  <a:srgbClr val="000000"/>
                </a:solidFill>
              </a:rPr>
              <a:t>τ</a:t>
            </a:r>
            <a:r>
              <a:rPr lang="en-US" sz="1800" cap="none" dirty="0">
                <a:solidFill>
                  <a:srgbClr val="000000"/>
                </a:solidFill>
              </a:rPr>
              <a:t>⟶3</a:t>
            </a:r>
            <a:r>
              <a:rPr lang="en-US" sz="1800" i="1" cap="none" dirty="0">
                <a:solidFill>
                  <a:srgbClr val="000000"/>
                </a:solidFill>
              </a:rPr>
              <a:t>μ</a:t>
            </a:r>
            <a:r>
              <a:rPr lang="en-US" sz="1800" cap="none" dirty="0">
                <a:solidFill>
                  <a:srgbClr val="000000"/>
                </a:solidFill>
              </a:rPr>
              <a:t> decays with the ATLAS </a:t>
            </a:r>
            <a:r>
              <a:rPr lang="en-US" sz="1800" cap="none" dirty="0" smtClean="0">
                <a:solidFill>
                  <a:srgbClr val="000000"/>
                </a:solidFill>
              </a:rPr>
              <a:t>detector</a:t>
            </a:r>
          </a:p>
          <a:p>
            <a:r>
              <a:rPr lang="en-US" sz="1800" b="1" cap="none" dirty="0" smtClean="0">
                <a:solidFill>
                  <a:srgbClr val="000000"/>
                </a:solidFill>
              </a:rPr>
              <a:t>H/</a:t>
            </a:r>
            <a:r>
              <a:rPr lang="en-US" sz="1800" b="1" cap="none" dirty="0" err="1" smtClean="0">
                <a:solidFill>
                  <a:srgbClr val="000000"/>
                </a:solidFill>
              </a:rPr>
              <a:t>Z</a:t>
            </a:r>
            <a:r>
              <a:rPr lang="en-US" sz="1800" b="1" cap="none" dirty="0" err="1" smtClean="0">
                <a:solidFill>
                  <a:srgbClr val="000000"/>
                </a:solidFill>
                <a:sym typeface="Wingdings"/>
              </a:rPr>
              <a:t>τμ</a:t>
            </a:r>
            <a:r>
              <a:rPr lang="en-US" sz="1800" cap="none" dirty="0" smtClean="0">
                <a:solidFill>
                  <a:srgbClr val="000000"/>
                </a:solidFill>
                <a:sym typeface="Wingdings"/>
              </a:rPr>
              <a:t> - </a:t>
            </a:r>
            <a:r>
              <a:rPr lang="is-IS" sz="1800" cap="none" dirty="0">
                <a:solidFill>
                  <a:srgbClr val="000000"/>
                </a:solidFill>
                <a:hlinkClick r:id="rId14"/>
              </a:rPr>
              <a:t>Eur. Phys. J. C 77 (2017) </a:t>
            </a:r>
            <a:r>
              <a:rPr lang="is-IS" sz="1800" cap="none" dirty="0" smtClean="0">
                <a:solidFill>
                  <a:srgbClr val="000000"/>
                </a:solidFill>
                <a:hlinkClick r:id="rId14"/>
              </a:rPr>
              <a:t>70</a:t>
            </a:r>
            <a:r>
              <a:rPr lang="is-IS" sz="1800" cap="none" dirty="0" smtClean="0">
                <a:solidFill>
                  <a:srgbClr val="000000"/>
                </a:solidFill>
              </a:rPr>
              <a:t> - </a:t>
            </a:r>
            <a:r>
              <a:rPr lang="en-US" sz="1800" cap="none" dirty="0">
                <a:solidFill>
                  <a:srgbClr val="000000"/>
                </a:solidFill>
              </a:rPr>
              <a:t>Search for lepton-</a:t>
            </a:r>
            <a:r>
              <a:rPr lang="en-US" sz="1800" cap="none" dirty="0" err="1">
                <a:solidFill>
                  <a:srgbClr val="000000"/>
                </a:solidFill>
              </a:rPr>
              <a:t>flavour</a:t>
            </a:r>
            <a:r>
              <a:rPr lang="en-US" sz="1800" cap="none" dirty="0">
                <a:solidFill>
                  <a:srgbClr val="000000"/>
                </a:solidFill>
              </a:rPr>
              <a:t>-violating decays of the Higgs and </a:t>
            </a:r>
            <a:r>
              <a:rPr lang="en-US" sz="1800" i="1" cap="none" dirty="0">
                <a:solidFill>
                  <a:srgbClr val="000000"/>
                </a:solidFill>
              </a:rPr>
              <a:t>Z</a:t>
            </a:r>
            <a:r>
              <a:rPr lang="en-US" sz="1800" cap="none" dirty="0">
                <a:solidFill>
                  <a:srgbClr val="000000"/>
                </a:solidFill>
              </a:rPr>
              <a:t> bosons with the ATLAS </a:t>
            </a:r>
            <a:r>
              <a:rPr lang="en-US" sz="1800" cap="none" dirty="0" smtClean="0">
                <a:solidFill>
                  <a:srgbClr val="000000"/>
                </a:solidFill>
              </a:rPr>
              <a:t>detector</a:t>
            </a:r>
          </a:p>
          <a:p>
            <a:endParaRPr lang="en-US" sz="1800" cap="none" dirty="0" smtClean="0">
              <a:solidFill>
                <a:srgbClr val="000000"/>
              </a:solidFill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Supersymmetry</a:t>
            </a:r>
          </a:p>
          <a:p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0lepton+met+jets 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- </a:t>
            </a:r>
            <a:r>
              <a:rPr lang="hr-HR" sz="1800" cap="none" dirty="0">
                <a:solidFill>
                  <a:schemeClr val="bg1"/>
                </a:solidFill>
                <a:hlinkClick r:id="rId15"/>
              </a:rPr>
              <a:t>JHEP09(2014)</a:t>
            </a:r>
            <a:r>
              <a:rPr lang="hr-HR" sz="1800" cap="none" dirty="0" smtClean="0">
                <a:solidFill>
                  <a:schemeClr val="bg1"/>
                </a:solidFill>
                <a:hlinkClick r:id="rId15"/>
              </a:rPr>
              <a:t>176</a:t>
            </a:r>
            <a:r>
              <a:rPr lang="hr-HR" sz="1800" cap="none" dirty="0" smtClean="0">
                <a:solidFill>
                  <a:schemeClr val="bg1"/>
                </a:solidFill>
              </a:rPr>
              <a:t> - </a:t>
            </a:r>
            <a:r>
              <a:rPr lang="en-US" sz="1800" cap="none" dirty="0">
                <a:solidFill>
                  <a:schemeClr val="bg1"/>
                </a:solidFill>
              </a:rPr>
              <a:t>Search for </a:t>
            </a:r>
            <a:r>
              <a:rPr lang="en-US" sz="1800" cap="none" dirty="0" err="1">
                <a:solidFill>
                  <a:schemeClr val="bg1"/>
                </a:solidFill>
              </a:rPr>
              <a:t>squarks</a:t>
            </a:r>
            <a:r>
              <a:rPr lang="en-US" sz="1800" cap="none" dirty="0">
                <a:solidFill>
                  <a:schemeClr val="bg1"/>
                </a:solidFill>
              </a:rPr>
              <a:t> and </a:t>
            </a:r>
            <a:r>
              <a:rPr lang="en-US" sz="1800" cap="none" dirty="0" err="1">
                <a:solidFill>
                  <a:schemeClr val="bg1"/>
                </a:solidFill>
              </a:rPr>
              <a:t>gluinos</a:t>
            </a:r>
            <a:r>
              <a:rPr lang="en-US" sz="1800" cap="none" dirty="0">
                <a:solidFill>
                  <a:schemeClr val="bg1"/>
                </a:solidFill>
              </a:rPr>
              <a:t> with the ATLAS detector in final states with jets and missing transverse momentum using 20.3 fb−1 of √s=8 TeV proton-proton collision </a:t>
            </a:r>
            <a:r>
              <a:rPr lang="en-US" sz="1800" cap="none" dirty="0" smtClean="0">
                <a:solidFill>
                  <a:schemeClr val="bg1"/>
                </a:solidFill>
              </a:rPr>
              <a:t>data</a:t>
            </a:r>
          </a:p>
          <a:p>
            <a:r>
              <a:rPr lang="en-US" sz="1800" b="1" cap="none" dirty="0" smtClean="0">
                <a:solidFill>
                  <a:schemeClr val="bg1"/>
                </a:solidFill>
              </a:rPr>
              <a:t>1lepton direct stop </a:t>
            </a:r>
            <a:r>
              <a:rPr lang="en-US" sz="1800" cap="none" dirty="0" smtClean="0">
                <a:solidFill>
                  <a:schemeClr val="bg1"/>
                </a:solidFill>
              </a:rPr>
              <a:t>- </a:t>
            </a:r>
            <a:r>
              <a:rPr lang="hr-HR" sz="1800" cap="none" dirty="0">
                <a:solidFill>
                  <a:schemeClr val="bg1"/>
                </a:solidFill>
                <a:hlinkClick r:id="rId16"/>
              </a:rPr>
              <a:t>JHEP11(2014)</a:t>
            </a:r>
            <a:r>
              <a:rPr lang="hr-HR" sz="1800" cap="none" dirty="0" smtClean="0">
                <a:solidFill>
                  <a:schemeClr val="bg1"/>
                </a:solidFill>
                <a:hlinkClick r:id="rId16"/>
              </a:rPr>
              <a:t>118</a:t>
            </a:r>
            <a:r>
              <a:rPr lang="hr-HR" sz="1800" cap="none" dirty="0" smtClean="0">
                <a:solidFill>
                  <a:schemeClr val="bg1"/>
                </a:solidFill>
              </a:rPr>
              <a:t> - </a:t>
            </a:r>
            <a:r>
              <a:rPr lang="en-US" sz="1800" cap="none" dirty="0">
                <a:solidFill>
                  <a:schemeClr val="bg1"/>
                </a:solidFill>
              </a:rPr>
              <a:t>Search for top </a:t>
            </a:r>
            <a:r>
              <a:rPr lang="en-US" sz="1800" cap="none" dirty="0" err="1">
                <a:solidFill>
                  <a:schemeClr val="bg1"/>
                </a:solidFill>
              </a:rPr>
              <a:t>squark</a:t>
            </a:r>
            <a:r>
              <a:rPr lang="en-US" sz="1800" cap="none" dirty="0">
                <a:solidFill>
                  <a:schemeClr val="bg1"/>
                </a:solidFill>
              </a:rPr>
              <a:t> pair production in final states with one isolated lepton, jets, and missing transverse momentum in </a:t>
            </a:r>
            <a:r>
              <a:rPr lang="en-US" sz="1800" cap="none" dirty="0" err="1">
                <a:solidFill>
                  <a:schemeClr val="bg1"/>
                </a:solidFill>
              </a:rPr>
              <a:t>sqrt</a:t>
            </a:r>
            <a:r>
              <a:rPr lang="en-US" sz="1800" cap="none" dirty="0">
                <a:solidFill>
                  <a:schemeClr val="bg1"/>
                </a:solidFill>
              </a:rPr>
              <a:t>(s)=8 TeV </a:t>
            </a:r>
            <a:r>
              <a:rPr lang="en-US" sz="1800" cap="none" dirty="0" err="1">
                <a:solidFill>
                  <a:schemeClr val="bg1"/>
                </a:solidFill>
              </a:rPr>
              <a:t>pp</a:t>
            </a:r>
            <a:r>
              <a:rPr lang="en-US" sz="1800" cap="none" dirty="0">
                <a:solidFill>
                  <a:schemeClr val="bg1"/>
                </a:solidFill>
              </a:rPr>
              <a:t> collisions with the ATLAS </a:t>
            </a:r>
            <a:r>
              <a:rPr lang="en-US" sz="1800" cap="none" dirty="0" smtClean="0">
                <a:solidFill>
                  <a:schemeClr val="bg1"/>
                </a:solidFill>
              </a:rPr>
              <a:t>detector</a:t>
            </a:r>
          </a:p>
          <a:p>
            <a:r>
              <a:rPr lang="en-US" sz="1800" b="1" cap="none" dirty="0" err="1" smtClean="0">
                <a:solidFill>
                  <a:schemeClr val="bg1"/>
                </a:solidFill>
              </a:rPr>
              <a:t>incl</a:t>
            </a:r>
            <a:r>
              <a:rPr lang="en-US" sz="1800" b="1" cap="none" dirty="0" smtClean="0">
                <a:solidFill>
                  <a:schemeClr val="bg1"/>
                </a:solidFill>
              </a:rPr>
              <a:t> </a:t>
            </a:r>
            <a:r>
              <a:rPr lang="en-US" sz="1800" b="1" cap="none" dirty="0" err="1" smtClean="0">
                <a:solidFill>
                  <a:schemeClr val="bg1"/>
                </a:solidFill>
              </a:rPr>
              <a:t>squark</a:t>
            </a:r>
            <a:r>
              <a:rPr lang="en-US" sz="1800" b="1" cap="none" dirty="0" smtClean="0">
                <a:solidFill>
                  <a:schemeClr val="bg1"/>
                </a:solidFill>
              </a:rPr>
              <a:t>/</a:t>
            </a:r>
            <a:r>
              <a:rPr lang="en-US" sz="1800" b="1" cap="none" dirty="0" err="1" smtClean="0">
                <a:solidFill>
                  <a:schemeClr val="bg1"/>
                </a:solidFill>
              </a:rPr>
              <a:t>gluino</a:t>
            </a:r>
            <a:r>
              <a:rPr lang="en-US" sz="1800" b="1" cap="none" dirty="0" smtClean="0">
                <a:solidFill>
                  <a:schemeClr val="bg1"/>
                </a:solidFill>
              </a:rPr>
              <a:t> </a:t>
            </a:r>
            <a:r>
              <a:rPr lang="en-US" sz="1800" cap="none" dirty="0" smtClean="0">
                <a:solidFill>
                  <a:schemeClr val="bg1"/>
                </a:solidFill>
              </a:rPr>
              <a:t>- </a:t>
            </a:r>
            <a:r>
              <a:rPr lang="is-IS" sz="1800" cap="none" dirty="0">
                <a:solidFill>
                  <a:schemeClr val="bg1"/>
                </a:solidFill>
                <a:hlinkClick r:id="rId17"/>
              </a:rPr>
              <a:t>JHEP 10 (2015) </a:t>
            </a:r>
            <a:r>
              <a:rPr lang="is-IS" sz="1800" cap="none" dirty="0" smtClean="0">
                <a:solidFill>
                  <a:schemeClr val="bg1"/>
                </a:solidFill>
                <a:hlinkClick r:id="rId17"/>
              </a:rPr>
              <a:t>054</a:t>
            </a:r>
            <a:r>
              <a:rPr lang="is-IS" sz="1800" cap="none" dirty="0" smtClean="0">
                <a:solidFill>
                  <a:schemeClr val="bg1"/>
                </a:solidFill>
              </a:rPr>
              <a:t> - </a:t>
            </a:r>
            <a:r>
              <a:rPr lang="en-US" sz="1800" cap="none" dirty="0">
                <a:solidFill>
                  <a:schemeClr val="bg1"/>
                </a:solidFill>
              </a:rPr>
              <a:t>Summary of the searches for </a:t>
            </a:r>
            <a:r>
              <a:rPr lang="en-US" sz="1800" cap="none" dirty="0" err="1">
                <a:solidFill>
                  <a:schemeClr val="bg1"/>
                </a:solidFill>
              </a:rPr>
              <a:t>squarks</a:t>
            </a:r>
            <a:r>
              <a:rPr lang="en-US" sz="1800" cap="none" dirty="0">
                <a:solidFill>
                  <a:schemeClr val="bg1"/>
                </a:solidFill>
              </a:rPr>
              <a:t> and </a:t>
            </a:r>
            <a:r>
              <a:rPr lang="en-US" sz="1800" cap="none" dirty="0" err="1">
                <a:solidFill>
                  <a:schemeClr val="bg1"/>
                </a:solidFill>
              </a:rPr>
              <a:t>gluinos</a:t>
            </a:r>
            <a:r>
              <a:rPr lang="en-US" sz="1800" cap="none" dirty="0">
                <a:solidFill>
                  <a:schemeClr val="bg1"/>
                </a:solidFill>
              </a:rPr>
              <a:t> using </a:t>
            </a:r>
            <a:r>
              <a:rPr lang="en-US" sz="1800" i="1" cap="none" dirty="0">
                <a:solidFill>
                  <a:schemeClr val="bg1"/>
                </a:solidFill>
              </a:rPr>
              <a:t>s</a:t>
            </a:r>
            <a:r>
              <a:rPr lang="en-US" sz="1800" cap="none" dirty="0">
                <a:solidFill>
                  <a:schemeClr val="bg1"/>
                </a:solidFill>
              </a:rPr>
              <a:t>√=8 TeV </a:t>
            </a:r>
            <a:r>
              <a:rPr lang="en-US" sz="1800" i="1" cap="none" dirty="0" err="1">
                <a:solidFill>
                  <a:schemeClr val="bg1"/>
                </a:solidFill>
              </a:rPr>
              <a:t>pp</a:t>
            </a:r>
            <a:r>
              <a:rPr lang="en-US" sz="1800" cap="none" dirty="0">
                <a:solidFill>
                  <a:schemeClr val="bg1"/>
                </a:solidFill>
              </a:rPr>
              <a:t> collisions with the ATLAS experiment at the </a:t>
            </a:r>
            <a:r>
              <a:rPr lang="en-US" sz="1800" cap="none" dirty="0" smtClean="0">
                <a:solidFill>
                  <a:schemeClr val="bg1"/>
                </a:solidFill>
              </a:rPr>
              <a:t>LHC</a:t>
            </a:r>
          </a:p>
          <a:p>
            <a:r>
              <a:rPr lang="en-US" sz="1800" b="1" cap="none" dirty="0" smtClean="0">
                <a:solidFill>
                  <a:schemeClr val="bg1"/>
                </a:solidFill>
              </a:rPr>
              <a:t>0lepton+met+jets </a:t>
            </a:r>
            <a:r>
              <a:rPr lang="en-US" sz="1800" cap="none" dirty="0" smtClean="0">
                <a:solidFill>
                  <a:schemeClr val="bg1"/>
                </a:solidFill>
              </a:rPr>
              <a:t>- </a:t>
            </a:r>
            <a:r>
              <a:rPr lang="tr-TR" sz="1800" cap="none" dirty="0">
                <a:solidFill>
                  <a:schemeClr val="bg1"/>
                </a:solidFill>
                <a:hlinkClick r:id="rId18"/>
              </a:rPr>
              <a:t>Eur. Phys. J. C 76 (2016) </a:t>
            </a:r>
            <a:r>
              <a:rPr lang="tr-TR" sz="1800" cap="none" dirty="0" smtClean="0">
                <a:solidFill>
                  <a:schemeClr val="bg1"/>
                </a:solidFill>
                <a:hlinkClick r:id="rId18"/>
              </a:rPr>
              <a:t>392</a:t>
            </a:r>
            <a:r>
              <a:rPr lang="tr-TR" sz="1800" cap="none" dirty="0">
                <a:solidFill>
                  <a:schemeClr val="bg1"/>
                </a:solidFill>
              </a:rPr>
              <a:t> - </a:t>
            </a:r>
            <a:r>
              <a:rPr lang="tr-TR" sz="1800" cap="none" dirty="0" err="1">
                <a:solidFill>
                  <a:schemeClr val="bg1"/>
                </a:solidFill>
              </a:rPr>
              <a:t>Search</a:t>
            </a:r>
            <a:r>
              <a:rPr lang="tr-TR" sz="1800" cap="none" dirty="0">
                <a:solidFill>
                  <a:schemeClr val="bg1"/>
                </a:solidFill>
              </a:rPr>
              <a:t> </a:t>
            </a:r>
            <a:r>
              <a:rPr lang="tr-TR" sz="1800" cap="none" dirty="0" err="1">
                <a:solidFill>
                  <a:schemeClr val="bg1"/>
                </a:solidFill>
              </a:rPr>
              <a:t>for</a:t>
            </a:r>
            <a:r>
              <a:rPr lang="tr-TR" sz="1800" cap="none" dirty="0">
                <a:solidFill>
                  <a:schemeClr val="bg1"/>
                </a:solidFill>
              </a:rPr>
              <a:t> </a:t>
            </a:r>
            <a:r>
              <a:rPr lang="tr-TR" sz="1800" cap="none" dirty="0" err="1">
                <a:solidFill>
                  <a:schemeClr val="bg1"/>
                </a:solidFill>
              </a:rPr>
              <a:t>squarks</a:t>
            </a:r>
            <a:r>
              <a:rPr lang="tr-TR" sz="1800" cap="none" dirty="0">
                <a:solidFill>
                  <a:schemeClr val="bg1"/>
                </a:solidFill>
              </a:rPr>
              <a:t> </a:t>
            </a:r>
            <a:r>
              <a:rPr lang="tr-TR" sz="1800" cap="none" dirty="0" err="1">
                <a:solidFill>
                  <a:schemeClr val="bg1"/>
                </a:solidFill>
              </a:rPr>
              <a:t>and</a:t>
            </a:r>
            <a:r>
              <a:rPr lang="tr-TR" sz="1800" cap="none" dirty="0">
                <a:solidFill>
                  <a:schemeClr val="bg1"/>
                </a:solidFill>
              </a:rPr>
              <a:t> </a:t>
            </a:r>
            <a:r>
              <a:rPr lang="tr-TR" sz="1800" cap="none" dirty="0" err="1">
                <a:solidFill>
                  <a:schemeClr val="bg1"/>
                </a:solidFill>
              </a:rPr>
              <a:t>gluinos</a:t>
            </a:r>
            <a:r>
              <a:rPr lang="tr-TR" sz="1800" cap="none" dirty="0">
                <a:solidFill>
                  <a:schemeClr val="bg1"/>
                </a:solidFill>
              </a:rPr>
              <a:t> in final </a:t>
            </a:r>
            <a:r>
              <a:rPr lang="tr-TR" sz="1800" cap="none" dirty="0" err="1">
                <a:solidFill>
                  <a:schemeClr val="bg1"/>
                </a:solidFill>
              </a:rPr>
              <a:t>states</a:t>
            </a:r>
            <a:r>
              <a:rPr lang="tr-TR" sz="1800" cap="none" dirty="0">
                <a:solidFill>
                  <a:schemeClr val="bg1"/>
                </a:solidFill>
              </a:rPr>
              <a:t> </a:t>
            </a:r>
            <a:r>
              <a:rPr lang="tr-TR" sz="1800" cap="none" dirty="0" err="1">
                <a:solidFill>
                  <a:schemeClr val="bg1"/>
                </a:solidFill>
              </a:rPr>
              <a:t>with</a:t>
            </a:r>
            <a:r>
              <a:rPr lang="tr-TR" sz="1800" cap="none" dirty="0">
                <a:solidFill>
                  <a:schemeClr val="bg1"/>
                </a:solidFill>
              </a:rPr>
              <a:t> </a:t>
            </a:r>
            <a:r>
              <a:rPr lang="tr-TR" sz="1800" cap="none" dirty="0" err="1">
                <a:solidFill>
                  <a:schemeClr val="bg1"/>
                </a:solidFill>
              </a:rPr>
              <a:t>jets</a:t>
            </a:r>
            <a:r>
              <a:rPr lang="tr-TR" sz="1800" cap="none" dirty="0">
                <a:solidFill>
                  <a:schemeClr val="bg1"/>
                </a:solidFill>
              </a:rPr>
              <a:t> </a:t>
            </a:r>
            <a:r>
              <a:rPr lang="tr-TR" sz="1800" cap="none" dirty="0" err="1">
                <a:solidFill>
                  <a:schemeClr val="bg1"/>
                </a:solidFill>
              </a:rPr>
              <a:t>and</a:t>
            </a:r>
            <a:r>
              <a:rPr lang="tr-TR" sz="1800" cap="none" dirty="0">
                <a:solidFill>
                  <a:schemeClr val="bg1"/>
                </a:solidFill>
              </a:rPr>
              <a:t> </a:t>
            </a:r>
            <a:r>
              <a:rPr lang="tr-TR" sz="1800" cap="none" dirty="0" err="1">
                <a:solidFill>
                  <a:schemeClr val="bg1"/>
                </a:solidFill>
              </a:rPr>
              <a:t>missing</a:t>
            </a:r>
            <a:r>
              <a:rPr lang="tr-TR" sz="1800" cap="none" dirty="0">
                <a:solidFill>
                  <a:schemeClr val="bg1"/>
                </a:solidFill>
              </a:rPr>
              <a:t> </a:t>
            </a:r>
            <a:r>
              <a:rPr lang="tr-TR" sz="1800" cap="none" dirty="0" err="1">
                <a:solidFill>
                  <a:schemeClr val="bg1"/>
                </a:solidFill>
              </a:rPr>
              <a:t>transverse</a:t>
            </a:r>
            <a:r>
              <a:rPr lang="tr-TR" sz="1800" cap="none" dirty="0">
                <a:solidFill>
                  <a:schemeClr val="bg1"/>
                </a:solidFill>
              </a:rPr>
              <a:t> momentum at </a:t>
            </a:r>
            <a:r>
              <a:rPr lang="tr-TR" sz="1800" i="1" cap="none" dirty="0">
                <a:solidFill>
                  <a:schemeClr val="bg1"/>
                </a:solidFill>
              </a:rPr>
              <a:t>s</a:t>
            </a:r>
            <a:r>
              <a:rPr lang="tr-TR" sz="1800" cap="none" dirty="0">
                <a:solidFill>
                  <a:schemeClr val="bg1"/>
                </a:solidFill>
              </a:rPr>
              <a:t>√= 13 TeV </a:t>
            </a:r>
            <a:r>
              <a:rPr lang="tr-TR" sz="1800" cap="none" dirty="0" err="1">
                <a:solidFill>
                  <a:schemeClr val="bg1"/>
                </a:solidFill>
              </a:rPr>
              <a:t>with</a:t>
            </a:r>
            <a:r>
              <a:rPr lang="tr-TR" sz="1800" cap="none" dirty="0">
                <a:solidFill>
                  <a:schemeClr val="bg1"/>
                </a:solidFill>
              </a:rPr>
              <a:t> </a:t>
            </a:r>
            <a:r>
              <a:rPr lang="tr-TR" sz="1800" cap="none" dirty="0" err="1">
                <a:solidFill>
                  <a:schemeClr val="bg1"/>
                </a:solidFill>
              </a:rPr>
              <a:t>the</a:t>
            </a:r>
            <a:r>
              <a:rPr lang="tr-TR" sz="1800" cap="none" dirty="0">
                <a:solidFill>
                  <a:schemeClr val="bg1"/>
                </a:solidFill>
              </a:rPr>
              <a:t> ATLAS </a:t>
            </a:r>
            <a:r>
              <a:rPr lang="tr-TR" sz="1800" cap="none" dirty="0" err="1" smtClean="0">
                <a:solidFill>
                  <a:schemeClr val="bg1"/>
                </a:solidFill>
              </a:rPr>
              <a:t>detector</a:t>
            </a:r>
            <a:endParaRPr lang="tr-TR" sz="1800" cap="none" dirty="0" smtClean="0">
              <a:solidFill>
                <a:schemeClr val="bg1"/>
              </a:solidFill>
            </a:endParaRPr>
          </a:p>
          <a:p>
            <a:r>
              <a:rPr lang="tr-TR" sz="1800" b="1" cap="none" dirty="0" smtClean="0">
                <a:solidFill>
                  <a:schemeClr val="bg1"/>
                </a:solidFill>
              </a:rPr>
              <a:t>c</a:t>
            </a:r>
            <a:r>
              <a:rPr lang="en-US" sz="1800" b="1" cap="none" dirty="0" err="1" smtClean="0">
                <a:solidFill>
                  <a:schemeClr val="bg1"/>
                </a:solidFill>
              </a:rPr>
              <a:t>ompressed</a:t>
            </a:r>
            <a:r>
              <a:rPr lang="en-US" sz="1800" cap="none" dirty="0" smtClean="0">
                <a:solidFill>
                  <a:schemeClr val="bg1"/>
                </a:solidFill>
              </a:rPr>
              <a:t> - </a:t>
            </a:r>
            <a:r>
              <a:rPr lang="is-IS" sz="1800" cap="none" dirty="0">
                <a:solidFill>
                  <a:schemeClr val="bg1"/>
                </a:solidFill>
                <a:hlinkClick r:id="rId19"/>
              </a:rPr>
              <a:t>Phys. Rev. D 97 (2018) </a:t>
            </a:r>
            <a:r>
              <a:rPr lang="is-IS" sz="1800" cap="none" dirty="0" smtClean="0">
                <a:solidFill>
                  <a:schemeClr val="bg1"/>
                </a:solidFill>
                <a:hlinkClick r:id="rId19"/>
              </a:rPr>
              <a:t>052010</a:t>
            </a:r>
            <a:r>
              <a:rPr lang="is-IS" sz="1800" cap="none" dirty="0" smtClean="0">
                <a:solidFill>
                  <a:schemeClr val="bg1"/>
                </a:solidFill>
              </a:rPr>
              <a:t> - </a:t>
            </a:r>
            <a:r>
              <a:rPr lang="en-US" sz="1800" cap="none" dirty="0">
                <a:solidFill>
                  <a:schemeClr val="bg1"/>
                </a:solidFill>
              </a:rPr>
              <a:t>Search for electroweak production of </a:t>
            </a:r>
            <a:r>
              <a:rPr lang="en-US" sz="1800" cap="none" dirty="0" err="1">
                <a:solidFill>
                  <a:schemeClr val="bg1"/>
                </a:solidFill>
              </a:rPr>
              <a:t>supersymmetric</a:t>
            </a:r>
            <a:r>
              <a:rPr lang="en-US" sz="1800" cap="none" dirty="0">
                <a:solidFill>
                  <a:schemeClr val="bg1"/>
                </a:solidFill>
              </a:rPr>
              <a:t> states in scenarios with compressed mass spectra at </a:t>
            </a:r>
            <a:r>
              <a:rPr lang="en-US" sz="1800" i="1" cap="none" dirty="0">
                <a:solidFill>
                  <a:schemeClr val="bg1"/>
                </a:solidFill>
              </a:rPr>
              <a:t>s</a:t>
            </a:r>
            <a:r>
              <a:rPr lang="en-US" sz="1800" cap="none" dirty="0">
                <a:solidFill>
                  <a:schemeClr val="bg1"/>
                </a:solidFill>
              </a:rPr>
              <a:t>√=13 TeV with the ATLAS </a:t>
            </a:r>
            <a:r>
              <a:rPr lang="en-US" sz="1800" cap="none" dirty="0" smtClean="0">
                <a:solidFill>
                  <a:schemeClr val="bg1"/>
                </a:solidFill>
              </a:rPr>
              <a:t>detector</a:t>
            </a:r>
            <a:endParaRPr lang="en-US" sz="1800" dirty="0"/>
          </a:p>
          <a:p>
            <a:pPr marL="457200" indent="-457200">
              <a:buFont typeface="Arial"/>
              <a:buChar char="•"/>
            </a:pP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rgbClr val="E6223D"/>
              </a:solidFill>
              <a:effectLst/>
              <a:uFillTx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cap="none" dirty="0" smtClean="0"/>
              <a:t>Top quarks</a:t>
            </a:r>
          </a:p>
          <a:p>
            <a:r>
              <a:rPr kumimoji="0" lang="el-G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σ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(</a:t>
            </a:r>
            <a:r>
              <a:rPr lang="en-US" sz="1800" b="1" cap="none" dirty="0" err="1" smtClean="0">
                <a:solidFill>
                  <a:srgbClr val="000000"/>
                </a:solidFill>
              </a:rPr>
              <a:t>t</a:t>
            </a:r>
            <a:r>
              <a:rPr kumimoji="0" lang="en-US" sz="1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t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) 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-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</a:t>
            </a:r>
            <a:r>
              <a:rPr lang="is-IS" sz="1800" cap="none" dirty="0">
                <a:solidFill>
                  <a:srgbClr val="000000"/>
                </a:solidFill>
                <a:hlinkClick r:id="rId20"/>
              </a:rPr>
              <a:t>Phys. Lett. B711 (2012) </a:t>
            </a:r>
            <a:r>
              <a:rPr lang="is-IS" sz="1800" cap="none" dirty="0" smtClean="0">
                <a:solidFill>
                  <a:srgbClr val="000000"/>
                </a:solidFill>
                <a:hlinkClick r:id="rId20"/>
              </a:rPr>
              <a:t>244</a:t>
            </a:r>
            <a:r>
              <a:rPr lang="is-IS" sz="1800" cap="none" dirty="0" smtClean="0">
                <a:solidFill>
                  <a:srgbClr val="000000"/>
                </a:solidFill>
              </a:rPr>
              <a:t> - 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</a:t>
            </a:r>
            <a:r>
              <a:rPr lang="en-US" sz="1800" cap="none" dirty="0">
                <a:solidFill>
                  <a:srgbClr val="000000"/>
                </a:solidFill>
              </a:rPr>
              <a:t>Measurement of the top quark pair production cross-section with ATLAS in the single lepton </a:t>
            </a:r>
            <a:r>
              <a:rPr lang="en-US" sz="1800" cap="none" dirty="0" smtClean="0">
                <a:solidFill>
                  <a:srgbClr val="000000"/>
                </a:solidFill>
              </a:rPr>
              <a:t>channel</a:t>
            </a:r>
          </a:p>
          <a:p>
            <a:r>
              <a:rPr kumimoji="0" lang="en-US" sz="1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Wtb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- </a:t>
            </a:r>
            <a:r>
              <a:rPr lang="is-IS" sz="1800" cap="none" dirty="0">
                <a:solidFill>
                  <a:srgbClr val="000000"/>
                </a:solidFill>
                <a:hlinkClick r:id="rId21"/>
              </a:rPr>
              <a:t>JHEP 04 (2017) </a:t>
            </a:r>
            <a:r>
              <a:rPr lang="is-IS" sz="1800" cap="none" dirty="0" smtClean="0">
                <a:solidFill>
                  <a:srgbClr val="000000"/>
                </a:solidFill>
                <a:hlinkClick r:id="rId21"/>
              </a:rPr>
              <a:t>124</a:t>
            </a:r>
            <a:r>
              <a:rPr lang="is-IS" sz="1800" cap="none" dirty="0" smtClean="0">
                <a:solidFill>
                  <a:srgbClr val="000000"/>
                </a:solidFill>
              </a:rPr>
              <a:t> - </a:t>
            </a:r>
            <a:r>
              <a:rPr lang="en-US" sz="1800" cap="none" dirty="0">
                <a:solidFill>
                  <a:srgbClr val="000000"/>
                </a:solidFill>
              </a:rPr>
              <a:t>Probing the </a:t>
            </a:r>
            <a:r>
              <a:rPr lang="en-US" sz="1800" i="1" cap="none" dirty="0" err="1">
                <a:solidFill>
                  <a:srgbClr val="000000"/>
                </a:solidFill>
              </a:rPr>
              <a:t>Wtb</a:t>
            </a:r>
            <a:r>
              <a:rPr lang="en-US" sz="1800" cap="none" dirty="0">
                <a:solidFill>
                  <a:srgbClr val="000000"/>
                </a:solidFill>
              </a:rPr>
              <a:t> vertex structure in </a:t>
            </a:r>
            <a:r>
              <a:rPr lang="en-US" sz="1800" i="1" cap="none" dirty="0">
                <a:solidFill>
                  <a:srgbClr val="000000"/>
                </a:solidFill>
              </a:rPr>
              <a:t>t</a:t>
            </a:r>
            <a:r>
              <a:rPr lang="en-US" sz="1800" cap="none" dirty="0">
                <a:solidFill>
                  <a:srgbClr val="000000"/>
                </a:solidFill>
              </a:rPr>
              <a:t>-channel single-top-quark production and decay in </a:t>
            </a:r>
            <a:r>
              <a:rPr lang="en-US" sz="1800" i="1" cap="none" dirty="0" err="1">
                <a:solidFill>
                  <a:srgbClr val="000000"/>
                </a:solidFill>
              </a:rPr>
              <a:t>pp</a:t>
            </a:r>
            <a:r>
              <a:rPr lang="en-US" sz="1800" cap="none" dirty="0">
                <a:solidFill>
                  <a:srgbClr val="000000"/>
                </a:solidFill>
              </a:rPr>
              <a:t> collisions at s√=8 TeV with the ATLAS </a:t>
            </a:r>
            <a:r>
              <a:rPr lang="en-US" sz="1800" cap="none" dirty="0" smtClean="0">
                <a:solidFill>
                  <a:srgbClr val="000000"/>
                </a:solidFill>
              </a:rPr>
              <a:t>detector</a:t>
            </a:r>
            <a:br>
              <a:rPr lang="en-US" sz="1800" cap="none" dirty="0" smtClean="0">
                <a:solidFill>
                  <a:srgbClr val="000000"/>
                </a:solidFill>
              </a:rPr>
            </a:b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i="1" cap="none" dirty="0" smtClean="0"/>
              <a:t>Methodology &amp; interpretation/prediction*</a:t>
            </a:r>
          </a:p>
          <a:p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SUSY </a:t>
            </a:r>
            <a:r>
              <a:rPr kumimoji="0" lang="en-US" sz="1800" b="1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pheno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/</a:t>
            </a:r>
            <a:r>
              <a:rPr kumimoji="0" lang="en-US" sz="1800" b="1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astro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 </a:t>
            </a:r>
            <a:r>
              <a:rPr kumimoji="0" lang="en-US" sz="180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- </a:t>
            </a:r>
            <a:r>
              <a:rPr lang="is-IS" sz="1800" u="sng" cap="none" dirty="0">
                <a:solidFill>
                  <a:srgbClr val="0000FF"/>
                </a:solidFill>
              </a:rPr>
              <a:t>JCAP12(2017)</a:t>
            </a:r>
            <a:r>
              <a:rPr lang="is-IS" sz="1800" u="sng" cap="none" dirty="0" smtClean="0">
                <a:solidFill>
                  <a:srgbClr val="0000FF"/>
                </a:solidFill>
              </a:rPr>
              <a:t>040 </a:t>
            </a:r>
            <a:r>
              <a:rPr lang="is-IS" sz="1800" cap="none" dirty="0" smtClean="0">
                <a:solidFill>
                  <a:schemeClr val="bg1"/>
                </a:solidFill>
              </a:rPr>
              <a:t>- </a:t>
            </a:r>
            <a:r>
              <a:rPr kumimoji="0" lang="en-US" sz="180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 </a:t>
            </a:r>
            <a:r>
              <a:rPr lang="en-US" sz="1800" cap="none" dirty="0">
                <a:solidFill>
                  <a:schemeClr val="bg1"/>
                </a:solidFill>
              </a:rPr>
              <a:t>Implications of the Fermi-LAT Pass 8 Galactic Center Excess on </a:t>
            </a:r>
            <a:r>
              <a:rPr lang="en-US" sz="1800" cap="none" dirty="0" err="1">
                <a:solidFill>
                  <a:schemeClr val="bg1"/>
                </a:solidFill>
              </a:rPr>
              <a:t>Supersymmetric</a:t>
            </a:r>
            <a:r>
              <a:rPr lang="en-US" sz="1800" cap="none" dirty="0">
                <a:solidFill>
                  <a:schemeClr val="bg1"/>
                </a:solidFill>
              </a:rPr>
              <a:t> Dark </a:t>
            </a:r>
            <a:r>
              <a:rPr lang="en-US" sz="1800" cap="none" dirty="0" smtClean="0">
                <a:solidFill>
                  <a:schemeClr val="bg1"/>
                </a:solidFill>
              </a:rPr>
              <a:t>Matter</a:t>
            </a:r>
          </a:p>
          <a:p>
            <a:r>
              <a:rPr lang="en-US" sz="1800" b="1" cap="none" dirty="0" smtClean="0">
                <a:solidFill>
                  <a:schemeClr val="bg1"/>
                </a:solidFill>
              </a:rPr>
              <a:t>Analysis methods </a:t>
            </a:r>
            <a:r>
              <a:rPr lang="mr-IN" sz="1800" cap="none" dirty="0" smtClean="0">
                <a:solidFill>
                  <a:schemeClr val="bg1"/>
                </a:solidFill>
              </a:rPr>
              <a:t>–</a:t>
            </a:r>
            <a:r>
              <a:rPr lang="en-US" sz="1800" cap="none" dirty="0" smtClean="0">
                <a:solidFill>
                  <a:schemeClr val="bg1"/>
                </a:solidFill>
              </a:rPr>
              <a:t> </a:t>
            </a:r>
            <a:r>
              <a:rPr lang="en-US" sz="1800" u="sng" cap="none" dirty="0" smtClean="0">
                <a:solidFill>
                  <a:srgbClr val="0000FF"/>
                </a:solidFill>
              </a:rPr>
              <a:t>NIMA 771(2015)39 </a:t>
            </a:r>
            <a:r>
              <a:rPr lang="en-US" sz="1800" cap="none" dirty="0" smtClean="0">
                <a:solidFill>
                  <a:schemeClr val="bg1"/>
                </a:solidFill>
              </a:rPr>
              <a:t>- </a:t>
            </a:r>
            <a:r>
              <a:rPr lang="en-US" sz="1800" cap="none" dirty="0">
                <a:solidFill>
                  <a:schemeClr val="bg1"/>
                </a:solidFill>
              </a:rPr>
              <a:t>Interpolation between multi-dimensional histograms using a new non-linear moment morphing method </a:t>
            </a:r>
          </a:p>
          <a:p>
            <a:r>
              <a:rPr lang="en-US" sz="1800" cap="none" dirty="0" smtClean="0">
                <a:solidFill>
                  <a:schemeClr val="bg1"/>
                </a:solidFill>
              </a:rPr>
              <a:t> </a:t>
            </a:r>
            <a:endParaRPr lang="en-US" sz="1800" cap="none" dirty="0">
              <a:solidFill>
                <a:schemeClr val="bg1"/>
              </a:solidFill>
            </a:endParaRPr>
          </a:p>
          <a:p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93391" y="11127729"/>
            <a:ext cx="398537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800" i="1" cap="none" dirty="0" smtClean="0"/>
              <a:t>*) Non-ATLAS Collaboration papers</a:t>
            </a:r>
            <a:r>
              <a:rPr lang="en-US" sz="1800" i="1" cap="none" dirty="0"/>
              <a:t/>
            </a:r>
            <a:br>
              <a:rPr lang="en-US" sz="1800" i="1" cap="none" dirty="0"/>
            </a:br>
            <a:r>
              <a:rPr lang="en-US" sz="1800" i="1" cap="none" dirty="0" smtClean="0"/>
              <a:t>    </a:t>
            </a:r>
            <a:r>
              <a:rPr kumimoji="0" lang="en-US" sz="1800" b="0" i="1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by Nikhef/ATLAS group members</a:t>
            </a:r>
            <a:br>
              <a:rPr kumimoji="0" lang="en-US" sz="1800" b="0" i="1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</a:br>
            <a:r>
              <a:rPr kumimoji="0" lang="en-US" sz="1800" b="0" i="1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    related to ATLAS physics</a:t>
            </a:r>
            <a:br>
              <a:rPr kumimoji="0" lang="en-US" sz="1800" b="0" i="1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</a:br>
            <a:endParaRPr kumimoji="0" lang="en-US" sz="1800" b="0" i="1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4115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 err="1"/>
              <a:t>Completed</a:t>
            </a:r>
            <a:r>
              <a:rPr lang="nl-NL" dirty="0"/>
              <a:t> PhD </a:t>
            </a:r>
            <a:r>
              <a:rPr lang="nl-NL" dirty="0" smtClean="0"/>
              <a:t>theses (27)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4850" y="2026344"/>
            <a:ext cx="21187078" cy="10033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nl-NL" sz="1900" b="1" cap="none" dirty="0" smtClean="0">
                <a:solidFill>
                  <a:srgbClr val="000000"/>
                </a:solidFill>
              </a:rPr>
              <a:t>2013 (2)</a:t>
            </a:r>
            <a:endParaRPr lang="nl-NL" sz="1900" b="1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chemeClr val="tx1"/>
                </a:solidFill>
              </a:rPr>
              <a:t>Magda </a:t>
            </a:r>
            <a:r>
              <a:rPr lang="nl-NL" sz="1900" cap="none" dirty="0" err="1">
                <a:solidFill>
                  <a:schemeClr val="tx1"/>
                </a:solidFill>
              </a:rPr>
              <a:t>Chelstowa</a:t>
            </a:r>
            <a:r>
              <a:rPr lang="nl-NL" sz="1900" cap="none" dirty="0">
                <a:solidFill>
                  <a:schemeClr val="tx1"/>
                </a:solidFill>
              </a:rPr>
              <a:t> </a:t>
            </a:r>
            <a:r>
              <a:rPr lang="nl-NL" sz="1900" cap="none" dirty="0">
                <a:solidFill>
                  <a:srgbClr val="000000"/>
                </a:solidFill>
              </a:rPr>
              <a:t>- The </a:t>
            </a:r>
            <a:r>
              <a:rPr lang="nl-NL" sz="1900" cap="none" dirty="0" err="1">
                <a:solidFill>
                  <a:srgbClr val="000000"/>
                </a:solidFill>
              </a:rPr>
              <a:t>road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to</a:t>
            </a:r>
            <a:r>
              <a:rPr lang="nl-NL" sz="1900" cap="none" dirty="0">
                <a:solidFill>
                  <a:srgbClr val="000000"/>
                </a:solidFill>
              </a:rPr>
              <a:t> the </a:t>
            </a:r>
            <a:r>
              <a:rPr lang="nl-NL" sz="1900" cap="none" dirty="0" err="1">
                <a:solidFill>
                  <a:srgbClr val="000000"/>
                </a:solidFill>
              </a:rPr>
              <a:t>discovery</a:t>
            </a:r>
            <a:r>
              <a:rPr lang="nl-NL" sz="1900" cap="none" dirty="0">
                <a:solidFill>
                  <a:srgbClr val="000000"/>
                </a:solidFill>
              </a:rPr>
              <a:t> of the Higgs boson in the H → WW(*) →</a:t>
            </a:r>
            <a:r>
              <a:rPr lang="nl-NL" sz="1900" cap="none" dirty="0" err="1">
                <a:solidFill>
                  <a:srgbClr val="000000"/>
                </a:solidFill>
              </a:rPr>
              <a:t>lνlν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channel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</a:p>
          <a:p>
            <a:pPr marL="457200" indent="-457200">
              <a:buFont typeface="Arial"/>
              <a:buChar char="•"/>
            </a:pPr>
            <a:r>
              <a:rPr lang="nl-NL" sz="1900" cap="none" dirty="0" err="1">
                <a:solidFill>
                  <a:srgbClr val="3366FF"/>
                </a:solidFill>
              </a:rPr>
              <a:t>Hurng</a:t>
            </a:r>
            <a:r>
              <a:rPr lang="nl-NL" sz="1900" cap="none" dirty="0">
                <a:solidFill>
                  <a:srgbClr val="3366FF"/>
                </a:solidFill>
              </a:rPr>
              <a:t>-Chun Lee </a:t>
            </a:r>
            <a:r>
              <a:rPr lang="nl-NL" sz="1900" cap="none" dirty="0">
                <a:solidFill>
                  <a:srgbClr val="000000"/>
                </a:solidFill>
              </a:rPr>
              <a:t>- Single top quark </a:t>
            </a:r>
            <a:r>
              <a:rPr lang="nl-NL" sz="1900" cap="none" dirty="0" err="1">
                <a:solidFill>
                  <a:srgbClr val="000000"/>
                </a:solidFill>
              </a:rPr>
              <a:t>production</a:t>
            </a:r>
            <a:r>
              <a:rPr lang="nl-NL" sz="1900" cap="none" dirty="0">
                <a:solidFill>
                  <a:srgbClr val="000000"/>
                </a:solidFill>
              </a:rPr>
              <a:t> at the LHC: Data processing </a:t>
            </a:r>
            <a:r>
              <a:rPr lang="nl-NL" sz="1900" cap="none" dirty="0" err="1">
                <a:solidFill>
                  <a:srgbClr val="000000"/>
                </a:solidFill>
              </a:rPr>
              <a:t>and</a:t>
            </a:r>
            <a:r>
              <a:rPr lang="nl-NL" sz="1900" cap="none" dirty="0">
                <a:solidFill>
                  <a:srgbClr val="000000"/>
                </a:solidFill>
              </a:rPr>
              <a:t> cross </a:t>
            </a:r>
            <a:r>
              <a:rPr lang="nl-NL" sz="1900" cap="none" dirty="0" err="1">
                <a:solidFill>
                  <a:srgbClr val="000000"/>
                </a:solidFill>
              </a:rPr>
              <a:t>section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measurement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</a:p>
          <a:p>
            <a:r>
              <a:rPr lang="nl-NL" sz="1900" b="1" cap="none" dirty="0" smtClean="0">
                <a:solidFill>
                  <a:srgbClr val="000000"/>
                </a:solidFill>
              </a:rPr>
              <a:t>2014 (5)</a:t>
            </a:r>
            <a:endParaRPr lang="nl-NL" sz="1900" b="1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3366FF"/>
                </a:solidFill>
              </a:rPr>
              <a:t>Robin van der Leeuw </a:t>
            </a:r>
            <a:r>
              <a:rPr lang="nl-NL" sz="1900" cap="none" dirty="0">
                <a:solidFill>
                  <a:srgbClr val="000000"/>
                </a:solidFill>
              </a:rPr>
              <a:t>- Strong supersymmetry : A search </a:t>
            </a:r>
            <a:r>
              <a:rPr lang="nl-NL" sz="1900" cap="none" dirty="0" err="1">
                <a:solidFill>
                  <a:srgbClr val="000000"/>
                </a:solidFill>
              </a:rPr>
              <a:t>for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squarks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and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gluinos</a:t>
            </a:r>
            <a:r>
              <a:rPr lang="nl-NL" sz="1900" cap="none" dirty="0">
                <a:solidFill>
                  <a:srgbClr val="000000"/>
                </a:solidFill>
              </a:rPr>
              <a:t> in </a:t>
            </a:r>
            <a:r>
              <a:rPr lang="nl-NL" sz="1900" cap="none" dirty="0" err="1">
                <a:solidFill>
                  <a:srgbClr val="000000"/>
                </a:solidFill>
              </a:rPr>
              <a:t>hadronic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channels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using</a:t>
            </a:r>
            <a:r>
              <a:rPr lang="nl-NL" sz="1900" cap="none" dirty="0">
                <a:solidFill>
                  <a:srgbClr val="000000"/>
                </a:solidFill>
              </a:rPr>
              <a:t> the ATLAS detector</a:t>
            </a: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E6223C"/>
                </a:solidFill>
              </a:rPr>
              <a:t>Lucie de Nooij </a:t>
            </a:r>
            <a:r>
              <a:rPr lang="nl-NL" sz="1900" cap="none" dirty="0">
                <a:solidFill>
                  <a:srgbClr val="000000"/>
                </a:solidFill>
              </a:rPr>
              <a:t>- The </a:t>
            </a:r>
            <a:r>
              <a:rPr lang="nl-NL" sz="1900" cap="none" dirty="0" err="1">
                <a:solidFill>
                  <a:srgbClr val="000000"/>
                </a:solidFill>
              </a:rPr>
              <a:t>φ</a:t>
            </a:r>
            <a:r>
              <a:rPr lang="nl-NL" sz="1900" cap="none" dirty="0">
                <a:solidFill>
                  <a:srgbClr val="000000"/>
                </a:solidFill>
              </a:rPr>
              <a:t>(1020)-meson </a:t>
            </a:r>
            <a:r>
              <a:rPr lang="nl-NL" sz="1900" cap="none" dirty="0" err="1">
                <a:solidFill>
                  <a:srgbClr val="000000"/>
                </a:solidFill>
              </a:rPr>
              <a:t>production</a:t>
            </a:r>
            <a:r>
              <a:rPr lang="nl-NL" sz="1900" cap="none" dirty="0">
                <a:solidFill>
                  <a:srgbClr val="000000"/>
                </a:solidFill>
              </a:rPr>
              <a:t> cross </a:t>
            </a:r>
            <a:r>
              <a:rPr lang="nl-NL" sz="1900" cap="none" dirty="0" err="1">
                <a:solidFill>
                  <a:srgbClr val="000000"/>
                </a:solidFill>
              </a:rPr>
              <a:t>section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measured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with</a:t>
            </a:r>
            <a:r>
              <a:rPr lang="nl-NL" sz="1900" cap="none" dirty="0">
                <a:solidFill>
                  <a:srgbClr val="000000"/>
                </a:solidFill>
              </a:rPr>
              <a:t> the ATLAS detector at √s = 7 TeV</a:t>
            </a:r>
          </a:p>
          <a:p>
            <a:pPr marL="457200" indent="-457200">
              <a:buFont typeface="Arial"/>
              <a:buChar char="•"/>
            </a:pPr>
            <a:r>
              <a:rPr lang="nl-NL" sz="1900" cap="none" dirty="0" err="1">
                <a:solidFill>
                  <a:srgbClr val="E6223C"/>
                </a:solidFill>
              </a:rPr>
              <a:t>Priscilla</a:t>
            </a:r>
            <a:r>
              <a:rPr lang="nl-NL" sz="1900" cap="none" dirty="0">
                <a:solidFill>
                  <a:srgbClr val="E6223C"/>
                </a:solidFill>
              </a:rPr>
              <a:t> </a:t>
            </a:r>
            <a:r>
              <a:rPr lang="nl-NL" sz="1900" cap="none" dirty="0" err="1">
                <a:solidFill>
                  <a:srgbClr val="E6223C"/>
                </a:solidFill>
              </a:rPr>
              <a:t>Pani</a:t>
            </a:r>
            <a:r>
              <a:rPr lang="nl-NL" sz="1900" cap="none" dirty="0">
                <a:solidFill>
                  <a:srgbClr val="E6223C"/>
                </a:solidFill>
              </a:rPr>
              <a:t>  </a:t>
            </a:r>
            <a:r>
              <a:rPr lang="nl-NL" sz="1900" cap="none" dirty="0">
                <a:solidFill>
                  <a:srgbClr val="000000"/>
                </a:solidFill>
              </a:rPr>
              <a:t>- </a:t>
            </a:r>
            <a:r>
              <a:rPr lang="nl-NL" sz="1900" cap="none" dirty="0" err="1">
                <a:solidFill>
                  <a:srgbClr val="000000"/>
                </a:solidFill>
              </a:rPr>
              <a:t>To</a:t>
            </a:r>
            <a:r>
              <a:rPr lang="nl-NL" sz="1900" cap="none" dirty="0">
                <a:solidFill>
                  <a:srgbClr val="000000"/>
                </a:solidFill>
              </a:rPr>
              <a:t> the </a:t>
            </a:r>
            <a:r>
              <a:rPr lang="nl-NL" sz="1900" cap="none" dirty="0" err="1">
                <a:solidFill>
                  <a:srgbClr val="000000"/>
                </a:solidFill>
              </a:rPr>
              <a:t>bottom</a:t>
            </a:r>
            <a:r>
              <a:rPr lang="nl-NL" sz="1900" cap="none" dirty="0">
                <a:solidFill>
                  <a:srgbClr val="000000"/>
                </a:solidFill>
              </a:rPr>
              <a:t> of the stop: </a:t>
            </a:r>
            <a:r>
              <a:rPr lang="nl-NL" sz="1900" cap="none" dirty="0" err="1">
                <a:solidFill>
                  <a:srgbClr val="000000"/>
                </a:solidFill>
              </a:rPr>
              <a:t>Calibration</a:t>
            </a:r>
            <a:r>
              <a:rPr lang="nl-NL" sz="1900" cap="none" dirty="0">
                <a:solidFill>
                  <a:srgbClr val="000000"/>
                </a:solidFill>
              </a:rPr>
              <a:t> of </a:t>
            </a:r>
            <a:r>
              <a:rPr lang="nl-NL" sz="1900" cap="none" dirty="0" err="1">
                <a:solidFill>
                  <a:srgbClr val="000000"/>
                </a:solidFill>
              </a:rPr>
              <a:t>bottom</a:t>
            </a:r>
            <a:r>
              <a:rPr lang="nl-NL" sz="1900" cap="none" dirty="0">
                <a:solidFill>
                  <a:srgbClr val="000000"/>
                </a:solidFill>
              </a:rPr>
              <a:t>-quark jets </a:t>
            </a:r>
            <a:r>
              <a:rPr lang="nl-NL" sz="1900" cap="none" dirty="0" err="1">
                <a:solidFill>
                  <a:srgbClr val="000000"/>
                </a:solidFill>
              </a:rPr>
              <a:t>identification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algorithms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and</a:t>
            </a:r>
            <a:r>
              <a:rPr lang="nl-NL" sz="1900" cap="none" dirty="0">
                <a:solidFill>
                  <a:srgbClr val="000000"/>
                </a:solidFill>
              </a:rPr>
              <a:t> search </a:t>
            </a:r>
            <a:r>
              <a:rPr lang="nl-NL" sz="1900" cap="none" dirty="0" err="1">
                <a:solidFill>
                  <a:srgbClr val="000000"/>
                </a:solidFill>
              </a:rPr>
              <a:t>for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scalar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top-quarks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and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dark</a:t>
            </a:r>
            <a:r>
              <a:rPr lang="nl-NL" sz="1900" cap="none" dirty="0">
                <a:solidFill>
                  <a:srgbClr val="000000"/>
                </a:solidFill>
              </a:rPr>
              <a:t> matter </a:t>
            </a:r>
            <a:r>
              <a:rPr lang="nl-NL" sz="1900" cap="none" dirty="0" err="1">
                <a:solidFill>
                  <a:srgbClr val="000000"/>
                </a:solidFill>
              </a:rPr>
              <a:t>with</a:t>
            </a:r>
            <a:r>
              <a:rPr lang="nl-NL" sz="1900" cap="none" dirty="0">
                <a:solidFill>
                  <a:srgbClr val="000000"/>
                </a:solidFill>
              </a:rPr>
              <a:t> the Run 1 ATLAS </a:t>
            </a:r>
            <a:r>
              <a:rPr lang="nl-NL" sz="1900" cap="none" dirty="0" smtClean="0">
                <a:solidFill>
                  <a:srgbClr val="000000"/>
                </a:solidFill>
              </a:rPr>
              <a:t>data </a:t>
            </a:r>
            <a:r>
              <a:rPr lang="nl-NL" sz="1900" b="1" cap="none" dirty="0" smtClean="0">
                <a:solidFill>
                  <a:srgbClr val="000000"/>
                </a:solidFill>
              </a:rPr>
              <a:t>CUM LAUDE</a:t>
            </a:r>
            <a:endParaRPr lang="nl-NL" sz="1900" b="1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3366FF"/>
                </a:solidFill>
              </a:rPr>
              <a:t>Antonio </a:t>
            </a:r>
            <a:r>
              <a:rPr lang="nl-NL" sz="1900" cap="none" dirty="0" err="1">
                <a:solidFill>
                  <a:srgbClr val="3366FF"/>
                </a:solidFill>
              </a:rPr>
              <a:t>Salvucci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>
                <a:solidFill>
                  <a:srgbClr val="000000"/>
                </a:solidFill>
              </a:rPr>
              <a:t>- The Higgs boson in the H → ZZ(*)→ 4l </a:t>
            </a:r>
            <a:r>
              <a:rPr lang="nl-NL" sz="1900" cap="none" dirty="0" err="1">
                <a:solidFill>
                  <a:srgbClr val="000000"/>
                </a:solidFill>
              </a:rPr>
              <a:t>decay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channel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with</a:t>
            </a:r>
            <a:r>
              <a:rPr lang="nl-NL" sz="1900" cap="none" dirty="0">
                <a:solidFill>
                  <a:srgbClr val="000000"/>
                </a:solidFill>
              </a:rPr>
              <a:t> the ATLAS detector at the </a:t>
            </a:r>
            <a:r>
              <a:rPr lang="nl-NL" sz="1900" cap="none" dirty="0" smtClean="0">
                <a:solidFill>
                  <a:srgbClr val="000000"/>
                </a:solidFill>
              </a:rPr>
              <a:t>LHC </a:t>
            </a:r>
            <a:r>
              <a:rPr lang="nl-NL" sz="1900" b="1" cap="none" dirty="0" smtClean="0">
                <a:solidFill>
                  <a:srgbClr val="000000"/>
                </a:solidFill>
              </a:rPr>
              <a:t>CUM LAUDE</a:t>
            </a:r>
            <a:endParaRPr lang="nl-NL" sz="1900" b="1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1900" cap="none" dirty="0" err="1">
                <a:solidFill>
                  <a:srgbClr val="3366FF"/>
                </a:solidFill>
              </a:rPr>
              <a:t>Valerio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 err="1">
                <a:solidFill>
                  <a:srgbClr val="3366FF"/>
                </a:solidFill>
              </a:rPr>
              <a:t>Dao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>
                <a:solidFill>
                  <a:srgbClr val="000000"/>
                </a:solidFill>
              </a:rPr>
              <a:t>- Over the Top: </a:t>
            </a:r>
            <a:r>
              <a:rPr lang="nl-NL" sz="1900" cap="none" dirty="0" err="1">
                <a:solidFill>
                  <a:srgbClr val="000000"/>
                </a:solidFill>
              </a:rPr>
              <a:t>from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tt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measurements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to</a:t>
            </a:r>
            <a:r>
              <a:rPr lang="nl-NL" sz="1900" cap="none" dirty="0">
                <a:solidFill>
                  <a:srgbClr val="000000"/>
                </a:solidFill>
              </a:rPr>
              <a:t> the search </a:t>
            </a:r>
            <a:r>
              <a:rPr lang="nl-NL" sz="1900" cap="none" dirty="0" err="1">
                <a:solidFill>
                  <a:srgbClr val="000000"/>
                </a:solidFill>
              </a:rPr>
              <a:t>for</a:t>
            </a:r>
            <a:r>
              <a:rPr lang="nl-NL" sz="1900" cap="none" dirty="0">
                <a:solidFill>
                  <a:srgbClr val="000000"/>
                </a:solidFill>
              </a:rPr>
              <a:t> the </a:t>
            </a:r>
            <a:r>
              <a:rPr lang="nl-NL" sz="1900" cap="none" dirty="0" err="1">
                <a:solidFill>
                  <a:srgbClr val="000000"/>
                </a:solidFill>
              </a:rPr>
              <a:t>associated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production</a:t>
            </a:r>
            <a:r>
              <a:rPr lang="nl-NL" sz="1900" cap="none" dirty="0">
                <a:solidFill>
                  <a:srgbClr val="000000"/>
                </a:solidFill>
              </a:rPr>
              <a:t> of the Higgs boson </a:t>
            </a:r>
            <a:r>
              <a:rPr lang="nl-NL" sz="1900" cap="none" dirty="0" err="1">
                <a:solidFill>
                  <a:srgbClr val="000000"/>
                </a:solidFill>
              </a:rPr>
              <a:t>and</a:t>
            </a:r>
            <a:r>
              <a:rPr lang="nl-NL" sz="1900" cap="none" dirty="0">
                <a:solidFill>
                  <a:srgbClr val="000000"/>
                </a:solidFill>
              </a:rPr>
              <a:t> a top quark pair </a:t>
            </a:r>
            <a:r>
              <a:rPr lang="nl-NL" sz="1900" cap="none" dirty="0" err="1">
                <a:solidFill>
                  <a:srgbClr val="000000"/>
                </a:solidFill>
              </a:rPr>
              <a:t>with</a:t>
            </a:r>
            <a:r>
              <a:rPr lang="nl-NL" sz="1900" cap="none" dirty="0">
                <a:solidFill>
                  <a:srgbClr val="000000"/>
                </a:solidFill>
              </a:rPr>
              <a:t> the ATLAS </a:t>
            </a:r>
            <a:r>
              <a:rPr lang="nl-NL" sz="1900" cap="none" dirty="0" smtClean="0">
                <a:solidFill>
                  <a:srgbClr val="000000"/>
                </a:solidFill>
              </a:rPr>
              <a:t>detector </a:t>
            </a:r>
            <a:r>
              <a:rPr lang="nl-NL" sz="1900" b="1" cap="none" dirty="0" smtClean="0">
                <a:solidFill>
                  <a:srgbClr val="000000"/>
                </a:solidFill>
              </a:rPr>
              <a:t>CUM LAUDE</a:t>
            </a:r>
            <a:endParaRPr lang="nl-NL" sz="1900" b="1" cap="none" dirty="0">
              <a:solidFill>
                <a:srgbClr val="000000"/>
              </a:solidFill>
            </a:endParaRPr>
          </a:p>
          <a:p>
            <a:r>
              <a:rPr lang="nl-NL" sz="1900" b="1" cap="none" dirty="0" smtClean="0">
                <a:solidFill>
                  <a:srgbClr val="000000"/>
                </a:solidFill>
              </a:rPr>
              <a:t>2015 (7)</a:t>
            </a:r>
            <a:endParaRPr lang="nl-NL" sz="1900" b="1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3366FF"/>
                </a:solidFill>
              </a:rPr>
              <a:t>Geert Jan Besjes </a:t>
            </a:r>
            <a:r>
              <a:rPr lang="nl-NL" sz="1900" cap="none" dirty="0">
                <a:solidFill>
                  <a:srgbClr val="000000"/>
                </a:solidFill>
              </a:rPr>
              <a:t>- </a:t>
            </a:r>
            <a:r>
              <a:rPr lang="nl-NL" sz="1900" cap="none" dirty="0" err="1">
                <a:solidFill>
                  <a:srgbClr val="000000"/>
                </a:solidFill>
              </a:rPr>
              <a:t>Pushing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SUSY’s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boundaries</a:t>
            </a:r>
            <a:r>
              <a:rPr lang="nl-NL" sz="1900" cap="none" dirty="0">
                <a:solidFill>
                  <a:srgbClr val="000000"/>
                </a:solidFill>
              </a:rPr>
              <a:t>; </a:t>
            </a:r>
            <a:r>
              <a:rPr lang="nl-NL" sz="1900" cap="none" dirty="0" err="1">
                <a:solidFill>
                  <a:srgbClr val="000000"/>
                </a:solidFill>
              </a:rPr>
              <a:t>searches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and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prospects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for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strongly-produced</a:t>
            </a:r>
            <a:r>
              <a:rPr lang="nl-NL" sz="1900" cap="none" dirty="0">
                <a:solidFill>
                  <a:srgbClr val="000000"/>
                </a:solidFill>
              </a:rPr>
              <a:t> supersymmetry at the LHC </a:t>
            </a:r>
            <a:r>
              <a:rPr lang="nl-NL" sz="1900" cap="none" dirty="0" err="1">
                <a:solidFill>
                  <a:srgbClr val="000000"/>
                </a:solidFill>
              </a:rPr>
              <a:t>with</a:t>
            </a:r>
            <a:r>
              <a:rPr lang="nl-NL" sz="1900" cap="none" dirty="0">
                <a:solidFill>
                  <a:srgbClr val="000000"/>
                </a:solidFill>
              </a:rPr>
              <a:t> the ATLAS detector</a:t>
            </a: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3366FF"/>
                </a:solidFill>
              </a:rPr>
              <a:t>Stefan Gadatsch </a:t>
            </a:r>
            <a:r>
              <a:rPr lang="nl-NL" sz="1900" cap="none" dirty="0">
                <a:solidFill>
                  <a:srgbClr val="000000"/>
                </a:solidFill>
              </a:rPr>
              <a:t>- The Higgs </a:t>
            </a:r>
            <a:r>
              <a:rPr lang="nl-NL" sz="1900" cap="none" dirty="0" smtClean="0">
                <a:solidFill>
                  <a:srgbClr val="000000"/>
                </a:solidFill>
              </a:rPr>
              <a:t>boson </a:t>
            </a:r>
            <a:r>
              <a:rPr lang="nl-NL" sz="1900" b="1" cap="none" dirty="0" smtClean="0">
                <a:solidFill>
                  <a:srgbClr val="000000"/>
                </a:solidFill>
              </a:rPr>
              <a:t>CUM LAUDE</a:t>
            </a:r>
            <a:endParaRPr lang="nl-NL" sz="1900" b="1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E6223C"/>
                </a:solidFill>
              </a:rPr>
              <a:t>Rosemarie </a:t>
            </a:r>
            <a:r>
              <a:rPr lang="nl-NL" sz="1900" cap="none" dirty="0" err="1">
                <a:solidFill>
                  <a:srgbClr val="E6223C"/>
                </a:solidFill>
              </a:rPr>
              <a:t>Zoe</a:t>
            </a:r>
            <a:r>
              <a:rPr lang="nl-NL" sz="1900" cap="none" dirty="0">
                <a:solidFill>
                  <a:srgbClr val="E6223C"/>
                </a:solidFill>
              </a:rPr>
              <a:t> </a:t>
            </a:r>
            <a:r>
              <a:rPr lang="nl-NL" sz="1900" cap="none" dirty="0" err="1">
                <a:solidFill>
                  <a:srgbClr val="E6223C"/>
                </a:solidFill>
              </a:rPr>
              <a:t>Aben</a:t>
            </a:r>
            <a:r>
              <a:rPr lang="nl-NL" sz="1900" cap="none" dirty="0">
                <a:solidFill>
                  <a:srgbClr val="E6223C"/>
                </a:solidFill>
              </a:rPr>
              <a:t> </a:t>
            </a:r>
            <a:r>
              <a:rPr lang="nl-NL" sz="1900" cap="none" dirty="0">
                <a:solidFill>
                  <a:srgbClr val="000000"/>
                </a:solidFill>
              </a:rPr>
              <a:t>- Spinning the Higgs – Spin </a:t>
            </a:r>
            <a:r>
              <a:rPr lang="nl-NL" sz="1900" cap="none" dirty="0" err="1">
                <a:solidFill>
                  <a:srgbClr val="000000"/>
                </a:solidFill>
              </a:rPr>
              <a:t>and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parity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measurement</a:t>
            </a:r>
            <a:r>
              <a:rPr lang="nl-NL" sz="1900" cap="none" dirty="0">
                <a:solidFill>
                  <a:srgbClr val="000000"/>
                </a:solidFill>
              </a:rPr>
              <a:t> of the </a:t>
            </a:r>
            <a:r>
              <a:rPr lang="nl-NL" sz="1900" cap="none" dirty="0" err="1">
                <a:solidFill>
                  <a:srgbClr val="000000"/>
                </a:solidFill>
              </a:rPr>
              <a:t>discovered</a:t>
            </a:r>
            <a:r>
              <a:rPr lang="nl-NL" sz="1900" cap="none" dirty="0">
                <a:solidFill>
                  <a:srgbClr val="000000"/>
                </a:solidFill>
              </a:rPr>
              <a:t> Higgs-</a:t>
            </a:r>
            <a:r>
              <a:rPr lang="nl-NL" sz="1900" cap="none" dirty="0" err="1">
                <a:solidFill>
                  <a:srgbClr val="000000"/>
                </a:solidFill>
              </a:rPr>
              <a:t>like</a:t>
            </a:r>
            <a:r>
              <a:rPr lang="nl-NL" sz="1900" cap="none" dirty="0">
                <a:solidFill>
                  <a:srgbClr val="000000"/>
                </a:solidFill>
              </a:rPr>
              <a:t> boson in the </a:t>
            </a:r>
            <a:r>
              <a:rPr lang="nl-NL" sz="1900" cap="none" dirty="0" err="1">
                <a:solidFill>
                  <a:srgbClr val="000000"/>
                </a:solidFill>
              </a:rPr>
              <a:t>H→WW→lvlv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decay</a:t>
            </a:r>
            <a:r>
              <a:rPr lang="nl-NL" sz="1900" cap="none" dirty="0">
                <a:solidFill>
                  <a:srgbClr val="000000"/>
                </a:solidFill>
              </a:rPr>
              <a:t> mode</a:t>
            </a: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3366FF"/>
                </a:solidFill>
              </a:rPr>
              <a:t>Rogier van der Geer </a:t>
            </a:r>
            <a:r>
              <a:rPr lang="nl-NL" sz="1900" cap="none" dirty="0">
                <a:solidFill>
                  <a:srgbClr val="000000"/>
                </a:solidFill>
              </a:rPr>
              <a:t>- </a:t>
            </a:r>
            <a:r>
              <a:rPr lang="nl-NL" sz="1900" cap="none" dirty="0" err="1">
                <a:solidFill>
                  <a:srgbClr val="000000"/>
                </a:solidFill>
              </a:rPr>
              <a:t>Searches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for</a:t>
            </a:r>
            <a:r>
              <a:rPr lang="nl-NL" sz="1900" cap="none" dirty="0">
                <a:solidFill>
                  <a:srgbClr val="000000"/>
                </a:solidFill>
              </a:rPr>
              <a:t> new </a:t>
            </a:r>
            <a:r>
              <a:rPr lang="nl-NL" sz="1900" cap="none" dirty="0" err="1">
                <a:solidFill>
                  <a:srgbClr val="000000"/>
                </a:solidFill>
              </a:rPr>
              <a:t>physics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through</a:t>
            </a:r>
            <a:r>
              <a:rPr lang="nl-NL" sz="1900" cap="none" dirty="0">
                <a:solidFill>
                  <a:srgbClr val="000000"/>
                </a:solidFill>
              </a:rPr>
              <a:t> single top </a:t>
            </a:r>
          </a:p>
          <a:p>
            <a:pPr marL="457200" indent="-457200">
              <a:buFont typeface="Arial"/>
              <a:buChar char="•"/>
            </a:pPr>
            <a:r>
              <a:rPr lang="nl-NL" sz="1900" cap="none" dirty="0" err="1">
                <a:solidFill>
                  <a:srgbClr val="3366FF"/>
                </a:solidFill>
              </a:rPr>
              <a:t>Angelantonio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 err="1">
                <a:solidFill>
                  <a:srgbClr val="3366FF"/>
                </a:solidFill>
              </a:rPr>
              <a:t>Castelli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>
                <a:solidFill>
                  <a:srgbClr val="000000"/>
                </a:solidFill>
              </a:rPr>
              <a:t>- </a:t>
            </a:r>
            <a:r>
              <a:rPr lang="nl-NL" sz="1900" cap="none" dirty="0" err="1">
                <a:solidFill>
                  <a:srgbClr val="000000"/>
                </a:solidFill>
              </a:rPr>
              <a:t>Measuring</a:t>
            </a:r>
            <a:r>
              <a:rPr lang="nl-NL" sz="1900" cap="none" dirty="0">
                <a:solidFill>
                  <a:srgbClr val="000000"/>
                </a:solidFill>
              </a:rPr>
              <a:t> the Higgs boson </a:t>
            </a:r>
            <a:r>
              <a:rPr lang="nl-NL" sz="1900" cap="none" dirty="0" err="1">
                <a:solidFill>
                  <a:srgbClr val="000000"/>
                </a:solidFill>
              </a:rPr>
              <a:t>mass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using</a:t>
            </a:r>
            <a:r>
              <a:rPr lang="nl-NL" sz="1900" cap="none" dirty="0">
                <a:solidFill>
                  <a:srgbClr val="000000"/>
                </a:solidFill>
              </a:rPr>
              <a:t> event-</a:t>
            </a:r>
            <a:r>
              <a:rPr lang="nl-NL" sz="1900" cap="none" dirty="0" err="1">
                <a:solidFill>
                  <a:srgbClr val="000000"/>
                </a:solidFill>
              </a:rPr>
              <a:t>by</a:t>
            </a:r>
            <a:r>
              <a:rPr lang="nl-NL" sz="1900" cap="none" dirty="0">
                <a:solidFill>
                  <a:srgbClr val="000000"/>
                </a:solidFill>
              </a:rPr>
              <a:t>-event </a:t>
            </a:r>
            <a:r>
              <a:rPr lang="nl-NL" sz="1900" cap="none" dirty="0" err="1">
                <a:solidFill>
                  <a:srgbClr val="000000"/>
                </a:solidFill>
              </a:rPr>
              <a:t>uncertainties</a:t>
            </a:r>
            <a:endParaRPr lang="nl-NL" sz="1900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1900" cap="none" dirty="0" err="1">
                <a:solidFill>
                  <a:srgbClr val="E6223C"/>
                </a:solidFill>
              </a:rPr>
              <a:t>Nika</a:t>
            </a:r>
            <a:r>
              <a:rPr lang="nl-NL" sz="1900" cap="none" dirty="0">
                <a:solidFill>
                  <a:srgbClr val="E6223C"/>
                </a:solidFill>
              </a:rPr>
              <a:t> </a:t>
            </a:r>
            <a:r>
              <a:rPr lang="nl-NL" sz="1900" cap="none" dirty="0" err="1">
                <a:solidFill>
                  <a:srgbClr val="E6223C"/>
                </a:solidFill>
              </a:rPr>
              <a:t>Valenčic</a:t>
            </a:r>
            <a:r>
              <a:rPr lang="nl-NL" sz="1900" cap="none" dirty="0">
                <a:solidFill>
                  <a:srgbClr val="E6223C"/>
                </a:solidFill>
              </a:rPr>
              <a:t>̌ </a:t>
            </a:r>
            <a:r>
              <a:rPr lang="nl-NL" sz="1900" cap="none" dirty="0">
                <a:solidFill>
                  <a:srgbClr val="000000"/>
                </a:solidFill>
              </a:rPr>
              <a:t>- </a:t>
            </a:r>
            <a:r>
              <a:rPr lang="nl-NL" sz="1900" cap="none" dirty="0" err="1">
                <a:solidFill>
                  <a:srgbClr val="000000"/>
                </a:solidFill>
              </a:rPr>
              <a:t>Fusing</a:t>
            </a:r>
            <a:r>
              <a:rPr lang="nl-NL" sz="1900" cap="none" dirty="0">
                <a:solidFill>
                  <a:srgbClr val="000000"/>
                </a:solidFill>
              </a:rPr>
              <a:t> the Vector </a:t>
            </a:r>
            <a:r>
              <a:rPr lang="nl-NL" sz="1900" cap="none" dirty="0" err="1">
                <a:solidFill>
                  <a:srgbClr val="000000"/>
                </a:solidFill>
              </a:rPr>
              <a:t>Bosons</a:t>
            </a:r>
            <a:r>
              <a:rPr lang="nl-NL" sz="1900" cap="none" dirty="0">
                <a:solidFill>
                  <a:srgbClr val="000000"/>
                </a:solidFill>
              </a:rPr>
              <a:t> – Higgs </a:t>
            </a:r>
            <a:r>
              <a:rPr lang="nl-NL" sz="1900" cap="none" dirty="0" err="1">
                <a:solidFill>
                  <a:srgbClr val="000000"/>
                </a:solidFill>
              </a:rPr>
              <a:t>production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through</a:t>
            </a:r>
            <a:r>
              <a:rPr lang="nl-NL" sz="1900" cap="none" dirty="0">
                <a:solidFill>
                  <a:srgbClr val="000000"/>
                </a:solidFill>
              </a:rPr>
              <a:t> VBF </a:t>
            </a:r>
            <a:r>
              <a:rPr lang="nl-NL" sz="1900" cap="none" dirty="0" err="1">
                <a:solidFill>
                  <a:srgbClr val="000000"/>
                </a:solidFill>
              </a:rPr>
              <a:t>and</a:t>
            </a:r>
            <a:r>
              <a:rPr lang="nl-NL" sz="1900" cap="none" dirty="0">
                <a:solidFill>
                  <a:srgbClr val="000000"/>
                </a:solidFill>
              </a:rPr>
              <a:t> WW scattering at the </a:t>
            </a:r>
            <a:r>
              <a:rPr lang="nl-NL" sz="1900" cap="none" dirty="0" err="1">
                <a:solidFill>
                  <a:srgbClr val="000000"/>
                </a:solidFill>
              </a:rPr>
              <a:t>current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and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future</a:t>
            </a:r>
            <a:r>
              <a:rPr lang="nl-NL" sz="1900" cap="none" dirty="0">
                <a:solidFill>
                  <a:srgbClr val="000000"/>
                </a:solidFill>
              </a:rPr>
              <a:t> LHC </a:t>
            </a: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3366FF"/>
                </a:solidFill>
              </a:rPr>
              <a:t>Daniel Geerts </a:t>
            </a:r>
            <a:r>
              <a:rPr lang="nl-NL" sz="1900" cap="none" dirty="0">
                <a:solidFill>
                  <a:srgbClr val="000000"/>
                </a:solidFill>
              </a:rPr>
              <a:t>- The single top t-</a:t>
            </a:r>
            <a:r>
              <a:rPr lang="nl-NL" sz="1900" cap="none" dirty="0" err="1">
                <a:solidFill>
                  <a:srgbClr val="000000"/>
                </a:solidFill>
              </a:rPr>
              <a:t>channel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fiducial</a:t>
            </a:r>
            <a:r>
              <a:rPr lang="nl-NL" sz="1900" cap="none" dirty="0">
                <a:solidFill>
                  <a:srgbClr val="000000"/>
                </a:solidFill>
              </a:rPr>
              <a:t> cross </a:t>
            </a:r>
            <a:r>
              <a:rPr lang="nl-NL" sz="1900" cap="none" dirty="0" err="1">
                <a:solidFill>
                  <a:srgbClr val="000000"/>
                </a:solidFill>
              </a:rPr>
              <a:t>section</a:t>
            </a:r>
            <a:r>
              <a:rPr lang="nl-NL" sz="1900" cap="none" dirty="0">
                <a:solidFill>
                  <a:srgbClr val="000000"/>
                </a:solidFill>
              </a:rPr>
              <a:t> at 8 TeV </a:t>
            </a:r>
            <a:r>
              <a:rPr lang="nl-NL" sz="1900" cap="none" dirty="0" err="1">
                <a:solidFill>
                  <a:srgbClr val="000000"/>
                </a:solidFill>
              </a:rPr>
              <a:t>measured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with</a:t>
            </a:r>
            <a:r>
              <a:rPr lang="nl-NL" sz="1900" cap="none" dirty="0">
                <a:solidFill>
                  <a:srgbClr val="000000"/>
                </a:solidFill>
              </a:rPr>
              <a:t> the ATLAS detector </a:t>
            </a:r>
          </a:p>
          <a:p>
            <a:r>
              <a:rPr lang="nl-NL" sz="1900" b="1" i="1" cap="none" dirty="0" smtClean="0">
                <a:solidFill>
                  <a:srgbClr val="000000"/>
                </a:solidFill>
                <a:sym typeface="Helvetica Neue"/>
              </a:rPr>
              <a:t>2016 (6)</a:t>
            </a:r>
            <a:endParaRPr lang="nl-NL" sz="1900" b="1" cap="none" dirty="0">
              <a:solidFill>
                <a:srgbClr val="000000"/>
              </a:solidFill>
              <a:sym typeface="Helvetica Neue"/>
            </a:endParaRPr>
          </a:p>
          <a:p>
            <a:pPr marL="457200" indent="-457200">
              <a:buFont typeface="Arial"/>
              <a:buChar char="•"/>
            </a:pPr>
            <a:r>
              <a:rPr lang="nl-NL" sz="1900" cap="none" dirty="0" err="1">
                <a:solidFill>
                  <a:srgbClr val="3366FF"/>
                </a:solidFill>
              </a:rPr>
              <a:t>Joern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 err="1">
                <a:solidFill>
                  <a:srgbClr val="3366FF"/>
                </a:solidFill>
              </a:rPr>
              <a:t>Mahlstedt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>
                <a:solidFill>
                  <a:srgbClr val="000000"/>
                </a:solidFill>
              </a:rPr>
              <a:t>- Search </a:t>
            </a:r>
            <a:r>
              <a:rPr lang="nl-NL" sz="1900" cap="none" dirty="0" err="1">
                <a:solidFill>
                  <a:srgbClr val="000000"/>
                </a:solidFill>
              </a:rPr>
              <a:t>for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excited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leptons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with</a:t>
            </a:r>
            <a:r>
              <a:rPr lang="nl-NL" sz="1900" cap="none" dirty="0">
                <a:solidFill>
                  <a:srgbClr val="000000"/>
                </a:solidFill>
              </a:rPr>
              <a:t> the ATLAS detector</a:t>
            </a:r>
          </a:p>
          <a:p>
            <a:pPr marL="457200" indent="-457200">
              <a:buFont typeface="Arial"/>
              <a:buChar char="•"/>
            </a:pPr>
            <a:r>
              <a:rPr lang="nl-NL" sz="1900" cap="none" dirty="0" err="1">
                <a:solidFill>
                  <a:srgbClr val="3366FF"/>
                </a:solidFill>
              </a:rPr>
              <a:t>Nikolaos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 err="1">
                <a:solidFill>
                  <a:srgbClr val="3366FF"/>
                </a:solidFill>
              </a:rPr>
              <a:t>Karastathis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>
                <a:solidFill>
                  <a:srgbClr val="000000"/>
                </a:solidFill>
              </a:rPr>
              <a:t>- </a:t>
            </a:r>
            <a:r>
              <a:rPr lang="nl-NL" sz="1900" cap="none" dirty="0" err="1">
                <a:solidFill>
                  <a:srgbClr val="000000"/>
                </a:solidFill>
              </a:rPr>
              <a:t>Determination</a:t>
            </a:r>
            <a:r>
              <a:rPr lang="nl-NL" sz="1900" cap="none" dirty="0">
                <a:solidFill>
                  <a:srgbClr val="000000"/>
                </a:solidFill>
              </a:rPr>
              <a:t> of spin </a:t>
            </a:r>
            <a:r>
              <a:rPr lang="nl-NL" sz="1900" cap="none" dirty="0" err="1">
                <a:solidFill>
                  <a:srgbClr val="000000"/>
                </a:solidFill>
              </a:rPr>
              <a:t>and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parity</a:t>
            </a:r>
            <a:r>
              <a:rPr lang="nl-NL" sz="1900" cap="none" dirty="0">
                <a:solidFill>
                  <a:srgbClr val="000000"/>
                </a:solidFill>
              </a:rPr>
              <a:t> of the Higgs boson in the WW* →</a:t>
            </a:r>
            <a:r>
              <a:rPr lang="nl-NL" sz="1900" cap="none" dirty="0" err="1">
                <a:solidFill>
                  <a:srgbClr val="000000"/>
                </a:solidFill>
              </a:rPr>
              <a:t>eνμν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decay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channel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with</a:t>
            </a:r>
            <a:r>
              <a:rPr lang="nl-NL" sz="1900" cap="none" dirty="0">
                <a:solidFill>
                  <a:srgbClr val="000000"/>
                </a:solidFill>
              </a:rPr>
              <a:t> the ATLAS detector</a:t>
            </a: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3366FF"/>
                </a:solidFill>
              </a:rPr>
              <a:t>Pieter van der </a:t>
            </a:r>
            <a:r>
              <a:rPr lang="nl-NL" sz="1900" cap="none" dirty="0" err="1">
                <a:solidFill>
                  <a:srgbClr val="3366FF"/>
                </a:solidFill>
              </a:rPr>
              <a:t>Deijl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>
                <a:solidFill>
                  <a:srgbClr val="000000"/>
                </a:solidFill>
              </a:rPr>
              <a:t>- Double </a:t>
            </a:r>
            <a:r>
              <a:rPr lang="nl-NL" sz="1900" cap="none" dirty="0" err="1">
                <a:solidFill>
                  <a:srgbClr val="000000"/>
                </a:solidFill>
              </a:rPr>
              <a:t>parton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interactions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with</a:t>
            </a:r>
            <a:r>
              <a:rPr lang="nl-NL" sz="1900" cap="none" dirty="0">
                <a:solidFill>
                  <a:srgbClr val="000000"/>
                </a:solidFill>
              </a:rPr>
              <a:t> a </a:t>
            </a:r>
            <a:r>
              <a:rPr lang="nl-NL" sz="1900" cap="none" dirty="0" err="1">
                <a:solidFill>
                  <a:srgbClr val="000000"/>
                </a:solidFill>
              </a:rPr>
              <a:t>Z</a:t>
            </a:r>
            <a:r>
              <a:rPr lang="nl-NL" sz="1900" cap="none" dirty="0">
                <a:solidFill>
                  <a:srgbClr val="000000"/>
                </a:solidFill>
              </a:rPr>
              <a:t> + 2 jet </a:t>
            </a:r>
            <a:r>
              <a:rPr lang="nl-NL" sz="1900" cap="none" dirty="0" err="1">
                <a:solidFill>
                  <a:srgbClr val="000000"/>
                </a:solidFill>
              </a:rPr>
              <a:t>signature</a:t>
            </a:r>
            <a:r>
              <a:rPr lang="nl-NL" sz="1900" cap="none" dirty="0">
                <a:solidFill>
                  <a:srgbClr val="000000"/>
                </a:solidFill>
              </a:rPr>
              <a:t> in proton-proton </a:t>
            </a:r>
            <a:r>
              <a:rPr lang="nl-NL" sz="1900" cap="none" dirty="0" err="1">
                <a:solidFill>
                  <a:srgbClr val="000000"/>
                </a:solidFill>
              </a:rPr>
              <a:t>collisions</a:t>
            </a:r>
            <a:r>
              <a:rPr lang="nl-NL" sz="1900" cap="none" dirty="0">
                <a:solidFill>
                  <a:srgbClr val="000000"/>
                </a:solidFill>
              </a:rPr>
              <a:t> at the LHC</a:t>
            </a: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3366FF"/>
                </a:solidFill>
              </a:rPr>
              <a:t>Koen Pieter </a:t>
            </a:r>
            <a:r>
              <a:rPr lang="nl-NL" sz="1900" cap="none" dirty="0" err="1">
                <a:solidFill>
                  <a:srgbClr val="3366FF"/>
                </a:solidFill>
              </a:rPr>
              <a:t>Oussoren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>
                <a:solidFill>
                  <a:srgbClr val="000000"/>
                </a:solidFill>
              </a:rPr>
              <a:t>- </a:t>
            </a:r>
            <a:r>
              <a:rPr lang="nl-NL" sz="1900" cap="none" dirty="0" err="1">
                <a:solidFill>
                  <a:srgbClr val="000000"/>
                </a:solidFill>
              </a:rPr>
              <a:t>Reflecting</a:t>
            </a:r>
            <a:r>
              <a:rPr lang="nl-NL" sz="1900" cap="none" dirty="0">
                <a:solidFill>
                  <a:srgbClr val="000000"/>
                </a:solidFill>
              </a:rPr>
              <a:t> on </a:t>
            </a:r>
            <a:r>
              <a:rPr lang="nl-NL" sz="1900" cap="none" dirty="0" err="1">
                <a:solidFill>
                  <a:srgbClr val="000000"/>
                </a:solidFill>
              </a:rPr>
              <a:t>Higgs:spin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and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parity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measurement</a:t>
            </a:r>
            <a:r>
              <a:rPr lang="nl-NL" sz="1900" cap="none" dirty="0">
                <a:solidFill>
                  <a:srgbClr val="000000"/>
                </a:solidFill>
              </a:rPr>
              <a:t> in the H → WW → </a:t>
            </a:r>
            <a:r>
              <a:rPr lang="nl-NL" sz="1900" cap="none" dirty="0" err="1">
                <a:solidFill>
                  <a:srgbClr val="000000"/>
                </a:solidFill>
              </a:rPr>
              <a:t>eνμν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channel</a:t>
            </a:r>
            <a:endParaRPr lang="nl-NL" sz="1900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1900" cap="none" dirty="0" err="1">
                <a:solidFill>
                  <a:srgbClr val="3366FF"/>
                </a:solidFill>
              </a:rPr>
              <a:t>Hartger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 err="1">
                <a:solidFill>
                  <a:srgbClr val="3366FF"/>
                </a:solidFill>
              </a:rPr>
              <a:t>Weits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>
                <a:solidFill>
                  <a:srgbClr val="000000"/>
                </a:solidFill>
              </a:rPr>
              <a:t>- </a:t>
            </a:r>
            <a:r>
              <a:rPr lang="nl-NL" sz="1900" cap="none" dirty="0" err="1">
                <a:solidFill>
                  <a:srgbClr val="000000"/>
                </a:solidFill>
              </a:rPr>
              <a:t>Looking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for</a:t>
            </a:r>
            <a:r>
              <a:rPr lang="nl-NL" sz="1900" cap="none" dirty="0">
                <a:solidFill>
                  <a:srgbClr val="000000"/>
                </a:solidFill>
              </a:rPr>
              <a:t> lepton flavour </a:t>
            </a:r>
            <a:r>
              <a:rPr lang="nl-NL" sz="1900" cap="none" dirty="0" err="1">
                <a:solidFill>
                  <a:srgbClr val="000000"/>
                </a:solidFill>
              </a:rPr>
              <a:t>violation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with</a:t>
            </a:r>
            <a:r>
              <a:rPr lang="nl-NL" sz="1900" cap="none" dirty="0">
                <a:solidFill>
                  <a:srgbClr val="000000"/>
                </a:solidFill>
              </a:rPr>
              <a:t> the ATLAS detector. A search </a:t>
            </a:r>
            <a:r>
              <a:rPr lang="nl-NL" sz="1900" cap="none" dirty="0" err="1">
                <a:solidFill>
                  <a:srgbClr val="000000"/>
                </a:solidFill>
              </a:rPr>
              <a:t>for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Z</a:t>
            </a:r>
            <a:r>
              <a:rPr lang="nl-NL" sz="1900" cap="none" dirty="0">
                <a:solidFill>
                  <a:srgbClr val="000000"/>
                </a:solidFill>
              </a:rPr>
              <a:t> → </a:t>
            </a:r>
            <a:r>
              <a:rPr lang="nl-NL" sz="1900" cap="none" dirty="0" err="1">
                <a:solidFill>
                  <a:srgbClr val="000000"/>
                </a:solidFill>
              </a:rPr>
              <a:t>τl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decays</a:t>
            </a:r>
            <a:endParaRPr lang="nl-NL" sz="1900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E6223C"/>
                </a:solidFill>
              </a:rPr>
              <a:t>Ingrid </a:t>
            </a:r>
            <a:r>
              <a:rPr lang="nl-NL" sz="1900" cap="none" dirty="0" err="1">
                <a:solidFill>
                  <a:srgbClr val="E6223C"/>
                </a:solidFill>
              </a:rPr>
              <a:t>Deigaard</a:t>
            </a:r>
            <a:r>
              <a:rPr lang="nl-NL" sz="1900" cap="none" dirty="0">
                <a:solidFill>
                  <a:srgbClr val="E6223C"/>
                </a:solidFill>
              </a:rPr>
              <a:t> </a:t>
            </a:r>
            <a:r>
              <a:rPr lang="nl-NL" sz="1900" cap="none" dirty="0">
                <a:solidFill>
                  <a:srgbClr val="000000"/>
                </a:solidFill>
              </a:rPr>
              <a:t>- </a:t>
            </a:r>
            <a:r>
              <a:rPr lang="nl-NL" sz="1900" cap="none" dirty="0" err="1">
                <a:solidFill>
                  <a:srgbClr val="000000"/>
                </a:solidFill>
              </a:rPr>
              <a:t>Searches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for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coloured</a:t>
            </a:r>
            <a:r>
              <a:rPr lang="nl-NL" sz="1900" cap="none" dirty="0">
                <a:solidFill>
                  <a:srgbClr val="000000"/>
                </a:solidFill>
              </a:rPr>
              <a:t> supersymmetry </a:t>
            </a:r>
            <a:r>
              <a:rPr lang="nl-NL" sz="1900" cap="none" dirty="0" err="1">
                <a:solidFill>
                  <a:srgbClr val="000000"/>
                </a:solidFill>
              </a:rPr>
              <a:t>with</a:t>
            </a:r>
            <a:r>
              <a:rPr lang="nl-NL" sz="1900" cap="none" dirty="0">
                <a:solidFill>
                  <a:srgbClr val="000000"/>
                </a:solidFill>
              </a:rPr>
              <a:t> ATLAS at √s = 8 TeV, 13 TeV, </a:t>
            </a:r>
            <a:r>
              <a:rPr lang="nl-NL" sz="1900" cap="none" dirty="0" err="1">
                <a:solidFill>
                  <a:srgbClr val="000000"/>
                </a:solidFill>
              </a:rPr>
              <a:t>and</a:t>
            </a:r>
            <a:r>
              <a:rPr lang="nl-NL" sz="1900" cap="none" dirty="0">
                <a:solidFill>
                  <a:srgbClr val="000000"/>
                </a:solidFill>
              </a:rPr>
              <a:t> 14 TeV</a:t>
            </a:r>
          </a:p>
          <a:p>
            <a:pPr defTabSz="457200"/>
            <a:r>
              <a:rPr lang="nl-NL" sz="1900" b="1" cap="none" dirty="0" smtClean="0">
                <a:solidFill>
                  <a:srgbClr val="000000"/>
                </a:solidFill>
              </a:rPr>
              <a:t>2017 (6)</a:t>
            </a:r>
            <a:endParaRPr lang="nl-NL" sz="1900" b="1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3366FF"/>
                </a:solidFill>
              </a:rPr>
              <a:t>Lars Beemster </a:t>
            </a:r>
            <a:r>
              <a:rPr lang="nl-NL" sz="1900" cap="none" dirty="0">
                <a:solidFill>
                  <a:srgbClr val="000000"/>
                </a:solidFill>
              </a:rPr>
              <a:t>- Same </a:t>
            </a:r>
            <a:r>
              <a:rPr lang="nl-NL" sz="1900" cap="none" dirty="0" err="1">
                <a:solidFill>
                  <a:srgbClr val="000000"/>
                </a:solidFill>
              </a:rPr>
              <a:t>sign</a:t>
            </a:r>
            <a:r>
              <a:rPr lang="nl-NL" sz="1900" cap="none" dirty="0">
                <a:solidFill>
                  <a:srgbClr val="000000"/>
                </a:solidFill>
              </a:rPr>
              <a:t> W pair </a:t>
            </a:r>
            <a:r>
              <a:rPr lang="nl-NL" sz="1900" cap="none" dirty="0" err="1">
                <a:solidFill>
                  <a:srgbClr val="000000"/>
                </a:solidFill>
              </a:rPr>
              <a:t>production</a:t>
            </a:r>
            <a:r>
              <a:rPr lang="nl-NL" sz="1900" cap="none" dirty="0">
                <a:solidFill>
                  <a:srgbClr val="000000"/>
                </a:solidFill>
              </a:rPr>
              <a:t> in double </a:t>
            </a:r>
            <a:r>
              <a:rPr lang="nl-NL" sz="1900" cap="none" dirty="0" err="1">
                <a:solidFill>
                  <a:srgbClr val="000000"/>
                </a:solidFill>
              </a:rPr>
              <a:t>parton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interactions</a:t>
            </a:r>
            <a:endParaRPr lang="nl-NL" sz="1900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3366FF"/>
                </a:solidFill>
              </a:rPr>
              <a:t>Wouter van den Wollenberg </a:t>
            </a:r>
            <a:r>
              <a:rPr lang="nl-NL" sz="1900" cap="none" dirty="0">
                <a:solidFill>
                  <a:srgbClr val="000000"/>
                </a:solidFill>
              </a:rPr>
              <a:t>- Sparkling Beauty: A </a:t>
            </a:r>
            <a:r>
              <a:rPr lang="nl-NL" sz="1900" cap="none" dirty="0" err="1">
                <a:solidFill>
                  <a:srgbClr val="000000"/>
                </a:solidFill>
              </a:rPr>
              <a:t>measurement</a:t>
            </a:r>
            <a:r>
              <a:rPr lang="nl-NL" sz="1900" cap="none" dirty="0">
                <a:solidFill>
                  <a:srgbClr val="000000"/>
                </a:solidFill>
              </a:rPr>
              <a:t> of the </a:t>
            </a:r>
            <a:r>
              <a:rPr lang="nl-NL" sz="1900" cap="none" dirty="0" err="1">
                <a:solidFill>
                  <a:srgbClr val="000000"/>
                </a:solidFill>
              </a:rPr>
              <a:t>bb̅γγ</a:t>
            </a:r>
            <a:r>
              <a:rPr lang="nl-NL" sz="1900" cap="none" dirty="0">
                <a:solidFill>
                  <a:srgbClr val="000000"/>
                </a:solidFill>
              </a:rPr>
              <a:t> cross-</a:t>
            </a:r>
            <a:r>
              <a:rPr lang="nl-NL" sz="1900" cap="none" dirty="0" err="1">
                <a:solidFill>
                  <a:srgbClr val="000000"/>
                </a:solidFill>
              </a:rPr>
              <a:t>section</a:t>
            </a:r>
            <a:r>
              <a:rPr lang="nl-NL" sz="1900" cap="none" dirty="0">
                <a:solidFill>
                  <a:srgbClr val="000000"/>
                </a:solidFill>
              </a:rPr>
              <a:t> at 8 TeV </a:t>
            </a:r>
            <a:r>
              <a:rPr lang="nl-NL" sz="1900" cap="none" dirty="0" err="1">
                <a:solidFill>
                  <a:srgbClr val="000000"/>
                </a:solidFill>
              </a:rPr>
              <a:t>with</a:t>
            </a:r>
            <a:r>
              <a:rPr lang="nl-NL" sz="1900" cap="none" dirty="0">
                <a:solidFill>
                  <a:srgbClr val="000000"/>
                </a:solidFill>
              </a:rPr>
              <a:t> ATLAS</a:t>
            </a: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3366FF"/>
                </a:solidFill>
              </a:rPr>
              <a:t>Vincent </a:t>
            </a:r>
            <a:r>
              <a:rPr lang="nl-NL" sz="1900" cap="none" dirty="0" err="1">
                <a:solidFill>
                  <a:srgbClr val="3366FF"/>
                </a:solidFill>
              </a:rPr>
              <a:t>Croft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>
                <a:solidFill>
                  <a:srgbClr val="000000"/>
                </a:solidFill>
              </a:rPr>
              <a:t>- A </a:t>
            </a:r>
            <a:r>
              <a:rPr lang="nl-NL" sz="1900" cap="none" dirty="0" err="1">
                <a:solidFill>
                  <a:srgbClr val="000000"/>
                </a:solidFill>
              </a:rPr>
              <a:t>Tauists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hunt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for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Higgles</a:t>
            </a:r>
            <a:endParaRPr lang="nl-NL" sz="1900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E6223C"/>
                </a:solidFill>
              </a:rPr>
              <a:t>Lydia Brenner </a:t>
            </a:r>
            <a:r>
              <a:rPr lang="nl-NL" sz="1900" cap="none" dirty="0">
                <a:solidFill>
                  <a:srgbClr val="000000"/>
                </a:solidFill>
              </a:rPr>
              <a:t>- </a:t>
            </a:r>
            <a:r>
              <a:rPr lang="nl-NL" sz="1900" cap="none" dirty="0" err="1">
                <a:solidFill>
                  <a:srgbClr val="000000"/>
                </a:solidFill>
              </a:rPr>
              <a:t>Character</a:t>
            </a:r>
            <a:r>
              <a:rPr lang="nl-NL" sz="1900" cap="none" dirty="0">
                <a:solidFill>
                  <a:srgbClr val="000000"/>
                </a:solidFill>
              </a:rPr>
              <a:t> profile of the Higgs boson</a:t>
            </a:r>
          </a:p>
          <a:p>
            <a:pPr marL="457200" indent="-457200">
              <a:buFont typeface="Arial"/>
              <a:buChar char="•"/>
            </a:pPr>
            <a:r>
              <a:rPr lang="nl-NL" sz="1900" cap="none" dirty="0" err="1">
                <a:solidFill>
                  <a:srgbClr val="3366FF"/>
                </a:solidFill>
              </a:rPr>
              <a:t>Pierfrancesco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 err="1">
                <a:solidFill>
                  <a:srgbClr val="3366FF"/>
                </a:solidFill>
              </a:rPr>
              <a:t>Butti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>
                <a:solidFill>
                  <a:srgbClr val="000000"/>
                </a:solidFill>
              </a:rPr>
              <a:t>- Stop </a:t>
            </a:r>
            <a:r>
              <a:rPr lang="nl-NL" sz="1900" cap="none" dirty="0" err="1">
                <a:solidFill>
                  <a:srgbClr val="000000"/>
                </a:solidFill>
              </a:rPr>
              <a:t>into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stau</a:t>
            </a:r>
            <a:r>
              <a:rPr lang="nl-NL" sz="1900" cap="none" dirty="0">
                <a:solidFill>
                  <a:srgbClr val="000000"/>
                </a:solidFill>
              </a:rPr>
              <a:t> : Search </a:t>
            </a:r>
            <a:r>
              <a:rPr lang="nl-NL" sz="1900" cap="none" dirty="0" err="1">
                <a:solidFill>
                  <a:srgbClr val="000000"/>
                </a:solidFill>
              </a:rPr>
              <a:t>for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scalar</a:t>
            </a:r>
            <a:r>
              <a:rPr lang="nl-NL" sz="1900" cap="none" dirty="0">
                <a:solidFill>
                  <a:srgbClr val="000000"/>
                </a:solidFill>
              </a:rPr>
              <a:t> top quarks </a:t>
            </a:r>
            <a:r>
              <a:rPr lang="nl-NL" sz="1900" cap="none" dirty="0" err="1">
                <a:solidFill>
                  <a:srgbClr val="000000"/>
                </a:solidFill>
              </a:rPr>
              <a:t>decaying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into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scalar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tau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leptons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with</a:t>
            </a:r>
            <a:r>
              <a:rPr lang="nl-NL" sz="1900" cap="none" dirty="0">
                <a:solidFill>
                  <a:srgbClr val="000000"/>
                </a:solidFill>
              </a:rPr>
              <a:t> ATLAS at √s = 8 </a:t>
            </a:r>
            <a:r>
              <a:rPr lang="nl-NL" sz="1900" cap="none" dirty="0" smtClean="0">
                <a:solidFill>
                  <a:srgbClr val="000000"/>
                </a:solidFill>
              </a:rPr>
              <a:t>TeV </a:t>
            </a:r>
          </a:p>
          <a:p>
            <a:pPr marL="457200" indent="-457200">
              <a:buFont typeface="Arial"/>
              <a:buChar char="•"/>
            </a:pPr>
            <a:r>
              <a:rPr lang="nl-NL" sz="1900" cap="none" dirty="0" err="1" smtClean="0">
                <a:solidFill>
                  <a:srgbClr val="3366FF"/>
                </a:solidFill>
              </a:rPr>
              <a:t>Ivan</a:t>
            </a:r>
            <a:r>
              <a:rPr lang="nl-NL" sz="1900" cap="none" dirty="0" smtClean="0">
                <a:solidFill>
                  <a:srgbClr val="3366FF"/>
                </a:solidFill>
              </a:rPr>
              <a:t> </a:t>
            </a:r>
            <a:r>
              <a:rPr lang="nl-NL" sz="1900" cap="none" dirty="0" err="1">
                <a:solidFill>
                  <a:srgbClr val="3366FF"/>
                </a:solidFill>
              </a:rPr>
              <a:t>Angelozzi</a:t>
            </a:r>
            <a:r>
              <a:rPr lang="nl-NL" sz="1900" cap="none" dirty="0">
                <a:solidFill>
                  <a:srgbClr val="3366FF"/>
                </a:solidFill>
              </a:rPr>
              <a:t> </a:t>
            </a:r>
            <a:r>
              <a:rPr lang="nl-NL" sz="1900" cap="none" dirty="0">
                <a:solidFill>
                  <a:srgbClr val="000000"/>
                </a:solidFill>
              </a:rPr>
              <a:t>- In </a:t>
            </a:r>
            <a:r>
              <a:rPr lang="nl-NL" sz="1900" cap="none" dirty="0" err="1">
                <a:solidFill>
                  <a:srgbClr val="000000"/>
                </a:solidFill>
              </a:rPr>
              <a:t>pursuit</a:t>
            </a:r>
            <a:r>
              <a:rPr lang="nl-NL" sz="1900" cap="none" dirty="0">
                <a:solidFill>
                  <a:srgbClr val="000000"/>
                </a:solidFill>
              </a:rPr>
              <a:t> of lepton flavour </a:t>
            </a:r>
            <a:r>
              <a:rPr lang="nl-NL" sz="1900" cap="none" dirty="0" err="1">
                <a:solidFill>
                  <a:srgbClr val="000000"/>
                </a:solidFill>
              </a:rPr>
              <a:t>violation</a:t>
            </a:r>
            <a:r>
              <a:rPr lang="nl-NL" sz="1900" cap="none" dirty="0">
                <a:solidFill>
                  <a:srgbClr val="000000"/>
                </a:solidFill>
              </a:rPr>
              <a:t> : A search </a:t>
            </a:r>
            <a:r>
              <a:rPr lang="nl-NL" sz="1900" cap="none" dirty="0" err="1">
                <a:solidFill>
                  <a:srgbClr val="000000"/>
                </a:solidFill>
              </a:rPr>
              <a:t>for</a:t>
            </a:r>
            <a:r>
              <a:rPr lang="nl-NL" sz="1900" cap="none" dirty="0">
                <a:solidFill>
                  <a:srgbClr val="000000"/>
                </a:solidFill>
              </a:rPr>
              <a:t> the </a:t>
            </a:r>
            <a:r>
              <a:rPr lang="nl-NL" sz="1900" cap="none" dirty="0" err="1">
                <a:solidFill>
                  <a:srgbClr val="000000"/>
                </a:solidFill>
              </a:rPr>
              <a:t>τ</a:t>
            </a:r>
            <a:r>
              <a:rPr lang="nl-NL" sz="1900" cap="none" dirty="0">
                <a:solidFill>
                  <a:srgbClr val="000000"/>
                </a:solidFill>
              </a:rPr>
              <a:t>→ </a:t>
            </a:r>
            <a:r>
              <a:rPr lang="nl-NL" sz="1900" cap="none" dirty="0" err="1">
                <a:solidFill>
                  <a:srgbClr val="000000"/>
                </a:solidFill>
              </a:rPr>
              <a:t>μγγ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decay</a:t>
            </a:r>
            <a:r>
              <a:rPr lang="nl-NL" sz="1900" cap="none" dirty="0">
                <a:solidFill>
                  <a:srgbClr val="000000"/>
                </a:solidFill>
              </a:rPr>
              <a:t> </a:t>
            </a:r>
            <a:r>
              <a:rPr lang="nl-NL" sz="1900" cap="none" dirty="0" err="1">
                <a:solidFill>
                  <a:srgbClr val="000000"/>
                </a:solidFill>
              </a:rPr>
              <a:t>with</a:t>
            </a:r>
            <a:r>
              <a:rPr lang="nl-NL" sz="1900" cap="none" dirty="0">
                <a:solidFill>
                  <a:srgbClr val="000000"/>
                </a:solidFill>
              </a:rPr>
              <a:t> atlas at √s=8 TeV</a:t>
            </a:r>
          </a:p>
          <a:p>
            <a:r>
              <a:rPr lang="nl-NL" sz="1900" b="1" cap="none" dirty="0" smtClean="0">
                <a:solidFill>
                  <a:srgbClr val="000000"/>
                </a:solidFill>
              </a:rPr>
              <a:t>2018 (1)</a:t>
            </a:r>
            <a:endParaRPr lang="nl-NL" sz="1900" b="1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1900" cap="none" dirty="0">
                <a:solidFill>
                  <a:srgbClr val="000000"/>
                </a:solidFill>
                <a:sym typeface="Helvetica Neue"/>
              </a:rPr>
              <a:t> </a:t>
            </a:r>
            <a:r>
              <a:rPr lang="nl-NL" sz="1900" cap="none" dirty="0">
                <a:solidFill>
                  <a:srgbClr val="E6223C"/>
                </a:solidFill>
                <a:sym typeface="Helvetica Neue"/>
              </a:rPr>
              <a:t>Antonia </a:t>
            </a:r>
            <a:r>
              <a:rPr lang="nl-NL" sz="1900" cap="none" dirty="0" err="1">
                <a:solidFill>
                  <a:srgbClr val="E6223C"/>
                </a:solidFill>
                <a:sym typeface="Helvetica Neue"/>
              </a:rPr>
              <a:t>Struebig</a:t>
            </a:r>
            <a:r>
              <a:rPr lang="nl-NL" sz="1900" cap="none" dirty="0">
                <a:solidFill>
                  <a:srgbClr val="E6223C"/>
                </a:solidFill>
                <a:sym typeface="Helvetica Neue"/>
              </a:rPr>
              <a:t> </a:t>
            </a:r>
            <a:r>
              <a:rPr lang="nl-NL" sz="1900" cap="none" dirty="0">
                <a:solidFill>
                  <a:srgbClr val="000000"/>
                </a:solidFill>
                <a:sym typeface="Helvetica Neue"/>
              </a:rPr>
              <a:t>- </a:t>
            </a:r>
            <a:r>
              <a:rPr lang="nl-NL" sz="1900" cap="none" dirty="0" err="1">
                <a:solidFill>
                  <a:srgbClr val="000000"/>
                </a:solidFill>
              </a:rPr>
              <a:t>Finger</a:t>
            </a:r>
            <a:r>
              <a:rPr lang="nl-NL" sz="1900" cap="none" dirty="0">
                <a:solidFill>
                  <a:srgbClr val="000000"/>
                </a:solidFill>
              </a:rPr>
              <a:t> on the trigger - SUSY in the focus</a:t>
            </a:r>
            <a:endParaRPr lang="nl-NL" sz="1900" cap="none" dirty="0">
              <a:solidFill>
                <a:srgbClr val="000000"/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145915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Leadership positions in ATLAS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7228" y="1746487"/>
            <a:ext cx="9643666" cy="92230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cap="none" dirty="0" smtClean="0">
                <a:solidFill>
                  <a:schemeClr val="bg1"/>
                </a:solidFill>
              </a:rPr>
              <a:t>Physics &amp; general management</a:t>
            </a:r>
          </a:p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Top </a:t>
            </a:r>
            <a:r>
              <a:rPr lang="en-US" sz="2400" b="0" i="0" cap="none" dirty="0">
                <a:solidFill>
                  <a:schemeClr val="bg1"/>
                </a:solidFill>
              </a:rPr>
              <a:t>quark physics </a:t>
            </a:r>
            <a:r>
              <a:rPr lang="en-US" sz="2400" b="0" i="0" cap="none" dirty="0" smtClean="0">
                <a:solidFill>
                  <a:schemeClr val="bg1"/>
                </a:solidFill>
              </a:rPr>
              <a:t>group </a:t>
            </a:r>
            <a:r>
              <a:rPr lang="en-US" sz="2400" b="0" i="0" cap="none" dirty="0">
                <a:solidFill>
                  <a:schemeClr val="bg1"/>
                </a:solidFill>
              </a:rPr>
              <a:t>[ W. Verkerke 2009-2011 ]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Higgs </a:t>
            </a:r>
            <a:r>
              <a:rPr lang="en-US" sz="2400" b="0" i="0" cap="none" dirty="0">
                <a:solidFill>
                  <a:schemeClr val="bg1"/>
                </a:solidFill>
              </a:rPr>
              <a:t>combination subgroup [ W. Verkerke [ 2014 - 2015 ]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Higgs H</a:t>
            </a:r>
            <a:r>
              <a:rPr lang="en-US" sz="2400" b="0" i="0" cap="none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b="0" i="0" cap="none" dirty="0" smtClean="0">
                <a:solidFill>
                  <a:schemeClr val="bg1"/>
                </a:solidFill>
              </a:rPr>
              <a:t>WW </a:t>
            </a:r>
            <a:r>
              <a:rPr lang="en-US" sz="2400" b="0" i="0" cap="none" dirty="0">
                <a:solidFill>
                  <a:schemeClr val="bg1"/>
                </a:solidFill>
              </a:rPr>
              <a:t>subgroup [ P. Ferrari 2015-2016 ]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Higgs H</a:t>
            </a:r>
            <a:r>
              <a:rPr lang="en-US" sz="2400" b="0" i="0" cap="none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b="0" i="0" cap="none" dirty="0" smtClean="0">
                <a:solidFill>
                  <a:schemeClr val="bg1"/>
                </a:solidFill>
              </a:rPr>
              <a:t>WW </a:t>
            </a:r>
            <a:r>
              <a:rPr lang="en-US" sz="2400" b="0" i="0" cap="none" dirty="0">
                <a:solidFill>
                  <a:schemeClr val="bg1"/>
                </a:solidFill>
              </a:rPr>
              <a:t>subgroup [ F. </a:t>
            </a:r>
            <a:r>
              <a:rPr lang="en-US" sz="2400" b="0" i="0" cap="none" dirty="0" err="1">
                <a:solidFill>
                  <a:schemeClr val="bg1"/>
                </a:solidFill>
              </a:rPr>
              <a:t>Filthaut</a:t>
            </a:r>
            <a:r>
              <a:rPr lang="en-US" sz="2400" b="0" i="0" cap="none" dirty="0">
                <a:solidFill>
                  <a:schemeClr val="bg1"/>
                </a:solidFill>
              </a:rPr>
              <a:t> 2016-2017 ]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err="1" smtClean="0">
                <a:solidFill>
                  <a:schemeClr val="bg1"/>
                </a:solidFill>
              </a:rPr>
              <a:t>Astroparticle</a:t>
            </a:r>
            <a:r>
              <a:rPr lang="en-US" sz="2400" b="0" i="0" cap="none" dirty="0" smtClean="0">
                <a:solidFill>
                  <a:schemeClr val="bg1"/>
                </a:solidFill>
              </a:rPr>
              <a:t> </a:t>
            </a:r>
            <a:r>
              <a:rPr lang="en-US" sz="2400" b="0" i="0" cap="none" dirty="0">
                <a:solidFill>
                  <a:schemeClr val="bg1"/>
                </a:solidFill>
              </a:rPr>
              <a:t>physics forum [ D. Berge 2013-2015 ]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Exotics </a:t>
            </a:r>
            <a:r>
              <a:rPr lang="en-US" sz="2400" b="0" i="0" cap="none" dirty="0" err="1" smtClean="0">
                <a:solidFill>
                  <a:schemeClr val="bg1"/>
                </a:solidFill>
              </a:rPr>
              <a:t>Lepton</a:t>
            </a:r>
            <a:r>
              <a:rPr lang="en-US" sz="2400" b="0" i="0" cap="none" dirty="0" err="1">
                <a:solidFill>
                  <a:schemeClr val="bg1"/>
                </a:solidFill>
              </a:rPr>
              <a:t>+X</a:t>
            </a:r>
            <a:r>
              <a:rPr lang="en-US" sz="2400" b="0" i="0" cap="none" dirty="0">
                <a:solidFill>
                  <a:schemeClr val="bg1"/>
                </a:solidFill>
              </a:rPr>
              <a:t> </a:t>
            </a:r>
            <a:r>
              <a:rPr lang="en-US" sz="2400" b="0" i="0" cap="none" dirty="0" smtClean="0">
                <a:solidFill>
                  <a:schemeClr val="bg1"/>
                </a:solidFill>
              </a:rPr>
              <a:t> </a:t>
            </a:r>
            <a:r>
              <a:rPr lang="en-US" sz="2400" b="0" i="0" cap="none" dirty="0">
                <a:solidFill>
                  <a:schemeClr val="bg1"/>
                </a:solidFill>
              </a:rPr>
              <a:t>subgroup [ N. </a:t>
            </a:r>
            <a:r>
              <a:rPr lang="en-US" sz="2400" b="0" i="0" cap="none" dirty="0" err="1">
                <a:solidFill>
                  <a:schemeClr val="bg1"/>
                </a:solidFill>
              </a:rPr>
              <a:t>Hod</a:t>
            </a:r>
            <a:r>
              <a:rPr lang="en-US" sz="2400" b="0" i="0" cap="none" dirty="0">
                <a:solidFill>
                  <a:schemeClr val="bg1"/>
                </a:solidFill>
              </a:rPr>
              <a:t> 2015-</a:t>
            </a:r>
            <a:r>
              <a:rPr lang="en-US" sz="2400" b="0" i="0" cap="none" dirty="0" smtClean="0">
                <a:solidFill>
                  <a:schemeClr val="bg1"/>
                </a:solidFill>
              </a:rPr>
              <a:t>2016 ]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cap="none" dirty="0">
                <a:solidFill>
                  <a:schemeClr val="bg1"/>
                </a:solidFill>
              </a:rPr>
              <a:t>Exotics </a:t>
            </a:r>
            <a:r>
              <a:rPr lang="en-US" sz="2400" cap="none" dirty="0" err="1">
                <a:solidFill>
                  <a:schemeClr val="bg1"/>
                </a:solidFill>
              </a:rPr>
              <a:t>Lepton+X</a:t>
            </a:r>
            <a:r>
              <a:rPr lang="en-US" sz="2400" cap="none" dirty="0">
                <a:solidFill>
                  <a:schemeClr val="bg1"/>
                </a:solidFill>
              </a:rPr>
              <a:t>  subgroup </a:t>
            </a:r>
            <a:r>
              <a:rPr lang="en-US" sz="2400" cap="none" dirty="0" smtClean="0">
                <a:solidFill>
                  <a:schemeClr val="bg1"/>
                </a:solidFill>
              </a:rPr>
              <a:t>[ N</a:t>
            </a:r>
            <a:r>
              <a:rPr lang="en-US" sz="2400" cap="none" dirty="0">
                <a:solidFill>
                  <a:schemeClr val="bg1"/>
                </a:solidFill>
              </a:rPr>
              <a:t>. </a:t>
            </a:r>
            <a:r>
              <a:rPr lang="en-US" sz="2400" cap="none" dirty="0" err="1">
                <a:solidFill>
                  <a:schemeClr val="bg1"/>
                </a:solidFill>
              </a:rPr>
              <a:t>Illic</a:t>
            </a:r>
            <a:r>
              <a:rPr lang="en-US" sz="2400" cap="none" dirty="0">
                <a:solidFill>
                  <a:schemeClr val="bg1"/>
                </a:solidFill>
              </a:rPr>
              <a:t> 2018-2019 </a:t>
            </a:r>
            <a:r>
              <a:rPr lang="en-US" sz="2400" cap="none" dirty="0" smtClean="0">
                <a:solidFill>
                  <a:schemeClr val="bg1"/>
                </a:solidFill>
              </a:rPr>
              <a:t>]</a:t>
            </a:r>
            <a:endParaRPr lang="en-US" sz="2400" b="0" i="0" cap="none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Exotics </a:t>
            </a:r>
            <a:r>
              <a:rPr lang="en-US" sz="2400" b="0" i="0" cap="none" dirty="0" err="1" smtClean="0">
                <a:solidFill>
                  <a:schemeClr val="bg1"/>
                </a:solidFill>
              </a:rPr>
              <a:t>Leptons+X</a:t>
            </a:r>
            <a:r>
              <a:rPr lang="en-US" sz="2400" b="0" i="0" cap="none" dirty="0" smtClean="0">
                <a:solidFill>
                  <a:schemeClr val="bg1"/>
                </a:solidFill>
              </a:rPr>
              <a:t> </a:t>
            </a:r>
            <a:r>
              <a:rPr lang="en-US" sz="2400" b="0" i="0" cap="none" dirty="0">
                <a:solidFill>
                  <a:schemeClr val="bg1"/>
                </a:solidFill>
              </a:rPr>
              <a:t>subgroup [ O. </a:t>
            </a:r>
            <a:r>
              <a:rPr lang="en-US" sz="2400" b="0" i="0" cap="none" dirty="0" err="1" smtClean="0">
                <a:solidFill>
                  <a:schemeClr val="bg1"/>
                </a:solidFill>
              </a:rPr>
              <a:t>Igonkina</a:t>
            </a:r>
            <a:r>
              <a:rPr lang="en-US" sz="2400" b="0" i="0" cap="none" dirty="0">
                <a:solidFill>
                  <a:schemeClr val="bg1"/>
                </a:solidFill>
              </a:rPr>
              <a:t>, 2013-2014 ] </a:t>
            </a:r>
            <a:endParaRPr lang="en-US" sz="2400" b="0" i="0" cap="none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cap="none" dirty="0" smtClean="0">
                <a:solidFill>
                  <a:schemeClr val="bg1"/>
                </a:solidFill>
              </a:rPr>
              <a:t>B-physics rare decays subgroup [ M. Morgenstern 2018-2019 ]</a:t>
            </a:r>
            <a:endParaRPr lang="en-US" sz="2400" b="0" i="0" cap="none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Statistics </a:t>
            </a:r>
            <a:r>
              <a:rPr lang="en-US" sz="2400" b="0" i="0" cap="none" dirty="0">
                <a:solidFill>
                  <a:schemeClr val="bg1"/>
                </a:solidFill>
              </a:rPr>
              <a:t>forum [ W. Verkerke 2013-2015 ]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Publication committee chair </a:t>
            </a:r>
            <a:r>
              <a:rPr lang="en-US" sz="2400" b="0" i="0" cap="none" dirty="0">
                <a:solidFill>
                  <a:schemeClr val="bg1"/>
                </a:solidFill>
              </a:rPr>
              <a:t>[ P. de Jong 2014-2016 </a:t>
            </a:r>
            <a:r>
              <a:rPr lang="en-US" sz="2400" b="0" i="0" cap="none" dirty="0" smtClean="0">
                <a:solidFill>
                  <a:schemeClr val="bg1"/>
                </a:solidFill>
              </a:rPr>
              <a:t>]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cap="none" dirty="0" smtClean="0">
                <a:solidFill>
                  <a:schemeClr val="bg1"/>
                </a:solidFill>
              </a:rPr>
              <a:t>Publication </a:t>
            </a:r>
            <a:r>
              <a:rPr lang="en-US" sz="2400" cap="none" dirty="0">
                <a:solidFill>
                  <a:schemeClr val="bg1"/>
                </a:solidFill>
              </a:rPr>
              <a:t>committee (deputy) chair [ P. Ferrari 2019-2021 ]  </a:t>
            </a:r>
            <a:r>
              <a:rPr lang="en-US" sz="2400" b="0" i="0" cap="none" dirty="0" smtClean="0">
                <a:solidFill>
                  <a:schemeClr val="bg1"/>
                </a:solidFill>
              </a:rPr>
              <a:t> </a:t>
            </a:r>
            <a:endParaRPr lang="en-US" sz="2400" b="0" i="0" cap="none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Speakers</a:t>
            </a:r>
            <a:r>
              <a:rPr lang="en-US" sz="2400" b="0" i="0" cap="none" dirty="0">
                <a:solidFill>
                  <a:schemeClr val="bg1"/>
                </a:solidFill>
              </a:rPr>
              <a:t> committee (deputy) chair [ P. Ferrari 2012-2013 ]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Collaboration </a:t>
            </a:r>
            <a:r>
              <a:rPr lang="en-US" sz="2400" b="0" i="0" cap="none" dirty="0">
                <a:solidFill>
                  <a:schemeClr val="bg1"/>
                </a:solidFill>
              </a:rPr>
              <a:t>Board Chair advisory group [ P. de Jong 2012-2013 </a:t>
            </a:r>
            <a:r>
              <a:rPr lang="en-US" sz="2400" b="0" i="0" cap="none" dirty="0" smtClean="0">
                <a:solidFill>
                  <a:schemeClr val="bg1"/>
                </a:solidFill>
              </a:rPr>
              <a:t>]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Statistics Committee [ W. Verkerke 2018-2020 ] </a:t>
            </a:r>
            <a:r>
              <a:rPr lang="en-US" sz="2400" b="0" i="0" cap="none" dirty="0">
                <a:solidFill>
                  <a:schemeClr val="bg1"/>
                </a:solidFill>
              </a:rPr>
              <a:t>  </a:t>
            </a:r>
            <a:endParaRPr lang="en-US" sz="2400" b="0" i="0" cap="none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5229" y="1112938"/>
            <a:ext cx="9951442" cy="11100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400" b="0" i="0" cap="none" dirty="0">
                <a:solidFill>
                  <a:schemeClr val="bg1"/>
                </a:solidFill>
              </a:rPr>
              <a:t>   </a:t>
            </a:r>
          </a:p>
          <a:p>
            <a:pPr>
              <a:lnSpc>
                <a:spcPct val="150000"/>
              </a:lnSpc>
            </a:pPr>
            <a:r>
              <a:rPr lang="en-US" sz="3200" b="1" i="0" cap="none" dirty="0" smtClean="0">
                <a:solidFill>
                  <a:schemeClr val="bg1"/>
                </a:solidFill>
              </a:rPr>
              <a:t>Trigger, data preparation, performance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>
                <a:solidFill>
                  <a:schemeClr val="bg1"/>
                </a:solidFill>
              </a:rPr>
              <a:t>Flavor tagging group convener [ F. </a:t>
            </a:r>
            <a:r>
              <a:rPr lang="en-US" sz="2400" b="0" i="0" cap="none" dirty="0" err="1">
                <a:solidFill>
                  <a:schemeClr val="bg1"/>
                </a:solidFill>
              </a:rPr>
              <a:t>Filthaut</a:t>
            </a:r>
            <a:r>
              <a:rPr lang="en-US" sz="2400" b="0" i="0" cap="none" dirty="0">
                <a:solidFill>
                  <a:schemeClr val="bg1"/>
                </a:solidFill>
              </a:rPr>
              <a:t> 2012-2014 ]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Data </a:t>
            </a:r>
            <a:r>
              <a:rPr lang="en-US" sz="2400" b="0" i="0" cap="none" dirty="0">
                <a:solidFill>
                  <a:schemeClr val="bg1"/>
                </a:solidFill>
              </a:rPr>
              <a:t>Quality group convener [ P. Ferrari 2016-2018 ] 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Luminosity </a:t>
            </a:r>
            <a:r>
              <a:rPr lang="en-US" sz="2400" b="0" i="0" cap="none" dirty="0">
                <a:solidFill>
                  <a:schemeClr val="bg1"/>
                </a:solidFill>
              </a:rPr>
              <a:t>group [ D. </a:t>
            </a:r>
            <a:r>
              <a:rPr lang="en-US" sz="2400" b="0" i="0" cap="none" dirty="0" err="1">
                <a:solidFill>
                  <a:schemeClr val="bg1"/>
                </a:solidFill>
              </a:rPr>
              <a:t>Salek</a:t>
            </a:r>
            <a:r>
              <a:rPr lang="en-US" sz="2400" b="0" i="0" cap="none" dirty="0">
                <a:solidFill>
                  <a:schemeClr val="bg1"/>
                </a:solidFill>
              </a:rPr>
              <a:t> 2014-2016 ]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Non</a:t>
            </a:r>
            <a:r>
              <a:rPr lang="en-US" sz="2400" b="0" i="0" cap="none" dirty="0">
                <a:solidFill>
                  <a:schemeClr val="bg1"/>
                </a:solidFill>
              </a:rPr>
              <a:t>-collision background group [ D. </a:t>
            </a:r>
            <a:r>
              <a:rPr lang="en-US" sz="2400" b="0" i="0" cap="none" dirty="0" err="1">
                <a:solidFill>
                  <a:schemeClr val="bg1"/>
                </a:solidFill>
              </a:rPr>
              <a:t>Salek</a:t>
            </a:r>
            <a:r>
              <a:rPr lang="en-US" sz="2400" b="0" i="0" cap="none" dirty="0">
                <a:solidFill>
                  <a:schemeClr val="bg1"/>
                </a:solidFill>
              </a:rPr>
              <a:t> 2012-2013 ]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Trigger </a:t>
            </a:r>
            <a:r>
              <a:rPr lang="en-US" sz="2400" b="0" i="0" cap="none" dirty="0">
                <a:solidFill>
                  <a:schemeClr val="bg1"/>
                </a:solidFill>
              </a:rPr>
              <a:t>menu coordinator [ O. </a:t>
            </a:r>
            <a:r>
              <a:rPr lang="en-US" sz="2400" b="0" i="0" cap="none" dirty="0" err="1">
                <a:solidFill>
                  <a:schemeClr val="bg1"/>
                </a:solidFill>
              </a:rPr>
              <a:t>Igonkina</a:t>
            </a:r>
            <a:r>
              <a:rPr lang="en-US" sz="2400" b="0" i="0" cap="none" dirty="0">
                <a:solidFill>
                  <a:schemeClr val="bg1"/>
                </a:solidFill>
              </a:rPr>
              <a:t>, 2010-2011 ]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Muon </a:t>
            </a:r>
            <a:r>
              <a:rPr lang="en-US" sz="2400" b="0" i="0" cap="none" dirty="0">
                <a:solidFill>
                  <a:schemeClr val="bg1"/>
                </a:solidFill>
              </a:rPr>
              <a:t>Trigger coordinator [ M. Morgenstern, 2017-</a:t>
            </a:r>
            <a:r>
              <a:rPr lang="en-US" sz="2400" b="0" i="0" cap="none" dirty="0" smtClean="0">
                <a:solidFill>
                  <a:schemeClr val="bg1"/>
                </a:solidFill>
              </a:rPr>
              <a:t>2019 </a:t>
            </a:r>
            <a:r>
              <a:rPr lang="en-US" sz="2400" b="0" i="0" cap="none" dirty="0">
                <a:solidFill>
                  <a:schemeClr val="bg1"/>
                </a:solidFill>
              </a:rPr>
              <a:t>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>
                <a:solidFill>
                  <a:schemeClr val="bg1"/>
                </a:solidFill>
              </a:rPr>
              <a:t>B physics trigger coordinator [ O. </a:t>
            </a:r>
            <a:r>
              <a:rPr lang="en-US" sz="2400" b="0" i="0" cap="none" dirty="0" err="1">
                <a:solidFill>
                  <a:schemeClr val="bg1"/>
                </a:solidFill>
              </a:rPr>
              <a:t>Igonkina</a:t>
            </a:r>
            <a:r>
              <a:rPr lang="en-US" sz="2400" b="0" i="0" cap="none" dirty="0">
                <a:solidFill>
                  <a:schemeClr val="bg1"/>
                </a:solidFill>
              </a:rPr>
              <a:t> 2016-2017 ]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>
                <a:solidFill>
                  <a:schemeClr val="bg1"/>
                </a:solidFill>
              </a:rPr>
              <a:t>Trigger express stream coordinator [ O. </a:t>
            </a:r>
            <a:r>
              <a:rPr lang="en-US" sz="2400" b="0" i="0" cap="none" dirty="0" err="1">
                <a:solidFill>
                  <a:schemeClr val="bg1"/>
                </a:solidFill>
              </a:rPr>
              <a:t>Igonkina</a:t>
            </a:r>
            <a:r>
              <a:rPr lang="en-US" sz="2400" b="0" i="0" cap="none" dirty="0">
                <a:solidFill>
                  <a:schemeClr val="bg1"/>
                </a:solidFill>
              </a:rPr>
              <a:t> 2014</a:t>
            </a:r>
            <a:r>
              <a:rPr lang="en-US" sz="2400" b="0" i="0" cap="none" dirty="0" smtClean="0">
                <a:solidFill>
                  <a:schemeClr val="bg1"/>
                </a:solidFill>
              </a:rPr>
              <a:t>-2018 ] </a:t>
            </a:r>
            <a:endParaRPr lang="en-US" sz="2400" b="0" i="0" cap="none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sz="2400" b="0" i="0" cap="none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b="1" i="0" cap="none" dirty="0">
                <a:solidFill>
                  <a:schemeClr val="bg1"/>
                </a:solidFill>
              </a:rPr>
              <a:t>Software </a:t>
            </a:r>
            <a:r>
              <a:rPr lang="en-US" sz="3200" b="1" i="0" cap="none" dirty="0" smtClean="0">
                <a:solidFill>
                  <a:schemeClr val="bg1"/>
                </a:solidFill>
              </a:rPr>
              <a:t>&amp; detector</a:t>
            </a:r>
            <a:endParaRPr lang="en-US" sz="3200" b="1" i="0" cap="none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>
                <a:solidFill>
                  <a:schemeClr val="bg1"/>
                </a:solidFill>
              </a:rPr>
              <a:t>Computing Coordinator [ K. </a:t>
            </a:r>
            <a:r>
              <a:rPr lang="en-US" sz="2400" b="0" i="0" cap="none" dirty="0" err="1">
                <a:solidFill>
                  <a:schemeClr val="bg1"/>
                </a:solidFill>
              </a:rPr>
              <a:t>Bos</a:t>
            </a:r>
            <a:r>
              <a:rPr lang="en-US" sz="2400" b="0" i="0" cap="none" dirty="0">
                <a:solidFill>
                  <a:schemeClr val="bg1"/>
                </a:solidFill>
              </a:rPr>
              <a:t> 2010-2011 ]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Inner </a:t>
            </a:r>
            <a:r>
              <a:rPr lang="en-US" sz="2400" b="0" i="0" cap="none" dirty="0">
                <a:solidFill>
                  <a:schemeClr val="bg1"/>
                </a:solidFill>
              </a:rPr>
              <a:t>trigger alignment subgroup [ P. </a:t>
            </a:r>
            <a:r>
              <a:rPr lang="en-US" sz="2400" b="0" i="0" cap="none" dirty="0" err="1">
                <a:solidFill>
                  <a:schemeClr val="bg1"/>
                </a:solidFill>
              </a:rPr>
              <a:t>Butti</a:t>
            </a:r>
            <a:r>
              <a:rPr lang="en-US" sz="2400" b="0" i="0" cap="none" dirty="0">
                <a:solidFill>
                  <a:schemeClr val="bg1"/>
                </a:solidFill>
              </a:rPr>
              <a:t> 2015-2016 ]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Muon </a:t>
            </a:r>
            <a:r>
              <a:rPr lang="en-US" sz="2400" b="0" i="0" cap="none" dirty="0">
                <a:solidFill>
                  <a:schemeClr val="bg1"/>
                </a:solidFill>
              </a:rPr>
              <a:t>Software coordinator [ J. Meyer 2014-2016 ]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i="0" cap="none" dirty="0" smtClean="0">
                <a:solidFill>
                  <a:schemeClr val="bg1"/>
                </a:solidFill>
              </a:rPr>
              <a:t>Muon </a:t>
            </a:r>
            <a:r>
              <a:rPr lang="en-US" sz="2400" b="0" i="0" cap="none" dirty="0">
                <a:solidFill>
                  <a:schemeClr val="bg1"/>
                </a:solidFill>
              </a:rPr>
              <a:t>MDT Coordinator [ G. </a:t>
            </a:r>
            <a:r>
              <a:rPr lang="en-US" sz="2400" b="0" i="0" cap="none" dirty="0" err="1">
                <a:solidFill>
                  <a:schemeClr val="bg1"/>
                </a:solidFill>
              </a:rPr>
              <a:t>Bobbink</a:t>
            </a:r>
            <a:r>
              <a:rPr lang="en-US" sz="2400" b="0" i="0" cap="none" dirty="0">
                <a:solidFill>
                  <a:schemeClr val="bg1"/>
                </a:solidFill>
              </a:rPr>
              <a:t> 2014-2018 ] </a:t>
            </a:r>
            <a:endParaRPr lang="en-US" sz="2400" b="0" i="0" cap="none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cap="none" dirty="0" smtClean="0">
                <a:solidFill>
                  <a:schemeClr val="bg1"/>
                </a:solidFill>
              </a:rPr>
              <a:t>Flavor tagging software coordinate [ F. </a:t>
            </a:r>
            <a:r>
              <a:rPr lang="en-US" sz="2400" cap="none" dirty="0" err="1" smtClean="0">
                <a:solidFill>
                  <a:schemeClr val="bg1"/>
                </a:solidFill>
              </a:rPr>
              <a:t>Filthaut</a:t>
            </a:r>
            <a:r>
              <a:rPr lang="en-US" sz="2400" cap="none" dirty="0" smtClean="0">
                <a:solidFill>
                  <a:schemeClr val="bg1"/>
                </a:solidFill>
              </a:rPr>
              <a:t> 2017-2018 ]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cap="none" dirty="0" smtClean="0">
                <a:solidFill>
                  <a:srgbClr val="000000"/>
                </a:solidFill>
              </a:rPr>
              <a:t>Activity </a:t>
            </a:r>
            <a:r>
              <a:rPr lang="en-US" sz="2400" cap="none" dirty="0">
                <a:solidFill>
                  <a:srgbClr val="000000"/>
                </a:solidFill>
              </a:rPr>
              <a:t>coordinator global structures </a:t>
            </a:r>
            <a:r>
              <a:rPr lang="en-US" sz="2400" cap="none" dirty="0" err="1" smtClean="0">
                <a:solidFill>
                  <a:srgbClr val="000000"/>
                </a:solidFill>
              </a:rPr>
              <a:t>ITk</a:t>
            </a:r>
            <a:r>
              <a:rPr lang="en-US" sz="2400" cap="none" dirty="0" smtClean="0">
                <a:solidFill>
                  <a:srgbClr val="000000"/>
                </a:solidFill>
              </a:rPr>
              <a:t> strips [ M. </a:t>
            </a:r>
            <a:r>
              <a:rPr lang="en-US" sz="2400" cap="none" dirty="0" err="1" smtClean="0">
                <a:solidFill>
                  <a:srgbClr val="000000"/>
                </a:solidFill>
              </a:rPr>
              <a:t>Vreeswijk</a:t>
            </a:r>
            <a:r>
              <a:rPr lang="en-US" sz="2400" cap="none" dirty="0" smtClean="0">
                <a:solidFill>
                  <a:srgbClr val="000000"/>
                </a:solidFill>
              </a:rPr>
              <a:t> 2017 - ]</a:t>
            </a:r>
            <a:endParaRPr lang="en-US" sz="2400" b="0" i="0" cap="none" dirty="0">
              <a:solidFill>
                <a:srgbClr val="000000"/>
              </a:solidFill>
            </a:endParaRPr>
          </a:p>
          <a:p>
            <a:endParaRPr lang="en-US" sz="2400" b="0" i="0" cap="none" dirty="0">
              <a:solidFill>
                <a:schemeClr val="bg1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150112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Personal Grants and awards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0226" y="1495604"/>
            <a:ext cx="10073988" cy="12270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0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Grants</a:t>
            </a:r>
            <a:endParaRPr kumimoji="0" lang="nl-NL" sz="4000" b="1" i="1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400" b="1" cap="none" dirty="0" smtClean="0">
                <a:solidFill>
                  <a:srgbClr val="000000"/>
                </a:solidFill>
              </a:rPr>
              <a:t/>
            </a:r>
            <a:br>
              <a:rPr lang="nl-NL" sz="2400" b="1" cap="none" dirty="0" smtClean="0">
                <a:solidFill>
                  <a:srgbClr val="000000"/>
                </a:solidFill>
              </a:rPr>
            </a:br>
            <a:r>
              <a:rPr lang="nl-NL" sz="2400" b="1" cap="none" dirty="0" smtClean="0">
                <a:solidFill>
                  <a:srgbClr val="000000"/>
                </a:solidFill>
              </a:rPr>
              <a:t>2011</a:t>
            </a: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>
                <a:solidFill>
                  <a:srgbClr val="000000"/>
                </a:solidFill>
              </a:rPr>
              <a:t>FOM Projectruimte 2011 – P. De Jong 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(400k€)</a:t>
            </a:r>
            <a:endParaRPr lang="nl-NL" sz="2400" cap="none" dirty="0" smtClean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>
                <a:solidFill>
                  <a:srgbClr val="000000"/>
                </a:solidFill>
              </a:rPr>
              <a:t>EU Talent Grant – N. </a:t>
            </a:r>
            <a:r>
              <a:rPr lang="nl-NL" sz="2400" b="0" i="0" cap="none" dirty="0" err="1">
                <a:solidFill>
                  <a:srgbClr val="000000"/>
                </a:solidFill>
              </a:rPr>
              <a:t>Hessey</a:t>
            </a:r>
            <a:endParaRPr lang="nl-NL" sz="2400" b="0" i="0" cap="none" dirty="0">
              <a:solidFill>
                <a:srgbClr val="000000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2012</a:t>
            </a: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>
                <a:solidFill>
                  <a:srgbClr val="000000"/>
                </a:solidFill>
              </a:rPr>
              <a:t>EU 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ITN INFIERI 2012 – </a:t>
            </a:r>
            <a:r>
              <a:rPr lang="nl-NL" sz="2400" b="0" i="0" cap="none" dirty="0">
                <a:solidFill>
                  <a:srgbClr val="000000"/>
                </a:solidFill>
              </a:rPr>
              <a:t>N.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Hessey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</a:t>
            </a:r>
            <a:r>
              <a:rPr lang="nl-NL" sz="2400" b="0" i="0" cap="none" dirty="0">
                <a:solidFill>
                  <a:srgbClr val="000000"/>
                </a:solidFill>
              </a:rPr>
              <a:t>(2 </a:t>
            </a:r>
            <a:r>
              <a:rPr lang="nl-NL" sz="2400" b="0" i="0" cap="none" dirty="0" err="1">
                <a:solidFill>
                  <a:srgbClr val="000000"/>
                </a:solidFill>
              </a:rPr>
              <a:t>PhDs</a:t>
            </a:r>
            <a:r>
              <a:rPr lang="nl-NL" sz="2400" b="0" i="0" cap="none" dirty="0">
                <a:solidFill>
                  <a:srgbClr val="000000"/>
                </a:solidFill>
              </a:rPr>
              <a:t>)</a:t>
            </a: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 smtClean="0">
                <a:solidFill>
                  <a:srgbClr val="000000"/>
                </a:solidFill>
              </a:rPr>
              <a:t>FOM </a:t>
            </a:r>
            <a:r>
              <a:rPr lang="nl-NL" sz="2400" b="0" i="0" cap="none" dirty="0">
                <a:solidFill>
                  <a:srgbClr val="000000"/>
                </a:solidFill>
              </a:rPr>
              <a:t>Projectruimte 2012 – O. </a:t>
            </a:r>
            <a:r>
              <a:rPr lang="nl-NL" sz="2400" b="0" i="0" cap="none" dirty="0" err="1">
                <a:solidFill>
                  <a:srgbClr val="000000"/>
                </a:solidFill>
              </a:rPr>
              <a:t>Igonkina</a:t>
            </a:r>
            <a:r>
              <a:rPr lang="nl-NL" sz="2400" b="0" i="0" cap="none" dirty="0">
                <a:solidFill>
                  <a:srgbClr val="000000"/>
                </a:solidFill>
              </a:rPr>
              <a:t> 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(400k€)</a:t>
            </a:r>
            <a:endParaRPr lang="nl-NL" sz="2400" b="0" i="0" cap="none" dirty="0">
              <a:solidFill>
                <a:srgbClr val="000000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400" b="1" i="1" cap="none" dirty="0" smtClean="0">
                <a:solidFill>
                  <a:srgbClr val="000000"/>
                </a:solidFill>
              </a:rPr>
              <a:t>2013</a:t>
            </a: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>
                <a:solidFill>
                  <a:srgbClr val="000000"/>
                </a:solidFill>
              </a:rPr>
              <a:t>FOM Projectruimte 2013 – B. Van Eijk &amp; S. </a:t>
            </a:r>
            <a:r>
              <a:rPr lang="nl-NL" sz="2400" b="0" i="0" cap="none" dirty="0" err="1">
                <a:solidFill>
                  <a:srgbClr val="000000"/>
                </a:solidFill>
              </a:rPr>
              <a:t>Bentvelsen</a:t>
            </a:r>
            <a:r>
              <a:rPr lang="nl-NL" sz="2400" b="0" i="0" cap="none" dirty="0">
                <a:solidFill>
                  <a:srgbClr val="000000"/>
                </a:solidFill>
              </a:rPr>
              <a:t> 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(400k€)</a:t>
            </a:r>
            <a:endParaRPr lang="nl-NL" sz="2400" b="0" i="0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>
                <a:solidFill>
                  <a:srgbClr val="000000"/>
                </a:solidFill>
              </a:rPr>
              <a:t>FOM Projectruimte 2013 – P. 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Ferrari (400k€)</a:t>
            </a: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 smtClean="0">
                <a:solidFill>
                  <a:srgbClr val="000000"/>
                </a:solidFill>
              </a:rPr>
              <a:t>FOM Projectruimte 2013 </a:t>
            </a:r>
            <a:r>
              <a:rPr lang="mr-IN" sz="2400" b="0" i="0" cap="none" dirty="0" smtClean="0">
                <a:solidFill>
                  <a:srgbClr val="000000"/>
                </a:solidFill>
              </a:rPr>
              <a:t>–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F.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Filthaut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&amp; N. De Groot (400k€)</a:t>
            </a:r>
          </a:p>
          <a:p>
            <a:r>
              <a:rPr lang="nl-NL" sz="2400" b="1" i="1" cap="none" dirty="0" smtClean="0">
                <a:solidFill>
                  <a:srgbClr val="000000"/>
                </a:solidFill>
              </a:rPr>
              <a:t>2014</a:t>
            </a: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 smtClean="0">
                <a:solidFill>
                  <a:srgbClr val="000000"/>
                </a:solidFill>
              </a:rPr>
              <a:t>EU ITN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HiggsTools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– S.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Bentvelsen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&amp; E.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Laenen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(1 PhD)</a:t>
            </a:r>
            <a:endParaRPr lang="nl-NL" sz="2400" b="0" i="0" cap="none" dirty="0">
              <a:solidFill>
                <a:srgbClr val="000000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400" b="1" i="1" cap="none" dirty="0" smtClean="0">
                <a:solidFill>
                  <a:srgbClr val="000000"/>
                </a:solidFill>
              </a:rPr>
              <a:t>2015</a:t>
            </a: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>
                <a:solidFill>
                  <a:srgbClr val="000000"/>
                </a:solidFill>
              </a:rPr>
              <a:t>NL </a:t>
            </a:r>
            <a:r>
              <a:rPr lang="nl-NL" sz="2400" b="0" i="0" cap="none" dirty="0" err="1">
                <a:solidFill>
                  <a:srgbClr val="000000"/>
                </a:solidFill>
              </a:rPr>
              <a:t>eScience</a:t>
            </a:r>
            <a:r>
              <a:rPr lang="nl-NL" sz="2400" b="0" i="0" cap="none" dirty="0">
                <a:solidFill>
                  <a:srgbClr val="000000"/>
                </a:solidFill>
              </a:rPr>
              <a:t> ASDI </a:t>
            </a:r>
            <a:r>
              <a:rPr lang="nl-NL" sz="2400" b="0" i="0" cap="none" dirty="0" err="1">
                <a:solidFill>
                  <a:srgbClr val="000000"/>
                </a:solidFill>
              </a:rPr>
              <a:t>grant</a:t>
            </a:r>
            <a:r>
              <a:rPr lang="nl-NL" sz="2400" b="0" i="0" cap="none" dirty="0">
                <a:solidFill>
                  <a:srgbClr val="000000"/>
                </a:solidFill>
              </a:rPr>
              <a:t> 2015 – W. Verkerke 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(500k€)</a:t>
            </a:r>
            <a:endParaRPr lang="nl-NL" sz="2400" b="0" i="0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>
                <a:solidFill>
                  <a:srgbClr val="000000"/>
                </a:solidFill>
              </a:rPr>
              <a:t>NL </a:t>
            </a:r>
            <a:r>
              <a:rPr lang="nl-NL" sz="2400" b="0" i="0" cap="none" dirty="0" err="1">
                <a:solidFill>
                  <a:srgbClr val="000000"/>
                </a:solidFill>
              </a:rPr>
              <a:t>eScience</a:t>
            </a:r>
            <a:r>
              <a:rPr lang="nl-NL" sz="2400" b="0" i="0" cap="none" dirty="0">
                <a:solidFill>
                  <a:srgbClr val="000000"/>
                </a:solidFill>
              </a:rPr>
              <a:t> ASDI </a:t>
            </a:r>
            <a:r>
              <a:rPr lang="nl-NL" sz="2400" b="0" i="0" cap="none" dirty="0" err="1">
                <a:solidFill>
                  <a:srgbClr val="000000"/>
                </a:solidFill>
              </a:rPr>
              <a:t>grant</a:t>
            </a:r>
            <a:r>
              <a:rPr lang="nl-NL" sz="2400" b="0" i="0" cap="none" dirty="0">
                <a:solidFill>
                  <a:srgbClr val="000000"/>
                </a:solidFill>
              </a:rPr>
              <a:t> 2015 – S. </a:t>
            </a:r>
            <a:r>
              <a:rPr lang="nl-NL" sz="2400" b="0" i="0" cap="none" dirty="0" err="1">
                <a:solidFill>
                  <a:srgbClr val="000000"/>
                </a:solidFill>
              </a:rPr>
              <a:t>Caron</a:t>
            </a:r>
            <a:r>
              <a:rPr lang="nl-NL" sz="2400" b="0" i="0" cap="none" dirty="0">
                <a:solidFill>
                  <a:srgbClr val="000000"/>
                </a:solidFill>
              </a:rPr>
              <a:t> 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(500k€)</a:t>
            </a:r>
            <a:endParaRPr lang="nl-NL" sz="2400" b="0" i="0" cap="none" dirty="0">
              <a:solidFill>
                <a:srgbClr val="000000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2016</a:t>
            </a: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>
                <a:solidFill>
                  <a:srgbClr val="000000"/>
                </a:solidFill>
              </a:rPr>
              <a:t>NWO VICI </a:t>
            </a:r>
            <a:r>
              <a:rPr lang="nl-NL" sz="2400" b="0" i="0" cap="none" dirty="0" err="1">
                <a:solidFill>
                  <a:srgbClr val="000000"/>
                </a:solidFill>
              </a:rPr>
              <a:t>grant</a:t>
            </a:r>
            <a:r>
              <a:rPr lang="nl-NL" sz="2400" b="0" i="0" cap="none" dirty="0">
                <a:solidFill>
                  <a:srgbClr val="000000"/>
                </a:solidFill>
              </a:rPr>
              <a:t> 2016 – O. </a:t>
            </a:r>
            <a:r>
              <a:rPr lang="nl-NL" sz="2400" b="0" i="0" cap="none" dirty="0" err="1">
                <a:solidFill>
                  <a:srgbClr val="000000"/>
                </a:solidFill>
              </a:rPr>
              <a:t>Igonkina</a:t>
            </a:r>
            <a:r>
              <a:rPr lang="nl-NL" sz="2400" b="0" i="0" cap="none" dirty="0">
                <a:solidFill>
                  <a:srgbClr val="000000"/>
                </a:solidFill>
              </a:rPr>
              <a:t> 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(1500k€)</a:t>
            </a:r>
            <a:endParaRPr lang="nl-NL" sz="2400" b="0" i="0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>
                <a:solidFill>
                  <a:srgbClr val="000000"/>
                </a:solidFill>
              </a:rPr>
              <a:t>NWO VIDI </a:t>
            </a:r>
            <a:r>
              <a:rPr lang="nl-NL" sz="2400" b="0" i="0" cap="none" dirty="0" err="1">
                <a:solidFill>
                  <a:srgbClr val="000000"/>
                </a:solidFill>
              </a:rPr>
              <a:t>grant</a:t>
            </a:r>
            <a:r>
              <a:rPr lang="nl-NL" sz="2400" b="0" i="0" cap="none" dirty="0">
                <a:solidFill>
                  <a:srgbClr val="000000"/>
                </a:solidFill>
              </a:rPr>
              <a:t> 2016 – T. Du Pree 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(900k€)</a:t>
            </a:r>
            <a:endParaRPr lang="nl-NL" sz="2400" b="0" i="0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>
                <a:solidFill>
                  <a:srgbClr val="000000"/>
                </a:solidFill>
              </a:rPr>
              <a:t>FOM Projectruimte 2016 – M. 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Vreeswijk (450k€)</a:t>
            </a:r>
            <a:endParaRPr lang="nl-NL" sz="2400" b="0" i="0" cap="none" dirty="0">
              <a:solidFill>
                <a:srgbClr val="000000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400" b="1" i="1" cap="none" dirty="0" smtClean="0">
                <a:solidFill>
                  <a:srgbClr val="000000"/>
                </a:solidFill>
              </a:rPr>
              <a:t>2017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nl-NL" sz="2400" b="0" i="0" cap="none" dirty="0" smtClean="0">
                <a:solidFill>
                  <a:srgbClr val="000000"/>
                </a:solidFill>
              </a:rPr>
              <a:t>UvA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Physics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Internal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Competion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– I. Van Vulpen &amp; H. Snoek (1 PhD)</a:t>
            </a:r>
            <a:endParaRPr kumimoji="0" lang="nl-NL" sz="24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nl-NL" sz="2400" b="0" i="0" cap="none" dirty="0" smtClean="0">
                <a:solidFill>
                  <a:srgbClr val="000000"/>
                </a:solidFill>
              </a:rPr>
              <a:t>EU ITN INSIGHTS 2017 – W. Verkerke (2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PhDs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)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400" b="1" cap="none" dirty="0" smtClean="0">
                <a:solidFill>
                  <a:srgbClr val="000000"/>
                </a:solidFill>
              </a:rPr>
              <a:t>2018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nl-NL" sz="2400" cap="none" dirty="0" smtClean="0">
                <a:solidFill>
                  <a:srgbClr val="000000"/>
                </a:solidFill>
              </a:rPr>
              <a:t>NWO VENI </a:t>
            </a:r>
            <a:r>
              <a:rPr lang="nl-NL" sz="2400" cap="none" dirty="0" err="1" smtClean="0">
                <a:solidFill>
                  <a:srgbClr val="000000"/>
                </a:solidFill>
              </a:rPr>
              <a:t>grant</a:t>
            </a:r>
            <a:r>
              <a:rPr lang="nl-NL" sz="2400" cap="none" dirty="0" smtClean="0">
                <a:solidFill>
                  <a:srgbClr val="000000"/>
                </a:solidFill>
              </a:rPr>
              <a:t> 2018 </a:t>
            </a:r>
            <a:r>
              <a:rPr lang="mr-IN" sz="2400" cap="none" dirty="0" smtClean="0">
                <a:solidFill>
                  <a:srgbClr val="000000"/>
                </a:solidFill>
              </a:rPr>
              <a:t>–</a:t>
            </a:r>
            <a:r>
              <a:rPr lang="nl-NL" sz="2400" cap="none" dirty="0" smtClean="0">
                <a:solidFill>
                  <a:srgbClr val="000000"/>
                </a:solidFill>
              </a:rPr>
              <a:t> N. </a:t>
            </a:r>
            <a:r>
              <a:rPr lang="nl-NL" sz="2400" cap="none" dirty="0" err="1" smtClean="0">
                <a:solidFill>
                  <a:srgbClr val="000000"/>
                </a:solidFill>
              </a:rPr>
              <a:t>Illic</a:t>
            </a:r>
            <a:r>
              <a:rPr lang="nl-NL" sz="2400" cap="none" dirty="0" smtClean="0">
                <a:solidFill>
                  <a:srgbClr val="000000"/>
                </a:solidFill>
              </a:rPr>
              <a:t> (250k€)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nl-NL" sz="2400" b="0" i="0" cap="none" dirty="0" smtClean="0">
                <a:solidFill>
                  <a:srgbClr val="000000"/>
                </a:solidFill>
              </a:rPr>
              <a:t>NWO Projectruimte 2018 </a:t>
            </a:r>
            <a:r>
              <a:rPr lang="mr-IN" sz="2400" b="0" i="0" cap="none" dirty="0" smtClean="0">
                <a:solidFill>
                  <a:srgbClr val="000000"/>
                </a:solidFill>
              </a:rPr>
              <a:t>–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P. Ferrari &amp; B. Van Eijk (400k€)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nl-NL" sz="2800" b="0" i="0" cap="none" dirty="0" smtClean="0">
              <a:solidFill>
                <a:srgbClr val="000000"/>
              </a:solidFill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800" b="0" i="0" cap="none" dirty="0" smtClean="0">
              <a:solidFill>
                <a:srgbClr val="000000"/>
              </a:solidFill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nl-NL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nl-NL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99061" y="1494093"/>
            <a:ext cx="8592096" cy="9623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0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Awards</a:t>
            </a:r>
            <a:endParaRPr kumimoji="0" lang="nl-NL" sz="4000" b="1" i="1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400" b="1" i="1" cap="none" dirty="0" smtClean="0">
                <a:solidFill>
                  <a:srgbClr val="000000"/>
                </a:solidFill>
              </a:rPr>
              <a:t/>
            </a:r>
            <a:br>
              <a:rPr lang="nl-NL" sz="2400" b="1" i="1" cap="none" dirty="0" smtClean="0">
                <a:solidFill>
                  <a:srgbClr val="000000"/>
                </a:solidFill>
              </a:rPr>
            </a:br>
            <a:r>
              <a:rPr lang="nl-NL" sz="2400" b="1" i="1" cap="none" dirty="0" smtClean="0">
                <a:solidFill>
                  <a:srgbClr val="000000"/>
                </a:solidFill>
              </a:rPr>
              <a:t>2011</a:t>
            </a: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 smtClean="0">
                <a:solidFill>
                  <a:srgbClr val="000000"/>
                </a:solidFill>
              </a:rPr>
              <a:t>Jan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Kluyver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Thesis Award 2011 – A.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Doxiadis</a:t>
            </a:r>
            <a:endParaRPr lang="nl-NL" sz="2400" b="0" i="0" cap="none" dirty="0">
              <a:solidFill>
                <a:srgbClr val="000000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400" b="1" i="1" cap="none" dirty="0" smtClean="0">
                <a:solidFill>
                  <a:srgbClr val="000000"/>
                </a:solidFill>
              </a:rPr>
              <a:t>2013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nl-NL" sz="2400" b="0" i="0" cap="none" dirty="0" err="1" smtClean="0">
                <a:solidFill>
                  <a:srgbClr val="000000"/>
                </a:solidFill>
              </a:rPr>
              <a:t>Physica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Prize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2013 – F. Linde &amp; S.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Bentvelsen</a:t>
            </a:r>
            <a:endParaRPr lang="nl-NL" sz="2400" b="0" i="0" cap="none" dirty="0" smtClean="0">
              <a:solidFill>
                <a:srgbClr val="000000"/>
              </a:solidFill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nl-NL" sz="2400" b="0" i="0" cap="none" dirty="0" smtClean="0">
                <a:solidFill>
                  <a:srgbClr val="000000"/>
                </a:solidFill>
              </a:rPr>
              <a:t>Radboud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Science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Award 2013 – F.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Filthaut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&amp; N. De Groot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2014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nl-NL" sz="2400" b="0" i="0" cap="none" dirty="0" smtClean="0">
                <a:solidFill>
                  <a:srgbClr val="000000"/>
                </a:solidFill>
              </a:rPr>
              <a:t>ATLAS Thesis Award 2014 – P.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Pani</a:t>
            </a:r>
            <a:endParaRPr kumimoji="0" lang="nl-NL" sz="24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400" b="1" i="1" cap="none" dirty="0" smtClean="0">
                <a:solidFill>
                  <a:srgbClr val="000000"/>
                </a:solidFill>
              </a:rPr>
              <a:t>2015</a:t>
            </a: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 err="1" smtClean="0">
                <a:solidFill>
                  <a:srgbClr val="000000"/>
                </a:solidFill>
              </a:rPr>
              <a:t>Snellius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Medal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2015 – Dutch ATLAS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group</a:t>
            </a:r>
            <a:endParaRPr lang="nl-NL" sz="2400" b="0" i="0" cap="none" dirty="0" smtClean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 smtClean="0">
                <a:solidFill>
                  <a:srgbClr val="000000"/>
                </a:solidFill>
              </a:rPr>
              <a:t>Jan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Kluyver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Thesis Award – S. Gadatsch</a:t>
            </a:r>
          </a:p>
          <a:p>
            <a:r>
              <a:rPr lang="nl-NL" sz="2400" b="1" cap="none" dirty="0" smtClean="0">
                <a:solidFill>
                  <a:srgbClr val="000000"/>
                </a:solidFill>
              </a:rPr>
              <a:t>2017</a:t>
            </a:r>
          </a:p>
          <a:p>
            <a:pPr marL="457200" indent="-457200">
              <a:buFont typeface="Arial"/>
              <a:buChar char="•"/>
            </a:pPr>
            <a:r>
              <a:rPr lang="nl-NL" sz="2400" cap="none" dirty="0">
                <a:solidFill>
                  <a:srgbClr val="000000"/>
                </a:solidFill>
              </a:rPr>
              <a:t>ATLAS Thesis Award </a:t>
            </a:r>
            <a:r>
              <a:rPr lang="nl-NL" sz="2400" cap="none" dirty="0" smtClean="0">
                <a:solidFill>
                  <a:srgbClr val="000000"/>
                </a:solidFill>
              </a:rPr>
              <a:t>2017 </a:t>
            </a:r>
            <a:r>
              <a:rPr lang="nl-NL" sz="2400" cap="none" dirty="0">
                <a:solidFill>
                  <a:srgbClr val="000000"/>
                </a:solidFill>
              </a:rPr>
              <a:t>– </a:t>
            </a:r>
            <a:r>
              <a:rPr lang="nl-NL" sz="2400" cap="none" dirty="0" smtClean="0">
                <a:solidFill>
                  <a:srgbClr val="000000"/>
                </a:solidFill>
              </a:rPr>
              <a:t>P. </a:t>
            </a:r>
            <a:r>
              <a:rPr lang="nl-NL" sz="2400" cap="none" dirty="0" err="1" smtClean="0">
                <a:solidFill>
                  <a:srgbClr val="000000"/>
                </a:solidFill>
              </a:rPr>
              <a:t>Butti</a:t>
            </a:r>
            <a:endParaRPr lang="nl-NL" sz="2400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2400" cap="none" dirty="0">
                <a:solidFill>
                  <a:srgbClr val="000000"/>
                </a:solidFill>
              </a:rPr>
              <a:t>Jan </a:t>
            </a:r>
            <a:r>
              <a:rPr lang="nl-NL" sz="2400" cap="none" dirty="0" err="1">
                <a:solidFill>
                  <a:srgbClr val="000000"/>
                </a:solidFill>
              </a:rPr>
              <a:t>Kluyver</a:t>
            </a:r>
            <a:r>
              <a:rPr lang="nl-NL" sz="2400" cap="none" dirty="0">
                <a:solidFill>
                  <a:srgbClr val="000000"/>
                </a:solidFill>
              </a:rPr>
              <a:t> Thesis Award – </a:t>
            </a:r>
            <a:r>
              <a:rPr lang="nl-NL" sz="2400" cap="none" dirty="0" smtClean="0">
                <a:solidFill>
                  <a:srgbClr val="000000"/>
                </a:solidFill>
              </a:rPr>
              <a:t>L. Brenner</a:t>
            </a:r>
            <a:endParaRPr lang="nl-NL" sz="2400" b="0" i="0" cap="none" dirty="0" smtClean="0">
              <a:solidFill>
                <a:srgbClr val="000000"/>
              </a:solidFill>
            </a:endParaRPr>
          </a:p>
          <a:p>
            <a:r>
              <a:rPr lang="nl-NL" sz="2400" b="1" i="1" cap="none" dirty="0" smtClean="0">
                <a:solidFill>
                  <a:srgbClr val="000000"/>
                </a:solidFill>
              </a:rPr>
              <a:t>2018</a:t>
            </a:r>
            <a:endParaRPr lang="nl-NL" sz="2400" b="1" i="1" cap="none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nl-NL" sz="2400" b="0" i="0" cap="none" dirty="0" smtClean="0">
                <a:solidFill>
                  <a:srgbClr val="000000"/>
                </a:solidFill>
              </a:rPr>
              <a:t>ATLAS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Outstanding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Achievement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award </a:t>
            </a:r>
            <a:r>
              <a:rPr lang="mr-IN" sz="2400" b="0" i="0" cap="none" dirty="0" smtClean="0">
                <a:solidFill>
                  <a:srgbClr val="000000"/>
                </a:solidFill>
              </a:rPr>
              <a:t>–</a:t>
            </a:r>
            <a:r>
              <a:rPr lang="nl-NL" sz="2400" b="0" i="0" cap="none" dirty="0" smtClean="0">
                <a:solidFill>
                  <a:srgbClr val="000000"/>
                </a:solidFill>
              </a:rPr>
              <a:t> O. </a:t>
            </a:r>
            <a:r>
              <a:rPr lang="nl-NL" sz="2400" b="0" i="0" cap="none" dirty="0" err="1" smtClean="0">
                <a:solidFill>
                  <a:srgbClr val="000000"/>
                </a:solidFill>
              </a:rPr>
              <a:t>Igonkina</a:t>
            </a:r>
            <a:endParaRPr lang="nl-NL" sz="2400" b="0" i="0" cap="none" dirty="0">
              <a:solidFill>
                <a:srgbClr val="000000"/>
              </a:solidFill>
            </a:endParaRPr>
          </a:p>
          <a:p>
            <a:endParaRPr lang="nl-NL" sz="2400" b="0" i="0" cap="none" dirty="0">
              <a:solidFill>
                <a:srgbClr val="000000"/>
              </a:solidFill>
            </a:endParaRPr>
          </a:p>
          <a:p>
            <a:endParaRPr lang="nl-NL" sz="2400" b="0" i="0" cap="none" dirty="0" smtClean="0">
              <a:solidFill>
                <a:srgbClr val="000000"/>
              </a:solidFill>
            </a:endParaRPr>
          </a:p>
          <a:p>
            <a:endParaRPr lang="nl-NL" sz="2800" b="0" i="0" cap="none" dirty="0" smtClean="0">
              <a:solidFill>
                <a:srgbClr val="000000"/>
              </a:solidFill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nl-NL" sz="2800" b="0" i="0" cap="none" dirty="0" smtClean="0">
              <a:solidFill>
                <a:srgbClr val="000000"/>
              </a:solidFill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800" b="0" i="0" cap="none" dirty="0" smtClean="0">
              <a:solidFill>
                <a:srgbClr val="000000"/>
              </a:solidFill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nl-NL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nl-NL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523183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The Atlas group</a:t>
            </a:r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</p:spPr>
        <p:txBody>
          <a:bodyPr/>
          <a:lstStyle/>
          <a:p>
            <a:r>
              <a:rPr lang="nl-NL" dirty="0" smtClean="0"/>
              <a:t>RECFA site </a:t>
            </a:r>
            <a:r>
              <a:rPr lang="nl-NL" dirty="0" err="1" smtClean="0"/>
              <a:t>visit</a:t>
            </a:r>
            <a:r>
              <a:rPr lang="nl-NL" dirty="0" smtClean="0"/>
              <a:t> – </a:t>
            </a:r>
            <a:r>
              <a:rPr lang="nl-NL" dirty="0" err="1" smtClean="0"/>
              <a:t>October</a:t>
            </a:r>
            <a:r>
              <a:rPr lang="nl-NL" dirty="0" smtClean="0"/>
              <a:t> 19th, 2018</a:t>
            </a:r>
            <a:endParaRPr lang="nl-NL" dirty="0"/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704850" y="12782359"/>
            <a:ext cx="436372" cy="343282"/>
          </a:xfrm>
        </p:spPr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759" y="8330333"/>
            <a:ext cx="1062706" cy="14825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041" y="9919612"/>
            <a:ext cx="1140213" cy="1426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2645" y="6350384"/>
            <a:ext cx="1220862" cy="15072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4676" y="6373817"/>
            <a:ext cx="1211888" cy="14838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449" y="8331714"/>
            <a:ext cx="1202476" cy="14811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7746" y="4184080"/>
            <a:ext cx="1296063" cy="16316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7684" y="8330775"/>
            <a:ext cx="1014400" cy="14821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041" y="8331714"/>
            <a:ext cx="1134660" cy="141386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339" y="8331714"/>
            <a:ext cx="1032718" cy="14979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95824" y="8330333"/>
            <a:ext cx="1095807" cy="14774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1834" y="8331714"/>
            <a:ext cx="1209301" cy="1452472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3734" y="2382687"/>
            <a:ext cx="1380275" cy="1694594"/>
          </a:xfrm>
          <a:prstGeom prst="rect">
            <a:avLst/>
          </a:prstGeom>
          <a:noFill/>
          <a:ln w="3175" cap="flat" cmpd="sng">
            <a:solidFill>
              <a:srgbClr val="A6A6A6"/>
            </a:solidFill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1260" y="8359356"/>
            <a:ext cx="1105941" cy="1395385"/>
          </a:xfrm>
          <a:prstGeom prst="rect">
            <a:avLst/>
          </a:prstGeom>
          <a:ln w="3175" cmpd="sng">
            <a:solidFill>
              <a:schemeClr val="bg1">
                <a:lumMod val="65000"/>
              </a:schemeClr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02645" y="8359356"/>
            <a:ext cx="1267850" cy="1424831"/>
          </a:xfrm>
          <a:prstGeom prst="rect">
            <a:avLst/>
          </a:prstGeom>
          <a:ln w="3175" cmpd="sng"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94340" y="9931871"/>
            <a:ext cx="1269562" cy="1413803"/>
          </a:xfrm>
          <a:prstGeom prst="rect">
            <a:avLst/>
          </a:prstGeom>
          <a:ln w="76200" cmpd="sng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426" y="9931871"/>
            <a:ext cx="1304533" cy="14338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53"/>
          <a:stretch/>
        </p:blipFill>
        <p:spPr>
          <a:xfrm>
            <a:off x="8984129" y="9930585"/>
            <a:ext cx="1174953" cy="1415088"/>
          </a:xfrm>
          <a:prstGeom prst="rect">
            <a:avLst/>
          </a:prstGeom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604" y="9930587"/>
            <a:ext cx="994385" cy="1415087"/>
          </a:xfrm>
          <a:prstGeom prst="rect">
            <a:avLst/>
          </a:prstGeom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3054" y="9931871"/>
            <a:ext cx="1244761" cy="1413802"/>
          </a:xfrm>
          <a:prstGeom prst="rect">
            <a:avLst/>
          </a:prstGeom>
          <a:ln w="76200" cmpd="sng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3940" y="6350384"/>
            <a:ext cx="1163261" cy="1507237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6711" y="9931871"/>
            <a:ext cx="1218342" cy="141667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8599" y="9931870"/>
            <a:ext cx="1053919" cy="1433810"/>
          </a:xfrm>
          <a:prstGeom prst="rect">
            <a:avLst/>
          </a:prstGeom>
          <a:ln w="3175" cmpd="sng">
            <a:solidFill>
              <a:schemeClr val="bg1">
                <a:lumMod val="65000"/>
              </a:schemeClr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448983" y="6383491"/>
            <a:ext cx="1346841" cy="1483807"/>
          </a:xfrm>
          <a:prstGeom prst="rect">
            <a:avLst/>
          </a:prstGeom>
          <a:ln w="3175" cmpd="sng"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3406" y="9919612"/>
            <a:ext cx="1022458" cy="14260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9205" y="8330333"/>
            <a:ext cx="1411866" cy="1430690"/>
          </a:xfrm>
          <a:prstGeom prst="rect">
            <a:avLst/>
          </a:prstGeom>
          <a:ln w="3175" cmpd="sng">
            <a:solidFill>
              <a:schemeClr val="bg1"/>
            </a:solidFill>
          </a:ln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63826" y="2377109"/>
            <a:ext cx="1598916" cy="1705087"/>
          </a:xfrm>
          <a:prstGeom prst="rect">
            <a:avLst/>
          </a:prstGeom>
          <a:noFill/>
          <a:ln w="76200" cap="flat" cmpd="sng">
            <a:noFill/>
            <a:miter lim="800000"/>
            <a:headEnd/>
            <a:tailEnd/>
          </a:ln>
        </p:spPr>
      </p:pic>
      <p:pic>
        <p:nvPicPr>
          <p:cNvPr id="43" name="Picture 29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94113" y="4180694"/>
            <a:ext cx="1327499" cy="1595365"/>
          </a:xfrm>
          <a:prstGeom prst="rect">
            <a:avLst/>
          </a:prstGeom>
          <a:noFill/>
          <a:ln w="76200" cmpd="sng">
            <a:noFill/>
            <a:round/>
            <a:headEnd/>
            <a:tailEnd/>
          </a:ln>
        </p:spPr>
      </p:pic>
      <p:pic>
        <p:nvPicPr>
          <p:cNvPr id="44" name="Picture 12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1125196" y="2382687"/>
            <a:ext cx="1350850" cy="1694594"/>
          </a:xfrm>
          <a:prstGeom prst="rect">
            <a:avLst/>
          </a:prstGeom>
          <a:noFill/>
          <a:ln w="76200" cap="flat" cmpd="sng">
            <a:noFill/>
            <a:miter lim="800000"/>
            <a:headEnd/>
            <a:tailEnd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8993" y="2397813"/>
            <a:ext cx="1214261" cy="1662704"/>
          </a:xfrm>
          <a:prstGeom prst="rect">
            <a:avLst/>
          </a:prstGeom>
          <a:ln w="3175" cmpd="sng">
            <a:solidFill>
              <a:srgbClr val="A6A6A6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903" y="4193565"/>
            <a:ext cx="1171705" cy="1622212"/>
          </a:xfrm>
          <a:prstGeom prst="rect">
            <a:avLst/>
          </a:prstGeom>
          <a:ln w="28575" cmpd="sng">
            <a:noFill/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862" y="2377109"/>
            <a:ext cx="1440617" cy="17023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7207" y="4209435"/>
            <a:ext cx="1152510" cy="1615851"/>
          </a:xfrm>
          <a:prstGeom prst="rect">
            <a:avLst/>
          </a:prstGeom>
          <a:ln w="76200" cmpd="sng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04170" y="9872563"/>
            <a:ext cx="1307061" cy="1473109"/>
          </a:xfrm>
          <a:prstGeom prst="rect">
            <a:avLst/>
          </a:prstGeom>
          <a:ln w="76200" cmpd="sng">
            <a:noFill/>
          </a:ln>
        </p:spPr>
      </p:pic>
      <p:pic>
        <p:nvPicPr>
          <p:cNvPr id="54" name="Picture 53"/>
          <p:cNvPicPr>
            <a:picLocks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6115881" y="4174357"/>
            <a:ext cx="1398327" cy="1631697"/>
          </a:xfrm>
          <a:prstGeom prst="rect">
            <a:avLst/>
          </a:prstGeom>
          <a:noFill/>
          <a:ln w="76200" cmpd="sng">
            <a:noFill/>
            <a:round/>
            <a:headEnd/>
            <a:tailEnd/>
          </a:ln>
        </p:spPr>
      </p:pic>
      <p:pic>
        <p:nvPicPr>
          <p:cNvPr id="55" name="Picture 18"/>
          <p:cNvPicPr>
            <a:picLocks noChangeAspect="1" noChangeArrowheads="1"/>
          </p:cNvPicPr>
          <p:nvPr/>
        </p:nvPicPr>
        <p:blipFill rotWithShape="1"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78570" y="2401547"/>
            <a:ext cx="1297358" cy="1700172"/>
          </a:xfrm>
          <a:prstGeom prst="rect">
            <a:avLst/>
          </a:prstGeom>
          <a:noFill/>
          <a:ln w="76200" cap="flat" cmpd="sng">
            <a:noFill/>
            <a:miter lim="800000"/>
            <a:headEnd/>
            <a:tailEnd/>
          </a:ln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869105" y="4193565"/>
            <a:ext cx="1074312" cy="1622212"/>
          </a:xfrm>
          <a:prstGeom prst="rect">
            <a:avLst/>
          </a:prstGeom>
          <a:ln w="76200" cmpd="sng">
            <a:noFill/>
          </a:ln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5003" y="4174005"/>
            <a:ext cx="1256773" cy="1611362"/>
          </a:xfrm>
          <a:prstGeom prst="rect">
            <a:avLst/>
          </a:prstGeom>
          <a:ln w="76200" cmpd="sng">
            <a:noFill/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6736" y="2382687"/>
            <a:ext cx="1287752" cy="1694594"/>
          </a:xfrm>
          <a:prstGeom prst="rect">
            <a:avLst/>
          </a:prstGeom>
          <a:ln w="76200" cmpd="sng">
            <a:noFill/>
          </a:ln>
        </p:spPr>
      </p:pic>
      <p:pic>
        <p:nvPicPr>
          <p:cNvPr id="60" name="Picture 59" descr="nicolo.jpg"/>
          <p:cNvPicPr>
            <a:picLocks noChangeAspect="1"/>
          </p:cNvPicPr>
          <p:nvPr/>
        </p:nvPicPr>
        <p:blipFill rotWithShape="1"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4021" y="2382687"/>
            <a:ext cx="1089302" cy="1694594"/>
          </a:xfrm>
          <a:prstGeom prst="rect">
            <a:avLst/>
          </a:prstGeom>
          <a:ln w="76200" cmpd="sng">
            <a:noFill/>
          </a:ln>
        </p:spPr>
      </p:pic>
      <p:pic>
        <p:nvPicPr>
          <p:cNvPr id="61" name="Picture 8"/>
          <p:cNvPicPr>
            <a:picLocks noChangeAspect="1" noChangeArrowheads="1"/>
          </p:cNvPicPr>
          <p:nvPr/>
        </p:nvPicPr>
        <p:blipFill rotWithShape="1"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34004" y="4179440"/>
            <a:ext cx="1205471" cy="1645646"/>
          </a:xfrm>
          <a:prstGeom prst="rect">
            <a:avLst/>
          </a:prstGeom>
          <a:noFill/>
          <a:ln w="76200" cap="flat" cmpd="sng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788993" y="2397813"/>
            <a:ext cx="1214261" cy="1662704"/>
          </a:xfrm>
          <a:prstGeom prst="rect">
            <a:avLst/>
          </a:prstGeom>
          <a:solidFill>
            <a:srgbClr val="FFFFFF">
              <a:alpha val="75000"/>
            </a:srgbClr>
          </a:solidFill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71753" y="4137487"/>
            <a:ext cx="1383919" cy="1668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0010917" y="6342761"/>
            <a:ext cx="1267994" cy="15148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37254" y="8330332"/>
            <a:ext cx="1173115" cy="1415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6199" y="6342761"/>
            <a:ext cx="1284807" cy="15245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7965" y="8330332"/>
            <a:ext cx="1106596" cy="147742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 rot="16200000">
            <a:off x="273643" y="3677523"/>
            <a:ext cx="119263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Staff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 rot="16200000">
            <a:off x="319729" y="9427578"/>
            <a:ext cx="110046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PhD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 rot="16200000">
            <a:off x="-108072" y="6703701"/>
            <a:ext cx="195606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Postdoc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2" name="Left Brace 41"/>
          <p:cNvSpPr/>
          <p:nvPr/>
        </p:nvSpPr>
        <p:spPr>
          <a:xfrm>
            <a:off x="1358188" y="2397812"/>
            <a:ext cx="331539" cy="3408041"/>
          </a:xfrm>
          <a:prstGeom prst="leftBrace">
            <a:avLst/>
          </a:prstGeom>
          <a:noFill/>
          <a:ln w="76200" cap="flat" cmpd="sng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67" name="Left Brace 66"/>
          <p:cNvSpPr/>
          <p:nvPr/>
        </p:nvSpPr>
        <p:spPr>
          <a:xfrm>
            <a:off x="1293610" y="6084742"/>
            <a:ext cx="406877" cy="1956064"/>
          </a:xfrm>
          <a:prstGeom prst="leftBrace">
            <a:avLst/>
          </a:prstGeom>
          <a:noFill/>
          <a:ln w="76200" cap="flat" cmpd="sng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68" name="Left Brace 67"/>
          <p:cNvSpPr/>
          <p:nvPr/>
        </p:nvSpPr>
        <p:spPr>
          <a:xfrm>
            <a:off x="1303710" y="8359354"/>
            <a:ext cx="386017" cy="2911327"/>
          </a:xfrm>
          <a:prstGeom prst="leftBrace">
            <a:avLst/>
          </a:prstGeom>
          <a:noFill/>
          <a:ln w="76200" cap="flat" cmpd="sng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089684" y="2416769"/>
            <a:ext cx="1286244" cy="1720717"/>
          </a:xfrm>
          <a:prstGeom prst="rect">
            <a:avLst/>
          </a:prstGeom>
          <a:solidFill>
            <a:srgbClr val="FFFFFF">
              <a:alpha val="38000"/>
            </a:srgbClr>
          </a:solidFill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115881" y="4184159"/>
            <a:ext cx="1398327" cy="1641206"/>
          </a:xfrm>
          <a:prstGeom prst="rect">
            <a:avLst/>
          </a:prstGeom>
          <a:solidFill>
            <a:srgbClr val="FFFFFF">
              <a:alpha val="38000"/>
            </a:srgbClr>
          </a:solidFill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831775" y="3775934"/>
            <a:ext cx="1759271" cy="964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17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staff 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b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(= ~</a:t>
            </a: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14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fte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)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831775" y="6856371"/>
            <a:ext cx="183922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cap="none" dirty="0">
                <a:solidFill>
                  <a:schemeClr val="tx1"/>
                </a:solidFill>
              </a:rPr>
              <a:t>7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postdocs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9831775" y="9517446"/>
            <a:ext cx="147979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24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PhDs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0018" y="6350383"/>
            <a:ext cx="1483778" cy="1507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1071" y="9890361"/>
            <a:ext cx="1033243" cy="1455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347" y="9919612"/>
            <a:ext cx="941639" cy="14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157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617" t="18119" r="19462" b="28381"/>
          <a:stretch/>
        </p:blipFill>
        <p:spPr>
          <a:xfrm>
            <a:off x="-4391" y="0"/>
            <a:ext cx="24384001" cy="1369580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078087" y="5153570"/>
            <a:ext cx="12982879" cy="2616101"/>
          </a:xfrm>
        </p:spPr>
        <p:txBody>
          <a:bodyPr/>
          <a:lstStyle/>
          <a:p>
            <a:r>
              <a:rPr lang="nl-NL" sz="17000" b="1" dirty="0" smtClean="0"/>
              <a:t>2018-2024</a:t>
            </a:r>
            <a:endParaRPr lang="nl-NL" sz="17000" b="1" dirty="0"/>
          </a:p>
        </p:txBody>
      </p:sp>
      <p:sp>
        <p:nvSpPr>
          <p:cNvPr id="8" name="Rechthoek"/>
          <p:cNvSpPr/>
          <p:nvPr/>
        </p:nvSpPr>
        <p:spPr>
          <a:xfrm>
            <a:off x="-4390" y="12219396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Vorm"/>
          <p:cNvSpPr/>
          <p:nvPr/>
        </p:nvSpPr>
        <p:spPr>
          <a:xfrm>
            <a:off x="-4391" y="12219396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Dianummer"/>
          <p:cNvSpPr txBox="1">
            <a:spLocks/>
          </p:cNvSpPr>
          <p:nvPr/>
        </p:nvSpPr>
        <p:spPr>
          <a:xfrm>
            <a:off x="857250" y="12934759"/>
            <a:ext cx="436372" cy="34328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fld id="{86CB4B4D-7CA3-9044-876B-883B54F8677D}" type="slidenum">
              <a:rPr lang="uk-UA" smtClean="0"/>
              <a:pPr/>
              <a:t>20</a:t>
            </a:fld>
            <a:endParaRPr lang="uk-UA"/>
          </a:p>
        </p:txBody>
      </p:sp>
      <p:grpSp>
        <p:nvGrpSpPr>
          <p:cNvPr id="11" name="Groepeer"/>
          <p:cNvGrpSpPr/>
          <p:nvPr/>
        </p:nvGrpSpPr>
        <p:grpSpPr>
          <a:xfrm>
            <a:off x="20566975" y="-35760"/>
            <a:ext cx="3828315" cy="13872802"/>
            <a:chOff x="0" y="0"/>
            <a:chExt cx="3828314" cy="13715999"/>
          </a:xfrm>
        </p:grpSpPr>
        <p:sp>
          <p:nvSpPr>
            <p:cNvPr id="12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3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4" name="NIKHEF_LOGO.png" descr="NIKHEF_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7366" y="126907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jdelijke aanduiding voor voettekst 9">
            <a:extLst>
              <a:ext uri="{FF2B5EF4-FFF2-40B4-BE49-F238E27FC236}">
                <a16:creationId xmlns="" xmlns:a16="http://schemas.microsoft.com/office/drawing/2014/main" id="{510DDD0D-BDE7-414F-8352-6686C740CC8C}"/>
              </a:ext>
            </a:extLst>
          </p:cNvPr>
          <p:cNvSpPr txBox="1">
            <a:spLocks/>
          </p:cNvSpPr>
          <p:nvPr/>
        </p:nvSpPr>
        <p:spPr>
          <a:xfrm>
            <a:off x="2649909" y="12360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nl-NL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nl-NL" smtClean="0"/>
              <a:t>RECFA site visit – October 19th, 2018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63193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Muon NSW (2019-2020)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470" y="2039575"/>
            <a:ext cx="5974080" cy="4556760"/>
          </a:xfrm>
          <a:prstGeom prst="rect">
            <a:avLst/>
          </a:prstGeom>
        </p:spPr>
      </p:pic>
      <p:pic>
        <p:nvPicPr>
          <p:cNvPr id="8" name="Picture 7" descr="NSW_Design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74" y="2954740"/>
            <a:ext cx="6362916" cy="69104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018191"/>
            <a:ext cx="1219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88547" lvl="1" indent="0">
              <a:spcBef>
                <a:spcPct val="0"/>
              </a:spcBef>
            </a:pPr>
            <a:r>
              <a:rPr lang="en-US" sz="3300" cap="none" dirty="0">
                <a:solidFill>
                  <a:srgbClr val="000090"/>
                </a:solidFill>
                <a:cs typeface="Times New Roman"/>
                <a:sym typeface="Wingdings" panose="05000000000000000000" pitchFamily="2" charset="2"/>
              </a:rPr>
              <a:t>Status NSW: </a:t>
            </a:r>
          </a:p>
          <a:p>
            <a:pPr marL="1088547" lvl="1" indent="0">
              <a:spcBef>
                <a:spcPct val="0"/>
              </a:spcBef>
            </a:pPr>
            <a:r>
              <a:rPr lang="en-US" sz="3300" cap="none" dirty="0">
                <a:cs typeface="Times New Roman"/>
                <a:sym typeface="Wingdings" panose="05000000000000000000" pitchFamily="2" charset="2"/>
              </a:rPr>
              <a:t>Various production delays due to HV problems with MM and industrial production printed circuit board. May install only one wheel in LS2 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4095" y="4242262"/>
            <a:ext cx="9489905" cy="709764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56261" y="6629467"/>
            <a:ext cx="4726609" cy="3740359"/>
            <a:chOff x="9464261" y="6552162"/>
            <a:chExt cx="4726609" cy="3740359"/>
          </a:xfrm>
        </p:grpSpPr>
        <p:sp>
          <p:nvSpPr>
            <p:cNvPr id="13" name="Rectangle 12"/>
            <p:cNvSpPr/>
            <p:nvPr/>
          </p:nvSpPr>
          <p:spPr>
            <a:xfrm>
              <a:off x="9464261" y="6552162"/>
              <a:ext cx="4726609" cy="3740359"/>
            </a:xfrm>
            <a:prstGeom prst="rect">
              <a:avLst/>
            </a:prstGeom>
            <a:solidFill>
              <a:srgbClr val="DF1B3C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no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pasted-image.png" descr="pasted-image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1842" y="6629467"/>
              <a:ext cx="2982756" cy="1346303"/>
            </a:xfrm>
            <a:prstGeom prst="rect">
              <a:avLst/>
            </a:prstGeom>
            <a:ln w="12700"/>
          </p:spPr>
        </p:pic>
        <p:sp>
          <p:nvSpPr>
            <p:cNvPr id="15" name="TextBox 14"/>
            <p:cNvSpPr txBox="1"/>
            <p:nvPr/>
          </p:nvSpPr>
          <p:spPr>
            <a:xfrm>
              <a:off x="9661990" y="7801067"/>
              <a:ext cx="4370474" cy="2359620"/>
            </a:xfrm>
            <a:prstGeom prst="rect">
              <a:avLst/>
            </a:prstGeom>
            <a:solidFill>
              <a:srgbClr val="DF1B3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57200" marR="0" indent="-45720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kumimoji="0" lang="nl-NL" sz="28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B &amp; T sensor system</a:t>
              </a:r>
            </a:p>
            <a:p>
              <a:pPr marL="457200" marR="0" indent="-45720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lang="nl-NL" sz="2800" b="1" i="0" cap="none" dirty="0" smtClean="0">
                  <a:solidFill>
                    <a:srgbClr val="FFFFFF"/>
                  </a:solidFill>
                  <a:sym typeface="Wingdings"/>
                </a:rPr>
                <a:t>Felix DAQ system</a:t>
              </a:r>
            </a:p>
            <a:p>
              <a:pPr marL="457200" marR="0" indent="-45720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kumimoji="0" lang="nl-NL" sz="280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Software ROD</a:t>
              </a:r>
            </a:p>
            <a:p>
              <a:pPr marL="457200" marR="0" indent="-457200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lang="nl-NL" sz="2800" b="0" i="1" cap="none" dirty="0" err="1" smtClean="0">
                  <a:solidFill>
                    <a:srgbClr val="FFFFFF"/>
                  </a:solidFill>
                  <a:sym typeface="Wingdings"/>
                </a:rPr>
                <a:t>Implementation</a:t>
              </a:r>
              <a:r>
                <a:rPr lang="nl-NL" sz="2800" b="0" i="1" cap="none" dirty="0" smtClean="0">
                  <a:solidFill>
                    <a:srgbClr val="FFFFFF"/>
                  </a:solidFill>
                  <a:sym typeface="Wingdings"/>
                </a:rPr>
                <a:t/>
              </a:r>
              <a:br>
                <a:rPr lang="nl-NL" sz="2800" b="0" i="1" cap="none" dirty="0" smtClean="0">
                  <a:solidFill>
                    <a:srgbClr val="FFFFFF"/>
                  </a:solidFill>
                  <a:sym typeface="Wingdings"/>
                </a:rPr>
              </a:br>
              <a:r>
                <a:rPr lang="nl-NL" sz="2800" b="0" i="1" cap="none" dirty="0" smtClean="0">
                  <a:solidFill>
                    <a:srgbClr val="FFFFFF"/>
                  </a:solidFill>
                  <a:sym typeface="Wingdings"/>
                </a:rPr>
                <a:t>in </a:t>
              </a:r>
              <a:r>
                <a:rPr lang="nl-NL" sz="2800" b="0" i="1" cap="none" dirty="0" err="1" smtClean="0">
                  <a:solidFill>
                    <a:srgbClr val="FFFFFF"/>
                  </a:solidFill>
                  <a:sym typeface="Wingdings"/>
                </a:rPr>
                <a:t>simulation</a:t>
              </a:r>
              <a:r>
                <a:rPr lang="nl-NL" sz="2800" b="0" i="1" cap="none" dirty="0" smtClean="0">
                  <a:solidFill>
                    <a:srgbClr val="FFFFFF"/>
                  </a:solidFill>
                  <a:sym typeface="Wingdings"/>
                </a:rPr>
                <a:t> software</a:t>
              </a:r>
              <a:endParaRPr kumimoji="0" lang="nl-NL" sz="2800" b="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99846">
            <a:off x="337816" y="2542743"/>
            <a:ext cx="5917709" cy="1416076"/>
          </a:xfrm>
          <a:prstGeom prst="rect">
            <a:avLst/>
          </a:prstGeom>
          <a:ln>
            <a:solidFill>
              <a:srgbClr val="E6223C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10008459" y="2567720"/>
            <a:ext cx="2577704" cy="964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fake-dominated </a:t>
            </a:r>
            <a:b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triggers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64228" y="5233602"/>
            <a:ext cx="106023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tracks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097377" y="4443642"/>
            <a:ext cx="423980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Nikhef Atlas </a:t>
            </a:r>
            <a:br>
              <a:rPr kumimoji="0" lang="en-US" sz="3200" b="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3200" b="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group</a:t>
            </a: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visiting</a:t>
            </a:r>
            <a:b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NSW construction site</a:t>
            </a:r>
            <a:endParaRPr kumimoji="0" lang="en-US" sz="3200" b="0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15975" y="711944"/>
            <a:ext cx="1346732" cy="1025922"/>
          </a:xfrm>
          <a:prstGeom prst="rect">
            <a:avLst/>
          </a:prstGeom>
          <a:solidFill>
            <a:srgbClr val="00B3C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80000" tIns="50800" rIns="1800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ET</a:t>
            </a:r>
            <a:endParaRPr kumimoji="0" lang="en-US" sz="6000" b="1" i="0" u="none" strike="noStrik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009504" y="711944"/>
            <a:ext cx="1389187" cy="1025922"/>
          </a:xfrm>
          <a:prstGeom prst="rect">
            <a:avLst/>
          </a:prstGeom>
          <a:solidFill>
            <a:srgbClr val="00B3C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80000" tIns="50800" rIns="1800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CT</a:t>
            </a:r>
            <a:endParaRPr kumimoji="0" lang="en-US" sz="6000" b="1" i="0" u="none" strike="noStrik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6509" y="54007"/>
            <a:ext cx="6053679" cy="5027425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8403534" y="3532086"/>
            <a:ext cx="3609412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Arial"/>
              </a:rPr>
              <a:t>Trista</a:t>
            </a:r>
            <a:r>
              <a:rPr lang="en-US" sz="4000" cap="none" dirty="0" smtClean="0">
                <a:solidFill>
                  <a:srgbClr val="FFFFFF"/>
                </a:solidFill>
              </a:rPr>
              <a:t>n du </a:t>
            </a:r>
            <a:r>
              <a:rPr lang="en-US" sz="4000" cap="none" dirty="0" err="1" smtClean="0">
                <a:solidFill>
                  <a:srgbClr val="FFFFFF"/>
                </a:solidFill>
              </a:rPr>
              <a:t>Pree</a:t>
            </a:r>
            <a:r>
              <a:rPr lang="en-US" sz="4000" cap="none" dirty="0" smtClean="0">
                <a:solidFill>
                  <a:srgbClr val="FFFFFF"/>
                </a:solidFill>
              </a:rPr>
              <a:t/>
            </a:r>
            <a:br>
              <a:rPr lang="en-US" sz="4000" cap="none" dirty="0" smtClean="0">
                <a:solidFill>
                  <a:srgbClr val="FFFFFF"/>
                </a:solidFill>
              </a:rPr>
            </a:br>
            <a:r>
              <a:rPr lang="en-US" sz="4000" cap="none" dirty="0" smtClean="0">
                <a:solidFill>
                  <a:srgbClr val="FFFFFF"/>
                </a:solidFill>
              </a:rPr>
              <a:t>Project Leader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2566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14230368" y="2978055"/>
            <a:ext cx="7007282" cy="8420744"/>
            <a:chOff x="1141222" y="3658965"/>
            <a:chExt cx="7007282" cy="8420744"/>
          </a:xfrm>
        </p:grpSpPr>
        <p:sp>
          <p:nvSpPr>
            <p:cNvPr id="78" name="Rectangle 77"/>
            <p:cNvSpPr/>
            <p:nvPr/>
          </p:nvSpPr>
          <p:spPr>
            <a:xfrm>
              <a:off x="2394226" y="4145440"/>
              <a:ext cx="1811130" cy="18111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32000" tIns="0" rIns="0" bIns="0" numCol="1" spcCol="38100" rtlCol="0" anchor="ctr">
              <a:no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F</a:t>
              </a:r>
              <a:r>
                <a:rPr kumimoji="0" lang="en-US" sz="320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ront</a:t>
              </a: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/>
              </a:r>
              <a:b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</a:br>
              <a:r>
                <a:rPr kumimoji="0" lang="en-US" sz="3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E</a:t>
              </a: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nd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430607" y="6761171"/>
              <a:ext cx="1811130" cy="18111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24000" tIns="0" rIns="0" bIns="0" numCol="1" spcCol="38100" rtlCol="0" anchor="ctr">
              <a:no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R</a:t>
              </a: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ead</a:t>
              </a:r>
              <a:b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</a:br>
              <a:r>
                <a:rPr kumimoji="0" lang="en-US" sz="3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O</a:t>
              </a: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ut</a:t>
              </a:r>
              <a:b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</a:br>
              <a:r>
                <a:rPr kumimoji="0" lang="en-US" sz="3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D</a:t>
              </a: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river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394226" y="9420440"/>
              <a:ext cx="1811130" cy="1811130"/>
            </a:xfrm>
            <a:prstGeom prst="rect">
              <a:avLst/>
            </a:prstGeom>
            <a:solidFill>
              <a:srgbClr val="71FF7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24000" tIns="0" rIns="0" bIns="0" numCol="1" spcCol="38100" rtlCol="0" anchor="ctr">
              <a:no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R</a:t>
              </a: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ead</a:t>
              </a:r>
              <a:b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</a:br>
              <a:r>
                <a:rPr kumimoji="0" lang="en-US" sz="3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O</a:t>
              </a: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ut</a:t>
              </a:r>
              <a:b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</a:br>
              <a:r>
                <a:rPr kumimoji="0" lang="en-US" sz="3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B</a:t>
              </a: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uffer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1" name="Right Arrow 80"/>
            <p:cNvSpPr/>
            <p:nvPr/>
          </p:nvSpPr>
          <p:spPr>
            <a:xfrm rot="5400000">
              <a:off x="2858052" y="5867117"/>
              <a:ext cx="848139" cy="1027043"/>
            </a:xfrm>
            <a:prstGeom prst="rightArrow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2" name="Right Arrow 81"/>
            <p:cNvSpPr/>
            <p:nvPr/>
          </p:nvSpPr>
          <p:spPr>
            <a:xfrm rot="5400000">
              <a:off x="2858052" y="8482849"/>
              <a:ext cx="848139" cy="1027043"/>
            </a:xfrm>
            <a:prstGeom prst="rightArrow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3" name="Right Arrow 82"/>
            <p:cNvSpPr/>
            <p:nvPr/>
          </p:nvSpPr>
          <p:spPr>
            <a:xfrm rot="5400000">
              <a:off x="2858052" y="11142118"/>
              <a:ext cx="848139" cy="1027043"/>
            </a:xfrm>
            <a:prstGeom prst="rightArrow">
              <a:avLst/>
            </a:prstGeom>
            <a:solidFill>
              <a:srgbClr val="008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394226" y="3671762"/>
              <a:ext cx="184751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(on detector)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909143" y="11498642"/>
              <a:ext cx="1072158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cap="none" dirty="0" smtClean="0">
                  <a:solidFill>
                    <a:srgbClr val="008000"/>
                  </a:solidFill>
                </a:rPr>
                <a:t>Ethernet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FillTx/>
                <a:sym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481088" y="6731002"/>
              <a:ext cx="88070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all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VME </a:t>
              </a:r>
              <a:endParaRPr kumimoji="0" lang="en-US" sz="2800" b="0" i="0" u="none" strike="noStrike" cap="all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981301" y="4143686"/>
              <a:ext cx="1811130" cy="18111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32000" tIns="0" rIns="0" bIns="0" numCol="1" spcCol="38100" rtlCol="0" anchor="ctr">
              <a:no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F</a:t>
              </a: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ront</a:t>
              </a:r>
              <a:b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</a:br>
              <a:r>
                <a:rPr kumimoji="0" lang="en-US" sz="3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E</a:t>
              </a: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nd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981301" y="6761171"/>
              <a:ext cx="1811130" cy="1811130"/>
            </a:xfrm>
            <a:prstGeom prst="rect">
              <a:avLst/>
            </a:prstGeom>
            <a:solidFill>
              <a:srgbClr val="71FF7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2400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b="1" cap="none" dirty="0" smtClean="0">
                  <a:solidFill>
                    <a:srgbClr val="FFFFFF"/>
                  </a:solidFill>
                  <a:ea typeface="Helvetica Neue Medium"/>
                  <a:cs typeface="Helvetica Neue Medium"/>
                  <a:sym typeface="Helvetica Neue Medium"/>
                </a:rPr>
                <a:t>FELIX PC  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4981301" y="9420440"/>
              <a:ext cx="1811130" cy="1811130"/>
            </a:xfrm>
            <a:prstGeom prst="rect">
              <a:avLst/>
            </a:prstGeom>
            <a:solidFill>
              <a:srgbClr val="71FF7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2400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Software </a:t>
              </a:r>
              <a:br>
                <a:rPr kumimoji="0" lang="en-US" sz="280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</a:br>
              <a:r>
                <a:rPr kumimoji="0" lang="en-US" sz="280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rPr>
                <a:t> ROD/    ROS   </a:t>
              </a:r>
              <a:endParaRPr kumimoji="0" lang="en-US" sz="28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0" name="Right Arrow 89"/>
            <p:cNvSpPr/>
            <p:nvPr/>
          </p:nvSpPr>
          <p:spPr>
            <a:xfrm rot="5400000">
              <a:off x="5464314" y="5865364"/>
              <a:ext cx="848139" cy="1027043"/>
            </a:xfrm>
            <a:prstGeom prst="rightArrow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1" name="Right Arrow 90"/>
            <p:cNvSpPr/>
            <p:nvPr/>
          </p:nvSpPr>
          <p:spPr>
            <a:xfrm rot="5400000">
              <a:off x="5464314" y="8482849"/>
              <a:ext cx="848139" cy="1027043"/>
            </a:xfrm>
            <a:prstGeom prst="rightArrow">
              <a:avLst/>
            </a:prstGeom>
            <a:solidFill>
              <a:srgbClr val="008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2" name="Right Arrow 91"/>
            <p:cNvSpPr/>
            <p:nvPr/>
          </p:nvSpPr>
          <p:spPr>
            <a:xfrm rot="5400000">
              <a:off x="5464314" y="11142118"/>
              <a:ext cx="848139" cy="1027043"/>
            </a:xfrm>
            <a:prstGeom prst="rightArrow">
              <a:avLst/>
            </a:prstGeom>
            <a:solidFill>
              <a:srgbClr val="008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944920" y="3658965"/>
              <a:ext cx="184751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(on detector)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511234" y="8826302"/>
              <a:ext cx="127441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cap="none" dirty="0" smtClean="0">
                  <a:solidFill>
                    <a:srgbClr val="008000"/>
                  </a:solidFill>
                </a:rPr>
                <a:t>Ethernet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FillTx/>
                <a:sym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511234" y="11498823"/>
              <a:ext cx="127441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cap="none" dirty="0" smtClean="0">
                  <a:solidFill>
                    <a:srgbClr val="008000"/>
                  </a:solidFill>
                </a:rPr>
                <a:t>Ethernet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FillTx/>
                <a:sym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988331" y="6761171"/>
              <a:ext cx="1160173" cy="964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Server</a:t>
              </a:r>
              <a:br>
                <a:rPr kumimoji="0" lang="en-US" sz="2800" b="0" i="0" u="none" strike="noStrike" cap="none" spc="0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</a:br>
              <a:r>
                <a:rPr kumimoji="0" lang="en-US" sz="2800" b="0" i="0" u="none" strike="noStrike" cap="none" spc="0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PC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979857" y="9420440"/>
              <a:ext cx="1160173" cy="964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Server</a:t>
              </a:r>
              <a:br>
                <a:rPr kumimoji="0" lang="en-US" sz="2800" b="0" i="0" u="none" strike="noStrike" cap="none" spc="0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</a:br>
              <a:r>
                <a:rPr kumimoji="0" lang="en-US" sz="2800" b="0" i="0" u="none" strike="noStrike" cap="none" spc="0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PC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141222" y="9457713"/>
              <a:ext cx="1160173" cy="964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Server</a:t>
              </a:r>
              <a:br>
                <a:rPr kumimoji="0" lang="en-US" sz="2800" b="0" i="0" u="none" strike="noStrike" cap="none" spc="0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</a:br>
              <a:r>
                <a:rPr kumimoji="0" lang="en-US" sz="2800" b="0" i="0" u="none" strike="noStrike" cap="none" spc="0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PC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909143" y="8781947"/>
              <a:ext cx="83356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 smtClean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S-Link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3017" y="3122423"/>
            <a:ext cx="4846178" cy="89150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68" name="Text Placeholder 67"/>
          <p:cNvSpPr>
            <a:spLocks noGrp="1"/>
          </p:cNvSpPr>
          <p:nvPr>
            <p:ph type="body" sz="quarter" idx="15"/>
          </p:nvPr>
        </p:nvSpPr>
        <p:spPr>
          <a:xfrm>
            <a:off x="634999" y="635000"/>
            <a:ext cx="23408633" cy="2154436"/>
          </a:xfrm>
        </p:spPr>
        <p:txBody>
          <a:bodyPr/>
          <a:lstStyle/>
          <a:p>
            <a:r>
              <a:rPr lang="en-US" dirty="0" smtClean="0"/>
              <a:t>FELIX (</a:t>
            </a:r>
            <a:r>
              <a:rPr lang="en-US" dirty="0"/>
              <a:t>Front-End </a:t>
            </a:r>
            <a:r>
              <a:rPr lang="en-US" dirty="0" err="1"/>
              <a:t>LInk</a:t>
            </a:r>
            <a:r>
              <a:rPr lang="en-US" dirty="0"/>
              <a:t> </a:t>
            </a:r>
            <a:r>
              <a:rPr lang="en-US" dirty="0" err="1"/>
              <a:t>eXchange</a:t>
            </a:r>
            <a:r>
              <a:rPr lang="en-US" dirty="0"/>
              <a:t>) T</a:t>
            </a:r>
            <a:r>
              <a:rPr lang="en-US" dirty="0" smtClean="0"/>
              <a:t>DAQ 2019-2025</a:t>
            </a:r>
            <a:endParaRPr lang="en-US" dirty="0"/>
          </a:p>
        </p:txBody>
      </p:sp>
      <p:grpSp>
        <p:nvGrpSpPr>
          <p:cNvPr id="102" name="Group 101"/>
          <p:cNvGrpSpPr/>
          <p:nvPr/>
        </p:nvGrpSpPr>
        <p:grpSpPr>
          <a:xfrm>
            <a:off x="21697243" y="4240780"/>
            <a:ext cx="2450096" cy="6285170"/>
            <a:chOff x="20367734" y="1702867"/>
            <a:chExt cx="4016266" cy="10302825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7295507" y="4917199"/>
              <a:ext cx="10160720" cy="4016266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20367734" y="5125979"/>
              <a:ext cx="2826152" cy="605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53865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0773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61595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01546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769325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52319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277054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030919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>
                  <a:solidFill>
                    <a:srgbClr val="FFFF00"/>
                  </a:solidFill>
                </a:rPr>
                <a:t>PCI express</a:t>
              </a:r>
              <a:endParaRPr lang="en-US" sz="1800" dirty="0">
                <a:solidFill>
                  <a:srgbClr val="FFFF00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2619564" y="6462122"/>
              <a:ext cx="949664" cy="105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53865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0773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61595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01546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769325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52319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277054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030919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>
                  <a:solidFill>
                    <a:srgbClr val="FFFF00"/>
                  </a:solidFill>
                </a:rPr>
                <a:t>FPGA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2056055" y="2790721"/>
              <a:ext cx="1437870" cy="1059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53865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0773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61595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01546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769325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52319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277054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030919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rgbClr val="FFFF00"/>
                  </a:solidFill>
                </a:rPr>
                <a:t>TTC </a:t>
              </a:r>
              <a:br>
                <a:rPr lang="en-US" sz="1800" dirty="0" smtClean="0">
                  <a:solidFill>
                    <a:srgbClr val="FFFF00"/>
                  </a:solidFill>
                </a:rPr>
              </a:br>
              <a:r>
                <a:rPr lang="en-US" sz="1800" dirty="0" smtClean="0">
                  <a:solidFill>
                    <a:srgbClr val="FFFF00"/>
                  </a:solidFill>
                </a:rPr>
                <a:t>input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0419155" y="1702867"/>
              <a:ext cx="2132011" cy="1059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53865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0773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61595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01546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769325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523190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277054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030919" algn="l" defTabSz="3507730" rtl="0" eaLnBrk="1" latinLnBrk="0" hangingPunct="1">
                <a:defRPr sz="69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rgbClr val="FFFF00"/>
                  </a:solidFill>
                </a:rPr>
                <a:t>Fiber</a:t>
              </a:r>
            </a:p>
            <a:p>
              <a:pPr algn="ctr"/>
              <a:r>
                <a:rPr lang="en-US" sz="1800" dirty="0" smtClean="0">
                  <a:solidFill>
                    <a:srgbClr val="FFFF00"/>
                  </a:solidFill>
                </a:rPr>
                <a:t>coupler</a:t>
              </a:r>
            </a:p>
          </p:txBody>
        </p:sp>
      </p:grpSp>
      <p:sp>
        <p:nvSpPr>
          <p:cNvPr id="100" name="Rectangle 99"/>
          <p:cNvSpPr/>
          <p:nvPr/>
        </p:nvSpPr>
        <p:spPr>
          <a:xfrm>
            <a:off x="519043" y="1996532"/>
            <a:ext cx="23434261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cap="none" dirty="0" smtClean="0"/>
              <a:t>Flexible</a:t>
            </a:r>
            <a:r>
              <a:rPr lang="en-US" sz="4400" b="1" cap="none" dirty="0"/>
              <a:t>, modular, universal DAQ system </a:t>
            </a:r>
            <a:r>
              <a:rPr lang="en-US" sz="4400" b="1" cap="none" dirty="0" smtClean="0"/>
              <a:t>for </a:t>
            </a:r>
            <a:r>
              <a:rPr lang="en-US" sz="4400" b="1" cap="none" dirty="0"/>
              <a:t>event data, </a:t>
            </a:r>
            <a:r>
              <a:rPr lang="en-US" sz="4400" b="1" cap="none" dirty="0" smtClean="0"/>
              <a:t>timing </a:t>
            </a:r>
            <a:r>
              <a:rPr lang="en-US" sz="4400" b="1" cap="none" dirty="0"/>
              <a:t>and trigger </a:t>
            </a:r>
            <a:r>
              <a:rPr lang="en-US" sz="4400" b="1" cap="none" dirty="0" smtClean="0"/>
              <a:t>control</a:t>
            </a:r>
            <a:br>
              <a:rPr lang="en-US" sz="4400" b="1" cap="none" dirty="0" smtClean="0"/>
            </a:br>
            <a:endParaRPr lang="en-US" sz="4400" b="1" cap="none" dirty="0"/>
          </a:p>
          <a:p>
            <a:pPr marL="457200" indent="457200">
              <a:spcBef>
                <a:spcPts val="1200"/>
              </a:spcBef>
              <a:buFont typeface="Arial"/>
              <a:buChar char="•"/>
            </a:pPr>
            <a:r>
              <a:rPr lang="en-US" sz="3300" cap="none" dirty="0" smtClean="0">
                <a:solidFill>
                  <a:schemeClr val="bg1"/>
                </a:solidFill>
              </a:rPr>
              <a:t>Nikhef </a:t>
            </a:r>
            <a:r>
              <a:rPr lang="en-US" sz="3300" cap="none" dirty="0">
                <a:solidFill>
                  <a:schemeClr val="bg1"/>
                </a:solidFill>
              </a:rPr>
              <a:t>is one of the main </a:t>
            </a:r>
            <a:br>
              <a:rPr lang="en-US" sz="3300" cap="none" dirty="0">
                <a:solidFill>
                  <a:schemeClr val="bg1"/>
                </a:solidFill>
              </a:rPr>
            </a:br>
            <a:r>
              <a:rPr lang="en-US" sz="3300" cap="none" dirty="0" smtClean="0">
                <a:solidFill>
                  <a:schemeClr val="bg1"/>
                </a:solidFill>
              </a:rPr>
              <a:t>    developers of </a:t>
            </a:r>
            <a:r>
              <a:rPr lang="en-US" sz="3300" cap="none" dirty="0">
                <a:solidFill>
                  <a:schemeClr val="bg1"/>
                </a:solidFill>
              </a:rPr>
              <a:t>FELIX </a:t>
            </a:r>
            <a:r>
              <a:rPr lang="en-US" sz="3300" cap="none" dirty="0" smtClean="0">
                <a:solidFill>
                  <a:schemeClr val="bg1"/>
                </a:solidFill>
              </a:rPr>
              <a:t/>
            </a:r>
            <a:br>
              <a:rPr lang="en-US" sz="3300" cap="none" dirty="0" smtClean="0">
                <a:solidFill>
                  <a:schemeClr val="bg1"/>
                </a:solidFill>
              </a:rPr>
            </a:br>
            <a:r>
              <a:rPr lang="en-US" sz="3300" cap="none" dirty="0" smtClean="0">
                <a:solidFill>
                  <a:schemeClr val="bg1"/>
                </a:solidFill>
              </a:rPr>
              <a:t>    (</a:t>
            </a:r>
            <a:r>
              <a:rPr lang="en-US" sz="3300" cap="none" dirty="0">
                <a:solidFill>
                  <a:schemeClr val="bg1"/>
                </a:solidFill>
              </a:rPr>
              <a:t>firmware and </a:t>
            </a:r>
            <a:r>
              <a:rPr lang="en-US" sz="3300" cap="none" dirty="0" smtClean="0">
                <a:solidFill>
                  <a:schemeClr val="bg1"/>
                </a:solidFill>
              </a:rPr>
              <a:t>software coordinator</a:t>
            </a:r>
            <a:r>
              <a:rPr lang="en-US" sz="3300" cap="none" dirty="0">
                <a:solidFill>
                  <a:schemeClr val="bg1"/>
                </a:solidFill>
              </a:rPr>
              <a:t>)</a:t>
            </a:r>
          </a:p>
          <a:p>
            <a:pPr marL="457200" indent="457200">
              <a:spcBef>
                <a:spcPts val="1200"/>
              </a:spcBef>
              <a:buFont typeface="Arial"/>
              <a:buChar char="•"/>
            </a:pPr>
            <a:r>
              <a:rPr lang="en-US" sz="3300" cap="none" dirty="0" smtClean="0">
                <a:solidFill>
                  <a:schemeClr val="bg1"/>
                </a:solidFill>
              </a:rPr>
              <a:t>First </a:t>
            </a:r>
            <a:r>
              <a:rPr lang="en-US" sz="3300" cap="none" dirty="0">
                <a:solidFill>
                  <a:schemeClr val="bg1"/>
                </a:solidFill>
              </a:rPr>
              <a:t>deployment in ATLAS </a:t>
            </a:r>
            <a:r>
              <a:rPr lang="en-US" sz="3300" cap="none" dirty="0" smtClean="0">
                <a:solidFill>
                  <a:schemeClr val="bg1"/>
                </a:solidFill>
              </a:rPr>
              <a:t/>
            </a:r>
            <a:br>
              <a:rPr lang="en-US" sz="3300" cap="none" dirty="0" smtClean="0">
                <a:solidFill>
                  <a:schemeClr val="bg1"/>
                </a:solidFill>
              </a:rPr>
            </a:br>
            <a:r>
              <a:rPr lang="en-US" sz="3300" cap="none" dirty="0" smtClean="0">
                <a:solidFill>
                  <a:schemeClr val="bg1"/>
                </a:solidFill>
              </a:rPr>
              <a:t>    foreseen </a:t>
            </a:r>
            <a:r>
              <a:rPr lang="en-US" sz="3300" cap="none" dirty="0">
                <a:solidFill>
                  <a:schemeClr val="bg1"/>
                </a:solidFill>
              </a:rPr>
              <a:t>in 2020 (NSW &amp; L1) </a:t>
            </a:r>
          </a:p>
        </p:txBody>
      </p:sp>
      <p:sp>
        <p:nvSpPr>
          <p:cNvPr id="103" name="Trapezoid 14"/>
          <p:cNvSpPr/>
          <p:nvPr/>
        </p:nvSpPr>
        <p:spPr>
          <a:xfrm rot="5400000">
            <a:off x="10368431" y="6873188"/>
            <a:ext cx="8915093" cy="1413566"/>
          </a:xfrm>
          <a:custGeom>
            <a:avLst/>
            <a:gdLst>
              <a:gd name="connsiteX0" fmla="*/ 0 w 9278264"/>
              <a:gd name="connsiteY0" fmla="*/ 1733827 h 1733827"/>
              <a:gd name="connsiteX1" fmla="*/ 4250616 w 9278264"/>
              <a:gd name="connsiteY1" fmla="*/ 0 h 1733827"/>
              <a:gd name="connsiteX2" fmla="*/ 5027648 w 9278264"/>
              <a:gd name="connsiteY2" fmla="*/ 0 h 1733827"/>
              <a:gd name="connsiteX3" fmla="*/ 9278264 w 9278264"/>
              <a:gd name="connsiteY3" fmla="*/ 1733827 h 1733827"/>
              <a:gd name="connsiteX4" fmla="*/ 0 w 9278264"/>
              <a:gd name="connsiteY4" fmla="*/ 1733827 h 1733827"/>
              <a:gd name="connsiteX0" fmla="*/ 0 w 9278264"/>
              <a:gd name="connsiteY0" fmla="*/ 1733827 h 1733827"/>
              <a:gd name="connsiteX1" fmla="*/ 4250616 w 9278264"/>
              <a:gd name="connsiteY1" fmla="*/ 0 h 1733827"/>
              <a:gd name="connsiteX2" fmla="*/ 6352865 w 9278264"/>
              <a:gd name="connsiteY2" fmla="*/ 0 h 1733827"/>
              <a:gd name="connsiteX3" fmla="*/ 9278264 w 9278264"/>
              <a:gd name="connsiteY3" fmla="*/ 1733827 h 1733827"/>
              <a:gd name="connsiteX4" fmla="*/ 0 w 9278264"/>
              <a:gd name="connsiteY4" fmla="*/ 1733827 h 1733827"/>
              <a:gd name="connsiteX0" fmla="*/ 0 w 9278264"/>
              <a:gd name="connsiteY0" fmla="*/ 1733827 h 1733827"/>
              <a:gd name="connsiteX1" fmla="*/ 5123051 w 9278264"/>
              <a:gd name="connsiteY1" fmla="*/ 0 h 1733827"/>
              <a:gd name="connsiteX2" fmla="*/ 6352865 w 9278264"/>
              <a:gd name="connsiteY2" fmla="*/ 0 h 1733827"/>
              <a:gd name="connsiteX3" fmla="*/ 9278264 w 9278264"/>
              <a:gd name="connsiteY3" fmla="*/ 1733827 h 1733827"/>
              <a:gd name="connsiteX4" fmla="*/ 0 w 9278264"/>
              <a:gd name="connsiteY4" fmla="*/ 1733827 h 1733827"/>
              <a:gd name="connsiteX0" fmla="*/ 0 w 9278264"/>
              <a:gd name="connsiteY0" fmla="*/ 1733827 h 1733827"/>
              <a:gd name="connsiteX1" fmla="*/ 5123051 w 9278264"/>
              <a:gd name="connsiteY1" fmla="*/ 0 h 1733827"/>
              <a:gd name="connsiteX2" fmla="*/ 7498565 w 9278264"/>
              <a:gd name="connsiteY2" fmla="*/ 66261 h 1733827"/>
              <a:gd name="connsiteX3" fmla="*/ 9278264 w 9278264"/>
              <a:gd name="connsiteY3" fmla="*/ 1733827 h 1733827"/>
              <a:gd name="connsiteX4" fmla="*/ 0 w 9278264"/>
              <a:gd name="connsiteY4" fmla="*/ 1733827 h 1733827"/>
              <a:gd name="connsiteX0" fmla="*/ 0 w 9278264"/>
              <a:gd name="connsiteY0" fmla="*/ 1667566 h 1667566"/>
              <a:gd name="connsiteX1" fmla="*/ 5552689 w 9278264"/>
              <a:gd name="connsiteY1" fmla="*/ 0 h 1667566"/>
              <a:gd name="connsiteX2" fmla="*/ 7498565 w 9278264"/>
              <a:gd name="connsiteY2" fmla="*/ 0 h 1667566"/>
              <a:gd name="connsiteX3" fmla="*/ 9278264 w 9278264"/>
              <a:gd name="connsiteY3" fmla="*/ 1667566 h 1667566"/>
              <a:gd name="connsiteX4" fmla="*/ 0 w 9278264"/>
              <a:gd name="connsiteY4" fmla="*/ 1667566 h 1667566"/>
              <a:gd name="connsiteX0" fmla="*/ 0 w 9278264"/>
              <a:gd name="connsiteY0" fmla="*/ 1667566 h 1667566"/>
              <a:gd name="connsiteX1" fmla="*/ 3139088 w 9278264"/>
              <a:gd name="connsiteY1" fmla="*/ 254000 h 1667566"/>
              <a:gd name="connsiteX2" fmla="*/ 7498565 w 9278264"/>
              <a:gd name="connsiteY2" fmla="*/ 0 h 1667566"/>
              <a:gd name="connsiteX3" fmla="*/ 9278264 w 9278264"/>
              <a:gd name="connsiteY3" fmla="*/ 1667566 h 1667566"/>
              <a:gd name="connsiteX4" fmla="*/ 0 w 9278264"/>
              <a:gd name="connsiteY4" fmla="*/ 1667566 h 1667566"/>
              <a:gd name="connsiteX0" fmla="*/ 0 w 9278264"/>
              <a:gd name="connsiteY0" fmla="*/ 1413566 h 1413566"/>
              <a:gd name="connsiteX1" fmla="*/ 3139088 w 9278264"/>
              <a:gd name="connsiteY1" fmla="*/ 0 h 1413566"/>
              <a:gd name="connsiteX2" fmla="*/ 4878083 w 9278264"/>
              <a:gd name="connsiteY2" fmla="*/ 0 h 1413566"/>
              <a:gd name="connsiteX3" fmla="*/ 9278264 w 9278264"/>
              <a:gd name="connsiteY3" fmla="*/ 1413566 h 1413566"/>
              <a:gd name="connsiteX4" fmla="*/ 0 w 9278264"/>
              <a:gd name="connsiteY4" fmla="*/ 1413566 h 14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8264" h="1413566">
                <a:moveTo>
                  <a:pt x="0" y="1413566"/>
                </a:moveTo>
                <a:lnTo>
                  <a:pt x="3139088" y="0"/>
                </a:lnTo>
                <a:lnTo>
                  <a:pt x="4878083" y="0"/>
                </a:lnTo>
                <a:lnTo>
                  <a:pt x="9278264" y="1413566"/>
                </a:lnTo>
                <a:lnTo>
                  <a:pt x="0" y="14135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3000"/>
                </a:schemeClr>
              </a:gs>
              <a:gs pos="100000">
                <a:srgbClr val="FFFFFF">
                  <a:alpha val="32000"/>
                </a:srgbClr>
              </a:gs>
            </a:gsLst>
            <a:lin ang="162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4" name="Trapezoid 14"/>
          <p:cNvSpPr/>
          <p:nvPr/>
        </p:nvSpPr>
        <p:spPr>
          <a:xfrm rot="16200000">
            <a:off x="17682223" y="6510929"/>
            <a:ext cx="6196822" cy="1833219"/>
          </a:xfrm>
          <a:custGeom>
            <a:avLst/>
            <a:gdLst>
              <a:gd name="connsiteX0" fmla="*/ 0 w 9278264"/>
              <a:gd name="connsiteY0" fmla="*/ 1733827 h 1733827"/>
              <a:gd name="connsiteX1" fmla="*/ 4250616 w 9278264"/>
              <a:gd name="connsiteY1" fmla="*/ 0 h 1733827"/>
              <a:gd name="connsiteX2" fmla="*/ 5027648 w 9278264"/>
              <a:gd name="connsiteY2" fmla="*/ 0 h 1733827"/>
              <a:gd name="connsiteX3" fmla="*/ 9278264 w 9278264"/>
              <a:gd name="connsiteY3" fmla="*/ 1733827 h 1733827"/>
              <a:gd name="connsiteX4" fmla="*/ 0 w 9278264"/>
              <a:gd name="connsiteY4" fmla="*/ 1733827 h 1733827"/>
              <a:gd name="connsiteX0" fmla="*/ 0 w 9278264"/>
              <a:gd name="connsiteY0" fmla="*/ 1733827 h 1733827"/>
              <a:gd name="connsiteX1" fmla="*/ 4250616 w 9278264"/>
              <a:gd name="connsiteY1" fmla="*/ 0 h 1733827"/>
              <a:gd name="connsiteX2" fmla="*/ 6352865 w 9278264"/>
              <a:gd name="connsiteY2" fmla="*/ 0 h 1733827"/>
              <a:gd name="connsiteX3" fmla="*/ 9278264 w 9278264"/>
              <a:gd name="connsiteY3" fmla="*/ 1733827 h 1733827"/>
              <a:gd name="connsiteX4" fmla="*/ 0 w 9278264"/>
              <a:gd name="connsiteY4" fmla="*/ 1733827 h 1733827"/>
              <a:gd name="connsiteX0" fmla="*/ 0 w 9278264"/>
              <a:gd name="connsiteY0" fmla="*/ 1733827 h 1733827"/>
              <a:gd name="connsiteX1" fmla="*/ 5123051 w 9278264"/>
              <a:gd name="connsiteY1" fmla="*/ 0 h 1733827"/>
              <a:gd name="connsiteX2" fmla="*/ 6352865 w 9278264"/>
              <a:gd name="connsiteY2" fmla="*/ 0 h 1733827"/>
              <a:gd name="connsiteX3" fmla="*/ 9278264 w 9278264"/>
              <a:gd name="connsiteY3" fmla="*/ 1733827 h 1733827"/>
              <a:gd name="connsiteX4" fmla="*/ 0 w 9278264"/>
              <a:gd name="connsiteY4" fmla="*/ 1733827 h 1733827"/>
              <a:gd name="connsiteX0" fmla="*/ 0 w 9278264"/>
              <a:gd name="connsiteY0" fmla="*/ 1733827 h 1733827"/>
              <a:gd name="connsiteX1" fmla="*/ 5123051 w 9278264"/>
              <a:gd name="connsiteY1" fmla="*/ 0 h 1733827"/>
              <a:gd name="connsiteX2" fmla="*/ 7498565 w 9278264"/>
              <a:gd name="connsiteY2" fmla="*/ 66261 h 1733827"/>
              <a:gd name="connsiteX3" fmla="*/ 9278264 w 9278264"/>
              <a:gd name="connsiteY3" fmla="*/ 1733827 h 1733827"/>
              <a:gd name="connsiteX4" fmla="*/ 0 w 9278264"/>
              <a:gd name="connsiteY4" fmla="*/ 1733827 h 1733827"/>
              <a:gd name="connsiteX0" fmla="*/ 0 w 9278264"/>
              <a:gd name="connsiteY0" fmla="*/ 1667566 h 1667566"/>
              <a:gd name="connsiteX1" fmla="*/ 5552689 w 9278264"/>
              <a:gd name="connsiteY1" fmla="*/ 0 h 1667566"/>
              <a:gd name="connsiteX2" fmla="*/ 7498565 w 9278264"/>
              <a:gd name="connsiteY2" fmla="*/ 0 h 1667566"/>
              <a:gd name="connsiteX3" fmla="*/ 9278264 w 9278264"/>
              <a:gd name="connsiteY3" fmla="*/ 1667566 h 1667566"/>
              <a:gd name="connsiteX4" fmla="*/ 0 w 9278264"/>
              <a:gd name="connsiteY4" fmla="*/ 1667566 h 1667566"/>
              <a:gd name="connsiteX0" fmla="*/ 0 w 9278264"/>
              <a:gd name="connsiteY0" fmla="*/ 1667566 h 1667566"/>
              <a:gd name="connsiteX1" fmla="*/ 3139088 w 9278264"/>
              <a:gd name="connsiteY1" fmla="*/ 254000 h 1667566"/>
              <a:gd name="connsiteX2" fmla="*/ 7498565 w 9278264"/>
              <a:gd name="connsiteY2" fmla="*/ 0 h 1667566"/>
              <a:gd name="connsiteX3" fmla="*/ 9278264 w 9278264"/>
              <a:gd name="connsiteY3" fmla="*/ 1667566 h 1667566"/>
              <a:gd name="connsiteX4" fmla="*/ 0 w 9278264"/>
              <a:gd name="connsiteY4" fmla="*/ 1667566 h 1667566"/>
              <a:gd name="connsiteX0" fmla="*/ 0 w 9278264"/>
              <a:gd name="connsiteY0" fmla="*/ 1413566 h 1413566"/>
              <a:gd name="connsiteX1" fmla="*/ 3139088 w 9278264"/>
              <a:gd name="connsiteY1" fmla="*/ 0 h 1413566"/>
              <a:gd name="connsiteX2" fmla="*/ 4878083 w 9278264"/>
              <a:gd name="connsiteY2" fmla="*/ 0 h 1413566"/>
              <a:gd name="connsiteX3" fmla="*/ 9278264 w 9278264"/>
              <a:gd name="connsiteY3" fmla="*/ 1413566 h 1413566"/>
              <a:gd name="connsiteX4" fmla="*/ 0 w 9278264"/>
              <a:gd name="connsiteY4" fmla="*/ 1413566 h 1413566"/>
              <a:gd name="connsiteX0" fmla="*/ 0 w 9278264"/>
              <a:gd name="connsiteY0" fmla="*/ 1833218 h 1833218"/>
              <a:gd name="connsiteX1" fmla="*/ 3139088 w 9278264"/>
              <a:gd name="connsiteY1" fmla="*/ 419652 h 1833218"/>
              <a:gd name="connsiteX2" fmla="*/ 6540943 w 9278264"/>
              <a:gd name="connsiteY2" fmla="*/ 0 h 1833218"/>
              <a:gd name="connsiteX3" fmla="*/ 9278264 w 9278264"/>
              <a:gd name="connsiteY3" fmla="*/ 1833218 h 1833218"/>
              <a:gd name="connsiteX4" fmla="*/ 0 w 9278264"/>
              <a:gd name="connsiteY4" fmla="*/ 1833218 h 1833218"/>
              <a:gd name="connsiteX0" fmla="*/ 0 w 9278264"/>
              <a:gd name="connsiteY0" fmla="*/ 1833219 h 1833219"/>
              <a:gd name="connsiteX1" fmla="*/ 3905307 w 9278264"/>
              <a:gd name="connsiteY1" fmla="*/ 0 h 1833219"/>
              <a:gd name="connsiteX2" fmla="*/ 6540943 w 9278264"/>
              <a:gd name="connsiteY2" fmla="*/ 1 h 1833219"/>
              <a:gd name="connsiteX3" fmla="*/ 9278264 w 9278264"/>
              <a:gd name="connsiteY3" fmla="*/ 1833219 h 1833219"/>
              <a:gd name="connsiteX4" fmla="*/ 0 w 9278264"/>
              <a:gd name="connsiteY4" fmla="*/ 1833219 h 1833219"/>
              <a:gd name="connsiteX0" fmla="*/ 0 w 9147843"/>
              <a:gd name="connsiteY0" fmla="*/ 1833219 h 1833219"/>
              <a:gd name="connsiteX1" fmla="*/ 3905307 w 9147843"/>
              <a:gd name="connsiteY1" fmla="*/ 0 h 1833219"/>
              <a:gd name="connsiteX2" fmla="*/ 6540943 w 9147843"/>
              <a:gd name="connsiteY2" fmla="*/ 1 h 1833219"/>
              <a:gd name="connsiteX3" fmla="*/ 9147844 w 9147843"/>
              <a:gd name="connsiteY3" fmla="*/ 1822179 h 1833219"/>
              <a:gd name="connsiteX4" fmla="*/ 0 w 9147843"/>
              <a:gd name="connsiteY4" fmla="*/ 1833219 h 183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7843" h="1833219">
                <a:moveTo>
                  <a:pt x="0" y="1833219"/>
                </a:moveTo>
                <a:lnTo>
                  <a:pt x="3905307" y="0"/>
                </a:lnTo>
                <a:lnTo>
                  <a:pt x="6540943" y="1"/>
                </a:lnTo>
                <a:lnTo>
                  <a:pt x="9147844" y="1822179"/>
                </a:lnTo>
                <a:lnTo>
                  <a:pt x="0" y="1833219"/>
                </a:lnTo>
                <a:close/>
              </a:path>
            </a:pathLst>
          </a:custGeom>
          <a:gradFill flip="none" rotWithShape="1">
            <a:gsLst>
              <a:gs pos="0">
                <a:srgbClr val="71FF7D">
                  <a:alpha val="43000"/>
                </a:srgbClr>
              </a:gs>
              <a:gs pos="100000">
                <a:srgbClr val="FFFFFF">
                  <a:alpha val="32000"/>
                </a:srgbClr>
              </a:gs>
            </a:gsLst>
            <a:lin ang="162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49567" y="7121016"/>
            <a:ext cx="4726609" cy="4893383"/>
            <a:chOff x="2749826" y="6846335"/>
            <a:chExt cx="4726609" cy="4893383"/>
          </a:xfrm>
        </p:grpSpPr>
        <p:sp>
          <p:nvSpPr>
            <p:cNvPr id="38" name="Rectangle 37"/>
            <p:cNvSpPr/>
            <p:nvPr/>
          </p:nvSpPr>
          <p:spPr>
            <a:xfrm>
              <a:off x="2749826" y="6846335"/>
              <a:ext cx="4726609" cy="4893383"/>
            </a:xfrm>
            <a:prstGeom prst="rect">
              <a:avLst/>
            </a:prstGeom>
            <a:solidFill>
              <a:srgbClr val="DF1B3C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no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" name="pasted-image.png" descr="pasted-image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7841" y="7148556"/>
              <a:ext cx="2982756" cy="1346303"/>
            </a:xfrm>
            <a:prstGeom prst="rect">
              <a:avLst/>
            </a:prstGeom>
            <a:ln w="12700"/>
          </p:spPr>
        </p:pic>
        <p:sp>
          <p:nvSpPr>
            <p:cNvPr id="40" name="TextBox 39"/>
            <p:cNvSpPr txBox="1"/>
            <p:nvPr/>
          </p:nvSpPr>
          <p:spPr>
            <a:xfrm>
              <a:off x="2792878" y="8264835"/>
              <a:ext cx="4370474" cy="3221395"/>
            </a:xfrm>
            <a:prstGeom prst="rect">
              <a:avLst/>
            </a:prstGeom>
            <a:solidFill>
              <a:srgbClr val="DF1B3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57200" marR="0" indent="-4572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lang="nl-NL" sz="2800" b="1" i="0" cap="none" dirty="0" smtClean="0">
                  <a:solidFill>
                    <a:srgbClr val="FFFFFF"/>
                  </a:solidFill>
                  <a:sym typeface="Wingdings"/>
                </a:rPr>
                <a:t>Felix firmware</a:t>
              </a:r>
              <a:br>
                <a:rPr lang="nl-NL" sz="2800" b="1" i="0" cap="none" dirty="0" smtClean="0">
                  <a:solidFill>
                    <a:srgbClr val="FFFFFF"/>
                  </a:solidFill>
                  <a:sym typeface="Wingdings"/>
                </a:rPr>
              </a:br>
              <a:r>
                <a:rPr lang="nl-NL" sz="2800" i="0" cap="none" dirty="0" smtClean="0">
                  <a:solidFill>
                    <a:srgbClr val="FFFFFF"/>
                  </a:solidFill>
                  <a:sym typeface="Wingdings"/>
                </a:rPr>
                <a:t>(F. Schreuder</a:t>
              </a:r>
              <a:br>
                <a:rPr lang="nl-NL" sz="2800" i="0" cap="none" dirty="0" smtClean="0">
                  <a:solidFill>
                    <a:srgbClr val="FFFFFF"/>
                  </a:solidFill>
                  <a:sym typeface="Wingdings"/>
                </a:rPr>
              </a:br>
              <a:r>
                <a:rPr lang="nl-NL" sz="2800" i="0" cap="none" dirty="0" smtClean="0">
                  <a:solidFill>
                    <a:srgbClr val="FFFFFF"/>
                  </a:solidFill>
                  <a:sym typeface="Wingdings"/>
                </a:rPr>
                <a:t>FW </a:t>
              </a:r>
              <a:r>
                <a:rPr lang="nl-NL" sz="2800" i="0" cap="none" dirty="0" err="1" smtClean="0">
                  <a:solidFill>
                    <a:srgbClr val="FFFFFF"/>
                  </a:solidFill>
                  <a:sym typeface="Wingdings"/>
                </a:rPr>
                <a:t>coordinator</a:t>
              </a:r>
              <a:r>
                <a:rPr lang="nl-NL" sz="2800" i="0" cap="none" dirty="0" smtClean="0">
                  <a:solidFill>
                    <a:srgbClr val="FFFFFF"/>
                  </a:solidFill>
                  <a:sym typeface="Wingdings"/>
                </a:rPr>
                <a:t>)</a:t>
              </a:r>
              <a:br>
                <a:rPr lang="nl-NL" sz="2800" i="0" cap="none" dirty="0" smtClean="0">
                  <a:solidFill>
                    <a:srgbClr val="FFFFFF"/>
                  </a:solidFill>
                  <a:sym typeface="Wingdings"/>
                </a:rPr>
              </a:br>
              <a:endParaRPr lang="nl-NL" sz="2800" i="0" cap="none" dirty="0" smtClean="0">
                <a:solidFill>
                  <a:srgbClr val="FFFFFF"/>
                </a:solidFill>
                <a:sym typeface="Wingdings"/>
              </a:endParaRPr>
            </a:p>
            <a:p>
              <a:pPr marL="457200" marR="0" indent="-4572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kumimoji="0" lang="nl-NL" sz="2800" b="1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Felix software</a:t>
              </a:r>
              <a:br>
                <a:rPr kumimoji="0" lang="nl-NL" sz="2800" b="1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</a:br>
              <a:r>
                <a:rPr kumimoji="0" lang="nl-NL" sz="280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(M. </a:t>
              </a:r>
              <a:r>
                <a:rPr kumimoji="0" lang="nl-NL" sz="2800" u="none" strike="noStrike" cap="none" spc="0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Donszelmann</a:t>
              </a:r>
              <a:r>
                <a:rPr lang="nl-NL" sz="2800" cap="none" dirty="0">
                  <a:solidFill>
                    <a:srgbClr val="FFFFFF"/>
                  </a:solidFill>
                  <a:sym typeface="Wingdings"/>
                </a:rPr>
                <a:t/>
              </a:r>
              <a:br>
                <a:rPr lang="nl-NL" sz="2800" cap="none" dirty="0">
                  <a:solidFill>
                    <a:srgbClr val="FFFFFF"/>
                  </a:solidFill>
                  <a:sym typeface="Wingdings"/>
                </a:rPr>
              </a:br>
              <a:r>
                <a:rPr lang="nl-NL" sz="2800" cap="none" dirty="0" smtClean="0">
                  <a:solidFill>
                    <a:srgbClr val="FFFFFF"/>
                  </a:solidFill>
                  <a:sym typeface="Wingdings"/>
                </a:rPr>
                <a:t>SW </a:t>
              </a:r>
              <a:r>
                <a:rPr kumimoji="0" lang="nl-NL" sz="2800" u="none" strike="noStrike" cap="none" spc="0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coordinator</a:t>
              </a:r>
              <a:r>
                <a:rPr kumimoji="0" lang="nl-NL" sz="280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Wingdings"/>
                </a:rPr>
                <a:t>)</a:t>
              </a:r>
              <a:endParaRPr kumimoji="0" lang="nl-NL" sz="280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endParaRPr>
            </a:p>
          </p:txBody>
        </p:sp>
      </p:grpSp>
      <p:pic>
        <p:nvPicPr>
          <p:cNvPr id="43" name="Picture 4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849" y="7790463"/>
            <a:ext cx="3092261" cy="3608336"/>
          </a:xfrm>
          <a:prstGeom prst="rect">
            <a:avLst/>
          </a:prstGeom>
          <a:noFill/>
          <a:ln w="76200" cmpd="sng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28713" y="10299596"/>
            <a:ext cx="292525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Jos </a:t>
            </a:r>
            <a:r>
              <a:rPr kumimoji="0" lang="en-US" sz="33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Vermeulen</a:t>
            </a:r>
            <a:r>
              <a:rPr kumimoji="0" lang="en-US" sz="33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/>
            </a:r>
            <a:br>
              <a:rPr kumimoji="0" lang="en-US" sz="33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33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Project Leader</a:t>
            </a: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86245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2154436"/>
          </a:xfrm>
        </p:spPr>
        <p:txBody>
          <a:bodyPr/>
          <a:lstStyle/>
          <a:p>
            <a:r>
              <a:rPr lang="en-US" dirty="0"/>
              <a:t>FELIX TDAQ 2019-2025</a:t>
            </a: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141222" y="2194637"/>
            <a:ext cx="13789561" cy="3298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457200"/>
            <a:r>
              <a:rPr lang="en-US" sz="3600" b="1" i="0" cap="none" dirty="0" smtClean="0">
                <a:solidFill>
                  <a:schemeClr val="tx2"/>
                </a:solidFill>
              </a:rPr>
              <a:t>Phase-I deployment (2019-2020)</a:t>
            </a:r>
            <a:br>
              <a:rPr lang="en-US" sz="3600" b="1" i="0" cap="none" dirty="0" smtClean="0">
                <a:solidFill>
                  <a:schemeClr val="tx2"/>
                </a:solidFill>
              </a:rPr>
            </a:br>
            <a:r>
              <a:rPr lang="en-US" sz="3300" i="0" cap="none" dirty="0" smtClean="0">
                <a:solidFill>
                  <a:schemeClr val="tx2"/>
                </a:solidFill>
              </a:rPr>
              <a:t>Scope: Muon NSW, </a:t>
            </a:r>
            <a:r>
              <a:rPr lang="en-US" sz="3300" i="0" cap="none" dirty="0" err="1" smtClean="0">
                <a:solidFill>
                  <a:schemeClr val="tx2"/>
                </a:solidFill>
              </a:rPr>
              <a:t>LAr</a:t>
            </a:r>
            <a:r>
              <a:rPr lang="en-US" sz="3300" i="0" cap="none" dirty="0" smtClean="0">
                <a:solidFill>
                  <a:schemeClr val="tx2"/>
                </a:solidFill>
              </a:rPr>
              <a:t>/</a:t>
            </a:r>
            <a:r>
              <a:rPr lang="en-US" sz="3300" i="0" cap="none" dirty="0" err="1" smtClean="0">
                <a:solidFill>
                  <a:schemeClr val="tx2"/>
                </a:solidFill>
              </a:rPr>
              <a:t>Calo</a:t>
            </a:r>
            <a:r>
              <a:rPr lang="en-US" sz="3300" i="0" cap="none" dirty="0" smtClean="0">
                <a:solidFill>
                  <a:schemeClr val="tx2"/>
                </a:solidFill>
              </a:rPr>
              <a:t> trigger = ~100 Felix cards, ~2K links</a:t>
            </a:r>
            <a:br>
              <a:rPr lang="en-US" sz="3300" i="0" cap="none" dirty="0" smtClean="0">
                <a:solidFill>
                  <a:schemeClr val="tx2"/>
                </a:solidFill>
              </a:rPr>
            </a:br>
            <a:r>
              <a:rPr lang="en-US" sz="3300" i="0" cap="none" dirty="0" smtClean="0">
                <a:solidFill>
                  <a:schemeClr val="tx2"/>
                </a:solidFill>
              </a:rPr>
              <a:t>Status: </a:t>
            </a:r>
            <a:r>
              <a:rPr lang="en-US" sz="3300" cap="none" dirty="0" smtClean="0">
                <a:solidFill>
                  <a:schemeClr val="tx1"/>
                </a:solidFill>
              </a:rPr>
              <a:t>tendering </a:t>
            </a:r>
            <a:r>
              <a:rPr lang="en-US" sz="3300" cap="none" dirty="0">
                <a:solidFill>
                  <a:schemeClr val="tx1"/>
                </a:solidFill>
              </a:rPr>
              <a:t>I/O cards done, prototype production started; </a:t>
            </a:r>
            <a:r>
              <a:rPr lang="en-US" sz="3300" cap="none" dirty="0" smtClean="0">
                <a:solidFill>
                  <a:schemeClr val="tx1"/>
                </a:solidFill>
              </a:rPr>
              <a:t/>
            </a:r>
            <a:br>
              <a:rPr lang="en-US" sz="3300" cap="none" dirty="0" smtClean="0">
                <a:solidFill>
                  <a:schemeClr val="tx1"/>
                </a:solidFill>
              </a:rPr>
            </a:br>
            <a:r>
              <a:rPr lang="en-US" sz="3300" cap="none" dirty="0" smtClean="0">
                <a:solidFill>
                  <a:schemeClr val="tx1"/>
                </a:solidFill>
              </a:rPr>
              <a:t>            tendering </a:t>
            </a:r>
            <a:r>
              <a:rPr lang="en-US" sz="3300" cap="none" dirty="0">
                <a:solidFill>
                  <a:schemeClr val="tx1"/>
                </a:solidFill>
              </a:rPr>
              <a:t>server PCs started, installation in 2019</a:t>
            </a:r>
            <a:endParaRPr lang="en-US" sz="3300" b="0" cap="none" dirty="0" smtClean="0">
              <a:solidFill>
                <a:schemeClr val="tx1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0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  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300" b="0" cap="none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23485" y="9645898"/>
            <a:ext cx="12192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cap="none" dirty="0" smtClean="0">
                <a:solidFill>
                  <a:srgbClr val="702677"/>
                </a:solidFill>
              </a:rPr>
              <a:t>Felix Spinoffs</a:t>
            </a:r>
            <a:endParaRPr lang="en-US" sz="3600" b="1" cap="none" dirty="0">
              <a:solidFill>
                <a:srgbClr val="702677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300" b="0" cap="none" dirty="0" smtClean="0"/>
              <a:t>FELIX </a:t>
            </a:r>
            <a:r>
              <a:rPr lang="en-US" sz="3300" b="0" cap="none" dirty="0"/>
              <a:t>for </a:t>
            </a:r>
            <a:r>
              <a:rPr lang="en-US" sz="3300" b="0" cap="none" dirty="0" err="1" smtClean="0"/>
              <a:t>ProtoDUNE</a:t>
            </a:r>
            <a:r>
              <a:rPr lang="en-US" sz="3300" b="0" cap="none" dirty="0" smtClean="0"/>
              <a:t> experiment</a:t>
            </a:r>
            <a:endParaRPr lang="en-US" sz="3300" b="0" cap="none" dirty="0"/>
          </a:p>
          <a:p>
            <a:pPr marL="457200" indent="-457200">
              <a:buFont typeface="Arial"/>
              <a:buChar char="•"/>
            </a:pPr>
            <a:r>
              <a:rPr lang="en-US" sz="3300" b="0" cap="none" dirty="0" smtClean="0"/>
              <a:t>ISOTDAQ </a:t>
            </a:r>
            <a:r>
              <a:rPr lang="en-US" sz="3300" b="0" cap="none" dirty="0"/>
              <a:t>School </a:t>
            </a:r>
            <a:r>
              <a:rPr lang="en-US" sz="3300" b="0" cap="none" dirty="0" smtClean="0"/>
              <a:t>2017</a:t>
            </a:r>
            <a:endParaRPr lang="en-US" sz="3300" b="0" cap="none" dirty="0"/>
          </a:p>
          <a:p>
            <a:pPr marL="457200" indent="-457200">
              <a:buFont typeface="Arial"/>
              <a:buChar char="•"/>
            </a:pPr>
            <a:r>
              <a:rPr lang="en-US" sz="3300" b="0" cap="none" dirty="0" err="1" smtClean="0"/>
              <a:t>OliScience</a:t>
            </a:r>
            <a:r>
              <a:rPr lang="en-US" sz="3300" b="0" cap="none" dirty="0" smtClean="0"/>
              <a:t> </a:t>
            </a:r>
            <a:r>
              <a:rPr lang="en-US" sz="3300" b="0" cap="none" dirty="0"/>
              <a:t>startup </a:t>
            </a:r>
            <a:r>
              <a:rPr lang="en-US" sz="3300" b="0" cap="none" dirty="0" smtClean="0"/>
              <a:t>company </a:t>
            </a:r>
            <a:r>
              <a:rPr lang="en-US" sz="3300" b="0" cap="none" dirty="0"/>
              <a:t>(A. </a:t>
            </a:r>
            <a:r>
              <a:rPr lang="en-US" sz="3300" b="0" cap="none" dirty="0" err="1"/>
              <a:t>Borga</a:t>
            </a:r>
            <a:r>
              <a:rPr lang="en-US" sz="3300" b="0" cap="none" dirty="0"/>
              <a:t> </a:t>
            </a:r>
            <a:r>
              <a:rPr lang="mr-IN" sz="3300" b="0" cap="none" dirty="0"/>
              <a:t>–</a:t>
            </a:r>
            <a:r>
              <a:rPr lang="en-US" sz="3300" b="0" cap="none" dirty="0"/>
              <a:t> ET </a:t>
            </a:r>
            <a:r>
              <a:rPr lang="en-US" sz="3300" b="0" cap="none" dirty="0" err="1"/>
              <a:t>dept</a:t>
            </a:r>
            <a:r>
              <a:rPr lang="en-US" sz="3300" b="0" cap="none" dirty="0"/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792" y="4853192"/>
            <a:ext cx="14076686" cy="4801315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sz="3600" b="1" cap="none" dirty="0" smtClean="0">
                <a:solidFill>
                  <a:srgbClr val="702677"/>
                </a:solidFill>
              </a:rPr>
              <a:t>Phase-II deployment (2024-2025)</a:t>
            </a:r>
            <a:br>
              <a:rPr lang="en-US" sz="3600" b="1" cap="none" dirty="0" smtClean="0">
                <a:solidFill>
                  <a:srgbClr val="702677"/>
                </a:solidFill>
              </a:rPr>
            </a:br>
            <a:r>
              <a:rPr lang="en-US" sz="3300" cap="none" dirty="0" smtClean="0">
                <a:solidFill>
                  <a:srgbClr val="702677"/>
                </a:solidFill>
              </a:rPr>
              <a:t>Scope: all ATLAS subsystems</a:t>
            </a:r>
            <a:r>
              <a:rPr lang="en-US" sz="3300" cap="none" dirty="0">
                <a:solidFill>
                  <a:srgbClr val="702677"/>
                </a:solidFill>
              </a:rPr>
              <a:t> </a:t>
            </a:r>
            <a:r>
              <a:rPr lang="en-US" sz="3300" cap="none" dirty="0" smtClean="0">
                <a:solidFill>
                  <a:srgbClr val="702677"/>
                </a:solidFill>
              </a:rPr>
              <a:t>= ~550 Felix card, ~11K links</a:t>
            </a:r>
            <a:br>
              <a:rPr lang="en-US" sz="3300" cap="none" dirty="0" smtClean="0">
                <a:solidFill>
                  <a:srgbClr val="702677"/>
                </a:solidFill>
              </a:rPr>
            </a:br>
            <a:r>
              <a:rPr lang="en-US" sz="3300" cap="none" dirty="0" smtClean="0">
                <a:solidFill>
                  <a:schemeClr val="accent3"/>
                </a:solidFill>
              </a:rPr>
              <a:t>Challenge 10 times higher readout rates L0 (Front-End electronics).</a:t>
            </a:r>
          </a:p>
          <a:p>
            <a:r>
              <a:rPr lang="en-US" sz="3300" cap="none" dirty="0" smtClean="0">
                <a:solidFill>
                  <a:srgbClr val="702677"/>
                </a:solidFill>
              </a:rPr>
              <a:t>Status: </a:t>
            </a:r>
            <a:r>
              <a:rPr lang="en-US" sz="3300" cap="none" dirty="0" smtClean="0">
                <a:solidFill>
                  <a:srgbClr val="E6223C"/>
                </a:solidFill>
              </a:rPr>
              <a:t>TDR approved, current planning: </a:t>
            </a:r>
            <a:br>
              <a:rPr lang="en-US" sz="3300" cap="none" dirty="0" smtClean="0">
                <a:solidFill>
                  <a:srgbClr val="E6223C"/>
                </a:solidFill>
              </a:rPr>
            </a:br>
            <a:r>
              <a:rPr lang="en-US" sz="3300" cap="none" dirty="0" smtClean="0">
                <a:solidFill>
                  <a:srgbClr val="E6223C"/>
                </a:solidFill>
              </a:rPr>
              <a:t>Q4 </a:t>
            </a:r>
            <a:r>
              <a:rPr lang="en-US" sz="3300" cap="none" dirty="0">
                <a:solidFill>
                  <a:srgbClr val="E6223C"/>
                </a:solidFill>
              </a:rPr>
              <a:t>2018: I/O Card baseline technology identification. </a:t>
            </a:r>
            <a:r>
              <a:rPr lang="en-US" sz="3300" cap="none" dirty="0" smtClean="0">
                <a:solidFill>
                  <a:srgbClr val="E6223C"/>
                </a:solidFill>
              </a:rPr>
              <a:t/>
            </a:r>
            <a:br>
              <a:rPr lang="en-US" sz="3300" cap="none" dirty="0" smtClean="0">
                <a:solidFill>
                  <a:srgbClr val="E6223C"/>
                </a:solidFill>
              </a:rPr>
            </a:br>
            <a:r>
              <a:rPr lang="en-US" sz="3300" cap="none" dirty="0" smtClean="0">
                <a:solidFill>
                  <a:srgbClr val="E6223C"/>
                </a:solidFill>
              </a:rPr>
              <a:t>Q3 </a:t>
            </a:r>
            <a:r>
              <a:rPr lang="en-US" sz="3300" cap="none" dirty="0">
                <a:solidFill>
                  <a:srgbClr val="E6223C"/>
                </a:solidFill>
              </a:rPr>
              <a:t>2019: Specification Review</a:t>
            </a:r>
          </a:p>
          <a:p>
            <a:r>
              <a:rPr lang="en-US" sz="3300" cap="none" dirty="0">
                <a:solidFill>
                  <a:srgbClr val="E6223C"/>
                </a:solidFill>
              </a:rPr>
              <a:t>Q3 2022: Production Readiness Review, </a:t>
            </a:r>
            <a:r>
              <a:rPr lang="en-US" sz="3300" cap="none" dirty="0" smtClean="0">
                <a:solidFill>
                  <a:srgbClr val="E6223C"/>
                </a:solidFill>
              </a:rPr>
              <a:t/>
            </a:r>
            <a:br>
              <a:rPr lang="en-US" sz="3300" cap="none" dirty="0" smtClean="0">
                <a:solidFill>
                  <a:srgbClr val="E6223C"/>
                </a:solidFill>
              </a:rPr>
            </a:br>
            <a:r>
              <a:rPr lang="en-US" sz="3300" cap="none" dirty="0" smtClean="0">
                <a:solidFill>
                  <a:srgbClr val="E6223C"/>
                </a:solidFill>
              </a:rPr>
              <a:t>Q4 </a:t>
            </a:r>
            <a:r>
              <a:rPr lang="en-US" sz="3300" cap="none" dirty="0">
                <a:solidFill>
                  <a:srgbClr val="E6223C"/>
                </a:solidFill>
              </a:rPr>
              <a:t>2023: Installation Readiness Review </a:t>
            </a:r>
          </a:p>
          <a:p>
            <a:endParaRPr lang="en-US" sz="3300" cap="none" dirty="0" smtClean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1299" y="7582137"/>
            <a:ext cx="7609381" cy="4629282"/>
          </a:xfrm>
          <a:prstGeom prst="rect">
            <a:avLst/>
          </a:prstGeom>
        </p:spPr>
      </p:pic>
      <p:pic>
        <p:nvPicPr>
          <p:cNvPr id="10" name="Afbeelding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68023" y="156800"/>
            <a:ext cx="9215977" cy="72206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515975" y="711944"/>
            <a:ext cx="1346732" cy="1025922"/>
          </a:xfrm>
          <a:prstGeom prst="rect">
            <a:avLst/>
          </a:prstGeom>
          <a:solidFill>
            <a:srgbClr val="00B3C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80000" tIns="50800" rIns="1800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ET</a:t>
            </a:r>
            <a:endParaRPr kumimoji="0" lang="en-US" sz="6000" b="1" i="0" u="none" strike="noStrik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09504" y="711944"/>
            <a:ext cx="1389187" cy="1025922"/>
          </a:xfrm>
          <a:prstGeom prst="rect">
            <a:avLst/>
          </a:prstGeom>
          <a:solidFill>
            <a:srgbClr val="00B3C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80000" tIns="50800" rIns="1800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CT</a:t>
            </a:r>
            <a:endParaRPr kumimoji="0" lang="en-US" sz="6000" b="1" i="0" u="none" strike="noStrik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98216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00" t="15205" r="21237" b="20228"/>
          <a:stretch/>
        </p:blipFill>
        <p:spPr>
          <a:xfrm flipH="1">
            <a:off x="-576021" y="3427118"/>
            <a:ext cx="9765146" cy="87376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Inner Tracker end cap (2025)</a:t>
            </a:r>
            <a:endParaRPr lang="en-US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428059" y="145515"/>
            <a:ext cx="24384000" cy="1552918"/>
          </a:xfrm>
          <a:prstGeom prst="rect">
            <a:avLst/>
          </a:prstGeom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nl-NL" dirty="0" smtClean="0"/>
              <a:t>Hardware </a:t>
            </a:r>
            <a:r>
              <a:rPr lang="nl-NL" dirty="0" err="1" smtClean="0"/>
              <a:t>ambitions</a:t>
            </a:r>
            <a:r>
              <a:rPr lang="nl-NL" dirty="0" smtClean="0"/>
              <a:t> – Inner </a:t>
            </a:r>
            <a:r>
              <a:rPr lang="nl-NL" dirty="0" err="1" smtClean="0"/>
              <a:t>Tracker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428285" y="2035731"/>
            <a:ext cx="11104132" cy="1313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Every increasing pileup and radiation will necessitate </a:t>
            </a:r>
            <a:b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kumimoji="0" lang="en-US" sz="36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new all-silicon tracker in ATLAS by 2025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9125" y="9851104"/>
            <a:ext cx="13842604" cy="31598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Nikhef</a:t>
            </a: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3200" b="0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ambition</a:t>
            </a: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is to </a:t>
            </a:r>
            <a:r>
              <a:rPr lang="en-US" sz="3200" b="0" cap="none" dirty="0" smtClean="0">
                <a:solidFill>
                  <a:schemeClr val="bg1"/>
                </a:solidFill>
              </a:rPr>
              <a:t> </a:t>
            </a:r>
            <a:r>
              <a:rPr lang="en-US" sz="3200" b="0" cap="none" dirty="0">
                <a:solidFill>
                  <a:schemeClr val="bg1"/>
                </a:solidFill>
              </a:rPr>
              <a:t/>
            </a:r>
            <a:br>
              <a:rPr lang="en-US" sz="3200" b="0" cap="none" dirty="0">
                <a:solidFill>
                  <a:schemeClr val="bg1"/>
                </a:solidFill>
              </a:rPr>
            </a:br>
            <a:r>
              <a:rPr lang="en-US" sz="3200" b="0" cap="none" dirty="0" smtClean="0">
                <a:solidFill>
                  <a:schemeClr val="bg1"/>
                </a:solidFill>
              </a:rPr>
              <a:t>  - Build carbon fiber support structure for both end caps (2019)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0" cap="none" dirty="0" smtClean="0">
                <a:solidFill>
                  <a:schemeClr val="bg1"/>
                </a:solidFill>
              </a:rPr>
              <a:t>  - Assemble </a:t>
            </a:r>
            <a:r>
              <a:rPr lang="en-US" sz="3200" b="0" cap="none" dirty="0">
                <a:solidFill>
                  <a:schemeClr val="bg1"/>
                </a:solidFill>
              </a:rPr>
              <a:t>a full end-cap of the new </a:t>
            </a:r>
            <a:r>
              <a:rPr lang="en-US" sz="3200" b="0" cap="none" dirty="0" err="1">
                <a:solidFill>
                  <a:schemeClr val="bg1"/>
                </a:solidFill>
              </a:rPr>
              <a:t>ITk</a:t>
            </a:r>
            <a:r>
              <a:rPr lang="en-US" sz="3200" b="0" cap="none" dirty="0">
                <a:solidFill>
                  <a:schemeClr val="bg1"/>
                </a:solidFill>
              </a:rPr>
              <a:t> tracker </a:t>
            </a:r>
            <a:r>
              <a:rPr lang="en-US" sz="3200" b="0" cap="none" dirty="0" smtClean="0">
                <a:solidFill>
                  <a:schemeClr val="bg1"/>
                </a:solidFill>
              </a:rPr>
              <a:t>(2020 onwards)</a:t>
            </a:r>
            <a:endParaRPr lang="en-US" sz="3200" b="0" cap="none" dirty="0">
              <a:solidFill>
                <a:schemeClr val="bg1"/>
              </a:solidFill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</a:pPr>
            <a:endParaRPr lang="en-US" sz="3200" b="0" cap="none" dirty="0" smtClean="0">
              <a:solidFill>
                <a:schemeClr val="bg1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0" cap="none" dirty="0" smtClean="0">
                <a:solidFill>
                  <a:schemeClr val="bg1"/>
                </a:solidFill>
              </a:rPr>
              <a:t> </a:t>
            </a:r>
            <a:endParaRPr lang="en-US" sz="3200" b="0" cap="none" dirty="0">
              <a:solidFill>
                <a:schemeClr val="bg1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0" cap="none" dirty="0" smtClean="0">
                <a:solidFill>
                  <a:srgbClr val="FF0000"/>
                </a:solidFill>
              </a:rPr>
              <a:t> </a:t>
            </a:r>
            <a:endParaRPr kumimoji="0" lang="en-US" sz="3200" b="0" i="1" u="none" strike="noStrike" cap="none" spc="0" normalizeH="0" dirty="0" smtClean="0">
              <a:ln>
                <a:noFill/>
              </a:ln>
              <a:solidFill>
                <a:srgbClr val="FF0000"/>
              </a:solidFill>
              <a:effectLst/>
              <a:uFillTx/>
              <a:sym typeface="Helvetica Neue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55" b="100000" l="0" r="100000">
                        <a14:foregroundMark x1="2319" y1="38953" x2="3896" y2="35025"/>
                        <a14:foregroundMark x1="3989" y1="14894" x2="5473" y2="21768"/>
                        <a14:foregroundMark x1="928" y1="24877" x2="6401" y2="27496"/>
                        <a14:foregroundMark x1="1577" y1="39280" x2="186" y2="42717"/>
                        <a14:foregroundMark x1="1391" y1="6383" x2="3803" y2="14075"/>
                        <a14:foregroundMark x1="95826" y1="71195" x2="99814" y2="721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1822" y="2835972"/>
            <a:ext cx="10191862" cy="57766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719333" y="7885590"/>
            <a:ext cx="4206280" cy="1682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à"/>
              <a:tabLst/>
            </a:pPr>
            <a:r>
              <a:rPr lang="en-US" sz="3200" b="0" cap="none" dirty="0" smtClean="0"/>
              <a:t>165 m</a:t>
            </a:r>
            <a:r>
              <a:rPr lang="en-US" sz="3200" b="0" cap="none" baseline="30000" dirty="0" smtClean="0"/>
              <a:t>2</a:t>
            </a:r>
            <a:r>
              <a:rPr lang="en-US" sz="3200" b="0" cap="none" dirty="0" smtClean="0"/>
              <a:t> of silicon, 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à"/>
              <a:tabLst/>
            </a:pPr>
            <a:r>
              <a:rPr lang="en-US" sz="3200" b="0" cap="none" dirty="0" smtClean="0">
                <a:sym typeface="Wingdings"/>
              </a:rPr>
              <a:t> </a:t>
            </a:r>
            <a:r>
              <a:rPr lang="en-US" sz="3200" b="0" cap="none" dirty="0" smtClean="0"/>
              <a:t>60M channels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à"/>
              <a:tabLst/>
            </a:pPr>
            <a:r>
              <a:rPr lang="en-US" sz="3200" b="0" cap="none" dirty="0" smtClean="0"/>
              <a:t>2 </a:t>
            </a:r>
            <a:r>
              <a:rPr lang="en-US" sz="3200" b="0" cap="none" dirty="0" err="1" smtClean="0"/>
              <a:t>endcaps</a:t>
            </a:r>
            <a:r>
              <a:rPr lang="en-US" sz="3200" b="0" cap="none" dirty="0" smtClean="0"/>
              <a:t> &amp; barrel  </a:t>
            </a:r>
            <a:endParaRPr kumimoji="0" lang="en-US" sz="32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180522" y="3125305"/>
            <a:ext cx="6979478" cy="684914"/>
          </a:xfrm>
          <a:prstGeom prst="line">
            <a:avLst/>
          </a:prstGeom>
          <a:noFill/>
          <a:ln w="38100" cap="flat" cmpd="sng">
            <a:solidFill>
              <a:srgbClr val="0365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Connector 21"/>
          <p:cNvCxnSpPr/>
          <p:nvPr/>
        </p:nvCxnSpPr>
        <p:spPr>
          <a:xfrm flipV="1">
            <a:off x="8422298" y="5586741"/>
            <a:ext cx="1599524" cy="4264363"/>
          </a:xfrm>
          <a:prstGeom prst="line">
            <a:avLst/>
          </a:prstGeom>
          <a:noFill/>
          <a:ln w="38100" cap="flat" cmpd="sng">
            <a:solidFill>
              <a:srgbClr val="0365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Rectangle 30"/>
          <p:cNvSpPr/>
          <p:nvPr/>
        </p:nvSpPr>
        <p:spPr>
          <a:xfrm>
            <a:off x="210644" y="11019553"/>
            <a:ext cx="74645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300" cap="none" dirty="0">
                <a:solidFill>
                  <a:srgbClr val="FF6600"/>
                </a:solidFill>
              </a:rPr>
              <a:t>Excellent collaboration </a:t>
            </a:r>
            <a:br>
              <a:rPr lang="en-GB" sz="3300" cap="none" dirty="0">
                <a:solidFill>
                  <a:srgbClr val="FF6600"/>
                </a:solidFill>
              </a:rPr>
            </a:br>
            <a:r>
              <a:rPr lang="en-GB" sz="3300" cap="none" dirty="0">
                <a:solidFill>
                  <a:srgbClr val="FF6600"/>
                </a:solidFill>
              </a:rPr>
              <a:t>DESY-Hamburg and </a:t>
            </a:r>
            <a:r>
              <a:rPr lang="en-GB" sz="3300" cap="none" dirty="0" smtClean="0">
                <a:solidFill>
                  <a:srgbClr val="FF6600"/>
                </a:solidFill>
              </a:rPr>
              <a:t>IFIC</a:t>
            </a:r>
            <a:r>
              <a:rPr lang="en-GB" sz="3300" cap="none" dirty="0">
                <a:solidFill>
                  <a:srgbClr val="FF6600"/>
                </a:solidFill>
              </a:rPr>
              <a:t>-Valencia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48185" y="8612621"/>
            <a:ext cx="3335131" cy="2406932"/>
            <a:chOff x="3180521" y="7885591"/>
            <a:chExt cx="3335131" cy="2406932"/>
          </a:xfrm>
        </p:grpSpPr>
        <p:sp>
          <p:nvSpPr>
            <p:cNvPr id="33" name="Rectangle 32"/>
            <p:cNvSpPr/>
            <p:nvPr/>
          </p:nvSpPr>
          <p:spPr>
            <a:xfrm>
              <a:off x="3180522" y="7885591"/>
              <a:ext cx="3335130" cy="2406932"/>
            </a:xfrm>
            <a:prstGeom prst="rect">
              <a:avLst/>
            </a:prstGeom>
            <a:solidFill>
              <a:srgbClr val="DF1B3C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no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" name="pasted-image.png" descr="pasted-image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6969" y="8117019"/>
              <a:ext cx="2982756" cy="1346303"/>
            </a:xfrm>
            <a:prstGeom prst="rect">
              <a:avLst/>
            </a:prstGeom>
            <a:ln w="12700"/>
          </p:spPr>
        </p:pic>
        <p:sp>
          <p:nvSpPr>
            <p:cNvPr id="35" name="TextBox 34"/>
            <p:cNvSpPr txBox="1"/>
            <p:nvPr/>
          </p:nvSpPr>
          <p:spPr>
            <a:xfrm>
              <a:off x="3180521" y="9424771"/>
              <a:ext cx="3335131" cy="636072"/>
            </a:xfrm>
            <a:prstGeom prst="rect">
              <a:avLst/>
            </a:prstGeom>
            <a:solidFill>
              <a:srgbClr val="DF1B3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57200" marR="0" indent="-4572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lang="nl-NL" sz="2800" b="1" i="0" cap="none" dirty="0" err="1" smtClean="0">
                  <a:solidFill>
                    <a:srgbClr val="FFFFFF"/>
                  </a:solidFill>
                  <a:sym typeface="Wingdings"/>
                </a:rPr>
                <a:t>Main</a:t>
              </a:r>
              <a:r>
                <a:rPr lang="nl-NL" sz="2800" b="1" i="0" cap="none" dirty="0" smtClean="0">
                  <a:solidFill>
                    <a:srgbClr val="FFFFFF"/>
                  </a:solidFill>
                  <a:sym typeface="Wingdings"/>
                </a:rPr>
                <a:t> design</a:t>
              </a:r>
              <a:endParaRPr kumimoji="0" lang="nl-NL" sz="2800" b="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5347459" y="761636"/>
            <a:ext cx="1474472" cy="1025922"/>
          </a:xfrm>
          <a:prstGeom prst="rect">
            <a:avLst/>
          </a:prstGeom>
          <a:solidFill>
            <a:srgbClr val="00B3C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80000" tIns="50800" rIns="1800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MT</a:t>
            </a:r>
            <a:endParaRPr kumimoji="0" lang="en-US" sz="6000" b="1" i="0" u="none" strike="noStrik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87753" y="0"/>
            <a:ext cx="3996247" cy="5013152"/>
          </a:xfrm>
          <a:prstGeom prst="rect">
            <a:avLst/>
          </a:prstGeom>
          <a:noFill/>
          <a:ln w="76200" cap="flat" cmpd="sng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577062" y="4014390"/>
            <a:ext cx="3000821" cy="964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Marcel </a:t>
            </a:r>
            <a:r>
              <a:rPr kumimoji="0" lang="en-US" sz="2800" b="1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Vreeswijk</a:t>
            </a: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/>
            </a:r>
            <a:b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Project</a:t>
            </a:r>
            <a:r>
              <a:rPr kumimoji="0" lang="en-US" sz="28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Leader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65485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Inner tracker end cap (2025)</a:t>
            </a:r>
            <a:endParaRPr lang="en-US" dirty="0"/>
          </a:p>
        </p:txBody>
      </p:sp>
      <p:pic>
        <p:nvPicPr>
          <p:cNvPr id="7" name="Picture 6" descr="I:\PROJECTS\Atlas ITk Martin\Fotos\Z-sag measurements\20161115_09542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657" y="4186321"/>
            <a:ext cx="7881300" cy="4427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15" y="8729163"/>
            <a:ext cx="7329126" cy="31971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1222" y="3461120"/>
            <a:ext cx="773773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300" cap="none" dirty="0">
                <a:solidFill>
                  <a:schemeClr val="bg1"/>
                </a:solidFill>
              </a:rPr>
              <a:t>Design </a:t>
            </a:r>
            <a:r>
              <a:rPr lang="nl-NL" sz="3300" cap="none" dirty="0">
                <a:solidFill>
                  <a:schemeClr val="bg1"/>
                </a:solidFill>
                <a:sym typeface="Wingdings" panose="05000000000000000000" pitchFamily="2" charset="2"/>
              </a:rPr>
              <a:t> FEA  Prototype  </a:t>
            </a:r>
            <a:r>
              <a:rPr lang="nl-NL" sz="3300" cap="none" dirty="0" err="1">
                <a:solidFill>
                  <a:schemeClr val="bg1"/>
                </a:solidFill>
                <a:sym typeface="Wingdings" panose="05000000000000000000" pitchFamily="2" charset="2"/>
              </a:rPr>
              <a:t>Validate</a:t>
            </a:r>
            <a:endParaRPr lang="en-US" sz="3300" cap="none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3915" y="2283347"/>
            <a:ext cx="7807616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1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Mechanical</a:t>
            </a:r>
            <a:r>
              <a:rPr kumimoji="0" lang="en-US" sz="4200" b="0" i="1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Structure Validation</a:t>
            </a:r>
            <a:endParaRPr kumimoji="0" lang="en-US" sz="4200" b="0" i="1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4850" y="3202609"/>
            <a:ext cx="8538541" cy="8680174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08058" y="3201991"/>
            <a:ext cx="8538541" cy="8680174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48125" y="2320552"/>
            <a:ext cx="5172693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1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Glue</a:t>
            </a:r>
            <a:r>
              <a:rPr kumimoji="0" lang="en-US" sz="4200" b="0" i="1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irradiation tests</a:t>
            </a:r>
            <a:endParaRPr kumimoji="0" lang="en-US" sz="4200" b="0" i="1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9"/>
          <a:stretch/>
        </p:blipFill>
        <p:spPr>
          <a:xfrm rot="5400000">
            <a:off x="9104066" y="5321334"/>
            <a:ext cx="7189997" cy="34695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044869" y="5073652"/>
            <a:ext cx="7220123" cy="40613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054547" y="11018954"/>
            <a:ext cx="8171358" cy="6104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All epoxy</a:t>
            </a:r>
            <a:r>
              <a:rPr kumimoji="0" lang="en-US" sz="33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adhesives survive expected dose</a:t>
            </a: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16181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Inner tracker end cap (2025)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402034-92CF-42C2-9943-B0082A8DF5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7047" y="3855744"/>
            <a:ext cx="6728616" cy="7232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358" y="6574518"/>
            <a:ext cx="4868831" cy="4988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9898" y="5244135"/>
            <a:ext cx="8300456" cy="4669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4850" y="2606261"/>
            <a:ext cx="17461672" cy="9276522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850" y="1852651"/>
            <a:ext cx="505250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1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CO2 cooling system</a:t>
            </a:r>
            <a:r>
              <a:rPr kumimoji="0" lang="en-US" sz="4200" b="0" i="1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endParaRPr kumimoji="0" lang="en-US" sz="4200" b="0" i="1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5826" y="2796495"/>
            <a:ext cx="2901698" cy="6104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Orbital welding</a:t>
            </a: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9130" y="2847790"/>
            <a:ext cx="4736222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Test 2-phase cooling</a:t>
            </a:r>
            <a:br>
              <a:rPr kumimoji="0" lang="en-US" sz="33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33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system</a:t>
            </a:r>
            <a:r>
              <a:rPr kumimoji="0" lang="en-US" sz="33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in all orientations</a:t>
            </a: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55466" y="5503427"/>
            <a:ext cx="5018902" cy="9797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2 kW</a:t>
            </a:r>
            <a:r>
              <a:rPr kumimoji="0" lang="en-US" sz="33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en-US" sz="33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Lucasz</a:t>
            </a:r>
            <a:r>
              <a:rPr kumimoji="0" lang="en-US" sz="33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cooling plant </a:t>
            </a:r>
            <a:br>
              <a:rPr kumimoji="0" lang="en-US" sz="33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(</a:t>
            </a:r>
            <a:r>
              <a:rPr lang="en-US" sz="2400" cap="none" dirty="0" smtClean="0">
                <a:solidFill>
                  <a:srgbClr val="000000"/>
                </a:solidFill>
              </a:rPr>
              <a:t>4x for INFN, CERN, DESY, Nikhef)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3778" y="400585"/>
            <a:ext cx="6357987" cy="104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517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Inner tracker </a:t>
            </a:r>
            <a:r>
              <a:rPr lang="en-US" dirty="0" err="1" smtClean="0"/>
              <a:t>endcap</a:t>
            </a:r>
            <a:r>
              <a:rPr lang="en-US" dirty="0" smtClean="0"/>
              <a:t> (2025) - assembly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4183" y="4677754"/>
            <a:ext cx="8359149" cy="5310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82880" tIns="91440" rIns="182880" bIns="91440" rtlCol="0">
            <a:noAutofit/>
          </a:bodyPr>
          <a:lstStyle/>
          <a:p>
            <a:r>
              <a:rPr lang="en-GB" sz="3600" b="0" i="0" cap="none" dirty="0" smtClean="0"/>
              <a:t>1. Petal </a:t>
            </a:r>
            <a:r>
              <a:rPr lang="en-GB" sz="3600" b="0" i="0" cap="none" dirty="0"/>
              <a:t>reception test</a:t>
            </a:r>
          </a:p>
          <a:p>
            <a:endParaRPr lang="en-GB" sz="2800" cap="none" dirty="0"/>
          </a:p>
          <a:p>
            <a:endParaRPr lang="en-GB" sz="2800" cap="none" dirty="0"/>
          </a:p>
          <a:p>
            <a:endParaRPr lang="en-GB" sz="2800" cap="none" dirty="0"/>
          </a:p>
          <a:p>
            <a:endParaRPr lang="en-GB" sz="2800" cap="none" dirty="0"/>
          </a:p>
          <a:p>
            <a:endParaRPr lang="en-GB" sz="2800" cap="none" dirty="0"/>
          </a:p>
          <a:p>
            <a:endParaRPr lang="en-GB" sz="2800" cap="none" dirty="0"/>
          </a:p>
          <a:p>
            <a:endParaRPr lang="en-GB" sz="2800" cap="none" dirty="0"/>
          </a:p>
          <a:p>
            <a:endParaRPr lang="en-GB" sz="2800" cap="none" dirty="0"/>
          </a:p>
          <a:p>
            <a:endParaRPr lang="en-GB" sz="2800" cap="none" dirty="0"/>
          </a:p>
        </p:txBody>
      </p:sp>
      <p:sp>
        <p:nvSpPr>
          <p:cNvPr id="17" name="Slide Number Placeholder 1"/>
          <p:cNvSpPr txBox="1">
            <a:spLocks/>
          </p:cNvSpPr>
          <p:nvPr/>
        </p:nvSpPr>
        <p:spPr>
          <a:xfrm>
            <a:off x="20182428" y="12698623"/>
            <a:ext cx="399398" cy="43088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defRPr/>
            </a:pPr>
            <a:fld id="{2F0CF9A3-9802-4954-8962-004678F0D4A7}" type="slidenum">
              <a:rPr lang="en-US" sz="2800" smtClean="0"/>
              <a:pPr>
                <a:defRPr/>
              </a:pPr>
              <a:t>27</a:t>
            </a:fld>
            <a:endParaRPr lang="en-US" sz="2800"/>
          </a:p>
        </p:txBody>
      </p:sp>
      <p:grpSp>
        <p:nvGrpSpPr>
          <p:cNvPr id="18" name="Group 17"/>
          <p:cNvGrpSpPr/>
          <p:nvPr/>
        </p:nvGrpSpPr>
        <p:grpSpPr>
          <a:xfrm>
            <a:off x="10181891" y="2389244"/>
            <a:ext cx="11431250" cy="10365840"/>
            <a:chOff x="3428375" y="1104041"/>
            <a:chExt cx="5715625" cy="518292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725"/>
            <a:stretch/>
          </p:blipFill>
          <p:spPr>
            <a:xfrm>
              <a:off x="3428375" y="1104041"/>
              <a:ext cx="5715625" cy="5182920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 bwMode="auto">
            <a:xfrm>
              <a:off x="6431972" y="1548244"/>
              <a:ext cx="727363" cy="48837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cap="none">
                <a:latin typeface="Arial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>
              <a:off x="7147373" y="1831128"/>
              <a:ext cx="0" cy="4104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6431972" y="1810839"/>
              <a:ext cx="0" cy="4104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5" name="TextBox 24"/>
          <p:cNvSpPr txBox="1"/>
          <p:nvPr/>
        </p:nvSpPr>
        <p:spPr>
          <a:xfrm>
            <a:off x="936643" y="2449824"/>
            <a:ext cx="6424851" cy="738664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r>
              <a:rPr lang="en-GB" sz="3600" b="0" i="0" cap="none" dirty="0" smtClean="0"/>
              <a:t>Petals from external institutes</a:t>
            </a:r>
            <a:endParaRPr lang="en-GB" sz="3600" b="0" i="0" cap="none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73460"/>
            <a:ext cx="3152106" cy="203793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78615" y="10635948"/>
            <a:ext cx="3858418" cy="1292662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r>
              <a:rPr lang="en-GB" sz="3600" cap="none" dirty="0" smtClean="0"/>
              <a:t>3. Felix DAQ test</a:t>
            </a:r>
          </a:p>
          <a:p>
            <a:r>
              <a:rPr lang="en-GB" sz="3600" cap="none" dirty="0" smtClean="0"/>
              <a:t>4. DCS test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55798" y="10494448"/>
            <a:ext cx="4719231" cy="73866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GB" sz="3600" cap="none" dirty="0" smtClean="0"/>
              <a:t>2. CO2 cooling tests</a:t>
            </a:r>
            <a:endParaRPr lang="en-GB" sz="3600" cap="none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207824" y="3277651"/>
            <a:ext cx="382976" cy="13866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99537" y="5482508"/>
            <a:ext cx="2719770" cy="1313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5. Insertion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cap="none" dirty="0" smtClean="0">
                <a:solidFill>
                  <a:schemeClr val="tx1"/>
                </a:solidFill>
              </a:rPr>
              <a:t>    with robot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83" y="5172354"/>
            <a:ext cx="8359149" cy="4520075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H="1">
            <a:off x="2963238" y="8377825"/>
            <a:ext cx="1222926" cy="1014440"/>
          </a:xfrm>
          <a:prstGeom prst="line">
            <a:avLst/>
          </a:prstGeom>
          <a:ln w="76200" cmpd="sng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992615" y="9026091"/>
            <a:ext cx="1181100" cy="1596574"/>
          </a:xfrm>
          <a:prstGeom prst="line">
            <a:avLst/>
          </a:prstGeom>
          <a:ln w="76200" cmpd="sng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8674535" y="7784014"/>
            <a:ext cx="1816558" cy="395874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2979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</p:spPr>
        <p:txBody>
          <a:bodyPr/>
          <a:lstStyle/>
          <a:p>
            <a:r>
              <a:rPr lang="en-US" dirty="0"/>
              <a:t>Inner Tracker end cap (2025)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14988" y="2569815"/>
            <a:ext cx="3646487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</a:rPr>
              <a:t>Attach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</a:rPr>
              <a:t>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</a:rPr>
              <a:t>Bulkhead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</a:rPr>
              <a:t> &amp;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</a:rPr>
              <a:t>Services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/>
            </a:r>
            <a:b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and</a:t>
            </a:r>
            <a:r>
              <a:rPr lang="en-GB" sz="1800" kern="1200" cap="none" dirty="0">
                <a:solidFill>
                  <a:prstClr val="black"/>
                </a:solidFill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Horizontal test</a:t>
            </a:r>
            <a:endParaRPr lang="en-GB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2x: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DESY and </a:t>
            </a:r>
            <a:r>
              <a:rPr kumimoji="0" lang="en-GB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Nikhef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62718" y="11399156"/>
            <a:ext cx="20269874" cy="245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288" y="7443927"/>
            <a:ext cx="4090860" cy="20538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0" t="7463" r="54840" b="51698"/>
          <a:stretch/>
        </p:blipFill>
        <p:spPr>
          <a:xfrm>
            <a:off x="6336674" y="3255725"/>
            <a:ext cx="3431004" cy="348222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2359355" y="11063907"/>
            <a:ext cx="0" cy="639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34809" y="10970930"/>
            <a:ext cx="0" cy="639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020880" y="10970930"/>
            <a:ext cx="0" cy="639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317657" y="10970930"/>
            <a:ext cx="0" cy="639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326536" y="11063907"/>
            <a:ext cx="0" cy="639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3597302" y="10970930"/>
            <a:ext cx="0" cy="639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729115" y="10992669"/>
            <a:ext cx="0" cy="639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098955" y="11008270"/>
            <a:ext cx="0" cy="639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245488" y="11008270"/>
            <a:ext cx="0" cy="639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78745" y="1910913"/>
            <a:ext cx="41689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Preparing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wheels, services, assembly + petal insertion frame,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Cooling machines,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Electrical setup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GB" sz="1800" kern="1200" cap="none" dirty="0">
                <a:solidFill>
                  <a:prstClr val="black"/>
                </a:solidFill>
              </a:rPr>
              <a:t>l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ab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space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18086960" y="6116762"/>
            <a:ext cx="11995" cy="3538759"/>
          </a:xfrm>
          <a:prstGeom prst="line">
            <a:avLst/>
          </a:prstGeom>
          <a:ln w="762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0924" y="11534431"/>
            <a:ext cx="21371225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Today  2017                 2018               2019               2020              2021              2022               2023               2024               2025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145688" y="6835716"/>
            <a:ext cx="3710338" cy="1984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211669" y="9360378"/>
            <a:ext cx="246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  <a:ea typeface="+mn-ea"/>
                <a:cs typeface="+mn-cs"/>
              </a:rPr>
              <a:t> Assembly 2x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E6223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9246699" y="9989606"/>
            <a:ext cx="2425549" cy="91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1824249" y="4493062"/>
            <a:ext cx="1325237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8884188" y="6159342"/>
            <a:ext cx="2678538" cy="95410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  <a:ea typeface="+mn-ea"/>
                <a:cs typeface="+mn-cs"/>
              </a:rPr>
              <a:t>CERN test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  <a:ea typeface="+mn-ea"/>
                <a:cs typeface="+mn-cs"/>
              </a:rPr>
              <a:t>installation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E6223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8142387" y="7354022"/>
            <a:ext cx="3858816" cy="755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5969" y="1155051"/>
            <a:ext cx="2784008" cy="278165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7365863" y="4102358"/>
            <a:ext cx="316528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  <a:ea typeface="+mn-ea"/>
                <a:cs typeface="+mn-cs"/>
              </a:rPr>
              <a:t>Transport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  <a:ea typeface="+mn-ea"/>
                <a:cs typeface="+mn-cs"/>
              </a:rPr>
              <a:t>CERN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E6223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7520197" y="4788245"/>
            <a:ext cx="566763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5690" y="5955892"/>
            <a:ext cx="2709394" cy="309982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208180" y="9066190"/>
            <a:ext cx="2758663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  <a:ea typeface="+mn-ea"/>
                <a:cs typeface="+mn-cs"/>
              </a:rPr>
              <a:t> Petal Insertion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E6223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3404681" y="9659696"/>
            <a:ext cx="4134427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1"/>
          <p:cNvSpPr txBox="1">
            <a:spLocks/>
          </p:cNvSpPr>
          <p:nvPr/>
        </p:nvSpPr>
        <p:spPr>
          <a:xfrm>
            <a:off x="15747468" y="11720732"/>
            <a:ext cx="4951068" cy="65899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667" y="5769916"/>
            <a:ext cx="4405293" cy="23088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667" y="2615665"/>
            <a:ext cx="4405294" cy="207363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405" y="8941067"/>
            <a:ext cx="4415557" cy="230833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667" y="9677041"/>
            <a:ext cx="2439907" cy="153023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972550" y="2072801"/>
            <a:ext cx="4422791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800" i="1" cap="none" dirty="0" smtClean="0">
                <a:solidFill>
                  <a:srgbClr val="000000"/>
                </a:solidFill>
              </a:rPr>
              <a:t>Valencia services </a:t>
            </a:r>
            <a:r>
              <a:rPr lang="en-GB" sz="2800" i="1" cap="none" dirty="0" err="1" smtClean="0">
                <a:solidFill>
                  <a:srgbClr val="000000"/>
                </a:solidFill>
              </a:rPr>
              <a:t>mockup</a:t>
            </a:r>
            <a:endParaRPr lang="en-GB" sz="2800" i="1" cap="none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03624" y="5180192"/>
            <a:ext cx="460232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800" i="1" cap="none" dirty="0" smtClean="0">
                <a:solidFill>
                  <a:schemeClr val="bg1"/>
                </a:solidFill>
              </a:rPr>
              <a:t>Nikhef 2-wheel EC </a:t>
            </a:r>
            <a:r>
              <a:rPr lang="en-GB" sz="2800" i="1" cap="none" dirty="0" err="1" smtClean="0">
                <a:solidFill>
                  <a:schemeClr val="bg1"/>
                </a:solidFill>
              </a:rPr>
              <a:t>mockup</a:t>
            </a:r>
            <a:endParaRPr lang="en-GB" sz="2800" i="1" cap="none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9120" y="8417847"/>
            <a:ext cx="5281549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800" i="1" cap="none" dirty="0" smtClean="0">
                <a:solidFill>
                  <a:srgbClr val="000000"/>
                </a:solidFill>
              </a:rPr>
              <a:t>DESY: petal insertion prototype</a:t>
            </a:r>
            <a:endParaRPr lang="en-GB" sz="2800" i="1" cap="none" dirty="0">
              <a:solidFill>
                <a:srgbClr val="00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178745" y="6855564"/>
            <a:ext cx="3588933" cy="432903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100000">
                <a:srgbClr val="FFFFFF">
                  <a:alpha val="20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211669" y="9989606"/>
            <a:ext cx="2460579" cy="117514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100000">
                <a:srgbClr val="FFFFFF">
                  <a:alpha val="20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3404680" y="9659696"/>
            <a:ext cx="4115517" cy="162762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824249" y="4476808"/>
            <a:ext cx="1325237" cy="68105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39801" y="9892277"/>
            <a:ext cx="2878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  <a:ea typeface="+mn-ea"/>
                <a:cs typeface="+mn-cs"/>
              </a:rPr>
              <a:t>Petal Reception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E6223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550870" y="10519638"/>
            <a:ext cx="5083940" cy="61528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0550870" y="10504531"/>
            <a:ext cx="5083940" cy="1510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7520197" y="4788244"/>
            <a:ext cx="566763" cy="649907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5306" y="4780360"/>
            <a:ext cx="3155701" cy="21172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47" t="52898" r="18093"/>
          <a:stretch/>
        </p:blipFill>
        <p:spPr>
          <a:xfrm>
            <a:off x="9275336" y="6684378"/>
            <a:ext cx="2293728" cy="2685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01493" y="565828"/>
            <a:ext cx="3792948" cy="3013948"/>
          </a:xfrm>
          <a:prstGeom prst="rect">
            <a:avLst/>
          </a:prstGeom>
          <a:solidFill>
            <a:schemeClr val="accent3"/>
          </a:solidFill>
          <a:ln w="127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44000" tIns="50800" rIns="144000" bIns="19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Arial"/>
              </a:rPr>
              <a:t>Challenge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Arial"/>
              </a:rPr>
              <a:t>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cap="none" dirty="0" smtClean="0">
                <a:solidFill>
                  <a:srgbClr val="FFFFFF"/>
                </a:solidFill>
              </a:rPr>
              <a:t>All upgrade</a:t>
            </a:r>
            <a:r>
              <a:rPr lang="en-US" sz="3600" cap="none" dirty="0">
                <a:solidFill>
                  <a:srgbClr val="FFFFFF"/>
                </a:solidFill>
              </a:rPr>
              <a:t> </a:t>
            </a:r>
            <a:r>
              <a:rPr lang="en-US" sz="3600" cap="none" dirty="0" smtClean="0">
                <a:solidFill>
                  <a:srgbClr val="FFFFFF"/>
                </a:solidFill>
              </a:rPr>
              <a:t>work </a:t>
            </a:r>
            <a:br>
              <a:rPr lang="en-US" sz="3600" cap="none" dirty="0" smtClean="0">
                <a:solidFill>
                  <a:srgbClr val="FFFFFF"/>
                </a:solidFill>
              </a:rPr>
            </a:br>
            <a:r>
              <a:rPr lang="en-US" sz="3600" cap="none" dirty="0" smtClean="0">
                <a:solidFill>
                  <a:srgbClr val="FFFFFF"/>
                </a:solidFill>
              </a:rPr>
              <a:t>to be done with </a:t>
            </a:r>
            <a:br>
              <a:rPr lang="en-US" sz="3600" cap="none" dirty="0" smtClean="0">
                <a:solidFill>
                  <a:srgbClr val="FFFFFF"/>
                </a:solidFill>
              </a:rPr>
            </a:br>
            <a:r>
              <a:rPr lang="en-US" sz="3600" cap="none" dirty="0" smtClean="0">
                <a:solidFill>
                  <a:srgbClr val="FFFFFF"/>
                </a:solidFill>
              </a:rPr>
              <a:t>5 FTE less staff</a:t>
            </a:r>
            <a:br>
              <a:rPr lang="en-US" sz="3600" cap="none" dirty="0" smtClean="0">
                <a:solidFill>
                  <a:srgbClr val="FFFFFF"/>
                </a:solidFill>
              </a:rPr>
            </a:br>
            <a:r>
              <a:rPr lang="en-US" sz="3600" cap="none" dirty="0" err="1" smtClean="0">
                <a:solidFill>
                  <a:srgbClr val="FFFFFF"/>
                </a:solidFill>
              </a:rPr>
              <a:t>w.r.t</a:t>
            </a:r>
            <a:r>
              <a:rPr lang="en-US" sz="3600" cap="none" dirty="0" smtClean="0">
                <a:solidFill>
                  <a:srgbClr val="FFFFFF"/>
                </a:solidFill>
              </a:rPr>
              <a:t> construction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4178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US" dirty="0" smtClean="0"/>
              <a:t>Physics ambitions - searches</a:t>
            </a:r>
            <a:endParaRPr 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half" idx="14"/>
          </p:nvPr>
        </p:nvSpPr>
        <p:spPr>
          <a:xfrm>
            <a:off x="635000" y="2140858"/>
            <a:ext cx="20374429" cy="9434686"/>
          </a:xfrm>
        </p:spPr>
        <p:txBody>
          <a:bodyPr/>
          <a:lstStyle/>
          <a:p>
            <a:r>
              <a:rPr lang="en-US" sz="3800" b="1" dirty="0">
                <a:solidFill>
                  <a:srgbClr val="00B3C3"/>
                </a:solidFill>
              </a:rPr>
              <a:t>Establishing existing on-shell new fundamental particles</a:t>
            </a:r>
            <a:br>
              <a:rPr lang="en-US" sz="3800" b="1" dirty="0">
                <a:solidFill>
                  <a:srgbClr val="00B3C3"/>
                </a:solidFill>
              </a:rPr>
            </a:br>
            <a:r>
              <a:rPr lang="en-US" sz="3800" b="1" dirty="0">
                <a:solidFill>
                  <a:srgbClr val="00B3C3"/>
                </a:solidFill>
              </a:rPr>
              <a:t>is still the ‘holy grail’ of HEP experimental </a:t>
            </a:r>
            <a:r>
              <a:rPr lang="en-US" sz="3800" b="1" dirty="0" smtClean="0">
                <a:solidFill>
                  <a:srgbClr val="00B3C3"/>
                </a:solidFill>
              </a:rPr>
              <a:t>discoveries</a:t>
            </a:r>
            <a:endParaRPr lang="en-US" sz="3800" b="1" dirty="0">
              <a:solidFill>
                <a:srgbClr val="00B3C3"/>
              </a:solidFill>
            </a:endParaRPr>
          </a:p>
          <a:p>
            <a:pPr marL="457200" lvl="1" indent="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Search for solution-motivated BSM theories:  SUSY/DM/Higgs partners </a:t>
            </a:r>
            <a:r>
              <a:rPr lang="en-US" sz="2800" dirty="0" err="1">
                <a:solidFill>
                  <a:srgbClr val="000000"/>
                </a:solidFill>
              </a:rPr>
              <a:t>etc</a:t>
            </a:r>
            <a:r>
              <a:rPr lang="mr-IN" sz="2800" dirty="0">
                <a:solidFill>
                  <a:srgbClr val="000000"/>
                </a:solidFill>
              </a:rPr>
              <a:t>…</a:t>
            </a:r>
          </a:p>
          <a:p>
            <a:pPr marL="457200" lvl="1" indent="457200">
              <a:spcBef>
                <a:spcPts val="1200"/>
              </a:spcBef>
              <a:buFont typeface="Arial"/>
              <a:buChar char="•"/>
            </a:pPr>
            <a:r>
              <a:rPr lang="mr-IN" sz="2800" dirty="0">
                <a:solidFill>
                  <a:srgbClr val="000000"/>
                </a:solidFill>
              </a:rPr>
              <a:t>General searches for deviations in data (experimentally-driven)</a:t>
            </a:r>
            <a:endParaRPr lang="en-US" sz="2800" dirty="0">
              <a:solidFill>
                <a:srgbClr val="008000"/>
              </a:solidFill>
            </a:endParaRPr>
          </a:p>
          <a:p>
            <a:r>
              <a:rPr lang="en-US" sz="3300" b="1" dirty="0" smtClean="0">
                <a:latin typeface="Helvetica Neue"/>
                <a:cs typeface="Helvetica Neue"/>
              </a:rPr>
              <a:t/>
            </a:r>
            <a:br>
              <a:rPr lang="en-US" sz="3300" b="1" dirty="0" smtClean="0">
                <a:latin typeface="Helvetica Neue"/>
                <a:cs typeface="Helvetica Neue"/>
              </a:rPr>
            </a:br>
            <a:r>
              <a:rPr lang="en-US" sz="3300" b="1" dirty="0" smtClean="0">
                <a:latin typeface="Helvetica Neue"/>
                <a:cs typeface="Helvetica Neue"/>
              </a:rPr>
              <a:t>What </a:t>
            </a:r>
            <a:r>
              <a:rPr lang="en-US" sz="3300" b="1" dirty="0">
                <a:latin typeface="Helvetica Neue"/>
                <a:cs typeface="Helvetica Neue"/>
              </a:rPr>
              <a:t>are most promising search strategies in 2020-2025-2030?</a:t>
            </a:r>
          </a:p>
          <a:p>
            <a:r>
              <a:rPr lang="en-US" sz="3300" dirty="0" smtClean="0"/>
              <a:t/>
            </a:r>
            <a:br>
              <a:rPr lang="en-US" sz="3300" dirty="0" smtClean="0"/>
            </a:br>
            <a:r>
              <a:rPr lang="mr-IN" sz="3300" dirty="0" smtClean="0"/>
              <a:t>Strategy </a:t>
            </a:r>
            <a:r>
              <a:rPr lang="mr-IN" sz="3300" dirty="0"/>
              <a:t>in later phase – </a:t>
            </a:r>
            <a:r>
              <a:rPr lang="mr-IN" sz="3300" b="1" dirty="0">
                <a:solidFill>
                  <a:srgbClr val="FF0000"/>
                </a:solidFill>
                <a:latin typeface="Helvetica Neue"/>
                <a:cs typeface="Helvetica Neue"/>
              </a:rPr>
              <a:t>low-section signatures</a:t>
            </a:r>
          </a:p>
          <a:p>
            <a:r>
              <a:rPr lang="mr-IN" sz="3300" i="1" dirty="0">
                <a:solidFill>
                  <a:srgbClr val="FF0000"/>
                </a:solidFill>
              </a:rPr>
              <a:t>NB: Many BSM theories can realize NP (exclusively) </a:t>
            </a:r>
            <a:br>
              <a:rPr lang="mr-IN" sz="3300" i="1" dirty="0">
                <a:solidFill>
                  <a:srgbClr val="FF0000"/>
                </a:solidFill>
              </a:rPr>
            </a:br>
            <a:r>
              <a:rPr lang="mr-IN" sz="3300" i="1" dirty="0">
                <a:solidFill>
                  <a:srgbClr val="FF0000"/>
                </a:solidFill>
              </a:rPr>
              <a:t>       in low cross-section processes w/o substantial fine-tuning</a:t>
            </a:r>
            <a:endParaRPr lang="en-US" sz="3300" i="1" dirty="0">
              <a:solidFill>
                <a:srgbClr val="FF0000"/>
              </a:solidFill>
            </a:endParaRPr>
          </a:p>
          <a:p>
            <a:endParaRPr lang="en-US" sz="3300" dirty="0"/>
          </a:p>
        </p:txBody>
      </p:sp>
      <p:sp>
        <p:nvSpPr>
          <p:cNvPr id="19" name="TextBox 18"/>
          <p:cNvSpPr txBox="1"/>
          <p:nvPr/>
        </p:nvSpPr>
        <p:spPr>
          <a:xfrm>
            <a:off x="635000" y="11064596"/>
            <a:ext cx="10990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cap="none" dirty="0" smtClean="0">
                <a:latin typeface="Helvetica Neue Light"/>
                <a:cs typeface="Helvetica Neue Light"/>
              </a:rPr>
              <a:t>Low cross-section </a:t>
            </a:r>
            <a:r>
              <a:rPr lang="en-US" sz="2800" cap="none" dirty="0" smtClean="0">
                <a:latin typeface="Helvetica Neue Light"/>
                <a:cs typeface="Helvetica Neue Light"/>
                <a:sym typeface="Wingdings"/>
              </a:rPr>
              <a:t></a:t>
            </a:r>
            <a:r>
              <a:rPr lang="en-US" sz="2800" cap="none" dirty="0" smtClean="0">
                <a:latin typeface="Helvetica Neue Light"/>
                <a:cs typeface="Helvetica Neue Light"/>
              </a:rPr>
              <a:t> late discovery / late onset of limiting systematics</a:t>
            </a:r>
            <a:endParaRPr lang="en-US" sz="2800" cap="none" dirty="0">
              <a:latin typeface="Helvetica Neue Light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5835" y="9242930"/>
            <a:ext cx="636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cap="none" dirty="0" smtClean="0">
                <a:latin typeface="Helvetica Neue Light"/>
                <a:cs typeface="Helvetica Neue Light"/>
              </a:rPr>
              <a:t>Example: electroweak SUSY production</a:t>
            </a:r>
            <a:endParaRPr lang="en-US" sz="2800" cap="none" dirty="0">
              <a:latin typeface="Helvetica Neue Light"/>
              <a:cs typeface="Helvetica Neue Light"/>
            </a:endParaRPr>
          </a:p>
        </p:txBody>
      </p:sp>
      <p:pic>
        <p:nvPicPr>
          <p:cNvPr id="21" name="Picture 20" descr="ewksusy_W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852" y="7674162"/>
            <a:ext cx="3858910" cy="313753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299688" y="1862667"/>
            <a:ext cx="6353097" cy="10076402"/>
          </a:xfrm>
          <a:prstGeom prst="rect">
            <a:avLst/>
          </a:prstGeom>
          <a:solidFill>
            <a:srgbClr val="DF1B3C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pasted-image.png" descr="pasted-imag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4777" y="1941067"/>
            <a:ext cx="2982756" cy="1346303"/>
          </a:xfrm>
          <a:prstGeom prst="rect">
            <a:avLst/>
          </a:prstGeom>
          <a:ln w="12700"/>
        </p:spPr>
      </p:pic>
      <p:sp>
        <p:nvSpPr>
          <p:cNvPr id="24" name="TextBox 23"/>
          <p:cNvSpPr txBox="1"/>
          <p:nvPr/>
        </p:nvSpPr>
        <p:spPr>
          <a:xfrm>
            <a:off x="18175615" y="3206281"/>
            <a:ext cx="4958750" cy="8084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0" cap="none" dirty="0" smtClean="0">
                <a:solidFill>
                  <a:srgbClr val="FFFFFF"/>
                </a:solidFill>
              </a:rPr>
              <a:t>New particle searches</a:t>
            </a:r>
            <a:br>
              <a:rPr lang="en-US" sz="3200" b="0" cap="none" dirty="0" smtClean="0">
                <a:solidFill>
                  <a:srgbClr val="FFFFFF"/>
                </a:solidFill>
              </a:rPr>
            </a:br>
            <a:r>
              <a:rPr lang="en-US" sz="3200" b="0" cap="none" dirty="0" smtClean="0">
                <a:solidFill>
                  <a:srgbClr val="FFFFFF"/>
                </a:solidFill>
              </a:rPr>
              <a:t/>
            </a:r>
            <a:br>
              <a:rPr lang="en-US" sz="3200" b="0" cap="none" dirty="0" smtClean="0">
                <a:solidFill>
                  <a:srgbClr val="FFFFFF"/>
                </a:solidFill>
              </a:rPr>
            </a:br>
            <a:r>
              <a:rPr lang="en-US" sz="3200" b="0" cap="none" dirty="0" smtClean="0">
                <a:solidFill>
                  <a:srgbClr val="FFFFFF"/>
                </a:solidFill>
              </a:rPr>
              <a:t>   - Electroweak SUSY</a:t>
            </a:r>
            <a:br>
              <a:rPr lang="en-US" sz="3200" b="0" cap="none" dirty="0" smtClean="0">
                <a:solidFill>
                  <a:srgbClr val="FFFFFF"/>
                </a:solidFill>
              </a:rPr>
            </a:br>
            <a:endParaRPr lang="en-US" sz="3200" b="0" cap="none" dirty="0" smtClean="0">
              <a:solidFill>
                <a:srgbClr val="FFFFFF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 - Mapping cosmological</a:t>
            </a:r>
            <a:b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</a:b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    DM </a:t>
            </a:r>
            <a:r>
              <a:rPr kumimoji="0" lang="en-US" sz="3200" b="0" i="1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costraints</a:t>
            </a: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back</a:t>
            </a:r>
            <a:b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</a:b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    to LHC SUSY </a:t>
            </a:r>
            <a:b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</a:b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    phenomenology</a:t>
            </a:r>
            <a:endParaRPr kumimoji="0" lang="en-US" sz="3200" b="0" i="1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0" cap="none" dirty="0" smtClean="0">
              <a:solidFill>
                <a:srgbClr val="FFFFFF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0" cap="none" dirty="0">
                <a:solidFill>
                  <a:srgbClr val="FFFFFF"/>
                </a:solidFill>
              </a:rPr>
              <a:t> </a:t>
            </a:r>
            <a:r>
              <a:rPr lang="en-US" sz="3200" b="0" cap="none" dirty="0" smtClean="0">
                <a:solidFill>
                  <a:srgbClr val="FFFFFF"/>
                </a:solidFill>
              </a:rPr>
              <a:t> - General search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0" cap="none" dirty="0">
              <a:solidFill>
                <a:srgbClr val="FFFFFF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0" cap="none" dirty="0" smtClean="0">
                <a:solidFill>
                  <a:srgbClr val="FFFFFF"/>
                </a:solidFill>
              </a:rPr>
              <a:t>Lepton Flavor Violation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0" cap="none" dirty="0">
              <a:solidFill>
                <a:srgbClr val="FFFFFF"/>
              </a:solidFill>
            </a:endParaRPr>
          </a:p>
          <a:p>
            <a:r>
              <a:rPr lang="en-US" sz="3200" b="0" cap="none" dirty="0" smtClean="0">
                <a:solidFill>
                  <a:srgbClr val="FFFFFF"/>
                </a:solidFill>
              </a:rPr>
              <a:t>   - τ</a:t>
            </a:r>
            <a:r>
              <a:rPr lang="en-US" sz="3200" b="0" cap="none" dirty="0" smtClean="0">
                <a:solidFill>
                  <a:srgbClr val="FFFFFF"/>
                </a:solidFill>
                <a:sym typeface="Wingdings"/>
              </a:rPr>
              <a:t>3μ, </a:t>
            </a:r>
            <a:r>
              <a:rPr lang="en-US" sz="3200" b="0" cap="none" dirty="0" err="1" smtClean="0">
                <a:solidFill>
                  <a:srgbClr val="FFFFFF"/>
                </a:solidFill>
                <a:sym typeface="Wingdings"/>
              </a:rPr>
              <a:t>Z</a:t>
            </a:r>
            <a:r>
              <a:rPr lang="en-US" sz="3200" b="0" cap="none" dirty="0" err="1" smtClean="0">
                <a:solidFill>
                  <a:srgbClr val="FFFFFF"/>
                </a:solidFill>
              </a:rPr>
              <a:t>τl</a:t>
            </a:r>
            <a:endParaRPr lang="en-US" sz="3200" b="0" cap="none" dirty="0">
              <a:solidFill>
                <a:srgbClr val="FFFFFF"/>
              </a:solidFill>
            </a:endParaRPr>
          </a:p>
          <a:p>
            <a:r>
              <a:rPr lang="en-US" sz="3200" b="0" cap="none" dirty="0" smtClean="0">
                <a:solidFill>
                  <a:srgbClr val="FFFFFF"/>
                </a:solidFill>
              </a:rPr>
              <a:t>   - model-independent</a:t>
            </a:r>
            <a:br>
              <a:rPr lang="en-US" sz="3200" b="0" cap="none" dirty="0" smtClean="0">
                <a:solidFill>
                  <a:srgbClr val="FFFFFF"/>
                </a:solidFill>
              </a:rPr>
            </a:br>
            <a:r>
              <a:rPr lang="en-US" sz="3200" b="0" cap="none" dirty="0" smtClean="0">
                <a:solidFill>
                  <a:srgbClr val="FFFFFF"/>
                </a:solidFill>
              </a:rPr>
              <a:t>     </a:t>
            </a:r>
            <a:r>
              <a:rPr lang="en-US" sz="3200" b="0" cap="none" dirty="0" err="1" smtClean="0">
                <a:solidFill>
                  <a:srgbClr val="FFFFFF"/>
                </a:solidFill>
              </a:rPr>
              <a:t>multilepton</a:t>
            </a:r>
            <a:endParaRPr lang="en-US" sz="3200" b="0" cap="none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0348136">
            <a:off x="13568672" y="10099300"/>
            <a:ext cx="5093368" cy="964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Synergy with </a:t>
            </a: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LHCb</a:t>
            </a:r>
            <a:r>
              <a:rPr lang="en-US" sz="2800" cap="none" dirty="0" smtClean="0"/>
              <a:t> </a:t>
            </a:r>
            <a:br>
              <a:rPr lang="en-US" sz="2800" cap="none" dirty="0" smtClean="0"/>
            </a:br>
            <a:r>
              <a:rPr lang="en-US" sz="2800" cap="none" dirty="0" smtClean="0"/>
              <a:t>anomalies searches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3472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RECFA site </a:t>
            </a:r>
            <a:r>
              <a:rPr lang="nl-NL" dirty="0" err="1" smtClean="0"/>
              <a:t>visit</a:t>
            </a:r>
            <a:r>
              <a:rPr lang="nl-NL" dirty="0" smtClean="0"/>
              <a:t> – </a:t>
            </a:r>
            <a:r>
              <a:rPr lang="nl-NL" dirty="0" err="1" smtClean="0"/>
              <a:t>October</a:t>
            </a:r>
            <a:r>
              <a:rPr lang="nl-NL" dirty="0" smtClean="0"/>
              <a:t>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Goal – </a:t>
            </a:r>
            <a:r>
              <a:rPr lang="nl-NL" dirty="0" err="1"/>
              <a:t>exploration</a:t>
            </a:r>
            <a:r>
              <a:rPr lang="nl-NL" dirty="0"/>
              <a:t> of the TeV </a:t>
            </a:r>
            <a:r>
              <a:rPr lang="nl-NL" dirty="0" err="1"/>
              <a:t>scale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>
          <a:xfrm>
            <a:off x="635000" y="2213433"/>
            <a:ext cx="20495381" cy="9156495"/>
          </a:xfrm>
        </p:spPr>
        <p:txBody>
          <a:bodyPr/>
          <a:lstStyle/>
          <a:p>
            <a:pPr algn="ctr"/>
            <a:r>
              <a:rPr lang="x-none" sz="3500" dirty="0"/>
              <a:t>SM </a:t>
            </a:r>
            <a:r>
              <a:rPr lang="x-none" sz="3500" i="1" dirty="0"/>
              <a:t>describes</a:t>
            </a:r>
            <a:r>
              <a:rPr lang="x-none" sz="3500" dirty="0"/>
              <a:t> </a:t>
            </a:r>
            <a:r>
              <a:rPr lang="mr-IN" sz="3500" dirty="0"/>
              <a:t>most of what we see – but leaves many </a:t>
            </a:r>
            <a:r>
              <a:rPr lang="mr-IN" sz="3500" dirty="0" smtClean="0"/>
              <a:t>open </a:t>
            </a:r>
            <a:r>
              <a:rPr lang="mr-IN" sz="3500" dirty="0"/>
              <a:t>questions, </a:t>
            </a: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mr-IN" sz="3500" dirty="0" smtClean="0"/>
              <a:t>as </a:t>
            </a:r>
            <a:r>
              <a:rPr lang="mr-IN" sz="3500" dirty="0"/>
              <a:t>it doesn’t naturally </a:t>
            </a:r>
            <a:r>
              <a:rPr lang="mr-IN" sz="3500" i="1" dirty="0"/>
              <a:t>explain</a:t>
            </a:r>
            <a:r>
              <a:rPr lang="mr-IN" sz="3500" dirty="0"/>
              <a:t> all it describes </a:t>
            </a:r>
            <a:endParaRPr lang="en-US" sz="3500" dirty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805718" y="4306300"/>
            <a:ext cx="9942282" cy="6180266"/>
          </a:xfrm>
          <a:prstGeom prst="rect">
            <a:avLst/>
          </a:prstGeom>
          <a:noFill/>
          <a:ln w="38100" cmpd="sng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180000" tIns="194400" rIns="180000" bIns="194400" numCol="1" anchor="t" anchorCtr="0" compatLnSpc="1">
            <a:prstTxWarp prst="textNoShape">
              <a:avLst/>
            </a:prstTxWarp>
          </a:bodyPr>
          <a:lstStyle>
            <a:lvl1pPr marL="395579" indent="-395579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300" b="0" i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857089" indent="-329650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8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2pPr>
            <a:lvl3pPr marL="1318598" indent="-263721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3pPr>
            <a:lvl4pPr marL="1846036" indent="-263721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4pPr>
            <a:lvl5pPr marL="237347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5pPr>
            <a:lvl6pPr marL="290091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428354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955795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483232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008000"/>
                </a:solidFill>
                <a:latin typeface="+mn-lt"/>
                <a:cs typeface="Helvetica Neue"/>
              </a:rPr>
              <a:t>What is the origin of mass for fundamental particles?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chemeClr val="bg1"/>
                </a:solidFill>
                <a:latin typeface="+mn-lt"/>
                <a:cs typeface="Helvetica Neue"/>
              </a:rPr>
              <a:t>Are there undiscovered principles of nature: </a:t>
            </a:r>
            <a:br>
              <a:rPr lang="en-US" sz="2400" cap="none" dirty="0" smtClean="0">
                <a:solidFill>
                  <a:schemeClr val="bg1"/>
                </a:solidFill>
                <a:latin typeface="+mn-lt"/>
                <a:cs typeface="Helvetica Neue"/>
              </a:rPr>
            </a:br>
            <a:r>
              <a:rPr lang="en-US" sz="2400" cap="none" dirty="0" smtClean="0">
                <a:solidFill>
                  <a:schemeClr val="bg1"/>
                </a:solidFill>
                <a:latin typeface="+mn-lt"/>
                <a:cs typeface="Helvetica Neue"/>
              </a:rPr>
              <a:t>new symmetries, new physical laws?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B7BBBB"/>
                </a:solidFill>
                <a:latin typeface="+mn-lt"/>
                <a:cs typeface="Helvetica Neue"/>
              </a:rPr>
              <a:t>How can we solve the mystery of dark energy?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000000"/>
                </a:solidFill>
                <a:latin typeface="+mn-lt"/>
                <a:cs typeface="Helvetica Neue"/>
              </a:rPr>
              <a:t>Are there extra dimensions of space?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000000"/>
                </a:solidFill>
                <a:latin typeface="+mn-lt"/>
                <a:cs typeface="Helvetica Neue"/>
              </a:rPr>
              <a:t>Do all forces become one?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000000"/>
                </a:solidFill>
                <a:latin typeface="+mn-lt"/>
                <a:cs typeface="Helvetica Neue"/>
              </a:rPr>
              <a:t>Why are there so many kinds of particles?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000000"/>
                </a:solidFill>
                <a:latin typeface="+mn-lt"/>
                <a:cs typeface="Helvetica Neue"/>
              </a:rPr>
              <a:t>What is dark matter? How can we make it in the laboratory?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B7BBBB"/>
                </a:solidFill>
                <a:latin typeface="+mn-lt"/>
                <a:cs typeface="Helvetica Neue"/>
              </a:rPr>
              <a:t>What are neutrinos telling us?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000000"/>
                </a:solidFill>
                <a:latin typeface="+mn-lt"/>
                <a:cs typeface="Helvetica Neue"/>
              </a:rPr>
              <a:t>How did the universe come to be?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chemeClr val="bg1"/>
                </a:solidFill>
                <a:latin typeface="+mn-lt"/>
                <a:cs typeface="Helvetica Neue"/>
              </a:rPr>
              <a:t>What happened to the antimatter?</a:t>
            </a:r>
            <a:endParaRPr lang="en-US" sz="2400" cap="none" dirty="0">
              <a:solidFill>
                <a:schemeClr val="bg1"/>
              </a:solidFill>
              <a:latin typeface="+mn-lt"/>
              <a:cs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565" y="11313933"/>
            <a:ext cx="2069728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i="1" cap="none" dirty="0" smtClean="0">
                <a:solidFill>
                  <a:srgbClr val="FF0000"/>
                </a:solidFill>
                <a:cs typeface="Helvetica Neue Light"/>
              </a:rPr>
              <a:t>Many unsolved questions &amp; puzzles </a:t>
            </a:r>
            <a:r>
              <a:rPr lang="en-US" sz="3500" i="1" cap="none" dirty="0" smtClean="0">
                <a:solidFill>
                  <a:srgbClr val="FF0000"/>
                </a:solidFill>
                <a:cs typeface="Helvetica Neue Light"/>
                <a:sym typeface="Wingdings"/>
              </a:rPr>
              <a:t> </a:t>
            </a:r>
            <a:r>
              <a:rPr lang="en-US" sz="3500" i="1" cap="none" dirty="0" smtClean="0">
                <a:solidFill>
                  <a:srgbClr val="FF0000"/>
                </a:solidFill>
                <a:cs typeface="Helvetica Neue Light"/>
              </a:rPr>
              <a:t>There surely is new physics! </a:t>
            </a:r>
            <a:r>
              <a:rPr lang="mr-IN" sz="3500" i="1" cap="none" dirty="0" smtClean="0">
                <a:solidFill>
                  <a:srgbClr val="FF0000"/>
                </a:solidFill>
                <a:cs typeface="Helvetica Neue Light"/>
              </a:rPr>
              <a:t>–</a:t>
            </a:r>
            <a:r>
              <a:rPr lang="en-US" sz="3500" i="1" cap="none" dirty="0" smtClean="0">
                <a:solidFill>
                  <a:srgbClr val="FF0000"/>
                </a:solidFill>
                <a:cs typeface="Helvetica Neue Light"/>
              </a:rPr>
              <a:t> But can we see &amp; understand it? </a:t>
            </a:r>
            <a:endParaRPr lang="en-US" sz="3500" i="1" cap="none" dirty="0">
              <a:solidFill>
                <a:srgbClr val="FF0000"/>
              </a:solidFill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64918" y="10545857"/>
            <a:ext cx="3190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From “The Quantum Universe”, HEPAP 2004</a:t>
            </a:r>
            <a:endParaRPr lang="en-US" sz="12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7884837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RECFA site </a:t>
            </a:r>
            <a:r>
              <a:rPr lang="nl-NL" dirty="0" err="1" smtClean="0"/>
              <a:t>visit</a:t>
            </a:r>
            <a:r>
              <a:rPr lang="nl-NL" dirty="0" smtClean="0"/>
              <a:t> – </a:t>
            </a:r>
            <a:r>
              <a:rPr lang="nl-NL" dirty="0" err="1" smtClean="0"/>
              <a:t>October</a:t>
            </a:r>
            <a:r>
              <a:rPr lang="nl-NL" dirty="0" smtClean="0"/>
              <a:t> 19th, 2018</a:t>
            </a:r>
            <a:endParaRPr lang="nl-NL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US" dirty="0" smtClean="0"/>
              <a:t>Physics ambitions - Higgs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757759" y="1306841"/>
            <a:ext cx="6353097" cy="10076402"/>
          </a:xfrm>
          <a:prstGeom prst="rect">
            <a:avLst/>
          </a:prstGeom>
          <a:solidFill>
            <a:srgbClr val="DF1B3C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asted-image.png" descr="pasted-imag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2848" y="1385241"/>
            <a:ext cx="2982756" cy="1346303"/>
          </a:xfrm>
          <a:prstGeom prst="rect">
            <a:avLst/>
          </a:prstGeom>
          <a:ln w="12700"/>
        </p:spPr>
      </p:pic>
      <p:sp>
        <p:nvSpPr>
          <p:cNvPr id="13" name="TextBox 12"/>
          <p:cNvSpPr txBox="1"/>
          <p:nvPr/>
        </p:nvSpPr>
        <p:spPr>
          <a:xfrm>
            <a:off x="18294131" y="2487777"/>
            <a:ext cx="5210020" cy="8084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0" i="1" cap="none" dirty="0" smtClean="0">
                <a:solidFill>
                  <a:srgbClr val="FFFFFF"/>
                </a:solidFill>
              </a:rPr>
              <a:t>In Higgs decay channels </a:t>
            </a:r>
            <a:br>
              <a:rPr lang="en-US" sz="3200" b="0" i="1" cap="none" dirty="0" smtClean="0">
                <a:solidFill>
                  <a:srgbClr val="FFFFFF"/>
                </a:solidFill>
              </a:rPr>
            </a:br>
            <a:r>
              <a:rPr lang="en-US" sz="3200" b="0" i="1" cap="none" dirty="0" smtClean="0">
                <a:solidFill>
                  <a:srgbClr val="FFFFFF"/>
                </a:solidFill>
              </a:rPr>
              <a:t>add emphasis to </a:t>
            </a:r>
            <a:br>
              <a:rPr lang="en-US" sz="3200" b="0" i="1" cap="none" dirty="0" smtClean="0">
                <a:solidFill>
                  <a:srgbClr val="FFFFFF"/>
                </a:solidFill>
              </a:rPr>
            </a:br>
            <a:r>
              <a:rPr lang="en-US" sz="3200" b="0" i="1" cap="none" dirty="0" smtClean="0">
                <a:solidFill>
                  <a:srgbClr val="FFFFFF"/>
                </a:solidFill>
              </a:rPr>
              <a:t/>
            </a:r>
            <a:br>
              <a:rPr lang="en-US" sz="3200" b="0" i="1" cap="none" dirty="0" smtClean="0">
                <a:solidFill>
                  <a:srgbClr val="FFFFFF"/>
                </a:solidFill>
              </a:rPr>
            </a:br>
            <a:r>
              <a:rPr lang="en-US" sz="3200" b="0" i="1" cap="none" dirty="0" smtClean="0">
                <a:solidFill>
                  <a:srgbClr val="FFFFFF"/>
                </a:solidFill>
              </a:rPr>
              <a:t>   - 2</a:t>
            </a:r>
            <a:r>
              <a:rPr lang="en-US" sz="3200" b="0" i="1" cap="none" baseline="30000" dirty="0" smtClean="0">
                <a:solidFill>
                  <a:srgbClr val="FFFFFF"/>
                </a:solidFill>
              </a:rPr>
              <a:t>nd</a:t>
            </a:r>
            <a:r>
              <a:rPr lang="en-US" sz="3200" b="0" i="1" cap="none" dirty="0" smtClean="0">
                <a:solidFill>
                  <a:srgbClr val="FFFFFF"/>
                </a:solidFill>
              </a:rPr>
              <a:t> generation (</a:t>
            </a:r>
            <a:r>
              <a:rPr lang="en-US" sz="3200" b="0" i="1" cap="none" dirty="0" err="1" smtClean="0">
                <a:solidFill>
                  <a:srgbClr val="FFFFFF"/>
                </a:solidFill>
              </a:rPr>
              <a:t>cc,μμ</a:t>
            </a:r>
            <a:r>
              <a:rPr lang="en-US" sz="3200" b="0" i="1" cap="none" dirty="0" smtClean="0">
                <a:solidFill>
                  <a:srgbClr val="FFFFFF"/>
                </a:solidFill>
              </a:rPr>
              <a:t>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3200" b="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 - boosted regimes (bb)</a:t>
            </a:r>
            <a:br>
              <a:rPr kumimoji="0" lang="en-US" sz="3200" b="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</a:br>
            <a:r>
              <a:rPr kumimoji="0" lang="en-US" sz="3200" b="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  - </a:t>
            </a:r>
            <a:r>
              <a:rPr kumimoji="0" lang="en-US" sz="3200" b="0" i="1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offshell</a:t>
            </a:r>
            <a:r>
              <a:rPr kumimoji="0" lang="en-US" sz="3200" b="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regime (width)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0" i="1" cap="none" dirty="0">
              <a:solidFill>
                <a:srgbClr val="FFFFFF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In Higgs combination/</a:t>
            </a:r>
            <a:r>
              <a:rPr lang="en-US" sz="3200" b="0" i="1" cap="none" dirty="0">
                <a:solidFill>
                  <a:srgbClr val="FFFFFF"/>
                </a:solidFill>
              </a:rPr>
              <a:t/>
            </a:r>
            <a:br>
              <a:rPr lang="en-US" sz="3200" b="0" i="1" cap="none" dirty="0">
                <a:solidFill>
                  <a:srgbClr val="FFFFFF"/>
                </a:solidFill>
              </a:rPr>
            </a:br>
            <a:r>
              <a:rPr lang="en-US" sz="3200" b="0" i="1" cap="none" dirty="0" smtClean="0">
                <a:solidFill>
                  <a:srgbClr val="FFFFFF"/>
                </a:solidFill>
              </a:rPr>
              <a:t>interpretation work</a:t>
            </a:r>
            <a:br>
              <a:rPr lang="en-US" sz="3200" b="0" i="1" cap="none" dirty="0" smtClean="0">
                <a:solidFill>
                  <a:srgbClr val="FFFFFF"/>
                </a:solidFill>
              </a:rPr>
            </a:br>
            <a:endParaRPr kumimoji="0" lang="en-US" sz="3200" b="0" i="1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0" i="1" cap="none" dirty="0">
                <a:solidFill>
                  <a:srgbClr val="FFFFFF"/>
                </a:solidFill>
              </a:rPr>
              <a:t> </a:t>
            </a:r>
            <a:r>
              <a:rPr lang="en-US" sz="3200" b="0" i="1" cap="none" dirty="0" smtClean="0">
                <a:solidFill>
                  <a:srgbClr val="FFFFFF"/>
                </a:solidFill>
              </a:rPr>
              <a:t>  - Develop </a:t>
            </a:r>
            <a:r>
              <a:rPr lang="en-US" sz="3200" b="0" i="1" cap="none" dirty="0" err="1" smtClean="0">
                <a:solidFill>
                  <a:srgbClr val="FFFFFF"/>
                </a:solidFill>
              </a:rPr>
              <a:t>theo</a:t>
            </a:r>
            <a:r>
              <a:rPr lang="en-US" sz="3200" b="0" i="1" cap="none" dirty="0" smtClean="0">
                <a:solidFill>
                  <a:srgbClr val="FFFFFF"/>
                </a:solidFill>
              </a:rPr>
              <a:t>/stat. </a:t>
            </a:r>
            <a:br>
              <a:rPr lang="en-US" sz="3200" b="0" i="1" cap="none" dirty="0" smtClean="0">
                <a:solidFill>
                  <a:srgbClr val="FFFFFF"/>
                </a:solidFill>
              </a:rPr>
            </a:br>
            <a:r>
              <a:rPr lang="en-US" sz="3200" b="0" i="1" cap="none" dirty="0" smtClean="0">
                <a:solidFill>
                  <a:srgbClr val="FFFFFF"/>
                </a:solidFill>
              </a:rPr>
              <a:t>     </a:t>
            </a:r>
            <a:r>
              <a:rPr lang="en-US" sz="3200" b="0" i="1" cap="none" dirty="0">
                <a:solidFill>
                  <a:srgbClr val="FFFFFF"/>
                </a:solidFill>
              </a:rPr>
              <a:t>f</a:t>
            </a:r>
            <a:r>
              <a:rPr lang="en-US" sz="3200" b="0" i="1" cap="none" dirty="0" smtClean="0">
                <a:solidFill>
                  <a:srgbClr val="FFFFFF"/>
                </a:solidFill>
              </a:rPr>
              <a:t>ramework to exploit </a:t>
            </a:r>
            <a:br>
              <a:rPr lang="en-US" sz="3200" b="0" i="1" cap="none" dirty="0" smtClean="0">
                <a:solidFill>
                  <a:srgbClr val="FFFFFF"/>
                </a:solidFill>
              </a:rPr>
            </a:br>
            <a:r>
              <a:rPr lang="en-US" sz="3200" b="0" i="1" cap="none" dirty="0" smtClean="0">
                <a:solidFill>
                  <a:srgbClr val="FFFFFF"/>
                </a:solidFill>
              </a:rPr>
              <a:t>     Higgs distributions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3200" b="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-</a:t>
            </a: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Exploit novel theoretical</a:t>
            </a:r>
            <a:b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</a:b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    ideas (e.g. self-coupling</a:t>
            </a:r>
            <a:b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</a:b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    from single H)</a:t>
            </a:r>
            <a:endParaRPr kumimoji="0" lang="en-US" sz="3200" b="0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18843078" y="5988523"/>
            <a:ext cx="9873996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Synergy with expertise</a:t>
            </a:r>
            <a:r>
              <a:rPr kumimoji="0" lang="en-US" sz="2800" b="0" i="1" u="none" strike="noStrike" cap="none" spc="0" normalizeH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in muons, flavor tagging, theory </a:t>
            </a:r>
            <a:r>
              <a:rPr kumimoji="0" lang="en-US" sz="2800" b="0" i="1" u="none" strike="noStrike" cap="none" spc="0" normalizeH="0" dirty="0" err="1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dept</a:t>
            </a:r>
            <a:endParaRPr kumimoji="0" lang="en-US" sz="2800" b="0" i="1" u="none" strike="noStrike" cap="none" spc="0" normalizeH="0" baseline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Text Placeholder 5"/>
          <p:cNvSpPr>
            <a:spLocks noGrp="1"/>
          </p:cNvSpPr>
          <p:nvPr>
            <p:ph type="body" sz="half" idx="14"/>
          </p:nvPr>
        </p:nvSpPr>
        <p:spPr>
          <a:xfrm>
            <a:off x="634999" y="2285993"/>
            <a:ext cx="21414619" cy="9640305"/>
          </a:xfrm>
        </p:spPr>
        <p:txBody>
          <a:bodyPr/>
          <a:lstStyle/>
          <a:p>
            <a:pPr marL="685800" indent="-685800">
              <a:buFont typeface="Arial"/>
              <a:buChar char="•"/>
            </a:pPr>
            <a:r>
              <a:rPr lang="en-US" sz="3800" b="1" dirty="0" smtClean="0"/>
              <a:t>The Higgs sector is both </a:t>
            </a:r>
            <a:br>
              <a:rPr lang="en-US" sz="3800" b="1" dirty="0" smtClean="0"/>
            </a:br>
            <a:r>
              <a:rPr lang="en-US" sz="3800" b="1" dirty="0" smtClean="0"/>
              <a:t>the most interesting and the least tested</a:t>
            </a:r>
            <a:r>
              <a:rPr lang="en-US" sz="4300" b="1" dirty="0" smtClean="0"/>
              <a:t/>
            </a:r>
            <a:br>
              <a:rPr lang="en-US" sz="4300" b="1" dirty="0" smtClean="0"/>
            </a:br>
            <a:endParaRPr lang="en-US" sz="4300" b="1" dirty="0" smtClean="0"/>
          </a:p>
          <a:p>
            <a:pPr marL="685800" indent="-685800">
              <a:buFont typeface="Arial"/>
              <a:buChar char="•"/>
            </a:pPr>
            <a:r>
              <a:rPr lang="en-US" sz="3800" b="1" dirty="0" smtClean="0">
                <a:solidFill>
                  <a:srgbClr val="FF0000"/>
                </a:solidFill>
                <a:latin typeface="Helvetica Neue"/>
                <a:cs typeface="Helvetica Neue"/>
                <a:sym typeface="Wingdings"/>
              </a:rPr>
              <a:t>The Higgs sector needs stress-testing</a:t>
            </a:r>
          </a:p>
          <a:p>
            <a:pPr marL="685800" lvl="7" indent="687600">
              <a:buFont typeface="Arial"/>
              <a:buChar char="•"/>
            </a:pPr>
            <a:r>
              <a:rPr lang="en-US" sz="3200" dirty="0" smtClean="0">
                <a:solidFill>
                  <a:schemeClr val="accent2"/>
                </a:solidFill>
                <a:sym typeface="Wingdings"/>
              </a:rPr>
              <a:t>Is Higgs fundamental or composite?</a:t>
            </a:r>
          </a:p>
          <a:p>
            <a:pPr marL="685800" lvl="6" indent="687600">
              <a:buFont typeface="Arial"/>
              <a:buChar char="•"/>
            </a:pPr>
            <a:r>
              <a:rPr lang="en-US" sz="3200" dirty="0" smtClean="0">
                <a:solidFill>
                  <a:schemeClr val="accent2"/>
                </a:solidFill>
                <a:sym typeface="Wingdings"/>
              </a:rPr>
              <a:t>If fundamental, is it minimal (or 2HDM, EWS </a:t>
            </a:r>
            <a:r>
              <a:rPr lang="en-US" sz="3200" dirty="0" err="1" smtClean="0">
                <a:solidFill>
                  <a:schemeClr val="accent2"/>
                </a:solidFill>
                <a:sym typeface="Wingdings"/>
              </a:rPr>
              <a:t>etc</a:t>
            </a:r>
            <a:r>
              <a:rPr lang="mr-IN" sz="3200" dirty="0" smtClean="0">
                <a:solidFill>
                  <a:schemeClr val="accent2"/>
                </a:solidFill>
                <a:sym typeface="Wingdings"/>
              </a:rPr>
              <a:t>…)?</a:t>
            </a:r>
            <a:endParaRPr lang="en-US" sz="3200" dirty="0" smtClean="0">
              <a:solidFill>
                <a:schemeClr val="accent2"/>
              </a:solidFill>
              <a:sym typeface="Wingdings"/>
            </a:endParaRPr>
          </a:p>
          <a:p>
            <a:pPr marL="685800" lvl="6" indent="687600">
              <a:buFont typeface="Arial"/>
              <a:buChar char="•"/>
            </a:pPr>
            <a:r>
              <a:rPr lang="mr-IN" sz="3200" dirty="0" smtClean="0">
                <a:solidFill>
                  <a:schemeClr val="accent2"/>
                </a:solidFill>
                <a:sym typeface="Wingdings"/>
              </a:rPr>
              <a:t>Are Yukawa couplings responsible for masses of all generations?</a:t>
            </a:r>
            <a:endParaRPr lang="en-US" sz="3200" dirty="0" smtClean="0">
              <a:solidFill>
                <a:schemeClr val="accent2"/>
              </a:solidFill>
              <a:sym typeface="Wingdings"/>
            </a:endParaRPr>
          </a:p>
          <a:p>
            <a:pPr marL="685800" lvl="7" indent="687600">
              <a:buFont typeface="Arial"/>
              <a:buChar char="•"/>
            </a:pPr>
            <a:r>
              <a:rPr lang="mr-IN" sz="3200" dirty="0" smtClean="0">
                <a:solidFill>
                  <a:schemeClr val="accent2"/>
                </a:solidFill>
                <a:sym typeface="Wingdings"/>
              </a:rPr>
              <a:t>Is the potential really φ</a:t>
            </a:r>
            <a:r>
              <a:rPr lang="mr-IN" sz="3200" baseline="30000" dirty="0" smtClean="0">
                <a:solidFill>
                  <a:schemeClr val="accent2"/>
                </a:solidFill>
                <a:sym typeface="Wingdings"/>
              </a:rPr>
              <a:t>4</a:t>
            </a:r>
            <a:r>
              <a:rPr lang="mr-IN" sz="3200" dirty="0" smtClean="0">
                <a:solidFill>
                  <a:schemeClr val="accent2"/>
                </a:solidFill>
                <a:sym typeface="Wingdings"/>
              </a:rPr>
              <a:t>?</a:t>
            </a:r>
            <a:endParaRPr lang="en-US" sz="3200" dirty="0" smtClean="0">
              <a:solidFill>
                <a:schemeClr val="accent2"/>
              </a:solidFill>
              <a:sym typeface="Wingdings"/>
            </a:endParaRPr>
          </a:p>
          <a:p>
            <a:pPr marL="685800" lvl="6" indent="687600">
              <a:buFont typeface="Arial"/>
              <a:buChar char="•"/>
            </a:pPr>
            <a:r>
              <a:rPr lang="mr-IN" sz="3200" dirty="0" smtClean="0">
                <a:solidFill>
                  <a:schemeClr val="accent2"/>
                </a:solidFill>
                <a:sym typeface="Wingdings"/>
              </a:rPr>
              <a:t>Is Higgs a portal to new physics?</a:t>
            </a:r>
            <a:endParaRPr lang="en-US" sz="3200" dirty="0" smtClean="0">
              <a:solidFill>
                <a:schemeClr val="accent2"/>
              </a:solidFill>
              <a:sym typeface="Wingdings"/>
            </a:endParaRPr>
          </a:p>
          <a:p>
            <a:pPr marL="685800" lvl="6" indent="687600">
              <a:buFont typeface="Arial"/>
              <a:buChar char="•"/>
            </a:pPr>
            <a:endParaRPr lang="en-US" dirty="0" smtClean="0">
              <a:solidFill>
                <a:schemeClr val="accent2"/>
              </a:solidFill>
              <a:sym typeface="Wingdings"/>
            </a:endParaRPr>
          </a:p>
          <a:p>
            <a:pPr marL="457200" indent="-457200">
              <a:buFont typeface="Arial"/>
              <a:buChar char="•"/>
            </a:pPr>
            <a:r>
              <a:rPr lang="en-US" sz="3800" b="1" dirty="0" smtClean="0">
                <a:solidFill>
                  <a:srgbClr val="FF0000"/>
                </a:solidFill>
                <a:latin typeface="Helvetica Neue"/>
                <a:cs typeface="Helvetica Neue"/>
                <a:sym typeface="Wingdings"/>
              </a:rPr>
              <a:t>The Higgs sector is not yet well measured</a:t>
            </a:r>
          </a:p>
          <a:p>
            <a:pPr marL="691200">
              <a:buFont typeface="Arial"/>
              <a:buChar char="•"/>
            </a:pPr>
            <a:r>
              <a:rPr lang="en-US" sz="3500" dirty="0" smtClean="0">
                <a:solidFill>
                  <a:srgbClr val="702677"/>
                </a:solidFill>
                <a:sym typeface="Wingdings"/>
              </a:rPr>
              <a:t>  </a:t>
            </a:r>
            <a:r>
              <a:rPr lang="en-US" sz="3200" dirty="0" smtClean="0">
                <a:solidFill>
                  <a:srgbClr val="702677"/>
                </a:solidFill>
                <a:sym typeface="Wingdings"/>
              </a:rPr>
              <a:t>C</a:t>
            </a:r>
            <a:r>
              <a:rPr lang="en-US" sz="3200" dirty="0" smtClean="0">
                <a:solidFill>
                  <a:schemeClr val="tx2"/>
                </a:solidFill>
                <a:sym typeface="Wingdings"/>
              </a:rPr>
              <a:t>ouplings to W,Z and 3</a:t>
            </a:r>
            <a:r>
              <a:rPr lang="en-US" sz="3200" baseline="30000" dirty="0" smtClean="0">
                <a:solidFill>
                  <a:schemeClr val="tx2"/>
                </a:solidFill>
                <a:sym typeface="Wingdings"/>
              </a:rPr>
              <a:t>rd</a:t>
            </a:r>
            <a:r>
              <a:rPr lang="en-US" sz="3200" dirty="0" smtClean="0">
                <a:solidFill>
                  <a:schemeClr val="tx2"/>
                </a:solidFill>
                <a:sym typeface="Wingdings"/>
              </a:rPr>
              <a:t> gen fermions measured to 10-20%.</a:t>
            </a:r>
          </a:p>
          <a:p>
            <a:pPr marL="691200"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sym typeface="Wingdings"/>
              </a:rPr>
              <a:t>  But many Higgs couplings are experimentally accessible </a:t>
            </a:r>
            <a:br>
              <a:rPr lang="en-US" sz="3200" dirty="0" smtClean="0">
                <a:solidFill>
                  <a:schemeClr val="tx2"/>
                </a:solidFill>
                <a:sym typeface="Wingdings"/>
              </a:rPr>
            </a:br>
            <a:r>
              <a:rPr lang="en-US" sz="3200" dirty="0" smtClean="0">
                <a:solidFill>
                  <a:schemeClr val="tx2"/>
                </a:solidFill>
                <a:sym typeface="Wingdings"/>
              </a:rPr>
              <a:t>   (now </a:t>
            </a:r>
            <a:r>
              <a:rPr lang="en-US" sz="3200" dirty="0" err="1" smtClean="0">
                <a:solidFill>
                  <a:schemeClr val="tx2"/>
                </a:solidFill>
                <a:sym typeface="Wingdings"/>
              </a:rPr>
              <a:t>W,Z,t,b,τ</a:t>
            </a:r>
            <a:r>
              <a:rPr lang="en-US" sz="3200" dirty="0" smtClean="0">
                <a:solidFill>
                  <a:schemeClr val="tx2"/>
                </a:solidFill>
                <a:sym typeface="Wingdings"/>
              </a:rPr>
              <a:t>,(</a:t>
            </a:r>
            <a:r>
              <a:rPr lang="en-US" sz="3200" dirty="0" err="1" smtClean="0">
                <a:solidFill>
                  <a:schemeClr val="tx2"/>
                </a:solidFill>
                <a:sym typeface="Wingdings"/>
              </a:rPr>
              <a:t>γ,g</a:t>
            </a:r>
            <a:r>
              <a:rPr lang="en-US" sz="3200" dirty="0" smtClean="0">
                <a:solidFill>
                  <a:schemeClr val="tx2"/>
                </a:solidFill>
                <a:sym typeface="Wingdings"/>
              </a:rPr>
              <a:t>) later </a:t>
            </a:r>
            <a:r>
              <a:rPr lang="en-US" sz="3200" dirty="0" err="1" smtClean="0">
                <a:solidFill>
                  <a:schemeClr val="tx2"/>
                </a:solidFill>
                <a:sym typeface="Wingdings"/>
              </a:rPr>
              <a:t>μ,c,h</a:t>
            </a:r>
            <a:r>
              <a:rPr lang="en-US" sz="3200" dirty="0" smtClean="0">
                <a:solidFill>
                  <a:schemeClr val="tx2"/>
                </a:solidFill>
                <a:sym typeface="Wingdings"/>
              </a:rPr>
              <a:t>). </a:t>
            </a:r>
            <a:r>
              <a:rPr lang="en-US" sz="3200" dirty="0" smtClean="0">
                <a:solidFill>
                  <a:schemeClr val="accent3"/>
                </a:solidFill>
                <a:sym typeface="Wingdings"/>
              </a:rPr>
              <a:t>This is an </a:t>
            </a:r>
            <a:r>
              <a:rPr lang="en-US" sz="3200" i="1" dirty="0" smtClean="0">
                <a:solidFill>
                  <a:schemeClr val="accent3"/>
                </a:solidFill>
                <a:sym typeface="Wingdings"/>
              </a:rPr>
              <a:t>unexpected</a:t>
            </a:r>
            <a:r>
              <a:rPr lang="en-US" sz="3200" dirty="0" smtClean="0">
                <a:solidFill>
                  <a:schemeClr val="accent3"/>
                </a:solidFill>
                <a:sym typeface="Wingdings"/>
              </a:rPr>
              <a:t> treasure!   </a:t>
            </a:r>
          </a:p>
          <a:p>
            <a:pPr marL="691200"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sym typeface="Wingdings"/>
              </a:rPr>
              <a:t>  So far mostly probing Higgs rate deviations, not looking at distributions</a:t>
            </a:r>
          </a:p>
          <a:p>
            <a:pPr marL="691200"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sym typeface="Wingdings"/>
              </a:rPr>
              <a:t>  Boosted/off-shell regime particularly sensitive to contributions from new </a:t>
            </a:r>
            <a:r>
              <a:rPr lang="en-US" sz="3200" dirty="0" err="1" smtClean="0">
                <a:solidFill>
                  <a:schemeClr val="tx2"/>
                </a:solidFill>
                <a:sym typeface="Wingdings"/>
              </a:rPr>
              <a:t>phyics</a:t>
            </a:r>
            <a:endParaRPr lang="en-US" sz="3200" dirty="0">
              <a:solidFill>
                <a:schemeClr val="tx2"/>
              </a:solidFill>
              <a:sym typeface="Wingding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4623143" y="7808595"/>
            <a:ext cx="3943047" cy="1677750"/>
          </a:xfrm>
          <a:prstGeom prst="straightConnector1">
            <a:avLst/>
          </a:prstGeom>
          <a:noFill/>
          <a:ln w="76200" cap="flat" cmpd="sng">
            <a:solidFill>
              <a:srgbClr val="06B2C4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 flipV="1">
            <a:off x="11974286" y="4487333"/>
            <a:ext cx="6591904" cy="4112382"/>
          </a:xfrm>
          <a:prstGeom prst="straightConnector1">
            <a:avLst/>
          </a:prstGeom>
          <a:noFill/>
          <a:ln w="76200" cap="flat" cmpd="sng">
            <a:solidFill>
              <a:srgbClr val="06B2C4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/>
          <p:cNvSpPr txBox="1"/>
          <p:nvPr/>
        </p:nvSpPr>
        <p:spPr>
          <a:xfrm>
            <a:off x="13155128" y="1858211"/>
            <a:ext cx="3535774" cy="2975173"/>
          </a:xfrm>
          <a:prstGeom prst="rect">
            <a:avLst/>
          </a:prstGeom>
          <a:solidFill>
            <a:srgbClr val="00B3C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Challenge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cap="none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Analysis to be</a:t>
            </a:r>
            <a:br>
              <a:rPr lang="en-US" sz="3600" cap="none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600" cap="none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done in parallel</a:t>
            </a:r>
            <a:br>
              <a:rPr lang="en-US" sz="3600" cap="none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600" cap="none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large upgrade effort</a:t>
            </a:r>
            <a:endParaRPr kumimoji="0" lang="en-US" sz="3600" b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237512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RECFA site </a:t>
            </a:r>
            <a:r>
              <a:rPr lang="nl-NL" dirty="0" err="1"/>
              <a:t>visit</a:t>
            </a:r>
            <a:r>
              <a:rPr lang="nl-NL" dirty="0"/>
              <a:t> – </a:t>
            </a:r>
            <a:r>
              <a:rPr lang="nl-NL" dirty="0" err="1"/>
              <a:t>October</a:t>
            </a:r>
            <a:r>
              <a:rPr lang="nl-NL" dirty="0"/>
              <a:t> 19th, 2018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US" dirty="0" smtClean="0"/>
              <a:t>Ambitions </a:t>
            </a:r>
            <a:r>
              <a:rPr lang="mr-IN" dirty="0" smtClean="0"/>
              <a:t>–</a:t>
            </a:r>
            <a:r>
              <a:rPr lang="en-US" dirty="0" smtClean="0"/>
              <a:t> high luminosity LHC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1997566" y="4658340"/>
            <a:ext cx="12650444" cy="6239550"/>
            <a:chOff x="10676600" y="5739371"/>
            <a:chExt cx="12650444" cy="6239550"/>
          </a:xfrm>
        </p:grpSpPr>
        <p:grpSp>
          <p:nvGrpSpPr>
            <p:cNvPr id="18" name="Group 17"/>
            <p:cNvGrpSpPr/>
            <p:nvPr/>
          </p:nvGrpSpPr>
          <p:grpSpPr>
            <a:xfrm>
              <a:off x="10676600" y="5739371"/>
              <a:ext cx="11492850" cy="6239550"/>
              <a:chOff x="643430" y="2768368"/>
              <a:chExt cx="5943600" cy="3226823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1760536" y="3007032"/>
                <a:ext cx="4419600" cy="2474093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Verdana" pitchFamily="34" charset="0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3430" y="2768368"/>
                <a:ext cx="5943600" cy="3226823"/>
              </a:xfrm>
              <a:prstGeom prst="rect">
                <a:avLst/>
              </a:prstGeom>
            </p:spPr>
          </p:pic>
          <p:cxnSp>
            <p:nvCxnSpPr>
              <p:cNvPr id="15" name="Straight Connector 14"/>
              <p:cNvCxnSpPr/>
              <p:nvPr/>
            </p:nvCxnSpPr>
            <p:spPr bwMode="auto">
              <a:xfrm flipV="1">
                <a:off x="2882359" y="2968222"/>
                <a:ext cx="0" cy="243840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flipV="1">
                <a:off x="3594628" y="2968222"/>
                <a:ext cx="0" cy="243840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5984445" y="3007032"/>
                <a:ext cx="0" cy="243840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9" name="Oval 18"/>
            <p:cNvSpPr/>
            <p:nvPr/>
          </p:nvSpPr>
          <p:spPr>
            <a:xfrm>
              <a:off x="14831894" y="10524397"/>
              <a:ext cx="449703" cy="4497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6207217" y="10391130"/>
              <a:ext cx="449703" cy="449703"/>
            </a:xfrm>
            <a:prstGeom prst="ellipse">
              <a:avLst/>
            </a:prstGeom>
            <a:solidFill>
              <a:srgbClr val="FF66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0810379" y="6309955"/>
              <a:ext cx="449703" cy="449703"/>
            </a:xfrm>
            <a:prstGeom prst="ellipse">
              <a:avLst/>
            </a:prstGeom>
            <a:solidFill>
              <a:srgbClr val="008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582970" y="11194270"/>
              <a:ext cx="1051570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 smtClean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now</a:t>
              </a:r>
              <a:endParaRPr kumimoji="0" lang="en-US" sz="4000" b="0" i="0" u="none" strike="noStrike" cap="none" spc="0" normalizeH="0" baseline="0" dirty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851173" y="11229415"/>
              <a:ext cx="1300085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000" cap="none" dirty="0">
                  <a:solidFill>
                    <a:srgbClr val="FF6600"/>
                  </a:solidFill>
                </a:rPr>
                <a:t>r</a:t>
              </a:r>
              <a:r>
                <a:rPr kumimoji="0" lang="en-US" sz="4000" b="0" i="0" u="none" strike="noStrike" cap="none" spc="0" normalizeH="0" baseline="0" dirty="0" smtClean="0">
                  <a:ln>
                    <a:noFill/>
                  </a:ln>
                  <a:solidFill>
                    <a:srgbClr val="FF66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un-3</a:t>
              </a:r>
              <a:endPara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6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428337" y="5861728"/>
              <a:ext cx="1898707" cy="133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000" cap="none" dirty="0" smtClean="0">
                  <a:solidFill>
                    <a:srgbClr val="008000"/>
                  </a:solidFill>
                </a:rPr>
                <a:t>HL </a:t>
              </a:r>
              <a:br>
                <a:rPr lang="en-US" sz="4000" cap="none" dirty="0" smtClean="0">
                  <a:solidFill>
                    <a:srgbClr val="008000"/>
                  </a:solidFill>
                </a:rPr>
              </a:br>
              <a:r>
                <a:rPr lang="en-US" sz="4000" cap="none" dirty="0" smtClean="0">
                  <a:solidFill>
                    <a:srgbClr val="008000"/>
                  </a:solidFill>
                </a:rPr>
                <a:t>ultimate</a:t>
              </a:r>
              <a:endPara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FillTx/>
                <a:sym typeface="Arial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332673" y="1573487"/>
            <a:ext cx="18002875" cy="10259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Large</a:t>
            </a:r>
            <a:r>
              <a:rPr kumimoji="0" lang="en-US" sz="4400" b="1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group effort in preparing the ATLAS detector for HL-LHC era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/>
            </a:r>
            <a:b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/>
            </a:r>
            <a:b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Wingdings"/>
              </a:rPr>
              <a:t> </a:t>
            </a:r>
            <a:r>
              <a:rPr kumimoji="0" lang="en-US" sz="4400" b="1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We are interested in exploring the HL-</a:t>
            </a:r>
            <a:r>
              <a:rPr lang="en-US" sz="4400" b="1" cap="none" dirty="0" smtClean="0"/>
              <a:t>LHC </a:t>
            </a:r>
            <a:r>
              <a:rPr kumimoji="0" lang="en-US" sz="4400" b="1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physics</a:t>
            </a: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à"/>
              <a:tabLst/>
            </a:pPr>
            <a:r>
              <a:rPr lang="en-US" sz="4400" cap="none" baseline="0" dirty="0" smtClean="0">
                <a:solidFill>
                  <a:schemeClr val="accent3"/>
                </a:solidFill>
                <a:sym typeface="Wingdings"/>
              </a:rPr>
              <a:t>Only</a:t>
            </a:r>
            <a:r>
              <a:rPr lang="en-US" sz="4400" cap="none" dirty="0" smtClean="0">
                <a:solidFill>
                  <a:schemeClr val="accent3"/>
                </a:solidFill>
                <a:sym typeface="Wingdings"/>
              </a:rPr>
              <a:t> few % of total expected data recorded now</a:t>
            </a: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à"/>
              <a:tabLst/>
            </a:pPr>
            <a:endParaRPr lang="en-US" sz="4400" cap="none" baseline="0" dirty="0">
              <a:solidFill>
                <a:schemeClr val="bg1"/>
              </a:solidFill>
              <a:sym typeface="Wingdings"/>
            </a:endParaRP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à"/>
              <a:tabLst/>
            </a:pPr>
            <a:r>
              <a:rPr lang="en-US" sz="4400" cap="none" dirty="0" smtClean="0">
                <a:solidFill>
                  <a:schemeClr val="bg1"/>
                </a:solidFill>
                <a:sym typeface="Wingdings"/>
              </a:rPr>
              <a:t>Excellent (discovery) physics potential</a:t>
            </a:r>
            <a:br>
              <a:rPr lang="en-US" sz="4400" cap="none" dirty="0" smtClean="0">
                <a:solidFill>
                  <a:schemeClr val="bg1"/>
                </a:solidFill>
                <a:sym typeface="Wingdings"/>
              </a:rPr>
            </a:br>
            <a:r>
              <a:rPr lang="en-US" sz="4400" cap="none" dirty="0" smtClean="0">
                <a:solidFill>
                  <a:schemeClr val="bg1"/>
                </a:solidFill>
                <a:sym typeface="Wingdings"/>
              </a:rPr>
              <a:t>with HL rare Higgs decay, self coupling</a:t>
            </a:r>
            <a:br>
              <a:rPr lang="en-US" sz="4400" cap="none" dirty="0" smtClean="0">
                <a:solidFill>
                  <a:schemeClr val="bg1"/>
                </a:solidFill>
                <a:sym typeface="Wingdings"/>
              </a:rPr>
            </a:br>
            <a:endParaRPr lang="en-US" sz="4400" cap="none" dirty="0" smtClean="0">
              <a:solidFill>
                <a:schemeClr val="bg1"/>
              </a:solidFill>
              <a:sym typeface="Wingdings"/>
            </a:endParaRP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à"/>
              <a:tabLst/>
            </a:pPr>
            <a:r>
              <a:rPr lang="en-US" sz="4400" cap="none" baseline="0" dirty="0" smtClean="0">
                <a:solidFill>
                  <a:schemeClr val="bg1"/>
                </a:solidFill>
              </a:rPr>
              <a:t>Plenty of ideas for continued</a:t>
            </a:r>
            <a:br>
              <a:rPr lang="en-US" sz="4400" cap="none" baseline="0" dirty="0" smtClean="0">
                <a:solidFill>
                  <a:schemeClr val="bg1"/>
                </a:solidFill>
              </a:rPr>
            </a:br>
            <a:r>
              <a:rPr lang="en-US" sz="4400" cap="none" baseline="0" dirty="0" smtClean="0">
                <a:solidFill>
                  <a:schemeClr val="bg1"/>
                </a:solidFill>
              </a:rPr>
              <a:t>direct</a:t>
            </a:r>
            <a:r>
              <a:rPr lang="en-US" sz="4400" cap="none" dirty="0" smtClean="0">
                <a:solidFill>
                  <a:schemeClr val="bg1"/>
                </a:solidFill>
              </a:rPr>
              <a:t> searches, LFV, top physics</a:t>
            </a:r>
            <a:br>
              <a:rPr lang="en-US" sz="4400" cap="none" dirty="0" smtClean="0">
                <a:solidFill>
                  <a:schemeClr val="bg1"/>
                </a:solidFill>
              </a:rPr>
            </a:br>
            <a:endParaRPr lang="en-US" sz="4400" cap="none" baseline="0" dirty="0">
              <a:solidFill>
                <a:schemeClr val="bg1"/>
              </a:solidFill>
            </a:endParaRPr>
          </a:p>
          <a:p>
            <a:r>
              <a:rPr lang="en-US" sz="4400" cap="none" dirty="0">
                <a:sym typeface="Wingdings"/>
              </a:rPr>
              <a:t> </a:t>
            </a:r>
            <a:r>
              <a:rPr lang="en-US" sz="4400" b="1" cap="none" dirty="0" smtClean="0"/>
              <a:t>Several group members </a:t>
            </a:r>
            <a:br>
              <a:rPr lang="en-US" sz="4400" b="1" cap="none" dirty="0" smtClean="0"/>
            </a:br>
            <a:r>
              <a:rPr lang="en-US" sz="4400" b="1" cap="none" dirty="0" smtClean="0"/>
              <a:t>    also active in ILC/FCC</a:t>
            </a:r>
            <a:br>
              <a:rPr lang="en-US" sz="4400" b="1" cap="none" dirty="0" smtClean="0"/>
            </a:br>
            <a:r>
              <a:rPr lang="en-US" sz="4400" b="1" cap="none" dirty="0" smtClean="0"/>
              <a:t>    </a:t>
            </a:r>
            <a:r>
              <a:rPr lang="en-US" sz="4400" cap="none" dirty="0" smtClean="0">
                <a:solidFill>
                  <a:schemeClr val="bg1"/>
                </a:solidFill>
              </a:rPr>
              <a:t>Hosted April 2018 FCC week Amsterdam</a:t>
            </a:r>
            <a:endParaRPr lang="en-US" sz="4400" cap="none" dirty="0">
              <a:solidFill>
                <a:schemeClr val="bg1"/>
              </a:solidFill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80865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RECFA site </a:t>
            </a:r>
            <a:r>
              <a:rPr lang="nl-NL" dirty="0" err="1"/>
              <a:t>visit</a:t>
            </a:r>
            <a:r>
              <a:rPr lang="nl-NL" dirty="0"/>
              <a:t> – </a:t>
            </a:r>
            <a:r>
              <a:rPr lang="nl-NL" dirty="0" err="1"/>
              <a:t>October</a:t>
            </a:r>
            <a:r>
              <a:rPr lang="nl-NL" dirty="0"/>
              <a:t> 19th, 2018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98201"/>
            <a:ext cx="24384000" cy="79542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0078" y="2206075"/>
            <a:ext cx="22427304" cy="16876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440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Activities</a:t>
            </a:r>
            <a:r>
              <a:rPr kumimoji="0" lang="en-US" sz="440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 in ATLAS </a:t>
            </a:r>
            <a:r>
              <a:rPr lang="en-US" sz="4400" cap="none" dirty="0">
                <a:solidFill>
                  <a:schemeClr val="bg1"/>
                </a:solidFill>
              </a:rPr>
              <a:t>u</a:t>
            </a:r>
            <a:r>
              <a:rPr kumimoji="0" lang="en-US" sz="440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pgrade efforts rapidly</a:t>
            </a:r>
            <a:r>
              <a:rPr kumimoji="0" lang="en-US" sz="440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 ramping up</a:t>
            </a: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4400" cap="none" dirty="0" smtClean="0">
                <a:solidFill>
                  <a:srgbClr val="000000"/>
                </a:solidFill>
              </a:rPr>
              <a:t>Vibrant physics program, on the road to explore the vast amounts of data ahead of us</a:t>
            </a:r>
            <a:endParaRPr kumimoji="0" lang="en-US" sz="44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3190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Goal – </a:t>
            </a:r>
            <a:r>
              <a:rPr lang="nl-NL" dirty="0" err="1"/>
              <a:t>exploration</a:t>
            </a:r>
            <a:r>
              <a:rPr lang="nl-NL" dirty="0"/>
              <a:t> of the TeV </a:t>
            </a:r>
            <a:r>
              <a:rPr lang="nl-NL" dirty="0" err="1"/>
              <a:t>scale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>
          <a:xfrm>
            <a:off x="635000" y="2213433"/>
            <a:ext cx="20495381" cy="9156495"/>
          </a:xfrm>
        </p:spPr>
        <p:txBody>
          <a:bodyPr/>
          <a:lstStyle/>
          <a:p>
            <a:pPr algn="ctr"/>
            <a:r>
              <a:rPr lang="x-none" sz="3500" dirty="0"/>
              <a:t>SM </a:t>
            </a:r>
            <a:r>
              <a:rPr lang="x-none" sz="3500" i="1" dirty="0"/>
              <a:t>describes</a:t>
            </a:r>
            <a:r>
              <a:rPr lang="x-none" sz="3500" dirty="0"/>
              <a:t> </a:t>
            </a:r>
            <a:r>
              <a:rPr lang="mr-IN" sz="3500" dirty="0"/>
              <a:t>most of what we see – but leaves many </a:t>
            </a:r>
            <a:r>
              <a:rPr lang="mr-IN" sz="3500" dirty="0" smtClean="0"/>
              <a:t>open </a:t>
            </a:r>
            <a:r>
              <a:rPr lang="mr-IN" sz="3500" dirty="0"/>
              <a:t>questions, </a:t>
            </a: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mr-IN" sz="3500" dirty="0" smtClean="0"/>
              <a:t>as </a:t>
            </a:r>
            <a:r>
              <a:rPr lang="mr-IN" sz="3500" dirty="0"/>
              <a:t>it doesn’t naturally </a:t>
            </a:r>
            <a:r>
              <a:rPr lang="mr-IN" sz="3500" i="1" dirty="0"/>
              <a:t>explain</a:t>
            </a:r>
            <a:r>
              <a:rPr lang="mr-IN" sz="3500" dirty="0"/>
              <a:t> all it describes </a:t>
            </a:r>
            <a:endParaRPr lang="en-US" sz="3500" dirty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805718" y="4306300"/>
            <a:ext cx="9942282" cy="6180266"/>
          </a:xfrm>
          <a:prstGeom prst="rect">
            <a:avLst/>
          </a:prstGeom>
          <a:noFill/>
          <a:ln w="38100" cmpd="sng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180000" tIns="194400" rIns="180000" bIns="194400" numCol="1" anchor="t" anchorCtr="0" compatLnSpc="1">
            <a:prstTxWarp prst="textNoShape">
              <a:avLst/>
            </a:prstTxWarp>
          </a:bodyPr>
          <a:lstStyle>
            <a:lvl1pPr marL="395579" indent="-395579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300" b="0" i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857089" indent="-329650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8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2pPr>
            <a:lvl3pPr marL="1318598" indent="-263721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3pPr>
            <a:lvl4pPr marL="1846036" indent="-263721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4pPr>
            <a:lvl5pPr marL="237347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5pPr>
            <a:lvl6pPr marL="290091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428354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955795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483232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008000"/>
                </a:solidFill>
                <a:latin typeface="+mn-lt"/>
                <a:cs typeface="Helvetica Neue"/>
              </a:rPr>
              <a:t>What is the origin of mass for fundamental particles?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chemeClr val="bg1"/>
                </a:solidFill>
                <a:latin typeface="+mn-lt"/>
                <a:cs typeface="Helvetica Neue"/>
              </a:rPr>
              <a:t>Are there undiscovered principles of nature: </a:t>
            </a:r>
            <a:br>
              <a:rPr lang="en-US" sz="2400" cap="none" dirty="0" smtClean="0">
                <a:solidFill>
                  <a:schemeClr val="bg1"/>
                </a:solidFill>
                <a:latin typeface="+mn-lt"/>
                <a:cs typeface="Helvetica Neue"/>
              </a:rPr>
            </a:br>
            <a:r>
              <a:rPr lang="en-US" sz="2400" cap="none" dirty="0" smtClean="0">
                <a:solidFill>
                  <a:schemeClr val="bg1"/>
                </a:solidFill>
                <a:latin typeface="+mn-lt"/>
                <a:cs typeface="Helvetica Neue"/>
              </a:rPr>
              <a:t>new symmetries, new physical laws?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B7BBBB"/>
                </a:solidFill>
                <a:latin typeface="+mn-lt"/>
                <a:cs typeface="Helvetica Neue"/>
              </a:rPr>
              <a:t>How can we solve the mystery of dark energy?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000000"/>
                </a:solidFill>
                <a:latin typeface="+mn-lt"/>
                <a:cs typeface="Helvetica Neue"/>
              </a:rPr>
              <a:t>Are there extra dimensions of space?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000000"/>
                </a:solidFill>
                <a:latin typeface="+mn-lt"/>
                <a:cs typeface="Helvetica Neue"/>
              </a:rPr>
              <a:t>Do all forces become one?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000000"/>
                </a:solidFill>
                <a:latin typeface="+mn-lt"/>
                <a:cs typeface="Helvetica Neue"/>
              </a:rPr>
              <a:t>Why are there so many kinds of particles?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000000"/>
                </a:solidFill>
                <a:latin typeface="+mn-lt"/>
                <a:cs typeface="Helvetica Neue"/>
              </a:rPr>
              <a:t>What is dark matter? How can we make it in the laboratory?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B7BBBB"/>
                </a:solidFill>
                <a:latin typeface="+mn-lt"/>
                <a:cs typeface="Helvetica Neue"/>
              </a:rPr>
              <a:t>What are neutrinos telling us?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rgbClr val="000000"/>
                </a:solidFill>
                <a:latin typeface="+mn-lt"/>
                <a:cs typeface="Helvetica Neue"/>
              </a:rPr>
              <a:t>How did the universe come to be?</a:t>
            </a:r>
          </a:p>
          <a:p>
            <a:pPr>
              <a:buFont typeface="+mj-lt"/>
              <a:buAutoNum type="arabicPeriod"/>
            </a:pPr>
            <a:r>
              <a:rPr lang="en-US" sz="2400" cap="none" dirty="0" smtClean="0">
                <a:solidFill>
                  <a:schemeClr val="bg1"/>
                </a:solidFill>
                <a:latin typeface="+mn-lt"/>
                <a:cs typeface="Helvetica Neue"/>
              </a:rPr>
              <a:t>What happened to the antimatter?</a:t>
            </a:r>
            <a:endParaRPr lang="en-US" sz="2400" cap="none" dirty="0">
              <a:solidFill>
                <a:schemeClr val="bg1"/>
              </a:solidFill>
              <a:latin typeface="+mn-lt"/>
              <a:cs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565" y="11313933"/>
            <a:ext cx="2069728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i="1" cap="none" dirty="0" smtClean="0">
                <a:solidFill>
                  <a:srgbClr val="FF0000"/>
                </a:solidFill>
                <a:cs typeface="Helvetica Neue Light"/>
              </a:rPr>
              <a:t>Many unsolved questions &amp; puzzles </a:t>
            </a:r>
            <a:r>
              <a:rPr lang="en-US" sz="3500" i="1" cap="none" dirty="0" smtClean="0">
                <a:solidFill>
                  <a:srgbClr val="FF0000"/>
                </a:solidFill>
                <a:cs typeface="Helvetica Neue Light"/>
                <a:sym typeface="Wingdings"/>
              </a:rPr>
              <a:t> </a:t>
            </a:r>
            <a:r>
              <a:rPr lang="en-US" sz="3500" i="1" cap="none" dirty="0" smtClean="0">
                <a:solidFill>
                  <a:srgbClr val="FF0000"/>
                </a:solidFill>
                <a:cs typeface="Helvetica Neue Light"/>
              </a:rPr>
              <a:t>There surely is new physics! </a:t>
            </a:r>
            <a:r>
              <a:rPr lang="mr-IN" sz="3500" i="1" cap="none" dirty="0" smtClean="0">
                <a:solidFill>
                  <a:srgbClr val="FF0000"/>
                </a:solidFill>
                <a:cs typeface="Helvetica Neue Light"/>
              </a:rPr>
              <a:t>–</a:t>
            </a:r>
            <a:r>
              <a:rPr lang="en-US" sz="3500" i="1" cap="none" dirty="0" smtClean="0">
                <a:solidFill>
                  <a:srgbClr val="FF0000"/>
                </a:solidFill>
                <a:cs typeface="Helvetica Neue Light"/>
              </a:rPr>
              <a:t> But can we see &amp; understand it? </a:t>
            </a:r>
            <a:endParaRPr lang="en-US" sz="3500" i="1" cap="none" dirty="0">
              <a:solidFill>
                <a:srgbClr val="FF0000"/>
              </a:solidFill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64918" y="10545857"/>
            <a:ext cx="3190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From “The Quantum Universe”, HEPAP 2004</a:t>
            </a:r>
            <a:endParaRPr lang="en-US" sz="12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907980" y="4278302"/>
            <a:ext cx="2322932" cy="654455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FFFFFF">
                  <a:alpha val="0"/>
                </a:srgbClr>
              </a:gs>
              <a:gs pos="11000">
                <a:srgbClr val="339933">
                  <a:alpha val="50000"/>
                </a:srgbClr>
              </a:gs>
              <a:gs pos="86000">
                <a:srgbClr val="339933">
                  <a:alpha val="50000"/>
                </a:srgb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93227" y="3617156"/>
            <a:ext cx="1216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cap="none" dirty="0" smtClean="0">
                <a:solidFill>
                  <a:srgbClr val="FF0000"/>
                </a:solidFill>
                <a:latin typeface="Helvetica Neue"/>
                <a:cs typeface="Helvetica Neue"/>
              </a:rPr>
              <a:t>Search</a:t>
            </a:r>
            <a:endParaRPr lang="en-US" sz="2400" b="1" cap="none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5230912" y="4420747"/>
            <a:ext cx="539877" cy="569778"/>
          </a:xfrm>
          <a:prstGeom prst="rightArrow">
            <a:avLst/>
          </a:prstGeom>
          <a:solidFill>
            <a:srgbClr val="33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5230912" y="9239667"/>
            <a:ext cx="539877" cy="569778"/>
          </a:xfrm>
          <a:prstGeom prst="rightArrow">
            <a:avLst/>
          </a:prstGeom>
          <a:solidFill>
            <a:srgbClr val="33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0800000">
            <a:off x="15736798" y="4420747"/>
            <a:ext cx="539877" cy="56977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10800000">
            <a:off x="15736798" y="5132969"/>
            <a:ext cx="539877" cy="56977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0800000">
            <a:off x="15736798" y="6414969"/>
            <a:ext cx="539877" cy="56977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0800000">
            <a:off x="15736798" y="8124300"/>
            <a:ext cx="539877" cy="56977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546613" y="4300114"/>
            <a:ext cx="776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cap="none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H/A</a:t>
            </a:r>
            <a:endParaRPr lang="en-US" sz="2400" i="1" cap="none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546613" y="4990525"/>
            <a:ext cx="1934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cap="none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SUSY/V’/</a:t>
            </a:r>
            <a:r>
              <a:rPr lang="en-US" sz="2400" i="1" cap="none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Vlq</a:t>
            </a:r>
            <a:endParaRPr lang="en-US" sz="2400" i="1" cap="none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667797" y="6294336"/>
            <a:ext cx="662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cap="none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KK</a:t>
            </a:r>
            <a:endParaRPr lang="en-US" sz="2400" i="1" cap="none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681583" y="7981857"/>
            <a:ext cx="2128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cap="none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DM candidate</a:t>
            </a:r>
            <a:endParaRPr lang="en-US" sz="2400" i="1" cap="none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72849" y="3654468"/>
            <a:ext cx="146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cap="none" dirty="0" smtClean="0">
                <a:solidFill>
                  <a:srgbClr val="008000"/>
                </a:solidFill>
                <a:latin typeface="Helvetica Neue"/>
                <a:cs typeface="Helvetica Neue"/>
              </a:rPr>
              <a:t>Measure</a:t>
            </a:r>
            <a:endParaRPr lang="en-US" sz="2400" b="1" cap="none" dirty="0">
              <a:solidFill>
                <a:srgbClr val="008000"/>
              </a:solidFill>
              <a:latin typeface="Helvetica Neue"/>
              <a:cs typeface="Helvetica Neue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6393227" y="4231634"/>
            <a:ext cx="2416416" cy="625493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FFFFFF">
                  <a:alpha val="0"/>
                </a:srgbClr>
              </a:gs>
              <a:gs pos="11000">
                <a:srgbClr val="FF6600">
                  <a:alpha val="50000"/>
                </a:srgbClr>
              </a:gs>
              <a:gs pos="86000">
                <a:srgbClr val="FF6600">
                  <a:alpha val="50000"/>
                </a:srgb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51785" y="4444195"/>
            <a:ext cx="2835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cap="none" dirty="0">
                <a:solidFill>
                  <a:srgbClr val="008000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cap="none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             Higgs, top</a:t>
            </a:r>
            <a:endParaRPr lang="en-US" sz="2400" i="1" cap="none" dirty="0" smtClean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56445" y="8237907"/>
            <a:ext cx="285872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i="1" cap="none" dirty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r>
              <a:rPr lang="en-US" sz="2400" i="1" cap="none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              LFV decay</a:t>
            </a:r>
            <a:endParaRPr lang="en-US" sz="2400" i="1" cap="none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Right Arrow 26"/>
          <p:cNvSpPr/>
          <p:nvPr/>
        </p:nvSpPr>
        <p:spPr bwMode="auto">
          <a:xfrm>
            <a:off x="5230912" y="9251762"/>
            <a:ext cx="539877" cy="569778"/>
          </a:xfrm>
          <a:prstGeom prst="rightArrow">
            <a:avLst/>
          </a:prstGeom>
          <a:solidFill>
            <a:srgbClr val="33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5215169" y="9759769"/>
            <a:ext cx="539877" cy="569778"/>
          </a:xfrm>
          <a:prstGeom prst="rightArrow">
            <a:avLst/>
          </a:prstGeom>
          <a:solidFill>
            <a:srgbClr val="33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07980" y="8644302"/>
            <a:ext cx="232133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i="1" cap="none" dirty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2400" i="1" cap="none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              lepton</a:t>
            </a:r>
            <a:br>
              <a:rPr lang="en-US" sz="2400" i="1" cap="none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</a:br>
            <a:r>
              <a:rPr lang="en-US" sz="2400" i="1" cap="none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non-universality</a:t>
            </a:r>
            <a:endParaRPr lang="en-US" sz="2400" i="1" cap="none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546663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11"/>
          <a:stretch/>
        </p:blipFill>
        <p:spPr>
          <a:xfrm>
            <a:off x="11287" y="-31360"/>
            <a:ext cx="24231602" cy="138684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561966" y="4585788"/>
            <a:ext cx="12982879" cy="2616101"/>
          </a:xfrm>
        </p:spPr>
        <p:txBody>
          <a:bodyPr/>
          <a:lstStyle/>
          <a:p>
            <a:r>
              <a:rPr lang="nl-NL" sz="17000" b="1" dirty="0" smtClean="0"/>
              <a:t>2012-2017</a:t>
            </a:r>
            <a:endParaRPr lang="nl-NL" sz="17000" b="1" dirty="0"/>
          </a:p>
        </p:txBody>
      </p:sp>
      <p:sp>
        <p:nvSpPr>
          <p:cNvPr id="8" name="Rechthoek"/>
          <p:cNvSpPr/>
          <p:nvPr/>
        </p:nvSpPr>
        <p:spPr>
          <a:xfrm>
            <a:off x="-4390" y="12219396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Vorm"/>
          <p:cNvSpPr/>
          <p:nvPr/>
        </p:nvSpPr>
        <p:spPr>
          <a:xfrm>
            <a:off x="-4391" y="12219396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Dianummer"/>
          <p:cNvSpPr txBox="1">
            <a:spLocks/>
          </p:cNvSpPr>
          <p:nvPr/>
        </p:nvSpPr>
        <p:spPr>
          <a:xfrm>
            <a:off x="857250" y="12934759"/>
            <a:ext cx="436372" cy="34328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fld id="{86CB4B4D-7CA3-9044-876B-883B54F8677D}" type="slidenum">
              <a:rPr lang="uk-UA" smtClean="0"/>
              <a:pPr/>
              <a:t>5</a:t>
            </a:fld>
            <a:endParaRPr lang="uk-UA"/>
          </a:p>
        </p:txBody>
      </p:sp>
      <p:grpSp>
        <p:nvGrpSpPr>
          <p:cNvPr id="11" name="Groepeer"/>
          <p:cNvGrpSpPr/>
          <p:nvPr/>
        </p:nvGrpSpPr>
        <p:grpSpPr>
          <a:xfrm>
            <a:off x="20566975" y="-35760"/>
            <a:ext cx="3828315" cy="13872802"/>
            <a:chOff x="0" y="0"/>
            <a:chExt cx="3828314" cy="13715999"/>
          </a:xfrm>
        </p:grpSpPr>
        <p:sp>
          <p:nvSpPr>
            <p:cNvPr id="12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3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4" name="NIKHEF_LOGO.png" descr="NIKHEF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7366" y="126907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jdelijke aanduiding voor voettekst 9">
            <a:extLst>
              <a:ext uri="{FF2B5EF4-FFF2-40B4-BE49-F238E27FC236}">
                <a16:creationId xmlns="" xmlns:a16="http://schemas.microsoft.com/office/drawing/2014/main" id="{510DDD0D-BDE7-414F-8352-6686C740CC8C}"/>
              </a:ext>
            </a:extLst>
          </p:cNvPr>
          <p:cNvSpPr txBox="1">
            <a:spLocks/>
          </p:cNvSpPr>
          <p:nvPr/>
        </p:nvSpPr>
        <p:spPr>
          <a:xfrm>
            <a:off x="2649909" y="12360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nl-NL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nl-NL" smtClean="0"/>
              <a:t>RECFA site visit – October 19th, 2018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51914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 err="1"/>
              <a:t>Overview</a:t>
            </a:r>
            <a:r>
              <a:rPr lang="nl-NL" dirty="0"/>
              <a:t> of </a:t>
            </a:r>
            <a:r>
              <a:rPr lang="nl-NL" dirty="0" err="1" smtClean="0"/>
              <a:t>nikhef</a:t>
            </a:r>
            <a:r>
              <a:rPr lang="nl-NL" dirty="0" smtClean="0"/>
              <a:t> </a:t>
            </a:r>
            <a:r>
              <a:rPr lang="nl-NL" dirty="0" err="1" smtClean="0"/>
              <a:t>contributions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834669" y="1872558"/>
            <a:ext cx="15909045" cy="9997182"/>
            <a:chOff x="1229908" y="1829774"/>
            <a:chExt cx="17324474" cy="108866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6782" y="1829774"/>
              <a:ext cx="15818341" cy="1088663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147387" y="2054068"/>
              <a:ext cx="4781945" cy="14425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29908" y="2583620"/>
              <a:ext cx="2333789" cy="14425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225183" y="1831145"/>
              <a:ext cx="4329199" cy="14425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209308" y="2775344"/>
              <a:ext cx="4329199" cy="14425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1485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587" y="7949104"/>
            <a:ext cx="5853185" cy="42060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15" y="1911639"/>
            <a:ext cx="8330932" cy="59865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LHC </a:t>
            </a:r>
            <a:r>
              <a:rPr lang="nl-NL" dirty="0" err="1"/>
              <a:t>timeline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luminosity</a:t>
            </a:r>
            <a:r>
              <a:rPr lang="nl-NL" dirty="0"/>
              <a:t> profile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00304" y="9139457"/>
            <a:ext cx="3280801" cy="1313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1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2017,</a:t>
            </a:r>
            <a:r>
              <a:rPr kumimoji="0" lang="nl-NL" sz="2400" b="1" i="1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2018</a:t>
            </a:r>
            <a:r>
              <a:rPr kumimoji="0" lang="nl-NL" sz="2400" b="1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kumimoji="0" lang="nl-NL" sz="2400" b="1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nl-NL" sz="2400" b="1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37 </a:t>
            </a:r>
            <a:r>
              <a:rPr kumimoji="0" lang="nl-NL" sz="2400" b="1" i="1" u="none" strike="noStrike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average</a:t>
            </a:r>
            <a:r>
              <a:rPr lang="nl-NL" sz="2400" dirty="0">
                <a:solidFill>
                  <a:schemeClr val="tx1"/>
                </a:solidFill>
              </a:rPr>
              <a:t> </a:t>
            </a:r>
            <a:r>
              <a:rPr kumimoji="0" lang="nl-NL" sz="2400" b="1" i="1" u="none" strike="noStrike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collisions</a:t>
            </a:r>
            <a:r>
              <a:rPr lang="nl-NL" sz="2400" dirty="0" smtClean="0">
                <a:solidFill>
                  <a:schemeClr val="tx1"/>
                </a:solidFill>
              </a:rPr>
              <a:t> </a:t>
            </a:r>
            <a:br>
              <a:rPr lang="nl-NL" sz="2400" dirty="0" smtClean="0">
                <a:solidFill>
                  <a:schemeClr val="tx1"/>
                </a:solidFill>
              </a:rPr>
            </a:br>
            <a:r>
              <a:rPr kumimoji="0" lang="nl-NL" sz="2400" b="1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per </a:t>
            </a:r>
            <a:r>
              <a:rPr kumimoji="0" lang="nl-NL" sz="2400" b="1" i="1" u="none" strike="noStrike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bunch</a:t>
            </a:r>
            <a:r>
              <a:rPr kumimoji="0" lang="nl-NL" sz="2400" b="1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crossing</a:t>
            </a:r>
            <a:endParaRPr kumimoji="0" lang="nl-NL" sz="2400" b="1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666743" y="7120357"/>
            <a:ext cx="6802630" cy="3780000"/>
            <a:chOff x="13530336" y="7386253"/>
            <a:chExt cx="6802630" cy="3780000"/>
          </a:xfrm>
        </p:grpSpPr>
        <p:sp>
          <p:nvSpPr>
            <p:cNvPr id="15" name="Rectangle 14"/>
            <p:cNvSpPr/>
            <p:nvPr/>
          </p:nvSpPr>
          <p:spPr>
            <a:xfrm>
              <a:off x="13530336" y="7386253"/>
              <a:ext cx="6802630" cy="3780000"/>
            </a:xfrm>
            <a:prstGeom prst="rect">
              <a:avLst/>
            </a:prstGeom>
            <a:solidFill>
              <a:srgbClr val="DF1B3C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" name="pasted-image.png" descr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19573" y="7386253"/>
              <a:ext cx="3653856" cy="1649212"/>
            </a:xfrm>
            <a:prstGeom prst="rect">
              <a:avLst/>
            </a:prstGeom>
            <a:ln w="12700"/>
          </p:spPr>
        </p:pic>
        <p:sp>
          <p:nvSpPr>
            <p:cNvPr id="17" name="TextBox 16"/>
            <p:cNvSpPr txBox="1"/>
            <p:nvPr/>
          </p:nvSpPr>
          <p:spPr>
            <a:xfrm>
              <a:off x="14125308" y="8958255"/>
              <a:ext cx="5757987" cy="1928733"/>
            </a:xfrm>
            <a:prstGeom prst="rect">
              <a:avLst/>
            </a:prstGeom>
            <a:solidFill>
              <a:srgbClr val="DF1B3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457200" marR="0" indent="-457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kumimoji="0" lang="nl-NL" sz="2800" b="1" i="0" u="none" strike="noStrike" cap="none" spc="0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"/>
                  <a:cs typeface="Helvetica Neue"/>
                  <a:sym typeface="Helvetica Neue"/>
                </a:rPr>
                <a:t>Insertable</a:t>
              </a:r>
              <a:r>
                <a:rPr kumimoji="0" lang="nl-NL" sz="28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"/>
                  <a:cs typeface="Helvetica Neue"/>
                  <a:sym typeface="Helvetica Neue"/>
                </a:rPr>
                <a:t> B-</a:t>
              </a:r>
              <a:r>
                <a:rPr kumimoji="0" lang="nl-NL" sz="2800" b="1" i="0" u="none" strike="noStrike" cap="none" spc="0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ea typeface="Helvetica Neue"/>
                  <a:cs typeface="Helvetica Neue"/>
                  <a:sym typeface="Helvetica Neue"/>
                </a:rPr>
                <a:t>layer</a:t>
              </a:r>
              <a:endParaRPr kumimoji="0" lang="nl-NL" sz="28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"/>
                <a:cs typeface="Helvetica Neue"/>
                <a:sym typeface="Helvetica Neue"/>
              </a:endParaRPr>
            </a:p>
            <a:p>
              <a:pPr marL="457200" marR="0" indent="-457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lang="nl-NL" sz="2800" b="0" i="0" cap="none" dirty="0" smtClean="0">
                  <a:solidFill>
                    <a:srgbClr val="FFFFFF"/>
                  </a:solidFill>
                </a:rPr>
                <a:t>New muon </a:t>
              </a:r>
              <a:r>
                <a:rPr lang="nl-NL" sz="2800" b="0" i="0" cap="none" dirty="0" err="1" smtClean="0">
                  <a:solidFill>
                    <a:srgbClr val="FFFFFF"/>
                  </a:solidFill>
                </a:rPr>
                <a:t>readout</a:t>
              </a:r>
              <a:r>
                <a:rPr lang="nl-NL" sz="2800" b="0" i="0" cap="none" dirty="0" smtClean="0">
                  <a:solidFill>
                    <a:srgbClr val="FFFFFF"/>
                  </a:solidFill>
                </a:rPr>
                <a:t> system</a:t>
              </a:r>
            </a:p>
            <a:p>
              <a:pPr marL="457200" marR="0" indent="-457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lang="nl-NL" sz="2800" b="0" i="0" cap="none" dirty="0" err="1" smtClean="0">
                  <a:solidFill>
                    <a:srgbClr val="FFFFFF"/>
                  </a:solidFill>
                </a:rPr>
                <a:t>Updated</a:t>
              </a:r>
              <a:r>
                <a:rPr lang="nl-NL" sz="2800" b="0" i="0" cap="none" dirty="0" smtClean="0">
                  <a:solidFill>
                    <a:srgbClr val="FFFFFF"/>
                  </a:solidFill>
                </a:rPr>
                <a:t> MET hardware triggers</a:t>
              </a:r>
            </a:p>
            <a:p>
              <a:pPr marL="457200" marR="0" indent="-457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kumimoji="0" lang="nl-NL" sz="28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  <a:t>Muon</a:t>
              </a:r>
              <a:r>
                <a:rPr kumimoji="0" lang="nl-NL" sz="2800" b="1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  <a:t> </a:t>
              </a:r>
              <a:r>
                <a:rPr kumimoji="0" lang="nl-NL" sz="2800" b="1" i="0" u="none" strike="noStrike" cap="none" spc="0" normalizeH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  <a:t>Topology</a:t>
              </a:r>
              <a:r>
                <a:rPr kumimoji="0" lang="nl-NL" sz="2800" b="1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  <a:t> Trigger in L1</a:t>
              </a:r>
              <a:endParaRPr kumimoji="0" lang="nl-NL" sz="2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807147" y="2501759"/>
            <a:ext cx="12208470" cy="43909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400" b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Rapidly</a:t>
            </a:r>
            <a:r>
              <a:rPr kumimoji="0" lang="en-US" sz="3400" b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rising luminosity </a:t>
            </a:r>
            <a:r>
              <a:rPr kumimoji="0" lang="en-US" sz="3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and increased run-2 beam energy </a:t>
            </a:r>
            <a:br>
              <a:rPr kumimoji="0" lang="en-US" sz="3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3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crucial to success of ATLAS physics program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400" b="0" i="0" baseline="0" dirty="0"/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But higher occupancies &amp; rates, faster radiation damage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400" b="0" i="0" baseline="0" dirty="0"/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400" b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ATLAS must keep up by </a:t>
            </a:r>
            <a:endParaRPr lang="en-US" sz="3400" b="0" dirty="0"/>
          </a:p>
          <a:p>
            <a:pPr marL="571500" lvl="3" indent="572400">
              <a:buFont typeface="Wingdings" charset="2"/>
              <a:buChar char="ü"/>
            </a:pPr>
            <a:r>
              <a:rPr kumimoji="0" lang="en-US" sz="3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Improving</a:t>
            </a:r>
            <a:r>
              <a:rPr kumimoji="0" lang="en-US" sz="3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trigger and DAQ system</a:t>
            </a:r>
          </a:p>
          <a:p>
            <a:pPr marL="571500" lvl="3" indent="572400">
              <a:buFont typeface="Wingdings" charset="2"/>
              <a:buChar char="ü"/>
            </a:pPr>
            <a:r>
              <a:rPr kumimoji="0" lang="en-US" sz="3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Adding and replacing detector systems</a:t>
            </a:r>
            <a:endParaRPr kumimoji="0" lang="en-US" sz="3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9" name="Straight Arrow Connector 18"/>
          <p:cNvCxnSpPr>
            <a:stCxn id="13" idx="1"/>
          </p:cNvCxnSpPr>
          <p:nvPr/>
        </p:nvCxnSpPr>
        <p:spPr>
          <a:xfrm flipH="1">
            <a:off x="5309811" y="9796047"/>
            <a:ext cx="2790493" cy="110431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79301" y="11096512"/>
            <a:ext cx="10304699" cy="2619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4713" y="6434334"/>
            <a:ext cx="4128007" cy="44530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86530" y="10591338"/>
            <a:ext cx="4049988" cy="840852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8000" tIns="50400" rIns="1080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L1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topo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mr-IN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–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Atlas outstanding 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b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achievement award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for </a:t>
            </a:r>
            <a:r>
              <a:rPr kumimoji="0" lang="en-US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Olya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7047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Run-2 upgrade </a:t>
            </a:r>
            <a:r>
              <a:rPr lang="nl-NL" dirty="0" err="1"/>
              <a:t>highlight</a:t>
            </a:r>
            <a:r>
              <a:rPr lang="nl-NL" dirty="0"/>
              <a:t> – the IBL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99" y="4494344"/>
            <a:ext cx="10415082" cy="69420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2013" y="2962525"/>
            <a:ext cx="5695437" cy="57270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3413" y="2332233"/>
            <a:ext cx="9901730" cy="11900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ATLAS</a:t>
            </a:r>
            <a:r>
              <a:rPr kumimoji="0" lang="nl-NL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nl-NL" sz="3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installed</a:t>
            </a:r>
            <a:r>
              <a:rPr kumimoji="0" lang="nl-NL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 new </a:t>
            </a:r>
            <a:r>
              <a:rPr kumimoji="0" lang="nl-NL" sz="3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inner</a:t>
            </a:r>
            <a:r>
              <a:rPr kumimoji="0" lang="nl-NL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pixel tracking </a:t>
            </a:r>
            <a:r>
              <a:rPr kumimoji="0" lang="nl-NL" sz="3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layer</a:t>
            </a:r>
            <a:r>
              <a:rPr kumimoji="0" lang="nl-NL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kumimoji="0" lang="nl-NL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nl-NL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 2015 </a:t>
            </a:r>
            <a:r>
              <a:rPr kumimoji="0" lang="nl-NL" sz="3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inside</a:t>
            </a:r>
            <a:r>
              <a:rPr kumimoji="0" lang="nl-NL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the </a:t>
            </a:r>
            <a:r>
              <a:rPr kumimoji="0" lang="nl-NL" sz="3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innermost</a:t>
            </a:r>
            <a:r>
              <a:rPr kumimoji="0" lang="nl-NL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nl-NL" sz="3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layer</a:t>
            </a:r>
            <a:r>
              <a:rPr kumimoji="0" lang="nl-NL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of the pixel </a:t>
            </a:r>
            <a:r>
              <a:rPr kumimoji="0" lang="nl-NL" sz="3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tracker</a:t>
            </a: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3413" y="3875375"/>
            <a:ext cx="4864801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Installation</a:t>
            </a:r>
            <a:r>
              <a:rPr kumimoji="0" lang="nl-NL" sz="2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of IBL in ATLAS </a:t>
            </a:r>
            <a:endParaRPr kumimoji="0" lang="nl-NL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65647" y="2306208"/>
            <a:ext cx="4415697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800" i="0" cap="none" dirty="0" smtClean="0"/>
              <a:t>New hits on track </a:t>
            </a:r>
            <a:r>
              <a:rPr lang="nl-NL" sz="2800" i="0" cap="none" dirty="0" err="1" smtClean="0"/>
              <a:t>from</a:t>
            </a:r>
            <a:r>
              <a:rPr lang="nl-NL" sz="2800" i="0" cap="none" dirty="0" smtClean="0"/>
              <a:t> IBL</a:t>
            </a:r>
            <a:endParaRPr kumimoji="0" lang="nl-NL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19722" y="4462604"/>
            <a:ext cx="4196767" cy="1894261"/>
          </a:xfrm>
          <a:prstGeom prst="rect">
            <a:avLst/>
          </a:prstGeom>
          <a:ln w="12700"/>
        </p:spPr>
      </p:pic>
      <p:sp>
        <p:nvSpPr>
          <p:cNvPr id="13" name="TextBox 12"/>
          <p:cNvSpPr txBox="1"/>
          <p:nvPr/>
        </p:nvSpPr>
        <p:spPr>
          <a:xfrm>
            <a:off x="17719722" y="6347366"/>
            <a:ext cx="4193456" cy="2975173"/>
          </a:xfrm>
          <a:prstGeom prst="rect">
            <a:avLst/>
          </a:prstGeom>
          <a:solidFill>
            <a:srgbClr val="DF1B3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nl-NL" sz="20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65nm </a:t>
            </a:r>
            <a:r>
              <a:rPr lang="nl-NL" sz="2000" b="1" i="0" cap="none" dirty="0" err="1" smtClean="0">
                <a:solidFill>
                  <a:srgbClr val="FFFFFF"/>
                </a:solidFill>
              </a:rPr>
              <a:t>f</a:t>
            </a:r>
            <a:r>
              <a:rPr kumimoji="0" lang="nl-NL" sz="2000" b="1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rontend</a:t>
            </a:r>
            <a:r>
              <a:rPr kumimoji="0" lang="nl-NL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nl-NL" sz="2000" b="1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readout</a:t>
            </a:r>
            <a:r>
              <a:rPr kumimoji="0" lang="nl-NL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chips</a:t>
            </a:r>
            <a:br>
              <a:rPr kumimoji="0" lang="nl-NL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nl-NL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kumimoji="0" lang="nl-NL" sz="2000" b="1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kumimoji="0" lang="nl-NL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Nikhef ET </a:t>
            </a:r>
            <a:r>
              <a:rPr kumimoji="0" lang="nl-NL" sz="2000" b="1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department</a:t>
            </a:r>
            <a:r>
              <a:rPr kumimoji="0" lang="nl-NL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br>
              <a:rPr kumimoji="0" lang="nl-NL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endParaRPr kumimoji="0" lang="nl-NL" sz="2000" b="1" i="0" u="none" strike="noStrike" cap="none" spc="0" normalizeH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nl-NL" sz="20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CO2</a:t>
            </a:r>
            <a:r>
              <a:rPr kumimoji="0" lang="nl-NL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nl-NL" sz="2000" b="1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cooling</a:t>
            </a:r>
            <a:r>
              <a:rPr kumimoji="0" lang="nl-NL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system</a:t>
            </a:r>
            <a:br>
              <a:rPr kumimoji="0" lang="nl-NL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nl-NL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kumimoji="0" lang="nl-NL" sz="2000" b="1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kumimoji="0" lang="nl-NL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Nikhef MT </a:t>
            </a:r>
            <a:r>
              <a:rPr kumimoji="0" lang="nl-NL" sz="2000" b="1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department</a:t>
            </a:r>
            <a:r>
              <a:rPr kumimoji="0" lang="nl-NL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br>
              <a:rPr kumimoji="0" lang="nl-NL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endParaRPr kumimoji="0" lang="nl-NL" sz="2000" b="1" i="0" u="none" strike="noStrike" cap="none" spc="0" normalizeH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nl-NL" sz="2000" i="0" cap="none" baseline="0" dirty="0" smtClean="0">
                <a:solidFill>
                  <a:srgbClr val="FFFFFF"/>
                </a:solidFill>
              </a:rPr>
              <a:t>In-situ </a:t>
            </a:r>
            <a:r>
              <a:rPr lang="nl-NL" sz="2000" i="0" cap="none" baseline="0" dirty="0" err="1" smtClean="0">
                <a:solidFill>
                  <a:srgbClr val="FFFFFF"/>
                </a:solidFill>
              </a:rPr>
              <a:t>alignment</a:t>
            </a:r>
            <a:r>
              <a:rPr lang="nl-NL" sz="2000" i="0" cap="none" baseline="0" dirty="0" smtClean="0">
                <a:solidFill>
                  <a:srgbClr val="FFFFFF"/>
                </a:solidFill>
              </a:rPr>
              <a:t> in ATLAS</a:t>
            </a:r>
            <a:br>
              <a:rPr lang="nl-NL" sz="2000" i="0" cap="none" baseline="0" dirty="0" smtClean="0">
                <a:solidFill>
                  <a:srgbClr val="FFFFFF"/>
                </a:solidFill>
              </a:rPr>
            </a:br>
            <a:r>
              <a:rPr lang="nl-NL" sz="2000" i="0" cap="none" baseline="0" dirty="0" smtClean="0">
                <a:solidFill>
                  <a:srgbClr val="FFFFFF"/>
                </a:solidFill>
              </a:rPr>
              <a:t>tracking</a:t>
            </a:r>
            <a:r>
              <a:rPr lang="nl-NL" sz="2000" i="0" cap="none" dirty="0" smtClean="0">
                <a:solidFill>
                  <a:srgbClr val="FFFFFF"/>
                </a:solidFill>
              </a:rPr>
              <a:t> environment</a:t>
            </a:r>
            <a:r>
              <a:rPr lang="nl-NL" sz="2000" i="0" cap="none" baseline="0" dirty="0" smtClean="0">
                <a:solidFill>
                  <a:srgbClr val="FFFFFF"/>
                </a:solidFill>
              </a:rPr>
              <a:t/>
            </a:r>
            <a:br>
              <a:rPr lang="nl-NL" sz="2000" i="0" cap="none" baseline="0" dirty="0" smtClean="0">
                <a:solidFill>
                  <a:srgbClr val="FFFFFF"/>
                </a:solidFill>
              </a:rPr>
            </a:br>
            <a:endParaRPr kumimoji="0" lang="nl-NL" sz="2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041658" y="8689566"/>
            <a:ext cx="4792269" cy="4647225"/>
            <a:chOff x="12287297" y="8053917"/>
            <a:chExt cx="5662230" cy="5490856"/>
          </a:xfrm>
        </p:grpSpPr>
        <p:sp>
          <p:nvSpPr>
            <p:cNvPr id="15" name="Rectangle 14"/>
            <p:cNvSpPr/>
            <p:nvPr/>
          </p:nvSpPr>
          <p:spPr>
            <a:xfrm>
              <a:off x="13196519" y="8247482"/>
              <a:ext cx="4437768" cy="475872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87297" y="8053917"/>
              <a:ext cx="5662230" cy="5490856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6783510" y="10687467"/>
            <a:ext cx="4068630" cy="14978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Factor 4 improvement</a:t>
            </a:r>
            <a:br>
              <a:rPr kumimoji="0" lang="en-US" sz="2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2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 light jet rejection</a:t>
            </a:r>
            <a:br>
              <a:rPr kumimoji="0" lang="en-US" sz="2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2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flavor tagging</a:t>
            </a: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740188" y="711944"/>
            <a:ext cx="1474472" cy="1025922"/>
          </a:xfrm>
          <a:prstGeom prst="rect">
            <a:avLst/>
          </a:prstGeom>
          <a:solidFill>
            <a:srgbClr val="00B3C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80000" tIns="50800" rIns="1800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MT</a:t>
            </a:r>
            <a:endParaRPr kumimoji="0" lang="en-US" sz="6000" b="1" i="0" u="none" strike="noStrik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341347" y="711944"/>
            <a:ext cx="1346732" cy="1025922"/>
          </a:xfrm>
          <a:prstGeom prst="rect">
            <a:avLst/>
          </a:prstGeom>
          <a:solidFill>
            <a:srgbClr val="00B3C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80000" tIns="50800" rIns="1800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ET</a:t>
            </a:r>
            <a:endParaRPr kumimoji="0" lang="en-US" sz="6000" b="1" i="0" u="none" strike="noStrik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7559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RECFA site visit – October 19th, 2018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 err="1"/>
              <a:t>Highlights</a:t>
            </a:r>
            <a:r>
              <a:rPr lang="nl-NL" dirty="0"/>
              <a:t> </a:t>
            </a:r>
            <a:r>
              <a:rPr lang="mr-IN" dirty="0" smtClean="0"/>
              <a:t>–</a:t>
            </a:r>
            <a:r>
              <a:rPr lang="nl-NL" dirty="0" smtClean="0"/>
              <a:t> Nikhef top </a:t>
            </a:r>
            <a:r>
              <a:rPr lang="nl-NL" dirty="0"/>
              <a:t>quark </a:t>
            </a:r>
            <a:r>
              <a:rPr lang="nl-NL" dirty="0" err="1"/>
              <a:t>physics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73184" y="3504314"/>
            <a:ext cx="4245713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cap="none" dirty="0" smtClean="0">
                <a:solidFill>
                  <a:schemeClr val="bg1"/>
                </a:solidFill>
              </a:rPr>
              <a:t>top quark pair production</a:t>
            </a: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53500" y="7222107"/>
            <a:ext cx="9327452" cy="4117543"/>
            <a:chOff x="542262" y="7434106"/>
            <a:chExt cx="9817978" cy="4334083"/>
          </a:xfrm>
        </p:grpSpPr>
        <p:grpSp>
          <p:nvGrpSpPr>
            <p:cNvPr id="8" name="Group 7"/>
            <p:cNvGrpSpPr/>
            <p:nvPr/>
          </p:nvGrpSpPr>
          <p:grpSpPr>
            <a:xfrm>
              <a:off x="6719610" y="7434106"/>
              <a:ext cx="3640630" cy="4334083"/>
              <a:chOff x="6719610" y="7434106"/>
              <a:chExt cx="3640630" cy="433408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7150983" y="9013888"/>
                <a:ext cx="3030430" cy="69762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01600" tIns="101600" rIns="101600" bIns="101600" numCol="1" spcCol="38100" rtlCol="0" anchor="ctr">
                <a:spAutoFit/>
              </a:bodyPr>
              <a:lstStyle/>
              <a:p>
                <a:pPr marL="40639" marR="40639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9610" y="7434106"/>
                <a:ext cx="3640630" cy="4334083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542262" y="7434106"/>
              <a:ext cx="5858579" cy="4110935"/>
              <a:chOff x="542262" y="7434106"/>
              <a:chExt cx="5858579" cy="4110935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241118" y="8931089"/>
                <a:ext cx="4964472" cy="69762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01600" tIns="101600" rIns="101600" bIns="101600" numCol="1" spcCol="38100" rtlCol="0" anchor="ctr">
                <a:spAutoFit/>
              </a:bodyPr>
              <a:lstStyle/>
              <a:p>
                <a:pPr marL="40639" marR="40639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262" y="7434106"/>
                <a:ext cx="5858579" cy="4110935"/>
              </a:xfrm>
              <a:prstGeom prst="rect">
                <a:avLst/>
              </a:prstGeom>
            </p:spPr>
          </p:pic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709" y="4264256"/>
            <a:ext cx="4081236" cy="24997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6314" y="2180906"/>
            <a:ext cx="10633954" cy="697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Early</a:t>
            </a: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Run-1: establishing top quark, understand detector</a:t>
            </a:r>
            <a:endParaRPr kumimoji="0" lang="en-US" sz="3200" b="0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50360" y="2178666"/>
            <a:ext cx="5867194" cy="697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Mid </a:t>
            </a: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Run-2: precision EW tests </a:t>
            </a:r>
            <a:endParaRPr kumimoji="0" lang="en-US" sz="3200" b="0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8341" y="4182614"/>
            <a:ext cx="2548689" cy="2895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21294" y="5984855"/>
            <a:ext cx="1802756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l-GR" sz="2800" b="0" cap="none" dirty="0" smtClean="0">
                <a:solidFill>
                  <a:srgbClr val="000000"/>
                </a:solidFill>
              </a:rPr>
              <a:t>σ</a:t>
            </a:r>
            <a:r>
              <a:rPr lang="en-US" sz="2800" b="0" cap="none" dirty="0" smtClean="0">
                <a:solidFill>
                  <a:srgbClr val="000000"/>
                </a:solidFill>
              </a:rPr>
              <a:t>=170 </a:t>
            </a:r>
            <a:r>
              <a:rPr lang="en-US" sz="2800" b="0" cap="none" dirty="0" err="1" smtClean="0">
                <a:solidFill>
                  <a:srgbClr val="000000"/>
                </a:solidFill>
              </a:rPr>
              <a:t>pb</a:t>
            </a:r>
            <a:endParaRPr kumimoji="0" lang="en-US" sz="2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803221" y="5222238"/>
            <a:ext cx="1603057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0" cap="none" dirty="0" err="1" smtClean="0">
                <a:solidFill>
                  <a:srgbClr val="000000"/>
                </a:solidFill>
              </a:rPr>
              <a:t>σ</a:t>
            </a:r>
            <a:r>
              <a:rPr lang="en-US" sz="2800" b="0" cap="none" dirty="0" smtClean="0">
                <a:solidFill>
                  <a:srgbClr val="000000"/>
                </a:solidFill>
              </a:rPr>
              <a:t>=80 </a:t>
            </a:r>
            <a:r>
              <a:rPr lang="en-US" sz="2800" b="0" cap="none" dirty="0" err="1" smtClean="0">
                <a:solidFill>
                  <a:srgbClr val="000000"/>
                </a:solidFill>
              </a:rPr>
              <a:t>pb</a:t>
            </a:r>
            <a:endParaRPr kumimoji="0" lang="en-US" sz="2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61462" y="11294371"/>
            <a:ext cx="6063555" cy="5745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0.0035 fb</a:t>
            </a:r>
            <a:r>
              <a:rPr kumimoji="0" lang="en-US" sz="2400" b="1" i="1" u="none" strike="noStrike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-1</a:t>
            </a:r>
            <a:r>
              <a:rPr kumimoji="0" lang="en-US" sz="24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Wingdings"/>
              </a:rPr>
              <a:t> O(100) reconstruct events</a:t>
            </a:r>
            <a:endParaRPr kumimoji="0" lang="en-US" sz="24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3278269" y="7166899"/>
            <a:ext cx="6266400" cy="4688778"/>
            <a:chOff x="13038492" y="7216100"/>
            <a:chExt cx="7922786" cy="5928170"/>
          </a:xfrm>
        </p:grpSpPr>
        <p:sp>
          <p:nvSpPr>
            <p:cNvPr id="23" name="Rectangle 22"/>
            <p:cNvSpPr/>
            <p:nvPr/>
          </p:nvSpPr>
          <p:spPr>
            <a:xfrm>
              <a:off x="14446036" y="8815632"/>
              <a:ext cx="4863451" cy="69762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406044" y="7216100"/>
              <a:ext cx="6498315" cy="501798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3038492" y="12417891"/>
              <a:ext cx="7922786" cy="7263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20 fb</a:t>
              </a:r>
              <a:r>
                <a:rPr kumimoji="0" lang="en-US" sz="2400" b="1" i="1" u="none" strike="noStrike" cap="none" spc="0" normalizeH="0" baseline="3000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-1</a:t>
              </a:r>
              <a:r>
                <a:rPr kumimoji="0" lang="en-US" sz="2400" b="1" i="1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kumimoji="0" lang="en-US" sz="2400" b="1" i="1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Wingdings"/>
                </a:rPr>
                <a:t> </a:t>
              </a:r>
              <a:r>
                <a:rPr kumimoji="0" lang="en-US" sz="2400" b="1" i="1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O(10.000) reconstructed events</a:t>
              </a:r>
              <a:endParaRPr kumimoji="0" lang="en-US" sz="2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6" name="Right Arrow 25"/>
          <p:cNvSpPr/>
          <p:nvPr/>
        </p:nvSpPr>
        <p:spPr>
          <a:xfrm>
            <a:off x="10932853" y="5858310"/>
            <a:ext cx="1812300" cy="1385808"/>
          </a:xfrm>
          <a:prstGeom prst="rightArrow">
            <a:avLst/>
          </a:prstGeom>
          <a:solidFill>
            <a:srgbClr val="E3D88A"/>
          </a:solidFill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asted-image.png" descr="pasted-image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829" y="4055672"/>
            <a:ext cx="2772123" cy="1251231"/>
          </a:xfrm>
          <a:prstGeom prst="rect">
            <a:avLst/>
          </a:prstGeom>
          <a:ln w="12700"/>
        </p:spPr>
      </p:pic>
      <p:sp>
        <p:nvSpPr>
          <p:cNvPr id="30" name="TextBox 29"/>
          <p:cNvSpPr txBox="1"/>
          <p:nvPr/>
        </p:nvSpPr>
        <p:spPr>
          <a:xfrm>
            <a:off x="6998760" y="5299182"/>
            <a:ext cx="2774192" cy="1590179"/>
          </a:xfrm>
          <a:prstGeom prst="rect">
            <a:avLst/>
          </a:prstGeom>
          <a:solidFill>
            <a:srgbClr val="DF1B3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nl-NL" sz="18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Lepton+jets</a:t>
            </a:r>
            <a:r>
              <a:rPr kumimoji="0" lang="nl-NL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analysis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nl-NL" sz="1800" b="0" i="0" cap="none" dirty="0" err="1" smtClean="0">
                <a:solidFill>
                  <a:srgbClr val="FFFFFF"/>
                </a:solidFill>
              </a:rPr>
              <a:t>Dilepton</a:t>
            </a:r>
            <a:r>
              <a:rPr lang="nl-NL" sz="1800" b="0" i="0" cap="none" dirty="0" smtClean="0">
                <a:solidFill>
                  <a:srgbClr val="FFFFFF"/>
                </a:solidFill>
              </a:rPr>
              <a:t> analysis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nl-NL" sz="1800" b="0" i="0" cap="none" dirty="0" err="1" smtClean="0">
                <a:solidFill>
                  <a:srgbClr val="FFFFFF"/>
                </a:solidFill>
              </a:rPr>
              <a:t>Tau+jets</a:t>
            </a:r>
            <a:r>
              <a:rPr lang="nl-NL" sz="1800" b="0" i="0" cap="none" dirty="0" smtClean="0">
                <a:solidFill>
                  <a:srgbClr val="FFFFFF"/>
                </a:solidFill>
              </a:rPr>
              <a:t> analysis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nl-NL" sz="18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Convenership</a:t>
            </a:r>
            <a:r>
              <a:rPr lang="nl-NL" sz="1800" b="0" i="0" cap="none" dirty="0" err="1" smtClean="0">
                <a:solidFill>
                  <a:srgbClr val="FFFFFF"/>
                </a:solidFill>
              </a:rPr>
              <a:t>s</a:t>
            </a:r>
            <a:r>
              <a:rPr lang="nl-NL" sz="1800" b="0" i="0" cap="none" dirty="0" smtClean="0">
                <a:solidFill>
                  <a:srgbClr val="FFFFFF"/>
                </a:solidFill>
              </a:rPr>
              <a:t>,</a:t>
            </a:r>
            <a:br>
              <a:rPr lang="nl-NL" sz="1800" b="0" i="0" cap="none" dirty="0" smtClean="0">
                <a:solidFill>
                  <a:srgbClr val="FFFFFF"/>
                </a:solidFill>
              </a:rPr>
            </a:br>
            <a:r>
              <a:rPr lang="nl-NL" sz="1800" b="0" i="0" cap="none" dirty="0" smtClean="0">
                <a:solidFill>
                  <a:srgbClr val="FFFFFF"/>
                </a:solidFill>
              </a:rPr>
              <a:t>paper editors</a:t>
            </a:r>
            <a:endParaRPr kumimoji="0" lang="nl-NL" sz="18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9145367" y="5090635"/>
            <a:ext cx="2698626" cy="3060584"/>
            <a:chOff x="19145366" y="4013965"/>
            <a:chExt cx="2698626" cy="3060584"/>
          </a:xfrm>
        </p:grpSpPr>
        <p:pic>
          <p:nvPicPr>
            <p:cNvPr id="31" name="pasted-image.png" descr="pasted-image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45367" y="4013965"/>
              <a:ext cx="2697604" cy="1217596"/>
            </a:xfrm>
            <a:prstGeom prst="rect">
              <a:avLst/>
            </a:prstGeom>
            <a:ln w="12700"/>
          </p:spPr>
        </p:pic>
        <p:sp>
          <p:nvSpPr>
            <p:cNvPr id="32" name="TextBox 31"/>
            <p:cNvSpPr txBox="1"/>
            <p:nvPr/>
          </p:nvSpPr>
          <p:spPr>
            <a:xfrm>
              <a:off x="19145366" y="5207371"/>
              <a:ext cx="2698626" cy="1867178"/>
            </a:xfrm>
            <a:prstGeom prst="rect">
              <a:avLst/>
            </a:prstGeom>
            <a:solidFill>
              <a:srgbClr val="DF1B3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57200" marR="0" indent="-457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kumimoji="0" lang="nl-NL" sz="18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  <a:t>NLO </a:t>
              </a:r>
              <a:r>
                <a:rPr kumimoji="0" lang="nl-NL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  <a:t>interpretation</a:t>
              </a:r>
              <a:r>
                <a:rPr kumimoji="0" lang="nl-NL" sz="18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  <a:t/>
              </a:r>
              <a:br>
                <a:rPr kumimoji="0" lang="nl-NL" sz="18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</a:br>
              <a:r>
                <a:rPr kumimoji="0" lang="nl-NL" sz="18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  <a:t>of </a:t>
              </a:r>
              <a:r>
                <a:rPr kumimoji="0" lang="nl-NL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  <a:t>polarized</a:t>
              </a:r>
              <a:r>
                <a:rPr kumimoji="0" lang="nl-NL" sz="18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  <a:t> top</a:t>
              </a:r>
              <a:br>
                <a:rPr kumimoji="0" lang="nl-NL" sz="18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</a:br>
              <a:r>
                <a:rPr kumimoji="0" lang="nl-NL" sz="18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  <a:t>quark </a:t>
              </a:r>
              <a:r>
                <a:rPr kumimoji="0" lang="nl-NL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"/>
                </a:rPr>
                <a:t>production</a:t>
              </a:r>
              <a:endParaRPr kumimoji="0" lang="nl-NL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endParaRPr>
            </a:p>
            <a:p>
              <a:pPr marL="457200" marR="0" indent="-457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lang="nl-NL" sz="1800" b="0" i="0" cap="none" dirty="0" smtClean="0">
                  <a:solidFill>
                    <a:srgbClr val="FFFFFF"/>
                  </a:solidFill>
                </a:rPr>
                <a:t>Joint project</a:t>
              </a:r>
              <a:br>
                <a:rPr lang="nl-NL" sz="1800" b="0" i="0" cap="none" dirty="0" smtClean="0">
                  <a:solidFill>
                    <a:srgbClr val="FFFFFF"/>
                  </a:solidFill>
                </a:rPr>
              </a:br>
              <a:r>
                <a:rPr lang="nl-NL" sz="1800" b="0" i="0" cap="none" dirty="0" err="1" smtClean="0">
                  <a:solidFill>
                    <a:srgbClr val="FFFFFF"/>
                  </a:solidFill>
                </a:rPr>
                <a:t>with</a:t>
              </a:r>
              <a:r>
                <a:rPr lang="nl-NL" sz="1800" b="0" i="0" cap="none" dirty="0" smtClean="0">
                  <a:solidFill>
                    <a:srgbClr val="FFFFFF"/>
                  </a:solidFill>
                </a:rPr>
                <a:t> Nikhef </a:t>
              </a:r>
              <a:r>
                <a:rPr lang="nl-NL" sz="1800" b="0" i="0" cap="none" dirty="0" err="1" smtClean="0">
                  <a:solidFill>
                    <a:srgbClr val="FFFFFF"/>
                  </a:solidFill>
                </a:rPr>
                <a:t>theory</a:t>
              </a:r>
              <a:r>
                <a:rPr lang="nl-NL" sz="1800" b="0" i="0" cap="none" dirty="0" smtClean="0">
                  <a:solidFill>
                    <a:srgbClr val="FFFFFF"/>
                  </a:solidFill>
                </a:rPr>
                <a:t/>
              </a:r>
              <a:br>
                <a:rPr lang="nl-NL" sz="1800" b="0" i="0" cap="none" dirty="0" smtClean="0">
                  <a:solidFill>
                    <a:srgbClr val="FFFFFF"/>
                  </a:solidFill>
                </a:rPr>
              </a:br>
              <a:r>
                <a:rPr lang="nl-NL" sz="1800" b="0" i="0" cap="none" dirty="0" err="1" smtClean="0">
                  <a:solidFill>
                    <a:srgbClr val="FFFFFF"/>
                  </a:solidFill>
                </a:rPr>
                <a:t>department</a:t>
              </a:r>
              <a:endParaRPr kumimoji="0" lang="nl-NL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3743880" y="3576884"/>
            <a:ext cx="5144096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cap="none" dirty="0">
                <a:solidFill>
                  <a:srgbClr val="000000"/>
                </a:solidFill>
              </a:rPr>
              <a:t>p</a:t>
            </a:r>
            <a:r>
              <a:rPr lang="en-US" sz="2800" cap="none" dirty="0" smtClean="0">
                <a:solidFill>
                  <a:srgbClr val="000000"/>
                </a:solidFill>
              </a:rPr>
              <a:t>olarized single top production</a:t>
            </a: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79831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tlas_recfa2018_v9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="" xmlns:thm15="http://schemas.microsoft.com/office/thememl/2012/main" name="WT_NIKHEF_PRESENTATIE-TEMPLATE" id="{EACE4005-861C-BF4A-97C0-554FE5B33ECB}" vid="{739EF6AC-5BCB-6E47-A47D-B75394F75436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atlas_recfa2018_v9.potx</Template>
  <TotalTime>2923</TotalTime>
  <Words>2833</Words>
  <Application>Microsoft Macintosh PowerPoint</Application>
  <PresentationFormat>Custom</PresentationFormat>
  <Paragraphs>549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atlas_recfa2018_v9</vt:lpstr>
      <vt:lpstr>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Paola Grosso</cp:lastModifiedBy>
  <cp:revision>156</cp:revision>
  <dcterms:created xsi:type="dcterms:W3CDTF">2018-04-19T08:20:54Z</dcterms:created>
  <dcterms:modified xsi:type="dcterms:W3CDTF">2018-10-19T05:57:36Z</dcterms:modified>
</cp:coreProperties>
</file>