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4.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6.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7.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0" r:id="rId1"/>
    <p:sldMasterId id="2147484045" r:id="rId2"/>
    <p:sldMasterId id="2147483757" r:id="rId3"/>
    <p:sldMasterId id="2147483788" r:id="rId4"/>
    <p:sldMasterId id="2147483815" r:id="rId5"/>
    <p:sldMasterId id="2147483893" r:id="rId6"/>
    <p:sldMasterId id="2147483928" r:id="rId7"/>
    <p:sldMasterId id="2147483931" r:id="rId8"/>
    <p:sldMasterId id="2147483934" r:id="rId9"/>
    <p:sldMasterId id="2147483949" r:id="rId10"/>
    <p:sldMasterId id="2147483962" r:id="rId11"/>
    <p:sldMasterId id="2147483966" r:id="rId12"/>
    <p:sldMasterId id="2147484020" r:id="rId13"/>
    <p:sldMasterId id="2147484035" r:id="rId14"/>
    <p:sldMasterId id="2147484059" r:id="rId15"/>
    <p:sldMasterId id="2147484082" r:id="rId16"/>
    <p:sldMasterId id="2147484103" r:id="rId17"/>
    <p:sldMasterId id="2147484108" r:id="rId18"/>
    <p:sldMasterId id="2147484117" r:id="rId19"/>
  </p:sldMasterIdLst>
  <p:notesMasterIdLst>
    <p:notesMasterId r:id="rId85"/>
  </p:notesMasterIdLst>
  <p:handoutMasterIdLst>
    <p:handoutMasterId r:id="rId86"/>
  </p:handoutMasterIdLst>
  <p:sldIdLst>
    <p:sldId id="1302" r:id="rId20"/>
    <p:sldId id="1178" r:id="rId21"/>
    <p:sldId id="1183" r:id="rId22"/>
    <p:sldId id="1184" r:id="rId23"/>
    <p:sldId id="1185" r:id="rId24"/>
    <p:sldId id="1194" r:id="rId25"/>
    <p:sldId id="1303" r:id="rId26"/>
    <p:sldId id="1187" r:id="rId27"/>
    <p:sldId id="1188" r:id="rId28"/>
    <p:sldId id="1189" r:id="rId29"/>
    <p:sldId id="1191" r:id="rId30"/>
    <p:sldId id="1306" r:id="rId31"/>
    <p:sldId id="1305" r:id="rId32"/>
    <p:sldId id="1199" r:id="rId33"/>
    <p:sldId id="1360" r:id="rId34"/>
    <p:sldId id="1359" r:id="rId35"/>
    <p:sldId id="1362" r:id="rId36"/>
    <p:sldId id="1398" r:id="rId37"/>
    <p:sldId id="1399" r:id="rId38"/>
    <p:sldId id="1400" r:id="rId39"/>
    <p:sldId id="1401" r:id="rId40"/>
    <p:sldId id="1414" r:id="rId41"/>
    <p:sldId id="1415" r:id="rId42"/>
    <p:sldId id="1407" r:id="rId43"/>
    <p:sldId id="1408" r:id="rId44"/>
    <p:sldId id="1409" r:id="rId45"/>
    <p:sldId id="1402" r:id="rId46"/>
    <p:sldId id="1403" r:id="rId47"/>
    <p:sldId id="1404" r:id="rId48"/>
    <p:sldId id="1405" r:id="rId49"/>
    <p:sldId id="1406" r:id="rId50"/>
    <p:sldId id="1410" r:id="rId51"/>
    <p:sldId id="1412" r:id="rId52"/>
    <p:sldId id="1413" r:id="rId53"/>
    <p:sldId id="1395" r:id="rId54"/>
    <p:sldId id="1396" r:id="rId55"/>
    <p:sldId id="1258" r:id="rId56"/>
    <p:sldId id="1307" r:id="rId57"/>
    <p:sldId id="1364" r:id="rId58"/>
    <p:sldId id="1179" r:id="rId59"/>
    <p:sldId id="1308" r:id="rId60"/>
    <p:sldId id="1363" r:id="rId61"/>
    <p:sldId id="1365" r:id="rId62"/>
    <p:sldId id="1366" r:id="rId63"/>
    <p:sldId id="1345" r:id="rId64"/>
    <p:sldId id="1346" r:id="rId65"/>
    <p:sldId id="1350" r:id="rId66"/>
    <p:sldId id="1394" r:id="rId67"/>
    <p:sldId id="1367" r:id="rId68"/>
    <p:sldId id="1417" r:id="rId69"/>
    <p:sldId id="1418" r:id="rId70"/>
    <p:sldId id="1419" r:id="rId71"/>
    <p:sldId id="1420" r:id="rId72"/>
    <p:sldId id="1421" r:id="rId73"/>
    <p:sldId id="1422" r:id="rId74"/>
    <p:sldId id="1423" r:id="rId75"/>
    <p:sldId id="1424" r:id="rId76"/>
    <p:sldId id="1437" r:id="rId77"/>
    <p:sldId id="1438" r:id="rId78"/>
    <p:sldId id="1441" r:id="rId79"/>
    <p:sldId id="1442" r:id="rId80"/>
    <p:sldId id="1444" r:id="rId81"/>
    <p:sldId id="1443" r:id="rId82"/>
    <p:sldId id="1440" r:id="rId83"/>
    <p:sldId id="1445" r:id="rId84"/>
  </p:sldIdLst>
  <p:sldSz cx="9144000" cy="6858000" type="screen4x3"/>
  <p:notesSz cx="7099300" cy="10234613"/>
  <p:defaultTex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00"/>
    <a:srgbClr val="0033CC"/>
    <a:srgbClr val="23388F"/>
    <a:srgbClr val="0C30A5"/>
    <a:srgbClr val="A9FE00"/>
    <a:srgbClr val="ABC5FF"/>
    <a:srgbClr val="0000FF"/>
    <a:srgbClr val="E5F3EE"/>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8" autoAdjust="0"/>
    <p:restoredTop sz="92515" autoAdjust="0"/>
  </p:normalViewPr>
  <p:slideViewPr>
    <p:cSldViewPr snapToGrid="0">
      <p:cViewPr>
        <p:scale>
          <a:sx n="60" d="100"/>
          <a:sy n="60" d="100"/>
        </p:scale>
        <p:origin x="-1148" y="-316"/>
      </p:cViewPr>
      <p:guideLst>
        <p:guide orient="horz" pos="2245"/>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Grid="0">
      <p:cViewPr varScale="1">
        <p:scale>
          <a:sx n="48" d="100"/>
          <a:sy n="48" d="100"/>
        </p:scale>
        <p:origin x="-2462" y="-6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presProps" Target="presProps.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bwMode="auto">
          <a:xfrm>
            <a:off x="0" y="0"/>
            <a:ext cx="3048000" cy="471488"/>
          </a:xfrm>
          <a:prstGeom prst="rect">
            <a:avLst/>
          </a:prstGeom>
          <a:noFill/>
          <a:ln w="9525">
            <a:noFill/>
            <a:miter lim="800000"/>
            <a:headEnd/>
            <a:tailEnd/>
          </a:ln>
          <a:effectLst/>
        </p:spPr>
        <p:txBody>
          <a:bodyPr vert="horz" wrap="square" lIns="94950" tIns="47476" rIns="94950" bIns="47476" numCol="1" anchor="t" anchorCtr="0" compatLnSpc="1">
            <a:prstTxWarp prst="textNoShape">
              <a:avLst/>
            </a:prstTxWarp>
          </a:bodyPr>
          <a:lstStyle>
            <a:lvl1pPr defTabSz="949325">
              <a:defRPr sz="1200"/>
            </a:lvl1pPr>
          </a:lstStyle>
          <a:p>
            <a:endParaRPr lang="en-US"/>
          </a:p>
        </p:txBody>
      </p:sp>
      <p:sp>
        <p:nvSpPr>
          <p:cNvPr id="217091" name="Rectangle 3"/>
          <p:cNvSpPr>
            <a:spLocks noGrp="1" noChangeArrowheads="1"/>
          </p:cNvSpPr>
          <p:nvPr>
            <p:ph type="dt" sz="quarter" idx="1"/>
          </p:nvPr>
        </p:nvSpPr>
        <p:spPr bwMode="auto">
          <a:xfrm>
            <a:off x="4010025" y="0"/>
            <a:ext cx="3049588" cy="471488"/>
          </a:xfrm>
          <a:prstGeom prst="rect">
            <a:avLst/>
          </a:prstGeom>
          <a:noFill/>
          <a:ln w="9525">
            <a:noFill/>
            <a:miter lim="800000"/>
            <a:headEnd/>
            <a:tailEnd/>
          </a:ln>
          <a:effectLst/>
        </p:spPr>
        <p:txBody>
          <a:bodyPr vert="horz" wrap="square" lIns="94950" tIns="47476" rIns="94950" bIns="47476" numCol="1" anchor="t" anchorCtr="0" compatLnSpc="1">
            <a:prstTxWarp prst="textNoShape">
              <a:avLst/>
            </a:prstTxWarp>
          </a:bodyPr>
          <a:lstStyle>
            <a:lvl1pPr algn="r" defTabSz="949325">
              <a:defRPr sz="1200"/>
            </a:lvl1pPr>
          </a:lstStyle>
          <a:p>
            <a:endParaRPr lang="en-US"/>
          </a:p>
        </p:txBody>
      </p:sp>
      <p:sp>
        <p:nvSpPr>
          <p:cNvPr id="217092" name="Rectangle 4"/>
          <p:cNvSpPr>
            <a:spLocks noGrp="1" noChangeArrowheads="1"/>
          </p:cNvSpPr>
          <p:nvPr>
            <p:ph type="ftr" sz="quarter" idx="2"/>
          </p:nvPr>
        </p:nvSpPr>
        <p:spPr bwMode="auto">
          <a:xfrm>
            <a:off x="0" y="9709150"/>
            <a:ext cx="3048000" cy="549275"/>
          </a:xfrm>
          <a:prstGeom prst="rect">
            <a:avLst/>
          </a:prstGeom>
          <a:noFill/>
          <a:ln w="9525">
            <a:noFill/>
            <a:miter lim="800000"/>
            <a:headEnd/>
            <a:tailEnd/>
          </a:ln>
          <a:effectLst/>
        </p:spPr>
        <p:txBody>
          <a:bodyPr vert="horz" wrap="square" lIns="94950" tIns="47476" rIns="94950" bIns="47476" numCol="1" anchor="b" anchorCtr="0" compatLnSpc="1">
            <a:prstTxWarp prst="textNoShape">
              <a:avLst/>
            </a:prstTxWarp>
          </a:bodyPr>
          <a:lstStyle>
            <a:lvl1pPr defTabSz="949325">
              <a:defRPr sz="1200"/>
            </a:lvl1pPr>
          </a:lstStyle>
          <a:p>
            <a:endParaRPr lang="en-US"/>
          </a:p>
        </p:txBody>
      </p:sp>
      <p:sp>
        <p:nvSpPr>
          <p:cNvPr id="217093" name="Rectangle 5"/>
          <p:cNvSpPr>
            <a:spLocks noGrp="1" noChangeArrowheads="1"/>
          </p:cNvSpPr>
          <p:nvPr>
            <p:ph type="sldNum" sz="quarter" idx="3"/>
          </p:nvPr>
        </p:nvSpPr>
        <p:spPr bwMode="auto">
          <a:xfrm>
            <a:off x="4010025" y="9709150"/>
            <a:ext cx="3049588" cy="549275"/>
          </a:xfrm>
          <a:prstGeom prst="rect">
            <a:avLst/>
          </a:prstGeom>
          <a:noFill/>
          <a:ln w="9525">
            <a:noFill/>
            <a:miter lim="800000"/>
            <a:headEnd/>
            <a:tailEnd/>
          </a:ln>
          <a:effectLst/>
        </p:spPr>
        <p:txBody>
          <a:bodyPr vert="horz" wrap="square" lIns="94950" tIns="47476" rIns="94950" bIns="47476" numCol="1" anchor="b" anchorCtr="0" compatLnSpc="1">
            <a:prstTxWarp prst="textNoShape">
              <a:avLst/>
            </a:prstTxWarp>
          </a:bodyPr>
          <a:lstStyle>
            <a:lvl1pPr algn="r" defTabSz="949325">
              <a:defRPr sz="1200"/>
            </a:lvl1pPr>
          </a:lstStyle>
          <a:p>
            <a:fld id="{C6B5E852-0091-43F4-9E06-9FD67948804D}" type="slidenum">
              <a:rPr lang="en-US"/>
              <a:pPr/>
              <a:t>‹#›</a:t>
            </a:fld>
            <a:endParaRPr lang="en-US"/>
          </a:p>
        </p:txBody>
      </p:sp>
    </p:spTree>
    <p:extLst>
      <p:ext uri="{BB962C8B-B14F-4D97-AF65-F5344CB8AC3E}">
        <p14:creationId xmlns:p14="http://schemas.microsoft.com/office/powerpoint/2010/main" val="927371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4654" tIns="47325" rIns="94654" bIns="47325" numCol="1" anchor="t" anchorCtr="0" compatLnSpc="1">
            <a:prstTxWarp prst="textNoShape">
              <a:avLst/>
            </a:prstTxWarp>
          </a:bodyPr>
          <a:lstStyle>
            <a:lvl1pPr defTabSz="947738">
              <a:defRPr sz="1200" b="0"/>
            </a:lvl1pPr>
          </a:lstStyle>
          <a:p>
            <a:endParaRPr lang="en-US"/>
          </a:p>
        </p:txBody>
      </p:sp>
      <p:sp>
        <p:nvSpPr>
          <p:cNvPr id="5123" name="Rectangle 3"/>
          <p:cNvSpPr>
            <a:spLocks noGrp="1" noChangeArrowheads="1"/>
          </p:cNvSpPr>
          <p:nvPr>
            <p:ph type="dt" idx="1"/>
          </p:nvPr>
        </p:nvSpPr>
        <p:spPr bwMode="auto">
          <a:xfrm>
            <a:off x="4021138" y="0"/>
            <a:ext cx="3078162" cy="511175"/>
          </a:xfrm>
          <a:prstGeom prst="rect">
            <a:avLst/>
          </a:prstGeom>
          <a:noFill/>
          <a:ln w="9525">
            <a:noFill/>
            <a:miter lim="800000"/>
            <a:headEnd/>
            <a:tailEnd/>
          </a:ln>
          <a:effectLst/>
        </p:spPr>
        <p:txBody>
          <a:bodyPr vert="horz" wrap="square" lIns="94654" tIns="47325" rIns="94654" bIns="47325" numCol="1" anchor="t" anchorCtr="0" compatLnSpc="1">
            <a:prstTxWarp prst="textNoShape">
              <a:avLst/>
            </a:prstTxWarp>
          </a:bodyPr>
          <a:lstStyle>
            <a:lvl1pPr algn="r" defTabSz="947738">
              <a:defRPr sz="1200" b="0"/>
            </a:lvl1pPr>
          </a:lstStyle>
          <a:p>
            <a:endParaRPr lang="en-US"/>
          </a:p>
        </p:txBody>
      </p:sp>
      <p:sp>
        <p:nvSpPr>
          <p:cNvPr id="5124" name="Rectangle 4"/>
          <p:cNvSpPr>
            <a:spLocks noGrp="1" noRot="1" noChangeAspect="1" noChangeArrowheads="1" noTextEdit="1"/>
          </p:cNvSpPr>
          <p:nvPr>
            <p:ph type="sldImg" idx="2"/>
          </p:nvPr>
        </p:nvSpPr>
        <p:spPr bwMode="auto">
          <a:xfrm>
            <a:off x="993775" y="768350"/>
            <a:ext cx="5118100" cy="383857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47738" y="4859338"/>
            <a:ext cx="5203825" cy="4606925"/>
          </a:xfrm>
          <a:prstGeom prst="rect">
            <a:avLst/>
          </a:prstGeom>
          <a:noFill/>
          <a:ln w="9525">
            <a:noFill/>
            <a:miter lim="800000"/>
            <a:headEnd/>
            <a:tailEnd/>
          </a:ln>
          <a:effectLst/>
        </p:spPr>
        <p:txBody>
          <a:bodyPr vert="horz" wrap="square" lIns="94654" tIns="47325" rIns="94654" bIns="473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723438"/>
            <a:ext cx="3078163" cy="511175"/>
          </a:xfrm>
          <a:prstGeom prst="rect">
            <a:avLst/>
          </a:prstGeom>
          <a:noFill/>
          <a:ln w="9525">
            <a:noFill/>
            <a:miter lim="800000"/>
            <a:headEnd/>
            <a:tailEnd/>
          </a:ln>
          <a:effectLst/>
        </p:spPr>
        <p:txBody>
          <a:bodyPr vert="horz" wrap="square" lIns="94654" tIns="47325" rIns="94654" bIns="47325" numCol="1" anchor="b" anchorCtr="0" compatLnSpc="1">
            <a:prstTxWarp prst="textNoShape">
              <a:avLst/>
            </a:prstTxWarp>
          </a:bodyPr>
          <a:lstStyle>
            <a:lvl1pPr defTabSz="947738">
              <a:defRPr sz="1200" b="0"/>
            </a:lvl1pPr>
          </a:lstStyle>
          <a:p>
            <a:endParaRPr lang="en-US"/>
          </a:p>
        </p:txBody>
      </p:sp>
      <p:sp>
        <p:nvSpPr>
          <p:cNvPr id="5127" name="Rectangle 7"/>
          <p:cNvSpPr>
            <a:spLocks noGrp="1" noChangeArrowheads="1"/>
          </p:cNvSpPr>
          <p:nvPr>
            <p:ph type="sldNum" sz="quarter" idx="5"/>
          </p:nvPr>
        </p:nvSpPr>
        <p:spPr bwMode="auto">
          <a:xfrm>
            <a:off x="4021138" y="9723438"/>
            <a:ext cx="3078162" cy="511175"/>
          </a:xfrm>
          <a:prstGeom prst="rect">
            <a:avLst/>
          </a:prstGeom>
          <a:noFill/>
          <a:ln w="9525">
            <a:noFill/>
            <a:miter lim="800000"/>
            <a:headEnd/>
            <a:tailEnd/>
          </a:ln>
          <a:effectLst/>
        </p:spPr>
        <p:txBody>
          <a:bodyPr vert="horz" wrap="square" lIns="94654" tIns="47325" rIns="94654" bIns="47325" numCol="1" anchor="b" anchorCtr="0" compatLnSpc="1">
            <a:prstTxWarp prst="textNoShape">
              <a:avLst/>
            </a:prstTxWarp>
          </a:bodyPr>
          <a:lstStyle>
            <a:lvl1pPr algn="r" defTabSz="947738">
              <a:defRPr sz="1200" b="0"/>
            </a:lvl1pPr>
          </a:lstStyle>
          <a:p>
            <a:fld id="{2C2D0228-BB61-40C2-BD8F-6D458FEDA816}" type="slidenum">
              <a:rPr lang="en-US"/>
              <a:pPr/>
              <a:t>‹#›</a:t>
            </a:fld>
            <a:endParaRPr lang="en-US"/>
          </a:p>
        </p:txBody>
      </p:sp>
    </p:spTree>
    <p:extLst>
      <p:ext uri="{BB962C8B-B14F-4D97-AF65-F5344CB8AC3E}">
        <p14:creationId xmlns:p14="http://schemas.microsoft.com/office/powerpoint/2010/main" val="2839655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8100" cy="3838575"/>
          </a:xfrm>
        </p:spPr>
      </p:sp>
      <p:sp>
        <p:nvSpPr>
          <p:cNvPr id="3" name="Notes Placeholder 2"/>
          <p:cNvSpPr>
            <a:spLocks noGrp="1"/>
          </p:cNvSpPr>
          <p:nvPr>
            <p:ph type="body" idx="1"/>
          </p:nvPr>
        </p:nvSpPr>
        <p:spPr/>
        <p:txBody>
          <a:bodyPr/>
          <a:lstStyle/>
          <a:p>
            <a:r>
              <a:rPr lang="en-US" dirty="0" smtClean="0"/>
              <a:t>While the LHC is a perfect discovery machine, and reaches already a remarkable precision for the studies, a different type of accelerator can even do better.</a:t>
            </a:r>
          </a:p>
          <a:p>
            <a:r>
              <a:rPr lang="en-GB" dirty="0" smtClean="0"/>
              <a:t>This is because the LHC collides protons, which are composite particles. When you collide electrons with their antimatter twins positrons, this opens the door for much higher precision in the physics analysis.</a:t>
            </a:r>
            <a:endParaRPr lang="en-GB" sz="100" dirty="0"/>
          </a:p>
          <a:p>
            <a:endParaRPr lang="en-US" dirty="0"/>
          </a:p>
        </p:txBody>
      </p:sp>
      <p:sp>
        <p:nvSpPr>
          <p:cNvPr id="4" name="Slide Number Placeholder 3"/>
          <p:cNvSpPr>
            <a:spLocks noGrp="1"/>
          </p:cNvSpPr>
          <p:nvPr>
            <p:ph type="sldNum" sz="quarter" idx="10"/>
          </p:nvPr>
        </p:nvSpPr>
        <p:spPr/>
        <p:txBody>
          <a:bodyPr/>
          <a:lstStyle/>
          <a:p>
            <a:fld id="{7F3E8146-905A-064D-8A48-75EB29CC0F7B}" type="slidenum">
              <a:rPr lang="en-US" smtClean="0"/>
              <a:t>13</a:t>
            </a:fld>
            <a:endParaRPr lang="en-US"/>
          </a:p>
        </p:txBody>
      </p:sp>
    </p:spTree>
    <p:extLst>
      <p:ext uri="{BB962C8B-B14F-4D97-AF65-F5344CB8AC3E}">
        <p14:creationId xmlns:p14="http://schemas.microsoft.com/office/powerpoint/2010/main" val="390606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8100" cy="3838575"/>
          </a:xfrm>
        </p:spPr>
      </p:sp>
      <p:sp>
        <p:nvSpPr>
          <p:cNvPr id="3" name="Notes Placeholder 2"/>
          <p:cNvSpPr>
            <a:spLocks noGrp="1"/>
          </p:cNvSpPr>
          <p:nvPr>
            <p:ph type="body" idx="1"/>
          </p:nvPr>
        </p:nvSpPr>
        <p:spPr/>
        <p:txBody>
          <a:bodyPr/>
          <a:lstStyle/>
          <a:p>
            <a:r>
              <a:rPr lang="de-AT" dirty="0" smtClean="0"/>
              <a:t>Check with Katsunobu to</a:t>
            </a:r>
            <a:r>
              <a:rPr lang="de-AT" baseline="0" dirty="0" smtClean="0"/>
              <a:t> have latest layout.</a:t>
            </a:r>
          </a:p>
          <a:p>
            <a:r>
              <a:rPr lang="de-AT" baseline="0" dirty="0" smtClean="0"/>
              <a:t>Check with detector people if 9 m offset is acceptable for ee detector</a:t>
            </a:r>
            <a:endParaRPr lang="en-GB" dirty="0"/>
          </a:p>
        </p:txBody>
      </p:sp>
      <p:sp>
        <p:nvSpPr>
          <p:cNvPr id="4" name="Slide Number Placeholder 3"/>
          <p:cNvSpPr>
            <a:spLocks noGrp="1"/>
          </p:cNvSpPr>
          <p:nvPr>
            <p:ph type="sldNum" sz="quarter" idx="10"/>
          </p:nvPr>
        </p:nvSpPr>
        <p:spPr/>
        <p:txBody>
          <a:bodyPr/>
          <a:lstStyle/>
          <a:p>
            <a:fld id="{05604DCD-C511-4B12-9DBB-AC80DD19A492}" type="slidenum">
              <a:rPr lang="en-GB" smtClean="0"/>
              <a:pPr/>
              <a:t>18</a:t>
            </a:fld>
            <a:endParaRPr lang="en-GB"/>
          </a:p>
        </p:txBody>
      </p:sp>
    </p:spTree>
    <p:extLst>
      <p:ext uri="{BB962C8B-B14F-4D97-AF65-F5344CB8AC3E}">
        <p14:creationId xmlns:p14="http://schemas.microsoft.com/office/powerpoint/2010/main" val="379494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8100" cy="3838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D0228-BB61-40C2-BD8F-6D458FEDA816}" type="slidenum">
              <a:rPr lang="en-US" smtClean="0"/>
              <a:pPr/>
              <a:t>22</a:t>
            </a:fld>
            <a:endParaRPr lang="en-US"/>
          </a:p>
        </p:txBody>
      </p:sp>
    </p:spTree>
    <p:extLst>
      <p:ext uri="{BB962C8B-B14F-4D97-AF65-F5344CB8AC3E}">
        <p14:creationId xmlns:p14="http://schemas.microsoft.com/office/powerpoint/2010/main" val="254245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8100" cy="383857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436A42-879C-43C1-BC97-764A03B9F965}" type="slidenum">
              <a:rPr lang="en-GB" smtClean="0">
                <a:solidFill>
                  <a:prstClr val="black"/>
                </a:solidFill>
              </a:rPr>
              <a:pPr/>
              <a:t>45</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8100" cy="3838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604DCD-C511-4B12-9DBB-AC80DD19A492}" type="slidenum">
              <a:rPr lang="en-GB" smtClean="0"/>
              <a:pPr/>
              <a:t>59</a:t>
            </a:fld>
            <a:endParaRPr lang="en-GB"/>
          </a:p>
        </p:txBody>
      </p:sp>
    </p:spTree>
    <p:extLst>
      <p:ext uri="{BB962C8B-B14F-4D97-AF65-F5344CB8AC3E}">
        <p14:creationId xmlns:p14="http://schemas.microsoft.com/office/powerpoint/2010/main" val="23469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31.05.2018</a:t>
            </a:fld>
            <a:endParaRPr lang="en-GB" dirty="0">
              <a:solidFill>
                <a:prstClr val="black">
                  <a:tint val="75000"/>
                </a:prstClr>
              </a:solidFill>
            </a:endParaRPr>
          </a:p>
        </p:txBody>
      </p:sp>
      <p:sp>
        <p:nvSpPr>
          <p:cNvPr id="4" name="Slide Number Placeholder 3"/>
          <p:cNvSpPr>
            <a:spLocks noGrp="1"/>
          </p:cNvSpPr>
          <p:nvPr>
            <p:ph type="sldNum" sz="quarter" idx="12"/>
          </p:nvPr>
        </p:nvSpPr>
        <p:spPr>
          <a:xfrm>
            <a:off x="6210300" y="6356378"/>
            <a:ext cx="2133600" cy="365125"/>
          </a:xfrm>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11435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E140FC-0986-47E9-A9BB-F7E0B11724D3}" type="datetime1">
              <a:rPr lang="fr-CH" smtClean="0"/>
              <a:t>31.05.2018</a:t>
            </a:fld>
            <a:endParaRPr lang="en-US"/>
          </a:p>
        </p:txBody>
      </p:sp>
      <p:sp>
        <p:nvSpPr>
          <p:cNvPr id="6" name="Footer Placeholder 5"/>
          <p:cNvSpPr>
            <a:spLocks noGrp="1"/>
          </p:cNvSpPr>
          <p:nvPr>
            <p:ph type="ftr" sz="quarter" idx="11"/>
          </p:nvPr>
        </p:nvSpPr>
        <p:spPr/>
        <p:txBody>
          <a:bodyPr/>
          <a:lstStyle/>
          <a:p>
            <a:r>
              <a:rPr lang="en-US" smtClean="0"/>
              <a:t>Alain Blondel Future Lepton Colliders</a:t>
            </a:r>
            <a:endParaRPr lang="en-US"/>
          </a:p>
        </p:txBody>
      </p:sp>
      <p:sp>
        <p:nvSpPr>
          <p:cNvPr id="7" name="Slide Number Placeholder 6"/>
          <p:cNvSpPr>
            <a:spLocks noGrp="1"/>
          </p:cNvSpPr>
          <p:nvPr>
            <p:ph type="sldNum" sz="quarter" idx="12"/>
          </p:nvPr>
        </p:nvSpPr>
        <p:spPr/>
        <p:txBody>
          <a:bodyPr/>
          <a:lstStyle/>
          <a:p>
            <a:fld id="{2FC42A1A-D100-4AF6-AE62-708232007D2B}" type="slidenum">
              <a:rPr lang="en-US" smtClean="0"/>
              <a:t>‹#›</a:t>
            </a:fld>
            <a:endParaRPr lang="en-US"/>
          </a:p>
        </p:txBody>
      </p:sp>
    </p:spTree>
    <p:extLst>
      <p:ext uri="{BB962C8B-B14F-4D97-AF65-F5344CB8AC3E}">
        <p14:creationId xmlns:p14="http://schemas.microsoft.com/office/powerpoint/2010/main" val="17379283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744D3-C924-4423-BD9A-0C8F828714B8}" type="datetime1">
              <a:rPr lang="fr-CH" smtClean="0">
                <a:solidFill>
                  <a:prstClr val="black">
                    <a:tint val="75000"/>
                  </a:prstClr>
                </a:solidFill>
              </a:rPr>
              <a:t>31.05.2018</a:t>
            </a:fld>
            <a:endParaRPr lang="en-GB" dirty="0">
              <a:solidFill>
                <a:prstClr val="black">
                  <a:tint val="75000"/>
                </a:prstClr>
              </a:solidFill>
            </a:endParaRPr>
          </a:p>
        </p:txBody>
      </p:sp>
      <p:sp>
        <p:nvSpPr>
          <p:cNvPr id="4" name="Slide Number Placeholder 3"/>
          <p:cNvSpPr>
            <a:spLocks noGrp="1"/>
          </p:cNvSpPr>
          <p:nvPr>
            <p:ph type="sldNum" sz="quarter" idx="12"/>
          </p:nvPr>
        </p:nvSpPr>
        <p:spPr>
          <a:xfrm>
            <a:off x="6210300" y="6356374"/>
            <a:ext cx="2133600" cy="365125"/>
          </a:xfrm>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
        <p:nvSpPr>
          <p:cNvPr id="5" name="Footer Placeholder 4"/>
          <p:cNvSpPr>
            <a:spLocks noGrp="1"/>
          </p:cNvSpPr>
          <p:nvPr>
            <p:ph type="ftr" sz="quarter" idx="11"/>
          </p:nvPr>
        </p:nvSpPr>
        <p:spPr>
          <a:xfrm>
            <a:off x="1621971" y="6345488"/>
            <a:ext cx="6019800" cy="365125"/>
          </a:xfrm>
          <a:prstGeom prst="rect">
            <a:avLst/>
          </a:prstGeom>
        </p:spPr>
        <p:txBody>
          <a:bodyPr/>
          <a:lstStyle/>
          <a:p>
            <a:r>
              <a:rPr lang="en-US" smtClean="0">
                <a:solidFill>
                  <a:prstClr val="black">
                    <a:tint val="75000"/>
                  </a:prstClr>
                </a:solidFill>
              </a:rPr>
              <a:t>Alain Blondel Future Lepton Colliders</a:t>
            </a:r>
            <a:endParaRPr lang="en-GB">
              <a:solidFill>
                <a:prstClr val="black">
                  <a:tint val="75000"/>
                </a:prstClr>
              </a:solidFill>
            </a:endParaRPr>
          </a:p>
        </p:txBody>
      </p:sp>
    </p:spTree>
    <p:extLst>
      <p:ext uri="{BB962C8B-B14F-4D97-AF65-F5344CB8AC3E}">
        <p14:creationId xmlns:p14="http://schemas.microsoft.com/office/powerpoint/2010/main" val="321255520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a:xfrm>
            <a:off x="315685" y="1360714"/>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46D9819D-511D-4B1C-9A5D-1987B9823A7E}" type="datetime1">
              <a:rPr lang="fr-CH" smtClean="0">
                <a:solidFill>
                  <a:prstClr val="black">
                    <a:tint val="75000"/>
                  </a:prstClr>
                </a:solidFill>
              </a:rPr>
              <a:t>31.05.2018</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345066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0"/>
            <a:ext cx="9144000" cy="762000"/>
          </a:xfrm>
          <a:prstGeom prst="rect">
            <a:avLst/>
          </a:prstGeom>
          <a:gradFill rotWithShape="1">
            <a:gsLst>
              <a:gs pos="0">
                <a:srgbClr val="003368"/>
              </a:gs>
              <a:gs pos="100000">
                <a:srgbClr val="003368">
                  <a:gamma/>
                  <a:tint val="45490"/>
                  <a:invGamma/>
                </a:srgbClr>
              </a:gs>
            </a:gsLst>
            <a:lin ang="0" scaled="1"/>
          </a:gradFill>
          <a:ln w="9525">
            <a:noFill/>
            <a:miter lim="800000"/>
            <a:headEnd/>
            <a:tailEnd/>
          </a:ln>
          <a:effectLst/>
        </p:spPr>
        <p:txBody>
          <a:bodyPr wrap="none" lIns="91435" tIns="45718" rIns="91435" bIns="45718" anchor="ctr"/>
          <a:lstStyle/>
          <a:p>
            <a:pPr eaLnBrk="1" hangingPunct="1">
              <a:defRPr/>
            </a:pPr>
            <a:endParaRPr lang="en-US" sz="2400">
              <a:solidFill>
                <a:prstClr val="white"/>
              </a:solidFill>
              <a:latin typeface="Calibri" pitchFamily="34" charset="0"/>
            </a:endParaRPr>
          </a:p>
        </p:txBody>
      </p:sp>
      <p:pic>
        <p:nvPicPr>
          <p:cNvPr id="5" name="Picture 37" descr="Logo CERN width=144,      height=144"/>
          <p:cNvPicPr>
            <a:picLocks noChangeAspect="1" noChangeArrowheads="1"/>
          </p:cNvPicPr>
          <p:nvPr userDrawn="1"/>
        </p:nvPicPr>
        <p:blipFill>
          <a:blip r:embed="rId2" cstate="print"/>
          <a:srcRect/>
          <a:stretch>
            <a:fillRect/>
          </a:stretch>
        </p:blipFill>
        <p:spPr bwMode="auto">
          <a:xfrm>
            <a:off x="0" y="0"/>
            <a:ext cx="762000" cy="762000"/>
          </a:xfrm>
          <a:prstGeom prst="rect">
            <a:avLst/>
          </a:prstGeom>
          <a:noFill/>
          <a:ln w="9525">
            <a:noFill/>
            <a:miter lim="800000"/>
            <a:headEnd/>
            <a:tailEnd/>
          </a:ln>
        </p:spPr>
      </p:pic>
      <p:sp>
        <p:nvSpPr>
          <p:cNvPr id="2" name="Title 1"/>
          <p:cNvSpPr>
            <a:spLocks noGrp="1"/>
          </p:cNvSpPr>
          <p:nvPr>
            <p:ph type="title"/>
          </p:nvPr>
        </p:nvSpPr>
        <p:spPr>
          <a:xfrm>
            <a:off x="800100" y="0"/>
            <a:ext cx="6520054" cy="800100"/>
          </a:xfrm>
        </p:spPr>
        <p:txBody>
          <a:bodyPr/>
          <a:lstStyle>
            <a:lvl1pPr>
              <a:defRPr>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6" name="Rectangle 5"/>
          <p:cNvSpPr>
            <a:spLocks noGrp="1" noChangeArrowheads="1"/>
          </p:cNvSpPr>
          <p:nvPr>
            <p:ph type="dt" sz="half" idx="10"/>
          </p:nvPr>
        </p:nvSpPr>
        <p:spPr>
          <a:xfrm rot="16200000">
            <a:off x="-552450" y="5962650"/>
            <a:ext cx="1447800" cy="342900"/>
          </a:xfrm>
        </p:spPr>
        <p:txBody>
          <a:bodyPr/>
          <a:lstStyle>
            <a:lvl1pPr>
              <a:defRPr sz="1200" b="1" smtClean="0">
                <a:solidFill>
                  <a:schemeClr val="bg2">
                    <a:lumMod val="75000"/>
                  </a:schemeClr>
                </a:solidFill>
                <a:latin typeface="Arial" pitchFamily="34" charset="0"/>
                <a:cs typeface="Arial" pitchFamily="34" charset="0"/>
              </a:defRPr>
            </a:lvl1pPr>
          </a:lstStyle>
          <a:p>
            <a:pPr>
              <a:defRPr/>
            </a:pPr>
            <a:fld id="{AF17579A-B262-49A8-8AC9-3C91D7A839DC}" type="datetime1">
              <a:rPr lang="fr-CH" smtClean="0">
                <a:solidFill>
                  <a:srgbClr val="EEECE1">
                    <a:lumMod val="75000"/>
                  </a:srgbClr>
                </a:solidFill>
              </a:rPr>
              <a:t>31.05.2018</a:t>
            </a:fld>
            <a:endParaRPr lang="en-US">
              <a:solidFill>
                <a:srgbClr val="EEECE1">
                  <a:lumMod val="75000"/>
                </a:srgbClr>
              </a:solidFill>
            </a:endParaRPr>
          </a:p>
        </p:txBody>
      </p:sp>
      <p:sp>
        <p:nvSpPr>
          <p:cNvPr id="7" name="Footer Placeholder 6"/>
          <p:cNvSpPr>
            <a:spLocks noGrp="1" noChangeArrowheads="1"/>
          </p:cNvSpPr>
          <p:nvPr>
            <p:ph type="ftr" sz="quarter" idx="11"/>
          </p:nvPr>
        </p:nvSpPr>
        <p:spPr>
          <a:xfrm rot="16200000">
            <a:off x="-2133600" y="2933700"/>
            <a:ext cx="4610100" cy="342900"/>
          </a:xfrm>
          <a:prstGeom prst="rect">
            <a:avLst/>
          </a:prstGeom>
        </p:spPr>
        <p:txBody>
          <a:bodyPr/>
          <a:lstStyle>
            <a:lvl1pPr>
              <a:defRPr sz="1200" b="1" smtClean="0">
                <a:solidFill>
                  <a:schemeClr val="bg2">
                    <a:lumMod val="75000"/>
                  </a:schemeClr>
                </a:solidFill>
                <a:latin typeface="Arial" pitchFamily="34" charset="0"/>
                <a:cs typeface="Arial" pitchFamily="34" charset="0"/>
              </a:defRPr>
            </a:lvl1pPr>
          </a:lstStyle>
          <a:p>
            <a:pPr>
              <a:defRPr/>
            </a:pPr>
            <a:r>
              <a:rPr lang="en-US" smtClean="0">
                <a:solidFill>
                  <a:srgbClr val="EEECE1">
                    <a:lumMod val="75000"/>
                  </a:srgbClr>
                </a:solidFill>
              </a:rPr>
              <a:t>Alain Blondel Future Lepton Colliders</a:t>
            </a:r>
            <a:endParaRPr lang="en-US">
              <a:solidFill>
                <a:srgbClr val="EEECE1">
                  <a:lumMod val="75000"/>
                </a:srgbClr>
              </a:solidFill>
            </a:endParaRPr>
          </a:p>
        </p:txBody>
      </p:sp>
      <p:sp>
        <p:nvSpPr>
          <p:cNvPr id="8" name="Rectangle 7"/>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EE4E98C2-E612-405D-9D9D-D2D7EB854B0E}" type="slidenum">
              <a:rPr lang="en-US">
                <a:solidFill>
                  <a:prstClr val="black">
                    <a:tint val="75000"/>
                  </a:prstClr>
                </a:solidFill>
              </a:rPr>
              <a:pPr>
                <a:defRPr/>
              </a:pPr>
              <a:t>‹#›</a:t>
            </a:fld>
            <a:endParaRPr lang="en-US">
              <a:solidFill>
                <a:prstClr val="black">
                  <a:tint val="75000"/>
                </a:prstClr>
              </a:solidFill>
            </a:endParaRPr>
          </a:p>
        </p:txBody>
      </p:sp>
      <p:sp>
        <p:nvSpPr>
          <p:cNvPr id="9" name="Rectangle 8"/>
          <p:cNvSpPr/>
          <p:nvPr userDrawn="1"/>
        </p:nvSpPr>
        <p:spPr bwMode="auto">
          <a:xfrm>
            <a:off x="7337161" y="16176"/>
            <a:ext cx="1786338" cy="72969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1800" b="0" smtClean="0">
              <a:solidFill>
                <a:prstClr val="black"/>
              </a:solidFill>
              <a:latin typeface="Comic Sans MS" pitchFamily="66" charset="0"/>
            </a:endParaRPr>
          </a:p>
        </p:txBody>
      </p:sp>
      <p:pic>
        <p:nvPicPr>
          <p:cNvPr id="1229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20155" y="0"/>
            <a:ext cx="1822041" cy="762000"/>
          </a:xfrm>
          <a:prstGeom prst="rect">
            <a:avLst/>
          </a:prstGeom>
          <a:solidFill>
            <a:schemeClr val="bg1"/>
          </a:solidFill>
          <a:ln w="9525">
            <a:noFill/>
            <a:miter lim="800000"/>
            <a:headEnd/>
            <a:tailEnd/>
          </a:ln>
          <a:effectLst/>
        </p:spPr>
      </p:pic>
    </p:spTree>
    <p:extLst>
      <p:ext uri="{BB962C8B-B14F-4D97-AF65-F5344CB8AC3E}">
        <p14:creationId xmlns:p14="http://schemas.microsoft.com/office/powerpoint/2010/main" val="92581959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DE056-C649-4BA7-9645-6388197973FE}" type="datetime1">
              <a:rPr lang="en-US" smtClean="0">
                <a:solidFill>
                  <a:prstClr val="black">
                    <a:tint val="75000"/>
                  </a:prstClr>
                </a:solidFill>
              </a:rPr>
              <a:pPr/>
              <a:t>5/31/2018</a:t>
            </a:fld>
            <a:endParaRPr lang="en-GB" dirty="0">
              <a:solidFill>
                <a:prstClr val="black">
                  <a:tint val="75000"/>
                </a:prstClr>
              </a:solidFill>
            </a:endParaRPr>
          </a:p>
        </p:txBody>
      </p:sp>
      <p:sp>
        <p:nvSpPr>
          <p:cNvPr id="4" name="Slide Number Placeholder 3"/>
          <p:cNvSpPr>
            <a:spLocks noGrp="1"/>
          </p:cNvSpPr>
          <p:nvPr>
            <p:ph type="sldNum" sz="quarter" idx="12"/>
          </p:nvPr>
        </p:nvSpPr>
        <p:spPr>
          <a:xfrm>
            <a:off x="6210300" y="6356374"/>
            <a:ext cx="2133600" cy="365125"/>
          </a:xfrm>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868245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688C2B13-0430-49C3-97B6-40F4A69B9497}" type="datetime1">
              <a:rPr lang="en-US" smtClean="0">
                <a:solidFill>
                  <a:prstClr val="black">
                    <a:tint val="75000"/>
                  </a:prstClr>
                </a:solidFill>
              </a:rPr>
              <a:pPr/>
              <a:t>5/31/2018</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p>
            <a:r>
              <a:rPr lang="en-US" smtClean="0">
                <a:solidFill>
                  <a:prstClr val="black">
                    <a:tint val="75000"/>
                  </a:prstClr>
                </a:solidFill>
              </a:rPr>
              <a:t>Alain Blondel FCC Future Circular Colliders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405712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p>
            <a:fld id="{B7143AA7-30F6-4121-B7C5-051A6F32CB28}" type="datetimeFigureOut">
              <a:rPr lang="fr-CH" smtClean="0">
                <a:solidFill>
                  <a:prstClr val="black">
                    <a:tint val="75000"/>
                  </a:prstClr>
                </a:solidFill>
              </a:rPr>
              <a:pPr/>
              <a:t>31.05.2018</a:t>
            </a:fld>
            <a:endParaRPr lang="fr-CH">
              <a:solidFill>
                <a:prstClr val="black">
                  <a:tint val="75000"/>
                </a:prstClr>
              </a:solidFill>
            </a:endParaRPr>
          </a:p>
        </p:txBody>
      </p:sp>
      <p:sp>
        <p:nvSpPr>
          <p:cNvPr id="4" name="Footer Placeholder 3"/>
          <p:cNvSpPr>
            <a:spLocks noGrp="1"/>
          </p:cNvSpPr>
          <p:nvPr>
            <p:ph type="ftr" sz="quarter" idx="11"/>
          </p:nvPr>
        </p:nvSpPr>
        <p:spPr>
          <a:xfrm>
            <a:off x="3124200" y="6356374"/>
            <a:ext cx="2895600" cy="365125"/>
          </a:xfrm>
          <a:prstGeom prst="rect">
            <a:avLst/>
          </a:prstGeom>
        </p:spPr>
        <p:txBody>
          <a:bodyPr/>
          <a:lstStyle/>
          <a:p>
            <a:endParaRPr lang="fr-CH">
              <a:solidFill>
                <a:prstClr val="black"/>
              </a:solidFill>
            </a:endParaRPr>
          </a:p>
        </p:txBody>
      </p:sp>
      <p:sp>
        <p:nvSpPr>
          <p:cNvPr id="5" name="Slide Number Placeholder 4"/>
          <p:cNvSpPr>
            <a:spLocks noGrp="1"/>
          </p:cNvSpPr>
          <p:nvPr>
            <p:ph type="sldNum" sz="quarter" idx="12"/>
          </p:nvPr>
        </p:nvSpPr>
        <p:spPr/>
        <p:txBody>
          <a:bodyPr/>
          <a:lstStyle/>
          <a:p>
            <a:fld id="{D1C3CA99-6544-4B12-A7B1-691B9BBFEB45}"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4244766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413536"/>
      </p:ext>
    </p:extLst>
  </p:cSld>
  <p:clrMapOvr>
    <a:masterClrMapping/>
  </p:clrMapOvr>
  <p:transition>
    <p:dissolv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dirty="0" smtClean="0"/>
            </a:lvl1pPr>
          </a:lstStyle>
          <a:p>
            <a:pPr>
              <a:defRPr/>
            </a:pPr>
            <a:r>
              <a:rPr lang="en-US" altLang="en-US">
                <a:solidFill>
                  <a:srgbClr val="000000"/>
                </a:solidFill>
              </a:rPr>
              <a:t>14 Nov 2012</a:t>
            </a:r>
          </a:p>
        </p:txBody>
      </p:sp>
      <p:sp>
        <p:nvSpPr>
          <p:cNvPr id="5" name="Footer Placeholder 4"/>
          <p:cNvSpPr>
            <a:spLocks noGrp="1"/>
          </p:cNvSpPr>
          <p:nvPr>
            <p:ph type="ftr" sz="quarter" idx="11"/>
          </p:nvPr>
        </p:nvSpPr>
        <p:spPr/>
        <p:txBody>
          <a:bodyPr/>
          <a:lstStyle>
            <a:lvl1pPr>
              <a:defRPr dirty="0" err="1" smtClean="0"/>
            </a:lvl1pPr>
          </a:lstStyle>
          <a:p>
            <a:pPr>
              <a:defRPr/>
            </a:pPr>
            <a:r>
              <a:rPr lang="en-US" altLang="en-US">
                <a:solidFill>
                  <a:srgbClr val="000000"/>
                </a:solidFill>
              </a:rPr>
              <a:t>HF2012 : Higgs beyond LHC (Experiments)</a:t>
            </a:r>
          </a:p>
        </p:txBody>
      </p:sp>
      <p:sp>
        <p:nvSpPr>
          <p:cNvPr id="6" name="Slide Number Placeholder 5"/>
          <p:cNvSpPr>
            <a:spLocks noGrp="1"/>
          </p:cNvSpPr>
          <p:nvPr>
            <p:ph type="sldNum" sz="quarter" idx="12"/>
          </p:nvPr>
        </p:nvSpPr>
        <p:spPr/>
        <p:txBody>
          <a:bodyPr/>
          <a:lstStyle>
            <a:lvl1pPr>
              <a:defRPr/>
            </a:lvl1pPr>
          </a:lstStyle>
          <a:p>
            <a:pPr>
              <a:defRPr/>
            </a:pPr>
            <a:fld id="{58F37CEC-7426-473D-BB9A-C0489BA294D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86007402"/>
      </p:ext>
    </p:extLst>
  </p:cSld>
  <p:clrMapOvr>
    <a:masterClrMapping/>
  </p:clrMapOvr>
  <p:transition>
    <p:dissolv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D49453E-1DE5-426C-B922-979B5BCB3A31}"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1252342954"/>
      </p:ext>
    </p:extLst>
  </p:cSld>
  <p:clrMapOvr>
    <a:masterClrMapping/>
  </p:clrMapOvr>
  <p:transition>
    <p:dissolv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EA2F5BE-86E4-4E9A-A8FB-7367990F2C5C}"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59397134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D75220-3168-4229-B1B8-5CE1E4AAF5BC}" type="datetime1">
              <a:rPr lang="fr-CH" smtClean="0"/>
              <a:t>31.05.2018</a:t>
            </a:fld>
            <a:endParaRPr lang="en-US"/>
          </a:p>
        </p:txBody>
      </p:sp>
      <p:sp>
        <p:nvSpPr>
          <p:cNvPr id="8" name="Footer Placeholder 7"/>
          <p:cNvSpPr>
            <a:spLocks noGrp="1"/>
          </p:cNvSpPr>
          <p:nvPr>
            <p:ph type="ftr" sz="quarter" idx="11"/>
          </p:nvPr>
        </p:nvSpPr>
        <p:spPr/>
        <p:txBody>
          <a:bodyPr/>
          <a:lstStyle/>
          <a:p>
            <a:r>
              <a:rPr lang="en-US" smtClean="0"/>
              <a:t>Alain Blondel Future Lepton Colliders</a:t>
            </a:r>
            <a:endParaRPr lang="en-US"/>
          </a:p>
        </p:txBody>
      </p:sp>
      <p:sp>
        <p:nvSpPr>
          <p:cNvPr id="9" name="Slide Number Placeholder 8"/>
          <p:cNvSpPr>
            <a:spLocks noGrp="1"/>
          </p:cNvSpPr>
          <p:nvPr>
            <p:ph type="sldNum" sz="quarter" idx="12"/>
          </p:nvPr>
        </p:nvSpPr>
        <p:spPr/>
        <p:txBody>
          <a:bodyPr/>
          <a:lstStyle/>
          <a:p>
            <a:fld id="{2FC42A1A-D100-4AF6-AE62-708232007D2B}" type="slidenum">
              <a:rPr lang="en-US" smtClean="0"/>
              <a:t>‹#›</a:t>
            </a:fld>
            <a:endParaRPr lang="en-US"/>
          </a:p>
        </p:txBody>
      </p:sp>
    </p:spTree>
    <p:extLst>
      <p:ext uri="{BB962C8B-B14F-4D97-AF65-F5344CB8AC3E}">
        <p14:creationId xmlns:p14="http://schemas.microsoft.com/office/powerpoint/2010/main" val="10204784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229100" cy="537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4229100" cy="537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D1A4C39-1342-4DBF-BA2D-862D2705C813}"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554384289"/>
      </p:ext>
    </p:extLst>
  </p:cSld>
  <p:clrMapOvr>
    <a:masterClrMapping/>
  </p:clrMapOvr>
  <p:transition>
    <p:dissolv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20E0F29-8CEC-48E4-9081-B3B24D9ED4CA}"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273479421"/>
      </p:ext>
    </p:extLst>
  </p:cSld>
  <p:clrMapOvr>
    <a:masterClrMapping/>
  </p:clrMapOvr>
  <p:transition>
    <p:dissolv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3A463A4-1425-4350-AC63-E9ADFA407B67}"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141750223"/>
      </p:ext>
    </p:extLst>
  </p:cSld>
  <p:clrMapOvr>
    <a:masterClrMapping/>
  </p:clrMapOvr>
  <p:transition>
    <p:dissolv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93E0678-3149-443B-8A5D-85EC3119747D}"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96720689"/>
      </p:ext>
    </p:extLst>
  </p:cSld>
  <p:clrMapOvr>
    <a:masterClrMapping/>
  </p:clrMapOvr>
  <p:transition>
    <p:dissolv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93EB195-D2B7-4D0A-8B1C-749C5BCD3FE8}"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850868639"/>
      </p:ext>
    </p:extLst>
  </p:cSld>
  <p:clrMapOvr>
    <a:masterClrMapping/>
  </p:clrMapOvr>
  <p:transition>
    <p:dissolv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 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51D6649-B869-482D-9FB7-E5CAAFB5D891}"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121919298"/>
      </p:ext>
    </p:extLst>
  </p:cSld>
  <p:clrMapOvr>
    <a:masterClrMapping/>
  </p:clrMapOvr>
  <p:transition>
    <p:dissolv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45CCB8F-D0CD-49E5-88AB-A8F3F4C00268}"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776518992"/>
      </p:ext>
    </p:extLst>
  </p:cSld>
  <p:clrMapOvr>
    <a:masterClrMapping/>
  </p:clrMapOvr>
  <p:transition>
    <p:dissolv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2152650" cy="6140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305550" cy="6140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B5DD7CF-BEDA-4913-816E-1F120F320F8E}"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1473248763"/>
      </p:ext>
    </p:extLst>
  </p:cSld>
  <p:clrMapOvr>
    <a:masterClrMapping/>
  </p:clrMapOvr>
  <p:transition>
    <p:dissolv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3788" y="152400"/>
            <a:ext cx="7821612"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914424"/>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14424"/>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679849"/>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679849"/>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3A44971-6174-4D10-B2A6-1EA49BB7016B}"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847771791"/>
      </p:ext>
    </p:extLst>
  </p:cSld>
  <p:clrMapOvr>
    <a:masterClrMapping/>
  </p:clrMapOvr>
  <p:transition>
    <p:dissolv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152400"/>
            <a:ext cx="7821612"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229100" cy="5378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14424"/>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79849"/>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14 Nov 2012</a:t>
            </a:r>
            <a:endParaRPr lang="en-US"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HF2012 : Higgs beyond LHC (Experiments)</a:t>
            </a:r>
            <a:endParaRPr lang="en-US"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0B2996AA-51BA-4786-A951-9D5ECE8ABD0C}"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171660035"/>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A0BE4B-C19E-4C9D-9F87-F48AEB538C80}" type="datetime1">
              <a:rPr lang="fr-CH" smtClean="0"/>
              <a:t>31.05.2018</a:t>
            </a:fld>
            <a:endParaRPr lang="en-US"/>
          </a:p>
        </p:txBody>
      </p:sp>
      <p:sp>
        <p:nvSpPr>
          <p:cNvPr id="4" name="Footer Placeholder 3"/>
          <p:cNvSpPr>
            <a:spLocks noGrp="1"/>
          </p:cNvSpPr>
          <p:nvPr>
            <p:ph type="ftr" sz="quarter" idx="11"/>
          </p:nvPr>
        </p:nvSpPr>
        <p:spPr/>
        <p:txBody>
          <a:bodyPr/>
          <a:lstStyle/>
          <a:p>
            <a:r>
              <a:rPr lang="en-US" smtClean="0"/>
              <a:t>Alain Blondel Future Lepton Colliders</a:t>
            </a:r>
            <a:endParaRPr lang="en-US"/>
          </a:p>
        </p:txBody>
      </p:sp>
      <p:sp>
        <p:nvSpPr>
          <p:cNvPr id="5" name="Slide Number Placeholder 4"/>
          <p:cNvSpPr>
            <a:spLocks noGrp="1"/>
          </p:cNvSpPr>
          <p:nvPr>
            <p:ph type="sldNum" sz="quarter" idx="12"/>
          </p:nvPr>
        </p:nvSpPr>
        <p:spPr/>
        <p:txBody>
          <a:bodyPr/>
          <a:lstStyle/>
          <a:p>
            <a:fld id="{2FC42A1A-D100-4AF6-AE62-708232007D2B}" type="slidenum">
              <a:rPr lang="en-US" smtClean="0"/>
              <a:t>‹#›</a:t>
            </a:fld>
            <a:endParaRPr lang="en-US"/>
          </a:p>
        </p:txBody>
      </p:sp>
    </p:spTree>
    <p:extLst>
      <p:ext uri="{BB962C8B-B14F-4D97-AF65-F5344CB8AC3E}">
        <p14:creationId xmlns:p14="http://schemas.microsoft.com/office/powerpoint/2010/main" val="179642051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p>
            <a:fld id="{D5612D95-7BA0-4262-BA13-D796A9C7D41F}" type="datetime1">
              <a:rPr lang="en-GB" smtClean="0">
                <a:solidFill>
                  <a:prstClr val="black">
                    <a:tint val="75000"/>
                  </a:prstClr>
                </a:solidFill>
              </a:rPr>
              <a:pPr/>
              <a:t>03/06/2018</a:t>
            </a:fld>
            <a:endParaRPr lang="fr-CH">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Alain Blondel The FCCs</a:t>
            </a:r>
            <a:endParaRPr lang="fr-CH">
              <a:solidFill>
                <a:prstClr val="black">
                  <a:tint val="75000"/>
                </a:prstClr>
              </a:solidFill>
            </a:endParaRPr>
          </a:p>
        </p:txBody>
      </p:sp>
      <p:sp>
        <p:nvSpPr>
          <p:cNvPr id="5" name="Slide Number Placeholder 4"/>
          <p:cNvSpPr>
            <a:spLocks noGrp="1"/>
          </p:cNvSpPr>
          <p:nvPr>
            <p:ph type="sldNum" sz="quarter" idx="12"/>
          </p:nvPr>
        </p:nvSpPr>
        <p:spPr/>
        <p:txBody>
          <a:bodyPr/>
          <a:lstStyle/>
          <a:p>
            <a:fld id="{FF28A6E5-1451-4611-9B85-9117163DB88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3489024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E6C92-8E15-49DD-BC9E-4A127443613D}" type="datetime1">
              <a:rPr lang="en-GB" smtClean="0">
                <a:solidFill>
                  <a:prstClr val="black">
                    <a:tint val="75000"/>
                  </a:prstClr>
                </a:solidFill>
              </a:rPr>
              <a:pPr/>
              <a:t>03/06/2018</a:t>
            </a:fld>
            <a:endParaRPr lang="fr-CH">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Alain Blondel The FCCs</a:t>
            </a:r>
            <a:endParaRPr lang="fr-CH">
              <a:solidFill>
                <a:prstClr val="black">
                  <a:tint val="75000"/>
                </a:prstClr>
              </a:solidFill>
            </a:endParaRPr>
          </a:p>
        </p:txBody>
      </p:sp>
      <p:sp>
        <p:nvSpPr>
          <p:cNvPr id="4" name="Slide Number Placeholder 3"/>
          <p:cNvSpPr>
            <a:spLocks noGrp="1"/>
          </p:cNvSpPr>
          <p:nvPr>
            <p:ph type="sldNum" sz="quarter" idx="12"/>
          </p:nvPr>
        </p:nvSpPr>
        <p:spPr/>
        <p:txBody>
          <a:bodyPr/>
          <a:lstStyle/>
          <a:p>
            <a:fld id="{FF28A6E5-1451-4611-9B85-9117163DB886}" type="slidenum">
              <a:rPr lang="fr-CH" smtClean="0">
                <a:solidFill>
                  <a:prstClr val="black">
                    <a:tint val="75000"/>
                  </a:prstClr>
                </a:solidFill>
              </a:rPr>
              <a:pPr/>
              <a:t>‹#›</a:t>
            </a:fld>
            <a:endParaRPr lang="fr-CH">
              <a:solidFill>
                <a:prstClr val="black">
                  <a:tint val="75000"/>
                </a:prstClr>
              </a:solidFill>
            </a:endParaRPr>
          </a:p>
        </p:txBody>
      </p:sp>
      <p:pic>
        <p:nvPicPr>
          <p:cNvPr id="5" name="Picture 17" descr="unigelogo"/>
          <p:cNvPicPr>
            <a:picLocks noChangeAspect="1" noChangeArrowheads="1"/>
          </p:cNvPicPr>
          <p:nvPr userDrawn="1"/>
        </p:nvPicPr>
        <p:blipFill>
          <a:blip r:embed="rId2" cstate="screen"/>
          <a:srcRect/>
          <a:stretch>
            <a:fillRect/>
          </a:stretch>
        </p:blipFill>
        <p:spPr bwMode="auto">
          <a:xfrm>
            <a:off x="8438397" y="0"/>
            <a:ext cx="727075" cy="727075"/>
          </a:xfrm>
          <a:prstGeom prst="rect">
            <a:avLst/>
          </a:prstGeom>
          <a:noFill/>
        </p:spPr>
      </p:pic>
    </p:spTree>
    <p:extLst>
      <p:ext uri="{BB962C8B-B14F-4D97-AF65-F5344CB8AC3E}">
        <p14:creationId xmlns:p14="http://schemas.microsoft.com/office/powerpoint/2010/main" val="37875389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ext Contents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1887794" y="110614"/>
            <a:ext cx="6837106" cy="740942"/>
          </a:xfrm>
          <a:prstGeom prst="rect">
            <a:avLst/>
          </a:prstGeom>
        </p:spPr>
        <p:txBody>
          <a:bodyPr vert="horz" lIns="61183" tIns="30591" rIns="61183" bIns="30591"/>
          <a:lstStyle>
            <a:lvl1pPr marL="0" indent="0" algn="l">
              <a:buFontTx/>
              <a:buNone/>
              <a:defRPr sz="4000" b="0">
                <a:solidFill>
                  <a:srgbClr val="FAF032"/>
                </a:solidFill>
                <a:effectLst>
                  <a:outerShdw dist="25400" dir="5400000" algn="tl" rotWithShape="0">
                    <a:schemeClr val="tx2">
                      <a:lumMod val="75000"/>
                      <a:alpha val="50000"/>
                    </a:schemeClr>
                  </a:outerShdw>
                </a:effectLst>
              </a:defRPr>
            </a:lvl1pPr>
          </a:lstStyle>
          <a:p>
            <a:pPr lvl="0"/>
            <a:r>
              <a:rPr lang="en-US" dirty="0" smtClean="0"/>
              <a:t>Click to edit Master text</a:t>
            </a:r>
          </a:p>
        </p:txBody>
      </p:sp>
      <p:sp>
        <p:nvSpPr>
          <p:cNvPr id="4" name="Text Placeholder 3"/>
          <p:cNvSpPr>
            <a:spLocks noGrp="1"/>
          </p:cNvSpPr>
          <p:nvPr>
            <p:ph type="body" sz="quarter" idx="11"/>
          </p:nvPr>
        </p:nvSpPr>
        <p:spPr>
          <a:xfrm>
            <a:off x="449580" y="1094683"/>
            <a:ext cx="8275320" cy="5045075"/>
          </a:xfrm>
          <a:prstGeom prst="rect">
            <a:avLst/>
          </a:prstGeom>
        </p:spPr>
        <p:txBody>
          <a:bodyPr/>
          <a:lstStyle>
            <a:lvl1pPr>
              <a:defRPr sz="32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5" name="Picture 14"/>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34784" y="174050"/>
            <a:ext cx="1620000" cy="677505"/>
          </a:xfrm>
          <a:prstGeom prst="rect">
            <a:avLst/>
          </a:prstGeom>
        </p:spPr>
      </p:pic>
    </p:spTree>
    <p:extLst>
      <p:ext uri="{BB962C8B-B14F-4D97-AF65-F5344CB8AC3E}">
        <p14:creationId xmlns:p14="http://schemas.microsoft.com/office/powerpoint/2010/main" val="2956742956"/>
      </p:ext>
    </p:extLst>
  </p:cSld>
  <p:clrMapOvr>
    <a:masterClrMapping/>
  </p:clrMapOvr>
  <p:transition spd="slow"/>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ext Contents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1887794" y="110614"/>
            <a:ext cx="6837106" cy="740942"/>
          </a:xfrm>
          <a:prstGeom prst="rect">
            <a:avLst/>
          </a:prstGeom>
        </p:spPr>
        <p:txBody>
          <a:bodyPr vert="horz" lIns="61183" tIns="30591" rIns="61183" bIns="30591"/>
          <a:lstStyle>
            <a:lvl1pPr marL="0" indent="0" algn="l">
              <a:buFontTx/>
              <a:buNone/>
              <a:defRPr sz="4000" b="0">
                <a:solidFill>
                  <a:srgbClr val="FAF032"/>
                </a:solidFill>
                <a:effectLst>
                  <a:outerShdw dist="25400" dir="5400000" algn="tl" rotWithShape="0">
                    <a:schemeClr val="tx2">
                      <a:lumMod val="75000"/>
                      <a:alpha val="50000"/>
                    </a:schemeClr>
                  </a:outerShdw>
                </a:effectLst>
              </a:defRPr>
            </a:lvl1pPr>
          </a:lstStyle>
          <a:p>
            <a:pPr lvl="0"/>
            <a:r>
              <a:rPr lang="en-US" dirty="0" smtClean="0"/>
              <a:t>Click to edit Master text</a:t>
            </a:r>
          </a:p>
        </p:txBody>
      </p:sp>
      <p:sp>
        <p:nvSpPr>
          <p:cNvPr id="4" name="Text Placeholder 3"/>
          <p:cNvSpPr>
            <a:spLocks noGrp="1"/>
          </p:cNvSpPr>
          <p:nvPr>
            <p:ph type="body" sz="quarter" idx="11"/>
          </p:nvPr>
        </p:nvSpPr>
        <p:spPr>
          <a:xfrm>
            <a:off x="449580" y="1094683"/>
            <a:ext cx="8275320" cy="5045075"/>
          </a:xfrm>
          <a:prstGeom prst="rect">
            <a:avLst/>
          </a:prstGeom>
        </p:spPr>
        <p:txBody>
          <a:bodyPr/>
          <a:lstStyle>
            <a:lvl1pPr>
              <a:defRPr sz="32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5" name="Picture 14"/>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34784" y="174050"/>
            <a:ext cx="1620000" cy="677505"/>
          </a:xfrm>
          <a:prstGeom prst="rect">
            <a:avLst/>
          </a:prstGeom>
        </p:spPr>
      </p:pic>
    </p:spTree>
    <p:extLst>
      <p:ext uri="{BB962C8B-B14F-4D97-AF65-F5344CB8AC3E}">
        <p14:creationId xmlns:p14="http://schemas.microsoft.com/office/powerpoint/2010/main" val="1852335415"/>
      </p:ext>
    </p:extLst>
  </p:cSld>
  <p:clrMapOvr>
    <a:masterClrMapping/>
  </p:clrMapOvr>
  <p:transition spd="slow"/>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9528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553200" cy="381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06400" y="857250"/>
            <a:ext cx="8178800" cy="5429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24622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86600" cy="914400"/>
          </a:xfrm>
          <a:prstGeom prst="rect">
            <a:avLst/>
          </a:prstGeom>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xfrm>
            <a:off x="381000" y="6400800"/>
            <a:ext cx="2438400" cy="457200"/>
          </a:xfrm>
          <a:prstGeom prst="rect">
            <a:avLst/>
          </a:prstGeom>
          <a:ln/>
        </p:spPr>
        <p:txBody>
          <a:bodyPr/>
          <a:lstStyle>
            <a:lvl1pPr>
              <a:defRPr/>
            </a:lvl1pPr>
          </a:lstStyle>
          <a:p>
            <a:r>
              <a:rPr lang="en-US" smtClean="0">
                <a:solidFill>
                  <a:srgbClr val="000000"/>
                </a:solidFill>
              </a:rPr>
              <a:t>23.10.12</a:t>
            </a:r>
            <a:endParaRPr lang="en-US">
              <a:solidFill>
                <a:srgbClr val="000000"/>
              </a:solidFill>
            </a:endParaRPr>
          </a:p>
        </p:txBody>
      </p:sp>
      <p:sp>
        <p:nvSpPr>
          <p:cNvPr id="4" name="Rectangle 4"/>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r>
              <a:rPr lang="en-US" smtClean="0">
                <a:solidFill>
                  <a:srgbClr val="000000"/>
                </a:solidFill>
              </a:rPr>
              <a:t>N. Walker --LCWS '12</a:t>
            </a:r>
            <a:endParaRPr lang="en-US">
              <a:solidFill>
                <a:srgbClr val="000000"/>
              </a:solidFill>
            </a:endParaRPr>
          </a:p>
        </p:txBody>
      </p:sp>
      <p:sp>
        <p:nvSpPr>
          <p:cNvPr id="5" name="Rectangle 5"/>
          <p:cNvSpPr>
            <a:spLocks noGrp="1" noChangeArrowheads="1"/>
          </p:cNvSpPr>
          <p:nvPr>
            <p:ph type="sldNum" sz="quarter" idx="12"/>
          </p:nvPr>
        </p:nvSpPr>
        <p:spPr>
          <a:xfrm>
            <a:off x="6553200" y="6400800"/>
            <a:ext cx="1905000" cy="457200"/>
          </a:xfrm>
          <a:prstGeom prst="rect">
            <a:avLst/>
          </a:prstGeom>
          <a:ln/>
        </p:spPr>
        <p:txBody>
          <a:bodyPr/>
          <a:lstStyle>
            <a:lvl1pPr>
              <a:defRPr/>
            </a:lvl1pPr>
          </a:lstStyle>
          <a:p>
            <a:fld id="{AAB6FA28-7AEC-3F43-9C2D-3DB969CFEC6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370208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solidFill>
                  <a:prstClr val="black">
                    <a:tint val="75000"/>
                  </a:prstClr>
                </a:solidFill>
              </a:rPr>
              <a:t>03/06/2018</a:t>
            </a:r>
          </a:p>
        </p:txBody>
      </p:sp>
      <p:sp>
        <p:nvSpPr>
          <p:cNvPr id="3" name="Footer Placeholder 2"/>
          <p:cNvSpPr>
            <a:spLocks noGrp="1"/>
          </p:cNvSpPr>
          <p:nvPr>
            <p:ph type="ftr" sz="quarter" idx="11"/>
          </p:nvPr>
        </p:nvSpPr>
        <p:spPr/>
        <p:txBody>
          <a:bodyPr/>
          <a:lstStyle/>
          <a:p>
            <a:r>
              <a:rPr lang="en-GB">
                <a:solidFill>
                  <a:prstClr val="black">
                    <a:tint val="75000"/>
                  </a:prstClr>
                </a:solidFill>
              </a:rPr>
              <a:t>Alain Blondel Precision EW measurements</a:t>
            </a:r>
          </a:p>
        </p:txBody>
      </p:sp>
      <p:sp>
        <p:nvSpPr>
          <p:cNvPr id="4" name="Slide Number Placeholder 3"/>
          <p:cNvSpPr>
            <a:spLocks noGrp="1"/>
          </p:cNvSpPr>
          <p:nvPr>
            <p:ph type="sldNum" sz="quarter" idx="12"/>
          </p:nvPr>
        </p:nvSpPr>
        <p:spPr/>
        <p:txBody>
          <a:bodyPr/>
          <a:lstStyle/>
          <a:p>
            <a:fld id="{88BCE984-862C-4294-ACD1-D323CBCB779D}"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41226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US" altLang="en-US" smtClean="0">
                <a:solidFill>
                  <a:prstClr val="black">
                    <a:tint val="75000"/>
                  </a:prstClr>
                </a:solidFill>
              </a:rPr>
              <a:t>10/5/2017</a:t>
            </a:r>
            <a:endParaRPr lang="en-US" altLang="en-US">
              <a:solidFill>
                <a:prstClr val="black">
                  <a:tint val="75000"/>
                </a:prstClr>
              </a:solidFill>
            </a:endParaRPr>
          </a:p>
        </p:txBody>
      </p:sp>
      <p:sp>
        <p:nvSpPr>
          <p:cNvPr id="6" name="Footer Placeholder 5"/>
          <p:cNvSpPr>
            <a:spLocks noGrp="1"/>
          </p:cNvSpPr>
          <p:nvPr>
            <p:ph type="ftr" sz="quarter" idx="11"/>
          </p:nvPr>
        </p:nvSpPr>
        <p:spPr>
          <a:xfrm>
            <a:off x="2699792" y="6248400"/>
            <a:ext cx="3853408" cy="457200"/>
          </a:xfrm>
        </p:spPr>
        <p:txBody>
          <a:bodyPr/>
          <a:lstStyle>
            <a:lvl1pPr>
              <a:defRPr/>
            </a:lvl1pPr>
          </a:lstStyle>
          <a:p>
            <a:r>
              <a:rPr lang="en-GB" altLang="en-US" smtClean="0">
                <a:solidFill>
                  <a:prstClr val="black">
                    <a:tint val="75000"/>
                  </a:prstClr>
                </a:solidFill>
              </a:rPr>
              <a:t>J.Wenninger - Mini-Workshop on Stray Fields</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536ADB0F-6917-4715-A885-0AC8158EC8C5}"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935423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p>
            <a:fld id="{D5612D95-7BA0-4262-BA13-D796A9C7D41F}" type="datetime1">
              <a:rPr lang="en-GB">
                <a:solidFill>
                  <a:prstClr val="black">
                    <a:tint val="75000"/>
                  </a:prstClr>
                </a:solidFill>
              </a:rPr>
              <a:pPr/>
              <a:t>03/06/2018</a:t>
            </a:fld>
            <a:endParaRPr lang="fr-CH">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Alain Blondel The FCCs</a:t>
            </a:r>
            <a:endParaRPr lang="fr-CH">
              <a:solidFill>
                <a:prstClr val="black">
                  <a:tint val="75000"/>
                </a:prstClr>
              </a:solidFill>
            </a:endParaRPr>
          </a:p>
        </p:txBody>
      </p:sp>
      <p:sp>
        <p:nvSpPr>
          <p:cNvPr id="5" name="Slide Number Placeholder 4"/>
          <p:cNvSpPr>
            <a:spLocks noGrp="1"/>
          </p:cNvSpPr>
          <p:nvPr>
            <p:ph type="sldNum" sz="quarter" idx="12"/>
          </p:nvPr>
        </p:nvSpPr>
        <p:spPr/>
        <p:txBody>
          <a:bodyPr/>
          <a:lstStyle/>
          <a:p>
            <a:fld id="{FF28A6E5-1451-4611-9B85-9117163DB886}" type="slidenum">
              <a:rPr lang="fr-CH">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31723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4D7E1-1930-48FB-8896-09994E14439F}" type="datetime1">
              <a:rPr lang="fr-CH" smtClean="0"/>
              <a:t>31.05.2018</a:t>
            </a:fld>
            <a:endParaRPr lang="en-US"/>
          </a:p>
        </p:txBody>
      </p:sp>
      <p:sp>
        <p:nvSpPr>
          <p:cNvPr id="3" name="Footer Placeholder 2"/>
          <p:cNvSpPr>
            <a:spLocks noGrp="1"/>
          </p:cNvSpPr>
          <p:nvPr>
            <p:ph type="ftr" sz="quarter" idx="11"/>
          </p:nvPr>
        </p:nvSpPr>
        <p:spPr/>
        <p:txBody>
          <a:bodyPr/>
          <a:lstStyle/>
          <a:p>
            <a:r>
              <a:rPr lang="en-US" smtClean="0"/>
              <a:t>Alain Blondel Future Lepton Colliders</a:t>
            </a:r>
            <a:endParaRPr lang="en-US"/>
          </a:p>
        </p:txBody>
      </p:sp>
      <p:sp>
        <p:nvSpPr>
          <p:cNvPr id="4" name="Slide Number Placeholder 3"/>
          <p:cNvSpPr>
            <a:spLocks noGrp="1"/>
          </p:cNvSpPr>
          <p:nvPr>
            <p:ph type="sldNum" sz="quarter" idx="12"/>
          </p:nvPr>
        </p:nvSpPr>
        <p:spPr/>
        <p:txBody>
          <a:bodyPr/>
          <a:lstStyle/>
          <a:p>
            <a:fld id="{2FC42A1A-D100-4AF6-AE62-708232007D2B}" type="slidenum">
              <a:rPr lang="en-US" smtClean="0"/>
              <a:t>‹#›</a:t>
            </a:fld>
            <a:endParaRPr lang="en-US"/>
          </a:p>
        </p:txBody>
      </p:sp>
    </p:spTree>
    <p:extLst>
      <p:ext uri="{BB962C8B-B14F-4D97-AF65-F5344CB8AC3E}">
        <p14:creationId xmlns:p14="http://schemas.microsoft.com/office/powerpoint/2010/main" val="16899826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35ECC-6598-4B40-AAB4-5571A6787C14}" type="datetime1">
              <a:rPr lang="fr-CH" smtClean="0"/>
              <a:t>31.05.2018</a:t>
            </a:fld>
            <a:endParaRPr lang="en-US"/>
          </a:p>
        </p:txBody>
      </p:sp>
      <p:sp>
        <p:nvSpPr>
          <p:cNvPr id="6" name="Footer Placeholder 5"/>
          <p:cNvSpPr>
            <a:spLocks noGrp="1"/>
          </p:cNvSpPr>
          <p:nvPr>
            <p:ph type="ftr" sz="quarter" idx="11"/>
          </p:nvPr>
        </p:nvSpPr>
        <p:spPr/>
        <p:txBody>
          <a:bodyPr/>
          <a:lstStyle/>
          <a:p>
            <a:r>
              <a:rPr lang="en-US" smtClean="0"/>
              <a:t>Alain Blondel Future Lepton Colliders</a:t>
            </a:r>
            <a:endParaRPr lang="en-US"/>
          </a:p>
        </p:txBody>
      </p:sp>
      <p:sp>
        <p:nvSpPr>
          <p:cNvPr id="7" name="Slide Number Placeholder 6"/>
          <p:cNvSpPr>
            <a:spLocks noGrp="1"/>
          </p:cNvSpPr>
          <p:nvPr>
            <p:ph type="sldNum" sz="quarter" idx="12"/>
          </p:nvPr>
        </p:nvSpPr>
        <p:spPr/>
        <p:txBody>
          <a:bodyPr/>
          <a:lstStyle/>
          <a:p>
            <a:fld id="{2FC42A1A-D100-4AF6-AE62-708232007D2B}" type="slidenum">
              <a:rPr lang="en-US" smtClean="0"/>
              <a:t>‹#›</a:t>
            </a:fld>
            <a:endParaRPr lang="en-US"/>
          </a:p>
        </p:txBody>
      </p:sp>
    </p:spTree>
    <p:extLst>
      <p:ext uri="{BB962C8B-B14F-4D97-AF65-F5344CB8AC3E}">
        <p14:creationId xmlns:p14="http://schemas.microsoft.com/office/powerpoint/2010/main" val="17467535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ED246-68DC-4DE1-8E79-12CFBFE81A66}" type="datetime1">
              <a:rPr lang="fr-CH" smtClean="0"/>
              <a:t>31.05.2018</a:t>
            </a:fld>
            <a:endParaRPr lang="en-US"/>
          </a:p>
        </p:txBody>
      </p:sp>
      <p:sp>
        <p:nvSpPr>
          <p:cNvPr id="6" name="Footer Placeholder 5"/>
          <p:cNvSpPr>
            <a:spLocks noGrp="1"/>
          </p:cNvSpPr>
          <p:nvPr>
            <p:ph type="ftr" sz="quarter" idx="11"/>
          </p:nvPr>
        </p:nvSpPr>
        <p:spPr/>
        <p:txBody>
          <a:bodyPr/>
          <a:lstStyle/>
          <a:p>
            <a:r>
              <a:rPr lang="en-US" smtClean="0"/>
              <a:t>Alain Blondel Future Lepton Colliders</a:t>
            </a:r>
            <a:endParaRPr lang="en-US"/>
          </a:p>
        </p:txBody>
      </p:sp>
      <p:sp>
        <p:nvSpPr>
          <p:cNvPr id="7" name="Slide Number Placeholder 6"/>
          <p:cNvSpPr>
            <a:spLocks noGrp="1"/>
          </p:cNvSpPr>
          <p:nvPr>
            <p:ph type="sldNum" sz="quarter" idx="12"/>
          </p:nvPr>
        </p:nvSpPr>
        <p:spPr/>
        <p:txBody>
          <a:bodyPr/>
          <a:lstStyle/>
          <a:p>
            <a:fld id="{2FC42A1A-D100-4AF6-AE62-708232007D2B}" type="slidenum">
              <a:rPr lang="en-US" smtClean="0"/>
              <a:t>‹#›</a:t>
            </a:fld>
            <a:endParaRPr lang="en-US"/>
          </a:p>
        </p:txBody>
      </p:sp>
    </p:spTree>
    <p:extLst>
      <p:ext uri="{BB962C8B-B14F-4D97-AF65-F5344CB8AC3E}">
        <p14:creationId xmlns:p14="http://schemas.microsoft.com/office/powerpoint/2010/main" val="4088214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0C97D-0242-446F-A982-3BFB9FA27D97}" type="datetime1">
              <a:rPr lang="fr-CH" smtClean="0"/>
              <a:t>31.05.2018</a:t>
            </a:fld>
            <a:endParaRPr lang="en-US"/>
          </a:p>
        </p:txBody>
      </p:sp>
      <p:sp>
        <p:nvSpPr>
          <p:cNvPr id="5" name="Footer Placeholder 4"/>
          <p:cNvSpPr>
            <a:spLocks noGrp="1"/>
          </p:cNvSpPr>
          <p:nvPr>
            <p:ph type="ftr" sz="quarter" idx="11"/>
          </p:nvPr>
        </p:nvSpPr>
        <p:spPr/>
        <p:txBody>
          <a:bodyPr/>
          <a:lstStyle/>
          <a:p>
            <a:r>
              <a:rPr lang="en-US" smtClean="0"/>
              <a:t>Alain Blondel Future Lepton Colliders</a:t>
            </a:r>
            <a:endParaRPr lang="en-US"/>
          </a:p>
        </p:txBody>
      </p:sp>
      <p:sp>
        <p:nvSpPr>
          <p:cNvPr id="6" name="Slide Number Placeholder 5"/>
          <p:cNvSpPr>
            <a:spLocks noGrp="1"/>
          </p:cNvSpPr>
          <p:nvPr>
            <p:ph type="sldNum" sz="quarter" idx="12"/>
          </p:nvPr>
        </p:nvSpPr>
        <p:spPr/>
        <p:txBody>
          <a:bodyPr/>
          <a:lstStyle/>
          <a:p>
            <a:fld id="{2FC42A1A-D100-4AF6-AE62-708232007D2B}" type="slidenum">
              <a:rPr lang="en-US" smtClean="0"/>
              <a:t>‹#›</a:t>
            </a:fld>
            <a:endParaRPr lang="en-US"/>
          </a:p>
        </p:txBody>
      </p:sp>
    </p:spTree>
    <p:extLst>
      <p:ext uri="{BB962C8B-B14F-4D97-AF65-F5344CB8AC3E}">
        <p14:creationId xmlns:p14="http://schemas.microsoft.com/office/powerpoint/2010/main" val="3479132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CAC10-9A80-41F3-9F8F-34B6192D24E7}" type="datetime1">
              <a:rPr lang="fr-CH" smtClean="0"/>
              <a:t>31.05.2018</a:t>
            </a:fld>
            <a:endParaRPr lang="en-US"/>
          </a:p>
        </p:txBody>
      </p:sp>
      <p:sp>
        <p:nvSpPr>
          <p:cNvPr id="5" name="Footer Placeholder 4"/>
          <p:cNvSpPr>
            <a:spLocks noGrp="1"/>
          </p:cNvSpPr>
          <p:nvPr>
            <p:ph type="ftr" sz="quarter" idx="11"/>
          </p:nvPr>
        </p:nvSpPr>
        <p:spPr/>
        <p:txBody>
          <a:bodyPr/>
          <a:lstStyle/>
          <a:p>
            <a:r>
              <a:rPr lang="en-US" smtClean="0"/>
              <a:t>Alain Blondel Future Lepton Colliders</a:t>
            </a:r>
            <a:endParaRPr lang="en-US"/>
          </a:p>
        </p:txBody>
      </p:sp>
      <p:sp>
        <p:nvSpPr>
          <p:cNvPr id="6" name="Slide Number Placeholder 5"/>
          <p:cNvSpPr>
            <a:spLocks noGrp="1"/>
          </p:cNvSpPr>
          <p:nvPr>
            <p:ph type="sldNum" sz="quarter" idx="12"/>
          </p:nvPr>
        </p:nvSpPr>
        <p:spPr/>
        <p:txBody>
          <a:bodyPr/>
          <a:lstStyle/>
          <a:p>
            <a:fld id="{2FC42A1A-D100-4AF6-AE62-708232007D2B}" type="slidenum">
              <a:rPr lang="en-US" smtClean="0"/>
              <a:t>‹#›</a:t>
            </a:fld>
            <a:endParaRPr lang="en-US"/>
          </a:p>
        </p:txBody>
      </p:sp>
    </p:spTree>
    <p:extLst>
      <p:ext uri="{BB962C8B-B14F-4D97-AF65-F5344CB8AC3E}">
        <p14:creationId xmlns:p14="http://schemas.microsoft.com/office/powerpoint/2010/main" val="892883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dirty="0" smtClean="0"/>
            </a:lvl1pPr>
          </a:lstStyle>
          <a:p>
            <a:pPr>
              <a:defRPr/>
            </a:pPr>
            <a:fld id="{34E67F1A-E30B-44D8-BC66-2AEADE412944}" type="datetime1">
              <a:rPr lang="fr-CH" altLang="en-US" smtClean="0">
                <a:solidFill>
                  <a:srgbClr val="000000"/>
                </a:solidFill>
              </a:rPr>
              <a:t>31.05.2018</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dirty="0" err="1" smtClean="0"/>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F37CEC-7426-473D-BB9A-C0489BA294D7}" type="slidenum">
              <a:rPr lang="en-US" altLang="en-US">
                <a:solidFill>
                  <a:srgbClr val="000000"/>
                </a:solidFill>
              </a:rPr>
              <a:pPr>
                <a:defRPr/>
              </a:pPr>
              <a:t>‹#›</a:t>
            </a:fld>
            <a:endParaRPr lang="en-US" altLang="en-US" dirty="0">
              <a:solidFill>
                <a:srgbClr val="000000"/>
              </a:solidFill>
            </a:endParaRP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025CAD-1B0E-4651-A26F-A76642DC624C}" type="datetime1">
              <a:rPr lang="fr-CH" smtClean="0"/>
              <a:t>31.05.2018</a:t>
            </a:fld>
            <a:endParaRPr lang="fr-CH"/>
          </a:p>
        </p:txBody>
      </p:sp>
      <p:sp>
        <p:nvSpPr>
          <p:cNvPr id="4" name="Slide Number Placeholder 3"/>
          <p:cNvSpPr>
            <a:spLocks noGrp="1"/>
          </p:cNvSpPr>
          <p:nvPr>
            <p:ph type="sldNum" sz="quarter" idx="11"/>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1896824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D919201E-7A1D-4EE0-9C58-AFB459A841FC}" type="datetime1">
              <a:rPr lang="fr-CH" altLang="en-US" smtClean="0">
                <a:solidFill>
                  <a:srgbClr val="000000"/>
                </a:solidFill>
              </a:rPr>
              <a:t>31.05.2018</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D49453E-1DE5-426C-B922-979B5BCB3A31}"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A7CB679E-364E-47BC-9F61-7618CE7E794A}"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EA2F5BE-86E4-4E9A-A8FB-7367990F2C5C}"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229100" cy="537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4229100" cy="537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DFFC8F69-A2FC-4A8A-A550-F70091B78F57}"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D1A4C39-1342-4DBF-BA2D-862D2705C813}"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216E0853-8AA8-4283-A04A-112001F0D857}" type="datetime1">
              <a:rPr lang="fr-CH" altLang="en-US" smtClean="0">
                <a:solidFill>
                  <a:srgbClr val="000000"/>
                </a:solidFill>
              </a:rPr>
              <a:t>31.05.2018</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20E0F29-8CEC-48E4-9081-B3B24D9ED4CA}"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9A98F3F6-944F-4C89-8623-C2E7116D1B16}" type="datetime1">
              <a:rPr lang="fr-CH" altLang="en-US" smtClean="0">
                <a:solidFill>
                  <a:srgbClr val="000000"/>
                </a:solidFill>
              </a:rPr>
              <a:t>31.05.2018</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3A463A4-1425-4350-AC63-E9ADFA407B67}"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A5B09467-0974-4C8B-A8A4-37787EB59DCB}" type="datetime1">
              <a:rPr lang="fr-CH" altLang="en-US" smtClean="0">
                <a:solidFill>
                  <a:srgbClr val="000000"/>
                </a:solidFill>
              </a:rPr>
              <a:t>31.05.2018</a:t>
            </a:fld>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93E0678-3149-443B-8A5D-85EC3119747D}"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63EF2B5-D280-4B77-8215-FED3B93683FB}"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93EB195-D2B7-4D0A-8B1C-749C5BCD3FE8}"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 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C259028-0DCF-4819-9178-425FF56416AA}"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51D6649-B869-482D-9FB7-E5CAAFB5D891}"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626BF443-8D12-48DB-B59C-8216BF1B1F7B}"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45CCB8F-D0CD-49E5-88AB-A8F3F4C00268}"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2152650" cy="6140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152400"/>
            <a:ext cx="6305550" cy="6140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9F096389-7A4F-4CAC-9ED5-4592426E624A}"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B5DD7CF-BEDA-4913-816E-1F120F320F8E}"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7AADD2-DE48-4387-BE00-65DB7933252C}" type="datetime1">
              <a:rPr lang="fr-CH" smtClean="0"/>
              <a:t>31.05.2018</a:t>
            </a:fld>
            <a:endParaRPr lang="fr-CH"/>
          </a:p>
        </p:txBody>
      </p:sp>
      <p:sp>
        <p:nvSpPr>
          <p:cNvPr id="4" name="Slide Number Placeholder 3"/>
          <p:cNvSpPr>
            <a:spLocks noGrp="1"/>
          </p:cNvSpPr>
          <p:nvPr>
            <p:ph type="sldNum" sz="quarter" idx="11"/>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3863463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3788" y="152400"/>
            <a:ext cx="7821612"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914428"/>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14428"/>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679853"/>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679853"/>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2B434805-EB39-46A7-BE36-D1373706E013}" type="datetime1">
              <a:rPr lang="fr-CH" altLang="en-US" smtClean="0">
                <a:solidFill>
                  <a:srgbClr val="000000"/>
                </a:solidFill>
              </a:rPr>
              <a:t>31.05.2018</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3A44971-6174-4D10-B2A6-1EA49BB7016B}"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152400"/>
            <a:ext cx="7821612"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229100" cy="5378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14428"/>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79853"/>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fld id="{DF58DFB0-CD99-4A49-A961-535DC41E7BAF}" type="datetime1">
              <a:rPr lang="fr-CH" altLang="en-US" smtClean="0">
                <a:solidFill>
                  <a:srgbClr val="000000"/>
                </a:solidFill>
              </a:rPr>
              <a:t>31.05.2018</a:t>
            </a:fld>
            <a:endParaRPr lang="en-US"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0B2996AA-51BA-4786-A951-9D5ECE8ABD0C}" type="slidenum">
              <a:rPr lang="en-US" altLang="en-US">
                <a:solidFill>
                  <a:srgbClr val="000000"/>
                </a:solidFill>
              </a:rPr>
              <a:pPr>
                <a:defRPr/>
              </a:pPr>
              <a:t>‹#›</a:t>
            </a:fld>
            <a:r>
              <a:rPr lang="en-US" altLang="en-US">
                <a:solidFill>
                  <a:srgbClr val="000000"/>
                </a:solidFill>
              </a:rPr>
              <a:t>/27</a:t>
            </a:r>
          </a:p>
        </p:txBody>
      </p:sp>
    </p:spTree>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9587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dirty="0" smtClean="0"/>
            </a:lvl1pPr>
          </a:lstStyle>
          <a:p>
            <a:pPr>
              <a:defRPr/>
            </a:pPr>
            <a:fld id="{B2273C5F-5450-44EE-8C3D-90ED30FD8F49}" type="datetime1">
              <a:rPr lang="fr-CH" altLang="en-US" smtClean="0">
                <a:solidFill>
                  <a:srgbClr val="000000"/>
                </a:solidFill>
              </a:rPr>
              <a:t>31.05.2018</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dirty="0" err="1" smtClean="0"/>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F37CEC-7426-473D-BB9A-C0489BA294D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943911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541A018D-C583-4476-BB2C-D09E9D6FDBC8}" type="datetime1">
              <a:rPr lang="fr-CH" altLang="en-US" smtClean="0">
                <a:solidFill>
                  <a:srgbClr val="000000"/>
                </a:solidFill>
              </a:rPr>
              <a:t>31.05.2018</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D49453E-1DE5-426C-B922-979B5BCB3A31}"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650499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F0B9AD5C-5E50-4DA4-BE00-A7343EBC9A3F}"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EA2F5BE-86E4-4E9A-A8FB-7367990F2C5C}"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40518436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229100" cy="537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4229100" cy="537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765315C1-8C4C-4865-9B0B-9F13F4E3BA1F}"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D1A4C39-1342-4DBF-BA2D-862D2705C813}"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9070366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CE6CAB39-BBA6-4D9C-90D1-D912E4829380}" type="datetime1">
              <a:rPr lang="fr-CH" altLang="en-US" smtClean="0">
                <a:solidFill>
                  <a:srgbClr val="000000"/>
                </a:solidFill>
              </a:rPr>
              <a:t>31.05.2018</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20E0F29-8CEC-48E4-9081-B3B24D9ED4CA}"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12029418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A977C75E-9CAC-488F-94F6-5C5ED2E2F8BC}" type="datetime1">
              <a:rPr lang="fr-CH" altLang="en-US" smtClean="0">
                <a:solidFill>
                  <a:srgbClr val="000000"/>
                </a:solidFill>
              </a:rPr>
              <a:t>31.05.2018</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3A463A4-1425-4350-AC63-E9ADFA407B67}"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336588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11B8074-2408-4519-9AF7-50791506DAC7}" type="datetime1">
              <a:rPr lang="fr-CH" altLang="en-US" smtClean="0">
                <a:solidFill>
                  <a:srgbClr val="000000"/>
                </a:solidFill>
              </a:rPr>
              <a:t>31.05.2018</a:t>
            </a:fld>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93E0678-3149-443B-8A5D-85EC3119747D}"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000539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957889A1-A151-44A6-91C2-AB9A6021B8CE}" type="datetime1">
              <a:rPr lang="fr-CH" smtClean="0">
                <a:solidFill>
                  <a:prstClr val="black">
                    <a:tint val="75000"/>
                  </a:prstClr>
                </a:solidFill>
              </a:rPr>
              <a:t>31.05.2018</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34597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A765D1F-EB47-425F-A074-BF93033F5E46}"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93EB195-D2B7-4D0A-8B1C-749C5BCD3FE8}"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544133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 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29B1547-088E-4E33-BF78-E3387B86F7B0}"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51D6649-B869-482D-9FB7-E5CAAFB5D891}"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15306342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9F4963AA-FF55-4853-B758-47DB32EFE20A}"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45CCB8F-D0CD-49E5-88AB-A8F3F4C00268}"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0167290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2152650" cy="6140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152400"/>
            <a:ext cx="6305550" cy="6140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99E7EF76-37E8-4F1D-8F12-BB4F029D567D}"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B5DD7CF-BEDA-4913-816E-1F120F320F8E}"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18178938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3788" y="152400"/>
            <a:ext cx="7821612"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914428"/>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14428"/>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679853"/>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679853"/>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73394BE9-F755-44B6-83F5-6172FB7793A6}" type="datetime1">
              <a:rPr lang="fr-CH" altLang="en-US" smtClean="0">
                <a:solidFill>
                  <a:srgbClr val="000000"/>
                </a:solidFill>
              </a:rPr>
              <a:t>31.05.2018</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3A44971-6174-4D10-B2A6-1EA49BB7016B}"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7097326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152400"/>
            <a:ext cx="7821612"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229100" cy="5378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14428"/>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79853"/>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fld id="{1BD05831-45A7-49AA-91BA-7D054107F9F7}" type="datetime1">
              <a:rPr lang="fr-CH" altLang="en-US" smtClean="0">
                <a:solidFill>
                  <a:srgbClr val="000000"/>
                </a:solidFill>
              </a:rPr>
              <a:t>31.05.2018</a:t>
            </a:fld>
            <a:endParaRPr lang="en-US"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0B2996AA-51BA-4786-A951-9D5ECE8ABD0C}"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0099823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742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dirty="0" smtClean="0"/>
            </a:lvl1pPr>
          </a:lstStyle>
          <a:p>
            <a:pPr>
              <a:defRPr/>
            </a:pPr>
            <a:fld id="{6C6582E1-DE80-4CCB-9D99-1200F24D979B}" type="datetime1">
              <a:rPr lang="fr-CH" altLang="en-US" smtClean="0">
                <a:solidFill>
                  <a:srgbClr val="000000"/>
                </a:solidFill>
              </a:rPr>
              <a:t>31.05.2018</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dirty="0" err="1" smtClean="0"/>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F37CEC-7426-473D-BB9A-C0489BA294D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370617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4918C676-B971-4D30-97A9-2BA85C0FBB49}" type="datetime1">
              <a:rPr lang="fr-CH" altLang="en-US" smtClean="0">
                <a:solidFill>
                  <a:srgbClr val="000000"/>
                </a:solidFill>
              </a:rPr>
              <a:t>31.05.2018</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D49453E-1DE5-426C-B922-979B5BCB3A31}"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8771894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E0119DAF-1F45-4B71-A9F4-B294E6E1D975}"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EA2F5BE-86E4-4E9A-A8FB-7367990F2C5C}"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10524276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A20D81-1D53-48A2-84FB-8B4516E64218}" type="datetime1">
              <a:rPr lang="fr-CH" smtClean="0"/>
              <a:t>31.05.2018</a:t>
            </a:fld>
            <a:endParaRPr lang="fr-CH"/>
          </a:p>
        </p:txBody>
      </p:sp>
      <p:sp>
        <p:nvSpPr>
          <p:cNvPr id="4" name="Slide Number Placeholder 3"/>
          <p:cNvSpPr>
            <a:spLocks noGrp="1"/>
          </p:cNvSpPr>
          <p:nvPr>
            <p:ph type="sldNum" sz="quarter" idx="11"/>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3120761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229100" cy="537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4229100" cy="537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90837CDF-FAD5-4483-8767-B7750E3F920A}"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D1A4C39-1342-4DBF-BA2D-862D2705C813}"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7656690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7A542568-27ED-4EB8-9E61-09461B568C48}" type="datetime1">
              <a:rPr lang="fr-CH" altLang="en-US" smtClean="0">
                <a:solidFill>
                  <a:srgbClr val="000000"/>
                </a:solidFill>
              </a:rPr>
              <a:t>31.05.2018</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20E0F29-8CEC-48E4-9081-B3B24D9ED4CA}"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18734729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07986AF1-CCC1-4AB9-B728-9AA824938253}" type="datetime1">
              <a:rPr lang="fr-CH" altLang="en-US" smtClean="0">
                <a:solidFill>
                  <a:srgbClr val="000000"/>
                </a:solidFill>
              </a:rPr>
              <a:t>31.05.2018</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3A463A4-1425-4350-AC63-E9ADFA407B67}"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680130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7CFCD3B-A3C7-42EC-951A-1A7C38B8083C}" type="datetime1">
              <a:rPr lang="fr-CH" altLang="en-US" smtClean="0">
                <a:solidFill>
                  <a:srgbClr val="000000"/>
                </a:solidFill>
              </a:rPr>
              <a:t>31.05.2018</a:t>
            </a:fld>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93E0678-3149-443B-8A5D-85EC3119747D}"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917391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E97C2FC-9321-4392-B479-BF053269F8BE}"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93EB195-D2B7-4D0A-8B1C-749C5BCD3FE8}"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6416186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 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33459D0-AE0F-4334-9927-8F591D22F7A1}"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51D6649-B869-482D-9FB7-E5CAAFB5D891}"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904099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E10F12C-E2DE-429C-92EA-331C7565D78D}"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45CCB8F-D0CD-49E5-88AB-A8F3F4C00268}"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2237067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2152650" cy="6140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152400"/>
            <a:ext cx="6305550" cy="6140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6646613D-CF3D-4895-B221-1F868DEB20C0}"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B5DD7CF-BEDA-4913-816E-1F120F320F8E}"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6628002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3788" y="152400"/>
            <a:ext cx="7821612"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914428"/>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14428"/>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679853"/>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679853"/>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C1BBBC2D-6E41-48F4-992B-4DFC59421F3A}" type="datetime1">
              <a:rPr lang="fr-CH" altLang="en-US" smtClean="0">
                <a:solidFill>
                  <a:srgbClr val="000000"/>
                </a:solidFill>
              </a:rPr>
              <a:t>31.05.2018</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3A44971-6174-4D10-B2A6-1EA49BB7016B}"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0235518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152400"/>
            <a:ext cx="7821612"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229100" cy="5378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14428"/>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79853"/>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fld id="{9F9FF6A2-05CF-4833-B470-74CEA0C3EDE6}" type="datetime1">
              <a:rPr lang="fr-CH" altLang="en-US" smtClean="0">
                <a:solidFill>
                  <a:srgbClr val="000000"/>
                </a:solidFill>
              </a:rPr>
              <a:t>31.05.2018</a:t>
            </a:fld>
            <a:endParaRPr lang="en-US"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0B2996AA-51BA-4786-A951-9D5ECE8ABD0C}"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5185196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858000" cy="762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00200" y="1066800"/>
            <a:ext cx="6858000" cy="5181600"/>
          </a:xfrm>
        </p:spPr>
        <p:txBody>
          <a:bodyPr/>
          <a:lstStyle>
            <a:lvl3pPr>
              <a:buClr>
                <a:schemeClr val="accent4">
                  <a:lumMod val="20000"/>
                  <a:lumOff val="80000"/>
                </a:schemeClr>
              </a:buClr>
              <a:buSzPct val="25000"/>
              <a:buFont typeface="Wingdings" pitchFamily="2" charset="2"/>
              <a:buChar char="q"/>
              <a:defRPr sz="2000"/>
            </a:lvl3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4" name="Rectangle 16"/>
          <p:cNvSpPr>
            <a:spLocks noGrp="1" noChangeArrowheads="1"/>
          </p:cNvSpPr>
          <p:nvPr>
            <p:ph type="ftr" sz="quarter" idx="10"/>
          </p:nvPr>
        </p:nvSpPr>
        <p:spPr>
          <a:xfrm>
            <a:off x="762000" y="6324600"/>
            <a:ext cx="6248400" cy="361950"/>
          </a:xfrm>
          <a:prstGeom prst="rect">
            <a:avLst/>
          </a:prstGeom>
        </p:spPr>
        <p:txBody>
          <a:bodyPr/>
          <a:lstStyle>
            <a:lvl1pPr>
              <a:defRPr/>
            </a:lvl1pPr>
          </a:lstStyle>
          <a:p>
            <a:pPr>
              <a:defRPr/>
            </a:pPr>
            <a:r>
              <a:rPr lang="en-US" dirty="0" smtClean="0"/>
              <a:t>Stuart Henderson, Project X </a:t>
            </a:r>
            <a:r>
              <a:rPr lang="en-US" dirty="0" err="1" smtClean="0"/>
              <a:t>MuSR</a:t>
            </a:r>
            <a:r>
              <a:rPr lang="en-US" dirty="0" smtClean="0"/>
              <a:t> Forum   October 17, 2012</a:t>
            </a:r>
            <a:endParaRPr lang="en-US" dirty="0"/>
          </a:p>
        </p:txBody>
      </p:sp>
      <p:sp>
        <p:nvSpPr>
          <p:cNvPr id="5" name="Rectangle 17"/>
          <p:cNvSpPr>
            <a:spLocks noGrp="1" noChangeArrowheads="1"/>
          </p:cNvSpPr>
          <p:nvPr>
            <p:ph type="sldNum" sz="quarter" idx="11"/>
          </p:nvPr>
        </p:nvSpPr>
        <p:spPr>
          <a:xfrm>
            <a:off x="152400" y="6324600"/>
            <a:ext cx="533400" cy="361950"/>
          </a:xfrm>
        </p:spPr>
        <p:txBody>
          <a:bodyPr/>
          <a:lstStyle>
            <a:lvl1pPr>
              <a:defRPr/>
            </a:lvl1pPr>
          </a:lstStyle>
          <a:p>
            <a:pPr>
              <a:defRPr/>
            </a:pPr>
            <a:fld id="{751C9121-044D-47E8-87E9-7D343DF06EE3}" type="slidenum">
              <a:rPr lang="en-US"/>
              <a:pPr>
                <a:defRPr/>
              </a:pPr>
              <a:t>‹#›</a:t>
            </a:fld>
            <a:endParaRPr lang="en-US"/>
          </a:p>
        </p:txBody>
      </p:sp>
    </p:spTree>
    <p:extLst>
      <p:ext uri="{BB962C8B-B14F-4D97-AF65-F5344CB8AC3E}">
        <p14:creationId xmlns:p14="http://schemas.microsoft.com/office/powerpoint/2010/main" val="19822375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CAB95-8A65-4E38-A0D5-887DD2ADBAC9}" type="datetime1">
              <a:rPr lang="fr-CH" smtClean="0">
                <a:solidFill>
                  <a:prstClr val="black">
                    <a:tint val="75000"/>
                  </a:prstClr>
                </a:solidFill>
              </a:rPr>
              <a:t>31.05.2018</a:t>
            </a:fld>
            <a:endParaRPr lang="en-GB" dirty="0">
              <a:solidFill>
                <a:prstClr val="black">
                  <a:tint val="75000"/>
                </a:prstClr>
              </a:solidFill>
            </a:endParaRPr>
          </a:p>
        </p:txBody>
      </p:sp>
      <p:sp>
        <p:nvSpPr>
          <p:cNvPr id="4" name="Slide Number Placeholder 3"/>
          <p:cNvSpPr>
            <a:spLocks noGrp="1"/>
          </p:cNvSpPr>
          <p:nvPr>
            <p:ph type="sldNum" sz="quarter" idx="12"/>
          </p:nvPr>
        </p:nvSpPr>
        <p:spPr>
          <a:xfrm>
            <a:off x="6210300" y="6356378"/>
            <a:ext cx="2133600" cy="365125"/>
          </a:xfrm>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019302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3"/>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H"/>
          </a:p>
        </p:txBody>
      </p:sp>
      <p:sp>
        <p:nvSpPr>
          <p:cNvPr id="4" name="Date Placeholder 3"/>
          <p:cNvSpPr>
            <a:spLocks noGrp="1"/>
          </p:cNvSpPr>
          <p:nvPr>
            <p:ph type="dt" sz="half" idx="10"/>
          </p:nvPr>
        </p:nvSpPr>
        <p:spPr/>
        <p:txBody>
          <a:bodyPr/>
          <a:lstStyle/>
          <a:p>
            <a:fld id="{304B3AEE-920C-4DB7-848F-28AED1499BFC}" type="datetime1">
              <a:rPr lang="fr-CH" smtClean="0">
                <a:solidFill>
                  <a:prstClr val="black">
                    <a:tint val="75000"/>
                  </a:prstClr>
                </a:solidFill>
              </a:rPr>
              <a:t>31.05.2018</a:t>
            </a:fld>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217169253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0C9F8059-51AD-464F-86CA-D1F799CFF1FE}" type="datetime1">
              <a:rPr lang="fr-CH" smtClean="0">
                <a:solidFill>
                  <a:prstClr val="black">
                    <a:tint val="75000"/>
                  </a:prstClr>
                </a:solidFill>
              </a:rPr>
              <a:t>31.05.2018</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a:lstStyle/>
          <a:p>
            <a:r>
              <a:rPr lang="en-US" smtClean="0">
                <a:solidFill>
                  <a:prstClr val="black">
                    <a:tint val="75000"/>
                  </a:prstClr>
                </a:solidFill>
              </a:rPr>
              <a:t>Alain Blondel Future Lepton Colliders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590527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5C71D-DA98-4577-BC1A-397A86506389}" type="datetime1">
              <a:rPr lang="fr-CH" smtClean="0">
                <a:solidFill>
                  <a:prstClr val="black">
                    <a:tint val="75000"/>
                  </a:prstClr>
                </a:solidFill>
              </a:rPr>
              <a:t>31.05.2018</a:t>
            </a:fld>
            <a:endParaRPr lang="fr-CH">
              <a:solidFill>
                <a:prstClr val="black">
                  <a:tint val="75000"/>
                </a:prstClr>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a:lstStyle/>
          <a:p>
            <a:pPr eaLnBrk="1" fontAlgn="auto" hangingPunct="1">
              <a:spcBef>
                <a:spcPts val="0"/>
              </a:spcBef>
              <a:spcAft>
                <a:spcPts val="0"/>
              </a:spcAft>
            </a:pPr>
            <a:r>
              <a:rPr lang="en-US" smtClean="0">
                <a:solidFill>
                  <a:prstClr val="black">
                    <a:tint val="75000"/>
                  </a:prstClr>
                </a:solidFill>
              </a:rPr>
              <a:t>Alain Blondel Future Lepton Colliders</a:t>
            </a:r>
            <a:endParaRPr lang="en-GB" b="0"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4153048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Date Placeholder 4"/>
          <p:cNvSpPr>
            <a:spLocks noGrp="1"/>
          </p:cNvSpPr>
          <p:nvPr>
            <p:ph type="dt" sz="half" idx="10"/>
          </p:nvPr>
        </p:nvSpPr>
        <p:spPr/>
        <p:txBody>
          <a:bodyPr/>
          <a:lstStyle/>
          <a:p>
            <a:fld id="{0A2F3837-E790-4942-A752-DD68847CD68D}" type="datetime1">
              <a:rPr lang="fr-CH" smtClean="0">
                <a:solidFill>
                  <a:prstClr val="black">
                    <a:tint val="75000"/>
                  </a:prstClr>
                </a:solidFill>
              </a:rPr>
              <a:t>31.05.2018</a:t>
            </a:fld>
            <a:endParaRPr lang="fr-CH">
              <a:solidFill>
                <a:prstClr val="black">
                  <a:tint val="75000"/>
                </a:prstClr>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a:lstStyle/>
          <a:p>
            <a:pPr eaLnBrk="1" fontAlgn="auto" hangingPunct="1">
              <a:spcBef>
                <a:spcPts val="0"/>
              </a:spcBef>
              <a:spcAft>
                <a:spcPts val="0"/>
              </a:spcAft>
            </a:pPr>
            <a:r>
              <a:rPr lang="en-US" smtClean="0">
                <a:solidFill>
                  <a:prstClr val="black">
                    <a:tint val="75000"/>
                  </a:prstClr>
                </a:solidFill>
              </a:rPr>
              <a:t>Alain Blondel Future Lepton Colliders</a:t>
            </a:r>
            <a:endParaRPr lang="en-GB" b="0"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91432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Date Placeholder 6"/>
          <p:cNvSpPr>
            <a:spLocks noGrp="1"/>
          </p:cNvSpPr>
          <p:nvPr>
            <p:ph type="dt" sz="half" idx="10"/>
          </p:nvPr>
        </p:nvSpPr>
        <p:spPr/>
        <p:txBody>
          <a:bodyPr/>
          <a:lstStyle/>
          <a:p>
            <a:fld id="{C9D1BF38-DE28-4B6E-92C8-0B0AC960276E}" type="datetime1">
              <a:rPr lang="fr-CH" smtClean="0">
                <a:solidFill>
                  <a:prstClr val="black">
                    <a:tint val="75000"/>
                  </a:prstClr>
                </a:solidFill>
              </a:rPr>
              <a:t>31.05.2018</a:t>
            </a:fld>
            <a:endParaRPr lang="fr-CH">
              <a:solidFill>
                <a:prstClr val="black">
                  <a:tint val="75000"/>
                </a:prstClr>
              </a:solidFill>
            </a:endParaRPr>
          </a:p>
        </p:txBody>
      </p:sp>
      <p:sp>
        <p:nvSpPr>
          <p:cNvPr id="8" name="Footer Placeholder 7"/>
          <p:cNvSpPr>
            <a:spLocks noGrp="1"/>
          </p:cNvSpPr>
          <p:nvPr>
            <p:ph type="ftr" sz="quarter" idx="11"/>
          </p:nvPr>
        </p:nvSpPr>
        <p:spPr>
          <a:xfrm>
            <a:off x="3124200" y="6356378"/>
            <a:ext cx="2895600" cy="365125"/>
          </a:xfrm>
          <a:prstGeom prst="rect">
            <a:avLst/>
          </a:prstGeom>
        </p:spPr>
        <p:txBody>
          <a:bodyPr/>
          <a:lstStyle/>
          <a:p>
            <a:pPr eaLnBrk="1" fontAlgn="auto" hangingPunct="1">
              <a:spcBef>
                <a:spcPts val="0"/>
              </a:spcBef>
              <a:spcAft>
                <a:spcPts val="0"/>
              </a:spcAft>
            </a:pPr>
            <a:r>
              <a:rPr lang="en-US" smtClean="0">
                <a:solidFill>
                  <a:prstClr val="black">
                    <a:tint val="75000"/>
                  </a:prstClr>
                </a:solidFill>
              </a:rPr>
              <a:t>Alain Blondel Future Lepton Colliders</a:t>
            </a:r>
            <a:endParaRPr lang="en-GB" b="0"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3579516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p>
            <a:fld id="{3816D594-C2F8-4703-9F99-4B19F641CA5E}" type="datetime1">
              <a:rPr lang="fr-CH" smtClean="0">
                <a:solidFill>
                  <a:prstClr val="black">
                    <a:tint val="75000"/>
                  </a:prstClr>
                </a:solidFill>
              </a:rPr>
              <a:t>31.05.2018</a:t>
            </a:fld>
            <a:endParaRPr lang="en-GB">
              <a:solidFill>
                <a:prstClr val="black">
                  <a:tint val="75000"/>
                </a:prstClr>
              </a:solidFill>
            </a:endParaRPr>
          </a:p>
        </p:txBody>
      </p:sp>
      <p:sp>
        <p:nvSpPr>
          <p:cNvPr id="4" name="Footer Placeholder 3"/>
          <p:cNvSpPr>
            <a:spLocks noGrp="1"/>
          </p:cNvSpPr>
          <p:nvPr>
            <p:ph type="ftr" sz="quarter" idx="11"/>
          </p:nvPr>
        </p:nvSpPr>
        <p:spPr>
          <a:xfrm>
            <a:off x="3124200" y="6356378"/>
            <a:ext cx="2895600" cy="365125"/>
          </a:xfrm>
          <a:prstGeom prst="rect">
            <a:avLst/>
          </a:prstGeom>
        </p:spPr>
        <p:txBody>
          <a:bodyPr/>
          <a:lstStyle/>
          <a:p>
            <a:r>
              <a:rPr lang="en-US" smtClean="0">
                <a:solidFill>
                  <a:prstClr val="black">
                    <a:tint val="75000"/>
                  </a:prstClr>
                </a:solidFill>
              </a:rPr>
              <a:t>Alain Blondel Future Lepton Colliders</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05617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3"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A4F04-A26D-4823-A534-A93820D1D9AA}" type="datetime1">
              <a:rPr lang="fr-CH" smtClean="0">
                <a:solidFill>
                  <a:prstClr val="black">
                    <a:tint val="75000"/>
                  </a:prstClr>
                </a:solidFill>
              </a:rPr>
              <a:t>31.05.2018</a:t>
            </a:fld>
            <a:endParaRPr lang="fr-CH">
              <a:solidFill>
                <a:prstClr val="black">
                  <a:tint val="75000"/>
                </a:prstClr>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a:lstStyle/>
          <a:p>
            <a:pPr eaLnBrk="1" fontAlgn="auto" hangingPunct="1">
              <a:spcBef>
                <a:spcPts val="0"/>
              </a:spcBef>
              <a:spcAft>
                <a:spcPts val="0"/>
              </a:spcAft>
            </a:pPr>
            <a:r>
              <a:rPr lang="en-US" smtClean="0">
                <a:solidFill>
                  <a:prstClr val="black">
                    <a:tint val="75000"/>
                  </a:prstClr>
                </a:solidFill>
              </a:rPr>
              <a:t>Alain Blondel Future Lepton Colliders</a:t>
            </a:r>
            <a:endParaRPr lang="en-GB" b="0"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13686634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C7727-0197-4CE2-946C-61CBE7AA33B0}" type="datetime1">
              <a:rPr lang="fr-CH" smtClean="0">
                <a:solidFill>
                  <a:prstClr val="black">
                    <a:tint val="75000"/>
                  </a:prstClr>
                </a:solidFill>
              </a:rPr>
              <a:t>31.05.2018</a:t>
            </a:fld>
            <a:endParaRPr lang="en-GB">
              <a:solidFill>
                <a:prstClr val="black">
                  <a:tint val="75000"/>
                </a:prstClr>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a:lstStyle/>
          <a:p>
            <a:r>
              <a:rPr lang="en-US" smtClean="0">
                <a:solidFill>
                  <a:prstClr val="black">
                    <a:tint val="75000"/>
                  </a:prstClr>
                </a:solidFill>
              </a:rPr>
              <a:t>Alain Blondel Future Lepton Colliders</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29149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9C9A87CA-32F0-4947-8F57-1F394DE580A3}" type="datetime1">
              <a:rPr lang="fr-CH" smtClean="0">
                <a:solidFill>
                  <a:prstClr val="black">
                    <a:tint val="75000"/>
                  </a:prstClr>
                </a:solidFill>
              </a:rPr>
              <a:t>31.05.2018</a:t>
            </a:fld>
            <a:endParaRPr lang="fr-CH">
              <a:solidFill>
                <a:prstClr val="black">
                  <a:tint val="75000"/>
                </a:prstClr>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a:lstStyle/>
          <a:p>
            <a:pPr eaLnBrk="1" fontAlgn="auto" hangingPunct="1">
              <a:spcBef>
                <a:spcPts val="0"/>
              </a:spcBef>
              <a:spcAft>
                <a:spcPts val="0"/>
              </a:spcAft>
            </a:pPr>
            <a:r>
              <a:rPr lang="en-US" smtClean="0">
                <a:solidFill>
                  <a:prstClr val="black">
                    <a:tint val="75000"/>
                  </a:prstClr>
                </a:solidFill>
              </a:rPr>
              <a:t>Alain Blondel Future Lepton Colliders</a:t>
            </a:r>
            <a:endParaRPr lang="en-GB" b="0"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346191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A93933-9B18-42D4-A19F-1C49A7FD5332}" type="datetime1">
              <a:rPr lang="fr-CH" smtClean="0"/>
              <a:t>31.05.2018</a:t>
            </a:fld>
            <a:endParaRPr lang="en-US"/>
          </a:p>
        </p:txBody>
      </p:sp>
      <p:sp>
        <p:nvSpPr>
          <p:cNvPr id="5" name="Footer Placeholder 4"/>
          <p:cNvSpPr>
            <a:spLocks noGrp="1"/>
          </p:cNvSpPr>
          <p:nvPr>
            <p:ph type="ftr" sz="quarter" idx="11"/>
          </p:nvPr>
        </p:nvSpPr>
        <p:spPr/>
        <p:txBody>
          <a:bodyPr/>
          <a:lstStyle/>
          <a:p>
            <a:r>
              <a:rPr lang="en-US" smtClean="0"/>
              <a:t>Alain Blondel Future Lepton Colliders</a:t>
            </a:r>
            <a:endParaRPr lang="en-US"/>
          </a:p>
        </p:txBody>
      </p:sp>
      <p:sp>
        <p:nvSpPr>
          <p:cNvPr id="6" name="Slide Number Placeholder 5"/>
          <p:cNvSpPr>
            <a:spLocks noGrp="1"/>
          </p:cNvSpPr>
          <p:nvPr>
            <p:ph type="sldNum" sz="quarter" idx="12"/>
          </p:nvPr>
        </p:nvSpPr>
        <p:spPr/>
        <p:txBody>
          <a:bodyPr/>
          <a:lstStyle/>
          <a:p>
            <a:fld id="{2FC42A1A-D100-4AF6-AE62-708232007D2B}" type="slidenum">
              <a:rPr lang="en-US" smtClean="0"/>
              <a:t>‹#›</a:t>
            </a:fld>
            <a:endParaRPr lang="en-US"/>
          </a:p>
        </p:txBody>
      </p:sp>
    </p:spTree>
    <p:extLst>
      <p:ext uri="{BB962C8B-B14F-4D97-AF65-F5344CB8AC3E}">
        <p14:creationId xmlns:p14="http://schemas.microsoft.com/office/powerpoint/2010/main" val="10270551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6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D1321ABB-EDF3-4E78-B9AC-A2328075FC29}" type="datetime1">
              <a:rPr lang="fr-CH" smtClean="0">
                <a:solidFill>
                  <a:prstClr val="black">
                    <a:tint val="75000"/>
                  </a:prstClr>
                </a:solidFill>
              </a:rPr>
              <a:t>31.05.2018</a:t>
            </a:fld>
            <a:endParaRPr lang="fr-CH">
              <a:solidFill>
                <a:prstClr val="black">
                  <a:tint val="75000"/>
                </a:prstClr>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a:lstStyle/>
          <a:p>
            <a:pPr eaLnBrk="1" fontAlgn="auto" hangingPunct="1">
              <a:spcBef>
                <a:spcPts val="0"/>
              </a:spcBef>
              <a:spcAft>
                <a:spcPts val="0"/>
              </a:spcAft>
            </a:pPr>
            <a:r>
              <a:rPr lang="en-US" smtClean="0">
                <a:solidFill>
                  <a:prstClr val="black">
                    <a:tint val="75000"/>
                  </a:prstClr>
                </a:solidFill>
              </a:rPr>
              <a:t>Alain Blondel Future Lepton Colliders</a:t>
            </a:r>
            <a:endParaRPr lang="en-GB" b="0"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28640691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7BD91-09FD-4B2D-8036-671F2EB53686}" type="datetime1">
              <a:rPr lang="fr-CH" smtClean="0">
                <a:solidFill>
                  <a:prstClr val="black">
                    <a:tint val="75000"/>
                  </a:prstClr>
                </a:solidFill>
              </a:rPr>
              <a:t>31.05.2018</a:t>
            </a:fld>
            <a:endParaRPr lang="en-GB" dirty="0">
              <a:solidFill>
                <a:prstClr val="black">
                  <a:tint val="75000"/>
                </a:prstClr>
              </a:solidFill>
            </a:endParaRPr>
          </a:p>
        </p:txBody>
      </p:sp>
      <p:sp>
        <p:nvSpPr>
          <p:cNvPr id="4" name="Slide Number Placeholder 3"/>
          <p:cNvSpPr>
            <a:spLocks noGrp="1"/>
          </p:cNvSpPr>
          <p:nvPr>
            <p:ph type="sldNum" sz="quarter" idx="12"/>
          </p:nvPr>
        </p:nvSpPr>
        <p:spPr>
          <a:xfrm>
            <a:off x="6210300" y="6356378"/>
            <a:ext cx="2133600" cy="365125"/>
          </a:xfrm>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3965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906F38F5-8E3E-4191-B9E2-B7DE973044FA}" type="datetime1">
              <a:rPr lang="fr-CH" smtClean="0">
                <a:solidFill>
                  <a:prstClr val="black">
                    <a:tint val="75000"/>
                  </a:prstClr>
                </a:solidFill>
              </a:rPr>
              <a:t>31.05.2018</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a:lstStyle/>
          <a:p>
            <a:r>
              <a:rPr lang="en-US" smtClean="0">
                <a:solidFill>
                  <a:prstClr val="black">
                    <a:tint val="75000"/>
                  </a:prstClr>
                </a:solidFill>
              </a:rPr>
              <a:t>Alain Blondel Future Lepton Colliders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657270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03983-1346-4896-A81D-A466E81F75E2}" type="datetime1">
              <a:rPr lang="fr-CH" smtClean="0">
                <a:solidFill>
                  <a:prstClr val="black">
                    <a:tint val="75000"/>
                  </a:prstClr>
                </a:solidFill>
              </a:rPr>
              <a:t>31.05.2018</a:t>
            </a:fld>
            <a:endParaRPr lang="en-GB" dirty="0">
              <a:solidFill>
                <a:prstClr val="black">
                  <a:tint val="75000"/>
                </a:prstClr>
              </a:solidFill>
            </a:endParaRPr>
          </a:p>
        </p:txBody>
      </p:sp>
      <p:sp>
        <p:nvSpPr>
          <p:cNvPr id="4" name="Slide Number Placeholder 3"/>
          <p:cNvSpPr>
            <a:spLocks noGrp="1"/>
          </p:cNvSpPr>
          <p:nvPr>
            <p:ph type="sldNum" sz="quarter" idx="12"/>
          </p:nvPr>
        </p:nvSpPr>
        <p:spPr>
          <a:xfrm>
            <a:off x="6210300" y="6356378"/>
            <a:ext cx="2133600" cy="365125"/>
          </a:xfrm>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561406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9080D1CC-9A4B-413B-B81C-43781E6BC67B}" type="datetime1">
              <a:rPr lang="fr-CH" smtClean="0">
                <a:solidFill>
                  <a:prstClr val="black">
                    <a:tint val="75000"/>
                  </a:prstClr>
                </a:solidFill>
              </a:rPr>
              <a:t>31.05.2018</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a:lstStyle/>
          <a:p>
            <a:r>
              <a:rPr lang="en-US" smtClean="0">
                <a:solidFill>
                  <a:prstClr val="black">
                    <a:tint val="75000"/>
                  </a:prstClr>
                </a:solidFill>
              </a:rPr>
              <a:t>Alain Blondel Future Lepton Colliders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057219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57874" y="46328"/>
            <a:ext cx="960698" cy="1064871"/>
          </a:xfrm>
          <a:prstGeom prst="rect">
            <a:avLst/>
          </a:prstGeom>
          <a:solidFill>
            <a:srgbClr val="DDF9FF"/>
          </a:solidFill>
          <a:ln>
            <a:solidFill>
              <a:srgbClr val="DDF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prstClr val="white"/>
              </a:solidFill>
            </a:endParaRPr>
          </a:p>
        </p:txBody>
      </p:sp>
      <p:sp>
        <p:nvSpPr>
          <p:cNvPr id="2" name="Date Placeholder 1"/>
          <p:cNvSpPr>
            <a:spLocks noGrp="1"/>
          </p:cNvSpPr>
          <p:nvPr>
            <p:ph type="dt" sz="half" idx="10"/>
          </p:nvPr>
        </p:nvSpPr>
        <p:spPr/>
        <p:txBody>
          <a:bodyPr/>
          <a:lstStyle/>
          <a:p>
            <a:fld id="{3322A6F7-E4A8-46F9-BEBD-1298B7BACFBB}" type="datetime1">
              <a:rPr lang="fr-CH" smtClean="0">
                <a:solidFill>
                  <a:prstClr val="black">
                    <a:tint val="75000"/>
                  </a:prstClr>
                </a:solidFill>
              </a:rPr>
              <a:t>31.05.2018</a:t>
            </a:fld>
            <a:endParaRPr lang="en-GB" dirty="0">
              <a:solidFill>
                <a:prstClr val="black">
                  <a:tint val="75000"/>
                </a:prstClr>
              </a:solidFill>
            </a:endParaRPr>
          </a:p>
        </p:txBody>
      </p:sp>
      <p:sp>
        <p:nvSpPr>
          <p:cNvPr id="4" name="Slide Number Placeholder 3"/>
          <p:cNvSpPr>
            <a:spLocks noGrp="1"/>
          </p:cNvSpPr>
          <p:nvPr>
            <p:ph type="sldNum" sz="quarter" idx="12"/>
          </p:nvPr>
        </p:nvSpPr>
        <p:spPr>
          <a:xfrm>
            <a:off x="6210300" y="6356378"/>
            <a:ext cx="2133600" cy="365125"/>
          </a:xfrm>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pic>
        <p:nvPicPr>
          <p:cNvPr id="5" name="Picture 4"/>
          <p:cNvPicPr/>
          <p:nvPr userDrawn="1"/>
        </p:nvPicPr>
        <p:blipFill rotWithShape="1">
          <a:blip r:embed="rId2" cstate="email">
            <a:biLevel thresh="75000"/>
            <a:extLst>
              <a:ext uri="{BEBA8EAE-BF5A-486C-A8C5-ECC9F3942E4B}">
                <a14:imgProps xmlns:a14="http://schemas.microsoft.com/office/drawing/2010/main">
                  <a14:imgLayer r:embed="rId3">
                    <a14:imgEffect>
                      <a14:sharpenSoften amount="1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115748" y="173648"/>
            <a:ext cx="821802" cy="798653"/>
          </a:xfrm>
          <a:prstGeom prst="rect">
            <a:avLst/>
          </a:prstGeom>
          <a:solidFill>
            <a:schemeClr val="bg1"/>
          </a:solidFill>
        </p:spPr>
      </p:pic>
    </p:spTree>
    <p:extLst>
      <p:ext uri="{BB962C8B-B14F-4D97-AF65-F5344CB8AC3E}">
        <p14:creationId xmlns:p14="http://schemas.microsoft.com/office/powerpoint/2010/main" val="24296662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C436DFCE-8D7F-4149-93B4-EA3AA06A7012}" type="datetime1">
              <a:rPr lang="fr-CH" smtClean="0">
                <a:solidFill>
                  <a:prstClr val="black">
                    <a:tint val="75000"/>
                  </a:prstClr>
                </a:solidFill>
              </a:rPr>
              <a:t>31.05.2018</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a:lstStyle/>
          <a:p>
            <a:r>
              <a:rPr lang="en-US" smtClean="0">
                <a:solidFill>
                  <a:prstClr val="black">
                    <a:tint val="75000"/>
                  </a:prstClr>
                </a:solidFill>
              </a:rPr>
              <a:t>Alain Blondel Future Lepton Colliders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029551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57874" y="46328"/>
            <a:ext cx="960698" cy="1064871"/>
          </a:xfrm>
          <a:prstGeom prst="rect">
            <a:avLst/>
          </a:prstGeom>
          <a:solidFill>
            <a:srgbClr val="DDF9FF"/>
          </a:solidFill>
          <a:ln>
            <a:solidFill>
              <a:srgbClr val="DDF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prstClr val="white"/>
              </a:solidFill>
            </a:endParaRPr>
          </a:p>
        </p:txBody>
      </p:sp>
      <p:sp>
        <p:nvSpPr>
          <p:cNvPr id="2" name="Date Placeholder 1"/>
          <p:cNvSpPr>
            <a:spLocks noGrp="1"/>
          </p:cNvSpPr>
          <p:nvPr>
            <p:ph type="dt" sz="half" idx="10"/>
          </p:nvPr>
        </p:nvSpPr>
        <p:spPr/>
        <p:txBody>
          <a:bodyPr/>
          <a:lstStyle/>
          <a:p>
            <a:fld id="{9095EAE0-BE85-4F6E-9F1E-C76DEAC45D64}" type="datetime1">
              <a:rPr lang="fr-CH" smtClean="0">
                <a:solidFill>
                  <a:prstClr val="black">
                    <a:tint val="75000"/>
                  </a:prstClr>
                </a:solidFill>
              </a:rPr>
              <a:t>31.05.2018</a:t>
            </a:fld>
            <a:endParaRPr lang="en-GB" dirty="0">
              <a:solidFill>
                <a:prstClr val="black">
                  <a:tint val="75000"/>
                </a:prstClr>
              </a:solidFill>
            </a:endParaRPr>
          </a:p>
        </p:txBody>
      </p:sp>
      <p:sp>
        <p:nvSpPr>
          <p:cNvPr id="4" name="Slide Number Placeholder 3"/>
          <p:cNvSpPr>
            <a:spLocks noGrp="1"/>
          </p:cNvSpPr>
          <p:nvPr>
            <p:ph type="sldNum" sz="quarter" idx="12"/>
          </p:nvPr>
        </p:nvSpPr>
        <p:spPr>
          <a:xfrm>
            <a:off x="6210300" y="6356378"/>
            <a:ext cx="2133600" cy="365125"/>
          </a:xfrm>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pic>
        <p:nvPicPr>
          <p:cNvPr id="5" name="Picture 4"/>
          <p:cNvPicPr/>
          <p:nvPr userDrawn="1"/>
        </p:nvPicPr>
        <p:blipFill rotWithShape="1">
          <a:blip r:embed="rId2" cstate="email">
            <a:biLevel thresh="75000"/>
            <a:extLst>
              <a:ext uri="{BEBA8EAE-BF5A-486C-A8C5-ECC9F3942E4B}">
                <a14:imgProps xmlns:a14="http://schemas.microsoft.com/office/drawing/2010/main">
                  <a14:imgLayer r:embed="rId3">
                    <a14:imgEffect>
                      <a14:sharpenSoften amount="1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115748" y="173648"/>
            <a:ext cx="821802" cy="798653"/>
          </a:xfrm>
          <a:prstGeom prst="rect">
            <a:avLst/>
          </a:prstGeom>
          <a:solidFill>
            <a:schemeClr val="bg1"/>
          </a:solidFill>
        </p:spPr>
      </p:pic>
    </p:spTree>
    <p:extLst>
      <p:ext uri="{BB962C8B-B14F-4D97-AF65-F5344CB8AC3E}">
        <p14:creationId xmlns:p14="http://schemas.microsoft.com/office/powerpoint/2010/main" val="218522244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1898F025-5659-4FC6-8EE6-DF98324D539C}" type="datetime1">
              <a:rPr lang="fr-CH" smtClean="0">
                <a:solidFill>
                  <a:prstClr val="black">
                    <a:tint val="75000"/>
                  </a:prstClr>
                </a:solidFill>
              </a:rPr>
              <a:t>31.05.2018</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a:lstStyle/>
          <a:p>
            <a:r>
              <a:rPr lang="en-US" smtClean="0">
                <a:solidFill>
                  <a:prstClr val="black">
                    <a:tint val="75000"/>
                  </a:prstClr>
                </a:solidFill>
              </a:rPr>
              <a:t>Alain Blondel Future Lepton Colliders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60470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EBDDF-5C03-4A0B-A1A1-C7616C4F4282}" type="datetime1">
              <a:rPr lang="fr-CH" smtClean="0">
                <a:solidFill>
                  <a:prstClr val="black">
                    <a:tint val="75000"/>
                  </a:prstClr>
                </a:solidFill>
              </a:rPr>
              <a:t>31.05.2018</a:t>
            </a:fld>
            <a:endParaRPr lang="en-GB" dirty="0">
              <a:solidFill>
                <a:prstClr val="black">
                  <a:tint val="75000"/>
                </a:prstClr>
              </a:solidFill>
            </a:endParaRPr>
          </a:p>
        </p:txBody>
      </p:sp>
      <p:sp>
        <p:nvSpPr>
          <p:cNvPr id="4" name="Slide Number Placeholder 3"/>
          <p:cNvSpPr>
            <a:spLocks noGrp="1"/>
          </p:cNvSpPr>
          <p:nvPr>
            <p:ph type="sldNum" sz="quarter" idx="12"/>
          </p:nvPr>
        </p:nvSpPr>
        <p:spPr>
          <a:xfrm>
            <a:off x="6210300" y="6356378"/>
            <a:ext cx="2133600" cy="365125"/>
          </a:xfrm>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0216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BDE63-6FD8-48C6-AAB4-9D5B894A3B00}" type="datetime1">
              <a:rPr lang="fr-CH" smtClean="0"/>
              <a:t>31.05.2018</a:t>
            </a:fld>
            <a:endParaRPr lang="en-US"/>
          </a:p>
        </p:txBody>
      </p:sp>
      <p:sp>
        <p:nvSpPr>
          <p:cNvPr id="5" name="Footer Placeholder 4"/>
          <p:cNvSpPr>
            <a:spLocks noGrp="1"/>
          </p:cNvSpPr>
          <p:nvPr>
            <p:ph type="ftr" sz="quarter" idx="11"/>
          </p:nvPr>
        </p:nvSpPr>
        <p:spPr/>
        <p:txBody>
          <a:bodyPr/>
          <a:lstStyle/>
          <a:p>
            <a:r>
              <a:rPr lang="en-US" smtClean="0"/>
              <a:t>Alain Blondel Future Lepton Colliders</a:t>
            </a:r>
            <a:endParaRPr lang="en-US"/>
          </a:p>
        </p:txBody>
      </p:sp>
      <p:sp>
        <p:nvSpPr>
          <p:cNvPr id="6" name="Slide Number Placeholder 5"/>
          <p:cNvSpPr>
            <a:spLocks noGrp="1"/>
          </p:cNvSpPr>
          <p:nvPr>
            <p:ph type="sldNum" sz="quarter" idx="12"/>
          </p:nvPr>
        </p:nvSpPr>
        <p:spPr/>
        <p:txBody>
          <a:bodyPr/>
          <a:lstStyle/>
          <a:p>
            <a:fld id="{2FC42A1A-D100-4AF6-AE62-708232007D2B}" type="slidenum">
              <a:rPr lang="en-US" smtClean="0"/>
              <a:t>‹#›</a:t>
            </a:fld>
            <a:endParaRPr lang="en-US"/>
          </a:p>
        </p:txBody>
      </p:sp>
    </p:spTree>
    <p:extLst>
      <p:ext uri="{BB962C8B-B14F-4D97-AF65-F5344CB8AC3E}">
        <p14:creationId xmlns:p14="http://schemas.microsoft.com/office/powerpoint/2010/main" val="39270984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45FF83E9-4CC2-422B-A612-19A0E80313E7}" type="datetime1">
              <a:rPr lang="fr-CH" smtClean="0">
                <a:solidFill>
                  <a:prstClr val="black">
                    <a:tint val="75000"/>
                  </a:prstClr>
                </a:solidFill>
              </a:rPr>
              <a:t>31.05.2018</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a:lstStyle/>
          <a:p>
            <a:r>
              <a:rPr lang="en-US" smtClean="0">
                <a:solidFill>
                  <a:prstClr val="black">
                    <a:tint val="75000"/>
                  </a:prstClr>
                </a:solidFill>
              </a:rPr>
              <a:t>Alain Blondel Future Lepton Colliders</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24751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p>
            <a:fld id="{3EA4D2F3-6936-48B2-86CF-67EB47BEABA5}" type="datetime1">
              <a:rPr lang="fr-CH" smtClean="0">
                <a:solidFill>
                  <a:prstClr val="black">
                    <a:tint val="75000"/>
                  </a:prstClr>
                </a:solidFill>
              </a:rPr>
              <a:t>31.05.2018</a:t>
            </a:fld>
            <a:endParaRPr lang="fr-CH">
              <a:solidFill>
                <a:prstClr val="black">
                  <a:tint val="75000"/>
                </a:prstClr>
              </a:solidFill>
            </a:endParaRPr>
          </a:p>
        </p:txBody>
      </p:sp>
      <p:sp>
        <p:nvSpPr>
          <p:cNvPr id="4" name="Footer Placeholder 3"/>
          <p:cNvSpPr>
            <a:spLocks noGrp="1"/>
          </p:cNvSpPr>
          <p:nvPr>
            <p:ph type="ftr" sz="quarter" idx="11"/>
          </p:nvPr>
        </p:nvSpPr>
        <p:spPr>
          <a:xfrm>
            <a:off x="3124200" y="6356378"/>
            <a:ext cx="2895600" cy="365125"/>
          </a:xfrm>
          <a:prstGeom prst="rect">
            <a:avLst/>
          </a:prstGeom>
        </p:spPr>
        <p:txBody>
          <a:bodyPr/>
          <a:lstStyle/>
          <a:p>
            <a:r>
              <a:rPr lang="en-US" smtClean="0">
                <a:solidFill>
                  <a:prstClr val="black"/>
                </a:solidFill>
              </a:rPr>
              <a:t>Alain Blondel Future Lepton Colliders</a:t>
            </a:r>
            <a:endParaRPr lang="fr-CH">
              <a:solidFill>
                <a:prstClr val="black"/>
              </a:solidFill>
            </a:endParaRPr>
          </a:p>
        </p:txBody>
      </p:sp>
      <p:sp>
        <p:nvSpPr>
          <p:cNvPr id="5" name="Slide Number Placeholder 4"/>
          <p:cNvSpPr>
            <a:spLocks noGrp="1"/>
          </p:cNvSpPr>
          <p:nvPr>
            <p:ph type="sldNum" sz="quarter" idx="12"/>
          </p:nvPr>
        </p:nvSpPr>
        <p:spPr/>
        <p:txBody>
          <a:bodyPr/>
          <a:lstStyle/>
          <a:p>
            <a:fld id="{D1C3CA99-6544-4B12-A7B1-691B9BBFEB45}"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4098059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05F29-0582-49B3-BA38-12BCDB537688}" type="datetime1">
              <a:rPr lang="fr-CH" smtClean="0">
                <a:solidFill>
                  <a:prstClr val="black">
                    <a:tint val="75000"/>
                  </a:prstClr>
                </a:solidFill>
              </a:rPr>
              <a:t>31.05.2018</a:t>
            </a:fld>
            <a:endParaRPr lang="en-GB" dirty="0">
              <a:solidFill>
                <a:prstClr val="black">
                  <a:tint val="75000"/>
                </a:prstClr>
              </a:solidFill>
            </a:endParaRPr>
          </a:p>
        </p:txBody>
      </p:sp>
      <p:sp>
        <p:nvSpPr>
          <p:cNvPr id="4" name="Slide Number Placeholder 3"/>
          <p:cNvSpPr>
            <a:spLocks noGrp="1"/>
          </p:cNvSpPr>
          <p:nvPr>
            <p:ph type="sldNum" sz="quarter" idx="12"/>
          </p:nvPr>
        </p:nvSpPr>
        <p:spPr>
          <a:xfrm>
            <a:off x="6210300" y="6356378"/>
            <a:ext cx="2133600" cy="365125"/>
          </a:xfrm>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447813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BBA94916-4269-485A-872B-0320E80F4B9E}" type="datetime1">
              <a:rPr lang="fr-CH" smtClean="0">
                <a:solidFill>
                  <a:prstClr val="black">
                    <a:tint val="75000"/>
                  </a:prstClr>
                </a:solidFill>
              </a:rPr>
              <a:t>31.05.2018</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4CBECB-E6B9-4CF2-ABF0-89C6B79D86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381006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84608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CD8487-8710-46A3-9426-7846F447D5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9538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8791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a:gradFill>
            <a:gsLst>
              <a:gs pos="0">
                <a:srgbClr val="EBF5FF"/>
              </a:gs>
              <a:gs pos="100000">
                <a:srgbClr val="7F96F9"/>
              </a:gs>
            </a:gsLst>
          </a:gradFill>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dirty="0" smtClean="0"/>
            </a:lvl1pPr>
          </a:lstStyle>
          <a:p>
            <a:pPr>
              <a:defRPr/>
            </a:pPr>
            <a:fld id="{1787341E-63DB-47D5-90AC-9B330A49B958}" type="datetime1">
              <a:rPr lang="fr-CH" altLang="en-US" smtClean="0">
                <a:solidFill>
                  <a:srgbClr val="000000"/>
                </a:solidFill>
              </a:rPr>
              <a:t>31.05.2018</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dirty="0" err="1" smtClean="0"/>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F37CEC-7426-473D-BB9A-C0489BA294D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151870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1ED882B7-5A52-48B0-A2FD-0133C6EE5EC6}" type="datetime1">
              <a:rPr lang="fr-CH" altLang="en-US" smtClean="0">
                <a:solidFill>
                  <a:srgbClr val="000000"/>
                </a:solidFill>
              </a:rPr>
              <a:t>31.05.2018</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D49453E-1DE5-426C-B922-979B5BCB3A31}"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8816145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007105E-D472-4481-A2C5-3156A16ABF03}"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EA2F5BE-86E4-4E9A-A8FB-7367990F2C5C}"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38835342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A50D7-744D-4D81-8FE7-0BA874ABA156}" type="datetime1">
              <a:rPr lang="fr-CH" smtClean="0"/>
              <a:t>31.05.2018</a:t>
            </a:fld>
            <a:endParaRPr lang="en-US"/>
          </a:p>
        </p:txBody>
      </p:sp>
      <p:sp>
        <p:nvSpPr>
          <p:cNvPr id="5" name="Footer Placeholder 4"/>
          <p:cNvSpPr>
            <a:spLocks noGrp="1"/>
          </p:cNvSpPr>
          <p:nvPr>
            <p:ph type="ftr" sz="quarter" idx="11"/>
          </p:nvPr>
        </p:nvSpPr>
        <p:spPr/>
        <p:txBody>
          <a:bodyPr/>
          <a:lstStyle/>
          <a:p>
            <a:r>
              <a:rPr lang="en-US" smtClean="0"/>
              <a:t>Alain Blondel Future Lepton Colliders</a:t>
            </a:r>
            <a:endParaRPr lang="en-US"/>
          </a:p>
        </p:txBody>
      </p:sp>
      <p:sp>
        <p:nvSpPr>
          <p:cNvPr id="6" name="Slide Number Placeholder 5"/>
          <p:cNvSpPr>
            <a:spLocks noGrp="1"/>
          </p:cNvSpPr>
          <p:nvPr>
            <p:ph type="sldNum" sz="quarter" idx="12"/>
          </p:nvPr>
        </p:nvSpPr>
        <p:spPr/>
        <p:txBody>
          <a:bodyPr/>
          <a:lstStyle/>
          <a:p>
            <a:fld id="{2FC42A1A-D100-4AF6-AE62-708232007D2B}" type="slidenum">
              <a:rPr lang="en-US" smtClean="0"/>
              <a:t>‹#›</a:t>
            </a:fld>
            <a:endParaRPr lang="en-US"/>
          </a:p>
        </p:txBody>
      </p:sp>
    </p:spTree>
    <p:extLst>
      <p:ext uri="{BB962C8B-B14F-4D97-AF65-F5344CB8AC3E}">
        <p14:creationId xmlns:p14="http://schemas.microsoft.com/office/powerpoint/2010/main" val="10041450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229100" cy="537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4229100" cy="537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1C4A508A-4319-400A-BFEF-ACD0360A054E}"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D1A4C39-1342-4DBF-BA2D-862D2705C813}"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41428637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6D1448F7-F0AD-41EB-8025-E20F1185BA54}" type="datetime1">
              <a:rPr lang="fr-CH" altLang="en-US" smtClean="0">
                <a:solidFill>
                  <a:srgbClr val="000000"/>
                </a:solidFill>
              </a:rPr>
              <a:t>31.05.2018</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20E0F29-8CEC-48E4-9081-B3B24D9ED4CA}"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444688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466AA284-778E-4BEF-B691-A04F0F7B8E2D}" type="datetime1">
              <a:rPr lang="fr-CH" altLang="en-US" smtClean="0">
                <a:solidFill>
                  <a:srgbClr val="000000"/>
                </a:solidFill>
              </a:rPr>
              <a:t>31.05.2018</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3A463A4-1425-4350-AC63-E9ADFA407B67}"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6639117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C8AB3A4-124C-4D36-947D-44F016CCE71D}" type="datetime1">
              <a:rPr lang="fr-CH" altLang="en-US" smtClean="0">
                <a:solidFill>
                  <a:srgbClr val="000000"/>
                </a:solidFill>
              </a:rPr>
              <a:t>31.05.2018</a:t>
            </a:fld>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93E0678-3149-443B-8A5D-85EC3119747D}"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6722937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1661958-07AF-41B8-8368-25B296A05B64}"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93EB195-D2B7-4D0A-8B1C-749C5BCD3FE8}"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42051036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 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06A40A4-0706-4D38-BFE0-CEEF6E5DDB05}" type="datetime1">
              <a:rPr lang="fr-CH" altLang="en-US" smtClean="0">
                <a:solidFill>
                  <a:srgbClr val="000000"/>
                </a:solidFill>
              </a:rPr>
              <a:t>31.05.2018</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51D6649-B869-482D-9FB7-E5CAAFB5D891}"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9844926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B39AA15D-2B71-4210-BF2E-00AC0D2B7A2A}"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45CCB8F-D0CD-49E5-88AB-A8F3F4C00268}"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14885315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2152650" cy="6140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305550" cy="6140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FE9908DF-9BDF-4C11-8673-65EA8D9072AC}" type="datetime1">
              <a:rPr lang="fr-CH" altLang="en-US" smtClean="0">
                <a:solidFill>
                  <a:srgbClr val="000000"/>
                </a:solidFill>
              </a:rPr>
              <a:t>31.05.2018</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B5DD7CF-BEDA-4913-816E-1F120F320F8E}"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1210265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3788" y="152400"/>
            <a:ext cx="7821612"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914424"/>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14424"/>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679849"/>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679849"/>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A9E8CD76-0EE1-4CAB-8F0B-EF68C0A52EC3}" type="datetime1">
              <a:rPr lang="fr-CH" altLang="en-US" smtClean="0">
                <a:solidFill>
                  <a:srgbClr val="000000"/>
                </a:solidFill>
              </a:rPr>
              <a:t>31.05.2018</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3A44971-6174-4D10-B2A6-1EA49BB7016B}"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6967309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152400"/>
            <a:ext cx="7821612"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229100" cy="5378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14424"/>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79849"/>
            <a:ext cx="4229100" cy="2613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fld id="{8B35C6B4-D8BF-4F13-9819-969D3552103D}" type="datetime1">
              <a:rPr lang="fr-CH" altLang="en-US" smtClean="0">
                <a:solidFill>
                  <a:srgbClr val="000000"/>
                </a:solidFill>
              </a:rPr>
              <a:t>31.05.2018</a:t>
            </a:fld>
            <a:endParaRPr lang="en-US"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Alain Blondel Future Lepton Colliders</a:t>
            </a:r>
            <a:endParaRPr lang="en-US"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0B2996AA-51BA-4786-A951-9D5ECE8ABD0C}" type="slidenum">
              <a:rPr lang="en-US" altLang="en-US">
                <a:solidFill>
                  <a:srgbClr val="000000"/>
                </a:solidFill>
              </a:rPr>
              <a:pPr>
                <a:defRPr/>
              </a:pPr>
              <a:t>‹#›</a:t>
            </a:fld>
            <a:r>
              <a:rPr lang="en-US" altLang="en-US">
                <a:solidFill>
                  <a:srgbClr val="000000"/>
                </a:solidFill>
              </a:rPr>
              <a:t>/27</a:t>
            </a:r>
          </a:p>
        </p:txBody>
      </p:sp>
    </p:spTree>
    <p:extLst>
      <p:ext uri="{BB962C8B-B14F-4D97-AF65-F5344CB8AC3E}">
        <p14:creationId xmlns:p14="http://schemas.microsoft.com/office/powerpoint/2010/main" val="2446437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3.jpg"/><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4.xml"/><Relationship Id="rId7" Type="http://schemas.openxmlformats.org/officeDocument/2006/relationships/image" Target="../media/image3.jp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8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13.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image" Target="../media/image3.jpg"/><Relationship Id="rId5" Type="http://schemas.openxmlformats.org/officeDocument/2006/relationships/image" Target="../media/image1.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16.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2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image" Target="../media/image3.jpg"/><Relationship Id="rId5" Type="http://schemas.openxmlformats.org/officeDocument/2006/relationships/theme" Target="../theme/theme17.xml"/><Relationship Id="rId4" Type="http://schemas.openxmlformats.org/officeDocument/2006/relationships/slideLayout" Target="../slideLayouts/slideLayout12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5" Type="http://schemas.openxmlformats.org/officeDocument/2006/relationships/image" Target="../media/image1.png"/><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5" Type="http://schemas.openxmlformats.org/officeDocument/2006/relationships/image" Target="../media/image1.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4.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1A741-F40B-4F6B-A143-728A5BCF6DE3}" type="datetime1">
              <a:rPr lang="fr-CH" smtClean="0"/>
              <a:t>31.05.2018</a:t>
            </a:fld>
            <a:endParaRPr lang="fr-CH"/>
          </a:p>
        </p:txBody>
      </p:sp>
      <p:sp>
        <p:nvSpPr>
          <p:cNvPr id="6" name="Slide Number Placeholder 5"/>
          <p:cNvSpPr>
            <a:spLocks noGrp="1"/>
          </p:cNvSpPr>
          <p:nvPr>
            <p:ph type="sldNum" sz="quarter" idx="4"/>
          </p:nvPr>
        </p:nvSpPr>
        <p:spPr>
          <a:xfrm>
            <a:off x="6162675" y="63754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pic>
        <p:nvPicPr>
          <p:cNvPr id="7" name="Picture 17" descr="unigelogo"/>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8416939" y="6130953"/>
            <a:ext cx="727075" cy="727075"/>
          </a:xfrm>
          <a:prstGeom prst="rect">
            <a:avLst/>
          </a:prstGeom>
          <a:noFill/>
        </p:spPr>
      </p:pic>
      <p:sp>
        <p:nvSpPr>
          <p:cNvPr id="5" name="TextBox 4"/>
          <p:cNvSpPr txBox="1"/>
          <p:nvPr userDrawn="1"/>
        </p:nvSpPr>
        <p:spPr>
          <a:xfrm>
            <a:off x="2733164" y="6481211"/>
            <a:ext cx="2549031" cy="307777"/>
          </a:xfrm>
          <a:prstGeom prst="rect">
            <a:avLst/>
          </a:prstGeom>
          <a:noFill/>
        </p:spPr>
        <p:txBody>
          <a:bodyPr wrap="none" rtlCol="0">
            <a:spAutoFit/>
          </a:bodyPr>
          <a:lstStyle/>
          <a:p>
            <a:r>
              <a:rPr lang="fr-CH" dirty="0" smtClean="0"/>
              <a:t>Alain Blondel</a:t>
            </a:r>
            <a:r>
              <a:rPr lang="fr-CH" baseline="0" dirty="0" smtClean="0"/>
              <a:t> Future </a:t>
            </a:r>
            <a:r>
              <a:rPr lang="fr-CH" baseline="0" dirty="0" err="1" smtClean="0"/>
              <a:t>Colliders</a:t>
            </a:r>
            <a:endParaRPr lang="en-US" dirty="0"/>
          </a:p>
        </p:txBody>
      </p:sp>
    </p:spTree>
    <p:extLst>
      <p:ext uri="{BB962C8B-B14F-4D97-AF65-F5344CB8AC3E}">
        <p14:creationId xmlns:p14="http://schemas.microsoft.com/office/powerpoint/2010/main" val="2856775579"/>
      </p:ext>
    </p:extLst>
  </p:cSld>
  <p:clrMap bg1="lt1" tx1="dk1" bg2="lt2" tx2="dk2" accent1="accent1" accent2="accent2" accent3="accent3" accent4="accent4" accent5="accent5" accent6="accent6" hlink="hlink" folHlink="folHlink"/>
  <p:sldLayoutIdLst>
    <p:sldLayoutId id="2147483831" r:id="rId1"/>
    <p:sldLayoutId id="2147484039" r:id="rId2"/>
    <p:sldLayoutId id="2147484040" r:id="rId3"/>
    <p:sldLayoutId id="2147483833" r:id="rId4"/>
    <p:sldLayoutId id="2147484043" r:id="rId5"/>
    <p:sldLayoutId id="2147484057" r:id="rId6"/>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35665-2832-4947-BB79-29698ADCA2E8}" type="datetime1">
              <a:rPr lang="fr-CH" smtClean="0">
                <a:solidFill>
                  <a:prstClr val="black">
                    <a:tint val="75000"/>
                  </a:prstClr>
                </a:solidFill>
              </a:rPr>
              <a:t>31.05.2018</a:t>
            </a:fld>
            <a:endParaRPr lang="fr-CH">
              <a:solidFill>
                <a:prstClr val="black">
                  <a:tint val="75000"/>
                </a:prstClr>
              </a:solidFill>
            </a:endParaRPr>
          </a:p>
        </p:txBody>
      </p:sp>
      <p:sp>
        <p:nvSpPr>
          <p:cNvPr id="6" name="Slide Number Placeholder 5"/>
          <p:cNvSpPr>
            <a:spLocks noGrp="1"/>
          </p:cNvSpPr>
          <p:nvPr>
            <p:ph type="sldNum" sz="quarter" idx="4"/>
          </p:nvPr>
        </p:nvSpPr>
        <p:spPr>
          <a:xfrm>
            <a:off x="6162675" y="63754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pic>
        <p:nvPicPr>
          <p:cNvPr id="7" name="Picture 17" descr="unigelog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16939" y="6130953"/>
            <a:ext cx="727075" cy="727075"/>
          </a:xfrm>
          <a:prstGeom prst="rect">
            <a:avLst/>
          </a:prstGeom>
          <a:noFill/>
        </p:spPr>
      </p:pic>
      <p:sp>
        <p:nvSpPr>
          <p:cNvPr id="8" name="Footer Placeholder 2"/>
          <p:cNvSpPr txBox="1">
            <a:spLocks/>
          </p:cNvSpPr>
          <p:nvPr userDrawn="1"/>
        </p:nvSpPr>
        <p:spPr>
          <a:xfrm>
            <a:off x="1346214" y="6384953"/>
            <a:ext cx="6705599" cy="36512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a:lstStyle>
          <a:p>
            <a:r>
              <a:rPr lang="en-GB" dirty="0" smtClean="0">
                <a:solidFill>
                  <a:prstClr val="black">
                    <a:tint val="75000"/>
                  </a:prstClr>
                </a:solidFill>
              </a:rPr>
              <a:t>Alain </a:t>
            </a:r>
            <a:r>
              <a:rPr lang="en-GB" dirty="0" err="1" smtClean="0">
                <a:solidFill>
                  <a:prstClr val="black">
                    <a:tint val="75000"/>
                  </a:prstClr>
                </a:solidFill>
              </a:rPr>
              <a:t>Blondel</a:t>
            </a:r>
            <a:r>
              <a:rPr lang="en-GB" dirty="0" smtClean="0">
                <a:solidFill>
                  <a:prstClr val="black">
                    <a:tint val="75000"/>
                  </a:prstClr>
                </a:solidFill>
              </a:rPr>
              <a:t> TLEP design study r-ECFA  2013-07-20</a:t>
            </a:r>
            <a:endParaRPr lang="en-GB" dirty="0">
              <a:solidFill>
                <a:prstClr val="black">
                  <a:tint val="75000"/>
                </a:prstClr>
              </a:solidFill>
            </a:endParaRPr>
          </a:p>
        </p:txBody>
      </p:sp>
      <p:sp>
        <p:nvSpPr>
          <p:cNvPr id="9" name="Rectangle 8"/>
          <p:cNvSpPr/>
          <p:nvPr userDrawn="1"/>
        </p:nvSpPr>
        <p:spPr>
          <a:xfrm>
            <a:off x="57874" y="46328"/>
            <a:ext cx="960698" cy="1064871"/>
          </a:xfrm>
          <a:prstGeom prst="rect">
            <a:avLst/>
          </a:prstGeom>
          <a:solidFill>
            <a:srgbClr val="DDF9FF"/>
          </a:solidFill>
          <a:ln>
            <a:solidFill>
              <a:srgbClr val="DDF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prstClr val="white"/>
              </a:solidFill>
            </a:endParaRPr>
          </a:p>
        </p:txBody>
      </p:sp>
      <p:pic>
        <p:nvPicPr>
          <p:cNvPr id="10" name="Picture 9"/>
          <p:cNvPicPr/>
          <p:nvPr userDrawn="1"/>
        </p:nvPicPr>
        <p:blipFill rotWithShape="1">
          <a:blip r:embed="rId5" cstate="email">
            <a:biLevel thresh="75000"/>
            <a:extLst>
              <a:ext uri="{BEBA8EAE-BF5A-486C-A8C5-ECC9F3942E4B}">
                <a14:imgProps xmlns:a14="http://schemas.microsoft.com/office/drawing/2010/main">
                  <a14:imgLayer r:embed="rId6">
                    <a14:imgEffect>
                      <a14:sharpenSoften amount="1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115748" y="173648"/>
            <a:ext cx="821802" cy="798653"/>
          </a:xfrm>
          <a:prstGeom prst="rect">
            <a:avLst/>
          </a:prstGeom>
          <a:solidFill>
            <a:schemeClr val="bg1"/>
          </a:solidFill>
        </p:spPr>
      </p:pic>
    </p:spTree>
    <p:extLst>
      <p:ext uri="{BB962C8B-B14F-4D97-AF65-F5344CB8AC3E}">
        <p14:creationId xmlns:p14="http://schemas.microsoft.com/office/powerpoint/2010/main" val="983264151"/>
      </p:ext>
    </p:extLst>
  </p:cSld>
  <p:clrMap bg1="lt1" tx1="dk1" bg2="lt2" tx2="dk2" accent1="accent1" accent2="accent2" accent3="accent3" accent4="accent4" accent5="accent5" accent6="accent6" hlink="hlink" folHlink="folHlink"/>
  <p:sldLayoutIdLst>
    <p:sldLayoutId id="2147483950" r:id="rId1"/>
    <p:sldLayoutId id="2147483951"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H" dirty="0"/>
          </a:p>
        </p:txBody>
      </p:sp>
      <p:sp>
        <p:nvSpPr>
          <p:cNvPr id="4" name="Date Placeholder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9FEAF-9A3F-4243-8549-C51CBCD4AB29}" type="datetime1">
              <a:rPr lang="fr-CH" smtClean="0">
                <a:solidFill>
                  <a:prstClr val="black">
                    <a:tint val="75000"/>
                  </a:prstClr>
                </a:solidFill>
              </a:rPr>
              <a:t>31.05.2018</a:t>
            </a:fld>
            <a:endParaRPr lang="fr-CH" dirty="0">
              <a:solidFill>
                <a:prstClr val="black">
                  <a:tint val="75000"/>
                </a:prstClr>
              </a:solidFill>
            </a:endParaRPr>
          </a:p>
        </p:txBody>
      </p:sp>
      <p:sp>
        <p:nvSpPr>
          <p:cNvPr id="6" name="Slide Number Placeholder 5"/>
          <p:cNvSpPr>
            <a:spLocks noGrp="1"/>
          </p:cNvSpPr>
          <p:nvPr>
            <p:ph type="sldNum" sz="quarter" idx="4"/>
          </p:nvPr>
        </p:nvSpPr>
        <p:spPr>
          <a:xfrm>
            <a:off x="6162675" y="63754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dirty="0">
              <a:solidFill>
                <a:prstClr val="black">
                  <a:tint val="75000"/>
                </a:prstClr>
              </a:solidFill>
              <a:latin typeface="Calibri"/>
            </a:endParaRPr>
          </a:p>
        </p:txBody>
      </p:sp>
      <p:pic>
        <p:nvPicPr>
          <p:cNvPr id="7" name="Picture 17" descr="unige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6939" y="6130953"/>
            <a:ext cx="727075" cy="727075"/>
          </a:xfrm>
          <a:prstGeom prst="rect">
            <a:avLst/>
          </a:prstGeom>
          <a:noFill/>
        </p:spPr>
      </p:pic>
      <p:sp>
        <p:nvSpPr>
          <p:cNvPr id="8" name="Footer Placeholder 2"/>
          <p:cNvSpPr txBox="1">
            <a:spLocks/>
          </p:cNvSpPr>
          <p:nvPr/>
        </p:nvSpPr>
        <p:spPr>
          <a:xfrm>
            <a:off x="2296835" y="6344946"/>
            <a:ext cx="6705599" cy="36512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a:lstStyle>
          <a:p>
            <a:r>
              <a:rPr lang="en-GB" dirty="0" smtClean="0">
                <a:solidFill>
                  <a:prstClr val="black">
                    <a:tint val="75000"/>
                  </a:prstClr>
                </a:solidFill>
              </a:rPr>
              <a:t>Alain Blondel  FCC Future Circular Colliders</a:t>
            </a:r>
            <a:endParaRPr lang="en-GB" dirty="0">
              <a:solidFill>
                <a:prstClr val="black">
                  <a:tint val="75000"/>
                </a:prstClr>
              </a:solidFill>
            </a:endParaRPr>
          </a:p>
        </p:txBody>
      </p:sp>
      <p:pic>
        <p:nvPicPr>
          <p:cNvPr id="5" name="Picture 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 y="0"/>
            <a:ext cx="1844995" cy="904998"/>
          </a:xfrm>
          <a:prstGeom prst="rect">
            <a:avLst/>
          </a:prstGeom>
        </p:spPr>
      </p:pic>
    </p:spTree>
    <p:extLst>
      <p:ext uri="{BB962C8B-B14F-4D97-AF65-F5344CB8AC3E}">
        <p14:creationId xmlns:p14="http://schemas.microsoft.com/office/powerpoint/2010/main" val="2770794186"/>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H" dirty="0"/>
          </a:p>
        </p:txBody>
      </p:sp>
      <p:sp>
        <p:nvSpPr>
          <p:cNvPr id="4" name="Date Placeholder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E79A2-B4C8-4848-A530-42AB48243ACB}" type="datetime1">
              <a:rPr lang="fr-CH" smtClean="0">
                <a:solidFill>
                  <a:prstClr val="black">
                    <a:tint val="75000"/>
                  </a:prstClr>
                </a:solidFill>
              </a:rPr>
              <a:t>31.05.2018</a:t>
            </a:fld>
            <a:endParaRPr lang="fr-CH" dirty="0">
              <a:solidFill>
                <a:prstClr val="black">
                  <a:tint val="75000"/>
                </a:prstClr>
              </a:solidFill>
            </a:endParaRPr>
          </a:p>
        </p:txBody>
      </p:sp>
      <p:sp>
        <p:nvSpPr>
          <p:cNvPr id="6" name="Slide Number Placeholder 5"/>
          <p:cNvSpPr>
            <a:spLocks noGrp="1"/>
          </p:cNvSpPr>
          <p:nvPr>
            <p:ph type="sldNum" sz="quarter" idx="4"/>
          </p:nvPr>
        </p:nvSpPr>
        <p:spPr>
          <a:xfrm>
            <a:off x="6162675" y="63754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dirty="0">
              <a:solidFill>
                <a:prstClr val="black">
                  <a:tint val="75000"/>
                </a:prstClr>
              </a:solidFill>
              <a:latin typeface="Calibri"/>
            </a:endParaRPr>
          </a:p>
        </p:txBody>
      </p:sp>
      <p:pic>
        <p:nvPicPr>
          <p:cNvPr id="7" name="Picture 17" descr="unige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16939" y="6130953"/>
            <a:ext cx="727075" cy="727075"/>
          </a:xfrm>
          <a:prstGeom prst="rect">
            <a:avLst/>
          </a:prstGeom>
          <a:noFill/>
        </p:spPr>
      </p:pic>
      <p:sp>
        <p:nvSpPr>
          <p:cNvPr id="8" name="Footer Placeholder 2"/>
          <p:cNvSpPr txBox="1">
            <a:spLocks/>
          </p:cNvSpPr>
          <p:nvPr/>
        </p:nvSpPr>
        <p:spPr>
          <a:xfrm>
            <a:off x="2296835" y="6344946"/>
            <a:ext cx="6705599" cy="36512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a:lstStyle>
          <a:p>
            <a:r>
              <a:rPr lang="en-GB" dirty="0" smtClean="0">
                <a:solidFill>
                  <a:prstClr val="black">
                    <a:tint val="75000"/>
                  </a:prstClr>
                </a:solidFill>
              </a:rPr>
              <a:t>Alain Blondel  FCC-</a:t>
            </a:r>
            <a:r>
              <a:rPr lang="en-GB" dirty="0" err="1" smtClean="0">
                <a:solidFill>
                  <a:prstClr val="black">
                    <a:tint val="75000"/>
                  </a:prstClr>
                </a:solidFill>
              </a:rPr>
              <a:t>ee</a:t>
            </a:r>
            <a:r>
              <a:rPr lang="en-GB" dirty="0" smtClean="0">
                <a:solidFill>
                  <a:prstClr val="black">
                    <a:tint val="75000"/>
                  </a:prstClr>
                </a:solidFill>
              </a:rPr>
              <a:t>  Epiphany Conference Krakow</a:t>
            </a:r>
            <a:endParaRPr lang="en-GB" dirty="0">
              <a:solidFill>
                <a:prstClr val="black">
                  <a:tint val="75000"/>
                </a:prstClr>
              </a:solidFill>
            </a:endParaRPr>
          </a:p>
        </p:txBody>
      </p:sp>
      <p:pic>
        <p:nvPicPr>
          <p:cNvPr id="5" name="Picture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 y="0"/>
            <a:ext cx="1844995" cy="904998"/>
          </a:xfrm>
          <a:prstGeom prst="rect">
            <a:avLst/>
          </a:prstGeom>
        </p:spPr>
      </p:pic>
    </p:spTree>
    <p:extLst>
      <p:ext uri="{BB962C8B-B14F-4D97-AF65-F5344CB8AC3E}">
        <p14:creationId xmlns:p14="http://schemas.microsoft.com/office/powerpoint/2010/main" val="2664125056"/>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304800" y="152400"/>
            <a:ext cx="8610600" cy="762000"/>
          </a:xfrm>
          <a:prstGeom prst="rect">
            <a:avLst/>
          </a:prstGeom>
          <a:gradFill rotWithShape="0">
            <a:gsLst>
              <a:gs pos="0">
                <a:srgbClr val="EBF5FF"/>
              </a:gs>
              <a:gs pos="100000">
                <a:srgbClr val="7F96F9"/>
              </a:gs>
            </a:gsLst>
            <a:lin ang="0" scaled="1"/>
          </a:gradFill>
          <a:ln w="9525">
            <a:noFill/>
            <a:miter lim="800000"/>
            <a:headEnd/>
            <a:tailEnd/>
          </a:ln>
        </p:spPr>
        <p:txBody>
          <a:bodyPr vert="horz" wrap="square" lIns="92075" tIns="137160" rIns="92075" bIns="46038" numCol="1" anchor="ctr" anchorCtr="0" compatLnSpc="1">
            <a:prstTxWarp prst="textNoShape">
              <a:avLst/>
            </a:prstTxWarp>
          </a:bodyPr>
          <a:lstStyle/>
          <a:p>
            <a:pPr lvl="0"/>
            <a:r>
              <a:rPr lang="en-US" altLang="en-US" smtClean="0"/>
              <a:t>Click to edit Master title style</a:t>
            </a:r>
          </a:p>
        </p:txBody>
      </p:sp>
      <p:sp>
        <p:nvSpPr>
          <p:cNvPr id="3075" name="Rectangle 4"/>
          <p:cNvSpPr>
            <a:spLocks noGrp="1" noChangeArrowheads="1"/>
          </p:cNvSpPr>
          <p:nvPr>
            <p:ph type="body" idx="1"/>
          </p:nvPr>
        </p:nvSpPr>
        <p:spPr bwMode="auto">
          <a:xfrm>
            <a:off x="304800" y="914400"/>
            <a:ext cx="8610600" cy="53784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521075" y="6557987"/>
            <a:ext cx="1905000" cy="20637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200"/>
            </a:lvl1pPr>
          </a:lstStyle>
          <a:p>
            <a:pPr>
              <a:defRPr/>
            </a:pPr>
            <a:fld id="{2EA26F04-FE2B-4D17-ACAE-D61E2754D82D}" type="datetime1">
              <a:rPr kumimoji="1" lang="fr-CH" altLang="en-US" b="0" smtClean="0">
                <a:solidFill>
                  <a:srgbClr val="000000"/>
                </a:solidFill>
                <a:latin typeface="Arial" charset="0"/>
              </a:rPr>
              <a:t>31.05.2018</a:t>
            </a:fld>
            <a:endParaRPr kumimoji="1" lang="en-US" altLang="en-US" b="0">
              <a:solidFill>
                <a:srgbClr val="000000"/>
              </a:solidFill>
              <a:latin typeface="Arial" charset="0"/>
            </a:endParaRPr>
          </a:p>
        </p:txBody>
      </p:sp>
      <p:sp>
        <p:nvSpPr>
          <p:cNvPr id="1030" name="Rectangle 6"/>
          <p:cNvSpPr>
            <a:spLocks noGrp="1" noChangeArrowheads="1"/>
          </p:cNvSpPr>
          <p:nvPr>
            <p:ph type="ftr" sz="quarter" idx="3"/>
          </p:nvPr>
        </p:nvSpPr>
        <p:spPr bwMode="auto">
          <a:xfrm>
            <a:off x="3028950" y="6367463"/>
            <a:ext cx="28956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200"/>
            </a:lvl1pPr>
          </a:lstStyle>
          <a:p>
            <a:pPr>
              <a:defRPr/>
            </a:pPr>
            <a:r>
              <a:rPr kumimoji="1" lang="en-US" altLang="en-US" b="0" smtClean="0">
                <a:solidFill>
                  <a:srgbClr val="000000"/>
                </a:solidFill>
                <a:latin typeface="Arial" charset="0"/>
              </a:rPr>
              <a:t>Alain Blondel Future Lepton Colliders</a:t>
            </a:r>
            <a:endParaRPr kumimoji="1" lang="en-US" altLang="en-US" b="0">
              <a:solidFill>
                <a:srgbClr val="000000"/>
              </a:solidFill>
              <a:latin typeface="Arial" charset="0"/>
            </a:endParaRPr>
          </a:p>
        </p:txBody>
      </p:sp>
      <p:sp>
        <p:nvSpPr>
          <p:cNvPr id="1031" name="Rectangle 7"/>
          <p:cNvSpPr>
            <a:spLocks noGrp="1" noChangeArrowheads="1"/>
          </p:cNvSpPr>
          <p:nvPr>
            <p:ph type="sldNum" sz="quarter" idx="4"/>
          </p:nvPr>
        </p:nvSpPr>
        <p:spPr bwMode="auto">
          <a:xfrm>
            <a:off x="7010400" y="636746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a:lvl1pPr>
          </a:lstStyle>
          <a:p>
            <a:pPr>
              <a:defRPr/>
            </a:pPr>
            <a:fld id="{F4F9ECCC-5760-4339-B592-055385547EC6}" type="slidenum">
              <a:rPr kumimoji="1" lang="en-US" altLang="en-US" b="0">
                <a:solidFill>
                  <a:srgbClr val="000000"/>
                </a:solidFill>
                <a:latin typeface="Arial" charset="0"/>
              </a:rPr>
              <a:pPr>
                <a:defRPr/>
              </a:pPr>
              <a:t>‹#›</a:t>
            </a:fld>
            <a:r>
              <a:rPr kumimoji="1" lang="en-US" altLang="en-US" b="0">
                <a:solidFill>
                  <a:srgbClr val="000000"/>
                </a:solidFill>
                <a:latin typeface="Arial" charset="0"/>
              </a:rPr>
              <a:t>/27</a:t>
            </a:r>
          </a:p>
        </p:txBody>
      </p:sp>
      <p:sp>
        <p:nvSpPr>
          <p:cNvPr id="1033" name="Line 9"/>
          <p:cNvSpPr>
            <a:spLocks noChangeShapeType="1"/>
          </p:cNvSpPr>
          <p:nvPr/>
        </p:nvSpPr>
        <p:spPr bwMode="auto">
          <a:xfrm>
            <a:off x="304800" y="6324600"/>
            <a:ext cx="8610600" cy="0"/>
          </a:xfrm>
          <a:prstGeom prst="line">
            <a:avLst/>
          </a:prstGeom>
          <a:noFill/>
          <a:ln w="9525">
            <a:solidFill>
              <a:schemeClr val="bg2"/>
            </a:solidFill>
            <a:round/>
            <a:headEnd/>
            <a:tailEnd/>
          </a:ln>
        </p:spPr>
        <p:txBody>
          <a:bodyPr wrap="none" anchor="ctr"/>
          <a:lstStyle/>
          <a:p>
            <a:pPr>
              <a:defRPr/>
            </a:pPr>
            <a:endParaRPr kumimoji="1" lang="en-US" sz="2400" b="0">
              <a:solidFill>
                <a:srgbClr val="000000"/>
              </a:solidFill>
              <a:latin typeface="Arial" charset="0"/>
            </a:endParaRPr>
          </a:p>
        </p:txBody>
      </p:sp>
      <p:sp>
        <p:nvSpPr>
          <p:cNvPr id="1035" name="Text Box 11"/>
          <p:cNvSpPr txBox="1">
            <a:spLocks noChangeArrowheads="1"/>
          </p:cNvSpPr>
          <p:nvPr/>
        </p:nvSpPr>
        <p:spPr bwMode="auto">
          <a:xfrm>
            <a:off x="273050" y="6343674"/>
            <a:ext cx="1072730" cy="276999"/>
          </a:xfrm>
          <a:prstGeom prst="rect">
            <a:avLst/>
          </a:prstGeom>
          <a:noFill/>
          <a:ln w="9525">
            <a:noFill/>
            <a:miter lim="800000"/>
            <a:headEnd/>
            <a:tailEnd/>
          </a:ln>
        </p:spPr>
        <p:txBody>
          <a:bodyPr wrap="none">
            <a:spAutoFit/>
          </a:bodyPr>
          <a:lstStyle/>
          <a:p>
            <a:pPr>
              <a:defRPr/>
            </a:pPr>
            <a:r>
              <a:rPr lang="en-US" altLang="en-US" sz="1200" b="0" dirty="0">
                <a:solidFill>
                  <a:srgbClr val="000000"/>
                </a:solidFill>
                <a:latin typeface="Arial" charset="0"/>
              </a:rPr>
              <a:t>Patrick Janot</a:t>
            </a:r>
          </a:p>
        </p:txBody>
      </p:sp>
    </p:spTree>
    <p:extLst>
      <p:ext uri="{BB962C8B-B14F-4D97-AF65-F5344CB8AC3E}">
        <p14:creationId xmlns:p14="http://schemas.microsoft.com/office/powerpoint/2010/main" val="17817380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p:txStyles>
    <p:titleStyle>
      <a:lvl1pPr algn="ctr" rtl="0" eaLnBrk="0" fontAlgn="base" hangingPunct="0">
        <a:lnSpc>
          <a:spcPct val="70000"/>
        </a:lnSpc>
        <a:spcBef>
          <a:spcPct val="0"/>
        </a:spcBef>
        <a:spcAft>
          <a:spcPct val="0"/>
        </a:spcAft>
        <a:defRPr kumimoji="1" sz="3200" b="1">
          <a:solidFill>
            <a:srgbClr val="003399"/>
          </a:solidFill>
          <a:latin typeface="+mj-lt"/>
          <a:ea typeface="+mj-ea"/>
          <a:cs typeface="+mj-cs"/>
        </a:defRPr>
      </a:lvl1pPr>
      <a:lvl2pPr algn="ctr" rtl="0" eaLnBrk="0" fontAlgn="base" hangingPunct="0">
        <a:lnSpc>
          <a:spcPct val="70000"/>
        </a:lnSpc>
        <a:spcBef>
          <a:spcPct val="0"/>
        </a:spcBef>
        <a:spcAft>
          <a:spcPct val="0"/>
        </a:spcAft>
        <a:defRPr kumimoji="1" sz="3200" b="1">
          <a:solidFill>
            <a:srgbClr val="003399"/>
          </a:solidFill>
          <a:latin typeface="FG Deanna's Hand" pitchFamily="2" charset="0"/>
        </a:defRPr>
      </a:lvl2pPr>
      <a:lvl3pPr algn="ctr" rtl="0" eaLnBrk="0" fontAlgn="base" hangingPunct="0">
        <a:lnSpc>
          <a:spcPct val="70000"/>
        </a:lnSpc>
        <a:spcBef>
          <a:spcPct val="0"/>
        </a:spcBef>
        <a:spcAft>
          <a:spcPct val="0"/>
        </a:spcAft>
        <a:defRPr kumimoji="1" sz="3200" b="1">
          <a:solidFill>
            <a:srgbClr val="003399"/>
          </a:solidFill>
          <a:latin typeface="FG Deanna's Hand" pitchFamily="2" charset="0"/>
        </a:defRPr>
      </a:lvl3pPr>
      <a:lvl4pPr algn="ctr" rtl="0" eaLnBrk="0" fontAlgn="base" hangingPunct="0">
        <a:lnSpc>
          <a:spcPct val="70000"/>
        </a:lnSpc>
        <a:spcBef>
          <a:spcPct val="0"/>
        </a:spcBef>
        <a:spcAft>
          <a:spcPct val="0"/>
        </a:spcAft>
        <a:defRPr kumimoji="1" sz="3200" b="1">
          <a:solidFill>
            <a:srgbClr val="003399"/>
          </a:solidFill>
          <a:latin typeface="FG Deanna's Hand" pitchFamily="2" charset="0"/>
        </a:defRPr>
      </a:lvl4pPr>
      <a:lvl5pPr algn="ctr" rtl="0" eaLnBrk="0" fontAlgn="base" hangingPunct="0">
        <a:lnSpc>
          <a:spcPct val="70000"/>
        </a:lnSpc>
        <a:spcBef>
          <a:spcPct val="0"/>
        </a:spcBef>
        <a:spcAft>
          <a:spcPct val="0"/>
        </a:spcAft>
        <a:defRPr kumimoji="1" sz="3200" b="1">
          <a:solidFill>
            <a:srgbClr val="003399"/>
          </a:solidFill>
          <a:latin typeface="FG Deanna's Hand" pitchFamily="2" charset="0"/>
        </a:defRPr>
      </a:lvl5pPr>
      <a:lvl6pPr marL="457200" algn="ctr" rtl="0" eaLnBrk="1" fontAlgn="base" hangingPunct="1">
        <a:lnSpc>
          <a:spcPct val="70000"/>
        </a:lnSpc>
        <a:spcBef>
          <a:spcPct val="0"/>
        </a:spcBef>
        <a:spcAft>
          <a:spcPct val="0"/>
        </a:spcAft>
        <a:defRPr kumimoji="1" sz="3200" b="1">
          <a:solidFill>
            <a:srgbClr val="003399"/>
          </a:solidFill>
          <a:latin typeface="Comic Sans MS" pitchFamily="66" charset="0"/>
        </a:defRPr>
      </a:lvl6pPr>
      <a:lvl7pPr marL="914400" algn="ctr" rtl="0" eaLnBrk="1" fontAlgn="base" hangingPunct="1">
        <a:lnSpc>
          <a:spcPct val="70000"/>
        </a:lnSpc>
        <a:spcBef>
          <a:spcPct val="0"/>
        </a:spcBef>
        <a:spcAft>
          <a:spcPct val="0"/>
        </a:spcAft>
        <a:defRPr kumimoji="1" sz="3200" b="1">
          <a:solidFill>
            <a:srgbClr val="003399"/>
          </a:solidFill>
          <a:latin typeface="Comic Sans MS" pitchFamily="66" charset="0"/>
        </a:defRPr>
      </a:lvl7pPr>
      <a:lvl8pPr marL="1371600" algn="ctr" rtl="0" eaLnBrk="1" fontAlgn="base" hangingPunct="1">
        <a:lnSpc>
          <a:spcPct val="70000"/>
        </a:lnSpc>
        <a:spcBef>
          <a:spcPct val="0"/>
        </a:spcBef>
        <a:spcAft>
          <a:spcPct val="0"/>
        </a:spcAft>
        <a:defRPr kumimoji="1" sz="3200" b="1">
          <a:solidFill>
            <a:srgbClr val="003399"/>
          </a:solidFill>
          <a:latin typeface="Comic Sans MS" pitchFamily="66" charset="0"/>
        </a:defRPr>
      </a:lvl8pPr>
      <a:lvl9pPr marL="1828800" algn="ctr" rtl="0" eaLnBrk="1" fontAlgn="base" hangingPunct="1">
        <a:lnSpc>
          <a:spcPct val="70000"/>
        </a:lnSpc>
        <a:spcBef>
          <a:spcPct val="0"/>
        </a:spcBef>
        <a:spcAft>
          <a:spcPct val="0"/>
        </a:spcAft>
        <a:defRPr kumimoji="1" sz="3200" b="1">
          <a:solidFill>
            <a:srgbClr val="003399"/>
          </a:solidFill>
          <a:latin typeface="Comic Sans MS" pitchFamily="66" charset="0"/>
        </a:defRPr>
      </a:lvl9pPr>
    </p:titleStyle>
    <p:bodyStyle>
      <a:lvl1pPr marL="342900" indent="-342900" algn="l" rtl="0" eaLnBrk="0" fontAlgn="base" hangingPunct="0">
        <a:spcBef>
          <a:spcPct val="20000"/>
        </a:spcBef>
        <a:spcAft>
          <a:spcPct val="0"/>
        </a:spcAft>
        <a:buClr>
          <a:srgbClr val="FF0000"/>
        </a:buClr>
        <a:buSzPct val="50000"/>
        <a:buFont typeface="Wingdings" pitchFamily="2" charset="2"/>
        <a:buChar char="q"/>
        <a:defRPr kumimoji="1" sz="2400" b="1">
          <a:solidFill>
            <a:srgbClr val="FF0000"/>
          </a:solidFill>
          <a:latin typeface="+mn-lt"/>
          <a:ea typeface="+mn-ea"/>
          <a:cs typeface="+mn-cs"/>
        </a:defRPr>
      </a:lvl1pPr>
      <a:lvl2pPr marL="742950" indent="-285750" algn="l" rtl="0" eaLnBrk="0" fontAlgn="base" hangingPunct="0">
        <a:spcBef>
          <a:spcPct val="20000"/>
        </a:spcBef>
        <a:spcAft>
          <a:spcPct val="0"/>
        </a:spcAft>
        <a:buClr>
          <a:srgbClr val="0000CC"/>
        </a:buClr>
        <a:buSzPct val="60000"/>
        <a:buFont typeface="Zapf Dingbats" charset="2"/>
        <a:buChar char="u"/>
        <a:defRPr kumimoji="1" sz="2000" b="1">
          <a:solidFill>
            <a:srgbClr val="0000CC"/>
          </a:solidFill>
          <a:latin typeface="+mn-lt"/>
        </a:defRPr>
      </a:lvl2pPr>
      <a:lvl3pPr marL="1143000" indent="-228600" algn="l" rtl="0" eaLnBrk="0" fontAlgn="base" hangingPunct="0">
        <a:spcBef>
          <a:spcPct val="20000"/>
        </a:spcBef>
        <a:spcAft>
          <a:spcPct val="0"/>
        </a:spcAft>
        <a:buClr>
          <a:srgbClr val="009900"/>
        </a:buClr>
        <a:buSzPct val="65000"/>
        <a:buFont typeface="Zapf Dingbats" charset="2"/>
        <a:buChar char="l"/>
        <a:defRPr kumimoji="1" sz="2000" b="1">
          <a:solidFill>
            <a:srgbClr val="009900"/>
          </a:solidFill>
          <a:latin typeface="+mn-lt"/>
        </a:defRPr>
      </a:lvl3pPr>
      <a:lvl4pPr marL="1600200" indent="-228600" algn="l" rtl="0" eaLnBrk="0" fontAlgn="base" hangingPunct="0">
        <a:spcBef>
          <a:spcPct val="20000"/>
        </a:spcBef>
        <a:spcAft>
          <a:spcPct val="0"/>
        </a:spcAft>
        <a:buClr>
          <a:srgbClr val="CC0099"/>
        </a:buClr>
        <a:buSzPct val="75000"/>
        <a:buFont typeface="Zapf Dingbats" charset="2"/>
        <a:buChar char="è"/>
        <a:defRPr kumimoji="1" sz="2000" b="1">
          <a:solidFill>
            <a:srgbClr val="CC0099"/>
          </a:solidFill>
          <a:latin typeface="+mn-lt"/>
        </a:defRPr>
      </a:lvl4pPr>
      <a:lvl5pPr marL="2057400" indent="-228600" algn="l" rtl="0" eaLnBrk="0" fontAlgn="base" hangingPunct="0">
        <a:spcBef>
          <a:spcPct val="20000"/>
        </a:spcBef>
        <a:spcAft>
          <a:spcPct val="0"/>
        </a:spcAft>
        <a:buClr>
          <a:schemeClr val="hlink"/>
        </a:buClr>
        <a:buSzPct val="100000"/>
        <a:buFont typeface="Zapf Dingbats" charset="2"/>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6pPr>
      <a:lvl7pPr marL="29718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7pPr>
      <a:lvl8pPr marL="34290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8pPr>
      <a:lvl9pPr marL="38862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36B2A-968E-467A-9F69-F378BF5C2E30}" type="datetime1">
              <a:rPr lang="fr-CH" smtClean="0">
                <a:solidFill>
                  <a:prstClr val="black">
                    <a:tint val="75000"/>
                  </a:prstClr>
                </a:solidFill>
              </a:rPr>
              <a:t>31.05.2018</a:t>
            </a:fld>
            <a:endParaRPr lang="fr-CH">
              <a:solidFill>
                <a:prstClr val="black">
                  <a:tint val="75000"/>
                </a:prstClr>
              </a:solidFill>
            </a:endParaRPr>
          </a:p>
        </p:txBody>
      </p:sp>
      <p:sp>
        <p:nvSpPr>
          <p:cNvPr id="6" name="Slide Number Placeholder 5"/>
          <p:cNvSpPr>
            <a:spLocks noGrp="1"/>
          </p:cNvSpPr>
          <p:nvPr>
            <p:ph type="sldNum" sz="quarter" idx="4"/>
          </p:nvPr>
        </p:nvSpPr>
        <p:spPr>
          <a:xfrm>
            <a:off x="6162675" y="637542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pic>
        <p:nvPicPr>
          <p:cNvPr id="7" name="Picture 17" descr="unigelogo"/>
          <p:cNvPicPr>
            <a:picLocks noChangeAspect="1" noChangeArrowheads="1"/>
          </p:cNvPicPr>
          <p:nvPr/>
        </p:nvPicPr>
        <p:blipFill>
          <a:blip r:embed="rId5" cstate="screen"/>
          <a:srcRect/>
          <a:stretch>
            <a:fillRect/>
          </a:stretch>
        </p:blipFill>
        <p:spPr bwMode="auto">
          <a:xfrm>
            <a:off x="8416937" y="6130949"/>
            <a:ext cx="727075" cy="727075"/>
          </a:xfrm>
          <a:prstGeom prst="rect">
            <a:avLst/>
          </a:prstGeom>
          <a:noFill/>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071710" cy="863600"/>
          </a:xfrm>
          <a:prstGeom prst="rect">
            <a:avLst/>
          </a:prstGeom>
        </p:spPr>
      </p:pic>
      <p:sp>
        <p:nvSpPr>
          <p:cNvPr id="9" name="Footer Placeholder 4"/>
          <p:cNvSpPr>
            <a:spLocks noGrp="1"/>
          </p:cNvSpPr>
          <p:nvPr>
            <p:ph type="ftr" sz="quarter" idx="3"/>
          </p:nvPr>
        </p:nvSpPr>
        <p:spPr>
          <a:xfrm>
            <a:off x="1611098" y="6367260"/>
            <a:ext cx="5301343" cy="365125"/>
          </a:xfrm>
          <a:prstGeom prst="rect">
            <a:avLst/>
          </a:prstGeom>
        </p:spPr>
        <p:txBody>
          <a:bodyPr/>
          <a:lstStyle/>
          <a:p>
            <a:r>
              <a:rPr lang="en-US" smtClean="0">
                <a:solidFill>
                  <a:prstClr val="black">
                    <a:tint val="75000"/>
                  </a:prstClr>
                </a:solidFill>
              </a:rPr>
              <a:t>Alain Blondel Future Lepton Colliders</a:t>
            </a:r>
            <a:endParaRPr lang="en-GB">
              <a:solidFill>
                <a:prstClr val="black">
                  <a:tint val="75000"/>
                </a:prstClr>
              </a:solidFill>
            </a:endParaRPr>
          </a:p>
        </p:txBody>
      </p:sp>
    </p:spTree>
    <p:extLst>
      <p:ext uri="{BB962C8B-B14F-4D97-AF65-F5344CB8AC3E}">
        <p14:creationId xmlns:p14="http://schemas.microsoft.com/office/powerpoint/2010/main" val="3622640022"/>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H" dirty="0"/>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E25B0-F70F-4F51-B036-B4A4BCA4C344}" type="datetime1">
              <a:rPr lang="en-US" smtClean="0">
                <a:solidFill>
                  <a:prstClr val="black">
                    <a:tint val="75000"/>
                  </a:prstClr>
                </a:solidFill>
              </a:rPr>
              <a:pPr/>
              <a:t>5/31/2018</a:t>
            </a:fld>
            <a:endParaRPr lang="fr-CH" dirty="0">
              <a:solidFill>
                <a:prstClr val="black">
                  <a:tint val="75000"/>
                </a:prstClr>
              </a:solidFill>
            </a:endParaRPr>
          </a:p>
        </p:txBody>
      </p:sp>
      <p:sp>
        <p:nvSpPr>
          <p:cNvPr id="6" name="Slide Number Placeholder 5"/>
          <p:cNvSpPr>
            <a:spLocks noGrp="1"/>
          </p:cNvSpPr>
          <p:nvPr>
            <p:ph type="sldNum" sz="quarter" idx="4"/>
          </p:nvPr>
        </p:nvSpPr>
        <p:spPr>
          <a:xfrm>
            <a:off x="6162675" y="637542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dirty="0">
              <a:solidFill>
                <a:prstClr val="black">
                  <a:tint val="75000"/>
                </a:prstClr>
              </a:solidFill>
              <a:latin typeface="Calibri"/>
            </a:endParaRPr>
          </a:p>
        </p:txBody>
      </p:sp>
      <p:pic>
        <p:nvPicPr>
          <p:cNvPr id="7" name="Picture 17" descr="unigelogo"/>
          <p:cNvPicPr>
            <a:picLocks noChangeAspect="1" noChangeArrowheads="1"/>
          </p:cNvPicPr>
          <p:nvPr/>
        </p:nvPicPr>
        <p:blipFill>
          <a:blip r:embed="rId5" cstate="screen"/>
          <a:srcRect/>
          <a:stretch>
            <a:fillRect/>
          </a:stretch>
        </p:blipFill>
        <p:spPr bwMode="auto">
          <a:xfrm>
            <a:off x="8416937" y="6130949"/>
            <a:ext cx="727075" cy="727075"/>
          </a:xfrm>
          <a:prstGeom prst="rect">
            <a:avLst/>
          </a:prstGeom>
          <a:noFill/>
        </p:spPr>
      </p:pic>
      <p:sp>
        <p:nvSpPr>
          <p:cNvPr id="8" name="Footer Placeholder 2"/>
          <p:cNvSpPr txBox="1">
            <a:spLocks/>
          </p:cNvSpPr>
          <p:nvPr/>
        </p:nvSpPr>
        <p:spPr>
          <a:xfrm>
            <a:off x="2296833" y="6344942"/>
            <a:ext cx="6705599" cy="36512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a:lstStyle>
          <a:p>
            <a:r>
              <a:rPr lang="en-GB" dirty="0" smtClean="0">
                <a:solidFill>
                  <a:prstClr val="black">
                    <a:tint val="75000"/>
                  </a:prstClr>
                </a:solidFill>
              </a:rPr>
              <a:t>Alain Blondel  FCC Future Circular Colliders</a:t>
            </a:r>
            <a:endParaRPr lang="en-GB" dirty="0">
              <a:solidFill>
                <a:prstClr val="black">
                  <a:tint val="75000"/>
                </a:prstClr>
              </a:solidFill>
            </a:endParaRP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 y="0"/>
            <a:ext cx="1844995" cy="904998"/>
          </a:xfrm>
          <a:prstGeom prst="rect">
            <a:avLst/>
          </a:prstGeom>
        </p:spPr>
      </p:pic>
    </p:spTree>
    <p:extLst>
      <p:ext uri="{BB962C8B-B14F-4D97-AF65-F5344CB8AC3E}">
        <p14:creationId xmlns:p14="http://schemas.microsoft.com/office/powerpoint/2010/main" val="2279529369"/>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Lst>
  <p:timing>
    <p:tnLst>
      <p:par>
        <p:cT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304800" y="152400"/>
            <a:ext cx="8610600" cy="762000"/>
          </a:xfrm>
          <a:prstGeom prst="rect">
            <a:avLst/>
          </a:prstGeom>
          <a:gradFill rotWithShape="0">
            <a:gsLst>
              <a:gs pos="0">
                <a:srgbClr val="EBF5FF"/>
              </a:gs>
              <a:gs pos="100000">
                <a:srgbClr val="7F96F9"/>
              </a:gs>
            </a:gsLst>
            <a:lin ang="0" scaled="1"/>
          </a:gradFill>
          <a:ln w="9525">
            <a:noFill/>
            <a:miter lim="800000"/>
            <a:headEnd/>
            <a:tailEnd/>
          </a:ln>
        </p:spPr>
        <p:txBody>
          <a:bodyPr vert="horz" wrap="square" lIns="92075" tIns="137160" rIns="92075" bIns="46038" numCol="1" anchor="ctr" anchorCtr="0" compatLnSpc="1">
            <a:prstTxWarp prst="textNoShape">
              <a:avLst/>
            </a:prstTxWarp>
          </a:bodyPr>
          <a:lstStyle/>
          <a:p>
            <a:pPr lvl="0"/>
            <a:r>
              <a:rPr lang="en-US" altLang="en-US" smtClean="0"/>
              <a:t>Click to edit Master title style</a:t>
            </a:r>
          </a:p>
        </p:txBody>
      </p:sp>
      <p:sp>
        <p:nvSpPr>
          <p:cNvPr id="3075" name="Rectangle 4"/>
          <p:cNvSpPr>
            <a:spLocks noGrp="1" noChangeArrowheads="1"/>
          </p:cNvSpPr>
          <p:nvPr>
            <p:ph type="body" idx="1"/>
          </p:nvPr>
        </p:nvSpPr>
        <p:spPr bwMode="auto">
          <a:xfrm>
            <a:off x="304800" y="914400"/>
            <a:ext cx="8610600" cy="53784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521075" y="6557987"/>
            <a:ext cx="1905000" cy="20637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200"/>
            </a:lvl1pPr>
          </a:lstStyle>
          <a:p>
            <a:pPr>
              <a:defRPr/>
            </a:pPr>
            <a:r>
              <a:rPr kumimoji="1" lang="en-US" altLang="en-US" b="0" smtClean="0">
                <a:solidFill>
                  <a:srgbClr val="000000"/>
                </a:solidFill>
                <a:latin typeface="Arial" charset="0"/>
              </a:rPr>
              <a:t>14 Nov 2012</a:t>
            </a:r>
            <a:endParaRPr kumimoji="1" lang="en-US" altLang="en-US" b="0">
              <a:solidFill>
                <a:srgbClr val="000000"/>
              </a:solidFill>
              <a:latin typeface="Arial" charset="0"/>
            </a:endParaRPr>
          </a:p>
        </p:txBody>
      </p:sp>
      <p:sp>
        <p:nvSpPr>
          <p:cNvPr id="1030" name="Rectangle 6"/>
          <p:cNvSpPr>
            <a:spLocks noGrp="1" noChangeArrowheads="1"/>
          </p:cNvSpPr>
          <p:nvPr>
            <p:ph type="ftr" sz="quarter" idx="3"/>
          </p:nvPr>
        </p:nvSpPr>
        <p:spPr bwMode="auto">
          <a:xfrm>
            <a:off x="3028950" y="6367463"/>
            <a:ext cx="28956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200"/>
            </a:lvl1pPr>
          </a:lstStyle>
          <a:p>
            <a:pPr>
              <a:defRPr/>
            </a:pPr>
            <a:r>
              <a:rPr kumimoji="1" lang="en-US" altLang="en-US" b="0" smtClean="0">
                <a:solidFill>
                  <a:srgbClr val="000000"/>
                </a:solidFill>
                <a:latin typeface="Arial" charset="0"/>
              </a:rPr>
              <a:t>HF2012 : Higgs beyond LHC (Experiments)</a:t>
            </a:r>
            <a:endParaRPr kumimoji="1" lang="en-US" altLang="en-US" b="0">
              <a:solidFill>
                <a:srgbClr val="000000"/>
              </a:solidFill>
              <a:latin typeface="Arial" charset="0"/>
            </a:endParaRPr>
          </a:p>
        </p:txBody>
      </p:sp>
      <p:sp>
        <p:nvSpPr>
          <p:cNvPr id="1031" name="Rectangle 7"/>
          <p:cNvSpPr>
            <a:spLocks noGrp="1" noChangeArrowheads="1"/>
          </p:cNvSpPr>
          <p:nvPr>
            <p:ph type="sldNum" sz="quarter" idx="4"/>
          </p:nvPr>
        </p:nvSpPr>
        <p:spPr bwMode="auto">
          <a:xfrm>
            <a:off x="7010400" y="636746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a:lvl1pPr>
          </a:lstStyle>
          <a:p>
            <a:pPr>
              <a:defRPr/>
            </a:pPr>
            <a:fld id="{F4F9ECCC-5760-4339-B592-055385547EC6}" type="slidenum">
              <a:rPr kumimoji="1" lang="en-US" altLang="en-US" b="0">
                <a:solidFill>
                  <a:srgbClr val="000000"/>
                </a:solidFill>
                <a:latin typeface="Arial" charset="0"/>
              </a:rPr>
              <a:pPr>
                <a:defRPr/>
              </a:pPr>
              <a:t>‹#›</a:t>
            </a:fld>
            <a:r>
              <a:rPr kumimoji="1" lang="en-US" altLang="en-US" b="0">
                <a:solidFill>
                  <a:srgbClr val="000000"/>
                </a:solidFill>
                <a:latin typeface="Arial" charset="0"/>
              </a:rPr>
              <a:t>/27</a:t>
            </a:r>
          </a:p>
        </p:txBody>
      </p:sp>
      <p:sp>
        <p:nvSpPr>
          <p:cNvPr id="1033" name="Line 9"/>
          <p:cNvSpPr>
            <a:spLocks noChangeShapeType="1"/>
          </p:cNvSpPr>
          <p:nvPr/>
        </p:nvSpPr>
        <p:spPr bwMode="auto">
          <a:xfrm>
            <a:off x="304800" y="6324600"/>
            <a:ext cx="8610600" cy="0"/>
          </a:xfrm>
          <a:prstGeom prst="line">
            <a:avLst/>
          </a:prstGeom>
          <a:noFill/>
          <a:ln w="9525">
            <a:solidFill>
              <a:schemeClr val="bg2"/>
            </a:solidFill>
            <a:round/>
            <a:headEnd/>
            <a:tailEnd/>
          </a:ln>
        </p:spPr>
        <p:txBody>
          <a:bodyPr wrap="none" anchor="ctr"/>
          <a:lstStyle/>
          <a:p>
            <a:pPr>
              <a:defRPr/>
            </a:pPr>
            <a:endParaRPr kumimoji="1" lang="en-US" sz="2400" b="0">
              <a:solidFill>
                <a:srgbClr val="000000"/>
              </a:solidFill>
              <a:latin typeface="Arial" charset="0"/>
            </a:endParaRPr>
          </a:p>
        </p:txBody>
      </p:sp>
      <p:sp>
        <p:nvSpPr>
          <p:cNvPr id="1035" name="Text Box 11"/>
          <p:cNvSpPr txBox="1">
            <a:spLocks noChangeArrowheads="1"/>
          </p:cNvSpPr>
          <p:nvPr/>
        </p:nvSpPr>
        <p:spPr bwMode="auto">
          <a:xfrm>
            <a:off x="273050" y="6343674"/>
            <a:ext cx="1072730" cy="276999"/>
          </a:xfrm>
          <a:prstGeom prst="rect">
            <a:avLst/>
          </a:prstGeom>
          <a:noFill/>
          <a:ln w="9525">
            <a:noFill/>
            <a:miter lim="800000"/>
            <a:headEnd/>
            <a:tailEnd/>
          </a:ln>
        </p:spPr>
        <p:txBody>
          <a:bodyPr wrap="none">
            <a:spAutoFit/>
          </a:bodyPr>
          <a:lstStyle/>
          <a:p>
            <a:pPr>
              <a:defRPr/>
            </a:pPr>
            <a:r>
              <a:rPr lang="en-US" altLang="en-US" sz="1200" b="0" dirty="0">
                <a:solidFill>
                  <a:srgbClr val="000000"/>
                </a:solidFill>
                <a:latin typeface="Arial" charset="0"/>
              </a:rPr>
              <a:t>Patrick Janot</a:t>
            </a:r>
          </a:p>
        </p:txBody>
      </p:sp>
    </p:spTree>
    <p:extLst>
      <p:ext uri="{BB962C8B-B14F-4D97-AF65-F5344CB8AC3E}">
        <p14:creationId xmlns:p14="http://schemas.microsoft.com/office/powerpoint/2010/main" val="132352816"/>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Lst>
  <p:transition>
    <p:dissolve/>
  </p:transition>
  <p:hf hdr="0"/>
  <p:txStyles>
    <p:titleStyle>
      <a:lvl1pPr algn="ctr" rtl="0" eaLnBrk="0" fontAlgn="base" hangingPunct="0">
        <a:lnSpc>
          <a:spcPct val="70000"/>
        </a:lnSpc>
        <a:spcBef>
          <a:spcPct val="0"/>
        </a:spcBef>
        <a:spcAft>
          <a:spcPct val="0"/>
        </a:spcAft>
        <a:defRPr kumimoji="1" sz="3200" b="1">
          <a:solidFill>
            <a:srgbClr val="003399"/>
          </a:solidFill>
          <a:latin typeface="+mj-lt"/>
          <a:ea typeface="+mj-ea"/>
          <a:cs typeface="+mj-cs"/>
        </a:defRPr>
      </a:lvl1pPr>
      <a:lvl2pPr algn="ctr" rtl="0" eaLnBrk="0" fontAlgn="base" hangingPunct="0">
        <a:lnSpc>
          <a:spcPct val="70000"/>
        </a:lnSpc>
        <a:spcBef>
          <a:spcPct val="0"/>
        </a:spcBef>
        <a:spcAft>
          <a:spcPct val="0"/>
        </a:spcAft>
        <a:defRPr kumimoji="1" sz="3200" b="1">
          <a:solidFill>
            <a:srgbClr val="003399"/>
          </a:solidFill>
          <a:latin typeface="FG Deanna's Hand" pitchFamily="2" charset="0"/>
        </a:defRPr>
      </a:lvl2pPr>
      <a:lvl3pPr algn="ctr" rtl="0" eaLnBrk="0" fontAlgn="base" hangingPunct="0">
        <a:lnSpc>
          <a:spcPct val="70000"/>
        </a:lnSpc>
        <a:spcBef>
          <a:spcPct val="0"/>
        </a:spcBef>
        <a:spcAft>
          <a:spcPct val="0"/>
        </a:spcAft>
        <a:defRPr kumimoji="1" sz="3200" b="1">
          <a:solidFill>
            <a:srgbClr val="003399"/>
          </a:solidFill>
          <a:latin typeface="FG Deanna's Hand" pitchFamily="2" charset="0"/>
        </a:defRPr>
      </a:lvl3pPr>
      <a:lvl4pPr algn="ctr" rtl="0" eaLnBrk="0" fontAlgn="base" hangingPunct="0">
        <a:lnSpc>
          <a:spcPct val="70000"/>
        </a:lnSpc>
        <a:spcBef>
          <a:spcPct val="0"/>
        </a:spcBef>
        <a:spcAft>
          <a:spcPct val="0"/>
        </a:spcAft>
        <a:defRPr kumimoji="1" sz="3200" b="1">
          <a:solidFill>
            <a:srgbClr val="003399"/>
          </a:solidFill>
          <a:latin typeface="FG Deanna's Hand" pitchFamily="2" charset="0"/>
        </a:defRPr>
      </a:lvl4pPr>
      <a:lvl5pPr algn="ctr" rtl="0" eaLnBrk="0" fontAlgn="base" hangingPunct="0">
        <a:lnSpc>
          <a:spcPct val="70000"/>
        </a:lnSpc>
        <a:spcBef>
          <a:spcPct val="0"/>
        </a:spcBef>
        <a:spcAft>
          <a:spcPct val="0"/>
        </a:spcAft>
        <a:defRPr kumimoji="1" sz="3200" b="1">
          <a:solidFill>
            <a:srgbClr val="003399"/>
          </a:solidFill>
          <a:latin typeface="FG Deanna's Hand" pitchFamily="2" charset="0"/>
        </a:defRPr>
      </a:lvl5pPr>
      <a:lvl6pPr marL="457200" algn="ctr" rtl="0" eaLnBrk="1" fontAlgn="base" hangingPunct="1">
        <a:lnSpc>
          <a:spcPct val="70000"/>
        </a:lnSpc>
        <a:spcBef>
          <a:spcPct val="0"/>
        </a:spcBef>
        <a:spcAft>
          <a:spcPct val="0"/>
        </a:spcAft>
        <a:defRPr kumimoji="1" sz="3200" b="1">
          <a:solidFill>
            <a:srgbClr val="003399"/>
          </a:solidFill>
          <a:latin typeface="Comic Sans MS" pitchFamily="66" charset="0"/>
        </a:defRPr>
      </a:lvl6pPr>
      <a:lvl7pPr marL="914400" algn="ctr" rtl="0" eaLnBrk="1" fontAlgn="base" hangingPunct="1">
        <a:lnSpc>
          <a:spcPct val="70000"/>
        </a:lnSpc>
        <a:spcBef>
          <a:spcPct val="0"/>
        </a:spcBef>
        <a:spcAft>
          <a:spcPct val="0"/>
        </a:spcAft>
        <a:defRPr kumimoji="1" sz="3200" b="1">
          <a:solidFill>
            <a:srgbClr val="003399"/>
          </a:solidFill>
          <a:latin typeface="Comic Sans MS" pitchFamily="66" charset="0"/>
        </a:defRPr>
      </a:lvl7pPr>
      <a:lvl8pPr marL="1371600" algn="ctr" rtl="0" eaLnBrk="1" fontAlgn="base" hangingPunct="1">
        <a:lnSpc>
          <a:spcPct val="70000"/>
        </a:lnSpc>
        <a:spcBef>
          <a:spcPct val="0"/>
        </a:spcBef>
        <a:spcAft>
          <a:spcPct val="0"/>
        </a:spcAft>
        <a:defRPr kumimoji="1" sz="3200" b="1">
          <a:solidFill>
            <a:srgbClr val="003399"/>
          </a:solidFill>
          <a:latin typeface="Comic Sans MS" pitchFamily="66" charset="0"/>
        </a:defRPr>
      </a:lvl8pPr>
      <a:lvl9pPr marL="1828800" algn="ctr" rtl="0" eaLnBrk="1" fontAlgn="base" hangingPunct="1">
        <a:lnSpc>
          <a:spcPct val="70000"/>
        </a:lnSpc>
        <a:spcBef>
          <a:spcPct val="0"/>
        </a:spcBef>
        <a:spcAft>
          <a:spcPct val="0"/>
        </a:spcAft>
        <a:defRPr kumimoji="1" sz="3200" b="1">
          <a:solidFill>
            <a:srgbClr val="003399"/>
          </a:solidFill>
          <a:latin typeface="Comic Sans MS" pitchFamily="66" charset="0"/>
        </a:defRPr>
      </a:lvl9pPr>
    </p:titleStyle>
    <p:bodyStyle>
      <a:lvl1pPr marL="342900" indent="-342900" algn="l" rtl="0" eaLnBrk="0" fontAlgn="base" hangingPunct="0">
        <a:spcBef>
          <a:spcPct val="20000"/>
        </a:spcBef>
        <a:spcAft>
          <a:spcPct val="0"/>
        </a:spcAft>
        <a:buClr>
          <a:srgbClr val="FF0000"/>
        </a:buClr>
        <a:buSzPct val="50000"/>
        <a:buFont typeface="Wingdings" pitchFamily="2" charset="2"/>
        <a:buChar char="q"/>
        <a:defRPr kumimoji="1" sz="2400" b="1">
          <a:solidFill>
            <a:srgbClr val="FF0000"/>
          </a:solidFill>
          <a:latin typeface="+mn-lt"/>
          <a:ea typeface="+mn-ea"/>
          <a:cs typeface="+mn-cs"/>
        </a:defRPr>
      </a:lvl1pPr>
      <a:lvl2pPr marL="742950" indent="-285750" algn="l" rtl="0" eaLnBrk="0" fontAlgn="base" hangingPunct="0">
        <a:spcBef>
          <a:spcPct val="20000"/>
        </a:spcBef>
        <a:spcAft>
          <a:spcPct val="0"/>
        </a:spcAft>
        <a:buClr>
          <a:srgbClr val="0000CC"/>
        </a:buClr>
        <a:buSzPct val="60000"/>
        <a:buFont typeface="Zapf Dingbats" charset="2"/>
        <a:buChar char="u"/>
        <a:defRPr kumimoji="1" sz="2000" b="1">
          <a:solidFill>
            <a:srgbClr val="0000CC"/>
          </a:solidFill>
          <a:latin typeface="+mn-lt"/>
        </a:defRPr>
      </a:lvl2pPr>
      <a:lvl3pPr marL="1143000" indent="-228600" algn="l" rtl="0" eaLnBrk="0" fontAlgn="base" hangingPunct="0">
        <a:spcBef>
          <a:spcPct val="20000"/>
        </a:spcBef>
        <a:spcAft>
          <a:spcPct val="0"/>
        </a:spcAft>
        <a:buClr>
          <a:srgbClr val="009900"/>
        </a:buClr>
        <a:buSzPct val="65000"/>
        <a:buFont typeface="Zapf Dingbats" charset="2"/>
        <a:buChar char="l"/>
        <a:defRPr kumimoji="1" sz="2000" b="1">
          <a:solidFill>
            <a:srgbClr val="009900"/>
          </a:solidFill>
          <a:latin typeface="+mn-lt"/>
        </a:defRPr>
      </a:lvl3pPr>
      <a:lvl4pPr marL="1600200" indent="-228600" algn="l" rtl="0" eaLnBrk="0" fontAlgn="base" hangingPunct="0">
        <a:spcBef>
          <a:spcPct val="20000"/>
        </a:spcBef>
        <a:spcAft>
          <a:spcPct val="0"/>
        </a:spcAft>
        <a:buClr>
          <a:srgbClr val="CC0099"/>
        </a:buClr>
        <a:buSzPct val="75000"/>
        <a:buFont typeface="Zapf Dingbats" charset="2"/>
        <a:buChar char="è"/>
        <a:defRPr kumimoji="1" sz="2000" b="1">
          <a:solidFill>
            <a:srgbClr val="CC0099"/>
          </a:solidFill>
          <a:latin typeface="+mn-lt"/>
        </a:defRPr>
      </a:lvl4pPr>
      <a:lvl5pPr marL="2057400" indent="-228600" algn="l" rtl="0" eaLnBrk="0" fontAlgn="base" hangingPunct="0">
        <a:spcBef>
          <a:spcPct val="20000"/>
        </a:spcBef>
        <a:spcAft>
          <a:spcPct val="0"/>
        </a:spcAft>
        <a:buClr>
          <a:schemeClr val="hlink"/>
        </a:buClr>
        <a:buSzPct val="100000"/>
        <a:buFont typeface="Zapf Dingbats" charset="2"/>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6pPr>
      <a:lvl7pPr marL="29718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7pPr>
      <a:lvl8pPr marL="34290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8pPr>
      <a:lvl9pPr marL="38862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7C724B9-D0C7-401C-8FC1-80AC75191162}" type="datetime1">
              <a:rPr lang="en-GB" b="0" smtClean="0">
                <a:solidFill>
                  <a:prstClr val="black">
                    <a:tint val="75000"/>
                  </a:prstClr>
                </a:solidFill>
                <a:latin typeface="Calibri"/>
              </a:rPr>
              <a:pPr eaLnBrk="1" fontAlgn="auto" hangingPunct="1">
                <a:spcBef>
                  <a:spcPts val="0"/>
                </a:spcBef>
                <a:spcAft>
                  <a:spcPts val="0"/>
                </a:spcAft>
              </a:pPr>
              <a:t>03/06/2018</a:t>
            </a:fld>
            <a:endParaRPr lang="fr-CH" b="0">
              <a:solidFill>
                <a:prstClr val="black">
                  <a:tint val="75000"/>
                </a:prstClr>
              </a:solidFill>
              <a:latin typeface="Calibri"/>
            </a:endParaRPr>
          </a:p>
        </p:txBody>
      </p:sp>
      <p:sp>
        <p:nvSpPr>
          <p:cNvPr id="5" name="Footer Placeholder 4"/>
          <p:cNvSpPr>
            <a:spLocks noGrp="1"/>
          </p:cNvSpPr>
          <p:nvPr>
            <p:ph type="ftr" sz="quarter" idx="3"/>
          </p:nvPr>
        </p:nvSpPr>
        <p:spPr>
          <a:xfrm>
            <a:off x="2771800" y="6381328"/>
            <a:ext cx="34640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GB" b="0" smtClean="0">
                <a:solidFill>
                  <a:prstClr val="black">
                    <a:tint val="75000"/>
                  </a:prstClr>
                </a:solidFill>
                <a:latin typeface="Calibri"/>
              </a:rPr>
              <a:t>Alain Blondel The FCCs</a:t>
            </a:r>
            <a:endParaRPr lang="fr-CH"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F28A6E5-1451-4611-9B85-9117163DB886}" type="slidenum">
              <a:rPr lang="fr-CH" b="0" smtClean="0">
                <a:solidFill>
                  <a:prstClr val="black">
                    <a:tint val="75000"/>
                  </a:prstClr>
                </a:solidFill>
                <a:latin typeface="Calibri"/>
              </a:rPr>
              <a:pPr eaLnBrk="1" fontAlgn="auto" hangingPunct="1">
                <a:spcBef>
                  <a:spcPts val="0"/>
                </a:spcBef>
                <a:spcAft>
                  <a:spcPts val="0"/>
                </a:spcAft>
              </a:pPr>
              <a:t>‹#›</a:t>
            </a:fld>
            <a:endParaRPr lang="fr-CH" b="0">
              <a:solidFill>
                <a:prstClr val="black">
                  <a:tint val="75000"/>
                </a:prstClr>
              </a:solidFill>
              <a:latin typeface="Calibri"/>
            </a:endParaRPr>
          </a:p>
        </p:txBody>
      </p:sp>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536" y="33184"/>
            <a:ext cx="1355598" cy="566928"/>
          </a:xfrm>
          <a:prstGeom prst="rect">
            <a:avLst/>
          </a:prstGeom>
        </p:spPr>
      </p:pic>
    </p:spTree>
    <p:extLst>
      <p:ext uri="{BB962C8B-B14F-4D97-AF65-F5344CB8AC3E}">
        <p14:creationId xmlns:p14="http://schemas.microsoft.com/office/powerpoint/2010/main" val="1414190881"/>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61" name="Rectangle 13"/>
          <p:cNvSpPr>
            <a:spLocks noChangeArrowheads="1"/>
          </p:cNvSpPr>
          <p:nvPr/>
        </p:nvSpPr>
        <p:spPr bwMode="auto">
          <a:xfrm>
            <a:off x="-74613" y="166688"/>
            <a:ext cx="74613" cy="74612"/>
          </a:xfrm>
          <a:prstGeom prst="rect">
            <a:avLst/>
          </a:prstGeom>
          <a:noFill/>
          <a:ln w="9525">
            <a:noFill/>
            <a:miter lim="800000"/>
            <a:headEnd/>
            <a:tailEnd/>
          </a:ln>
          <a:effectLst/>
        </p:spPr>
        <p:txBody>
          <a:bodyPr wrap="none" anchor="ctr"/>
          <a:lstStyle/>
          <a:p>
            <a:endParaRPr lang="en-US" dirty="0">
              <a:solidFill>
                <a:srgbClr val="000000"/>
              </a:solidFill>
            </a:endParaRPr>
          </a:p>
        </p:txBody>
      </p:sp>
      <p:pic>
        <p:nvPicPr>
          <p:cNvPr id="2065" name="Picture 17" descr="unigelogo"/>
          <p:cNvPicPr>
            <a:picLocks noChangeAspect="1" noChangeArrowheads="1"/>
          </p:cNvPicPr>
          <p:nvPr userDrawn="1"/>
        </p:nvPicPr>
        <p:blipFill>
          <a:blip r:embed="rId5" cstate="screen"/>
          <a:srcRect/>
          <a:stretch>
            <a:fillRect/>
          </a:stretch>
        </p:blipFill>
        <p:spPr bwMode="auto">
          <a:xfrm>
            <a:off x="8416925" y="6130925"/>
            <a:ext cx="727075" cy="727075"/>
          </a:xfrm>
          <a:prstGeom prst="rect">
            <a:avLst/>
          </a:prstGeom>
          <a:noFill/>
        </p:spPr>
      </p:pic>
      <p:sp>
        <p:nvSpPr>
          <p:cNvPr id="7" name="Slide Number Placeholder 1"/>
          <p:cNvSpPr txBox="1">
            <a:spLocks/>
          </p:cNvSpPr>
          <p:nvPr userDrawn="1"/>
        </p:nvSpPr>
        <p:spPr>
          <a:xfrm>
            <a:off x="2997200" y="6616700"/>
            <a:ext cx="5387975" cy="241300"/>
          </a:xfrm>
          <a:prstGeom prst="rect">
            <a:avLst/>
          </a:prstGeom>
        </p:spPr>
        <p:txBody>
          <a:bodyPr/>
          <a:lstStyle>
            <a:lvl1pPr>
              <a:defRPr/>
            </a:lvl1pPr>
          </a:lstStyle>
          <a:p>
            <a:pPr>
              <a:defRPr/>
            </a:pPr>
            <a:r>
              <a:rPr lang="en-US" dirty="0" smtClean="0">
                <a:solidFill>
                  <a:srgbClr val="000000"/>
                </a:solidFill>
              </a:rPr>
              <a:t>HF2012 summary  Physics-- Alain Blondel  16-11-2012 Fermilab </a:t>
            </a:r>
          </a:p>
        </p:txBody>
      </p:sp>
    </p:spTree>
    <p:extLst>
      <p:ext uri="{BB962C8B-B14F-4D97-AF65-F5344CB8AC3E}">
        <p14:creationId xmlns:p14="http://schemas.microsoft.com/office/powerpoint/2010/main" val="132838421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Lst>
  <p:hf hdr="0" ftr="0" dt="0"/>
  <p:txStyles>
    <p:titleStyle>
      <a:lvl1pPr algn="ctr" rtl="0" eaLnBrk="0" fontAlgn="base" hangingPunct="0">
        <a:spcBef>
          <a:spcPct val="0"/>
        </a:spcBef>
        <a:spcAft>
          <a:spcPct val="0"/>
        </a:spcAft>
        <a:defRPr kumimoji="1" sz="2400" b="1">
          <a:solidFill>
            <a:schemeClr val="tx1"/>
          </a:solidFill>
          <a:latin typeface="+mj-lt"/>
          <a:ea typeface="+mj-ea"/>
          <a:cs typeface="+mj-cs"/>
        </a:defRPr>
      </a:lvl1pPr>
      <a:lvl2pPr algn="ctr" rtl="0" eaLnBrk="0" fontAlgn="base" hangingPunct="0">
        <a:spcBef>
          <a:spcPct val="0"/>
        </a:spcBef>
        <a:spcAft>
          <a:spcPct val="0"/>
        </a:spcAft>
        <a:defRPr kumimoji="1" sz="2400" b="1">
          <a:solidFill>
            <a:schemeClr val="tx1"/>
          </a:solidFill>
          <a:latin typeface="Helvetica" pitchFamily="1" charset="0"/>
        </a:defRPr>
      </a:lvl2pPr>
      <a:lvl3pPr algn="ctr" rtl="0" eaLnBrk="0" fontAlgn="base" hangingPunct="0">
        <a:spcBef>
          <a:spcPct val="0"/>
        </a:spcBef>
        <a:spcAft>
          <a:spcPct val="0"/>
        </a:spcAft>
        <a:defRPr kumimoji="1" sz="2400" b="1">
          <a:solidFill>
            <a:schemeClr val="tx1"/>
          </a:solidFill>
          <a:latin typeface="Helvetica" pitchFamily="1" charset="0"/>
        </a:defRPr>
      </a:lvl3pPr>
      <a:lvl4pPr algn="ctr" rtl="0" eaLnBrk="0" fontAlgn="base" hangingPunct="0">
        <a:spcBef>
          <a:spcPct val="0"/>
        </a:spcBef>
        <a:spcAft>
          <a:spcPct val="0"/>
        </a:spcAft>
        <a:defRPr kumimoji="1" sz="2400" b="1">
          <a:solidFill>
            <a:schemeClr val="tx1"/>
          </a:solidFill>
          <a:latin typeface="Helvetica" pitchFamily="1" charset="0"/>
        </a:defRPr>
      </a:lvl4pPr>
      <a:lvl5pPr algn="ctr" rtl="0" eaLnBrk="0" fontAlgn="base" hangingPunct="0">
        <a:spcBef>
          <a:spcPct val="0"/>
        </a:spcBef>
        <a:spcAft>
          <a:spcPct val="0"/>
        </a:spcAft>
        <a:defRPr kumimoji="1" sz="2400" b="1">
          <a:solidFill>
            <a:schemeClr val="tx1"/>
          </a:solidFill>
          <a:latin typeface="Helvetica" pitchFamily="1" charset="0"/>
        </a:defRPr>
      </a:lvl5pPr>
      <a:lvl6pPr marL="457200" algn="ctr" rtl="0" eaLnBrk="0" fontAlgn="base" hangingPunct="0">
        <a:spcBef>
          <a:spcPct val="0"/>
        </a:spcBef>
        <a:spcAft>
          <a:spcPct val="0"/>
        </a:spcAft>
        <a:defRPr kumimoji="1" sz="2400" b="1">
          <a:solidFill>
            <a:schemeClr val="tx1"/>
          </a:solidFill>
          <a:latin typeface="Helvetica" pitchFamily="1" charset="0"/>
        </a:defRPr>
      </a:lvl6pPr>
      <a:lvl7pPr marL="914400" algn="ctr" rtl="0" eaLnBrk="0" fontAlgn="base" hangingPunct="0">
        <a:spcBef>
          <a:spcPct val="0"/>
        </a:spcBef>
        <a:spcAft>
          <a:spcPct val="0"/>
        </a:spcAft>
        <a:defRPr kumimoji="1" sz="2400" b="1">
          <a:solidFill>
            <a:schemeClr val="tx1"/>
          </a:solidFill>
          <a:latin typeface="Helvetica" pitchFamily="1" charset="0"/>
        </a:defRPr>
      </a:lvl7pPr>
      <a:lvl8pPr marL="1371600" algn="ctr" rtl="0" eaLnBrk="0" fontAlgn="base" hangingPunct="0">
        <a:spcBef>
          <a:spcPct val="0"/>
        </a:spcBef>
        <a:spcAft>
          <a:spcPct val="0"/>
        </a:spcAft>
        <a:defRPr kumimoji="1" sz="2400" b="1">
          <a:solidFill>
            <a:schemeClr val="tx1"/>
          </a:solidFill>
          <a:latin typeface="Helvetica" pitchFamily="1" charset="0"/>
        </a:defRPr>
      </a:lvl8pPr>
      <a:lvl9pPr marL="1828800" algn="ctr" rtl="0" eaLnBrk="0" fontAlgn="base" hangingPunct="0">
        <a:spcBef>
          <a:spcPct val="0"/>
        </a:spcBef>
        <a:spcAft>
          <a:spcPct val="0"/>
        </a:spcAft>
        <a:defRPr kumimoji="1" sz="2400" b="1">
          <a:solidFill>
            <a:schemeClr val="tx1"/>
          </a:solidFill>
          <a:latin typeface="Helvetica" pitchFamily="1"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0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16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14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14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14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14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r>
              <a:rPr lang="en-GB" b="0" smtClean="0">
                <a:solidFill>
                  <a:prstClr val="black">
                    <a:tint val="75000"/>
                  </a:prstClr>
                </a:solidFill>
                <a:latin typeface="Calibri"/>
              </a:rPr>
              <a:t>03/06/2018</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GB" b="0" smtClean="0">
                <a:solidFill>
                  <a:prstClr val="black">
                    <a:tint val="75000"/>
                  </a:prstClr>
                </a:solidFill>
                <a:latin typeface="Calibri"/>
              </a:rPr>
              <a:t>Alain Blondel Precision EW measurements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8BCE984-862C-4294-ACD1-D323CBCB779D}" type="slidenum">
              <a:rPr lang="en-GB" b="0" smtClean="0">
                <a:solidFill>
                  <a:prstClr val="black">
                    <a:tint val="75000"/>
                  </a:prstClr>
                </a:solidFill>
                <a:latin typeface="Calibri"/>
              </a:rPr>
              <a:pPr eaLnBrk="1" fontAlgn="auto" hangingPunct="1">
                <a:spcBef>
                  <a:spcPts val="0"/>
                </a:spcBef>
                <a:spcAft>
                  <a:spcPts val="0"/>
                </a:spcAft>
              </a:pPr>
              <a:t>‹#›</a:t>
            </a:fld>
            <a:endParaRPr lang="en-GB" b="0" smtClean="0">
              <a:solidFill>
                <a:prstClr val="black">
                  <a:tint val="75000"/>
                </a:prstClr>
              </a:solidFill>
              <a:latin typeface="Calibri"/>
            </a:endParaRPr>
          </a:p>
        </p:txBody>
      </p:sp>
      <p:pic>
        <p:nvPicPr>
          <p:cNvPr id="7" name="Picture 17" descr="unigelogo"/>
          <p:cNvPicPr>
            <a:picLocks noChangeAspect="1" noChangeArrowheads="1"/>
          </p:cNvPicPr>
          <p:nvPr userDrawn="1"/>
        </p:nvPicPr>
        <p:blipFill>
          <a:blip r:embed="rId5" cstate="screen"/>
          <a:srcRect/>
          <a:stretch>
            <a:fillRect/>
          </a:stretch>
        </p:blipFill>
        <p:spPr bwMode="auto">
          <a:xfrm>
            <a:off x="8416925" y="-21142"/>
            <a:ext cx="727075" cy="727075"/>
          </a:xfrm>
          <a:prstGeom prst="rect">
            <a:avLst/>
          </a:prstGeom>
          <a:noFill/>
        </p:spPr>
      </p:pic>
    </p:spTree>
    <p:extLst>
      <p:ext uri="{BB962C8B-B14F-4D97-AF65-F5344CB8AC3E}">
        <p14:creationId xmlns:p14="http://schemas.microsoft.com/office/powerpoint/2010/main" val="238227199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FBC41-283B-4D1B-8D8E-E376C44D8FAA}" type="datetime1">
              <a:rPr lang="fr-CH" smtClean="0"/>
              <a:t>31.05.2018</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H" dirty="0" smtClean="0"/>
              <a:t>Alain Blondel Future Lepton </a:t>
            </a:r>
            <a:r>
              <a:rPr lang="fr-CH" dirty="0" err="1" smtClean="0"/>
              <a:t>Colliders</a:t>
            </a:r>
            <a:endParaRPr lang="en-US" dirty="0"/>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42A1A-D100-4AF6-AE62-708232007D2B}" type="slidenum">
              <a:rPr lang="en-US" smtClean="0"/>
              <a:t>‹#›</a:t>
            </a:fld>
            <a:endParaRPr lang="en-US"/>
          </a:p>
        </p:txBody>
      </p:sp>
    </p:spTree>
    <p:extLst>
      <p:ext uri="{BB962C8B-B14F-4D97-AF65-F5344CB8AC3E}">
        <p14:creationId xmlns:p14="http://schemas.microsoft.com/office/powerpoint/2010/main" val="184307461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304800" y="152400"/>
            <a:ext cx="8610600" cy="762000"/>
          </a:xfrm>
          <a:prstGeom prst="rect">
            <a:avLst/>
          </a:prstGeom>
          <a:gradFill rotWithShape="0">
            <a:gsLst>
              <a:gs pos="0">
                <a:srgbClr val="EBF5FF"/>
              </a:gs>
              <a:gs pos="100000">
                <a:srgbClr val="7F96F9"/>
              </a:gs>
            </a:gsLst>
            <a:lin ang="0" scaled="1"/>
          </a:gradFill>
          <a:ln w="9525">
            <a:noFill/>
            <a:miter lim="800000"/>
            <a:headEnd/>
            <a:tailEnd/>
          </a:ln>
        </p:spPr>
        <p:txBody>
          <a:bodyPr vert="horz" wrap="square" lIns="92075" tIns="137160" rIns="92075" bIns="46038" numCol="1" anchor="ctr" anchorCtr="0" compatLnSpc="1">
            <a:prstTxWarp prst="textNoShape">
              <a:avLst/>
            </a:prstTxWarp>
          </a:bodyPr>
          <a:lstStyle/>
          <a:p>
            <a:pPr lvl="0"/>
            <a:r>
              <a:rPr lang="en-US" altLang="en-US" smtClean="0"/>
              <a:t>Click to edit Master title style</a:t>
            </a:r>
          </a:p>
        </p:txBody>
      </p:sp>
      <p:sp>
        <p:nvSpPr>
          <p:cNvPr id="3075" name="Rectangle 4"/>
          <p:cNvSpPr>
            <a:spLocks noGrp="1" noChangeArrowheads="1"/>
          </p:cNvSpPr>
          <p:nvPr>
            <p:ph type="body" idx="1"/>
          </p:nvPr>
        </p:nvSpPr>
        <p:spPr bwMode="auto">
          <a:xfrm>
            <a:off x="304800" y="914400"/>
            <a:ext cx="8610600" cy="53784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521075" y="6557991"/>
            <a:ext cx="1905000" cy="20637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200"/>
            </a:lvl1pPr>
          </a:lstStyle>
          <a:p>
            <a:pPr>
              <a:defRPr/>
            </a:pPr>
            <a:fld id="{EB51F020-D567-49AA-80CA-AD44BD781234}" type="datetime1">
              <a:rPr kumimoji="1" lang="fr-CH" altLang="en-US" b="0" smtClean="0">
                <a:solidFill>
                  <a:srgbClr val="000000"/>
                </a:solidFill>
                <a:latin typeface="Arial" charset="0"/>
              </a:rPr>
              <a:t>31.05.2018</a:t>
            </a:fld>
            <a:endParaRPr kumimoji="1" lang="en-US" altLang="en-US" b="0">
              <a:solidFill>
                <a:srgbClr val="000000"/>
              </a:solidFill>
              <a:latin typeface="Arial" charset="0"/>
            </a:endParaRPr>
          </a:p>
        </p:txBody>
      </p:sp>
      <p:sp>
        <p:nvSpPr>
          <p:cNvPr id="1030" name="Rectangle 6"/>
          <p:cNvSpPr>
            <a:spLocks noGrp="1" noChangeArrowheads="1"/>
          </p:cNvSpPr>
          <p:nvPr>
            <p:ph type="ftr" sz="quarter" idx="3"/>
          </p:nvPr>
        </p:nvSpPr>
        <p:spPr bwMode="auto">
          <a:xfrm>
            <a:off x="3028950" y="6367463"/>
            <a:ext cx="28956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200"/>
            </a:lvl1pPr>
          </a:lstStyle>
          <a:p>
            <a:pPr>
              <a:defRPr/>
            </a:pPr>
            <a:r>
              <a:rPr kumimoji="1" lang="en-US" altLang="en-US" b="0" smtClean="0">
                <a:solidFill>
                  <a:srgbClr val="000000"/>
                </a:solidFill>
                <a:latin typeface="Arial" charset="0"/>
              </a:rPr>
              <a:t>Alain Blondel Future Lepton Colliders</a:t>
            </a:r>
            <a:endParaRPr kumimoji="1" lang="en-US" altLang="en-US" b="0">
              <a:solidFill>
                <a:srgbClr val="000000"/>
              </a:solidFill>
              <a:latin typeface="Arial" charset="0"/>
            </a:endParaRPr>
          </a:p>
        </p:txBody>
      </p:sp>
      <p:sp>
        <p:nvSpPr>
          <p:cNvPr id="1031" name="Rectangle 7"/>
          <p:cNvSpPr>
            <a:spLocks noGrp="1" noChangeArrowheads="1"/>
          </p:cNvSpPr>
          <p:nvPr>
            <p:ph type="sldNum" sz="quarter" idx="4"/>
          </p:nvPr>
        </p:nvSpPr>
        <p:spPr bwMode="auto">
          <a:xfrm>
            <a:off x="7010400" y="636746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a:lvl1pPr>
          </a:lstStyle>
          <a:p>
            <a:pPr>
              <a:defRPr/>
            </a:pPr>
            <a:fld id="{F4F9ECCC-5760-4339-B592-055385547EC6}" type="slidenum">
              <a:rPr kumimoji="1" lang="en-US" altLang="en-US" b="0">
                <a:solidFill>
                  <a:srgbClr val="000000"/>
                </a:solidFill>
                <a:latin typeface="Arial" charset="0"/>
              </a:rPr>
              <a:pPr>
                <a:defRPr/>
              </a:pPr>
              <a:t>‹#›</a:t>
            </a:fld>
            <a:r>
              <a:rPr kumimoji="1" lang="en-US" altLang="en-US" b="0">
                <a:solidFill>
                  <a:srgbClr val="000000"/>
                </a:solidFill>
                <a:latin typeface="Arial" charset="0"/>
              </a:rPr>
              <a:t>/27</a:t>
            </a:r>
          </a:p>
        </p:txBody>
      </p:sp>
      <p:sp>
        <p:nvSpPr>
          <p:cNvPr id="1033" name="Line 9"/>
          <p:cNvSpPr>
            <a:spLocks noChangeShapeType="1"/>
          </p:cNvSpPr>
          <p:nvPr/>
        </p:nvSpPr>
        <p:spPr bwMode="auto">
          <a:xfrm>
            <a:off x="304800" y="6324600"/>
            <a:ext cx="8610600" cy="0"/>
          </a:xfrm>
          <a:prstGeom prst="line">
            <a:avLst/>
          </a:prstGeom>
          <a:noFill/>
          <a:ln w="9525">
            <a:solidFill>
              <a:schemeClr val="bg2"/>
            </a:solidFill>
            <a:round/>
            <a:headEnd/>
            <a:tailEnd/>
          </a:ln>
        </p:spPr>
        <p:txBody>
          <a:bodyPr wrap="none" anchor="ctr"/>
          <a:lstStyle/>
          <a:p>
            <a:pPr>
              <a:defRPr/>
            </a:pPr>
            <a:endParaRPr kumimoji="1" lang="en-US" sz="2400" b="0">
              <a:solidFill>
                <a:srgbClr val="000000"/>
              </a:solidFill>
              <a:latin typeface="Arial" charset="0"/>
            </a:endParaRPr>
          </a:p>
        </p:txBody>
      </p:sp>
      <p:sp>
        <p:nvSpPr>
          <p:cNvPr id="1035" name="Text Box 11"/>
          <p:cNvSpPr txBox="1">
            <a:spLocks noChangeArrowheads="1"/>
          </p:cNvSpPr>
          <p:nvPr/>
        </p:nvSpPr>
        <p:spPr bwMode="auto">
          <a:xfrm>
            <a:off x="273050" y="6343678"/>
            <a:ext cx="1072730" cy="276999"/>
          </a:xfrm>
          <a:prstGeom prst="rect">
            <a:avLst/>
          </a:prstGeom>
          <a:noFill/>
          <a:ln w="9525">
            <a:noFill/>
            <a:miter lim="800000"/>
            <a:headEnd/>
            <a:tailEnd/>
          </a:ln>
        </p:spPr>
        <p:txBody>
          <a:bodyPr wrap="none">
            <a:spAutoFit/>
          </a:bodyPr>
          <a:lstStyle/>
          <a:p>
            <a:pPr>
              <a:defRPr/>
            </a:pPr>
            <a:r>
              <a:rPr lang="en-US" altLang="en-US" sz="1200" b="0" dirty="0">
                <a:solidFill>
                  <a:srgbClr val="000000"/>
                </a:solidFill>
                <a:latin typeface="Arial" charset="0"/>
              </a:rPr>
              <a:t>Patrick Janot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ransition>
    <p:dissolve/>
  </p:transition>
  <p:hf hdr="0"/>
  <p:txStyles>
    <p:titleStyle>
      <a:lvl1pPr algn="ctr" rtl="0" eaLnBrk="0" fontAlgn="base" hangingPunct="0">
        <a:lnSpc>
          <a:spcPct val="70000"/>
        </a:lnSpc>
        <a:spcBef>
          <a:spcPct val="0"/>
        </a:spcBef>
        <a:spcAft>
          <a:spcPct val="0"/>
        </a:spcAft>
        <a:defRPr kumimoji="1" sz="3200" b="1">
          <a:solidFill>
            <a:srgbClr val="003399"/>
          </a:solidFill>
          <a:latin typeface="+mj-lt"/>
          <a:ea typeface="+mj-ea"/>
          <a:cs typeface="+mj-cs"/>
        </a:defRPr>
      </a:lvl1pPr>
      <a:lvl2pPr algn="ctr" rtl="0" eaLnBrk="0" fontAlgn="base" hangingPunct="0">
        <a:lnSpc>
          <a:spcPct val="70000"/>
        </a:lnSpc>
        <a:spcBef>
          <a:spcPct val="0"/>
        </a:spcBef>
        <a:spcAft>
          <a:spcPct val="0"/>
        </a:spcAft>
        <a:defRPr kumimoji="1" sz="3200" b="1">
          <a:solidFill>
            <a:srgbClr val="003399"/>
          </a:solidFill>
          <a:latin typeface="FG Deanna's Hand" pitchFamily="2" charset="0"/>
        </a:defRPr>
      </a:lvl2pPr>
      <a:lvl3pPr algn="ctr" rtl="0" eaLnBrk="0" fontAlgn="base" hangingPunct="0">
        <a:lnSpc>
          <a:spcPct val="70000"/>
        </a:lnSpc>
        <a:spcBef>
          <a:spcPct val="0"/>
        </a:spcBef>
        <a:spcAft>
          <a:spcPct val="0"/>
        </a:spcAft>
        <a:defRPr kumimoji="1" sz="3200" b="1">
          <a:solidFill>
            <a:srgbClr val="003399"/>
          </a:solidFill>
          <a:latin typeface="FG Deanna's Hand" pitchFamily="2" charset="0"/>
        </a:defRPr>
      </a:lvl3pPr>
      <a:lvl4pPr algn="ctr" rtl="0" eaLnBrk="0" fontAlgn="base" hangingPunct="0">
        <a:lnSpc>
          <a:spcPct val="70000"/>
        </a:lnSpc>
        <a:spcBef>
          <a:spcPct val="0"/>
        </a:spcBef>
        <a:spcAft>
          <a:spcPct val="0"/>
        </a:spcAft>
        <a:defRPr kumimoji="1" sz="3200" b="1">
          <a:solidFill>
            <a:srgbClr val="003399"/>
          </a:solidFill>
          <a:latin typeface="FG Deanna's Hand" pitchFamily="2" charset="0"/>
        </a:defRPr>
      </a:lvl4pPr>
      <a:lvl5pPr algn="ctr" rtl="0" eaLnBrk="0" fontAlgn="base" hangingPunct="0">
        <a:lnSpc>
          <a:spcPct val="70000"/>
        </a:lnSpc>
        <a:spcBef>
          <a:spcPct val="0"/>
        </a:spcBef>
        <a:spcAft>
          <a:spcPct val="0"/>
        </a:spcAft>
        <a:defRPr kumimoji="1" sz="3200" b="1">
          <a:solidFill>
            <a:srgbClr val="003399"/>
          </a:solidFill>
          <a:latin typeface="FG Deanna's Hand" pitchFamily="2" charset="0"/>
        </a:defRPr>
      </a:lvl5pPr>
      <a:lvl6pPr marL="457200" algn="ctr" rtl="0" eaLnBrk="1" fontAlgn="base" hangingPunct="1">
        <a:lnSpc>
          <a:spcPct val="70000"/>
        </a:lnSpc>
        <a:spcBef>
          <a:spcPct val="0"/>
        </a:spcBef>
        <a:spcAft>
          <a:spcPct val="0"/>
        </a:spcAft>
        <a:defRPr kumimoji="1" sz="3200" b="1">
          <a:solidFill>
            <a:srgbClr val="003399"/>
          </a:solidFill>
          <a:latin typeface="Comic Sans MS" pitchFamily="66" charset="0"/>
        </a:defRPr>
      </a:lvl6pPr>
      <a:lvl7pPr marL="914400" algn="ctr" rtl="0" eaLnBrk="1" fontAlgn="base" hangingPunct="1">
        <a:lnSpc>
          <a:spcPct val="70000"/>
        </a:lnSpc>
        <a:spcBef>
          <a:spcPct val="0"/>
        </a:spcBef>
        <a:spcAft>
          <a:spcPct val="0"/>
        </a:spcAft>
        <a:defRPr kumimoji="1" sz="3200" b="1">
          <a:solidFill>
            <a:srgbClr val="003399"/>
          </a:solidFill>
          <a:latin typeface="Comic Sans MS" pitchFamily="66" charset="0"/>
        </a:defRPr>
      </a:lvl7pPr>
      <a:lvl8pPr marL="1371600" algn="ctr" rtl="0" eaLnBrk="1" fontAlgn="base" hangingPunct="1">
        <a:lnSpc>
          <a:spcPct val="70000"/>
        </a:lnSpc>
        <a:spcBef>
          <a:spcPct val="0"/>
        </a:spcBef>
        <a:spcAft>
          <a:spcPct val="0"/>
        </a:spcAft>
        <a:defRPr kumimoji="1" sz="3200" b="1">
          <a:solidFill>
            <a:srgbClr val="003399"/>
          </a:solidFill>
          <a:latin typeface="Comic Sans MS" pitchFamily="66" charset="0"/>
        </a:defRPr>
      </a:lvl8pPr>
      <a:lvl9pPr marL="1828800" algn="ctr" rtl="0" eaLnBrk="1" fontAlgn="base" hangingPunct="1">
        <a:lnSpc>
          <a:spcPct val="70000"/>
        </a:lnSpc>
        <a:spcBef>
          <a:spcPct val="0"/>
        </a:spcBef>
        <a:spcAft>
          <a:spcPct val="0"/>
        </a:spcAft>
        <a:defRPr kumimoji="1" sz="3200" b="1">
          <a:solidFill>
            <a:srgbClr val="003399"/>
          </a:solidFill>
          <a:latin typeface="Comic Sans MS" pitchFamily="66" charset="0"/>
        </a:defRPr>
      </a:lvl9pPr>
    </p:titleStyle>
    <p:bodyStyle>
      <a:lvl1pPr marL="342900" indent="-342900" algn="l" rtl="0" eaLnBrk="0" fontAlgn="base" hangingPunct="0">
        <a:spcBef>
          <a:spcPct val="20000"/>
        </a:spcBef>
        <a:spcAft>
          <a:spcPct val="0"/>
        </a:spcAft>
        <a:buClr>
          <a:srgbClr val="FF0000"/>
        </a:buClr>
        <a:buSzPct val="50000"/>
        <a:buFont typeface="Wingdings" pitchFamily="2" charset="2"/>
        <a:buChar char="q"/>
        <a:defRPr kumimoji="1" sz="2400" b="1">
          <a:solidFill>
            <a:srgbClr val="FF0000"/>
          </a:solidFill>
          <a:latin typeface="+mn-lt"/>
          <a:ea typeface="+mn-ea"/>
          <a:cs typeface="+mn-cs"/>
        </a:defRPr>
      </a:lvl1pPr>
      <a:lvl2pPr marL="742950" indent="-285750" algn="l" rtl="0" eaLnBrk="0" fontAlgn="base" hangingPunct="0">
        <a:spcBef>
          <a:spcPct val="20000"/>
        </a:spcBef>
        <a:spcAft>
          <a:spcPct val="0"/>
        </a:spcAft>
        <a:buClr>
          <a:srgbClr val="0000CC"/>
        </a:buClr>
        <a:buSzPct val="60000"/>
        <a:buFont typeface="Zapf Dingbats" charset="2"/>
        <a:buChar char="u"/>
        <a:defRPr kumimoji="1" sz="2000" b="1">
          <a:solidFill>
            <a:srgbClr val="0000CC"/>
          </a:solidFill>
          <a:latin typeface="+mn-lt"/>
        </a:defRPr>
      </a:lvl2pPr>
      <a:lvl3pPr marL="1143000" indent="-228600" algn="l" rtl="0" eaLnBrk="0" fontAlgn="base" hangingPunct="0">
        <a:spcBef>
          <a:spcPct val="20000"/>
        </a:spcBef>
        <a:spcAft>
          <a:spcPct val="0"/>
        </a:spcAft>
        <a:buClr>
          <a:srgbClr val="009900"/>
        </a:buClr>
        <a:buSzPct val="65000"/>
        <a:buFont typeface="Zapf Dingbats" charset="2"/>
        <a:buChar char="l"/>
        <a:defRPr kumimoji="1" sz="2000" b="1">
          <a:solidFill>
            <a:srgbClr val="009900"/>
          </a:solidFill>
          <a:latin typeface="+mn-lt"/>
        </a:defRPr>
      </a:lvl3pPr>
      <a:lvl4pPr marL="1600200" indent="-228600" algn="l" rtl="0" eaLnBrk="0" fontAlgn="base" hangingPunct="0">
        <a:spcBef>
          <a:spcPct val="20000"/>
        </a:spcBef>
        <a:spcAft>
          <a:spcPct val="0"/>
        </a:spcAft>
        <a:buClr>
          <a:srgbClr val="CC0099"/>
        </a:buClr>
        <a:buSzPct val="75000"/>
        <a:buFont typeface="Zapf Dingbats" charset="2"/>
        <a:buChar char="è"/>
        <a:defRPr kumimoji="1" sz="2000" b="1">
          <a:solidFill>
            <a:srgbClr val="CC0099"/>
          </a:solidFill>
          <a:latin typeface="+mn-lt"/>
        </a:defRPr>
      </a:lvl4pPr>
      <a:lvl5pPr marL="2057400" indent="-228600" algn="l" rtl="0" eaLnBrk="0" fontAlgn="base" hangingPunct="0">
        <a:spcBef>
          <a:spcPct val="20000"/>
        </a:spcBef>
        <a:spcAft>
          <a:spcPct val="0"/>
        </a:spcAft>
        <a:buClr>
          <a:schemeClr val="hlink"/>
        </a:buClr>
        <a:buSzPct val="100000"/>
        <a:buFont typeface="Zapf Dingbats" charset="2"/>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6pPr>
      <a:lvl7pPr marL="29718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7pPr>
      <a:lvl8pPr marL="34290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8pPr>
      <a:lvl9pPr marL="38862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304800" y="152400"/>
            <a:ext cx="8610600" cy="762000"/>
          </a:xfrm>
          <a:prstGeom prst="rect">
            <a:avLst/>
          </a:prstGeom>
          <a:gradFill rotWithShape="0">
            <a:gsLst>
              <a:gs pos="0">
                <a:srgbClr val="EBF5FF"/>
              </a:gs>
              <a:gs pos="100000">
                <a:srgbClr val="7F96F9"/>
              </a:gs>
            </a:gsLst>
            <a:lin ang="0" scaled="1"/>
          </a:gradFill>
          <a:ln w="9525">
            <a:noFill/>
            <a:miter lim="800000"/>
            <a:headEnd/>
            <a:tailEnd/>
          </a:ln>
        </p:spPr>
        <p:txBody>
          <a:bodyPr vert="horz" wrap="square" lIns="92075" tIns="137160" rIns="92075" bIns="46038" numCol="1" anchor="ctr" anchorCtr="0" compatLnSpc="1">
            <a:prstTxWarp prst="textNoShape">
              <a:avLst/>
            </a:prstTxWarp>
          </a:bodyPr>
          <a:lstStyle/>
          <a:p>
            <a:pPr lvl="0"/>
            <a:r>
              <a:rPr lang="en-US" altLang="en-US" smtClean="0"/>
              <a:t>Click to edit Master title style</a:t>
            </a:r>
          </a:p>
        </p:txBody>
      </p:sp>
      <p:sp>
        <p:nvSpPr>
          <p:cNvPr id="3075" name="Rectangle 4"/>
          <p:cNvSpPr>
            <a:spLocks noGrp="1" noChangeArrowheads="1"/>
          </p:cNvSpPr>
          <p:nvPr>
            <p:ph type="body" idx="1"/>
          </p:nvPr>
        </p:nvSpPr>
        <p:spPr bwMode="auto">
          <a:xfrm>
            <a:off x="304800" y="914400"/>
            <a:ext cx="8610600" cy="53784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521075" y="6557991"/>
            <a:ext cx="1905000" cy="20637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200"/>
            </a:lvl1pPr>
          </a:lstStyle>
          <a:p>
            <a:pPr>
              <a:defRPr/>
            </a:pPr>
            <a:fld id="{C45B6442-7054-414A-BEE6-EE314B555CB6}" type="datetime1">
              <a:rPr kumimoji="1" lang="fr-CH" altLang="en-US" b="0" smtClean="0">
                <a:solidFill>
                  <a:srgbClr val="000000"/>
                </a:solidFill>
                <a:latin typeface="Arial" charset="0"/>
              </a:rPr>
              <a:t>31.05.2018</a:t>
            </a:fld>
            <a:endParaRPr kumimoji="1" lang="en-US" altLang="en-US" b="0">
              <a:solidFill>
                <a:srgbClr val="000000"/>
              </a:solidFill>
              <a:latin typeface="Arial" charset="0"/>
            </a:endParaRPr>
          </a:p>
        </p:txBody>
      </p:sp>
      <p:sp>
        <p:nvSpPr>
          <p:cNvPr id="1030" name="Rectangle 6"/>
          <p:cNvSpPr>
            <a:spLocks noGrp="1" noChangeArrowheads="1"/>
          </p:cNvSpPr>
          <p:nvPr>
            <p:ph type="ftr" sz="quarter" idx="3"/>
          </p:nvPr>
        </p:nvSpPr>
        <p:spPr bwMode="auto">
          <a:xfrm>
            <a:off x="3028950" y="6367463"/>
            <a:ext cx="28956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200"/>
            </a:lvl1pPr>
          </a:lstStyle>
          <a:p>
            <a:pPr>
              <a:defRPr/>
            </a:pPr>
            <a:r>
              <a:rPr kumimoji="1" lang="en-US" altLang="en-US" b="0" smtClean="0">
                <a:solidFill>
                  <a:srgbClr val="000000"/>
                </a:solidFill>
                <a:latin typeface="Arial" charset="0"/>
              </a:rPr>
              <a:t>Alain Blondel Future Lepton Colliders</a:t>
            </a:r>
            <a:endParaRPr kumimoji="1" lang="en-US" altLang="en-US" b="0">
              <a:solidFill>
                <a:srgbClr val="000000"/>
              </a:solidFill>
              <a:latin typeface="Arial" charset="0"/>
            </a:endParaRPr>
          </a:p>
        </p:txBody>
      </p:sp>
      <p:sp>
        <p:nvSpPr>
          <p:cNvPr id="1031" name="Rectangle 7"/>
          <p:cNvSpPr>
            <a:spLocks noGrp="1" noChangeArrowheads="1"/>
          </p:cNvSpPr>
          <p:nvPr>
            <p:ph type="sldNum" sz="quarter" idx="4"/>
          </p:nvPr>
        </p:nvSpPr>
        <p:spPr bwMode="auto">
          <a:xfrm>
            <a:off x="7010400" y="636746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a:lvl1pPr>
          </a:lstStyle>
          <a:p>
            <a:pPr>
              <a:defRPr/>
            </a:pPr>
            <a:fld id="{F4F9ECCC-5760-4339-B592-055385547EC6}" type="slidenum">
              <a:rPr kumimoji="1" lang="en-US" altLang="en-US" b="0">
                <a:solidFill>
                  <a:srgbClr val="000000"/>
                </a:solidFill>
                <a:latin typeface="Arial" charset="0"/>
              </a:rPr>
              <a:pPr>
                <a:defRPr/>
              </a:pPr>
              <a:t>‹#›</a:t>
            </a:fld>
            <a:r>
              <a:rPr kumimoji="1" lang="en-US" altLang="en-US" b="0">
                <a:solidFill>
                  <a:srgbClr val="000000"/>
                </a:solidFill>
                <a:latin typeface="Arial" charset="0"/>
              </a:rPr>
              <a:t>/27</a:t>
            </a:r>
          </a:p>
        </p:txBody>
      </p:sp>
      <p:sp>
        <p:nvSpPr>
          <p:cNvPr id="1033" name="Line 9"/>
          <p:cNvSpPr>
            <a:spLocks noChangeShapeType="1"/>
          </p:cNvSpPr>
          <p:nvPr/>
        </p:nvSpPr>
        <p:spPr bwMode="auto">
          <a:xfrm>
            <a:off x="304800" y="6324600"/>
            <a:ext cx="8610600" cy="0"/>
          </a:xfrm>
          <a:prstGeom prst="line">
            <a:avLst/>
          </a:prstGeom>
          <a:noFill/>
          <a:ln w="9525">
            <a:solidFill>
              <a:schemeClr val="bg2"/>
            </a:solidFill>
            <a:round/>
            <a:headEnd/>
            <a:tailEnd/>
          </a:ln>
        </p:spPr>
        <p:txBody>
          <a:bodyPr wrap="none" anchor="ctr"/>
          <a:lstStyle/>
          <a:p>
            <a:pPr>
              <a:defRPr/>
            </a:pPr>
            <a:endParaRPr kumimoji="1" lang="en-US" sz="2400" b="0">
              <a:solidFill>
                <a:srgbClr val="000000"/>
              </a:solidFill>
              <a:latin typeface="Arial" charset="0"/>
            </a:endParaRPr>
          </a:p>
        </p:txBody>
      </p:sp>
      <p:sp>
        <p:nvSpPr>
          <p:cNvPr id="1035" name="Text Box 11"/>
          <p:cNvSpPr txBox="1">
            <a:spLocks noChangeArrowheads="1"/>
          </p:cNvSpPr>
          <p:nvPr/>
        </p:nvSpPr>
        <p:spPr bwMode="auto">
          <a:xfrm>
            <a:off x="273050" y="6343678"/>
            <a:ext cx="1072730" cy="276999"/>
          </a:xfrm>
          <a:prstGeom prst="rect">
            <a:avLst/>
          </a:prstGeom>
          <a:noFill/>
          <a:ln w="9525">
            <a:noFill/>
            <a:miter lim="800000"/>
            <a:headEnd/>
            <a:tailEnd/>
          </a:ln>
        </p:spPr>
        <p:txBody>
          <a:bodyPr wrap="none">
            <a:spAutoFit/>
          </a:bodyPr>
          <a:lstStyle/>
          <a:p>
            <a:pPr>
              <a:defRPr/>
            </a:pPr>
            <a:r>
              <a:rPr lang="en-US" altLang="en-US" sz="1200" b="0" dirty="0">
                <a:solidFill>
                  <a:srgbClr val="000000"/>
                </a:solidFill>
                <a:latin typeface="Arial" charset="0"/>
              </a:rPr>
              <a:t>Patrick Janot</a:t>
            </a:r>
          </a:p>
        </p:txBody>
      </p:sp>
    </p:spTree>
    <p:extLst>
      <p:ext uri="{BB962C8B-B14F-4D97-AF65-F5344CB8AC3E}">
        <p14:creationId xmlns:p14="http://schemas.microsoft.com/office/powerpoint/2010/main" val="11004198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p:txStyles>
    <p:titleStyle>
      <a:lvl1pPr algn="ctr" rtl="0" eaLnBrk="0" fontAlgn="base" hangingPunct="0">
        <a:lnSpc>
          <a:spcPct val="70000"/>
        </a:lnSpc>
        <a:spcBef>
          <a:spcPct val="0"/>
        </a:spcBef>
        <a:spcAft>
          <a:spcPct val="0"/>
        </a:spcAft>
        <a:defRPr kumimoji="1" sz="3200" b="1">
          <a:solidFill>
            <a:srgbClr val="003399"/>
          </a:solidFill>
          <a:latin typeface="+mj-lt"/>
          <a:ea typeface="+mj-ea"/>
          <a:cs typeface="+mj-cs"/>
        </a:defRPr>
      </a:lvl1pPr>
      <a:lvl2pPr algn="ctr" rtl="0" eaLnBrk="0" fontAlgn="base" hangingPunct="0">
        <a:lnSpc>
          <a:spcPct val="70000"/>
        </a:lnSpc>
        <a:spcBef>
          <a:spcPct val="0"/>
        </a:spcBef>
        <a:spcAft>
          <a:spcPct val="0"/>
        </a:spcAft>
        <a:defRPr kumimoji="1" sz="3200" b="1">
          <a:solidFill>
            <a:srgbClr val="003399"/>
          </a:solidFill>
          <a:latin typeface="FG Deanna's Hand" pitchFamily="2" charset="0"/>
        </a:defRPr>
      </a:lvl2pPr>
      <a:lvl3pPr algn="ctr" rtl="0" eaLnBrk="0" fontAlgn="base" hangingPunct="0">
        <a:lnSpc>
          <a:spcPct val="70000"/>
        </a:lnSpc>
        <a:spcBef>
          <a:spcPct val="0"/>
        </a:spcBef>
        <a:spcAft>
          <a:spcPct val="0"/>
        </a:spcAft>
        <a:defRPr kumimoji="1" sz="3200" b="1">
          <a:solidFill>
            <a:srgbClr val="003399"/>
          </a:solidFill>
          <a:latin typeface="FG Deanna's Hand" pitchFamily="2" charset="0"/>
        </a:defRPr>
      </a:lvl3pPr>
      <a:lvl4pPr algn="ctr" rtl="0" eaLnBrk="0" fontAlgn="base" hangingPunct="0">
        <a:lnSpc>
          <a:spcPct val="70000"/>
        </a:lnSpc>
        <a:spcBef>
          <a:spcPct val="0"/>
        </a:spcBef>
        <a:spcAft>
          <a:spcPct val="0"/>
        </a:spcAft>
        <a:defRPr kumimoji="1" sz="3200" b="1">
          <a:solidFill>
            <a:srgbClr val="003399"/>
          </a:solidFill>
          <a:latin typeface="FG Deanna's Hand" pitchFamily="2" charset="0"/>
        </a:defRPr>
      </a:lvl4pPr>
      <a:lvl5pPr algn="ctr" rtl="0" eaLnBrk="0" fontAlgn="base" hangingPunct="0">
        <a:lnSpc>
          <a:spcPct val="70000"/>
        </a:lnSpc>
        <a:spcBef>
          <a:spcPct val="0"/>
        </a:spcBef>
        <a:spcAft>
          <a:spcPct val="0"/>
        </a:spcAft>
        <a:defRPr kumimoji="1" sz="3200" b="1">
          <a:solidFill>
            <a:srgbClr val="003399"/>
          </a:solidFill>
          <a:latin typeface="FG Deanna's Hand" pitchFamily="2" charset="0"/>
        </a:defRPr>
      </a:lvl5pPr>
      <a:lvl6pPr marL="457200" algn="ctr" rtl="0" eaLnBrk="1" fontAlgn="base" hangingPunct="1">
        <a:lnSpc>
          <a:spcPct val="70000"/>
        </a:lnSpc>
        <a:spcBef>
          <a:spcPct val="0"/>
        </a:spcBef>
        <a:spcAft>
          <a:spcPct val="0"/>
        </a:spcAft>
        <a:defRPr kumimoji="1" sz="3200" b="1">
          <a:solidFill>
            <a:srgbClr val="003399"/>
          </a:solidFill>
          <a:latin typeface="Comic Sans MS" pitchFamily="66" charset="0"/>
        </a:defRPr>
      </a:lvl6pPr>
      <a:lvl7pPr marL="914400" algn="ctr" rtl="0" eaLnBrk="1" fontAlgn="base" hangingPunct="1">
        <a:lnSpc>
          <a:spcPct val="70000"/>
        </a:lnSpc>
        <a:spcBef>
          <a:spcPct val="0"/>
        </a:spcBef>
        <a:spcAft>
          <a:spcPct val="0"/>
        </a:spcAft>
        <a:defRPr kumimoji="1" sz="3200" b="1">
          <a:solidFill>
            <a:srgbClr val="003399"/>
          </a:solidFill>
          <a:latin typeface="Comic Sans MS" pitchFamily="66" charset="0"/>
        </a:defRPr>
      </a:lvl7pPr>
      <a:lvl8pPr marL="1371600" algn="ctr" rtl="0" eaLnBrk="1" fontAlgn="base" hangingPunct="1">
        <a:lnSpc>
          <a:spcPct val="70000"/>
        </a:lnSpc>
        <a:spcBef>
          <a:spcPct val="0"/>
        </a:spcBef>
        <a:spcAft>
          <a:spcPct val="0"/>
        </a:spcAft>
        <a:defRPr kumimoji="1" sz="3200" b="1">
          <a:solidFill>
            <a:srgbClr val="003399"/>
          </a:solidFill>
          <a:latin typeface="Comic Sans MS" pitchFamily="66" charset="0"/>
        </a:defRPr>
      </a:lvl8pPr>
      <a:lvl9pPr marL="1828800" algn="ctr" rtl="0" eaLnBrk="1" fontAlgn="base" hangingPunct="1">
        <a:lnSpc>
          <a:spcPct val="70000"/>
        </a:lnSpc>
        <a:spcBef>
          <a:spcPct val="0"/>
        </a:spcBef>
        <a:spcAft>
          <a:spcPct val="0"/>
        </a:spcAft>
        <a:defRPr kumimoji="1" sz="3200" b="1">
          <a:solidFill>
            <a:srgbClr val="003399"/>
          </a:solidFill>
          <a:latin typeface="Comic Sans MS" pitchFamily="66" charset="0"/>
        </a:defRPr>
      </a:lvl9pPr>
    </p:titleStyle>
    <p:bodyStyle>
      <a:lvl1pPr marL="342900" indent="-342900" algn="l" rtl="0" eaLnBrk="0" fontAlgn="base" hangingPunct="0">
        <a:spcBef>
          <a:spcPct val="20000"/>
        </a:spcBef>
        <a:spcAft>
          <a:spcPct val="0"/>
        </a:spcAft>
        <a:buClr>
          <a:srgbClr val="FF0000"/>
        </a:buClr>
        <a:buSzPct val="50000"/>
        <a:buFont typeface="Wingdings" pitchFamily="2" charset="2"/>
        <a:buChar char="q"/>
        <a:defRPr kumimoji="1" sz="2400" b="1">
          <a:solidFill>
            <a:srgbClr val="FF0000"/>
          </a:solidFill>
          <a:latin typeface="+mn-lt"/>
          <a:ea typeface="+mn-ea"/>
          <a:cs typeface="+mn-cs"/>
        </a:defRPr>
      </a:lvl1pPr>
      <a:lvl2pPr marL="742950" indent="-285750" algn="l" rtl="0" eaLnBrk="0" fontAlgn="base" hangingPunct="0">
        <a:spcBef>
          <a:spcPct val="20000"/>
        </a:spcBef>
        <a:spcAft>
          <a:spcPct val="0"/>
        </a:spcAft>
        <a:buClr>
          <a:srgbClr val="0000CC"/>
        </a:buClr>
        <a:buSzPct val="60000"/>
        <a:buFont typeface="Zapf Dingbats" charset="2"/>
        <a:buChar char="u"/>
        <a:defRPr kumimoji="1" sz="2000" b="1">
          <a:solidFill>
            <a:srgbClr val="0000CC"/>
          </a:solidFill>
          <a:latin typeface="+mn-lt"/>
        </a:defRPr>
      </a:lvl2pPr>
      <a:lvl3pPr marL="1143000" indent="-228600" algn="l" rtl="0" eaLnBrk="0" fontAlgn="base" hangingPunct="0">
        <a:spcBef>
          <a:spcPct val="20000"/>
        </a:spcBef>
        <a:spcAft>
          <a:spcPct val="0"/>
        </a:spcAft>
        <a:buClr>
          <a:srgbClr val="009900"/>
        </a:buClr>
        <a:buSzPct val="65000"/>
        <a:buFont typeface="Zapf Dingbats" charset="2"/>
        <a:buChar char="l"/>
        <a:defRPr kumimoji="1" sz="2000" b="1">
          <a:solidFill>
            <a:srgbClr val="009900"/>
          </a:solidFill>
          <a:latin typeface="+mn-lt"/>
        </a:defRPr>
      </a:lvl3pPr>
      <a:lvl4pPr marL="1600200" indent="-228600" algn="l" rtl="0" eaLnBrk="0" fontAlgn="base" hangingPunct="0">
        <a:spcBef>
          <a:spcPct val="20000"/>
        </a:spcBef>
        <a:spcAft>
          <a:spcPct val="0"/>
        </a:spcAft>
        <a:buClr>
          <a:srgbClr val="CC0099"/>
        </a:buClr>
        <a:buSzPct val="75000"/>
        <a:buFont typeface="Zapf Dingbats" charset="2"/>
        <a:buChar char="è"/>
        <a:defRPr kumimoji="1" sz="2000" b="1">
          <a:solidFill>
            <a:srgbClr val="CC0099"/>
          </a:solidFill>
          <a:latin typeface="+mn-lt"/>
        </a:defRPr>
      </a:lvl4pPr>
      <a:lvl5pPr marL="2057400" indent="-228600" algn="l" rtl="0" eaLnBrk="0" fontAlgn="base" hangingPunct="0">
        <a:spcBef>
          <a:spcPct val="20000"/>
        </a:spcBef>
        <a:spcAft>
          <a:spcPct val="0"/>
        </a:spcAft>
        <a:buClr>
          <a:schemeClr val="hlink"/>
        </a:buClr>
        <a:buSzPct val="100000"/>
        <a:buFont typeface="Zapf Dingbats" charset="2"/>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6pPr>
      <a:lvl7pPr marL="29718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7pPr>
      <a:lvl8pPr marL="34290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8pPr>
      <a:lvl9pPr marL="38862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304800" y="152400"/>
            <a:ext cx="8610600" cy="762000"/>
          </a:xfrm>
          <a:prstGeom prst="rect">
            <a:avLst/>
          </a:prstGeom>
          <a:gradFill rotWithShape="0">
            <a:gsLst>
              <a:gs pos="0">
                <a:srgbClr val="EBF5FF"/>
              </a:gs>
              <a:gs pos="100000">
                <a:srgbClr val="7F96F9"/>
              </a:gs>
            </a:gsLst>
            <a:lin ang="0" scaled="1"/>
          </a:gradFill>
          <a:ln w="9525">
            <a:noFill/>
            <a:miter lim="800000"/>
            <a:headEnd/>
            <a:tailEnd/>
          </a:ln>
        </p:spPr>
        <p:txBody>
          <a:bodyPr vert="horz" wrap="square" lIns="92075" tIns="137160" rIns="92075" bIns="46038" numCol="1" anchor="ctr" anchorCtr="0" compatLnSpc="1">
            <a:prstTxWarp prst="textNoShape">
              <a:avLst/>
            </a:prstTxWarp>
          </a:bodyPr>
          <a:lstStyle/>
          <a:p>
            <a:pPr lvl="0"/>
            <a:r>
              <a:rPr lang="en-US" altLang="en-US" smtClean="0"/>
              <a:t>Click to edit Master title style</a:t>
            </a:r>
          </a:p>
        </p:txBody>
      </p:sp>
      <p:sp>
        <p:nvSpPr>
          <p:cNvPr id="3075" name="Rectangle 4"/>
          <p:cNvSpPr>
            <a:spLocks noGrp="1" noChangeArrowheads="1"/>
          </p:cNvSpPr>
          <p:nvPr>
            <p:ph type="body" idx="1"/>
          </p:nvPr>
        </p:nvSpPr>
        <p:spPr bwMode="auto">
          <a:xfrm>
            <a:off x="304800" y="914400"/>
            <a:ext cx="8610600" cy="53784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521075" y="6557991"/>
            <a:ext cx="1905000" cy="20637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200"/>
            </a:lvl1pPr>
          </a:lstStyle>
          <a:p>
            <a:pPr>
              <a:defRPr/>
            </a:pPr>
            <a:fld id="{189F1A19-3B67-4100-868D-D93F93DAFEC0}" type="datetime1">
              <a:rPr kumimoji="1" lang="fr-CH" altLang="en-US" b="0" smtClean="0">
                <a:solidFill>
                  <a:srgbClr val="000000"/>
                </a:solidFill>
                <a:latin typeface="Arial" charset="0"/>
              </a:rPr>
              <a:t>31.05.2018</a:t>
            </a:fld>
            <a:endParaRPr kumimoji="1" lang="en-US" altLang="en-US" b="0">
              <a:solidFill>
                <a:srgbClr val="000000"/>
              </a:solidFill>
              <a:latin typeface="Arial" charset="0"/>
            </a:endParaRPr>
          </a:p>
        </p:txBody>
      </p:sp>
      <p:sp>
        <p:nvSpPr>
          <p:cNvPr id="1030" name="Rectangle 6"/>
          <p:cNvSpPr>
            <a:spLocks noGrp="1" noChangeArrowheads="1"/>
          </p:cNvSpPr>
          <p:nvPr>
            <p:ph type="ftr" sz="quarter" idx="3"/>
          </p:nvPr>
        </p:nvSpPr>
        <p:spPr bwMode="auto">
          <a:xfrm>
            <a:off x="3028950" y="6367463"/>
            <a:ext cx="28956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200"/>
            </a:lvl1pPr>
          </a:lstStyle>
          <a:p>
            <a:pPr>
              <a:defRPr/>
            </a:pPr>
            <a:r>
              <a:rPr kumimoji="1" lang="en-US" altLang="en-US" b="0" smtClean="0">
                <a:solidFill>
                  <a:srgbClr val="000000"/>
                </a:solidFill>
                <a:latin typeface="Arial" charset="0"/>
              </a:rPr>
              <a:t>Alain Blondel Future Lepton Colliders</a:t>
            </a:r>
            <a:endParaRPr kumimoji="1" lang="en-US" altLang="en-US" b="0">
              <a:solidFill>
                <a:srgbClr val="000000"/>
              </a:solidFill>
              <a:latin typeface="Arial" charset="0"/>
            </a:endParaRPr>
          </a:p>
        </p:txBody>
      </p:sp>
      <p:sp>
        <p:nvSpPr>
          <p:cNvPr id="1031" name="Rectangle 7"/>
          <p:cNvSpPr>
            <a:spLocks noGrp="1" noChangeArrowheads="1"/>
          </p:cNvSpPr>
          <p:nvPr>
            <p:ph type="sldNum" sz="quarter" idx="4"/>
          </p:nvPr>
        </p:nvSpPr>
        <p:spPr bwMode="auto">
          <a:xfrm>
            <a:off x="7010400" y="636746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a:lvl1pPr>
          </a:lstStyle>
          <a:p>
            <a:pPr>
              <a:defRPr/>
            </a:pPr>
            <a:fld id="{F4F9ECCC-5760-4339-B592-055385547EC6}" type="slidenum">
              <a:rPr kumimoji="1" lang="en-US" altLang="en-US" b="0">
                <a:solidFill>
                  <a:srgbClr val="000000"/>
                </a:solidFill>
                <a:latin typeface="Arial" charset="0"/>
              </a:rPr>
              <a:pPr>
                <a:defRPr/>
              </a:pPr>
              <a:t>‹#›</a:t>
            </a:fld>
            <a:r>
              <a:rPr kumimoji="1" lang="en-US" altLang="en-US" b="0">
                <a:solidFill>
                  <a:srgbClr val="000000"/>
                </a:solidFill>
                <a:latin typeface="Arial" charset="0"/>
              </a:rPr>
              <a:t>/27</a:t>
            </a:r>
          </a:p>
        </p:txBody>
      </p:sp>
      <p:sp>
        <p:nvSpPr>
          <p:cNvPr id="1033" name="Line 9"/>
          <p:cNvSpPr>
            <a:spLocks noChangeShapeType="1"/>
          </p:cNvSpPr>
          <p:nvPr/>
        </p:nvSpPr>
        <p:spPr bwMode="auto">
          <a:xfrm>
            <a:off x="304800" y="6324600"/>
            <a:ext cx="8610600" cy="0"/>
          </a:xfrm>
          <a:prstGeom prst="line">
            <a:avLst/>
          </a:prstGeom>
          <a:noFill/>
          <a:ln w="9525">
            <a:solidFill>
              <a:schemeClr val="bg2"/>
            </a:solidFill>
            <a:round/>
            <a:headEnd/>
            <a:tailEnd/>
          </a:ln>
        </p:spPr>
        <p:txBody>
          <a:bodyPr wrap="none" anchor="ctr"/>
          <a:lstStyle/>
          <a:p>
            <a:pPr>
              <a:defRPr/>
            </a:pPr>
            <a:endParaRPr kumimoji="1" lang="en-US" sz="2400" b="0">
              <a:solidFill>
                <a:srgbClr val="000000"/>
              </a:solidFill>
              <a:latin typeface="Arial" charset="0"/>
            </a:endParaRPr>
          </a:p>
        </p:txBody>
      </p:sp>
      <p:sp>
        <p:nvSpPr>
          <p:cNvPr id="1035" name="Text Box 11"/>
          <p:cNvSpPr txBox="1">
            <a:spLocks noChangeArrowheads="1"/>
          </p:cNvSpPr>
          <p:nvPr/>
        </p:nvSpPr>
        <p:spPr bwMode="auto">
          <a:xfrm>
            <a:off x="273050" y="6343678"/>
            <a:ext cx="1072730" cy="276999"/>
          </a:xfrm>
          <a:prstGeom prst="rect">
            <a:avLst/>
          </a:prstGeom>
          <a:noFill/>
          <a:ln w="9525">
            <a:noFill/>
            <a:miter lim="800000"/>
            <a:headEnd/>
            <a:tailEnd/>
          </a:ln>
        </p:spPr>
        <p:txBody>
          <a:bodyPr wrap="none">
            <a:spAutoFit/>
          </a:bodyPr>
          <a:lstStyle/>
          <a:p>
            <a:pPr>
              <a:defRPr/>
            </a:pPr>
            <a:r>
              <a:rPr lang="en-US" altLang="en-US" sz="1200" b="0" dirty="0">
                <a:solidFill>
                  <a:srgbClr val="000000"/>
                </a:solidFill>
                <a:latin typeface="Arial" charset="0"/>
              </a:rPr>
              <a:t>Patrick Janot</a:t>
            </a:r>
          </a:p>
        </p:txBody>
      </p:sp>
    </p:spTree>
    <p:extLst>
      <p:ext uri="{BB962C8B-B14F-4D97-AF65-F5344CB8AC3E}">
        <p14:creationId xmlns:p14="http://schemas.microsoft.com/office/powerpoint/2010/main" val="48168197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p:txStyles>
    <p:titleStyle>
      <a:lvl1pPr algn="ctr" rtl="0" eaLnBrk="0" fontAlgn="base" hangingPunct="0">
        <a:lnSpc>
          <a:spcPct val="70000"/>
        </a:lnSpc>
        <a:spcBef>
          <a:spcPct val="0"/>
        </a:spcBef>
        <a:spcAft>
          <a:spcPct val="0"/>
        </a:spcAft>
        <a:defRPr kumimoji="1" sz="3200" b="1">
          <a:solidFill>
            <a:srgbClr val="003399"/>
          </a:solidFill>
          <a:latin typeface="+mj-lt"/>
          <a:ea typeface="+mj-ea"/>
          <a:cs typeface="+mj-cs"/>
        </a:defRPr>
      </a:lvl1pPr>
      <a:lvl2pPr algn="ctr" rtl="0" eaLnBrk="0" fontAlgn="base" hangingPunct="0">
        <a:lnSpc>
          <a:spcPct val="70000"/>
        </a:lnSpc>
        <a:spcBef>
          <a:spcPct val="0"/>
        </a:spcBef>
        <a:spcAft>
          <a:spcPct val="0"/>
        </a:spcAft>
        <a:defRPr kumimoji="1" sz="3200" b="1">
          <a:solidFill>
            <a:srgbClr val="003399"/>
          </a:solidFill>
          <a:latin typeface="FG Deanna's Hand" pitchFamily="2" charset="0"/>
        </a:defRPr>
      </a:lvl2pPr>
      <a:lvl3pPr algn="ctr" rtl="0" eaLnBrk="0" fontAlgn="base" hangingPunct="0">
        <a:lnSpc>
          <a:spcPct val="70000"/>
        </a:lnSpc>
        <a:spcBef>
          <a:spcPct val="0"/>
        </a:spcBef>
        <a:spcAft>
          <a:spcPct val="0"/>
        </a:spcAft>
        <a:defRPr kumimoji="1" sz="3200" b="1">
          <a:solidFill>
            <a:srgbClr val="003399"/>
          </a:solidFill>
          <a:latin typeface="FG Deanna's Hand" pitchFamily="2" charset="0"/>
        </a:defRPr>
      </a:lvl3pPr>
      <a:lvl4pPr algn="ctr" rtl="0" eaLnBrk="0" fontAlgn="base" hangingPunct="0">
        <a:lnSpc>
          <a:spcPct val="70000"/>
        </a:lnSpc>
        <a:spcBef>
          <a:spcPct val="0"/>
        </a:spcBef>
        <a:spcAft>
          <a:spcPct val="0"/>
        </a:spcAft>
        <a:defRPr kumimoji="1" sz="3200" b="1">
          <a:solidFill>
            <a:srgbClr val="003399"/>
          </a:solidFill>
          <a:latin typeface="FG Deanna's Hand" pitchFamily="2" charset="0"/>
        </a:defRPr>
      </a:lvl4pPr>
      <a:lvl5pPr algn="ctr" rtl="0" eaLnBrk="0" fontAlgn="base" hangingPunct="0">
        <a:lnSpc>
          <a:spcPct val="70000"/>
        </a:lnSpc>
        <a:spcBef>
          <a:spcPct val="0"/>
        </a:spcBef>
        <a:spcAft>
          <a:spcPct val="0"/>
        </a:spcAft>
        <a:defRPr kumimoji="1" sz="3200" b="1">
          <a:solidFill>
            <a:srgbClr val="003399"/>
          </a:solidFill>
          <a:latin typeface="FG Deanna's Hand" pitchFamily="2" charset="0"/>
        </a:defRPr>
      </a:lvl5pPr>
      <a:lvl6pPr marL="457200" algn="ctr" rtl="0" eaLnBrk="1" fontAlgn="base" hangingPunct="1">
        <a:lnSpc>
          <a:spcPct val="70000"/>
        </a:lnSpc>
        <a:spcBef>
          <a:spcPct val="0"/>
        </a:spcBef>
        <a:spcAft>
          <a:spcPct val="0"/>
        </a:spcAft>
        <a:defRPr kumimoji="1" sz="3200" b="1">
          <a:solidFill>
            <a:srgbClr val="003399"/>
          </a:solidFill>
          <a:latin typeface="Comic Sans MS" pitchFamily="66" charset="0"/>
        </a:defRPr>
      </a:lvl6pPr>
      <a:lvl7pPr marL="914400" algn="ctr" rtl="0" eaLnBrk="1" fontAlgn="base" hangingPunct="1">
        <a:lnSpc>
          <a:spcPct val="70000"/>
        </a:lnSpc>
        <a:spcBef>
          <a:spcPct val="0"/>
        </a:spcBef>
        <a:spcAft>
          <a:spcPct val="0"/>
        </a:spcAft>
        <a:defRPr kumimoji="1" sz="3200" b="1">
          <a:solidFill>
            <a:srgbClr val="003399"/>
          </a:solidFill>
          <a:latin typeface="Comic Sans MS" pitchFamily="66" charset="0"/>
        </a:defRPr>
      </a:lvl7pPr>
      <a:lvl8pPr marL="1371600" algn="ctr" rtl="0" eaLnBrk="1" fontAlgn="base" hangingPunct="1">
        <a:lnSpc>
          <a:spcPct val="70000"/>
        </a:lnSpc>
        <a:spcBef>
          <a:spcPct val="0"/>
        </a:spcBef>
        <a:spcAft>
          <a:spcPct val="0"/>
        </a:spcAft>
        <a:defRPr kumimoji="1" sz="3200" b="1">
          <a:solidFill>
            <a:srgbClr val="003399"/>
          </a:solidFill>
          <a:latin typeface="Comic Sans MS" pitchFamily="66" charset="0"/>
        </a:defRPr>
      </a:lvl8pPr>
      <a:lvl9pPr marL="1828800" algn="ctr" rtl="0" eaLnBrk="1" fontAlgn="base" hangingPunct="1">
        <a:lnSpc>
          <a:spcPct val="70000"/>
        </a:lnSpc>
        <a:spcBef>
          <a:spcPct val="0"/>
        </a:spcBef>
        <a:spcAft>
          <a:spcPct val="0"/>
        </a:spcAft>
        <a:defRPr kumimoji="1" sz="3200" b="1">
          <a:solidFill>
            <a:srgbClr val="003399"/>
          </a:solidFill>
          <a:latin typeface="Comic Sans MS" pitchFamily="66" charset="0"/>
        </a:defRPr>
      </a:lvl9pPr>
    </p:titleStyle>
    <p:bodyStyle>
      <a:lvl1pPr marL="342900" indent="-342900" algn="l" rtl="0" eaLnBrk="0" fontAlgn="base" hangingPunct="0">
        <a:spcBef>
          <a:spcPct val="20000"/>
        </a:spcBef>
        <a:spcAft>
          <a:spcPct val="0"/>
        </a:spcAft>
        <a:buClr>
          <a:srgbClr val="FF0000"/>
        </a:buClr>
        <a:buSzPct val="50000"/>
        <a:buFont typeface="Wingdings" pitchFamily="2" charset="2"/>
        <a:buChar char="q"/>
        <a:defRPr kumimoji="1" sz="2400" b="1">
          <a:solidFill>
            <a:srgbClr val="FF0000"/>
          </a:solidFill>
          <a:latin typeface="+mn-lt"/>
          <a:ea typeface="+mn-ea"/>
          <a:cs typeface="+mn-cs"/>
        </a:defRPr>
      </a:lvl1pPr>
      <a:lvl2pPr marL="742950" indent="-285750" algn="l" rtl="0" eaLnBrk="0" fontAlgn="base" hangingPunct="0">
        <a:spcBef>
          <a:spcPct val="20000"/>
        </a:spcBef>
        <a:spcAft>
          <a:spcPct val="0"/>
        </a:spcAft>
        <a:buClr>
          <a:srgbClr val="0000CC"/>
        </a:buClr>
        <a:buSzPct val="60000"/>
        <a:buFont typeface="Zapf Dingbats" charset="2"/>
        <a:buChar char="u"/>
        <a:defRPr kumimoji="1" sz="2000" b="1">
          <a:solidFill>
            <a:srgbClr val="0000CC"/>
          </a:solidFill>
          <a:latin typeface="+mn-lt"/>
        </a:defRPr>
      </a:lvl2pPr>
      <a:lvl3pPr marL="1143000" indent="-228600" algn="l" rtl="0" eaLnBrk="0" fontAlgn="base" hangingPunct="0">
        <a:spcBef>
          <a:spcPct val="20000"/>
        </a:spcBef>
        <a:spcAft>
          <a:spcPct val="0"/>
        </a:spcAft>
        <a:buClr>
          <a:srgbClr val="009900"/>
        </a:buClr>
        <a:buSzPct val="65000"/>
        <a:buFont typeface="Zapf Dingbats" charset="2"/>
        <a:buChar char="l"/>
        <a:defRPr kumimoji="1" sz="2000" b="1">
          <a:solidFill>
            <a:srgbClr val="009900"/>
          </a:solidFill>
          <a:latin typeface="+mn-lt"/>
        </a:defRPr>
      </a:lvl3pPr>
      <a:lvl4pPr marL="1600200" indent="-228600" algn="l" rtl="0" eaLnBrk="0" fontAlgn="base" hangingPunct="0">
        <a:spcBef>
          <a:spcPct val="20000"/>
        </a:spcBef>
        <a:spcAft>
          <a:spcPct val="0"/>
        </a:spcAft>
        <a:buClr>
          <a:srgbClr val="CC0099"/>
        </a:buClr>
        <a:buSzPct val="75000"/>
        <a:buFont typeface="Zapf Dingbats" charset="2"/>
        <a:buChar char="è"/>
        <a:defRPr kumimoji="1" sz="2000" b="1">
          <a:solidFill>
            <a:srgbClr val="CC0099"/>
          </a:solidFill>
          <a:latin typeface="+mn-lt"/>
        </a:defRPr>
      </a:lvl4pPr>
      <a:lvl5pPr marL="2057400" indent="-228600" algn="l" rtl="0" eaLnBrk="0" fontAlgn="base" hangingPunct="0">
        <a:spcBef>
          <a:spcPct val="20000"/>
        </a:spcBef>
        <a:spcAft>
          <a:spcPct val="0"/>
        </a:spcAft>
        <a:buClr>
          <a:schemeClr val="hlink"/>
        </a:buClr>
        <a:buSzPct val="100000"/>
        <a:buFont typeface="Zapf Dingbats" charset="2"/>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6pPr>
      <a:lvl7pPr marL="29718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7pPr>
      <a:lvl8pPr marL="34290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8pPr>
      <a:lvl9pPr marL="3886200" indent="-228600" algn="l" rtl="0" eaLnBrk="1" fontAlgn="base" hangingPunct="1">
        <a:spcBef>
          <a:spcPct val="20000"/>
        </a:spcBef>
        <a:spcAft>
          <a:spcPct val="0"/>
        </a:spcAft>
        <a:buClr>
          <a:schemeClr val="hlink"/>
        </a:buClr>
        <a:buSzPct val="100000"/>
        <a:buFont typeface="Zapf Dingbats" charset="2"/>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280A3-212B-4DB8-89DC-818E3198AFB7}" type="datetime1">
              <a:rPr lang="fr-CH" smtClean="0">
                <a:solidFill>
                  <a:prstClr val="black">
                    <a:tint val="75000"/>
                  </a:prstClr>
                </a:solidFill>
              </a:rPr>
              <a:t>31.05.2018</a:t>
            </a:fld>
            <a:endParaRPr lang="fr-CH">
              <a:solidFill>
                <a:prstClr val="black">
                  <a:tint val="75000"/>
                </a:prstClr>
              </a:solidFill>
            </a:endParaRPr>
          </a:p>
        </p:txBody>
      </p:sp>
      <p:sp>
        <p:nvSpPr>
          <p:cNvPr id="6" name="Slide Number Placeholder 5"/>
          <p:cNvSpPr>
            <a:spLocks noGrp="1"/>
          </p:cNvSpPr>
          <p:nvPr>
            <p:ph type="sldNum" sz="quarter" idx="4"/>
          </p:nvPr>
        </p:nvSpPr>
        <p:spPr>
          <a:xfrm>
            <a:off x="6162675" y="63754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pic>
        <p:nvPicPr>
          <p:cNvPr id="7" name="Picture 17" descr="unigelogo"/>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416939" y="6130953"/>
            <a:ext cx="727075" cy="727075"/>
          </a:xfrm>
          <a:prstGeom prst="rect">
            <a:avLst/>
          </a:prstGeom>
          <a:noFill/>
        </p:spPr>
      </p:pic>
      <p:sp>
        <p:nvSpPr>
          <p:cNvPr id="8" name="Footer Placeholder 2"/>
          <p:cNvSpPr txBox="1">
            <a:spLocks/>
          </p:cNvSpPr>
          <p:nvPr userDrawn="1"/>
        </p:nvSpPr>
        <p:spPr>
          <a:xfrm>
            <a:off x="2266963" y="6384953"/>
            <a:ext cx="4286251" cy="36512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a:lstStyle>
          <a:p>
            <a:r>
              <a:rPr lang="en-GB" dirty="0" smtClean="0">
                <a:solidFill>
                  <a:prstClr val="black">
                    <a:tint val="75000"/>
                  </a:prstClr>
                </a:solidFill>
              </a:rPr>
              <a:t>Alain </a:t>
            </a:r>
            <a:r>
              <a:rPr lang="en-GB" dirty="0" err="1" smtClean="0">
                <a:solidFill>
                  <a:prstClr val="black">
                    <a:tint val="75000"/>
                  </a:prstClr>
                </a:solidFill>
              </a:rPr>
              <a:t>Blondel</a:t>
            </a:r>
            <a:r>
              <a:rPr lang="en-GB" dirty="0" smtClean="0">
                <a:solidFill>
                  <a:prstClr val="black">
                    <a:tint val="75000"/>
                  </a:prstClr>
                </a:solidFill>
              </a:rPr>
              <a:t> Higgs and Beyond June 2013 Sendai</a:t>
            </a:r>
            <a:endParaRPr lang="en-GB" dirty="0">
              <a:solidFill>
                <a:prstClr val="black">
                  <a:tint val="75000"/>
                </a:prstClr>
              </a:solidFill>
            </a:endParaRPr>
          </a:p>
        </p:txBody>
      </p:sp>
    </p:spTree>
    <p:extLst>
      <p:ext uri="{BB962C8B-B14F-4D97-AF65-F5344CB8AC3E}">
        <p14:creationId xmlns:p14="http://schemas.microsoft.com/office/powerpoint/2010/main" val="292939530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AEF0E-F7CB-4E96-8713-66B6E3A317DB}" type="datetime1">
              <a:rPr lang="fr-CH" smtClean="0">
                <a:solidFill>
                  <a:prstClr val="black">
                    <a:tint val="75000"/>
                  </a:prstClr>
                </a:solidFill>
              </a:rPr>
              <a:t>31.05.2018</a:t>
            </a:fld>
            <a:endParaRPr lang="fr-CH">
              <a:solidFill>
                <a:prstClr val="black">
                  <a:tint val="75000"/>
                </a:prstClr>
              </a:solidFill>
            </a:endParaRPr>
          </a:p>
        </p:txBody>
      </p:sp>
      <p:sp>
        <p:nvSpPr>
          <p:cNvPr id="6" name="Slide Number Placeholder 5"/>
          <p:cNvSpPr>
            <a:spLocks noGrp="1"/>
          </p:cNvSpPr>
          <p:nvPr>
            <p:ph type="sldNum" sz="quarter" idx="4"/>
          </p:nvPr>
        </p:nvSpPr>
        <p:spPr>
          <a:xfrm>
            <a:off x="6162675" y="63754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pic>
        <p:nvPicPr>
          <p:cNvPr id="7" name="Picture 17" descr="unigelog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16939" y="6130953"/>
            <a:ext cx="727075" cy="727075"/>
          </a:xfrm>
          <a:prstGeom prst="rect">
            <a:avLst/>
          </a:prstGeom>
          <a:noFill/>
        </p:spPr>
      </p:pic>
      <p:sp>
        <p:nvSpPr>
          <p:cNvPr id="8" name="Footer Placeholder 2"/>
          <p:cNvSpPr txBox="1">
            <a:spLocks/>
          </p:cNvSpPr>
          <p:nvPr userDrawn="1"/>
        </p:nvSpPr>
        <p:spPr>
          <a:xfrm>
            <a:off x="1346214" y="6384953"/>
            <a:ext cx="6705599" cy="36512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a:lstStyle>
          <a:p>
            <a:r>
              <a:rPr lang="en-GB" dirty="0" smtClean="0">
                <a:solidFill>
                  <a:prstClr val="black">
                    <a:tint val="75000"/>
                  </a:prstClr>
                </a:solidFill>
              </a:rPr>
              <a:t>Alain </a:t>
            </a:r>
            <a:r>
              <a:rPr lang="en-GB" dirty="0" err="1" smtClean="0">
                <a:solidFill>
                  <a:prstClr val="black">
                    <a:tint val="75000"/>
                  </a:prstClr>
                </a:solidFill>
              </a:rPr>
              <a:t>Blondel</a:t>
            </a:r>
            <a:r>
              <a:rPr lang="en-GB" dirty="0" smtClean="0">
                <a:solidFill>
                  <a:prstClr val="black">
                    <a:tint val="75000"/>
                  </a:prstClr>
                </a:solidFill>
              </a:rPr>
              <a:t> precision measurements at TLEP HEF meeting Seattle 2013-06-30</a:t>
            </a:r>
            <a:endParaRPr lang="en-GB" dirty="0">
              <a:solidFill>
                <a:prstClr val="black">
                  <a:tint val="75000"/>
                </a:prstClr>
              </a:solidFill>
            </a:endParaRPr>
          </a:p>
        </p:txBody>
      </p:sp>
    </p:spTree>
    <p:extLst>
      <p:ext uri="{BB962C8B-B14F-4D97-AF65-F5344CB8AC3E}">
        <p14:creationId xmlns:p14="http://schemas.microsoft.com/office/powerpoint/2010/main" val="1840367881"/>
      </p:ext>
    </p:extLst>
  </p:cSld>
  <p:clrMap bg1="lt1" tx1="dk1" bg2="lt2" tx2="dk2" accent1="accent1" accent2="accent2" accent3="accent3" accent4="accent4" accent5="accent5" accent6="accent6" hlink="hlink" folHlink="folHlink"/>
  <p:sldLayoutIdLst>
    <p:sldLayoutId id="2147483929" r:id="rId1"/>
    <p:sldLayoutId id="2147483930"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2ECBF-0CD2-4FC1-8DE7-81D43DA7ACB9}" type="datetime1">
              <a:rPr lang="fr-CH" smtClean="0">
                <a:solidFill>
                  <a:prstClr val="black">
                    <a:tint val="75000"/>
                  </a:prstClr>
                </a:solidFill>
              </a:rPr>
              <a:t>31.05.2018</a:t>
            </a:fld>
            <a:endParaRPr lang="fr-CH">
              <a:solidFill>
                <a:prstClr val="black">
                  <a:tint val="75000"/>
                </a:prstClr>
              </a:solidFill>
            </a:endParaRPr>
          </a:p>
        </p:txBody>
      </p:sp>
      <p:sp>
        <p:nvSpPr>
          <p:cNvPr id="6" name="Slide Number Placeholder 5"/>
          <p:cNvSpPr>
            <a:spLocks noGrp="1"/>
          </p:cNvSpPr>
          <p:nvPr>
            <p:ph type="sldNum" sz="quarter" idx="4"/>
          </p:nvPr>
        </p:nvSpPr>
        <p:spPr>
          <a:xfrm>
            <a:off x="6162675" y="63754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pic>
        <p:nvPicPr>
          <p:cNvPr id="7" name="Picture 17" descr="unigelog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16939" y="6130953"/>
            <a:ext cx="727075" cy="727075"/>
          </a:xfrm>
          <a:prstGeom prst="rect">
            <a:avLst/>
          </a:prstGeom>
          <a:noFill/>
        </p:spPr>
      </p:pic>
      <p:sp>
        <p:nvSpPr>
          <p:cNvPr id="8" name="Footer Placeholder 2"/>
          <p:cNvSpPr txBox="1">
            <a:spLocks/>
          </p:cNvSpPr>
          <p:nvPr userDrawn="1"/>
        </p:nvSpPr>
        <p:spPr>
          <a:xfrm>
            <a:off x="1346214" y="6384953"/>
            <a:ext cx="6705599" cy="36512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a:lstStyle>
          <a:p>
            <a:r>
              <a:rPr lang="en-GB" dirty="0" smtClean="0">
                <a:solidFill>
                  <a:prstClr val="black">
                    <a:tint val="75000"/>
                  </a:prstClr>
                </a:solidFill>
              </a:rPr>
              <a:t>Alain </a:t>
            </a:r>
            <a:r>
              <a:rPr lang="en-GB" dirty="0" err="1" smtClean="0">
                <a:solidFill>
                  <a:prstClr val="black">
                    <a:tint val="75000"/>
                  </a:prstClr>
                </a:solidFill>
              </a:rPr>
              <a:t>Blondel</a:t>
            </a:r>
            <a:r>
              <a:rPr lang="en-GB" dirty="0" smtClean="0">
                <a:solidFill>
                  <a:prstClr val="black">
                    <a:tint val="75000"/>
                  </a:prstClr>
                </a:solidFill>
              </a:rPr>
              <a:t> precision measurements at TLEP HEF meeting Seattle 2013-06-30</a:t>
            </a:r>
            <a:endParaRPr lang="en-GB" dirty="0">
              <a:solidFill>
                <a:prstClr val="black">
                  <a:tint val="75000"/>
                </a:prstClr>
              </a:solidFill>
            </a:endParaRPr>
          </a:p>
        </p:txBody>
      </p:sp>
    </p:spTree>
    <p:extLst>
      <p:ext uri="{BB962C8B-B14F-4D97-AF65-F5344CB8AC3E}">
        <p14:creationId xmlns:p14="http://schemas.microsoft.com/office/powerpoint/2010/main" val="1722701977"/>
      </p:ext>
    </p:extLst>
  </p:cSld>
  <p:clrMap bg1="lt1" tx1="dk1" bg2="lt2" tx2="dk2" accent1="accent1" accent2="accent2" accent3="accent3" accent4="accent4" accent5="accent5" accent6="accent6" hlink="hlink" folHlink="folHlink"/>
  <p:sldLayoutIdLst>
    <p:sldLayoutId id="2147483932" r:id="rId1"/>
    <p:sldLayoutId id="2147483933"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DB7A0-37C3-43D6-A2CA-F6FCCA4714DF}" type="datetime1">
              <a:rPr lang="fr-CH" smtClean="0">
                <a:solidFill>
                  <a:prstClr val="black">
                    <a:tint val="75000"/>
                  </a:prstClr>
                </a:solidFill>
              </a:rPr>
              <a:t>31.05.2018</a:t>
            </a:fld>
            <a:endParaRPr lang="fr-CH">
              <a:solidFill>
                <a:prstClr val="black">
                  <a:tint val="75000"/>
                </a:prstClr>
              </a:solidFill>
            </a:endParaRPr>
          </a:p>
        </p:txBody>
      </p:sp>
      <p:sp>
        <p:nvSpPr>
          <p:cNvPr id="6" name="Slide Number Placeholder 5"/>
          <p:cNvSpPr>
            <a:spLocks noGrp="1"/>
          </p:cNvSpPr>
          <p:nvPr>
            <p:ph type="sldNum" sz="quarter" idx="4"/>
          </p:nvPr>
        </p:nvSpPr>
        <p:spPr>
          <a:xfrm>
            <a:off x="6162675" y="63754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pic>
        <p:nvPicPr>
          <p:cNvPr id="7" name="Picture 17" descr="unigelog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16939" y="6130953"/>
            <a:ext cx="727075" cy="727075"/>
          </a:xfrm>
          <a:prstGeom prst="rect">
            <a:avLst/>
          </a:prstGeom>
          <a:noFill/>
        </p:spPr>
      </p:pic>
      <p:sp>
        <p:nvSpPr>
          <p:cNvPr id="8" name="Footer Placeholder 2"/>
          <p:cNvSpPr txBox="1">
            <a:spLocks/>
          </p:cNvSpPr>
          <p:nvPr userDrawn="1"/>
        </p:nvSpPr>
        <p:spPr>
          <a:xfrm>
            <a:off x="1346214" y="6384953"/>
            <a:ext cx="6705599" cy="36512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a:lstStyle>
          <a:p>
            <a:r>
              <a:rPr lang="en-GB" dirty="0" smtClean="0">
                <a:solidFill>
                  <a:prstClr val="black">
                    <a:tint val="75000"/>
                  </a:prstClr>
                </a:solidFill>
              </a:rPr>
              <a:t>Alain </a:t>
            </a:r>
            <a:r>
              <a:rPr lang="en-GB" dirty="0" err="1" smtClean="0">
                <a:solidFill>
                  <a:prstClr val="black">
                    <a:tint val="75000"/>
                  </a:prstClr>
                </a:solidFill>
              </a:rPr>
              <a:t>Blondel</a:t>
            </a:r>
            <a:r>
              <a:rPr lang="en-GB" dirty="0" smtClean="0">
                <a:solidFill>
                  <a:prstClr val="black">
                    <a:tint val="75000"/>
                  </a:prstClr>
                </a:solidFill>
              </a:rPr>
              <a:t> TLEP design study r-ECFA  2013-07-20</a:t>
            </a:r>
            <a:endParaRPr lang="en-GB" dirty="0">
              <a:solidFill>
                <a:prstClr val="black">
                  <a:tint val="75000"/>
                </a:prstClr>
              </a:solidFill>
            </a:endParaRPr>
          </a:p>
        </p:txBody>
      </p:sp>
      <p:sp>
        <p:nvSpPr>
          <p:cNvPr id="9" name="Rectangle 8"/>
          <p:cNvSpPr/>
          <p:nvPr userDrawn="1"/>
        </p:nvSpPr>
        <p:spPr>
          <a:xfrm>
            <a:off x="57874" y="46328"/>
            <a:ext cx="960698" cy="1064871"/>
          </a:xfrm>
          <a:prstGeom prst="rect">
            <a:avLst/>
          </a:prstGeom>
          <a:solidFill>
            <a:srgbClr val="DDF9FF"/>
          </a:solidFill>
          <a:ln>
            <a:solidFill>
              <a:srgbClr val="DDF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prstClr val="white"/>
              </a:solidFill>
            </a:endParaRPr>
          </a:p>
        </p:txBody>
      </p:sp>
      <p:pic>
        <p:nvPicPr>
          <p:cNvPr id="10" name="Picture 9"/>
          <p:cNvPicPr/>
          <p:nvPr userDrawn="1"/>
        </p:nvPicPr>
        <p:blipFill rotWithShape="1">
          <a:blip r:embed="rId5" cstate="email">
            <a:biLevel thresh="75000"/>
            <a:extLst>
              <a:ext uri="{BEBA8EAE-BF5A-486C-A8C5-ECC9F3942E4B}">
                <a14:imgProps xmlns:a14="http://schemas.microsoft.com/office/drawing/2010/main">
                  <a14:imgLayer r:embed="rId6">
                    <a14:imgEffect>
                      <a14:sharpenSoften amount="1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115748" y="173648"/>
            <a:ext cx="821802" cy="798653"/>
          </a:xfrm>
          <a:prstGeom prst="rect">
            <a:avLst/>
          </a:prstGeom>
          <a:solidFill>
            <a:schemeClr val="bg1"/>
          </a:solidFill>
        </p:spPr>
      </p:pic>
    </p:spTree>
    <p:extLst>
      <p:ext uri="{BB962C8B-B14F-4D97-AF65-F5344CB8AC3E}">
        <p14:creationId xmlns:p14="http://schemas.microsoft.com/office/powerpoint/2010/main" val="1616838806"/>
      </p:ext>
    </p:extLst>
  </p:cSld>
  <p:clrMap bg1="lt1" tx1="dk1" bg2="lt2" tx2="dk2" accent1="accent1" accent2="accent2" accent3="accent3" accent4="accent4" accent5="accent5" accent6="accent6" hlink="hlink" folHlink="folHlink"/>
  <p:sldLayoutIdLst>
    <p:sldLayoutId id="2147483935" r:id="rId1"/>
    <p:sldLayoutId id="2147483936"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21.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2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1.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1.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1.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2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1.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1.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slideLayout" Target="../slideLayouts/slideLayout107.xml"/><Relationship Id="rId1" Type="http://schemas.openxmlformats.org/officeDocument/2006/relationships/vmlDrawing" Target="../drawings/vmlDrawing1.vml"/><Relationship Id="rId6" Type="http://schemas.openxmlformats.org/officeDocument/2006/relationships/image" Target="../media/image60.png"/><Relationship Id="rId5" Type="http://schemas.openxmlformats.org/officeDocument/2006/relationships/image" Target="../media/image58.w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3.xml"/><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3.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13.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13.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13.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13.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13.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6.xml"/></Relationships>
</file>

<file path=ppt/slides/_rels/slide6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6.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06.xml"/></Relationships>
</file>

<file path=ppt/slides/_rels/slide6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13" y="0"/>
            <a:ext cx="10266597" cy="684439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1</a:t>
            </a:fld>
            <a:endParaRPr lang="en-GB">
              <a:solidFill>
                <a:prstClr val="black">
                  <a:tint val="75000"/>
                </a:prstClr>
              </a:solidFill>
            </a:endParaRPr>
          </a:p>
        </p:txBody>
      </p:sp>
      <p:sp>
        <p:nvSpPr>
          <p:cNvPr id="4" name="TextBox 3"/>
          <p:cNvSpPr txBox="1"/>
          <p:nvPr/>
        </p:nvSpPr>
        <p:spPr>
          <a:xfrm>
            <a:off x="1549688" y="308357"/>
            <a:ext cx="6508769" cy="707886"/>
          </a:xfrm>
          <a:prstGeom prst="rect">
            <a:avLst/>
          </a:prstGeom>
          <a:solidFill>
            <a:schemeClr val="accent5">
              <a:lumMod val="20000"/>
              <a:lumOff val="80000"/>
            </a:schemeClr>
          </a:solidFill>
        </p:spPr>
        <p:txBody>
          <a:bodyPr wrap="none" rtlCol="0">
            <a:spAutoFit/>
          </a:bodyPr>
          <a:lstStyle/>
          <a:p>
            <a:r>
              <a:rPr lang="fr-CH" sz="4000" dirty="0" smtClean="0">
                <a:latin typeface="+mn-lt"/>
              </a:rPr>
              <a:t>FUTURE </a:t>
            </a:r>
            <a:r>
              <a:rPr lang="fr-CH" sz="4000" dirty="0" smtClean="0">
                <a:latin typeface="+mn-lt"/>
              </a:rPr>
              <a:t>CIRCULAR COLLIDERS</a:t>
            </a:r>
            <a:endParaRPr lang="en-GB" sz="4000" dirty="0" smtClean="0">
              <a:latin typeface="+mn-lt"/>
            </a:endParaRPr>
          </a:p>
        </p:txBody>
      </p:sp>
      <p:sp>
        <p:nvSpPr>
          <p:cNvPr id="5" name="TextBox 4"/>
          <p:cNvSpPr txBox="1"/>
          <p:nvPr/>
        </p:nvSpPr>
        <p:spPr>
          <a:xfrm>
            <a:off x="1351688" y="6444288"/>
            <a:ext cx="6551858" cy="400110"/>
          </a:xfrm>
          <a:prstGeom prst="rect">
            <a:avLst/>
          </a:prstGeom>
          <a:noFill/>
        </p:spPr>
        <p:txBody>
          <a:bodyPr wrap="none" rtlCol="0">
            <a:spAutoFit/>
          </a:bodyPr>
          <a:lstStyle/>
          <a:p>
            <a:r>
              <a:rPr lang="fr-CH" sz="2000" dirty="0" smtClean="0">
                <a:latin typeface="+mn-lt"/>
              </a:rPr>
              <a:t>Alain Blondel, </a:t>
            </a:r>
            <a:r>
              <a:rPr lang="fr-CH" sz="2000" dirty="0" err="1" smtClean="0">
                <a:latin typeface="+mn-lt"/>
              </a:rPr>
              <a:t>University</a:t>
            </a:r>
            <a:r>
              <a:rPr lang="fr-CH" sz="2000" dirty="0" smtClean="0">
                <a:latin typeface="+mn-lt"/>
              </a:rPr>
              <a:t> of Geneva, FCC coordination group</a:t>
            </a:r>
            <a:endParaRPr lang="en-GB" sz="2000" dirty="0" smtClean="0">
              <a:latin typeface="+mn-lt"/>
            </a:endParaRPr>
          </a:p>
        </p:txBody>
      </p:sp>
    </p:spTree>
    <p:extLst>
      <p:ext uri="{BB962C8B-B14F-4D97-AF65-F5344CB8AC3E}">
        <p14:creationId xmlns:p14="http://schemas.microsoft.com/office/powerpoint/2010/main" val="642335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890591"/>
            <a:ext cx="6257925" cy="5076825"/>
          </a:xfrm>
          <a:prstGeom prst="rect">
            <a:avLst/>
          </a:prstGeom>
          <a:solidFill>
            <a:schemeClr val="bg2"/>
          </a:solidFill>
          <a:ln>
            <a:noFill/>
          </a:ln>
        </p:spPr>
      </p:pic>
      <p:sp>
        <p:nvSpPr>
          <p:cNvPr id="2" name="TextBox 1"/>
          <p:cNvSpPr txBox="1"/>
          <p:nvPr/>
        </p:nvSpPr>
        <p:spPr>
          <a:xfrm>
            <a:off x="914043" y="244281"/>
            <a:ext cx="7670498" cy="646331"/>
          </a:xfrm>
          <a:prstGeom prst="rect">
            <a:avLst/>
          </a:prstGeom>
          <a:solidFill>
            <a:schemeClr val="bg2">
              <a:lumMod val="90000"/>
            </a:schemeClr>
          </a:solidFill>
        </p:spPr>
        <p:txBody>
          <a:bodyPr wrap="none" rtlCol="0">
            <a:spAutoFit/>
          </a:bodyPr>
          <a:lstStyle/>
          <a:p>
            <a:r>
              <a:rPr lang="fr-CH" sz="3600" dirty="0" smtClean="0">
                <a:latin typeface="+mn-lt"/>
              </a:rPr>
              <a:t>or </a:t>
            </a:r>
            <a:r>
              <a:rPr lang="fr-CH" sz="3600" dirty="0" err="1" smtClean="0">
                <a:latin typeface="+mn-lt"/>
              </a:rPr>
              <a:t>perhaps</a:t>
            </a:r>
            <a:r>
              <a:rPr lang="fr-CH" sz="3600" dirty="0">
                <a:latin typeface="+mn-lt"/>
              </a:rPr>
              <a:t> </a:t>
            </a:r>
            <a:r>
              <a:rPr lang="fr-CH" sz="3600" dirty="0" smtClean="0">
                <a:latin typeface="+mn-lt"/>
              </a:rPr>
              <a:t>new world(s) of SM </a:t>
            </a:r>
            <a:r>
              <a:rPr lang="fr-CH" sz="3600" dirty="0" err="1" smtClean="0">
                <a:latin typeface="+mn-lt"/>
              </a:rPr>
              <a:t>replicas</a:t>
            </a:r>
            <a:endParaRPr lang="fr-CH" sz="3600" dirty="0" smtClean="0">
              <a:latin typeface="+mn-lt"/>
            </a:endParaRPr>
          </a:p>
        </p:txBody>
      </p:sp>
      <p:sp>
        <p:nvSpPr>
          <p:cNvPr id="3" name="TextBox 2"/>
          <p:cNvSpPr txBox="1"/>
          <p:nvPr/>
        </p:nvSpPr>
        <p:spPr>
          <a:xfrm>
            <a:off x="5799211" y="2639283"/>
            <a:ext cx="1489190" cy="830997"/>
          </a:xfrm>
          <a:prstGeom prst="rect">
            <a:avLst/>
          </a:prstGeom>
          <a:noFill/>
        </p:spPr>
        <p:txBody>
          <a:bodyPr wrap="none" rtlCol="0">
            <a:spAutoFit/>
          </a:bodyPr>
          <a:lstStyle/>
          <a:p>
            <a:r>
              <a:rPr lang="fr-CH" sz="2400" dirty="0">
                <a:latin typeface="+mn-lt"/>
              </a:rPr>
              <a:t>S</a:t>
            </a:r>
            <a:r>
              <a:rPr lang="fr-CH" sz="2400" dirty="0" smtClean="0">
                <a:latin typeface="+mn-lt"/>
              </a:rPr>
              <a:t>uper</a:t>
            </a:r>
          </a:p>
          <a:p>
            <a:r>
              <a:rPr lang="fr-CH" sz="2400" dirty="0" err="1">
                <a:latin typeface="+mn-lt"/>
              </a:rPr>
              <a:t>S</a:t>
            </a:r>
            <a:r>
              <a:rPr lang="fr-CH" sz="2400" dirty="0" err="1" smtClean="0">
                <a:latin typeface="+mn-lt"/>
              </a:rPr>
              <a:t>ymmetry</a:t>
            </a:r>
            <a:endParaRPr lang="fr-CH" sz="2400" dirty="0" smtClean="0">
              <a:latin typeface="+mn-lt"/>
            </a:endParaRPr>
          </a:p>
        </p:txBody>
      </p:sp>
      <p:sp>
        <p:nvSpPr>
          <p:cNvPr id="4" name="TextBox 3"/>
          <p:cNvSpPr txBox="1"/>
          <p:nvPr/>
        </p:nvSpPr>
        <p:spPr>
          <a:xfrm>
            <a:off x="5590915" y="4454433"/>
            <a:ext cx="1563441" cy="1077218"/>
          </a:xfrm>
          <a:prstGeom prst="rect">
            <a:avLst/>
          </a:prstGeom>
          <a:noFill/>
        </p:spPr>
        <p:txBody>
          <a:bodyPr wrap="none" rtlCol="0">
            <a:spAutoFit/>
          </a:bodyPr>
          <a:lstStyle/>
          <a:p>
            <a:r>
              <a:rPr lang="fr-CH" sz="3200" dirty="0" err="1" smtClean="0">
                <a:latin typeface="+mn-lt"/>
              </a:rPr>
              <a:t>Funny</a:t>
            </a:r>
            <a:endParaRPr lang="fr-CH" sz="3200" dirty="0" smtClean="0">
              <a:latin typeface="+mn-lt"/>
            </a:endParaRPr>
          </a:p>
          <a:p>
            <a:r>
              <a:rPr lang="fr-CH" sz="3200" dirty="0" smtClean="0">
                <a:latin typeface="+mn-lt"/>
              </a:rPr>
              <a:t> </a:t>
            </a:r>
            <a:r>
              <a:rPr lang="fr-CH" sz="3200" dirty="0" err="1">
                <a:latin typeface="+mn-lt"/>
              </a:rPr>
              <a:t>H</a:t>
            </a:r>
            <a:r>
              <a:rPr lang="fr-CH" sz="3200" dirty="0" err="1" smtClean="0">
                <a:latin typeface="+mn-lt"/>
              </a:rPr>
              <a:t>iggses</a:t>
            </a:r>
            <a:endParaRPr lang="fr-CH" sz="3200" dirty="0" smtClean="0">
              <a:latin typeface="+mn-lt"/>
            </a:endParaRPr>
          </a:p>
        </p:txBody>
      </p:sp>
      <p:sp>
        <p:nvSpPr>
          <p:cNvPr id="5" name="TextBox 4"/>
          <p:cNvSpPr txBox="1"/>
          <p:nvPr/>
        </p:nvSpPr>
        <p:spPr>
          <a:xfrm>
            <a:off x="3190800" y="1280717"/>
            <a:ext cx="2762423" cy="523220"/>
          </a:xfrm>
          <a:prstGeom prst="rect">
            <a:avLst/>
          </a:prstGeom>
          <a:solidFill>
            <a:schemeClr val="bg1">
              <a:lumMod val="75000"/>
            </a:schemeClr>
          </a:solidFill>
        </p:spPr>
        <p:txBody>
          <a:bodyPr wrap="none" rtlCol="0">
            <a:spAutoFit/>
          </a:bodyPr>
          <a:lstStyle/>
          <a:p>
            <a:r>
              <a:rPr lang="fr-CH" sz="2800" dirty="0" smtClean="0">
                <a:latin typeface="+mn-lt"/>
              </a:rPr>
              <a:t>Extra-dimensions</a:t>
            </a:r>
          </a:p>
        </p:txBody>
      </p:sp>
      <p:sp>
        <p:nvSpPr>
          <p:cNvPr id="6" name="TextBox 5"/>
          <p:cNvSpPr txBox="1"/>
          <p:nvPr/>
        </p:nvSpPr>
        <p:spPr>
          <a:xfrm>
            <a:off x="2338263" y="2860790"/>
            <a:ext cx="894669" cy="646331"/>
          </a:xfrm>
          <a:prstGeom prst="rect">
            <a:avLst/>
          </a:prstGeom>
          <a:noFill/>
        </p:spPr>
        <p:txBody>
          <a:bodyPr wrap="none" rtlCol="0">
            <a:spAutoFit/>
          </a:bodyPr>
          <a:lstStyle/>
          <a:p>
            <a:r>
              <a:rPr lang="fr-CH" sz="3600" dirty="0" err="1" smtClean="0">
                <a:latin typeface="+mn-lt"/>
              </a:rPr>
              <a:t>you</a:t>
            </a:r>
            <a:endParaRPr lang="fr-CH" sz="3600" dirty="0" smtClean="0">
              <a:latin typeface="+mn-lt"/>
            </a:endParaRPr>
          </a:p>
        </p:txBody>
      </p:sp>
      <p:sp>
        <p:nvSpPr>
          <p:cNvPr id="7" name="TextBox 6"/>
          <p:cNvSpPr txBox="1"/>
          <p:nvPr/>
        </p:nvSpPr>
        <p:spPr>
          <a:xfrm>
            <a:off x="2338251" y="4885533"/>
            <a:ext cx="1268296" cy="646331"/>
          </a:xfrm>
          <a:prstGeom prst="rect">
            <a:avLst/>
          </a:prstGeom>
          <a:noFill/>
        </p:spPr>
        <p:txBody>
          <a:bodyPr wrap="none" rtlCol="0">
            <a:spAutoFit/>
          </a:bodyPr>
          <a:lstStyle/>
          <a:p>
            <a:r>
              <a:rPr lang="fr-CH" sz="3600" dirty="0" err="1" smtClean="0">
                <a:latin typeface="+mn-lt"/>
              </a:rPr>
              <a:t>name</a:t>
            </a:r>
            <a:endParaRPr lang="fr-CH" sz="3600" dirty="0" smtClean="0">
              <a:latin typeface="+mn-lt"/>
            </a:endParaRPr>
          </a:p>
        </p:txBody>
      </p:sp>
      <p:sp>
        <p:nvSpPr>
          <p:cNvPr id="8" name="TextBox 7"/>
          <p:cNvSpPr txBox="1"/>
          <p:nvPr/>
        </p:nvSpPr>
        <p:spPr>
          <a:xfrm>
            <a:off x="4342610" y="4871741"/>
            <a:ext cx="458780" cy="646331"/>
          </a:xfrm>
          <a:prstGeom prst="rect">
            <a:avLst/>
          </a:prstGeom>
          <a:noFill/>
        </p:spPr>
        <p:txBody>
          <a:bodyPr wrap="none" rtlCol="0">
            <a:spAutoFit/>
          </a:bodyPr>
          <a:lstStyle/>
          <a:p>
            <a:r>
              <a:rPr lang="fr-CH" sz="3600" dirty="0" err="1" smtClean="0">
                <a:latin typeface="+mn-lt"/>
              </a:rPr>
              <a:t>it</a:t>
            </a:r>
            <a:endParaRPr lang="fr-CH" sz="3600" dirty="0" smtClean="0">
              <a:latin typeface="+mn-lt"/>
            </a:endParaRPr>
          </a:p>
        </p:txBody>
      </p:sp>
    </p:spTree>
    <p:extLst>
      <p:ext uri="{BB962C8B-B14F-4D97-AF65-F5344CB8AC3E}">
        <p14:creationId xmlns:p14="http://schemas.microsoft.com/office/powerpoint/2010/main" val="1076113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6" y="-27384"/>
            <a:ext cx="9324528" cy="6885384"/>
          </a:xfrm>
          <a:prstGeom prst="rect">
            <a:avLst/>
          </a:prstGeom>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311" y="3712561"/>
            <a:ext cx="3854080" cy="141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56056" y="4945635"/>
            <a:ext cx="700833" cy="369332"/>
          </a:xfrm>
          <a:prstGeom prst="rect">
            <a:avLst/>
          </a:prstGeom>
          <a:noFill/>
        </p:spPr>
        <p:txBody>
          <a:bodyPr wrap="none" rtlCol="0">
            <a:spAutoFit/>
          </a:bodyPr>
          <a:lstStyle/>
          <a:p>
            <a:r>
              <a:rPr lang="fr-CH" sz="1800" i="1" dirty="0" smtClean="0">
                <a:latin typeface="+mn-lt"/>
              </a:rPr>
              <a:t>Nima</a:t>
            </a:r>
          </a:p>
        </p:txBody>
      </p:sp>
      <p:sp>
        <p:nvSpPr>
          <p:cNvPr id="4" name="TextBox 3"/>
          <p:cNvSpPr txBox="1"/>
          <p:nvPr/>
        </p:nvSpPr>
        <p:spPr>
          <a:xfrm>
            <a:off x="498211" y="6193161"/>
            <a:ext cx="8682313" cy="646331"/>
          </a:xfrm>
          <a:prstGeom prst="rect">
            <a:avLst/>
          </a:prstGeom>
          <a:noFill/>
        </p:spPr>
        <p:txBody>
          <a:bodyPr wrap="none" rtlCol="0">
            <a:spAutoFit/>
          </a:bodyPr>
          <a:lstStyle/>
          <a:p>
            <a:r>
              <a:rPr lang="fr-CH" sz="3600" dirty="0" smtClean="0">
                <a:solidFill>
                  <a:schemeClr val="bg1"/>
                </a:solidFill>
                <a:latin typeface="+mn-lt"/>
              </a:rPr>
              <a:t>At </a:t>
            </a:r>
            <a:r>
              <a:rPr lang="fr-CH" sz="3600" dirty="0" err="1" smtClean="0">
                <a:solidFill>
                  <a:schemeClr val="bg1"/>
                </a:solidFill>
                <a:latin typeface="+mn-lt"/>
              </a:rPr>
              <a:t>higher</a:t>
            </a:r>
            <a:r>
              <a:rPr lang="fr-CH" sz="3600" dirty="0" smtClean="0">
                <a:solidFill>
                  <a:schemeClr val="bg1"/>
                </a:solidFill>
                <a:latin typeface="+mn-lt"/>
              </a:rPr>
              <a:t> masses --  or at </a:t>
            </a:r>
            <a:r>
              <a:rPr lang="fr-CH" sz="3600" dirty="0" err="1" smtClean="0">
                <a:solidFill>
                  <a:schemeClr val="bg1"/>
                </a:solidFill>
                <a:latin typeface="+mn-lt"/>
              </a:rPr>
              <a:t>smaller</a:t>
            </a:r>
            <a:r>
              <a:rPr lang="fr-CH" sz="3600" dirty="0" smtClean="0">
                <a:solidFill>
                  <a:schemeClr val="bg1"/>
                </a:solidFill>
                <a:latin typeface="+mn-lt"/>
              </a:rPr>
              <a:t> </a:t>
            </a:r>
            <a:r>
              <a:rPr lang="fr-CH" sz="3600" dirty="0" err="1" smtClean="0">
                <a:solidFill>
                  <a:schemeClr val="bg1"/>
                </a:solidFill>
                <a:latin typeface="+mn-lt"/>
              </a:rPr>
              <a:t>couplings</a:t>
            </a:r>
            <a:r>
              <a:rPr lang="fr-CH" sz="3600" dirty="0" smtClean="0">
                <a:solidFill>
                  <a:schemeClr val="bg1"/>
                </a:solidFill>
                <a:latin typeface="+mn-lt"/>
              </a:rPr>
              <a:t>? </a:t>
            </a:r>
          </a:p>
        </p:txBody>
      </p:sp>
    </p:spTree>
    <p:extLst>
      <p:ext uri="{BB962C8B-B14F-4D97-AF65-F5344CB8AC3E}">
        <p14:creationId xmlns:p14="http://schemas.microsoft.com/office/powerpoint/2010/main" val="1313334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E90276-BA16-4FEC-A67E-DD18CE5CC56C}" type="slidenum">
              <a:rPr lang="en-US" smtClean="0">
                <a:solidFill>
                  <a:prstClr val="black">
                    <a:tint val="75000"/>
                  </a:prstClr>
                </a:solidFill>
              </a:rPr>
              <a:pPr/>
              <a:t>12</a:t>
            </a:fld>
            <a:endParaRPr lang="en-US">
              <a:solidFill>
                <a:prstClr val="black">
                  <a:tint val="75000"/>
                </a:prstClr>
              </a:solidFill>
            </a:endParaRPr>
          </a:p>
        </p:txBody>
      </p:sp>
      <p:sp>
        <p:nvSpPr>
          <p:cNvPr id="5" name="TextBox 4"/>
          <p:cNvSpPr txBox="1"/>
          <p:nvPr/>
        </p:nvSpPr>
        <p:spPr>
          <a:xfrm>
            <a:off x="2321750" y="331895"/>
            <a:ext cx="3721916" cy="523220"/>
          </a:xfrm>
          <a:prstGeom prst="rect">
            <a:avLst/>
          </a:prstGeom>
          <a:noFill/>
        </p:spPr>
        <p:txBody>
          <a:bodyPr wrap="none" rtlCol="0">
            <a:spAutoFit/>
          </a:bodyPr>
          <a:lstStyle/>
          <a:p>
            <a:r>
              <a:rPr lang="fr-CH" sz="2800" b="1" dirty="0" smtClean="0">
                <a:latin typeface="+mj-lt"/>
              </a:rPr>
              <a:t>FUTURE ACCELERATORS</a:t>
            </a:r>
            <a:endParaRPr lang="fr-CH" b="1" dirty="0">
              <a:latin typeface="+mj-lt"/>
            </a:endParaRPr>
          </a:p>
        </p:txBody>
      </p:sp>
      <p:sp>
        <p:nvSpPr>
          <p:cNvPr id="6" name="TextBox 5"/>
          <p:cNvSpPr txBox="1"/>
          <p:nvPr/>
        </p:nvSpPr>
        <p:spPr>
          <a:xfrm>
            <a:off x="1159983" y="1142643"/>
            <a:ext cx="7157537" cy="4801314"/>
          </a:xfrm>
          <a:prstGeom prst="rect">
            <a:avLst/>
          </a:prstGeom>
          <a:noFill/>
        </p:spPr>
        <p:txBody>
          <a:bodyPr wrap="none" rtlCol="0">
            <a:spAutoFit/>
          </a:bodyPr>
          <a:lstStyle/>
          <a:p>
            <a:r>
              <a:rPr lang="fr-CH" sz="1800" b="1" dirty="0" smtClean="0">
                <a:latin typeface="+mn-lt"/>
              </a:rPr>
              <a:t>1. High </a:t>
            </a:r>
            <a:r>
              <a:rPr lang="fr-CH" sz="1800" b="1" dirty="0" err="1" smtClean="0">
                <a:latin typeface="+mn-lt"/>
              </a:rPr>
              <a:t>Luminosity</a:t>
            </a:r>
            <a:r>
              <a:rPr lang="fr-CH" sz="1800" b="1" dirty="0" smtClean="0">
                <a:latin typeface="+mn-lt"/>
              </a:rPr>
              <a:t> LHC    (3000 fb</a:t>
            </a:r>
            <a:r>
              <a:rPr lang="fr-CH" sz="1800" b="1" baseline="30000" dirty="0" smtClean="0">
                <a:latin typeface="+mn-lt"/>
              </a:rPr>
              <a:t>-1</a:t>
            </a:r>
            <a:r>
              <a:rPr lang="fr-CH" sz="1800" b="1" dirty="0" smtClean="0">
                <a:latin typeface="+mn-lt"/>
              </a:rPr>
              <a:t> @ 14 </a:t>
            </a:r>
            <a:r>
              <a:rPr lang="fr-CH" sz="1800" b="1" dirty="0" err="1" smtClean="0">
                <a:latin typeface="+mn-lt"/>
              </a:rPr>
              <a:t>TeV</a:t>
            </a:r>
            <a:r>
              <a:rPr lang="fr-CH" sz="1800" b="1" dirty="0" smtClean="0">
                <a:latin typeface="+mn-lt"/>
              </a:rPr>
              <a:t>) </a:t>
            </a:r>
            <a:r>
              <a:rPr lang="fr-CH" sz="1800" b="1" dirty="0" smtClean="0">
                <a:latin typeface="+mn-lt"/>
                <a:sym typeface="Wingdings" panose="05000000000000000000" pitchFamily="2" charset="2"/>
              </a:rPr>
              <a:t> 2035</a:t>
            </a:r>
          </a:p>
          <a:p>
            <a:r>
              <a:rPr lang="fr-CH" sz="1800" dirty="0">
                <a:latin typeface="+mn-lt"/>
                <a:sym typeface="Wingdings" panose="05000000000000000000" pitchFamily="2" charset="2"/>
              </a:rPr>
              <a:t> </a:t>
            </a:r>
            <a:r>
              <a:rPr lang="fr-CH" sz="1800" dirty="0" smtClean="0">
                <a:latin typeface="+mn-lt"/>
                <a:sym typeface="Wingdings" panose="05000000000000000000" pitchFamily="2" charset="2"/>
              </a:rPr>
              <a:t>          </a:t>
            </a:r>
            <a:r>
              <a:rPr lang="fr-CH" sz="1800" dirty="0" smtClean="0">
                <a:solidFill>
                  <a:schemeClr val="accent1"/>
                </a:solidFill>
                <a:latin typeface="+mn-lt"/>
                <a:sym typeface="Wingdings" panose="05000000000000000000" pitchFamily="2" charset="2"/>
              </a:rPr>
              <a:t>An </a:t>
            </a:r>
            <a:r>
              <a:rPr lang="fr-CH" sz="1800" dirty="0" err="1" smtClean="0">
                <a:solidFill>
                  <a:schemeClr val="accent1"/>
                </a:solidFill>
                <a:latin typeface="+mn-lt"/>
                <a:sym typeface="Wingdings" panose="05000000000000000000" pitchFamily="2" charset="2"/>
              </a:rPr>
              <a:t>approved</a:t>
            </a:r>
            <a:r>
              <a:rPr lang="fr-CH" sz="1800" dirty="0" smtClean="0">
                <a:solidFill>
                  <a:schemeClr val="accent1"/>
                </a:solidFill>
                <a:latin typeface="+mn-lt"/>
                <a:sym typeface="Wingdings" panose="05000000000000000000" pitchFamily="2" charset="2"/>
              </a:rPr>
              <a:t> program </a:t>
            </a:r>
          </a:p>
          <a:p>
            <a:endParaRPr lang="fr-CH" sz="1800" dirty="0">
              <a:latin typeface="+mn-lt"/>
              <a:sym typeface="Wingdings" panose="05000000000000000000" pitchFamily="2" charset="2"/>
            </a:endParaRPr>
          </a:p>
          <a:p>
            <a:r>
              <a:rPr lang="fr-CH" sz="1800" b="1" dirty="0" smtClean="0">
                <a:latin typeface="+mn-lt"/>
                <a:sym typeface="Wingdings" panose="05000000000000000000" pitchFamily="2" charset="2"/>
              </a:rPr>
              <a:t>2. ILC/CLIC as </a:t>
            </a:r>
            <a:r>
              <a:rPr lang="fr-CH" sz="1800" b="1" dirty="0" err="1" smtClean="0">
                <a:latin typeface="+mn-lt"/>
                <a:sym typeface="Wingdings" panose="05000000000000000000" pitchFamily="2" charset="2"/>
              </a:rPr>
              <a:t>Higgs</a:t>
            </a:r>
            <a:r>
              <a:rPr lang="fr-CH" sz="1800" b="1" dirty="0" smtClean="0">
                <a:latin typeface="+mn-lt"/>
                <a:sym typeface="Wingdings" panose="05000000000000000000" pitchFamily="2" charset="2"/>
              </a:rPr>
              <a:t> and top </a:t>
            </a:r>
            <a:r>
              <a:rPr lang="fr-CH" sz="1800" b="1" dirty="0" err="1" smtClean="0">
                <a:latin typeface="+mn-lt"/>
                <a:sym typeface="Wingdings" panose="05000000000000000000" pitchFamily="2" charset="2"/>
              </a:rPr>
              <a:t>factory</a:t>
            </a:r>
            <a:r>
              <a:rPr lang="fr-CH" sz="1800" b="1" dirty="0" smtClean="0">
                <a:latin typeface="+mn-lt"/>
                <a:sym typeface="Wingdings" panose="05000000000000000000" pitchFamily="2" charset="2"/>
              </a:rPr>
              <a:t> and upgrades  </a:t>
            </a:r>
          </a:p>
          <a:p>
            <a:r>
              <a:rPr lang="fr-CH" sz="1800" dirty="0">
                <a:solidFill>
                  <a:schemeClr val="accent1"/>
                </a:solidFill>
                <a:latin typeface="+mn-lt"/>
                <a:sym typeface="Wingdings" panose="05000000000000000000" pitchFamily="2" charset="2"/>
              </a:rPr>
              <a:t> </a:t>
            </a:r>
            <a:r>
              <a:rPr lang="fr-CH" sz="1800" dirty="0" smtClean="0">
                <a:solidFill>
                  <a:schemeClr val="accent1"/>
                </a:solidFill>
                <a:latin typeface="+mn-lt"/>
                <a:sym typeface="Wingdings" panose="05000000000000000000" pitchFamily="2" charset="2"/>
              </a:rPr>
              <a:t>         A </a:t>
            </a:r>
            <a:r>
              <a:rPr lang="fr-CH" sz="1800" dirty="0" err="1" smtClean="0">
                <a:solidFill>
                  <a:schemeClr val="accent1"/>
                </a:solidFill>
                <a:latin typeface="+mn-lt"/>
                <a:sym typeface="Wingdings" panose="05000000000000000000" pitchFamily="2" charset="2"/>
              </a:rPr>
              <a:t>very</a:t>
            </a:r>
            <a:r>
              <a:rPr lang="fr-CH" sz="1800" dirty="0" smtClean="0">
                <a:solidFill>
                  <a:schemeClr val="accent1"/>
                </a:solidFill>
                <a:latin typeface="+mn-lt"/>
                <a:sym typeface="Wingdings" panose="05000000000000000000" pitchFamily="2" charset="2"/>
              </a:rPr>
              <a:t> ‘mature’ </a:t>
            </a:r>
            <a:r>
              <a:rPr lang="fr-CH" sz="1800" dirty="0" err="1" smtClean="0">
                <a:solidFill>
                  <a:schemeClr val="accent1"/>
                </a:solidFill>
                <a:latin typeface="+mn-lt"/>
                <a:sym typeface="Wingdings" panose="05000000000000000000" pitchFamily="2" charset="2"/>
              </a:rPr>
              <a:t>study</a:t>
            </a:r>
            <a:r>
              <a:rPr lang="fr-CH" sz="1800" dirty="0" smtClean="0">
                <a:solidFill>
                  <a:schemeClr val="accent1"/>
                </a:solidFill>
                <a:latin typeface="+mn-lt"/>
                <a:sym typeface="Wingdings" panose="05000000000000000000" pitchFamily="2" charset="2"/>
              </a:rPr>
              <a:t> of a new technique </a:t>
            </a:r>
          </a:p>
          <a:p>
            <a:r>
              <a:rPr lang="fr-CH" sz="1800" dirty="0" smtClean="0">
                <a:solidFill>
                  <a:schemeClr val="accent1"/>
                </a:solidFill>
                <a:latin typeface="+mn-lt"/>
                <a:sym typeface="Wingdings" panose="05000000000000000000" pitchFamily="2" charset="2"/>
              </a:rPr>
              <a:t>         </a:t>
            </a:r>
            <a:r>
              <a:rPr lang="fr-CH" sz="1800" dirty="0" smtClean="0">
                <a:solidFill>
                  <a:srgbClr val="FF0000"/>
                </a:solidFill>
                <a:latin typeface="+mn-lt"/>
                <a:sym typeface="Wingdings" panose="05000000000000000000" pitchFamily="2" charset="2"/>
              </a:rPr>
              <a:t>‘or’</a:t>
            </a:r>
            <a:endParaRPr lang="fr-CH" sz="1800" dirty="0">
              <a:solidFill>
                <a:srgbClr val="FF0000"/>
              </a:solidFill>
              <a:latin typeface="+mn-lt"/>
              <a:sym typeface="Wingdings" panose="05000000000000000000" pitchFamily="2" charset="2"/>
            </a:endParaRPr>
          </a:p>
          <a:p>
            <a:r>
              <a:rPr lang="fr-CH" sz="1800" dirty="0" smtClean="0">
                <a:latin typeface="+mn-lt"/>
                <a:sym typeface="Wingdings" panose="05000000000000000000" pitchFamily="2" charset="2"/>
              </a:rPr>
              <a:t>2’</a:t>
            </a:r>
            <a:r>
              <a:rPr lang="fr-CH" sz="1800" b="1" dirty="0" smtClean="0">
                <a:latin typeface="+mn-lt"/>
                <a:sym typeface="Wingdings" panose="05000000000000000000" pitchFamily="2" charset="2"/>
              </a:rPr>
              <a:t>. </a:t>
            </a:r>
            <a:r>
              <a:rPr lang="fr-CH" sz="1800" b="1" dirty="0" err="1" smtClean="0">
                <a:latin typeface="+mn-lt"/>
                <a:sym typeface="Wingdings" panose="05000000000000000000" pitchFamily="2" charset="2"/>
              </a:rPr>
              <a:t>Circular</a:t>
            </a:r>
            <a:r>
              <a:rPr lang="fr-CH" sz="1800" b="1" dirty="0" smtClean="0">
                <a:latin typeface="+mn-lt"/>
                <a:sym typeface="Wingdings" panose="05000000000000000000" pitchFamily="2" charset="2"/>
              </a:rPr>
              <a:t> </a:t>
            </a:r>
            <a:r>
              <a:rPr lang="fr-CH" sz="1800" b="1" dirty="0" err="1" smtClean="0">
                <a:latin typeface="+mn-lt"/>
                <a:sym typeface="Wingdings" panose="05000000000000000000" pitchFamily="2" charset="2"/>
              </a:rPr>
              <a:t>e+e</a:t>
            </a:r>
            <a:r>
              <a:rPr lang="fr-CH" sz="1800" b="1" dirty="0" smtClean="0">
                <a:latin typeface="+mn-lt"/>
                <a:sym typeface="Wingdings" panose="05000000000000000000" pitchFamily="2" charset="2"/>
              </a:rPr>
              <a:t>-  </a:t>
            </a:r>
            <a:r>
              <a:rPr lang="fr-CH" sz="1800" b="1" dirty="0" err="1" smtClean="0">
                <a:latin typeface="+mn-lt"/>
                <a:sym typeface="Wingdings" panose="05000000000000000000" pitchFamily="2" charset="2"/>
              </a:rPr>
              <a:t>Z,W,H,top</a:t>
            </a:r>
            <a:r>
              <a:rPr lang="fr-CH" sz="1800" b="1" dirty="0" smtClean="0">
                <a:latin typeface="+mn-lt"/>
                <a:sym typeface="Wingdings" panose="05000000000000000000" pitchFamily="2" charset="2"/>
              </a:rPr>
              <a:t> </a:t>
            </a:r>
            <a:r>
              <a:rPr lang="fr-CH" sz="1800" b="1" dirty="0" err="1" smtClean="0">
                <a:latin typeface="+mn-lt"/>
                <a:sym typeface="Wingdings" panose="05000000000000000000" pitchFamily="2" charset="2"/>
              </a:rPr>
              <a:t>factories</a:t>
            </a:r>
            <a:r>
              <a:rPr lang="fr-CH" sz="1800" b="1" dirty="0" smtClean="0">
                <a:latin typeface="+mn-lt"/>
                <a:sym typeface="Wingdings" panose="05000000000000000000" pitchFamily="2" charset="2"/>
              </a:rPr>
              <a:t>    (FCC)</a:t>
            </a:r>
            <a:endParaRPr lang="fr-CH" sz="1800" b="1" dirty="0" smtClean="0">
              <a:solidFill>
                <a:schemeClr val="accent1"/>
              </a:solidFill>
              <a:latin typeface="+mn-lt"/>
              <a:sym typeface="Wingdings" panose="05000000000000000000" pitchFamily="2" charset="2"/>
            </a:endParaRPr>
          </a:p>
          <a:p>
            <a:r>
              <a:rPr lang="fr-CH" sz="1800" dirty="0">
                <a:solidFill>
                  <a:schemeClr val="accent1"/>
                </a:solidFill>
                <a:latin typeface="+mn-lt"/>
                <a:sym typeface="Wingdings" panose="05000000000000000000" pitchFamily="2" charset="2"/>
              </a:rPr>
              <a:t> </a:t>
            </a:r>
            <a:r>
              <a:rPr lang="fr-CH" sz="1800" dirty="0" smtClean="0">
                <a:solidFill>
                  <a:schemeClr val="accent1"/>
                </a:solidFill>
                <a:latin typeface="+mn-lt"/>
                <a:sym typeface="Wingdings" panose="05000000000000000000" pitchFamily="2" charset="2"/>
              </a:rPr>
              <a:t>        «Young» </a:t>
            </a:r>
            <a:r>
              <a:rPr lang="fr-CH" sz="1800" dirty="0" err="1" smtClean="0">
                <a:solidFill>
                  <a:schemeClr val="accent1"/>
                </a:solidFill>
                <a:latin typeface="+mn-lt"/>
                <a:sym typeface="Wingdings" panose="05000000000000000000" pitchFamily="2" charset="2"/>
              </a:rPr>
              <a:t>studies</a:t>
            </a:r>
            <a:r>
              <a:rPr lang="fr-CH" sz="1800" dirty="0" smtClean="0">
                <a:solidFill>
                  <a:schemeClr val="accent1"/>
                </a:solidFill>
                <a:latin typeface="+mn-lt"/>
                <a:sym typeface="Wingdings" panose="05000000000000000000" pitchFamily="2" charset="2"/>
              </a:rPr>
              <a:t> of a </a:t>
            </a:r>
            <a:r>
              <a:rPr lang="fr-CH" sz="1800" dirty="0" err="1" smtClean="0">
                <a:solidFill>
                  <a:schemeClr val="accent1"/>
                </a:solidFill>
                <a:latin typeface="+mn-lt"/>
                <a:sym typeface="Wingdings" panose="05000000000000000000" pitchFamily="2" charset="2"/>
              </a:rPr>
              <a:t>very</a:t>
            </a:r>
            <a:r>
              <a:rPr lang="fr-CH" sz="1800" dirty="0" smtClean="0">
                <a:solidFill>
                  <a:schemeClr val="accent1"/>
                </a:solidFill>
                <a:latin typeface="+mn-lt"/>
                <a:sym typeface="Wingdings" panose="05000000000000000000" pitchFamily="2" charset="2"/>
              </a:rPr>
              <a:t> mature technique </a:t>
            </a:r>
          </a:p>
          <a:p>
            <a:endParaRPr lang="fr-CH" sz="1800" dirty="0">
              <a:solidFill>
                <a:schemeClr val="accent1"/>
              </a:solidFill>
              <a:latin typeface="+mn-lt"/>
              <a:sym typeface="Wingdings" panose="05000000000000000000" pitchFamily="2" charset="2"/>
            </a:endParaRPr>
          </a:p>
          <a:p>
            <a:r>
              <a:rPr lang="fr-CH" sz="1800" dirty="0">
                <a:solidFill>
                  <a:schemeClr val="tx1">
                    <a:lumMod val="95000"/>
                    <a:lumOff val="5000"/>
                  </a:schemeClr>
                </a:solidFill>
                <a:latin typeface="+mn-lt"/>
                <a:sym typeface="Wingdings" panose="05000000000000000000" pitchFamily="2" charset="2"/>
              </a:rPr>
              <a:t>3</a:t>
            </a:r>
            <a:r>
              <a:rPr lang="fr-CH" sz="1800" b="1" dirty="0" smtClean="0">
                <a:solidFill>
                  <a:schemeClr val="tx1">
                    <a:lumMod val="95000"/>
                    <a:lumOff val="5000"/>
                  </a:schemeClr>
                </a:solidFill>
                <a:latin typeface="+mn-lt"/>
                <a:sym typeface="Wingdings" panose="05000000000000000000" pitchFamily="2" charset="2"/>
              </a:rPr>
              <a:t>. HE-LHC (FCC)</a:t>
            </a:r>
          </a:p>
          <a:p>
            <a:r>
              <a:rPr lang="fr-CH" sz="1800" dirty="0">
                <a:solidFill>
                  <a:schemeClr val="tx1">
                    <a:lumMod val="95000"/>
                    <a:lumOff val="5000"/>
                  </a:schemeClr>
                </a:solidFill>
                <a:latin typeface="+mn-lt"/>
                <a:sym typeface="Wingdings" panose="05000000000000000000" pitchFamily="2" charset="2"/>
              </a:rPr>
              <a:t> </a:t>
            </a:r>
            <a:r>
              <a:rPr lang="fr-CH" sz="1800" dirty="0" smtClean="0">
                <a:solidFill>
                  <a:schemeClr val="tx1">
                    <a:lumMod val="95000"/>
                    <a:lumOff val="5000"/>
                  </a:schemeClr>
                </a:solidFill>
                <a:latin typeface="+mn-lt"/>
                <a:sym typeface="Wingdings" panose="05000000000000000000" pitchFamily="2" charset="2"/>
              </a:rPr>
              <a:t>    </a:t>
            </a:r>
            <a:r>
              <a:rPr lang="fr-CH" sz="1800" dirty="0">
                <a:solidFill>
                  <a:schemeClr val="accent1"/>
                </a:solidFill>
                <a:latin typeface="+mn-lt"/>
                <a:sym typeface="Wingdings" panose="05000000000000000000" pitchFamily="2" charset="2"/>
              </a:rPr>
              <a:t> </a:t>
            </a:r>
            <a:r>
              <a:rPr lang="fr-CH" sz="1800" dirty="0" smtClean="0">
                <a:solidFill>
                  <a:schemeClr val="accent1"/>
                </a:solidFill>
                <a:latin typeface="+mn-lt"/>
                <a:sym typeface="Wingdings" panose="05000000000000000000" pitchFamily="2" charset="2"/>
              </a:rPr>
              <a:t>    </a:t>
            </a:r>
            <a:r>
              <a:rPr lang="fr-CH" sz="1800" dirty="0" err="1" smtClean="0">
                <a:solidFill>
                  <a:schemeClr val="accent1"/>
                </a:solidFill>
                <a:latin typeface="+mn-lt"/>
                <a:sym typeface="Wingdings" panose="05000000000000000000" pitchFamily="2" charset="2"/>
              </a:rPr>
              <a:t>apparently</a:t>
            </a:r>
            <a:r>
              <a:rPr lang="fr-CH" sz="1800" dirty="0" smtClean="0">
                <a:solidFill>
                  <a:schemeClr val="accent1"/>
                </a:solidFill>
                <a:latin typeface="+mn-lt"/>
                <a:sym typeface="Wingdings" panose="05000000000000000000" pitchFamily="2" charset="2"/>
              </a:rPr>
              <a:t> </a:t>
            </a:r>
            <a:r>
              <a:rPr lang="fr-CH" sz="1800" dirty="0" err="1">
                <a:solidFill>
                  <a:schemeClr val="accent1"/>
                </a:solidFill>
                <a:latin typeface="+mn-lt"/>
                <a:sym typeface="Wingdings" panose="05000000000000000000" pitchFamily="2" charset="2"/>
              </a:rPr>
              <a:t>straightforward</a:t>
            </a:r>
            <a:r>
              <a:rPr lang="fr-CH" sz="1800" dirty="0" smtClean="0">
                <a:solidFill>
                  <a:schemeClr val="accent1"/>
                </a:solidFill>
                <a:latin typeface="+mn-lt"/>
                <a:sym typeface="Wingdings" panose="05000000000000000000" pitchFamily="2" charset="2"/>
              </a:rPr>
              <a:t>... but</a:t>
            </a:r>
            <a:endParaRPr lang="fr-CH" sz="1800" dirty="0">
              <a:solidFill>
                <a:schemeClr val="accent1"/>
              </a:solidFill>
              <a:latin typeface="+mn-lt"/>
              <a:sym typeface="Wingdings" panose="05000000000000000000" pitchFamily="2" charset="2"/>
            </a:endParaRPr>
          </a:p>
          <a:p>
            <a:r>
              <a:rPr lang="fr-CH" sz="1800" dirty="0">
                <a:solidFill>
                  <a:schemeClr val="tx1">
                    <a:lumMod val="95000"/>
                    <a:lumOff val="5000"/>
                  </a:schemeClr>
                </a:solidFill>
                <a:latin typeface="+mn-lt"/>
                <a:sym typeface="Wingdings" panose="05000000000000000000" pitchFamily="2" charset="2"/>
              </a:rPr>
              <a:t> </a:t>
            </a:r>
            <a:r>
              <a:rPr lang="fr-CH" sz="1800" dirty="0" smtClean="0">
                <a:solidFill>
                  <a:schemeClr val="tx1">
                    <a:lumMod val="95000"/>
                    <a:lumOff val="5000"/>
                  </a:schemeClr>
                </a:solidFill>
                <a:latin typeface="+mn-lt"/>
                <a:sym typeface="Wingdings" panose="05000000000000000000" pitchFamily="2" charset="2"/>
              </a:rPr>
              <a:t>  </a:t>
            </a:r>
            <a:r>
              <a:rPr lang="fr-CH" sz="1800" b="1" dirty="0" smtClean="0">
                <a:solidFill>
                  <a:srgbClr val="FF0000"/>
                </a:solidFill>
                <a:latin typeface="+mn-lt"/>
                <a:sym typeface="Wingdings" panose="05000000000000000000" pitchFamily="2" charset="2"/>
              </a:rPr>
              <a:t>‘or’</a:t>
            </a:r>
            <a:r>
              <a:rPr lang="fr-CH" sz="1800" b="1" dirty="0" smtClean="0">
                <a:solidFill>
                  <a:schemeClr val="tx1">
                    <a:lumMod val="95000"/>
                    <a:lumOff val="5000"/>
                  </a:schemeClr>
                </a:solidFill>
                <a:latin typeface="+mn-lt"/>
                <a:sym typeface="Wingdings" panose="05000000000000000000" pitchFamily="2" charset="2"/>
              </a:rPr>
              <a:t> </a:t>
            </a:r>
          </a:p>
          <a:p>
            <a:r>
              <a:rPr lang="fr-CH" sz="1800" dirty="0" smtClean="0">
                <a:solidFill>
                  <a:schemeClr val="tx1">
                    <a:lumMod val="95000"/>
                    <a:lumOff val="5000"/>
                  </a:schemeClr>
                </a:solidFill>
                <a:latin typeface="+mn-lt"/>
                <a:sym typeface="Wingdings" panose="05000000000000000000" pitchFamily="2" charset="2"/>
              </a:rPr>
              <a:t>4. </a:t>
            </a:r>
            <a:r>
              <a:rPr lang="fr-CH" sz="1800" b="1" dirty="0" smtClean="0">
                <a:solidFill>
                  <a:schemeClr val="tx1">
                    <a:lumMod val="95000"/>
                    <a:lumOff val="5000"/>
                  </a:schemeClr>
                </a:solidFill>
                <a:latin typeface="+mn-lt"/>
                <a:sym typeface="Wingdings" panose="05000000000000000000" pitchFamily="2" charset="2"/>
              </a:rPr>
              <a:t>100 </a:t>
            </a:r>
            <a:r>
              <a:rPr lang="fr-CH" sz="1800" b="1" dirty="0" err="1" smtClean="0">
                <a:solidFill>
                  <a:schemeClr val="tx1">
                    <a:lumMod val="95000"/>
                    <a:lumOff val="5000"/>
                  </a:schemeClr>
                </a:solidFill>
                <a:latin typeface="+mn-lt"/>
                <a:sym typeface="Wingdings" panose="05000000000000000000" pitchFamily="2" charset="2"/>
              </a:rPr>
              <a:t>TeV</a:t>
            </a:r>
            <a:r>
              <a:rPr lang="fr-CH" sz="1800" b="1" dirty="0" smtClean="0">
                <a:solidFill>
                  <a:schemeClr val="tx1">
                    <a:lumMod val="95000"/>
                    <a:lumOff val="5000"/>
                  </a:schemeClr>
                </a:solidFill>
                <a:latin typeface="+mn-lt"/>
                <a:sym typeface="Wingdings" panose="05000000000000000000" pitchFamily="2" charset="2"/>
              </a:rPr>
              <a:t> hadron </a:t>
            </a:r>
            <a:r>
              <a:rPr lang="fr-CH" sz="1800" b="1" dirty="0" err="1" smtClean="0">
                <a:solidFill>
                  <a:schemeClr val="tx1">
                    <a:lumMod val="95000"/>
                    <a:lumOff val="5000"/>
                  </a:schemeClr>
                </a:solidFill>
                <a:latin typeface="+mn-lt"/>
                <a:sym typeface="Wingdings" panose="05000000000000000000" pitchFamily="2" charset="2"/>
              </a:rPr>
              <a:t>collider</a:t>
            </a:r>
            <a:r>
              <a:rPr lang="fr-CH" sz="1800" b="1" dirty="0" smtClean="0">
                <a:solidFill>
                  <a:schemeClr val="tx1">
                    <a:lumMod val="95000"/>
                    <a:lumOff val="5000"/>
                  </a:schemeClr>
                </a:solidFill>
                <a:latin typeface="+mn-lt"/>
                <a:sym typeface="Wingdings" panose="05000000000000000000" pitchFamily="2" charset="2"/>
              </a:rPr>
              <a:t> (FCC)</a:t>
            </a:r>
          </a:p>
          <a:p>
            <a:r>
              <a:rPr lang="fr-CH" sz="1800" b="1" dirty="0" smtClean="0">
                <a:solidFill>
                  <a:schemeClr val="tx1">
                    <a:lumMod val="95000"/>
                    <a:lumOff val="5000"/>
                  </a:schemeClr>
                </a:solidFill>
                <a:latin typeface="+mn-lt"/>
                <a:sym typeface="Wingdings" panose="05000000000000000000" pitchFamily="2" charset="2"/>
              </a:rPr>
              <a:t>         </a:t>
            </a:r>
            <a:r>
              <a:rPr lang="fr-CH" sz="1800" dirty="0">
                <a:solidFill>
                  <a:schemeClr val="accent1"/>
                </a:solidFill>
                <a:latin typeface="+mn-lt"/>
                <a:sym typeface="Wingdings" panose="05000000000000000000" pitchFamily="2" charset="2"/>
              </a:rPr>
              <a:t>The ‘</a:t>
            </a:r>
            <a:r>
              <a:rPr lang="fr-CH" sz="1800" dirty="0" err="1">
                <a:solidFill>
                  <a:schemeClr val="accent1"/>
                </a:solidFill>
                <a:latin typeface="+mn-lt"/>
                <a:sym typeface="Wingdings" panose="05000000000000000000" pitchFamily="2" charset="2"/>
              </a:rPr>
              <a:t>ultimate</a:t>
            </a:r>
            <a:r>
              <a:rPr lang="fr-CH" sz="1800" dirty="0">
                <a:solidFill>
                  <a:schemeClr val="accent1"/>
                </a:solidFill>
                <a:latin typeface="+mn-lt"/>
                <a:sym typeface="Wingdings" panose="05000000000000000000" pitchFamily="2" charset="2"/>
              </a:rPr>
              <a:t>’ </a:t>
            </a:r>
            <a:r>
              <a:rPr lang="fr-CH" sz="1800" dirty="0" err="1">
                <a:solidFill>
                  <a:schemeClr val="accent1"/>
                </a:solidFill>
                <a:latin typeface="+mn-lt"/>
                <a:sym typeface="Wingdings" panose="05000000000000000000" pitchFamily="2" charset="2"/>
              </a:rPr>
              <a:t>energy</a:t>
            </a:r>
            <a:r>
              <a:rPr lang="fr-CH" sz="1800" dirty="0">
                <a:solidFill>
                  <a:schemeClr val="accent1"/>
                </a:solidFill>
                <a:latin typeface="+mn-lt"/>
                <a:sym typeface="Wingdings" panose="05000000000000000000" pitchFamily="2" charset="2"/>
              </a:rPr>
              <a:t> exploration </a:t>
            </a:r>
            <a:r>
              <a:rPr lang="fr-CH" sz="1800" b="1" dirty="0" smtClean="0">
                <a:solidFill>
                  <a:schemeClr val="tx1">
                    <a:lumMod val="95000"/>
                    <a:lumOff val="5000"/>
                  </a:schemeClr>
                </a:solidFill>
                <a:latin typeface="+mn-lt"/>
                <a:sym typeface="Wingdings" panose="05000000000000000000" pitchFamily="2" charset="2"/>
              </a:rPr>
              <a:t>       </a:t>
            </a:r>
          </a:p>
          <a:p>
            <a:r>
              <a:rPr lang="fr-CH" sz="1800" b="1" dirty="0">
                <a:solidFill>
                  <a:schemeClr val="tx1">
                    <a:lumMod val="95000"/>
                    <a:lumOff val="5000"/>
                  </a:schemeClr>
                </a:solidFill>
                <a:latin typeface="+mn-lt"/>
                <a:sym typeface="Wingdings" panose="05000000000000000000" pitchFamily="2" charset="2"/>
              </a:rPr>
              <a:t> </a:t>
            </a:r>
            <a:r>
              <a:rPr lang="fr-CH" sz="1800" b="1" dirty="0" smtClean="0">
                <a:solidFill>
                  <a:schemeClr val="tx1">
                    <a:lumMod val="95000"/>
                    <a:lumOff val="5000"/>
                  </a:schemeClr>
                </a:solidFill>
                <a:latin typeface="+mn-lt"/>
                <a:sym typeface="Wingdings" panose="05000000000000000000" pitchFamily="2" charset="2"/>
              </a:rPr>
              <a:t>  </a:t>
            </a:r>
            <a:endParaRPr lang="fr-CH" sz="1800" b="1" dirty="0">
              <a:solidFill>
                <a:schemeClr val="tx1">
                  <a:lumMod val="95000"/>
                  <a:lumOff val="5000"/>
                </a:schemeClr>
              </a:solidFill>
              <a:latin typeface="+mn-lt"/>
              <a:sym typeface="Wingdings" panose="05000000000000000000" pitchFamily="2" charset="2"/>
            </a:endParaRPr>
          </a:p>
          <a:p>
            <a:r>
              <a:rPr lang="fr-CH" sz="1800" dirty="0">
                <a:solidFill>
                  <a:schemeClr val="tx1">
                    <a:lumMod val="95000"/>
                    <a:lumOff val="5000"/>
                  </a:schemeClr>
                </a:solidFill>
                <a:latin typeface="+mn-lt"/>
                <a:sym typeface="Wingdings" panose="05000000000000000000" pitchFamily="2" charset="2"/>
              </a:rPr>
              <a:t>4</a:t>
            </a:r>
            <a:r>
              <a:rPr lang="fr-CH" sz="1800" b="1" dirty="0" smtClean="0">
                <a:solidFill>
                  <a:schemeClr val="tx1">
                    <a:lumMod val="95000"/>
                    <a:lumOff val="5000"/>
                  </a:schemeClr>
                </a:solidFill>
                <a:latin typeface="+mn-lt"/>
                <a:sym typeface="Wingdings" panose="05000000000000000000" pitchFamily="2" charset="2"/>
              </a:rPr>
              <a:t>. muon </a:t>
            </a:r>
            <a:r>
              <a:rPr lang="fr-CH" sz="1800" b="1" dirty="0" err="1" smtClean="0">
                <a:solidFill>
                  <a:schemeClr val="tx1">
                    <a:lumMod val="95000"/>
                    <a:lumOff val="5000"/>
                  </a:schemeClr>
                </a:solidFill>
                <a:latin typeface="+mn-lt"/>
                <a:sym typeface="Wingdings" panose="05000000000000000000" pitchFamily="2" charset="2"/>
              </a:rPr>
              <a:t>collider</a:t>
            </a:r>
            <a:r>
              <a:rPr lang="fr-CH" sz="1800" b="1" dirty="0" smtClean="0">
                <a:solidFill>
                  <a:schemeClr val="tx1">
                    <a:lumMod val="95000"/>
                    <a:lumOff val="5000"/>
                  </a:schemeClr>
                </a:solidFill>
                <a:latin typeface="+mn-lt"/>
                <a:sym typeface="Wingdings" panose="05000000000000000000" pitchFamily="2" charset="2"/>
              </a:rPr>
              <a:t> (</a:t>
            </a:r>
            <a:r>
              <a:rPr lang="fr-CH" sz="1800" b="1" dirty="0" err="1" smtClean="0">
                <a:solidFill>
                  <a:schemeClr val="tx1">
                    <a:lumMod val="95000"/>
                    <a:lumOff val="5000"/>
                  </a:schemeClr>
                </a:solidFill>
                <a:latin typeface="+mn-lt"/>
                <a:sym typeface="Wingdings" panose="05000000000000000000" pitchFamily="2" charset="2"/>
              </a:rPr>
              <a:t>possibly</a:t>
            </a:r>
            <a:r>
              <a:rPr lang="fr-CH" sz="1800" b="1" dirty="0" smtClean="0">
                <a:solidFill>
                  <a:schemeClr val="tx1">
                    <a:lumMod val="95000"/>
                    <a:lumOff val="5000"/>
                  </a:schemeClr>
                </a:solidFill>
                <a:latin typeface="+mn-lt"/>
                <a:sym typeface="Wingdings" panose="05000000000000000000" pitchFamily="2" charset="2"/>
              </a:rPr>
              <a:t> FCC?)</a:t>
            </a:r>
          </a:p>
          <a:p>
            <a:r>
              <a:rPr lang="fr-CH" sz="1800" dirty="0">
                <a:solidFill>
                  <a:schemeClr val="accent1"/>
                </a:solidFill>
                <a:latin typeface="+mn-lt"/>
                <a:sym typeface="Wingdings" panose="05000000000000000000" pitchFamily="2" charset="2"/>
              </a:rPr>
              <a:t> </a:t>
            </a:r>
            <a:r>
              <a:rPr lang="fr-CH" sz="1800" dirty="0" smtClean="0">
                <a:solidFill>
                  <a:schemeClr val="accent1"/>
                </a:solidFill>
                <a:latin typeface="+mn-lt"/>
                <a:sym typeface="Wingdings" panose="05000000000000000000" pitchFamily="2" charset="2"/>
              </a:rPr>
              <a:t>         not </a:t>
            </a:r>
            <a:r>
              <a:rPr lang="fr-CH" sz="1800" dirty="0" err="1" smtClean="0">
                <a:solidFill>
                  <a:schemeClr val="accent1"/>
                </a:solidFill>
                <a:latin typeface="+mn-lt"/>
                <a:sym typeface="Wingdings" panose="05000000000000000000" pitchFamily="2" charset="2"/>
              </a:rPr>
              <a:t>so</a:t>
            </a:r>
            <a:r>
              <a:rPr lang="fr-CH" sz="1800" dirty="0" smtClean="0">
                <a:solidFill>
                  <a:schemeClr val="accent1"/>
                </a:solidFill>
                <a:latin typeface="+mn-lt"/>
                <a:sym typeface="Wingdings" panose="05000000000000000000" pitchFamily="2" charset="2"/>
              </a:rPr>
              <a:t> </a:t>
            </a:r>
            <a:r>
              <a:rPr lang="fr-CH" sz="1800" dirty="0" err="1" smtClean="0">
                <a:solidFill>
                  <a:schemeClr val="accent1"/>
                </a:solidFill>
                <a:latin typeface="+mn-lt"/>
                <a:sym typeface="Wingdings" panose="05000000000000000000" pitchFamily="2" charset="2"/>
              </a:rPr>
              <a:t>young</a:t>
            </a:r>
            <a:r>
              <a:rPr lang="fr-CH" sz="1800" dirty="0" smtClean="0">
                <a:solidFill>
                  <a:schemeClr val="accent1"/>
                </a:solidFill>
                <a:latin typeface="+mn-lt"/>
                <a:sym typeface="Wingdings" panose="05000000000000000000" pitchFamily="2" charset="2"/>
              </a:rPr>
              <a:t> but </a:t>
            </a:r>
            <a:r>
              <a:rPr lang="fr-CH" sz="1800" dirty="0" err="1" smtClean="0">
                <a:solidFill>
                  <a:schemeClr val="accent1"/>
                </a:solidFill>
                <a:latin typeface="+mn-lt"/>
                <a:sym typeface="Wingdings" panose="05000000000000000000" pitchFamily="2" charset="2"/>
              </a:rPr>
              <a:t>still</a:t>
            </a:r>
            <a:r>
              <a:rPr lang="fr-CH" sz="1800" dirty="0" smtClean="0">
                <a:solidFill>
                  <a:schemeClr val="accent1"/>
                </a:solidFill>
                <a:latin typeface="+mn-lt"/>
                <a:sym typeface="Wingdings" panose="05000000000000000000" pitchFamily="2" charset="2"/>
              </a:rPr>
              <a:t> no </a:t>
            </a:r>
            <a:r>
              <a:rPr lang="fr-CH" sz="1800" dirty="0" err="1" smtClean="0">
                <a:solidFill>
                  <a:schemeClr val="accent1"/>
                </a:solidFill>
                <a:latin typeface="+mn-lt"/>
                <a:sym typeface="Wingdings" panose="05000000000000000000" pitchFamily="2" charset="2"/>
              </a:rPr>
              <a:t>very</a:t>
            </a:r>
            <a:r>
              <a:rPr lang="fr-CH" sz="1800" dirty="0" smtClean="0">
                <a:solidFill>
                  <a:schemeClr val="accent1"/>
                </a:solidFill>
                <a:latin typeface="+mn-lt"/>
                <a:sym typeface="Wingdings" panose="05000000000000000000" pitchFamily="2" charset="2"/>
              </a:rPr>
              <a:t> mature  (</a:t>
            </a:r>
            <a:r>
              <a:rPr lang="fr-CH" sz="1800" dirty="0" err="1" smtClean="0">
                <a:solidFill>
                  <a:schemeClr val="accent1"/>
                </a:solidFill>
                <a:latin typeface="+mn-lt"/>
                <a:sym typeface="Wingdings" panose="05000000000000000000" pitchFamily="2" charset="2"/>
              </a:rPr>
              <a:t>will</a:t>
            </a:r>
            <a:r>
              <a:rPr lang="fr-CH" sz="1800" dirty="0" smtClean="0">
                <a:solidFill>
                  <a:schemeClr val="accent1"/>
                </a:solidFill>
                <a:latin typeface="+mn-lt"/>
                <a:sym typeface="Wingdings" panose="05000000000000000000" pitchFamily="2" charset="2"/>
              </a:rPr>
              <a:t> </a:t>
            </a:r>
            <a:r>
              <a:rPr lang="fr-CH" sz="1800" dirty="0" err="1" smtClean="0">
                <a:solidFill>
                  <a:schemeClr val="accent1"/>
                </a:solidFill>
                <a:latin typeface="+mn-lt"/>
                <a:sym typeface="Wingdings" panose="05000000000000000000" pitchFamily="2" charset="2"/>
              </a:rPr>
              <a:t>briefly</a:t>
            </a:r>
            <a:r>
              <a:rPr lang="fr-CH" sz="1800" dirty="0" smtClean="0">
                <a:solidFill>
                  <a:schemeClr val="accent1"/>
                </a:solidFill>
                <a:latin typeface="+mn-lt"/>
                <a:sym typeface="Wingdings" panose="05000000000000000000" pitchFamily="2" charset="2"/>
              </a:rPr>
              <a:t> mention H </a:t>
            </a:r>
            <a:r>
              <a:rPr lang="fr-CH" sz="1800" dirty="0" err="1" smtClean="0">
                <a:solidFill>
                  <a:schemeClr val="accent1"/>
                </a:solidFill>
                <a:latin typeface="+mn-lt"/>
                <a:sym typeface="Wingdings" panose="05000000000000000000" pitchFamily="2" charset="2"/>
              </a:rPr>
              <a:t>width</a:t>
            </a:r>
            <a:r>
              <a:rPr lang="fr-CH" sz="1800" dirty="0" smtClean="0">
                <a:solidFill>
                  <a:schemeClr val="accent1"/>
                </a:solidFill>
                <a:latin typeface="+mn-lt"/>
                <a:sym typeface="Wingdings" panose="05000000000000000000" pitchFamily="2" charset="2"/>
              </a:rPr>
              <a:t>)</a:t>
            </a:r>
            <a:endParaRPr lang="fr-CH" sz="1800" dirty="0">
              <a:solidFill>
                <a:schemeClr val="accent1"/>
              </a:solidFill>
              <a:latin typeface="+mn-lt"/>
            </a:endParaRPr>
          </a:p>
        </p:txBody>
      </p:sp>
    </p:spTree>
    <p:extLst>
      <p:ext uri="{BB962C8B-B14F-4D97-AF65-F5344CB8AC3E}">
        <p14:creationId xmlns:p14="http://schemas.microsoft.com/office/powerpoint/2010/main" val="2431206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61" y="29967"/>
            <a:ext cx="7410748" cy="615616"/>
          </a:xfrm>
        </p:spPr>
        <p:txBody>
          <a:bodyPr>
            <a:normAutofit fontScale="90000"/>
          </a:bodyPr>
          <a:lstStyle/>
          <a:p>
            <a:r>
              <a:rPr lang="en-US" dirty="0" err="1"/>
              <a:t>p</a:t>
            </a:r>
            <a:r>
              <a:rPr lang="en-US" dirty="0" err="1" smtClean="0"/>
              <a:t>p</a:t>
            </a:r>
            <a:r>
              <a:rPr lang="en-US" dirty="0" smtClean="0"/>
              <a:t> collisions / </a:t>
            </a:r>
            <a:r>
              <a:rPr lang="en-US" dirty="0" err="1" smtClean="0"/>
              <a:t>e</a:t>
            </a:r>
            <a:r>
              <a:rPr lang="en-US" baseline="30000" dirty="0" err="1" smtClean="0"/>
              <a:t>+</a:t>
            </a:r>
            <a:r>
              <a:rPr lang="en-US" dirty="0" err="1" smtClean="0"/>
              <a:t>e</a:t>
            </a:r>
            <a:r>
              <a:rPr lang="en-US" baseline="30000" dirty="0" smtClean="0"/>
              <a:t>-</a:t>
            </a:r>
            <a:r>
              <a:rPr lang="en-US" dirty="0" smtClean="0"/>
              <a:t> collisions</a:t>
            </a:r>
            <a:endParaRPr lang="en-US" dirty="0"/>
          </a:p>
        </p:txBody>
      </p:sp>
      <p:sp>
        <p:nvSpPr>
          <p:cNvPr id="7" name="Rectangle 6"/>
          <p:cNvSpPr/>
          <p:nvPr/>
        </p:nvSpPr>
        <p:spPr>
          <a:xfrm>
            <a:off x="3401038" y="2467017"/>
            <a:ext cx="1152925" cy="523220"/>
          </a:xfrm>
          <a:prstGeom prst="rect">
            <a:avLst/>
          </a:prstGeom>
        </p:spPr>
        <p:txBody>
          <a:bodyPr wrap="square">
            <a:spAutoFit/>
          </a:bodyPr>
          <a:lstStyle/>
          <a:p>
            <a:pPr algn="just"/>
            <a:r>
              <a:rPr lang="en-US" b="1" dirty="0" smtClean="0">
                <a:solidFill>
                  <a:schemeClr val="bg1"/>
                </a:solidFill>
                <a:latin typeface="Myriad Pro Light"/>
              </a:rPr>
              <a:t>electron</a:t>
            </a:r>
          </a:p>
          <a:p>
            <a:pPr algn="just"/>
            <a:r>
              <a:rPr lang="en-US" b="1" dirty="0" smtClean="0">
                <a:solidFill>
                  <a:schemeClr val="bg1"/>
                </a:solidFill>
                <a:latin typeface="Myriad Pro Light"/>
              </a:rPr>
              <a:t>positron</a:t>
            </a:r>
            <a:endParaRPr lang="en-US" dirty="0">
              <a:solidFill>
                <a:schemeClr val="bg1"/>
              </a:solidFill>
            </a:endParaRPr>
          </a:p>
        </p:txBody>
      </p:sp>
      <p:sp>
        <p:nvSpPr>
          <p:cNvPr id="52" name="Footer Placeholder 51"/>
          <p:cNvSpPr>
            <a:spLocks noGrp="1"/>
          </p:cNvSpPr>
          <p:nvPr>
            <p:ph type="ftr" sz="quarter" idx="11"/>
          </p:nvPr>
        </p:nvSpPr>
        <p:spPr/>
        <p:txBody>
          <a:bodyPr/>
          <a:lstStyle/>
          <a:p>
            <a:r>
              <a:rPr lang="en-US" smtClean="0"/>
              <a:t>Lucie Linssen, EP seminar, January 24,  2017</a:t>
            </a:r>
            <a:endParaRPr lang="en-US"/>
          </a:p>
        </p:txBody>
      </p:sp>
      <p:sp>
        <p:nvSpPr>
          <p:cNvPr id="55" name="Slide Number Placeholder 54"/>
          <p:cNvSpPr>
            <a:spLocks noGrp="1"/>
          </p:cNvSpPr>
          <p:nvPr>
            <p:ph type="sldNum" sz="quarter" idx="4294967295"/>
          </p:nvPr>
        </p:nvSpPr>
        <p:spPr>
          <a:xfrm>
            <a:off x="6553200" y="6356374"/>
            <a:ext cx="2133600" cy="365125"/>
          </a:xfrm>
          <a:prstGeom prst="rect">
            <a:avLst/>
          </a:prstGeom>
        </p:spPr>
        <p:txBody>
          <a:bodyPr/>
          <a:lstStyle/>
          <a:p>
            <a:fld id="{57C39CEA-1F7B-3444-B605-6C36DF480EDC}" type="slidenum">
              <a:rPr lang="en-US" smtClean="0"/>
              <a:t>13</a:t>
            </a:fld>
            <a:endParaRPr lang="en-US"/>
          </a:p>
        </p:txBody>
      </p:sp>
      <p:graphicFrame>
        <p:nvGraphicFramePr>
          <p:cNvPr id="73" name="Table 72"/>
          <p:cNvGraphicFramePr>
            <a:graphicFrameLocks noGrp="1"/>
          </p:cNvGraphicFramePr>
          <p:nvPr>
            <p:extLst>
              <p:ext uri="{D42A27DB-BD31-4B8C-83A1-F6EECF244321}">
                <p14:modId xmlns:p14="http://schemas.microsoft.com/office/powerpoint/2010/main" val="1400392393"/>
              </p:ext>
            </p:extLst>
          </p:nvPr>
        </p:nvGraphicFramePr>
        <p:xfrm>
          <a:off x="272834" y="3049137"/>
          <a:ext cx="8629866" cy="3381242"/>
        </p:xfrm>
        <a:graphic>
          <a:graphicData uri="http://schemas.openxmlformats.org/drawingml/2006/table">
            <a:tbl>
              <a:tblPr firstRow="1" bandRow="1">
                <a:tableStyleId>{22838BEF-8BB2-4498-84A7-C5851F593DF1}</a:tableStyleId>
              </a:tblPr>
              <a:tblGrid>
                <a:gridCol w="3968966"/>
                <a:gridCol w="4660900"/>
              </a:tblGrid>
              <a:tr h="435223">
                <a:tc>
                  <a:txBody>
                    <a:bodyPr/>
                    <a:lstStyle/>
                    <a:p>
                      <a:pPr algn="ctr"/>
                      <a:r>
                        <a:rPr lang="en-US" sz="1800" dirty="0" smtClean="0"/>
                        <a:t>p-p collisions</a:t>
                      </a:r>
                      <a:endParaRPr lang="en-US" sz="1800" dirty="0">
                        <a:solidFill>
                          <a:srgbClr val="000000"/>
                        </a:solidFill>
                      </a:endParaRPr>
                    </a:p>
                  </a:txBody>
                  <a:tcPr/>
                </a:tc>
                <a:tc>
                  <a:txBody>
                    <a:bodyPr/>
                    <a:lstStyle/>
                    <a:p>
                      <a:pPr algn="ctr"/>
                      <a:r>
                        <a:rPr lang="en-US" sz="1800" dirty="0" err="1" smtClean="0"/>
                        <a:t>e</a:t>
                      </a:r>
                      <a:r>
                        <a:rPr lang="en-US" sz="1800" baseline="30000" dirty="0" err="1" smtClean="0"/>
                        <a:t>+</a:t>
                      </a:r>
                      <a:r>
                        <a:rPr lang="en-US" sz="1800" dirty="0" err="1" smtClean="0"/>
                        <a:t>e</a:t>
                      </a:r>
                      <a:r>
                        <a:rPr lang="en-US" sz="1800" baseline="30000" dirty="0" smtClean="0"/>
                        <a:t>-</a:t>
                      </a:r>
                      <a:r>
                        <a:rPr lang="en-US" sz="1800" dirty="0" smtClean="0"/>
                        <a:t> collisions</a:t>
                      </a:r>
                      <a:endParaRPr lang="en-US" sz="1800" dirty="0">
                        <a:solidFill>
                          <a:schemeClr val="tx1"/>
                        </a:solidFill>
                      </a:endParaRPr>
                    </a:p>
                  </a:txBody>
                  <a:tcPr/>
                </a:tc>
              </a:tr>
              <a:tr h="965838">
                <a:tc>
                  <a:txBody>
                    <a:bodyPr/>
                    <a:lstStyle/>
                    <a:p>
                      <a:r>
                        <a:rPr lang="en-US" sz="1600" b="1" dirty="0" smtClean="0">
                          <a:solidFill>
                            <a:srgbClr val="FF0000"/>
                          </a:solidFill>
                        </a:rPr>
                        <a:t>Proton is compound</a:t>
                      </a:r>
                      <a:r>
                        <a:rPr lang="en-US" sz="1600" b="1" baseline="0" dirty="0" smtClean="0">
                          <a:solidFill>
                            <a:srgbClr val="FF0000"/>
                          </a:solidFill>
                        </a:rPr>
                        <a:t> object</a:t>
                      </a:r>
                    </a:p>
                    <a:p>
                      <a:pPr marL="285750" indent="-285750">
                        <a:buFont typeface="Wingdings" charset="0"/>
                        <a:buChar char="à"/>
                      </a:pPr>
                      <a:r>
                        <a:rPr lang="en-US" sz="1600" baseline="0" dirty="0" smtClean="0">
                          <a:sym typeface="Wingdings"/>
                        </a:rPr>
                        <a:t>Initial state not known event-by-event</a:t>
                      </a:r>
                    </a:p>
                    <a:p>
                      <a:pPr marL="285750" indent="-285750">
                        <a:buFont typeface="Wingdings" charset="0"/>
                        <a:buChar char="à"/>
                      </a:pPr>
                      <a:r>
                        <a:rPr lang="en-US" sz="1600" baseline="0" dirty="0" smtClean="0">
                          <a:solidFill>
                            <a:srgbClr val="0000FF"/>
                          </a:solidFill>
                          <a:sym typeface="Wingdings"/>
                        </a:rPr>
                        <a:t>Limits achievable precision</a:t>
                      </a:r>
                      <a:endParaRPr lang="en-US" sz="1600" dirty="0">
                        <a:solidFill>
                          <a:srgbClr val="0000FF"/>
                        </a:solidFill>
                      </a:endParaRPr>
                    </a:p>
                  </a:txBody>
                  <a:tcPr/>
                </a:tc>
                <a:tc>
                  <a:txBody>
                    <a:bodyPr/>
                    <a:lstStyle/>
                    <a:p>
                      <a:r>
                        <a:rPr lang="en-US" sz="1600" b="1" dirty="0" smtClean="0">
                          <a:solidFill>
                            <a:srgbClr val="FF0000"/>
                          </a:solidFill>
                        </a:rPr>
                        <a:t>e</a:t>
                      </a:r>
                      <a:r>
                        <a:rPr lang="en-US" sz="1600" b="1" baseline="30000" dirty="0" smtClean="0">
                          <a:solidFill>
                            <a:srgbClr val="FF0000"/>
                          </a:solidFill>
                        </a:rPr>
                        <a:t>+</a:t>
                      </a:r>
                      <a:r>
                        <a:rPr lang="en-US" sz="1600" b="1" dirty="0" smtClean="0">
                          <a:solidFill>
                            <a:srgbClr val="FF0000"/>
                          </a:solidFill>
                        </a:rPr>
                        <a:t>/e</a:t>
                      </a:r>
                      <a:r>
                        <a:rPr lang="en-US" sz="1600" b="1" baseline="30000" dirty="0" smtClean="0">
                          <a:solidFill>
                            <a:srgbClr val="FF0000"/>
                          </a:solidFill>
                        </a:rPr>
                        <a:t>-</a:t>
                      </a:r>
                      <a:r>
                        <a:rPr lang="en-US" sz="1600" b="1" dirty="0" smtClean="0">
                          <a:solidFill>
                            <a:srgbClr val="FF0000"/>
                          </a:solidFill>
                        </a:rPr>
                        <a:t> are point-like</a:t>
                      </a:r>
                    </a:p>
                    <a:p>
                      <a:pPr marL="285750" indent="-285750">
                        <a:buFont typeface="Wingdings" charset="0"/>
                        <a:buChar char="à"/>
                      </a:pPr>
                      <a:r>
                        <a:rPr lang="en-US" sz="1600" dirty="0" smtClean="0">
                          <a:sym typeface="Wingdings"/>
                        </a:rPr>
                        <a:t>Initial state well defined</a:t>
                      </a:r>
                      <a:r>
                        <a:rPr lang="en-US" sz="1600" baseline="0" dirty="0" smtClean="0">
                          <a:sym typeface="Wingdings"/>
                        </a:rPr>
                        <a:t> </a:t>
                      </a:r>
                      <a:r>
                        <a:rPr lang="en-US" sz="1600" dirty="0" smtClean="0">
                          <a:sym typeface="Wingdings"/>
                        </a:rPr>
                        <a:t>(√s / </a:t>
                      </a:r>
                      <a:r>
                        <a:rPr lang="en-US" sz="1600" dirty="0" err="1" smtClean="0">
                          <a:sym typeface="Wingdings"/>
                        </a:rPr>
                        <a:t>polarisation</a:t>
                      </a:r>
                      <a:r>
                        <a:rPr lang="en-US" sz="1600" dirty="0" smtClean="0">
                          <a:sym typeface="Wingdings"/>
                        </a:rPr>
                        <a:t>)</a:t>
                      </a:r>
                    </a:p>
                    <a:p>
                      <a:pPr marL="285750" indent="-285750">
                        <a:buFont typeface="Wingdings" charset="0"/>
                        <a:buChar char="à"/>
                      </a:pPr>
                      <a:r>
                        <a:rPr lang="en-US" sz="1600" dirty="0" smtClean="0">
                          <a:solidFill>
                            <a:srgbClr val="0000FF"/>
                          </a:solidFill>
                          <a:sym typeface="Wingdings"/>
                        </a:rPr>
                        <a:t>High</a:t>
                      </a:r>
                      <a:r>
                        <a:rPr lang="en-US" sz="1600" baseline="0" dirty="0" smtClean="0">
                          <a:solidFill>
                            <a:srgbClr val="0000FF"/>
                          </a:solidFill>
                          <a:sym typeface="Wingdings"/>
                        </a:rPr>
                        <a:t>-precision measurements</a:t>
                      </a:r>
                      <a:endParaRPr lang="en-US" sz="1600" dirty="0">
                        <a:solidFill>
                          <a:srgbClr val="0000FF"/>
                        </a:solidFill>
                      </a:endParaRPr>
                    </a:p>
                  </a:txBody>
                  <a:tcPr/>
                </a:tc>
              </a:tr>
              <a:tr h="965838">
                <a:tc>
                  <a:txBody>
                    <a:bodyPr/>
                    <a:lstStyle/>
                    <a:p>
                      <a:r>
                        <a:rPr lang="en-US" sz="1600" b="1" dirty="0" smtClean="0">
                          <a:solidFill>
                            <a:srgbClr val="FF0000"/>
                          </a:solidFill>
                        </a:rPr>
                        <a:t>High rates of QCD backgrounds</a:t>
                      </a:r>
                    </a:p>
                    <a:p>
                      <a:pPr marL="285750" indent="-285750">
                        <a:buFont typeface="Wingdings" charset="0"/>
                        <a:buChar char="à"/>
                      </a:pPr>
                      <a:r>
                        <a:rPr lang="en-US" sz="1600" dirty="0" smtClean="0">
                          <a:sym typeface="Wingdings"/>
                        </a:rPr>
                        <a:t>Complex triggering schemes</a:t>
                      </a:r>
                    </a:p>
                    <a:p>
                      <a:pPr marL="285750" indent="-285750">
                        <a:buFont typeface="Wingdings" charset="0"/>
                        <a:buChar char="à"/>
                      </a:pPr>
                      <a:r>
                        <a:rPr lang="en-US" sz="1600" dirty="0" smtClean="0">
                          <a:sym typeface="Wingdings"/>
                        </a:rPr>
                        <a:t>High levels of radiation</a:t>
                      </a:r>
                      <a:endParaRPr lang="en-US" sz="1600" dirty="0"/>
                    </a:p>
                  </a:txBody>
                  <a:tcPr/>
                </a:tc>
                <a:tc>
                  <a:txBody>
                    <a:bodyPr/>
                    <a:lstStyle/>
                    <a:p>
                      <a:r>
                        <a:rPr lang="en-US" sz="1600" b="1" dirty="0" smtClean="0">
                          <a:solidFill>
                            <a:srgbClr val="FF0000"/>
                          </a:solidFill>
                        </a:rPr>
                        <a:t>Cleaner</a:t>
                      </a:r>
                      <a:r>
                        <a:rPr lang="en-US" sz="1600" b="1" baseline="0" dirty="0" smtClean="0">
                          <a:solidFill>
                            <a:srgbClr val="FF0000"/>
                          </a:solidFill>
                        </a:rPr>
                        <a:t> experimental environment</a:t>
                      </a:r>
                    </a:p>
                    <a:p>
                      <a:pPr marL="285750" indent="-285750">
                        <a:buFont typeface="Wingdings" charset="0"/>
                        <a:buChar char="à"/>
                      </a:pPr>
                      <a:r>
                        <a:rPr lang="en-US" sz="1600" baseline="0" dirty="0" smtClean="0">
                          <a:sym typeface="Wingdings"/>
                        </a:rPr>
                        <a:t>Trigger-less readout</a:t>
                      </a:r>
                    </a:p>
                    <a:p>
                      <a:pPr marL="285750" indent="-285750">
                        <a:buFont typeface="Wingdings" charset="0"/>
                        <a:buChar char="à"/>
                      </a:pPr>
                      <a:r>
                        <a:rPr lang="en-US" sz="1600" baseline="0" dirty="0" smtClean="0">
                          <a:sym typeface="Wingdings"/>
                        </a:rPr>
                        <a:t>Low radiation levels</a:t>
                      </a:r>
                      <a:endParaRPr lang="en-US" sz="1600" baseline="0" dirty="0" smtClean="0">
                        <a:solidFill>
                          <a:srgbClr val="0000FF"/>
                        </a:solidFill>
                        <a:sym typeface="Wingdings"/>
                      </a:endParaRPr>
                    </a:p>
                  </a:txBody>
                  <a:tcPr/>
                </a:tc>
              </a:tr>
              <a:tr h="435223">
                <a:tc>
                  <a:txBody>
                    <a:bodyPr/>
                    <a:lstStyle/>
                    <a:p>
                      <a:r>
                        <a:rPr lang="en-US" sz="1600" dirty="0" smtClean="0"/>
                        <a:t>High cross-sections for </a:t>
                      </a:r>
                      <a:r>
                        <a:rPr lang="en-US" sz="1600" b="1" dirty="0" smtClean="0">
                          <a:solidFill>
                            <a:srgbClr val="FF0000"/>
                          </a:solidFill>
                        </a:rPr>
                        <a:t>colored-states</a:t>
                      </a:r>
                      <a:endParaRPr lang="en-US" sz="1600" b="1" dirty="0">
                        <a:solidFill>
                          <a:srgbClr val="FF0000"/>
                        </a:solidFill>
                      </a:endParaRPr>
                    </a:p>
                  </a:txBody>
                  <a:tcPr/>
                </a:tc>
                <a:tc>
                  <a:txBody>
                    <a:bodyPr/>
                    <a:lstStyle/>
                    <a:p>
                      <a:r>
                        <a:rPr lang="en-US" sz="1600" dirty="0" smtClean="0"/>
                        <a:t>Superior</a:t>
                      </a:r>
                      <a:r>
                        <a:rPr lang="en-US" sz="1600" baseline="0" dirty="0" smtClean="0"/>
                        <a:t> sensitivity for</a:t>
                      </a:r>
                      <a:r>
                        <a:rPr lang="en-US" sz="1600" dirty="0" smtClean="0"/>
                        <a:t> </a:t>
                      </a:r>
                      <a:r>
                        <a:rPr lang="en-US" sz="1600" b="1" dirty="0" smtClean="0">
                          <a:solidFill>
                            <a:srgbClr val="FF0000"/>
                          </a:solidFill>
                        </a:rPr>
                        <a:t>electro-weak states</a:t>
                      </a:r>
                      <a:endParaRPr lang="en-US" sz="1600" b="1" dirty="0">
                        <a:solidFill>
                          <a:srgbClr val="FF0000"/>
                        </a:solidFill>
                      </a:endParaRPr>
                    </a:p>
                  </a:txBody>
                  <a:tcPr/>
                </a:tc>
              </a:tr>
              <a:tr h="435223">
                <a:tc>
                  <a:txBody>
                    <a:bodyPr/>
                    <a:lstStyle/>
                    <a:p>
                      <a:r>
                        <a:rPr lang="en-US" sz="1600" b="0" dirty="0" smtClean="0">
                          <a:solidFill>
                            <a:schemeClr val="tx1"/>
                          </a:solidFill>
                        </a:rPr>
                        <a:t>High</a:t>
                      </a:r>
                      <a:r>
                        <a:rPr lang="en-US" sz="1600" b="0" baseline="0" dirty="0" smtClean="0">
                          <a:solidFill>
                            <a:schemeClr val="tx1"/>
                          </a:solidFill>
                        </a:rPr>
                        <a:t>-energy </a:t>
                      </a:r>
                      <a:r>
                        <a:rPr lang="en-US" sz="1600" b="1" baseline="0" dirty="0" smtClean="0">
                          <a:solidFill>
                            <a:schemeClr val="tx1"/>
                          </a:solidFill>
                        </a:rPr>
                        <a:t>circular</a:t>
                      </a:r>
                      <a:r>
                        <a:rPr lang="en-US" sz="1600" b="0" baseline="0" dirty="0" smtClean="0">
                          <a:solidFill>
                            <a:schemeClr val="tx1"/>
                          </a:solidFill>
                        </a:rPr>
                        <a:t> </a:t>
                      </a:r>
                      <a:r>
                        <a:rPr lang="en-US" sz="1600" b="0" baseline="0" dirty="0" err="1" smtClean="0">
                          <a:solidFill>
                            <a:schemeClr val="tx1"/>
                          </a:solidFill>
                        </a:rPr>
                        <a:t>pp</a:t>
                      </a:r>
                      <a:r>
                        <a:rPr lang="en-US" sz="1600" b="0" baseline="0" dirty="0" smtClean="0">
                          <a:solidFill>
                            <a:schemeClr val="tx1"/>
                          </a:solidFill>
                        </a:rPr>
                        <a:t> colliders feasible</a:t>
                      </a:r>
                      <a:endParaRPr lang="en-US" sz="1600" b="0" dirty="0">
                        <a:solidFill>
                          <a:schemeClr val="tx1"/>
                        </a:solidFill>
                      </a:endParaRPr>
                    </a:p>
                  </a:txBody>
                  <a:tcPr/>
                </a:tc>
                <a:tc>
                  <a:txBody>
                    <a:bodyPr/>
                    <a:lstStyle/>
                    <a:p>
                      <a:r>
                        <a:rPr lang="en-US" sz="1600" b="0" dirty="0" smtClean="0">
                          <a:solidFill>
                            <a:srgbClr val="000000"/>
                          </a:solidFill>
                        </a:rPr>
                        <a:t>High energy (&gt;≈380 GeV)</a:t>
                      </a:r>
                      <a:r>
                        <a:rPr lang="en-US" sz="1600" b="0" baseline="0" dirty="0" smtClean="0">
                          <a:solidFill>
                            <a:srgbClr val="000000"/>
                          </a:solidFill>
                        </a:rPr>
                        <a:t> </a:t>
                      </a:r>
                      <a:r>
                        <a:rPr lang="en-US" sz="1600" b="0" dirty="0" err="1" smtClean="0">
                          <a:solidFill>
                            <a:srgbClr val="000000"/>
                          </a:solidFill>
                        </a:rPr>
                        <a:t>e</a:t>
                      </a:r>
                      <a:r>
                        <a:rPr lang="en-US" sz="1600" b="0" baseline="30000" dirty="0" err="1" smtClean="0">
                          <a:solidFill>
                            <a:srgbClr val="000000"/>
                          </a:solidFill>
                        </a:rPr>
                        <a:t>+</a:t>
                      </a:r>
                      <a:r>
                        <a:rPr lang="en-US" sz="1600" b="0" dirty="0" err="1" smtClean="0">
                          <a:solidFill>
                            <a:srgbClr val="000000"/>
                          </a:solidFill>
                        </a:rPr>
                        <a:t>e</a:t>
                      </a:r>
                      <a:r>
                        <a:rPr lang="en-US" sz="1600" b="0" baseline="30000" dirty="0" smtClean="0">
                          <a:solidFill>
                            <a:srgbClr val="000000"/>
                          </a:solidFill>
                        </a:rPr>
                        <a:t>-</a:t>
                      </a:r>
                      <a:r>
                        <a:rPr lang="en-US" sz="1600" b="0" dirty="0" smtClean="0">
                          <a:solidFill>
                            <a:srgbClr val="000000"/>
                          </a:solidFill>
                        </a:rPr>
                        <a:t> requires</a:t>
                      </a:r>
                      <a:r>
                        <a:rPr lang="en-US" sz="1600" b="0" baseline="0" dirty="0" smtClean="0">
                          <a:solidFill>
                            <a:srgbClr val="000000"/>
                          </a:solidFill>
                        </a:rPr>
                        <a:t> </a:t>
                      </a:r>
                      <a:r>
                        <a:rPr lang="en-US" sz="1600" b="1" baseline="0" dirty="0" smtClean="0">
                          <a:solidFill>
                            <a:srgbClr val="000000"/>
                          </a:solidFill>
                        </a:rPr>
                        <a:t>linear</a:t>
                      </a:r>
                      <a:r>
                        <a:rPr lang="en-US" sz="1600" b="0" baseline="0" dirty="0" smtClean="0">
                          <a:solidFill>
                            <a:srgbClr val="000000"/>
                          </a:solidFill>
                        </a:rPr>
                        <a:t> collider</a:t>
                      </a:r>
                    </a:p>
                    <a:p>
                      <a:r>
                        <a:rPr lang="en-US" sz="1600" b="0" baseline="0" dirty="0" smtClean="0">
                          <a:solidFill>
                            <a:srgbClr val="000000"/>
                          </a:solidFill>
                        </a:rPr>
                        <a:t>High precision </a:t>
                      </a:r>
                      <a:r>
                        <a:rPr lang="en-US" sz="1600" b="0" dirty="0" smtClean="0">
                          <a:solidFill>
                            <a:srgbClr val="000000"/>
                          </a:solidFill>
                        </a:rPr>
                        <a:t>(&lt;≈380 GeV)</a:t>
                      </a:r>
                      <a:r>
                        <a:rPr lang="en-US" sz="1600" b="0" baseline="0" dirty="0" smtClean="0">
                          <a:solidFill>
                            <a:srgbClr val="000000"/>
                          </a:solidFill>
                        </a:rPr>
                        <a:t> best at</a:t>
                      </a:r>
                      <a:r>
                        <a:rPr lang="en-US" sz="1600" b="1" baseline="0" dirty="0" smtClean="0">
                          <a:solidFill>
                            <a:srgbClr val="000000"/>
                          </a:solidFill>
                        </a:rPr>
                        <a:t> circular </a:t>
                      </a:r>
                      <a:r>
                        <a:rPr lang="en-US" sz="1600" b="0" baseline="0" dirty="0" smtClean="0">
                          <a:solidFill>
                            <a:srgbClr val="000000"/>
                          </a:solidFill>
                        </a:rPr>
                        <a:t>collider</a:t>
                      </a:r>
                      <a:endParaRPr lang="en-US" sz="1600" b="0" dirty="0">
                        <a:solidFill>
                          <a:srgbClr val="000000"/>
                        </a:solidFill>
                      </a:endParaRPr>
                    </a:p>
                  </a:txBody>
                  <a:tcPr/>
                </a:tc>
              </a:tr>
            </a:tbl>
          </a:graphicData>
        </a:graphic>
      </p:graphicFrame>
      <p:sp>
        <p:nvSpPr>
          <p:cNvPr id="6" name="Rectangle 5"/>
          <p:cNvSpPr/>
          <p:nvPr/>
        </p:nvSpPr>
        <p:spPr>
          <a:xfrm>
            <a:off x="2703436" y="1294586"/>
            <a:ext cx="1546607" cy="307777"/>
          </a:xfrm>
          <a:prstGeom prst="rect">
            <a:avLst/>
          </a:prstGeom>
        </p:spPr>
        <p:txBody>
          <a:bodyPr wrap="square">
            <a:spAutoFit/>
          </a:bodyPr>
          <a:lstStyle/>
          <a:p>
            <a:pPr algn="just"/>
            <a:r>
              <a:rPr lang="en-US" b="1" dirty="0" smtClean="0">
                <a:solidFill>
                  <a:schemeClr val="bg1"/>
                </a:solidFill>
                <a:latin typeface="Myriad Pro Light"/>
              </a:rPr>
              <a:t>proton</a:t>
            </a:r>
            <a:endParaRPr lang="en-US" dirty="0">
              <a:solidFill>
                <a:schemeClr val="bg1"/>
              </a:solidFill>
            </a:endParaRPr>
          </a:p>
        </p:txBody>
      </p:sp>
      <p:pic>
        <p:nvPicPr>
          <p:cNvPr id="15" name="Picture 14"/>
          <p:cNvPicPr>
            <a:picLocks noChangeAspect="1"/>
          </p:cNvPicPr>
          <p:nvPr/>
        </p:nvPicPr>
        <p:blipFill>
          <a:blip r:embed="rId3"/>
          <a:stretch>
            <a:fillRect/>
          </a:stretch>
        </p:blipFill>
        <p:spPr>
          <a:xfrm>
            <a:off x="5380980" y="909715"/>
            <a:ext cx="2662684" cy="1915687"/>
          </a:xfrm>
          <a:prstGeom prst="rect">
            <a:avLst/>
          </a:prstGeom>
        </p:spPr>
      </p:pic>
      <p:pic>
        <p:nvPicPr>
          <p:cNvPr id="16" name="Picture 15"/>
          <p:cNvPicPr>
            <a:picLocks noChangeAspect="1"/>
          </p:cNvPicPr>
          <p:nvPr/>
        </p:nvPicPr>
        <p:blipFill>
          <a:blip r:embed="rId4"/>
          <a:stretch>
            <a:fillRect/>
          </a:stretch>
        </p:blipFill>
        <p:spPr>
          <a:xfrm>
            <a:off x="972964" y="1010320"/>
            <a:ext cx="2463800" cy="1828800"/>
          </a:xfrm>
          <a:prstGeom prst="rect">
            <a:avLst/>
          </a:prstGeom>
        </p:spPr>
      </p:pic>
    </p:spTree>
    <p:extLst>
      <p:ext uri="{BB962C8B-B14F-4D97-AF65-F5344CB8AC3E}">
        <p14:creationId xmlns:p14="http://schemas.microsoft.com/office/powerpoint/2010/main" val="25904358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31.05.2018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14</a:t>
            </a:fld>
            <a:endParaRPr lang="en-GB">
              <a:solidFill>
                <a:prstClr val="black">
                  <a:tint val="75000"/>
                </a:prstClr>
              </a:solidFill>
            </a:endParaRPr>
          </a:p>
        </p:txBody>
      </p:sp>
      <p:sp>
        <p:nvSpPr>
          <p:cNvPr id="4" name="TextBox 3"/>
          <p:cNvSpPr txBox="1"/>
          <p:nvPr/>
        </p:nvSpPr>
        <p:spPr>
          <a:xfrm>
            <a:off x="337458" y="315710"/>
            <a:ext cx="8441350" cy="5816977"/>
          </a:xfrm>
          <a:prstGeom prst="rect">
            <a:avLst/>
          </a:prstGeom>
          <a:noFill/>
        </p:spPr>
        <p:txBody>
          <a:bodyPr wrap="none" rtlCol="0">
            <a:spAutoFit/>
          </a:bodyPr>
          <a:lstStyle/>
          <a:p>
            <a:r>
              <a:rPr lang="fr-CH" sz="3200" dirty="0" smtClean="0">
                <a:solidFill>
                  <a:srgbClr val="C00000"/>
                </a:solidFill>
                <a:latin typeface="+mn-lt"/>
              </a:rPr>
              <a:t>The </a:t>
            </a:r>
            <a:r>
              <a:rPr lang="fr-CH" sz="3200" dirty="0" err="1" smtClean="0">
                <a:solidFill>
                  <a:srgbClr val="C00000"/>
                </a:solidFill>
                <a:latin typeface="+mn-lt"/>
              </a:rPr>
              <a:t>Physics</a:t>
            </a:r>
            <a:r>
              <a:rPr lang="fr-CH" sz="3200" dirty="0" smtClean="0">
                <a:solidFill>
                  <a:srgbClr val="C00000"/>
                </a:solidFill>
                <a:latin typeface="+mn-lt"/>
              </a:rPr>
              <a:t> </a:t>
            </a:r>
            <a:r>
              <a:rPr lang="fr-CH" sz="3200" dirty="0" err="1" smtClean="0">
                <a:solidFill>
                  <a:srgbClr val="C00000"/>
                </a:solidFill>
                <a:latin typeface="+mn-lt"/>
              </a:rPr>
              <a:t>Landscape</a:t>
            </a:r>
            <a:endParaRPr lang="fr-CH" sz="3200" dirty="0">
              <a:solidFill>
                <a:srgbClr val="C00000"/>
              </a:solidFill>
              <a:latin typeface="+mn-lt"/>
            </a:endParaRPr>
          </a:p>
          <a:p>
            <a:endParaRPr lang="fr-CH" sz="2000" dirty="0" smtClean="0">
              <a:latin typeface="+mn-lt"/>
            </a:endParaRPr>
          </a:p>
          <a:p>
            <a:r>
              <a:rPr lang="fr-CH" sz="2000" dirty="0" smtClean="0">
                <a:latin typeface="+mn-lt"/>
              </a:rPr>
              <a:t>1. </a:t>
            </a:r>
            <a:r>
              <a:rPr lang="fr-CH" sz="2000" dirty="0" err="1" smtClean="0">
                <a:solidFill>
                  <a:srgbClr val="0033CC"/>
                </a:solidFill>
                <a:latin typeface="+mn-lt"/>
              </a:rPr>
              <a:t>we</a:t>
            </a:r>
            <a:r>
              <a:rPr lang="fr-CH" sz="2000" dirty="0" smtClean="0">
                <a:solidFill>
                  <a:srgbClr val="0033CC"/>
                </a:solidFill>
                <a:latin typeface="+mn-lt"/>
              </a:rPr>
              <a:t> know </a:t>
            </a:r>
            <a:r>
              <a:rPr lang="fr-CH" sz="2000" dirty="0" err="1" smtClean="0">
                <a:solidFill>
                  <a:srgbClr val="0033CC"/>
                </a:solidFill>
                <a:latin typeface="+mn-lt"/>
              </a:rPr>
              <a:t>that</a:t>
            </a:r>
            <a:r>
              <a:rPr lang="fr-CH" sz="2000" dirty="0" smtClean="0">
                <a:solidFill>
                  <a:srgbClr val="0033CC"/>
                </a:solidFill>
                <a:latin typeface="+mn-lt"/>
              </a:rPr>
              <a:t> new </a:t>
            </a:r>
            <a:r>
              <a:rPr lang="fr-CH" sz="2000" dirty="0" err="1" smtClean="0">
                <a:solidFill>
                  <a:srgbClr val="0033CC"/>
                </a:solidFill>
                <a:latin typeface="+mn-lt"/>
              </a:rPr>
              <a:t>physics</a:t>
            </a:r>
            <a:r>
              <a:rPr lang="fr-CH" sz="2000" dirty="0" smtClean="0">
                <a:solidFill>
                  <a:srgbClr val="0033CC"/>
                </a:solidFill>
                <a:latin typeface="+mn-lt"/>
              </a:rPr>
              <a:t> </a:t>
            </a:r>
            <a:r>
              <a:rPr lang="fr-CH" sz="2000" dirty="0" err="1" smtClean="0">
                <a:solidFill>
                  <a:srgbClr val="0033CC"/>
                </a:solidFill>
                <a:latin typeface="+mn-lt"/>
              </a:rPr>
              <a:t>beyond</a:t>
            </a:r>
            <a:r>
              <a:rPr lang="fr-CH" sz="2000" dirty="0" smtClean="0">
                <a:solidFill>
                  <a:srgbClr val="0033CC"/>
                </a:solidFill>
                <a:latin typeface="+mn-lt"/>
              </a:rPr>
              <a:t> the SM </a:t>
            </a:r>
            <a:r>
              <a:rPr lang="fr-CH" sz="2000" dirty="0" err="1" smtClean="0">
                <a:solidFill>
                  <a:srgbClr val="0033CC"/>
                </a:solidFill>
                <a:latin typeface="+mn-lt"/>
              </a:rPr>
              <a:t>is</a:t>
            </a:r>
            <a:r>
              <a:rPr lang="fr-CH" sz="2000" dirty="0" smtClean="0">
                <a:solidFill>
                  <a:srgbClr val="0033CC"/>
                </a:solidFill>
                <a:latin typeface="+mn-lt"/>
              </a:rPr>
              <a:t> </a:t>
            </a:r>
            <a:r>
              <a:rPr lang="fr-CH" sz="2000" dirty="0" err="1" smtClean="0">
                <a:solidFill>
                  <a:srgbClr val="0033CC"/>
                </a:solidFill>
                <a:latin typeface="+mn-lt"/>
              </a:rPr>
              <a:t>needed</a:t>
            </a:r>
            <a:r>
              <a:rPr lang="fr-CH" sz="2000" dirty="0">
                <a:solidFill>
                  <a:srgbClr val="0033CC"/>
                </a:solidFill>
                <a:latin typeface="+mn-lt"/>
              </a:rPr>
              <a:t> </a:t>
            </a:r>
            <a:r>
              <a:rPr lang="fr-CH" sz="2000" dirty="0" smtClean="0">
                <a:solidFill>
                  <a:srgbClr val="0033CC"/>
                </a:solidFill>
                <a:latin typeface="+mn-lt"/>
              </a:rPr>
              <a:t> </a:t>
            </a:r>
            <a:r>
              <a:rPr lang="fr-CH" sz="2000" dirty="0" smtClean="0">
                <a:latin typeface="+mn-lt"/>
              </a:rPr>
              <a:t>for </a:t>
            </a:r>
          </a:p>
          <a:p>
            <a:r>
              <a:rPr lang="fr-CH" sz="2000" dirty="0">
                <a:latin typeface="+mn-lt"/>
              </a:rPr>
              <a:t> </a:t>
            </a:r>
            <a:r>
              <a:rPr lang="fr-CH" sz="2000" dirty="0" err="1" smtClean="0">
                <a:latin typeface="+mn-lt"/>
              </a:rPr>
              <a:t>dark</a:t>
            </a:r>
            <a:r>
              <a:rPr lang="fr-CH" sz="2000" dirty="0" smtClean="0">
                <a:latin typeface="+mn-lt"/>
              </a:rPr>
              <a:t> </a:t>
            </a:r>
            <a:r>
              <a:rPr lang="fr-CH" sz="2000" dirty="0" err="1" smtClean="0">
                <a:latin typeface="+mn-lt"/>
              </a:rPr>
              <a:t>matter</a:t>
            </a:r>
            <a:r>
              <a:rPr lang="fr-CH" sz="2000" dirty="0" smtClean="0">
                <a:latin typeface="+mn-lt"/>
              </a:rPr>
              <a:t>, </a:t>
            </a:r>
          </a:p>
          <a:p>
            <a:r>
              <a:rPr lang="fr-CH" sz="2000" dirty="0" smtClean="0">
                <a:latin typeface="+mn-lt"/>
              </a:rPr>
              <a:t> baryon </a:t>
            </a:r>
            <a:r>
              <a:rPr lang="fr-CH" sz="2000" dirty="0" err="1" smtClean="0">
                <a:latin typeface="+mn-lt"/>
              </a:rPr>
              <a:t>asymmetry</a:t>
            </a:r>
            <a:r>
              <a:rPr lang="fr-CH" sz="2000" dirty="0" smtClean="0">
                <a:latin typeface="+mn-lt"/>
              </a:rPr>
              <a:t> of the </a:t>
            </a:r>
            <a:r>
              <a:rPr lang="fr-CH" sz="2000" dirty="0" err="1" smtClean="0">
                <a:latin typeface="+mn-lt"/>
              </a:rPr>
              <a:t>universe</a:t>
            </a:r>
            <a:endParaRPr lang="fr-CH" sz="2000" dirty="0" smtClean="0">
              <a:latin typeface="+mn-lt"/>
            </a:endParaRPr>
          </a:p>
          <a:p>
            <a:r>
              <a:rPr lang="fr-CH" sz="2000" dirty="0">
                <a:latin typeface="+mn-lt"/>
              </a:rPr>
              <a:t> </a:t>
            </a:r>
            <a:r>
              <a:rPr lang="fr-CH" sz="2000" dirty="0" smtClean="0">
                <a:latin typeface="+mn-lt"/>
              </a:rPr>
              <a:t>neutrino masses </a:t>
            </a:r>
          </a:p>
          <a:p>
            <a:r>
              <a:rPr lang="fr-CH" sz="2000" dirty="0">
                <a:latin typeface="+mn-lt"/>
              </a:rPr>
              <a:t> </a:t>
            </a:r>
            <a:r>
              <a:rPr lang="fr-CH" sz="2000" dirty="0" smtClean="0">
                <a:latin typeface="+mn-lt"/>
              </a:rPr>
              <a:t>the </a:t>
            </a:r>
            <a:r>
              <a:rPr lang="fr-CH" sz="2000" dirty="0" err="1" smtClean="0">
                <a:latin typeface="+mn-lt"/>
              </a:rPr>
              <a:t>fact</a:t>
            </a:r>
            <a:r>
              <a:rPr lang="fr-CH" sz="2000" dirty="0" smtClean="0">
                <a:latin typeface="+mn-lt"/>
              </a:rPr>
              <a:t> </a:t>
            </a:r>
            <a:r>
              <a:rPr lang="fr-CH" sz="2000" dirty="0" err="1" smtClean="0">
                <a:latin typeface="+mn-lt"/>
              </a:rPr>
              <a:t>that</a:t>
            </a:r>
            <a:r>
              <a:rPr lang="fr-CH" sz="2000" dirty="0" smtClean="0">
                <a:latin typeface="+mn-lt"/>
              </a:rPr>
              <a:t> </a:t>
            </a:r>
            <a:r>
              <a:rPr lang="fr-CH" sz="2000" dirty="0" err="1" smtClean="0">
                <a:latin typeface="+mn-lt"/>
              </a:rPr>
              <a:t>electron</a:t>
            </a:r>
            <a:r>
              <a:rPr lang="fr-CH" sz="2000" dirty="0" smtClean="0">
                <a:latin typeface="+mn-lt"/>
              </a:rPr>
              <a:t> and proton have the </a:t>
            </a:r>
            <a:r>
              <a:rPr lang="fr-CH" sz="2000" dirty="0" err="1" smtClean="0">
                <a:latin typeface="+mn-lt"/>
              </a:rPr>
              <a:t>same</a:t>
            </a:r>
            <a:r>
              <a:rPr lang="fr-CH" sz="2000" dirty="0" smtClean="0">
                <a:latin typeface="+mn-lt"/>
              </a:rPr>
              <a:t> charge to 10</a:t>
            </a:r>
            <a:r>
              <a:rPr lang="fr-CH" sz="2000" baseline="30000" dirty="0" smtClean="0">
                <a:latin typeface="+mn-lt"/>
              </a:rPr>
              <a:t>-22</a:t>
            </a:r>
            <a:r>
              <a:rPr lang="fr-CH" sz="2000" dirty="0" smtClean="0">
                <a:latin typeface="+mn-lt"/>
              </a:rPr>
              <a:t> </a:t>
            </a:r>
            <a:r>
              <a:rPr lang="fr-CH" sz="2000" dirty="0" err="1" smtClean="0">
                <a:latin typeface="+mn-lt"/>
              </a:rPr>
              <a:t>precision</a:t>
            </a:r>
            <a:r>
              <a:rPr lang="fr-CH" sz="2000" dirty="0" smtClean="0">
                <a:latin typeface="+mn-lt"/>
              </a:rPr>
              <a:t>...</a:t>
            </a:r>
          </a:p>
          <a:p>
            <a:r>
              <a:rPr lang="fr-CH" sz="2000" dirty="0" smtClean="0">
                <a:latin typeface="+mn-lt"/>
              </a:rPr>
              <a:t> and more. </a:t>
            </a:r>
          </a:p>
          <a:p>
            <a:endParaRPr lang="fr-CH" sz="2000" dirty="0">
              <a:latin typeface="+mn-lt"/>
            </a:endParaRPr>
          </a:p>
          <a:p>
            <a:r>
              <a:rPr lang="fr-CH" sz="2000" dirty="0" smtClean="0">
                <a:latin typeface="+mn-lt"/>
              </a:rPr>
              <a:t>2. The Standard Model </a:t>
            </a:r>
            <a:r>
              <a:rPr lang="fr-CH" sz="2000" dirty="0" err="1" smtClean="0">
                <a:solidFill>
                  <a:srgbClr val="0033CC"/>
                </a:solidFill>
                <a:latin typeface="+mn-lt"/>
              </a:rPr>
              <a:t>without</a:t>
            </a:r>
            <a:r>
              <a:rPr lang="fr-CH" sz="2000" dirty="0" smtClean="0">
                <a:solidFill>
                  <a:srgbClr val="0033CC"/>
                </a:solidFill>
                <a:latin typeface="+mn-lt"/>
              </a:rPr>
              <a:t> </a:t>
            </a:r>
            <a:r>
              <a:rPr lang="fr-CH" sz="2000" dirty="0" err="1" smtClean="0">
                <a:solidFill>
                  <a:srgbClr val="0033CC"/>
                </a:solidFill>
                <a:latin typeface="+mn-lt"/>
              </a:rPr>
              <a:t>any</a:t>
            </a:r>
            <a:r>
              <a:rPr lang="fr-CH" sz="2000" dirty="0" smtClean="0">
                <a:solidFill>
                  <a:srgbClr val="0033CC"/>
                </a:solidFill>
                <a:latin typeface="+mn-lt"/>
              </a:rPr>
              <a:t> new </a:t>
            </a:r>
            <a:r>
              <a:rPr lang="fr-CH" sz="2000" dirty="0" err="1" smtClean="0">
                <a:solidFill>
                  <a:srgbClr val="0033CC"/>
                </a:solidFill>
                <a:latin typeface="+mn-lt"/>
              </a:rPr>
              <a:t>particles</a:t>
            </a:r>
            <a:r>
              <a:rPr lang="fr-CH" sz="2000" dirty="0" smtClean="0">
                <a:solidFill>
                  <a:srgbClr val="0033CC"/>
                </a:solidFill>
                <a:latin typeface="+mn-lt"/>
              </a:rPr>
              <a:t> </a:t>
            </a:r>
            <a:r>
              <a:rPr lang="fr-CH" sz="2000" dirty="0" err="1" smtClean="0">
                <a:solidFill>
                  <a:srgbClr val="0033CC"/>
                </a:solidFill>
                <a:latin typeface="+mn-lt"/>
              </a:rPr>
              <a:t>with</a:t>
            </a:r>
            <a:r>
              <a:rPr lang="fr-CH" sz="2000" dirty="0" smtClean="0">
                <a:solidFill>
                  <a:srgbClr val="0033CC"/>
                </a:solidFill>
                <a:latin typeface="+mn-lt"/>
              </a:rPr>
              <a:t> </a:t>
            </a:r>
            <a:r>
              <a:rPr lang="fr-CH" sz="2000" dirty="0" err="1" smtClean="0">
                <a:solidFill>
                  <a:srgbClr val="0033CC"/>
                </a:solidFill>
                <a:latin typeface="+mn-lt"/>
              </a:rPr>
              <a:t>couplings</a:t>
            </a:r>
            <a:r>
              <a:rPr lang="fr-CH" sz="2000" dirty="0" smtClean="0">
                <a:solidFill>
                  <a:srgbClr val="0033CC"/>
                </a:solidFill>
                <a:latin typeface="+mn-lt"/>
              </a:rPr>
              <a:t> .</a:t>
            </a:r>
            <a:r>
              <a:rPr lang="fr-CH" sz="2000" dirty="0" err="1" smtClean="0">
                <a:solidFill>
                  <a:srgbClr val="0033CC"/>
                </a:solidFill>
                <a:latin typeface="+mn-lt"/>
              </a:rPr>
              <a:t>ge</a:t>
            </a:r>
            <a:r>
              <a:rPr lang="fr-CH" sz="2000" dirty="0" smtClean="0">
                <a:solidFill>
                  <a:srgbClr val="0033CC"/>
                </a:solidFill>
                <a:latin typeface="+mn-lt"/>
              </a:rPr>
              <a:t>. the </a:t>
            </a:r>
          </a:p>
          <a:p>
            <a:r>
              <a:rPr lang="fr-CH" sz="2000" dirty="0" err="1" smtClean="0">
                <a:solidFill>
                  <a:srgbClr val="0033CC"/>
                </a:solidFill>
                <a:latin typeface="+mn-lt"/>
              </a:rPr>
              <a:t>weak</a:t>
            </a:r>
            <a:r>
              <a:rPr lang="fr-CH" sz="2000" dirty="0" smtClean="0">
                <a:solidFill>
                  <a:srgbClr val="0033CC"/>
                </a:solidFill>
                <a:latin typeface="+mn-lt"/>
              </a:rPr>
              <a:t> </a:t>
            </a:r>
            <a:r>
              <a:rPr lang="fr-CH" sz="2000" dirty="0" err="1" smtClean="0">
                <a:solidFill>
                  <a:srgbClr val="0033CC"/>
                </a:solidFill>
                <a:latin typeface="+mn-lt"/>
              </a:rPr>
              <a:t>coupling</a:t>
            </a:r>
            <a:r>
              <a:rPr lang="fr-CH" sz="2000" dirty="0" smtClean="0">
                <a:solidFill>
                  <a:srgbClr val="0033CC"/>
                </a:solidFill>
                <a:latin typeface="+mn-lt"/>
              </a:rPr>
              <a:t> </a:t>
            </a:r>
            <a:r>
              <a:rPr lang="fr-CH" sz="2000" dirty="0" err="1" smtClean="0">
                <a:latin typeface="+mn-lt"/>
              </a:rPr>
              <a:t>works</a:t>
            </a:r>
            <a:r>
              <a:rPr lang="fr-CH" sz="2000" dirty="0">
                <a:latin typeface="+mn-lt"/>
              </a:rPr>
              <a:t> </a:t>
            </a:r>
            <a:r>
              <a:rPr lang="fr-CH" sz="2000" dirty="0" err="1" smtClean="0">
                <a:latin typeface="+mn-lt"/>
              </a:rPr>
              <a:t>very</a:t>
            </a:r>
            <a:r>
              <a:rPr lang="fr-CH" sz="2000" dirty="0" smtClean="0">
                <a:latin typeface="+mn-lt"/>
              </a:rPr>
              <a:t> </a:t>
            </a:r>
            <a:r>
              <a:rPr lang="fr-CH" sz="2000" dirty="0" err="1" smtClean="0">
                <a:latin typeface="+mn-lt"/>
              </a:rPr>
              <a:t>well</a:t>
            </a:r>
            <a:r>
              <a:rPr lang="fr-CH" sz="2000" dirty="0" smtClean="0">
                <a:latin typeface="+mn-lt"/>
              </a:rPr>
              <a:t>: </a:t>
            </a:r>
          </a:p>
          <a:p>
            <a:r>
              <a:rPr lang="fr-CH" sz="2000" dirty="0" smtClean="0">
                <a:latin typeface="+mn-lt"/>
              </a:rPr>
              <a:t>-- </a:t>
            </a:r>
            <a:r>
              <a:rPr lang="fr-CH" sz="2000" dirty="0" err="1" smtClean="0">
                <a:latin typeface="+mn-lt"/>
              </a:rPr>
              <a:t>predicted</a:t>
            </a:r>
            <a:r>
              <a:rPr lang="fr-CH" sz="2000" dirty="0" smtClean="0">
                <a:latin typeface="+mn-lt"/>
              </a:rPr>
              <a:t> the top and </a:t>
            </a:r>
            <a:r>
              <a:rPr lang="fr-CH" sz="2000" dirty="0" err="1" smtClean="0">
                <a:latin typeface="+mn-lt"/>
              </a:rPr>
              <a:t>Higgs</a:t>
            </a:r>
            <a:r>
              <a:rPr lang="fr-CH" sz="2000" dirty="0" smtClean="0">
                <a:latin typeface="+mn-lt"/>
              </a:rPr>
              <a:t> masses </a:t>
            </a:r>
            <a:r>
              <a:rPr lang="fr-CH" sz="2000" dirty="0" err="1" smtClean="0">
                <a:latin typeface="+mn-lt"/>
              </a:rPr>
              <a:t>from</a:t>
            </a:r>
            <a:r>
              <a:rPr lang="fr-CH" sz="2000" dirty="0" smtClean="0">
                <a:latin typeface="+mn-lt"/>
              </a:rPr>
              <a:t> </a:t>
            </a:r>
            <a:r>
              <a:rPr lang="fr-CH" sz="2000" dirty="0" err="1" smtClean="0">
                <a:latin typeface="+mn-lt"/>
              </a:rPr>
              <a:t>m</a:t>
            </a:r>
            <a:r>
              <a:rPr lang="fr-CH" sz="2000" baseline="-25000" dirty="0" err="1" smtClean="0">
                <a:latin typeface="+mn-lt"/>
              </a:rPr>
              <a:t>Z</a:t>
            </a:r>
            <a:r>
              <a:rPr lang="fr-CH" sz="2000" dirty="0" smtClean="0">
                <a:latin typeface="+mn-lt"/>
              </a:rPr>
              <a:t> vs m</a:t>
            </a:r>
            <a:r>
              <a:rPr lang="fr-CH" sz="2000" baseline="-25000" dirty="0" smtClean="0">
                <a:latin typeface="+mn-lt"/>
              </a:rPr>
              <a:t>W</a:t>
            </a:r>
            <a:r>
              <a:rPr lang="fr-CH" sz="2000" dirty="0" smtClean="0">
                <a:latin typeface="+mn-lt"/>
              </a:rPr>
              <a:t> vs </a:t>
            </a:r>
            <a:r>
              <a:rPr lang="fr-CH" sz="2000" dirty="0" smtClean="0">
                <a:latin typeface="+mn-lt"/>
                <a:sym typeface="Symbol"/>
              </a:rPr>
              <a:t></a:t>
            </a:r>
            <a:r>
              <a:rPr lang="fr-CH" sz="2000" baseline="-25000" dirty="0" smtClean="0">
                <a:latin typeface="+mn-lt"/>
                <a:sym typeface="Symbol"/>
              </a:rPr>
              <a:t>z</a:t>
            </a:r>
            <a:r>
              <a:rPr lang="fr-CH" sz="2000" dirty="0" smtClean="0">
                <a:latin typeface="+mn-lt"/>
                <a:sym typeface="Symbol"/>
              </a:rPr>
              <a:t> vs sin</a:t>
            </a:r>
            <a:r>
              <a:rPr lang="fr-CH" sz="2000" baseline="30000" dirty="0" smtClean="0">
                <a:latin typeface="+mn-lt"/>
                <a:sym typeface="Symbol"/>
              </a:rPr>
              <a:t>2</a:t>
            </a:r>
            <a:r>
              <a:rPr lang="fr-CH" sz="2000" dirty="0" smtClean="0">
                <a:latin typeface="+mn-lt"/>
                <a:sym typeface="Symbol"/>
              </a:rPr>
              <a:t></a:t>
            </a:r>
            <a:r>
              <a:rPr lang="fr-CH" sz="2000" baseline="30000" dirty="0" smtClean="0">
                <a:latin typeface="+mn-lt"/>
                <a:sym typeface="Symbol"/>
              </a:rPr>
              <a:t>eff</a:t>
            </a:r>
            <a:r>
              <a:rPr lang="fr-CH" sz="2000" baseline="-25000" dirty="0" smtClean="0">
                <a:latin typeface="+mn-lt"/>
                <a:sym typeface="Symbol"/>
              </a:rPr>
              <a:t>W </a:t>
            </a:r>
            <a:r>
              <a:rPr lang="fr-CH" sz="2000" dirty="0" smtClean="0">
                <a:latin typeface="+mn-lt"/>
                <a:sym typeface="Symbol"/>
              </a:rPr>
              <a:t>etc.. </a:t>
            </a:r>
            <a:endParaRPr lang="fr-CH" sz="2000" dirty="0" smtClean="0">
              <a:latin typeface="+mn-lt"/>
            </a:endParaRPr>
          </a:p>
          <a:p>
            <a:r>
              <a:rPr lang="fr-CH" sz="2000" dirty="0" smtClean="0">
                <a:latin typeface="+mn-lt"/>
              </a:rPr>
              <a:t>-- and </a:t>
            </a:r>
            <a:r>
              <a:rPr lang="fr-CH" sz="2000" dirty="0" err="1" smtClean="0">
                <a:latin typeface="+mn-lt"/>
              </a:rPr>
              <a:t>seems</a:t>
            </a:r>
            <a:r>
              <a:rPr lang="fr-CH" sz="2000" dirty="0" smtClean="0">
                <a:latin typeface="+mn-lt"/>
              </a:rPr>
              <a:t> to </a:t>
            </a:r>
            <a:r>
              <a:rPr lang="fr-CH" sz="2000" dirty="0" err="1" smtClean="0">
                <a:latin typeface="+mn-lt"/>
              </a:rPr>
              <a:t>extrapolate</a:t>
            </a:r>
            <a:r>
              <a:rPr lang="fr-CH" sz="2000" dirty="0" smtClean="0">
                <a:latin typeface="+mn-lt"/>
              </a:rPr>
              <a:t> </a:t>
            </a:r>
            <a:r>
              <a:rPr lang="fr-CH" sz="2000" dirty="0" err="1" smtClean="0">
                <a:latin typeface="+mn-lt"/>
              </a:rPr>
              <a:t>smoothly</a:t>
            </a:r>
            <a:r>
              <a:rPr lang="fr-CH" sz="2000" dirty="0" smtClean="0">
                <a:latin typeface="+mn-lt"/>
              </a:rPr>
              <a:t> to the Planck </a:t>
            </a:r>
            <a:r>
              <a:rPr lang="fr-CH" sz="2000" dirty="0" err="1" smtClean="0">
                <a:latin typeface="+mn-lt"/>
              </a:rPr>
              <a:t>scale</a:t>
            </a:r>
            <a:r>
              <a:rPr lang="fr-CH" sz="2000" dirty="0" smtClean="0">
                <a:latin typeface="+mn-lt"/>
              </a:rPr>
              <a:t>.</a:t>
            </a:r>
          </a:p>
          <a:p>
            <a:endParaRPr lang="fr-CH" sz="2000" dirty="0">
              <a:latin typeface="+mn-lt"/>
            </a:endParaRPr>
          </a:p>
          <a:p>
            <a:r>
              <a:rPr lang="fr-CH" sz="2000" dirty="0" smtClean="0">
                <a:latin typeface="+mn-lt"/>
              </a:rPr>
              <a:t>3. </a:t>
            </a:r>
            <a:r>
              <a:rPr lang="fr-CH" sz="2000" dirty="0" err="1" smtClean="0">
                <a:latin typeface="+mn-lt"/>
              </a:rPr>
              <a:t>Fascinating</a:t>
            </a:r>
            <a:r>
              <a:rPr lang="fr-CH" sz="2000" dirty="0" smtClean="0">
                <a:latin typeface="+mn-lt"/>
              </a:rPr>
              <a:t> situation: </a:t>
            </a:r>
            <a:r>
              <a:rPr lang="fr-CH" sz="2000" dirty="0" err="1" smtClean="0">
                <a:latin typeface="+mn-lt"/>
              </a:rPr>
              <a:t>where</a:t>
            </a:r>
            <a:r>
              <a:rPr lang="fr-CH" sz="2000" dirty="0" smtClean="0">
                <a:latin typeface="+mn-lt"/>
              </a:rPr>
              <a:t> to look and </a:t>
            </a:r>
            <a:r>
              <a:rPr lang="fr-CH" sz="2000" dirty="0" err="1" smtClean="0">
                <a:latin typeface="+mn-lt"/>
              </a:rPr>
              <a:t>what</a:t>
            </a:r>
            <a:r>
              <a:rPr lang="fr-CH" sz="2000" dirty="0" smtClean="0">
                <a:latin typeface="+mn-lt"/>
              </a:rPr>
              <a:t> </a:t>
            </a:r>
            <a:r>
              <a:rPr lang="fr-CH" sz="2000" dirty="0" err="1" smtClean="0">
                <a:latin typeface="+mn-lt"/>
              </a:rPr>
              <a:t>will</a:t>
            </a:r>
            <a:r>
              <a:rPr lang="fr-CH" sz="2000" dirty="0" smtClean="0">
                <a:latin typeface="+mn-lt"/>
              </a:rPr>
              <a:t> </a:t>
            </a:r>
            <a:r>
              <a:rPr lang="fr-CH" sz="2000" dirty="0" err="1" smtClean="0">
                <a:latin typeface="+mn-lt"/>
              </a:rPr>
              <a:t>we</a:t>
            </a:r>
            <a:r>
              <a:rPr lang="fr-CH" sz="2000" dirty="0" smtClean="0">
                <a:latin typeface="+mn-lt"/>
              </a:rPr>
              <a:t> </a:t>
            </a:r>
            <a:r>
              <a:rPr lang="fr-CH" sz="2000" dirty="0" err="1" smtClean="0">
                <a:latin typeface="+mn-lt"/>
              </a:rPr>
              <a:t>find</a:t>
            </a:r>
            <a:r>
              <a:rPr lang="fr-CH" sz="2000" dirty="0" smtClean="0">
                <a:latin typeface="+mn-lt"/>
              </a:rPr>
              <a:t>? </a:t>
            </a:r>
          </a:p>
          <a:p>
            <a:endParaRPr lang="fr-CH" sz="2000" dirty="0">
              <a:latin typeface="+mn-lt"/>
            </a:endParaRPr>
          </a:p>
          <a:p>
            <a:r>
              <a:rPr lang="fr-CH" sz="2000" dirty="0" smtClean="0">
                <a:latin typeface="+mn-lt"/>
              </a:rPr>
              <a:t>4. </a:t>
            </a:r>
            <a:r>
              <a:rPr lang="fr-CH" sz="2000" dirty="0" err="1" smtClean="0">
                <a:latin typeface="+mn-lt"/>
              </a:rPr>
              <a:t>search</a:t>
            </a:r>
            <a:r>
              <a:rPr lang="fr-CH" sz="2000" dirty="0" smtClean="0">
                <a:latin typeface="+mn-lt"/>
              </a:rPr>
              <a:t> must continue but </a:t>
            </a:r>
            <a:r>
              <a:rPr lang="fr-CH" sz="2000" dirty="0" err="1" smtClean="0">
                <a:latin typeface="+mn-lt"/>
              </a:rPr>
              <a:t>tools</a:t>
            </a:r>
            <a:r>
              <a:rPr lang="fr-CH" sz="2000" dirty="0" smtClean="0">
                <a:latin typeface="+mn-lt"/>
              </a:rPr>
              <a:t> must </a:t>
            </a:r>
            <a:r>
              <a:rPr lang="fr-CH" sz="2000" dirty="0" err="1" smtClean="0">
                <a:latin typeface="+mn-lt"/>
              </a:rPr>
              <a:t>be</a:t>
            </a:r>
            <a:r>
              <a:rPr lang="fr-CH" sz="2000" dirty="0" smtClean="0">
                <a:latin typeface="+mn-lt"/>
              </a:rPr>
              <a:t> as </a:t>
            </a:r>
            <a:r>
              <a:rPr lang="fr-CH" sz="2000" dirty="0" err="1" smtClean="0">
                <a:latin typeface="+mn-lt"/>
              </a:rPr>
              <a:t>broad</a:t>
            </a:r>
            <a:r>
              <a:rPr lang="fr-CH" sz="2000" dirty="0" smtClean="0">
                <a:latin typeface="+mn-lt"/>
              </a:rPr>
              <a:t> and </a:t>
            </a:r>
            <a:r>
              <a:rPr lang="fr-CH" sz="2000" dirty="0" err="1" smtClean="0">
                <a:latin typeface="+mn-lt"/>
              </a:rPr>
              <a:t>powerful</a:t>
            </a:r>
            <a:r>
              <a:rPr lang="fr-CH" sz="2000" dirty="0" smtClean="0">
                <a:latin typeface="+mn-lt"/>
              </a:rPr>
              <a:t> as possible, </a:t>
            </a:r>
          </a:p>
          <a:p>
            <a:r>
              <a:rPr lang="fr-CH" sz="2000" dirty="0" smtClean="0">
                <a:latin typeface="+mn-lt"/>
              </a:rPr>
              <a:t>as </a:t>
            </a:r>
            <a:r>
              <a:rPr lang="fr-CH" sz="2000" dirty="0" err="1" smtClean="0">
                <a:latin typeface="+mn-lt"/>
              </a:rPr>
              <a:t>there</a:t>
            </a:r>
            <a:r>
              <a:rPr lang="fr-CH" sz="2000" dirty="0" smtClean="0">
                <a:latin typeface="+mn-lt"/>
              </a:rPr>
              <a:t> </a:t>
            </a:r>
            <a:r>
              <a:rPr lang="fr-CH" sz="2000" dirty="0" err="1" smtClean="0">
                <a:latin typeface="+mn-lt"/>
              </a:rPr>
              <a:t>is</a:t>
            </a:r>
            <a:r>
              <a:rPr lang="fr-CH" sz="2000" dirty="0" smtClean="0">
                <a:latin typeface="+mn-lt"/>
              </a:rPr>
              <a:t> </a:t>
            </a:r>
            <a:r>
              <a:rPr lang="fr-CH" sz="2000" dirty="0" smtClean="0">
                <a:solidFill>
                  <a:srgbClr val="0033CC"/>
                </a:solidFill>
                <a:latin typeface="+mn-lt"/>
              </a:rPr>
              <a:t>no </a:t>
            </a:r>
            <a:r>
              <a:rPr lang="fr-CH" sz="2000" dirty="0" err="1" smtClean="0">
                <a:solidFill>
                  <a:srgbClr val="0033CC"/>
                </a:solidFill>
                <a:latin typeface="+mn-lt"/>
              </a:rPr>
              <a:t>precise</a:t>
            </a:r>
            <a:r>
              <a:rPr lang="fr-CH" sz="2000" dirty="0" smtClean="0">
                <a:solidFill>
                  <a:srgbClr val="0033CC"/>
                </a:solidFill>
                <a:latin typeface="+mn-lt"/>
              </a:rPr>
              <a:t> </a:t>
            </a:r>
            <a:r>
              <a:rPr lang="fr-CH" sz="2000" dirty="0" err="1" smtClean="0">
                <a:solidFill>
                  <a:srgbClr val="0033CC"/>
                </a:solidFill>
                <a:latin typeface="+mn-lt"/>
              </a:rPr>
              <a:t>target</a:t>
            </a:r>
            <a:r>
              <a:rPr lang="fr-CH" sz="2000" dirty="0" smtClean="0">
                <a:solidFill>
                  <a:srgbClr val="0033CC"/>
                </a:solidFill>
                <a:latin typeface="+mn-lt"/>
              </a:rPr>
              <a:t>.</a:t>
            </a:r>
          </a:p>
        </p:txBody>
      </p:sp>
    </p:spTree>
    <p:extLst>
      <p:ext uri="{BB962C8B-B14F-4D97-AF65-F5344CB8AC3E}">
        <p14:creationId xmlns:p14="http://schemas.microsoft.com/office/powerpoint/2010/main" val="3178767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15</a:t>
            </a:fld>
            <a:endParaRPr lang="en-GB">
              <a:solidFill>
                <a:prstClr val="black">
                  <a:tint val="75000"/>
                </a:prstClr>
              </a:solidFill>
            </a:endParaRPr>
          </a:p>
        </p:txBody>
      </p:sp>
      <p:pic>
        <p:nvPicPr>
          <p:cNvPr id="5" name="Picture 2" descr="EPS HEP 2013 Stockho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92" y="2214130"/>
            <a:ext cx="7765394" cy="144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5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863" y="191770"/>
            <a:ext cx="7446526" cy="954107"/>
          </a:xfrm>
          <a:prstGeom prst="rect">
            <a:avLst/>
          </a:prstGeom>
          <a:noFill/>
        </p:spPr>
        <p:txBody>
          <a:bodyPr wrap="none" rtlCol="0">
            <a:spAutoFit/>
          </a:bodyPr>
          <a:lstStyle/>
          <a:p>
            <a:r>
              <a:rPr lang="fr-CH" sz="1800" dirty="0" err="1" smtClean="0">
                <a:latin typeface="+mn-lt"/>
              </a:rPr>
              <a:t>At</a:t>
            </a:r>
            <a:r>
              <a:rPr lang="fr-CH" sz="1800" dirty="0" smtClean="0">
                <a:latin typeface="+mn-lt"/>
              </a:rPr>
              <a:t> the moment </a:t>
            </a:r>
            <a:r>
              <a:rPr lang="fr-CH" sz="1800" dirty="0" err="1" smtClean="0">
                <a:latin typeface="+mn-lt"/>
              </a:rPr>
              <a:t>we</a:t>
            </a:r>
            <a:r>
              <a:rPr lang="fr-CH" sz="1800" dirty="0" smtClean="0">
                <a:latin typeface="+mn-lt"/>
              </a:rPr>
              <a:t> do not know for sure </a:t>
            </a:r>
            <a:r>
              <a:rPr lang="fr-CH" sz="1800" dirty="0" err="1" smtClean="0">
                <a:latin typeface="+mn-lt"/>
              </a:rPr>
              <a:t>what</a:t>
            </a:r>
            <a:r>
              <a:rPr lang="fr-CH" sz="1800" dirty="0" smtClean="0">
                <a:latin typeface="+mn-lt"/>
              </a:rPr>
              <a:t> </a:t>
            </a:r>
            <a:r>
              <a:rPr lang="fr-CH" sz="1800" dirty="0" err="1" smtClean="0">
                <a:latin typeface="+mn-lt"/>
              </a:rPr>
              <a:t>is</a:t>
            </a:r>
            <a:r>
              <a:rPr lang="fr-CH" sz="1800" dirty="0" smtClean="0">
                <a:latin typeface="+mn-lt"/>
              </a:rPr>
              <a:t> the </a:t>
            </a:r>
            <a:r>
              <a:rPr lang="fr-CH" sz="1800" dirty="0" err="1" smtClean="0">
                <a:latin typeface="+mn-lt"/>
              </a:rPr>
              <a:t>most</a:t>
            </a:r>
            <a:r>
              <a:rPr lang="fr-CH" sz="1800" dirty="0" smtClean="0">
                <a:latin typeface="+mn-lt"/>
              </a:rPr>
              <a:t> sensible </a:t>
            </a:r>
            <a:r>
              <a:rPr lang="fr-CH" sz="2000" dirty="0" smtClean="0">
                <a:solidFill>
                  <a:srgbClr val="C00000"/>
                </a:solidFill>
                <a:latin typeface="+mn-lt"/>
              </a:rPr>
              <a:t>scenario</a:t>
            </a:r>
          </a:p>
          <a:p>
            <a:endParaRPr lang="fr-CH" sz="1800" dirty="0">
              <a:latin typeface="+mn-lt"/>
            </a:endParaRPr>
          </a:p>
          <a:p>
            <a:r>
              <a:rPr lang="fr-CH" sz="1800" dirty="0" smtClean="0">
                <a:latin typeface="+mn-lt"/>
              </a:rPr>
              <a:t>    </a:t>
            </a:r>
            <a:r>
              <a:rPr lang="fr-CH" sz="1800" b="0" dirty="0" smtClean="0">
                <a:latin typeface="+mn-lt"/>
              </a:rPr>
              <a:t>LHC </a:t>
            </a:r>
            <a:r>
              <a:rPr lang="fr-CH" sz="1800" b="0" dirty="0" err="1" smtClean="0">
                <a:latin typeface="+mn-lt"/>
              </a:rPr>
              <a:t>offered</a:t>
            </a:r>
            <a:r>
              <a:rPr lang="fr-CH" sz="1800" b="0" dirty="0" smtClean="0">
                <a:latin typeface="+mn-lt"/>
              </a:rPr>
              <a:t> 3 possible scenarios:  (</a:t>
            </a:r>
            <a:r>
              <a:rPr lang="fr-CH" sz="1800" b="0" dirty="0" err="1" smtClean="0">
                <a:latin typeface="+mn-lt"/>
              </a:rPr>
              <a:t>could</a:t>
            </a:r>
            <a:r>
              <a:rPr lang="fr-CH" sz="1800" b="0" dirty="0" smtClean="0">
                <a:latin typeface="+mn-lt"/>
              </a:rPr>
              <a:t> not </a:t>
            </a:r>
            <a:r>
              <a:rPr lang="fr-CH" sz="1800" b="0" dirty="0" err="1" smtClean="0">
                <a:latin typeface="+mn-lt"/>
              </a:rPr>
              <a:t>lose</a:t>
            </a:r>
            <a:r>
              <a:rPr lang="fr-CH" sz="1800" b="0" dirty="0" smtClean="0">
                <a:latin typeface="+mn-lt"/>
              </a:rPr>
              <a:t>)</a:t>
            </a:r>
          </a:p>
        </p:txBody>
      </p:sp>
      <p:sp>
        <p:nvSpPr>
          <p:cNvPr id="3" name="Rectangle 2"/>
          <p:cNvSpPr/>
          <p:nvPr/>
        </p:nvSpPr>
        <p:spPr bwMode="auto">
          <a:xfrm>
            <a:off x="326862" y="1299210"/>
            <a:ext cx="1764828" cy="1907261"/>
          </a:xfrm>
          <a:prstGeom prst="rect">
            <a:avLst/>
          </a:prstGeom>
          <a:noFill/>
          <a:ln w="444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CH" sz="1400" b="1" i="0" u="none" strike="noStrike" cap="none" normalizeH="0" baseline="0" dirty="0" err="1" smtClean="0">
                <a:ln>
                  <a:noFill/>
                </a:ln>
                <a:solidFill>
                  <a:srgbClr val="0000FF"/>
                </a:solidFill>
                <a:effectLst/>
                <a:latin typeface="Times New Roman" pitchFamily="18" charset="0"/>
              </a:rPr>
              <a:t>Discover</a:t>
            </a:r>
            <a:r>
              <a:rPr kumimoji="0" lang="fr-CH" sz="1400" b="1" i="0" u="none" strike="noStrike" cap="none" normalizeH="0" baseline="0" dirty="0" smtClean="0">
                <a:ln>
                  <a:noFill/>
                </a:ln>
                <a:solidFill>
                  <a:srgbClr val="0000FF"/>
                </a:solidFill>
                <a:effectLst/>
                <a:latin typeface="Times New Roman" pitchFamily="18" charset="0"/>
              </a:rPr>
              <a:t> </a:t>
            </a:r>
            <a:r>
              <a:rPr kumimoji="0" lang="fr-CH" sz="1400" b="1" i="0" u="none" strike="noStrike" cap="none" normalizeH="0" baseline="0" dirty="0" err="1" smtClean="0">
                <a:ln>
                  <a:noFill/>
                </a:ln>
                <a:solidFill>
                  <a:srgbClr val="0000FF"/>
                </a:solidFill>
                <a:effectLst/>
                <a:latin typeface="Times New Roman" pitchFamily="18" charset="0"/>
              </a:rPr>
              <a:t>that</a:t>
            </a:r>
            <a:r>
              <a:rPr kumimoji="0" lang="fr-CH" sz="1400" b="1" i="0" u="none" strike="noStrike" cap="none" normalizeH="0" baseline="0" dirty="0" smtClean="0">
                <a:ln>
                  <a:noFill/>
                </a:ln>
                <a:solidFill>
                  <a:srgbClr val="0000FF"/>
                </a:solidFill>
                <a:effectLst/>
                <a:latin typeface="Times New Roman" pitchFamily="18" charset="0"/>
              </a:rPr>
              <a:t> </a:t>
            </a:r>
            <a:r>
              <a:rPr kumimoji="0" lang="fr-CH" sz="1400" b="1" i="0" u="none" strike="noStrike" cap="none" normalizeH="0" baseline="0" dirty="0" err="1" smtClean="0">
                <a:ln>
                  <a:noFill/>
                </a:ln>
                <a:solidFill>
                  <a:srgbClr val="0000FF"/>
                </a:solidFill>
                <a:effectLst/>
                <a:latin typeface="Times New Roman" pitchFamily="18" charset="0"/>
              </a:rPr>
              <a:t>there</a:t>
            </a:r>
            <a:r>
              <a:rPr kumimoji="0" lang="fr-CH" sz="1400" b="1" i="0" u="none" strike="noStrike" cap="none" normalizeH="0" dirty="0" smtClean="0">
                <a:ln>
                  <a:noFill/>
                </a:ln>
                <a:solidFill>
                  <a:srgbClr val="0000FF"/>
                </a:solidFill>
                <a:effectLst/>
                <a:latin typeface="Times New Roman" pitchFamily="18" charset="0"/>
              </a:rPr>
              <a:t> </a:t>
            </a:r>
            <a:r>
              <a:rPr kumimoji="0" lang="fr-CH" sz="1400" b="1" i="0" u="none" strike="noStrike" cap="none" normalizeH="0" dirty="0" err="1" smtClean="0">
                <a:ln>
                  <a:noFill/>
                </a:ln>
                <a:solidFill>
                  <a:srgbClr val="0000FF"/>
                </a:solidFill>
                <a:effectLst/>
                <a:latin typeface="Times New Roman" pitchFamily="18" charset="0"/>
              </a:rPr>
              <a:t>is</a:t>
            </a:r>
            <a:r>
              <a:rPr kumimoji="0" lang="fr-CH" sz="1400" b="1" i="0" u="none" strike="noStrike" cap="none" normalizeH="0" baseline="0" dirty="0" smtClean="0">
                <a:ln>
                  <a:noFill/>
                </a:ln>
                <a:solidFill>
                  <a:srgbClr val="0000FF"/>
                </a:solidFill>
                <a:effectLst/>
                <a:latin typeface="Times New Roman" pitchFamily="18" charset="0"/>
              </a:rPr>
              <a:t> </a:t>
            </a:r>
            <a:r>
              <a:rPr kumimoji="0" lang="fr-CH" sz="1400" b="1" i="0" u="none" strike="noStrike" cap="none" normalizeH="0" baseline="0" dirty="0" err="1" smtClean="0">
                <a:ln>
                  <a:noFill/>
                </a:ln>
                <a:solidFill>
                  <a:srgbClr val="0000FF"/>
                </a:solidFill>
                <a:effectLst/>
                <a:latin typeface="Times New Roman" pitchFamily="18" charset="0"/>
              </a:rPr>
              <a:t>nothing</a:t>
            </a:r>
            <a:r>
              <a:rPr kumimoji="0" lang="fr-CH" sz="1400" b="1" i="0" u="none" strike="noStrike" cap="none" normalizeH="0" baseline="0" dirty="0" smtClean="0">
                <a:ln>
                  <a:noFill/>
                </a:ln>
                <a:solidFill>
                  <a:srgbClr val="0000FF"/>
                </a:solidFill>
                <a:effectLst/>
                <a:latin typeface="Times New Roman" pitchFamily="18" charset="0"/>
              </a:rPr>
              <a:t> in </a:t>
            </a:r>
            <a:r>
              <a:rPr kumimoji="0" lang="fr-CH" sz="1400" b="1" i="0" u="none" strike="noStrike" cap="none" normalizeH="0" baseline="0" dirty="0" err="1" smtClean="0">
                <a:ln>
                  <a:noFill/>
                </a:ln>
                <a:solidFill>
                  <a:srgbClr val="0000FF"/>
                </a:solidFill>
                <a:effectLst/>
                <a:latin typeface="Times New Roman" pitchFamily="18" charset="0"/>
              </a:rPr>
              <a:t>this</a:t>
            </a:r>
            <a:r>
              <a:rPr kumimoji="0" lang="fr-CH" sz="1400" b="1" i="0" u="none" strike="noStrike" cap="none" normalizeH="0" baseline="0" dirty="0" smtClean="0">
                <a:ln>
                  <a:noFill/>
                </a:ln>
                <a:solidFill>
                  <a:srgbClr val="0000FF"/>
                </a:solidFill>
                <a:effectLst/>
                <a:latin typeface="Times New Roman" pitchFamily="18" charset="0"/>
              </a:rPr>
              <a:t> </a:t>
            </a:r>
            <a:r>
              <a:rPr kumimoji="0" lang="fr-CH" sz="1400" b="1" i="0" u="none" strike="noStrike" cap="none" normalizeH="0" baseline="0" dirty="0" err="1" smtClean="0">
                <a:ln>
                  <a:noFill/>
                </a:ln>
                <a:solidFill>
                  <a:srgbClr val="0000FF"/>
                </a:solidFill>
                <a:effectLst/>
                <a:latin typeface="Times New Roman" pitchFamily="18" charset="0"/>
              </a:rPr>
              <a:t>energy</a:t>
            </a:r>
            <a:r>
              <a:rPr kumimoji="0" lang="fr-CH" sz="1400" b="1" i="0" u="none" strike="noStrike" cap="none" normalizeH="0" baseline="0" dirty="0" smtClean="0">
                <a:ln>
                  <a:noFill/>
                </a:ln>
                <a:solidFill>
                  <a:srgbClr val="0000FF"/>
                </a:solidFill>
                <a:effectLst/>
                <a:latin typeface="Times New Roman" pitchFamily="18" charset="0"/>
              </a:rPr>
              <a:t> range.</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1400" b="1"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fr-CH" dirty="0" smtClean="0">
                <a:sym typeface="Wingdings" pitchFamily="2" charset="2"/>
              </a:rPr>
              <a:t> </a:t>
            </a:r>
            <a:r>
              <a:rPr lang="fr-CH" dirty="0" smtClean="0"/>
              <a:t>This </a:t>
            </a:r>
            <a:r>
              <a:rPr lang="fr-CH" dirty="0" err="1" smtClean="0"/>
              <a:t>would</a:t>
            </a:r>
            <a:r>
              <a:rPr lang="fr-CH" dirty="0" smtClean="0"/>
              <a:t> have been a </a:t>
            </a:r>
            <a:r>
              <a:rPr lang="fr-CH" dirty="0" err="1" smtClean="0"/>
              <a:t>great</a:t>
            </a:r>
            <a:r>
              <a:rPr lang="fr-CH" dirty="0" smtClean="0"/>
              <a:t> surprise and a </a:t>
            </a:r>
          </a:p>
          <a:p>
            <a:pPr marL="0" marR="0" indent="0" algn="l" defTabSz="914400" rtl="0" eaLnBrk="0" fontAlgn="base" latinLnBrk="0" hangingPunct="0">
              <a:lnSpc>
                <a:spcPct val="100000"/>
              </a:lnSpc>
              <a:spcBef>
                <a:spcPct val="0"/>
              </a:spcBef>
              <a:spcAft>
                <a:spcPct val="0"/>
              </a:spcAft>
              <a:buClrTx/>
              <a:buSzTx/>
              <a:buFontTx/>
              <a:buNone/>
              <a:tabLst/>
            </a:pPr>
            <a:r>
              <a:rPr lang="fr-CH" dirty="0" err="1" smtClean="0">
                <a:solidFill>
                  <a:srgbClr val="C00000"/>
                </a:solidFill>
              </a:rPr>
              <a:t>great</a:t>
            </a:r>
            <a:r>
              <a:rPr lang="fr-CH" dirty="0" smtClean="0">
                <a:solidFill>
                  <a:srgbClr val="C00000"/>
                </a:solidFill>
              </a:rPr>
              <a:t> </a:t>
            </a:r>
            <a:r>
              <a:rPr lang="fr-CH" dirty="0" err="1" smtClean="0">
                <a:solidFill>
                  <a:srgbClr val="C00000"/>
                </a:solidFill>
              </a:rPr>
              <a:t>discovery</a:t>
            </a:r>
            <a:r>
              <a:rPr lang="fr-CH" dirty="0">
                <a:solidFill>
                  <a:srgbClr val="C00000"/>
                </a:solidFill>
              </a:rPr>
              <a:t>!</a:t>
            </a:r>
            <a:endParaRPr kumimoji="0" lang="fr-CH" sz="1400" b="1" i="0" u="none" strike="noStrike" cap="none" normalizeH="0" baseline="0" dirty="0" smtClean="0">
              <a:ln>
                <a:noFill/>
              </a:ln>
              <a:solidFill>
                <a:srgbClr val="C00000"/>
              </a:solidFill>
              <a:effectLst/>
            </a:endParaRPr>
          </a:p>
        </p:txBody>
      </p:sp>
      <p:sp>
        <p:nvSpPr>
          <p:cNvPr id="9" name="Rectangle 8"/>
          <p:cNvSpPr/>
          <p:nvPr/>
        </p:nvSpPr>
        <p:spPr bwMode="auto">
          <a:xfrm>
            <a:off x="3049742" y="1299210"/>
            <a:ext cx="2303308" cy="1493520"/>
          </a:xfrm>
          <a:prstGeom prst="rect">
            <a:avLst/>
          </a:prstGeom>
          <a:noFill/>
          <a:ln w="444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CH" sz="1400" b="1" i="0" u="none" strike="noStrike" cap="none" normalizeH="0" baseline="0" dirty="0" err="1" smtClean="0">
                <a:ln>
                  <a:noFill/>
                </a:ln>
                <a:solidFill>
                  <a:srgbClr val="0000FF"/>
                </a:solidFill>
                <a:effectLst/>
                <a:latin typeface="Times New Roman" pitchFamily="18" charset="0"/>
              </a:rPr>
              <a:t>Discover</a:t>
            </a:r>
            <a:r>
              <a:rPr kumimoji="0" lang="fr-CH" sz="1400" b="1" i="0" u="none" strike="noStrike" cap="none" normalizeH="0" baseline="0" dirty="0" smtClean="0">
                <a:ln>
                  <a:noFill/>
                </a:ln>
                <a:solidFill>
                  <a:srgbClr val="0000FF"/>
                </a:solidFill>
                <a:effectLst/>
                <a:latin typeface="Times New Roman" pitchFamily="18" charset="0"/>
              </a:rPr>
              <a:t> SM </a:t>
            </a:r>
            <a:r>
              <a:rPr kumimoji="0" lang="fr-CH" sz="1400" b="1" i="0" u="none" strike="noStrike" cap="none" normalizeH="0" baseline="0" dirty="0" err="1" smtClean="0">
                <a:ln>
                  <a:noFill/>
                </a:ln>
                <a:solidFill>
                  <a:srgbClr val="0000FF"/>
                </a:solidFill>
                <a:effectLst/>
                <a:latin typeface="Times New Roman" pitchFamily="18" charset="0"/>
              </a:rPr>
              <a:t>Higgs</a:t>
            </a:r>
            <a:r>
              <a:rPr kumimoji="0" lang="fr-CH" sz="1400" b="1" i="0" u="none" strike="noStrike" cap="none" normalizeH="0" baseline="0" dirty="0" smtClean="0">
                <a:ln>
                  <a:noFill/>
                </a:ln>
                <a:solidFill>
                  <a:srgbClr val="0000FF"/>
                </a:solidFill>
                <a:effectLst/>
                <a:latin typeface="Times New Roman" pitchFamily="18" charset="0"/>
              </a:rPr>
              <a:t> Boson </a:t>
            </a:r>
          </a:p>
          <a:p>
            <a:pPr marL="0" marR="0" indent="0" algn="l" defTabSz="914400" rtl="0" eaLnBrk="0" fontAlgn="base" latinLnBrk="0" hangingPunct="0">
              <a:lnSpc>
                <a:spcPct val="100000"/>
              </a:lnSpc>
              <a:spcBef>
                <a:spcPct val="0"/>
              </a:spcBef>
              <a:spcAft>
                <a:spcPct val="0"/>
              </a:spcAft>
              <a:buClrTx/>
              <a:buSzTx/>
              <a:buFontTx/>
              <a:buNone/>
              <a:tabLst/>
            </a:pPr>
            <a:r>
              <a:rPr kumimoji="0" lang="fr-CH" sz="1400" b="1" i="0" u="none" strike="noStrike" cap="none" normalizeH="0" baseline="0" dirty="0" smtClean="0">
                <a:ln>
                  <a:noFill/>
                </a:ln>
                <a:solidFill>
                  <a:srgbClr val="0000FF"/>
                </a:solidFill>
                <a:effectLst/>
                <a:latin typeface="Times New Roman" pitchFamily="18" charset="0"/>
              </a:rPr>
              <a:t>and</a:t>
            </a:r>
            <a:r>
              <a:rPr kumimoji="0" lang="fr-CH" sz="1400" b="1" i="0" u="none" strike="noStrike" cap="none" normalizeH="0" dirty="0" smtClean="0">
                <a:ln>
                  <a:noFill/>
                </a:ln>
                <a:solidFill>
                  <a:srgbClr val="0000FF"/>
                </a:solidFill>
                <a:effectLst/>
                <a:latin typeface="Times New Roman" pitchFamily="18" charset="0"/>
              </a:rPr>
              <a:t> </a:t>
            </a:r>
            <a:r>
              <a:rPr kumimoji="0" lang="fr-CH" sz="1400" b="1" i="0" u="none" strike="noStrike" cap="none" normalizeH="0" dirty="0" err="1" smtClean="0">
                <a:ln>
                  <a:noFill/>
                </a:ln>
                <a:solidFill>
                  <a:srgbClr val="0000FF"/>
                </a:solidFill>
                <a:effectLst/>
                <a:latin typeface="Times New Roman" pitchFamily="18" charset="0"/>
              </a:rPr>
              <a:t>that</a:t>
            </a:r>
            <a:r>
              <a:rPr kumimoji="0" lang="fr-CH" sz="1400" b="1" i="0" u="none" strike="noStrike" cap="none" normalizeH="0" dirty="0" smtClean="0">
                <a:ln>
                  <a:noFill/>
                </a:ln>
                <a:solidFill>
                  <a:srgbClr val="0000FF"/>
                </a:solidFill>
                <a:effectLst/>
                <a:latin typeface="Times New Roman" pitchFamily="18" charset="0"/>
              </a:rPr>
              <a:t> </a:t>
            </a:r>
            <a:r>
              <a:rPr kumimoji="0" lang="fr-CH" sz="1400" b="1" i="0" u="none" strike="noStrike" cap="none" normalizeH="0" dirty="0" err="1" smtClean="0">
                <a:ln>
                  <a:noFill/>
                </a:ln>
                <a:solidFill>
                  <a:srgbClr val="0000FF"/>
                </a:solidFill>
                <a:effectLst/>
                <a:latin typeface="Times New Roman" pitchFamily="18" charset="0"/>
              </a:rPr>
              <a:t>nothing</a:t>
            </a:r>
            <a:r>
              <a:rPr kumimoji="0" lang="fr-CH" sz="1400" b="1" i="0" u="none" strike="noStrike" cap="none" normalizeH="0" dirty="0" smtClean="0">
                <a:ln>
                  <a:noFill/>
                </a:ln>
                <a:solidFill>
                  <a:srgbClr val="0000FF"/>
                </a:solidFill>
                <a:effectLst/>
                <a:latin typeface="Times New Roman" pitchFamily="18" charset="0"/>
              </a:rPr>
              <a:t> </a:t>
            </a:r>
            <a:r>
              <a:rPr kumimoji="0" lang="fr-CH" sz="1400" b="1" i="0" u="none" strike="noStrike" cap="none" normalizeH="0" dirty="0" err="1" smtClean="0">
                <a:ln>
                  <a:noFill/>
                </a:ln>
                <a:solidFill>
                  <a:srgbClr val="0000FF"/>
                </a:solidFill>
                <a:effectLst/>
                <a:latin typeface="Times New Roman" pitchFamily="18" charset="0"/>
              </a:rPr>
              <a:t>else</a:t>
            </a:r>
            <a:r>
              <a:rPr kumimoji="0" lang="fr-CH" sz="1400" b="1" i="0" u="none" strike="noStrike" cap="none" normalizeH="0" dirty="0" smtClean="0">
                <a:ln>
                  <a:noFill/>
                </a:ln>
                <a:solidFill>
                  <a:srgbClr val="0000FF"/>
                </a:solidFill>
                <a:effectLst/>
                <a:latin typeface="Times New Roman" pitchFamily="18" charset="0"/>
              </a:rPr>
              <a:t> </a:t>
            </a:r>
          </a:p>
          <a:p>
            <a:pPr marL="0" marR="0" indent="0" algn="l" defTabSz="914400" rtl="0" eaLnBrk="0" fontAlgn="base" latinLnBrk="0" hangingPunct="0">
              <a:lnSpc>
                <a:spcPct val="100000"/>
              </a:lnSpc>
              <a:spcBef>
                <a:spcPct val="0"/>
              </a:spcBef>
              <a:spcAft>
                <a:spcPct val="0"/>
              </a:spcAft>
              <a:buClrTx/>
              <a:buSzTx/>
              <a:buFontTx/>
              <a:buNone/>
              <a:tabLst/>
            </a:pPr>
            <a:r>
              <a:rPr lang="fr-CH" dirty="0" err="1">
                <a:solidFill>
                  <a:srgbClr val="0000FF"/>
                </a:solidFill>
              </a:rPr>
              <a:t>i</a:t>
            </a:r>
            <a:r>
              <a:rPr lang="fr-CH" dirty="0" err="1" smtClean="0">
                <a:solidFill>
                  <a:srgbClr val="0000FF"/>
                </a:solidFill>
              </a:rPr>
              <a:t>s</a:t>
            </a:r>
            <a:r>
              <a:rPr lang="fr-CH" dirty="0" smtClean="0">
                <a:solidFill>
                  <a:srgbClr val="0000FF"/>
                </a:solidFill>
              </a:rPr>
              <a:t> </a:t>
            </a:r>
            <a:r>
              <a:rPr lang="fr-CH" dirty="0" err="1" smtClean="0">
                <a:solidFill>
                  <a:srgbClr val="0000FF"/>
                </a:solidFill>
              </a:rPr>
              <a:t>within</a:t>
            </a:r>
            <a:r>
              <a:rPr lang="fr-CH" dirty="0" smtClean="0">
                <a:solidFill>
                  <a:srgbClr val="0000FF"/>
                </a:solidFill>
              </a:rPr>
              <a:t> </a:t>
            </a:r>
            <a:r>
              <a:rPr lang="fr-CH" baseline="0" dirty="0" err="1" smtClean="0">
                <a:solidFill>
                  <a:srgbClr val="0000FF"/>
                </a:solidFill>
              </a:rPr>
              <a:t>reach</a:t>
            </a:r>
            <a:endParaRPr lang="fr-CH" baseline="0" dirty="0" smtClean="0">
              <a:solidFill>
                <a:srgbClr val="0000FF"/>
              </a:solidFill>
            </a:endParaRPr>
          </a:p>
          <a:p>
            <a:pPr marL="0" marR="0" indent="0" algn="l" defTabSz="914400" rtl="0" eaLnBrk="0" fontAlgn="base" latinLnBrk="0" hangingPunct="0">
              <a:lnSpc>
                <a:spcPct val="100000"/>
              </a:lnSpc>
              <a:spcBef>
                <a:spcPct val="0"/>
              </a:spcBef>
              <a:spcAft>
                <a:spcPct val="0"/>
              </a:spcAft>
              <a:buClrTx/>
              <a:buSzTx/>
              <a:buFontTx/>
              <a:buNone/>
              <a:tabLst/>
            </a:pPr>
            <a:endParaRPr lang="fr-CH" dirty="0" smtClean="0"/>
          </a:p>
          <a:p>
            <a:pPr marL="285750" marR="0" indent="-285750" algn="l" defTabSz="914400" rtl="0" eaLnBrk="0" fontAlgn="base" latinLnBrk="0" hangingPunct="0">
              <a:lnSpc>
                <a:spcPct val="100000"/>
              </a:lnSpc>
              <a:spcBef>
                <a:spcPct val="0"/>
              </a:spcBef>
              <a:spcAft>
                <a:spcPct val="0"/>
              </a:spcAft>
              <a:buClrTx/>
              <a:buSzTx/>
              <a:buFont typeface="Wingdings"/>
              <a:buChar char="è"/>
              <a:tabLst/>
            </a:pPr>
            <a:r>
              <a:rPr lang="fr-CH" dirty="0" smtClean="0"/>
              <a:t>Most Standard scenario</a:t>
            </a:r>
          </a:p>
          <a:p>
            <a:r>
              <a:rPr lang="fr-CH" dirty="0" err="1">
                <a:solidFill>
                  <a:srgbClr val="C00000"/>
                </a:solidFill>
              </a:rPr>
              <a:t>great</a:t>
            </a:r>
            <a:r>
              <a:rPr lang="fr-CH" dirty="0">
                <a:solidFill>
                  <a:srgbClr val="C00000"/>
                </a:solidFill>
              </a:rPr>
              <a:t> </a:t>
            </a:r>
            <a:r>
              <a:rPr lang="fr-CH" dirty="0" err="1">
                <a:solidFill>
                  <a:srgbClr val="C00000"/>
                </a:solidFill>
              </a:rPr>
              <a:t>discovery</a:t>
            </a:r>
            <a:r>
              <a:rPr lang="fr-CH" dirty="0">
                <a:solidFill>
                  <a:srgbClr val="C00000"/>
                </a:solidFill>
              </a:rPr>
              <a:t>!</a:t>
            </a:r>
            <a:r>
              <a:rPr lang="fr-CH" dirty="0" smtClean="0">
                <a:solidFill>
                  <a:srgbClr val="C00000"/>
                </a:solidFill>
              </a:rPr>
              <a:t> </a:t>
            </a:r>
            <a:endParaRPr lang="fr-CH" baseline="0" dirty="0">
              <a:solidFill>
                <a:srgbClr val="C00000"/>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1400" b="1" i="0" u="none" strike="noStrike" cap="none" normalizeH="0" baseline="0" dirty="0" smtClean="0">
              <a:ln>
                <a:noFill/>
              </a:ln>
              <a:solidFill>
                <a:srgbClr val="0000FF"/>
              </a:solidFill>
              <a:effectLst/>
              <a:latin typeface="Times New Roman" pitchFamily="18" charset="0"/>
            </a:endParaRPr>
          </a:p>
        </p:txBody>
      </p:sp>
      <p:sp>
        <p:nvSpPr>
          <p:cNvPr id="10" name="Rectangle 9"/>
          <p:cNvSpPr/>
          <p:nvPr/>
        </p:nvSpPr>
        <p:spPr bwMode="auto">
          <a:xfrm>
            <a:off x="6280622" y="1370330"/>
            <a:ext cx="1541307" cy="995680"/>
          </a:xfrm>
          <a:prstGeom prst="rect">
            <a:avLst/>
          </a:prstGeom>
          <a:noFill/>
          <a:ln w="444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CH" sz="1400" b="1" i="0" u="none" strike="noStrike" cap="none" normalizeH="0" baseline="0" dirty="0" err="1" smtClean="0">
                <a:ln>
                  <a:noFill/>
                </a:ln>
                <a:solidFill>
                  <a:srgbClr val="0000FF"/>
                </a:solidFill>
                <a:effectLst/>
                <a:latin typeface="Times New Roman" pitchFamily="18" charset="0"/>
              </a:rPr>
              <a:t>Discover</a:t>
            </a:r>
            <a:r>
              <a:rPr kumimoji="0" lang="fr-CH" sz="1400" b="1" i="0" u="none" strike="noStrike" cap="none" normalizeH="0" baseline="0" dirty="0" smtClean="0">
                <a:ln>
                  <a:noFill/>
                </a:ln>
                <a:solidFill>
                  <a:srgbClr val="0000FF"/>
                </a:solidFill>
                <a:effectLst/>
                <a:latin typeface="Times New Roman" pitchFamily="18" charset="0"/>
              </a:rPr>
              <a:t> </a:t>
            </a:r>
            <a:r>
              <a:rPr kumimoji="0" lang="fr-CH" sz="1400" b="1" i="0" u="none" strike="noStrike" cap="none" normalizeH="0" baseline="0" dirty="0" err="1" smtClean="0">
                <a:ln>
                  <a:noFill/>
                </a:ln>
                <a:solidFill>
                  <a:srgbClr val="0000FF"/>
                </a:solidFill>
                <a:effectLst/>
                <a:latin typeface="Times New Roman" pitchFamily="18" charset="0"/>
              </a:rPr>
              <a:t>many</a:t>
            </a:r>
            <a:r>
              <a:rPr kumimoji="0" lang="fr-CH" sz="1400" b="1" i="0" u="none" strike="noStrike" cap="none" normalizeH="0" dirty="0" smtClean="0">
                <a:ln>
                  <a:noFill/>
                </a:ln>
                <a:solidFill>
                  <a:srgbClr val="0000FF"/>
                </a:solidFill>
                <a:effectLst/>
                <a:latin typeface="Times New Roman" pitchFamily="18" charset="0"/>
              </a:rPr>
              <a:t> new </a:t>
            </a:r>
            <a:r>
              <a:rPr kumimoji="0" lang="fr-CH" sz="1400" b="1" i="0" u="none" strike="noStrike" cap="none" normalizeH="0" dirty="0" err="1" smtClean="0">
                <a:ln>
                  <a:noFill/>
                </a:ln>
                <a:solidFill>
                  <a:srgbClr val="0000FF"/>
                </a:solidFill>
                <a:effectLst/>
                <a:latin typeface="Times New Roman" pitchFamily="18" charset="0"/>
              </a:rPr>
              <a:t>effects</a:t>
            </a:r>
            <a:r>
              <a:rPr kumimoji="0" lang="fr-CH" sz="1400" b="1" i="0" u="none" strike="noStrike" cap="none" normalizeH="0" dirty="0" smtClean="0">
                <a:ln>
                  <a:noFill/>
                </a:ln>
                <a:solidFill>
                  <a:srgbClr val="0000FF"/>
                </a:solidFill>
                <a:effectLst/>
                <a:latin typeface="Times New Roman" pitchFamily="18" charset="0"/>
              </a:rPr>
              <a:t> or </a:t>
            </a:r>
            <a:r>
              <a:rPr kumimoji="0" lang="fr-CH" sz="1400" b="1" i="0" u="none" strike="noStrike" cap="none" normalizeH="0" dirty="0" err="1" smtClean="0">
                <a:ln>
                  <a:noFill/>
                </a:ln>
                <a:solidFill>
                  <a:srgbClr val="0000FF"/>
                </a:solidFill>
                <a:effectLst/>
                <a:latin typeface="Times New Roman" pitchFamily="18" charset="0"/>
              </a:rPr>
              <a:t>particles</a:t>
            </a:r>
            <a:r>
              <a:rPr kumimoji="0" lang="fr-CH" sz="1400" b="1" i="0" u="none" strike="noStrike" cap="none" normalizeH="0" dirty="0" smtClean="0">
                <a:ln>
                  <a:noFill/>
                </a:ln>
                <a:solidFill>
                  <a:srgbClr val="0000FF"/>
                </a:solidFill>
                <a:effectLst/>
                <a:latin typeface="Times New Roman" pitchFamily="18" charset="0"/>
              </a:rPr>
              <a:t> </a:t>
            </a:r>
            <a:endParaRPr lang="fr-CH" baseline="0" dirty="0">
              <a:solidFill>
                <a:srgbClr val="0000FF"/>
              </a:solidFill>
            </a:endParaRPr>
          </a:p>
          <a:p>
            <a:r>
              <a:rPr lang="fr-CH" dirty="0" err="1">
                <a:solidFill>
                  <a:srgbClr val="C00000"/>
                </a:solidFill>
              </a:rPr>
              <a:t>great</a:t>
            </a:r>
            <a:r>
              <a:rPr lang="fr-CH" dirty="0">
                <a:solidFill>
                  <a:srgbClr val="C00000"/>
                </a:solidFill>
              </a:rPr>
              <a:t> </a:t>
            </a:r>
            <a:r>
              <a:rPr lang="fr-CH" dirty="0" err="1">
                <a:solidFill>
                  <a:srgbClr val="C00000"/>
                </a:solidFill>
              </a:rPr>
              <a:t>discovery</a:t>
            </a:r>
            <a:r>
              <a:rPr lang="fr-CH" dirty="0">
                <a:solidFill>
                  <a:srgbClr val="C00000"/>
                </a:solidFill>
              </a:rPr>
              <a:t>!</a:t>
            </a:r>
            <a:endParaRPr kumimoji="0" lang="fr-CH" sz="1400" b="1" i="0" u="none" strike="noStrike" cap="none" normalizeH="0" baseline="0" dirty="0" smtClean="0">
              <a:ln>
                <a:noFill/>
              </a:ln>
              <a:solidFill>
                <a:srgbClr val="C00000"/>
              </a:solidFill>
              <a:effectLst/>
            </a:endParaRPr>
          </a:p>
        </p:txBody>
      </p:sp>
      <p:sp>
        <p:nvSpPr>
          <p:cNvPr id="4" name="TextBox 3"/>
          <p:cNvSpPr txBox="1"/>
          <p:nvPr/>
        </p:nvSpPr>
        <p:spPr>
          <a:xfrm>
            <a:off x="891721" y="3253670"/>
            <a:ext cx="635110" cy="461665"/>
          </a:xfrm>
          <a:prstGeom prst="rect">
            <a:avLst/>
          </a:prstGeom>
          <a:noFill/>
        </p:spPr>
        <p:txBody>
          <a:bodyPr wrap="none" rtlCol="0">
            <a:spAutoFit/>
          </a:bodyPr>
          <a:lstStyle/>
          <a:p>
            <a:r>
              <a:rPr lang="fr-CH" sz="2400" dirty="0" smtClean="0">
                <a:solidFill>
                  <a:srgbClr val="C00000"/>
                </a:solidFill>
                <a:latin typeface="+mn-lt"/>
              </a:rPr>
              <a:t>NO</a:t>
            </a:r>
          </a:p>
        </p:txBody>
      </p:sp>
      <p:sp>
        <p:nvSpPr>
          <p:cNvPr id="5" name="TextBox 4"/>
          <p:cNvSpPr txBox="1"/>
          <p:nvPr/>
        </p:nvSpPr>
        <p:spPr>
          <a:xfrm>
            <a:off x="3049742" y="3294142"/>
            <a:ext cx="2480166" cy="369332"/>
          </a:xfrm>
          <a:prstGeom prst="rect">
            <a:avLst/>
          </a:prstGeom>
          <a:noFill/>
        </p:spPr>
        <p:txBody>
          <a:bodyPr wrap="none" rtlCol="0">
            <a:spAutoFit/>
          </a:bodyPr>
          <a:lstStyle/>
          <a:p>
            <a:r>
              <a:rPr lang="fr-CH" sz="1800" u="sng" dirty="0" smtClean="0">
                <a:latin typeface="+mn-lt"/>
              </a:rPr>
              <a:t>So far </a:t>
            </a:r>
            <a:r>
              <a:rPr lang="fr-CH" sz="1800" u="sng" dirty="0" err="1" smtClean="0">
                <a:latin typeface="+mn-lt"/>
              </a:rPr>
              <a:t>we</a:t>
            </a:r>
            <a:r>
              <a:rPr lang="fr-CH" sz="1800" u="sng" dirty="0" smtClean="0">
                <a:latin typeface="+mn-lt"/>
              </a:rPr>
              <a:t> are </a:t>
            </a:r>
            <a:r>
              <a:rPr lang="fr-CH" sz="1800" u="sng" dirty="0" err="1" smtClean="0">
                <a:latin typeface="+mn-lt"/>
              </a:rPr>
              <a:t>here</a:t>
            </a:r>
            <a:r>
              <a:rPr lang="fr-CH" sz="1800" u="sng" dirty="0" smtClean="0">
                <a:latin typeface="+mn-lt"/>
              </a:rPr>
              <a:t> </a:t>
            </a:r>
          </a:p>
        </p:txBody>
      </p:sp>
      <p:sp>
        <p:nvSpPr>
          <p:cNvPr id="11" name="TextBox 10"/>
          <p:cNvSpPr txBox="1"/>
          <p:nvPr/>
        </p:nvSpPr>
        <p:spPr>
          <a:xfrm>
            <a:off x="6401035" y="3206471"/>
            <a:ext cx="1926297" cy="646331"/>
          </a:xfrm>
          <a:prstGeom prst="rect">
            <a:avLst/>
          </a:prstGeom>
          <a:noFill/>
        </p:spPr>
        <p:txBody>
          <a:bodyPr wrap="none" rtlCol="0">
            <a:spAutoFit/>
          </a:bodyPr>
          <a:lstStyle/>
          <a:p>
            <a:r>
              <a:rPr lang="fr-CH" sz="1800" dirty="0" err="1" smtClean="0">
                <a:latin typeface="+mn-lt"/>
              </a:rPr>
              <a:t>Keep</a:t>
            </a:r>
            <a:r>
              <a:rPr lang="fr-CH" sz="1800" dirty="0" smtClean="0">
                <a:latin typeface="+mn-lt"/>
              </a:rPr>
              <a:t> </a:t>
            </a:r>
            <a:r>
              <a:rPr lang="fr-CH" sz="1800" dirty="0" err="1" smtClean="0">
                <a:latin typeface="+mn-lt"/>
              </a:rPr>
              <a:t>looking</a:t>
            </a:r>
            <a:r>
              <a:rPr lang="fr-CH" sz="1800" dirty="0" smtClean="0">
                <a:latin typeface="+mn-lt"/>
              </a:rPr>
              <a:t> </a:t>
            </a:r>
          </a:p>
          <a:p>
            <a:r>
              <a:rPr lang="fr-CH" sz="1800" dirty="0" smtClean="0">
                <a:latin typeface="+mn-lt"/>
              </a:rPr>
              <a:t>in 13/14 </a:t>
            </a:r>
            <a:r>
              <a:rPr lang="fr-CH" sz="1800" dirty="0" err="1" smtClean="0">
                <a:latin typeface="+mn-lt"/>
              </a:rPr>
              <a:t>TeV</a:t>
            </a:r>
            <a:r>
              <a:rPr lang="fr-CH" sz="1800" dirty="0" smtClean="0">
                <a:latin typeface="+mn-lt"/>
              </a:rPr>
              <a:t> data!</a:t>
            </a:r>
          </a:p>
        </p:txBody>
      </p:sp>
      <p:sp>
        <p:nvSpPr>
          <p:cNvPr id="12" name="TextBox 11"/>
          <p:cNvSpPr txBox="1"/>
          <p:nvPr/>
        </p:nvSpPr>
        <p:spPr>
          <a:xfrm>
            <a:off x="4668756" y="4398010"/>
            <a:ext cx="2513830" cy="461665"/>
          </a:xfrm>
          <a:prstGeom prst="rect">
            <a:avLst/>
          </a:prstGeom>
          <a:noFill/>
          <a:ln w="57150">
            <a:solidFill>
              <a:srgbClr val="0033CC"/>
            </a:solidFill>
          </a:ln>
        </p:spPr>
        <p:txBody>
          <a:bodyPr wrap="none" rtlCol="0">
            <a:spAutoFit/>
          </a:bodyPr>
          <a:lstStyle/>
          <a:p>
            <a:r>
              <a:rPr lang="fr-CH" sz="2400" dirty="0" err="1" smtClean="0">
                <a:latin typeface="+mn-lt"/>
              </a:rPr>
              <a:t>Answer</a:t>
            </a:r>
            <a:r>
              <a:rPr lang="fr-CH" sz="2400" dirty="0" smtClean="0">
                <a:latin typeface="+mn-lt"/>
              </a:rPr>
              <a:t> in 2018</a:t>
            </a:r>
          </a:p>
        </p:txBody>
      </p:sp>
      <p:cxnSp>
        <p:nvCxnSpPr>
          <p:cNvPr id="14" name="Straight Arrow Connector 13"/>
          <p:cNvCxnSpPr/>
          <p:nvPr/>
        </p:nvCxnSpPr>
        <p:spPr bwMode="auto">
          <a:xfrm>
            <a:off x="4469130" y="3761502"/>
            <a:ext cx="1060778" cy="575548"/>
          </a:xfrm>
          <a:prstGeom prst="straightConnector1">
            <a:avLst/>
          </a:prstGeom>
          <a:noFill/>
          <a:ln w="44450" cap="flat" cmpd="sng" algn="ctr">
            <a:solidFill>
              <a:srgbClr val="00B0F0"/>
            </a:solidFill>
            <a:prstDash val="solid"/>
            <a:round/>
            <a:headEnd type="none" w="med" len="med"/>
            <a:tailEnd type="arrow"/>
          </a:ln>
          <a:effectLst/>
        </p:spPr>
      </p:cxnSp>
      <p:cxnSp>
        <p:nvCxnSpPr>
          <p:cNvPr id="16" name="Straight Arrow Connector 15"/>
          <p:cNvCxnSpPr/>
          <p:nvPr/>
        </p:nvCxnSpPr>
        <p:spPr bwMode="auto">
          <a:xfrm flipH="1">
            <a:off x="6094730" y="3900001"/>
            <a:ext cx="762000" cy="437049"/>
          </a:xfrm>
          <a:prstGeom prst="straightConnector1">
            <a:avLst/>
          </a:prstGeom>
          <a:noFill/>
          <a:ln w="44450" cap="flat" cmpd="sng" algn="ctr">
            <a:solidFill>
              <a:srgbClr val="00B0F0"/>
            </a:solidFill>
            <a:prstDash val="solid"/>
            <a:round/>
            <a:headEnd type="none" w="med" len="med"/>
            <a:tailEnd type="arrow"/>
          </a:ln>
          <a:effectLst/>
        </p:spPr>
      </p:cxnSp>
      <p:cxnSp>
        <p:nvCxnSpPr>
          <p:cNvPr id="18" name="Straight Arrow Connector 17"/>
          <p:cNvCxnSpPr/>
          <p:nvPr/>
        </p:nvCxnSpPr>
        <p:spPr bwMode="auto">
          <a:xfrm flipH="1">
            <a:off x="4668756" y="4966970"/>
            <a:ext cx="861152" cy="335280"/>
          </a:xfrm>
          <a:prstGeom prst="straightConnector1">
            <a:avLst/>
          </a:prstGeom>
          <a:noFill/>
          <a:ln w="44450" cap="flat" cmpd="sng" algn="ctr">
            <a:solidFill>
              <a:srgbClr val="00B050"/>
            </a:solidFill>
            <a:prstDash val="solid"/>
            <a:round/>
            <a:headEnd type="none" w="med" len="med"/>
            <a:tailEnd type="arrow"/>
          </a:ln>
          <a:effectLst/>
        </p:spPr>
      </p:cxnSp>
      <p:cxnSp>
        <p:nvCxnSpPr>
          <p:cNvPr id="19" name="Straight Arrow Connector 18"/>
          <p:cNvCxnSpPr/>
          <p:nvPr/>
        </p:nvCxnSpPr>
        <p:spPr bwMode="auto">
          <a:xfrm>
            <a:off x="6094730" y="4966970"/>
            <a:ext cx="956545" cy="335280"/>
          </a:xfrm>
          <a:prstGeom prst="straightConnector1">
            <a:avLst/>
          </a:prstGeom>
          <a:noFill/>
          <a:ln w="44450" cap="flat" cmpd="sng" algn="ctr">
            <a:solidFill>
              <a:srgbClr val="00B050"/>
            </a:solidFill>
            <a:prstDash val="solid"/>
            <a:round/>
            <a:headEnd type="none" w="med" len="med"/>
            <a:tailEnd type="arrow"/>
          </a:ln>
          <a:effectLst/>
        </p:spPr>
      </p:cxnSp>
      <p:sp>
        <p:nvSpPr>
          <p:cNvPr id="24" name="TextBox 23"/>
          <p:cNvSpPr txBox="1"/>
          <p:nvPr/>
        </p:nvSpPr>
        <p:spPr>
          <a:xfrm>
            <a:off x="3011805" y="5442704"/>
            <a:ext cx="1745991" cy="369332"/>
          </a:xfrm>
          <a:prstGeom prst="rect">
            <a:avLst/>
          </a:prstGeom>
          <a:noFill/>
          <a:ln w="57150">
            <a:solidFill>
              <a:srgbClr val="00B050"/>
            </a:solidFill>
          </a:ln>
        </p:spPr>
        <p:txBody>
          <a:bodyPr wrap="none" rtlCol="0">
            <a:spAutoFit/>
          </a:bodyPr>
          <a:lstStyle/>
          <a:p>
            <a:r>
              <a:rPr lang="fr-CH" sz="1800" dirty="0" smtClean="0">
                <a:latin typeface="+mn-lt"/>
              </a:rPr>
              <a:t>High </a:t>
            </a:r>
            <a:r>
              <a:rPr lang="fr-CH" sz="1800" dirty="0" err="1" smtClean="0">
                <a:latin typeface="+mn-lt"/>
              </a:rPr>
              <a:t>precision</a:t>
            </a:r>
            <a:endParaRPr lang="fr-CH" sz="1800" dirty="0" smtClean="0">
              <a:latin typeface="+mn-lt"/>
            </a:endParaRPr>
          </a:p>
        </p:txBody>
      </p:sp>
      <p:sp>
        <p:nvSpPr>
          <p:cNvPr id="25" name="TextBox 24"/>
          <p:cNvSpPr txBox="1"/>
          <p:nvPr/>
        </p:nvSpPr>
        <p:spPr>
          <a:xfrm>
            <a:off x="6732270" y="5452864"/>
            <a:ext cx="1376211" cy="369332"/>
          </a:xfrm>
          <a:prstGeom prst="rect">
            <a:avLst/>
          </a:prstGeom>
          <a:noFill/>
          <a:ln w="57150">
            <a:solidFill>
              <a:srgbClr val="00B050"/>
            </a:solidFill>
          </a:ln>
        </p:spPr>
        <p:txBody>
          <a:bodyPr wrap="none" rtlCol="0">
            <a:spAutoFit/>
          </a:bodyPr>
          <a:lstStyle/>
          <a:p>
            <a:r>
              <a:rPr lang="fr-CH" sz="1800" dirty="0" smtClean="0">
                <a:latin typeface="+mn-lt"/>
              </a:rPr>
              <a:t>High </a:t>
            </a:r>
            <a:r>
              <a:rPr lang="fr-CH" sz="1800" dirty="0" err="1" smtClean="0">
                <a:latin typeface="+mn-lt"/>
              </a:rPr>
              <a:t>energy</a:t>
            </a:r>
            <a:r>
              <a:rPr lang="fr-CH" sz="1800" dirty="0" smtClean="0">
                <a:latin typeface="+mn-lt"/>
              </a:rPr>
              <a:t> </a:t>
            </a:r>
          </a:p>
        </p:txBody>
      </p:sp>
      <p:cxnSp>
        <p:nvCxnSpPr>
          <p:cNvPr id="7" name="Straight Arrow Connector 6"/>
          <p:cNvCxnSpPr>
            <a:stCxn id="9" idx="2"/>
          </p:cNvCxnSpPr>
          <p:nvPr/>
        </p:nvCxnSpPr>
        <p:spPr bwMode="auto">
          <a:xfrm>
            <a:off x="4201396" y="2792730"/>
            <a:ext cx="0" cy="46094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8" name="TextBox 7"/>
          <p:cNvSpPr txBox="1"/>
          <p:nvPr/>
        </p:nvSpPr>
        <p:spPr>
          <a:xfrm>
            <a:off x="5425529" y="3258304"/>
            <a:ext cx="811441" cy="369332"/>
          </a:xfrm>
          <a:prstGeom prst="rect">
            <a:avLst/>
          </a:prstGeom>
          <a:noFill/>
        </p:spPr>
        <p:txBody>
          <a:bodyPr wrap="none" rtlCol="0">
            <a:spAutoFit/>
          </a:bodyPr>
          <a:lstStyle/>
          <a:p>
            <a:r>
              <a:rPr lang="fr-CH" sz="1800" dirty="0">
                <a:latin typeface="+mn-lt"/>
              </a:rPr>
              <a:t>But….</a:t>
            </a:r>
          </a:p>
        </p:txBody>
      </p:sp>
      <p:sp>
        <p:nvSpPr>
          <p:cNvPr id="13" name="TextBox 12"/>
          <p:cNvSpPr txBox="1"/>
          <p:nvPr/>
        </p:nvSpPr>
        <p:spPr>
          <a:xfrm>
            <a:off x="4469130" y="5939056"/>
            <a:ext cx="2314736" cy="523220"/>
          </a:xfrm>
          <a:prstGeom prst="rect">
            <a:avLst/>
          </a:prstGeom>
          <a:noFill/>
        </p:spPr>
        <p:txBody>
          <a:bodyPr wrap="none" rtlCol="0">
            <a:spAutoFit/>
          </a:bodyPr>
          <a:lstStyle/>
          <a:p>
            <a:r>
              <a:rPr lang="fr-CH" sz="2800" dirty="0" smtClean="0">
                <a:solidFill>
                  <a:srgbClr val="C00000"/>
                </a:solidFill>
                <a:latin typeface="Calibri" pitchFamily="34" charset="0"/>
                <a:cs typeface="Calibri" pitchFamily="34" charset="0"/>
              </a:rPr>
              <a:t>BE PREPARED!</a:t>
            </a:r>
            <a:endParaRPr lang="fr-CH" dirty="0"/>
          </a:p>
        </p:txBody>
      </p:sp>
      <p:sp>
        <p:nvSpPr>
          <p:cNvPr id="15" name="TextBox 14"/>
          <p:cNvSpPr txBox="1"/>
          <p:nvPr/>
        </p:nvSpPr>
        <p:spPr>
          <a:xfrm>
            <a:off x="1447800" y="4336455"/>
            <a:ext cx="2864374" cy="584775"/>
          </a:xfrm>
          <a:prstGeom prst="rect">
            <a:avLst/>
          </a:prstGeom>
          <a:solidFill>
            <a:srgbClr val="E5F3EE"/>
          </a:solidFill>
          <a:ln w="28575">
            <a:solidFill>
              <a:srgbClr val="FF0000"/>
            </a:solidFill>
          </a:ln>
        </p:spPr>
        <p:txBody>
          <a:bodyPr wrap="none" rtlCol="0">
            <a:spAutoFit/>
          </a:bodyPr>
          <a:lstStyle/>
          <a:p>
            <a:r>
              <a:rPr lang="fr-CH" sz="1600" dirty="0" err="1" smtClean="0"/>
              <a:t>Also</a:t>
            </a:r>
            <a:r>
              <a:rPr lang="fr-CH" sz="1600" dirty="0" smtClean="0"/>
              <a:t>: </a:t>
            </a:r>
            <a:r>
              <a:rPr lang="fr-CH" sz="1600" dirty="0" err="1" smtClean="0"/>
              <a:t>understand</a:t>
            </a:r>
            <a:r>
              <a:rPr lang="fr-CH" sz="1600" dirty="0"/>
              <a:t> </a:t>
            </a:r>
            <a:r>
              <a:rPr lang="fr-CH" sz="1600" dirty="0" err="1" smtClean="0"/>
              <a:t>scaling</a:t>
            </a:r>
            <a:r>
              <a:rPr lang="fr-CH" sz="1600" dirty="0" smtClean="0"/>
              <a:t> </a:t>
            </a:r>
          </a:p>
          <a:p>
            <a:r>
              <a:rPr lang="fr-CH" sz="1600" dirty="0" smtClean="0"/>
              <a:t>of LHC </a:t>
            </a:r>
            <a:r>
              <a:rPr lang="fr-CH" sz="1600" dirty="0" err="1" smtClean="0"/>
              <a:t>errors</a:t>
            </a:r>
            <a:r>
              <a:rPr lang="fr-CH" sz="1600" dirty="0" smtClean="0"/>
              <a:t> </a:t>
            </a:r>
            <a:r>
              <a:rPr lang="fr-CH" sz="1600" dirty="0" err="1" smtClean="0"/>
              <a:t>with</a:t>
            </a:r>
            <a:r>
              <a:rPr lang="fr-CH" sz="1600" dirty="0" smtClean="0"/>
              <a:t> </a:t>
            </a:r>
            <a:r>
              <a:rPr lang="fr-CH" sz="1600" dirty="0" err="1" smtClean="0"/>
              <a:t>luminosity</a:t>
            </a:r>
            <a:endParaRPr lang="fr-CH" sz="1600" dirty="0"/>
          </a:p>
        </p:txBody>
      </p:sp>
      <p:cxnSp>
        <p:nvCxnSpPr>
          <p:cNvPr id="20" name="Straight Arrow Connector 19"/>
          <p:cNvCxnSpPr/>
          <p:nvPr/>
        </p:nvCxnSpPr>
        <p:spPr>
          <a:xfrm>
            <a:off x="4050126" y="4598065"/>
            <a:ext cx="532760" cy="0"/>
          </a:xfrm>
          <a:prstGeom prst="straightConnector1">
            <a:avLst/>
          </a:prstGeom>
          <a:noFill/>
          <a:ln w="44450" cap="flat" cmpd="sng" algn="ctr">
            <a:solidFill>
              <a:srgbClr val="00B0F0"/>
            </a:solidFill>
            <a:prstDash val="solid"/>
            <a:round/>
            <a:headEnd type="none" w="med" len="med"/>
            <a:tailEnd type="arrow"/>
          </a:ln>
          <a:effectLst/>
        </p:spPr>
      </p:cxnSp>
    </p:spTree>
    <p:extLst>
      <p:ext uri="{BB962C8B-B14F-4D97-AF65-F5344CB8AC3E}">
        <p14:creationId xmlns:p14="http://schemas.microsoft.com/office/powerpoint/2010/main" val="121789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r="-183"/>
          <a:stretch/>
        </p:blipFill>
        <p:spPr>
          <a:xfrm>
            <a:off x="4355976" y="933276"/>
            <a:ext cx="4896000" cy="5184992"/>
          </a:xfrm>
          <a:prstGeom prst="rect">
            <a:avLst/>
          </a:prstGeom>
        </p:spPr>
      </p:pic>
      <p:sp>
        <p:nvSpPr>
          <p:cNvPr id="7" name="TextBox 6"/>
          <p:cNvSpPr txBox="1"/>
          <p:nvPr/>
        </p:nvSpPr>
        <p:spPr>
          <a:xfrm>
            <a:off x="3" y="9946"/>
            <a:ext cx="9143999" cy="923330"/>
          </a:xfrm>
          <a:prstGeom prst="rect">
            <a:avLst/>
          </a:prstGeom>
          <a:solidFill>
            <a:srgbClr val="002060"/>
          </a:solidFill>
        </p:spPr>
        <p:txBody>
          <a:bodyPr wrap="square" tIns="0" bIns="0" rtlCol="0" anchor="ctr">
            <a:spAutoFit/>
          </a:bodyPr>
          <a:lstStyle/>
          <a:p>
            <a:pPr algn="ctr" eaLnBrk="1" fontAlgn="auto" hangingPunct="1">
              <a:spcBef>
                <a:spcPts val="0"/>
              </a:spcBef>
              <a:spcAft>
                <a:spcPts val="0"/>
              </a:spcAft>
              <a:defRPr/>
            </a:pPr>
            <a:r>
              <a:rPr lang="en-GB" sz="3200" kern="0" dirty="0" smtClean="0">
                <a:solidFill>
                  <a:srgbClr val="FFFF00"/>
                </a:solidFill>
                <a:latin typeface="Arial"/>
                <a:cs typeface="Calibri" pitchFamily="34" charset="0"/>
              </a:rPr>
              <a:t>The Future Circular Colliders</a:t>
            </a:r>
          </a:p>
          <a:p>
            <a:pPr algn="ctr" eaLnBrk="1" fontAlgn="auto" hangingPunct="1">
              <a:spcBef>
                <a:spcPts val="0"/>
              </a:spcBef>
              <a:spcAft>
                <a:spcPts val="0"/>
              </a:spcAft>
              <a:defRPr/>
            </a:pPr>
            <a:r>
              <a:rPr lang="en-GB" sz="2800" kern="0" dirty="0" smtClean="0">
                <a:solidFill>
                  <a:srgbClr val="FFFF00"/>
                </a:solidFill>
                <a:latin typeface="Arial"/>
                <a:cs typeface="Calibri" pitchFamily="34" charset="0"/>
              </a:rPr>
              <a:t>CDR and cost review for the next ESU (2018)</a:t>
            </a:r>
          </a:p>
        </p:txBody>
      </p:sp>
      <p:sp>
        <p:nvSpPr>
          <p:cNvPr id="8" name="Rectangle 7"/>
          <p:cNvSpPr/>
          <p:nvPr/>
        </p:nvSpPr>
        <p:spPr>
          <a:xfrm>
            <a:off x="0" y="972679"/>
            <a:ext cx="4644008" cy="5139869"/>
          </a:xfrm>
          <a:prstGeom prst="rect">
            <a:avLst/>
          </a:prstGeom>
          <a:solidFill>
            <a:schemeClr val="bg1"/>
          </a:solidFill>
        </p:spPr>
        <p:txBody>
          <a:bodyPr wrap="square">
            <a:spAutoFit/>
          </a:bodyPr>
          <a:lstStyle/>
          <a:p>
            <a:pPr eaLnBrk="1" fontAlgn="auto" hangingPunct="1">
              <a:spcBef>
                <a:spcPts val="1200"/>
              </a:spcBef>
              <a:spcAft>
                <a:spcPts val="0"/>
              </a:spcAft>
              <a:defRPr/>
            </a:pPr>
            <a:r>
              <a:rPr lang="en-US" sz="2000" kern="0" dirty="0" smtClean="0">
                <a:solidFill>
                  <a:prstClr val="black"/>
                </a:solidFill>
                <a:latin typeface="Arial"/>
                <a:cs typeface="Calibri" pitchFamily="34" charset="0"/>
              </a:rPr>
              <a:t>International collaboration to Study Colliders fitting in a new ~100 km infrastructure, fitting in the </a:t>
            </a:r>
            <a:r>
              <a:rPr lang="en-US" sz="2000" i="1" kern="0" dirty="0" err="1" smtClean="0">
                <a:solidFill>
                  <a:prstClr val="black"/>
                </a:solidFill>
                <a:latin typeface="Arial"/>
                <a:cs typeface="Calibri" pitchFamily="34" charset="0"/>
              </a:rPr>
              <a:t>Genevois</a:t>
            </a:r>
            <a:endParaRPr lang="en-US" sz="2000" i="1" kern="0" dirty="0" smtClean="0">
              <a:solidFill>
                <a:prstClr val="black"/>
              </a:solidFill>
              <a:latin typeface="Arial"/>
              <a:cs typeface="Calibri" pitchFamily="34" charset="0"/>
            </a:endParaRPr>
          </a:p>
          <a:p>
            <a:pPr marL="342900" indent="-342900" eaLnBrk="1" fontAlgn="auto" hangingPunct="1">
              <a:spcBef>
                <a:spcPts val="1200"/>
              </a:spcBef>
              <a:spcAft>
                <a:spcPts val="0"/>
              </a:spcAft>
              <a:buFont typeface="Arial" panose="020B0604020202020204" pitchFamily="34" charset="0"/>
              <a:buChar char="•"/>
              <a:defRPr/>
            </a:pPr>
            <a:r>
              <a:rPr lang="en-US" sz="2000" i="1" kern="0" dirty="0" smtClean="0">
                <a:solidFill>
                  <a:srgbClr val="C00000"/>
                </a:solidFill>
                <a:latin typeface="Arial"/>
                <a:cs typeface="Calibri" pitchFamily="34" charset="0"/>
              </a:rPr>
              <a:t>Ultimate goal: </a:t>
            </a:r>
            <a:br>
              <a:rPr lang="en-US" sz="2000" i="1" kern="0" dirty="0" smtClean="0">
                <a:solidFill>
                  <a:srgbClr val="C00000"/>
                </a:solidFill>
                <a:latin typeface="Arial"/>
                <a:cs typeface="Calibri" pitchFamily="34" charset="0"/>
              </a:rPr>
            </a:br>
            <a:r>
              <a:rPr lang="en-US" sz="2000" i="1" kern="0" dirty="0" smtClean="0">
                <a:solidFill>
                  <a:srgbClr val="C00000"/>
                </a:solidFill>
                <a:latin typeface="Arial"/>
                <a:cs typeface="Calibri" pitchFamily="34" charset="0"/>
              </a:rPr>
              <a:t>100 </a:t>
            </a:r>
            <a:r>
              <a:rPr lang="en-US" sz="2000" i="1" kern="0" dirty="0" err="1" smtClean="0">
                <a:solidFill>
                  <a:srgbClr val="C00000"/>
                </a:solidFill>
                <a:latin typeface="Arial"/>
                <a:cs typeface="Calibri" pitchFamily="34" charset="0"/>
              </a:rPr>
              <a:t>TeV</a:t>
            </a:r>
            <a:r>
              <a:rPr lang="en-US" sz="2000" i="1" kern="0" dirty="0" smtClean="0">
                <a:solidFill>
                  <a:srgbClr val="C00000"/>
                </a:solidFill>
                <a:latin typeface="Arial"/>
                <a:cs typeface="Calibri" pitchFamily="34" charset="0"/>
              </a:rPr>
              <a:t> pp</a:t>
            </a:r>
            <a:r>
              <a:rPr lang="en-US" sz="2000" kern="0" dirty="0" smtClean="0">
                <a:solidFill>
                  <a:srgbClr val="C00000"/>
                </a:solidFill>
                <a:latin typeface="Arial"/>
                <a:cs typeface="Calibri" pitchFamily="34" charset="0"/>
              </a:rPr>
              <a:t>-collider (</a:t>
            </a:r>
            <a:r>
              <a:rPr lang="en-US" sz="2000" i="1" kern="0" dirty="0" smtClean="0">
                <a:solidFill>
                  <a:srgbClr val="C00000"/>
                </a:solidFill>
                <a:latin typeface="Arial"/>
                <a:cs typeface="Calibri" pitchFamily="34" charset="0"/>
              </a:rPr>
              <a:t>FCC-</a:t>
            </a:r>
            <a:r>
              <a:rPr lang="en-US" sz="2000" i="1" kern="0" dirty="0" err="1" smtClean="0">
                <a:solidFill>
                  <a:srgbClr val="C00000"/>
                </a:solidFill>
                <a:latin typeface="Arial"/>
                <a:cs typeface="Calibri" pitchFamily="34" charset="0"/>
              </a:rPr>
              <a:t>hh</a:t>
            </a:r>
            <a:r>
              <a:rPr lang="en-US" sz="2000" kern="0" dirty="0" smtClean="0">
                <a:solidFill>
                  <a:srgbClr val="C00000"/>
                </a:solidFill>
                <a:latin typeface="Arial"/>
                <a:cs typeface="Calibri" pitchFamily="34" charset="0"/>
              </a:rPr>
              <a:t>) </a:t>
            </a:r>
          </a:p>
          <a:p>
            <a:pPr eaLnBrk="1" fontAlgn="auto" hangingPunct="1">
              <a:spcBef>
                <a:spcPts val="1200"/>
              </a:spcBef>
              <a:spcAft>
                <a:spcPts val="0"/>
              </a:spcAft>
              <a:defRPr/>
            </a:pPr>
            <a:r>
              <a:rPr lang="en-US" sz="2000" b="0" kern="0" dirty="0" smtClean="0">
                <a:solidFill>
                  <a:srgbClr val="FF0000"/>
                </a:solidFill>
                <a:latin typeface="Arial"/>
                <a:cs typeface="Calibri" pitchFamily="34" charset="0"/>
                <a:sym typeface="Wingdings" panose="05000000000000000000" pitchFamily="2" charset="2"/>
              </a:rPr>
              <a:t> </a:t>
            </a:r>
            <a:r>
              <a:rPr lang="en-US" sz="2000" b="0" kern="0" dirty="0" smtClean="0">
                <a:solidFill>
                  <a:srgbClr val="FF0000"/>
                </a:solidFill>
                <a:latin typeface="Arial"/>
                <a:cs typeface="Calibri" pitchFamily="34" charset="0"/>
              </a:rPr>
              <a:t>defining infrastructure requirements </a:t>
            </a:r>
            <a:endParaRPr lang="en-US" sz="2000" i="1" kern="0" dirty="0" smtClean="0">
              <a:solidFill>
                <a:srgbClr val="0000FF"/>
              </a:solidFill>
              <a:latin typeface="Arial"/>
              <a:cs typeface="Calibri" pitchFamily="34" charset="0"/>
            </a:endParaRPr>
          </a:p>
          <a:p>
            <a:pPr eaLnBrk="1" fontAlgn="auto" hangingPunct="1">
              <a:spcBef>
                <a:spcPts val="1200"/>
              </a:spcBef>
              <a:spcAft>
                <a:spcPts val="0"/>
              </a:spcAft>
              <a:defRPr/>
            </a:pPr>
            <a:r>
              <a:rPr lang="en-US" sz="2000" i="1" kern="0" dirty="0" smtClean="0">
                <a:solidFill>
                  <a:srgbClr val="0000FF"/>
                </a:solidFill>
                <a:latin typeface="Arial"/>
                <a:cs typeface="Calibri" pitchFamily="34" charset="0"/>
              </a:rPr>
              <a:t>Two possible first steps: </a:t>
            </a:r>
          </a:p>
          <a:p>
            <a:pPr marL="342900" indent="-342900" eaLnBrk="1" fontAlgn="auto" hangingPunct="1">
              <a:spcBef>
                <a:spcPts val="1200"/>
              </a:spcBef>
              <a:spcAft>
                <a:spcPts val="0"/>
              </a:spcAft>
              <a:buFont typeface="Arial" panose="020B0604020202020204" pitchFamily="34" charset="0"/>
              <a:buChar char="•"/>
              <a:defRPr/>
            </a:pPr>
            <a:r>
              <a:rPr lang="en-US" sz="2000" i="1" kern="0" dirty="0" err="1" smtClean="0">
                <a:solidFill>
                  <a:srgbClr val="0000FF"/>
                </a:solidFill>
                <a:latin typeface="Arial"/>
                <a:cs typeface="Calibri" pitchFamily="34" charset="0"/>
              </a:rPr>
              <a:t>e</a:t>
            </a:r>
            <a:r>
              <a:rPr lang="en-US" sz="2000" kern="0" baseline="30000" dirty="0" err="1" smtClean="0">
                <a:solidFill>
                  <a:srgbClr val="0000FF"/>
                </a:solidFill>
                <a:latin typeface="Arial"/>
                <a:cs typeface="Calibri" pitchFamily="34" charset="0"/>
              </a:rPr>
              <a:t>+</a:t>
            </a:r>
            <a:r>
              <a:rPr lang="en-US" sz="2000" i="1" kern="0" dirty="0" err="1" smtClean="0">
                <a:solidFill>
                  <a:srgbClr val="0000FF"/>
                </a:solidFill>
                <a:latin typeface="Arial"/>
                <a:cs typeface="Calibri" pitchFamily="34" charset="0"/>
              </a:rPr>
              <a:t>e</a:t>
            </a:r>
            <a:r>
              <a:rPr lang="en-US" sz="2000" kern="0" baseline="30000" dirty="0" smtClean="0">
                <a:solidFill>
                  <a:srgbClr val="0000FF"/>
                </a:solidFill>
                <a:latin typeface="Arial"/>
                <a:cs typeface="Calibri" pitchFamily="34" charset="0"/>
              </a:rPr>
              <a:t>-</a:t>
            </a:r>
            <a:r>
              <a:rPr lang="en-US" sz="2000" kern="0" dirty="0" smtClean="0">
                <a:solidFill>
                  <a:srgbClr val="0000FF"/>
                </a:solidFill>
                <a:latin typeface="Arial"/>
                <a:cs typeface="Calibri" pitchFamily="34" charset="0"/>
              </a:rPr>
              <a:t> </a:t>
            </a:r>
            <a:r>
              <a:rPr lang="en-US" sz="2000" kern="0" dirty="0">
                <a:solidFill>
                  <a:srgbClr val="0000FF"/>
                </a:solidFill>
                <a:latin typeface="Arial"/>
                <a:cs typeface="Calibri" pitchFamily="34" charset="0"/>
              </a:rPr>
              <a:t>collider </a:t>
            </a:r>
            <a:r>
              <a:rPr lang="en-US" sz="2000" kern="0" dirty="0" smtClean="0">
                <a:solidFill>
                  <a:srgbClr val="0000FF"/>
                </a:solidFill>
                <a:latin typeface="Arial"/>
                <a:cs typeface="Calibri" pitchFamily="34" charset="0"/>
              </a:rPr>
              <a:t>(</a:t>
            </a:r>
            <a:r>
              <a:rPr lang="en-US" sz="2000" i="1" kern="0" dirty="0" smtClean="0">
                <a:solidFill>
                  <a:srgbClr val="0000FF"/>
                </a:solidFill>
                <a:latin typeface="Arial"/>
                <a:cs typeface="Calibri" pitchFamily="34" charset="0"/>
              </a:rPr>
              <a:t>FCC-</a:t>
            </a:r>
            <a:r>
              <a:rPr lang="en-US" sz="2000" i="1" kern="0" dirty="0" err="1" smtClean="0">
                <a:solidFill>
                  <a:srgbClr val="0000FF"/>
                </a:solidFill>
                <a:latin typeface="Arial"/>
                <a:cs typeface="Calibri" pitchFamily="34" charset="0"/>
              </a:rPr>
              <a:t>ee</a:t>
            </a:r>
            <a:r>
              <a:rPr lang="en-US" sz="2000" kern="0" dirty="0" smtClean="0">
                <a:solidFill>
                  <a:srgbClr val="0000FF"/>
                </a:solidFill>
                <a:latin typeface="Arial"/>
                <a:cs typeface="Calibri" pitchFamily="34" charset="0"/>
              </a:rPr>
              <a:t>) </a:t>
            </a:r>
            <a:r>
              <a:rPr lang="en-US" sz="2000" kern="0" dirty="0">
                <a:solidFill>
                  <a:srgbClr val="0000FF"/>
                </a:solidFill>
                <a:latin typeface="Arial"/>
                <a:cs typeface="Calibri" pitchFamily="34" charset="0"/>
              </a:rPr>
              <a:t/>
            </a:r>
            <a:br>
              <a:rPr lang="en-US" sz="2000" kern="0" dirty="0">
                <a:solidFill>
                  <a:srgbClr val="0000FF"/>
                </a:solidFill>
                <a:latin typeface="Arial"/>
                <a:cs typeface="Calibri" pitchFamily="34" charset="0"/>
              </a:rPr>
            </a:br>
            <a:r>
              <a:rPr lang="en-US" sz="1800" kern="0" dirty="0" smtClean="0">
                <a:solidFill>
                  <a:srgbClr val="0000FF"/>
                </a:solidFill>
                <a:latin typeface="Arial"/>
                <a:cs typeface="Calibri" pitchFamily="34" charset="0"/>
              </a:rPr>
              <a:t>High </a:t>
            </a:r>
            <a:r>
              <a:rPr lang="en-US" sz="1800" kern="0" dirty="0" err="1" smtClean="0">
                <a:solidFill>
                  <a:srgbClr val="0000FF"/>
                </a:solidFill>
                <a:latin typeface="Arial"/>
                <a:cs typeface="Calibri" pitchFamily="34" charset="0"/>
              </a:rPr>
              <a:t>Lumi</a:t>
            </a:r>
            <a:r>
              <a:rPr lang="en-US" sz="1800" kern="0" dirty="0" smtClean="0">
                <a:solidFill>
                  <a:srgbClr val="0000FF"/>
                </a:solidFill>
                <a:latin typeface="Arial"/>
                <a:cs typeface="Calibri" pitchFamily="34" charset="0"/>
              </a:rPr>
              <a:t>, E</a:t>
            </a:r>
            <a:r>
              <a:rPr lang="en-US" sz="1800" kern="0" baseline="-25000" dirty="0" smtClean="0">
                <a:solidFill>
                  <a:srgbClr val="0000FF"/>
                </a:solidFill>
                <a:latin typeface="Arial"/>
                <a:cs typeface="Calibri" pitchFamily="34" charset="0"/>
              </a:rPr>
              <a:t>CM</a:t>
            </a:r>
            <a:r>
              <a:rPr lang="en-US" sz="1800" kern="0" dirty="0" smtClean="0">
                <a:solidFill>
                  <a:srgbClr val="0000FF"/>
                </a:solidFill>
                <a:latin typeface="Arial"/>
                <a:cs typeface="Calibri" pitchFamily="34" charset="0"/>
              </a:rPr>
              <a:t> =90-400 GeV</a:t>
            </a:r>
          </a:p>
          <a:p>
            <a:pPr marL="342900" indent="-342900" eaLnBrk="1" fontAlgn="auto" hangingPunct="1">
              <a:spcBef>
                <a:spcPts val="1200"/>
              </a:spcBef>
              <a:spcAft>
                <a:spcPts val="0"/>
              </a:spcAft>
              <a:buFont typeface="Arial" panose="020B0604020202020204" pitchFamily="34" charset="0"/>
              <a:buChar char="•"/>
              <a:defRPr/>
            </a:pPr>
            <a:r>
              <a:rPr lang="en-US" sz="2000" i="1" kern="0" dirty="0" smtClean="0">
                <a:solidFill>
                  <a:srgbClr val="0000FF"/>
                </a:solidFill>
                <a:latin typeface="Arial"/>
                <a:cs typeface="Calibri" pitchFamily="34" charset="0"/>
              </a:rPr>
              <a:t>HE-LHC</a:t>
            </a:r>
            <a:r>
              <a:rPr lang="en-US" sz="2000" b="0" i="1" kern="0" dirty="0" smtClean="0">
                <a:solidFill>
                  <a:srgbClr val="0000FF"/>
                </a:solidFill>
                <a:latin typeface="Arial"/>
                <a:cs typeface="Calibri" pitchFamily="34" charset="0"/>
              </a:rPr>
              <a:t> </a:t>
            </a:r>
            <a:r>
              <a:rPr lang="en-US" sz="2000" b="0" kern="0" dirty="0" smtClean="0">
                <a:solidFill>
                  <a:srgbClr val="0000FF"/>
                </a:solidFill>
                <a:latin typeface="Arial"/>
                <a:cs typeface="Calibri" pitchFamily="34" charset="0"/>
              </a:rPr>
              <a:t> </a:t>
            </a:r>
            <a:r>
              <a:rPr lang="en-US" sz="2000" kern="0" dirty="0" smtClean="0">
                <a:solidFill>
                  <a:srgbClr val="0000FF"/>
                </a:solidFill>
                <a:latin typeface="Arial"/>
                <a:cs typeface="Calibri" pitchFamily="34" charset="0"/>
              </a:rPr>
              <a:t>16T </a:t>
            </a:r>
            <a:r>
              <a:rPr lang="en-US" sz="2000" kern="0" dirty="0" smtClean="0">
                <a:solidFill>
                  <a:srgbClr val="0000FF"/>
                </a:solidFill>
                <a:latin typeface="Arial"/>
                <a:cs typeface="Calibri" pitchFamily="34" charset="0"/>
                <a:sym typeface="Symbol"/>
              </a:rPr>
              <a:t></a:t>
            </a:r>
            <a:r>
              <a:rPr lang="en-US" sz="2000" kern="0" dirty="0" smtClean="0">
                <a:solidFill>
                  <a:srgbClr val="0000FF"/>
                </a:solidFill>
                <a:latin typeface="Arial"/>
                <a:cs typeface="Calibri" pitchFamily="34" charset="0"/>
                <a:sym typeface="Wingdings" panose="05000000000000000000" pitchFamily="2" charset="2"/>
              </a:rPr>
              <a:t> 28 </a:t>
            </a:r>
            <a:r>
              <a:rPr lang="en-US" sz="2000" kern="0" dirty="0" err="1" smtClean="0">
                <a:solidFill>
                  <a:srgbClr val="0000FF"/>
                </a:solidFill>
                <a:latin typeface="Arial"/>
                <a:cs typeface="Calibri" pitchFamily="34" charset="0"/>
                <a:sym typeface="Wingdings" panose="05000000000000000000" pitchFamily="2" charset="2"/>
              </a:rPr>
              <a:t>TeV</a:t>
            </a:r>
            <a:r>
              <a:rPr lang="en-US" sz="2000" kern="0" dirty="0" smtClean="0">
                <a:solidFill>
                  <a:srgbClr val="0000FF"/>
                </a:solidFill>
                <a:latin typeface="Arial"/>
                <a:cs typeface="Calibri" pitchFamily="34" charset="0"/>
                <a:sym typeface="Wingdings" panose="05000000000000000000" pitchFamily="2" charset="2"/>
              </a:rPr>
              <a:t> </a:t>
            </a:r>
            <a:br>
              <a:rPr lang="en-US" sz="2000" kern="0" dirty="0" smtClean="0">
                <a:solidFill>
                  <a:srgbClr val="0000FF"/>
                </a:solidFill>
                <a:latin typeface="Arial"/>
                <a:cs typeface="Calibri" pitchFamily="34" charset="0"/>
                <a:sym typeface="Wingdings" panose="05000000000000000000" pitchFamily="2" charset="2"/>
              </a:rPr>
            </a:br>
            <a:r>
              <a:rPr lang="en-US" sz="2000" kern="0" dirty="0" smtClean="0">
                <a:solidFill>
                  <a:srgbClr val="0000FF"/>
                </a:solidFill>
                <a:latin typeface="Arial"/>
                <a:cs typeface="Calibri" pitchFamily="34" charset="0"/>
                <a:sym typeface="Wingdings" panose="05000000000000000000" pitchFamily="2" charset="2"/>
              </a:rPr>
              <a:t>in LEP/LHC tunnel</a:t>
            </a:r>
          </a:p>
          <a:p>
            <a:pPr eaLnBrk="1" fontAlgn="auto" hangingPunct="1">
              <a:spcBef>
                <a:spcPts val="1200"/>
              </a:spcBef>
              <a:spcAft>
                <a:spcPts val="0"/>
              </a:spcAft>
              <a:defRPr/>
            </a:pPr>
            <a:r>
              <a:rPr lang="en-US" sz="2000" kern="0" dirty="0" smtClean="0">
                <a:solidFill>
                  <a:srgbClr val="4BACC6">
                    <a:lumMod val="75000"/>
                  </a:srgbClr>
                </a:solidFill>
                <a:latin typeface="Arial"/>
                <a:cs typeface="Calibri" pitchFamily="34" charset="0"/>
                <a:sym typeface="Wingdings" panose="05000000000000000000" pitchFamily="2" charset="2"/>
              </a:rPr>
              <a:t>Possible add-on:</a:t>
            </a:r>
            <a:endParaRPr lang="en-US" sz="2000" kern="0" dirty="0" smtClean="0">
              <a:solidFill>
                <a:srgbClr val="4BACC6">
                  <a:lumMod val="75000"/>
                </a:srgbClr>
              </a:solidFill>
              <a:latin typeface="Arial"/>
              <a:cs typeface="Calibri" pitchFamily="34" charset="0"/>
            </a:endParaRPr>
          </a:p>
          <a:p>
            <a:pPr marL="342900" indent="-342900" eaLnBrk="1" fontAlgn="auto" hangingPunct="1">
              <a:spcBef>
                <a:spcPts val="1200"/>
              </a:spcBef>
              <a:spcAft>
                <a:spcPts val="0"/>
              </a:spcAft>
              <a:buFont typeface="Arial" panose="020B0604020202020204" pitchFamily="34" charset="0"/>
              <a:buChar char="•"/>
              <a:defRPr/>
            </a:pPr>
            <a:r>
              <a:rPr lang="en-US" sz="2000" i="1" kern="0" dirty="0" smtClean="0">
                <a:solidFill>
                  <a:srgbClr val="4BACC6">
                    <a:lumMod val="75000"/>
                  </a:srgbClr>
                </a:solidFill>
                <a:latin typeface="Arial"/>
                <a:cs typeface="Calibri" pitchFamily="34" charset="0"/>
              </a:rPr>
              <a:t>p-e</a:t>
            </a:r>
            <a:r>
              <a:rPr lang="en-US" sz="2000" kern="0" dirty="0" smtClean="0">
                <a:solidFill>
                  <a:srgbClr val="4BACC6">
                    <a:lumMod val="75000"/>
                  </a:srgbClr>
                </a:solidFill>
                <a:latin typeface="Arial"/>
                <a:cs typeface="Calibri" pitchFamily="34" charset="0"/>
              </a:rPr>
              <a:t> (</a:t>
            </a:r>
            <a:r>
              <a:rPr lang="en-US" sz="2000" i="1" kern="0" dirty="0" smtClean="0">
                <a:solidFill>
                  <a:srgbClr val="4BACC6">
                    <a:lumMod val="75000"/>
                  </a:srgbClr>
                </a:solidFill>
                <a:latin typeface="Arial"/>
                <a:cs typeface="Calibri" pitchFamily="34" charset="0"/>
              </a:rPr>
              <a:t>FCC-he</a:t>
            </a:r>
            <a:r>
              <a:rPr lang="en-US" sz="2000" kern="0" dirty="0" smtClean="0">
                <a:solidFill>
                  <a:srgbClr val="4BACC6">
                    <a:lumMod val="75000"/>
                  </a:srgbClr>
                </a:solidFill>
                <a:latin typeface="Arial"/>
                <a:cs typeface="Calibri" pitchFamily="34" charset="0"/>
              </a:rPr>
              <a:t>) option</a:t>
            </a:r>
          </a:p>
        </p:txBody>
      </p:sp>
      <p:sp>
        <p:nvSpPr>
          <p:cNvPr id="9" name="TextBox 8"/>
          <p:cNvSpPr txBox="1"/>
          <p:nvPr/>
        </p:nvSpPr>
        <p:spPr>
          <a:xfrm>
            <a:off x="2411760" y="2020778"/>
            <a:ext cx="2088232" cy="400110"/>
          </a:xfrm>
          <a:prstGeom prst="rect">
            <a:avLst/>
          </a:prstGeom>
          <a:solidFill>
            <a:srgbClr val="FFFFFF"/>
          </a:solidFill>
          <a:ln w="19050" cap="flat" cmpd="sng" algn="ctr">
            <a:solidFill>
              <a:srgbClr val="B2B2B2"/>
            </a:solidFill>
            <a:prstDash val="solid"/>
          </a:ln>
          <a:effectLst/>
        </p:spPr>
        <p:txBody>
          <a:bodyPr wrap="square" rtlCol="0">
            <a:spAutoFit/>
          </a:bodyPr>
          <a:lstStyle/>
          <a:p>
            <a:pPr eaLnBrk="1" fontAlgn="auto" hangingPunct="1">
              <a:spcBef>
                <a:spcPts val="0"/>
              </a:spcBef>
              <a:spcAft>
                <a:spcPts val="0"/>
              </a:spcAft>
              <a:defRPr/>
            </a:pPr>
            <a:r>
              <a:rPr lang="fr-CH" sz="2000" kern="0" dirty="0" smtClean="0">
                <a:solidFill>
                  <a:prstClr val="black"/>
                </a:solidFill>
                <a:latin typeface="Arial"/>
              </a:rPr>
              <a:t>~16 T </a:t>
            </a:r>
            <a:r>
              <a:rPr lang="fr-CH" sz="2000" kern="0" dirty="0" err="1" smtClean="0">
                <a:solidFill>
                  <a:prstClr val="black"/>
                </a:solidFill>
                <a:latin typeface="Arial"/>
                <a:sym typeface="Symbol"/>
              </a:rPr>
              <a:t>magnets</a:t>
            </a:r>
            <a:endParaRPr lang="fr-CH" sz="2000" kern="0" dirty="0" smtClean="0">
              <a:solidFill>
                <a:prstClr val="black"/>
              </a:solidFill>
              <a:latin typeface="Arial"/>
              <a:sym typeface="Symbol"/>
            </a:endParaRPr>
          </a:p>
        </p:txBody>
      </p:sp>
      <p:sp>
        <p:nvSpPr>
          <p:cNvPr id="2" name="Date Placeholder 1"/>
          <p:cNvSpPr>
            <a:spLocks noGrp="1"/>
          </p:cNvSpPr>
          <p:nvPr>
            <p:ph type="dt" sz="half" idx="10"/>
          </p:nvPr>
        </p:nvSpPr>
        <p:spPr/>
        <p:txBody>
          <a:bodyPr/>
          <a:lstStyle/>
          <a:p>
            <a:fld id="{249E79D4-7C1C-420B-BCF4-016F0487C0E8}" type="datetime1">
              <a:rPr lang="en-GB" smtClean="0">
                <a:solidFill>
                  <a:prstClr val="black">
                    <a:tint val="75000"/>
                  </a:prstClr>
                </a:solidFill>
              </a:rPr>
              <a:pPr/>
              <a:t>07/06/2018</a:t>
            </a:fld>
            <a:endParaRPr lang="fr-CH"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Alain Blondel The FCCs</a:t>
            </a:r>
            <a:endParaRPr lang="fr-CH"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E4CBECB-E6B9-4CF2-ABF0-89C6B79D862F}" type="slidenum">
              <a:rPr lang="en-GB" smtClean="0">
                <a:solidFill>
                  <a:prstClr val="black">
                    <a:tint val="75000"/>
                  </a:prstClr>
                </a:solidFill>
              </a:rPr>
              <a:pPr/>
              <a:t>17</a:t>
            </a:fld>
            <a:endParaRPr lang="en-GB" dirty="0">
              <a:solidFill>
                <a:prstClr val="black">
                  <a:tint val="75000"/>
                </a:prstClr>
              </a:solidFill>
            </a:endParaRPr>
          </a:p>
        </p:txBody>
      </p:sp>
      <p:sp>
        <p:nvSpPr>
          <p:cNvPr id="5" name="TextBox 4"/>
          <p:cNvSpPr txBox="1"/>
          <p:nvPr/>
        </p:nvSpPr>
        <p:spPr>
          <a:xfrm>
            <a:off x="179512" y="6109975"/>
            <a:ext cx="9289032" cy="646331"/>
          </a:xfrm>
          <a:prstGeom prst="rect">
            <a:avLst/>
          </a:prstGeom>
          <a:solidFill>
            <a:schemeClr val="bg2"/>
          </a:solidFill>
        </p:spPr>
        <p:txBody>
          <a:bodyPr wrap="square" rtlCol="0">
            <a:spAutoFit/>
          </a:bodyPr>
          <a:lstStyle/>
          <a:p>
            <a:pPr eaLnBrk="1" fontAlgn="auto" hangingPunct="1">
              <a:spcBef>
                <a:spcPts val="1200"/>
              </a:spcBef>
              <a:spcAft>
                <a:spcPts val="0"/>
              </a:spcAft>
              <a:defRPr/>
            </a:pPr>
            <a:r>
              <a:rPr lang="en-US" sz="1800" kern="0" dirty="0" smtClean="0">
                <a:solidFill>
                  <a:prstClr val="black"/>
                </a:solidFill>
                <a:latin typeface="Arial"/>
                <a:cs typeface="Calibri" pitchFamily="34" charset="0"/>
              </a:rPr>
              <a:t>From European Strategy </a:t>
            </a:r>
            <a:r>
              <a:rPr lang="en-US" sz="1800" kern="0" dirty="0">
                <a:solidFill>
                  <a:prstClr val="black"/>
                </a:solidFill>
                <a:latin typeface="Arial"/>
                <a:cs typeface="Calibri" pitchFamily="34" charset="0"/>
              </a:rPr>
              <a:t>in </a:t>
            </a:r>
            <a:r>
              <a:rPr lang="en-US" sz="1800" kern="0" dirty="0" smtClean="0">
                <a:solidFill>
                  <a:prstClr val="black"/>
                </a:solidFill>
                <a:latin typeface="Arial"/>
                <a:cs typeface="Calibri" pitchFamily="34" charset="0"/>
              </a:rPr>
              <a:t>2013: “ambitious post-LHC accelerator project” </a:t>
            </a:r>
            <a:br>
              <a:rPr lang="en-US" sz="1800" kern="0" dirty="0" smtClean="0">
                <a:solidFill>
                  <a:prstClr val="black"/>
                </a:solidFill>
                <a:latin typeface="Arial"/>
                <a:cs typeface="Calibri" pitchFamily="34" charset="0"/>
              </a:rPr>
            </a:br>
            <a:r>
              <a:rPr lang="en-US" sz="1800" kern="0" dirty="0" smtClean="0">
                <a:solidFill>
                  <a:prstClr val="black"/>
                </a:solidFill>
                <a:latin typeface="Arial"/>
                <a:cs typeface="Calibri" pitchFamily="34" charset="0"/>
              </a:rPr>
              <a:t>Study kicked-off </a:t>
            </a:r>
            <a:r>
              <a:rPr lang="en-US" sz="1800" kern="0" dirty="0">
                <a:solidFill>
                  <a:prstClr val="black"/>
                </a:solidFill>
                <a:latin typeface="Arial"/>
                <a:cs typeface="Calibri" pitchFamily="34" charset="0"/>
              </a:rPr>
              <a:t>in Geneva Feb 2014</a:t>
            </a:r>
          </a:p>
        </p:txBody>
      </p:sp>
      <p:sp>
        <p:nvSpPr>
          <p:cNvPr id="10" name="TextBox 9"/>
          <p:cNvSpPr txBox="1"/>
          <p:nvPr/>
        </p:nvSpPr>
        <p:spPr>
          <a:xfrm>
            <a:off x="5148064" y="4338970"/>
            <a:ext cx="4067946" cy="1754326"/>
          </a:xfrm>
          <a:prstGeom prst="rect">
            <a:avLst/>
          </a:prstGeom>
          <a:solidFill>
            <a:srgbClr val="FFFF00"/>
          </a:solidFill>
        </p:spPr>
        <p:txBody>
          <a:bodyPr wrap="square" rtlCol="0">
            <a:spAutoFit/>
          </a:bodyPr>
          <a:lstStyle/>
          <a:p>
            <a:pPr eaLnBrk="1" fontAlgn="auto" hangingPunct="1">
              <a:spcBef>
                <a:spcPts val="0"/>
              </a:spcBef>
              <a:spcAft>
                <a:spcPts val="0"/>
              </a:spcAft>
            </a:pPr>
            <a:r>
              <a:rPr lang="fr-CH" sz="1800" dirty="0" err="1">
                <a:solidFill>
                  <a:prstClr val="black"/>
                </a:solidFill>
                <a:latin typeface="Calibri"/>
              </a:rPr>
              <a:t>F</a:t>
            </a:r>
            <a:r>
              <a:rPr lang="fr-CH" sz="1800" dirty="0" err="1" smtClean="0">
                <a:solidFill>
                  <a:prstClr val="black"/>
                </a:solidFill>
                <a:latin typeface="Calibri"/>
              </a:rPr>
              <a:t>rom</a:t>
            </a:r>
            <a:r>
              <a:rPr lang="fr-CH" sz="1800" dirty="0" smtClean="0">
                <a:solidFill>
                  <a:prstClr val="black"/>
                </a:solidFill>
                <a:latin typeface="Calibri"/>
              </a:rPr>
              <a:t> </a:t>
            </a:r>
            <a:r>
              <a:rPr lang="fr-CH" sz="1800" dirty="0" err="1" smtClean="0">
                <a:solidFill>
                  <a:prstClr val="black"/>
                </a:solidFill>
                <a:latin typeface="Calibri"/>
              </a:rPr>
              <a:t>what</a:t>
            </a:r>
            <a:r>
              <a:rPr lang="fr-CH" sz="1800" dirty="0" smtClean="0">
                <a:solidFill>
                  <a:prstClr val="black"/>
                </a:solidFill>
                <a:latin typeface="Calibri"/>
              </a:rPr>
              <a:t> </a:t>
            </a:r>
            <a:r>
              <a:rPr lang="fr-CH" sz="1800" dirty="0" err="1" smtClean="0">
                <a:solidFill>
                  <a:prstClr val="black"/>
                </a:solidFill>
                <a:latin typeface="Calibri"/>
              </a:rPr>
              <a:t>we</a:t>
            </a:r>
            <a:r>
              <a:rPr lang="fr-CH" sz="1800" dirty="0" smtClean="0">
                <a:solidFill>
                  <a:prstClr val="black"/>
                </a:solidFill>
                <a:latin typeface="Calibri"/>
              </a:rPr>
              <a:t> know </a:t>
            </a:r>
            <a:r>
              <a:rPr lang="fr-CH" sz="1800" dirty="0" err="1" smtClean="0">
                <a:solidFill>
                  <a:prstClr val="black"/>
                </a:solidFill>
                <a:latin typeface="Calibri"/>
              </a:rPr>
              <a:t>today</a:t>
            </a:r>
            <a:r>
              <a:rPr lang="fr-CH" sz="1800" dirty="0" smtClean="0">
                <a:solidFill>
                  <a:prstClr val="black"/>
                </a:solidFill>
                <a:latin typeface="Calibri"/>
              </a:rPr>
              <a:t> :</a:t>
            </a:r>
          </a:p>
          <a:p>
            <a:pPr eaLnBrk="1" fontAlgn="auto" hangingPunct="1">
              <a:spcBef>
                <a:spcPts val="0"/>
              </a:spcBef>
              <a:spcAft>
                <a:spcPts val="0"/>
              </a:spcAft>
            </a:pPr>
            <a:r>
              <a:rPr lang="fr-CH" sz="1800" dirty="0" smtClean="0">
                <a:solidFill>
                  <a:prstClr val="black"/>
                </a:solidFill>
                <a:latin typeface="Calibri"/>
              </a:rPr>
              <a:t>the </a:t>
            </a:r>
            <a:r>
              <a:rPr lang="fr-CH" sz="1800" dirty="0" err="1" smtClean="0">
                <a:solidFill>
                  <a:prstClr val="black"/>
                </a:solidFill>
                <a:latin typeface="Calibri"/>
              </a:rPr>
              <a:t>way</a:t>
            </a:r>
            <a:r>
              <a:rPr lang="fr-CH" sz="1800" dirty="0" smtClean="0">
                <a:solidFill>
                  <a:prstClr val="black"/>
                </a:solidFill>
                <a:latin typeface="Calibri"/>
              </a:rPr>
              <a:t> by FCC-</a:t>
            </a:r>
            <a:r>
              <a:rPr lang="fr-CH" sz="1800" dirty="0" err="1" smtClean="0">
                <a:solidFill>
                  <a:prstClr val="black"/>
                </a:solidFill>
                <a:latin typeface="Calibri"/>
              </a:rPr>
              <a:t>ee</a:t>
            </a:r>
            <a:r>
              <a:rPr lang="fr-CH" sz="1800" dirty="0" smtClean="0">
                <a:solidFill>
                  <a:prstClr val="black"/>
                </a:solidFill>
                <a:latin typeface="Calibri"/>
              </a:rPr>
              <a:t> </a:t>
            </a:r>
            <a:r>
              <a:rPr lang="fr-CH" sz="1800" dirty="0" err="1" smtClean="0">
                <a:solidFill>
                  <a:prstClr val="black"/>
                </a:solidFill>
                <a:latin typeface="Calibri"/>
              </a:rPr>
              <a:t>is</a:t>
            </a:r>
            <a:r>
              <a:rPr lang="fr-CH" sz="1800" dirty="0" smtClean="0">
                <a:solidFill>
                  <a:prstClr val="black"/>
                </a:solidFill>
                <a:latin typeface="Calibri"/>
              </a:rPr>
              <a:t> </a:t>
            </a:r>
            <a:r>
              <a:rPr lang="fr-CH" sz="1800" dirty="0" err="1" smtClean="0">
                <a:solidFill>
                  <a:prstClr val="black"/>
                </a:solidFill>
                <a:latin typeface="Calibri"/>
              </a:rPr>
              <a:t>probably</a:t>
            </a:r>
            <a:r>
              <a:rPr lang="fr-CH" sz="1800" dirty="0" smtClean="0">
                <a:solidFill>
                  <a:prstClr val="black"/>
                </a:solidFill>
                <a:latin typeface="Calibri"/>
              </a:rPr>
              <a:t> the </a:t>
            </a:r>
            <a:r>
              <a:rPr lang="fr-CH" sz="1800" dirty="0" err="1" smtClean="0">
                <a:solidFill>
                  <a:prstClr val="black"/>
                </a:solidFill>
                <a:latin typeface="Calibri"/>
              </a:rPr>
              <a:t>fastest</a:t>
            </a:r>
            <a:r>
              <a:rPr lang="fr-CH" sz="1800" dirty="0" smtClean="0">
                <a:solidFill>
                  <a:prstClr val="black"/>
                </a:solidFill>
                <a:latin typeface="Calibri"/>
              </a:rPr>
              <a:t> and </a:t>
            </a:r>
            <a:r>
              <a:rPr lang="fr-CH" sz="1800" dirty="0" err="1" smtClean="0">
                <a:solidFill>
                  <a:prstClr val="black"/>
                </a:solidFill>
                <a:latin typeface="Calibri"/>
              </a:rPr>
              <a:t>cheapest</a:t>
            </a:r>
            <a:r>
              <a:rPr lang="fr-CH" sz="1800" dirty="0" smtClean="0">
                <a:solidFill>
                  <a:prstClr val="black"/>
                </a:solidFill>
                <a:latin typeface="Calibri"/>
              </a:rPr>
              <a:t>  </a:t>
            </a:r>
            <a:r>
              <a:rPr lang="fr-CH" sz="1800" dirty="0" err="1" smtClean="0">
                <a:solidFill>
                  <a:prstClr val="black"/>
                </a:solidFill>
                <a:latin typeface="Calibri"/>
              </a:rPr>
              <a:t>way</a:t>
            </a:r>
            <a:r>
              <a:rPr lang="fr-CH" sz="1800" dirty="0" smtClean="0">
                <a:solidFill>
                  <a:prstClr val="black"/>
                </a:solidFill>
                <a:latin typeface="Calibri"/>
              </a:rPr>
              <a:t> to 100 </a:t>
            </a:r>
            <a:r>
              <a:rPr lang="fr-CH" sz="1800" dirty="0" err="1" smtClean="0">
                <a:solidFill>
                  <a:prstClr val="black"/>
                </a:solidFill>
                <a:latin typeface="Calibri"/>
              </a:rPr>
              <a:t>TeV</a:t>
            </a:r>
            <a:r>
              <a:rPr lang="fr-CH" sz="1800" dirty="0">
                <a:solidFill>
                  <a:prstClr val="black"/>
                </a:solidFill>
                <a:latin typeface="Calibri"/>
              </a:rPr>
              <a:t>.</a:t>
            </a:r>
            <a:endParaRPr lang="fr-CH" sz="1800" dirty="0" smtClean="0">
              <a:solidFill>
                <a:prstClr val="black"/>
              </a:solidFill>
              <a:latin typeface="Calibri"/>
            </a:endParaRPr>
          </a:p>
          <a:p>
            <a:pPr eaLnBrk="1" fontAlgn="auto" hangingPunct="1">
              <a:spcBef>
                <a:spcPts val="0"/>
              </a:spcBef>
              <a:spcAft>
                <a:spcPts val="0"/>
              </a:spcAft>
            </a:pPr>
            <a:r>
              <a:rPr lang="fr-CH" sz="1800" dirty="0">
                <a:solidFill>
                  <a:prstClr val="black"/>
                </a:solidFill>
                <a:latin typeface="Calibri"/>
              </a:rPr>
              <a:t>T</a:t>
            </a:r>
            <a:r>
              <a:rPr lang="fr-CH" sz="1800" dirty="0" smtClean="0">
                <a:solidFill>
                  <a:prstClr val="black"/>
                </a:solidFill>
                <a:latin typeface="Calibri"/>
              </a:rPr>
              <a:t>hat </a:t>
            </a:r>
            <a:r>
              <a:rPr lang="fr-CH" sz="1800" dirty="0" err="1" smtClean="0">
                <a:solidFill>
                  <a:prstClr val="black"/>
                </a:solidFill>
                <a:latin typeface="Calibri"/>
              </a:rPr>
              <a:t>combination</a:t>
            </a:r>
            <a:r>
              <a:rPr lang="fr-CH" sz="1800" dirty="0" smtClean="0">
                <a:solidFill>
                  <a:prstClr val="black"/>
                </a:solidFill>
                <a:latin typeface="Calibri"/>
              </a:rPr>
              <a:t> </a:t>
            </a:r>
            <a:r>
              <a:rPr lang="fr-CH" sz="1800" dirty="0" err="1" smtClean="0">
                <a:solidFill>
                  <a:prstClr val="black"/>
                </a:solidFill>
                <a:latin typeface="Calibri"/>
              </a:rPr>
              <a:t>also</a:t>
            </a:r>
            <a:r>
              <a:rPr lang="fr-CH" sz="1800" dirty="0" smtClean="0">
                <a:solidFill>
                  <a:prstClr val="black"/>
                </a:solidFill>
                <a:latin typeface="Calibri"/>
              </a:rPr>
              <a:t> </a:t>
            </a:r>
            <a:r>
              <a:rPr lang="fr-CH" sz="1800" dirty="0" err="1" smtClean="0">
                <a:solidFill>
                  <a:prstClr val="black"/>
                </a:solidFill>
                <a:latin typeface="Calibri"/>
              </a:rPr>
              <a:t>produces</a:t>
            </a:r>
            <a:r>
              <a:rPr lang="fr-CH" sz="1800" dirty="0" smtClean="0">
                <a:solidFill>
                  <a:prstClr val="black"/>
                </a:solidFill>
                <a:latin typeface="Calibri"/>
              </a:rPr>
              <a:t> the </a:t>
            </a:r>
            <a:r>
              <a:rPr lang="fr-CH" sz="1800" dirty="0" err="1" smtClean="0">
                <a:solidFill>
                  <a:prstClr val="black"/>
                </a:solidFill>
                <a:latin typeface="Calibri"/>
              </a:rPr>
              <a:t>most</a:t>
            </a:r>
            <a:r>
              <a:rPr lang="fr-CH" sz="1800" dirty="0" smtClean="0">
                <a:solidFill>
                  <a:prstClr val="black"/>
                </a:solidFill>
                <a:latin typeface="Calibri"/>
              </a:rPr>
              <a:t> </a:t>
            </a:r>
            <a:r>
              <a:rPr lang="fr-CH" sz="1800" dirty="0" err="1" smtClean="0">
                <a:solidFill>
                  <a:prstClr val="black"/>
                </a:solidFill>
                <a:latin typeface="Calibri"/>
              </a:rPr>
              <a:t>physics</a:t>
            </a:r>
            <a:r>
              <a:rPr lang="fr-CH" sz="1800" dirty="0" smtClean="0">
                <a:solidFill>
                  <a:prstClr val="black"/>
                </a:solidFill>
                <a:latin typeface="Calibri"/>
              </a:rPr>
              <a:t>.</a:t>
            </a:r>
            <a:r>
              <a:rPr lang="fr-CH" sz="1800" dirty="0">
                <a:solidFill>
                  <a:prstClr val="black"/>
                </a:solidFill>
                <a:latin typeface="Calibri"/>
              </a:rPr>
              <a:t> </a:t>
            </a:r>
            <a:r>
              <a:rPr lang="fr-CH" sz="1800" dirty="0" smtClean="0">
                <a:solidFill>
                  <a:prstClr val="black"/>
                </a:solidFill>
                <a:latin typeface="Calibri"/>
              </a:rPr>
              <a:t> It </a:t>
            </a:r>
            <a:r>
              <a:rPr lang="fr-CH" sz="1800" dirty="0" err="1" smtClean="0">
                <a:solidFill>
                  <a:prstClr val="black"/>
                </a:solidFill>
                <a:latin typeface="Calibri"/>
              </a:rPr>
              <a:t>is</a:t>
            </a:r>
            <a:r>
              <a:rPr lang="fr-CH" sz="1800" dirty="0" smtClean="0">
                <a:solidFill>
                  <a:prstClr val="black"/>
                </a:solidFill>
                <a:latin typeface="Calibri"/>
              </a:rPr>
              <a:t> the </a:t>
            </a:r>
            <a:r>
              <a:rPr lang="fr-CH" sz="1800" dirty="0" err="1" smtClean="0">
                <a:solidFill>
                  <a:prstClr val="black"/>
                </a:solidFill>
                <a:latin typeface="Calibri"/>
              </a:rPr>
              <a:t>assumption</a:t>
            </a:r>
            <a:r>
              <a:rPr lang="fr-CH" sz="1800" dirty="0" smtClean="0">
                <a:solidFill>
                  <a:prstClr val="black"/>
                </a:solidFill>
                <a:latin typeface="Calibri"/>
              </a:rPr>
              <a:t> in the </a:t>
            </a:r>
            <a:r>
              <a:rPr lang="fr-CH" sz="1800" dirty="0" err="1" smtClean="0">
                <a:solidFill>
                  <a:prstClr val="black"/>
                </a:solidFill>
                <a:latin typeface="Calibri"/>
              </a:rPr>
              <a:t>following</a:t>
            </a:r>
            <a:r>
              <a:rPr lang="fr-CH" sz="1800" dirty="0" smtClean="0">
                <a:solidFill>
                  <a:prstClr val="black"/>
                </a:solidFill>
                <a:latin typeface="Calibri"/>
              </a:rPr>
              <a:t>. </a:t>
            </a:r>
          </a:p>
        </p:txBody>
      </p:sp>
      <p:sp>
        <p:nvSpPr>
          <p:cNvPr id="11" name="TextBox 10"/>
          <p:cNvSpPr txBox="1"/>
          <p:nvPr/>
        </p:nvSpPr>
        <p:spPr>
          <a:xfrm>
            <a:off x="6803976" y="5748936"/>
            <a:ext cx="2436244" cy="369332"/>
          </a:xfrm>
          <a:prstGeom prst="rect">
            <a:avLst/>
          </a:prstGeom>
          <a:solidFill>
            <a:schemeClr val="tx2">
              <a:lumMod val="20000"/>
              <a:lumOff val="80000"/>
            </a:schemeClr>
          </a:solidFill>
          <a:ln w="28575">
            <a:solidFill>
              <a:srgbClr val="00B0F0"/>
            </a:solidFill>
          </a:ln>
        </p:spPr>
        <p:txBody>
          <a:bodyPr wrap="none" rtlCol="0">
            <a:spAutoFit/>
          </a:bodyPr>
          <a:lstStyle/>
          <a:p>
            <a:pPr eaLnBrk="1" fontAlgn="auto" hangingPunct="1">
              <a:spcBef>
                <a:spcPts val="0"/>
              </a:spcBef>
              <a:spcAft>
                <a:spcPts val="0"/>
              </a:spcAft>
            </a:pPr>
            <a:r>
              <a:rPr lang="fr-CH" sz="1800" b="0" dirty="0" err="1" smtClean="0">
                <a:solidFill>
                  <a:prstClr val="black"/>
                </a:solidFill>
                <a:latin typeface="Calibri"/>
              </a:rPr>
              <a:t>also</a:t>
            </a:r>
            <a:r>
              <a:rPr lang="fr-CH" sz="1800" b="0" dirty="0" smtClean="0">
                <a:solidFill>
                  <a:prstClr val="black"/>
                </a:solidFill>
                <a:latin typeface="Calibri"/>
              </a:rPr>
              <a:t> a good </a:t>
            </a:r>
            <a:r>
              <a:rPr lang="fr-CH" sz="1800" b="0" dirty="0" err="1" smtClean="0">
                <a:solidFill>
                  <a:prstClr val="black"/>
                </a:solidFill>
                <a:latin typeface="Calibri"/>
              </a:rPr>
              <a:t>start</a:t>
            </a:r>
            <a:r>
              <a:rPr lang="fr-CH" sz="1800" b="0" dirty="0" smtClean="0">
                <a:solidFill>
                  <a:prstClr val="black"/>
                </a:solidFill>
                <a:latin typeface="Calibri"/>
              </a:rPr>
              <a:t> for </a:t>
            </a:r>
            <a:r>
              <a:rPr lang="fr-CH" sz="1800" b="0" dirty="0" smtClean="0">
                <a:solidFill>
                  <a:prstClr val="black"/>
                </a:solidFill>
                <a:latin typeface="Calibri"/>
                <a:sym typeface="Symbol"/>
              </a:rPr>
              <a:t>C!</a:t>
            </a:r>
            <a:endParaRPr lang="en-GB" sz="1800" b="0" dirty="0">
              <a:solidFill>
                <a:prstClr val="black"/>
              </a:solidFill>
              <a:latin typeface="Calibri"/>
            </a:endParaRPr>
          </a:p>
        </p:txBody>
      </p:sp>
    </p:spTree>
    <p:extLst>
      <p:ext uri="{BB962C8B-B14F-4D97-AF65-F5344CB8AC3E}">
        <p14:creationId xmlns:p14="http://schemas.microsoft.com/office/powerpoint/2010/main" val="2469496542"/>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96" y="6032411"/>
            <a:ext cx="4603918" cy="400110"/>
          </a:xfrm>
          <a:prstGeom prst="rect">
            <a:avLst/>
          </a:prstGeom>
          <a:solidFill>
            <a:schemeClr val="tx2">
              <a:lumMod val="20000"/>
              <a:lumOff val="80000"/>
            </a:schemeClr>
          </a:solidFill>
        </p:spPr>
        <p:txBody>
          <a:bodyPr wrap="square">
            <a:spAutoFit/>
          </a:bodyPr>
          <a:lstStyle/>
          <a:p>
            <a:pPr>
              <a:spcAft>
                <a:spcPts val="600"/>
              </a:spcAft>
            </a:pPr>
            <a:r>
              <a:rPr lang="en-GB" sz="2000" b="1" dirty="0" smtClean="0">
                <a:solidFill>
                  <a:srgbClr val="0C377B"/>
                </a:solidFill>
              </a:rPr>
              <a:t>2 main IPs in A, G for both machines</a:t>
            </a:r>
            <a:endParaRPr lang="en-GB" sz="2000" b="1" dirty="0">
              <a:solidFill>
                <a:srgbClr val="0C377B"/>
              </a:solidFill>
            </a:endParaRPr>
          </a:p>
        </p:txBody>
      </p:sp>
      <p:sp>
        <p:nvSpPr>
          <p:cNvPr id="10" name="Title 1"/>
          <p:cNvSpPr txBox="1">
            <a:spLocks/>
          </p:cNvSpPr>
          <p:nvPr/>
        </p:nvSpPr>
        <p:spPr>
          <a:xfrm>
            <a:off x="-3059" y="-27384"/>
            <a:ext cx="9150188" cy="1008112"/>
          </a:xfrm>
          <a:prstGeom prst="rect">
            <a:avLst/>
          </a:prstGeom>
          <a:solidFill>
            <a:srgbClr val="0C377B"/>
          </a:solidFill>
        </p:spPr>
        <p:txBody>
          <a:bodyPr tIns="0" bIns="0" anchor="ctr" anchorCtr="0">
            <a:noAutofit/>
          </a:bodyPr>
          <a:lstStyle>
            <a:defPPr>
              <a:defRPr lang="en-US"/>
            </a:defPPr>
            <a:lvl1pPr algn="ctr">
              <a:spcBef>
                <a:spcPct val="0"/>
              </a:spcBef>
              <a:buNone/>
              <a:defRPr sz="3600" b="1">
                <a:solidFill>
                  <a:srgbClr val="FFFF00"/>
                </a:solidFill>
                <a:latin typeface="+mj-lt"/>
                <a:ea typeface="+mj-ea"/>
                <a:cs typeface="+mj-cs"/>
              </a:defRPr>
            </a:lvl1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3600" b="1" i="0" u="none" strike="noStrike" kern="0" cap="none" spc="0" normalizeH="0" baseline="0" noProof="0" dirty="0" smtClean="0">
                <a:ln>
                  <a:noFill/>
                </a:ln>
                <a:solidFill>
                  <a:srgbClr val="FFFF00"/>
                </a:solidFill>
                <a:effectLst/>
                <a:uLnTx/>
                <a:uFillTx/>
                <a:latin typeface="Arial"/>
                <a:ea typeface="+mj-ea"/>
                <a:cs typeface="+mj-cs"/>
              </a:rPr>
              <a:t>               common layouts</a:t>
            </a:r>
            <a:r>
              <a:rPr kumimoji="0" lang="en-US" sz="3600" b="1" i="0" u="none" strike="noStrike" kern="0" cap="none" spc="0" normalizeH="0" noProof="0" dirty="0" smtClean="0">
                <a:ln>
                  <a:noFill/>
                </a:ln>
                <a:solidFill>
                  <a:srgbClr val="FFFF00"/>
                </a:solidFill>
                <a:effectLst/>
                <a:uLnTx/>
                <a:uFillTx/>
                <a:latin typeface="Arial"/>
                <a:ea typeface="+mj-ea"/>
                <a:cs typeface="+mj-cs"/>
              </a:rPr>
              <a:t> for </a:t>
            </a:r>
            <a:r>
              <a:rPr kumimoji="0" lang="en-US" sz="3600" b="1" i="0" u="none" strike="noStrike" kern="0" cap="none" spc="0" normalizeH="0" noProof="0" dirty="0" err="1" smtClean="0">
                <a:ln>
                  <a:noFill/>
                </a:ln>
                <a:solidFill>
                  <a:srgbClr val="FFFF00"/>
                </a:solidFill>
                <a:effectLst/>
                <a:uLnTx/>
                <a:uFillTx/>
                <a:latin typeface="Arial"/>
                <a:ea typeface="+mj-ea"/>
                <a:cs typeface="+mj-cs"/>
              </a:rPr>
              <a:t>hh</a:t>
            </a:r>
            <a:r>
              <a:rPr kumimoji="0" lang="en-US" sz="3600" b="1" i="0" u="none" strike="noStrike" kern="0" cap="none" spc="0" normalizeH="0" noProof="0" dirty="0" smtClean="0">
                <a:ln>
                  <a:noFill/>
                </a:ln>
                <a:solidFill>
                  <a:srgbClr val="FFFF00"/>
                </a:solidFill>
                <a:effectLst/>
                <a:uLnTx/>
                <a:uFillTx/>
                <a:latin typeface="Arial"/>
                <a:ea typeface="+mj-ea"/>
                <a:cs typeface="+mj-cs"/>
              </a:rPr>
              <a:t> &amp; </a:t>
            </a:r>
            <a:r>
              <a:rPr kumimoji="0" lang="en-US" sz="3600" b="1" i="0" u="none" strike="noStrike" kern="0" cap="none" spc="0" normalizeH="0" noProof="0" dirty="0" err="1" smtClean="0">
                <a:ln>
                  <a:noFill/>
                </a:ln>
                <a:solidFill>
                  <a:srgbClr val="FFFF00"/>
                </a:solidFill>
                <a:effectLst/>
                <a:uLnTx/>
                <a:uFillTx/>
                <a:latin typeface="Arial"/>
                <a:ea typeface="+mj-ea"/>
                <a:cs typeface="+mj-cs"/>
              </a:rPr>
              <a:t>ee</a:t>
            </a:r>
            <a:endParaRPr kumimoji="0" lang="en-US" sz="3600" b="1" i="0" u="none" strike="noStrike" kern="0" cap="none" spc="0" normalizeH="0" baseline="0" noProof="0" dirty="0">
              <a:ln>
                <a:noFill/>
              </a:ln>
              <a:solidFill>
                <a:srgbClr val="FFFF00"/>
              </a:solidFill>
              <a:effectLst/>
              <a:uLnTx/>
              <a:uFillTx/>
              <a:latin typeface="Arial"/>
              <a:ea typeface="+mj-ea"/>
              <a:cs typeface="+mj-cs"/>
            </a:endParaRPr>
          </a:p>
        </p:txBody>
      </p:sp>
      <p:pic>
        <p:nvPicPr>
          <p:cNvPr id="11" name="E9AE129B-AADE-4D42-A5CD-D33420D126B1" descr="7E832775-FA4B-45D5-A24A-50916B9E27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508" y="56422"/>
            <a:ext cx="2033801" cy="85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 name="Group 90"/>
          <p:cNvGrpSpPr/>
          <p:nvPr/>
        </p:nvGrpSpPr>
        <p:grpSpPr>
          <a:xfrm>
            <a:off x="4593438" y="986761"/>
            <a:ext cx="4659082" cy="4584579"/>
            <a:chOff x="5001062" y="2372295"/>
            <a:chExt cx="6732389" cy="6741131"/>
          </a:xfrm>
        </p:grpSpPr>
        <p:grpSp>
          <p:nvGrpSpPr>
            <p:cNvPr id="92" name="Group 241"/>
            <p:cNvGrpSpPr>
              <a:grpSpLocks noChangeAspect="1"/>
            </p:cNvGrpSpPr>
            <p:nvPr/>
          </p:nvGrpSpPr>
          <p:grpSpPr>
            <a:xfrm>
              <a:off x="5359744" y="2866186"/>
              <a:ext cx="6373707" cy="6192926"/>
              <a:chOff x="0" y="0"/>
              <a:chExt cx="8399202" cy="8160970"/>
            </a:xfrm>
          </p:grpSpPr>
          <p:grpSp>
            <p:nvGrpSpPr>
              <p:cNvPr id="119" name="Group 213"/>
              <p:cNvGrpSpPr/>
              <p:nvPr/>
            </p:nvGrpSpPr>
            <p:grpSpPr>
              <a:xfrm>
                <a:off x="0" y="-1"/>
                <a:ext cx="4200582" cy="8160972"/>
                <a:chOff x="0" y="0"/>
                <a:chExt cx="4200581" cy="8160970"/>
              </a:xfrm>
            </p:grpSpPr>
            <p:sp>
              <p:nvSpPr>
                <p:cNvPr id="147" name="Shape 187"/>
                <p:cNvSpPr/>
                <p:nvPr/>
              </p:nvSpPr>
              <p:spPr>
                <a:xfrm flipV="1">
                  <a:off x="217840" y="3508400"/>
                  <a:ext cx="115201" cy="349114"/>
                </a:xfrm>
                <a:prstGeom prst="line">
                  <a:avLst/>
                </a:prstGeom>
                <a:noFill/>
                <a:ln w="25400" cap="flat">
                  <a:solidFill>
                    <a:srgbClr val="0433FF"/>
                  </a:solidFill>
                  <a:prstDash val="solid"/>
                  <a:miter lim="400000"/>
                  <a:tailEnd type="triangle" w="med" len="med"/>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48" name="Shape 188"/>
                <p:cNvSpPr/>
                <p:nvPr/>
              </p:nvSpPr>
              <p:spPr>
                <a:xfrm>
                  <a:off x="217840" y="4291872"/>
                  <a:ext cx="115201" cy="349114"/>
                </a:xfrm>
                <a:prstGeom prst="line">
                  <a:avLst/>
                </a:prstGeom>
                <a:noFill/>
                <a:ln w="25400" cap="flat">
                  <a:solidFill>
                    <a:srgbClr val="FF2700"/>
                  </a:solidFill>
                  <a:prstDash val="solid"/>
                  <a:miter lim="400000"/>
                  <a:tailEnd type="triangle" w="med" len="med"/>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grpSp>
              <p:nvGrpSpPr>
                <p:cNvPr id="149" name="Group 199"/>
                <p:cNvGrpSpPr/>
                <p:nvPr/>
              </p:nvGrpSpPr>
              <p:grpSpPr>
                <a:xfrm>
                  <a:off x="217077" y="-1"/>
                  <a:ext cx="3983505" cy="3525471"/>
                  <a:chOff x="0" y="0"/>
                  <a:chExt cx="3983504" cy="3525469"/>
                </a:xfrm>
              </p:grpSpPr>
              <p:grpSp>
                <p:nvGrpSpPr>
                  <p:cNvPr id="163" name="Group 192"/>
                  <p:cNvGrpSpPr/>
                  <p:nvPr/>
                </p:nvGrpSpPr>
                <p:grpSpPr>
                  <a:xfrm>
                    <a:off x="0" y="315920"/>
                    <a:ext cx="2339442" cy="3209550"/>
                    <a:chOff x="0" y="0"/>
                    <a:chExt cx="2339441" cy="3209549"/>
                  </a:xfrm>
                </p:grpSpPr>
                <p:sp>
                  <p:nvSpPr>
                    <p:cNvPr id="170" name="Shape 189"/>
                    <p:cNvSpPr/>
                    <p:nvPr/>
                  </p:nvSpPr>
                  <p:spPr>
                    <a:xfrm>
                      <a:off x="0" y="870001"/>
                      <a:ext cx="1041543" cy="23395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6" y="19380"/>
                            <a:pt x="869" y="17174"/>
                            <a:pt x="1983" y="15008"/>
                          </a:cubicBezTo>
                          <a:cubicBezTo>
                            <a:pt x="3148" y="12744"/>
                            <a:pt x="4801" y="10532"/>
                            <a:pt x="7097" y="8445"/>
                          </a:cubicBezTo>
                          <a:cubicBezTo>
                            <a:pt x="9125" y="6602"/>
                            <a:pt x="11638" y="4873"/>
                            <a:pt x="14547" y="3281"/>
                          </a:cubicBezTo>
                          <a:cubicBezTo>
                            <a:pt x="16697" y="2105"/>
                            <a:pt x="19055" y="1008"/>
                            <a:pt x="21600" y="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71" name="Shape 190"/>
                    <p:cNvSpPr/>
                    <p:nvPr/>
                  </p:nvSpPr>
                  <p:spPr>
                    <a:xfrm>
                      <a:off x="1314709" y="0"/>
                      <a:ext cx="1024733" cy="6312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24" y="18137"/>
                            <a:pt x="4982" y="14932"/>
                            <a:pt x="7660" y="12004"/>
                          </a:cubicBezTo>
                          <a:cubicBezTo>
                            <a:pt x="12034" y="7220"/>
                            <a:pt x="16707" y="3197"/>
                            <a:pt x="21600" y="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72" name="Shape 191"/>
                    <p:cNvSpPr/>
                    <p:nvPr/>
                  </p:nvSpPr>
                  <p:spPr>
                    <a:xfrm flipV="1">
                      <a:off x="1034004" y="620297"/>
                      <a:ext cx="292697" cy="257129"/>
                    </a:xfrm>
                    <a:prstGeom prst="line">
                      <a:avLst/>
                    </a:prstGeom>
                    <a:noFill/>
                    <a:ln w="25400" cap="flat">
                      <a:solidFill>
                        <a:srgbClr val="414141"/>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grpSp>
              <p:sp>
                <p:nvSpPr>
                  <p:cNvPr id="164" name="Shape 193"/>
                  <p:cNvSpPr/>
                  <p:nvPr/>
                </p:nvSpPr>
                <p:spPr>
                  <a:xfrm>
                    <a:off x="2333871" y="-1"/>
                    <a:ext cx="1649634" cy="313007"/>
                  </a:xfrm>
                  <a:custGeom>
                    <a:avLst/>
                    <a:gdLst/>
                    <a:ahLst/>
                    <a:cxnLst>
                      <a:cxn ang="0">
                        <a:pos x="wd2" y="hd2"/>
                      </a:cxn>
                      <a:cxn ang="5400000">
                        <a:pos x="wd2" y="hd2"/>
                      </a:cxn>
                      <a:cxn ang="10800000">
                        <a:pos x="wd2" y="hd2"/>
                      </a:cxn>
                      <a:cxn ang="16200000">
                        <a:pos x="wd2" y="hd2"/>
                      </a:cxn>
                    </a:cxnLst>
                    <a:rect l="0" t="0" r="r" b="b"/>
                    <a:pathLst>
                      <a:path w="21600" h="21330" extrusionOk="0">
                        <a:moveTo>
                          <a:pt x="21600" y="3710"/>
                        </a:moveTo>
                        <a:cubicBezTo>
                          <a:pt x="20266" y="1626"/>
                          <a:pt x="18887" y="410"/>
                          <a:pt x="17496" y="89"/>
                        </a:cubicBezTo>
                        <a:cubicBezTo>
                          <a:pt x="15941" y="-270"/>
                          <a:pt x="14388" y="490"/>
                          <a:pt x="12851" y="1741"/>
                        </a:cubicBezTo>
                        <a:cubicBezTo>
                          <a:pt x="11335" y="2975"/>
                          <a:pt x="9835" y="4685"/>
                          <a:pt x="8352" y="6721"/>
                        </a:cubicBezTo>
                        <a:cubicBezTo>
                          <a:pt x="6832" y="8806"/>
                          <a:pt x="5330" y="11230"/>
                          <a:pt x="3843" y="13885"/>
                        </a:cubicBezTo>
                        <a:cubicBezTo>
                          <a:pt x="2550" y="16194"/>
                          <a:pt x="1268" y="18676"/>
                          <a:pt x="0" y="2133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65" name="Shape 194"/>
                  <p:cNvSpPr/>
                  <p:nvPr/>
                </p:nvSpPr>
                <p:spPr>
                  <a:xfrm>
                    <a:off x="107559" y="1256129"/>
                    <a:ext cx="1010288" cy="2269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6" y="19380"/>
                          <a:pt x="869" y="17174"/>
                          <a:pt x="1983" y="15008"/>
                        </a:cubicBezTo>
                        <a:cubicBezTo>
                          <a:pt x="3148" y="12744"/>
                          <a:pt x="4801" y="10532"/>
                          <a:pt x="7097" y="8445"/>
                        </a:cubicBezTo>
                        <a:cubicBezTo>
                          <a:pt x="9125" y="6602"/>
                          <a:pt x="11638" y="4873"/>
                          <a:pt x="14547" y="3281"/>
                        </a:cubicBezTo>
                        <a:cubicBezTo>
                          <a:pt x="16697" y="2105"/>
                          <a:pt x="19055" y="1008"/>
                          <a:pt x="21600" y="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66" name="Shape 195"/>
                  <p:cNvSpPr/>
                  <p:nvPr/>
                </p:nvSpPr>
                <p:spPr>
                  <a:xfrm>
                    <a:off x="1382815" y="412235"/>
                    <a:ext cx="993982" cy="6122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24" y="18137"/>
                          <a:pt x="4982" y="14932"/>
                          <a:pt x="7660" y="12004"/>
                        </a:cubicBezTo>
                        <a:cubicBezTo>
                          <a:pt x="12034" y="7220"/>
                          <a:pt x="16707" y="3197"/>
                          <a:pt x="21600" y="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67" name="Shape 196"/>
                  <p:cNvSpPr/>
                  <p:nvPr/>
                </p:nvSpPr>
                <p:spPr>
                  <a:xfrm flipV="1">
                    <a:off x="1110534" y="1013918"/>
                    <a:ext cx="283914" cy="249413"/>
                  </a:xfrm>
                  <a:prstGeom prst="line">
                    <a:avLst/>
                  </a:prstGeom>
                  <a:noFill/>
                  <a:ln w="25400" cap="flat">
                    <a:solidFill>
                      <a:srgbClr val="414141"/>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68" name="Shape 197"/>
                  <p:cNvSpPr/>
                  <p:nvPr/>
                </p:nvSpPr>
                <p:spPr>
                  <a:xfrm rot="10800000" flipH="1">
                    <a:off x="2371040" y="50338"/>
                    <a:ext cx="1600394" cy="3597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202" y="20511"/>
                          <a:pt x="18803" y="19473"/>
                          <a:pt x="17401" y="18484"/>
                        </a:cubicBezTo>
                        <a:cubicBezTo>
                          <a:pt x="15768" y="17332"/>
                          <a:pt x="14133" y="16248"/>
                          <a:pt x="12507" y="14921"/>
                        </a:cubicBezTo>
                        <a:cubicBezTo>
                          <a:pt x="11109" y="13781"/>
                          <a:pt x="9719" y="12461"/>
                          <a:pt x="8331" y="11105"/>
                        </a:cubicBezTo>
                        <a:cubicBezTo>
                          <a:pt x="7048" y="9852"/>
                          <a:pt x="5766" y="8566"/>
                          <a:pt x="4501" y="6989"/>
                        </a:cubicBezTo>
                        <a:cubicBezTo>
                          <a:pt x="2968" y="5078"/>
                          <a:pt x="1465" y="2744"/>
                          <a:pt x="0" y="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69" name="Shape 198"/>
                  <p:cNvSpPr/>
                  <p:nvPr/>
                </p:nvSpPr>
                <p:spPr>
                  <a:xfrm>
                    <a:off x="2570641" y="171978"/>
                    <a:ext cx="1409734" cy="163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523" y="15566"/>
                          <a:pt x="5091" y="11065"/>
                          <a:pt x="7687" y="8131"/>
                        </a:cubicBezTo>
                        <a:cubicBezTo>
                          <a:pt x="9741" y="5810"/>
                          <a:pt x="11807" y="4475"/>
                          <a:pt x="13874" y="3337"/>
                        </a:cubicBezTo>
                        <a:cubicBezTo>
                          <a:pt x="16447" y="1919"/>
                          <a:pt x="19023" y="807"/>
                          <a:pt x="21600" y="0"/>
                        </a:cubicBezTo>
                      </a:path>
                    </a:pathLst>
                  </a:custGeom>
                  <a:noFill/>
                  <a:ln w="25400" cap="flat">
                    <a:solidFill>
                      <a:srgbClr val="007D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grpSp>
            <p:grpSp>
              <p:nvGrpSpPr>
                <p:cNvPr id="150" name="Group 209"/>
                <p:cNvGrpSpPr/>
                <p:nvPr/>
              </p:nvGrpSpPr>
              <p:grpSpPr>
                <a:xfrm>
                  <a:off x="217077" y="4635500"/>
                  <a:ext cx="3983505" cy="3525470"/>
                  <a:chOff x="0" y="0"/>
                  <a:chExt cx="3983504" cy="3525469"/>
                </a:xfrm>
              </p:grpSpPr>
              <p:sp>
                <p:nvSpPr>
                  <p:cNvPr id="154" name="Shape 200"/>
                  <p:cNvSpPr/>
                  <p:nvPr/>
                </p:nvSpPr>
                <p:spPr>
                  <a:xfrm rot="10800000" flipH="1">
                    <a:off x="0" y="0"/>
                    <a:ext cx="1041543" cy="23395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6" y="19380"/>
                          <a:pt x="869" y="17174"/>
                          <a:pt x="1983" y="15008"/>
                        </a:cubicBezTo>
                        <a:cubicBezTo>
                          <a:pt x="3148" y="12744"/>
                          <a:pt x="4801" y="10532"/>
                          <a:pt x="7097" y="8445"/>
                        </a:cubicBezTo>
                        <a:cubicBezTo>
                          <a:pt x="9125" y="6602"/>
                          <a:pt x="11638" y="4873"/>
                          <a:pt x="14547" y="3281"/>
                        </a:cubicBezTo>
                        <a:cubicBezTo>
                          <a:pt x="16697" y="2105"/>
                          <a:pt x="19055" y="1008"/>
                          <a:pt x="21600" y="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55" name="Shape 201"/>
                  <p:cNvSpPr/>
                  <p:nvPr/>
                </p:nvSpPr>
                <p:spPr>
                  <a:xfrm rot="10800000" flipH="1">
                    <a:off x="1314709" y="2578327"/>
                    <a:ext cx="1024733" cy="631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24" y="18137"/>
                          <a:pt x="4982" y="14932"/>
                          <a:pt x="7660" y="12004"/>
                        </a:cubicBezTo>
                        <a:cubicBezTo>
                          <a:pt x="12034" y="7220"/>
                          <a:pt x="16707" y="3197"/>
                          <a:pt x="21600" y="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56" name="Shape 202"/>
                  <p:cNvSpPr/>
                  <p:nvPr/>
                </p:nvSpPr>
                <p:spPr>
                  <a:xfrm>
                    <a:off x="1034004" y="2332123"/>
                    <a:ext cx="292697" cy="257129"/>
                  </a:xfrm>
                  <a:prstGeom prst="line">
                    <a:avLst/>
                  </a:prstGeom>
                  <a:noFill/>
                  <a:ln w="25400" cap="flat">
                    <a:solidFill>
                      <a:srgbClr val="414141"/>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57" name="Shape 203"/>
                  <p:cNvSpPr/>
                  <p:nvPr/>
                </p:nvSpPr>
                <p:spPr>
                  <a:xfrm rot="10800000" flipH="1">
                    <a:off x="2333871" y="3212464"/>
                    <a:ext cx="1649634" cy="313006"/>
                  </a:xfrm>
                  <a:custGeom>
                    <a:avLst/>
                    <a:gdLst/>
                    <a:ahLst/>
                    <a:cxnLst>
                      <a:cxn ang="0">
                        <a:pos x="wd2" y="hd2"/>
                      </a:cxn>
                      <a:cxn ang="5400000">
                        <a:pos x="wd2" y="hd2"/>
                      </a:cxn>
                      <a:cxn ang="10800000">
                        <a:pos x="wd2" y="hd2"/>
                      </a:cxn>
                      <a:cxn ang="16200000">
                        <a:pos x="wd2" y="hd2"/>
                      </a:cxn>
                    </a:cxnLst>
                    <a:rect l="0" t="0" r="r" b="b"/>
                    <a:pathLst>
                      <a:path w="21600" h="21330" extrusionOk="0">
                        <a:moveTo>
                          <a:pt x="21600" y="3710"/>
                        </a:moveTo>
                        <a:cubicBezTo>
                          <a:pt x="20266" y="1626"/>
                          <a:pt x="18887" y="410"/>
                          <a:pt x="17496" y="89"/>
                        </a:cubicBezTo>
                        <a:cubicBezTo>
                          <a:pt x="15941" y="-270"/>
                          <a:pt x="14388" y="490"/>
                          <a:pt x="12851" y="1741"/>
                        </a:cubicBezTo>
                        <a:cubicBezTo>
                          <a:pt x="11335" y="2975"/>
                          <a:pt x="9835" y="4685"/>
                          <a:pt x="8352" y="6721"/>
                        </a:cubicBezTo>
                        <a:cubicBezTo>
                          <a:pt x="6832" y="8806"/>
                          <a:pt x="5330" y="11230"/>
                          <a:pt x="3843" y="13885"/>
                        </a:cubicBezTo>
                        <a:cubicBezTo>
                          <a:pt x="2550" y="16194"/>
                          <a:pt x="1268" y="18676"/>
                          <a:pt x="0" y="2133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58" name="Shape 204"/>
                  <p:cNvSpPr/>
                  <p:nvPr/>
                </p:nvSpPr>
                <p:spPr>
                  <a:xfrm rot="10800000" flipH="1">
                    <a:off x="107559" y="0"/>
                    <a:ext cx="1010288" cy="2269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6" y="19380"/>
                          <a:pt x="869" y="17174"/>
                          <a:pt x="1983" y="15008"/>
                        </a:cubicBezTo>
                        <a:cubicBezTo>
                          <a:pt x="3148" y="12744"/>
                          <a:pt x="4801" y="10532"/>
                          <a:pt x="7097" y="8445"/>
                        </a:cubicBezTo>
                        <a:cubicBezTo>
                          <a:pt x="9125" y="6602"/>
                          <a:pt x="11638" y="4873"/>
                          <a:pt x="14547" y="3281"/>
                        </a:cubicBezTo>
                        <a:cubicBezTo>
                          <a:pt x="16697" y="2105"/>
                          <a:pt x="19055" y="1008"/>
                          <a:pt x="21600" y="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59" name="Shape 205"/>
                  <p:cNvSpPr/>
                  <p:nvPr/>
                </p:nvSpPr>
                <p:spPr>
                  <a:xfrm rot="10800000" flipH="1">
                    <a:off x="1382815" y="2500955"/>
                    <a:ext cx="993982" cy="6122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24" y="18137"/>
                          <a:pt x="4982" y="14932"/>
                          <a:pt x="7660" y="12004"/>
                        </a:cubicBezTo>
                        <a:cubicBezTo>
                          <a:pt x="12034" y="7220"/>
                          <a:pt x="16707" y="3197"/>
                          <a:pt x="21600" y="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60" name="Shape 206"/>
                  <p:cNvSpPr/>
                  <p:nvPr/>
                </p:nvSpPr>
                <p:spPr>
                  <a:xfrm>
                    <a:off x="1110534" y="2262139"/>
                    <a:ext cx="283914" cy="249413"/>
                  </a:xfrm>
                  <a:prstGeom prst="line">
                    <a:avLst/>
                  </a:prstGeom>
                  <a:noFill/>
                  <a:ln w="25400" cap="flat">
                    <a:solidFill>
                      <a:srgbClr val="414141"/>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61" name="Shape 207"/>
                  <p:cNvSpPr/>
                  <p:nvPr/>
                </p:nvSpPr>
                <p:spPr>
                  <a:xfrm>
                    <a:off x="2371040" y="3115358"/>
                    <a:ext cx="1600394" cy="3597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202" y="20511"/>
                          <a:pt x="18803" y="19473"/>
                          <a:pt x="17401" y="18484"/>
                        </a:cubicBezTo>
                        <a:cubicBezTo>
                          <a:pt x="15768" y="17332"/>
                          <a:pt x="14133" y="16248"/>
                          <a:pt x="12507" y="14921"/>
                        </a:cubicBezTo>
                        <a:cubicBezTo>
                          <a:pt x="11109" y="13781"/>
                          <a:pt x="9719" y="12461"/>
                          <a:pt x="8331" y="11105"/>
                        </a:cubicBezTo>
                        <a:cubicBezTo>
                          <a:pt x="7048" y="9852"/>
                          <a:pt x="5766" y="8566"/>
                          <a:pt x="4501" y="6989"/>
                        </a:cubicBezTo>
                        <a:cubicBezTo>
                          <a:pt x="2968" y="5078"/>
                          <a:pt x="1465" y="2744"/>
                          <a:pt x="0" y="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62" name="Shape 208"/>
                  <p:cNvSpPr/>
                  <p:nvPr/>
                </p:nvSpPr>
                <p:spPr>
                  <a:xfrm rot="10800000" flipH="1">
                    <a:off x="2570641" y="3189891"/>
                    <a:ext cx="1409734" cy="163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523" y="15566"/>
                          <a:pt x="5091" y="11065"/>
                          <a:pt x="7687" y="8131"/>
                        </a:cubicBezTo>
                        <a:cubicBezTo>
                          <a:pt x="9741" y="5810"/>
                          <a:pt x="11807" y="4475"/>
                          <a:pt x="13874" y="3337"/>
                        </a:cubicBezTo>
                        <a:cubicBezTo>
                          <a:pt x="16447" y="1919"/>
                          <a:pt x="19023" y="807"/>
                          <a:pt x="21600" y="0"/>
                        </a:cubicBezTo>
                      </a:path>
                    </a:pathLst>
                  </a:custGeom>
                  <a:noFill/>
                  <a:ln w="25400" cap="flat">
                    <a:solidFill>
                      <a:srgbClr val="007D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grpSp>
            <p:sp>
              <p:nvSpPr>
                <p:cNvPr id="151" name="Shape 210"/>
                <p:cNvSpPr/>
                <p:nvPr/>
              </p:nvSpPr>
              <p:spPr>
                <a:xfrm>
                  <a:off x="0" y="3844423"/>
                  <a:ext cx="404376" cy="472124"/>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35719" tIns="35719" rIns="35719" bIns="35719" numCol="1" anchor="ctr">
                  <a:noAutofit/>
                </a:bodyPr>
                <a:lstStyle/>
                <a:p>
                  <a:pPr>
                    <a:defRPr sz="3200">
                      <a:solidFill>
                        <a:srgbClr val="FFFFFF"/>
                      </a:solidFill>
                      <a:effectLst>
                        <a:outerShdw blurRad="25400" dist="33948" dir="2700000" rotWithShape="0">
                          <a:srgbClr val="3B3936"/>
                        </a:outerShdw>
                      </a:effectLst>
                      <a:latin typeface="Palatino"/>
                      <a:ea typeface="Palatino"/>
                      <a:cs typeface="Palatino"/>
                      <a:sym typeface="Palatino"/>
                    </a:defRPr>
                  </a:pPr>
                  <a:endParaRPr sz="2250"/>
                </a:p>
              </p:txBody>
            </p:sp>
            <p:sp>
              <p:nvSpPr>
                <p:cNvPr id="152" name="Shape 211"/>
                <p:cNvSpPr/>
                <p:nvPr/>
              </p:nvSpPr>
              <p:spPr>
                <a:xfrm>
                  <a:off x="217840" y="3512819"/>
                  <a:ext cx="3260" cy="344256"/>
                </a:xfrm>
                <a:prstGeom prst="line">
                  <a:avLst/>
                </a:prstGeom>
                <a:noFill/>
                <a:ln w="25400" cap="flat">
                  <a:solidFill>
                    <a:srgbClr val="FF2700"/>
                  </a:solidFill>
                  <a:prstDash val="solid"/>
                  <a:miter lim="400000"/>
                  <a:tailEnd type="triangle" w="med" len="med"/>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53" name="Shape 212"/>
                <p:cNvSpPr/>
                <p:nvPr/>
              </p:nvSpPr>
              <p:spPr>
                <a:xfrm flipV="1">
                  <a:off x="217840" y="4291752"/>
                  <a:ext cx="3260" cy="344256"/>
                </a:xfrm>
                <a:prstGeom prst="line">
                  <a:avLst/>
                </a:prstGeom>
                <a:noFill/>
                <a:ln w="25400" cap="flat">
                  <a:solidFill>
                    <a:srgbClr val="0433FF"/>
                  </a:solidFill>
                  <a:prstDash val="solid"/>
                  <a:miter lim="400000"/>
                  <a:tailEnd type="triangle" w="med" len="med"/>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grpSp>
          <p:grpSp>
            <p:nvGrpSpPr>
              <p:cNvPr id="120" name="Group 240"/>
              <p:cNvGrpSpPr/>
              <p:nvPr/>
            </p:nvGrpSpPr>
            <p:grpSpPr>
              <a:xfrm rot="10800000">
                <a:off x="4198620" y="-1"/>
                <a:ext cx="4200583" cy="8160972"/>
                <a:chOff x="0" y="0"/>
                <a:chExt cx="4200581" cy="8160970"/>
              </a:xfrm>
            </p:grpSpPr>
            <p:sp>
              <p:nvSpPr>
                <p:cNvPr id="121" name="Shape 214"/>
                <p:cNvSpPr/>
                <p:nvPr/>
              </p:nvSpPr>
              <p:spPr>
                <a:xfrm flipV="1">
                  <a:off x="217840" y="3508400"/>
                  <a:ext cx="115201" cy="349114"/>
                </a:xfrm>
                <a:prstGeom prst="line">
                  <a:avLst/>
                </a:prstGeom>
                <a:noFill/>
                <a:ln w="25400" cap="flat">
                  <a:solidFill>
                    <a:srgbClr val="0433FF"/>
                  </a:solidFill>
                  <a:prstDash val="solid"/>
                  <a:miter lim="400000"/>
                  <a:tailEnd type="triangle" w="med" len="med"/>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22" name="Shape 215"/>
                <p:cNvSpPr/>
                <p:nvPr/>
              </p:nvSpPr>
              <p:spPr>
                <a:xfrm>
                  <a:off x="217840" y="4291872"/>
                  <a:ext cx="115201" cy="349114"/>
                </a:xfrm>
                <a:prstGeom prst="line">
                  <a:avLst/>
                </a:prstGeom>
                <a:noFill/>
                <a:ln w="25400" cap="flat">
                  <a:solidFill>
                    <a:srgbClr val="FF2700"/>
                  </a:solidFill>
                  <a:prstDash val="solid"/>
                  <a:miter lim="400000"/>
                  <a:tailEnd type="triangle" w="med" len="med"/>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grpSp>
              <p:nvGrpSpPr>
                <p:cNvPr id="123" name="Group 226"/>
                <p:cNvGrpSpPr/>
                <p:nvPr/>
              </p:nvGrpSpPr>
              <p:grpSpPr>
                <a:xfrm>
                  <a:off x="217077" y="-1"/>
                  <a:ext cx="3983505" cy="3525471"/>
                  <a:chOff x="0" y="0"/>
                  <a:chExt cx="3983504" cy="3525469"/>
                </a:xfrm>
              </p:grpSpPr>
              <p:grpSp>
                <p:nvGrpSpPr>
                  <p:cNvPr id="137" name="Group 219"/>
                  <p:cNvGrpSpPr/>
                  <p:nvPr/>
                </p:nvGrpSpPr>
                <p:grpSpPr>
                  <a:xfrm>
                    <a:off x="0" y="315920"/>
                    <a:ext cx="2339442" cy="3209550"/>
                    <a:chOff x="0" y="0"/>
                    <a:chExt cx="2339441" cy="3209549"/>
                  </a:xfrm>
                </p:grpSpPr>
                <p:sp>
                  <p:nvSpPr>
                    <p:cNvPr id="144" name="Shape 216"/>
                    <p:cNvSpPr/>
                    <p:nvPr/>
                  </p:nvSpPr>
                  <p:spPr>
                    <a:xfrm>
                      <a:off x="0" y="870001"/>
                      <a:ext cx="1041543" cy="23395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6" y="19380"/>
                            <a:pt x="869" y="17174"/>
                            <a:pt x="1983" y="15008"/>
                          </a:cubicBezTo>
                          <a:cubicBezTo>
                            <a:pt x="3148" y="12744"/>
                            <a:pt x="4801" y="10532"/>
                            <a:pt x="7097" y="8445"/>
                          </a:cubicBezTo>
                          <a:cubicBezTo>
                            <a:pt x="9125" y="6602"/>
                            <a:pt x="11638" y="4873"/>
                            <a:pt x="14547" y="3281"/>
                          </a:cubicBezTo>
                          <a:cubicBezTo>
                            <a:pt x="16697" y="2105"/>
                            <a:pt x="19055" y="1008"/>
                            <a:pt x="21600" y="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45" name="Shape 217"/>
                    <p:cNvSpPr/>
                    <p:nvPr/>
                  </p:nvSpPr>
                  <p:spPr>
                    <a:xfrm>
                      <a:off x="1314709" y="0"/>
                      <a:ext cx="1024733" cy="6312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24" y="18137"/>
                            <a:pt x="4982" y="14932"/>
                            <a:pt x="7660" y="12004"/>
                          </a:cubicBezTo>
                          <a:cubicBezTo>
                            <a:pt x="12034" y="7220"/>
                            <a:pt x="16707" y="3197"/>
                            <a:pt x="21600" y="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46" name="Shape 218"/>
                    <p:cNvSpPr/>
                    <p:nvPr/>
                  </p:nvSpPr>
                  <p:spPr>
                    <a:xfrm flipV="1">
                      <a:off x="1034004" y="620297"/>
                      <a:ext cx="292697" cy="257129"/>
                    </a:xfrm>
                    <a:prstGeom prst="line">
                      <a:avLst/>
                    </a:prstGeom>
                    <a:noFill/>
                    <a:ln w="25400" cap="flat">
                      <a:solidFill>
                        <a:srgbClr val="414141"/>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grpSp>
              <p:sp>
                <p:nvSpPr>
                  <p:cNvPr id="138" name="Shape 220"/>
                  <p:cNvSpPr/>
                  <p:nvPr/>
                </p:nvSpPr>
                <p:spPr>
                  <a:xfrm>
                    <a:off x="2333871" y="-1"/>
                    <a:ext cx="1649634" cy="313007"/>
                  </a:xfrm>
                  <a:custGeom>
                    <a:avLst/>
                    <a:gdLst/>
                    <a:ahLst/>
                    <a:cxnLst>
                      <a:cxn ang="0">
                        <a:pos x="wd2" y="hd2"/>
                      </a:cxn>
                      <a:cxn ang="5400000">
                        <a:pos x="wd2" y="hd2"/>
                      </a:cxn>
                      <a:cxn ang="10800000">
                        <a:pos x="wd2" y="hd2"/>
                      </a:cxn>
                      <a:cxn ang="16200000">
                        <a:pos x="wd2" y="hd2"/>
                      </a:cxn>
                    </a:cxnLst>
                    <a:rect l="0" t="0" r="r" b="b"/>
                    <a:pathLst>
                      <a:path w="21600" h="21330" extrusionOk="0">
                        <a:moveTo>
                          <a:pt x="21600" y="3710"/>
                        </a:moveTo>
                        <a:cubicBezTo>
                          <a:pt x="20266" y="1626"/>
                          <a:pt x="18887" y="410"/>
                          <a:pt x="17496" y="89"/>
                        </a:cubicBezTo>
                        <a:cubicBezTo>
                          <a:pt x="15941" y="-270"/>
                          <a:pt x="14388" y="490"/>
                          <a:pt x="12851" y="1741"/>
                        </a:cubicBezTo>
                        <a:cubicBezTo>
                          <a:pt x="11335" y="2975"/>
                          <a:pt x="9835" y="4685"/>
                          <a:pt x="8352" y="6721"/>
                        </a:cubicBezTo>
                        <a:cubicBezTo>
                          <a:pt x="6832" y="8806"/>
                          <a:pt x="5330" y="11230"/>
                          <a:pt x="3843" y="13885"/>
                        </a:cubicBezTo>
                        <a:cubicBezTo>
                          <a:pt x="2550" y="16194"/>
                          <a:pt x="1268" y="18676"/>
                          <a:pt x="0" y="2133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39" name="Shape 221"/>
                  <p:cNvSpPr/>
                  <p:nvPr/>
                </p:nvSpPr>
                <p:spPr>
                  <a:xfrm>
                    <a:off x="107559" y="1256129"/>
                    <a:ext cx="1010288" cy="2269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6" y="19380"/>
                          <a:pt x="869" y="17174"/>
                          <a:pt x="1983" y="15008"/>
                        </a:cubicBezTo>
                        <a:cubicBezTo>
                          <a:pt x="3148" y="12744"/>
                          <a:pt x="4801" y="10532"/>
                          <a:pt x="7097" y="8445"/>
                        </a:cubicBezTo>
                        <a:cubicBezTo>
                          <a:pt x="9125" y="6602"/>
                          <a:pt x="11638" y="4873"/>
                          <a:pt x="14547" y="3281"/>
                        </a:cubicBezTo>
                        <a:cubicBezTo>
                          <a:pt x="16697" y="2105"/>
                          <a:pt x="19055" y="1008"/>
                          <a:pt x="21600" y="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40" name="Shape 222"/>
                  <p:cNvSpPr/>
                  <p:nvPr/>
                </p:nvSpPr>
                <p:spPr>
                  <a:xfrm>
                    <a:off x="1382815" y="412235"/>
                    <a:ext cx="993982" cy="6122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24" y="18137"/>
                          <a:pt x="4982" y="14932"/>
                          <a:pt x="7660" y="12004"/>
                        </a:cubicBezTo>
                        <a:cubicBezTo>
                          <a:pt x="12034" y="7220"/>
                          <a:pt x="16707" y="3197"/>
                          <a:pt x="21600" y="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41" name="Shape 223"/>
                  <p:cNvSpPr/>
                  <p:nvPr/>
                </p:nvSpPr>
                <p:spPr>
                  <a:xfrm flipV="1">
                    <a:off x="1110534" y="1013918"/>
                    <a:ext cx="283914" cy="249413"/>
                  </a:xfrm>
                  <a:prstGeom prst="line">
                    <a:avLst/>
                  </a:prstGeom>
                  <a:noFill/>
                  <a:ln w="25400" cap="flat">
                    <a:solidFill>
                      <a:srgbClr val="414141"/>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42" name="Shape 224"/>
                  <p:cNvSpPr/>
                  <p:nvPr/>
                </p:nvSpPr>
                <p:spPr>
                  <a:xfrm rot="10800000" flipH="1">
                    <a:off x="2371040" y="50338"/>
                    <a:ext cx="1600394" cy="3597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202" y="20511"/>
                          <a:pt x="18803" y="19473"/>
                          <a:pt x="17401" y="18484"/>
                        </a:cubicBezTo>
                        <a:cubicBezTo>
                          <a:pt x="15768" y="17332"/>
                          <a:pt x="14133" y="16248"/>
                          <a:pt x="12507" y="14921"/>
                        </a:cubicBezTo>
                        <a:cubicBezTo>
                          <a:pt x="11109" y="13781"/>
                          <a:pt x="9719" y="12461"/>
                          <a:pt x="8331" y="11105"/>
                        </a:cubicBezTo>
                        <a:cubicBezTo>
                          <a:pt x="7048" y="9852"/>
                          <a:pt x="5766" y="8566"/>
                          <a:pt x="4501" y="6989"/>
                        </a:cubicBezTo>
                        <a:cubicBezTo>
                          <a:pt x="2968" y="5078"/>
                          <a:pt x="1465" y="2744"/>
                          <a:pt x="0" y="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43" name="Shape 225"/>
                  <p:cNvSpPr/>
                  <p:nvPr/>
                </p:nvSpPr>
                <p:spPr>
                  <a:xfrm>
                    <a:off x="2570641" y="171978"/>
                    <a:ext cx="1409734" cy="163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523" y="15566"/>
                          <a:pt x="5091" y="11065"/>
                          <a:pt x="7687" y="8131"/>
                        </a:cubicBezTo>
                        <a:cubicBezTo>
                          <a:pt x="9741" y="5810"/>
                          <a:pt x="11807" y="4475"/>
                          <a:pt x="13874" y="3337"/>
                        </a:cubicBezTo>
                        <a:cubicBezTo>
                          <a:pt x="16447" y="1919"/>
                          <a:pt x="19023" y="807"/>
                          <a:pt x="21600" y="0"/>
                        </a:cubicBezTo>
                      </a:path>
                    </a:pathLst>
                  </a:custGeom>
                  <a:noFill/>
                  <a:ln w="25400" cap="flat">
                    <a:solidFill>
                      <a:srgbClr val="007D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grpSp>
            <p:grpSp>
              <p:nvGrpSpPr>
                <p:cNvPr id="124" name="Group 236"/>
                <p:cNvGrpSpPr/>
                <p:nvPr/>
              </p:nvGrpSpPr>
              <p:grpSpPr>
                <a:xfrm>
                  <a:off x="217077" y="4635500"/>
                  <a:ext cx="3983505" cy="3525470"/>
                  <a:chOff x="0" y="0"/>
                  <a:chExt cx="3983504" cy="3525469"/>
                </a:xfrm>
              </p:grpSpPr>
              <p:sp>
                <p:nvSpPr>
                  <p:cNvPr id="128" name="Shape 227"/>
                  <p:cNvSpPr/>
                  <p:nvPr/>
                </p:nvSpPr>
                <p:spPr>
                  <a:xfrm rot="10800000" flipH="1">
                    <a:off x="0" y="0"/>
                    <a:ext cx="1041543" cy="23395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6" y="19380"/>
                          <a:pt x="869" y="17174"/>
                          <a:pt x="1983" y="15008"/>
                        </a:cubicBezTo>
                        <a:cubicBezTo>
                          <a:pt x="3148" y="12744"/>
                          <a:pt x="4801" y="10532"/>
                          <a:pt x="7097" y="8445"/>
                        </a:cubicBezTo>
                        <a:cubicBezTo>
                          <a:pt x="9125" y="6602"/>
                          <a:pt x="11638" y="4873"/>
                          <a:pt x="14547" y="3281"/>
                        </a:cubicBezTo>
                        <a:cubicBezTo>
                          <a:pt x="16697" y="2105"/>
                          <a:pt x="19055" y="1008"/>
                          <a:pt x="21600" y="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29" name="Shape 228"/>
                  <p:cNvSpPr/>
                  <p:nvPr/>
                </p:nvSpPr>
                <p:spPr>
                  <a:xfrm rot="10800000" flipH="1">
                    <a:off x="1314709" y="2578327"/>
                    <a:ext cx="1024733" cy="631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24" y="18137"/>
                          <a:pt x="4982" y="14932"/>
                          <a:pt x="7660" y="12004"/>
                        </a:cubicBezTo>
                        <a:cubicBezTo>
                          <a:pt x="12034" y="7220"/>
                          <a:pt x="16707" y="3197"/>
                          <a:pt x="21600" y="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30" name="Shape 229"/>
                  <p:cNvSpPr/>
                  <p:nvPr/>
                </p:nvSpPr>
                <p:spPr>
                  <a:xfrm>
                    <a:off x="1034004" y="2332123"/>
                    <a:ext cx="292697" cy="257129"/>
                  </a:xfrm>
                  <a:prstGeom prst="line">
                    <a:avLst/>
                  </a:prstGeom>
                  <a:noFill/>
                  <a:ln w="25400" cap="flat">
                    <a:solidFill>
                      <a:srgbClr val="414141"/>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31" name="Shape 230"/>
                  <p:cNvSpPr/>
                  <p:nvPr/>
                </p:nvSpPr>
                <p:spPr>
                  <a:xfrm rot="10800000" flipH="1">
                    <a:off x="2333871" y="3212464"/>
                    <a:ext cx="1649634" cy="313006"/>
                  </a:xfrm>
                  <a:custGeom>
                    <a:avLst/>
                    <a:gdLst/>
                    <a:ahLst/>
                    <a:cxnLst>
                      <a:cxn ang="0">
                        <a:pos x="wd2" y="hd2"/>
                      </a:cxn>
                      <a:cxn ang="5400000">
                        <a:pos x="wd2" y="hd2"/>
                      </a:cxn>
                      <a:cxn ang="10800000">
                        <a:pos x="wd2" y="hd2"/>
                      </a:cxn>
                      <a:cxn ang="16200000">
                        <a:pos x="wd2" y="hd2"/>
                      </a:cxn>
                    </a:cxnLst>
                    <a:rect l="0" t="0" r="r" b="b"/>
                    <a:pathLst>
                      <a:path w="21600" h="21330" extrusionOk="0">
                        <a:moveTo>
                          <a:pt x="21600" y="3710"/>
                        </a:moveTo>
                        <a:cubicBezTo>
                          <a:pt x="20266" y="1626"/>
                          <a:pt x="18887" y="410"/>
                          <a:pt x="17496" y="89"/>
                        </a:cubicBezTo>
                        <a:cubicBezTo>
                          <a:pt x="15941" y="-270"/>
                          <a:pt x="14388" y="490"/>
                          <a:pt x="12851" y="1741"/>
                        </a:cubicBezTo>
                        <a:cubicBezTo>
                          <a:pt x="11335" y="2975"/>
                          <a:pt x="9835" y="4685"/>
                          <a:pt x="8352" y="6721"/>
                        </a:cubicBezTo>
                        <a:cubicBezTo>
                          <a:pt x="6832" y="8806"/>
                          <a:pt x="5330" y="11230"/>
                          <a:pt x="3843" y="13885"/>
                        </a:cubicBezTo>
                        <a:cubicBezTo>
                          <a:pt x="2550" y="16194"/>
                          <a:pt x="1268" y="18676"/>
                          <a:pt x="0" y="21330"/>
                        </a:cubicBezTo>
                      </a:path>
                    </a:pathLst>
                  </a:custGeom>
                  <a:noFill/>
                  <a:ln w="25400" cap="flat">
                    <a:solidFill>
                      <a:srgbClr val="0433FF"/>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32" name="Shape 231"/>
                  <p:cNvSpPr/>
                  <p:nvPr/>
                </p:nvSpPr>
                <p:spPr>
                  <a:xfrm rot="10800000" flipH="1">
                    <a:off x="107559" y="0"/>
                    <a:ext cx="1010288" cy="2269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6" y="19380"/>
                          <a:pt x="869" y="17174"/>
                          <a:pt x="1983" y="15008"/>
                        </a:cubicBezTo>
                        <a:cubicBezTo>
                          <a:pt x="3148" y="12744"/>
                          <a:pt x="4801" y="10532"/>
                          <a:pt x="7097" y="8445"/>
                        </a:cubicBezTo>
                        <a:cubicBezTo>
                          <a:pt x="9125" y="6602"/>
                          <a:pt x="11638" y="4873"/>
                          <a:pt x="14547" y="3281"/>
                        </a:cubicBezTo>
                        <a:cubicBezTo>
                          <a:pt x="16697" y="2105"/>
                          <a:pt x="19055" y="1008"/>
                          <a:pt x="21600" y="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33" name="Shape 232"/>
                  <p:cNvSpPr/>
                  <p:nvPr/>
                </p:nvSpPr>
                <p:spPr>
                  <a:xfrm rot="10800000" flipH="1">
                    <a:off x="1382815" y="2500955"/>
                    <a:ext cx="993982" cy="6122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24" y="18137"/>
                          <a:pt x="4982" y="14932"/>
                          <a:pt x="7660" y="12004"/>
                        </a:cubicBezTo>
                        <a:cubicBezTo>
                          <a:pt x="12034" y="7220"/>
                          <a:pt x="16707" y="3197"/>
                          <a:pt x="21600" y="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34" name="Shape 233"/>
                  <p:cNvSpPr/>
                  <p:nvPr/>
                </p:nvSpPr>
                <p:spPr>
                  <a:xfrm>
                    <a:off x="1110534" y="2262139"/>
                    <a:ext cx="283914" cy="249413"/>
                  </a:xfrm>
                  <a:prstGeom prst="line">
                    <a:avLst/>
                  </a:prstGeom>
                  <a:noFill/>
                  <a:ln w="25400" cap="flat">
                    <a:solidFill>
                      <a:srgbClr val="414141"/>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35" name="Shape 234"/>
                  <p:cNvSpPr/>
                  <p:nvPr/>
                </p:nvSpPr>
                <p:spPr>
                  <a:xfrm>
                    <a:off x="2371040" y="3115358"/>
                    <a:ext cx="1600394" cy="3597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202" y="20511"/>
                          <a:pt x="18803" y="19473"/>
                          <a:pt x="17401" y="18484"/>
                        </a:cubicBezTo>
                        <a:cubicBezTo>
                          <a:pt x="15768" y="17332"/>
                          <a:pt x="14133" y="16248"/>
                          <a:pt x="12507" y="14921"/>
                        </a:cubicBezTo>
                        <a:cubicBezTo>
                          <a:pt x="11109" y="13781"/>
                          <a:pt x="9719" y="12461"/>
                          <a:pt x="8331" y="11105"/>
                        </a:cubicBezTo>
                        <a:cubicBezTo>
                          <a:pt x="7048" y="9852"/>
                          <a:pt x="5766" y="8566"/>
                          <a:pt x="4501" y="6989"/>
                        </a:cubicBezTo>
                        <a:cubicBezTo>
                          <a:pt x="2968" y="5078"/>
                          <a:pt x="1465" y="2744"/>
                          <a:pt x="0" y="0"/>
                        </a:cubicBezTo>
                      </a:path>
                    </a:pathLst>
                  </a:custGeom>
                  <a:noFill/>
                  <a:ln w="25400" cap="flat">
                    <a:solidFill>
                      <a:srgbClr val="FF27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36" name="Shape 235"/>
                  <p:cNvSpPr/>
                  <p:nvPr/>
                </p:nvSpPr>
                <p:spPr>
                  <a:xfrm rot="10800000" flipH="1">
                    <a:off x="2570641" y="3189891"/>
                    <a:ext cx="1409734" cy="163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523" y="15566"/>
                          <a:pt x="5091" y="11065"/>
                          <a:pt x="7687" y="8131"/>
                        </a:cubicBezTo>
                        <a:cubicBezTo>
                          <a:pt x="9741" y="5810"/>
                          <a:pt x="11807" y="4475"/>
                          <a:pt x="13874" y="3337"/>
                        </a:cubicBezTo>
                        <a:cubicBezTo>
                          <a:pt x="16447" y="1919"/>
                          <a:pt x="19023" y="807"/>
                          <a:pt x="21600" y="0"/>
                        </a:cubicBezTo>
                      </a:path>
                    </a:pathLst>
                  </a:custGeom>
                  <a:noFill/>
                  <a:ln w="25400" cap="flat">
                    <a:solidFill>
                      <a:srgbClr val="007D00"/>
                    </a:solidFill>
                    <a:prstDash val="solid"/>
                    <a:miter lim="400000"/>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grpSp>
            <p:sp>
              <p:nvSpPr>
                <p:cNvPr id="125" name="Shape 237"/>
                <p:cNvSpPr/>
                <p:nvPr/>
              </p:nvSpPr>
              <p:spPr>
                <a:xfrm>
                  <a:off x="0" y="3844423"/>
                  <a:ext cx="404376" cy="472124"/>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35719" tIns="35719" rIns="35719" bIns="35719" numCol="1" anchor="ctr">
                  <a:noAutofit/>
                </a:bodyPr>
                <a:lstStyle/>
                <a:p>
                  <a:pPr>
                    <a:defRPr sz="3200">
                      <a:solidFill>
                        <a:srgbClr val="FFFFFF"/>
                      </a:solidFill>
                      <a:effectLst>
                        <a:outerShdw blurRad="25400" dist="33948" dir="2700000" rotWithShape="0">
                          <a:srgbClr val="3B3936"/>
                        </a:outerShdw>
                      </a:effectLst>
                      <a:latin typeface="Palatino"/>
                      <a:ea typeface="Palatino"/>
                      <a:cs typeface="Palatino"/>
                      <a:sym typeface="Palatino"/>
                    </a:defRPr>
                  </a:pPr>
                  <a:endParaRPr sz="2250"/>
                </a:p>
              </p:txBody>
            </p:sp>
            <p:sp>
              <p:nvSpPr>
                <p:cNvPr id="126" name="Shape 238"/>
                <p:cNvSpPr/>
                <p:nvPr/>
              </p:nvSpPr>
              <p:spPr>
                <a:xfrm>
                  <a:off x="217840" y="3512819"/>
                  <a:ext cx="3260" cy="344256"/>
                </a:xfrm>
                <a:prstGeom prst="line">
                  <a:avLst/>
                </a:prstGeom>
                <a:noFill/>
                <a:ln w="25400" cap="flat">
                  <a:solidFill>
                    <a:srgbClr val="FF2700"/>
                  </a:solidFill>
                  <a:prstDash val="solid"/>
                  <a:miter lim="400000"/>
                  <a:tailEnd type="triangle" w="med" len="med"/>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sp>
              <p:nvSpPr>
                <p:cNvPr id="127" name="Shape 239"/>
                <p:cNvSpPr/>
                <p:nvPr/>
              </p:nvSpPr>
              <p:spPr>
                <a:xfrm flipV="1">
                  <a:off x="217840" y="4291752"/>
                  <a:ext cx="3260" cy="344256"/>
                </a:xfrm>
                <a:prstGeom prst="line">
                  <a:avLst/>
                </a:prstGeom>
                <a:noFill/>
                <a:ln w="25400" cap="flat">
                  <a:solidFill>
                    <a:srgbClr val="0433FF"/>
                  </a:solidFill>
                  <a:prstDash val="solid"/>
                  <a:miter lim="400000"/>
                  <a:tailEnd type="triangle" w="med" len="med"/>
                </a:ln>
                <a:effectLst/>
              </p:spPr>
              <p:txBody>
                <a:bodyPr wrap="square" lIns="35719" tIns="35719" rIns="35719" bIns="35719" numCol="1" anchor="ctr">
                  <a:noAutofit/>
                </a:bodyPr>
                <a:lstStyle/>
                <a:p>
                  <a:pPr>
                    <a:defRPr sz="3200">
                      <a:solidFill>
                        <a:srgbClr val="414141"/>
                      </a:solidFill>
                      <a:latin typeface="Palatino"/>
                      <a:ea typeface="Palatino"/>
                      <a:cs typeface="Palatino"/>
                      <a:sym typeface="Palatino"/>
                    </a:defRPr>
                  </a:pPr>
                  <a:endParaRPr sz="2250"/>
                </a:p>
              </p:txBody>
            </p:sp>
          </p:grpSp>
        </p:grpSp>
        <p:sp>
          <p:nvSpPr>
            <p:cNvPr id="93" name="Shape 242"/>
            <p:cNvSpPr/>
            <p:nvPr/>
          </p:nvSpPr>
          <p:spPr>
            <a:xfrm>
              <a:off x="8916949" y="2844384"/>
              <a:ext cx="44755" cy="95201"/>
            </a:xfrm>
            <a:custGeom>
              <a:avLst/>
              <a:gdLst/>
              <a:ahLst/>
              <a:cxnLst>
                <a:cxn ang="0">
                  <a:pos x="wd2" y="hd2"/>
                </a:cxn>
                <a:cxn ang="5400000">
                  <a:pos x="wd2" y="hd2"/>
                </a:cxn>
                <a:cxn ang="10800000">
                  <a:pos x="wd2" y="hd2"/>
                </a:cxn>
                <a:cxn ang="16200000">
                  <a:pos x="wd2" y="hd2"/>
                </a:cxn>
              </a:cxnLst>
              <a:rect l="0" t="0" r="r" b="b"/>
              <a:pathLst>
                <a:path w="20238" h="21600" extrusionOk="0">
                  <a:moveTo>
                    <a:pt x="0" y="0"/>
                  </a:moveTo>
                  <a:cubicBezTo>
                    <a:pt x="12398" y="538"/>
                    <a:pt x="21600" y="6189"/>
                    <a:pt x="20071" y="12370"/>
                  </a:cubicBezTo>
                  <a:cubicBezTo>
                    <a:pt x="18833" y="17379"/>
                    <a:pt x="10642" y="21233"/>
                    <a:pt x="610" y="21600"/>
                  </a:cubicBezTo>
                </a:path>
              </a:pathLst>
            </a:custGeom>
            <a:ln w="25400">
              <a:solidFill>
                <a:srgbClr val="414141"/>
              </a:solidFill>
              <a:miter lim="400000"/>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94" name="Shape 243"/>
            <p:cNvSpPr/>
            <p:nvPr/>
          </p:nvSpPr>
          <p:spPr>
            <a:xfrm>
              <a:off x="8108523" y="2456091"/>
              <a:ext cx="1" cy="373920"/>
            </a:xfrm>
            <a:prstGeom prst="line">
              <a:avLst/>
            </a:prstGeom>
            <a:ln w="25400">
              <a:solidFill>
                <a:srgbClr val="414141"/>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95" name="Shape 244"/>
            <p:cNvSpPr/>
            <p:nvPr/>
          </p:nvSpPr>
          <p:spPr>
            <a:xfrm flipV="1">
              <a:off x="8108523" y="3018901"/>
              <a:ext cx="1" cy="373920"/>
            </a:xfrm>
            <a:prstGeom prst="line">
              <a:avLst/>
            </a:prstGeom>
            <a:ln w="25400">
              <a:solidFill>
                <a:srgbClr val="414141"/>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96" name="Shape 245"/>
            <p:cNvSpPr/>
            <p:nvPr/>
          </p:nvSpPr>
          <p:spPr>
            <a:xfrm>
              <a:off x="7187403" y="2436291"/>
              <a:ext cx="902912" cy="42417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200">
                  <a:latin typeface="Palatino"/>
                  <a:ea typeface="Palatino"/>
                  <a:cs typeface="Palatino"/>
                  <a:sym typeface="Palatino"/>
                </a:defRPr>
              </a:lvl1pPr>
            </a:lstStyle>
            <a:p>
              <a:r>
                <a:rPr sz="1406" dirty="0"/>
                <a:t>11.9 m</a:t>
              </a:r>
            </a:p>
          </p:txBody>
        </p:sp>
        <p:sp>
          <p:nvSpPr>
            <p:cNvPr id="97" name="Shape 246"/>
            <p:cNvSpPr/>
            <p:nvPr/>
          </p:nvSpPr>
          <p:spPr>
            <a:xfrm>
              <a:off x="9051561" y="2514057"/>
              <a:ext cx="1107214" cy="42417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000">
                  <a:latin typeface="Palatino"/>
                  <a:ea typeface="Palatino"/>
                  <a:cs typeface="Palatino"/>
                  <a:sym typeface="Palatino"/>
                </a:defRPr>
              </a:lvl1pPr>
            </a:lstStyle>
            <a:p>
              <a:r>
                <a:rPr sz="1406" dirty="0"/>
                <a:t>30 </a:t>
              </a:r>
              <a:r>
                <a:rPr sz="1406" dirty="0" err="1"/>
                <a:t>mrad</a:t>
              </a:r>
              <a:endParaRPr sz="1406" dirty="0"/>
            </a:p>
          </p:txBody>
        </p:sp>
        <p:sp>
          <p:nvSpPr>
            <p:cNvPr id="98" name="Shape 247"/>
            <p:cNvSpPr/>
            <p:nvPr/>
          </p:nvSpPr>
          <p:spPr>
            <a:xfrm>
              <a:off x="8539304" y="2494757"/>
              <a:ext cx="1" cy="373920"/>
            </a:xfrm>
            <a:prstGeom prst="line">
              <a:avLst/>
            </a:prstGeom>
            <a:ln w="25400">
              <a:solidFill>
                <a:srgbClr val="414141"/>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99" name="Shape 248"/>
            <p:cNvSpPr/>
            <p:nvPr/>
          </p:nvSpPr>
          <p:spPr>
            <a:xfrm flipV="1">
              <a:off x="8517646" y="2998290"/>
              <a:ext cx="21659" cy="632177"/>
            </a:xfrm>
            <a:prstGeom prst="line">
              <a:avLst/>
            </a:prstGeom>
            <a:ln w="25400">
              <a:solidFill>
                <a:srgbClr val="414141"/>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100" name="Shape 249"/>
            <p:cNvSpPr/>
            <p:nvPr/>
          </p:nvSpPr>
          <p:spPr>
            <a:xfrm>
              <a:off x="8291693" y="3584022"/>
              <a:ext cx="771343" cy="42417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200">
                  <a:latin typeface="Palatino"/>
                  <a:ea typeface="Palatino"/>
                  <a:cs typeface="Palatino"/>
                  <a:sym typeface="Palatino"/>
                </a:defRPr>
              </a:lvl1pPr>
            </a:lstStyle>
            <a:p>
              <a:r>
                <a:rPr sz="1406" dirty="0"/>
                <a:t>9.4 m</a:t>
              </a:r>
            </a:p>
          </p:txBody>
        </p:sp>
        <p:sp>
          <p:nvSpPr>
            <p:cNvPr id="101" name="Shape 252"/>
            <p:cNvSpPr/>
            <p:nvPr/>
          </p:nvSpPr>
          <p:spPr>
            <a:xfrm>
              <a:off x="8536560" y="2999635"/>
              <a:ext cx="1313368" cy="67892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defRPr sz="1700">
                  <a:solidFill>
                    <a:srgbClr val="007D00"/>
                  </a:solidFill>
                  <a:latin typeface="Palatino"/>
                  <a:ea typeface="Palatino"/>
                  <a:cs typeface="Palatino"/>
                  <a:sym typeface="Palatino"/>
                </a:defRPr>
              </a:pPr>
              <a:r>
                <a:rPr sz="1266" b="1" dirty="0"/>
                <a:t>FCC-</a:t>
              </a:r>
              <a:r>
                <a:rPr sz="1266" b="1" dirty="0" err="1"/>
                <a:t>hh</a:t>
              </a:r>
              <a:r>
                <a:rPr sz="1266" b="1" dirty="0"/>
                <a:t>/</a:t>
              </a:r>
            </a:p>
            <a:p>
              <a:pPr>
                <a:defRPr sz="1700">
                  <a:solidFill>
                    <a:srgbClr val="007D00"/>
                  </a:solidFill>
                  <a:latin typeface="Palatino"/>
                  <a:ea typeface="Palatino"/>
                  <a:cs typeface="Palatino"/>
                  <a:sym typeface="Palatino"/>
                </a:defRPr>
              </a:pPr>
              <a:r>
                <a:rPr lang="de-AT" sz="1266" b="1" dirty="0" smtClean="0"/>
                <a:t>ee </a:t>
              </a:r>
              <a:r>
                <a:rPr sz="1266" b="1" dirty="0" smtClean="0"/>
                <a:t>Booster</a:t>
              </a:r>
              <a:endParaRPr sz="1266" b="1" dirty="0"/>
            </a:p>
          </p:txBody>
        </p:sp>
        <p:sp>
          <p:nvSpPr>
            <p:cNvPr id="102" name="Shape 253"/>
            <p:cNvSpPr/>
            <p:nvPr/>
          </p:nvSpPr>
          <p:spPr>
            <a:xfrm>
              <a:off x="5606131" y="5637494"/>
              <a:ext cx="1007611" cy="61518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defRPr sz="1600">
                  <a:latin typeface="Palatino"/>
                  <a:ea typeface="Palatino"/>
                  <a:cs typeface="Palatino"/>
                  <a:sym typeface="Palatino"/>
                </a:defRPr>
              </a:pPr>
              <a:r>
                <a:rPr sz="1125" dirty="0"/>
                <a:t>Common</a:t>
              </a:r>
            </a:p>
            <a:p>
              <a:pPr>
                <a:defRPr sz="1600">
                  <a:latin typeface="Palatino"/>
                  <a:ea typeface="Palatino"/>
                  <a:cs typeface="Palatino"/>
                  <a:sym typeface="Palatino"/>
                </a:defRPr>
              </a:pPr>
              <a:r>
                <a:rPr sz="1125" dirty="0"/>
                <a:t>RF (</a:t>
              </a:r>
              <a:r>
                <a:rPr sz="1125" dirty="0" err="1"/>
                <a:t>tt</a:t>
              </a:r>
              <a:r>
                <a:rPr sz="1125" dirty="0"/>
                <a:t>)</a:t>
              </a:r>
            </a:p>
          </p:txBody>
        </p:sp>
        <p:sp>
          <p:nvSpPr>
            <p:cNvPr id="103" name="Shape 254"/>
            <p:cNvSpPr/>
            <p:nvPr/>
          </p:nvSpPr>
          <p:spPr>
            <a:xfrm>
              <a:off x="10563167" y="5645477"/>
              <a:ext cx="1007611" cy="61518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defRPr sz="1600">
                  <a:latin typeface="Palatino"/>
                  <a:ea typeface="Palatino"/>
                  <a:cs typeface="Palatino"/>
                  <a:sym typeface="Palatino"/>
                </a:defRPr>
              </a:pPr>
              <a:r>
                <a:rPr sz="1125" dirty="0"/>
                <a:t>Common</a:t>
              </a:r>
            </a:p>
            <a:p>
              <a:pPr>
                <a:defRPr sz="1600">
                  <a:latin typeface="Palatino"/>
                  <a:ea typeface="Palatino"/>
                  <a:cs typeface="Palatino"/>
                  <a:sym typeface="Palatino"/>
                </a:defRPr>
              </a:pPr>
              <a:r>
                <a:rPr sz="1125" dirty="0"/>
                <a:t>RF (</a:t>
              </a:r>
              <a:r>
                <a:rPr sz="1125" dirty="0" err="1"/>
                <a:t>tt</a:t>
              </a:r>
              <a:r>
                <a:rPr sz="1125" dirty="0"/>
                <a:t>)</a:t>
              </a:r>
            </a:p>
          </p:txBody>
        </p:sp>
        <p:sp>
          <p:nvSpPr>
            <p:cNvPr id="104" name="Shape 255"/>
            <p:cNvSpPr/>
            <p:nvPr/>
          </p:nvSpPr>
          <p:spPr>
            <a:xfrm flipV="1">
              <a:off x="5274797" y="5483052"/>
              <a:ext cx="1" cy="924073"/>
            </a:xfrm>
            <a:prstGeom prst="line">
              <a:avLst/>
            </a:prstGeom>
            <a:ln w="25400">
              <a:solidFill>
                <a:srgbClr val="414141"/>
              </a:solidFill>
              <a:miter lim="400000"/>
              <a:headEnd type="triangle"/>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105" name="Shape 257"/>
            <p:cNvSpPr/>
            <p:nvPr/>
          </p:nvSpPr>
          <p:spPr>
            <a:xfrm>
              <a:off x="8558907" y="2372295"/>
              <a:ext cx="375249" cy="45613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200">
                  <a:latin typeface="Palatino"/>
                  <a:ea typeface="Palatino"/>
                  <a:cs typeface="Palatino"/>
                  <a:sym typeface="Palatino"/>
                </a:defRPr>
              </a:lvl1pPr>
            </a:lstStyle>
            <a:p>
              <a:r>
                <a:rPr sz="1547" b="1" dirty="0"/>
                <a:t>IP</a:t>
              </a:r>
            </a:p>
          </p:txBody>
        </p:sp>
        <p:sp>
          <p:nvSpPr>
            <p:cNvPr id="106" name="Shape 258"/>
            <p:cNvSpPr/>
            <p:nvPr/>
          </p:nvSpPr>
          <p:spPr>
            <a:xfrm>
              <a:off x="8371146" y="8488477"/>
              <a:ext cx="375249" cy="45613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200">
                  <a:latin typeface="Palatino"/>
                  <a:ea typeface="Palatino"/>
                  <a:cs typeface="Palatino"/>
                  <a:sym typeface="Palatino"/>
                </a:defRPr>
              </a:lvl1pPr>
            </a:lstStyle>
            <a:p>
              <a:r>
                <a:rPr sz="1547" b="1" dirty="0"/>
                <a:t>IP</a:t>
              </a:r>
            </a:p>
          </p:txBody>
        </p:sp>
        <p:sp>
          <p:nvSpPr>
            <p:cNvPr id="107" name="Shape 260"/>
            <p:cNvSpPr/>
            <p:nvPr/>
          </p:nvSpPr>
          <p:spPr>
            <a:xfrm flipH="1">
              <a:off x="7074338" y="2973754"/>
              <a:ext cx="347333" cy="101632"/>
            </a:xfrm>
            <a:prstGeom prst="line">
              <a:avLst/>
            </a:prstGeom>
            <a:ln w="25400">
              <a:solidFill>
                <a:srgbClr val="FF2700"/>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108" name="Shape 261"/>
            <p:cNvSpPr/>
            <p:nvPr/>
          </p:nvSpPr>
          <p:spPr>
            <a:xfrm>
              <a:off x="9654006" y="2973754"/>
              <a:ext cx="347334" cy="101632"/>
            </a:xfrm>
            <a:prstGeom prst="line">
              <a:avLst/>
            </a:prstGeom>
            <a:ln w="25400">
              <a:solidFill>
                <a:srgbClr val="0433FF"/>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109" name="Shape 262"/>
            <p:cNvSpPr/>
            <p:nvPr/>
          </p:nvSpPr>
          <p:spPr>
            <a:xfrm flipH="1" flipV="1">
              <a:off x="7553634" y="9011793"/>
              <a:ext cx="347333" cy="101633"/>
            </a:xfrm>
            <a:prstGeom prst="line">
              <a:avLst/>
            </a:prstGeom>
            <a:ln w="25400">
              <a:solidFill>
                <a:srgbClr val="0433FF"/>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110" name="Shape 263"/>
            <p:cNvSpPr/>
            <p:nvPr/>
          </p:nvSpPr>
          <p:spPr>
            <a:xfrm flipV="1">
              <a:off x="9269819" y="9003848"/>
              <a:ext cx="347334" cy="101633"/>
            </a:xfrm>
            <a:prstGeom prst="line">
              <a:avLst/>
            </a:prstGeom>
            <a:ln w="25400">
              <a:solidFill>
                <a:srgbClr val="FF2700"/>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111" name="Shape 264"/>
            <p:cNvSpPr/>
            <p:nvPr/>
          </p:nvSpPr>
          <p:spPr>
            <a:xfrm>
              <a:off x="5283461" y="4405072"/>
              <a:ext cx="396043" cy="247476"/>
            </a:xfrm>
            <a:prstGeom prst="line">
              <a:avLst/>
            </a:prstGeom>
            <a:ln w="25400">
              <a:solidFill>
                <a:srgbClr val="414141"/>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112" name="Shape 265"/>
            <p:cNvSpPr/>
            <p:nvPr/>
          </p:nvSpPr>
          <p:spPr>
            <a:xfrm flipH="1" flipV="1">
              <a:off x="5803279" y="4707255"/>
              <a:ext cx="396043" cy="247476"/>
            </a:xfrm>
            <a:prstGeom prst="line">
              <a:avLst/>
            </a:prstGeom>
            <a:ln w="25400">
              <a:solidFill>
                <a:srgbClr val="414141"/>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113" name="Shape 266"/>
            <p:cNvSpPr/>
            <p:nvPr/>
          </p:nvSpPr>
          <p:spPr>
            <a:xfrm>
              <a:off x="5001062" y="4043361"/>
              <a:ext cx="771343" cy="42417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latin typeface="Palatino"/>
                  <a:ea typeface="Palatino"/>
                  <a:cs typeface="Palatino"/>
                  <a:sym typeface="Palatino"/>
                </a:defRPr>
              </a:lvl1pPr>
            </a:lstStyle>
            <a:p>
              <a:r>
                <a:rPr sz="1406" dirty="0"/>
                <a:t>0.6 m</a:t>
              </a:r>
            </a:p>
          </p:txBody>
        </p:sp>
        <p:sp>
          <p:nvSpPr>
            <p:cNvPr id="114" name="Shape 267"/>
            <p:cNvSpPr/>
            <p:nvPr/>
          </p:nvSpPr>
          <p:spPr>
            <a:xfrm>
              <a:off x="6199322" y="7336479"/>
              <a:ext cx="4622290" cy="119219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a:defRPr sz="1700">
                  <a:solidFill>
                    <a:srgbClr val="414141"/>
                  </a:solidFill>
                  <a:latin typeface="Palatino"/>
                  <a:ea typeface="Palatino"/>
                  <a:cs typeface="Palatino"/>
                  <a:sym typeface="Palatino"/>
                </a:defRPr>
              </a:pPr>
              <a:r>
                <a:rPr lang="de-AT" sz="1200" b="1" dirty="0" smtClean="0"/>
                <a:t>Max. </a:t>
              </a:r>
              <a:r>
                <a:rPr sz="1200" b="1" dirty="0" smtClean="0"/>
                <a:t>separation </a:t>
              </a:r>
              <a:r>
                <a:rPr sz="1200" b="1" dirty="0"/>
                <a:t>of 3(4) rings is about 12 m: </a:t>
              </a:r>
            </a:p>
            <a:p>
              <a:pPr algn="ctr">
                <a:defRPr sz="1700">
                  <a:solidFill>
                    <a:srgbClr val="414141"/>
                  </a:solidFill>
                  <a:latin typeface="Palatino"/>
                  <a:ea typeface="Palatino"/>
                  <a:cs typeface="Palatino"/>
                  <a:sym typeface="Palatino"/>
                </a:defRPr>
              </a:pPr>
              <a:r>
                <a:rPr sz="1200" b="1" dirty="0"/>
                <a:t>wide</a:t>
              </a:r>
              <a:r>
                <a:rPr lang="de-AT" sz="1200" b="1" dirty="0"/>
                <a:t>r</a:t>
              </a:r>
              <a:r>
                <a:rPr sz="1200" b="1" dirty="0"/>
                <a:t> tunnel </a:t>
              </a:r>
              <a:r>
                <a:rPr lang="de-AT" sz="1200" b="1" dirty="0"/>
                <a:t>or</a:t>
              </a:r>
              <a:r>
                <a:rPr sz="1200" b="1" dirty="0"/>
                <a:t> two tunnels are necessary around the I</a:t>
              </a:r>
              <a:r>
                <a:rPr lang="de-AT" sz="1200" b="1" dirty="0"/>
                <a:t>Ps</a:t>
              </a:r>
              <a:r>
                <a:rPr sz="1200" b="1" dirty="0"/>
                <a:t>, for ±1.2 km. </a:t>
              </a:r>
            </a:p>
          </p:txBody>
        </p:sp>
        <p:sp>
          <p:nvSpPr>
            <p:cNvPr id="115" name="Shape 268"/>
            <p:cNvSpPr/>
            <p:nvPr/>
          </p:nvSpPr>
          <p:spPr>
            <a:xfrm>
              <a:off x="6345612" y="3698818"/>
              <a:ext cx="4504077" cy="1463724"/>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lgn="ctr">
                <a:defRPr sz="1800">
                  <a:solidFill>
                    <a:srgbClr val="414141"/>
                  </a:solidFill>
                  <a:latin typeface="Palatino"/>
                  <a:ea typeface="Palatino"/>
                  <a:cs typeface="Palatino"/>
                  <a:sym typeface="Palatino"/>
                </a:defRPr>
              </a:pPr>
              <a:r>
                <a:rPr lang="de-AT" sz="1200" dirty="0" smtClean="0"/>
                <a:t>Lepton b</a:t>
              </a:r>
              <a:r>
                <a:rPr sz="1200" dirty="0" err="1" smtClean="0"/>
                <a:t>eams</a:t>
              </a:r>
              <a:r>
                <a:rPr sz="1200" dirty="0" smtClean="0"/>
                <a:t> </a:t>
              </a:r>
              <a:r>
                <a:rPr sz="1200" dirty="0"/>
                <a:t>must cross over through the </a:t>
              </a:r>
              <a:r>
                <a:rPr lang="de-AT" sz="1200" dirty="0"/>
                <a:t>         </a:t>
              </a:r>
              <a:r>
                <a:rPr sz="1200" dirty="0"/>
                <a:t>common RF to enter the IP from inside.</a:t>
              </a:r>
            </a:p>
            <a:p>
              <a:pPr algn="ctr">
                <a:defRPr sz="1800">
                  <a:solidFill>
                    <a:srgbClr val="414141"/>
                  </a:solidFill>
                  <a:latin typeface="Palatino"/>
                  <a:ea typeface="Palatino"/>
                  <a:cs typeface="Palatino"/>
                  <a:sym typeface="Palatino"/>
                </a:defRPr>
              </a:pPr>
              <a:r>
                <a:rPr sz="1200" dirty="0"/>
                <a:t>Only a half of each ring is filled with bunches.</a:t>
              </a:r>
            </a:p>
          </p:txBody>
        </p:sp>
        <p:sp>
          <p:nvSpPr>
            <p:cNvPr id="116" name="Shape 269"/>
            <p:cNvSpPr/>
            <p:nvPr/>
          </p:nvSpPr>
          <p:spPr>
            <a:xfrm flipH="1">
              <a:off x="5768673" y="4896018"/>
              <a:ext cx="747030" cy="834908"/>
            </a:xfrm>
            <a:prstGeom prst="line">
              <a:avLst/>
            </a:prstGeom>
            <a:ln w="25400">
              <a:solidFill>
                <a:srgbClr val="414141"/>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117" name="Shape 270"/>
            <p:cNvSpPr/>
            <p:nvPr/>
          </p:nvSpPr>
          <p:spPr>
            <a:xfrm>
              <a:off x="10777773" y="4864086"/>
              <a:ext cx="621331" cy="822855"/>
            </a:xfrm>
            <a:prstGeom prst="line">
              <a:avLst/>
            </a:prstGeom>
            <a:ln w="25400">
              <a:solidFill>
                <a:srgbClr val="414141"/>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pic>
          <p:nvPicPr>
            <p:cNvPr id="118" name="ScreenShot 2016-04-05 8.51.34 .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700768" y="4838875"/>
              <a:ext cx="3677333" cy="2619190"/>
            </a:xfrm>
            <a:prstGeom prst="rect">
              <a:avLst/>
            </a:prstGeom>
            <a:ln w="12700">
              <a:miter lim="400000"/>
            </a:ln>
          </p:spPr>
        </p:pic>
      </p:grpSp>
      <p:sp>
        <p:nvSpPr>
          <p:cNvPr id="258" name="TextBox 257"/>
          <p:cNvSpPr txBox="1"/>
          <p:nvPr/>
        </p:nvSpPr>
        <p:spPr>
          <a:xfrm>
            <a:off x="4772830" y="5713669"/>
            <a:ext cx="4250394" cy="1446550"/>
          </a:xfrm>
          <a:prstGeom prst="rect">
            <a:avLst/>
          </a:prstGeom>
          <a:noFill/>
        </p:spPr>
        <p:txBody>
          <a:bodyPr wrap="none" rtlCol="0">
            <a:spAutoFit/>
          </a:bodyPr>
          <a:lstStyle/>
          <a:p>
            <a:pPr algn="ctr"/>
            <a:r>
              <a:rPr lang="en-GB" sz="2400" b="1" dirty="0" smtClean="0">
                <a:latin typeface="+mn-lt"/>
              </a:rPr>
              <a:t>FCC-</a:t>
            </a:r>
            <a:r>
              <a:rPr lang="en-GB" sz="2400" b="1" dirty="0" err="1" smtClean="0">
                <a:latin typeface="+mn-lt"/>
              </a:rPr>
              <a:t>ee</a:t>
            </a:r>
            <a:r>
              <a:rPr lang="en-GB" sz="2400" b="1" dirty="0" smtClean="0">
                <a:latin typeface="+mn-lt"/>
              </a:rPr>
              <a:t> 1, </a:t>
            </a:r>
            <a:r>
              <a:rPr lang="en-GB" sz="2400" b="1" dirty="0" smtClean="0">
                <a:solidFill>
                  <a:srgbClr val="FF0000"/>
                </a:solidFill>
                <a:latin typeface="+mn-lt"/>
              </a:rPr>
              <a:t>FCC-</a:t>
            </a:r>
            <a:r>
              <a:rPr lang="en-GB" sz="2400" b="1" dirty="0" err="1" smtClean="0">
                <a:solidFill>
                  <a:srgbClr val="FF0000"/>
                </a:solidFill>
                <a:latin typeface="+mn-lt"/>
              </a:rPr>
              <a:t>ee</a:t>
            </a:r>
            <a:r>
              <a:rPr lang="en-GB" sz="2400" b="1" dirty="0" smtClean="0">
                <a:solidFill>
                  <a:srgbClr val="FF0000"/>
                </a:solidFill>
                <a:latin typeface="+mn-lt"/>
              </a:rPr>
              <a:t> 2, </a:t>
            </a:r>
          </a:p>
          <a:p>
            <a:pPr algn="ctr"/>
            <a:r>
              <a:rPr lang="en-GB" sz="2000" b="1" dirty="0" smtClean="0">
                <a:solidFill>
                  <a:srgbClr val="00B050"/>
                </a:solidFill>
                <a:latin typeface="+mn-lt"/>
              </a:rPr>
              <a:t>FCC-</a:t>
            </a:r>
            <a:r>
              <a:rPr lang="en-GB" sz="2000" b="1" dirty="0" err="1" smtClean="0">
                <a:solidFill>
                  <a:srgbClr val="00B050"/>
                </a:solidFill>
                <a:latin typeface="+mn-lt"/>
              </a:rPr>
              <a:t>ee</a:t>
            </a:r>
            <a:r>
              <a:rPr lang="en-GB" sz="2000" b="1" dirty="0" smtClean="0">
                <a:solidFill>
                  <a:srgbClr val="00B050"/>
                </a:solidFill>
                <a:latin typeface="+mn-lt"/>
              </a:rPr>
              <a:t> booster (FCC-</a:t>
            </a:r>
            <a:r>
              <a:rPr lang="en-GB" sz="2000" b="1" dirty="0" err="1" smtClean="0">
                <a:solidFill>
                  <a:srgbClr val="00B050"/>
                </a:solidFill>
                <a:latin typeface="+mn-lt"/>
              </a:rPr>
              <a:t>hh</a:t>
            </a:r>
            <a:r>
              <a:rPr lang="en-GB" sz="2000" b="1" dirty="0" smtClean="0">
                <a:solidFill>
                  <a:srgbClr val="00B050"/>
                </a:solidFill>
                <a:latin typeface="+mn-lt"/>
              </a:rPr>
              <a:t> footprint)</a:t>
            </a:r>
          </a:p>
          <a:p>
            <a:pPr algn="ctr"/>
            <a:r>
              <a:rPr lang="fr-CH" sz="2000" b="1" dirty="0" err="1" smtClean="0">
                <a:solidFill>
                  <a:srgbClr val="00B050"/>
                </a:solidFill>
                <a:latin typeface="+mn-lt"/>
              </a:rPr>
              <a:t>Asymmetric</a:t>
            </a:r>
            <a:r>
              <a:rPr lang="fr-CH" sz="2000" b="1" dirty="0" smtClean="0">
                <a:solidFill>
                  <a:srgbClr val="00B050"/>
                </a:solidFill>
                <a:latin typeface="+mn-lt"/>
              </a:rPr>
              <a:t> IR for </a:t>
            </a:r>
            <a:r>
              <a:rPr lang="fr-CH" sz="2000" b="1" dirty="0" err="1" smtClean="0">
                <a:solidFill>
                  <a:srgbClr val="00B050"/>
                </a:solidFill>
                <a:latin typeface="+mn-lt"/>
              </a:rPr>
              <a:t>ee</a:t>
            </a:r>
            <a:r>
              <a:rPr lang="fr-CH" sz="2000" b="1" dirty="0" smtClean="0">
                <a:solidFill>
                  <a:srgbClr val="00B050"/>
                </a:solidFill>
                <a:latin typeface="+mn-lt"/>
              </a:rPr>
              <a:t>, </a:t>
            </a:r>
            <a:r>
              <a:rPr lang="fr-CH" sz="2000" b="1" dirty="0" err="1" smtClean="0">
                <a:solidFill>
                  <a:srgbClr val="00B050"/>
                </a:solidFill>
                <a:latin typeface="+mn-lt"/>
              </a:rPr>
              <a:t>limits</a:t>
            </a:r>
            <a:r>
              <a:rPr lang="fr-CH" sz="2000" b="1" dirty="0" smtClean="0">
                <a:solidFill>
                  <a:srgbClr val="00B050"/>
                </a:solidFill>
                <a:latin typeface="+mn-lt"/>
              </a:rPr>
              <a:t> SR to </a:t>
            </a:r>
            <a:r>
              <a:rPr lang="fr-CH" sz="2000" b="1" dirty="0" err="1">
                <a:solidFill>
                  <a:srgbClr val="00B050"/>
                </a:solidFill>
                <a:latin typeface="+mn-lt"/>
              </a:rPr>
              <a:t>e</a:t>
            </a:r>
            <a:r>
              <a:rPr lang="fr-CH" sz="2000" b="1" dirty="0" err="1" smtClean="0">
                <a:solidFill>
                  <a:srgbClr val="00B050"/>
                </a:solidFill>
                <a:latin typeface="+mn-lt"/>
              </a:rPr>
              <a:t>xpt</a:t>
            </a:r>
            <a:endParaRPr lang="en-GB" sz="2000" b="1" dirty="0">
              <a:solidFill>
                <a:srgbClr val="00B050"/>
              </a:solidFill>
              <a:latin typeface="+mn-lt"/>
            </a:endParaRPr>
          </a:p>
          <a:p>
            <a:pPr algn="ctr"/>
            <a:endParaRPr lang="en-GB" sz="2400" b="1" dirty="0">
              <a:solidFill>
                <a:srgbClr val="00B050"/>
              </a:solidFill>
              <a:latin typeface="+mn-lt"/>
            </a:endParaRPr>
          </a:p>
        </p:txBody>
      </p:sp>
      <p:sp>
        <p:nvSpPr>
          <p:cNvPr id="261" name="Shape 262"/>
          <p:cNvSpPr/>
          <p:nvPr/>
        </p:nvSpPr>
        <p:spPr>
          <a:xfrm flipH="1">
            <a:off x="7102757" y="3926563"/>
            <a:ext cx="243821" cy="158297"/>
          </a:xfrm>
          <a:prstGeom prst="line">
            <a:avLst/>
          </a:prstGeom>
          <a:ln w="25400">
            <a:solidFill>
              <a:srgbClr val="0433FF"/>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262" name="Shape 263"/>
          <p:cNvSpPr/>
          <p:nvPr/>
        </p:nvSpPr>
        <p:spPr>
          <a:xfrm>
            <a:off x="6595843" y="3910295"/>
            <a:ext cx="222248" cy="175307"/>
          </a:xfrm>
          <a:prstGeom prst="line">
            <a:avLst/>
          </a:prstGeom>
          <a:ln w="25400">
            <a:solidFill>
              <a:srgbClr val="FF2700"/>
            </a:solidFill>
            <a:miter lim="400000"/>
            <a:tailEnd type="triangle"/>
          </a:ln>
        </p:spPr>
        <p:txBody>
          <a:bodyPr lIns="35719" tIns="35719" rIns="35719" bIns="35719" anchor="ctr"/>
          <a:lstStyle/>
          <a:p>
            <a:pPr>
              <a:defRPr sz="3200">
                <a:solidFill>
                  <a:srgbClr val="414141"/>
                </a:solidFill>
                <a:latin typeface="Palatino"/>
                <a:ea typeface="Palatino"/>
                <a:cs typeface="Palatino"/>
                <a:sym typeface="Palatino"/>
              </a:defRPr>
            </a:pPr>
            <a:endParaRPr sz="2250"/>
          </a:p>
        </p:txBody>
      </p:sp>
      <p:sp>
        <p:nvSpPr>
          <p:cNvPr id="3" name="Date Placeholder 2"/>
          <p:cNvSpPr>
            <a:spLocks noGrp="1"/>
          </p:cNvSpPr>
          <p:nvPr>
            <p:ph type="dt" sz="half" idx="10"/>
          </p:nvPr>
        </p:nvSpPr>
        <p:spPr/>
        <p:txBody>
          <a:bodyPr/>
          <a:lstStyle/>
          <a:p>
            <a:fld id="{65B172D3-B8A6-429B-9E26-0056187E835D}" type="datetime1">
              <a:rPr lang="en-GB" smtClean="0">
                <a:solidFill>
                  <a:prstClr val="black">
                    <a:tint val="75000"/>
                  </a:prstClr>
                </a:solidFill>
              </a:rPr>
              <a:t>07/06/2018</a:t>
            </a:fld>
            <a:endParaRPr lang="fr-CH" dirty="0">
              <a:solidFill>
                <a:prstClr val="black">
                  <a:tint val="75000"/>
                </a:prstClr>
              </a:solidFill>
            </a:endParaRPr>
          </a:p>
        </p:txBody>
      </p:sp>
      <p:pic>
        <p:nvPicPr>
          <p:cNvPr id="173" name="Picture 172" descr="layout_c.pd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60" y="914721"/>
            <a:ext cx="4596497" cy="5250583"/>
          </a:xfrm>
          <a:prstGeom prst="rect">
            <a:avLst/>
          </a:prstGeom>
        </p:spPr>
      </p:pic>
    </p:spTree>
    <p:extLst>
      <p:ext uri="{BB962C8B-B14F-4D97-AF65-F5344CB8AC3E}">
        <p14:creationId xmlns:p14="http://schemas.microsoft.com/office/powerpoint/2010/main" val="2021977912"/>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07385-0219-4A64-B136-EFC7ED89445E}" type="datetime1">
              <a:rPr lang="en-GB" smtClean="0">
                <a:solidFill>
                  <a:prstClr val="black">
                    <a:tint val="75000"/>
                  </a:prstClr>
                </a:solidFill>
              </a:rPr>
              <a:t>07/06/2018</a:t>
            </a:fld>
            <a:endParaRPr lang="fr-CH">
              <a:solidFill>
                <a:prstClr val="black">
                  <a:tint val="75000"/>
                </a:prstClr>
              </a:solidFill>
            </a:endParaRPr>
          </a:p>
        </p:txBody>
      </p:sp>
      <p:sp>
        <p:nvSpPr>
          <p:cNvPr id="3" name="Footer Placeholder 2"/>
          <p:cNvSpPr>
            <a:spLocks noGrp="1"/>
          </p:cNvSpPr>
          <p:nvPr>
            <p:ph type="ftr" sz="quarter" idx="11"/>
          </p:nvPr>
        </p:nvSpPr>
        <p:spPr>
          <a:xfrm>
            <a:off x="12" y="6381774"/>
            <a:ext cx="3463925" cy="365125"/>
          </a:xfrm>
          <a:prstGeom prst="rect">
            <a:avLst/>
          </a:prstGeom>
        </p:spPr>
        <p:txBody>
          <a:bodyPr/>
          <a:lstStyle/>
          <a:p>
            <a:r>
              <a:rPr lang="en-GB" smtClean="0">
                <a:solidFill>
                  <a:prstClr val="black">
                    <a:tint val="75000"/>
                  </a:prstClr>
                </a:solidFill>
              </a:rPr>
              <a:t>Alain Blondel The FCCs</a:t>
            </a:r>
            <a:endParaRPr lang="fr-CH">
              <a:solidFill>
                <a:prstClr val="black">
                  <a:tint val="75000"/>
                </a:prstClr>
              </a:solidFill>
            </a:endParaRPr>
          </a:p>
        </p:txBody>
      </p:sp>
      <p:sp>
        <p:nvSpPr>
          <p:cNvPr id="4" name="Slide Number Placeholder 3"/>
          <p:cNvSpPr>
            <a:spLocks noGrp="1"/>
          </p:cNvSpPr>
          <p:nvPr>
            <p:ph type="sldNum" sz="quarter" idx="12"/>
          </p:nvPr>
        </p:nvSpPr>
        <p:spPr/>
        <p:txBody>
          <a:bodyPr/>
          <a:lstStyle/>
          <a:p>
            <a:fld id="{FF28A6E5-1451-4611-9B85-9117163DB886}" type="slidenum">
              <a:rPr lang="fr-CH" smtClean="0">
                <a:solidFill>
                  <a:prstClr val="black">
                    <a:tint val="75000"/>
                  </a:prstClr>
                </a:solidFill>
              </a:rPr>
              <a:pPr/>
              <a:t>19</a:t>
            </a:fld>
            <a:endParaRPr lang="fr-CH">
              <a:solidFill>
                <a:prstClr val="black">
                  <a:tint val="75000"/>
                </a:prstClr>
              </a:solidFill>
            </a:endParaRPr>
          </a:p>
        </p:txBody>
      </p:sp>
      <p:pic>
        <p:nvPicPr>
          <p:cNvPr id="237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742950"/>
            <a:ext cx="908685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378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8456" y="24"/>
            <a:ext cx="6152828" cy="646331"/>
          </a:xfrm>
          <a:prstGeom prst="rect">
            <a:avLst/>
          </a:prstGeom>
          <a:solidFill>
            <a:schemeClr val="tx2">
              <a:lumMod val="50000"/>
            </a:schemeClr>
          </a:solidFill>
        </p:spPr>
        <p:txBody>
          <a:bodyPr wrap="square" rtlCol="0">
            <a:spAutoFit/>
          </a:bodyPr>
          <a:lstStyle/>
          <a:p>
            <a:r>
              <a:rPr lang="fr-CH" sz="3600" dirty="0" smtClean="0">
                <a:solidFill>
                  <a:schemeClr val="bg1"/>
                </a:solidFill>
                <a:latin typeface="+mj-lt"/>
              </a:rPr>
              <a:t>SIX YEARS AGO ALREADY</a:t>
            </a:r>
            <a:endParaRPr lang="en-US" sz="3600" dirty="0" smtClean="0">
              <a:solidFill>
                <a:schemeClr val="bg1"/>
              </a:solidFill>
              <a:latin typeface="+mj-lt"/>
            </a:endParaRPr>
          </a:p>
        </p:txBody>
      </p:sp>
    </p:spTree>
    <p:extLst>
      <p:ext uri="{BB962C8B-B14F-4D97-AF65-F5344CB8AC3E}">
        <p14:creationId xmlns:p14="http://schemas.microsoft.com/office/powerpoint/2010/main" val="3351763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5497" y="3814637"/>
            <a:ext cx="4608512" cy="2800767"/>
          </a:xfrm>
          <a:prstGeom prst="rect">
            <a:avLst/>
          </a:prstGeom>
          <a:solidFill>
            <a:schemeClr val="bg2"/>
          </a:solidFill>
        </p:spPr>
        <p:txBody>
          <a:bodyPr wrap="square" rtlCol="0">
            <a:spAutoFit/>
          </a:bodyPr>
          <a:lstStyle/>
          <a:p>
            <a:r>
              <a:rPr lang="de-DE" sz="1600" b="1" dirty="0" smtClean="0"/>
              <a:t>HE-LHC :  </a:t>
            </a:r>
          </a:p>
          <a:p>
            <a:r>
              <a:rPr lang="de-DE" sz="1600" dirty="0" smtClean="0"/>
              <a:t>constraints: </a:t>
            </a:r>
          </a:p>
          <a:p>
            <a:r>
              <a:rPr lang="de-DE" sz="1600" dirty="0" smtClean="0"/>
              <a:t>No </a:t>
            </a:r>
            <a:r>
              <a:rPr lang="de-DE" sz="1600" dirty="0"/>
              <a:t>civil </a:t>
            </a:r>
            <a:r>
              <a:rPr lang="de-DE" sz="1600" dirty="0" smtClean="0"/>
              <a:t>engineering, same </a:t>
            </a:r>
            <a:r>
              <a:rPr lang="de-DE" sz="1600" dirty="0"/>
              <a:t>beam height as </a:t>
            </a:r>
            <a:r>
              <a:rPr lang="de-DE" sz="1600" dirty="0" smtClean="0"/>
              <a:t>LHC</a:t>
            </a:r>
            <a:endParaRPr lang="de-DE" sz="1600" dirty="0" smtClean="0">
              <a:sym typeface="Wingdings" panose="05000000000000000000" pitchFamily="2" charset="2"/>
            </a:endParaRPr>
          </a:p>
          <a:p>
            <a:r>
              <a:rPr lang="de-DE" sz="1600" dirty="0" smtClean="0">
                <a:sym typeface="Wingdings" panose="05000000000000000000" pitchFamily="2" charset="2"/>
              </a:rPr>
              <a:t> </a:t>
            </a:r>
            <a:r>
              <a:rPr lang="de-DE" sz="1600" dirty="0"/>
              <a:t>Magnets OD ca. 1200 m </a:t>
            </a:r>
            <a:r>
              <a:rPr lang="de-DE" sz="1600" dirty="0" smtClean="0"/>
              <a:t> max </a:t>
            </a:r>
            <a:endParaRPr lang="de-DE" sz="1600" dirty="0"/>
          </a:p>
          <a:p>
            <a:r>
              <a:rPr lang="de-DE" sz="1600" dirty="0" smtClean="0"/>
              <a:t>QRL (shorter than FCC) </a:t>
            </a:r>
            <a:r>
              <a:rPr lang="de-DE" sz="1600" dirty="0"/>
              <a:t>OD ca. 850 mm (all included)</a:t>
            </a:r>
          </a:p>
          <a:p>
            <a:endParaRPr lang="de-DE" sz="1600" dirty="0" smtClean="0"/>
          </a:p>
          <a:p>
            <a:r>
              <a:rPr lang="de-DE" sz="1600" dirty="0" smtClean="0"/>
              <a:t>Magnet </a:t>
            </a:r>
            <a:r>
              <a:rPr lang="de-DE" sz="1600" dirty="0"/>
              <a:t>suspended during „handover“ </a:t>
            </a:r>
            <a:r>
              <a:rPr lang="de-DE" sz="1600" dirty="0" smtClean="0"/>
              <a:t>from </a:t>
            </a:r>
            <a:r>
              <a:rPr lang="de-DE" sz="1600" dirty="0"/>
              <a:t>transport vehicle to installation transfer </a:t>
            </a:r>
            <a:r>
              <a:rPr lang="de-DE" sz="1600" dirty="0" smtClean="0"/>
              <a:t>table</a:t>
            </a:r>
          </a:p>
          <a:p>
            <a:r>
              <a:rPr lang="de-DE" sz="1600" dirty="0"/>
              <a:t>C</a:t>
            </a:r>
            <a:r>
              <a:rPr lang="de-DE" sz="1600" dirty="0" smtClean="0"/>
              <a:t>ompliant 16T magnet design ongoing (challenge)</a:t>
            </a:r>
            <a:endParaRPr lang="de-DE" sz="1600" dirty="0"/>
          </a:p>
          <a:p>
            <a:r>
              <a:rPr lang="de-DE" sz="1600" dirty="0" smtClean="0"/>
              <a:t>+ still many items to study!</a:t>
            </a:r>
            <a:endParaRPr lang="de-DE" sz="1600" dirty="0"/>
          </a:p>
        </p:txBody>
      </p:sp>
      <p:sp>
        <p:nvSpPr>
          <p:cNvPr id="2" name="Date Placeholder 1"/>
          <p:cNvSpPr>
            <a:spLocks noGrp="1"/>
          </p:cNvSpPr>
          <p:nvPr>
            <p:ph type="dt" sz="half" idx="10"/>
          </p:nvPr>
        </p:nvSpPr>
        <p:spPr/>
        <p:txBody>
          <a:bodyPr/>
          <a:lstStyle/>
          <a:p>
            <a:fld id="{57CE6C92-8E15-49DD-BC9E-4A127443613D}" type="datetime1">
              <a:rPr lang="en-GB" smtClean="0">
                <a:solidFill>
                  <a:prstClr val="black">
                    <a:tint val="75000"/>
                  </a:prstClr>
                </a:solidFill>
              </a:rPr>
              <a:t>07/06/2018</a:t>
            </a:fld>
            <a:endParaRPr lang="fr-CH"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28A6E5-1451-4611-9B85-9117163DB886}" type="slidenum">
              <a:rPr lang="fr-CH" smtClean="0">
                <a:solidFill>
                  <a:prstClr val="black">
                    <a:tint val="75000"/>
                  </a:prstClr>
                </a:solidFill>
              </a:rPr>
              <a:pPr/>
              <a:t>20</a:t>
            </a:fld>
            <a:endParaRPr lang="fr-CH"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35507" y="-27384"/>
            <a:ext cx="4032449" cy="391995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058" y="8031"/>
            <a:ext cx="4062914" cy="383192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9504" y="3940625"/>
            <a:ext cx="2591283" cy="2702665"/>
          </a:xfrm>
          <a:prstGeom prst="rect">
            <a:avLst/>
          </a:prstGeom>
        </p:spPr>
      </p:pic>
      <p:sp>
        <p:nvSpPr>
          <p:cNvPr id="14" name="TextBox 13"/>
          <p:cNvSpPr txBox="1"/>
          <p:nvPr/>
        </p:nvSpPr>
        <p:spPr>
          <a:xfrm>
            <a:off x="1331652" y="260648"/>
            <a:ext cx="1269899" cy="461665"/>
          </a:xfrm>
          <a:prstGeom prst="rect">
            <a:avLst/>
          </a:prstGeom>
          <a:noFill/>
        </p:spPr>
        <p:txBody>
          <a:bodyPr wrap="none" rtlCol="0">
            <a:spAutoFit/>
          </a:bodyPr>
          <a:lstStyle/>
          <a:p>
            <a:r>
              <a:rPr lang="fr-CH" sz="2400" b="1" dirty="0" smtClean="0">
                <a:solidFill>
                  <a:srgbClr val="FFFF00"/>
                </a:solidFill>
              </a:rPr>
              <a:t>FCC-</a:t>
            </a:r>
            <a:r>
              <a:rPr lang="fr-CH" sz="2400" b="1" dirty="0" err="1" smtClean="0">
                <a:solidFill>
                  <a:srgbClr val="FFFF00"/>
                </a:solidFill>
              </a:rPr>
              <a:t>ee</a:t>
            </a:r>
            <a:r>
              <a:rPr lang="fr-CH" sz="2400" b="1" dirty="0" smtClean="0">
                <a:solidFill>
                  <a:srgbClr val="FFFF00"/>
                </a:solidFill>
              </a:rPr>
              <a:t> </a:t>
            </a:r>
            <a:endParaRPr lang="en-GB" sz="2400" b="1" dirty="0">
              <a:solidFill>
                <a:srgbClr val="FFFF00"/>
              </a:solidFill>
            </a:endParaRPr>
          </a:p>
        </p:txBody>
      </p:sp>
      <p:sp>
        <p:nvSpPr>
          <p:cNvPr id="15" name="TextBox 14"/>
          <p:cNvSpPr txBox="1"/>
          <p:nvPr/>
        </p:nvSpPr>
        <p:spPr>
          <a:xfrm>
            <a:off x="6444208" y="255261"/>
            <a:ext cx="1340432" cy="461665"/>
          </a:xfrm>
          <a:prstGeom prst="rect">
            <a:avLst/>
          </a:prstGeom>
          <a:noFill/>
        </p:spPr>
        <p:txBody>
          <a:bodyPr wrap="none" rtlCol="0">
            <a:spAutoFit/>
          </a:bodyPr>
          <a:lstStyle/>
          <a:p>
            <a:r>
              <a:rPr lang="fr-CH" sz="2400" b="1" dirty="0" smtClean="0">
                <a:solidFill>
                  <a:srgbClr val="FFFF00"/>
                </a:solidFill>
              </a:rPr>
              <a:t>FCC-</a:t>
            </a:r>
            <a:r>
              <a:rPr lang="fr-CH" sz="2400" b="1" dirty="0" err="1" smtClean="0">
                <a:solidFill>
                  <a:srgbClr val="FFFF00"/>
                </a:solidFill>
              </a:rPr>
              <a:t>hh</a:t>
            </a:r>
            <a:r>
              <a:rPr lang="fr-CH" sz="2400" b="1" dirty="0" smtClean="0">
                <a:solidFill>
                  <a:srgbClr val="FFFF00"/>
                </a:solidFill>
              </a:rPr>
              <a:t> </a:t>
            </a:r>
            <a:endParaRPr lang="en-GB" sz="2400" b="1" dirty="0">
              <a:solidFill>
                <a:srgbClr val="FFFF00"/>
              </a:solidFill>
            </a:endParaRPr>
          </a:p>
        </p:txBody>
      </p:sp>
      <p:sp>
        <p:nvSpPr>
          <p:cNvPr id="16" name="TextBox 15"/>
          <p:cNvSpPr txBox="1"/>
          <p:nvPr/>
        </p:nvSpPr>
        <p:spPr>
          <a:xfrm>
            <a:off x="7282943" y="4221111"/>
            <a:ext cx="1568058" cy="1169551"/>
          </a:xfrm>
          <a:prstGeom prst="rect">
            <a:avLst/>
          </a:prstGeom>
          <a:solidFill>
            <a:srgbClr val="FFC000"/>
          </a:solidFill>
        </p:spPr>
        <p:txBody>
          <a:bodyPr wrap="none" rtlCol="0">
            <a:spAutoFit/>
          </a:bodyPr>
          <a:lstStyle/>
          <a:p>
            <a:r>
              <a:rPr lang="fr-CH" dirty="0" smtClean="0"/>
              <a:t>If HE-LHC </a:t>
            </a:r>
            <a:r>
              <a:rPr lang="fr-CH" dirty="0" err="1" smtClean="0"/>
              <a:t>can</a:t>
            </a:r>
            <a:r>
              <a:rPr lang="fr-CH" dirty="0" smtClean="0"/>
              <a:t> </a:t>
            </a:r>
          </a:p>
          <a:p>
            <a:r>
              <a:rPr lang="fr-CH" dirty="0" err="1" smtClean="0"/>
              <a:t>work</a:t>
            </a:r>
            <a:r>
              <a:rPr lang="fr-CH" dirty="0" smtClean="0"/>
              <a:t> in 3.8m </a:t>
            </a:r>
            <a:r>
              <a:rPr lang="fr-CH" dirty="0" smtClean="0">
                <a:sym typeface="Symbol"/>
              </a:rPr>
              <a:t> ...</a:t>
            </a:r>
            <a:endParaRPr lang="fr-CH" dirty="0" smtClean="0"/>
          </a:p>
          <a:p>
            <a:r>
              <a:rPr lang="fr-CH" dirty="0" err="1" smtClean="0"/>
              <a:t>it</a:t>
            </a:r>
            <a:r>
              <a:rPr lang="fr-CH" dirty="0" smtClean="0"/>
              <a:t> </a:t>
            </a:r>
            <a:r>
              <a:rPr lang="fr-CH" dirty="0" err="1" smtClean="0"/>
              <a:t>will</a:t>
            </a:r>
            <a:r>
              <a:rPr lang="fr-CH" dirty="0" smtClean="0"/>
              <a:t> feed-back</a:t>
            </a:r>
          </a:p>
          <a:p>
            <a:r>
              <a:rPr lang="fr-CH" dirty="0" smtClean="0"/>
              <a:t>to FCC tunnel </a:t>
            </a:r>
          </a:p>
          <a:p>
            <a:r>
              <a:rPr lang="fr-CH" dirty="0" smtClean="0"/>
              <a:t>design!</a:t>
            </a:r>
            <a:endParaRPr lang="en-GB" dirty="0"/>
          </a:p>
        </p:txBody>
      </p:sp>
    </p:spTree>
    <p:extLst>
      <p:ext uri="{BB962C8B-B14F-4D97-AF65-F5344CB8AC3E}">
        <p14:creationId xmlns:p14="http://schemas.microsoft.com/office/powerpoint/2010/main" val="1678978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061BF-E6D2-4891-8B61-3E1E0D3B408A}" type="datetime1">
              <a:rPr lang="en-GB" smtClean="0">
                <a:solidFill>
                  <a:prstClr val="black">
                    <a:tint val="75000"/>
                  </a:prstClr>
                </a:solidFill>
              </a:rPr>
              <a:t>07/06/2018</a:t>
            </a:fld>
            <a:endParaRPr lang="fr-CH">
              <a:solidFill>
                <a:prstClr val="black">
                  <a:tint val="75000"/>
                </a:prstClr>
              </a:solidFill>
            </a:endParaRPr>
          </a:p>
        </p:txBody>
      </p:sp>
      <p:sp>
        <p:nvSpPr>
          <p:cNvPr id="3" name="Footer Placeholder 2"/>
          <p:cNvSpPr>
            <a:spLocks noGrp="1"/>
          </p:cNvSpPr>
          <p:nvPr>
            <p:ph type="ftr" sz="quarter" idx="4294967295"/>
          </p:nvPr>
        </p:nvSpPr>
        <p:spPr>
          <a:xfrm>
            <a:off x="2771800" y="6381352"/>
            <a:ext cx="3464024" cy="365125"/>
          </a:xfrm>
          <a:prstGeom prst="rect">
            <a:avLst/>
          </a:prstGeom>
        </p:spPr>
        <p:txBody>
          <a:bodyPr/>
          <a:lstStyle/>
          <a:p>
            <a:r>
              <a:rPr lang="en-GB" smtClean="0">
                <a:solidFill>
                  <a:prstClr val="black">
                    <a:tint val="75000"/>
                  </a:prstClr>
                </a:solidFill>
              </a:rPr>
              <a:t>Alain Blondel The FCCs</a:t>
            </a:r>
            <a:endParaRPr lang="fr-CH">
              <a:solidFill>
                <a:prstClr val="black">
                  <a:tint val="75000"/>
                </a:prstClr>
              </a:solidFill>
            </a:endParaRPr>
          </a:p>
        </p:txBody>
      </p:sp>
      <p:sp>
        <p:nvSpPr>
          <p:cNvPr id="4" name="Slide Number Placeholder 3"/>
          <p:cNvSpPr>
            <a:spLocks noGrp="1"/>
          </p:cNvSpPr>
          <p:nvPr>
            <p:ph type="sldNum" sz="quarter" idx="12"/>
          </p:nvPr>
        </p:nvSpPr>
        <p:spPr/>
        <p:txBody>
          <a:bodyPr/>
          <a:lstStyle/>
          <a:p>
            <a:fld id="{FF28A6E5-1451-4611-9B85-9117163DB886}" type="slidenum">
              <a:rPr lang="fr-CH" smtClean="0">
                <a:solidFill>
                  <a:prstClr val="black">
                    <a:tint val="75000"/>
                  </a:prstClr>
                </a:solidFill>
              </a:rPr>
              <a:pPr/>
              <a:t>21</a:t>
            </a:fld>
            <a:endParaRPr lang="fr-CH">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852" y="836712"/>
            <a:ext cx="4853188" cy="5389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26958" y="1268761"/>
            <a:ext cx="4104456" cy="2677656"/>
          </a:xfrm>
          <a:prstGeom prst="rect">
            <a:avLst/>
          </a:prstGeom>
          <a:noFill/>
        </p:spPr>
        <p:txBody>
          <a:bodyPr wrap="square" rtlCol="0">
            <a:spAutoFit/>
          </a:bodyPr>
          <a:lstStyle/>
          <a:p>
            <a:r>
              <a:rPr lang="fr-CH" b="1" dirty="0" err="1" smtClean="0"/>
              <a:t>LHeC</a:t>
            </a:r>
            <a:r>
              <a:rPr lang="fr-CH" b="1" dirty="0" smtClean="0"/>
              <a:t> or FCC-eh </a:t>
            </a:r>
            <a:r>
              <a:rPr lang="fr-CH" b="1" dirty="0" err="1" smtClean="0"/>
              <a:t>function</a:t>
            </a:r>
            <a:r>
              <a:rPr lang="fr-CH" b="1" dirty="0" smtClean="0"/>
              <a:t> as an </a:t>
            </a:r>
            <a:r>
              <a:rPr lang="fr-CH" b="1" dirty="0" err="1" smtClean="0"/>
              <a:t>add-on</a:t>
            </a:r>
            <a:r>
              <a:rPr lang="fr-CH" b="1" dirty="0" smtClean="0"/>
              <a:t> to LHC or FCC-</a:t>
            </a:r>
            <a:r>
              <a:rPr lang="fr-CH" b="1" dirty="0" err="1" smtClean="0"/>
              <a:t>hh</a:t>
            </a:r>
            <a:r>
              <a:rPr lang="fr-CH" b="1" dirty="0" smtClean="0"/>
              <a:t> </a:t>
            </a:r>
            <a:r>
              <a:rPr lang="fr-CH" b="1" dirty="0" err="1" smtClean="0"/>
              <a:t>respectively</a:t>
            </a:r>
            <a:r>
              <a:rPr lang="fr-CH" b="1" dirty="0" smtClean="0"/>
              <a:t>:</a:t>
            </a:r>
          </a:p>
          <a:p>
            <a:r>
              <a:rPr lang="fr-CH" b="1" dirty="0" err="1" smtClean="0"/>
              <a:t>additional</a:t>
            </a:r>
            <a:r>
              <a:rPr lang="fr-CH" b="1" dirty="0" smtClean="0"/>
              <a:t> 10km </a:t>
            </a:r>
            <a:r>
              <a:rPr lang="fr-CH" b="1" dirty="0" err="1" smtClean="0"/>
              <a:t>cicumference</a:t>
            </a:r>
            <a:r>
              <a:rPr lang="fr-CH" b="1" dirty="0" smtClean="0"/>
              <a:t> </a:t>
            </a:r>
          </a:p>
          <a:p>
            <a:r>
              <a:rPr lang="fr-CH" b="1" dirty="0" smtClean="0"/>
              <a:t>Electron </a:t>
            </a:r>
            <a:r>
              <a:rPr lang="fr-CH" b="1" dirty="0" err="1" smtClean="0"/>
              <a:t>Reciculating</a:t>
            </a:r>
            <a:r>
              <a:rPr lang="fr-CH" b="1" dirty="0" smtClean="0"/>
              <a:t> </a:t>
            </a:r>
            <a:r>
              <a:rPr lang="fr-CH" b="1" dirty="0" err="1" smtClean="0"/>
              <a:t>Linac</a:t>
            </a:r>
            <a:r>
              <a:rPr lang="fr-CH" b="1" dirty="0" smtClean="0"/>
              <a:t> ERL. </a:t>
            </a:r>
          </a:p>
          <a:p>
            <a:endParaRPr lang="fr-CH" b="1" dirty="0" smtClean="0"/>
          </a:p>
          <a:p>
            <a:r>
              <a:rPr lang="fr-CH" b="1" dirty="0" smtClean="0"/>
              <a:t>The </a:t>
            </a:r>
            <a:r>
              <a:rPr lang="fr-CH" b="1" dirty="0" err="1" smtClean="0"/>
              <a:t>possibility</a:t>
            </a:r>
            <a:r>
              <a:rPr lang="fr-CH" b="1" dirty="0" smtClean="0"/>
              <a:t> to </a:t>
            </a:r>
            <a:r>
              <a:rPr lang="fr-CH" b="1" dirty="0" err="1" smtClean="0"/>
              <a:t>collide</a:t>
            </a:r>
            <a:r>
              <a:rPr lang="fr-CH" b="1" dirty="0" smtClean="0"/>
              <a:t> FCC-</a:t>
            </a:r>
            <a:r>
              <a:rPr lang="fr-CH" b="1" dirty="0" err="1" smtClean="0"/>
              <a:t>ee</a:t>
            </a:r>
            <a:r>
              <a:rPr lang="fr-CH" b="1" dirty="0" smtClean="0"/>
              <a:t> </a:t>
            </a:r>
            <a:r>
              <a:rPr lang="fr-CH" b="1" dirty="0" err="1" smtClean="0"/>
              <a:t>with</a:t>
            </a:r>
            <a:r>
              <a:rPr lang="fr-CH" b="1" dirty="0" smtClean="0"/>
              <a:t> FCC-</a:t>
            </a:r>
            <a:r>
              <a:rPr lang="fr-CH" b="1" dirty="0" err="1" smtClean="0"/>
              <a:t>hh</a:t>
            </a:r>
            <a:r>
              <a:rPr lang="fr-CH" b="1" dirty="0" smtClean="0"/>
              <a:t> </a:t>
            </a:r>
            <a:r>
              <a:rPr lang="fr-CH" b="1" dirty="0" err="1" smtClean="0"/>
              <a:t>is</a:t>
            </a:r>
            <a:r>
              <a:rPr lang="fr-CH" b="1" dirty="0" smtClean="0"/>
              <a:t> not </a:t>
            </a:r>
            <a:r>
              <a:rPr lang="fr-CH" b="1" dirty="0" err="1" smtClean="0"/>
              <a:t>considered</a:t>
            </a:r>
            <a:r>
              <a:rPr lang="fr-CH" b="1" dirty="0" smtClean="0"/>
              <a:t> in the </a:t>
            </a:r>
            <a:r>
              <a:rPr lang="fr-CH" b="1" dirty="0" err="1" smtClean="0"/>
              <a:t>framework</a:t>
            </a:r>
            <a:r>
              <a:rPr lang="fr-CH" b="1" dirty="0" smtClean="0"/>
              <a:t> of the </a:t>
            </a:r>
            <a:r>
              <a:rPr lang="fr-CH" b="1" dirty="0" err="1" smtClean="0"/>
              <a:t>study</a:t>
            </a:r>
            <a:r>
              <a:rPr lang="fr-CH" b="1" dirty="0" smtClean="0"/>
              <a:t> </a:t>
            </a:r>
          </a:p>
          <a:p>
            <a:endParaRPr lang="fr-CH" b="1" dirty="0" smtClean="0"/>
          </a:p>
          <a:p>
            <a:r>
              <a:rPr lang="fr-CH" b="1" dirty="0" smtClean="0"/>
              <a:t>In the case of FCC-eh </a:t>
            </a:r>
            <a:r>
              <a:rPr lang="fr-CH" b="1" dirty="0" err="1" smtClean="0"/>
              <a:t>it</a:t>
            </a:r>
            <a:r>
              <a:rPr lang="fr-CH" b="1" dirty="0" smtClean="0"/>
              <a:t> </a:t>
            </a:r>
            <a:r>
              <a:rPr lang="fr-CH" b="1" dirty="0" err="1" smtClean="0"/>
              <a:t>could</a:t>
            </a:r>
            <a:r>
              <a:rPr lang="fr-CH" b="1" dirty="0" smtClean="0"/>
              <a:t> profit </a:t>
            </a:r>
            <a:r>
              <a:rPr lang="fr-CH" b="1" dirty="0" err="1" smtClean="0"/>
              <a:t>from</a:t>
            </a:r>
            <a:r>
              <a:rPr lang="fr-CH" b="1" dirty="0" smtClean="0"/>
              <a:t> the -- </a:t>
            </a:r>
            <a:r>
              <a:rPr lang="fr-CH" b="1" dirty="0" err="1" smtClean="0"/>
              <a:t>then</a:t>
            </a:r>
            <a:r>
              <a:rPr lang="fr-CH" b="1" dirty="0" smtClean="0"/>
              <a:t> </a:t>
            </a:r>
            <a:r>
              <a:rPr lang="fr-CH" b="1" dirty="0" err="1" smtClean="0"/>
              <a:t>existing</a:t>
            </a:r>
            <a:r>
              <a:rPr lang="fr-CH" b="1" dirty="0" smtClean="0"/>
              <a:t> -- FCC-</a:t>
            </a:r>
            <a:r>
              <a:rPr lang="fr-CH" b="1" dirty="0" err="1" smtClean="0"/>
              <a:t>hh</a:t>
            </a:r>
            <a:r>
              <a:rPr lang="fr-CH" b="1" dirty="0" smtClean="0"/>
              <a:t>, </a:t>
            </a:r>
          </a:p>
          <a:p>
            <a:r>
              <a:rPr lang="fr-CH" b="1" dirty="0" smtClean="0"/>
              <a:t>and, </a:t>
            </a:r>
            <a:r>
              <a:rPr lang="fr-CH" b="1" dirty="0" err="1" smtClean="0"/>
              <a:t>perhaps</a:t>
            </a:r>
            <a:r>
              <a:rPr lang="fr-CH" b="1" dirty="0" smtClean="0"/>
              <a:t>,  </a:t>
            </a:r>
            <a:r>
              <a:rPr lang="fr-CH" b="1" dirty="0" err="1" smtClean="0"/>
              <a:t>from</a:t>
            </a:r>
            <a:r>
              <a:rPr lang="fr-CH" b="1" dirty="0" smtClean="0"/>
              <a:t> </a:t>
            </a:r>
            <a:r>
              <a:rPr lang="fr-CH" b="1" dirty="0" err="1" smtClean="0"/>
              <a:t>considerable</a:t>
            </a:r>
            <a:r>
              <a:rPr lang="fr-CH" b="1" dirty="0" smtClean="0"/>
              <a:t> RF of the -- </a:t>
            </a:r>
            <a:r>
              <a:rPr lang="fr-CH" b="1" dirty="0" err="1" smtClean="0"/>
              <a:t>then</a:t>
            </a:r>
            <a:r>
              <a:rPr lang="fr-CH" b="1" dirty="0" smtClean="0"/>
              <a:t> </a:t>
            </a:r>
            <a:r>
              <a:rPr lang="fr-CH" b="1" dirty="0" err="1" smtClean="0"/>
              <a:t>dismantled</a:t>
            </a:r>
            <a:r>
              <a:rPr lang="fr-CH" b="1" dirty="0" smtClean="0"/>
              <a:t> -- FCC-</a:t>
            </a:r>
            <a:r>
              <a:rPr lang="fr-CH" b="1" dirty="0" err="1" smtClean="0"/>
              <a:t>ee</a:t>
            </a:r>
            <a:endParaRPr lang="en-GB" b="1" dirty="0"/>
          </a:p>
        </p:txBody>
      </p:sp>
    </p:spTree>
    <p:extLst>
      <p:ext uri="{BB962C8B-B14F-4D97-AF65-F5344CB8AC3E}">
        <p14:creationId xmlns:p14="http://schemas.microsoft.com/office/powerpoint/2010/main" val="3587238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1BC69-C225-4300-9E9C-B0C601B95D78}" type="datetime1">
              <a:rPr lang="fr-CH" smtClean="0"/>
              <a:t>07.06.2018</a:t>
            </a:fld>
            <a:endParaRPr lang="en-GB" dirty="0"/>
          </a:p>
        </p:txBody>
      </p:sp>
      <p:sp>
        <p:nvSpPr>
          <p:cNvPr id="3" name="Slide Number Placeholder 2"/>
          <p:cNvSpPr>
            <a:spLocks noGrp="1"/>
          </p:cNvSpPr>
          <p:nvPr>
            <p:ph type="sldNum" sz="quarter" idx="12"/>
          </p:nvPr>
        </p:nvSpPr>
        <p:spPr/>
        <p:txBody>
          <a:bodyPr/>
          <a:lstStyle/>
          <a:p>
            <a:fld id="{EE4CBECB-E6B9-4CF2-ABF0-89C6B79D862F}" type="slidenum">
              <a:rPr lang="en-GB" smtClean="0"/>
              <a:pPr/>
              <a:t>22</a:t>
            </a:fld>
            <a:endParaRPr lang="en-GB"/>
          </a:p>
        </p:txBody>
      </p:sp>
      <p:cxnSp>
        <p:nvCxnSpPr>
          <p:cNvPr id="11" name="Straight Arrow Connector 10"/>
          <p:cNvCxnSpPr/>
          <p:nvPr/>
        </p:nvCxnSpPr>
        <p:spPr>
          <a:xfrm flipV="1">
            <a:off x="2373096" y="805532"/>
            <a:ext cx="1284514" cy="3265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56124" y="315651"/>
            <a:ext cx="442750" cy="400110"/>
          </a:xfrm>
          <a:prstGeom prst="rect">
            <a:avLst/>
          </a:prstGeom>
          <a:noFill/>
        </p:spPr>
        <p:txBody>
          <a:bodyPr wrap="none" rtlCol="0">
            <a:spAutoFit/>
          </a:bodyPr>
          <a:lstStyle/>
          <a:p>
            <a:r>
              <a:rPr lang="fr-CH" sz="2000" dirty="0" smtClean="0">
                <a:latin typeface="+mn-lt"/>
              </a:rPr>
              <a:t>e+</a:t>
            </a:r>
            <a:endParaRPr lang="en-US" dirty="0">
              <a:latin typeface="+mn-lt"/>
            </a:endParaRPr>
          </a:p>
        </p:txBody>
      </p:sp>
      <p:cxnSp>
        <p:nvCxnSpPr>
          <p:cNvPr id="15" name="Straight Arrow Connector 14"/>
          <p:cNvCxnSpPr/>
          <p:nvPr/>
        </p:nvCxnSpPr>
        <p:spPr>
          <a:xfrm flipH="1">
            <a:off x="3701164" y="816418"/>
            <a:ext cx="1306285" cy="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91009" y="348308"/>
            <a:ext cx="393056" cy="400110"/>
          </a:xfrm>
          <a:prstGeom prst="rect">
            <a:avLst/>
          </a:prstGeom>
          <a:noFill/>
        </p:spPr>
        <p:txBody>
          <a:bodyPr wrap="none" rtlCol="0">
            <a:spAutoFit/>
          </a:bodyPr>
          <a:lstStyle/>
          <a:p>
            <a:r>
              <a:rPr lang="fr-CH" sz="2000" dirty="0" smtClean="0">
                <a:latin typeface="+mn-lt"/>
              </a:rPr>
              <a:t>e-</a:t>
            </a:r>
            <a:endParaRPr lang="en-US" dirty="0">
              <a:latin typeface="+mn-lt"/>
            </a:endParaRPr>
          </a:p>
        </p:txBody>
      </p:sp>
      <p:sp>
        <p:nvSpPr>
          <p:cNvPr id="18" name="TextBox 17"/>
          <p:cNvSpPr txBox="1"/>
          <p:nvPr/>
        </p:nvSpPr>
        <p:spPr>
          <a:xfrm>
            <a:off x="206828" y="1088572"/>
            <a:ext cx="8512629" cy="4708981"/>
          </a:xfrm>
          <a:prstGeom prst="rect">
            <a:avLst/>
          </a:prstGeom>
          <a:noFill/>
        </p:spPr>
        <p:txBody>
          <a:bodyPr wrap="square" rtlCol="0">
            <a:spAutoFit/>
          </a:bodyPr>
          <a:lstStyle/>
          <a:p>
            <a:r>
              <a:rPr lang="fr-CH" sz="2000" dirty="0" smtClean="0">
                <a:latin typeface="+mn-lt"/>
              </a:rPr>
              <a:t> e+ e- </a:t>
            </a:r>
            <a:r>
              <a:rPr lang="fr-CH" sz="2000" dirty="0" err="1" smtClean="0">
                <a:latin typeface="+mn-lt"/>
              </a:rPr>
              <a:t>colliders</a:t>
            </a:r>
            <a:r>
              <a:rPr lang="fr-CH" sz="2000" dirty="0" smtClean="0">
                <a:latin typeface="+mn-lt"/>
              </a:rPr>
              <a:t> have a </a:t>
            </a:r>
            <a:r>
              <a:rPr lang="fr-CH" sz="2000" dirty="0" err="1" smtClean="0">
                <a:latin typeface="+mn-lt"/>
              </a:rPr>
              <a:t>very</a:t>
            </a:r>
            <a:r>
              <a:rPr lang="fr-CH" sz="2000" dirty="0" smtClean="0">
                <a:latin typeface="+mn-lt"/>
              </a:rPr>
              <a:t> </a:t>
            </a:r>
            <a:r>
              <a:rPr lang="fr-CH" sz="2000" dirty="0" err="1" smtClean="0">
                <a:latin typeface="+mn-lt"/>
              </a:rPr>
              <a:t>rich</a:t>
            </a:r>
            <a:r>
              <a:rPr lang="fr-CH" sz="2000" dirty="0" smtClean="0">
                <a:latin typeface="+mn-lt"/>
              </a:rPr>
              <a:t> </a:t>
            </a:r>
            <a:r>
              <a:rPr lang="fr-CH" sz="2000" dirty="0" err="1" smtClean="0">
                <a:latin typeface="+mn-lt"/>
              </a:rPr>
              <a:t>history</a:t>
            </a:r>
            <a:r>
              <a:rPr lang="fr-CH" sz="2000" dirty="0" smtClean="0">
                <a:latin typeface="+mn-lt"/>
              </a:rPr>
              <a:t> of </a:t>
            </a:r>
            <a:r>
              <a:rPr lang="fr-CH" sz="2000" dirty="0" err="1" smtClean="0">
                <a:latin typeface="+mn-lt"/>
              </a:rPr>
              <a:t>discoveries</a:t>
            </a:r>
            <a:endParaRPr lang="fr-CH" sz="2000" b="0" i="1" dirty="0" smtClean="0">
              <a:latin typeface="+mn-lt"/>
            </a:endParaRPr>
          </a:p>
          <a:p>
            <a:r>
              <a:rPr lang="fr-CH" sz="2000" b="0" i="1" dirty="0" err="1" smtClean="0">
                <a:latin typeface="+mn-lt"/>
              </a:rPr>
              <a:t>examples</a:t>
            </a:r>
            <a:r>
              <a:rPr lang="fr-CH" sz="2000" b="0" i="1" dirty="0">
                <a:latin typeface="+mn-lt"/>
              </a:rPr>
              <a:t>:</a:t>
            </a:r>
            <a:endParaRPr lang="fr-CH" sz="2000" b="0" i="1" dirty="0" smtClean="0">
              <a:latin typeface="+mn-lt"/>
            </a:endParaRPr>
          </a:p>
          <a:p>
            <a:r>
              <a:rPr lang="fr-CH" sz="2000" dirty="0" smtClean="0">
                <a:latin typeface="+mn-lt"/>
              </a:rPr>
              <a:t>-- </a:t>
            </a:r>
            <a:r>
              <a:rPr lang="fr-CH" sz="2000" dirty="0" err="1" smtClean="0">
                <a:latin typeface="+mn-lt"/>
              </a:rPr>
              <a:t>charm</a:t>
            </a:r>
            <a:r>
              <a:rPr lang="fr-CH" sz="2000" dirty="0" smtClean="0">
                <a:latin typeface="+mn-lt"/>
              </a:rPr>
              <a:t> </a:t>
            </a:r>
            <a:r>
              <a:rPr lang="fr-CH" sz="2000" dirty="0" smtClean="0">
                <a:latin typeface="+mn-lt"/>
              </a:rPr>
              <a:t>and tau (1974-76) and tau neutrino (81) </a:t>
            </a:r>
            <a:r>
              <a:rPr lang="fr-CH" sz="2000" dirty="0" smtClean="0">
                <a:solidFill>
                  <a:srgbClr val="C00000"/>
                </a:solidFill>
                <a:latin typeface="+mn-lt"/>
              </a:rPr>
              <a:t>SPEAR at SLAC (USA</a:t>
            </a:r>
            <a:r>
              <a:rPr lang="fr-CH" sz="2000" dirty="0" smtClean="0">
                <a:solidFill>
                  <a:srgbClr val="C00000"/>
                </a:solidFill>
                <a:latin typeface="+mn-lt"/>
              </a:rPr>
              <a:t>), DORIS</a:t>
            </a:r>
            <a:endParaRPr lang="fr-CH" sz="2000" dirty="0" smtClean="0">
              <a:solidFill>
                <a:srgbClr val="C00000"/>
              </a:solidFill>
              <a:latin typeface="+mn-lt"/>
            </a:endParaRPr>
          </a:p>
          <a:p>
            <a:r>
              <a:rPr lang="fr-CH" sz="2000" dirty="0" smtClean="0">
                <a:latin typeface="+mn-lt"/>
              </a:rPr>
              <a:t>-- gluon  (1978)       </a:t>
            </a:r>
            <a:r>
              <a:rPr lang="fr-CH" sz="2000" dirty="0" smtClean="0">
                <a:solidFill>
                  <a:srgbClr val="C00000"/>
                </a:solidFill>
                <a:latin typeface="+mn-lt"/>
              </a:rPr>
              <a:t>PETRA at DESY (Germany)  </a:t>
            </a:r>
          </a:p>
          <a:p>
            <a:r>
              <a:rPr lang="fr-CH" sz="2000" dirty="0" smtClean="0">
                <a:latin typeface="+mn-lt"/>
              </a:rPr>
              <a:t>-- B </a:t>
            </a:r>
            <a:r>
              <a:rPr lang="fr-CH" sz="2000" dirty="0" err="1" smtClean="0">
                <a:latin typeface="+mn-lt"/>
              </a:rPr>
              <a:t>mixing</a:t>
            </a:r>
            <a:r>
              <a:rPr lang="fr-CH" sz="2000" dirty="0" smtClean="0">
                <a:latin typeface="+mn-lt"/>
              </a:rPr>
              <a:t> (1985)   </a:t>
            </a:r>
            <a:r>
              <a:rPr lang="fr-CH" sz="2000" dirty="0" smtClean="0">
                <a:solidFill>
                  <a:srgbClr val="C00000"/>
                </a:solidFill>
                <a:latin typeface="+mn-lt"/>
              </a:rPr>
              <a:t>DORIS at DESY</a:t>
            </a:r>
          </a:p>
          <a:p>
            <a:r>
              <a:rPr lang="fr-CH" sz="2000" dirty="0" smtClean="0">
                <a:latin typeface="+mn-lt"/>
              </a:rPr>
              <a:t>-- </a:t>
            </a:r>
            <a:r>
              <a:rPr lang="fr-CH" sz="2000" dirty="0" err="1" smtClean="0">
                <a:latin typeface="+mn-lt"/>
              </a:rPr>
              <a:t>Number</a:t>
            </a:r>
            <a:r>
              <a:rPr lang="fr-CH" sz="2000" dirty="0" smtClean="0">
                <a:latin typeface="+mn-lt"/>
              </a:rPr>
              <a:t> of neutrinos </a:t>
            </a:r>
            <a:r>
              <a:rPr lang="fr-CH" sz="2000" dirty="0" err="1" smtClean="0">
                <a:latin typeface="+mn-lt"/>
              </a:rPr>
              <a:t>is</a:t>
            </a:r>
            <a:r>
              <a:rPr lang="fr-CH" sz="2000" dirty="0" smtClean="0">
                <a:latin typeface="+mn-lt"/>
              </a:rPr>
              <a:t> 3  </a:t>
            </a:r>
            <a:r>
              <a:rPr lang="fr-CH" sz="2000" dirty="0" smtClean="0">
                <a:solidFill>
                  <a:srgbClr val="C00000"/>
                </a:solidFill>
                <a:latin typeface="+mn-lt"/>
              </a:rPr>
              <a:t>LEP at CERN 1989</a:t>
            </a:r>
          </a:p>
          <a:p>
            <a:r>
              <a:rPr lang="fr-CH" sz="2000" dirty="0" smtClean="0">
                <a:latin typeface="+mn-lt"/>
              </a:rPr>
              <a:t>-- </a:t>
            </a:r>
            <a:r>
              <a:rPr lang="fr-CH" sz="2000" dirty="0" err="1">
                <a:latin typeface="+mn-lt"/>
              </a:rPr>
              <a:t>P</a:t>
            </a:r>
            <a:r>
              <a:rPr lang="fr-CH" sz="2000" dirty="0" err="1" smtClean="0">
                <a:latin typeface="+mn-lt"/>
              </a:rPr>
              <a:t>rediction</a:t>
            </a:r>
            <a:r>
              <a:rPr lang="fr-CH" sz="2000" dirty="0" smtClean="0">
                <a:latin typeface="+mn-lt"/>
              </a:rPr>
              <a:t> of top quark mass </a:t>
            </a:r>
            <a:r>
              <a:rPr lang="fr-CH" sz="2000" dirty="0" smtClean="0">
                <a:solidFill>
                  <a:srgbClr val="C00000"/>
                </a:solidFill>
                <a:latin typeface="+mn-lt"/>
              </a:rPr>
              <a:t>LEP 1994</a:t>
            </a:r>
          </a:p>
          <a:p>
            <a:r>
              <a:rPr lang="fr-CH" sz="2000" dirty="0" smtClean="0">
                <a:latin typeface="+mn-lt"/>
              </a:rPr>
              <a:t>-- </a:t>
            </a:r>
            <a:r>
              <a:rPr lang="fr-CH" sz="2000" dirty="0" smtClean="0">
                <a:latin typeface="+mn-lt"/>
              </a:rPr>
              <a:t>CP violation in the B system </a:t>
            </a:r>
            <a:r>
              <a:rPr lang="fr-CH" sz="2000" dirty="0" smtClean="0">
                <a:solidFill>
                  <a:srgbClr val="C00000"/>
                </a:solidFill>
                <a:latin typeface="+mn-lt"/>
              </a:rPr>
              <a:t>1999 PEPII at SLAC and Belle at KEK (</a:t>
            </a:r>
            <a:r>
              <a:rPr lang="fr-CH" sz="2000" dirty="0" err="1" smtClean="0">
                <a:solidFill>
                  <a:srgbClr val="C00000"/>
                </a:solidFill>
                <a:latin typeface="+mn-lt"/>
              </a:rPr>
              <a:t>Japan</a:t>
            </a:r>
            <a:r>
              <a:rPr lang="fr-CH" sz="2000" dirty="0" smtClean="0">
                <a:solidFill>
                  <a:srgbClr val="C00000"/>
                </a:solidFill>
                <a:latin typeface="+mn-lt"/>
              </a:rPr>
              <a:t>)</a:t>
            </a:r>
          </a:p>
          <a:p>
            <a:endParaRPr lang="fr-CH" sz="2000" dirty="0" smtClean="0"/>
          </a:p>
          <a:p>
            <a:r>
              <a:rPr lang="fr-CH" sz="2000" dirty="0" smtClean="0">
                <a:latin typeface="+mn-lt"/>
              </a:rPr>
              <a:t>and </a:t>
            </a:r>
            <a:r>
              <a:rPr lang="fr-CH" sz="2000" dirty="0">
                <a:latin typeface="+mn-lt"/>
              </a:rPr>
              <a:t>of </a:t>
            </a:r>
            <a:r>
              <a:rPr lang="fr-CH" sz="2000" dirty="0" err="1">
                <a:latin typeface="+mn-lt"/>
              </a:rPr>
              <a:t>precision</a:t>
            </a:r>
            <a:r>
              <a:rPr lang="fr-CH" sz="2000" dirty="0">
                <a:latin typeface="+mn-lt"/>
              </a:rPr>
              <a:t> </a:t>
            </a:r>
            <a:r>
              <a:rPr lang="fr-CH" sz="2000" dirty="0" err="1" smtClean="0">
                <a:latin typeface="+mn-lt"/>
              </a:rPr>
              <a:t>measurements</a:t>
            </a:r>
            <a:r>
              <a:rPr lang="fr-CH" sz="2000" dirty="0" smtClean="0">
                <a:latin typeface="+mn-lt"/>
              </a:rPr>
              <a:t> </a:t>
            </a:r>
          </a:p>
          <a:p>
            <a:r>
              <a:rPr lang="fr-CH" sz="2000" b="0" i="1" dirty="0" smtClean="0">
                <a:latin typeface="+mn-lt"/>
              </a:rPr>
              <a:t>ex: </a:t>
            </a:r>
          </a:p>
          <a:p>
            <a:r>
              <a:rPr lang="fr-CH" sz="2000" dirty="0" smtClean="0">
                <a:latin typeface="+mn-lt"/>
              </a:rPr>
              <a:t>tau mass at BEPC, Beijing  </a:t>
            </a:r>
            <a:r>
              <a:rPr lang="en-US" sz="2000" b="0" dirty="0" smtClean="0"/>
              <a:t>1776.99 +0.29−0.26 (1.5 10</a:t>
            </a:r>
            <a:r>
              <a:rPr lang="en-US" sz="2000" b="0" baseline="30000" dirty="0" smtClean="0"/>
              <a:t>-4</a:t>
            </a:r>
            <a:r>
              <a:rPr lang="en-US" sz="2000" b="0" dirty="0" smtClean="0"/>
              <a:t>)</a:t>
            </a:r>
            <a:endParaRPr lang="fr-CH" sz="2000" dirty="0" smtClean="0">
              <a:latin typeface="+mn-lt"/>
            </a:endParaRPr>
          </a:p>
          <a:p>
            <a:r>
              <a:rPr lang="fr-CH" sz="2000" dirty="0" smtClean="0">
                <a:latin typeface="+mn-lt"/>
              </a:rPr>
              <a:t>J/</a:t>
            </a:r>
            <a:r>
              <a:rPr lang="fr-CH" sz="2000" dirty="0" smtClean="0">
                <a:latin typeface="+mn-lt"/>
                <a:sym typeface="Symbol"/>
              </a:rPr>
              <a:t> mass at </a:t>
            </a:r>
            <a:r>
              <a:rPr lang="fr-CH" sz="2000" dirty="0" err="1" smtClean="0">
                <a:latin typeface="+mn-lt"/>
                <a:sym typeface="Symbol"/>
              </a:rPr>
              <a:t>Novosibirsk</a:t>
            </a:r>
            <a:r>
              <a:rPr lang="fr-CH" sz="2000" dirty="0" smtClean="0">
                <a:latin typeface="+mn-lt"/>
                <a:sym typeface="Symbol"/>
              </a:rPr>
              <a:t>, </a:t>
            </a:r>
            <a:r>
              <a:rPr lang="en-US" sz="2000" b="0" dirty="0" smtClean="0"/>
              <a:t>3096.916 ± 0.011 MeV (3.510</a:t>
            </a:r>
            <a:r>
              <a:rPr lang="en-US" sz="2000" b="0" baseline="30000" dirty="0" smtClean="0"/>
              <a:t>-6</a:t>
            </a:r>
            <a:r>
              <a:rPr lang="en-US" sz="2000" b="0" dirty="0" smtClean="0"/>
              <a:t>)</a:t>
            </a:r>
            <a:endParaRPr lang="fr-CH" sz="2000" dirty="0" smtClean="0">
              <a:latin typeface="+mn-lt"/>
              <a:sym typeface="Symbol"/>
            </a:endParaRPr>
          </a:p>
          <a:p>
            <a:r>
              <a:rPr lang="fr-CH" sz="2000" dirty="0" smtClean="0">
                <a:latin typeface="+mn-lt"/>
                <a:sym typeface="Symbol"/>
              </a:rPr>
              <a:t>Z mass and </a:t>
            </a:r>
            <a:r>
              <a:rPr lang="fr-CH" sz="2000" dirty="0" err="1" smtClean="0">
                <a:latin typeface="+mn-lt"/>
                <a:sym typeface="Symbol"/>
              </a:rPr>
              <a:t>width</a:t>
            </a:r>
            <a:r>
              <a:rPr lang="fr-CH" sz="2000" dirty="0" smtClean="0">
                <a:latin typeface="+mn-lt"/>
                <a:sym typeface="Symbol"/>
              </a:rPr>
              <a:t> at </a:t>
            </a:r>
            <a:r>
              <a:rPr lang="fr-CH" sz="2000" dirty="0" smtClean="0">
                <a:latin typeface="+mn-lt"/>
                <a:sym typeface="Symbol"/>
              </a:rPr>
              <a:t>LEP   </a:t>
            </a:r>
            <a:r>
              <a:rPr lang="en-US" sz="2000" b="0" dirty="0" smtClean="0"/>
              <a:t>91.1876 ± 0.0021 (2 10</a:t>
            </a:r>
            <a:r>
              <a:rPr lang="en-US" sz="2000" b="0" baseline="30000" dirty="0" smtClean="0"/>
              <a:t>-5</a:t>
            </a:r>
            <a:r>
              <a:rPr lang="en-US" sz="2000" b="0" dirty="0" smtClean="0"/>
              <a:t>)</a:t>
            </a:r>
            <a:endParaRPr lang="fr-CH" sz="2000" dirty="0">
              <a:latin typeface="+mn-lt"/>
            </a:endParaRPr>
          </a:p>
          <a:p>
            <a:endParaRPr lang="fr-CH" sz="2000" dirty="0">
              <a:latin typeface="+mn-lt"/>
            </a:endParaRPr>
          </a:p>
        </p:txBody>
      </p:sp>
    </p:spTree>
    <p:extLst>
      <p:ext uri="{BB962C8B-B14F-4D97-AF65-F5344CB8AC3E}">
        <p14:creationId xmlns:p14="http://schemas.microsoft.com/office/powerpoint/2010/main" val="389449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23</a:t>
            </a:fld>
            <a:endParaRPr lang="en-GB">
              <a:solidFill>
                <a:prstClr val="black">
                  <a:tint val="75000"/>
                </a:prstClr>
              </a:solidFill>
            </a:endParaRPr>
          </a:p>
        </p:txBody>
      </p:sp>
      <p:sp>
        <p:nvSpPr>
          <p:cNvPr id="7" name="TextBox 6"/>
          <p:cNvSpPr txBox="1"/>
          <p:nvPr/>
        </p:nvSpPr>
        <p:spPr>
          <a:xfrm>
            <a:off x="348343" y="152403"/>
            <a:ext cx="8315738" cy="6555641"/>
          </a:xfrm>
          <a:prstGeom prst="rect">
            <a:avLst/>
          </a:prstGeom>
          <a:solidFill>
            <a:schemeClr val="bg2"/>
          </a:solidFill>
        </p:spPr>
        <p:txBody>
          <a:bodyPr wrap="none" rtlCol="0">
            <a:spAutoFit/>
          </a:bodyPr>
          <a:lstStyle/>
          <a:p>
            <a:r>
              <a:rPr lang="fr-CH" sz="2000" dirty="0" smtClean="0">
                <a:latin typeface="+mn-lt"/>
              </a:rPr>
              <a:t>The </a:t>
            </a:r>
            <a:r>
              <a:rPr lang="fr-CH" sz="2000" dirty="0" err="1" smtClean="0">
                <a:latin typeface="+mn-lt"/>
              </a:rPr>
              <a:t>e+e</a:t>
            </a:r>
            <a:r>
              <a:rPr lang="fr-CH" sz="2000" dirty="0" smtClean="0">
                <a:latin typeface="+mn-lt"/>
              </a:rPr>
              <a:t>- </a:t>
            </a:r>
            <a:r>
              <a:rPr lang="fr-CH" sz="2000" dirty="0" err="1" smtClean="0">
                <a:latin typeface="+mn-lt"/>
              </a:rPr>
              <a:t>colliders</a:t>
            </a:r>
            <a:r>
              <a:rPr lang="fr-CH" sz="2000" dirty="0" smtClean="0">
                <a:latin typeface="+mn-lt"/>
              </a:rPr>
              <a:t>:</a:t>
            </a:r>
          </a:p>
          <a:p>
            <a:endParaRPr lang="fr-CH" sz="2000" dirty="0" smtClean="0">
              <a:latin typeface="+mn-lt"/>
            </a:endParaRPr>
          </a:p>
          <a:p>
            <a:pPr lvl="0"/>
            <a:r>
              <a:rPr lang="fr-CH" sz="2000" dirty="0" err="1">
                <a:solidFill>
                  <a:srgbClr val="C00000"/>
                </a:solidFill>
                <a:latin typeface="Calibri"/>
              </a:rPr>
              <a:t>Circular</a:t>
            </a:r>
            <a:r>
              <a:rPr lang="fr-CH" sz="2000" dirty="0">
                <a:solidFill>
                  <a:srgbClr val="C00000"/>
                </a:solidFill>
                <a:latin typeface="Calibri"/>
              </a:rPr>
              <a:t> </a:t>
            </a:r>
            <a:r>
              <a:rPr lang="fr-CH" sz="2000" dirty="0" err="1">
                <a:solidFill>
                  <a:srgbClr val="C00000"/>
                </a:solidFill>
                <a:latin typeface="Calibri"/>
              </a:rPr>
              <a:t>e+e</a:t>
            </a:r>
            <a:r>
              <a:rPr lang="fr-CH" sz="2000" dirty="0">
                <a:solidFill>
                  <a:srgbClr val="C00000"/>
                </a:solidFill>
                <a:latin typeface="Calibri"/>
              </a:rPr>
              <a:t>- </a:t>
            </a:r>
            <a:r>
              <a:rPr lang="fr-CH" sz="2000" dirty="0" err="1">
                <a:solidFill>
                  <a:srgbClr val="C00000"/>
                </a:solidFill>
                <a:latin typeface="Calibri"/>
              </a:rPr>
              <a:t>colliders</a:t>
            </a:r>
            <a:endParaRPr lang="fr-CH" sz="2000" dirty="0">
              <a:solidFill>
                <a:srgbClr val="C00000"/>
              </a:solidFill>
              <a:latin typeface="Calibri"/>
            </a:endParaRPr>
          </a:p>
          <a:p>
            <a:pPr lvl="0"/>
            <a:r>
              <a:rPr lang="fr-CH" sz="2000" dirty="0" err="1">
                <a:solidFill>
                  <a:prstClr val="black"/>
                </a:solidFill>
                <a:latin typeface="Calibri"/>
              </a:rPr>
              <a:t>Placed</a:t>
            </a:r>
            <a:r>
              <a:rPr lang="fr-CH" sz="2000" dirty="0">
                <a:solidFill>
                  <a:prstClr val="black"/>
                </a:solidFill>
                <a:latin typeface="Calibri"/>
              </a:rPr>
              <a:t> in a tunnel of </a:t>
            </a:r>
            <a:r>
              <a:rPr lang="fr-CH" sz="2000" dirty="0" err="1">
                <a:solidFill>
                  <a:prstClr val="black"/>
                </a:solidFill>
                <a:latin typeface="Calibri"/>
              </a:rPr>
              <a:t>circumference</a:t>
            </a:r>
            <a:r>
              <a:rPr lang="fr-CH" sz="2000" dirty="0">
                <a:solidFill>
                  <a:prstClr val="black"/>
                </a:solidFill>
                <a:latin typeface="Calibri"/>
              </a:rPr>
              <a:t> C and </a:t>
            </a:r>
            <a:r>
              <a:rPr lang="fr-CH" sz="2000" dirty="0" err="1">
                <a:solidFill>
                  <a:prstClr val="black"/>
                </a:solidFill>
                <a:latin typeface="Calibri"/>
              </a:rPr>
              <a:t>bending</a:t>
            </a:r>
            <a:r>
              <a:rPr lang="fr-CH" sz="2000" dirty="0">
                <a:solidFill>
                  <a:prstClr val="black"/>
                </a:solidFill>
                <a:latin typeface="Calibri"/>
              </a:rPr>
              <a:t> radius </a:t>
            </a:r>
            <a:r>
              <a:rPr lang="fr-CH" sz="2000" dirty="0">
                <a:solidFill>
                  <a:prstClr val="black"/>
                </a:solidFill>
                <a:latin typeface="Calibri"/>
                <a:sym typeface="Symbol"/>
              </a:rPr>
              <a:t> (2</a:t>
            </a:r>
            <a:r>
              <a:rPr lang="fr-CH" sz="2000" dirty="0">
                <a:solidFill>
                  <a:prstClr val="black"/>
                </a:solidFill>
                <a:sym typeface="Symbol"/>
              </a:rPr>
              <a:t>  ~0.8 </a:t>
            </a:r>
            <a:r>
              <a:rPr lang="fr-CH" sz="2000" dirty="0">
                <a:solidFill>
                  <a:prstClr val="black"/>
                </a:solidFill>
                <a:latin typeface="Calibri"/>
                <a:sym typeface="Symbol"/>
              </a:rPr>
              <a:t>C)</a:t>
            </a:r>
            <a:r>
              <a:rPr lang="fr-CH" sz="2000" dirty="0">
                <a:solidFill>
                  <a:prstClr val="black"/>
                </a:solidFill>
                <a:sym typeface="Symbol"/>
              </a:rPr>
              <a:t> </a:t>
            </a:r>
            <a:endParaRPr lang="fr-CH" sz="2000" dirty="0">
              <a:solidFill>
                <a:prstClr val="black"/>
              </a:solidFill>
              <a:latin typeface="Calibri"/>
            </a:endParaRPr>
          </a:p>
          <a:p>
            <a:pPr lvl="0"/>
            <a:r>
              <a:rPr lang="fr-CH" sz="2000" dirty="0" err="1">
                <a:solidFill>
                  <a:prstClr val="black"/>
                </a:solidFill>
                <a:latin typeface="Calibri"/>
              </a:rPr>
              <a:t>Acceleration</a:t>
            </a:r>
            <a:r>
              <a:rPr lang="fr-CH" sz="2000" dirty="0">
                <a:solidFill>
                  <a:prstClr val="black"/>
                </a:solidFill>
                <a:latin typeface="Calibri"/>
              </a:rPr>
              <a:t> </a:t>
            </a:r>
            <a:r>
              <a:rPr lang="fr-CH" sz="2000" dirty="0" err="1">
                <a:solidFill>
                  <a:prstClr val="black"/>
                </a:solidFill>
                <a:latin typeface="Calibri"/>
              </a:rPr>
              <a:t>occurs</a:t>
            </a:r>
            <a:r>
              <a:rPr lang="fr-CH" sz="2000" dirty="0">
                <a:solidFill>
                  <a:prstClr val="black"/>
                </a:solidFill>
                <a:latin typeface="Calibri"/>
              </a:rPr>
              <a:t>  in a few RF sections </a:t>
            </a:r>
            <a:r>
              <a:rPr lang="fr-CH" sz="2000" dirty="0" err="1">
                <a:solidFill>
                  <a:prstClr val="black"/>
                </a:solidFill>
                <a:latin typeface="Calibri"/>
              </a:rPr>
              <a:t>around</a:t>
            </a:r>
            <a:r>
              <a:rPr lang="fr-CH" sz="2000" dirty="0">
                <a:solidFill>
                  <a:prstClr val="black"/>
                </a:solidFill>
                <a:latin typeface="Calibri"/>
              </a:rPr>
              <a:t> the ring.</a:t>
            </a:r>
          </a:p>
          <a:p>
            <a:pPr lvl="0"/>
            <a:r>
              <a:rPr lang="fr-CH" sz="2000" dirty="0">
                <a:solidFill>
                  <a:prstClr val="black"/>
                </a:solidFill>
                <a:latin typeface="Calibri"/>
              </a:rPr>
              <a:t>total RF volts </a:t>
            </a:r>
            <a:r>
              <a:rPr lang="fr-CH" sz="2000" dirty="0" err="1">
                <a:solidFill>
                  <a:prstClr val="black"/>
                </a:solidFill>
                <a:latin typeface="Calibri"/>
              </a:rPr>
              <a:t>needed</a:t>
            </a:r>
            <a:r>
              <a:rPr lang="fr-CH" sz="2000" dirty="0">
                <a:solidFill>
                  <a:prstClr val="black"/>
                </a:solidFill>
                <a:latin typeface="Calibri"/>
              </a:rPr>
              <a:t> = </a:t>
            </a:r>
            <a:r>
              <a:rPr lang="fr-CH" sz="2000" dirty="0" err="1">
                <a:solidFill>
                  <a:prstClr val="black"/>
                </a:solidFill>
                <a:latin typeface="Calibri"/>
              </a:rPr>
              <a:t>energy</a:t>
            </a:r>
            <a:r>
              <a:rPr lang="fr-CH" sz="2000" dirty="0">
                <a:solidFill>
                  <a:prstClr val="black"/>
                </a:solidFill>
                <a:latin typeface="Calibri"/>
              </a:rPr>
              <a:t> </a:t>
            </a:r>
            <a:r>
              <a:rPr lang="fr-CH" sz="2000" dirty="0" err="1">
                <a:solidFill>
                  <a:prstClr val="black"/>
                </a:solidFill>
                <a:latin typeface="Calibri"/>
              </a:rPr>
              <a:t>loss</a:t>
            </a:r>
            <a:r>
              <a:rPr lang="fr-CH" sz="2000" dirty="0">
                <a:solidFill>
                  <a:prstClr val="black"/>
                </a:solidFill>
                <a:latin typeface="Calibri"/>
              </a:rPr>
              <a:t> by synchrotron radiation (</a:t>
            </a:r>
            <a:r>
              <a:rPr lang="fr-CH" sz="2000" dirty="0" err="1">
                <a:solidFill>
                  <a:prstClr val="black"/>
                </a:solidFill>
                <a:latin typeface="Calibri"/>
              </a:rPr>
              <a:t>scales</a:t>
            </a:r>
            <a:r>
              <a:rPr lang="fr-CH" sz="2000" dirty="0">
                <a:solidFill>
                  <a:prstClr val="black"/>
                </a:solidFill>
                <a:latin typeface="Calibri"/>
              </a:rPr>
              <a:t> as E</a:t>
            </a:r>
            <a:r>
              <a:rPr lang="fr-CH" sz="2000" baseline="30000" dirty="0">
                <a:solidFill>
                  <a:prstClr val="black"/>
                </a:solidFill>
                <a:latin typeface="Calibri"/>
              </a:rPr>
              <a:t>4</a:t>
            </a:r>
            <a:r>
              <a:rPr lang="fr-CH" sz="2000" dirty="0">
                <a:solidFill>
                  <a:prstClr val="black"/>
                </a:solidFill>
                <a:latin typeface="Calibri"/>
              </a:rPr>
              <a:t>/</a:t>
            </a:r>
            <a:r>
              <a:rPr lang="fr-CH" sz="2000" dirty="0">
                <a:solidFill>
                  <a:prstClr val="black"/>
                </a:solidFill>
                <a:sym typeface="Symbol"/>
              </a:rPr>
              <a:t></a:t>
            </a:r>
            <a:r>
              <a:rPr lang="fr-CH" sz="2000" dirty="0">
                <a:solidFill>
                  <a:prstClr val="black"/>
                </a:solidFill>
                <a:latin typeface="Calibri"/>
                <a:sym typeface="Symbol"/>
              </a:rPr>
              <a:t>)  </a:t>
            </a:r>
          </a:p>
          <a:p>
            <a:pPr lvl="0"/>
            <a:r>
              <a:rPr lang="fr-CH" sz="2000" dirty="0">
                <a:solidFill>
                  <a:prstClr val="black"/>
                </a:solidFill>
                <a:latin typeface="Calibri"/>
                <a:sym typeface="Symbol"/>
              </a:rPr>
              <a:t>Main limitation</a:t>
            </a:r>
            <a:r>
              <a:rPr lang="fr-CH" sz="2000" dirty="0">
                <a:solidFill>
                  <a:prstClr val="black"/>
                </a:solidFill>
                <a:sym typeface="Symbol"/>
              </a:rPr>
              <a:t> </a:t>
            </a:r>
            <a:r>
              <a:rPr lang="fr-CH" sz="2000" dirty="0">
                <a:solidFill>
                  <a:prstClr val="black"/>
                </a:solidFill>
                <a:latin typeface="Calibri"/>
                <a:sym typeface="Symbol"/>
              </a:rPr>
              <a:t>: power and ring size </a:t>
            </a:r>
            <a:r>
              <a:rPr lang="fr-CH" sz="2000" dirty="0">
                <a:solidFill>
                  <a:prstClr val="black"/>
                </a:solidFill>
                <a:latin typeface="Calibri"/>
                <a:sym typeface="Wingdings" panose="05000000000000000000" pitchFamily="2" charset="2"/>
              </a:rPr>
              <a:t> </a:t>
            </a:r>
            <a:r>
              <a:rPr lang="fr-CH" sz="2000" dirty="0" err="1" smtClean="0">
                <a:solidFill>
                  <a:prstClr val="black"/>
                </a:solidFill>
                <a:latin typeface="Calibri"/>
                <a:sym typeface="Wingdings" panose="05000000000000000000" pitchFamily="2" charset="2"/>
              </a:rPr>
              <a:t>cost</a:t>
            </a:r>
            <a:r>
              <a:rPr lang="fr-CH" sz="2000" dirty="0" smtClean="0">
                <a:solidFill>
                  <a:prstClr val="black"/>
                </a:solidFill>
                <a:latin typeface="Calibri"/>
                <a:sym typeface="Wingdings" panose="05000000000000000000" pitchFamily="2" charset="2"/>
              </a:rPr>
              <a:t> + power + </a:t>
            </a:r>
            <a:r>
              <a:rPr lang="fr-CH" sz="2000" dirty="0" err="1" smtClean="0">
                <a:solidFill>
                  <a:prstClr val="black"/>
                </a:solidFill>
                <a:latin typeface="Calibri"/>
                <a:sym typeface="Wingdings" panose="05000000000000000000" pitchFamily="2" charset="2"/>
              </a:rPr>
              <a:t>beam</a:t>
            </a:r>
            <a:r>
              <a:rPr lang="fr-CH" sz="2000" dirty="0" smtClean="0">
                <a:solidFill>
                  <a:prstClr val="black"/>
                </a:solidFill>
                <a:latin typeface="Calibri"/>
                <a:sym typeface="Wingdings" panose="05000000000000000000" pitchFamily="2" charset="2"/>
              </a:rPr>
              <a:t> </a:t>
            </a:r>
            <a:r>
              <a:rPr lang="fr-CH" sz="2000" dirty="0" err="1" smtClean="0">
                <a:solidFill>
                  <a:prstClr val="black"/>
                </a:solidFill>
                <a:latin typeface="Calibri"/>
                <a:sym typeface="Wingdings" panose="05000000000000000000" pitchFamily="2" charset="2"/>
              </a:rPr>
              <a:t>energy</a:t>
            </a:r>
            <a:r>
              <a:rPr lang="fr-CH" sz="2000" dirty="0" smtClean="0">
                <a:solidFill>
                  <a:prstClr val="black"/>
                </a:solidFill>
                <a:latin typeface="Calibri"/>
                <a:sym typeface="Wingdings" panose="05000000000000000000" pitchFamily="2" charset="2"/>
              </a:rPr>
              <a:t> </a:t>
            </a:r>
            <a:endParaRPr lang="fr-CH" sz="2000" dirty="0">
              <a:solidFill>
                <a:prstClr val="black"/>
              </a:solidFill>
              <a:latin typeface="Calibri"/>
              <a:sym typeface="Wingdings" panose="05000000000000000000" pitchFamily="2" charset="2"/>
            </a:endParaRPr>
          </a:p>
          <a:p>
            <a:pPr lvl="0"/>
            <a:r>
              <a:rPr lang="fr-CH" sz="2000" dirty="0" err="1">
                <a:solidFill>
                  <a:srgbClr val="C00000"/>
                </a:solidFill>
                <a:latin typeface="Calibri"/>
                <a:sym typeface="Wingdings" panose="05000000000000000000" pitchFamily="2" charset="2"/>
              </a:rPr>
              <a:t>Beams</a:t>
            </a:r>
            <a:r>
              <a:rPr lang="fr-CH" sz="2000" dirty="0">
                <a:solidFill>
                  <a:srgbClr val="C00000"/>
                </a:solidFill>
                <a:latin typeface="Calibri"/>
                <a:sym typeface="Wingdings" panose="05000000000000000000" pitchFamily="2" charset="2"/>
              </a:rPr>
              <a:t> </a:t>
            </a:r>
            <a:r>
              <a:rPr lang="fr-CH" sz="2000" dirty="0" err="1">
                <a:solidFill>
                  <a:srgbClr val="C00000"/>
                </a:solidFill>
                <a:latin typeface="Calibri"/>
                <a:sym typeface="Wingdings" panose="05000000000000000000" pitchFamily="2" charset="2"/>
              </a:rPr>
              <a:t>collide</a:t>
            </a:r>
            <a:r>
              <a:rPr lang="fr-CH" sz="2000" dirty="0">
                <a:solidFill>
                  <a:srgbClr val="C00000"/>
                </a:solidFill>
                <a:latin typeface="Calibri"/>
                <a:sym typeface="Wingdings" panose="05000000000000000000" pitchFamily="2" charset="2"/>
              </a:rPr>
              <a:t> 10</a:t>
            </a:r>
            <a:r>
              <a:rPr lang="fr-CH" sz="2000" baseline="30000" dirty="0">
                <a:solidFill>
                  <a:srgbClr val="C00000"/>
                </a:solidFill>
                <a:latin typeface="Calibri"/>
                <a:sym typeface="Wingdings" panose="05000000000000000000" pitchFamily="2" charset="2"/>
              </a:rPr>
              <a:t>6</a:t>
            </a:r>
            <a:r>
              <a:rPr lang="fr-CH" sz="2000" dirty="0">
                <a:solidFill>
                  <a:srgbClr val="C00000"/>
                </a:solidFill>
                <a:latin typeface="Calibri"/>
                <a:sym typeface="Wingdings" panose="05000000000000000000" pitchFamily="2" charset="2"/>
              </a:rPr>
              <a:t> to </a:t>
            </a:r>
            <a:r>
              <a:rPr lang="fr-CH" sz="2000" dirty="0" smtClean="0">
                <a:solidFill>
                  <a:srgbClr val="C00000"/>
                </a:solidFill>
                <a:latin typeface="Calibri"/>
                <a:sym typeface="Wingdings" panose="05000000000000000000" pitchFamily="2" charset="2"/>
              </a:rPr>
              <a:t>10</a:t>
            </a:r>
            <a:r>
              <a:rPr lang="fr-CH" sz="2000" baseline="30000" dirty="0">
                <a:solidFill>
                  <a:srgbClr val="C00000"/>
                </a:solidFill>
                <a:latin typeface="Calibri"/>
                <a:sym typeface="Wingdings" panose="05000000000000000000" pitchFamily="2" charset="2"/>
              </a:rPr>
              <a:t>7</a:t>
            </a:r>
            <a:r>
              <a:rPr lang="fr-CH" sz="2000" dirty="0" smtClean="0">
                <a:solidFill>
                  <a:srgbClr val="C00000"/>
                </a:solidFill>
                <a:latin typeface="Calibri"/>
                <a:sym typeface="Wingdings" panose="05000000000000000000" pitchFamily="2" charset="2"/>
              </a:rPr>
              <a:t> times   </a:t>
            </a:r>
            <a:endParaRPr lang="fr-CH" sz="2000" baseline="30000" dirty="0">
              <a:solidFill>
                <a:srgbClr val="C00000"/>
              </a:solidFill>
              <a:latin typeface="Calibri"/>
              <a:sym typeface="Wingdings" panose="05000000000000000000" pitchFamily="2" charset="2"/>
            </a:endParaRPr>
          </a:p>
          <a:p>
            <a:pPr lvl="0"/>
            <a:r>
              <a:rPr lang="fr-CH" sz="2000" dirty="0" err="1">
                <a:solidFill>
                  <a:srgbClr val="0033CC"/>
                </a:solidFill>
                <a:latin typeface="Calibri"/>
                <a:sym typeface="Wingdings" panose="05000000000000000000" pitchFamily="2" charset="2"/>
              </a:rPr>
              <a:t>Many</a:t>
            </a:r>
            <a:r>
              <a:rPr lang="fr-CH" sz="2000" dirty="0">
                <a:solidFill>
                  <a:srgbClr val="0033CC"/>
                </a:solidFill>
                <a:latin typeface="Calibri"/>
                <a:sym typeface="Wingdings" panose="05000000000000000000" pitchFamily="2" charset="2"/>
              </a:rPr>
              <a:t> </a:t>
            </a:r>
            <a:r>
              <a:rPr lang="fr-CH" sz="2000" dirty="0" err="1">
                <a:solidFill>
                  <a:srgbClr val="0033CC"/>
                </a:solidFill>
                <a:latin typeface="Calibri"/>
                <a:sym typeface="Wingdings" panose="05000000000000000000" pitchFamily="2" charset="2"/>
              </a:rPr>
              <a:t>e+e</a:t>
            </a:r>
            <a:r>
              <a:rPr lang="fr-CH" sz="2000" dirty="0">
                <a:solidFill>
                  <a:srgbClr val="0033CC"/>
                </a:solidFill>
                <a:latin typeface="Calibri"/>
                <a:sym typeface="Wingdings" panose="05000000000000000000" pitchFamily="2" charset="2"/>
              </a:rPr>
              <a:t>- </a:t>
            </a:r>
            <a:r>
              <a:rPr lang="fr-CH" sz="2000" dirty="0" err="1">
                <a:solidFill>
                  <a:srgbClr val="0033CC"/>
                </a:solidFill>
                <a:latin typeface="Calibri"/>
                <a:sym typeface="Wingdings" panose="05000000000000000000" pitchFamily="2" charset="2"/>
              </a:rPr>
              <a:t>storage</a:t>
            </a:r>
            <a:r>
              <a:rPr lang="fr-CH" sz="2000" dirty="0">
                <a:solidFill>
                  <a:srgbClr val="0033CC"/>
                </a:solidFill>
                <a:latin typeface="Calibri"/>
                <a:sym typeface="Wingdings" panose="05000000000000000000" pitchFamily="2" charset="2"/>
              </a:rPr>
              <a:t> rings and </a:t>
            </a:r>
            <a:r>
              <a:rPr lang="fr-CH" sz="2000" dirty="0" err="1">
                <a:solidFill>
                  <a:srgbClr val="0033CC"/>
                </a:solidFill>
                <a:latin typeface="Calibri"/>
                <a:sym typeface="Wingdings" panose="05000000000000000000" pitchFamily="2" charset="2"/>
              </a:rPr>
              <a:t>many</a:t>
            </a:r>
            <a:r>
              <a:rPr lang="fr-CH" sz="2000" dirty="0">
                <a:solidFill>
                  <a:srgbClr val="0033CC"/>
                </a:solidFill>
                <a:latin typeface="Calibri"/>
                <a:sym typeface="Wingdings" panose="05000000000000000000" pitchFamily="2" charset="2"/>
              </a:rPr>
              <a:t> </a:t>
            </a:r>
            <a:r>
              <a:rPr lang="fr-CH" sz="2000" dirty="0" err="1" smtClean="0">
                <a:solidFill>
                  <a:srgbClr val="0033CC"/>
                </a:solidFill>
                <a:latin typeface="Calibri"/>
                <a:sym typeface="Wingdings" panose="05000000000000000000" pitchFamily="2" charset="2"/>
              </a:rPr>
              <a:t>successes</a:t>
            </a:r>
            <a:r>
              <a:rPr lang="fr-CH" sz="2000" dirty="0" smtClean="0">
                <a:solidFill>
                  <a:srgbClr val="0033CC"/>
                </a:solidFill>
                <a:latin typeface="Calibri"/>
                <a:sym typeface="Wingdings" panose="05000000000000000000" pitchFamily="2" charset="2"/>
              </a:rPr>
              <a:t>: </a:t>
            </a:r>
            <a:r>
              <a:rPr lang="fr-CH" sz="2000" dirty="0">
                <a:solidFill>
                  <a:srgbClr val="0033CC"/>
                </a:solidFill>
                <a:latin typeface="Calibri"/>
                <a:sym typeface="Wingdings" panose="05000000000000000000" pitchFamily="2" charset="2"/>
              </a:rPr>
              <a:t>c and b </a:t>
            </a:r>
            <a:r>
              <a:rPr lang="fr-CH" sz="2000" dirty="0" err="1">
                <a:solidFill>
                  <a:srgbClr val="0033CC"/>
                </a:solidFill>
                <a:latin typeface="Calibri"/>
                <a:sym typeface="Wingdings" panose="05000000000000000000" pitchFamily="2" charset="2"/>
              </a:rPr>
              <a:t>factories</a:t>
            </a:r>
            <a:r>
              <a:rPr lang="fr-CH" sz="2000" dirty="0">
                <a:solidFill>
                  <a:srgbClr val="0033CC"/>
                </a:solidFill>
                <a:latin typeface="Calibri"/>
                <a:sym typeface="Wingdings" panose="05000000000000000000" pitchFamily="2" charset="2"/>
              </a:rPr>
              <a:t>, LEP</a:t>
            </a:r>
          </a:p>
          <a:p>
            <a:pPr lvl="0"/>
            <a:r>
              <a:rPr lang="fr-CH" sz="2000" dirty="0">
                <a:solidFill>
                  <a:srgbClr val="0033CC"/>
                </a:solidFill>
                <a:latin typeface="Calibri"/>
                <a:sym typeface="Wingdings" panose="05000000000000000000" pitchFamily="2" charset="2"/>
              </a:rPr>
              <a:t>LEP = 27km </a:t>
            </a:r>
            <a:r>
              <a:rPr lang="fr-CH" sz="2000" dirty="0" err="1">
                <a:solidFill>
                  <a:srgbClr val="0033CC"/>
                </a:solidFill>
                <a:latin typeface="Calibri"/>
                <a:sym typeface="Wingdings" panose="05000000000000000000" pitchFamily="2" charset="2"/>
              </a:rPr>
              <a:t>circumference</a:t>
            </a:r>
            <a:r>
              <a:rPr lang="fr-CH" sz="2000" dirty="0">
                <a:solidFill>
                  <a:srgbClr val="0033CC"/>
                </a:solidFill>
                <a:latin typeface="Calibri"/>
                <a:sym typeface="Wingdings" panose="05000000000000000000" pitchFamily="2" charset="2"/>
              </a:rPr>
              <a:t> </a:t>
            </a:r>
            <a:r>
              <a:rPr lang="fr-CH" sz="2000" dirty="0" err="1">
                <a:solidFill>
                  <a:srgbClr val="0033CC"/>
                </a:solidFill>
                <a:latin typeface="Calibri"/>
                <a:sym typeface="Wingdings" panose="05000000000000000000" pitchFamily="2" charset="2"/>
              </a:rPr>
              <a:t>reached</a:t>
            </a:r>
            <a:r>
              <a:rPr lang="fr-CH" sz="2000" dirty="0">
                <a:solidFill>
                  <a:srgbClr val="0033CC"/>
                </a:solidFill>
                <a:latin typeface="Calibri"/>
                <a:sym typeface="Wingdings" panose="05000000000000000000" pitchFamily="2" charset="2"/>
              </a:rPr>
              <a:t> 209 </a:t>
            </a:r>
            <a:r>
              <a:rPr lang="fr-CH" sz="2000" dirty="0" err="1">
                <a:solidFill>
                  <a:srgbClr val="0033CC"/>
                </a:solidFill>
                <a:latin typeface="Calibri"/>
                <a:sym typeface="Wingdings" panose="05000000000000000000" pitchFamily="2" charset="2"/>
              </a:rPr>
              <a:t>GeV</a:t>
            </a:r>
            <a:r>
              <a:rPr lang="fr-CH" sz="2000" dirty="0">
                <a:solidFill>
                  <a:srgbClr val="0033CC"/>
                </a:solidFill>
                <a:latin typeface="Calibri"/>
                <a:sym typeface="Wingdings" panose="05000000000000000000" pitchFamily="2" charset="2"/>
              </a:rPr>
              <a:t> -- long </a:t>
            </a:r>
            <a:r>
              <a:rPr lang="fr-CH" sz="2000" dirty="0" err="1">
                <a:solidFill>
                  <a:srgbClr val="0033CC"/>
                </a:solidFill>
                <a:latin typeface="Calibri"/>
                <a:sym typeface="Wingdings" panose="05000000000000000000" pitchFamily="2" charset="2"/>
              </a:rPr>
              <a:t>believed</a:t>
            </a:r>
            <a:r>
              <a:rPr lang="fr-CH" sz="2000" dirty="0">
                <a:solidFill>
                  <a:srgbClr val="0033CC"/>
                </a:solidFill>
                <a:latin typeface="Calibri"/>
                <a:sym typeface="Wingdings" panose="05000000000000000000" pitchFamily="2" charset="2"/>
              </a:rPr>
              <a:t> to </a:t>
            </a:r>
            <a:r>
              <a:rPr lang="fr-CH" sz="2000" dirty="0" err="1">
                <a:solidFill>
                  <a:srgbClr val="0033CC"/>
                </a:solidFill>
                <a:latin typeface="Calibri"/>
                <a:sym typeface="Wingdings" panose="05000000000000000000" pitchFamily="2" charset="2"/>
              </a:rPr>
              <a:t>be</a:t>
            </a:r>
            <a:r>
              <a:rPr lang="fr-CH" sz="2000" dirty="0">
                <a:solidFill>
                  <a:srgbClr val="0033CC"/>
                </a:solidFill>
                <a:latin typeface="Calibri"/>
                <a:sym typeface="Wingdings" panose="05000000000000000000" pitchFamily="2" charset="2"/>
              </a:rPr>
              <a:t> the </a:t>
            </a:r>
            <a:r>
              <a:rPr lang="fr-CH" sz="2000" dirty="0" smtClean="0">
                <a:solidFill>
                  <a:srgbClr val="0033CC"/>
                </a:solidFill>
                <a:latin typeface="Calibri"/>
                <a:sym typeface="Wingdings" panose="05000000000000000000" pitchFamily="2" charset="2"/>
              </a:rPr>
              <a:t>last </a:t>
            </a:r>
          </a:p>
          <a:p>
            <a:pPr lvl="0"/>
            <a:r>
              <a:rPr lang="fr-CH" sz="2000" dirty="0">
                <a:solidFill>
                  <a:srgbClr val="0033CC"/>
                </a:solidFill>
                <a:latin typeface="Calibri"/>
                <a:sym typeface="Wingdings" panose="05000000000000000000" pitchFamily="2" charset="2"/>
              </a:rPr>
              <a:t> </a:t>
            </a:r>
            <a:r>
              <a:rPr lang="fr-CH" sz="2000" dirty="0" smtClean="0">
                <a:solidFill>
                  <a:srgbClr val="0033CC"/>
                </a:solidFill>
                <a:latin typeface="Calibri"/>
                <a:sym typeface="Wingdings" panose="05000000000000000000" pitchFamily="2" charset="2"/>
              </a:rPr>
              <a:t>at high </a:t>
            </a:r>
            <a:r>
              <a:rPr lang="fr-CH" sz="2000" dirty="0" err="1" smtClean="0">
                <a:solidFill>
                  <a:srgbClr val="0033CC"/>
                </a:solidFill>
                <a:latin typeface="Calibri"/>
                <a:sym typeface="Wingdings" panose="05000000000000000000" pitchFamily="2" charset="2"/>
              </a:rPr>
              <a:t>energies</a:t>
            </a:r>
            <a:r>
              <a:rPr lang="fr-CH" sz="2000" dirty="0" smtClean="0">
                <a:solidFill>
                  <a:srgbClr val="0033CC"/>
                </a:solidFill>
                <a:latin typeface="Calibri"/>
                <a:sym typeface="Wingdings" panose="05000000000000000000" pitchFamily="2" charset="2"/>
              </a:rPr>
              <a:t>. </a:t>
            </a:r>
            <a:r>
              <a:rPr lang="fr-CH" sz="2000" dirty="0" err="1">
                <a:solidFill>
                  <a:srgbClr val="0033CC"/>
                </a:solidFill>
                <a:latin typeface="Calibri"/>
                <a:sym typeface="Wingdings" panose="05000000000000000000" pitchFamily="2" charset="2"/>
              </a:rPr>
              <a:t>L</a:t>
            </a:r>
            <a:r>
              <a:rPr lang="fr-CH" sz="2000" dirty="0" err="1" smtClean="0">
                <a:solidFill>
                  <a:srgbClr val="0033CC"/>
                </a:solidFill>
                <a:latin typeface="Calibri"/>
                <a:sym typeface="Wingdings" panose="05000000000000000000" pitchFamily="2" charset="2"/>
              </a:rPr>
              <a:t>uminosity</a:t>
            </a:r>
            <a:r>
              <a:rPr lang="fr-CH" sz="2000" dirty="0" smtClean="0">
                <a:solidFill>
                  <a:srgbClr val="0033CC"/>
                </a:solidFill>
                <a:latin typeface="Calibri"/>
                <a:sym typeface="Wingdings" panose="05000000000000000000" pitchFamily="2" charset="2"/>
              </a:rPr>
              <a:t> of b </a:t>
            </a:r>
            <a:r>
              <a:rPr lang="fr-CH" sz="2000" dirty="0" err="1" smtClean="0">
                <a:solidFill>
                  <a:srgbClr val="0033CC"/>
                </a:solidFill>
                <a:latin typeface="Calibri"/>
                <a:sym typeface="Wingdings" panose="05000000000000000000" pitchFamily="2" charset="2"/>
              </a:rPr>
              <a:t>factories</a:t>
            </a:r>
            <a:r>
              <a:rPr lang="fr-CH" sz="2000" dirty="0" smtClean="0">
                <a:solidFill>
                  <a:srgbClr val="0033CC"/>
                </a:solidFill>
                <a:latin typeface="Calibri"/>
                <a:sym typeface="Wingdings" panose="05000000000000000000" pitchFamily="2" charset="2"/>
              </a:rPr>
              <a:t> has </a:t>
            </a:r>
            <a:r>
              <a:rPr lang="fr-CH" sz="2000" dirty="0" err="1" smtClean="0">
                <a:solidFill>
                  <a:srgbClr val="0033CC"/>
                </a:solidFill>
                <a:latin typeface="Calibri"/>
                <a:sym typeface="Wingdings" panose="05000000000000000000" pitchFamily="2" charset="2"/>
              </a:rPr>
              <a:t>reached</a:t>
            </a:r>
            <a:r>
              <a:rPr lang="fr-CH" sz="2000" dirty="0" smtClean="0">
                <a:solidFill>
                  <a:srgbClr val="0033CC"/>
                </a:solidFill>
                <a:latin typeface="Calibri"/>
                <a:sym typeface="Wingdings" panose="05000000000000000000" pitchFamily="2" charset="2"/>
              </a:rPr>
              <a:t> </a:t>
            </a:r>
            <a:r>
              <a:rPr lang="fr-CH" sz="2000" dirty="0" err="1" smtClean="0">
                <a:solidFill>
                  <a:srgbClr val="0033CC"/>
                </a:solidFill>
                <a:latin typeface="Calibri"/>
                <a:sym typeface="Wingdings" panose="05000000000000000000" pitchFamily="2" charset="2"/>
              </a:rPr>
              <a:t>unexpected</a:t>
            </a:r>
            <a:r>
              <a:rPr lang="fr-CH" sz="2000" dirty="0" smtClean="0">
                <a:solidFill>
                  <a:srgbClr val="0033CC"/>
                </a:solidFill>
                <a:latin typeface="Calibri"/>
                <a:sym typeface="Wingdings" panose="05000000000000000000" pitchFamily="2" charset="2"/>
              </a:rPr>
              <a:t> </a:t>
            </a:r>
            <a:r>
              <a:rPr lang="fr-CH" sz="2000" dirty="0" err="1" smtClean="0">
                <a:solidFill>
                  <a:srgbClr val="0033CC"/>
                </a:solidFill>
                <a:latin typeface="Calibri"/>
                <a:sym typeface="Wingdings" panose="05000000000000000000" pitchFamily="2" charset="2"/>
              </a:rPr>
              <a:t>levels</a:t>
            </a:r>
            <a:r>
              <a:rPr lang="fr-CH" sz="2000" dirty="0" smtClean="0">
                <a:solidFill>
                  <a:srgbClr val="0033CC"/>
                </a:solidFill>
                <a:latin typeface="Calibri"/>
                <a:sym typeface="Wingdings" panose="05000000000000000000" pitchFamily="2" charset="2"/>
              </a:rPr>
              <a:t>  </a:t>
            </a:r>
            <a:r>
              <a:rPr lang="fr-CH" sz="2000" dirty="0" smtClean="0">
                <a:solidFill>
                  <a:srgbClr val="0033CC"/>
                </a:solidFill>
                <a:latin typeface="Calibri"/>
              </a:rPr>
              <a:t>  </a:t>
            </a:r>
            <a:endParaRPr lang="en-US" sz="2000" dirty="0">
              <a:solidFill>
                <a:srgbClr val="0033CC"/>
              </a:solidFill>
              <a:latin typeface="Calibri"/>
            </a:endParaRPr>
          </a:p>
          <a:p>
            <a:endParaRPr lang="fr-CH" sz="2000" dirty="0" smtClean="0">
              <a:latin typeface="+mn-lt"/>
            </a:endParaRPr>
          </a:p>
          <a:p>
            <a:r>
              <a:rPr lang="fr-CH" sz="2000" dirty="0" err="1" smtClean="0">
                <a:solidFill>
                  <a:srgbClr val="C00000"/>
                </a:solidFill>
                <a:latin typeface="+mn-lt"/>
              </a:rPr>
              <a:t>Linear</a:t>
            </a:r>
            <a:r>
              <a:rPr lang="fr-CH" sz="2000" dirty="0" smtClean="0">
                <a:solidFill>
                  <a:srgbClr val="C00000"/>
                </a:solidFill>
                <a:latin typeface="+mn-lt"/>
              </a:rPr>
              <a:t> e+ e- </a:t>
            </a:r>
            <a:r>
              <a:rPr lang="fr-CH" sz="2000" dirty="0" err="1" smtClean="0">
                <a:solidFill>
                  <a:srgbClr val="C00000"/>
                </a:solidFill>
                <a:latin typeface="+mn-lt"/>
              </a:rPr>
              <a:t>colliders</a:t>
            </a:r>
            <a:r>
              <a:rPr lang="fr-CH" sz="2000" dirty="0" smtClean="0">
                <a:solidFill>
                  <a:srgbClr val="C00000"/>
                </a:solidFill>
                <a:latin typeface="+mn-lt"/>
              </a:rPr>
              <a:t>    </a:t>
            </a:r>
            <a:endParaRPr lang="fr-CH" sz="2000" dirty="0" smtClean="0">
              <a:latin typeface="+mn-lt"/>
            </a:endParaRPr>
          </a:p>
          <a:p>
            <a:r>
              <a:rPr lang="fr-CH" sz="2000" dirty="0" err="1" smtClean="0">
                <a:latin typeface="+mn-lt"/>
              </a:rPr>
              <a:t>Acceleration</a:t>
            </a:r>
            <a:r>
              <a:rPr lang="fr-CH" sz="2000" dirty="0" smtClean="0">
                <a:latin typeface="+mn-lt"/>
              </a:rPr>
              <a:t> </a:t>
            </a:r>
            <a:r>
              <a:rPr lang="fr-CH" sz="2000" dirty="0" err="1" smtClean="0">
                <a:latin typeface="+mn-lt"/>
              </a:rPr>
              <a:t>takes</a:t>
            </a:r>
            <a:r>
              <a:rPr lang="fr-CH" sz="2000" dirty="0" smtClean="0">
                <a:latin typeface="+mn-lt"/>
              </a:rPr>
              <a:t> place once </a:t>
            </a:r>
            <a:r>
              <a:rPr lang="fr-CH" sz="2000" dirty="0" err="1" smtClean="0">
                <a:latin typeface="+mn-lt"/>
              </a:rPr>
              <a:t>through</a:t>
            </a:r>
            <a:r>
              <a:rPr lang="fr-CH" sz="2000" dirty="0" smtClean="0">
                <a:latin typeface="+mn-lt"/>
              </a:rPr>
              <a:t> a large set of RF </a:t>
            </a:r>
            <a:r>
              <a:rPr lang="fr-CH" sz="2000" dirty="0" err="1" smtClean="0">
                <a:latin typeface="+mn-lt"/>
              </a:rPr>
              <a:t>cavities</a:t>
            </a:r>
            <a:r>
              <a:rPr lang="fr-CH" sz="2000" dirty="0" smtClean="0">
                <a:latin typeface="+mn-lt"/>
              </a:rPr>
              <a:t> </a:t>
            </a:r>
          </a:p>
          <a:p>
            <a:r>
              <a:rPr lang="fr-CH" sz="2000" dirty="0">
                <a:latin typeface="+mn-lt"/>
              </a:rPr>
              <a:t> </a:t>
            </a:r>
            <a:r>
              <a:rPr lang="fr-CH" sz="2000" dirty="0" smtClean="0">
                <a:latin typeface="+mn-lt"/>
              </a:rPr>
              <a:t>      total RF volts </a:t>
            </a:r>
            <a:r>
              <a:rPr lang="fr-CH" sz="2000" dirty="0" err="1" smtClean="0">
                <a:latin typeface="+mn-lt"/>
              </a:rPr>
              <a:t>needed</a:t>
            </a:r>
            <a:r>
              <a:rPr lang="fr-CH" sz="2000" dirty="0" smtClean="0">
                <a:latin typeface="+mn-lt"/>
              </a:rPr>
              <a:t> = center-of-mass </a:t>
            </a:r>
            <a:r>
              <a:rPr lang="fr-CH" sz="2000" dirty="0" err="1" smtClean="0">
                <a:latin typeface="+mn-lt"/>
              </a:rPr>
              <a:t>Energy</a:t>
            </a:r>
            <a:endParaRPr lang="fr-CH" sz="2000" dirty="0" smtClean="0">
              <a:latin typeface="+mn-lt"/>
            </a:endParaRPr>
          </a:p>
          <a:p>
            <a:r>
              <a:rPr lang="fr-CH" sz="2000" dirty="0">
                <a:latin typeface="+mn-lt"/>
              </a:rPr>
              <a:t> </a:t>
            </a:r>
            <a:r>
              <a:rPr lang="fr-CH" sz="2000" dirty="0" smtClean="0">
                <a:latin typeface="+mn-lt"/>
              </a:rPr>
              <a:t>              </a:t>
            </a:r>
            <a:r>
              <a:rPr lang="fr-CH" sz="2000" dirty="0" err="1" smtClean="0">
                <a:latin typeface="+mn-lt"/>
              </a:rPr>
              <a:t>e.g</a:t>
            </a:r>
            <a:r>
              <a:rPr lang="fr-CH" sz="2000" dirty="0" smtClean="0">
                <a:latin typeface="+mn-lt"/>
              </a:rPr>
              <a:t>. 500 </a:t>
            </a:r>
            <a:r>
              <a:rPr lang="fr-CH" sz="2000" dirty="0" err="1" smtClean="0">
                <a:latin typeface="+mn-lt"/>
              </a:rPr>
              <a:t>GeV</a:t>
            </a:r>
            <a:r>
              <a:rPr lang="fr-CH" sz="2000" dirty="0" smtClean="0">
                <a:latin typeface="+mn-lt"/>
              </a:rPr>
              <a:t> </a:t>
            </a:r>
            <a:r>
              <a:rPr lang="fr-CH" sz="2000" dirty="0" err="1" smtClean="0">
                <a:latin typeface="+mn-lt"/>
              </a:rPr>
              <a:t>Linear</a:t>
            </a:r>
            <a:r>
              <a:rPr lang="fr-CH" sz="2000" dirty="0" smtClean="0">
                <a:latin typeface="+mn-lt"/>
              </a:rPr>
              <a:t> </a:t>
            </a:r>
            <a:r>
              <a:rPr lang="fr-CH" sz="2000" dirty="0" err="1" smtClean="0">
                <a:latin typeface="+mn-lt"/>
              </a:rPr>
              <a:t>collider</a:t>
            </a:r>
            <a:r>
              <a:rPr lang="fr-CH" sz="2000" dirty="0" smtClean="0">
                <a:latin typeface="+mn-lt"/>
              </a:rPr>
              <a:t> </a:t>
            </a:r>
            <a:r>
              <a:rPr lang="fr-CH" sz="2000" dirty="0" err="1" smtClean="0">
                <a:latin typeface="+mn-lt"/>
              </a:rPr>
              <a:t>requires</a:t>
            </a:r>
            <a:r>
              <a:rPr lang="fr-CH" sz="2000" dirty="0" smtClean="0">
                <a:latin typeface="+mn-lt"/>
              </a:rPr>
              <a:t> &gt; 500 GV of RF voltage </a:t>
            </a:r>
          </a:p>
          <a:p>
            <a:r>
              <a:rPr lang="fr-CH" sz="2000" dirty="0">
                <a:latin typeface="+mn-lt"/>
              </a:rPr>
              <a:t>M</a:t>
            </a:r>
            <a:r>
              <a:rPr lang="fr-CH" sz="2000" dirty="0" smtClean="0">
                <a:latin typeface="+mn-lt"/>
              </a:rPr>
              <a:t>ain limitation = </a:t>
            </a:r>
            <a:r>
              <a:rPr lang="fr-CH" sz="2000" dirty="0" err="1">
                <a:latin typeface="+mn-lt"/>
              </a:rPr>
              <a:t>c</a:t>
            </a:r>
            <a:r>
              <a:rPr lang="fr-CH" sz="2000" dirty="0" err="1" smtClean="0">
                <a:latin typeface="+mn-lt"/>
              </a:rPr>
              <a:t>ost</a:t>
            </a:r>
            <a:r>
              <a:rPr lang="fr-CH" sz="2000" dirty="0" smtClean="0">
                <a:latin typeface="+mn-lt"/>
              </a:rPr>
              <a:t> + power + </a:t>
            </a:r>
            <a:r>
              <a:rPr lang="fr-CH" sz="2000" dirty="0" err="1" smtClean="0">
                <a:latin typeface="+mn-lt"/>
              </a:rPr>
              <a:t>beam</a:t>
            </a:r>
            <a:r>
              <a:rPr lang="fr-CH" sz="2000" dirty="0" smtClean="0">
                <a:latin typeface="+mn-lt"/>
              </a:rPr>
              <a:t> </a:t>
            </a:r>
            <a:r>
              <a:rPr lang="fr-CH" sz="2000" dirty="0" err="1" smtClean="0">
                <a:latin typeface="+mn-lt"/>
              </a:rPr>
              <a:t>energy</a:t>
            </a:r>
            <a:r>
              <a:rPr lang="fr-CH" sz="2000" dirty="0" smtClean="0">
                <a:latin typeface="+mn-lt"/>
              </a:rPr>
              <a:t> </a:t>
            </a:r>
          </a:p>
          <a:p>
            <a:r>
              <a:rPr lang="fr-CH" sz="2000" dirty="0" err="1" smtClean="0">
                <a:latin typeface="+mn-lt"/>
              </a:rPr>
              <a:t>beam</a:t>
            </a:r>
            <a:r>
              <a:rPr lang="fr-CH" sz="2000" dirty="0" smtClean="0">
                <a:latin typeface="+mn-lt"/>
              </a:rPr>
              <a:t> </a:t>
            </a:r>
            <a:r>
              <a:rPr lang="fr-CH" sz="2000" dirty="0" err="1" smtClean="0">
                <a:latin typeface="+mn-lt"/>
              </a:rPr>
              <a:t>polarization</a:t>
            </a:r>
            <a:r>
              <a:rPr lang="fr-CH" sz="2000" dirty="0" smtClean="0">
                <a:latin typeface="+mn-lt"/>
              </a:rPr>
              <a:t> </a:t>
            </a:r>
            <a:r>
              <a:rPr lang="fr-CH" sz="2000" dirty="0" err="1" smtClean="0">
                <a:latin typeface="+mn-lt"/>
              </a:rPr>
              <a:t>is</a:t>
            </a:r>
            <a:r>
              <a:rPr lang="fr-CH" sz="2000" dirty="0" smtClean="0">
                <a:latin typeface="+mn-lt"/>
              </a:rPr>
              <a:t> </a:t>
            </a:r>
            <a:r>
              <a:rPr lang="fr-CH" sz="2000" dirty="0" err="1" smtClean="0">
                <a:latin typeface="+mn-lt"/>
              </a:rPr>
              <a:t>easy</a:t>
            </a:r>
            <a:r>
              <a:rPr lang="fr-CH" sz="2000" dirty="0" smtClean="0">
                <a:latin typeface="+mn-lt"/>
              </a:rPr>
              <a:t> for </a:t>
            </a:r>
            <a:r>
              <a:rPr lang="fr-CH" sz="2000" dirty="0" err="1" smtClean="0">
                <a:latin typeface="+mn-lt"/>
              </a:rPr>
              <a:t>electrons</a:t>
            </a:r>
            <a:r>
              <a:rPr lang="fr-CH" sz="2000" dirty="0" smtClean="0">
                <a:latin typeface="+mn-lt"/>
              </a:rPr>
              <a:t>, </a:t>
            </a:r>
            <a:r>
              <a:rPr lang="fr-CH" sz="2000" dirty="0" err="1" smtClean="0">
                <a:latin typeface="+mn-lt"/>
              </a:rPr>
              <a:t>feasible</a:t>
            </a:r>
            <a:r>
              <a:rPr lang="fr-CH" sz="2000" dirty="0" smtClean="0">
                <a:latin typeface="+mn-lt"/>
              </a:rPr>
              <a:t> for positrons</a:t>
            </a:r>
          </a:p>
          <a:p>
            <a:r>
              <a:rPr lang="fr-CH" sz="2000" dirty="0" err="1" smtClean="0">
                <a:latin typeface="+mn-lt"/>
              </a:rPr>
              <a:t>beam</a:t>
            </a:r>
            <a:r>
              <a:rPr lang="fr-CH" sz="2000" dirty="0" smtClean="0">
                <a:latin typeface="+mn-lt"/>
              </a:rPr>
              <a:t> </a:t>
            </a:r>
            <a:r>
              <a:rPr lang="fr-CH" sz="2000" dirty="0" err="1" smtClean="0">
                <a:latin typeface="+mn-lt"/>
              </a:rPr>
              <a:t>energy</a:t>
            </a:r>
            <a:r>
              <a:rPr lang="fr-CH" sz="2000" dirty="0" smtClean="0">
                <a:latin typeface="+mn-lt"/>
              </a:rPr>
              <a:t> spread few percent, </a:t>
            </a:r>
            <a:r>
              <a:rPr lang="fr-CH" sz="2000" dirty="0" err="1" smtClean="0">
                <a:latin typeface="+mn-lt"/>
              </a:rPr>
              <a:t>beam</a:t>
            </a:r>
            <a:r>
              <a:rPr lang="fr-CH" sz="2000" dirty="0" smtClean="0">
                <a:latin typeface="+mn-lt"/>
              </a:rPr>
              <a:t> </a:t>
            </a:r>
            <a:r>
              <a:rPr lang="fr-CH" sz="2000" dirty="0" err="1" smtClean="0">
                <a:latin typeface="+mn-lt"/>
              </a:rPr>
              <a:t>energy</a:t>
            </a:r>
            <a:r>
              <a:rPr lang="fr-CH" sz="2000" dirty="0" smtClean="0">
                <a:latin typeface="+mn-lt"/>
              </a:rPr>
              <a:t> calibration </a:t>
            </a:r>
            <a:r>
              <a:rPr lang="fr-CH" sz="2000" dirty="0" smtClean="0">
                <a:latin typeface="+mn-lt"/>
                <a:sym typeface="Symbol"/>
              </a:rPr>
              <a:t>E/E~10</a:t>
            </a:r>
            <a:r>
              <a:rPr lang="fr-CH" sz="2000" baseline="30000" dirty="0" smtClean="0">
                <a:latin typeface="+mn-lt"/>
                <a:sym typeface="Symbol"/>
              </a:rPr>
              <a:t>-4</a:t>
            </a:r>
            <a:endParaRPr lang="fr-CH" sz="2000" dirty="0">
              <a:latin typeface="+mn-lt"/>
            </a:endParaRPr>
          </a:p>
          <a:p>
            <a:r>
              <a:rPr lang="fr-CH" sz="2000" dirty="0" err="1" smtClean="0">
                <a:solidFill>
                  <a:srgbClr val="C00000"/>
                </a:solidFill>
                <a:latin typeface="+mn-lt"/>
              </a:rPr>
              <a:t>Beams</a:t>
            </a:r>
            <a:r>
              <a:rPr lang="fr-CH" sz="2000" dirty="0" smtClean="0">
                <a:solidFill>
                  <a:srgbClr val="C00000"/>
                </a:solidFill>
                <a:latin typeface="+mn-lt"/>
              </a:rPr>
              <a:t> </a:t>
            </a:r>
            <a:r>
              <a:rPr lang="fr-CH" sz="2000" dirty="0" err="1" smtClean="0">
                <a:solidFill>
                  <a:srgbClr val="C00000"/>
                </a:solidFill>
                <a:latin typeface="+mn-lt"/>
              </a:rPr>
              <a:t>collide</a:t>
            </a:r>
            <a:r>
              <a:rPr lang="fr-CH" sz="2000" dirty="0" smtClean="0">
                <a:solidFill>
                  <a:srgbClr val="C00000"/>
                </a:solidFill>
                <a:latin typeface="+mn-lt"/>
              </a:rPr>
              <a:t> </a:t>
            </a:r>
            <a:r>
              <a:rPr lang="fr-CH" sz="2000" dirty="0" err="1" smtClean="0">
                <a:solidFill>
                  <a:srgbClr val="C00000"/>
                </a:solidFill>
                <a:latin typeface="+mn-lt"/>
              </a:rPr>
              <a:t>only</a:t>
            </a:r>
            <a:r>
              <a:rPr lang="fr-CH" sz="2000" dirty="0" smtClean="0">
                <a:solidFill>
                  <a:srgbClr val="C00000"/>
                </a:solidFill>
                <a:latin typeface="+mn-lt"/>
              </a:rPr>
              <a:t> once </a:t>
            </a:r>
          </a:p>
          <a:p>
            <a:pPr lvl="0"/>
            <a:r>
              <a:rPr lang="fr-CH" sz="2000" dirty="0" err="1">
                <a:solidFill>
                  <a:srgbClr val="0033CC"/>
                </a:solidFill>
                <a:latin typeface="Calibri"/>
              </a:rPr>
              <a:t>Only</a:t>
            </a:r>
            <a:r>
              <a:rPr lang="fr-CH" sz="2000" dirty="0">
                <a:solidFill>
                  <a:srgbClr val="0033CC"/>
                </a:solidFill>
                <a:latin typeface="Calibri"/>
              </a:rPr>
              <a:t> one </a:t>
            </a:r>
            <a:r>
              <a:rPr lang="fr-CH" sz="2000" dirty="0" err="1">
                <a:solidFill>
                  <a:srgbClr val="0033CC"/>
                </a:solidFill>
                <a:latin typeface="Calibri"/>
              </a:rPr>
              <a:t>example</a:t>
            </a:r>
            <a:r>
              <a:rPr lang="fr-CH" sz="2000" dirty="0">
                <a:solidFill>
                  <a:srgbClr val="0033CC"/>
                </a:solidFill>
                <a:latin typeface="Calibri"/>
              </a:rPr>
              <a:t> </a:t>
            </a:r>
            <a:r>
              <a:rPr lang="fr-CH" sz="2000" dirty="0" err="1">
                <a:solidFill>
                  <a:srgbClr val="0033CC"/>
                </a:solidFill>
                <a:latin typeface="Calibri"/>
              </a:rPr>
              <a:t>that</a:t>
            </a:r>
            <a:r>
              <a:rPr lang="fr-CH" sz="2000" dirty="0">
                <a:solidFill>
                  <a:srgbClr val="0033CC"/>
                </a:solidFill>
                <a:latin typeface="Calibri"/>
              </a:rPr>
              <a:t> </a:t>
            </a:r>
            <a:r>
              <a:rPr lang="fr-CH" sz="2000" dirty="0" err="1">
                <a:solidFill>
                  <a:srgbClr val="0033CC"/>
                </a:solidFill>
                <a:latin typeface="Calibri"/>
              </a:rPr>
              <a:t>worked</a:t>
            </a:r>
            <a:r>
              <a:rPr lang="fr-CH" sz="2000" dirty="0">
                <a:solidFill>
                  <a:srgbClr val="0033CC"/>
                </a:solidFill>
                <a:latin typeface="Calibri"/>
              </a:rPr>
              <a:t>: SLC at SLAC  (1988-1998) </a:t>
            </a:r>
            <a:r>
              <a:rPr lang="fr-CH" sz="2000" dirty="0" smtClean="0">
                <a:solidFill>
                  <a:srgbClr val="0033CC"/>
                </a:solidFill>
                <a:latin typeface="Calibri"/>
              </a:rPr>
              <a:t>-- not </a:t>
            </a:r>
            <a:r>
              <a:rPr lang="fr-CH" sz="2000" dirty="0" err="1" smtClean="0">
                <a:solidFill>
                  <a:srgbClr val="0033CC"/>
                </a:solidFill>
                <a:latin typeface="Calibri"/>
              </a:rPr>
              <a:t>easy</a:t>
            </a:r>
            <a:r>
              <a:rPr lang="fr-CH" sz="2000" dirty="0" smtClean="0">
                <a:solidFill>
                  <a:srgbClr val="0033CC"/>
                </a:solidFill>
                <a:latin typeface="Calibri"/>
              </a:rPr>
              <a:t>!</a:t>
            </a:r>
            <a:endParaRPr lang="fr-CH" sz="2000" dirty="0">
              <a:solidFill>
                <a:srgbClr val="0033CC"/>
              </a:solidFill>
              <a:latin typeface="Calibri"/>
            </a:endParaRPr>
          </a:p>
        </p:txBody>
      </p:sp>
    </p:spTree>
    <p:extLst>
      <p:ext uri="{BB962C8B-B14F-4D97-AF65-F5344CB8AC3E}">
        <p14:creationId xmlns:p14="http://schemas.microsoft.com/office/powerpoint/2010/main" val="191844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314" y="1676404"/>
            <a:ext cx="7427931" cy="830997"/>
          </a:xfrm>
          <a:prstGeom prst="rect">
            <a:avLst/>
          </a:prstGeom>
          <a:noFill/>
        </p:spPr>
        <p:txBody>
          <a:bodyPr wrap="none" rtlCol="0">
            <a:spAutoFit/>
          </a:bodyPr>
          <a:lstStyle/>
          <a:p>
            <a:r>
              <a:rPr lang="fr-CH" sz="2400" dirty="0" err="1" smtClean="0">
                <a:latin typeface="+mn-lt"/>
              </a:rPr>
              <a:t>Circular</a:t>
            </a:r>
            <a:r>
              <a:rPr lang="fr-CH" sz="2400" dirty="0" smtClean="0">
                <a:latin typeface="+mn-lt"/>
              </a:rPr>
              <a:t> e+e- </a:t>
            </a:r>
            <a:r>
              <a:rPr lang="fr-CH" sz="2400" dirty="0" err="1" smtClean="0">
                <a:latin typeface="+mn-lt"/>
              </a:rPr>
              <a:t>colliders</a:t>
            </a:r>
            <a:r>
              <a:rPr lang="fr-CH" sz="2400" dirty="0" smtClean="0">
                <a:latin typeface="+mn-lt"/>
              </a:rPr>
              <a:t> </a:t>
            </a:r>
            <a:r>
              <a:rPr lang="fr-CH" sz="2400" dirty="0" err="1" smtClean="0">
                <a:latin typeface="+mn-lt"/>
              </a:rPr>
              <a:t>designed</a:t>
            </a:r>
            <a:r>
              <a:rPr lang="fr-CH" sz="2400" dirty="0" smtClean="0">
                <a:latin typeface="+mn-lt"/>
              </a:rPr>
              <a:t> to </a:t>
            </a:r>
            <a:r>
              <a:rPr lang="fr-CH" sz="2400" dirty="0" err="1" smtClean="0">
                <a:latin typeface="+mn-lt"/>
              </a:rPr>
              <a:t>study</a:t>
            </a:r>
            <a:r>
              <a:rPr lang="fr-CH" sz="2400" dirty="0" smtClean="0">
                <a:latin typeface="+mn-lt"/>
              </a:rPr>
              <a:t> the </a:t>
            </a:r>
            <a:r>
              <a:rPr lang="fr-CH" sz="2400" dirty="0" err="1" smtClean="0">
                <a:latin typeface="+mn-lt"/>
              </a:rPr>
              <a:t>Higgs</a:t>
            </a:r>
            <a:r>
              <a:rPr lang="fr-CH" sz="2400" dirty="0" smtClean="0">
                <a:latin typeface="+mn-lt"/>
              </a:rPr>
              <a:t> boson </a:t>
            </a:r>
          </a:p>
          <a:p>
            <a:r>
              <a:rPr lang="fr-CH" sz="2400" dirty="0" smtClean="0">
                <a:latin typeface="+mn-lt"/>
              </a:rPr>
              <a:t>but </a:t>
            </a:r>
            <a:r>
              <a:rPr lang="fr-CH" sz="2400" dirty="0" err="1" smtClean="0">
                <a:latin typeface="+mn-lt"/>
              </a:rPr>
              <a:t>also</a:t>
            </a:r>
            <a:r>
              <a:rPr lang="fr-CH" sz="2400" dirty="0" smtClean="0">
                <a:latin typeface="+mn-lt"/>
              </a:rPr>
              <a:t> Z, W and top </a:t>
            </a:r>
            <a:r>
              <a:rPr lang="fr-CH" sz="2400" dirty="0" err="1" smtClean="0">
                <a:latin typeface="+mn-lt"/>
              </a:rPr>
              <a:t>factories</a:t>
            </a:r>
            <a:endParaRPr lang="en-US" sz="2400" dirty="0" err="1" smtClean="0">
              <a:latin typeface="+mn-lt"/>
            </a:endParaRPr>
          </a:p>
        </p:txBody>
      </p:sp>
      <p:sp>
        <p:nvSpPr>
          <p:cNvPr id="8" name="TextBox 7"/>
          <p:cNvSpPr txBox="1"/>
          <p:nvPr/>
        </p:nvSpPr>
        <p:spPr>
          <a:xfrm>
            <a:off x="1636161" y="691640"/>
            <a:ext cx="5428089" cy="800219"/>
          </a:xfrm>
          <a:prstGeom prst="rect">
            <a:avLst/>
          </a:prstGeom>
          <a:noFill/>
        </p:spPr>
        <p:txBody>
          <a:bodyPr wrap="none" rtlCol="0">
            <a:spAutoFit/>
          </a:bodyPr>
          <a:lstStyle/>
          <a:p>
            <a:pPr lvl="0"/>
            <a:r>
              <a:rPr lang="fr-CH" sz="2800" dirty="0" smtClean="0">
                <a:solidFill>
                  <a:srgbClr val="000000"/>
                </a:solidFill>
                <a:latin typeface="Comic Sans MS"/>
              </a:rPr>
              <a:t>LEP3, CEPC and TLEP/FCC-</a:t>
            </a:r>
            <a:r>
              <a:rPr lang="fr-CH" sz="2800" dirty="0" err="1" smtClean="0">
                <a:solidFill>
                  <a:srgbClr val="000000"/>
                </a:solidFill>
                <a:latin typeface="Comic Sans MS"/>
              </a:rPr>
              <a:t>ee</a:t>
            </a:r>
            <a:endParaRPr lang="en-US" sz="2800" dirty="0" smtClean="0">
              <a:solidFill>
                <a:srgbClr val="000000"/>
              </a:solidFill>
              <a:latin typeface="Comic Sans MS"/>
            </a:endParaRPr>
          </a:p>
          <a:p>
            <a:endParaRPr lang="en-US" sz="1800" dirty="0" err="1" smtClean="0">
              <a:latin typeface="+mn-lt"/>
            </a:endParaRPr>
          </a:p>
        </p:txBody>
      </p:sp>
      <p:pic>
        <p:nvPicPr>
          <p:cNvPr id="1505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22444" y="3114703"/>
            <a:ext cx="5970587" cy="2466975"/>
          </a:xfrm>
          <a:prstGeom prst="rect">
            <a:avLst/>
          </a:prstGeom>
          <a:noFill/>
          <a:ln w="9525">
            <a:noFill/>
            <a:miter lim="800000"/>
            <a:headEnd/>
            <a:tailEnd/>
          </a:ln>
        </p:spPr>
      </p:pic>
      <p:sp>
        <p:nvSpPr>
          <p:cNvPr id="2" name="TextBox 1"/>
          <p:cNvSpPr txBox="1"/>
          <p:nvPr/>
        </p:nvSpPr>
        <p:spPr>
          <a:xfrm>
            <a:off x="6648787" y="5641384"/>
            <a:ext cx="2261325" cy="707886"/>
          </a:xfrm>
          <a:prstGeom prst="rect">
            <a:avLst/>
          </a:prstGeom>
          <a:noFill/>
        </p:spPr>
        <p:txBody>
          <a:bodyPr wrap="none" rtlCol="0">
            <a:spAutoFit/>
          </a:bodyPr>
          <a:lstStyle/>
          <a:p>
            <a:r>
              <a:rPr lang="fr-CH" sz="2000" dirty="0" smtClean="0">
                <a:latin typeface="+mj-lt"/>
              </a:rPr>
              <a:t>AB, F. Zimmermann</a:t>
            </a:r>
          </a:p>
          <a:p>
            <a:r>
              <a:rPr lang="fr-CH" sz="2000" dirty="0">
                <a:latin typeface="+mj-lt"/>
              </a:rPr>
              <a:t> </a:t>
            </a:r>
            <a:r>
              <a:rPr lang="fr-CH" sz="2000" dirty="0" smtClean="0">
                <a:latin typeface="+mj-lt"/>
              </a:rPr>
              <a:t>    </a:t>
            </a:r>
            <a:r>
              <a:rPr lang="fr-CH" sz="2000" dirty="0" err="1" smtClean="0">
                <a:latin typeface="+mj-lt"/>
              </a:rPr>
              <a:t>Dec</a:t>
            </a:r>
            <a:r>
              <a:rPr lang="fr-CH" sz="2000" dirty="0" smtClean="0">
                <a:latin typeface="+mj-lt"/>
              </a:rPr>
              <a:t>. 13 2011</a:t>
            </a:r>
            <a:endParaRPr lang="en-US" sz="2000" dirty="0" smtClean="0">
              <a:latin typeface="+mj-lt"/>
            </a:endParaRPr>
          </a:p>
        </p:txBody>
      </p:sp>
      <p:sp>
        <p:nvSpPr>
          <p:cNvPr id="3" name="Date Placeholder 2"/>
          <p:cNvSpPr>
            <a:spLocks noGrp="1"/>
          </p:cNvSpPr>
          <p:nvPr>
            <p:ph type="dt" sz="half" idx="10"/>
          </p:nvPr>
        </p:nvSpPr>
        <p:spPr/>
        <p:txBody>
          <a:bodyPr/>
          <a:lstStyle/>
          <a:p>
            <a:fld id="{8A875627-C663-4AC8-AEA7-EB25AECC9E44}" type="datetime1">
              <a:rPr lang="fr-CH" smtClean="0">
                <a:solidFill>
                  <a:prstClr val="black">
                    <a:tint val="75000"/>
                  </a:prstClr>
                </a:solidFill>
              </a:rPr>
              <a:t>07.06.2018</a:t>
            </a:fld>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E4CBECB-E6B9-4CF2-ABF0-89C6B79D862F}" type="slidenum">
              <a:rPr lang="en-GB" smtClean="0">
                <a:solidFill>
                  <a:prstClr val="black">
                    <a:tint val="75000"/>
                  </a:prstClr>
                </a:solidFill>
              </a:rPr>
              <a:pPr/>
              <a:t>24</a:t>
            </a:fld>
            <a:endParaRPr lang="en-GB">
              <a:solidFill>
                <a:prstClr val="black">
                  <a:tint val="75000"/>
                </a:prstClr>
              </a:solidFill>
            </a:endParaRPr>
          </a:p>
        </p:txBody>
      </p:sp>
    </p:spTree>
    <p:extLst>
      <p:ext uri="{BB962C8B-B14F-4D97-AF65-F5344CB8AC3E}">
        <p14:creationId xmlns:p14="http://schemas.microsoft.com/office/powerpoint/2010/main" val="2845905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9152" y="773116"/>
            <a:ext cx="7505700"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logo-tlep-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7122" y="15685"/>
            <a:ext cx="1307939" cy="775746"/>
          </a:xfrm>
          <a:prstGeom prst="rect">
            <a:avLst/>
          </a:prstGeom>
        </p:spPr>
      </p:pic>
      <p:sp>
        <p:nvSpPr>
          <p:cNvPr id="2" name="Date Placeholder 1"/>
          <p:cNvSpPr>
            <a:spLocks noGrp="1"/>
          </p:cNvSpPr>
          <p:nvPr>
            <p:ph type="dt" sz="half" idx="10"/>
          </p:nvPr>
        </p:nvSpPr>
        <p:spPr/>
        <p:txBody>
          <a:bodyPr/>
          <a:lstStyle/>
          <a:p>
            <a:fld id="{CC29186D-7CD5-4478-9E0C-D5484492D964}" type="datetime1">
              <a:rPr lang="fr-CH" smtClean="0">
                <a:solidFill>
                  <a:prstClr val="black">
                    <a:tint val="75000"/>
                  </a:prstClr>
                </a:solidFill>
              </a:rPr>
              <a:t>07.06.2018</a:t>
            </a:fld>
            <a:endParaRPr lang="en-GB" dirty="0">
              <a:solidFill>
                <a:prstClr val="black">
                  <a:tint val="75000"/>
                </a:prstClr>
              </a:solidFill>
            </a:endParaRPr>
          </a:p>
        </p:txBody>
      </p:sp>
      <p:sp>
        <p:nvSpPr>
          <p:cNvPr id="4" name="Rectangle 3"/>
          <p:cNvSpPr/>
          <p:nvPr/>
        </p:nvSpPr>
        <p:spPr>
          <a:xfrm rot="10800000" flipV="1">
            <a:off x="2070179" y="2437023"/>
            <a:ext cx="1338039" cy="357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000" dirty="0" smtClean="0">
                <a:solidFill>
                  <a:prstClr val="black"/>
                </a:solidFill>
              </a:rPr>
              <a:t>2016           </a:t>
            </a:r>
            <a:endParaRPr lang="en-US" sz="2000" dirty="0">
              <a:solidFill>
                <a:prstClr val="black"/>
              </a:solidFill>
            </a:endParaRPr>
          </a:p>
        </p:txBody>
      </p:sp>
      <p:sp>
        <p:nvSpPr>
          <p:cNvPr id="5" name="Slide Number Placeholder 4"/>
          <p:cNvSpPr>
            <a:spLocks noGrp="1"/>
          </p:cNvSpPr>
          <p:nvPr>
            <p:ph type="sldNum" sz="quarter" idx="12"/>
          </p:nvPr>
        </p:nvSpPr>
        <p:spPr/>
        <p:txBody>
          <a:bodyPr/>
          <a:lstStyle/>
          <a:p>
            <a:fld id="{EE4CBECB-E6B9-4CF2-ABF0-89C6B79D862F}" type="slidenum">
              <a:rPr lang="en-GB" smtClean="0">
                <a:solidFill>
                  <a:prstClr val="black">
                    <a:tint val="75000"/>
                  </a:prstClr>
                </a:solidFill>
              </a:rPr>
              <a:pPr/>
              <a:t>25</a:t>
            </a:fld>
            <a:endParaRPr lang="en-GB">
              <a:solidFill>
                <a:prstClr val="black">
                  <a:tint val="75000"/>
                </a:prstClr>
              </a:solidFill>
            </a:endParaRPr>
          </a:p>
        </p:txBody>
      </p:sp>
      <p:sp>
        <p:nvSpPr>
          <p:cNvPr id="6" name="TextBox 5"/>
          <p:cNvSpPr txBox="1"/>
          <p:nvPr/>
        </p:nvSpPr>
        <p:spPr>
          <a:xfrm>
            <a:off x="148855" y="1637414"/>
            <a:ext cx="3605346" cy="1384995"/>
          </a:xfrm>
          <a:prstGeom prst="rect">
            <a:avLst/>
          </a:prstGeom>
          <a:solidFill>
            <a:schemeClr val="bg1">
              <a:lumMod val="95000"/>
            </a:schemeClr>
          </a:solidFill>
        </p:spPr>
        <p:txBody>
          <a:bodyPr wrap="none" rtlCol="0">
            <a:spAutoFit/>
          </a:bodyPr>
          <a:lstStyle/>
          <a:p>
            <a:r>
              <a:rPr lang="fr-CH" sz="2800" dirty="0" err="1" smtClean="0">
                <a:latin typeface="+mn-lt"/>
              </a:rPr>
              <a:t>beam</a:t>
            </a:r>
            <a:r>
              <a:rPr lang="fr-CH" sz="2800" dirty="0" smtClean="0">
                <a:latin typeface="+mn-lt"/>
              </a:rPr>
              <a:t> </a:t>
            </a:r>
            <a:r>
              <a:rPr lang="fr-CH" sz="2800" dirty="0" err="1" smtClean="0">
                <a:latin typeface="+mn-lt"/>
              </a:rPr>
              <a:t>commissionning</a:t>
            </a:r>
            <a:r>
              <a:rPr lang="fr-CH" sz="2800" dirty="0" smtClean="0">
                <a:latin typeface="+mn-lt"/>
              </a:rPr>
              <a:t> </a:t>
            </a:r>
          </a:p>
          <a:p>
            <a:r>
              <a:rPr lang="fr-CH" sz="2800" dirty="0" err="1" smtClean="0">
                <a:latin typeface="+mn-lt"/>
              </a:rPr>
              <a:t>started</a:t>
            </a:r>
            <a:r>
              <a:rPr lang="fr-CH" sz="2800" dirty="0" smtClean="0">
                <a:latin typeface="+mn-lt"/>
              </a:rPr>
              <a:t>,</a:t>
            </a:r>
          </a:p>
          <a:p>
            <a:r>
              <a:rPr lang="fr-CH" sz="2800" dirty="0" err="1" smtClean="0">
                <a:latin typeface="+mn-lt"/>
              </a:rPr>
              <a:t>physics</a:t>
            </a:r>
            <a:r>
              <a:rPr lang="fr-CH" sz="2800" dirty="0" smtClean="0">
                <a:latin typeface="+mn-lt"/>
              </a:rPr>
              <a:t> </a:t>
            </a:r>
            <a:r>
              <a:rPr lang="fr-CH" sz="2800" dirty="0" smtClean="0">
                <a:latin typeface="+mn-lt"/>
                <a:sym typeface="Wingdings" panose="05000000000000000000" pitchFamily="2" charset="2"/>
              </a:rPr>
              <a:t></a:t>
            </a:r>
            <a:r>
              <a:rPr lang="fr-CH" sz="2800" dirty="0" smtClean="0">
                <a:latin typeface="+mn-lt"/>
              </a:rPr>
              <a:t> end 2018</a:t>
            </a:r>
            <a:r>
              <a:rPr lang="fr-CH" sz="2800" dirty="0" smtClean="0">
                <a:latin typeface="+mn-lt"/>
              </a:rPr>
              <a:t> </a:t>
            </a:r>
            <a:endParaRPr lang="en-GB" sz="2800" dirty="0" smtClean="0">
              <a:latin typeface="+mn-lt"/>
            </a:endParaRPr>
          </a:p>
        </p:txBody>
      </p:sp>
    </p:spTree>
    <p:extLst>
      <p:ext uri="{BB962C8B-B14F-4D97-AF65-F5344CB8AC3E}">
        <p14:creationId xmlns:p14="http://schemas.microsoft.com/office/powerpoint/2010/main" val="3304280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26385-ECBF-434D-AE7F-62DC6FCB5DD0}"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26</a:t>
            </a:fld>
            <a:endParaRPr lang="en-GB">
              <a:solidFill>
                <a:prstClr val="black">
                  <a:tint val="75000"/>
                </a:prstClr>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08211"/>
            <a:ext cx="4660900" cy="263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 y="4318028"/>
            <a:ext cx="4483100" cy="1015663"/>
          </a:xfrm>
          <a:prstGeom prst="rect">
            <a:avLst/>
          </a:prstGeom>
          <a:noFill/>
        </p:spPr>
        <p:txBody>
          <a:bodyPr wrap="square" rtlCol="0">
            <a:spAutoFit/>
          </a:bodyPr>
          <a:lstStyle/>
          <a:p>
            <a:r>
              <a:rPr lang="fr-CH" sz="2000" dirty="0" smtClean="0">
                <a:solidFill>
                  <a:prstClr val="black"/>
                </a:solidFill>
                <a:latin typeface="Calibri"/>
              </a:rPr>
              <a:t>LEP2 in 2000 (12th </a:t>
            </a:r>
            <a:r>
              <a:rPr lang="fr-CH" sz="2000" dirty="0" err="1" smtClean="0">
                <a:solidFill>
                  <a:prstClr val="black"/>
                </a:solidFill>
                <a:latin typeface="Calibri"/>
              </a:rPr>
              <a:t>year</a:t>
            </a:r>
            <a:r>
              <a:rPr lang="fr-CH" sz="2000" dirty="0" smtClean="0">
                <a:solidFill>
                  <a:prstClr val="black"/>
                </a:solidFill>
                <a:latin typeface="Calibri"/>
              </a:rPr>
              <a:t>!): </a:t>
            </a:r>
          </a:p>
          <a:p>
            <a:r>
              <a:rPr lang="fr-CH" sz="2000" dirty="0" err="1" smtClean="0">
                <a:solidFill>
                  <a:prstClr val="black"/>
                </a:solidFill>
                <a:latin typeface="Calibri"/>
              </a:rPr>
              <a:t>fastest</a:t>
            </a:r>
            <a:r>
              <a:rPr lang="fr-CH" sz="2000" dirty="0" smtClean="0">
                <a:solidFill>
                  <a:prstClr val="black"/>
                </a:solidFill>
                <a:latin typeface="Calibri"/>
              </a:rPr>
              <a:t> possible  </a:t>
            </a:r>
            <a:r>
              <a:rPr lang="fr-CH" sz="2000" dirty="0" err="1" smtClean="0">
                <a:solidFill>
                  <a:prstClr val="black"/>
                </a:solidFill>
                <a:latin typeface="Calibri"/>
              </a:rPr>
              <a:t>turnaround</a:t>
            </a:r>
            <a:r>
              <a:rPr lang="fr-CH" sz="2000" dirty="0" smtClean="0">
                <a:solidFill>
                  <a:prstClr val="black"/>
                </a:solidFill>
                <a:latin typeface="Calibri"/>
              </a:rPr>
              <a:t> but </a:t>
            </a:r>
          </a:p>
          <a:p>
            <a:r>
              <a:rPr lang="fr-CH" sz="2000" dirty="0" err="1" smtClean="0">
                <a:solidFill>
                  <a:prstClr val="black"/>
                </a:solidFill>
                <a:latin typeface="Calibri"/>
              </a:rPr>
              <a:t>average</a:t>
            </a:r>
            <a:r>
              <a:rPr lang="fr-CH" sz="2000" dirty="0" smtClean="0">
                <a:solidFill>
                  <a:prstClr val="black"/>
                </a:solidFill>
                <a:latin typeface="Calibri"/>
              </a:rPr>
              <a:t> </a:t>
            </a:r>
            <a:r>
              <a:rPr lang="fr-CH" sz="2000" dirty="0" err="1" smtClean="0">
                <a:solidFill>
                  <a:prstClr val="black"/>
                </a:solidFill>
                <a:latin typeface="Calibri"/>
              </a:rPr>
              <a:t>luminosity</a:t>
            </a:r>
            <a:r>
              <a:rPr lang="fr-CH" sz="2000" dirty="0" smtClean="0">
                <a:solidFill>
                  <a:prstClr val="black"/>
                </a:solidFill>
                <a:latin typeface="Calibri"/>
              </a:rPr>
              <a:t> ~ 0.2 </a:t>
            </a:r>
            <a:r>
              <a:rPr lang="fr-CH" sz="2000" dirty="0" err="1" smtClean="0">
                <a:solidFill>
                  <a:prstClr val="black"/>
                </a:solidFill>
                <a:latin typeface="Calibri"/>
              </a:rPr>
              <a:t>peak</a:t>
            </a:r>
            <a:r>
              <a:rPr lang="fr-CH" sz="2000" dirty="0" smtClean="0">
                <a:solidFill>
                  <a:prstClr val="black"/>
                </a:solidFill>
                <a:latin typeface="Calibri"/>
              </a:rPr>
              <a:t> </a:t>
            </a:r>
            <a:r>
              <a:rPr lang="fr-CH" sz="2000" dirty="0" err="1" smtClean="0">
                <a:solidFill>
                  <a:prstClr val="black"/>
                </a:solidFill>
                <a:latin typeface="Calibri"/>
              </a:rPr>
              <a:t>luminosity</a:t>
            </a:r>
            <a:r>
              <a:rPr lang="fr-CH" sz="2000" dirty="0" smtClean="0">
                <a:solidFill>
                  <a:prstClr val="black"/>
                </a:solidFill>
                <a:latin typeface="Calibri"/>
              </a:rPr>
              <a:t> </a:t>
            </a:r>
            <a:endParaRPr lang="en-US" sz="2000" dirty="0" smtClean="0">
              <a:solidFill>
                <a:prstClr val="black"/>
              </a:solidFill>
              <a:latin typeface="Calibri"/>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1159994"/>
            <a:ext cx="4187980" cy="3578001"/>
          </a:xfrm>
          <a:prstGeom prst="rect">
            <a:avLst/>
          </a:prstGeom>
        </p:spPr>
      </p:pic>
      <p:sp>
        <p:nvSpPr>
          <p:cNvPr id="5" name="TextBox 4"/>
          <p:cNvSpPr txBox="1"/>
          <p:nvPr/>
        </p:nvSpPr>
        <p:spPr>
          <a:xfrm>
            <a:off x="4851419" y="4787900"/>
            <a:ext cx="4139275" cy="707886"/>
          </a:xfrm>
          <a:prstGeom prst="rect">
            <a:avLst/>
          </a:prstGeom>
          <a:noFill/>
        </p:spPr>
        <p:txBody>
          <a:bodyPr wrap="none" rtlCol="0">
            <a:spAutoFit/>
          </a:bodyPr>
          <a:lstStyle/>
          <a:p>
            <a:r>
              <a:rPr lang="fr-CH" sz="2000" dirty="0">
                <a:solidFill>
                  <a:prstClr val="black"/>
                </a:solidFill>
                <a:latin typeface="Calibri"/>
              </a:rPr>
              <a:t>B </a:t>
            </a:r>
            <a:r>
              <a:rPr lang="fr-CH" sz="2000" dirty="0" err="1">
                <a:solidFill>
                  <a:prstClr val="black"/>
                </a:solidFill>
                <a:latin typeface="Calibri"/>
              </a:rPr>
              <a:t>factory</a:t>
            </a:r>
            <a:r>
              <a:rPr lang="fr-CH" sz="2000" dirty="0">
                <a:solidFill>
                  <a:prstClr val="black"/>
                </a:solidFill>
                <a:latin typeface="Calibri"/>
              </a:rPr>
              <a:t> in </a:t>
            </a:r>
            <a:r>
              <a:rPr lang="fr-CH" sz="2000" dirty="0" smtClean="0">
                <a:solidFill>
                  <a:prstClr val="black"/>
                </a:solidFill>
                <a:latin typeface="Calibri"/>
              </a:rPr>
              <a:t>2006 </a:t>
            </a:r>
            <a:r>
              <a:rPr lang="fr-CH" sz="2000" dirty="0" err="1" smtClean="0">
                <a:solidFill>
                  <a:prstClr val="black"/>
                </a:solidFill>
                <a:latin typeface="Calibri"/>
              </a:rPr>
              <a:t>with</a:t>
            </a:r>
            <a:r>
              <a:rPr lang="fr-CH" sz="2000" dirty="0" smtClean="0">
                <a:solidFill>
                  <a:prstClr val="black"/>
                </a:solidFill>
                <a:latin typeface="Calibri"/>
              </a:rPr>
              <a:t> </a:t>
            </a:r>
            <a:r>
              <a:rPr lang="fr-CH" sz="2000" dirty="0" err="1" smtClean="0">
                <a:solidFill>
                  <a:prstClr val="black"/>
                </a:solidFill>
                <a:latin typeface="Calibri"/>
              </a:rPr>
              <a:t>toping</a:t>
            </a:r>
            <a:r>
              <a:rPr lang="fr-CH" sz="2000" dirty="0" smtClean="0">
                <a:solidFill>
                  <a:prstClr val="black"/>
                </a:solidFill>
                <a:latin typeface="Calibri"/>
              </a:rPr>
              <a:t> up </a:t>
            </a:r>
          </a:p>
          <a:p>
            <a:r>
              <a:rPr lang="en-US" sz="2000" dirty="0" smtClean="0">
                <a:solidFill>
                  <a:prstClr val="black"/>
                </a:solidFill>
                <a:latin typeface="Calibri"/>
              </a:rPr>
              <a:t>average </a:t>
            </a:r>
            <a:r>
              <a:rPr lang="en-US" sz="2000" dirty="0">
                <a:solidFill>
                  <a:prstClr val="black"/>
                </a:solidFill>
                <a:latin typeface="Calibri"/>
              </a:rPr>
              <a:t>luminosity ≈ peak </a:t>
            </a:r>
            <a:r>
              <a:rPr lang="en-US" sz="2000" dirty="0" smtClean="0">
                <a:solidFill>
                  <a:prstClr val="black"/>
                </a:solidFill>
                <a:latin typeface="Calibri"/>
              </a:rPr>
              <a:t>luminosity</a:t>
            </a:r>
            <a:endParaRPr lang="en-GB" sz="2000" dirty="0">
              <a:solidFill>
                <a:prstClr val="black"/>
              </a:solidFill>
              <a:latin typeface="Calibri"/>
            </a:endParaRPr>
          </a:p>
        </p:txBody>
      </p:sp>
      <p:sp>
        <p:nvSpPr>
          <p:cNvPr id="7" name="TextBox 6"/>
          <p:cNvSpPr txBox="1"/>
          <p:nvPr/>
        </p:nvSpPr>
        <p:spPr>
          <a:xfrm>
            <a:off x="1600214" y="28"/>
            <a:ext cx="6588855" cy="830997"/>
          </a:xfrm>
          <a:prstGeom prst="rect">
            <a:avLst/>
          </a:prstGeom>
          <a:solidFill>
            <a:schemeClr val="accent1">
              <a:lumMod val="20000"/>
              <a:lumOff val="80000"/>
            </a:schemeClr>
          </a:solidFill>
        </p:spPr>
        <p:txBody>
          <a:bodyPr wrap="none" rtlCol="0">
            <a:spAutoFit/>
          </a:bodyPr>
          <a:lstStyle/>
          <a:p>
            <a:r>
              <a:rPr lang="fr-CH" sz="2400" dirty="0" err="1">
                <a:solidFill>
                  <a:prstClr val="black"/>
                </a:solidFill>
                <a:latin typeface="Calibri"/>
              </a:rPr>
              <a:t>T</a:t>
            </a:r>
            <a:r>
              <a:rPr lang="fr-CH" sz="2400" dirty="0" err="1" smtClean="0">
                <a:solidFill>
                  <a:prstClr val="black"/>
                </a:solidFill>
                <a:latin typeface="Calibri"/>
              </a:rPr>
              <a:t>oping</a:t>
            </a:r>
            <a:r>
              <a:rPr lang="fr-CH" sz="2400" dirty="0" smtClean="0">
                <a:solidFill>
                  <a:prstClr val="black"/>
                </a:solidFill>
                <a:latin typeface="Calibri"/>
              </a:rPr>
              <a:t> up </a:t>
            </a:r>
            <a:r>
              <a:rPr lang="fr-CH" sz="2400" dirty="0" err="1" smtClean="0">
                <a:solidFill>
                  <a:prstClr val="black"/>
                </a:solidFill>
                <a:latin typeface="Calibri"/>
              </a:rPr>
              <a:t>ensures</a:t>
            </a:r>
            <a:r>
              <a:rPr lang="fr-CH" sz="2400" dirty="0" smtClean="0">
                <a:solidFill>
                  <a:prstClr val="black"/>
                </a:solidFill>
                <a:latin typeface="Calibri"/>
              </a:rPr>
              <a:t> constant </a:t>
            </a:r>
            <a:r>
              <a:rPr lang="fr-CH" sz="2400" dirty="0" err="1" smtClean="0">
                <a:solidFill>
                  <a:prstClr val="black"/>
                </a:solidFill>
                <a:latin typeface="Calibri"/>
              </a:rPr>
              <a:t>current</a:t>
            </a:r>
            <a:r>
              <a:rPr lang="fr-CH" sz="2400" dirty="0" smtClean="0">
                <a:solidFill>
                  <a:prstClr val="black"/>
                </a:solidFill>
                <a:latin typeface="Calibri"/>
              </a:rPr>
              <a:t>, settings, etc...</a:t>
            </a:r>
          </a:p>
          <a:p>
            <a:r>
              <a:rPr lang="fr-CH" sz="2400" dirty="0" smtClean="0">
                <a:solidFill>
                  <a:prstClr val="black"/>
                </a:solidFill>
                <a:latin typeface="Calibri"/>
              </a:rPr>
              <a:t>and </a:t>
            </a:r>
            <a:r>
              <a:rPr lang="fr-CH" sz="2400" dirty="0" err="1" smtClean="0">
                <a:solidFill>
                  <a:prstClr val="black"/>
                </a:solidFill>
                <a:latin typeface="Calibri"/>
              </a:rPr>
              <a:t>greater</a:t>
            </a:r>
            <a:r>
              <a:rPr lang="fr-CH" sz="2400" dirty="0" smtClean="0">
                <a:solidFill>
                  <a:prstClr val="black"/>
                </a:solidFill>
                <a:latin typeface="Calibri"/>
              </a:rPr>
              <a:t> </a:t>
            </a:r>
            <a:r>
              <a:rPr lang="fr-CH" sz="2400" dirty="0" err="1" smtClean="0">
                <a:solidFill>
                  <a:prstClr val="black"/>
                </a:solidFill>
                <a:latin typeface="Calibri"/>
              </a:rPr>
              <a:t>reproducibility</a:t>
            </a:r>
            <a:r>
              <a:rPr lang="fr-CH" sz="2400" dirty="0" smtClean="0">
                <a:solidFill>
                  <a:prstClr val="black"/>
                </a:solidFill>
                <a:latin typeface="Calibri"/>
              </a:rPr>
              <a:t> of system </a:t>
            </a:r>
            <a:endParaRPr lang="en-US" sz="2400" dirty="0" smtClean="0">
              <a:solidFill>
                <a:prstClr val="black"/>
              </a:solidFill>
              <a:latin typeface="Calibri"/>
            </a:endParaRPr>
          </a:p>
        </p:txBody>
      </p:sp>
    </p:spTree>
    <p:extLst>
      <p:ext uri="{BB962C8B-B14F-4D97-AF65-F5344CB8AC3E}">
        <p14:creationId xmlns:p14="http://schemas.microsoft.com/office/powerpoint/2010/main" val="3362851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3450657"/>
            <a:ext cx="5400600" cy="3111569"/>
          </a:xfrm>
          <a:prstGeom prst="rect">
            <a:avLst/>
          </a:prstGeom>
          <a:solidFill>
            <a:schemeClr val="bg1"/>
          </a:solidFill>
        </p:spPr>
      </p:pic>
      <p:sp>
        <p:nvSpPr>
          <p:cNvPr id="2" name="Date Placeholder 1"/>
          <p:cNvSpPr>
            <a:spLocks noGrp="1"/>
          </p:cNvSpPr>
          <p:nvPr>
            <p:ph type="dt" sz="half" idx="10"/>
          </p:nvPr>
        </p:nvSpPr>
        <p:spPr>
          <a:xfrm>
            <a:off x="376811" y="6099689"/>
            <a:ext cx="2133600" cy="365125"/>
          </a:xfrm>
        </p:spPr>
        <p:txBody>
          <a:bodyPr/>
          <a:lstStyle/>
          <a:p>
            <a:fld id="{57CE6C92-8E15-49DD-BC9E-4A127443613D}" type="datetime1">
              <a:rPr lang="en-GB" smtClean="0">
                <a:solidFill>
                  <a:prstClr val="black">
                    <a:tint val="75000"/>
                  </a:prstClr>
                </a:solidFill>
              </a:rPr>
              <a:t>07/06/2018</a:t>
            </a:fld>
            <a:endParaRPr lang="fr-CH">
              <a:solidFill>
                <a:prstClr val="black">
                  <a:tint val="75000"/>
                </a:prstClr>
              </a:solidFill>
            </a:endParaRPr>
          </a:p>
        </p:txBody>
      </p:sp>
      <p:sp>
        <p:nvSpPr>
          <p:cNvPr id="4" name="Slide Number Placeholder 3"/>
          <p:cNvSpPr>
            <a:spLocks noGrp="1"/>
          </p:cNvSpPr>
          <p:nvPr>
            <p:ph type="sldNum" sz="quarter" idx="12"/>
          </p:nvPr>
        </p:nvSpPr>
        <p:spPr/>
        <p:txBody>
          <a:bodyPr/>
          <a:lstStyle/>
          <a:p>
            <a:fld id="{FF28A6E5-1451-4611-9B85-9117163DB886}" type="slidenum">
              <a:rPr lang="fr-CH" smtClean="0">
                <a:solidFill>
                  <a:prstClr val="black">
                    <a:tint val="75000"/>
                  </a:prstClr>
                </a:solidFill>
              </a:rPr>
              <a:pPr/>
              <a:t>27</a:t>
            </a:fld>
            <a:endParaRPr lang="fr-CH">
              <a:solidFill>
                <a:prstClr val="black">
                  <a:tint val="75000"/>
                </a:prstClr>
              </a:solidFill>
            </a:endParaRPr>
          </a:p>
        </p:txBody>
      </p:sp>
      <p:sp>
        <p:nvSpPr>
          <p:cNvPr id="5" name="TextBox 4"/>
          <p:cNvSpPr txBox="1"/>
          <p:nvPr/>
        </p:nvSpPr>
        <p:spPr>
          <a:xfrm>
            <a:off x="3207306" y="-765"/>
            <a:ext cx="1529586" cy="584775"/>
          </a:xfrm>
          <a:prstGeom prst="rect">
            <a:avLst/>
          </a:prstGeom>
          <a:solidFill>
            <a:schemeClr val="bg2"/>
          </a:solidFill>
        </p:spPr>
        <p:txBody>
          <a:bodyPr wrap="none" rtlCol="0">
            <a:spAutoFit/>
          </a:bodyPr>
          <a:lstStyle/>
          <a:p>
            <a:r>
              <a:rPr lang="fr-CH" sz="3200" b="1" dirty="0" smtClean="0"/>
              <a:t>FCC-</a:t>
            </a:r>
            <a:r>
              <a:rPr lang="fr-CH" sz="3200" b="1" dirty="0" err="1" smtClean="0"/>
              <a:t>ee</a:t>
            </a:r>
            <a:endParaRPr lang="en-GB" sz="3200" b="1" dirty="0"/>
          </a:p>
        </p:txBody>
      </p:sp>
      <p:pic>
        <p:nvPicPr>
          <p:cNvPr id="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834" y="981153"/>
            <a:ext cx="3740026" cy="1524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1833" y="2506003"/>
            <a:ext cx="3611438" cy="584775"/>
          </a:xfrm>
          <a:prstGeom prst="rect">
            <a:avLst/>
          </a:prstGeom>
          <a:solidFill>
            <a:schemeClr val="bg2"/>
          </a:solidFill>
        </p:spPr>
        <p:txBody>
          <a:bodyPr wrap="none" rtlCol="0">
            <a:spAutoFit/>
          </a:bodyPr>
          <a:lstStyle/>
          <a:p>
            <a:r>
              <a:rPr lang="fr-CH" sz="1800" b="1" dirty="0" err="1" smtClean="0">
                <a:solidFill>
                  <a:srgbClr val="FF0000"/>
                </a:solidFill>
                <a:latin typeface="+mn-lt"/>
              </a:rPr>
              <a:t>top-up</a:t>
            </a:r>
            <a:r>
              <a:rPr lang="fr-CH" sz="1800" b="1" dirty="0" smtClean="0">
                <a:solidFill>
                  <a:srgbClr val="FF0000"/>
                </a:solidFill>
                <a:latin typeface="+mn-lt"/>
              </a:rPr>
              <a:t> injection for high </a:t>
            </a:r>
            <a:r>
              <a:rPr lang="fr-CH" sz="1800" b="1" dirty="0" err="1" smtClean="0">
                <a:solidFill>
                  <a:srgbClr val="FF0000"/>
                </a:solidFill>
                <a:latin typeface="+mn-lt"/>
              </a:rPr>
              <a:t>duty</a:t>
            </a:r>
            <a:r>
              <a:rPr lang="fr-CH" sz="1800" b="1" dirty="0" smtClean="0">
                <a:solidFill>
                  <a:srgbClr val="FF0000"/>
                </a:solidFill>
                <a:latin typeface="+mn-lt"/>
              </a:rPr>
              <a:t> factor</a:t>
            </a:r>
          </a:p>
          <a:p>
            <a:r>
              <a:rPr lang="fr-CH" b="1" dirty="0" err="1" smtClean="0">
                <a:solidFill>
                  <a:srgbClr val="FF0000"/>
                </a:solidFill>
              </a:rPr>
              <a:t>several</a:t>
            </a:r>
            <a:r>
              <a:rPr lang="fr-CH" b="1" dirty="0" smtClean="0">
                <a:solidFill>
                  <a:srgbClr val="FF0000"/>
                </a:solidFill>
              </a:rPr>
              <a:t> </a:t>
            </a:r>
            <a:r>
              <a:rPr lang="fr-CH" b="1" dirty="0" err="1" smtClean="0">
                <a:solidFill>
                  <a:srgbClr val="FF0000"/>
                </a:solidFill>
              </a:rPr>
              <a:t>schemes</a:t>
            </a:r>
            <a:r>
              <a:rPr lang="fr-CH" b="1" dirty="0" smtClean="0">
                <a:solidFill>
                  <a:srgbClr val="FF0000"/>
                </a:solidFill>
              </a:rPr>
              <a:t> possible</a:t>
            </a:r>
            <a:endParaRPr lang="en-GB" sz="1800" b="1" dirty="0" err="1" smtClean="0">
              <a:solidFill>
                <a:srgbClr val="FF0000"/>
              </a:solidFill>
              <a:latin typeface="+mn-lt"/>
            </a:endParaRPr>
          </a:p>
        </p:txBody>
      </p:sp>
      <p:sp>
        <p:nvSpPr>
          <p:cNvPr id="9" name="TextBox 8"/>
          <p:cNvSpPr txBox="1"/>
          <p:nvPr/>
        </p:nvSpPr>
        <p:spPr>
          <a:xfrm>
            <a:off x="4474052" y="692699"/>
            <a:ext cx="3949992" cy="2246769"/>
          </a:xfrm>
          <a:prstGeom prst="rect">
            <a:avLst/>
          </a:prstGeom>
          <a:solidFill>
            <a:schemeClr val="tx2">
              <a:lumMod val="20000"/>
              <a:lumOff val="80000"/>
            </a:schemeClr>
          </a:solidFill>
        </p:spPr>
        <p:txBody>
          <a:bodyPr wrap="none" rtlCol="0">
            <a:spAutoFit/>
          </a:bodyPr>
          <a:lstStyle/>
          <a:p>
            <a:r>
              <a:rPr lang="fr-CH" b="1" dirty="0" smtClean="0"/>
              <a:t>Q: </a:t>
            </a:r>
            <a:r>
              <a:rPr lang="fr-CH" b="1" dirty="0" err="1" smtClean="0"/>
              <a:t>Why</a:t>
            </a:r>
            <a:r>
              <a:rPr lang="fr-CH" b="1" dirty="0" smtClean="0"/>
              <a:t> </a:t>
            </a:r>
            <a:r>
              <a:rPr lang="fr-CH" b="1" dirty="0" err="1" smtClean="0"/>
              <a:t>is</a:t>
            </a:r>
            <a:r>
              <a:rPr lang="fr-CH" b="1" dirty="0" smtClean="0"/>
              <a:t> </a:t>
            </a:r>
            <a:r>
              <a:rPr lang="fr-CH" b="1" dirty="0" err="1" smtClean="0"/>
              <a:t>luminosity</a:t>
            </a:r>
            <a:r>
              <a:rPr lang="fr-CH" b="1" dirty="0" smtClean="0"/>
              <a:t> </a:t>
            </a:r>
            <a:r>
              <a:rPr lang="fr-CH" b="1" dirty="0" err="1" smtClean="0"/>
              <a:t>so</a:t>
            </a:r>
            <a:r>
              <a:rPr lang="fr-CH" b="1" dirty="0" smtClean="0"/>
              <a:t> </a:t>
            </a:r>
            <a:r>
              <a:rPr lang="fr-CH" b="1" dirty="0" err="1" smtClean="0"/>
              <a:t>much</a:t>
            </a:r>
            <a:r>
              <a:rPr lang="fr-CH" b="1" dirty="0" smtClean="0"/>
              <a:t> </a:t>
            </a:r>
            <a:r>
              <a:rPr lang="fr-CH" b="1" dirty="0" err="1" smtClean="0"/>
              <a:t>higher</a:t>
            </a:r>
            <a:r>
              <a:rPr lang="fr-CH" b="1" dirty="0" smtClean="0"/>
              <a:t> </a:t>
            </a:r>
            <a:r>
              <a:rPr lang="fr-CH" b="1" dirty="0" err="1" smtClean="0"/>
              <a:t>than</a:t>
            </a:r>
            <a:r>
              <a:rPr lang="fr-CH" b="1" dirty="0" smtClean="0"/>
              <a:t> LEP? </a:t>
            </a:r>
          </a:p>
          <a:p>
            <a:r>
              <a:rPr lang="fr-CH" dirty="0" smtClean="0"/>
              <a:t>A: </a:t>
            </a:r>
            <a:r>
              <a:rPr lang="fr-CH" dirty="0" err="1" smtClean="0"/>
              <a:t>inspired</a:t>
            </a:r>
            <a:r>
              <a:rPr lang="fr-CH" dirty="0" smtClean="0"/>
              <a:t> by  b-</a:t>
            </a:r>
            <a:r>
              <a:rPr lang="fr-CH" dirty="0" err="1" smtClean="0"/>
              <a:t>factory</a:t>
            </a:r>
            <a:r>
              <a:rPr lang="fr-CH" dirty="0" smtClean="0"/>
              <a:t> designs</a:t>
            </a:r>
            <a:endParaRPr lang="fr-CH" dirty="0"/>
          </a:p>
          <a:p>
            <a:r>
              <a:rPr lang="fr-CH" dirty="0" smtClean="0"/>
              <a:t>-- </a:t>
            </a:r>
            <a:r>
              <a:rPr lang="fr-CH" dirty="0" err="1" smtClean="0"/>
              <a:t>continuous</a:t>
            </a:r>
            <a:r>
              <a:rPr lang="fr-CH" dirty="0" smtClean="0"/>
              <a:t> injection </a:t>
            </a:r>
            <a:r>
              <a:rPr lang="fr-CH" dirty="0" smtClean="0">
                <a:sym typeface="Wingdings" panose="05000000000000000000" pitchFamily="2" charset="2"/>
              </a:rPr>
              <a:t>(high </a:t>
            </a:r>
            <a:r>
              <a:rPr lang="fr-CH" dirty="0" err="1" smtClean="0">
                <a:sym typeface="Wingdings" panose="05000000000000000000" pitchFamily="2" charset="2"/>
              </a:rPr>
              <a:t>efficiency</a:t>
            </a:r>
            <a:r>
              <a:rPr lang="fr-CH" dirty="0">
                <a:sym typeface="Wingdings" panose="05000000000000000000" pitchFamily="2" charset="2"/>
              </a:rPr>
              <a:t>)</a:t>
            </a:r>
            <a:endParaRPr lang="fr-CH" dirty="0" smtClean="0"/>
          </a:p>
          <a:p>
            <a:r>
              <a:rPr lang="fr-CH" dirty="0"/>
              <a:t>-- e+ and e- </a:t>
            </a:r>
            <a:r>
              <a:rPr lang="fr-CH" dirty="0" err="1" smtClean="0"/>
              <a:t>separate</a:t>
            </a:r>
            <a:r>
              <a:rPr lang="fr-CH" dirty="0" smtClean="0"/>
              <a:t> (</a:t>
            </a:r>
            <a:r>
              <a:rPr lang="fr-CH" dirty="0" smtClean="0">
                <a:sym typeface="Wingdings" panose="05000000000000000000" pitchFamily="2" charset="2"/>
              </a:rPr>
              <a:t></a:t>
            </a:r>
            <a:r>
              <a:rPr lang="fr-CH" dirty="0" err="1" smtClean="0"/>
              <a:t>many</a:t>
            </a:r>
            <a:r>
              <a:rPr lang="fr-CH" dirty="0" smtClean="0"/>
              <a:t> </a:t>
            </a:r>
            <a:r>
              <a:rPr lang="fr-CH" dirty="0" err="1" smtClean="0"/>
              <a:t>bunches</a:t>
            </a:r>
            <a:r>
              <a:rPr lang="fr-CH" dirty="0" smtClean="0"/>
              <a:t>)</a:t>
            </a:r>
          </a:p>
          <a:p>
            <a:r>
              <a:rPr lang="fr-CH" dirty="0" smtClean="0"/>
              <a:t>-- </a:t>
            </a:r>
            <a:r>
              <a:rPr lang="fr-CH" dirty="0" err="1" smtClean="0"/>
              <a:t>fix</a:t>
            </a:r>
            <a:r>
              <a:rPr lang="fr-CH" dirty="0" smtClean="0"/>
              <a:t> 100 MW Synchrotron Radiation at all E</a:t>
            </a:r>
          </a:p>
          <a:p>
            <a:r>
              <a:rPr lang="fr-CH" dirty="0" smtClean="0"/>
              <a:t>-- </a:t>
            </a:r>
            <a:r>
              <a:rPr lang="fr-CH" dirty="0" err="1" smtClean="0"/>
              <a:t>low</a:t>
            </a:r>
            <a:r>
              <a:rPr lang="fr-CH" dirty="0" smtClean="0"/>
              <a:t> </a:t>
            </a:r>
            <a:r>
              <a:rPr lang="fr-CH" dirty="0" smtClean="0">
                <a:sym typeface="Symbol"/>
              </a:rPr>
              <a:t></a:t>
            </a:r>
            <a:r>
              <a:rPr lang="fr-CH" dirty="0" smtClean="0"/>
              <a:t>*</a:t>
            </a:r>
            <a:r>
              <a:rPr lang="fr-CH" baseline="-25000" dirty="0" smtClean="0"/>
              <a:t>y</a:t>
            </a:r>
            <a:r>
              <a:rPr lang="fr-CH" dirty="0" smtClean="0"/>
              <a:t>  , O(1mm)</a:t>
            </a:r>
          </a:p>
          <a:p>
            <a:r>
              <a:rPr lang="fr-CH" dirty="0" smtClean="0"/>
              <a:t>-- </a:t>
            </a:r>
            <a:r>
              <a:rPr lang="fr-CH" dirty="0" err="1" smtClean="0"/>
              <a:t>larger</a:t>
            </a:r>
            <a:r>
              <a:rPr lang="fr-CH" dirty="0" smtClean="0"/>
              <a:t> ring (P</a:t>
            </a:r>
            <a:r>
              <a:rPr lang="fr-CH" baseline="-25000" dirty="0" smtClean="0"/>
              <a:t>SR</a:t>
            </a:r>
            <a:r>
              <a:rPr lang="fr-CH" dirty="0" smtClean="0">
                <a:sym typeface="Symbol"/>
              </a:rPr>
              <a:t> E</a:t>
            </a:r>
            <a:r>
              <a:rPr lang="fr-CH" baseline="30000" dirty="0" smtClean="0">
                <a:sym typeface="Symbol"/>
              </a:rPr>
              <a:t>4</a:t>
            </a:r>
            <a:r>
              <a:rPr lang="fr-CH" dirty="0" smtClean="0">
                <a:sym typeface="Symbol"/>
              </a:rPr>
              <a:t>/)</a:t>
            </a:r>
          </a:p>
          <a:p>
            <a:r>
              <a:rPr lang="fr-CH" dirty="0" smtClean="0">
                <a:sym typeface="Symbol"/>
              </a:rPr>
              <a:t>-- </a:t>
            </a:r>
            <a:r>
              <a:rPr lang="fr-CH" dirty="0" err="1" smtClean="0">
                <a:sym typeface="Symbol"/>
              </a:rPr>
              <a:t>beam</a:t>
            </a:r>
            <a:r>
              <a:rPr lang="fr-CH" dirty="0" smtClean="0">
                <a:sym typeface="Symbol"/>
              </a:rPr>
              <a:t> cross at angle (30 </a:t>
            </a:r>
            <a:r>
              <a:rPr lang="fr-CH" dirty="0" err="1" smtClean="0">
                <a:sym typeface="Symbol"/>
              </a:rPr>
              <a:t>mrad</a:t>
            </a:r>
            <a:r>
              <a:rPr lang="fr-CH" dirty="0" smtClean="0">
                <a:sym typeface="Symbol"/>
              </a:rPr>
              <a:t>) </a:t>
            </a:r>
          </a:p>
          <a:p>
            <a:r>
              <a:rPr lang="fr-CH" dirty="0" smtClean="0">
                <a:sym typeface="Symbol"/>
              </a:rPr>
              <a:t>-- </a:t>
            </a:r>
            <a:r>
              <a:rPr lang="fr-CH" dirty="0" err="1" smtClean="0">
                <a:sym typeface="Symbol"/>
              </a:rPr>
              <a:t>crab</a:t>
            </a:r>
            <a:r>
              <a:rPr lang="fr-CH" dirty="0" smtClean="0">
                <a:sym typeface="Symbol"/>
              </a:rPr>
              <a:t> </a:t>
            </a:r>
            <a:r>
              <a:rPr lang="fr-CH" dirty="0" err="1" smtClean="0">
                <a:sym typeface="Symbol"/>
              </a:rPr>
              <a:t>waist</a:t>
            </a:r>
            <a:r>
              <a:rPr lang="fr-CH" dirty="0" smtClean="0">
                <a:sym typeface="Symbol"/>
              </a:rPr>
              <a:t> </a:t>
            </a:r>
            <a:r>
              <a:rPr lang="fr-CH" dirty="0" err="1" smtClean="0">
                <a:sym typeface="Symbol"/>
              </a:rPr>
              <a:t>crossing</a:t>
            </a:r>
            <a:endParaRPr lang="fr-CH" dirty="0" smtClean="0">
              <a:sym typeface="Symbol"/>
            </a:endParaRPr>
          </a:p>
          <a:p>
            <a:r>
              <a:rPr lang="fr-CH" dirty="0" smtClean="0">
                <a:sym typeface="Symbol"/>
              </a:rPr>
              <a:t>-- </a:t>
            </a:r>
            <a:r>
              <a:rPr lang="fr-CH" dirty="0" err="1" smtClean="0">
                <a:sym typeface="Symbol"/>
              </a:rPr>
              <a:t>asymmetric</a:t>
            </a:r>
            <a:r>
              <a:rPr lang="fr-CH" dirty="0" smtClean="0">
                <a:sym typeface="Symbol"/>
              </a:rPr>
              <a:t> IP to </a:t>
            </a:r>
            <a:r>
              <a:rPr lang="fr-CH" dirty="0" err="1" smtClean="0">
                <a:sym typeface="Symbol"/>
              </a:rPr>
              <a:t>avoid</a:t>
            </a:r>
            <a:r>
              <a:rPr lang="fr-CH" dirty="0" smtClean="0">
                <a:sym typeface="Symbol"/>
              </a:rPr>
              <a:t> SR </a:t>
            </a:r>
            <a:r>
              <a:rPr lang="fr-CH" dirty="0" smtClean="0">
                <a:sym typeface="Wingdings" panose="05000000000000000000" pitchFamily="2" charset="2"/>
              </a:rPr>
              <a:t> LEP </a:t>
            </a:r>
            <a:r>
              <a:rPr lang="fr-CH" dirty="0" err="1" smtClean="0">
                <a:sym typeface="Wingdings" panose="05000000000000000000" pitchFamily="2" charset="2"/>
              </a:rPr>
              <a:t>levels</a:t>
            </a:r>
            <a:r>
              <a:rPr lang="fr-CH" dirty="0" smtClean="0">
                <a:sym typeface="Symbol"/>
              </a:rPr>
              <a:t> </a:t>
            </a:r>
            <a:r>
              <a:rPr lang="fr-CH" dirty="0" smtClean="0"/>
              <a:t> </a:t>
            </a:r>
          </a:p>
        </p:txBody>
      </p:sp>
      <p:sp>
        <p:nvSpPr>
          <p:cNvPr id="10" name="TextBox 9"/>
          <p:cNvSpPr txBox="1"/>
          <p:nvPr/>
        </p:nvSpPr>
        <p:spPr>
          <a:xfrm>
            <a:off x="107516" y="611844"/>
            <a:ext cx="3545201" cy="307777"/>
          </a:xfrm>
          <a:prstGeom prst="rect">
            <a:avLst/>
          </a:prstGeom>
          <a:noFill/>
        </p:spPr>
        <p:txBody>
          <a:bodyPr wrap="none" rtlCol="0">
            <a:spAutoFit/>
          </a:bodyPr>
          <a:lstStyle/>
          <a:p>
            <a:r>
              <a:rPr lang="fr-CH" i="1" dirty="0" smtClean="0">
                <a:solidFill>
                  <a:srgbClr val="00B050"/>
                </a:solidFill>
              </a:rPr>
              <a:t>AB, F. Zimmermann 2011 </a:t>
            </a:r>
            <a:r>
              <a:rPr lang="fr-CH" dirty="0" smtClean="0"/>
              <a:t>(LEP3@240 </a:t>
            </a:r>
            <a:r>
              <a:rPr lang="fr-CH" dirty="0" err="1" smtClean="0"/>
              <a:t>GeV</a:t>
            </a:r>
            <a:r>
              <a:rPr lang="fr-CH" dirty="0" smtClean="0"/>
              <a:t>)</a:t>
            </a:r>
            <a:endParaRPr lang="en-GB" dirty="0"/>
          </a:p>
        </p:txBody>
      </p:sp>
      <p:sp>
        <p:nvSpPr>
          <p:cNvPr id="12" name="TextBox 11"/>
          <p:cNvSpPr txBox="1"/>
          <p:nvPr/>
        </p:nvSpPr>
        <p:spPr>
          <a:xfrm>
            <a:off x="1251263" y="3820387"/>
            <a:ext cx="922047" cy="307777"/>
          </a:xfrm>
          <a:prstGeom prst="rect">
            <a:avLst/>
          </a:prstGeom>
          <a:noFill/>
        </p:spPr>
        <p:txBody>
          <a:bodyPr wrap="none" rtlCol="0">
            <a:spAutoFit/>
          </a:bodyPr>
          <a:lstStyle/>
          <a:p>
            <a:r>
              <a:rPr lang="fr-CH" dirty="0" smtClean="0"/>
              <a:t>LEPx10</a:t>
            </a:r>
            <a:r>
              <a:rPr lang="fr-CH" baseline="30000" dirty="0" smtClean="0"/>
              <a:t>5</a:t>
            </a:r>
            <a:r>
              <a:rPr lang="fr-CH" dirty="0" smtClean="0"/>
              <a:t>!</a:t>
            </a:r>
            <a:endParaRPr lang="en-GB" dirty="0"/>
          </a:p>
        </p:txBody>
      </p:sp>
      <p:sp>
        <p:nvSpPr>
          <p:cNvPr id="24" name="TextBox 23"/>
          <p:cNvSpPr txBox="1"/>
          <p:nvPr/>
        </p:nvSpPr>
        <p:spPr>
          <a:xfrm>
            <a:off x="5364088" y="3739564"/>
            <a:ext cx="3888432" cy="2246769"/>
          </a:xfrm>
          <a:prstGeom prst="rect">
            <a:avLst/>
          </a:prstGeom>
          <a:solidFill>
            <a:schemeClr val="bg2">
              <a:lumMod val="90000"/>
            </a:schemeClr>
          </a:solidFill>
        </p:spPr>
        <p:txBody>
          <a:bodyPr wrap="square" rtlCol="0">
            <a:spAutoFit/>
          </a:bodyPr>
          <a:lstStyle/>
          <a:p>
            <a:r>
              <a:rPr lang="fr-CH" dirty="0" err="1" smtClean="0"/>
              <a:t>Luminosity</a:t>
            </a:r>
            <a:r>
              <a:rPr lang="fr-CH" dirty="0" smtClean="0"/>
              <a:t> performance</a:t>
            </a:r>
            <a:endParaRPr lang="en-GB" dirty="0" smtClean="0"/>
          </a:p>
          <a:p>
            <a:r>
              <a:rPr lang="fr-CH" dirty="0" err="1" smtClean="0"/>
              <a:t>dominated</a:t>
            </a:r>
            <a:r>
              <a:rPr lang="fr-CH" dirty="0" smtClean="0"/>
              <a:t> by </a:t>
            </a:r>
          </a:p>
          <a:p>
            <a:r>
              <a:rPr lang="fr-CH" dirty="0" smtClean="0"/>
              <a:t>-- at Z, WW, H </a:t>
            </a:r>
            <a:r>
              <a:rPr lang="fr-CH" dirty="0" err="1" smtClean="0"/>
              <a:t>energies</a:t>
            </a:r>
            <a:r>
              <a:rPr lang="fr-CH" dirty="0" smtClean="0"/>
              <a:t>: </a:t>
            </a:r>
          </a:p>
          <a:p>
            <a:r>
              <a:rPr lang="fr-CH" dirty="0"/>
              <a:t> </a:t>
            </a:r>
            <a:r>
              <a:rPr lang="fr-CH" dirty="0" smtClean="0"/>
              <a:t>            </a:t>
            </a:r>
            <a:r>
              <a:rPr lang="fr-CH" dirty="0" err="1" smtClean="0"/>
              <a:t>beam-beam</a:t>
            </a:r>
            <a:r>
              <a:rPr lang="fr-CH" dirty="0" smtClean="0"/>
              <a:t> </a:t>
            </a:r>
            <a:r>
              <a:rPr lang="fr-CH" dirty="0" err="1" smtClean="0"/>
              <a:t>instabilities</a:t>
            </a:r>
            <a:endParaRPr lang="fr-CH" dirty="0" smtClean="0"/>
          </a:p>
          <a:p>
            <a:r>
              <a:rPr lang="fr-CH" dirty="0"/>
              <a:t> </a:t>
            </a:r>
            <a:r>
              <a:rPr lang="fr-CH" dirty="0" smtClean="0"/>
              <a:t>            </a:t>
            </a:r>
            <a:r>
              <a:rPr lang="fr-CH" dirty="0" smtClean="0">
                <a:sym typeface="Wingdings" panose="05000000000000000000" pitchFamily="2" charset="2"/>
              </a:rPr>
              <a:t> </a:t>
            </a:r>
            <a:r>
              <a:rPr lang="fr-CH" dirty="0" smtClean="0"/>
              <a:t>simulations</a:t>
            </a:r>
          </a:p>
          <a:p>
            <a:r>
              <a:rPr lang="fr-CH" dirty="0" smtClean="0"/>
              <a:t>-- at top </a:t>
            </a:r>
            <a:r>
              <a:rPr lang="fr-CH" dirty="0" err="1" smtClean="0"/>
              <a:t>energy</a:t>
            </a:r>
            <a:r>
              <a:rPr lang="fr-CH" dirty="0" smtClean="0"/>
              <a:t>: </a:t>
            </a:r>
            <a:r>
              <a:rPr lang="fr-CH" dirty="0" err="1" smtClean="0"/>
              <a:t>beamstrahlung</a:t>
            </a:r>
            <a:endParaRPr lang="fr-CH" dirty="0" smtClean="0"/>
          </a:p>
          <a:p>
            <a:r>
              <a:rPr lang="fr-CH" dirty="0"/>
              <a:t> </a:t>
            </a:r>
            <a:r>
              <a:rPr lang="fr-CH" dirty="0" smtClean="0"/>
              <a:t>  </a:t>
            </a:r>
            <a:r>
              <a:rPr lang="fr-CH" dirty="0" err="1" smtClean="0"/>
              <a:t>depends</a:t>
            </a:r>
            <a:r>
              <a:rPr lang="fr-CH" dirty="0" smtClean="0"/>
              <a:t> on value of  </a:t>
            </a:r>
            <a:r>
              <a:rPr lang="fr-CH" dirty="0" smtClean="0">
                <a:sym typeface="Symbol"/>
              </a:rPr>
              <a:t></a:t>
            </a:r>
            <a:r>
              <a:rPr lang="fr-CH" baseline="-25000" dirty="0" smtClean="0">
                <a:sym typeface="Symbol"/>
              </a:rPr>
              <a:t>y</a:t>
            </a:r>
            <a:r>
              <a:rPr lang="fr-CH" dirty="0" smtClean="0">
                <a:sym typeface="Symbol"/>
              </a:rPr>
              <a:t>/</a:t>
            </a:r>
            <a:r>
              <a:rPr lang="fr-CH" baseline="-25000" dirty="0" smtClean="0">
                <a:sym typeface="Symbol"/>
              </a:rPr>
              <a:t>x</a:t>
            </a:r>
            <a:r>
              <a:rPr lang="fr-CH" dirty="0" smtClean="0">
                <a:sym typeface="Symbol"/>
              </a:rPr>
              <a:t> </a:t>
            </a:r>
          </a:p>
          <a:p>
            <a:r>
              <a:rPr lang="fr-CH" dirty="0">
                <a:sym typeface="Symbol"/>
              </a:rPr>
              <a:t> </a:t>
            </a:r>
            <a:r>
              <a:rPr lang="fr-CH" dirty="0" smtClean="0">
                <a:sym typeface="Symbol"/>
              </a:rPr>
              <a:t>      0.2% </a:t>
            </a:r>
            <a:r>
              <a:rPr lang="fr-CH" dirty="0" err="1" smtClean="0">
                <a:sym typeface="Symbol"/>
              </a:rPr>
              <a:t>assumed</a:t>
            </a:r>
            <a:r>
              <a:rPr lang="fr-CH" dirty="0">
                <a:sym typeface="Symbol"/>
              </a:rPr>
              <a:t> </a:t>
            </a:r>
            <a:r>
              <a:rPr lang="fr-CH" dirty="0" smtClean="0">
                <a:sym typeface="Symbol"/>
              </a:rPr>
              <a:t>(0.25%@</a:t>
            </a:r>
            <a:r>
              <a:rPr lang="fr-CH" dirty="0" err="1" smtClean="0">
                <a:sym typeface="Symbol"/>
              </a:rPr>
              <a:t>superKEKB</a:t>
            </a:r>
            <a:r>
              <a:rPr lang="fr-CH" dirty="0" smtClean="0">
                <a:sym typeface="Symbol"/>
              </a:rPr>
              <a:t>)</a:t>
            </a:r>
          </a:p>
          <a:p>
            <a:r>
              <a:rPr lang="fr-CH" dirty="0">
                <a:sym typeface="Symbol"/>
              </a:rPr>
              <a:t> </a:t>
            </a:r>
            <a:r>
              <a:rPr lang="fr-CH" dirty="0" smtClean="0">
                <a:sym typeface="Symbol"/>
              </a:rPr>
              <a:t>      0.4% </a:t>
            </a:r>
            <a:r>
              <a:rPr lang="fr-CH" dirty="0" err="1" smtClean="0">
                <a:sym typeface="Symbol"/>
              </a:rPr>
              <a:t>achieved</a:t>
            </a:r>
            <a:r>
              <a:rPr lang="fr-CH" dirty="0" smtClean="0">
                <a:sym typeface="Symbol"/>
              </a:rPr>
              <a:t> at LEP</a:t>
            </a:r>
            <a:endParaRPr lang="fr-CH" dirty="0">
              <a:sym typeface="Symbol"/>
            </a:endParaRPr>
          </a:p>
          <a:p>
            <a:r>
              <a:rPr lang="fr-CH" dirty="0" smtClean="0">
                <a:sym typeface="Symbol"/>
              </a:rPr>
              <a:t>-- </a:t>
            </a:r>
            <a:r>
              <a:rPr lang="fr-CH" dirty="0" err="1" smtClean="0">
                <a:sym typeface="Symbol"/>
              </a:rPr>
              <a:t>limit</a:t>
            </a:r>
            <a:r>
              <a:rPr lang="fr-CH" dirty="0" smtClean="0">
                <a:sym typeface="Symbol"/>
              </a:rPr>
              <a:t> </a:t>
            </a:r>
            <a:r>
              <a:rPr lang="fr-CH" dirty="0" err="1" smtClean="0">
                <a:sym typeface="Symbol"/>
              </a:rPr>
              <a:t>from</a:t>
            </a:r>
            <a:r>
              <a:rPr lang="fr-CH" dirty="0" smtClean="0">
                <a:sym typeface="Symbol"/>
              </a:rPr>
              <a:t> </a:t>
            </a:r>
            <a:r>
              <a:rPr lang="fr-CH" dirty="0" err="1" smtClean="0">
                <a:sym typeface="Symbol"/>
              </a:rPr>
              <a:t>injector</a:t>
            </a:r>
            <a:r>
              <a:rPr lang="fr-CH" dirty="0" smtClean="0">
                <a:sym typeface="Symbol"/>
              </a:rPr>
              <a:t> </a:t>
            </a:r>
            <a:r>
              <a:rPr lang="fr-CH" dirty="0" err="1" smtClean="0">
                <a:sym typeface="Symbol"/>
              </a:rPr>
              <a:t>is</a:t>
            </a:r>
            <a:r>
              <a:rPr lang="fr-CH" dirty="0" smtClean="0">
                <a:sym typeface="Symbol"/>
              </a:rPr>
              <a:t> </a:t>
            </a:r>
            <a:r>
              <a:rPr lang="fr-CH" dirty="0" err="1" smtClean="0">
                <a:sym typeface="Symbol"/>
              </a:rPr>
              <a:t>much</a:t>
            </a:r>
            <a:r>
              <a:rPr lang="fr-CH" dirty="0" smtClean="0">
                <a:sym typeface="Symbol"/>
              </a:rPr>
              <a:t> </a:t>
            </a:r>
            <a:r>
              <a:rPr lang="fr-CH" dirty="0" err="1" smtClean="0">
                <a:sym typeface="Symbol"/>
              </a:rPr>
              <a:t>higher</a:t>
            </a:r>
            <a:endParaRPr lang="fr-CH" dirty="0" smtClean="0"/>
          </a:p>
        </p:txBody>
      </p:sp>
      <p:sp>
        <p:nvSpPr>
          <p:cNvPr id="25" name="TextBox 24"/>
          <p:cNvSpPr txBox="1"/>
          <p:nvPr/>
        </p:nvSpPr>
        <p:spPr>
          <a:xfrm>
            <a:off x="695782" y="3140991"/>
            <a:ext cx="1798762" cy="307777"/>
          </a:xfrm>
          <a:prstGeom prst="rect">
            <a:avLst/>
          </a:prstGeom>
          <a:noFill/>
        </p:spPr>
        <p:txBody>
          <a:bodyPr wrap="none" rtlCol="0">
            <a:spAutoFit/>
          </a:bodyPr>
          <a:lstStyle/>
          <a:p>
            <a:r>
              <a:rPr lang="fr-CH" dirty="0" smtClean="0"/>
              <a:t>Z       WW    HZ     tt </a:t>
            </a:r>
            <a:endParaRPr lang="en-GB" dirty="0"/>
          </a:p>
        </p:txBody>
      </p:sp>
      <p:cxnSp>
        <p:nvCxnSpPr>
          <p:cNvPr id="27" name="Straight Arrow Connector 26"/>
          <p:cNvCxnSpPr/>
          <p:nvPr/>
        </p:nvCxnSpPr>
        <p:spPr>
          <a:xfrm>
            <a:off x="827584" y="3438292"/>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547664" y="3415783"/>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051720" y="3432551"/>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483768" y="3417624"/>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501" y="6368134"/>
            <a:ext cx="3485249" cy="307777"/>
          </a:xfrm>
          <a:prstGeom prst="rect">
            <a:avLst/>
          </a:prstGeom>
          <a:noFill/>
        </p:spPr>
        <p:txBody>
          <a:bodyPr wrap="none" rtlCol="0">
            <a:spAutoFit/>
          </a:bodyPr>
          <a:lstStyle/>
          <a:p>
            <a:r>
              <a:rPr lang="fr-CH" i="1" dirty="0" err="1" smtClean="0">
                <a:solidFill>
                  <a:srgbClr val="00B050"/>
                </a:solidFill>
              </a:rPr>
              <a:t>based</a:t>
            </a:r>
            <a:r>
              <a:rPr lang="fr-CH" i="1" dirty="0" smtClean="0">
                <a:solidFill>
                  <a:srgbClr val="00B050"/>
                </a:solidFill>
              </a:rPr>
              <a:t> on </a:t>
            </a:r>
            <a:r>
              <a:rPr lang="fr-CH" i="1" dirty="0" err="1" smtClean="0">
                <a:solidFill>
                  <a:srgbClr val="00B050"/>
                </a:solidFill>
              </a:rPr>
              <a:t>latest</a:t>
            </a:r>
            <a:r>
              <a:rPr lang="fr-CH" i="1" dirty="0" smtClean="0">
                <a:solidFill>
                  <a:srgbClr val="00B050"/>
                </a:solidFill>
              </a:rPr>
              <a:t> </a:t>
            </a:r>
            <a:r>
              <a:rPr lang="fr-CH" i="1" dirty="0" err="1" smtClean="0">
                <a:solidFill>
                  <a:srgbClr val="00B050"/>
                </a:solidFill>
              </a:rPr>
              <a:t>lumi</a:t>
            </a:r>
            <a:r>
              <a:rPr lang="fr-CH" i="1" dirty="0" smtClean="0">
                <a:solidFill>
                  <a:srgbClr val="00B050"/>
                </a:solidFill>
              </a:rPr>
              <a:t> </a:t>
            </a:r>
            <a:r>
              <a:rPr lang="fr-CH" i="1" dirty="0" err="1" smtClean="0">
                <a:solidFill>
                  <a:srgbClr val="00B050"/>
                </a:solidFill>
              </a:rPr>
              <a:t>optimization</a:t>
            </a:r>
            <a:r>
              <a:rPr lang="fr-CH" i="1" dirty="0" smtClean="0">
                <a:solidFill>
                  <a:srgbClr val="00B050"/>
                </a:solidFill>
              </a:rPr>
              <a:t> by </a:t>
            </a:r>
            <a:r>
              <a:rPr lang="fr-CH" i="1" dirty="0" err="1" smtClean="0">
                <a:solidFill>
                  <a:srgbClr val="00B050"/>
                </a:solidFill>
              </a:rPr>
              <a:t>Shatilov</a:t>
            </a:r>
            <a:endParaRPr lang="en-GB" i="1" dirty="0">
              <a:solidFill>
                <a:srgbClr val="00B050"/>
              </a:solidFill>
            </a:endParaRPr>
          </a:p>
        </p:txBody>
      </p:sp>
    </p:spTree>
    <p:extLst>
      <p:ext uri="{BB962C8B-B14F-4D97-AF65-F5344CB8AC3E}">
        <p14:creationId xmlns:p14="http://schemas.microsoft.com/office/powerpoint/2010/main" val="1189759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E6C92-8E15-49DD-BC9E-4A127443613D}" type="datetime1">
              <a:rPr lang="en-GB" smtClean="0">
                <a:solidFill>
                  <a:prstClr val="black">
                    <a:tint val="75000"/>
                  </a:prstClr>
                </a:solidFill>
              </a:rPr>
              <a:t>07/06/2018</a:t>
            </a:fld>
            <a:endParaRPr lang="fr-CH">
              <a:solidFill>
                <a:prstClr val="black">
                  <a:tint val="75000"/>
                </a:prstClr>
              </a:solidFill>
            </a:endParaRPr>
          </a:p>
        </p:txBody>
      </p:sp>
      <p:sp>
        <p:nvSpPr>
          <p:cNvPr id="3" name="Footer Placeholder 2"/>
          <p:cNvSpPr>
            <a:spLocks noGrp="1"/>
          </p:cNvSpPr>
          <p:nvPr>
            <p:ph type="ftr" sz="quarter" idx="11"/>
          </p:nvPr>
        </p:nvSpPr>
        <p:spPr>
          <a:xfrm>
            <a:off x="2771800" y="6381352"/>
            <a:ext cx="3464024" cy="365125"/>
          </a:xfrm>
          <a:prstGeom prst="rect">
            <a:avLst/>
          </a:prstGeom>
        </p:spPr>
        <p:txBody>
          <a:bodyPr/>
          <a:lstStyle/>
          <a:p>
            <a:r>
              <a:rPr lang="en-GB" smtClean="0">
                <a:solidFill>
                  <a:prstClr val="black">
                    <a:tint val="75000"/>
                  </a:prstClr>
                </a:solidFill>
              </a:rPr>
              <a:t>Alain Blondel The FCCs</a:t>
            </a:r>
            <a:endParaRPr lang="fr-CH">
              <a:solidFill>
                <a:prstClr val="black">
                  <a:tint val="75000"/>
                </a:prstClr>
              </a:solidFill>
            </a:endParaRPr>
          </a:p>
        </p:txBody>
      </p:sp>
      <p:sp>
        <p:nvSpPr>
          <p:cNvPr id="4" name="Slide Number Placeholder 3"/>
          <p:cNvSpPr>
            <a:spLocks noGrp="1"/>
          </p:cNvSpPr>
          <p:nvPr>
            <p:ph type="sldNum" sz="quarter" idx="12"/>
          </p:nvPr>
        </p:nvSpPr>
        <p:spPr/>
        <p:txBody>
          <a:bodyPr/>
          <a:lstStyle/>
          <a:p>
            <a:fld id="{FF28A6E5-1451-4611-9B85-9117163DB886}" type="slidenum">
              <a:rPr lang="fr-CH" smtClean="0">
                <a:solidFill>
                  <a:prstClr val="black">
                    <a:tint val="75000"/>
                  </a:prstClr>
                </a:solidFill>
              </a:rPr>
              <a:pPr/>
              <a:t>28</a:t>
            </a:fld>
            <a:endParaRPr lang="fr-CH">
              <a:solidFill>
                <a:prstClr val="black">
                  <a:tint val="75000"/>
                </a:prstClr>
              </a:solidFill>
            </a:endParaRPr>
          </a:p>
        </p:txBody>
      </p:sp>
      <p:sp>
        <p:nvSpPr>
          <p:cNvPr id="5" name="TextBox 4"/>
          <p:cNvSpPr txBox="1"/>
          <p:nvPr/>
        </p:nvSpPr>
        <p:spPr>
          <a:xfrm>
            <a:off x="12" y="692719"/>
            <a:ext cx="2515369" cy="307777"/>
          </a:xfrm>
          <a:prstGeom prst="rect">
            <a:avLst/>
          </a:prstGeom>
          <a:solidFill>
            <a:srgbClr val="FFC000"/>
          </a:solidFill>
        </p:spPr>
        <p:txBody>
          <a:bodyPr wrap="none" rtlCol="0">
            <a:spAutoFit/>
          </a:bodyPr>
          <a:lstStyle/>
          <a:p>
            <a:r>
              <a:rPr lang="fr-CH" dirty="0" err="1" smtClean="0"/>
              <a:t>Recent</a:t>
            </a:r>
            <a:r>
              <a:rPr lang="fr-CH" dirty="0" smtClean="0"/>
              <a:t> FCC-</a:t>
            </a:r>
            <a:r>
              <a:rPr lang="fr-CH" dirty="0" err="1" smtClean="0"/>
              <a:t>ee</a:t>
            </a:r>
            <a:r>
              <a:rPr lang="fr-CH" dirty="0" smtClean="0"/>
              <a:t> </a:t>
            </a:r>
            <a:r>
              <a:rPr lang="fr-CH" dirty="0" err="1" smtClean="0"/>
              <a:t>parameter</a:t>
            </a:r>
            <a:r>
              <a:rPr lang="fr-CH" dirty="0" smtClean="0"/>
              <a:t> </a:t>
            </a:r>
            <a:r>
              <a:rPr lang="fr-CH" dirty="0" err="1" smtClean="0"/>
              <a:t>list</a:t>
            </a:r>
            <a:r>
              <a:rPr lang="fr-CH" dirty="0" smtClean="0"/>
              <a:t> </a:t>
            </a: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402"/>
          <a:stretch/>
        </p:blipFill>
        <p:spPr bwMode="auto">
          <a:xfrm>
            <a:off x="2987826" y="5"/>
            <a:ext cx="5112568" cy="687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10322" y="548680"/>
            <a:ext cx="5040560" cy="864096"/>
          </a:xfrm>
          <a:prstGeom prst="rect">
            <a:avLst/>
          </a:prstGeom>
          <a:solidFill>
            <a:schemeClr val="accent3">
              <a:lumMod val="40000"/>
              <a:lumOff val="6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066930" y="4221088"/>
            <a:ext cx="4983952" cy="504056"/>
          </a:xfrm>
          <a:prstGeom prst="rect">
            <a:avLst/>
          </a:prstGeom>
          <a:solidFill>
            <a:schemeClr val="accent3">
              <a:lumMod val="40000"/>
              <a:lumOff val="6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010322" y="5949280"/>
            <a:ext cx="5090070" cy="144016"/>
          </a:xfrm>
          <a:prstGeom prst="rect">
            <a:avLst/>
          </a:prstGeom>
          <a:solidFill>
            <a:schemeClr val="accent3">
              <a:lumMod val="40000"/>
              <a:lumOff val="6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452320" y="5890483"/>
            <a:ext cx="360996" cy="261610"/>
          </a:xfrm>
          <a:prstGeom prst="rect">
            <a:avLst/>
          </a:prstGeom>
          <a:noFill/>
        </p:spPr>
        <p:txBody>
          <a:bodyPr wrap="none" rtlCol="0">
            <a:spAutoFit/>
          </a:bodyPr>
          <a:lstStyle/>
          <a:p>
            <a:r>
              <a:rPr lang="fr-CH" sz="1100" b="1" dirty="0" smtClean="0"/>
              <a:t>1.9</a:t>
            </a:r>
            <a:endParaRPr lang="en-GB" sz="1100" b="1" dirty="0"/>
          </a:p>
        </p:txBody>
      </p:sp>
    </p:spTree>
    <p:extLst>
      <p:ext uri="{BB962C8B-B14F-4D97-AF65-F5344CB8AC3E}">
        <p14:creationId xmlns:p14="http://schemas.microsoft.com/office/powerpoint/2010/main" val="3337455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E6C92-8E15-49DD-BC9E-4A127443613D}" type="datetime1">
              <a:rPr lang="en-GB" smtClean="0">
                <a:solidFill>
                  <a:prstClr val="black">
                    <a:tint val="75000"/>
                  </a:prstClr>
                </a:solidFill>
              </a:rPr>
              <a:t>07/06/2018</a:t>
            </a:fld>
            <a:endParaRPr lang="fr-CH">
              <a:solidFill>
                <a:prstClr val="black">
                  <a:tint val="75000"/>
                </a:prstClr>
              </a:solidFill>
            </a:endParaRPr>
          </a:p>
        </p:txBody>
      </p:sp>
      <p:sp>
        <p:nvSpPr>
          <p:cNvPr id="3" name="Footer Placeholder 2"/>
          <p:cNvSpPr>
            <a:spLocks noGrp="1"/>
          </p:cNvSpPr>
          <p:nvPr>
            <p:ph type="ftr" sz="quarter" idx="11"/>
          </p:nvPr>
        </p:nvSpPr>
        <p:spPr>
          <a:xfrm>
            <a:off x="2771800" y="6381352"/>
            <a:ext cx="3464024" cy="365125"/>
          </a:xfrm>
          <a:prstGeom prst="rect">
            <a:avLst/>
          </a:prstGeom>
        </p:spPr>
        <p:txBody>
          <a:bodyPr/>
          <a:lstStyle/>
          <a:p>
            <a:r>
              <a:rPr lang="en-GB" smtClean="0">
                <a:solidFill>
                  <a:prstClr val="black">
                    <a:tint val="75000"/>
                  </a:prstClr>
                </a:solidFill>
              </a:rPr>
              <a:t>Alain Blondel The FCCs</a:t>
            </a:r>
            <a:endParaRPr lang="fr-CH">
              <a:solidFill>
                <a:prstClr val="black">
                  <a:tint val="75000"/>
                </a:prstClr>
              </a:solidFill>
            </a:endParaRPr>
          </a:p>
        </p:txBody>
      </p:sp>
      <p:sp>
        <p:nvSpPr>
          <p:cNvPr id="4" name="Slide Number Placeholder 3"/>
          <p:cNvSpPr>
            <a:spLocks noGrp="1"/>
          </p:cNvSpPr>
          <p:nvPr>
            <p:ph type="sldNum" sz="quarter" idx="12"/>
          </p:nvPr>
        </p:nvSpPr>
        <p:spPr/>
        <p:txBody>
          <a:bodyPr/>
          <a:lstStyle/>
          <a:p>
            <a:fld id="{FF28A6E5-1451-4611-9B85-9117163DB886}" type="slidenum">
              <a:rPr lang="fr-CH" smtClean="0">
                <a:solidFill>
                  <a:prstClr val="black">
                    <a:tint val="75000"/>
                  </a:prstClr>
                </a:solidFill>
              </a:rPr>
              <a:pPr/>
              <a:t>29</a:t>
            </a:fld>
            <a:endParaRPr lang="fr-CH">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3577" y="860425"/>
            <a:ext cx="7816850" cy="513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71811" y="29816"/>
            <a:ext cx="2784737" cy="461665"/>
          </a:xfrm>
          <a:prstGeom prst="rect">
            <a:avLst/>
          </a:prstGeom>
          <a:solidFill>
            <a:schemeClr val="tx2">
              <a:lumMod val="20000"/>
              <a:lumOff val="80000"/>
            </a:schemeClr>
          </a:solidFill>
        </p:spPr>
        <p:txBody>
          <a:bodyPr wrap="none" rtlCol="0">
            <a:spAutoFit/>
          </a:bodyPr>
          <a:lstStyle/>
          <a:p>
            <a:r>
              <a:rPr lang="fr-CH" sz="2400" b="1" dirty="0" smtClean="0"/>
              <a:t>FCC-</a:t>
            </a:r>
            <a:r>
              <a:rPr lang="fr-CH" sz="2400" b="1" dirty="0" err="1" smtClean="0"/>
              <a:t>ee</a:t>
            </a:r>
            <a:r>
              <a:rPr lang="fr-CH" sz="2400" b="1" dirty="0" smtClean="0"/>
              <a:t> </a:t>
            </a:r>
            <a:r>
              <a:rPr lang="fr-CH" sz="2400" b="1" dirty="0" err="1" smtClean="0"/>
              <a:t>physics</a:t>
            </a:r>
            <a:r>
              <a:rPr lang="fr-CH" sz="2400" b="1" dirty="0" smtClean="0"/>
              <a:t> </a:t>
            </a:r>
            <a:r>
              <a:rPr lang="fr-CH" sz="2400" b="1" dirty="0" err="1" smtClean="0"/>
              <a:t>run</a:t>
            </a:r>
            <a:endParaRPr lang="en-GB" sz="2400" b="1" dirty="0"/>
          </a:p>
        </p:txBody>
      </p:sp>
    </p:spTree>
    <p:extLst>
      <p:ext uri="{BB962C8B-B14F-4D97-AF65-F5344CB8AC3E}">
        <p14:creationId xmlns:p14="http://schemas.microsoft.com/office/powerpoint/2010/main" val="361192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63" y="1542921"/>
            <a:ext cx="486727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126" y="14065"/>
            <a:ext cx="9052560" cy="1384995"/>
          </a:xfrm>
          <a:prstGeom prst="rect">
            <a:avLst/>
          </a:prstGeom>
          <a:solidFill>
            <a:schemeClr val="bg2">
              <a:lumMod val="90000"/>
            </a:schemeClr>
          </a:solidFill>
        </p:spPr>
        <p:txBody>
          <a:bodyPr wrap="square" rtlCol="0">
            <a:spAutoFit/>
          </a:bodyPr>
          <a:lstStyle/>
          <a:p>
            <a:r>
              <a:rPr lang="fr-CH" sz="2800" dirty="0" smtClean="0">
                <a:latin typeface="+mn-lt"/>
              </a:rPr>
              <a:t>1994-1999: top mass </a:t>
            </a:r>
            <a:r>
              <a:rPr lang="fr-CH" sz="2800" dirty="0" err="1" smtClean="0">
                <a:latin typeface="+mn-lt"/>
              </a:rPr>
              <a:t>predicted</a:t>
            </a:r>
            <a:r>
              <a:rPr lang="fr-CH" sz="2800" dirty="0" smtClean="0">
                <a:latin typeface="+mn-lt"/>
              </a:rPr>
              <a:t> (LEP, </a:t>
            </a:r>
            <a:r>
              <a:rPr lang="fr-CH" sz="2800" dirty="0" err="1" smtClean="0">
                <a:latin typeface="+mn-lt"/>
              </a:rPr>
              <a:t>mostly</a:t>
            </a:r>
            <a:r>
              <a:rPr lang="fr-CH" sz="2800" dirty="0" smtClean="0">
                <a:latin typeface="+mn-lt"/>
              </a:rPr>
              <a:t> Z </a:t>
            </a:r>
            <a:r>
              <a:rPr lang="fr-CH" sz="2800" dirty="0" err="1" smtClean="0">
                <a:latin typeface="+mn-lt"/>
              </a:rPr>
              <a:t>mass&amp;width</a:t>
            </a:r>
            <a:r>
              <a:rPr lang="fr-CH" sz="2800" dirty="0" smtClean="0">
                <a:latin typeface="+mn-lt"/>
              </a:rPr>
              <a:t>) </a:t>
            </a:r>
          </a:p>
          <a:p>
            <a:r>
              <a:rPr lang="fr-CH" sz="2800" dirty="0" smtClean="0">
                <a:latin typeface="+mn-lt"/>
              </a:rPr>
              <a:t>                     top quark </a:t>
            </a:r>
            <a:r>
              <a:rPr lang="fr-CH" sz="2800" dirty="0" err="1" smtClean="0">
                <a:latin typeface="+mn-lt"/>
              </a:rPr>
              <a:t>discovered</a:t>
            </a:r>
            <a:r>
              <a:rPr lang="fr-CH" sz="2800" dirty="0" smtClean="0">
                <a:latin typeface="+mn-lt"/>
              </a:rPr>
              <a:t> (</a:t>
            </a:r>
            <a:r>
              <a:rPr lang="fr-CH" sz="2800" dirty="0" err="1" smtClean="0">
                <a:latin typeface="+mn-lt"/>
              </a:rPr>
              <a:t>Tevatron</a:t>
            </a:r>
            <a:r>
              <a:rPr lang="fr-CH" sz="2800" dirty="0" smtClean="0">
                <a:latin typeface="+mn-lt"/>
              </a:rPr>
              <a:t>)</a:t>
            </a:r>
          </a:p>
          <a:p>
            <a:r>
              <a:rPr lang="fr-CH" sz="2800" dirty="0">
                <a:latin typeface="+mn-lt"/>
              </a:rPr>
              <a:t> </a:t>
            </a:r>
            <a:r>
              <a:rPr lang="fr-CH" sz="2800" dirty="0" smtClean="0">
                <a:latin typeface="+mn-lt"/>
              </a:rPr>
              <a:t>                    t’Hooft and </a:t>
            </a:r>
            <a:r>
              <a:rPr lang="fr-CH" sz="2800" dirty="0" err="1" smtClean="0">
                <a:latin typeface="+mn-lt"/>
              </a:rPr>
              <a:t>Veltman</a:t>
            </a:r>
            <a:r>
              <a:rPr lang="fr-CH" sz="2800" dirty="0" smtClean="0">
                <a:latin typeface="+mn-lt"/>
              </a:rPr>
              <a:t> </a:t>
            </a:r>
            <a:r>
              <a:rPr lang="fr-CH" sz="2800" dirty="0" err="1" smtClean="0">
                <a:latin typeface="+mn-lt"/>
              </a:rPr>
              <a:t>get</a:t>
            </a:r>
            <a:r>
              <a:rPr lang="fr-CH" sz="2800" dirty="0" smtClean="0">
                <a:latin typeface="+mn-lt"/>
              </a:rPr>
              <a:t> Nobel </a:t>
            </a:r>
            <a:r>
              <a:rPr lang="fr-CH" sz="2800" dirty="0" err="1" smtClean="0">
                <a:latin typeface="+mn-lt"/>
              </a:rPr>
              <a:t>Prize</a:t>
            </a:r>
            <a:r>
              <a:rPr lang="fr-CH" sz="2800" dirty="0" smtClean="0">
                <a:latin typeface="+mn-lt"/>
              </a:rPr>
              <a:t>  </a:t>
            </a:r>
          </a:p>
        </p:txBody>
      </p:sp>
      <p:sp>
        <p:nvSpPr>
          <p:cNvPr id="3" name="TextBox 2"/>
          <p:cNvSpPr txBox="1"/>
          <p:nvPr/>
        </p:nvSpPr>
        <p:spPr>
          <a:xfrm>
            <a:off x="666206" y="6022001"/>
            <a:ext cx="741678" cy="830997"/>
          </a:xfrm>
          <a:prstGeom prst="rect">
            <a:avLst/>
          </a:prstGeom>
          <a:noFill/>
        </p:spPr>
        <p:txBody>
          <a:bodyPr wrap="none" rtlCol="0">
            <a:spAutoFit/>
          </a:bodyPr>
          <a:lstStyle/>
          <a:p>
            <a:r>
              <a:rPr lang="fr-CH" sz="1200" dirty="0" smtClean="0">
                <a:latin typeface="+mn-lt"/>
              </a:rPr>
              <a:t>(c) </a:t>
            </a:r>
            <a:r>
              <a:rPr lang="fr-CH" sz="1200" dirty="0" err="1" smtClean="0">
                <a:latin typeface="+mn-lt"/>
              </a:rPr>
              <a:t>Sfyrla</a:t>
            </a:r>
            <a:endParaRPr lang="fr-CH" sz="3600" dirty="0" smtClean="0">
              <a:latin typeface="+mn-lt"/>
            </a:endParaRPr>
          </a:p>
          <a:p>
            <a:r>
              <a:rPr lang="fr-CH" sz="3600" dirty="0" smtClean="0">
                <a:latin typeface="+mn-lt"/>
              </a:rPr>
              <a:t> </a:t>
            </a:r>
          </a:p>
        </p:txBody>
      </p:sp>
    </p:spTree>
    <p:extLst>
      <p:ext uri="{BB962C8B-B14F-4D97-AF65-F5344CB8AC3E}">
        <p14:creationId xmlns:p14="http://schemas.microsoft.com/office/powerpoint/2010/main" val="4014992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23297"/>
            <a:ext cx="2133600" cy="365125"/>
          </a:xfrm>
        </p:spPr>
        <p:txBody>
          <a:bodyPr/>
          <a:lstStyle/>
          <a:p>
            <a:fld id="{57CE6C92-8E15-49DD-BC9E-4A127443613D}" type="datetime1">
              <a:rPr lang="en-GB" smtClean="0">
                <a:solidFill>
                  <a:prstClr val="black">
                    <a:tint val="75000"/>
                  </a:prstClr>
                </a:solidFill>
              </a:rPr>
              <a:t>07/06/2018</a:t>
            </a:fld>
            <a:endParaRPr lang="fr-CH">
              <a:solidFill>
                <a:prstClr val="black">
                  <a:tint val="75000"/>
                </a:prstClr>
              </a:solidFill>
            </a:endParaRPr>
          </a:p>
        </p:txBody>
      </p:sp>
      <p:sp>
        <p:nvSpPr>
          <p:cNvPr id="3" name="Footer Placeholder 2"/>
          <p:cNvSpPr>
            <a:spLocks noGrp="1"/>
          </p:cNvSpPr>
          <p:nvPr>
            <p:ph type="ftr" sz="quarter" idx="11"/>
          </p:nvPr>
        </p:nvSpPr>
        <p:spPr>
          <a:xfrm>
            <a:off x="2771800" y="6448275"/>
            <a:ext cx="3464024" cy="365125"/>
          </a:xfrm>
          <a:prstGeom prst="rect">
            <a:avLst/>
          </a:prstGeom>
        </p:spPr>
        <p:txBody>
          <a:bodyPr/>
          <a:lstStyle/>
          <a:p>
            <a:r>
              <a:rPr lang="en-GB" smtClean="0">
                <a:solidFill>
                  <a:prstClr val="black">
                    <a:tint val="75000"/>
                  </a:prstClr>
                </a:solidFill>
              </a:rPr>
              <a:t>Alain Blondel The FCCs</a:t>
            </a:r>
            <a:endParaRPr lang="fr-CH">
              <a:solidFill>
                <a:prstClr val="black">
                  <a:tint val="75000"/>
                </a:prstClr>
              </a:solidFill>
            </a:endParaRPr>
          </a:p>
        </p:txBody>
      </p:sp>
      <p:sp>
        <p:nvSpPr>
          <p:cNvPr id="4" name="Slide Number Placeholder 3"/>
          <p:cNvSpPr>
            <a:spLocks noGrp="1"/>
          </p:cNvSpPr>
          <p:nvPr>
            <p:ph type="sldNum" sz="quarter" idx="12"/>
          </p:nvPr>
        </p:nvSpPr>
        <p:spPr>
          <a:xfrm>
            <a:off x="6553200" y="6423297"/>
            <a:ext cx="2133600" cy="365125"/>
          </a:xfrm>
        </p:spPr>
        <p:txBody>
          <a:bodyPr/>
          <a:lstStyle/>
          <a:p>
            <a:fld id="{FF28A6E5-1451-4611-9B85-9117163DB886}" type="slidenum">
              <a:rPr lang="fr-CH" smtClean="0">
                <a:solidFill>
                  <a:prstClr val="black">
                    <a:tint val="75000"/>
                  </a:prstClr>
                </a:solidFill>
              </a:rPr>
              <a:pPr/>
              <a:t>30</a:t>
            </a:fld>
            <a:endParaRPr lang="fr-CH">
              <a:solidFill>
                <a:prstClr val="black">
                  <a:tint val="75000"/>
                </a:prstClr>
              </a:solidFill>
            </a:endParaRPr>
          </a:p>
        </p:txBody>
      </p:sp>
      <p:sp>
        <p:nvSpPr>
          <p:cNvPr id="5" name="TextBox 4"/>
          <p:cNvSpPr txBox="1"/>
          <p:nvPr/>
        </p:nvSpPr>
        <p:spPr>
          <a:xfrm>
            <a:off x="23567" y="611869"/>
            <a:ext cx="5469639" cy="461665"/>
          </a:xfrm>
          <a:prstGeom prst="rect">
            <a:avLst/>
          </a:prstGeom>
          <a:solidFill>
            <a:srgbClr val="FFFF00"/>
          </a:solidFill>
        </p:spPr>
        <p:txBody>
          <a:bodyPr wrap="none" rtlCol="0">
            <a:spAutoFit/>
          </a:bodyPr>
          <a:lstStyle/>
          <a:p>
            <a:r>
              <a:rPr lang="fr-CH" sz="2400" b="1" dirty="0" smtClean="0"/>
              <a:t>IMPLEMENTATION AND RUN PLAN</a:t>
            </a:r>
            <a:endParaRPr lang="en-GB" sz="2400" b="1" dirty="0"/>
          </a:p>
        </p:txBody>
      </p:sp>
      <p:pic>
        <p:nvPicPr>
          <p:cNvPr id="10" name="Picture 9"/>
          <p:cNvPicPr>
            <a:picLocks noChangeAspect="1"/>
          </p:cNvPicPr>
          <p:nvPr/>
        </p:nvPicPr>
        <p:blipFill>
          <a:blip r:embed="rId2"/>
          <a:stretch>
            <a:fillRect/>
          </a:stretch>
        </p:blipFill>
        <p:spPr>
          <a:xfrm>
            <a:off x="4985579" y="24"/>
            <a:ext cx="4158423" cy="2176675"/>
          </a:xfrm>
          <a:prstGeom prst="rect">
            <a:avLst/>
          </a:prstGeom>
        </p:spPr>
      </p:pic>
      <p:pic>
        <p:nvPicPr>
          <p:cNvPr id="11" name="Picture 10"/>
          <p:cNvPicPr>
            <a:picLocks noChangeAspect="1"/>
          </p:cNvPicPr>
          <p:nvPr/>
        </p:nvPicPr>
        <p:blipFill>
          <a:blip r:embed="rId3"/>
          <a:stretch>
            <a:fillRect/>
          </a:stretch>
        </p:blipFill>
        <p:spPr>
          <a:xfrm>
            <a:off x="720080" y="3933080"/>
            <a:ext cx="8208912" cy="2068913"/>
          </a:xfrm>
          <a:prstGeom prst="rect">
            <a:avLst/>
          </a:prstGeom>
        </p:spPr>
      </p:pic>
      <p:sp>
        <p:nvSpPr>
          <p:cNvPr id="9" name="TextBox 8"/>
          <p:cNvSpPr txBox="1"/>
          <p:nvPr/>
        </p:nvSpPr>
        <p:spPr>
          <a:xfrm>
            <a:off x="1296156" y="4417817"/>
            <a:ext cx="841897" cy="276999"/>
          </a:xfrm>
          <a:prstGeom prst="rect">
            <a:avLst/>
          </a:prstGeom>
          <a:solidFill>
            <a:schemeClr val="bg2">
              <a:lumMod val="75000"/>
            </a:schemeClr>
          </a:solidFill>
        </p:spPr>
        <p:txBody>
          <a:bodyPr wrap="none" rtlCol="0">
            <a:spAutoFit/>
          </a:bodyPr>
          <a:lstStyle/>
          <a:p>
            <a:r>
              <a:rPr lang="fr-CH" sz="1200" b="1" dirty="0" smtClean="0"/>
              <a:t>Z </a:t>
            </a:r>
            <a:r>
              <a:rPr lang="fr-CH" sz="1200" b="1" dirty="0">
                <a:solidFill>
                  <a:srgbClr val="FF0000"/>
                </a:solidFill>
              </a:rPr>
              <a:t>150 </a:t>
            </a:r>
            <a:r>
              <a:rPr lang="fr-CH" sz="1200" b="1" dirty="0" smtClean="0">
                <a:solidFill>
                  <a:srgbClr val="FF0000"/>
                </a:solidFill>
              </a:rPr>
              <a:t>ab</a:t>
            </a:r>
            <a:r>
              <a:rPr lang="fr-CH" sz="1200" b="1" baseline="30000" dirty="0" smtClean="0">
                <a:solidFill>
                  <a:srgbClr val="FF0000"/>
                </a:solidFill>
              </a:rPr>
              <a:t>-1</a:t>
            </a:r>
            <a:endParaRPr lang="en-GB" sz="1200" b="1" baseline="30000" dirty="0">
              <a:solidFill>
                <a:srgbClr val="FF0000"/>
              </a:solidFill>
            </a:endParaRPr>
          </a:p>
        </p:txBody>
      </p:sp>
      <p:sp>
        <p:nvSpPr>
          <p:cNvPr id="14" name="TextBox 13"/>
          <p:cNvSpPr txBox="1"/>
          <p:nvPr/>
        </p:nvSpPr>
        <p:spPr>
          <a:xfrm>
            <a:off x="3384383" y="4416611"/>
            <a:ext cx="1223861" cy="276999"/>
          </a:xfrm>
          <a:prstGeom prst="rect">
            <a:avLst/>
          </a:prstGeom>
          <a:solidFill>
            <a:srgbClr val="92D050"/>
          </a:solidFill>
        </p:spPr>
        <p:txBody>
          <a:bodyPr wrap="none" rtlCol="0">
            <a:spAutoFit/>
          </a:bodyPr>
          <a:lstStyle/>
          <a:p>
            <a:r>
              <a:rPr lang="fr-CH" sz="1200" b="1" dirty="0" smtClean="0"/>
              <a:t>ZH </a:t>
            </a:r>
            <a:r>
              <a:rPr lang="fr-CH" sz="1200" b="1" dirty="0" err="1" smtClean="0"/>
              <a:t>thresh</a:t>
            </a:r>
            <a:r>
              <a:rPr lang="fr-CH" sz="1200" b="1" dirty="0" smtClean="0"/>
              <a:t> </a:t>
            </a:r>
            <a:r>
              <a:rPr lang="fr-CH" sz="1200" b="1" dirty="0" smtClean="0">
                <a:solidFill>
                  <a:srgbClr val="FF0000"/>
                </a:solidFill>
              </a:rPr>
              <a:t>5ab</a:t>
            </a:r>
            <a:r>
              <a:rPr lang="fr-CH" sz="1200" b="1" baseline="30000" dirty="0" smtClean="0">
                <a:solidFill>
                  <a:srgbClr val="FF0000"/>
                </a:solidFill>
              </a:rPr>
              <a:t>-1</a:t>
            </a:r>
            <a:endParaRPr lang="en-GB" sz="1200" b="1" baseline="30000" dirty="0">
              <a:solidFill>
                <a:srgbClr val="FF0000"/>
              </a:solidFill>
            </a:endParaRPr>
          </a:p>
        </p:txBody>
      </p:sp>
      <p:sp>
        <p:nvSpPr>
          <p:cNvPr id="15" name="TextBox 14"/>
          <p:cNvSpPr txBox="1"/>
          <p:nvPr/>
        </p:nvSpPr>
        <p:spPr>
          <a:xfrm>
            <a:off x="5108106" y="4415485"/>
            <a:ext cx="1756058" cy="276999"/>
          </a:xfrm>
          <a:prstGeom prst="rect">
            <a:avLst/>
          </a:prstGeom>
          <a:solidFill>
            <a:srgbClr val="95C5DE"/>
          </a:solidFill>
        </p:spPr>
        <p:txBody>
          <a:bodyPr wrap="none" rtlCol="0">
            <a:spAutoFit/>
          </a:bodyPr>
          <a:lstStyle/>
          <a:p>
            <a:r>
              <a:rPr lang="fr-CH" sz="1200" b="1" dirty="0" smtClean="0"/>
              <a:t>tt </a:t>
            </a:r>
            <a:r>
              <a:rPr lang="fr-CH" sz="1200" b="1" dirty="0" err="1" smtClean="0"/>
              <a:t>thresh</a:t>
            </a:r>
            <a:r>
              <a:rPr lang="fr-CH" sz="1200" b="1" dirty="0" smtClean="0"/>
              <a:t> + tt 365 </a:t>
            </a:r>
            <a:r>
              <a:rPr lang="fr-CH" sz="1200" b="1" dirty="0" smtClean="0">
                <a:solidFill>
                  <a:srgbClr val="FF0000"/>
                </a:solidFill>
              </a:rPr>
              <a:t>1.5ab</a:t>
            </a:r>
            <a:r>
              <a:rPr lang="fr-CH" sz="1200" b="1" baseline="30000" dirty="0" smtClean="0">
                <a:solidFill>
                  <a:srgbClr val="FF0000"/>
                </a:solidFill>
              </a:rPr>
              <a:t>-1</a:t>
            </a:r>
            <a:endParaRPr lang="en-GB" sz="1200" b="1" baseline="30000" dirty="0">
              <a:solidFill>
                <a:srgbClr val="FF0000"/>
              </a:solidFill>
            </a:endParaRPr>
          </a:p>
        </p:txBody>
      </p:sp>
      <p:sp>
        <p:nvSpPr>
          <p:cNvPr id="16" name="TextBox 15"/>
          <p:cNvSpPr txBox="1"/>
          <p:nvPr/>
        </p:nvSpPr>
        <p:spPr>
          <a:xfrm>
            <a:off x="2376265" y="4417817"/>
            <a:ext cx="813492" cy="276999"/>
          </a:xfrm>
          <a:prstGeom prst="rect">
            <a:avLst/>
          </a:prstGeom>
          <a:solidFill>
            <a:srgbClr val="FB978D">
              <a:alpha val="46000"/>
            </a:srgbClr>
          </a:solidFill>
        </p:spPr>
        <p:txBody>
          <a:bodyPr wrap="none" rtlCol="0">
            <a:spAutoFit/>
          </a:bodyPr>
          <a:lstStyle/>
          <a:p>
            <a:r>
              <a:rPr lang="fr-CH" sz="1200" b="1" dirty="0" smtClean="0"/>
              <a:t>W </a:t>
            </a:r>
            <a:r>
              <a:rPr lang="fr-CH" sz="1200" b="1" dirty="0" smtClean="0">
                <a:solidFill>
                  <a:srgbClr val="FF0000"/>
                </a:solidFill>
              </a:rPr>
              <a:t>10 ab</a:t>
            </a:r>
            <a:r>
              <a:rPr lang="fr-CH" sz="1200" b="1" baseline="30000" dirty="0" smtClean="0">
                <a:solidFill>
                  <a:srgbClr val="FF0000"/>
                </a:solidFill>
              </a:rPr>
              <a:t>-1</a:t>
            </a:r>
            <a:endParaRPr lang="en-GB" sz="1200" b="1" baseline="30000" dirty="0">
              <a:solidFill>
                <a:srgbClr val="FF0000"/>
              </a:solidFill>
            </a:endParaRPr>
          </a:p>
        </p:txBody>
      </p:sp>
      <p:sp>
        <p:nvSpPr>
          <p:cNvPr id="19" name="Rectangle 18"/>
          <p:cNvSpPr/>
          <p:nvPr/>
        </p:nvSpPr>
        <p:spPr>
          <a:xfrm>
            <a:off x="-41827" y="1484807"/>
            <a:ext cx="8424000" cy="2062103"/>
          </a:xfrm>
          <a:prstGeom prst="rect">
            <a:avLst/>
          </a:prstGeom>
          <a:noFill/>
        </p:spPr>
        <p:txBody>
          <a:bodyPr wrap="square">
            <a:spAutoFit/>
          </a:bodyPr>
          <a:lstStyle/>
          <a:p>
            <a:pPr>
              <a:spcBef>
                <a:spcPts val="600"/>
              </a:spcBef>
              <a:defRPr/>
            </a:pPr>
            <a:r>
              <a:rPr lang="en-GB" b="1" kern="0" dirty="0">
                <a:solidFill>
                  <a:srgbClr val="FF0000"/>
                </a:solidFill>
                <a:cs typeface="Calibri" pitchFamily="34" charset="0"/>
              </a:rPr>
              <a:t>Three sets of RF cavities </a:t>
            </a:r>
            <a:r>
              <a:rPr lang="en-GB" b="1" kern="0" dirty="0" smtClean="0">
                <a:solidFill>
                  <a:srgbClr val="FF0000"/>
                </a:solidFill>
                <a:cs typeface="Calibri" pitchFamily="34" charset="0"/>
              </a:rPr>
              <a:t>for </a:t>
            </a:r>
            <a:r>
              <a:rPr lang="en-GB" b="1" kern="0" dirty="0" err="1" smtClean="0">
                <a:solidFill>
                  <a:srgbClr val="FF0000"/>
                </a:solidFill>
                <a:cs typeface="Calibri" pitchFamily="34" charset="0"/>
              </a:rPr>
              <a:t>FCCee</a:t>
            </a:r>
            <a:r>
              <a:rPr lang="en-GB" b="1" kern="0" dirty="0" smtClean="0">
                <a:solidFill>
                  <a:srgbClr val="FF0000"/>
                </a:solidFill>
                <a:cs typeface="Calibri" pitchFamily="34" charset="0"/>
              </a:rPr>
              <a:t> &amp; Booster:</a:t>
            </a:r>
            <a:endParaRPr lang="en-GB" b="1" kern="0" dirty="0">
              <a:solidFill>
                <a:srgbClr val="FF0000"/>
              </a:solidFill>
              <a:cs typeface="Calibri" pitchFamily="34" charset="0"/>
            </a:endParaRPr>
          </a:p>
          <a:p>
            <a:pPr marL="342900" indent="-342900">
              <a:spcBef>
                <a:spcPts val="600"/>
              </a:spcBef>
              <a:buFont typeface="Arial" panose="020B0604020202020204" pitchFamily="34" charset="0"/>
              <a:buChar char="•"/>
              <a:defRPr/>
            </a:pPr>
            <a:r>
              <a:rPr lang="en-GB" b="1" kern="0" dirty="0" smtClean="0">
                <a:cs typeface="Calibri" pitchFamily="34" charset="0"/>
              </a:rPr>
              <a:t>Installation as LEP </a:t>
            </a:r>
            <a:r>
              <a:rPr lang="en-GB" b="1" kern="0" dirty="0">
                <a:cs typeface="Calibri" pitchFamily="34" charset="0"/>
              </a:rPr>
              <a:t>( </a:t>
            </a:r>
            <a:r>
              <a:rPr lang="en-GB" b="1" kern="0" dirty="0" smtClean="0">
                <a:cs typeface="Calibri" pitchFamily="34" charset="0"/>
              </a:rPr>
              <a:t>≈30 CM/winter)</a:t>
            </a:r>
          </a:p>
          <a:p>
            <a:pPr marL="342900" indent="-342900">
              <a:spcBef>
                <a:spcPts val="600"/>
              </a:spcBef>
              <a:buFont typeface="Arial" panose="020B0604020202020204" pitchFamily="34" charset="0"/>
              <a:buChar char="•"/>
              <a:defRPr/>
            </a:pPr>
            <a:r>
              <a:rPr lang="en-GB" b="1" kern="0" dirty="0" smtClean="0">
                <a:cs typeface="Calibri" pitchFamily="34" charset="0"/>
              </a:rPr>
              <a:t>high </a:t>
            </a:r>
            <a:r>
              <a:rPr lang="en-GB" b="1" kern="0" dirty="0">
                <a:cs typeface="Calibri" pitchFamily="34" charset="0"/>
              </a:rPr>
              <a:t>intensity (Z, </a:t>
            </a:r>
            <a:r>
              <a:rPr lang="en-GB" b="1" kern="0" dirty="0" smtClean="0">
                <a:cs typeface="Calibri" pitchFamily="34" charset="0"/>
              </a:rPr>
              <a:t>FCC-</a:t>
            </a:r>
            <a:r>
              <a:rPr lang="en-GB" b="1" kern="0" dirty="0" err="1" smtClean="0">
                <a:cs typeface="Calibri" pitchFamily="34" charset="0"/>
              </a:rPr>
              <a:t>hh</a:t>
            </a:r>
            <a:r>
              <a:rPr lang="en-GB" b="1" kern="0" dirty="0">
                <a:cs typeface="Calibri" pitchFamily="34" charset="0"/>
              </a:rPr>
              <a:t>): </a:t>
            </a:r>
            <a:r>
              <a:rPr lang="en-GB" b="1" kern="0" dirty="0" smtClean="0">
                <a:solidFill>
                  <a:srgbClr val="FF0000"/>
                </a:solidFill>
                <a:cs typeface="Calibri" pitchFamily="34" charset="0"/>
              </a:rPr>
              <a:t>400 </a:t>
            </a:r>
            <a:r>
              <a:rPr lang="en-GB" b="1" kern="0" dirty="0">
                <a:solidFill>
                  <a:srgbClr val="FF0000"/>
                </a:solidFill>
                <a:cs typeface="Calibri" pitchFamily="34" charset="0"/>
              </a:rPr>
              <a:t>MHz mono-cell </a:t>
            </a:r>
            <a:r>
              <a:rPr lang="en-GB" b="1" kern="0" dirty="0" smtClean="0">
                <a:solidFill>
                  <a:srgbClr val="FF0000"/>
                </a:solidFill>
                <a:cs typeface="Calibri" pitchFamily="34" charset="0"/>
              </a:rPr>
              <a:t>cavities,</a:t>
            </a:r>
            <a:r>
              <a:rPr lang="en-GB" b="1" kern="0" dirty="0" smtClean="0">
                <a:cs typeface="Calibri" pitchFamily="34" charset="0"/>
              </a:rPr>
              <a:t> ≈ 1MW source</a:t>
            </a:r>
            <a:endParaRPr lang="en-GB" b="1" kern="0" dirty="0">
              <a:cs typeface="Calibri" pitchFamily="34" charset="0"/>
            </a:endParaRPr>
          </a:p>
          <a:p>
            <a:pPr marL="342900" indent="-342900">
              <a:spcBef>
                <a:spcPts val="600"/>
              </a:spcBef>
              <a:buFont typeface="Arial" panose="020B0604020202020204" pitchFamily="34" charset="0"/>
              <a:buChar char="•"/>
              <a:defRPr/>
            </a:pPr>
            <a:r>
              <a:rPr lang="en-GB" b="1" kern="0" dirty="0">
                <a:cs typeface="Calibri" pitchFamily="34" charset="0"/>
              </a:rPr>
              <a:t>high energy </a:t>
            </a:r>
            <a:r>
              <a:rPr lang="en-GB" b="1" kern="0" dirty="0" smtClean="0">
                <a:cs typeface="Calibri" pitchFamily="34" charset="0"/>
              </a:rPr>
              <a:t>(W, H</a:t>
            </a:r>
            <a:r>
              <a:rPr lang="en-GB" b="1" kern="0" dirty="0">
                <a:cs typeface="Calibri" pitchFamily="34" charset="0"/>
              </a:rPr>
              <a:t>, t): </a:t>
            </a:r>
            <a:r>
              <a:rPr lang="en-GB" b="1" kern="0" dirty="0">
                <a:solidFill>
                  <a:srgbClr val="FF0000"/>
                </a:solidFill>
                <a:cs typeface="Calibri" pitchFamily="34" charset="0"/>
              </a:rPr>
              <a:t>400 MHz four-cell </a:t>
            </a:r>
            <a:r>
              <a:rPr lang="en-GB" b="1" kern="0" dirty="0" smtClean="0">
                <a:solidFill>
                  <a:srgbClr val="FF0000"/>
                </a:solidFill>
                <a:cs typeface="Calibri" pitchFamily="34" charset="0"/>
              </a:rPr>
              <a:t>cavities</a:t>
            </a:r>
            <a:r>
              <a:rPr lang="en-GB" b="1" kern="0" dirty="0" smtClean="0">
                <a:cs typeface="Calibri" pitchFamily="34" charset="0"/>
              </a:rPr>
              <a:t>, also for W </a:t>
            </a:r>
            <a:r>
              <a:rPr lang="en-GB" b="1" kern="0" dirty="0">
                <a:cs typeface="Calibri" pitchFamily="34" charset="0"/>
              </a:rPr>
              <a:t>machine</a:t>
            </a:r>
          </a:p>
          <a:p>
            <a:pPr marL="342900" indent="-342900">
              <a:spcBef>
                <a:spcPts val="600"/>
              </a:spcBef>
              <a:buFont typeface="Arial" panose="020B0604020202020204" pitchFamily="34" charset="0"/>
              <a:buChar char="•"/>
              <a:defRPr/>
            </a:pPr>
            <a:r>
              <a:rPr lang="en-GB" b="1" kern="0" dirty="0">
                <a:cs typeface="Calibri" pitchFamily="34" charset="0"/>
              </a:rPr>
              <a:t>booster and t machine complement: </a:t>
            </a:r>
            <a:r>
              <a:rPr lang="en-GB" b="1" kern="0" dirty="0">
                <a:solidFill>
                  <a:srgbClr val="FF0000"/>
                </a:solidFill>
                <a:cs typeface="Calibri" pitchFamily="34" charset="0"/>
              </a:rPr>
              <a:t>800 MHz four-cell cavities </a:t>
            </a:r>
            <a:endParaRPr lang="en-GB" b="1" kern="0" dirty="0" smtClean="0">
              <a:solidFill>
                <a:srgbClr val="FF0000"/>
              </a:solidFill>
              <a:cs typeface="Calibri" pitchFamily="34" charset="0"/>
            </a:endParaRPr>
          </a:p>
          <a:p>
            <a:pPr marL="342900" indent="-342900">
              <a:spcBef>
                <a:spcPts val="600"/>
              </a:spcBef>
              <a:buFont typeface="Arial" panose="020B0604020202020204" pitchFamily="34" charset="0"/>
              <a:buChar char="•"/>
              <a:defRPr/>
            </a:pPr>
            <a:r>
              <a:rPr lang="en-GB" b="1" kern="0" dirty="0" smtClean="0">
                <a:cs typeface="Calibri" pitchFamily="34" charset="0"/>
              </a:rPr>
              <a:t>Adaptable 100MW</a:t>
            </a:r>
            <a:r>
              <a:rPr lang="en-GB" b="1" kern="0" dirty="0">
                <a:cs typeface="Calibri" pitchFamily="34" charset="0"/>
              </a:rPr>
              <a:t>, 400MHz RF power </a:t>
            </a:r>
            <a:r>
              <a:rPr lang="en-GB" b="1" kern="0" dirty="0" smtClean="0">
                <a:cs typeface="Calibri" pitchFamily="34" charset="0"/>
              </a:rPr>
              <a:t>distribution system</a:t>
            </a:r>
          </a:p>
          <a:p>
            <a:pPr>
              <a:spcBef>
                <a:spcPts val="600"/>
              </a:spcBef>
              <a:defRPr/>
            </a:pPr>
            <a:r>
              <a:rPr lang="fr-CH" b="1" kern="0" dirty="0" smtClean="0">
                <a:cs typeface="Calibri" pitchFamily="34" charset="0"/>
                <a:sym typeface="Wingdings" panose="05000000000000000000" pitchFamily="2" charset="2"/>
              </a:rPr>
              <a:t> </a:t>
            </a:r>
            <a:r>
              <a:rPr lang="fr-CH" b="1" kern="0" dirty="0" smtClean="0">
                <a:cs typeface="Calibri" pitchFamily="34" charset="0"/>
              </a:rPr>
              <a:t>Spreads the </a:t>
            </a:r>
            <a:r>
              <a:rPr lang="fr-CH" b="1" kern="0" dirty="0" err="1" smtClean="0">
                <a:cs typeface="Calibri" pitchFamily="34" charset="0"/>
              </a:rPr>
              <a:t>funding</a:t>
            </a:r>
            <a:r>
              <a:rPr lang="fr-CH" b="1" kern="0" dirty="0" smtClean="0">
                <a:cs typeface="Calibri" pitchFamily="34" charset="0"/>
              </a:rPr>
              <a:t> profile </a:t>
            </a:r>
            <a:endParaRPr lang="en-GB" b="1" kern="0" dirty="0">
              <a:cs typeface="Calibri" pitchFamily="34" charset="0"/>
            </a:endParaRPr>
          </a:p>
        </p:txBody>
      </p:sp>
      <p:cxnSp>
        <p:nvCxnSpPr>
          <p:cNvPr id="20" name="Straight Connector 19"/>
          <p:cNvCxnSpPr/>
          <p:nvPr/>
        </p:nvCxnSpPr>
        <p:spPr>
          <a:xfrm flipV="1">
            <a:off x="432049" y="4722812"/>
            <a:ext cx="9180512" cy="1126"/>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9512" y="6042774"/>
            <a:ext cx="8983550" cy="338554"/>
          </a:xfrm>
          <a:prstGeom prst="rect">
            <a:avLst/>
          </a:prstGeom>
          <a:solidFill>
            <a:schemeClr val="bg2"/>
          </a:solidFill>
          <a:ln>
            <a:solidFill>
              <a:schemeClr val="tx2"/>
            </a:solidFill>
          </a:ln>
        </p:spPr>
        <p:txBody>
          <a:bodyPr wrap="none" rtlCol="0">
            <a:spAutoFit/>
          </a:bodyPr>
          <a:lstStyle/>
          <a:p>
            <a:r>
              <a:rPr lang="fr-CH" sz="1600" b="1" dirty="0" smtClean="0"/>
              <a:t>indicative:   </a:t>
            </a:r>
            <a:r>
              <a:rPr lang="fr-CH" sz="1600" b="1" dirty="0" smtClean="0">
                <a:solidFill>
                  <a:schemeClr val="accent6">
                    <a:lumMod val="75000"/>
                  </a:schemeClr>
                </a:solidFill>
              </a:rPr>
              <a:t>2(</a:t>
            </a:r>
            <a:r>
              <a:rPr lang="fr-CH" sz="1600" b="1" dirty="0" err="1" smtClean="0">
                <a:solidFill>
                  <a:schemeClr val="accent6">
                    <a:lumMod val="75000"/>
                  </a:schemeClr>
                </a:solidFill>
              </a:rPr>
              <a:t>comm</a:t>
            </a:r>
            <a:r>
              <a:rPr lang="fr-CH" sz="1600" b="1" dirty="0" smtClean="0">
                <a:solidFill>
                  <a:schemeClr val="accent6">
                    <a:lumMod val="75000"/>
                  </a:schemeClr>
                </a:solidFill>
              </a:rPr>
              <a:t>) + 2          </a:t>
            </a:r>
            <a:r>
              <a:rPr lang="fr-CH" sz="1600" b="1" dirty="0" smtClean="0">
                <a:solidFill>
                  <a:srgbClr val="FF0000"/>
                </a:solidFill>
              </a:rPr>
              <a:t>2</a:t>
            </a:r>
            <a:r>
              <a:rPr lang="fr-CH" sz="1600" b="1" dirty="0" smtClean="0"/>
              <a:t>                      </a:t>
            </a:r>
            <a:r>
              <a:rPr lang="fr-CH" sz="1600" b="1" dirty="0" smtClean="0">
                <a:solidFill>
                  <a:srgbClr val="00B050"/>
                </a:solidFill>
              </a:rPr>
              <a:t>3 </a:t>
            </a:r>
            <a:r>
              <a:rPr lang="fr-CH" sz="1600" b="1" dirty="0" smtClean="0"/>
              <a:t>                                               </a:t>
            </a:r>
            <a:r>
              <a:rPr lang="fr-CH" sz="1600" b="1" dirty="0" smtClean="0">
                <a:solidFill>
                  <a:srgbClr val="0070C0"/>
                </a:solidFill>
              </a:rPr>
              <a:t>5</a:t>
            </a:r>
            <a:r>
              <a:rPr lang="fr-CH" sz="1600" b="1" dirty="0" smtClean="0"/>
              <a:t>             total ~14 </a:t>
            </a:r>
            <a:r>
              <a:rPr lang="fr-CH" sz="1600" b="1" dirty="0" err="1" smtClean="0"/>
              <a:t>years</a:t>
            </a:r>
            <a:r>
              <a:rPr lang="fr-CH" sz="1600" b="1" dirty="0" smtClean="0"/>
              <a:t>     </a:t>
            </a:r>
            <a:endParaRPr lang="en-GB" sz="1600" b="1" dirty="0"/>
          </a:p>
        </p:txBody>
      </p:sp>
      <p:sp>
        <p:nvSpPr>
          <p:cNvPr id="24" name="TextBox 23"/>
          <p:cNvSpPr txBox="1"/>
          <p:nvPr/>
        </p:nvSpPr>
        <p:spPr>
          <a:xfrm>
            <a:off x="1321905" y="4725168"/>
            <a:ext cx="651140" cy="276999"/>
          </a:xfrm>
          <a:prstGeom prst="rect">
            <a:avLst/>
          </a:prstGeom>
          <a:solidFill>
            <a:schemeClr val="bg2">
              <a:lumMod val="75000"/>
            </a:schemeClr>
          </a:solidFill>
        </p:spPr>
        <p:txBody>
          <a:bodyPr wrap="none" rtlCol="0">
            <a:spAutoFit/>
          </a:bodyPr>
          <a:lstStyle/>
          <a:p>
            <a:r>
              <a:rPr lang="fr-CH" sz="1200" b="1" dirty="0" smtClean="0"/>
              <a:t>4 </a:t>
            </a:r>
            <a:r>
              <a:rPr lang="fr-CH" sz="1200" b="1" dirty="0" err="1" smtClean="0"/>
              <a:t>years</a:t>
            </a:r>
            <a:endParaRPr lang="en-GB" sz="1200" b="1" baseline="30000" dirty="0">
              <a:solidFill>
                <a:srgbClr val="FF0000"/>
              </a:solidFill>
            </a:endParaRPr>
          </a:p>
        </p:txBody>
      </p:sp>
      <p:sp>
        <p:nvSpPr>
          <p:cNvPr id="25" name="TextBox 24"/>
          <p:cNvSpPr txBox="1"/>
          <p:nvPr/>
        </p:nvSpPr>
        <p:spPr>
          <a:xfrm>
            <a:off x="2511021" y="4725168"/>
            <a:ext cx="505267" cy="276999"/>
          </a:xfrm>
          <a:prstGeom prst="rect">
            <a:avLst/>
          </a:prstGeom>
          <a:solidFill>
            <a:srgbClr val="FB978D"/>
          </a:solidFill>
        </p:spPr>
        <p:txBody>
          <a:bodyPr wrap="none" rtlCol="0">
            <a:spAutoFit/>
          </a:bodyPr>
          <a:lstStyle/>
          <a:p>
            <a:r>
              <a:rPr lang="fr-CH" sz="1200" b="1" dirty="0" smtClean="0"/>
              <a:t>2 </a:t>
            </a:r>
            <a:r>
              <a:rPr lang="fr-CH" sz="1200" b="1" dirty="0" err="1" smtClean="0"/>
              <a:t>yrs</a:t>
            </a:r>
            <a:endParaRPr lang="en-GB" sz="1200" b="1" baseline="30000" dirty="0">
              <a:solidFill>
                <a:srgbClr val="FF0000"/>
              </a:solidFill>
            </a:endParaRPr>
          </a:p>
        </p:txBody>
      </p:sp>
      <p:sp>
        <p:nvSpPr>
          <p:cNvPr id="26" name="TextBox 25"/>
          <p:cNvSpPr txBox="1"/>
          <p:nvPr/>
        </p:nvSpPr>
        <p:spPr>
          <a:xfrm>
            <a:off x="3514094" y="4726178"/>
            <a:ext cx="1112805" cy="276999"/>
          </a:xfrm>
          <a:prstGeom prst="rect">
            <a:avLst/>
          </a:prstGeom>
          <a:solidFill>
            <a:srgbClr val="92D050"/>
          </a:solidFill>
        </p:spPr>
        <p:txBody>
          <a:bodyPr wrap="none" rtlCol="0">
            <a:spAutoFit/>
          </a:bodyPr>
          <a:lstStyle/>
          <a:p>
            <a:r>
              <a:rPr lang="fr-CH" sz="1200" b="1" dirty="0" smtClean="0"/>
              <a:t>  3 </a:t>
            </a:r>
            <a:r>
              <a:rPr lang="fr-CH" sz="1200" b="1" dirty="0" err="1" smtClean="0"/>
              <a:t>years</a:t>
            </a:r>
            <a:r>
              <a:rPr lang="fr-CH" sz="1200" b="1" dirty="0" smtClean="0"/>
              <a:t>          </a:t>
            </a:r>
            <a:endParaRPr lang="en-GB" sz="1200" b="1" baseline="30000" dirty="0">
              <a:solidFill>
                <a:srgbClr val="FF0000"/>
              </a:solidFill>
            </a:endParaRPr>
          </a:p>
        </p:txBody>
      </p:sp>
      <p:sp>
        <p:nvSpPr>
          <p:cNvPr id="27" name="TextBox 26"/>
          <p:cNvSpPr txBox="1"/>
          <p:nvPr/>
        </p:nvSpPr>
        <p:spPr>
          <a:xfrm>
            <a:off x="5676120" y="4725168"/>
            <a:ext cx="651140" cy="276999"/>
          </a:xfrm>
          <a:prstGeom prst="rect">
            <a:avLst/>
          </a:prstGeom>
          <a:solidFill>
            <a:srgbClr val="2593F3"/>
          </a:solidFill>
        </p:spPr>
        <p:txBody>
          <a:bodyPr wrap="none" rtlCol="0">
            <a:spAutoFit/>
          </a:bodyPr>
          <a:lstStyle/>
          <a:p>
            <a:r>
              <a:rPr lang="fr-CH" sz="1200" b="1" dirty="0" smtClean="0"/>
              <a:t>5 </a:t>
            </a:r>
            <a:r>
              <a:rPr lang="fr-CH" sz="1200" b="1" dirty="0" err="1" smtClean="0"/>
              <a:t>years</a:t>
            </a:r>
            <a:endParaRPr lang="en-GB" sz="1200" b="1" baseline="30000" dirty="0">
              <a:solidFill>
                <a:srgbClr val="FF0000"/>
              </a:solidFill>
            </a:endParaRPr>
          </a:p>
        </p:txBody>
      </p:sp>
    </p:spTree>
    <p:extLst>
      <p:ext uri="{BB962C8B-B14F-4D97-AF65-F5344CB8AC3E}">
        <p14:creationId xmlns:p14="http://schemas.microsoft.com/office/powerpoint/2010/main" val="145496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E6C92-8E15-49DD-BC9E-4A127443613D}" type="datetime1">
              <a:rPr lang="en-GB" smtClean="0">
                <a:solidFill>
                  <a:prstClr val="black">
                    <a:tint val="75000"/>
                  </a:prstClr>
                </a:solidFill>
              </a:rPr>
              <a:t>07/06/2018</a:t>
            </a:fld>
            <a:endParaRPr lang="fr-CH">
              <a:solidFill>
                <a:prstClr val="black">
                  <a:tint val="75000"/>
                </a:prstClr>
              </a:solidFill>
            </a:endParaRPr>
          </a:p>
        </p:txBody>
      </p:sp>
      <p:sp>
        <p:nvSpPr>
          <p:cNvPr id="3" name="Footer Placeholder 2"/>
          <p:cNvSpPr>
            <a:spLocks noGrp="1"/>
          </p:cNvSpPr>
          <p:nvPr>
            <p:ph type="ftr" sz="quarter" idx="4294967295"/>
          </p:nvPr>
        </p:nvSpPr>
        <p:spPr>
          <a:xfrm>
            <a:off x="2771800" y="6381352"/>
            <a:ext cx="3464024" cy="365125"/>
          </a:xfrm>
          <a:prstGeom prst="rect">
            <a:avLst/>
          </a:prstGeom>
        </p:spPr>
        <p:txBody>
          <a:bodyPr/>
          <a:lstStyle/>
          <a:p>
            <a:r>
              <a:rPr lang="en-GB" smtClean="0">
                <a:solidFill>
                  <a:prstClr val="black">
                    <a:tint val="75000"/>
                  </a:prstClr>
                </a:solidFill>
              </a:rPr>
              <a:t>Alain Blondel The FCCs</a:t>
            </a:r>
            <a:endParaRPr lang="fr-CH">
              <a:solidFill>
                <a:prstClr val="black">
                  <a:tint val="75000"/>
                </a:prstClr>
              </a:solidFill>
            </a:endParaRPr>
          </a:p>
        </p:txBody>
      </p:sp>
      <p:sp>
        <p:nvSpPr>
          <p:cNvPr id="4" name="Slide Number Placeholder 3"/>
          <p:cNvSpPr>
            <a:spLocks noGrp="1"/>
          </p:cNvSpPr>
          <p:nvPr>
            <p:ph type="sldNum" sz="quarter" idx="12"/>
          </p:nvPr>
        </p:nvSpPr>
        <p:spPr/>
        <p:txBody>
          <a:bodyPr/>
          <a:lstStyle/>
          <a:p>
            <a:fld id="{FF28A6E5-1451-4611-9B85-9117163DB886}" type="slidenum">
              <a:rPr lang="fr-CH" smtClean="0">
                <a:solidFill>
                  <a:prstClr val="black">
                    <a:tint val="75000"/>
                  </a:prstClr>
                </a:solidFill>
              </a:rPr>
              <a:pPr/>
              <a:t>31</a:t>
            </a:fld>
            <a:endParaRPr lang="fr-CH">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1" y="2126340"/>
            <a:ext cx="7632848" cy="466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03848" y="116656"/>
            <a:ext cx="5697394" cy="461665"/>
          </a:xfrm>
          <a:prstGeom prst="rect">
            <a:avLst/>
          </a:prstGeom>
          <a:solidFill>
            <a:schemeClr val="accent3">
              <a:lumMod val="40000"/>
              <a:lumOff val="60000"/>
            </a:schemeClr>
          </a:solidFill>
        </p:spPr>
        <p:txBody>
          <a:bodyPr wrap="none" rtlCol="0">
            <a:spAutoFit/>
          </a:bodyPr>
          <a:lstStyle/>
          <a:p>
            <a:r>
              <a:rPr lang="fr-CH" sz="2400" b="1" dirty="0" err="1"/>
              <a:t>D</a:t>
            </a:r>
            <a:r>
              <a:rPr lang="fr-CH" sz="2400" b="1" dirty="0" err="1" smtClean="0"/>
              <a:t>etailed</a:t>
            </a:r>
            <a:r>
              <a:rPr lang="fr-CH" sz="2400" b="1" dirty="0" smtClean="0"/>
              <a:t> </a:t>
            </a:r>
            <a:r>
              <a:rPr lang="fr-CH" sz="2400" b="1" dirty="0" err="1" smtClean="0"/>
              <a:t>layout</a:t>
            </a:r>
            <a:r>
              <a:rPr lang="fr-CH" sz="2400" b="1" dirty="0" smtClean="0"/>
              <a:t> of the Interaction </a:t>
            </a:r>
            <a:r>
              <a:rPr lang="fr-CH" sz="2400" b="1" dirty="0" err="1" smtClean="0"/>
              <a:t>Region</a:t>
            </a:r>
            <a:r>
              <a:rPr lang="fr-CH" sz="2400" b="1" dirty="0" smtClean="0"/>
              <a:t>  </a:t>
            </a:r>
            <a:endParaRPr lang="en-GB" sz="2400" b="1" dirty="0" err="1" smtClean="0"/>
          </a:p>
        </p:txBody>
      </p:sp>
      <p:sp>
        <p:nvSpPr>
          <p:cNvPr id="7" name="TextBox 6"/>
          <p:cNvSpPr txBox="1"/>
          <p:nvPr/>
        </p:nvSpPr>
        <p:spPr>
          <a:xfrm>
            <a:off x="5715315" y="1584824"/>
            <a:ext cx="3486083" cy="369332"/>
          </a:xfrm>
          <a:prstGeom prst="rect">
            <a:avLst/>
          </a:prstGeom>
          <a:solidFill>
            <a:srgbClr val="FFFF00"/>
          </a:solidFill>
          <a:ln>
            <a:solidFill>
              <a:srgbClr val="FF0000"/>
            </a:solidFill>
          </a:ln>
        </p:spPr>
        <p:txBody>
          <a:bodyPr wrap="none" rtlCol="0">
            <a:spAutoFit/>
          </a:bodyPr>
          <a:lstStyle/>
          <a:p>
            <a:r>
              <a:rPr lang="fr-CH" sz="1800" dirty="0" err="1" smtClean="0">
                <a:latin typeface="+mn-lt"/>
              </a:rPr>
              <a:t>Beam</a:t>
            </a:r>
            <a:r>
              <a:rPr lang="fr-CH" sz="1800" dirty="0" smtClean="0">
                <a:latin typeface="+mn-lt"/>
              </a:rPr>
              <a:t> pipe radius at IP </a:t>
            </a:r>
            <a:r>
              <a:rPr lang="fr-CH" sz="1800" dirty="0" err="1" smtClean="0">
                <a:latin typeface="+mn-lt"/>
              </a:rPr>
              <a:t>is</a:t>
            </a:r>
            <a:r>
              <a:rPr lang="fr-CH" sz="1800" dirty="0" smtClean="0">
                <a:latin typeface="+mn-lt"/>
              </a:rPr>
              <a:t> 15mm </a:t>
            </a:r>
            <a:r>
              <a:rPr lang="fr-CH" sz="1800" dirty="0" smtClean="0">
                <a:latin typeface="+mn-lt"/>
                <a:sym typeface="Wingdings" panose="05000000000000000000" pitchFamily="2" charset="2"/>
              </a:rPr>
              <a:t> </a:t>
            </a:r>
            <a:endParaRPr lang="en-GB" sz="1800" dirty="0" err="1" smtClean="0">
              <a:latin typeface="+mn-lt"/>
            </a:endParaRPr>
          </a:p>
        </p:txBody>
      </p:sp>
      <p:cxnSp>
        <p:nvCxnSpPr>
          <p:cNvPr id="8" name="Straight Arrow Connector 7"/>
          <p:cNvCxnSpPr/>
          <p:nvPr/>
        </p:nvCxnSpPr>
        <p:spPr>
          <a:xfrm flipH="1">
            <a:off x="4860044" y="1988840"/>
            <a:ext cx="1512169" cy="20882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ScreenShot 2016-04-05 8.51.34 .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496" y="-1"/>
            <a:ext cx="3024336" cy="2116897"/>
          </a:xfrm>
          <a:prstGeom prst="rect">
            <a:avLst/>
          </a:prstGeom>
          <a:ln w="12700">
            <a:miter lim="400000"/>
          </a:ln>
        </p:spPr>
      </p:pic>
    </p:spTree>
    <p:extLst>
      <p:ext uri="{BB962C8B-B14F-4D97-AF65-F5344CB8AC3E}">
        <p14:creationId xmlns:p14="http://schemas.microsoft.com/office/powerpoint/2010/main" val="3028402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E6C92-8E15-49DD-BC9E-4A127443613D}" type="datetime1">
              <a:rPr lang="en-GB" smtClean="0">
                <a:solidFill>
                  <a:prstClr val="black">
                    <a:tint val="75000"/>
                  </a:prstClr>
                </a:solidFill>
              </a:rPr>
              <a:t>07/06/2018</a:t>
            </a:fld>
            <a:endParaRPr lang="fr-CH">
              <a:solidFill>
                <a:prstClr val="black">
                  <a:tint val="75000"/>
                </a:prstClr>
              </a:solidFill>
            </a:endParaRPr>
          </a:p>
        </p:txBody>
      </p:sp>
      <p:sp>
        <p:nvSpPr>
          <p:cNvPr id="3" name="Footer Placeholder 2"/>
          <p:cNvSpPr>
            <a:spLocks noGrp="1"/>
          </p:cNvSpPr>
          <p:nvPr>
            <p:ph type="ftr" sz="quarter" idx="11"/>
          </p:nvPr>
        </p:nvSpPr>
        <p:spPr>
          <a:xfrm>
            <a:off x="2771800" y="6381352"/>
            <a:ext cx="3464024" cy="365125"/>
          </a:xfrm>
          <a:prstGeom prst="rect">
            <a:avLst/>
          </a:prstGeom>
        </p:spPr>
        <p:txBody>
          <a:bodyPr/>
          <a:lstStyle/>
          <a:p>
            <a:r>
              <a:rPr lang="en-GB" smtClean="0">
                <a:solidFill>
                  <a:prstClr val="black">
                    <a:tint val="75000"/>
                  </a:prstClr>
                </a:solidFill>
              </a:rPr>
              <a:t>Alain Blondel The FCCs</a:t>
            </a:r>
            <a:endParaRPr lang="fr-CH">
              <a:solidFill>
                <a:prstClr val="black">
                  <a:tint val="75000"/>
                </a:prstClr>
              </a:solidFill>
            </a:endParaRPr>
          </a:p>
        </p:txBody>
      </p:sp>
      <p:sp>
        <p:nvSpPr>
          <p:cNvPr id="4" name="Slide Number Placeholder 3"/>
          <p:cNvSpPr>
            <a:spLocks noGrp="1"/>
          </p:cNvSpPr>
          <p:nvPr>
            <p:ph type="sldNum" sz="quarter" idx="12"/>
          </p:nvPr>
        </p:nvSpPr>
        <p:spPr/>
        <p:txBody>
          <a:bodyPr/>
          <a:lstStyle/>
          <a:p>
            <a:fld id="{FF28A6E5-1451-4611-9B85-9117163DB886}" type="slidenum">
              <a:rPr lang="fr-CH" smtClean="0">
                <a:solidFill>
                  <a:prstClr val="black">
                    <a:tint val="75000"/>
                  </a:prstClr>
                </a:solidFill>
              </a:rPr>
              <a:pPr/>
              <a:t>32</a:t>
            </a:fld>
            <a:endParaRPr lang="fr-CH">
              <a:solidFill>
                <a:prstClr val="black">
                  <a:tint val="75000"/>
                </a:prstClr>
              </a:solidFill>
            </a:endParaRPr>
          </a:p>
        </p:txBody>
      </p:sp>
      <p:sp>
        <p:nvSpPr>
          <p:cNvPr id="5" name="Rectangle 4"/>
          <p:cNvSpPr/>
          <p:nvPr/>
        </p:nvSpPr>
        <p:spPr>
          <a:xfrm>
            <a:off x="2798879" y="116632"/>
            <a:ext cx="2904962" cy="523220"/>
          </a:xfrm>
          <a:prstGeom prst="rect">
            <a:avLst/>
          </a:prstGeom>
          <a:solidFill>
            <a:schemeClr val="bg2"/>
          </a:solidFill>
        </p:spPr>
        <p:txBody>
          <a:bodyPr wrap="none">
            <a:spAutoFit/>
          </a:bodyPr>
          <a:lstStyle/>
          <a:p>
            <a:pPr algn="ctr"/>
            <a:r>
              <a:rPr lang="fr-CH" sz="2800" b="1" dirty="0">
                <a:solidFill>
                  <a:prstClr val="black"/>
                </a:solidFill>
              </a:rPr>
              <a:t>FCC-</a:t>
            </a:r>
            <a:r>
              <a:rPr lang="fr-CH" sz="2800" b="1" dirty="0" err="1">
                <a:solidFill>
                  <a:prstClr val="black"/>
                </a:solidFill>
              </a:rPr>
              <a:t>ee</a:t>
            </a:r>
            <a:r>
              <a:rPr lang="fr-CH" sz="2800" b="1" dirty="0">
                <a:solidFill>
                  <a:prstClr val="black"/>
                </a:solidFill>
              </a:rPr>
              <a:t> Detectors</a:t>
            </a:r>
            <a:endParaRPr lang="fr-CH" sz="800" b="1" dirty="0">
              <a:solidFill>
                <a:prstClr val="black"/>
              </a:solidFill>
            </a:endParaRPr>
          </a:p>
        </p:txBody>
      </p:sp>
      <p:sp>
        <p:nvSpPr>
          <p:cNvPr id="6" name="TextBox 5"/>
          <p:cNvSpPr txBox="1"/>
          <p:nvPr/>
        </p:nvSpPr>
        <p:spPr>
          <a:xfrm>
            <a:off x="356166" y="1090609"/>
            <a:ext cx="6142772" cy="1384995"/>
          </a:xfrm>
          <a:prstGeom prst="rect">
            <a:avLst/>
          </a:prstGeom>
          <a:noFill/>
        </p:spPr>
        <p:txBody>
          <a:bodyPr wrap="none" rtlCol="0">
            <a:spAutoFit/>
          </a:bodyPr>
          <a:lstStyle/>
          <a:p>
            <a:r>
              <a:rPr lang="fr-CH" dirty="0" err="1" smtClean="0"/>
              <a:t>Two</a:t>
            </a:r>
            <a:r>
              <a:rPr lang="fr-CH" dirty="0" smtClean="0"/>
              <a:t> </a:t>
            </a:r>
            <a:r>
              <a:rPr lang="fr-CH" dirty="0" err="1" smtClean="0"/>
              <a:t>integration</a:t>
            </a:r>
            <a:r>
              <a:rPr lang="fr-CH" dirty="0" smtClean="0"/>
              <a:t>, performance and </a:t>
            </a:r>
            <a:r>
              <a:rPr lang="fr-CH" dirty="0" err="1" smtClean="0"/>
              <a:t>cost</a:t>
            </a:r>
            <a:r>
              <a:rPr lang="fr-CH" dirty="0" smtClean="0"/>
              <a:t> </a:t>
            </a:r>
            <a:r>
              <a:rPr lang="fr-CH" dirty="0" err="1" smtClean="0"/>
              <a:t>estimates</a:t>
            </a:r>
            <a:r>
              <a:rPr lang="fr-CH" dirty="0" smtClean="0"/>
              <a:t> </a:t>
            </a:r>
            <a:r>
              <a:rPr lang="fr-CH" dirty="0" err="1" smtClean="0"/>
              <a:t>ongoing</a:t>
            </a:r>
            <a:r>
              <a:rPr lang="fr-CH" dirty="0" smtClean="0"/>
              <a:t>:</a:t>
            </a:r>
          </a:p>
          <a:p>
            <a:r>
              <a:rPr lang="fr-CH" dirty="0"/>
              <a:t> </a:t>
            </a:r>
            <a:r>
              <a:rPr lang="fr-CH" dirty="0" smtClean="0"/>
              <a:t>   -- </a:t>
            </a:r>
            <a:r>
              <a:rPr lang="fr-CH" dirty="0" err="1" smtClean="0"/>
              <a:t>Linear</a:t>
            </a:r>
            <a:r>
              <a:rPr lang="fr-CH" dirty="0" smtClean="0"/>
              <a:t> </a:t>
            </a:r>
            <a:r>
              <a:rPr lang="fr-CH" dirty="0" err="1" smtClean="0"/>
              <a:t>Collider</a:t>
            </a:r>
            <a:r>
              <a:rPr lang="fr-CH" dirty="0" smtClean="0"/>
              <a:t> Detector group at CERN has </a:t>
            </a:r>
            <a:r>
              <a:rPr lang="fr-CH" dirty="0" err="1" smtClean="0"/>
              <a:t>undertaken</a:t>
            </a:r>
            <a:r>
              <a:rPr lang="fr-CH" dirty="0" smtClean="0"/>
              <a:t> the </a:t>
            </a:r>
            <a:r>
              <a:rPr lang="fr-CH" dirty="0" err="1" smtClean="0"/>
              <a:t>adaption</a:t>
            </a:r>
            <a:r>
              <a:rPr lang="fr-CH" dirty="0" smtClean="0"/>
              <a:t> of </a:t>
            </a:r>
          </a:p>
          <a:p>
            <a:r>
              <a:rPr lang="fr-CH" dirty="0"/>
              <a:t> </a:t>
            </a:r>
            <a:r>
              <a:rPr lang="fr-CH" dirty="0" smtClean="0"/>
              <a:t>        CLIC-SID detector for FCC-</a:t>
            </a:r>
            <a:r>
              <a:rPr lang="fr-CH" dirty="0" err="1" smtClean="0"/>
              <a:t>ee</a:t>
            </a:r>
            <a:r>
              <a:rPr lang="fr-CH" dirty="0" smtClean="0"/>
              <a:t> </a:t>
            </a:r>
          </a:p>
          <a:p>
            <a:r>
              <a:rPr lang="fr-CH" dirty="0" smtClean="0"/>
              <a:t>     -- new IDEA, detector </a:t>
            </a:r>
            <a:r>
              <a:rPr lang="fr-CH" dirty="0" err="1" smtClean="0"/>
              <a:t>specifically</a:t>
            </a:r>
            <a:r>
              <a:rPr lang="fr-CH" dirty="0" smtClean="0"/>
              <a:t> </a:t>
            </a:r>
            <a:r>
              <a:rPr lang="fr-CH" dirty="0" err="1" smtClean="0"/>
              <a:t>designed</a:t>
            </a:r>
            <a:r>
              <a:rPr lang="fr-CH" dirty="0" smtClean="0"/>
              <a:t> for FCC-</a:t>
            </a:r>
            <a:r>
              <a:rPr lang="fr-CH" dirty="0" err="1" smtClean="0"/>
              <a:t>ee</a:t>
            </a:r>
            <a:r>
              <a:rPr lang="fr-CH" dirty="0" smtClean="0"/>
              <a:t> (and CEPC) </a:t>
            </a:r>
          </a:p>
          <a:p>
            <a:r>
              <a:rPr lang="fr-CH" dirty="0"/>
              <a:t> </a:t>
            </a:r>
            <a:r>
              <a:rPr lang="fr-CH" dirty="0" smtClean="0"/>
              <a:t>              </a:t>
            </a:r>
          </a:p>
          <a:p>
            <a:endParaRPr lang="en-GB"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 y="2496054"/>
            <a:ext cx="8999857" cy="290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511251" y="3068984"/>
            <a:ext cx="692818" cy="307777"/>
          </a:xfrm>
          <a:prstGeom prst="rect">
            <a:avLst/>
          </a:prstGeom>
          <a:noFill/>
        </p:spPr>
        <p:txBody>
          <a:bodyPr wrap="none" rtlCol="0">
            <a:spAutoFit/>
          </a:bodyPr>
          <a:lstStyle/>
          <a:p>
            <a:r>
              <a:rPr lang="fr-CH" sz="1400" b="1" dirty="0" smtClean="0"/>
              <a:t>MAPS</a:t>
            </a:r>
            <a:endParaRPr lang="en-GB" sz="1400" b="1" dirty="0"/>
          </a:p>
        </p:txBody>
      </p:sp>
    </p:spTree>
    <p:extLst>
      <p:ext uri="{BB962C8B-B14F-4D97-AF65-F5344CB8AC3E}">
        <p14:creationId xmlns:p14="http://schemas.microsoft.com/office/powerpoint/2010/main" val="2282299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95713"/>
            <a:ext cx="4347280" cy="310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45733" y="4551589"/>
            <a:ext cx="5861899" cy="1754326"/>
          </a:xfrm>
          <a:prstGeom prst="rect">
            <a:avLst/>
          </a:prstGeom>
          <a:solidFill>
            <a:srgbClr val="F79646">
              <a:lumMod val="40000"/>
              <a:lumOff val="60000"/>
              <a:alpha val="50000"/>
            </a:srgbClr>
          </a:solidFill>
          <a:ln w="28575">
            <a:solidFill>
              <a:srgbClr val="C00000"/>
            </a:solidFill>
          </a:ln>
        </p:spPr>
        <p:txBody>
          <a:bodyPr wrap="square" rtlCol="0">
            <a:spAutoFit/>
          </a:bodyPr>
          <a:lstStyle/>
          <a:p>
            <a:pPr eaLnBrk="1" fontAlgn="auto" hangingPunct="1">
              <a:spcBef>
                <a:spcPts val="0"/>
              </a:spcBef>
              <a:spcAft>
                <a:spcPts val="0"/>
              </a:spcAft>
              <a:defRPr/>
            </a:pPr>
            <a:r>
              <a:rPr lang="en-US" sz="1800" kern="0" dirty="0">
                <a:solidFill>
                  <a:srgbClr val="00B0F0"/>
                </a:solidFill>
                <a:latin typeface="Calibri"/>
              </a:rPr>
              <a:t>B</a:t>
            </a:r>
            <a:r>
              <a:rPr lang="en-US" sz="1800" kern="0" dirty="0" err="1" smtClean="0">
                <a:solidFill>
                  <a:srgbClr val="00B0F0"/>
                </a:solidFill>
                <a:latin typeface="Calibri"/>
              </a:rPr>
              <a:t>eamstrahlung</a:t>
            </a:r>
            <a:r>
              <a:rPr lang="en-US" sz="1800" kern="0" dirty="0" smtClean="0">
                <a:solidFill>
                  <a:srgbClr val="00B0F0"/>
                </a:solidFill>
                <a:latin typeface="Calibri"/>
              </a:rPr>
              <a:t> @TLEP is benign: particles are either lost or recycled on a synchrotron oscillation </a:t>
            </a:r>
          </a:p>
          <a:p>
            <a:pPr algn="ctr" eaLnBrk="1" fontAlgn="auto" hangingPunct="1">
              <a:spcBef>
                <a:spcPts val="0"/>
              </a:spcBef>
              <a:spcAft>
                <a:spcPts val="0"/>
              </a:spcAft>
              <a:defRPr/>
            </a:pPr>
            <a:endParaRPr lang="en-US" sz="1800" kern="0" dirty="0" smtClean="0">
              <a:solidFill>
                <a:srgbClr val="00B0F0"/>
              </a:solidFill>
              <a:latin typeface="Calibri"/>
            </a:endParaRPr>
          </a:p>
          <a:p>
            <a:pPr algn="ctr" eaLnBrk="1" fontAlgn="auto" hangingPunct="1">
              <a:spcBef>
                <a:spcPts val="0"/>
              </a:spcBef>
              <a:spcAft>
                <a:spcPts val="0"/>
              </a:spcAft>
              <a:defRPr/>
            </a:pPr>
            <a:r>
              <a:rPr lang="en-US" sz="1800" kern="0" dirty="0" smtClean="0">
                <a:solidFill>
                  <a:srgbClr val="00B0F0"/>
                </a:solidFill>
                <a:latin typeface="Calibri"/>
                <a:sym typeface="Wingdings" pitchFamily="2" charset="2"/>
              </a:rPr>
              <a:t> some</a:t>
            </a:r>
            <a:r>
              <a:rPr lang="en-US" sz="1800" kern="0" dirty="0" smtClean="0">
                <a:solidFill>
                  <a:srgbClr val="00B0F0"/>
                </a:solidFill>
                <a:latin typeface="Calibri"/>
              </a:rPr>
              <a:t> increase of energy spread </a:t>
            </a:r>
          </a:p>
          <a:p>
            <a:pPr algn="ctr" eaLnBrk="1" fontAlgn="auto" hangingPunct="1">
              <a:spcBef>
                <a:spcPts val="0"/>
              </a:spcBef>
              <a:spcAft>
                <a:spcPts val="0"/>
              </a:spcAft>
              <a:defRPr/>
            </a:pPr>
            <a:r>
              <a:rPr lang="en-US" sz="1800" kern="0" dirty="0" smtClean="0">
                <a:solidFill>
                  <a:srgbClr val="00B0F0"/>
                </a:solidFill>
                <a:latin typeface="Calibri"/>
              </a:rPr>
              <a:t> but no change of average energy</a:t>
            </a:r>
          </a:p>
          <a:p>
            <a:pPr algn="ctr" eaLnBrk="1" fontAlgn="auto" hangingPunct="1">
              <a:spcBef>
                <a:spcPts val="0"/>
              </a:spcBef>
              <a:spcAft>
                <a:spcPts val="0"/>
              </a:spcAft>
              <a:defRPr/>
            </a:pPr>
            <a:r>
              <a:rPr lang="en-US" sz="1800" kern="0" dirty="0" smtClean="0">
                <a:solidFill>
                  <a:srgbClr val="00B0F0"/>
                </a:solidFill>
                <a:latin typeface="Calibri"/>
              </a:rPr>
              <a:t>Little EM background in the experiment. </a:t>
            </a:r>
          </a:p>
        </p:txBody>
      </p:sp>
      <p:sp>
        <p:nvSpPr>
          <p:cNvPr id="6" name="TextBox 5"/>
          <p:cNvSpPr txBox="1"/>
          <p:nvPr/>
        </p:nvSpPr>
        <p:spPr>
          <a:xfrm>
            <a:off x="694773" y="767146"/>
            <a:ext cx="2597186" cy="400110"/>
          </a:xfrm>
          <a:prstGeom prst="rect">
            <a:avLst/>
          </a:prstGeom>
          <a:noFill/>
        </p:spPr>
        <p:txBody>
          <a:bodyPr wrap="none" rtlCol="0">
            <a:spAutoFit/>
          </a:bodyPr>
          <a:lstStyle/>
          <a:p>
            <a:r>
              <a:rPr lang="en-US" sz="2000" dirty="0">
                <a:solidFill>
                  <a:srgbClr val="00B050"/>
                </a:solidFill>
                <a:latin typeface="Calibri"/>
              </a:rPr>
              <a:t>L</a:t>
            </a:r>
            <a:r>
              <a:rPr lang="en-US" sz="2000" dirty="0" smtClean="0">
                <a:solidFill>
                  <a:srgbClr val="00B050"/>
                </a:solidFill>
                <a:latin typeface="Calibri"/>
              </a:rPr>
              <a:t>uminosity </a:t>
            </a:r>
            <a:r>
              <a:rPr lang="en-US" sz="2000" i="1" dirty="0" smtClean="0">
                <a:solidFill>
                  <a:srgbClr val="00B050"/>
                </a:solidFill>
                <a:latin typeface="Calibri"/>
              </a:rPr>
              <a:t>E </a:t>
            </a:r>
            <a:r>
              <a:rPr lang="en-US" sz="2000" dirty="0" smtClean="0">
                <a:solidFill>
                  <a:srgbClr val="00B050"/>
                </a:solidFill>
                <a:latin typeface="Calibri"/>
              </a:rPr>
              <a:t>spectrum</a:t>
            </a:r>
            <a:endParaRPr lang="en-GB" sz="2000" dirty="0">
              <a:solidFill>
                <a:srgbClr val="00B050"/>
              </a:solidFill>
              <a:latin typeface="Calibri"/>
            </a:endParaRPr>
          </a:p>
        </p:txBody>
      </p:sp>
      <p:sp>
        <p:nvSpPr>
          <p:cNvPr id="7" name="AutoShape 2" descr="https://www.authorea.com/users/1331/articles/1831/master/file/figures/ttthreshILC350/ttthreshILC350.png"/>
          <p:cNvSpPr>
            <a:spLocks noChangeAspect="1" noChangeArrowheads="1"/>
          </p:cNvSpPr>
          <p:nvPr/>
        </p:nvSpPr>
        <p:spPr bwMode="auto">
          <a:xfrm>
            <a:off x="155577" y="-3200400"/>
            <a:ext cx="4762500" cy="666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solidFill>
                <a:prstClr val="black"/>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8201" y="1317593"/>
            <a:ext cx="4260715" cy="3068681"/>
          </a:xfrm>
          <a:prstGeom prst="rect">
            <a:avLst/>
          </a:prstGeom>
        </p:spPr>
      </p:pic>
      <p:sp>
        <p:nvSpPr>
          <p:cNvPr id="9" name="TextBox 8"/>
          <p:cNvSpPr txBox="1"/>
          <p:nvPr/>
        </p:nvSpPr>
        <p:spPr>
          <a:xfrm>
            <a:off x="5612874" y="834177"/>
            <a:ext cx="2181431" cy="338554"/>
          </a:xfrm>
          <a:prstGeom prst="rect">
            <a:avLst/>
          </a:prstGeom>
          <a:noFill/>
        </p:spPr>
        <p:txBody>
          <a:bodyPr wrap="none" rtlCol="0">
            <a:spAutoFit/>
          </a:bodyPr>
          <a:lstStyle/>
          <a:p>
            <a:r>
              <a:rPr lang="fr-CH" sz="1600" dirty="0" err="1" smtClean="0">
                <a:solidFill>
                  <a:prstClr val="black"/>
                </a:solidFill>
                <a:latin typeface="Calibri"/>
              </a:rPr>
              <a:t>Effect</a:t>
            </a:r>
            <a:r>
              <a:rPr lang="fr-CH" sz="1600" dirty="0" smtClean="0">
                <a:solidFill>
                  <a:prstClr val="black"/>
                </a:solidFill>
                <a:latin typeface="Calibri"/>
              </a:rPr>
              <a:t> on top </a:t>
            </a:r>
            <a:r>
              <a:rPr lang="fr-CH" sz="1600" dirty="0" err="1" smtClean="0">
                <a:solidFill>
                  <a:prstClr val="black"/>
                </a:solidFill>
                <a:latin typeface="Calibri"/>
              </a:rPr>
              <a:t>threshold</a:t>
            </a:r>
            <a:r>
              <a:rPr lang="fr-CH" sz="1600" dirty="0" smtClean="0">
                <a:solidFill>
                  <a:prstClr val="black"/>
                </a:solidFill>
                <a:latin typeface="Calibri"/>
              </a:rPr>
              <a:t> </a:t>
            </a:r>
            <a:endParaRPr lang="fr-CH" dirty="0">
              <a:solidFill>
                <a:prstClr val="black"/>
              </a:solidFill>
              <a:latin typeface="Calibri"/>
            </a:endParaRPr>
          </a:p>
        </p:txBody>
      </p:sp>
      <p:sp>
        <p:nvSpPr>
          <p:cNvPr id="10" name="TextBox 9"/>
          <p:cNvSpPr txBox="1"/>
          <p:nvPr/>
        </p:nvSpPr>
        <p:spPr>
          <a:xfrm>
            <a:off x="4347280" y="2651850"/>
            <a:ext cx="458780" cy="400110"/>
          </a:xfrm>
          <a:prstGeom prst="rect">
            <a:avLst/>
          </a:prstGeom>
          <a:noFill/>
        </p:spPr>
        <p:txBody>
          <a:bodyPr wrap="none" rtlCol="0">
            <a:spAutoFit/>
          </a:bodyPr>
          <a:lstStyle/>
          <a:p>
            <a:r>
              <a:rPr lang="fr-CH" sz="2000" dirty="0" smtClean="0">
                <a:solidFill>
                  <a:prstClr val="black"/>
                </a:solidFill>
                <a:latin typeface="Calibri"/>
                <a:sym typeface="Wingdings" pitchFamily="2" charset="2"/>
              </a:rPr>
              <a:t></a:t>
            </a:r>
            <a:endParaRPr lang="fr-CH" sz="2000" dirty="0" smtClean="0">
              <a:solidFill>
                <a:prstClr val="black"/>
              </a:solidFill>
              <a:latin typeface="Calibri"/>
            </a:endParaRPr>
          </a:p>
        </p:txBody>
      </p:sp>
      <p:sp>
        <p:nvSpPr>
          <p:cNvPr id="2" name="TextBox 1"/>
          <p:cNvSpPr txBox="1"/>
          <p:nvPr/>
        </p:nvSpPr>
        <p:spPr>
          <a:xfrm>
            <a:off x="2778464" y="146229"/>
            <a:ext cx="2139625" cy="400110"/>
          </a:xfrm>
          <a:prstGeom prst="rect">
            <a:avLst/>
          </a:prstGeom>
          <a:noFill/>
        </p:spPr>
        <p:txBody>
          <a:bodyPr wrap="none" rtlCol="0">
            <a:spAutoFit/>
          </a:bodyPr>
          <a:lstStyle/>
          <a:p>
            <a:r>
              <a:rPr lang="fr-CH" sz="2000" dirty="0" smtClean="0">
                <a:solidFill>
                  <a:prstClr val="black"/>
                </a:solidFill>
                <a:latin typeface="Calibri"/>
              </a:rPr>
              <a:t>BEAMSTRAHLUNG</a:t>
            </a:r>
          </a:p>
        </p:txBody>
      </p:sp>
      <p:sp>
        <p:nvSpPr>
          <p:cNvPr id="3" name="Date Placeholder 2"/>
          <p:cNvSpPr>
            <a:spLocks noGrp="1"/>
          </p:cNvSpPr>
          <p:nvPr>
            <p:ph type="dt" sz="half" idx="10"/>
          </p:nvPr>
        </p:nvSpPr>
        <p:spPr/>
        <p:txBody>
          <a:bodyPr/>
          <a:lstStyle/>
          <a:p>
            <a:fld id="{06A513F2-B946-44C4-9336-0A0103986A3B}" type="datetime1">
              <a:rPr lang="fr-CH" smtClean="0">
                <a:solidFill>
                  <a:prstClr val="black">
                    <a:tint val="75000"/>
                  </a:prstClr>
                </a:solidFill>
              </a:rPr>
              <a:pPr/>
              <a:t>07.06.2018</a:t>
            </a:fld>
            <a:endParaRPr lang="en-GB"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EE4CBECB-E6B9-4CF2-ABF0-89C6B79D862F}" type="slidenum">
              <a:rPr lang="en-GB" smtClean="0">
                <a:solidFill>
                  <a:prstClr val="black">
                    <a:tint val="75000"/>
                  </a:prstClr>
                </a:solidFill>
              </a:rPr>
              <a:pPr/>
              <a:t>33</a:t>
            </a:fld>
            <a:endParaRPr lang="en-GB">
              <a:solidFill>
                <a:prstClr val="black">
                  <a:tint val="75000"/>
                </a:prstClr>
              </a:solidFill>
            </a:endParaRPr>
          </a:p>
        </p:txBody>
      </p:sp>
    </p:spTree>
    <p:extLst>
      <p:ext uri="{BB962C8B-B14F-4D97-AF65-F5344CB8AC3E}">
        <p14:creationId xmlns:p14="http://schemas.microsoft.com/office/powerpoint/2010/main" val="142588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DE056-C649-4BA7-9645-6388197973FE}" type="datetime1">
              <a:rPr lang="en-US" smtClean="0">
                <a:solidFill>
                  <a:prstClr val="black">
                    <a:tint val="75000"/>
                  </a:prstClr>
                </a:solidFill>
              </a:rPr>
              <a:pPr/>
              <a:t>6/7/2018</a:t>
            </a:fld>
            <a:endParaRPr lang="en-GB" dirty="0">
              <a:solidFill>
                <a:prstClr val="black">
                  <a:tint val="75000"/>
                </a:prstClr>
              </a:solidFill>
            </a:endParaRPr>
          </a:p>
        </p:txBody>
      </p:sp>
      <p:grpSp>
        <p:nvGrpSpPr>
          <p:cNvPr id="7" name="Group 6"/>
          <p:cNvGrpSpPr/>
          <p:nvPr/>
        </p:nvGrpSpPr>
        <p:grpSpPr>
          <a:xfrm>
            <a:off x="0" y="-27384"/>
            <a:ext cx="9144000" cy="1061829"/>
            <a:chOff x="0" y="-20538"/>
            <a:chExt cx="9144000" cy="796372"/>
          </a:xfrm>
        </p:grpSpPr>
        <p:sp>
          <p:nvSpPr>
            <p:cNvPr id="4" name="TextBox 3"/>
            <p:cNvSpPr txBox="1"/>
            <p:nvPr/>
          </p:nvSpPr>
          <p:spPr>
            <a:xfrm>
              <a:off x="0" y="-20538"/>
              <a:ext cx="9144000" cy="796372"/>
            </a:xfrm>
            <a:prstGeom prst="rect">
              <a:avLst/>
            </a:prstGeom>
            <a:solidFill>
              <a:schemeClr val="accent5">
                <a:lumMod val="20000"/>
                <a:lumOff val="80000"/>
              </a:schemeClr>
            </a:solidFill>
          </p:spPr>
          <p:txBody>
            <a:bodyPr wrap="square" rtlCol="0">
              <a:spAutoFit/>
            </a:bodyPr>
            <a:lstStyle/>
            <a:p>
              <a:pPr algn="ctr"/>
              <a:endParaRPr lang="fr-CH" sz="800" b="1" dirty="0" smtClean="0">
                <a:solidFill>
                  <a:prstClr val="black"/>
                </a:solidFill>
              </a:endParaRPr>
            </a:p>
            <a:p>
              <a:pPr algn="ctr"/>
              <a:r>
                <a:rPr lang="fr-CH" sz="2400" b="1" dirty="0" smtClean="0">
                  <a:solidFill>
                    <a:prstClr val="black"/>
                  </a:solidFill>
                </a:rPr>
                <a:t>FCC-</a:t>
              </a:r>
              <a:r>
                <a:rPr lang="fr-CH" sz="2400" b="1" dirty="0" err="1" smtClean="0">
                  <a:solidFill>
                    <a:prstClr val="black"/>
                  </a:solidFill>
                </a:rPr>
                <a:t>ee</a:t>
              </a:r>
              <a:r>
                <a:rPr lang="fr-CH" sz="2400" b="1" dirty="0" smtClean="0">
                  <a:solidFill>
                    <a:prstClr val="black"/>
                  </a:solidFill>
                </a:rPr>
                <a:t> </a:t>
              </a:r>
              <a:r>
                <a:rPr lang="fr-CH" sz="2400" b="1" dirty="0" err="1">
                  <a:solidFill>
                    <a:prstClr val="black"/>
                  </a:solidFill>
                </a:rPr>
                <a:t>discovery</a:t>
              </a:r>
              <a:r>
                <a:rPr lang="fr-CH" sz="2400" b="1" dirty="0">
                  <a:solidFill>
                    <a:prstClr val="black"/>
                  </a:solidFill>
                </a:rPr>
                <a:t> </a:t>
              </a:r>
              <a:r>
                <a:rPr lang="fr-CH" sz="2400" b="1" dirty="0" err="1" smtClean="0">
                  <a:solidFill>
                    <a:prstClr val="black"/>
                  </a:solidFill>
                </a:rPr>
                <a:t>potential</a:t>
              </a:r>
              <a:endParaRPr lang="fr-CH" sz="2400" b="1" dirty="0" smtClean="0">
                <a:solidFill>
                  <a:prstClr val="black"/>
                </a:solidFill>
              </a:endParaRPr>
            </a:p>
            <a:p>
              <a:pPr algn="ctr"/>
              <a:endParaRPr lang="fr-CH" sz="2400" b="1" dirty="0" smtClean="0">
                <a:solidFill>
                  <a:prstClr val="black"/>
                </a:solidFill>
              </a:endParaRPr>
            </a:p>
            <a:p>
              <a:pPr algn="ctr"/>
              <a:r>
                <a:rPr lang="fr-CH" sz="700" b="1" dirty="0" smtClean="0">
                  <a:solidFill>
                    <a:prstClr val="black"/>
                  </a:solidFill>
                </a:rPr>
                <a:t> </a:t>
              </a:r>
              <a:endParaRPr lang="fr-CH" sz="700" b="1" dirty="0">
                <a:solidFill>
                  <a:prstClr val="black"/>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538"/>
              <a:ext cx="1763688" cy="737596"/>
            </a:xfrm>
            <a:prstGeom prst="rect">
              <a:avLst/>
            </a:prstGeom>
            <a:ln>
              <a:noFill/>
            </a:ln>
            <a:effectLst>
              <a:softEdge rad="112500"/>
            </a:effectLst>
          </p:spPr>
        </p:pic>
      </p:grpSp>
      <p:sp>
        <p:nvSpPr>
          <p:cNvPr id="3" name="TextBox 2"/>
          <p:cNvSpPr txBox="1"/>
          <p:nvPr/>
        </p:nvSpPr>
        <p:spPr>
          <a:xfrm>
            <a:off x="116559" y="908720"/>
            <a:ext cx="8919814" cy="6217087"/>
          </a:xfrm>
          <a:prstGeom prst="rect">
            <a:avLst/>
          </a:prstGeom>
          <a:solidFill>
            <a:schemeClr val="bg1"/>
          </a:solidFill>
        </p:spPr>
        <p:txBody>
          <a:bodyPr wrap="none" rtlCol="0">
            <a:spAutoFit/>
          </a:bodyPr>
          <a:lstStyle/>
          <a:p>
            <a:pPr eaLnBrk="0" fontAlgn="base" hangingPunct="0">
              <a:spcBef>
                <a:spcPct val="0"/>
              </a:spcBef>
              <a:spcAft>
                <a:spcPct val="0"/>
              </a:spcAft>
            </a:pPr>
            <a:r>
              <a:rPr lang="fr-CH" b="1" i="1" dirty="0" err="1" smtClean="0">
                <a:solidFill>
                  <a:srgbClr val="9BBB59">
                    <a:lumMod val="75000"/>
                  </a:srgbClr>
                </a:solidFill>
              </a:rPr>
              <a:t>Today</a:t>
            </a:r>
            <a:r>
              <a:rPr lang="fr-CH" b="1" i="1" dirty="0" smtClean="0">
                <a:solidFill>
                  <a:srgbClr val="9BBB59">
                    <a:lumMod val="75000"/>
                  </a:srgbClr>
                </a:solidFill>
              </a:rPr>
              <a:t> </a:t>
            </a:r>
            <a:r>
              <a:rPr lang="fr-CH" b="1" i="1" dirty="0" err="1" smtClean="0">
                <a:solidFill>
                  <a:srgbClr val="9BBB59">
                    <a:lumMod val="75000"/>
                  </a:srgbClr>
                </a:solidFill>
              </a:rPr>
              <a:t>we</a:t>
            </a:r>
            <a:r>
              <a:rPr lang="fr-CH" b="1" i="1" dirty="0" smtClean="0">
                <a:solidFill>
                  <a:srgbClr val="9BBB59">
                    <a:lumMod val="75000"/>
                  </a:srgbClr>
                </a:solidFill>
              </a:rPr>
              <a:t> do not know how nature </a:t>
            </a:r>
            <a:r>
              <a:rPr lang="fr-CH" b="1" i="1" dirty="0" err="1" smtClean="0">
                <a:solidFill>
                  <a:srgbClr val="9BBB59">
                    <a:lumMod val="75000"/>
                  </a:srgbClr>
                </a:solidFill>
              </a:rPr>
              <a:t>will</a:t>
            </a:r>
            <a:r>
              <a:rPr lang="fr-CH" b="1" i="1" dirty="0" smtClean="0">
                <a:solidFill>
                  <a:srgbClr val="9BBB59">
                    <a:lumMod val="75000"/>
                  </a:srgbClr>
                </a:solidFill>
              </a:rPr>
              <a:t> surprise us. A </a:t>
            </a:r>
            <a:r>
              <a:rPr lang="fr-CH" b="1" i="1" dirty="0">
                <a:solidFill>
                  <a:srgbClr val="9BBB59">
                    <a:lumMod val="75000"/>
                  </a:srgbClr>
                </a:solidFill>
              </a:rPr>
              <a:t>few </a:t>
            </a:r>
            <a:r>
              <a:rPr lang="fr-CH" b="1" i="1" dirty="0" err="1">
                <a:solidFill>
                  <a:srgbClr val="9BBB59">
                    <a:lumMod val="75000"/>
                  </a:srgbClr>
                </a:solidFill>
              </a:rPr>
              <a:t>things</a:t>
            </a:r>
            <a:r>
              <a:rPr lang="fr-CH" b="1" i="1" dirty="0">
                <a:solidFill>
                  <a:srgbClr val="9BBB59">
                    <a:lumMod val="75000"/>
                  </a:srgbClr>
                </a:solidFill>
              </a:rPr>
              <a:t> </a:t>
            </a:r>
            <a:r>
              <a:rPr lang="fr-CH" b="1" i="1" dirty="0" err="1">
                <a:solidFill>
                  <a:srgbClr val="9BBB59">
                    <a:lumMod val="75000"/>
                  </a:srgbClr>
                </a:solidFill>
              </a:rPr>
              <a:t>that</a:t>
            </a:r>
            <a:r>
              <a:rPr lang="fr-CH" b="1" i="1" dirty="0">
                <a:solidFill>
                  <a:srgbClr val="9BBB59">
                    <a:lumMod val="75000"/>
                  </a:srgbClr>
                </a:solidFill>
              </a:rPr>
              <a:t> FCC-</a:t>
            </a:r>
            <a:r>
              <a:rPr lang="fr-CH" b="1" i="1" dirty="0" err="1">
                <a:solidFill>
                  <a:srgbClr val="9BBB59">
                    <a:lumMod val="75000"/>
                  </a:srgbClr>
                </a:solidFill>
              </a:rPr>
              <a:t>ee</a:t>
            </a:r>
            <a:r>
              <a:rPr lang="fr-CH" b="1" i="1" dirty="0">
                <a:solidFill>
                  <a:srgbClr val="9BBB59">
                    <a:lumMod val="75000"/>
                  </a:srgbClr>
                </a:solidFill>
              </a:rPr>
              <a:t> </a:t>
            </a:r>
            <a:r>
              <a:rPr lang="fr-CH" b="1" i="1" dirty="0" err="1">
                <a:solidFill>
                  <a:srgbClr val="9BBB59">
                    <a:lumMod val="75000"/>
                  </a:srgbClr>
                </a:solidFill>
              </a:rPr>
              <a:t>could</a:t>
            </a:r>
            <a:r>
              <a:rPr lang="fr-CH" b="1" i="1" dirty="0">
                <a:solidFill>
                  <a:srgbClr val="9BBB59">
                    <a:lumMod val="75000"/>
                  </a:srgbClr>
                </a:solidFill>
              </a:rPr>
              <a:t> </a:t>
            </a:r>
            <a:r>
              <a:rPr lang="fr-CH" b="1" i="1" dirty="0" err="1">
                <a:solidFill>
                  <a:srgbClr val="9BBB59">
                    <a:lumMod val="75000"/>
                  </a:srgbClr>
                </a:solidFill>
              </a:rPr>
              <a:t>discover</a:t>
            </a:r>
            <a:r>
              <a:rPr lang="fr-CH" b="1" i="1" dirty="0">
                <a:solidFill>
                  <a:srgbClr val="9BBB59">
                    <a:lumMod val="75000"/>
                  </a:srgbClr>
                </a:solidFill>
              </a:rPr>
              <a:t> </a:t>
            </a:r>
            <a:r>
              <a:rPr lang="fr-CH" b="1" i="1" dirty="0" smtClean="0">
                <a:solidFill>
                  <a:srgbClr val="9BBB59">
                    <a:lumMod val="75000"/>
                  </a:srgbClr>
                </a:solidFill>
              </a:rPr>
              <a:t>: </a:t>
            </a:r>
            <a:endParaRPr lang="fr-CH" b="1" i="1" dirty="0">
              <a:solidFill>
                <a:srgbClr val="9BBB59">
                  <a:lumMod val="75000"/>
                </a:srgbClr>
              </a:solidFill>
            </a:endParaRPr>
          </a:p>
          <a:p>
            <a:pPr eaLnBrk="0" fontAlgn="base" hangingPunct="0">
              <a:spcBef>
                <a:spcPct val="0"/>
              </a:spcBef>
              <a:spcAft>
                <a:spcPct val="0"/>
              </a:spcAft>
            </a:pPr>
            <a:endParaRPr lang="fr-CH" b="1" dirty="0">
              <a:solidFill>
                <a:prstClr val="black"/>
              </a:solidFill>
            </a:endParaRPr>
          </a:p>
          <a:p>
            <a:pPr eaLnBrk="0" fontAlgn="base" hangingPunct="0">
              <a:spcBef>
                <a:spcPct val="0"/>
              </a:spcBef>
              <a:spcAft>
                <a:spcPct val="0"/>
              </a:spcAft>
            </a:pPr>
            <a:r>
              <a:rPr lang="fr-CH" sz="1800" b="1" dirty="0">
                <a:solidFill>
                  <a:prstClr val="black"/>
                </a:solidFill>
                <a:latin typeface="+mn-lt"/>
              </a:rPr>
              <a:t>EXPLORE </a:t>
            </a:r>
            <a:r>
              <a:rPr lang="fr-CH" sz="1800" b="1" dirty="0" smtClean="0">
                <a:solidFill>
                  <a:prstClr val="black"/>
                </a:solidFill>
                <a:latin typeface="+mn-lt"/>
              </a:rPr>
              <a:t>10-100 </a:t>
            </a:r>
            <a:r>
              <a:rPr lang="fr-CH" sz="1800" b="1" dirty="0" err="1">
                <a:solidFill>
                  <a:prstClr val="black"/>
                </a:solidFill>
                <a:latin typeface="+mn-lt"/>
              </a:rPr>
              <a:t>TeV</a:t>
            </a:r>
            <a:r>
              <a:rPr lang="fr-CH" sz="1800" b="1" dirty="0">
                <a:solidFill>
                  <a:prstClr val="black"/>
                </a:solidFill>
                <a:latin typeface="+mn-lt"/>
              </a:rPr>
              <a:t> </a:t>
            </a:r>
            <a:r>
              <a:rPr lang="fr-CH" sz="1800" b="1" dirty="0" err="1">
                <a:solidFill>
                  <a:prstClr val="black"/>
                </a:solidFill>
                <a:latin typeface="+mn-lt"/>
              </a:rPr>
              <a:t>energy</a:t>
            </a:r>
            <a:r>
              <a:rPr lang="fr-CH" sz="1800" b="1" dirty="0">
                <a:solidFill>
                  <a:prstClr val="black"/>
                </a:solidFill>
                <a:latin typeface="+mn-lt"/>
              </a:rPr>
              <a:t> </a:t>
            </a:r>
            <a:r>
              <a:rPr lang="fr-CH" sz="1800" b="1" dirty="0" err="1">
                <a:solidFill>
                  <a:prstClr val="black"/>
                </a:solidFill>
                <a:latin typeface="+mn-lt"/>
              </a:rPr>
              <a:t>scale</a:t>
            </a:r>
            <a:r>
              <a:rPr lang="fr-CH" sz="1800" b="1" dirty="0">
                <a:solidFill>
                  <a:prstClr val="black"/>
                </a:solidFill>
                <a:latin typeface="+mn-lt"/>
              </a:rPr>
              <a:t> (and </a:t>
            </a:r>
            <a:r>
              <a:rPr lang="fr-CH" sz="1800" b="1" dirty="0" err="1">
                <a:solidFill>
                  <a:prstClr val="black"/>
                </a:solidFill>
                <a:latin typeface="+mn-lt"/>
              </a:rPr>
              <a:t>beyond</a:t>
            </a:r>
            <a:r>
              <a:rPr lang="fr-CH" sz="1800" b="1" dirty="0">
                <a:solidFill>
                  <a:prstClr val="black"/>
                </a:solidFill>
                <a:latin typeface="+mn-lt"/>
              </a:rPr>
              <a:t>) </a:t>
            </a:r>
            <a:r>
              <a:rPr lang="fr-CH" sz="1800" b="1" dirty="0" err="1">
                <a:solidFill>
                  <a:prstClr val="black"/>
                </a:solidFill>
                <a:latin typeface="+mn-lt"/>
              </a:rPr>
              <a:t>with</a:t>
            </a:r>
            <a:r>
              <a:rPr lang="fr-CH" sz="1800" b="1" dirty="0">
                <a:solidFill>
                  <a:prstClr val="black"/>
                </a:solidFill>
                <a:latin typeface="+mn-lt"/>
              </a:rPr>
              <a:t> </a:t>
            </a:r>
            <a:r>
              <a:rPr lang="fr-CH" sz="1800" b="1" dirty="0" err="1">
                <a:solidFill>
                  <a:prstClr val="black"/>
                </a:solidFill>
                <a:latin typeface="+mn-lt"/>
              </a:rPr>
              <a:t>Precision</a:t>
            </a:r>
            <a:r>
              <a:rPr lang="fr-CH" sz="1800" b="1" dirty="0">
                <a:solidFill>
                  <a:prstClr val="black"/>
                </a:solidFill>
                <a:latin typeface="+mn-lt"/>
              </a:rPr>
              <a:t> </a:t>
            </a:r>
            <a:r>
              <a:rPr lang="fr-CH" sz="1800" b="1" dirty="0" err="1">
                <a:solidFill>
                  <a:prstClr val="black"/>
                </a:solidFill>
                <a:latin typeface="+mn-lt"/>
              </a:rPr>
              <a:t>Measurements</a:t>
            </a:r>
            <a:r>
              <a:rPr lang="fr-CH" sz="1800" b="1" dirty="0">
                <a:solidFill>
                  <a:prstClr val="black"/>
                </a:solidFill>
                <a:latin typeface="+mn-lt"/>
              </a:rPr>
              <a:t>  </a:t>
            </a:r>
          </a:p>
          <a:p>
            <a:pPr eaLnBrk="0" fontAlgn="base" hangingPunct="0">
              <a:spcBef>
                <a:spcPct val="0"/>
              </a:spcBef>
              <a:spcAft>
                <a:spcPct val="0"/>
              </a:spcAft>
            </a:pPr>
            <a:endParaRPr lang="fr-CH" sz="1800" b="1" dirty="0">
              <a:solidFill>
                <a:prstClr val="black"/>
              </a:solidFill>
              <a:latin typeface="+mn-lt"/>
            </a:endParaRPr>
          </a:p>
          <a:p>
            <a:pPr eaLnBrk="0" fontAlgn="base" hangingPunct="0">
              <a:spcBef>
                <a:spcPct val="0"/>
              </a:spcBef>
              <a:spcAft>
                <a:spcPct val="0"/>
              </a:spcAft>
            </a:pPr>
            <a:r>
              <a:rPr lang="fr-CH" sz="1800" b="1" dirty="0">
                <a:solidFill>
                  <a:prstClr val="black"/>
                </a:solidFill>
                <a:latin typeface="+mn-lt"/>
              </a:rPr>
              <a:t>-- ~20-50 </a:t>
            </a:r>
            <a:r>
              <a:rPr lang="fr-CH" sz="1800" b="1" dirty="0" err="1">
                <a:solidFill>
                  <a:prstClr val="black"/>
                </a:solidFill>
                <a:latin typeface="+mn-lt"/>
              </a:rPr>
              <a:t>fold</a:t>
            </a:r>
            <a:r>
              <a:rPr lang="fr-CH" sz="1800" b="1" dirty="0">
                <a:solidFill>
                  <a:prstClr val="black"/>
                </a:solidFill>
                <a:latin typeface="+mn-lt"/>
              </a:rPr>
              <a:t> </a:t>
            </a:r>
            <a:r>
              <a:rPr lang="fr-CH" sz="1800" b="1" dirty="0" err="1">
                <a:solidFill>
                  <a:prstClr val="black"/>
                </a:solidFill>
                <a:latin typeface="+mn-lt"/>
              </a:rPr>
              <a:t>improved</a:t>
            </a:r>
            <a:r>
              <a:rPr lang="fr-CH" sz="1800" b="1" dirty="0">
                <a:solidFill>
                  <a:prstClr val="black"/>
                </a:solidFill>
                <a:latin typeface="+mn-lt"/>
              </a:rPr>
              <a:t> </a:t>
            </a:r>
            <a:r>
              <a:rPr lang="fr-CH" sz="1800" b="1" dirty="0" err="1">
                <a:solidFill>
                  <a:prstClr val="black"/>
                </a:solidFill>
                <a:latin typeface="+mn-lt"/>
              </a:rPr>
              <a:t>precision</a:t>
            </a:r>
            <a:r>
              <a:rPr lang="fr-CH" sz="1800" b="1" dirty="0">
                <a:solidFill>
                  <a:prstClr val="black"/>
                </a:solidFill>
                <a:latin typeface="+mn-lt"/>
              </a:rPr>
              <a:t> on </a:t>
            </a:r>
            <a:r>
              <a:rPr lang="fr-CH" sz="1800" b="1" dirty="0" err="1">
                <a:solidFill>
                  <a:prstClr val="black"/>
                </a:solidFill>
                <a:latin typeface="+mn-lt"/>
              </a:rPr>
              <a:t>many</a:t>
            </a:r>
            <a:r>
              <a:rPr lang="fr-CH" sz="1800" b="1" dirty="0">
                <a:solidFill>
                  <a:prstClr val="black"/>
                </a:solidFill>
                <a:latin typeface="+mn-lt"/>
              </a:rPr>
              <a:t> EW </a:t>
            </a:r>
            <a:r>
              <a:rPr lang="fr-CH" sz="1800" b="1" dirty="0" err="1">
                <a:solidFill>
                  <a:prstClr val="black"/>
                </a:solidFill>
                <a:latin typeface="+mn-lt"/>
              </a:rPr>
              <a:t>quantities</a:t>
            </a:r>
            <a:r>
              <a:rPr lang="fr-CH" sz="1800" b="1" dirty="0">
                <a:solidFill>
                  <a:prstClr val="black"/>
                </a:solidFill>
                <a:latin typeface="+mn-lt"/>
              </a:rPr>
              <a:t>    (</a:t>
            </a:r>
            <a:r>
              <a:rPr lang="fr-CH" sz="1800" b="1" dirty="0" err="1">
                <a:solidFill>
                  <a:prstClr val="black"/>
                </a:solidFill>
                <a:latin typeface="+mn-lt"/>
              </a:rPr>
              <a:t>equiv</a:t>
            </a:r>
            <a:r>
              <a:rPr lang="fr-CH" sz="1800" b="1" dirty="0">
                <a:solidFill>
                  <a:prstClr val="black"/>
                </a:solidFill>
                <a:latin typeface="+mn-lt"/>
              </a:rPr>
              <a:t>. to factor 5-7 in mass)</a:t>
            </a:r>
          </a:p>
          <a:p>
            <a:pPr eaLnBrk="0" fontAlgn="base" hangingPunct="0">
              <a:spcBef>
                <a:spcPct val="0"/>
              </a:spcBef>
              <a:spcAft>
                <a:spcPct val="0"/>
              </a:spcAft>
            </a:pPr>
            <a:r>
              <a:rPr lang="fr-CH" sz="1800" b="1" dirty="0">
                <a:solidFill>
                  <a:prstClr val="black"/>
                </a:solidFill>
                <a:latin typeface="+mn-lt"/>
              </a:rPr>
              <a:t>              </a:t>
            </a:r>
            <a:r>
              <a:rPr lang="fr-CH" sz="1800" b="1" dirty="0" err="1">
                <a:solidFill>
                  <a:prstClr val="black"/>
                </a:solidFill>
                <a:latin typeface="+mn-lt"/>
              </a:rPr>
              <a:t>m</a:t>
            </a:r>
            <a:r>
              <a:rPr lang="fr-CH" sz="1800" b="1" baseline="-25000" dirty="0" err="1">
                <a:solidFill>
                  <a:prstClr val="black"/>
                </a:solidFill>
                <a:latin typeface="+mn-lt"/>
              </a:rPr>
              <a:t>Z</a:t>
            </a:r>
            <a:r>
              <a:rPr lang="fr-CH" sz="1800" b="1" baseline="-25000" dirty="0">
                <a:solidFill>
                  <a:prstClr val="black"/>
                </a:solidFill>
                <a:latin typeface="+mn-lt"/>
              </a:rPr>
              <a:t>,</a:t>
            </a:r>
            <a:r>
              <a:rPr lang="fr-CH" sz="1800" b="1" dirty="0">
                <a:solidFill>
                  <a:prstClr val="black"/>
                </a:solidFill>
                <a:latin typeface="+mn-lt"/>
              </a:rPr>
              <a:t>  m</a:t>
            </a:r>
            <a:r>
              <a:rPr lang="fr-CH" sz="1800" b="1" baseline="-25000" dirty="0">
                <a:solidFill>
                  <a:prstClr val="black"/>
                </a:solidFill>
                <a:latin typeface="+mn-lt"/>
              </a:rPr>
              <a:t>W</a:t>
            </a:r>
            <a:r>
              <a:rPr lang="fr-CH" sz="1800" b="1" dirty="0">
                <a:solidFill>
                  <a:prstClr val="black"/>
                </a:solidFill>
                <a:latin typeface="+mn-lt"/>
              </a:rPr>
              <a:t>, </a:t>
            </a:r>
            <a:r>
              <a:rPr lang="fr-CH" sz="1800" b="1" dirty="0" err="1">
                <a:solidFill>
                  <a:prstClr val="black"/>
                </a:solidFill>
                <a:latin typeface="+mn-lt"/>
              </a:rPr>
              <a:t>m</a:t>
            </a:r>
            <a:r>
              <a:rPr lang="fr-CH" sz="1800" b="1" baseline="-25000" dirty="0" err="1">
                <a:solidFill>
                  <a:prstClr val="black"/>
                </a:solidFill>
                <a:latin typeface="+mn-lt"/>
              </a:rPr>
              <a:t>top</a:t>
            </a:r>
            <a:r>
              <a:rPr lang="fr-CH" sz="1800" b="1" dirty="0">
                <a:solidFill>
                  <a:prstClr val="black"/>
                </a:solidFill>
                <a:latin typeface="+mn-lt"/>
              </a:rPr>
              <a:t> , sin</a:t>
            </a:r>
            <a:r>
              <a:rPr lang="fr-CH" sz="1800" b="1" baseline="30000" dirty="0">
                <a:solidFill>
                  <a:prstClr val="black"/>
                </a:solidFill>
                <a:latin typeface="+mn-lt"/>
              </a:rPr>
              <a:t>2</a:t>
            </a:r>
            <a:r>
              <a:rPr lang="fr-CH" sz="1800" b="1" dirty="0">
                <a:solidFill>
                  <a:prstClr val="black"/>
                </a:solidFill>
                <a:latin typeface="+mn-lt"/>
              </a:rPr>
              <a:t> </a:t>
            </a:r>
            <a:r>
              <a:rPr lang="fr-CH" sz="1800" b="1" dirty="0">
                <a:solidFill>
                  <a:prstClr val="black"/>
                </a:solidFill>
                <a:latin typeface="+mn-lt"/>
                <a:sym typeface="Symbol"/>
              </a:rPr>
              <a:t></a:t>
            </a:r>
            <a:r>
              <a:rPr lang="fr-CH" sz="1800" b="1" baseline="-25000" dirty="0" err="1">
                <a:solidFill>
                  <a:prstClr val="black"/>
                </a:solidFill>
                <a:latin typeface="+mn-lt"/>
              </a:rPr>
              <a:t>w</a:t>
            </a:r>
            <a:r>
              <a:rPr lang="fr-CH" sz="1800" b="1" baseline="30000" dirty="0" err="1">
                <a:solidFill>
                  <a:prstClr val="black"/>
                </a:solidFill>
                <a:latin typeface="+mn-lt"/>
              </a:rPr>
              <a:t>eff</a:t>
            </a:r>
            <a:r>
              <a:rPr lang="fr-CH" sz="1800" b="1" dirty="0">
                <a:solidFill>
                  <a:prstClr val="black"/>
                </a:solidFill>
                <a:latin typeface="+mn-lt"/>
              </a:rPr>
              <a:t> , R</a:t>
            </a:r>
            <a:r>
              <a:rPr lang="fr-CH" sz="1800" b="1" baseline="-25000" dirty="0">
                <a:solidFill>
                  <a:prstClr val="black"/>
                </a:solidFill>
                <a:latin typeface="+mn-lt"/>
              </a:rPr>
              <a:t>b </a:t>
            </a:r>
            <a:r>
              <a:rPr lang="fr-CH" sz="1800" b="1" dirty="0">
                <a:solidFill>
                  <a:prstClr val="black"/>
                </a:solidFill>
                <a:latin typeface="+mn-lt"/>
              </a:rPr>
              <a:t>, </a:t>
            </a:r>
            <a:r>
              <a:rPr lang="fr-CH" sz="1800" b="1" dirty="0">
                <a:solidFill>
                  <a:prstClr val="black"/>
                </a:solidFill>
                <a:latin typeface="+mn-lt"/>
                <a:sym typeface="Symbol"/>
              </a:rPr>
              <a:t></a:t>
            </a:r>
            <a:r>
              <a:rPr lang="fr-CH" sz="1800" b="1" baseline="-25000" dirty="0">
                <a:solidFill>
                  <a:prstClr val="black"/>
                </a:solidFill>
                <a:latin typeface="+mn-lt"/>
                <a:sym typeface="Symbol"/>
              </a:rPr>
              <a:t>QED</a:t>
            </a:r>
            <a:r>
              <a:rPr lang="fr-CH" sz="1800" b="1" dirty="0">
                <a:solidFill>
                  <a:prstClr val="black"/>
                </a:solidFill>
                <a:latin typeface="+mn-lt"/>
                <a:sym typeface="Symbol"/>
              </a:rPr>
              <a:t> (</a:t>
            </a:r>
            <a:r>
              <a:rPr lang="fr-CH" sz="1800" b="1" dirty="0" err="1">
                <a:solidFill>
                  <a:prstClr val="black"/>
                </a:solidFill>
                <a:latin typeface="+mn-lt"/>
                <a:sym typeface="Symbol"/>
              </a:rPr>
              <a:t>m</a:t>
            </a:r>
            <a:r>
              <a:rPr lang="fr-CH" sz="1800" b="1" baseline="-25000" dirty="0" err="1">
                <a:solidFill>
                  <a:prstClr val="black"/>
                </a:solidFill>
                <a:latin typeface="+mn-lt"/>
                <a:sym typeface="Symbol"/>
              </a:rPr>
              <a:t>z</a:t>
            </a:r>
            <a:r>
              <a:rPr lang="fr-CH" sz="1800" b="1" dirty="0">
                <a:solidFill>
                  <a:prstClr val="black"/>
                </a:solidFill>
                <a:latin typeface="+mn-lt"/>
                <a:sym typeface="Symbol"/>
              </a:rPr>
              <a:t>) </a:t>
            </a:r>
            <a:r>
              <a:rPr lang="fr-CH" sz="1800" b="1" baseline="-25000" dirty="0">
                <a:solidFill>
                  <a:prstClr val="black"/>
                </a:solidFill>
                <a:latin typeface="+mn-lt"/>
                <a:sym typeface="Symbol"/>
              </a:rPr>
              <a:t>s</a:t>
            </a:r>
            <a:r>
              <a:rPr lang="fr-CH" sz="1800" b="1" dirty="0">
                <a:solidFill>
                  <a:prstClr val="black"/>
                </a:solidFill>
                <a:latin typeface="+mn-lt"/>
                <a:sym typeface="Symbol"/>
              </a:rPr>
              <a:t> (</a:t>
            </a:r>
            <a:r>
              <a:rPr lang="fr-CH" sz="1800" b="1" dirty="0" err="1" smtClean="0">
                <a:solidFill>
                  <a:prstClr val="black"/>
                </a:solidFill>
                <a:latin typeface="+mn-lt"/>
                <a:sym typeface="Symbol"/>
              </a:rPr>
              <a:t>m</a:t>
            </a:r>
            <a:r>
              <a:rPr lang="fr-CH" sz="1800" b="1" baseline="-25000" dirty="0" err="1" smtClean="0">
                <a:solidFill>
                  <a:prstClr val="black"/>
                </a:solidFill>
                <a:latin typeface="+mn-lt"/>
                <a:sym typeface="Symbol"/>
              </a:rPr>
              <a:t>z</a:t>
            </a:r>
            <a:r>
              <a:rPr lang="fr-CH" sz="1800" b="1" baseline="-25000" dirty="0" smtClean="0">
                <a:solidFill>
                  <a:prstClr val="black"/>
                </a:solidFill>
                <a:latin typeface="+mn-lt"/>
                <a:sym typeface="Symbol"/>
              </a:rPr>
              <a:t> </a:t>
            </a:r>
            <a:r>
              <a:rPr lang="fr-CH" sz="1800" b="1" dirty="0" smtClean="0">
                <a:solidFill>
                  <a:prstClr val="black"/>
                </a:solidFill>
                <a:latin typeface="+mn-lt"/>
                <a:sym typeface="Symbol"/>
              </a:rPr>
              <a:t>m</a:t>
            </a:r>
            <a:r>
              <a:rPr lang="fr-CH" sz="1800" b="1" baseline="-25000" dirty="0" smtClean="0">
                <a:solidFill>
                  <a:prstClr val="black"/>
                </a:solidFill>
                <a:latin typeface="+mn-lt"/>
                <a:sym typeface="Symbol"/>
              </a:rPr>
              <a:t>W </a:t>
            </a:r>
            <a:r>
              <a:rPr lang="fr-CH" sz="1800" b="1" dirty="0" smtClean="0">
                <a:solidFill>
                  <a:prstClr val="black"/>
                </a:solidFill>
                <a:latin typeface="+mn-lt"/>
                <a:sym typeface="Symbol"/>
              </a:rPr>
              <a:t>m</a:t>
            </a:r>
            <a:r>
              <a:rPr lang="fr-CH" sz="1800" b="1" baseline="-25000" dirty="0" smtClean="0">
                <a:solidFill>
                  <a:prstClr val="black"/>
                </a:solidFill>
                <a:latin typeface="+mn-lt"/>
                <a:sym typeface="Symbol"/>
              </a:rPr>
              <a:t></a:t>
            </a:r>
            <a:r>
              <a:rPr lang="fr-CH" sz="1800" b="1" dirty="0" smtClean="0">
                <a:solidFill>
                  <a:prstClr val="black"/>
                </a:solidFill>
                <a:latin typeface="+mn-lt"/>
                <a:sym typeface="Symbol"/>
              </a:rPr>
              <a:t>), </a:t>
            </a:r>
            <a:r>
              <a:rPr lang="fr-CH" sz="1800" b="1" dirty="0" err="1">
                <a:solidFill>
                  <a:prstClr val="black"/>
                </a:solidFill>
                <a:latin typeface="+mn-lt"/>
                <a:sym typeface="Symbol"/>
              </a:rPr>
              <a:t>Higgs</a:t>
            </a:r>
            <a:r>
              <a:rPr lang="fr-CH" sz="1800" b="1" dirty="0">
                <a:solidFill>
                  <a:prstClr val="black"/>
                </a:solidFill>
                <a:latin typeface="+mn-lt"/>
                <a:sym typeface="Symbol"/>
              </a:rPr>
              <a:t> </a:t>
            </a:r>
            <a:r>
              <a:rPr lang="fr-CH" sz="1800" b="1" dirty="0" smtClean="0">
                <a:solidFill>
                  <a:prstClr val="black"/>
                </a:solidFill>
                <a:latin typeface="+mn-lt"/>
                <a:sym typeface="Symbol"/>
              </a:rPr>
              <a:t>and </a:t>
            </a:r>
            <a:r>
              <a:rPr lang="fr-CH" sz="1800" b="1" dirty="0">
                <a:solidFill>
                  <a:prstClr val="black"/>
                </a:solidFill>
                <a:latin typeface="+mn-lt"/>
                <a:sym typeface="Symbol"/>
              </a:rPr>
              <a:t>top </a:t>
            </a:r>
            <a:r>
              <a:rPr lang="fr-CH" sz="1800" b="1" dirty="0" smtClean="0">
                <a:solidFill>
                  <a:prstClr val="black"/>
                </a:solidFill>
                <a:latin typeface="+mn-lt"/>
                <a:sym typeface="Symbol"/>
              </a:rPr>
              <a:t>quark </a:t>
            </a:r>
            <a:r>
              <a:rPr lang="fr-CH" sz="1800" b="1" dirty="0" err="1" smtClean="0">
                <a:solidFill>
                  <a:prstClr val="black"/>
                </a:solidFill>
                <a:latin typeface="+mn-lt"/>
                <a:sym typeface="Symbol"/>
              </a:rPr>
              <a:t>couplings</a:t>
            </a:r>
            <a:r>
              <a:rPr lang="fr-CH" sz="1800" b="1" dirty="0" smtClean="0">
                <a:solidFill>
                  <a:prstClr val="black"/>
                </a:solidFill>
                <a:latin typeface="+mn-lt"/>
                <a:sym typeface="Symbol"/>
              </a:rPr>
              <a:t> </a:t>
            </a:r>
            <a:endParaRPr lang="fr-CH" sz="1800" b="1" dirty="0">
              <a:solidFill>
                <a:prstClr val="black"/>
              </a:solidFill>
              <a:latin typeface="+mn-lt"/>
              <a:sym typeface="Symbol"/>
            </a:endParaRPr>
          </a:p>
          <a:p>
            <a:pPr eaLnBrk="0" fontAlgn="base" hangingPunct="0">
              <a:spcBef>
                <a:spcPct val="0"/>
              </a:spcBef>
              <a:spcAft>
                <a:spcPct val="0"/>
              </a:spcAft>
            </a:pPr>
            <a:r>
              <a:rPr lang="fr-CH" sz="1800" b="1" dirty="0">
                <a:solidFill>
                  <a:prstClr val="black"/>
                </a:solidFill>
                <a:latin typeface="+mn-lt"/>
                <a:sym typeface="Symbol"/>
              </a:rPr>
              <a:t> </a:t>
            </a:r>
            <a:r>
              <a:rPr lang="fr-CH" sz="1800" b="1" dirty="0" smtClean="0">
                <a:solidFill>
                  <a:prstClr val="black"/>
                </a:solidFill>
                <a:latin typeface="+mn-lt"/>
                <a:sym typeface="Symbol"/>
              </a:rPr>
              <a:t>             </a:t>
            </a:r>
            <a:endParaRPr lang="fr-CH" sz="1800" b="1" dirty="0">
              <a:solidFill>
                <a:prstClr val="black"/>
              </a:solidFill>
              <a:latin typeface="+mn-lt"/>
            </a:endParaRPr>
          </a:p>
          <a:p>
            <a:pPr eaLnBrk="0" fontAlgn="base" hangingPunct="0">
              <a:spcBef>
                <a:spcPct val="0"/>
              </a:spcBef>
              <a:spcAft>
                <a:spcPct val="0"/>
              </a:spcAft>
            </a:pPr>
            <a:r>
              <a:rPr lang="fr-CH" sz="1800" b="1" dirty="0">
                <a:solidFill>
                  <a:prstClr val="black"/>
                </a:solidFill>
                <a:latin typeface="+mn-lt"/>
              </a:rPr>
              <a:t>DISCOVER a violation of </a:t>
            </a:r>
            <a:r>
              <a:rPr lang="fr-CH" sz="1800" b="1" dirty="0" err="1">
                <a:solidFill>
                  <a:prstClr val="black"/>
                </a:solidFill>
                <a:latin typeface="+mn-lt"/>
              </a:rPr>
              <a:t>flavour</a:t>
            </a:r>
            <a:r>
              <a:rPr lang="fr-CH" sz="1800" b="1" dirty="0">
                <a:solidFill>
                  <a:prstClr val="black"/>
                </a:solidFill>
                <a:latin typeface="+mn-lt"/>
              </a:rPr>
              <a:t> </a:t>
            </a:r>
            <a:r>
              <a:rPr lang="fr-CH" sz="1800" b="1" dirty="0" smtClean="0">
                <a:solidFill>
                  <a:prstClr val="black"/>
                </a:solidFill>
                <a:latin typeface="+mn-lt"/>
              </a:rPr>
              <a:t>conservation or </a:t>
            </a:r>
            <a:r>
              <a:rPr lang="fr-CH" sz="1800" b="1" dirty="0" err="1" smtClean="0">
                <a:solidFill>
                  <a:prstClr val="black"/>
                </a:solidFill>
                <a:latin typeface="+mn-lt"/>
              </a:rPr>
              <a:t>universality</a:t>
            </a:r>
            <a:endParaRPr lang="fr-CH" sz="1800" b="1" dirty="0">
              <a:solidFill>
                <a:prstClr val="black"/>
              </a:solidFill>
              <a:latin typeface="+mn-lt"/>
            </a:endParaRPr>
          </a:p>
          <a:p>
            <a:pPr eaLnBrk="0" fontAlgn="base" hangingPunct="0">
              <a:spcBef>
                <a:spcPct val="0"/>
              </a:spcBef>
              <a:spcAft>
                <a:spcPct val="0"/>
              </a:spcAft>
            </a:pPr>
            <a:r>
              <a:rPr lang="fr-CH" sz="1800" b="1" dirty="0">
                <a:solidFill>
                  <a:prstClr val="black"/>
                </a:solidFill>
                <a:latin typeface="+mn-lt"/>
              </a:rPr>
              <a:t>          --  ex FCNC  (Z --&gt; </a:t>
            </a:r>
            <a:r>
              <a:rPr lang="fr-CH" sz="1800" b="1" dirty="0">
                <a:solidFill>
                  <a:prstClr val="black"/>
                </a:solidFill>
                <a:latin typeface="+mn-lt"/>
                <a:sym typeface="Symbol"/>
              </a:rPr>
              <a:t></a:t>
            </a:r>
            <a:r>
              <a:rPr lang="fr-CH" sz="1800" b="1" dirty="0">
                <a:solidFill>
                  <a:prstClr val="black"/>
                </a:solidFill>
                <a:latin typeface="+mn-lt"/>
              </a:rPr>
              <a:t> , e</a:t>
            </a:r>
            <a:r>
              <a:rPr lang="fr-CH" sz="1800" b="1" dirty="0">
                <a:solidFill>
                  <a:prstClr val="black"/>
                </a:solidFill>
                <a:latin typeface="+mn-lt"/>
                <a:sym typeface="Symbol"/>
              </a:rPr>
              <a:t>) </a:t>
            </a:r>
            <a:r>
              <a:rPr lang="fr-CH" sz="1800" b="1" dirty="0">
                <a:solidFill>
                  <a:prstClr val="black"/>
                </a:solidFill>
                <a:latin typeface="+mn-lt"/>
              </a:rPr>
              <a:t> in 5 10</a:t>
            </a:r>
            <a:r>
              <a:rPr lang="fr-CH" sz="1800" b="1" baseline="30000" dirty="0">
                <a:solidFill>
                  <a:prstClr val="black"/>
                </a:solidFill>
                <a:latin typeface="+mn-lt"/>
              </a:rPr>
              <a:t>12</a:t>
            </a:r>
            <a:r>
              <a:rPr lang="fr-CH" sz="1800" b="1" dirty="0">
                <a:solidFill>
                  <a:prstClr val="black"/>
                </a:solidFill>
                <a:latin typeface="+mn-lt"/>
              </a:rPr>
              <a:t>  Z </a:t>
            </a:r>
            <a:r>
              <a:rPr lang="fr-CH" sz="1800" b="1" dirty="0" err="1">
                <a:solidFill>
                  <a:prstClr val="black"/>
                </a:solidFill>
                <a:latin typeface="+mn-lt"/>
              </a:rPr>
              <a:t>decays</a:t>
            </a:r>
            <a:r>
              <a:rPr lang="fr-CH" sz="1800" b="1" dirty="0">
                <a:solidFill>
                  <a:prstClr val="black"/>
                </a:solidFill>
                <a:latin typeface="+mn-lt"/>
              </a:rPr>
              <a:t>. </a:t>
            </a:r>
          </a:p>
          <a:p>
            <a:pPr eaLnBrk="0" fontAlgn="base" hangingPunct="0">
              <a:spcBef>
                <a:spcPct val="0"/>
              </a:spcBef>
              <a:spcAft>
                <a:spcPct val="0"/>
              </a:spcAft>
            </a:pPr>
            <a:r>
              <a:rPr lang="fr-CH" sz="1800" b="1" dirty="0">
                <a:solidFill>
                  <a:prstClr val="black"/>
                </a:solidFill>
                <a:latin typeface="+mn-lt"/>
              </a:rPr>
              <a:t>                   + </a:t>
            </a:r>
            <a:r>
              <a:rPr lang="fr-CH" sz="1800" b="1" dirty="0" err="1">
                <a:solidFill>
                  <a:prstClr val="black"/>
                </a:solidFill>
                <a:latin typeface="+mn-lt"/>
              </a:rPr>
              <a:t>flavour</a:t>
            </a:r>
            <a:r>
              <a:rPr lang="fr-CH" sz="1800" b="1" dirty="0">
                <a:solidFill>
                  <a:prstClr val="black"/>
                </a:solidFill>
                <a:latin typeface="+mn-lt"/>
              </a:rPr>
              <a:t> </a:t>
            </a:r>
            <a:r>
              <a:rPr lang="fr-CH" sz="1800" b="1" dirty="0" err="1">
                <a:solidFill>
                  <a:prstClr val="black"/>
                </a:solidFill>
                <a:latin typeface="+mn-lt"/>
              </a:rPr>
              <a:t>physics</a:t>
            </a:r>
            <a:r>
              <a:rPr lang="fr-CH" sz="1800" b="1" dirty="0">
                <a:solidFill>
                  <a:prstClr val="black"/>
                </a:solidFill>
                <a:latin typeface="+mn-lt"/>
              </a:rPr>
              <a:t> (10</a:t>
            </a:r>
            <a:r>
              <a:rPr lang="fr-CH" sz="1800" b="1" baseline="30000" dirty="0">
                <a:solidFill>
                  <a:prstClr val="black"/>
                </a:solidFill>
                <a:latin typeface="+mn-lt"/>
              </a:rPr>
              <a:t>12</a:t>
            </a:r>
            <a:r>
              <a:rPr lang="fr-CH" sz="1800" b="1" dirty="0">
                <a:solidFill>
                  <a:prstClr val="black"/>
                </a:solidFill>
                <a:latin typeface="+mn-lt"/>
              </a:rPr>
              <a:t> </a:t>
            </a:r>
            <a:r>
              <a:rPr lang="fr-CH" sz="1800" b="1" dirty="0" err="1">
                <a:solidFill>
                  <a:prstClr val="black"/>
                </a:solidFill>
                <a:latin typeface="+mn-lt"/>
              </a:rPr>
              <a:t>bb</a:t>
            </a:r>
            <a:r>
              <a:rPr lang="fr-CH" sz="1800" b="1" dirty="0">
                <a:solidFill>
                  <a:prstClr val="black"/>
                </a:solidFill>
                <a:latin typeface="+mn-lt"/>
              </a:rPr>
              <a:t> </a:t>
            </a:r>
            <a:r>
              <a:rPr lang="fr-CH" sz="1800" b="1" dirty="0" err="1">
                <a:solidFill>
                  <a:prstClr val="black"/>
                </a:solidFill>
                <a:latin typeface="+mn-lt"/>
              </a:rPr>
              <a:t>events</a:t>
            </a:r>
            <a:r>
              <a:rPr lang="fr-CH" sz="1800" b="1" dirty="0">
                <a:solidFill>
                  <a:prstClr val="black"/>
                </a:solidFill>
                <a:latin typeface="+mn-lt"/>
              </a:rPr>
              <a:t>)     </a:t>
            </a:r>
            <a:r>
              <a:rPr lang="fr-CH" sz="1800" b="1" dirty="0" smtClean="0">
                <a:solidFill>
                  <a:prstClr val="black"/>
                </a:solidFill>
                <a:latin typeface="+mn-lt"/>
              </a:rPr>
              <a:t>(</a:t>
            </a:r>
            <a:r>
              <a:rPr lang="fr-CH" sz="1800" b="1" dirty="0" err="1" smtClean="0">
                <a:solidFill>
                  <a:prstClr val="black"/>
                </a:solidFill>
                <a:latin typeface="+mn-lt"/>
              </a:rPr>
              <a:t>B</a:t>
            </a:r>
            <a:r>
              <a:rPr lang="fr-CH" sz="1800" b="1" dirty="0" err="1" smtClean="0">
                <a:solidFill>
                  <a:prstClr val="black"/>
                </a:solidFill>
                <a:latin typeface="+mn-lt"/>
                <a:sym typeface="Wingdings" panose="05000000000000000000" pitchFamily="2" charset="2"/>
              </a:rPr>
              <a:t>s</a:t>
            </a:r>
            <a:r>
              <a:rPr lang="fr-CH" sz="1800" b="1" dirty="0" smtClean="0">
                <a:solidFill>
                  <a:prstClr val="black"/>
                </a:solidFill>
                <a:latin typeface="+mn-lt"/>
              </a:rPr>
              <a:t> </a:t>
            </a:r>
            <a:r>
              <a:rPr lang="fr-CH" sz="1800" b="1" dirty="0" smtClean="0">
                <a:solidFill>
                  <a:prstClr val="black"/>
                </a:solidFill>
                <a:latin typeface="+mn-lt"/>
                <a:sym typeface="Symbol"/>
              </a:rPr>
              <a:t></a:t>
            </a:r>
            <a:r>
              <a:rPr lang="fr-CH" sz="1800" b="1" dirty="0">
                <a:solidFill>
                  <a:prstClr val="black"/>
                </a:solidFill>
                <a:latin typeface="+mn-lt"/>
                <a:sym typeface="Symbol"/>
              </a:rPr>
              <a:t> </a:t>
            </a:r>
            <a:r>
              <a:rPr lang="fr-CH" sz="1800" b="1" dirty="0" smtClean="0">
                <a:solidFill>
                  <a:prstClr val="black"/>
                </a:solidFill>
                <a:latin typeface="+mn-lt"/>
                <a:sym typeface="Symbol"/>
              </a:rPr>
              <a:t> etc..)</a:t>
            </a:r>
            <a:r>
              <a:rPr lang="fr-CH" sz="1800" b="1" dirty="0" smtClean="0">
                <a:solidFill>
                  <a:prstClr val="black"/>
                </a:solidFill>
                <a:latin typeface="+mn-lt"/>
              </a:rPr>
              <a:t>            </a:t>
            </a:r>
          </a:p>
          <a:p>
            <a:pPr eaLnBrk="0" fontAlgn="base" hangingPunct="0">
              <a:spcBef>
                <a:spcPct val="0"/>
              </a:spcBef>
              <a:spcAft>
                <a:spcPct val="0"/>
              </a:spcAft>
            </a:pPr>
            <a:endParaRPr lang="fr-CH" sz="1800" b="1" dirty="0">
              <a:solidFill>
                <a:prstClr val="black"/>
              </a:solidFill>
              <a:latin typeface="+mn-lt"/>
            </a:endParaRPr>
          </a:p>
          <a:p>
            <a:pPr eaLnBrk="0" fontAlgn="base" hangingPunct="0">
              <a:spcBef>
                <a:spcPct val="0"/>
              </a:spcBef>
              <a:spcAft>
                <a:spcPct val="0"/>
              </a:spcAft>
            </a:pPr>
            <a:r>
              <a:rPr lang="fr-CH" sz="1800" b="1" dirty="0">
                <a:solidFill>
                  <a:prstClr val="black"/>
                </a:solidFill>
                <a:latin typeface="+mn-lt"/>
              </a:rPr>
              <a:t>DISCOVER </a:t>
            </a:r>
            <a:r>
              <a:rPr lang="fr-CH" sz="1800" b="1" dirty="0" err="1">
                <a:solidFill>
                  <a:prstClr val="black"/>
                </a:solidFill>
                <a:latin typeface="+mn-lt"/>
              </a:rPr>
              <a:t>dark</a:t>
            </a:r>
            <a:r>
              <a:rPr lang="fr-CH" sz="1800" b="1" dirty="0">
                <a:solidFill>
                  <a:prstClr val="black"/>
                </a:solidFill>
                <a:latin typeface="+mn-lt"/>
              </a:rPr>
              <a:t> </a:t>
            </a:r>
            <a:r>
              <a:rPr lang="fr-CH" sz="1800" b="1" dirty="0" err="1">
                <a:solidFill>
                  <a:prstClr val="black"/>
                </a:solidFill>
                <a:latin typeface="+mn-lt"/>
              </a:rPr>
              <a:t>matter</a:t>
            </a:r>
            <a:r>
              <a:rPr lang="fr-CH" sz="1800" b="1" dirty="0">
                <a:solidFill>
                  <a:prstClr val="black"/>
                </a:solidFill>
                <a:latin typeface="+mn-lt"/>
              </a:rPr>
              <a:t> as «invisible </a:t>
            </a:r>
            <a:r>
              <a:rPr lang="fr-CH" sz="1800" b="1" dirty="0" err="1">
                <a:solidFill>
                  <a:prstClr val="black"/>
                </a:solidFill>
                <a:latin typeface="+mn-lt"/>
              </a:rPr>
              <a:t>decay</a:t>
            </a:r>
            <a:r>
              <a:rPr lang="fr-CH" sz="1800" b="1" dirty="0">
                <a:solidFill>
                  <a:prstClr val="black"/>
                </a:solidFill>
                <a:latin typeface="+mn-lt"/>
              </a:rPr>
              <a:t>» of H or Z  </a:t>
            </a:r>
            <a:r>
              <a:rPr lang="fr-CH" sz="1800" b="1" dirty="0" smtClean="0">
                <a:solidFill>
                  <a:prstClr val="black"/>
                </a:solidFill>
                <a:latin typeface="+mn-lt"/>
              </a:rPr>
              <a:t>or in LHC </a:t>
            </a:r>
            <a:r>
              <a:rPr lang="fr-CH" sz="1800" b="1" dirty="0" err="1" smtClean="0">
                <a:solidFill>
                  <a:prstClr val="black"/>
                </a:solidFill>
                <a:latin typeface="+mn-lt"/>
              </a:rPr>
              <a:t>loopholes</a:t>
            </a:r>
            <a:r>
              <a:rPr lang="fr-CH" sz="1800" b="1" dirty="0" smtClean="0">
                <a:solidFill>
                  <a:prstClr val="black"/>
                </a:solidFill>
                <a:latin typeface="+mn-lt"/>
              </a:rPr>
              <a:t>.  </a:t>
            </a:r>
            <a:endParaRPr lang="fr-CH" sz="1800" b="1" dirty="0">
              <a:solidFill>
                <a:prstClr val="black"/>
              </a:solidFill>
              <a:latin typeface="+mn-lt"/>
            </a:endParaRPr>
          </a:p>
          <a:p>
            <a:pPr eaLnBrk="0" fontAlgn="base" hangingPunct="0">
              <a:spcBef>
                <a:spcPct val="0"/>
              </a:spcBef>
              <a:spcAft>
                <a:spcPct val="0"/>
              </a:spcAft>
            </a:pPr>
            <a:endParaRPr lang="fr-CH" sz="1800" b="1" dirty="0">
              <a:solidFill>
                <a:prstClr val="black"/>
              </a:solidFill>
              <a:latin typeface="+mn-lt"/>
            </a:endParaRPr>
          </a:p>
          <a:p>
            <a:pPr eaLnBrk="0" fontAlgn="base" hangingPunct="0">
              <a:spcBef>
                <a:spcPct val="0"/>
              </a:spcBef>
              <a:spcAft>
                <a:spcPct val="0"/>
              </a:spcAft>
            </a:pPr>
            <a:r>
              <a:rPr lang="fr-CH" sz="1800" b="1" dirty="0">
                <a:solidFill>
                  <a:prstClr val="black"/>
                </a:solidFill>
                <a:latin typeface="+mn-lt"/>
              </a:rPr>
              <a:t>DISCOVER </a:t>
            </a:r>
            <a:r>
              <a:rPr lang="fr-CH" sz="1800" b="1" dirty="0" err="1">
                <a:solidFill>
                  <a:prstClr val="black"/>
                </a:solidFill>
                <a:latin typeface="+mn-lt"/>
              </a:rPr>
              <a:t>very</a:t>
            </a:r>
            <a:r>
              <a:rPr lang="fr-CH" sz="1800" b="1" dirty="0">
                <a:solidFill>
                  <a:prstClr val="black"/>
                </a:solidFill>
                <a:latin typeface="+mn-lt"/>
              </a:rPr>
              <a:t> </a:t>
            </a:r>
            <a:r>
              <a:rPr lang="fr-CH" sz="1800" b="1" dirty="0" err="1" smtClean="0">
                <a:solidFill>
                  <a:prstClr val="black"/>
                </a:solidFill>
                <a:latin typeface="+mn-lt"/>
              </a:rPr>
              <a:t>weakly</a:t>
            </a:r>
            <a:r>
              <a:rPr lang="fr-CH" sz="1800" b="1" dirty="0" smtClean="0">
                <a:solidFill>
                  <a:prstClr val="black"/>
                </a:solidFill>
                <a:latin typeface="+mn-lt"/>
              </a:rPr>
              <a:t> </a:t>
            </a:r>
            <a:r>
              <a:rPr lang="fr-CH" sz="1800" b="1" dirty="0" err="1">
                <a:solidFill>
                  <a:prstClr val="black"/>
                </a:solidFill>
                <a:latin typeface="+mn-lt"/>
              </a:rPr>
              <a:t>coupled</a:t>
            </a:r>
            <a:r>
              <a:rPr lang="fr-CH" sz="1800" b="1" dirty="0">
                <a:solidFill>
                  <a:prstClr val="black"/>
                </a:solidFill>
                <a:latin typeface="+mn-lt"/>
              </a:rPr>
              <a:t> </a:t>
            </a:r>
            <a:r>
              <a:rPr lang="fr-CH" sz="1800" b="1" dirty="0" err="1">
                <a:solidFill>
                  <a:prstClr val="black"/>
                </a:solidFill>
                <a:latin typeface="+mn-lt"/>
              </a:rPr>
              <a:t>particle</a:t>
            </a:r>
            <a:r>
              <a:rPr lang="fr-CH" sz="1800" b="1" dirty="0">
                <a:solidFill>
                  <a:prstClr val="black"/>
                </a:solidFill>
                <a:latin typeface="+mn-lt"/>
              </a:rPr>
              <a:t> in 5-100 </a:t>
            </a:r>
            <a:r>
              <a:rPr lang="fr-CH" sz="1800" b="1" dirty="0" err="1">
                <a:solidFill>
                  <a:prstClr val="black"/>
                </a:solidFill>
                <a:latin typeface="+mn-lt"/>
              </a:rPr>
              <a:t>GeV</a:t>
            </a:r>
            <a:r>
              <a:rPr lang="fr-CH" sz="1800" b="1" dirty="0">
                <a:solidFill>
                  <a:prstClr val="black"/>
                </a:solidFill>
                <a:latin typeface="+mn-lt"/>
              </a:rPr>
              <a:t> </a:t>
            </a:r>
            <a:r>
              <a:rPr lang="fr-CH" sz="1800" b="1" dirty="0" err="1">
                <a:solidFill>
                  <a:prstClr val="black"/>
                </a:solidFill>
                <a:latin typeface="+mn-lt"/>
              </a:rPr>
              <a:t>energy</a:t>
            </a:r>
            <a:r>
              <a:rPr lang="fr-CH" sz="1800" b="1" dirty="0">
                <a:solidFill>
                  <a:prstClr val="black"/>
                </a:solidFill>
                <a:latin typeface="+mn-lt"/>
              </a:rPr>
              <a:t> </a:t>
            </a:r>
            <a:r>
              <a:rPr lang="fr-CH" sz="1800" b="1" dirty="0" err="1">
                <a:solidFill>
                  <a:prstClr val="black"/>
                </a:solidFill>
                <a:latin typeface="+mn-lt"/>
              </a:rPr>
              <a:t>scale</a:t>
            </a:r>
            <a:r>
              <a:rPr lang="fr-CH" sz="1800" b="1" dirty="0">
                <a:solidFill>
                  <a:prstClr val="black"/>
                </a:solidFill>
                <a:latin typeface="+mn-lt"/>
              </a:rPr>
              <a:t> </a:t>
            </a:r>
          </a:p>
          <a:p>
            <a:pPr eaLnBrk="0" fontAlgn="base" hangingPunct="0">
              <a:spcBef>
                <a:spcPct val="0"/>
              </a:spcBef>
              <a:spcAft>
                <a:spcPct val="0"/>
              </a:spcAft>
            </a:pPr>
            <a:r>
              <a:rPr lang="fr-CH" sz="1800" b="1" dirty="0">
                <a:solidFill>
                  <a:prstClr val="black"/>
                </a:solidFill>
                <a:latin typeface="+mn-lt"/>
              </a:rPr>
              <a:t>                   </a:t>
            </a:r>
            <a:r>
              <a:rPr lang="fr-CH" sz="1800" b="1" dirty="0" err="1">
                <a:solidFill>
                  <a:prstClr val="black"/>
                </a:solidFill>
                <a:latin typeface="+mn-lt"/>
              </a:rPr>
              <a:t>such</a:t>
            </a:r>
            <a:r>
              <a:rPr lang="fr-CH" sz="1800" b="1" dirty="0">
                <a:solidFill>
                  <a:prstClr val="black"/>
                </a:solidFill>
                <a:latin typeface="+mn-lt"/>
              </a:rPr>
              <a:t> as: Right-</a:t>
            </a:r>
            <a:r>
              <a:rPr lang="fr-CH" sz="1800" b="1" dirty="0" err="1">
                <a:solidFill>
                  <a:prstClr val="black"/>
                </a:solidFill>
                <a:latin typeface="+mn-lt"/>
              </a:rPr>
              <a:t>Handed</a:t>
            </a:r>
            <a:r>
              <a:rPr lang="fr-CH" sz="1800" b="1" dirty="0">
                <a:solidFill>
                  <a:prstClr val="black"/>
                </a:solidFill>
                <a:latin typeface="+mn-lt"/>
              </a:rPr>
              <a:t> neutrinos,  </a:t>
            </a:r>
            <a:r>
              <a:rPr lang="fr-CH" sz="1800" b="1" dirty="0" err="1">
                <a:solidFill>
                  <a:prstClr val="black"/>
                </a:solidFill>
                <a:latin typeface="+mn-lt"/>
              </a:rPr>
              <a:t>Dark</a:t>
            </a:r>
            <a:r>
              <a:rPr lang="fr-CH" sz="1800" b="1" dirty="0">
                <a:solidFill>
                  <a:prstClr val="black"/>
                </a:solidFill>
                <a:latin typeface="+mn-lt"/>
              </a:rPr>
              <a:t> Photons etc</a:t>
            </a:r>
            <a:r>
              <a:rPr lang="fr-CH" sz="1800" b="1" dirty="0" smtClean="0">
                <a:solidFill>
                  <a:prstClr val="black"/>
                </a:solidFill>
                <a:latin typeface="+mn-lt"/>
              </a:rPr>
              <a:t>…</a:t>
            </a:r>
          </a:p>
          <a:p>
            <a:pPr eaLnBrk="0" fontAlgn="base" hangingPunct="0">
              <a:spcBef>
                <a:spcPct val="0"/>
              </a:spcBef>
              <a:spcAft>
                <a:spcPct val="0"/>
              </a:spcAft>
            </a:pPr>
            <a:endParaRPr lang="fr-CH" sz="1800" b="1" dirty="0">
              <a:solidFill>
                <a:prstClr val="black"/>
              </a:solidFill>
              <a:latin typeface="+mn-lt"/>
            </a:endParaRPr>
          </a:p>
          <a:p>
            <a:pPr eaLnBrk="0" fontAlgn="base" hangingPunct="0">
              <a:spcBef>
                <a:spcPct val="0"/>
              </a:spcBef>
              <a:spcAft>
                <a:spcPct val="0"/>
              </a:spcAft>
            </a:pPr>
            <a:r>
              <a:rPr lang="fr-CH" sz="1800" b="1" dirty="0" smtClean="0">
                <a:solidFill>
                  <a:prstClr val="black"/>
                </a:solidFill>
                <a:latin typeface="+mn-lt"/>
              </a:rPr>
              <a:t>+ an </a:t>
            </a:r>
            <a:r>
              <a:rPr lang="fr-CH" sz="1800" b="1" dirty="0" err="1" smtClean="0">
                <a:solidFill>
                  <a:prstClr val="black"/>
                </a:solidFill>
                <a:latin typeface="+mn-lt"/>
              </a:rPr>
              <a:t>enormous</a:t>
            </a:r>
            <a:r>
              <a:rPr lang="fr-CH" sz="1800" b="1" dirty="0" smtClean="0">
                <a:solidFill>
                  <a:prstClr val="black"/>
                </a:solidFill>
                <a:latin typeface="+mn-lt"/>
              </a:rPr>
              <a:t> </a:t>
            </a:r>
            <a:r>
              <a:rPr lang="fr-CH" sz="1800" b="1" dirty="0" err="1" smtClean="0">
                <a:solidFill>
                  <a:prstClr val="black"/>
                </a:solidFill>
                <a:latin typeface="+mn-lt"/>
              </a:rPr>
              <a:t>amount</a:t>
            </a:r>
            <a:r>
              <a:rPr lang="fr-CH" sz="1800" b="1" dirty="0" smtClean="0">
                <a:solidFill>
                  <a:prstClr val="black"/>
                </a:solidFill>
                <a:latin typeface="+mn-lt"/>
              </a:rPr>
              <a:t> of clean, </a:t>
            </a:r>
            <a:r>
              <a:rPr lang="fr-CH" sz="1800" b="1" dirty="0" err="1" smtClean="0">
                <a:solidFill>
                  <a:prstClr val="black"/>
                </a:solidFill>
                <a:latin typeface="+mn-lt"/>
              </a:rPr>
              <a:t>unambiguous</a:t>
            </a:r>
            <a:r>
              <a:rPr lang="fr-CH" sz="1800" b="1" dirty="0" smtClean="0">
                <a:solidFill>
                  <a:prstClr val="black"/>
                </a:solidFill>
                <a:latin typeface="+mn-lt"/>
              </a:rPr>
              <a:t> </a:t>
            </a:r>
            <a:r>
              <a:rPr lang="fr-CH" sz="1800" b="1" dirty="0" err="1" smtClean="0">
                <a:solidFill>
                  <a:prstClr val="black"/>
                </a:solidFill>
                <a:latin typeface="+mn-lt"/>
              </a:rPr>
              <a:t>work</a:t>
            </a:r>
            <a:r>
              <a:rPr lang="fr-CH" sz="1800" b="1" dirty="0" smtClean="0">
                <a:solidFill>
                  <a:prstClr val="black"/>
                </a:solidFill>
                <a:latin typeface="+mn-lt"/>
              </a:rPr>
              <a:t> on QCD etc…. </a:t>
            </a:r>
          </a:p>
          <a:p>
            <a:pPr eaLnBrk="0" fontAlgn="base" hangingPunct="0">
              <a:spcBef>
                <a:spcPct val="0"/>
              </a:spcBef>
              <a:spcAft>
                <a:spcPct val="0"/>
              </a:spcAft>
            </a:pPr>
            <a:endParaRPr lang="fr-CH" sz="1800" b="1" dirty="0">
              <a:solidFill>
                <a:prstClr val="black"/>
              </a:solidFill>
              <a:latin typeface="+mn-lt"/>
            </a:endParaRPr>
          </a:p>
          <a:p>
            <a:pPr eaLnBrk="0" fontAlgn="base" hangingPunct="0">
              <a:spcBef>
                <a:spcPct val="0"/>
              </a:spcBef>
              <a:spcAft>
                <a:spcPct val="0"/>
              </a:spcAft>
            </a:pPr>
            <a:r>
              <a:rPr lang="fr-CH" sz="1800" b="1" dirty="0" smtClean="0">
                <a:solidFill>
                  <a:prstClr val="black"/>
                </a:solidFill>
                <a:latin typeface="+mn-lt"/>
              </a:rPr>
              <a:t>NB the «Z </a:t>
            </a:r>
            <a:r>
              <a:rPr lang="fr-CH" sz="1800" b="1" dirty="0" err="1" smtClean="0">
                <a:solidFill>
                  <a:prstClr val="black"/>
                </a:solidFill>
                <a:latin typeface="+mn-lt"/>
              </a:rPr>
              <a:t>factory</a:t>
            </a:r>
            <a:r>
              <a:rPr lang="fr-CH" sz="1800" b="1" dirty="0" smtClean="0">
                <a:solidFill>
                  <a:prstClr val="black"/>
                </a:solidFill>
                <a:latin typeface="+mn-lt"/>
              </a:rPr>
              <a:t>» </a:t>
            </a:r>
            <a:r>
              <a:rPr lang="fr-CH" sz="1800" b="1" dirty="0" err="1" smtClean="0">
                <a:solidFill>
                  <a:prstClr val="black"/>
                </a:solidFill>
                <a:latin typeface="+mn-lt"/>
              </a:rPr>
              <a:t>plays</a:t>
            </a:r>
            <a:r>
              <a:rPr lang="fr-CH" sz="1800" b="1" dirty="0" smtClean="0">
                <a:solidFill>
                  <a:prstClr val="black"/>
                </a:solidFill>
                <a:latin typeface="+mn-lt"/>
              </a:rPr>
              <a:t> an important </a:t>
            </a:r>
            <a:r>
              <a:rPr lang="fr-CH" sz="1800" b="1" dirty="0" err="1" smtClean="0">
                <a:solidFill>
                  <a:prstClr val="black"/>
                </a:solidFill>
                <a:latin typeface="+mn-lt"/>
              </a:rPr>
              <a:t>role</a:t>
            </a:r>
            <a:r>
              <a:rPr lang="fr-CH" sz="1800" b="1" dirty="0" smtClean="0">
                <a:solidFill>
                  <a:prstClr val="black"/>
                </a:solidFill>
                <a:latin typeface="+mn-lt"/>
              </a:rPr>
              <a:t> in the ‘</a:t>
            </a:r>
            <a:r>
              <a:rPr lang="fr-CH" sz="1800" b="1" dirty="0" err="1" smtClean="0">
                <a:solidFill>
                  <a:prstClr val="black"/>
                </a:solidFill>
                <a:latin typeface="+mn-lt"/>
              </a:rPr>
              <a:t>discovery</a:t>
            </a:r>
            <a:r>
              <a:rPr lang="fr-CH" sz="1800" b="1" dirty="0" smtClean="0">
                <a:solidFill>
                  <a:prstClr val="black"/>
                </a:solidFill>
                <a:latin typeface="+mn-lt"/>
              </a:rPr>
              <a:t> </a:t>
            </a:r>
            <a:r>
              <a:rPr lang="fr-CH" sz="1800" b="1" dirty="0" err="1" smtClean="0">
                <a:solidFill>
                  <a:prstClr val="black"/>
                </a:solidFill>
                <a:latin typeface="+mn-lt"/>
              </a:rPr>
              <a:t>potential</a:t>
            </a:r>
            <a:r>
              <a:rPr lang="fr-CH" sz="1800" b="1" dirty="0" smtClean="0">
                <a:solidFill>
                  <a:prstClr val="black"/>
                </a:solidFill>
                <a:latin typeface="+mn-lt"/>
              </a:rPr>
              <a:t>’</a:t>
            </a:r>
          </a:p>
          <a:p>
            <a:pPr eaLnBrk="0" fontAlgn="base" hangingPunct="0">
              <a:spcBef>
                <a:spcPct val="0"/>
              </a:spcBef>
              <a:spcAft>
                <a:spcPct val="0"/>
              </a:spcAft>
            </a:pPr>
            <a:r>
              <a:rPr lang="fr-CH" sz="1800" b="1" dirty="0">
                <a:solidFill>
                  <a:prstClr val="black"/>
                </a:solidFill>
                <a:latin typeface="+mn-lt"/>
              </a:rPr>
              <a:t> </a:t>
            </a:r>
            <a:r>
              <a:rPr lang="fr-CH" sz="1800" b="1" dirty="0" smtClean="0">
                <a:solidFill>
                  <a:prstClr val="black"/>
                </a:solidFill>
                <a:latin typeface="+mn-lt"/>
              </a:rPr>
              <a:t>                                  </a:t>
            </a:r>
          </a:p>
          <a:p>
            <a:pPr eaLnBrk="0" fontAlgn="base" hangingPunct="0">
              <a:spcBef>
                <a:spcPct val="0"/>
              </a:spcBef>
              <a:spcAft>
                <a:spcPct val="0"/>
              </a:spcAft>
            </a:pPr>
            <a:r>
              <a:rPr lang="fr-CH" sz="1800" b="1" dirty="0" smtClean="0">
                <a:solidFill>
                  <a:prstClr val="black"/>
                </a:solidFill>
                <a:latin typeface="+mn-lt"/>
              </a:rPr>
              <a:t> </a:t>
            </a:r>
            <a:r>
              <a:rPr lang="en-GB" sz="1800" dirty="0">
                <a:latin typeface="+mn-lt"/>
              </a:rPr>
              <a:t>“First Look at the Physics Case of TLEP”, JHEP 1401 (2014) </a:t>
            </a:r>
            <a:r>
              <a:rPr lang="en-GB" sz="1800" dirty="0" smtClean="0">
                <a:latin typeface="+mn-lt"/>
              </a:rPr>
              <a:t>164</a:t>
            </a:r>
            <a:r>
              <a:rPr lang="fr-CH" sz="1800" b="1" dirty="0" smtClean="0">
                <a:solidFill>
                  <a:prstClr val="black"/>
                </a:solidFill>
                <a:latin typeface="+mn-lt"/>
              </a:rPr>
              <a:t>,  </a:t>
            </a:r>
          </a:p>
          <a:p>
            <a:pPr eaLnBrk="0" fontAlgn="base" hangingPunct="0">
              <a:spcBef>
                <a:spcPct val="0"/>
              </a:spcBef>
              <a:spcAft>
                <a:spcPct val="0"/>
              </a:spcAft>
            </a:pPr>
            <a:endParaRPr lang="fr-CH" b="1" dirty="0" smtClean="0">
              <a:solidFill>
                <a:prstClr val="black"/>
              </a:solidFill>
            </a:endParaRPr>
          </a:p>
          <a:p>
            <a:pPr eaLnBrk="0" fontAlgn="base" hangingPunct="0">
              <a:spcBef>
                <a:spcPct val="0"/>
              </a:spcBef>
              <a:spcAft>
                <a:spcPct val="0"/>
              </a:spcAft>
            </a:pPr>
            <a:r>
              <a:rPr lang="fr-CH" b="1" dirty="0">
                <a:solidFill>
                  <a:prstClr val="black"/>
                </a:solidFill>
              </a:rPr>
              <a:t> </a:t>
            </a:r>
            <a:r>
              <a:rPr lang="fr-CH" b="1" dirty="0" smtClean="0">
                <a:solidFill>
                  <a:prstClr val="black"/>
                </a:solidFill>
              </a:rPr>
              <a:t>                                       </a:t>
            </a:r>
            <a:endParaRPr lang="fr-CH" b="1" dirty="0">
              <a:solidFill>
                <a:prstClr val="black"/>
              </a:solidFill>
            </a:endParaRPr>
          </a:p>
        </p:txBody>
      </p:sp>
    </p:spTree>
    <p:extLst>
      <p:ext uri="{BB962C8B-B14F-4D97-AF65-F5344CB8AC3E}">
        <p14:creationId xmlns:p14="http://schemas.microsoft.com/office/powerpoint/2010/main" val="4034974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6AF4D5-876C-450A-9D86-B4321223089E}" type="datetime1">
              <a:rPr lang="fr-CH" smtClean="0">
                <a:solidFill>
                  <a:prstClr val="black">
                    <a:tint val="75000"/>
                  </a:prstClr>
                </a:solidFill>
              </a:rPr>
              <a:t>07.06.2018</a:t>
            </a:fld>
            <a:endParaRPr lang="en-GB" dirty="0">
              <a:solidFill>
                <a:prstClr val="black">
                  <a:tint val="75000"/>
                </a:prstClr>
              </a:solidFill>
            </a:endParaRPr>
          </a:p>
        </p:txBody>
      </p:sp>
      <p:sp>
        <p:nvSpPr>
          <p:cNvPr id="4" name="TextBox 3"/>
          <p:cNvSpPr txBox="1"/>
          <p:nvPr/>
        </p:nvSpPr>
        <p:spPr>
          <a:xfrm>
            <a:off x="520838" y="5034124"/>
            <a:ext cx="8281306" cy="1323439"/>
          </a:xfrm>
          <a:prstGeom prst="rect">
            <a:avLst/>
          </a:prstGeom>
          <a:solidFill>
            <a:srgbClr val="FFFF00"/>
          </a:solidFill>
        </p:spPr>
        <p:txBody>
          <a:bodyPr wrap="none" rtlCol="0">
            <a:spAutoFit/>
          </a:bodyPr>
          <a:lstStyle/>
          <a:p>
            <a:r>
              <a:rPr lang="fr-CH" sz="2000" dirty="0" err="1" smtClean="0">
                <a:latin typeface="+mj-lt"/>
              </a:rPr>
              <a:t>Overlap</a:t>
            </a:r>
            <a:r>
              <a:rPr lang="fr-CH" sz="2000" dirty="0" smtClean="0">
                <a:latin typeface="+mj-lt"/>
              </a:rPr>
              <a:t> in </a:t>
            </a:r>
            <a:r>
              <a:rPr lang="fr-CH" sz="2000" dirty="0" err="1" smtClean="0">
                <a:latin typeface="+mj-lt"/>
              </a:rPr>
              <a:t>Higgs</a:t>
            </a:r>
            <a:r>
              <a:rPr lang="fr-CH" sz="2000" dirty="0" smtClean="0">
                <a:latin typeface="+mj-lt"/>
              </a:rPr>
              <a:t>/top </a:t>
            </a:r>
            <a:r>
              <a:rPr lang="fr-CH" sz="2000" dirty="0" err="1" smtClean="0">
                <a:latin typeface="+mj-lt"/>
              </a:rPr>
              <a:t>region</a:t>
            </a:r>
            <a:r>
              <a:rPr lang="fr-CH" sz="2000" dirty="0" smtClean="0">
                <a:latin typeface="+mj-lt"/>
              </a:rPr>
              <a:t>, but </a:t>
            </a:r>
            <a:r>
              <a:rPr lang="fr-CH" sz="2000" dirty="0" err="1" smtClean="0">
                <a:latin typeface="+mj-lt"/>
              </a:rPr>
              <a:t>differences</a:t>
            </a:r>
            <a:r>
              <a:rPr lang="fr-CH" sz="2000" dirty="0" smtClean="0">
                <a:latin typeface="+mj-lt"/>
              </a:rPr>
              <a:t> and </a:t>
            </a:r>
            <a:r>
              <a:rPr lang="fr-CH" sz="2000" dirty="0" err="1" smtClean="0">
                <a:latin typeface="+mj-lt"/>
              </a:rPr>
              <a:t>complementarities</a:t>
            </a:r>
            <a:endParaRPr lang="fr-CH" sz="2000" dirty="0" smtClean="0">
              <a:latin typeface="+mj-lt"/>
            </a:endParaRPr>
          </a:p>
          <a:p>
            <a:r>
              <a:rPr lang="fr-CH" sz="2000" dirty="0" err="1" smtClean="0">
                <a:latin typeface="+mj-lt"/>
              </a:rPr>
              <a:t>between</a:t>
            </a:r>
            <a:r>
              <a:rPr lang="fr-CH" sz="2000" dirty="0" smtClean="0">
                <a:latin typeface="+mj-lt"/>
              </a:rPr>
              <a:t> </a:t>
            </a:r>
            <a:r>
              <a:rPr lang="fr-CH" sz="2000" dirty="0" err="1" smtClean="0">
                <a:latin typeface="+mj-lt"/>
              </a:rPr>
              <a:t>linear</a:t>
            </a:r>
            <a:r>
              <a:rPr lang="fr-CH" sz="2000" dirty="0" smtClean="0">
                <a:latin typeface="+mj-lt"/>
              </a:rPr>
              <a:t> and </a:t>
            </a:r>
            <a:r>
              <a:rPr lang="fr-CH" sz="2000" dirty="0" err="1" smtClean="0">
                <a:latin typeface="+mj-lt"/>
              </a:rPr>
              <a:t>circular</a:t>
            </a:r>
            <a:r>
              <a:rPr lang="fr-CH" sz="2000" dirty="0" smtClean="0">
                <a:latin typeface="+mj-lt"/>
              </a:rPr>
              <a:t> machines: </a:t>
            </a:r>
          </a:p>
          <a:p>
            <a:r>
              <a:rPr lang="fr-CH" sz="2000" dirty="0" err="1" smtClean="0">
                <a:latin typeface="+mj-lt"/>
              </a:rPr>
              <a:t>Circ</a:t>
            </a:r>
            <a:r>
              <a:rPr lang="fr-CH" sz="2000" dirty="0" smtClean="0">
                <a:latin typeface="+mj-lt"/>
              </a:rPr>
              <a:t>: High </a:t>
            </a:r>
            <a:r>
              <a:rPr lang="fr-CH" sz="2000" dirty="0" err="1" smtClean="0">
                <a:latin typeface="+mj-lt"/>
              </a:rPr>
              <a:t>luminosity</a:t>
            </a:r>
            <a:r>
              <a:rPr lang="fr-CH" sz="2000" dirty="0" smtClean="0">
                <a:latin typeface="+mj-lt"/>
              </a:rPr>
              <a:t>, </a:t>
            </a:r>
            <a:r>
              <a:rPr lang="fr-CH" sz="2000" dirty="0" err="1" smtClean="0">
                <a:latin typeface="+mj-lt"/>
              </a:rPr>
              <a:t>experimental</a:t>
            </a:r>
            <a:r>
              <a:rPr lang="fr-CH" sz="2000" dirty="0" smtClean="0">
                <a:latin typeface="+mj-lt"/>
              </a:rPr>
              <a:t> </a:t>
            </a:r>
            <a:r>
              <a:rPr lang="fr-CH" sz="2000" dirty="0" err="1" smtClean="0">
                <a:latin typeface="+mj-lt"/>
              </a:rPr>
              <a:t>environment</a:t>
            </a:r>
            <a:r>
              <a:rPr lang="fr-CH" sz="2000" dirty="0" smtClean="0">
                <a:latin typeface="+mj-lt"/>
              </a:rPr>
              <a:t> (up to 4 IP), E</a:t>
            </a:r>
            <a:r>
              <a:rPr lang="fr-CH" sz="2000" baseline="-25000" dirty="0" smtClean="0">
                <a:latin typeface="+mj-lt"/>
              </a:rPr>
              <a:t>CM</a:t>
            </a:r>
            <a:r>
              <a:rPr lang="fr-CH" sz="2000" dirty="0" smtClean="0">
                <a:latin typeface="+mj-lt"/>
              </a:rPr>
              <a:t> calibration </a:t>
            </a:r>
          </a:p>
          <a:p>
            <a:r>
              <a:rPr lang="fr-CH" sz="2000" dirty="0" err="1" smtClean="0">
                <a:latin typeface="+mj-lt"/>
              </a:rPr>
              <a:t>Linear</a:t>
            </a:r>
            <a:r>
              <a:rPr lang="fr-CH" sz="2000" dirty="0" smtClean="0">
                <a:latin typeface="+mj-lt"/>
              </a:rPr>
              <a:t>:  </a:t>
            </a:r>
            <a:r>
              <a:rPr lang="fr-CH" sz="2000" dirty="0" err="1" smtClean="0">
                <a:latin typeface="+mj-lt"/>
              </a:rPr>
              <a:t>higher</a:t>
            </a:r>
            <a:r>
              <a:rPr lang="fr-CH" sz="2000" dirty="0" smtClean="0">
                <a:latin typeface="+mj-lt"/>
              </a:rPr>
              <a:t> </a:t>
            </a:r>
            <a:r>
              <a:rPr lang="fr-CH" sz="2000" dirty="0" err="1" smtClean="0">
                <a:latin typeface="+mj-lt"/>
              </a:rPr>
              <a:t>energy</a:t>
            </a:r>
            <a:r>
              <a:rPr lang="fr-CH" sz="2000" dirty="0" smtClean="0">
                <a:latin typeface="+mj-lt"/>
              </a:rPr>
              <a:t> </a:t>
            </a:r>
            <a:r>
              <a:rPr lang="fr-CH" sz="2000" dirty="0" err="1" smtClean="0">
                <a:latin typeface="+mj-lt"/>
              </a:rPr>
              <a:t>reach</a:t>
            </a:r>
            <a:r>
              <a:rPr lang="fr-CH" sz="2000" dirty="0" smtClean="0">
                <a:latin typeface="+mj-lt"/>
              </a:rPr>
              <a:t>, longitudinal </a:t>
            </a:r>
            <a:r>
              <a:rPr lang="fr-CH" sz="2000" dirty="0" err="1" smtClean="0">
                <a:latin typeface="+mj-lt"/>
              </a:rPr>
              <a:t>beam</a:t>
            </a:r>
            <a:r>
              <a:rPr lang="fr-CH" sz="2000" dirty="0" smtClean="0">
                <a:latin typeface="+mj-lt"/>
              </a:rPr>
              <a:t> </a:t>
            </a:r>
            <a:r>
              <a:rPr lang="fr-CH" sz="2000" dirty="0" err="1" smtClean="0">
                <a:latin typeface="+mj-lt"/>
              </a:rPr>
              <a:t>polarization</a:t>
            </a:r>
            <a:endParaRPr lang="en-US" sz="2000" dirty="0" smtClean="0">
              <a:latin typeface="+mj-lt"/>
            </a:endParaRPr>
          </a:p>
        </p:txBody>
      </p:sp>
      <p:sp>
        <p:nvSpPr>
          <p:cNvPr id="2" name="Slide Number Placeholder 1"/>
          <p:cNvSpPr>
            <a:spLocks noGrp="1"/>
          </p:cNvSpPr>
          <p:nvPr>
            <p:ph type="sldNum" sz="quarter" idx="12"/>
          </p:nvPr>
        </p:nvSpPr>
        <p:spPr/>
        <p:txBody>
          <a:bodyPr/>
          <a:lstStyle/>
          <a:p>
            <a:fld id="{EE4CBECB-E6B9-4CF2-ABF0-89C6B79D862F}" type="slidenum">
              <a:rPr lang="en-GB" smtClean="0">
                <a:solidFill>
                  <a:prstClr val="black">
                    <a:tint val="75000"/>
                  </a:prstClr>
                </a:solidFill>
              </a:rPr>
              <a:pPr/>
              <a:t>35</a:t>
            </a:fld>
            <a:endParaRPr lang="en-GB">
              <a:solidFill>
                <a:prstClr val="black">
                  <a:tint val="75000"/>
                </a:prstClr>
              </a:solidFill>
            </a:endParaRPr>
          </a:p>
        </p:txBody>
      </p:sp>
      <p:pic>
        <p:nvPicPr>
          <p:cNvPr id="16" name="Picture 15" descr="NewestBase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768205"/>
            <a:ext cx="6912768" cy="4219909"/>
          </a:xfrm>
          <a:prstGeom prst="rect">
            <a:avLst/>
          </a:prstGeom>
        </p:spPr>
      </p:pic>
      <p:sp>
        <p:nvSpPr>
          <p:cNvPr id="17" name="TextBox 16"/>
          <p:cNvSpPr txBox="1"/>
          <p:nvPr/>
        </p:nvSpPr>
        <p:spPr>
          <a:xfrm>
            <a:off x="4139952" y="-828"/>
            <a:ext cx="2538900" cy="584775"/>
          </a:xfrm>
          <a:prstGeom prst="rect">
            <a:avLst/>
          </a:prstGeom>
          <a:solidFill>
            <a:srgbClr val="FFFF00"/>
          </a:solidFill>
          <a:ln w="28575">
            <a:solidFill>
              <a:srgbClr val="FFC000"/>
            </a:solidFill>
          </a:ln>
        </p:spPr>
        <p:txBody>
          <a:bodyPr wrap="none" rtlCol="0">
            <a:spAutoFit/>
          </a:bodyPr>
          <a:lstStyle/>
          <a:p>
            <a:pPr eaLnBrk="1" fontAlgn="auto" hangingPunct="1">
              <a:spcBef>
                <a:spcPts val="0"/>
              </a:spcBef>
              <a:spcAft>
                <a:spcPts val="0"/>
              </a:spcAft>
            </a:pPr>
            <a:r>
              <a:rPr lang="fr-CH" sz="3200" dirty="0" err="1" smtClean="0">
                <a:solidFill>
                  <a:prstClr val="black"/>
                </a:solidFill>
                <a:latin typeface="Calibri"/>
              </a:rPr>
              <a:t>e+e</a:t>
            </a:r>
            <a:r>
              <a:rPr lang="fr-CH" sz="3200" dirty="0" smtClean="0">
                <a:solidFill>
                  <a:prstClr val="black"/>
                </a:solidFill>
                <a:latin typeface="Calibri"/>
              </a:rPr>
              <a:t>-  </a:t>
            </a:r>
            <a:r>
              <a:rPr lang="fr-CH" sz="3200" dirty="0" err="1" smtClean="0">
                <a:solidFill>
                  <a:prstClr val="black"/>
                </a:solidFill>
                <a:latin typeface="Calibri"/>
              </a:rPr>
              <a:t>colliders</a:t>
            </a:r>
            <a:endParaRPr lang="en-GB" sz="3200" dirty="0">
              <a:solidFill>
                <a:prstClr val="black"/>
              </a:solidFill>
              <a:latin typeface="Calibri"/>
            </a:endParaRPr>
          </a:p>
        </p:txBody>
      </p:sp>
      <p:sp>
        <p:nvSpPr>
          <p:cNvPr id="18" name="TextBox 17"/>
          <p:cNvSpPr txBox="1"/>
          <p:nvPr/>
        </p:nvSpPr>
        <p:spPr>
          <a:xfrm>
            <a:off x="2691309" y="1363574"/>
            <a:ext cx="1011815" cy="369332"/>
          </a:xfrm>
          <a:prstGeom prst="rect">
            <a:avLst/>
          </a:prstGeom>
          <a:solidFill>
            <a:srgbClr val="FFC000"/>
          </a:solidFill>
        </p:spPr>
        <p:txBody>
          <a:bodyPr wrap="none" rtlCol="0">
            <a:spAutoFit/>
          </a:bodyPr>
          <a:lstStyle/>
          <a:p>
            <a:pPr eaLnBrk="1" fontAlgn="auto" hangingPunct="1">
              <a:spcBef>
                <a:spcPts val="0"/>
              </a:spcBef>
              <a:spcAft>
                <a:spcPts val="0"/>
              </a:spcAft>
            </a:pPr>
            <a:r>
              <a:rPr lang="fr-CH" sz="1800" dirty="0" smtClean="0">
                <a:solidFill>
                  <a:prstClr val="black"/>
                </a:solidFill>
                <a:latin typeface="Calibri"/>
              </a:rPr>
              <a:t>LEPx10</a:t>
            </a:r>
            <a:r>
              <a:rPr lang="fr-CH" sz="1800" baseline="30000" dirty="0" smtClean="0">
                <a:solidFill>
                  <a:prstClr val="black"/>
                </a:solidFill>
                <a:latin typeface="Calibri"/>
              </a:rPr>
              <a:t>5</a:t>
            </a:r>
            <a:r>
              <a:rPr lang="fr-CH" sz="1800" dirty="0" smtClean="0">
                <a:solidFill>
                  <a:prstClr val="black"/>
                </a:solidFill>
                <a:latin typeface="Calibri"/>
              </a:rPr>
              <a:t>!</a:t>
            </a:r>
            <a:endParaRPr lang="en-GB" sz="1800" dirty="0">
              <a:solidFill>
                <a:prstClr val="black"/>
              </a:solidFill>
              <a:latin typeface="Calibri"/>
            </a:endParaRPr>
          </a:p>
        </p:txBody>
      </p:sp>
      <p:sp>
        <p:nvSpPr>
          <p:cNvPr id="19" name="TextBox 18"/>
          <p:cNvSpPr txBox="1"/>
          <p:nvPr/>
        </p:nvSpPr>
        <p:spPr>
          <a:xfrm>
            <a:off x="1949945" y="504056"/>
            <a:ext cx="2056910" cy="369332"/>
          </a:xfrm>
          <a:prstGeom prst="rect">
            <a:avLst/>
          </a:prstGeom>
          <a:noFill/>
        </p:spPr>
        <p:txBody>
          <a:bodyPr wrap="none" rtlCol="0">
            <a:spAutoFit/>
          </a:bodyPr>
          <a:lstStyle/>
          <a:p>
            <a:pPr eaLnBrk="1" fontAlgn="auto" hangingPunct="1">
              <a:spcBef>
                <a:spcPts val="0"/>
              </a:spcBef>
              <a:spcAft>
                <a:spcPts val="0"/>
              </a:spcAft>
            </a:pPr>
            <a:r>
              <a:rPr lang="fr-CH" sz="1800" b="0" dirty="0" smtClean="0">
                <a:solidFill>
                  <a:prstClr val="black"/>
                </a:solidFill>
                <a:latin typeface="Calibri"/>
              </a:rPr>
              <a:t>Z       WW    HZ     tt </a:t>
            </a:r>
            <a:endParaRPr lang="en-GB" sz="1800" b="0" dirty="0">
              <a:solidFill>
                <a:prstClr val="black"/>
              </a:solidFill>
              <a:latin typeface="Calibri"/>
            </a:endParaRPr>
          </a:p>
        </p:txBody>
      </p:sp>
      <p:cxnSp>
        <p:nvCxnSpPr>
          <p:cNvPr id="20" name="Straight Arrow Connector 19"/>
          <p:cNvCxnSpPr/>
          <p:nvPr/>
        </p:nvCxnSpPr>
        <p:spPr>
          <a:xfrm>
            <a:off x="2081747" y="801380"/>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01827" y="778871"/>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05883" y="795639"/>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737931" y="780712"/>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895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NewestBase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768205"/>
            <a:ext cx="6912768" cy="4219909"/>
          </a:xfrm>
          <a:prstGeom prst="rect">
            <a:avLst/>
          </a:prstGeom>
        </p:spPr>
      </p:pic>
      <p:sp>
        <p:nvSpPr>
          <p:cNvPr id="5" name="TextBox 4"/>
          <p:cNvSpPr txBox="1"/>
          <p:nvPr/>
        </p:nvSpPr>
        <p:spPr>
          <a:xfrm>
            <a:off x="4139952" y="-828"/>
            <a:ext cx="1341649" cy="584775"/>
          </a:xfrm>
          <a:prstGeom prst="rect">
            <a:avLst/>
          </a:prstGeom>
          <a:solidFill>
            <a:srgbClr val="FFFF00"/>
          </a:solidFill>
          <a:ln w="28575">
            <a:solidFill>
              <a:srgbClr val="FFC000"/>
            </a:solidFill>
          </a:ln>
        </p:spPr>
        <p:txBody>
          <a:bodyPr wrap="none" rtlCol="0">
            <a:spAutoFit/>
          </a:bodyPr>
          <a:lstStyle/>
          <a:p>
            <a:pPr eaLnBrk="1" fontAlgn="auto" hangingPunct="1">
              <a:spcBef>
                <a:spcPts val="0"/>
              </a:spcBef>
              <a:spcAft>
                <a:spcPts val="0"/>
              </a:spcAft>
            </a:pPr>
            <a:r>
              <a:rPr lang="fr-CH" sz="3200" dirty="0" smtClean="0">
                <a:solidFill>
                  <a:prstClr val="black"/>
                </a:solidFill>
                <a:latin typeface="Calibri"/>
              </a:rPr>
              <a:t>FCC-</a:t>
            </a:r>
            <a:r>
              <a:rPr lang="fr-CH" sz="3200" dirty="0" err="1" smtClean="0">
                <a:solidFill>
                  <a:prstClr val="black"/>
                </a:solidFill>
                <a:latin typeface="Calibri"/>
              </a:rPr>
              <a:t>ee</a:t>
            </a:r>
            <a:endParaRPr lang="en-GB" sz="3200" dirty="0">
              <a:solidFill>
                <a:prstClr val="black"/>
              </a:solidFill>
              <a:latin typeface="Calibri"/>
            </a:endParaRPr>
          </a:p>
        </p:txBody>
      </p:sp>
      <p:sp>
        <p:nvSpPr>
          <p:cNvPr id="12" name="TextBox 11"/>
          <p:cNvSpPr txBox="1"/>
          <p:nvPr/>
        </p:nvSpPr>
        <p:spPr>
          <a:xfrm>
            <a:off x="2521181" y="1374207"/>
            <a:ext cx="1011815" cy="369332"/>
          </a:xfrm>
          <a:prstGeom prst="rect">
            <a:avLst/>
          </a:prstGeom>
          <a:solidFill>
            <a:srgbClr val="FFC000"/>
          </a:solidFill>
        </p:spPr>
        <p:txBody>
          <a:bodyPr wrap="none" rtlCol="0">
            <a:spAutoFit/>
          </a:bodyPr>
          <a:lstStyle/>
          <a:p>
            <a:pPr eaLnBrk="1" fontAlgn="auto" hangingPunct="1">
              <a:spcBef>
                <a:spcPts val="0"/>
              </a:spcBef>
              <a:spcAft>
                <a:spcPts val="0"/>
              </a:spcAft>
            </a:pPr>
            <a:r>
              <a:rPr lang="fr-CH" sz="1800" dirty="0" smtClean="0">
                <a:solidFill>
                  <a:prstClr val="black"/>
                </a:solidFill>
                <a:latin typeface="Calibri"/>
              </a:rPr>
              <a:t>LEPx10</a:t>
            </a:r>
            <a:r>
              <a:rPr lang="fr-CH" sz="1800" baseline="30000" dirty="0" smtClean="0">
                <a:solidFill>
                  <a:prstClr val="black"/>
                </a:solidFill>
                <a:latin typeface="Calibri"/>
              </a:rPr>
              <a:t>5</a:t>
            </a:r>
            <a:r>
              <a:rPr lang="fr-CH" sz="1800" dirty="0" smtClean="0">
                <a:solidFill>
                  <a:prstClr val="black"/>
                </a:solidFill>
                <a:latin typeface="Calibri"/>
              </a:rPr>
              <a:t>!</a:t>
            </a:r>
            <a:endParaRPr lang="en-GB" sz="1800" dirty="0">
              <a:solidFill>
                <a:prstClr val="black"/>
              </a:solidFill>
              <a:latin typeface="Calibri"/>
            </a:endParaRPr>
          </a:p>
        </p:txBody>
      </p:sp>
      <p:sp>
        <p:nvSpPr>
          <p:cNvPr id="25" name="TextBox 24"/>
          <p:cNvSpPr txBox="1"/>
          <p:nvPr/>
        </p:nvSpPr>
        <p:spPr>
          <a:xfrm>
            <a:off x="1949945" y="504056"/>
            <a:ext cx="2056910" cy="369332"/>
          </a:xfrm>
          <a:prstGeom prst="rect">
            <a:avLst/>
          </a:prstGeom>
          <a:noFill/>
        </p:spPr>
        <p:txBody>
          <a:bodyPr wrap="none" rtlCol="0">
            <a:spAutoFit/>
          </a:bodyPr>
          <a:lstStyle/>
          <a:p>
            <a:pPr eaLnBrk="1" fontAlgn="auto" hangingPunct="1">
              <a:spcBef>
                <a:spcPts val="0"/>
              </a:spcBef>
              <a:spcAft>
                <a:spcPts val="0"/>
              </a:spcAft>
            </a:pPr>
            <a:r>
              <a:rPr lang="fr-CH" sz="1800" b="0" dirty="0" smtClean="0">
                <a:solidFill>
                  <a:prstClr val="black"/>
                </a:solidFill>
                <a:latin typeface="Calibri"/>
              </a:rPr>
              <a:t>Z       WW    HZ     tt </a:t>
            </a:r>
            <a:endParaRPr lang="en-GB" sz="1800" b="0" dirty="0">
              <a:solidFill>
                <a:prstClr val="black"/>
              </a:solidFill>
              <a:latin typeface="Calibri"/>
            </a:endParaRPr>
          </a:p>
        </p:txBody>
      </p:sp>
      <p:cxnSp>
        <p:nvCxnSpPr>
          <p:cNvPr id="27" name="Straight Arrow Connector 26"/>
          <p:cNvCxnSpPr/>
          <p:nvPr/>
        </p:nvCxnSpPr>
        <p:spPr>
          <a:xfrm>
            <a:off x="2081747" y="801380"/>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801827" y="778871"/>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305883" y="795639"/>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37931" y="780712"/>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5390" y="4625471"/>
            <a:ext cx="1882631" cy="400110"/>
          </a:xfrm>
          <a:prstGeom prst="rect">
            <a:avLst/>
          </a:prstGeom>
          <a:noFill/>
        </p:spPr>
        <p:txBody>
          <a:bodyPr wrap="none" rtlCol="0">
            <a:spAutoFit/>
          </a:bodyPr>
          <a:lstStyle/>
          <a:p>
            <a:r>
              <a:rPr lang="fr-CH" sz="2000" dirty="0">
                <a:solidFill>
                  <a:prstClr val="black"/>
                </a:solidFill>
                <a:latin typeface="Calibri"/>
              </a:rPr>
              <a:t>Event </a:t>
            </a:r>
            <a:r>
              <a:rPr lang="fr-CH" sz="2000" dirty="0" err="1">
                <a:solidFill>
                  <a:prstClr val="black"/>
                </a:solidFill>
                <a:latin typeface="Calibri"/>
              </a:rPr>
              <a:t>statistics</a:t>
            </a:r>
            <a:r>
              <a:rPr lang="fr-CH" sz="2000" dirty="0">
                <a:solidFill>
                  <a:prstClr val="black"/>
                </a:solidFill>
                <a:latin typeface="Calibri"/>
              </a:rPr>
              <a:t> :</a:t>
            </a:r>
          </a:p>
        </p:txBody>
      </p:sp>
      <p:sp>
        <p:nvSpPr>
          <p:cNvPr id="22" name="TextBox 21"/>
          <p:cNvSpPr txBox="1"/>
          <p:nvPr/>
        </p:nvSpPr>
        <p:spPr>
          <a:xfrm>
            <a:off x="35496" y="5025581"/>
            <a:ext cx="6383863" cy="1323439"/>
          </a:xfrm>
          <a:prstGeom prst="rect">
            <a:avLst/>
          </a:prstGeom>
          <a:solidFill>
            <a:srgbClr val="E5F3EE"/>
          </a:solidFill>
        </p:spPr>
        <p:txBody>
          <a:bodyPr wrap="none" rtlCol="0">
            <a:spAutoFit/>
          </a:bodyPr>
          <a:lstStyle/>
          <a:p>
            <a:r>
              <a:rPr lang="fr-CH" sz="2000" dirty="0">
                <a:solidFill>
                  <a:prstClr val="black"/>
                </a:solidFill>
                <a:latin typeface="Calibri"/>
              </a:rPr>
              <a:t>  Z </a:t>
            </a:r>
            <a:r>
              <a:rPr lang="fr-CH" sz="2000" dirty="0" err="1">
                <a:solidFill>
                  <a:prstClr val="black"/>
                </a:solidFill>
                <a:latin typeface="Calibri"/>
              </a:rPr>
              <a:t>peak</a:t>
            </a:r>
            <a:r>
              <a:rPr lang="fr-CH" sz="2000" dirty="0">
                <a:solidFill>
                  <a:prstClr val="black"/>
                </a:solidFill>
                <a:latin typeface="Calibri"/>
              </a:rPr>
              <a:t>                    </a:t>
            </a:r>
            <a:r>
              <a:rPr lang="fr-CH" sz="2000" dirty="0" err="1">
                <a:solidFill>
                  <a:prstClr val="black"/>
                </a:solidFill>
                <a:latin typeface="Calibri"/>
              </a:rPr>
              <a:t>E</a:t>
            </a:r>
            <a:r>
              <a:rPr lang="fr-CH" sz="2000" baseline="-25000" dirty="0" err="1">
                <a:solidFill>
                  <a:prstClr val="black"/>
                </a:solidFill>
                <a:latin typeface="Calibri"/>
              </a:rPr>
              <a:t>cm</a:t>
            </a:r>
            <a:r>
              <a:rPr lang="fr-CH" sz="2000" dirty="0">
                <a:solidFill>
                  <a:prstClr val="black"/>
                </a:solidFill>
                <a:latin typeface="Calibri"/>
              </a:rPr>
              <a:t> :   91 </a:t>
            </a:r>
            <a:r>
              <a:rPr lang="fr-CH" sz="2000" dirty="0" err="1">
                <a:solidFill>
                  <a:prstClr val="black"/>
                </a:solidFill>
                <a:latin typeface="Calibri"/>
              </a:rPr>
              <a:t>GeV</a:t>
            </a:r>
            <a:r>
              <a:rPr lang="fr-CH" sz="2000" dirty="0">
                <a:solidFill>
                  <a:prstClr val="black"/>
                </a:solidFill>
                <a:latin typeface="Calibri"/>
              </a:rPr>
              <a:t>            5 10</a:t>
            </a:r>
            <a:r>
              <a:rPr lang="fr-CH" sz="2000" baseline="30000" dirty="0">
                <a:solidFill>
                  <a:prstClr val="black"/>
                </a:solidFill>
                <a:latin typeface="Calibri"/>
              </a:rPr>
              <a:t>12    </a:t>
            </a:r>
            <a:r>
              <a:rPr lang="fr-CH" sz="2000" dirty="0" err="1">
                <a:solidFill>
                  <a:prstClr val="black"/>
                </a:solidFill>
                <a:latin typeface="Calibri"/>
              </a:rPr>
              <a:t>e+e</a:t>
            </a:r>
            <a:r>
              <a:rPr lang="fr-CH" sz="2000" dirty="0">
                <a:solidFill>
                  <a:prstClr val="black"/>
                </a:solidFill>
                <a:latin typeface="Calibri"/>
              </a:rPr>
              <a:t>- </a:t>
            </a:r>
            <a:r>
              <a:rPr lang="fr-CH" sz="2000" dirty="0">
                <a:solidFill>
                  <a:prstClr val="black"/>
                </a:solidFill>
                <a:latin typeface="Calibri"/>
                <a:sym typeface="Wingdings" panose="05000000000000000000" pitchFamily="2" charset="2"/>
              </a:rPr>
              <a:t></a:t>
            </a:r>
            <a:r>
              <a:rPr lang="fr-CH" sz="2000" baseline="30000" dirty="0">
                <a:solidFill>
                  <a:prstClr val="black"/>
                </a:solidFill>
                <a:latin typeface="Calibri"/>
                <a:sym typeface="Wingdings" panose="05000000000000000000" pitchFamily="2" charset="2"/>
              </a:rPr>
              <a:t>   </a:t>
            </a:r>
            <a:r>
              <a:rPr lang="fr-CH" sz="2000" dirty="0">
                <a:solidFill>
                  <a:prstClr val="black"/>
                </a:solidFill>
                <a:latin typeface="Calibri"/>
              </a:rPr>
              <a:t>Z   </a:t>
            </a:r>
          </a:p>
          <a:p>
            <a:r>
              <a:rPr lang="fr-CH" sz="2000" dirty="0">
                <a:solidFill>
                  <a:prstClr val="black"/>
                </a:solidFill>
                <a:latin typeface="Calibri"/>
              </a:rPr>
              <a:t>  WW </a:t>
            </a:r>
            <a:r>
              <a:rPr lang="fr-CH" sz="2000" dirty="0" err="1">
                <a:solidFill>
                  <a:prstClr val="black"/>
                </a:solidFill>
                <a:latin typeface="Calibri"/>
              </a:rPr>
              <a:t>threshold</a:t>
            </a:r>
            <a:r>
              <a:rPr lang="fr-CH" sz="2000" dirty="0">
                <a:solidFill>
                  <a:prstClr val="black"/>
                </a:solidFill>
                <a:latin typeface="Calibri"/>
              </a:rPr>
              <a:t>     </a:t>
            </a:r>
            <a:r>
              <a:rPr lang="fr-CH" sz="2000" dirty="0" err="1">
                <a:solidFill>
                  <a:prstClr val="black"/>
                </a:solidFill>
                <a:latin typeface="Calibri"/>
              </a:rPr>
              <a:t>E</a:t>
            </a:r>
            <a:r>
              <a:rPr lang="fr-CH" sz="2000" baseline="-25000" dirty="0" err="1">
                <a:solidFill>
                  <a:prstClr val="black"/>
                </a:solidFill>
                <a:latin typeface="Calibri"/>
              </a:rPr>
              <a:t>cm</a:t>
            </a:r>
            <a:r>
              <a:rPr lang="fr-CH" sz="2000" dirty="0">
                <a:solidFill>
                  <a:prstClr val="black"/>
                </a:solidFill>
                <a:latin typeface="Calibri"/>
              </a:rPr>
              <a:t> : 161 </a:t>
            </a:r>
            <a:r>
              <a:rPr lang="fr-CH" sz="2000" dirty="0" err="1">
                <a:solidFill>
                  <a:prstClr val="black"/>
                </a:solidFill>
                <a:latin typeface="Calibri"/>
              </a:rPr>
              <a:t>GeV</a:t>
            </a:r>
            <a:r>
              <a:rPr lang="fr-CH" sz="2000" dirty="0">
                <a:solidFill>
                  <a:prstClr val="black"/>
                </a:solidFill>
                <a:latin typeface="Calibri"/>
              </a:rPr>
              <a:t>               10</a:t>
            </a:r>
            <a:r>
              <a:rPr lang="fr-CH" sz="2000" baseline="30000" dirty="0">
                <a:solidFill>
                  <a:prstClr val="black"/>
                </a:solidFill>
                <a:latin typeface="Calibri"/>
              </a:rPr>
              <a:t>8       </a:t>
            </a:r>
            <a:r>
              <a:rPr lang="fr-CH" sz="2000" dirty="0" err="1">
                <a:solidFill>
                  <a:prstClr val="black"/>
                </a:solidFill>
                <a:latin typeface="Calibri"/>
              </a:rPr>
              <a:t>e+e</a:t>
            </a:r>
            <a:r>
              <a:rPr lang="fr-CH" sz="2000" dirty="0">
                <a:solidFill>
                  <a:prstClr val="black"/>
                </a:solidFill>
                <a:latin typeface="Calibri"/>
              </a:rPr>
              <a:t>- </a:t>
            </a:r>
            <a:r>
              <a:rPr lang="fr-CH" sz="2000" dirty="0">
                <a:solidFill>
                  <a:prstClr val="black"/>
                </a:solidFill>
                <a:latin typeface="Calibri"/>
                <a:sym typeface="Wingdings" panose="05000000000000000000" pitchFamily="2" charset="2"/>
              </a:rPr>
              <a:t></a:t>
            </a:r>
            <a:r>
              <a:rPr lang="fr-CH" sz="2000" baseline="30000" dirty="0">
                <a:solidFill>
                  <a:prstClr val="black"/>
                </a:solidFill>
                <a:latin typeface="Calibri"/>
                <a:sym typeface="Wingdings" panose="05000000000000000000" pitchFamily="2" charset="2"/>
              </a:rPr>
              <a:t>   </a:t>
            </a:r>
            <a:r>
              <a:rPr lang="fr-CH" sz="2000" dirty="0">
                <a:solidFill>
                  <a:prstClr val="black"/>
                </a:solidFill>
                <a:latin typeface="Calibri"/>
                <a:sym typeface="Wingdings" panose="05000000000000000000" pitchFamily="2" charset="2"/>
              </a:rPr>
              <a:t>WW</a:t>
            </a:r>
          </a:p>
          <a:p>
            <a:r>
              <a:rPr lang="fr-CH" sz="2000" dirty="0">
                <a:solidFill>
                  <a:prstClr val="black"/>
                </a:solidFill>
                <a:latin typeface="Calibri"/>
                <a:sym typeface="Wingdings" panose="05000000000000000000" pitchFamily="2" charset="2"/>
              </a:rPr>
              <a:t>  ZH </a:t>
            </a:r>
            <a:r>
              <a:rPr lang="fr-CH" sz="2000" dirty="0" err="1">
                <a:solidFill>
                  <a:prstClr val="black"/>
                </a:solidFill>
                <a:latin typeface="Calibri"/>
                <a:sym typeface="Wingdings" panose="05000000000000000000" pitchFamily="2" charset="2"/>
              </a:rPr>
              <a:t>threshold</a:t>
            </a:r>
            <a:r>
              <a:rPr lang="fr-CH" sz="2000" dirty="0">
                <a:solidFill>
                  <a:prstClr val="black"/>
                </a:solidFill>
                <a:latin typeface="Calibri"/>
                <a:sym typeface="Wingdings" panose="05000000000000000000" pitchFamily="2" charset="2"/>
              </a:rPr>
              <a:t>        </a:t>
            </a:r>
            <a:r>
              <a:rPr lang="fr-CH" sz="2000" dirty="0" err="1">
                <a:solidFill>
                  <a:prstClr val="black"/>
                </a:solidFill>
                <a:latin typeface="Calibri"/>
              </a:rPr>
              <a:t>E</a:t>
            </a:r>
            <a:r>
              <a:rPr lang="fr-CH" sz="2000" baseline="-25000" dirty="0" err="1">
                <a:solidFill>
                  <a:prstClr val="black"/>
                </a:solidFill>
                <a:latin typeface="Calibri"/>
              </a:rPr>
              <a:t>cm</a:t>
            </a:r>
            <a:r>
              <a:rPr lang="fr-CH" sz="2000" dirty="0">
                <a:solidFill>
                  <a:prstClr val="black"/>
                </a:solidFill>
                <a:latin typeface="Calibri"/>
              </a:rPr>
              <a:t> : 240 </a:t>
            </a:r>
            <a:r>
              <a:rPr lang="fr-CH" sz="2000" dirty="0" err="1">
                <a:solidFill>
                  <a:prstClr val="black"/>
                </a:solidFill>
                <a:latin typeface="Calibri"/>
              </a:rPr>
              <a:t>GeV</a:t>
            </a:r>
            <a:r>
              <a:rPr lang="fr-CH" sz="2000" dirty="0">
                <a:solidFill>
                  <a:prstClr val="black"/>
                </a:solidFill>
                <a:latin typeface="Calibri"/>
              </a:rPr>
              <a:t>               10</a:t>
            </a:r>
            <a:r>
              <a:rPr lang="fr-CH" sz="2000" baseline="30000" dirty="0">
                <a:solidFill>
                  <a:prstClr val="black"/>
                </a:solidFill>
                <a:latin typeface="Calibri"/>
              </a:rPr>
              <a:t>6       </a:t>
            </a:r>
            <a:r>
              <a:rPr lang="fr-CH" sz="2000" dirty="0" err="1">
                <a:solidFill>
                  <a:prstClr val="black"/>
                </a:solidFill>
                <a:latin typeface="Calibri"/>
              </a:rPr>
              <a:t>e+e</a:t>
            </a:r>
            <a:r>
              <a:rPr lang="fr-CH" sz="2000" dirty="0">
                <a:solidFill>
                  <a:prstClr val="black"/>
                </a:solidFill>
                <a:latin typeface="Calibri"/>
              </a:rPr>
              <a:t>- </a:t>
            </a:r>
            <a:r>
              <a:rPr lang="fr-CH" sz="2000" dirty="0">
                <a:solidFill>
                  <a:prstClr val="black"/>
                </a:solidFill>
                <a:latin typeface="Calibri"/>
                <a:sym typeface="Wingdings" panose="05000000000000000000" pitchFamily="2" charset="2"/>
              </a:rPr>
              <a:t></a:t>
            </a:r>
            <a:r>
              <a:rPr lang="fr-CH" sz="2000" baseline="30000" dirty="0">
                <a:solidFill>
                  <a:prstClr val="black"/>
                </a:solidFill>
                <a:latin typeface="Calibri"/>
                <a:sym typeface="Wingdings" panose="05000000000000000000" pitchFamily="2" charset="2"/>
              </a:rPr>
              <a:t>   </a:t>
            </a:r>
            <a:r>
              <a:rPr lang="fr-CH" sz="2000" dirty="0">
                <a:solidFill>
                  <a:prstClr val="black"/>
                </a:solidFill>
                <a:latin typeface="Calibri"/>
                <a:sym typeface="Wingdings" panose="05000000000000000000" pitchFamily="2" charset="2"/>
              </a:rPr>
              <a:t>ZH</a:t>
            </a:r>
          </a:p>
          <a:p>
            <a:r>
              <a:rPr lang="fr-CH" sz="2000" dirty="0">
                <a:solidFill>
                  <a:prstClr val="black"/>
                </a:solidFill>
                <a:latin typeface="Calibri"/>
                <a:sym typeface="Symbol"/>
              </a:rPr>
              <a:t></a:t>
            </a:r>
            <a:r>
              <a:rPr lang="fr-CH" sz="2000" dirty="0">
                <a:solidFill>
                  <a:prstClr val="black"/>
                </a:solidFill>
                <a:latin typeface="Calibri"/>
                <a:sym typeface="Wingdings" panose="05000000000000000000" pitchFamily="2" charset="2"/>
              </a:rPr>
              <a:t>tt  </a:t>
            </a:r>
            <a:r>
              <a:rPr lang="fr-CH" sz="2000" dirty="0" err="1">
                <a:solidFill>
                  <a:prstClr val="black"/>
                </a:solidFill>
                <a:latin typeface="Calibri"/>
                <a:sym typeface="Wingdings" panose="05000000000000000000" pitchFamily="2" charset="2"/>
              </a:rPr>
              <a:t>threshold</a:t>
            </a:r>
            <a:r>
              <a:rPr lang="fr-CH" sz="2000" dirty="0">
                <a:solidFill>
                  <a:prstClr val="black"/>
                </a:solidFill>
                <a:latin typeface="Calibri"/>
                <a:sym typeface="Wingdings" panose="05000000000000000000" pitchFamily="2" charset="2"/>
              </a:rPr>
              <a:t>         </a:t>
            </a:r>
            <a:r>
              <a:rPr lang="fr-CH" sz="2000" dirty="0" err="1">
                <a:solidFill>
                  <a:prstClr val="black"/>
                </a:solidFill>
                <a:latin typeface="Calibri"/>
              </a:rPr>
              <a:t>E</a:t>
            </a:r>
            <a:r>
              <a:rPr lang="fr-CH" sz="2000" baseline="-25000" dirty="0" err="1">
                <a:solidFill>
                  <a:prstClr val="black"/>
                </a:solidFill>
                <a:latin typeface="Calibri"/>
              </a:rPr>
              <a:t>cm</a:t>
            </a:r>
            <a:r>
              <a:rPr lang="fr-CH" sz="2000" dirty="0">
                <a:solidFill>
                  <a:prstClr val="black"/>
                </a:solidFill>
                <a:latin typeface="Calibri"/>
              </a:rPr>
              <a:t> : 350 </a:t>
            </a:r>
            <a:r>
              <a:rPr lang="fr-CH" sz="2000" dirty="0" err="1">
                <a:solidFill>
                  <a:prstClr val="black"/>
                </a:solidFill>
                <a:latin typeface="Calibri"/>
              </a:rPr>
              <a:t>GeV</a:t>
            </a:r>
            <a:r>
              <a:rPr lang="fr-CH" sz="2000" dirty="0">
                <a:solidFill>
                  <a:prstClr val="black"/>
                </a:solidFill>
                <a:latin typeface="Calibri"/>
              </a:rPr>
              <a:t>               10</a:t>
            </a:r>
            <a:r>
              <a:rPr lang="fr-CH" sz="2000" baseline="30000" dirty="0">
                <a:solidFill>
                  <a:prstClr val="black"/>
                </a:solidFill>
                <a:latin typeface="Calibri"/>
              </a:rPr>
              <a:t>6       </a:t>
            </a:r>
            <a:r>
              <a:rPr lang="fr-CH" sz="2000" dirty="0" err="1">
                <a:solidFill>
                  <a:prstClr val="black"/>
                </a:solidFill>
                <a:latin typeface="Calibri"/>
              </a:rPr>
              <a:t>e+e</a:t>
            </a:r>
            <a:r>
              <a:rPr lang="fr-CH" sz="2000" dirty="0">
                <a:solidFill>
                  <a:prstClr val="black"/>
                </a:solidFill>
                <a:latin typeface="Calibri"/>
              </a:rPr>
              <a:t>- </a:t>
            </a:r>
            <a:r>
              <a:rPr lang="fr-CH" sz="2000" dirty="0">
                <a:solidFill>
                  <a:prstClr val="black"/>
                </a:solidFill>
                <a:latin typeface="Calibri"/>
                <a:sym typeface="Wingdings" panose="05000000000000000000" pitchFamily="2" charset="2"/>
              </a:rPr>
              <a:t></a:t>
            </a:r>
            <a:r>
              <a:rPr lang="fr-CH" sz="2000" dirty="0">
                <a:solidFill>
                  <a:prstClr val="black"/>
                </a:solidFill>
                <a:latin typeface="Calibri"/>
                <a:sym typeface="Symbol"/>
              </a:rPr>
              <a:t></a:t>
            </a:r>
            <a:r>
              <a:rPr lang="fr-CH" sz="2000" dirty="0">
                <a:solidFill>
                  <a:prstClr val="black"/>
                </a:solidFill>
                <a:latin typeface="Calibri"/>
                <a:sym typeface="Wingdings" panose="05000000000000000000" pitchFamily="2" charset="2"/>
              </a:rPr>
              <a:t>tt</a:t>
            </a:r>
            <a:endParaRPr lang="fr-CH" sz="2000" dirty="0">
              <a:solidFill>
                <a:prstClr val="black"/>
              </a:solidFill>
              <a:latin typeface="Calibri"/>
            </a:endParaRPr>
          </a:p>
        </p:txBody>
      </p:sp>
      <p:sp>
        <p:nvSpPr>
          <p:cNvPr id="23" name="TextBox 22"/>
          <p:cNvSpPr txBox="1"/>
          <p:nvPr/>
        </p:nvSpPr>
        <p:spPr>
          <a:xfrm>
            <a:off x="6444208" y="5036689"/>
            <a:ext cx="1423338" cy="1323439"/>
          </a:xfrm>
          <a:prstGeom prst="rect">
            <a:avLst/>
          </a:prstGeom>
          <a:solidFill>
            <a:schemeClr val="accent6">
              <a:lumMod val="20000"/>
              <a:lumOff val="80000"/>
            </a:schemeClr>
          </a:solidFill>
        </p:spPr>
        <p:txBody>
          <a:bodyPr wrap="none" rtlCol="0">
            <a:spAutoFit/>
          </a:bodyPr>
          <a:lstStyle/>
          <a:p>
            <a:r>
              <a:rPr lang="fr-CH" sz="2000" dirty="0">
                <a:solidFill>
                  <a:prstClr val="black"/>
                </a:solidFill>
                <a:latin typeface="Calibri"/>
              </a:rPr>
              <a:t>LEP x 10</a:t>
            </a:r>
            <a:r>
              <a:rPr lang="fr-CH" sz="2000" baseline="30000" dirty="0">
                <a:solidFill>
                  <a:prstClr val="black"/>
                </a:solidFill>
                <a:latin typeface="Calibri"/>
              </a:rPr>
              <a:t>5</a:t>
            </a:r>
          </a:p>
          <a:p>
            <a:r>
              <a:rPr lang="fr-CH" sz="2000" dirty="0">
                <a:solidFill>
                  <a:prstClr val="black"/>
                </a:solidFill>
                <a:latin typeface="Calibri"/>
              </a:rPr>
              <a:t>LEP x 2.10</a:t>
            </a:r>
            <a:r>
              <a:rPr lang="fr-CH" sz="2000" baseline="30000" dirty="0">
                <a:solidFill>
                  <a:prstClr val="black"/>
                </a:solidFill>
                <a:latin typeface="Calibri"/>
              </a:rPr>
              <a:t>3</a:t>
            </a:r>
          </a:p>
          <a:p>
            <a:r>
              <a:rPr lang="fr-CH" sz="2000" dirty="0">
                <a:solidFill>
                  <a:prstClr val="black"/>
                </a:solidFill>
                <a:latin typeface="Calibri"/>
              </a:rPr>
              <a:t>Never </a:t>
            </a:r>
            <a:r>
              <a:rPr lang="fr-CH" sz="2000" dirty="0" err="1">
                <a:solidFill>
                  <a:prstClr val="black"/>
                </a:solidFill>
                <a:latin typeface="Calibri"/>
              </a:rPr>
              <a:t>done</a:t>
            </a:r>
            <a:endParaRPr lang="fr-CH" sz="2000" dirty="0">
              <a:solidFill>
                <a:prstClr val="black"/>
              </a:solidFill>
              <a:latin typeface="Calibri"/>
            </a:endParaRPr>
          </a:p>
          <a:p>
            <a:r>
              <a:rPr lang="fr-CH" sz="2000" dirty="0">
                <a:solidFill>
                  <a:prstClr val="black"/>
                </a:solidFill>
                <a:latin typeface="Calibri"/>
              </a:rPr>
              <a:t>Never </a:t>
            </a:r>
            <a:r>
              <a:rPr lang="fr-CH" sz="2000" dirty="0" err="1">
                <a:solidFill>
                  <a:prstClr val="black"/>
                </a:solidFill>
                <a:latin typeface="Calibri"/>
              </a:rPr>
              <a:t>done</a:t>
            </a:r>
            <a:endParaRPr lang="fr-CH" sz="2000" dirty="0">
              <a:solidFill>
                <a:prstClr val="black"/>
              </a:solidFill>
              <a:latin typeface="Calibri"/>
            </a:endParaRPr>
          </a:p>
        </p:txBody>
      </p:sp>
      <p:sp>
        <p:nvSpPr>
          <p:cNvPr id="11" name="TextBox 10"/>
          <p:cNvSpPr txBox="1"/>
          <p:nvPr/>
        </p:nvSpPr>
        <p:spPr>
          <a:xfrm>
            <a:off x="7934890" y="5048364"/>
            <a:ext cx="1130181" cy="1323439"/>
          </a:xfrm>
          <a:prstGeom prst="rect">
            <a:avLst/>
          </a:prstGeom>
          <a:solidFill>
            <a:schemeClr val="accent3">
              <a:lumMod val="20000"/>
              <a:lumOff val="80000"/>
            </a:schemeClr>
          </a:solidFill>
        </p:spPr>
        <p:txBody>
          <a:bodyPr wrap="none" rtlCol="0">
            <a:spAutoFit/>
          </a:bodyPr>
          <a:lstStyle/>
          <a:p>
            <a:pPr eaLnBrk="1" fontAlgn="auto" hangingPunct="1">
              <a:spcBef>
                <a:spcPts val="0"/>
              </a:spcBef>
              <a:spcAft>
                <a:spcPts val="0"/>
              </a:spcAft>
            </a:pPr>
            <a:r>
              <a:rPr lang="fr-CH" sz="2000" b="0" dirty="0" smtClean="0">
                <a:solidFill>
                  <a:prstClr val="black"/>
                </a:solidFill>
                <a:latin typeface="Calibri"/>
              </a:rPr>
              <a:t>  100 </a:t>
            </a:r>
            <a:r>
              <a:rPr lang="fr-CH" sz="2000" b="0" dirty="0" err="1" smtClean="0">
                <a:solidFill>
                  <a:prstClr val="black"/>
                </a:solidFill>
                <a:latin typeface="Calibri"/>
              </a:rPr>
              <a:t>keV</a:t>
            </a:r>
            <a:endParaRPr lang="fr-CH" sz="2000" b="0" dirty="0" smtClean="0">
              <a:solidFill>
                <a:prstClr val="black"/>
              </a:solidFill>
              <a:latin typeface="Calibri"/>
            </a:endParaRPr>
          </a:p>
          <a:p>
            <a:pPr eaLnBrk="1" fontAlgn="auto" hangingPunct="1">
              <a:spcBef>
                <a:spcPts val="0"/>
              </a:spcBef>
              <a:spcAft>
                <a:spcPts val="0"/>
              </a:spcAft>
            </a:pPr>
            <a:r>
              <a:rPr lang="fr-CH" sz="2000" b="0" dirty="0">
                <a:solidFill>
                  <a:prstClr val="black"/>
                </a:solidFill>
                <a:latin typeface="Calibri"/>
              </a:rPr>
              <a:t> </a:t>
            </a:r>
            <a:r>
              <a:rPr lang="fr-CH" sz="2000" b="0" dirty="0" smtClean="0">
                <a:solidFill>
                  <a:prstClr val="black"/>
                </a:solidFill>
                <a:latin typeface="Calibri"/>
              </a:rPr>
              <a:t> 300 </a:t>
            </a:r>
            <a:r>
              <a:rPr lang="fr-CH" sz="2000" b="0" dirty="0" err="1" smtClean="0">
                <a:solidFill>
                  <a:prstClr val="black"/>
                </a:solidFill>
                <a:latin typeface="Calibri"/>
              </a:rPr>
              <a:t>keV</a:t>
            </a:r>
            <a:endParaRPr lang="fr-CH" sz="2000" b="0" dirty="0" smtClean="0">
              <a:solidFill>
                <a:prstClr val="black"/>
              </a:solidFill>
              <a:latin typeface="Calibri"/>
            </a:endParaRPr>
          </a:p>
          <a:p>
            <a:pPr eaLnBrk="1" fontAlgn="auto" hangingPunct="1">
              <a:spcBef>
                <a:spcPts val="0"/>
              </a:spcBef>
              <a:spcAft>
                <a:spcPts val="0"/>
              </a:spcAft>
            </a:pPr>
            <a:r>
              <a:rPr lang="fr-CH" sz="2000" b="0" dirty="0">
                <a:solidFill>
                  <a:prstClr val="black"/>
                </a:solidFill>
                <a:latin typeface="Calibri"/>
              </a:rPr>
              <a:t> </a:t>
            </a:r>
            <a:r>
              <a:rPr lang="fr-CH" sz="2000" b="0" dirty="0" smtClean="0">
                <a:solidFill>
                  <a:prstClr val="black"/>
                </a:solidFill>
                <a:latin typeface="Calibri"/>
              </a:rPr>
              <a:t>   5 MeV</a:t>
            </a:r>
          </a:p>
          <a:p>
            <a:pPr eaLnBrk="1" fontAlgn="auto" hangingPunct="1">
              <a:spcBef>
                <a:spcPts val="0"/>
              </a:spcBef>
              <a:spcAft>
                <a:spcPts val="0"/>
              </a:spcAft>
            </a:pPr>
            <a:r>
              <a:rPr lang="fr-CH" sz="2000" b="0" dirty="0">
                <a:solidFill>
                  <a:prstClr val="black"/>
                </a:solidFill>
                <a:latin typeface="Calibri"/>
              </a:rPr>
              <a:t> </a:t>
            </a:r>
            <a:r>
              <a:rPr lang="fr-CH" sz="2000" b="0" dirty="0" smtClean="0">
                <a:solidFill>
                  <a:prstClr val="black"/>
                </a:solidFill>
                <a:latin typeface="Calibri"/>
              </a:rPr>
              <a:t> 10 MeV</a:t>
            </a:r>
          </a:p>
        </p:txBody>
      </p:sp>
      <p:sp>
        <p:nvSpPr>
          <p:cNvPr id="13" name="TextBox 12"/>
          <p:cNvSpPr txBox="1"/>
          <p:nvPr/>
        </p:nvSpPr>
        <p:spPr>
          <a:xfrm>
            <a:off x="7884368" y="4654877"/>
            <a:ext cx="1196738" cy="646331"/>
          </a:xfrm>
          <a:prstGeom prst="rect">
            <a:avLst/>
          </a:prstGeom>
          <a:noFill/>
        </p:spPr>
        <p:txBody>
          <a:bodyPr wrap="none" rtlCol="0">
            <a:spAutoFit/>
          </a:bodyPr>
          <a:lstStyle/>
          <a:p>
            <a:pPr eaLnBrk="1" fontAlgn="auto" hangingPunct="1">
              <a:spcBef>
                <a:spcPts val="0"/>
              </a:spcBef>
              <a:spcAft>
                <a:spcPts val="0"/>
              </a:spcAft>
            </a:pPr>
            <a:r>
              <a:rPr lang="fr-CH" sz="1800" dirty="0">
                <a:solidFill>
                  <a:prstClr val="black"/>
                </a:solidFill>
                <a:latin typeface="Calibri"/>
              </a:rPr>
              <a:t>E</a:t>
            </a:r>
            <a:r>
              <a:rPr lang="fr-CH" sz="1800" baseline="-25000" dirty="0">
                <a:solidFill>
                  <a:prstClr val="black"/>
                </a:solidFill>
                <a:latin typeface="Calibri"/>
              </a:rPr>
              <a:t>CM</a:t>
            </a:r>
            <a:r>
              <a:rPr lang="fr-CH" sz="1800" dirty="0">
                <a:solidFill>
                  <a:prstClr val="black"/>
                </a:solidFill>
                <a:latin typeface="Calibri"/>
              </a:rPr>
              <a:t> </a:t>
            </a:r>
            <a:r>
              <a:rPr lang="fr-CH" sz="1800" dirty="0" err="1" smtClean="0">
                <a:solidFill>
                  <a:prstClr val="black"/>
                </a:solidFill>
                <a:latin typeface="Calibri"/>
              </a:rPr>
              <a:t>errors</a:t>
            </a:r>
            <a:r>
              <a:rPr lang="fr-CH" sz="1800" dirty="0" smtClean="0">
                <a:solidFill>
                  <a:prstClr val="black"/>
                </a:solidFill>
                <a:latin typeface="Calibri"/>
              </a:rPr>
              <a:t>:</a:t>
            </a:r>
            <a:endParaRPr lang="fr-CH" sz="1800" dirty="0">
              <a:solidFill>
                <a:prstClr val="black"/>
              </a:solidFill>
              <a:latin typeface="Calibri"/>
            </a:endParaRPr>
          </a:p>
          <a:p>
            <a:pPr eaLnBrk="1" fontAlgn="auto" hangingPunct="1">
              <a:spcBef>
                <a:spcPts val="0"/>
              </a:spcBef>
              <a:spcAft>
                <a:spcPts val="0"/>
              </a:spcAft>
            </a:pPr>
            <a:endParaRPr lang="en-GB" sz="1800" b="0" dirty="0">
              <a:solidFill>
                <a:prstClr val="black"/>
              </a:solidFill>
              <a:latin typeface="Calibri"/>
            </a:endParaRPr>
          </a:p>
        </p:txBody>
      </p:sp>
    </p:spTree>
    <p:extLst>
      <p:ext uri="{BB962C8B-B14F-4D97-AF65-F5344CB8AC3E}">
        <p14:creationId xmlns:p14="http://schemas.microsoft.com/office/powerpoint/2010/main" val="1608646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025CAD-1B0E-4651-A26F-A76642DC624C}" type="datetime1">
              <a:rPr lang="fr-CH" smtClean="0"/>
              <a:t>31.05.2018</a:t>
            </a:fld>
            <a:endParaRPr lang="fr-CH"/>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37</a:t>
            </a:fld>
            <a:endParaRPr lang="en-GB" b="0">
              <a:solidFill>
                <a:prstClr val="black">
                  <a:tint val="75000"/>
                </a:prstClr>
              </a:solidFill>
              <a:latin typeface="Calibri"/>
            </a:endParaRPr>
          </a:p>
        </p:txBody>
      </p:sp>
      <p:sp>
        <p:nvSpPr>
          <p:cNvPr id="5" name="TextBox 4"/>
          <p:cNvSpPr txBox="1"/>
          <p:nvPr/>
        </p:nvSpPr>
        <p:spPr>
          <a:xfrm>
            <a:off x="566418" y="1229832"/>
            <a:ext cx="7455631" cy="1261884"/>
          </a:xfrm>
          <a:prstGeom prst="rect">
            <a:avLst/>
          </a:prstGeom>
          <a:noFill/>
        </p:spPr>
        <p:txBody>
          <a:bodyPr wrap="none" rtlCol="0">
            <a:spAutoFit/>
          </a:bodyPr>
          <a:lstStyle/>
          <a:p>
            <a:pPr algn="ctr"/>
            <a:r>
              <a:rPr lang="fr-CH" sz="3600" dirty="0" smtClean="0">
                <a:latin typeface="+mn-lt"/>
              </a:rPr>
              <a:t>HIGGS FACTORIES </a:t>
            </a:r>
          </a:p>
          <a:p>
            <a:pPr algn="ctr"/>
            <a:endParaRPr lang="fr-CH" sz="2000" dirty="0">
              <a:latin typeface="+mn-lt"/>
            </a:endParaRPr>
          </a:p>
          <a:p>
            <a:pPr algn="ctr"/>
            <a:r>
              <a:rPr lang="fr-CH" sz="2000" dirty="0" err="1" smtClean="0">
                <a:latin typeface="+mn-lt"/>
              </a:rPr>
              <a:t>Higgs</a:t>
            </a:r>
            <a:r>
              <a:rPr lang="fr-CH" sz="2000" dirty="0" smtClean="0">
                <a:latin typeface="+mn-lt"/>
              </a:rPr>
              <a:t> </a:t>
            </a:r>
            <a:r>
              <a:rPr lang="fr-CH" sz="2000" dirty="0" err="1" smtClean="0">
                <a:latin typeface="+mn-lt"/>
              </a:rPr>
              <a:t>provides</a:t>
            </a:r>
            <a:r>
              <a:rPr lang="fr-CH" sz="2000" dirty="0" smtClean="0">
                <a:latin typeface="+mn-lt"/>
              </a:rPr>
              <a:t> a </a:t>
            </a:r>
            <a:r>
              <a:rPr lang="fr-CH" sz="2000" dirty="0" err="1" smtClean="0">
                <a:latin typeface="+mn-lt"/>
              </a:rPr>
              <a:t>very</a:t>
            </a:r>
            <a:r>
              <a:rPr lang="fr-CH" sz="2000" dirty="0" smtClean="0">
                <a:latin typeface="+mn-lt"/>
              </a:rPr>
              <a:t> good </a:t>
            </a:r>
            <a:r>
              <a:rPr lang="fr-CH" sz="2000" dirty="0" err="1" smtClean="0">
                <a:latin typeface="+mn-lt"/>
              </a:rPr>
              <a:t>reason</a:t>
            </a:r>
            <a:r>
              <a:rPr lang="fr-CH" sz="2000" dirty="0" smtClean="0">
                <a:latin typeface="+mn-lt"/>
              </a:rPr>
              <a:t> </a:t>
            </a:r>
            <a:r>
              <a:rPr lang="fr-CH" sz="2000" dirty="0" err="1" smtClean="0">
                <a:latin typeface="+mn-lt"/>
              </a:rPr>
              <a:t>why</a:t>
            </a:r>
            <a:r>
              <a:rPr lang="fr-CH" sz="2000" dirty="0" smtClean="0">
                <a:latin typeface="+mn-lt"/>
              </a:rPr>
              <a:t> </a:t>
            </a:r>
            <a:r>
              <a:rPr lang="fr-CH" sz="2000" dirty="0" err="1" smtClean="0">
                <a:latin typeface="+mn-lt"/>
              </a:rPr>
              <a:t>we</a:t>
            </a:r>
            <a:r>
              <a:rPr lang="fr-CH" sz="2000" dirty="0" smtClean="0">
                <a:latin typeface="+mn-lt"/>
              </a:rPr>
              <a:t> </a:t>
            </a:r>
            <a:r>
              <a:rPr lang="fr-CH" sz="2000" dirty="0" err="1" smtClean="0">
                <a:latin typeface="+mn-lt"/>
              </a:rPr>
              <a:t>need</a:t>
            </a:r>
            <a:r>
              <a:rPr lang="fr-CH" sz="2000" dirty="0" smtClean="0">
                <a:latin typeface="+mn-lt"/>
              </a:rPr>
              <a:t> </a:t>
            </a:r>
            <a:r>
              <a:rPr lang="fr-CH" sz="2000" dirty="0" err="1" smtClean="0">
                <a:latin typeface="+mn-lt"/>
              </a:rPr>
              <a:t>e+e</a:t>
            </a:r>
            <a:r>
              <a:rPr lang="fr-CH" sz="2000" dirty="0" smtClean="0">
                <a:latin typeface="+mn-lt"/>
              </a:rPr>
              <a:t>- (or </a:t>
            </a:r>
            <a:r>
              <a:rPr lang="fr-CH" sz="2000" dirty="0" smtClean="0">
                <a:latin typeface="+mn-lt"/>
                <a:sym typeface="Symbol"/>
              </a:rPr>
              <a:t>) </a:t>
            </a:r>
            <a:r>
              <a:rPr lang="fr-CH" sz="2000" dirty="0" err="1" smtClean="0">
                <a:latin typeface="+mn-lt"/>
              </a:rPr>
              <a:t>collider</a:t>
            </a:r>
            <a:endParaRPr lang="en-US" sz="2000" dirty="0" smtClean="0">
              <a:latin typeface="+mn-lt"/>
            </a:endParaRPr>
          </a:p>
        </p:txBody>
      </p:sp>
    </p:spTree>
    <p:extLst>
      <p:ext uri="{BB962C8B-B14F-4D97-AF65-F5344CB8AC3E}">
        <p14:creationId xmlns:p14="http://schemas.microsoft.com/office/powerpoint/2010/main" val="3640376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cstate="print"/>
          <a:srcRect/>
          <a:stretch>
            <a:fillRect/>
          </a:stretch>
        </p:blipFill>
        <p:spPr bwMode="auto">
          <a:xfrm>
            <a:off x="317502" y="330224"/>
            <a:ext cx="8128000" cy="6077561"/>
          </a:xfrm>
          <a:prstGeom prst="rect">
            <a:avLst/>
          </a:prstGeom>
          <a:noFill/>
          <a:ln w="9525">
            <a:noFill/>
            <a:miter lim="800000"/>
            <a:headEnd/>
            <a:tailEnd/>
          </a:ln>
        </p:spPr>
      </p:pic>
      <p:sp>
        <p:nvSpPr>
          <p:cNvPr id="5" name="TextBox 4"/>
          <p:cNvSpPr txBox="1"/>
          <p:nvPr/>
        </p:nvSpPr>
        <p:spPr>
          <a:xfrm>
            <a:off x="6722309" y="6038429"/>
            <a:ext cx="1448217" cy="369332"/>
          </a:xfrm>
          <a:prstGeom prst="rect">
            <a:avLst/>
          </a:prstGeom>
          <a:solidFill>
            <a:schemeClr val="accent5">
              <a:lumMod val="75000"/>
            </a:schemeClr>
          </a:solidFill>
        </p:spPr>
        <p:txBody>
          <a:bodyPr wrap="none" rtlCol="0">
            <a:spAutoFit/>
          </a:bodyPr>
          <a:lstStyle/>
          <a:p>
            <a:r>
              <a:rPr lang="fr-CH" sz="1800" dirty="0" smtClean="0">
                <a:latin typeface="+mn-lt"/>
              </a:rPr>
              <a:t>S. Henderson</a:t>
            </a:r>
            <a:endParaRPr lang="en-US" sz="1800" dirty="0" err="1" smtClean="0">
              <a:latin typeface="+mn-lt"/>
            </a:endParaRPr>
          </a:p>
        </p:txBody>
      </p:sp>
      <p:sp>
        <p:nvSpPr>
          <p:cNvPr id="2" name="Date Placeholder 1"/>
          <p:cNvSpPr>
            <a:spLocks noGrp="1"/>
          </p:cNvSpPr>
          <p:nvPr>
            <p:ph type="dt" sz="half" idx="10"/>
          </p:nvPr>
        </p:nvSpPr>
        <p:spPr/>
        <p:txBody>
          <a:bodyPr/>
          <a:lstStyle/>
          <a:p>
            <a:r>
              <a:rPr lang="en-GB" smtClean="0"/>
              <a:t>16/02/2017</a:t>
            </a:r>
            <a:endParaRPr lang="en-GB"/>
          </a:p>
        </p:txBody>
      </p:sp>
      <p:sp>
        <p:nvSpPr>
          <p:cNvPr id="4" name="Slide Number Placeholder 3"/>
          <p:cNvSpPr>
            <a:spLocks noGrp="1"/>
          </p:cNvSpPr>
          <p:nvPr>
            <p:ph type="sldNum" sz="quarter" idx="12"/>
          </p:nvPr>
        </p:nvSpPr>
        <p:spPr/>
        <p:txBody>
          <a:bodyPr/>
          <a:lstStyle/>
          <a:p>
            <a:fld id="{A7CB69F4-401E-49F5-8684-92437BC80B73}" type="slidenum">
              <a:rPr lang="en-GB" smtClean="0"/>
              <a:t>38</a:t>
            </a:fld>
            <a:endParaRPr lang="en-GB"/>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1" y="2420888"/>
            <a:ext cx="1782068" cy="198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7"/>
          <a:stretch/>
        </p:blipFill>
        <p:spPr bwMode="auto">
          <a:xfrm>
            <a:off x="3681807" y="3158099"/>
            <a:ext cx="1466269" cy="61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869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981199"/>
            <a:ext cx="4720857" cy="3759201"/>
          </a:xfrm>
          <a:prstGeom prst="rect">
            <a:avLst/>
          </a:prstGeom>
          <a:noFill/>
          <a:ln w="9525">
            <a:noFill/>
            <a:miter lim="800000"/>
            <a:headEnd/>
            <a:tailEnd/>
          </a:ln>
        </p:spPr>
      </p:pic>
      <p:sp>
        <p:nvSpPr>
          <p:cNvPr id="5" name="TextBox 4"/>
          <p:cNvSpPr txBox="1"/>
          <p:nvPr/>
        </p:nvSpPr>
        <p:spPr>
          <a:xfrm>
            <a:off x="88901" y="152400"/>
            <a:ext cx="8966200" cy="1477328"/>
          </a:xfrm>
          <a:prstGeom prst="rect">
            <a:avLst/>
          </a:prstGeom>
          <a:solidFill>
            <a:srgbClr val="FFFF00"/>
          </a:solidFill>
        </p:spPr>
        <p:txBody>
          <a:bodyPr wrap="square" rtlCol="0">
            <a:spAutoFit/>
          </a:bodyPr>
          <a:lstStyle/>
          <a:p>
            <a:r>
              <a:rPr lang="fr-CH" sz="1800" dirty="0" smtClean="0">
                <a:solidFill>
                  <a:srgbClr val="000000"/>
                </a:solidFill>
                <a:latin typeface="Comic Sans MS"/>
              </a:rPr>
              <a:t>Once the </a:t>
            </a:r>
            <a:r>
              <a:rPr lang="fr-CH" sz="1800" dirty="0" err="1" smtClean="0">
                <a:solidFill>
                  <a:srgbClr val="000000"/>
                </a:solidFill>
                <a:latin typeface="Comic Sans MS"/>
              </a:rPr>
              <a:t>Higgs</a:t>
            </a:r>
            <a:r>
              <a:rPr lang="fr-CH" sz="1800" dirty="0" smtClean="0">
                <a:solidFill>
                  <a:srgbClr val="000000"/>
                </a:solidFill>
                <a:latin typeface="Comic Sans MS"/>
              </a:rPr>
              <a:t> boson mass </a:t>
            </a:r>
            <a:r>
              <a:rPr lang="fr-CH" sz="1800" dirty="0" err="1" smtClean="0">
                <a:solidFill>
                  <a:srgbClr val="000000"/>
                </a:solidFill>
                <a:latin typeface="Comic Sans MS"/>
              </a:rPr>
              <a:t>is</a:t>
            </a:r>
            <a:r>
              <a:rPr lang="fr-CH" sz="1800" dirty="0" smtClean="0">
                <a:solidFill>
                  <a:srgbClr val="000000"/>
                </a:solidFill>
                <a:latin typeface="Comic Sans MS"/>
              </a:rPr>
              <a:t> </a:t>
            </a:r>
            <a:r>
              <a:rPr lang="fr-CH" sz="1800" dirty="0" err="1" smtClean="0">
                <a:solidFill>
                  <a:srgbClr val="000000"/>
                </a:solidFill>
                <a:latin typeface="Comic Sans MS"/>
              </a:rPr>
              <a:t>known</a:t>
            </a:r>
            <a:r>
              <a:rPr lang="fr-CH" sz="1800" dirty="0" smtClean="0">
                <a:solidFill>
                  <a:srgbClr val="000000"/>
                </a:solidFill>
                <a:latin typeface="Comic Sans MS"/>
              </a:rPr>
              <a:t>, the Standard Model </a:t>
            </a:r>
            <a:r>
              <a:rPr lang="fr-CH" sz="1800" dirty="0" err="1" smtClean="0">
                <a:solidFill>
                  <a:srgbClr val="000000"/>
                </a:solidFill>
                <a:latin typeface="Comic Sans MS"/>
              </a:rPr>
              <a:t>is</a:t>
            </a:r>
            <a:r>
              <a:rPr lang="fr-CH" sz="1800" dirty="0" smtClean="0">
                <a:solidFill>
                  <a:srgbClr val="000000"/>
                </a:solidFill>
                <a:latin typeface="Comic Sans MS"/>
              </a:rPr>
              <a:t> </a:t>
            </a:r>
            <a:r>
              <a:rPr lang="fr-CH" sz="1800" dirty="0" err="1" smtClean="0">
                <a:solidFill>
                  <a:srgbClr val="000000"/>
                </a:solidFill>
                <a:latin typeface="Comic Sans MS"/>
              </a:rPr>
              <a:t>entirely</a:t>
            </a:r>
            <a:r>
              <a:rPr lang="fr-CH" sz="1800" dirty="0" smtClean="0">
                <a:solidFill>
                  <a:srgbClr val="000000"/>
                </a:solidFill>
                <a:latin typeface="Comic Sans MS"/>
              </a:rPr>
              <a:t> </a:t>
            </a:r>
            <a:r>
              <a:rPr lang="fr-CH" sz="1800" dirty="0" err="1" smtClean="0">
                <a:solidFill>
                  <a:srgbClr val="000000"/>
                </a:solidFill>
                <a:latin typeface="Comic Sans MS"/>
              </a:rPr>
              <a:t>defined</a:t>
            </a:r>
            <a:r>
              <a:rPr lang="fr-CH" sz="1800" dirty="0" smtClean="0">
                <a:solidFill>
                  <a:srgbClr val="000000"/>
                </a:solidFill>
                <a:latin typeface="Comic Sans MS"/>
              </a:rPr>
              <a:t>.   </a:t>
            </a:r>
          </a:p>
          <a:p>
            <a:r>
              <a:rPr lang="fr-CH" sz="1800" dirty="0" smtClean="0">
                <a:solidFill>
                  <a:srgbClr val="0033CC"/>
                </a:solidFill>
                <a:latin typeface="Comic Sans MS"/>
              </a:rPr>
              <a:t>-- </a:t>
            </a:r>
            <a:r>
              <a:rPr lang="fr-CH" sz="1800" dirty="0" err="1" smtClean="0">
                <a:solidFill>
                  <a:srgbClr val="0033CC"/>
                </a:solidFill>
                <a:latin typeface="Comic Sans MS"/>
              </a:rPr>
              <a:t>with</a:t>
            </a:r>
            <a:r>
              <a:rPr lang="fr-CH" sz="1800" dirty="0" smtClean="0">
                <a:solidFill>
                  <a:srgbClr val="0033CC"/>
                </a:solidFill>
                <a:latin typeface="Comic Sans MS"/>
              </a:rPr>
              <a:t> the notable exception of neutrino masses, nature &amp; </a:t>
            </a:r>
            <a:r>
              <a:rPr lang="fr-CH" sz="1800" dirty="0" err="1" smtClean="0">
                <a:solidFill>
                  <a:srgbClr val="0033CC"/>
                </a:solidFill>
                <a:latin typeface="Comic Sans MS"/>
              </a:rPr>
              <a:t>mixings</a:t>
            </a:r>
            <a:r>
              <a:rPr lang="fr-CH" sz="1800" dirty="0" smtClean="0">
                <a:solidFill>
                  <a:srgbClr val="0033CC"/>
                </a:solidFill>
                <a:latin typeface="Comic Sans MS"/>
              </a:rPr>
              <a:t> </a:t>
            </a:r>
          </a:p>
          <a:p>
            <a:r>
              <a:rPr lang="fr-CH" sz="1800" i="1" dirty="0" smtClean="0">
                <a:solidFill>
                  <a:srgbClr val="0033CC"/>
                </a:solidFill>
                <a:latin typeface="Comic Sans MS"/>
              </a:rPr>
              <a:t>***the </a:t>
            </a:r>
            <a:r>
              <a:rPr lang="fr-CH" sz="1800" i="1" dirty="0" err="1" smtClean="0">
                <a:solidFill>
                  <a:srgbClr val="0033CC"/>
                </a:solidFill>
                <a:latin typeface="Comic Sans MS"/>
              </a:rPr>
              <a:t>only</a:t>
            </a:r>
            <a:r>
              <a:rPr lang="fr-CH" sz="1800" i="1" dirty="0" smtClean="0">
                <a:solidFill>
                  <a:srgbClr val="0033CC"/>
                </a:solidFill>
                <a:latin typeface="Comic Sans MS"/>
              </a:rPr>
              <a:t> new </a:t>
            </a:r>
            <a:r>
              <a:rPr lang="fr-CH" sz="1800" i="1" dirty="0" err="1" smtClean="0">
                <a:solidFill>
                  <a:srgbClr val="0033CC"/>
                </a:solidFill>
                <a:latin typeface="Comic Sans MS"/>
              </a:rPr>
              <a:t>physics</a:t>
            </a:r>
            <a:r>
              <a:rPr lang="fr-CH" sz="1800" i="1" dirty="0" smtClean="0">
                <a:solidFill>
                  <a:srgbClr val="0033CC"/>
                </a:solidFill>
                <a:latin typeface="Comic Sans MS"/>
              </a:rPr>
              <a:t> </a:t>
            </a:r>
            <a:r>
              <a:rPr lang="fr-CH" sz="1800" i="1" dirty="0" err="1" smtClean="0">
                <a:solidFill>
                  <a:srgbClr val="0033CC"/>
                </a:solidFill>
                <a:latin typeface="Comic Sans MS"/>
              </a:rPr>
              <a:t>there</a:t>
            </a:r>
            <a:r>
              <a:rPr lang="fr-CH" sz="1800" i="1" dirty="0" smtClean="0">
                <a:solidFill>
                  <a:srgbClr val="0033CC"/>
                </a:solidFill>
                <a:latin typeface="Comic Sans MS"/>
              </a:rPr>
              <a:t> </a:t>
            </a:r>
            <a:r>
              <a:rPr lang="fr-CH" sz="1800" i="1" dirty="0" err="1" smtClean="0">
                <a:solidFill>
                  <a:srgbClr val="0033CC"/>
                </a:solidFill>
                <a:latin typeface="Comic Sans MS"/>
              </a:rPr>
              <a:t>is</a:t>
            </a:r>
            <a:r>
              <a:rPr lang="fr-CH" sz="1800" i="1" dirty="0" smtClean="0">
                <a:solidFill>
                  <a:srgbClr val="0033CC"/>
                </a:solidFill>
                <a:latin typeface="Comic Sans MS"/>
              </a:rPr>
              <a:t>***</a:t>
            </a:r>
          </a:p>
          <a:p>
            <a:r>
              <a:rPr lang="fr-CH" sz="1800" dirty="0" smtClean="0">
                <a:solidFill>
                  <a:srgbClr val="0033CC"/>
                </a:solidFill>
                <a:latin typeface="Comic Sans MS"/>
              </a:rPr>
              <a:t>but </a:t>
            </a:r>
            <a:r>
              <a:rPr lang="fr-CH" sz="1800" dirty="0" err="1" smtClean="0">
                <a:solidFill>
                  <a:srgbClr val="0033CC"/>
                </a:solidFill>
                <a:latin typeface="Comic Sans MS"/>
              </a:rPr>
              <a:t>we</a:t>
            </a:r>
            <a:r>
              <a:rPr lang="fr-CH" sz="1800" dirty="0" smtClean="0">
                <a:solidFill>
                  <a:srgbClr val="0033CC"/>
                </a:solidFill>
                <a:latin typeface="Comic Sans MS"/>
              </a:rPr>
              <a:t> </a:t>
            </a:r>
            <a:r>
              <a:rPr lang="fr-CH" sz="1800" dirty="0" err="1" smtClean="0">
                <a:solidFill>
                  <a:srgbClr val="0033CC"/>
                </a:solidFill>
                <a:latin typeface="Comic Sans MS"/>
              </a:rPr>
              <a:t>expect</a:t>
            </a:r>
            <a:r>
              <a:rPr lang="fr-CH" sz="1800" dirty="0" smtClean="0">
                <a:solidFill>
                  <a:srgbClr val="0033CC"/>
                </a:solidFill>
                <a:latin typeface="Comic Sans MS"/>
              </a:rPr>
              <a:t> </a:t>
            </a:r>
            <a:r>
              <a:rPr lang="fr-CH" sz="1800" dirty="0" err="1" smtClean="0">
                <a:solidFill>
                  <a:srgbClr val="0033CC"/>
                </a:solidFill>
                <a:latin typeface="Comic Sans MS"/>
              </a:rPr>
              <a:t>these</a:t>
            </a:r>
            <a:r>
              <a:rPr lang="fr-CH" sz="1800" dirty="0" smtClean="0">
                <a:solidFill>
                  <a:srgbClr val="0033CC"/>
                </a:solidFill>
                <a:latin typeface="Comic Sans MS"/>
              </a:rPr>
              <a:t> to </a:t>
            </a:r>
            <a:r>
              <a:rPr lang="fr-CH" sz="1800" dirty="0" err="1" smtClean="0">
                <a:solidFill>
                  <a:srgbClr val="0033CC"/>
                </a:solidFill>
                <a:latin typeface="Comic Sans MS"/>
              </a:rPr>
              <a:t>be</a:t>
            </a:r>
            <a:r>
              <a:rPr lang="fr-CH" sz="1800" dirty="0" smtClean="0">
                <a:solidFill>
                  <a:srgbClr val="0033CC"/>
                </a:solidFill>
                <a:latin typeface="Comic Sans MS"/>
              </a:rPr>
              <a:t> </a:t>
            </a:r>
            <a:r>
              <a:rPr lang="fr-CH" sz="1800" dirty="0" err="1" smtClean="0">
                <a:solidFill>
                  <a:srgbClr val="0033CC"/>
                </a:solidFill>
                <a:latin typeface="Comic Sans MS"/>
              </a:rPr>
              <a:t>almost</a:t>
            </a:r>
            <a:r>
              <a:rPr lang="fr-CH" sz="1800" dirty="0" smtClean="0">
                <a:solidFill>
                  <a:srgbClr val="0033CC"/>
                </a:solidFill>
                <a:latin typeface="Comic Sans MS"/>
              </a:rPr>
              <a:t> </a:t>
            </a:r>
            <a:r>
              <a:rPr lang="fr-CH" sz="1800" dirty="0" err="1" smtClean="0">
                <a:solidFill>
                  <a:srgbClr val="0033CC"/>
                </a:solidFill>
                <a:latin typeface="Comic Sans MS"/>
              </a:rPr>
              <a:t>completely</a:t>
            </a:r>
            <a:r>
              <a:rPr lang="fr-CH" sz="1800" dirty="0" smtClean="0">
                <a:solidFill>
                  <a:srgbClr val="0033CC"/>
                </a:solidFill>
                <a:latin typeface="Comic Sans MS"/>
              </a:rPr>
              <a:t> </a:t>
            </a:r>
            <a:r>
              <a:rPr lang="fr-CH" sz="1800" dirty="0" err="1" smtClean="0">
                <a:solidFill>
                  <a:srgbClr val="0033CC"/>
                </a:solidFill>
                <a:latin typeface="Comic Sans MS"/>
              </a:rPr>
              <a:t>decoupled</a:t>
            </a:r>
            <a:r>
              <a:rPr lang="fr-CH" sz="1800" dirty="0" smtClean="0">
                <a:solidFill>
                  <a:srgbClr val="0033CC"/>
                </a:solidFill>
                <a:latin typeface="Comic Sans MS"/>
              </a:rPr>
              <a:t> </a:t>
            </a:r>
            <a:r>
              <a:rPr lang="fr-CH" sz="1800" dirty="0" err="1" smtClean="0">
                <a:solidFill>
                  <a:srgbClr val="0033CC"/>
                </a:solidFill>
                <a:latin typeface="Comic Sans MS"/>
              </a:rPr>
              <a:t>from</a:t>
            </a:r>
            <a:r>
              <a:rPr lang="fr-CH" sz="1800" dirty="0" smtClean="0">
                <a:solidFill>
                  <a:srgbClr val="0033CC"/>
                </a:solidFill>
                <a:latin typeface="Comic Sans MS"/>
              </a:rPr>
              <a:t> </a:t>
            </a:r>
            <a:r>
              <a:rPr lang="fr-CH" sz="1800" dirty="0" err="1" smtClean="0">
                <a:solidFill>
                  <a:srgbClr val="0033CC"/>
                </a:solidFill>
                <a:latin typeface="Comic Sans MS"/>
              </a:rPr>
              <a:t>Higgs</a:t>
            </a:r>
            <a:r>
              <a:rPr lang="fr-CH" sz="1800" dirty="0" smtClean="0">
                <a:solidFill>
                  <a:srgbClr val="0033CC"/>
                </a:solidFill>
                <a:latin typeface="Comic Sans MS"/>
              </a:rPr>
              <a:t> observables. (</a:t>
            </a:r>
            <a:r>
              <a:rPr lang="fr-CH" sz="1800" dirty="0" err="1" smtClean="0">
                <a:solidFill>
                  <a:srgbClr val="0033CC"/>
                </a:solidFill>
                <a:latin typeface="Comic Sans MS"/>
              </a:rPr>
              <a:t>true</a:t>
            </a:r>
            <a:r>
              <a:rPr lang="fr-CH" sz="1800" dirty="0" smtClean="0">
                <a:solidFill>
                  <a:srgbClr val="0033CC"/>
                </a:solidFill>
                <a:latin typeface="Comic Sans MS"/>
              </a:rPr>
              <a:t>?)</a:t>
            </a:r>
            <a:endParaRPr lang="en-US" sz="1800" dirty="0" err="1" smtClean="0">
              <a:solidFill>
                <a:srgbClr val="0033CC"/>
              </a:solidFill>
              <a:latin typeface="Comic Sans MS"/>
            </a:endParaRPr>
          </a:p>
        </p:txBody>
      </p:sp>
      <p:sp>
        <p:nvSpPr>
          <p:cNvPr id="6" name="TextBox 5"/>
          <p:cNvSpPr txBox="1"/>
          <p:nvPr/>
        </p:nvSpPr>
        <p:spPr>
          <a:xfrm>
            <a:off x="4703810" y="2108200"/>
            <a:ext cx="4440190" cy="3416320"/>
          </a:xfrm>
          <a:prstGeom prst="rect">
            <a:avLst/>
          </a:prstGeom>
          <a:solidFill>
            <a:srgbClr val="E5F3EE"/>
          </a:solidFill>
        </p:spPr>
        <p:txBody>
          <a:bodyPr wrap="none" rtlCol="0">
            <a:spAutoFit/>
          </a:bodyPr>
          <a:lstStyle/>
          <a:p>
            <a:r>
              <a:rPr lang="fr-CH" sz="1800" dirty="0" err="1" smtClean="0">
                <a:solidFill>
                  <a:srgbClr val="000000"/>
                </a:solidFill>
              </a:rPr>
              <a:t>Does</a:t>
            </a:r>
            <a:r>
              <a:rPr lang="fr-CH" sz="1800" dirty="0" smtClean="0">
                <a:solidFill>
                  <a:srgbClr val="000000"/>
                </a:solidFill>
              </a:rPr>
              <a:t> H(125.9)</a:t>
            </a:r>
            <a:endParaRPr lang="en-US" sz="1800" dirty="0" smtClean="0">
              <a:solidFill>
                <a:srgbClr val="000000"/>
              </a:solidFill>
            </a:endParaRPr>
          </a:p>
          <a:p>
            <a:r>
              <a:rPr lang="en-US" sz="1800" dirty="0" smtClean="0">
                <a:solidFill>
                  <a:srgbClr val="000000"/>
                </a:solidFill>
              </a:rPr>
              <a:t>Fully accounts for EWSB (</a:t>
            </a:r>
            <a:r>
              <a:rPr lang="en-US" sz="1800" i="1" dirty="0" smtClean="0">
                <a:solidFill>
                  <a:srgbClr val="000000"/>
                </a:solidFill>
              </a:rPr>
              <a:t>W, Z couplings)?</a:t>
            </a:r>
          </a:p>
          <a:p>
            <a:r>
              <a:rPr lang="en-US" sz="1800" dirty="0" smtClean="0">
                <a:solidFill>
                  <a:srgbClr val="000000"/>
                </a:solidFill>
              </a:rPr>
              <a:t>Couples to fermions?</a:t>
            </a:r>
          </a:p>
          <a:p>
            <a:r>
              <a:rPr lang="en-US" sz="1800" dirty="0" smtClean="0">
                <a:solidFill>
                  <a:srgbClr val="000000"/>
                </a:solidFill>
              </a:rPr>
              <a:t>Accounts for </a:t>
            </a:r>
            <a:r>
              <a:rPr lang="en-US" sz="1800" dirty="0" err="1" smtClean="0">
                <a:solidFill>
                  <a:srgbClr val="000000"/>
                </a:solidFill>
              </a:rPr>
              <a:t>fermion</a:t>
            </a:r>
            <a:r>
              <a:rPr lang="en-US" sz="1800" dirty="0" smtClean="0">
                <a:solidFill>
                  <a:srgbClr val="000000"/>
                </a:solidFill>
              </a:rPr>
              <a:t> masses?</a:t>
            </a:r>
          </a:p>
          <a:p>
            <a:r>
              <a:rPr lang="en-US" sz="1800" i="1" dirty="0" err="1" smtClean="0">
                <a:solidFill>
                  <a:srgbClr val="000000"/>
                </a:solidFill>
              </a:rPr>
              <a:t>Fermion</a:t>
            </a:r>
            <a:r>
              <a:rPr lang="en-US" sz="1800" i="1" dirty="0" smtClean="0">
                <a:solidFill>
                  <a:srgbClr val="000000"/>
                </a:solidFill>
              </a:rPr>
              <a:t> couplings ∝ masses?</a:t>
            </a:r>
          </a:p>
          <a:p>
            <a:r>
              <a:rPr lang="en-US" sz="1800" dirty="0" smtClean="0">
                <a:solidFill>
                  <a:srgbClr val="000000"/>
                </a:solidFill>
              </a:rPr>
              <a:t>Are there others?</a:t>
            </a:r>
          </a:p>
          <a:p>
            <a:r>
              <a:rPr lang="en-US" sz="1800" dirty="0" smtClean="0">
                <a:solidFill>
                  <a:srgbClr val="000000"/>
                </a:solidFill>
              </a:rPr>
              <a:t>Quantum numbers?</a:t>
            </a:r>
          </a:p>
          <a:p>
            <a:r>
              <a:rPr lang="en-US" sz="1800" dirty="0" smtClean="0">
                <a:solidFill>
                  <a:srgbClr val="000000"/>
                </a:solidFill>
              </a:rPr>
              <a:t>SM branching fractions to gauge bosons?</a:t>
            </a:r>
          </a:p>
          <a:p>
            <a:r>
              <a:rPr lang="en-US" sz="1800" dirty="0" smtClean="0">
                <a:solidFill>
                  <a:srgbClr val="000000"/>
                </a:solidFill>
              </a:rPr>
              <a:t>Decays to new particles?</a:t>
            </a:r>
          </a:p>
          <a:p>
            <a:r>
              <a:rPr lang="en-US" sz="1800" dirty="0" smtClean="0">
                <a:solidFill>
                  <a:srgbClr val="000000"/>
                </a:solidFill>
              </a:rPr>
              <a:t>All production modes as expected?</a:t>
            </a:r>
          </a:p>
          <a:p>
            <a:r>
              <a:rPr lang="en-US" sz="1800" dirty="0" smtClean="0">
                <a:solidFill>
                  <a:srgbClr val="000000"/>
                </a:solidFill>
              </a:rPr>
              <a:t>Implications of </a:t>
            </a:r>
            <a:r>
              <a:rPr lang="en-US" sz="1800" i="1" dirty="0" smtClean="0">
                <a:solidFill>
                  <a:srgbClr val="000000"/>
                </a:solidFill>
              </a:rPr>
              <a:t>MH ≈ 126 </a:t>
            </a:r>
            <a:r>
              <a:rPr lang="en-US" sz="1800" i="1" dirty="0" err="1" smtClean="0">
                <a:solidFill>
                  <a:srgbClr val="000000"/>
                </a:solidFill>
              </a:rPr>
              <a:t>GeV</a:t>
            </a:r>
            <a:r>
              <a:rPr lang="en-US" sz="1800" i="1" dirty="0" smtClean="0">
                <a:solidFill>
                  <a:srgbClr val="000000"/>
                </a:solidFill>
              </a:rPr>
              <a:t>?</a:t>
            </a:r>
          </a:p>
          <a:p>
            <a:r>
              <a:rPr lang="en-US" sz="1800" dirty="0" smtClean="0">
                <a:solidFill>
                  <a:srgbClr val="000000"/>
                </a:solidFill>
              </a:rPr>
              <a:t>Any sign of new strong dynamics?</a:t>
            </a:r>
            <a:endParaRPr lang="en-US" sz="1800" dirty="0" err="1" smtClean="0">
              <a:solidFill>
                <a:srgbClr val="000000"/>
              </a:solidFill>
              <a:latin typeface="Comic Sans MS"/>
            </a:endParaRPr>
          </a:p>
        </p:txBody>
      </p:sp>
      <p:sp>
        <p:nvSpPr>
          <p:cNvPr id="7" name="TextBox 6"/>
          <p:cNvSpPr txBox="1"/>
          <p:nvPr/>
        </p:nvSpPr>
        <p:spPr>
          <a:xfrm>
            <a:off x="660400" y="5727700"/>
            <a:ext cx="6926896" cy="1200329"/>
          </a:xfrm>
          <a:prstGeom prst="rect">
            <a:avLst/>
          </a:prstGeom>
          <a:solidFill>
            <a:srgbClr val="FFC000"/>
          </a:solidFill>
        </p:spPr>
        <p:txBody>
          <a:bodyPr wrap="none" rtlCol="0">
            <a:spAutoFit/>
          </a:bodyPr>
          <a:lstStyle/>
          <a:p>
            <a:r>
              <a:rPr lang="fr-CH" sz="1800" dirty="0" err="1" smtClean="0">
                <a:solidFill>
                  <a:srgbClr val="000000"/>
                </a:solidFill>
                <a:latin typeface="Comic Sans MS"/>
              </a:rPr>
              <a:t>your</a:t>
            </a:r>
            <a:r>
              <a:rPr lang="fr-CH" sz="1800" dirty="0" smtClean="0">
                <a:solidFill>
                  <a:srgbClr val="000000"/>
                </a:solidFill>
                <a:latin typeface="Comic Sans MS"/>
              </a:rPr>
              <a:t> </a:t>
            </a:r>
            <a:r>
              <a:rPr lang="fr-CH" sz="1800" dirty="0" err="1" smtClean="0">
                <a:solidFill>
                  <a:srgbClr val="000000"/>
                </a:solidFill>
                <a:latin typeface="Comic Sans MS"/>
              </a:rPr>
              <a:t>Banker’s</a:t>
            </a:r>
            <a:r>
              <a:rPr lang="fr-CH" sz="1800" dirty="0" smtClean="0">
                <a:solidFill>
                  <a:srgbClr val="000000"/>
                </a:solidFill>
                <a:latin typeface="Comic Sans MS"/>
              </a:rPr>
              <a:t> question: </a:t>
            </a:r>
          </a:p>
          <a:p>
            <a:r>
              <a:rPr lang="fr-CH" sz="1800" dirty="0" smtClean="0">
                <a:solidFill>
                  <a:srgbClr val="000000"/>
                </a:solidFill>
                <a:latin typeface="Comic Sans MS"/>
              </a:rPr>
              <a:t>     </a:t>
            </a:r>
            <a:r>
              <a:rPr lang="fr-CH" sz="1800" dirty="0" err="1" smtClean="0">
                <a:solidFill>
                  <a:srgbClr val="000000"/>
                </a:solidFill>
                <a:latin typeface="Comic Sans MS"/>
              </a:rPr>
              <a:t>What</a:t>
            </a:r>
            <a:r>
              <a:rPr lang="fr-CH" sz="1800" dirty="0" smtClean="0">
                <a:solidFill>
                  <a:srgbClr val="000000"/>
                </a:solidFill>
                <a:latin typeface="Comic Sans MS"/>
              </a:rPr>
              <a:t> </a:t>
            </a:r>
            <a:r>
              <a:rPr lang="fr-CH" sz="1800" dirty="0" err="1" smtClean="0">
                <a:solidFill>
                  <a:srgbClr val="000000"/>
                </a:solidFill>
                <a:latin typeface="Comic Sans MS"/>
              </a:rPr>
              <a:t>precision</a:t>
            </a:r>
            <a:r>
              <a:rPr lang="fr-CH" sz="1800" dirty="0" smtClean="0">
                <a:solidFill>
                  <a:srgbClr val="000000"/>
                </a:solidFill>
                <a:latin typeface="Comic Sans MS"/>
              </a:rPr>
              <a:t> </a:t>
            </a:r>
            <a:r>
              <a:rPr lang="fr-CH" sz="1800" dirty="0" err="1" smtClean="0">
                <a:solidFill>
                  <a:srgbClr val="000000"/>
                </a:solidFill>
                <a:latin typeface="Comic Sans MS"/>
              </a:rPr>
              <a:t>is</a:t>
            </a:r>
            <a:r>
              <a:rPr lang="fr-CH" sz="1800" dirty="0" smtClean="0">
                <a:solidFill>
                  <a:srgbClr val="000000"/>
                </a:solidFill>
                <a:latin typeface="Comic Sans MS"/>
              </a:rPr>
              <a:t> </a:t>
            </a:r>
            <a:r>
              <a:rPr lang="fr-CH" sz="1800" dirty="0" err="1" smtClean="0">
                <a:solidFill>
                  <a:srgbClr val="000000"/>
                </a:solidFill>
                <a:latin typeface="Comic Sans MS"/>
              </a:rPr>
              <a:t>needed</a:t>
            </a:r>
            <a:r>
              <a:rPr lang="fr-CH" sz="1800" dirty="0" smtClean="0">
                <a:solidFill>
                  <a:srgbClr val="000000"/>
                </a:solidFill>
                <a:latin typeface="Comic Sans MS"/>
              </a:rPr>
              <a:t> to </a:t>
            </a:r>
            <a:r>
              <a:rPr lang="fr-CH" sz="1800" dirty="0" err="1" smtClean="0">
                <a:solidFill>
                  <a:srgbClr val="000000"/>
                </a:solidFill>
                <a:latin typeface="Comic Sans MS"/>
              </a:rPr>
              <a:t>see</a:t>
            </a:r>
            <a:r>
              <a:rPr lang="fr-CH" sz="1800" dirty="0" smtClean="0">
                <a:solidFill>
                  <a:srgbClr val="000000"/>
                </a:solidFill>
                <a:latin typeface="Comic Sans MS"/>
              </a:rPr>
              <a:t> </a:t>
            </a:r>
            <a:r>
              <a:rPr lang="fr-CH" sz="1800" dirty="0" err="1" smtClean="0">
                <a:solidFill>
                  <a:srgbClr val="000000"/>
                </a:solidFill>
                <a:latin typeface="Comic Sans MS"/>
              </a:rPr>
              <a:t>something</a:t>
            </a:r>
            <a:r>
              <a:rPr lang="fr-CH" sz="1800" dirty="0" smtClean="0">
                <a:solidFill>
                  <a:srgbClr val="000000"/>
                </a:solidFill>
                <a:latin typeface="Comic Sans MS"/>
              </a:rPr>
              <a:t> </a:t>
            </a:r>
            <a:r>
              <a:rPr lang="fr-CH" sz="1800" dirty="0" err="1" smtClean="0">
                <a:solidFill>
                  <a:srgbClr val="000000"/>
                </a:solidFill>
                <a:latin typeface="Comic Sans MS"/>
              </a:rPr>
              <a:t>interesting</a:t>
            </a:r>
            <a:r>
              <a:rPr lang="fr-CH" sz="1800" dirty="0" smtClean="0">
                <a:solidFill>
                  <a:srgbClr val="000000"/>
                </a:solidFill>
                <a:latin typeface="Comic Sans MS"/>
              </a:rPr>
              <a:t>?</a:t>
            </a:r>
          </a:p>
          <a:p>
            <a:r>
              <a:rPr lang="fr-CH" sz="1800" dirty="0" smtClean="0">
                <a:solidFill>
                  <a:srgbClr val="000000"/>
                </a:solidFill>
                <a:latin typeface="Comic Sans MS"/>
              </a:rPr>
              <a:t>                   </a:t>
            </a:r>
            <a:r>
              <a:rPr lang="fr-CH" sz="1800" dirty="0" err="1" smtClean="0">
                <a:solidFill>
                  <a:srgbClr val="000000"/>
                </a:solidFill>
                <a:latin typeface="Comic Sans MS"/>
              </a:rPr>
              <a:t>physicist</a:t>
            </a:r>
            <a:r>
              <a:rPr lang="fr-CH" sz="1800" dirty="0" smtClean="0">
                <a:solidFill>
                  <a:srgbClr val="000000"/>
                </a:solidFill>
                <a:latin typeface="Comic Sans MS"/>
              </a:rPr>
              <a:t> </a:t>
            </a:r>
            <a:r>
              <a:rPr lang="fr-CH" sz="1800" dirty="0" err="1" smtClean="0">
                <a:solidFill>
                  <a:srgbClr val="000000"/>
                </a:solidFill>
                <a:latin typeface="Comic Sans MS"/>
              </a:rPr>
              <a:t>answer</a:t>
            </a:r>
            <a:r>
              <a:rPr lang="fr-CH" sz="1800" dirty="0" smtClean="0">
                <a:solidFill>
                  <a:srgbClr val="000000"/>
                </a:solidFill>
                <a:latin typeface="Comic Sans MS"/>
              </a:rPr>
              <a:t>: as </a:t>
            </a:r>
            <a:r>
              <a:rPr lang="fr-CH" sz="1800" dirty="0" err="1" smtClean="0">
                <a:solidFill>
                  <a:srgbClr val="000000"/>
                </a:solidFill>
                <a:latin typeface="Comic Sans MS"/>
              </a:rPr>
              <a:t>much</a:t>
            </a:r>
            <a:r>
              <a:rPr lang="fr-CH" sz="1800" dirty="0" smtClean="0">
                <a:solidFill>
                  <a:srgbClr val="000000"/>
                </a:solidFill>
                <a:latin typeface="Comic Sans MS"/>
              </a:rPr>
              <a:t> as possible.</a:t>
            </a:r>
            <a:endParaRPr lang="fr-CH" sz="1800" dirty="0">
              <a:solidFill>
                <a:srgbClr val="000000"/>
              </a:solidFill>
              <a:latin typeface="Comic Sans MS"/>
            </a:endParaRPr>
          </a:p>
          <a:p>
            <a:r>
              <a:rPr lang="fr-CH" sz="1800" dirty="0" smtClean="0">
                <a:solidFill>
                  <a:srgbClr val="000000"/>
                </a:solidFill>
                <a:latin typeface="Comic Sans MS"/>
              </a:rPr>
              <a:t>  </a:t>
            </a:r>
            <a:endParaRPr lang="fr-CH" sz="1800" dirty="0" smtClean="0">
              <a:solidFill>
                <a:srgbClr val="000000"/>
              </a:solidFill>
              <a:latin typeface="Comic Sans MS"/>
            </a:endParaRPr>
          </a:p>
        </p:txBody>
      </p:sp>
    </p:spTree>
    <p:extLst>
      <p:ext uri="{BB962C8B-B14F-4D97-AF65-F5344CB8AC3E}">
        <p14:creationId xmlns:p14="http://schemas.microsoft.com/office/powerpoint/2010/main" val="1282092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271" y="1601153"/>
            <a:ext cx="49911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128" y="3427"/>
            <a:ext cx="9107173" cy="1384995"/>
          </a:xfrm>
          <a:prstGeom prst="rect">
            <a:avLst/>
          </a:prstGeom>
          <a:solidFill>
            <a:schemeClr val="bg2">
              <a:lumMod val="90000"/>
            </a:schemeClr>
          </a:solidFill>
        </p:spPr>
        <p:txBody>
          <a:bodyPr wrap="none" rtlCol="0">
            <a:spAutoFit/>
          </a:bodyPr>
          <a:lstStyle/>
          <a:p>
            <a:r>
              <a:rPr lang="fr-CH" sz="2000" dirty="0" smtClean="0">
                <a:latin typeface="+mn-lt"/>
              </a:rPr>
              <a:t>1997-2013  </a:t>
            </a:r>
            <a:r>
              <a:rPr lang="fr-CH" sz="2800" dirty="0" err="1" smtClean="0">
                <a:latin typeface="+mn-lt"/>
              </a:rPr>
              <a:t>Higgs</a:t>
            </a:r>
            <a:r>
              <a:rPr lang="fr-CH" sz="2800" dirty="0" smtClean="0">
                <a:latin typeface="+mn-lt"/>
              </a:rPr>
              <a:t> boson mass </a:t>
            </a:r>
            <a:r>
              <a:rPr lang="fr-CH" sz="2800" dirty="0" err="1" smtClean="0">
                <a:latin typeface="+mn-lt"/>
              </a:rPr>
              <a:t>cornered</a:t>
            </a:r>
            <a:r>
              <a:rPr lang="fr-CH" sz="2800" dirty="0" smtClean="0">
                <a:latin typeface="+mn-lt"/>
              </a:rPr>
              <a:t> </a:t>
            </a:r>
            <a:r>
              <a:rPr lang="fr-CH" sz="2000" dirty="0" smtClean="0">
                <a:latin typeface="+mn-lt"/>
              </a:rPr>
              <a:t>(LEP H, M</a:t>
            </a:r>
            <a:r>
              <a:rPr lang="fr-CH" sz="2000" baseline="-25000" dirty="0" smtClean="0">
                <a:latin typeface="+mn-lt"/>
              </a:rPr>
              <a:t>Z</a:t>
            </a:r>
            <a:r>
              <a:rPr lang="fr-CH" sz="2000" dirty="0" smtClean="0">
                <a:latin typeface="+mn-lt"/>
              </a:rPr>
              <a:t> </a:t>
            </a:r>
            <a:r>
              <a:rPr lang="fr-CH" sz="2000" dirty="0" err="1" smtClean="0">
                <a:latin typeface="+mn-lt"/>
              </a:rPr>
              <a:t>etc</a:t>
            </a:r>
            <a:r>
              <a:rPr lang="fr-CH" sz="2000" dirty="0" smtClean="0">
                <a:latin typeface="+mn-lt"/>
              </a:rPr>
              <a:t> +</a:t>
            </a:r>
            <a:r>
              <a:rPr lang="fr-CH" sz="2000" dirty="0" err="1" smtClean="0">
                <a:latin typeface="+mn-lt"/>
              </a:rPr>
              <a:t>Tevatron</a:t>
            </a:r>
            <a:r>
              <a:rPr lang="fr-CH" sz="2000" dirty="0" smtClean="0">
                <a:latin typeface="+mn-lt"/>
              </a:rPr>
              <a:t> m</a:t>
            </a:r>
            <a:r>
              <a:rPr lang="fr-CH" sz="2000" baseline="-25000" dirty="0" smtClean="0">
                <a:latin typeface="+mn-lt"/>
              </a:rPr>
              <a:t>t</a:t>
            </a:r>
            <a:r>
              <a:rPr lang="fr-CH" sz="2000" dirty="0" smtClean="0">
                <a:latin typeface="+mn-lt"/>
              </a:rPr>
              <a:t> , M</a:t>
            </a:r>
            <a:r>
              <a:rPr lang="fr-CH" sz="2000" baseline="-25000" dirty="0" smtClean="0">
                <a:latin typeface="+mn-lt"/>
              </a:rPr>
              <a:t>W</a:t>
            </a:r>
            <a:r>
              <a:rPr lang="fr-CH" sz="2000" dirty="0" smtClean="0">
                <a:latin typeface="+mn-lt"/>
              </a:rPr>
              <a:t>)</a:t>
            </a:r>
          </a:p>
          <a:p>
            <a:r>
              <a:rPr lang="fr-CH" sz="2000" dirty="0">
                <a:latin typeface="+mn-lt"/>
              </a:rPr>
              <a:t> </a:t>
            </a:r>
            <a:r>
              <a:rPr lang="fr-CH" sz="2000" dirty="0" smtClean="0">
                <a:latin typeface="+mn-lt"/>
              </a:rPr>
              <a:t>                     </a:t>
            </a:r>
            <a:r>
              <a:rPr lang="fr-CH" sz="2800" dirty="0" err="1" smtClean="0">
                <a:latin typeface="+mn-lt"/>
              </a:rPr>
              <a:t>Higgs</a:t>
            </a:r>
            <a:r>
              <a:rPr lang="fr-CH" sz="2800" dirty="0" smtClean="0">
                <a:latin typeface="+mn-lt"/>
              </a:rPr>
              <a:t> Boson </a:t>
            </a:r>
            <a:r>
              <a:rPr lang="fr-CH" sz="2800" dirty="0" err="1" smtClean="0">
                <a:latin typeface="+mn-lt"/>
              </a:rPr>
              <a:t>discovered</a:t>
            </a:r>
            <a:r>
              <a:rPr lang="fr-CH" sz="2800" dirty="0" smtClean="0">
                <a:latin typeface="+mn-lt"/>
              </a:rPr>
              <a:t> (LHC)</a:t>
            </a:r>
          </a:p>
          <a:p>
            <a:r>
              <a:rPr lang="fr-CH" sz="2800" dirty="0">
                <a:latin typeface="+mn-lt"/>
              </a:rPr>
              <a:t> </a:t>
            </a:r>
            <a:r>
              <a:rPr lang="fr-CH" sz="2800" dirty="0" smtClean="0">
                <a:latin typeface="+mn-lt"/>
              </a:rPr>
              <a:t>               </a:t>
            </a:r>
            <a:r>
              <a:rPr lang="fr-CH" sz="2800" dirty="0" err="1" smtClean="0">
                <a:latin typeface="+mn-lt"/>
              </a:rPr>
              <a:t>Englert</a:t>
            </a:r>
            <a:r>
              <a:rPr lang="fr-CH" sz="2800" dirty="0" smtClean="0">
                <a:latin typeface="+mn-lt"/>
              </a:rPr>
              <a:t> and </a:t>
            </a:r>
            <a:r>
              <a:rPr lang="fr-CH" sz="2800" dirty="0" err="1" smtClean="0">
                <a:latin typeface="+mn-lt"/>
              </a:rPr>
              <a:t>Higgs</a:t>
            </a:r>
            <a:r>
              <a:rPr lang="fr-CH" sz="2800" dirty="0" smtClean="0">
                <a:latin typeface="+mn-lt"/>
              </a:rPr>
              <a:t> </a:t>
            </a:r>
            <a:r>
              <a:rPr lang="fr-CH" sz="2800" dirty="0" err="1" smtClean="0">
                <a:latin typeface="+mn-lt"/>
              </a:rPr>
              <a:t>get</a:t>
            </a:r>
            <a:r>
              <a:rPr lang="fr-CH" sz="2800" dirty="0" smtClean="0">
                <a:latin typeface="+mn-lt"/>
              </a:rPr>
              <a:t> Nobel </a:t>
            </a:r>
            <a:r>
              <a:rPr lang="fr-CH" sz="2800" dirty="0" err="1">
                <a:latin typeface="+mn-lt"/>
              </a:rPr>
              <a:t>P</a:t>
            </a:r>
            <a:r>
              <a:rPr lang="fr-CH" sz="2800" dirty="0" err="1" smtClean="0">
                <a:latin typeface="+mn-lt"/>
              </a:rPr>
              <a:t>rize</a:t>
            </a:r>
            <a:endParaRPr lang="fr-CH" sz="2800" dirty="0" smtClean="0">
              <a:latin typeface="+mn-lt"/>
            </a:endParaRPr>
          </a:p>
        </p:txBody>
      </p:sp>
      <p:sp>
        <p:nvSpPr>
          <p:cNvPr id="5" name="TextBox 4"/>
          <p:cNvSpPr txBox="1"/>
          <p:nvPr/>
        </p:nvSpPr>
        <p:spPr>
          <a:xfrm>
            <a:off x="666206" y="6022001"/>
            <a:ext cx="741678" cy="830997"/>
          </a:xfrm>
          <a:prstGeom prst="rect">
            <a:avLst/>
          </a:prstGeom>
          <a:noFill/>
        </p:spPr>
        <p:txBody>
          <a:bodyPr wrap="none" rtlCol="0">
            <a:spAutoFit/>
          </a:bodyPr>
          <a:lstStyle/>
          <a:p>
            <a:r>
              <a:rPr lang="fr-CH" sz="1200" dirty="0" smtClean="0">
                <a:latin typeface="+mn-lt"/>
              </a:rPr>
              <a:t>(c) </a:t>
            </a:r>
            <a:r>
              <a:rPr lang="fr-CH" sz="1200" dirty="0" err="1" smtClean="0">
                <a:latin typeface="+mn-lt"/>
              </a:rPr>
              <a:t>Sfyrla</a:t>
            </a:r>
            <a:endParaRPr lang="fr-CH" sz="3600" dirty="0" smtClean="0">
              <a:latin typeface="+mn-lt"/>
            </a:endParaRPr>
          </a:p>
          <a:p>
            <a:r>
              <a:rPr lang="fr-CH" sz="3600" dirty="0" smtClean="0">
                <a:latin typeface="+mn-lt"/>
              </a:rPr>
              <a:t> </a:t>
            </a:r>
          </a:p>
        </p:txBody>
      </p:sp>
      <p:sp>
        <p:nvSpPr>
          <p:cNvPr id="3" name="TextBox 2"/>
          <p:cNvSpPr txBox="1"/>
          <p:nvPr/>
        </p:nvSpPr>
        <p:spPr>
          <a:xfrm>
            <a:off x="6517565" y="5138081"/>
            <a:ext cx="2318455" cy="1015663"/>
          </a:xfrm>
          <a:prstGeom prst="rect">
            <a:avLst/>
          </a:prstGeom>
          <a:solidFill>
            <a:srgbClr val="FFFF00"/>
          </a:solidFill>
        </p:spPr>
        <p:txBody>
          <a:bodyPr wrap="none" rtlCol="0">
            <a:spAutoFit/>
          </a:bodyPr>
          <a:lstStyle/>
          <a:p>
            <a:r>
              <a:rPr lang="fr-CH" sz="2000" dirty="0" smtClean="0">
                <a:latin typeface="+mn-lt"/>
              </a:rPr>
              <a:t>IT LOOKS LIKE THE </a:t>
            </a:r>
          </a:p>
          <a:p>
            <a:r>
              <a:rPr lang="fr-CH" sz="2000" dirty="0" smtClean="0">
                <a:latin typeface="+mn-lt"/>
              </a:rPr>
              <a:t>STANDARD MODEL  </a:t>
            </a:r>
          </a:p>
          <a:p>
            <a:r>
              <a:rPr lang="fr-CH" sz="2000" dirty="0" smtClean="0">
                <a:latin typeface="+mn-lt"/>
              </a:rPr>
              <a:t>IS COMPLETE.....</a:t>
            </a:r>
            <a:endParaRPr lang="en-US" sz="2000" dirty="0" smtClean="0">
              <a:latin typeface="+mn-lt"/>
            </a:endParaRPr>
          </a:p>
        </p:txBody>
      </p:sp>
    </p:spTree>
    <p:extLst>
      <p:ext uri="{BB962C8B-B14F-4D97-AF65-F5344CB8AC3E}">
        <p14:creationId xmlns:p14="http://schemas.microsoft.com/office/powerpoint/2010/main" val="2840528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38"/>
            <a:ext cx="9144000" cy="3902386"/>
          </a:xfrm>
          <a:prstGeom prst="rect">
            <a:avLst/>
          </a:prstGeom>
          <a:noFill/>
          <a:ln w="9525">
            <a:noFill/>
            <a:miter lim="800000"/>
            <a:headEnd/>
            <a:tailEnd/>
          </a:ln>
        </p:spPr>
      </p:pic>
      <p:sp>
        <p:nvSpPr>
          <p:cNvPr id="3" name="Rectangle 2"/>
          <p:cNvSpPr/>
          <p:nvPr/>
        </p:nvSpPr>
        <p:spPr>
          <a:xfrm>
            <a:off x="273052" y="3978496"/>
            <a:ext cx="8597900" cy="2369880"/>
          </a:xfrm>
          <a:prstGeom prst="rect">
            <a:avLst/>
          </a:prstGeom>
        </p:spPr>
        <p:txBody>
          <a:bodyPr wrap="square">
            <a:spAutoFit/>
          </a:bodyPr>
          <a:lstStyle/>
          <a:p>
            <a:pPr algn="ctr"/>
            <a:r>
              <a:rPr lang="en-US" sz="2000" dirty="0" smtClean="0">
                <a:solidFill>
                  <a:srgbClr val="0033CC"/>
                </a:solidFill>
                <a:latin typeface="Comic Sans MS"/>
              </a:rPr>
              <a:t>The LHC is a Higgs Factory !</a:t>
            </a:r>
          </a:p>
          <a:p>
            <a:r>
              <a:rPr lang="en-US" sz="1600" dirty="0" smtClean="0">
                <a:solidFill>
                  <a:srgbClr val="000000"/>
                </a:solidFill>
                <a:latin typeface="Comic Sans MS"/>
              </a:rPr>
              <a:t>several tens of Million Higgs already produced  &gt; than most Higgs factory projects.</a:t>
            </a:r>
          </a:p>
          <a:p>
            <a:endParaRPr lang="fr-CH" sz="1600" dirty="0" smtClean="0">
              <a:solidFill>
                <a:srgbClr val="000000"/>
              </a:solidFill>
              <a:latin typeface="Comic Sans MS"/>
            </a:endParaRPr>
          </a:p>
          <a:p>
            <a:r>
              <a:rPr lang="fr-CH" sz="1600" dirty="0" err="1" smtClean="0">
                <a:solidFill>
                  <a:srgbClr val="000000"/>
                </a:solidFill>
                <a:latin typeface="Comic Sans MS"/>
              </a:rPr>
              <a:t>Difficulties</a:t>
            </a:r>
            <a:r>
              <a:rPr lang="fr-CH" sz="1600" dirty="0" smtClean="0">
                <a:solidFill>
                  <a:srgbClr val="000000"/>
                </a:solidFill>
                <a:latin typeface="Comic Sans MS"/>
              </a:rPr>
              <a:t>: </a:t>
            </a:r>
            <a:r>
              <a:rPr lang="fr-CH" sz="1600" dirty="0" err="1" smtClean="0">
                <a:solidFill>
                  <a:srgbClr val="000000"/>
                </a:solidFill>
                <a:latin typeface="Comic Sans MS"/>
              </a:rPr>
              <a:t>several</a:t>
            </a:r>
            <a:r>
              <a:rPr lang="fr-CH" sz="1600" dirty="0" smtClean="0">
                <a:solidFill>
                  <a:srgbClr val="000000"/>
                </a:solidFill>
                <a:latin typeface="Comic Sans MS"/>
              </a:rPr>
              <a:t> production </a:t>
            </a:r>
            <a:r>
              <a:rPr lang="fr-CH" sz="1600" dirty="0" err="1" smtClean="0">
                <a:solidFill>
                  <a:srgbClr val="000000"/>
                </a:solidFill>
                <a:latin typeface="Comic Sans MS"/>
              </a:rPr>
              <a:t>mechanisms</a:t>
            </a:r>
            <a:r>
              <a:rPr lang="fr-CH" sz="1600" dirty="0" smtClean="0">
                <a:solidFill>
                  <a:srgbClr val="000000"/>
                </a:solidFill>
                <a:latin typeface="Comic Sans MS"/>
              </a:rPr>
              <a:t> to </a:t>
            </a:r>
            <a:r>
              <a:rPr lang="fr-CH" sz="1600" dirty="0" err="1" smtClean="0">
                <a:solidFill>
                  <a:srgbClr val="000000"/>
                </a:solidFill>
                <a:latin typeface="Comic Sans MS"/>
              </a:rPr>
              <a:t>disentangle</a:t>
            </a:r>
            <a:r>
              <a:rPr lang="fr-CH" sz="1600" dirty="0" smtClean="0">
                <a:solidFill>
                  <a:srgbClr val="000000"/>
                </a:solidFill>
                <a:latin typeface="Comic Sans MS"/>
              </a:rPr>
              <a:t> and </a:t>
            </a:r>
          </a:p>
          <a:p>
            <a:r>
              <a:rPr lang="fr-CH" sz="1600" dirty="0" err="1" smtClean="0">
                <a:solidFill>
                  <a:srgbClr val="000000"/>
                </a:solidFill>
                <a:latin typeface="Comic Sans MS"/>
              </a:rPr>
              <a:t>significant</a:t>
            </a:r>
            <a:r>
              <a:rPr lang="fr-CH" sz="1600" dirty="0" smtClean="0">
                <a:solidFill>
                  <a:srgbClr val="000000"/>
                </a:solidFill>
                <a:latin typeface="Comic Sans MS"/>
              </a:rPr>
              <a:t> </a:t>
            </a:r>
            <a:r>
              <a:rPr lang="fr-CH" sz="1600" dirty="0" err="1" smtClean="0">
                <a:solidFill>
                  <a:srgbClr val="000000"/>
                </a:solidFill>
                <a:latin typeface="Comic Sans MS"/>
              </a:rPr>
              <a:t>systematics</a:t>
            </a:r>
            <a:r>
              <a:rPr lang="fr-CH" sz="1600" dirty="0" smtClean="0">
                <a:solidFill>
                  <a:srgbClr val="000000"/>
                </a:solidFill>
                <a:latin typeface="Comic Sans MS"/>
              </a:rPr>
              <a:t> in the production cross-sections </a:t>
            </a:r>
            <a:r>
              <a:rPr lang="fr-CH" sz="1600" dirty="0" smtClean="0">
                <a:solidFill>
                  <a:srgbClr val="0033CC"/>
                </a:solidFill>
                <a:sym typeface="Symbol"/>
              </a:rPr>
              <a:t></a:t>
            </a:r>
            <a:r>
              <a:rPr lang="fr-CH" sz="1600" baseline="-25000" dirty="0" err="1" smtClean="0">
                <a:solidFill>
                  <a:srgbClr val="0033CC"/>
                </a:solidFill>
                <a:sym typeface="Symbol"/>
              </a:rPr>
              <a:t>prod</a:t>
            </a:r>
            <a:r>
              <a:rPr lang="fr-CH" sz="1600" dirty="0" smtClean="0">
                <a:solidFill>
                  <a:srgbClr val="0033CC"/>
                </a:solidFill>
                <a:sym typeface="Symbol"/>
              </a:rPr>
              <a:t> </a:t>
            </a:r>
            <a:r>
              <a:rPr lang="fr-CH" sz="1600" dirty="0" smtClean="0">
                <a:solidFill>
                  <a:srgbClr val="000000"/>
                </a:solidFill>
              </a:rPr>
              <a:t>.  </a:t>
            </a:r>
          </a:p>
          <a:p>
            <a:r>
              <a:rPr lang="fr-CH" sz="1600" dirty="0" smtClean="0">
                <a:solidFill>
                  <a:srgbClr val="0033CC"/>
                </a:solidFill>
              </a:rPr>
              <a:t>Challenge </a:t>
            </a:r>
            <a:r>
              <a:rPr lang="fr-CH" sz="1600" dirty="0" err="1" smtClean="0">
                <a:solidFill>
                  <a:srgbClr val="0033CC"/>
                </a:solidFill>
              </a:rPr>
              <a:t>will</a:t>
            </a:r>
            <a:r>
              <a:rPr lang="fr-CH" sz="1600" dirty="0" smtClean="0">
                <a:solidFill>
                  <a:srgbClr val="0033CC"/>
                </a:solidFill>
              </a:rPr>
              <a:t> </a:t>
            </a:r>
            <a:r>
              <a:rPr lang="fr-CH" sz="1600" dirty="0" err="1" smtClean="0">
                <a:solidFill>
                  <a:srgbClr val="0033CC"/>
                </a:solidFill>
              </a:rPr>
              <a:t>be</a:t>
            </a:r>
            <a:r>
              <a:rPr lang="fr-CH" sz="1600" dirty="0" smtClean="0">
                <a:solidFill>
                  <a:srgbClr val="0033CC"/>
                </a:solidFill>
              </a:rPr>
              <a:t> to </a:t>
            </a:r>
            <a:r>
              <a:rPr lang="fr-CH" sz="1600" dirty="0" err="1" smtClean="0">
                <a:solidFill>
                  <a:srgbClr val="0033CC"/>
                </a:solidFill>
              </a:rPr>
              <a:t>reduce</a:t>
            </a:r>
            <a:r>
              <a:rPr lang="fr-CH" sz="1600" dirty="0" smtClean="0">
                <a:solidFill>
                  <a:srgbClr val="0033CC"/>
                </a:solidFill>
              </a:rPr>
              <a:t> </a:t>
            </a:r>
            <a:r>
              <a:rPr lang="fr-CH" sz="1600" dirty="0" err="1" smtClean="0">
                <a:solidFill>
                  <a:srgbClr val="0033CC"/>
                </a:solidFill>
              </a:rPr>
              <a:t>systematics</a:t>
            </a:r>
            <a:r>
              <a:rPr lang="fr-CH" sz="1600" dirty="0" smtClean="0">
                <a:solidFill>
                  <a:srgbClr val="0033CC"/>
                </a:solidFill>
              </a:rPr>
              <a:t> by </a:t>
            </a:r>
            <a:r>
              <a:rPr lang="fr-CH" sz="1600" dirty="0" err="1" smtClean="0">
                <a:solidFill>
                  <a:srgbClr val="0033CC"/>
                </a:solidFill>
              </a:rPr>
              <a:t>measuring</a:t>
            </a:r>
            <a:r>
              <a:rPr lang="fr-CH" sz="1600" dirty="0" smtClean="0">
                <a:solidFill>
                  <a:srgbClr val="0033CC"/>
                </a:solidFill>
              </a:rPr>
              <a:t> </a:t>
            </a:r>
            <a:r>
              <a:rPr lang="fr-CH" sz="1600" dirty="0" err="1" smtClean="0">
                <a:solidFill>
                  <a:srgbClr val="0033CC"/>
                </a:solidFill>
              </a:rPr>
              <a:t>related</a:t>
            </a:r>
            <a:r>
              <a:rPr lang="fr-CH" sz="1600" dirty="0" smtClean="0">
                <a:solidFill>
                  <a:srgbClr val="0033CC"/>
                </a:solidFill>
              </a:rPr>
              <a:t> </a:t>
            </a:r>
            <a:r>
              <a:rPr lang="fr-CH" sz="1600" dirty="0" err="1" smtClean="0">
                <a:solidFill>
                  <a:srgbClr val="0033CC"/>
                </a:solidFill>
              </a:rPr>
              <a:t>processes</a:t>
            </a:r>
            <a:r>
              <a:rPr lang="fr-CH" sz="1600" dirty="0" smtClean="0">
                <a:solidFill>
                  <a:srgbClr val="0033CC"/>
                </a:solidFill>
              </a:rPr>
              <a:t>. </a:t>
            </a:r>
          </a:p>
          <a:p>
            <a:endParaRPr lang="fr-CH" sz="1600" dirty="0" smtClean="0">
              <a:solidFill>
                <a:srgbClr val="0033CC"/>
              </a:solidFill>
            </a:endParaRPr>
          </a:p>
          <a:p>
            <a:r>
              <a:rPr lang="fr-CH" sz="1600" dirty="0" smtClean="0">
                <a:solidFill>
                  <a:srgbClr val="0033CC"/>
                </a:solidFill>
                <a:sym typeface="Symbol"/>
              </a:rPr>
              <a:t></a:t>
            </a:r>
            <a:r>
              <a:rPr lang="fr-CH" sz="1600" baseline="-25000" dirty="0" smtClean="0">
                <a:solidFill>
                  <a:srgbClr val="0033CC"/>
                </a:solidFill>
                <a:sym typeface="Symbol"/>
              </a:rPr>
              <a:t>i</a:t>
            </a:r>
            <a:r>
              <a:rPr lang="fr-CH" sz="1600" baseline="-25000" dirty="0" smtClean="0">
                <a:solidFill>
                  <a:srgbClr val="0033CC"/>
                </a:solidFill>
                <a:sym typeface="Wingdings" pitchFamily="2" charset="2"/>
              </a:rPr>
              <a:t>f </a:t>
            </a:r>
            <a:r>
              <a:rPr lang="fr-CH" sz="1600" dirty="0" smtClean="0">
                <a:solidFill>
                  <a:srgbClr val="0033CC"/>
                </a:solidFill>
                <a:sym typeface="Symbol"/>
              </a:rPr>
              <a:t> </a:t>
            </a:r>
            <a:r>
              <a:rPr lang="fr-CH" sz="1600" baseline="30000" dirty="0" err="1" smtClean="0">
                <a:solidFill>
                  <a:srgbClr val="0033CC"/>
                </a:solidFill>
                <a:sym typeface="Symbol"/>
              </a:rPr>
              <a:t>observed</a:t>
            </a:r>
            <a:r>
              <a:rPr lang="fr-CH" sz="1600" baseline="30000" dirty="0" smtClean="0">
                <a:solidFill>
                  <a:srgbClr val="0033CC"/>
                </a:solidFill>
                <a:sym typeface="Symbol"/>
              </a:rPr>
              <a:t>   </a:t>
            </a:r>
            <a:r>
              <a:rPr lang="fr-CH" sz="1600" dirty="0" smtClean="0">
                <a:solidFill>
                  <a:srgbClr val="0033CC"/>
                </a:solidFill>
                <a:sym typeface="Symbol"/>
              </a:rPr>
              <a:t> </a:t>
            </a:r>
            <a:r>
              <a:rPr lang="fr-CH" sz="1600" baseline="-25000" dirty="0" err="1" smtClean="0">
                <a:solidFill>
                  <a:srgbClr val="0033CC"/>
                </a:solidFill>
                <a:sym typeface="Symbol"/>
              </a:rPr>
              <a:t>prod</a:t>
            </a:r>
            <a:r>
              <a:rPr lang="fr-CH" sz="1600" dirty="0" smtClean="0">
                <a:solidFill>
                  <a:srgbClr val="0033CC"/>
                </a:solidFill>
                <a:sym typeface="Symbol"/>
              </a:rPr>
              <a:t>  (</a:t>
            </a:r>
            <a:r>
              <a:rPr lang="fr-CH" sz="1600" dirty="0" err="1" smtClean="0">
                <a:solidFill>
                  <a:srgbClr val="0033CC"/>
                </a:solidFill>
                <a:sym typeface="Symbol"/>
              </a:rPr>
              <a:t>g</a:t>
            </a:r>
            <a:r>
              <a:rPr lang="fr-CH" sz="1600" baseline="-25000" dirty="0" err="1" smtClean="0">
                <a:solidFill>
                  <a:srgbClr val="0033CC"/>
                </a:solidFill>
                <a:sym typeface="Symbol"/>
              </a:rPr>
              <a:t>Hi</a:t>
            </a:r>
            <a:r>
              <a:rPr lang="fr-CH" sz="1600" dirty="0" smtClean="0">
                <a:solidFill>
                  <a:srgbClr val="0033CC"/>
                </a:solidFill>
                <a:sym typeface="Symbol"/>
              </a:rPr>
              <a:t> )</a:t>
            </a:r>
            <a:r>
              <a:rPr lang="fr-CH" sz="1600" baseline="30000" dirty="0" smtClean="0">
                <a:solidFill>
                  <a:srgbClr val="0033CC"/>
                </a:solidFill>
                <a:sym typeface="Symbol"/>
              </a:rPr>
              <a:t>2</a:t>
            </a:r>
            <a:r>
              <a:rPr lang="fr-CH" sz="1600" dirty="0" smtClean="0">
                <a:solidFill>
                  <a:srgbClr val="0033CC"/>
                </a:solidFill>
                <a:sym typeface="Symbol"/>
              </a:rPr>
              <a:t>(</a:t>
            </a:r>
            <a:r>
              <a:rPr lang="fr-CH" sz="1600" dirty="0" err="1" smtClean="0">
                <a:solidFill>
                  <a:srgbClr val="0033CC"/>
                </a:solidFill>
                <a:sym typeface="Symbol"/>
              </a:rPr>
              <a:t>g</a:t>
            </a:r>
            <a:r>
              <a:rPr lang="fr-CH" sz="1600" baseline="-25000" dirty="0" err="1" smtClean="0">
                <a:solidFill>
                  <a:srgbClr val="0033CC"/>
                </a:solidFill>
                <a:sym typeface="Symbol"/>
              </a:rPr>
              <a:t>Hf</a:t>
            </a:r>
            <a:r>
              <a:rPr lang="fr-CH" sz="1600" dirty="0" smtClean="0">
                <a:solidFill>
                  <a:srgbClr val="0033CC"/>
                </a:solidFill>
                <a:sym typeface="Symbol"/>
              </a:rPr>
              <a:t>)</a:t>
            </a:r>
            <a:r>
              <a:rPr lang="fr-CH" sz="1600" baseline="30000" dirty="0" smtClean="0">
                <a:solidFill>
                  <a:srgbClr val="0033CC"/>
                </a:solidFill>
                <a:sym typeface="Symbol"/>
              </a:rPr>
              <a:t>2      </a:t>
            </a:r>
            <a:r>
              <a:rPr lang="fr-CH" sz="1600" dirty="0" err="1" smtClean="0">
                <a:solidFill>
                  <a:srgbClr val="0033CC"/>
                </a:solidFill>
                <a:sym typeface="Symbol"/>
              </a:rPr>
              <a:t>difficult</a:t>
            </a:r>
            <a:r>
              <a:rPr lang="fr-CH" sz="1600" dirty="0" smtClean="0">
                <a:solidFill>
                  <a:srgbClr val="0033CC"/>
                </a:solidFill>
                <a:sym typeface="Symbol"/>
              </a:rPr>
              <a:t> to </a:t>
            </a:r>
            <a:r>
              <a:rPr lang="fr-CH" sz="1600" dirty="0" err="1" smtClean="0">
                <a:solidFill>
                  <a:srgbClr val="0033CC"/>
                </a:solidFill>
                <a:sym typeface="Symbol"/>
              </a:rPr>
              <a:t>extract</a:t>
            </a:r>
            <a:r>
              <a:rPr lang="fr-CH" sz="1600" dirty="0" smtClean="0">
                <a:solidFill>
                  <a:srgbClr val="0033CC"/>
                </a:solidFill>
                <a:sym typeface="Symbol"/>
              </a:rPr>
              <a:t> the </a:t>
            </a:r>
            <a:r>
              <a:rPr lang="fr-CH" sz="1600" dirty="0" err="1" smtClean="0">
                <a:solidFill>
                  <a:srgbClr val="0033CC"/>
                </a:solidFill>
                <a:sym typeface="Symbol"/>
              </a:rPr>
              <a:t>couplings</a:t>
            </a:r>
            <a:r>
              <a:rPr lang="fr-CH" sz="1600" dirty="0" smtClean="0">
                <a:solidFill>
                  <a:srgbClr val="0033CC"/>
                </a:solidFill>
                <a:sym typeface="Symbol"/>
              </a:rPr>
              <a:t> </a:t>
            </a:r>
            <a:r>
              <a:rPr lang="fr-CH" sz="1600" dirty="0" err="1" smtClean="0">
                <a:solidFill>
                  <a:srgbClr val="0033CC"/>
                </a:solidFill>
                <a:sym typeface="Symbol"/>
              </a:rPr>
              <a:t>because</a:t>
            </a:r>
            <a:r>
              <a:rPr lang="fr-CH" sz="1600" dirty="0">
                <a:solidFill>
                  <a:srgbClr val="0033CC"/>
                </a:solidFill>
                <a:sym typeface="Symbol"/>
              </a:rPr>
              <a:t> </a:t>
            </a:r>
            <a:r>
              <a:rPr lang="fr-CH" sz="1600" baseline="-25000" dirty="0" err="1">
                <a:solidFill>
                  <a:srgbClr val="0033CC"/>
                </a:solidFill>
                <a:sym typeface="Symbol"/>
              </a:rPr>
              <a:t>prod</a:t>
            </a:r>
            <a:r>
              <a:rPr lang="fr-CH" sz="1600" dirty="0">
                <a:solidFill>
                  <a:srgbClr val="0033CC"/>
                </a:solidFill>
                <a:sym typeface="Symbol"/>
              </a:rPr>
              <a:t> </a:t>
            </a:r>
            <a:r>
              <a:rPr lang="fr-CH" sz="1600" dirty="0" err="1" smtClean="0">
                <a:solidFill>
                  <a:srgbClr val="0033CC"/>
                </a:solidFill>
                <a:sym typeface="Symbol"/>
              </a:rPr>
              <a:t>uncertain</a:t>
            </a:r>
            <a:r>
              <a:rPr lang="fr-CH" sz="1600" dirty="0" smtClean="0">
                <a:solidFill>
                  <a:srgbClr val="0033CC"/>
                </a:solidFill>
                <a:sym typeface="Symbol"/>
              </a:rPr>
              <a:t> </a:t>
            </a:r>
          </a:p>
          <a:p>
            <a:r>
              <a:rPr lang="fr-CH" sz="1600" dirty="0" smtClean="0">
                <a:solidFill>
                  <a:srgbClr val="0033CC"/>
                </a:solidFill>
                <a:sym typeface="Symbol"/>
              </a:rPr>
              <a:t>                                        </a:t>
            </a:r>
            <a:r>
              <a:rPr lang="fr-CH" sz="1600" baseline="-25000" dirty="0" smtClean="0">
                <a:solidFill>
                  <a:srgbClr val="0033CC"/>
                </a:solidFill>
                <a:sym typeface="Symbol"/>
              </a:rPr>
              <a:t>H</a:t>
            </a:r>
            <a:r>
              <a:rPr lang="fr-CH" sz="1600" dirty="0" smtClean="0">
                <a:solidFill>
                  <a:srgbClr val="0033CC"/>
                </a:solidFill>
                <a:sym typeface="Symbol"/>
              </a:rPr>
              <a:t>               </a:t>
            </a:r>
            <a:r>
              <a:rPr lang="fr-CH" sz="1600" dirty="0" smtClean="0">
                <a:solidFill>
                  <a:srgbClr val="0033CC"/>
                </a:solidFill>
                <a:sym typeface="Wingdings" pitchFamily="2" charset="2"/>
              </a:rPr>
              <a:t>  </a:t>
            </a:r>
            <a:r>
              <a:rPr lang="fr-CH" sz="1600" baseline="30000" dirty="0" smtClean="0">
                <a:solidFill>
                  <a:srgbClr val="0033CC"/>
                </a:solidFill>
                <a:sym typeface="Symbol"/>
              </a:rPr>
              <a:t> </a:t>
            </a:r>
            <a:r>
              <a:rPr lang="fr-CH" sz="1600" dirty="0">
                <a:solidFill>
                  <a:srgbClr val="0033CC"/>
                </a:solidFill>
                <a:sym typeface="Symbol"/>
              </a:rPr>
              <a:t>and </a:t>
            </a:r>
            <a:r>
              <a:rPr lang="fr-CH" sz="1600" baseline="-25000" dirty="0">
                <a:solidFill>
                  <a:srgbClr val="0033CC"/>
                </a:solidFill>
                <a:sym typeface="Symbol"/>
              </a:rPr>
              <a:t>H</a:t>
            </a:r>
            <a:r>
              <a:rPr lang="fr-CH" sz="1600" dirty="0">
                <a:solidFill>
                  <a:srgbClr val="0033CC"/>
                </a:solidFill>
                <a:sym typeface="Symbol"/>
              </a:rPr>
              <a:t> </a:t>
            </a:r>
            <a:r>
              <a:rPr lang="fr-CH" sz="1600" dirty="0" smtClean="0">
                <a:solidFill>
                  <a:srgbClr val="0033CC"/>
                </a:solidFill>
                <a:sym typeface="Symbol"/>
              </a:rPr>
              <a:t> </a:t>
            </a:r>
            <a:r>
              <a:rPr lang="fr-CH" sz="1600" dirty="0" err="1" smtClean="0">
                <a:solidFill>
                  <a:srgbClr val="0033CC"/>
                </a:solidFill>
                <a:sym typeface="Symbol"/>
              </a:rPr>
              <a:t>is</a:t>
            </a:r>
            <a:r>
              <a:rPr lang="fr-CH" sz="1600" dirty="0" smtClean="0">
                <a:solidFill>
                  <a:srgbClr val="0033CC"/>
                </a:solidFill>
                <a:sym typeface="Symbol"/>
              </a:rPr>
              <a:t> </a:t>
            </a:r>
            <a:r>
              <a:rPr lang="fr-CH" sz="1600" dirty="0" err="1" smtClean="0">
                <a:solidFill>
                  <a:srgbClr val="0033CC"/>
                </a:solidFill>
                <a:sym typeface="Symbol"/>
              </a:rPr>
              <a:t>unknown</a:t>
            </a:r>
            <a:r>
              <a:rPr lang="fr-CH" sz="1600" dirty="0" smtClean="0">
                <a:solidFill>
                  <a:srgbClr val="0033CC"/>
                </a:solidFill>
                <a:sym typeface="Symbol"/>
              </a:rPr>
              <a:t>  (invisible </a:t>
            </a:r>
            <a:r>
              <a:rPr lang="fr-CH" sz="1600" dirty="0" err="1" smtClean="0">
                <a:solidFill>
                  <a:srgbClr val="0033CC"/>
                </a:solidFill>
                <a:sym typeface="Symbol"/>
              </a:rPr>
              <a:t>channels</a:t>
            </a:r>
            <a:r>
              <a:rPr lang="fr-CH" sz="1600" dirty="0" smtClean="0">
                <a:solidFill>
                  <a:srgbClr val="0033CC"/>
                </a:solidFill>
                <a:sym typeface="Symbol"/>
              </a:rPr>
              <a:t>) </a:t>
            </a:r>
            <a:endParaRPr lang="fr-CH" sz="1600" dirty="0" smtClean="0">
              <a:solidFill>
                <a:srgbClr val="0033CC"/>
              </a:solidFill>
            </a:endParaRPr>
          </a:p>
        </p:txBody>
      </p:sp>
      <p:cxnSp>
        <p:nvCxnSpPr>
          <p:cNvPr id="5" name="Straight Connector 4"/>
          <p:cNvCxnSpPr/>
          <p:nvPr/>
        </p:nvCxnSpPr>
        <p:spPr bwMode="auto">
          <a:xfrm>
            <a:off x="2136542" y="6090287"/>
            <a:ext cx="939800" cy="0"/>
          </a:xfrm>
          <a:prstGeom prst="line">
            <a:avLst/>
          </a:prstGeom>
          <a:noFill/>
          <a:ln w="12700" cap="flat" cmpd="sng" algn="ctr">
            <a:solidFill>
              <a:schemeClr val="tx1"/>
            </a:solidFill>
            <a:prstDash val="solid"/>
            <a:round/>
            <a:headEnd type="none" w="med" len="med"/>
            <a:tailEnd type="none" w="med" len="med"/>
          </a:ln>
          <a:effectLst/>
        </p:spPr>
      </p:cxnSp>
      <p:sp>
        <p:nvSpPr>
          <p:cNvPr id="7" name="TextBox 6"/>
          <p:cNvSpPr txBox="1"/>
          <p:nvPr/>
        </p:nvSpPr>
        <p:spPr>
          <a:xfrm>
            <a:off x="2417747" y="3812583"/>
            <a:ext cx="4055919" cy="523220"/>
          </a:xfrm>
          <a:prstGeom prst="rect">
            <a:avLst/>
          </a:prstGeom>
          <a:solidFill>
            <a:srgbClr val="4F81BD">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2800" i="0" u="none" strike="noStrike" kern="0" cap="none" spc="0" normalizeH="0" baseline="0" noProof="0" dirty="0" smtClean="0">
                <a:ln>
                  <a:noFill/>
                </a:ln>
                <a:solidFill>
                  <a:prstClr val="black"/>
                </a:solidFill>
                <a:effectLst/>
                <a:uLnTx/>
                <a:uFillTx/>
                <a:latin typeface="Calibri"/>
              </a:rPr>
              <a:t>THE LHC </a:t>
            </a:r>
            <a:r>
              <a:rPr kumimoji="0" lang="fr-CH" sz="2800" i="0" u="none" strike="noStrike" kern="0" cap="none" spc="0" normalizeH="0" baseline="0" noProof="0" dirty="0" err="1" smtClean="0">
                <a:ln>
                  <a:noFill/>
                </a:ln>
                <a:solidFill>
                  <a:prstClr val="black"/>
                </a:solidFill>
                <a:effectLst/>
                <a:uLnTx/>
                <a:uFillTx/>
                <a:latin typeface="Calibri"/>
              </a:rPr>
              <a:t>is</a:t>
            </a:r>
            <a:r>
              <a:rPr kumimoji="0" lang="fr-CH" sz="2800" i="0" u="none" strike="noStrike" kern="0" cap="none" spc="0" normalizeH="0" baseline="0" noProof="0" dirty="0" smtClean="0">
                <a:ln>
                  <a:noFill/>
                </a:ln>
                <a:solidFill>
                  <a:prstClr val="black"/>
                </a:solidFill>
                <a:effectLst/>
                <a:uLnTx/>
                <a:uFillTx/>
                <a:latin typeface="Calibri"/>
              </a:rPr>
              <a:t> a </a:t>
            </a:r>
            <a:r>
              <a:rPr kumimoji="0" lang="fr-CH" sz="2800" i="0" u="none" strike="noStrike" kern="0" cap="none" spc="0" normalizeH="0" baseline="0" noProof="0" dirty="0" err="1" smtClean="0">
                <a:ln>
                  <a:noFill/>
                </a:ln>
                <a:solidFill>
                  <a:prstClr val="black"/>
                </a:solidFill>
                <a:effectLst/>
                <a:uLnTx/>
                <a:uFillTx/>
                <a:latin typeface="Calibri"/>
              </a:rPr>
              <a:t>Higgs</a:t>
            </a:r>
            <a:r>
              <a:rPr kumimoji="0" lang="fr-CH" sz="2800" i="0" u="none" strike="noStrike" kern="0" cap="none" spc="0" normalizeH="0" baseline="0" noProof="0" dirty="0" smtClean="0">
                <a:ln>
                  <a:noFill/>
                </a:ln>
                <a:solidFill>
                  <a:prstClr val="black"/>
                </a:solidFill>
                <a:effectLst/>
                <a:uLnTx/>
                <a:uFillTx/>
                <a:latin typeface="Calibri"/>
              </a:rPr>
              <a:t> </a:t>
            </a:r>
            <a:r>
              <a:rPr kumimoji="0" lang="fr-CH" sz="2800" i="0" u="none" strike="noStrike" kern="0" cap="none" spc="0" normalizeH="0" baseline="0" noProof="0" dirty="0" err="1" smtClean="0">
                <a:ln>
                  <a:noFill/>
                </a:ln>
                <a:solidFill>
                  <a:prstClr val="black"/>
                </a:solidFill>
                <a:effectLst/>
                <a:uLnTx/>
                <a:uFillTx/>
                <a:latin typeface="Calibri"/>
              </a:rPr>
              <a:t>Factory</a:t>
            </a:r>
            <a:endParaRPr kumimoji="0" lang="en-US" sz="2800" i="0" u="none" strike="noStrike" kern="0" cap="none" spc="0" normalizeH="0" baseline="0" noProof="0" dirty="0" smtClean="0">
              <a:ln>
                <a:noFill/>
              </a:ln>
              <a:solidFill>
                <a:prstClr val="black"/>
              </a:solidFill>
              <a:effectLst/>
              <a:uLnTx/>
              <a:uFillTx/>
              <a:latin typeface="Calibri"/>
            </a:endParaRPr>
          </a:p>
        </p:txBody>
      </p:sp>
    </p:spTree>
    <p:extLst>
      <p:ext uri="{BB962C8B-B14F-4D97-AF65-F5344CB8AC3E}">
        <p14:creationId xmlns:p14="http://schemas.microsoft.com/office/powerpoint/2010/main" val="4256897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31.05.2018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41</a:t>
            </a:fld>
            <a:endParaRPr lang="en-GB">
              <a:solidFill>
                <a:prstClr val="black">
                  <a:tint val="75000"/>
                </a:prstClr>
              </a:solidFill>
            </a:endParaRPr>
          </a:p>
        </p:txBody>
      </p:sp>
      <p:sp>
        <p:nvSpPr>
          <p:cNvPr id="4" name="TextBox 3"/>
          <p:cNvSpPr txBox="1"/>
          <p:nvPr/>
        </p:nvSpPr>
        <p:spPr>
          <a:xfrm>
            <a:off x="358480" y="0"/>
            <a:ext cx="7210179" cy="400110"/>
          </a:xfrm>
          <a:prstGeom prst="rect">
            <a:avLst/>
          </a:prstGeom>
          <a:noFill/>
        </p:spPr>
        <p:txBody>
          <a:bodyPr wrap="none" rtlCol="0">
            <a:spAutoFit/>
          </a:bodyPr>
          <a:lstStyle/>
          <a:p>
            <a:r>
              <a:rPr lang="fr-CH" sz="2000" dirty="0" err="1" smtClean="0">
                <a:latin typeface="+mn-lt"/>
              </a:rPr>
              <a:t>Why</a:t>
            </a:r>
            <a:r>
              <a:rPr lang="fr-CH" sz="2000" dirty="0" smtClean="0">
                <a:latin typeface="+mn-lt"/>
              </a:rPr>
              <a:t> do </a:t>
            </a:r>
            <a:r>
              <a:rPr lang="fr-CH" sz="2000" dirty="0" err="1" smtClean="0">
                <a:latin typeface="+mn-lt"/>
              </a:rPr>
              <a:t>we</a:t>
            </a:r>
            <a:r>
              <a:rPr lang="fr-CH" sz="2000" dirty="0" smtClean="0">
                <a:latin typeface="+mn-lt"/>
              </a:rPr>
              <a:t> </a:t>
            </a:r>
            <a:r>
              <a:rPr lang="fr-CH" sz="2000" dirty="0" err="1" smtClean="0">
                <a:latin typeface="+mn-lt"/>
              </a:rPr>
              <a:t>need</a:t>
            </a:r>
            <a:r>
              <a:rPr lang="fr-CH" sz="2000" dirty="0" smtClean="0">
                <a:latin typeface="+mn-lt"/>
              </a:rPr>
              <a:t> a new machine </a:t>
            </a:r>
            <a:r>
              <a:rPr lang="fr-CH" sz="2000" dirty="0" err="1" smtClean="0">
                <a:latin typeface="+mn-lt"/>
              </a:rPr>
              <a:t>after</a:t>
            </a:r>
            <a:r>
              <a:rPr lang="fr-CH" sz="2000" dirty="0">
                <a:latin typeface="+mn-lt"/>
              </a:rPr>
              <a:t> </a:t>
            </a:r>
            <a:r>
              <a:rPr lang="fr-CH" sz="2000" dirty="0" smtClean="0">
                <a:latin typeface="+mn-lt"/>
              </a:rPr>
              <a:t>and in addition to  HL-LHC? </a:t>
            </a:r>
          </a:p>
        </p:txBody>
      </p:sp>
      <p:sp>
        <p:nvSpPr>
          <p:cNvPr id="5" name="TextBox 4"/>
          <p:cNvSpPr txBox="1"/>
          <p:nvPr/>
        </p:nvSpPr>
        <p:spPr>
          <a:xfrm>
            <a:off x="284292" y="425282"/>
            <a:ext cx="8554008" cy="5940088"/>
          </a:xfrm>
          <a:prstGeom prst="rect">
            <a:avLst/>
          </a:prstGeom>
          <a:noFill/>
        </p:spPr>
        <p:txBody>
          <a:bodyPr wrap="none" rtlCol="0">
            <a:spAutoFit/>
          </a:bodyPr>
          <a:lstStyle/>
          <a:p>
            <a:pPr marL="457200" indent="-457200">
              <a:buAutoNum type="arabicPeriod"/>
            </a:pPr>
            <a:r>
              <a:rPr lang="fr-CH" sz="2000" dirty="0" smtClean="0">
                <a:solidFill>
                  <a:srgbClr val="0033CC"/>
                </a:solidFill>
                <a:latin typeface="+mn-lt"/>
              </a:rPr>
              <a:t>the </a:t>
            </a:r>
            <a:r>
              <a:rPr lang="fr-CH" sz="2000" dirty="0" err="1" smtClean="0">
                <a:solidFill>
                  <a:srgbClr val="0033CC"/>
                </a:solidFill>
                <a:latin typeface="+mn-lt"/>
              </a:rPr>
              <a:t>Higgs</a:t>
            </a:r>
            <a:r>
              <a:rPr lang="fr-CH" sz="2000" dirty="0" smtClean="0">
                <a:solidFill>
                  <a:srgbClr val="0033CC"/>
                </a:solidFill>
                <a:latin typeface="+mn-lt"/>
              </a:rPr>
              <a:t> boson </a:t>
            </a:r>
            <a:r>
              <a:rPr lang="fr-CH" sz="2000" dirty="0" err="1" smtClean="0">
                <a:solidFill>
                  <a:srgbClr val="0033CC"/>
                </a:solidFill>
                <a:latin typeface="+mn-lt"/>
              </a:rPr>
              <a:t>itself</a:t>
            </a:r>
            <a:r>
              <a:rPr lang="fr-CH" sz="2000" dirty="0" smtClean="0">
                <a:solidFill>
                  <a:srgbClr val="0033CC"/>
                </a:solidFill>
                <a:latin typeface="+mn-lt"/>
              </a:rPr>
              <a:t>:</a:t>
            </a:r>
            <a:endParaRPr lang="fr-CH" sz="2000" dirty="0">
              <a:solidFill>
                <a:srgbClr val="0033CC"/>
              </a:solidFill>
              <a:latin typeface="+mn-lt"/>
            </a:endParaRPr>
          </a:p>
          <a:p>
            <a:pPr marL="457200" indent="-457200">
              <a:buAutoNum type="arabicPeriod"/>
            </a:pPr>
            <a:endParaRPr lang="fr-CH" sz="2000" dirty="0">
              <a:solidFill>
                <a:srgbClr val="0033CC"/>
              </a:solidFill>
            </a:endParaRPr>
          </a:p>
          <a:p>
            <a:r>
              <a:rPr lang="fr-CH" sz="2000" dirty="0">
                <a:solidFill>
                  <a:srgbClr val="0033CC"/>
                </a:solidFill>
                <a:sym typeface="Symbol"/>
              </a:rPr>
              <a:t></a:t>
            </a:r>
            <a:r>
              <a:rPr lang="fr-CH" sz="2000" baseline="-25000" dirty="0" err="1">
                <a:solidFill>
                  <a:srgbClr val="0033CC"/>
                </a:solidFill>
                <a:sym typeface="Symbol"/>
              </a:rPr>
              <a:t>i</a:t>
            </a:r>
            <a:r>
              <a:rPr lang="fr-CH" sz="2000" baseline="-25000" dirty="0" err="1">
                <a:solidFill>
                  <a:srgbClr val="0033CC"/>
                </a:solidFill>
                <a:sym typeface="Wingdings" pitchFamily="2" charset="2"/>
              </a:rPr>
              <a:t>f</a:t>
            </a:r>
            <a:r>
              <a:rPr lang="fr-CH" sz="2000" baseline="-25000" dirty="0">
                <a:solidFill>
                  <a:srgbClr val="0033CC"/>
                </a:solidFill>
                <a:sym typeface="Wingdings" pitchFamily="2" charset="2"/>
              </a:rPr>
              <a:t> </a:t>
            </a:r>
            <a:r>
              <a:rPr lang="fr-CH" sz="2000" dirty="0">
                <a:solidFill>
                  <a:srgbClr val="0033CC"/>
                </a:solidFill>
                <a:sym typeface="Symbol"/>
              </a:rPr>
              <a:t> </a:t>
            </a:r>
            <a:r>
              <a:rPr lang="fr-CH" sz="2000" baseline="30000" dirty="0" err="1">
                <a:solidFill>
                  <a:srgbClr val="0033CC"/>
                </a:solidFill>
                <a:sym typeface="Symbol"/>
              </a:rPr>
              <a:t>observed</a:t>
            </a:r>
            <a:r>
              <a:rPr lang="fr-CH" sz="2000" baseline="30000" dirty="0">
                <a:solidFill>
                  <a:srgbClr val="0033CC"/>
                </a:solidFill>
                <a:sym typeface="Symbol"/>
              </a:rPr>
              <a:t>   </a:t>
            </a:r>
            <a:r>
              <a:rPr lang="fr-CH" sz="2000" dirty="0">
                <a:solidFill>
                  <a:srgbClr val="0033CC"/>
                </a:solidFill>
                <a:sym typeface="Symbol"/>
              </a:rPr>
              <a:t> </a:t>
            </a:r>
            <a:r>
              <a:rPr lang="fr-CH" sz="2000" baseline="-25000" dirty="0" err="1">
                <a:solidFill>
                  <a:srgbClr val="0033CC"/>
                </a:solidFill>
                <a:sym typeface="Symbol"/>
              </a:rPr>
              <a:t>prod</a:t>
            </a:r>
            <a:r>
              <a:rPr lang="fr-CH" sz="2000" dirty="0">
                <a:solidFill>
                  <a:srgbClr val="0033CC"/>
                </a:solidFill>
                <a:sym typeface="Symbol"/>
              </a:rPr>
              <a:t>  (</a:t>
            </a:r>
            <a:r>
              <a:rPr lang="fr-CH" sz="2000" dirty="0" err="1">
                <a:solidFill>
                  <a:srgbClr val="0033CC"/>
                </a:solidFill>
                <a:sym typeface="Symbol"/>
              </a:rPr>
              <a:t>g</a:t>
            </a:r>
            <a:r>
              <a:rPr lang="fr-CH" sz="2000" baseline="-25000" dirty="0" err="1">
                <a:solidFill>
                  <a:srgbClr val="0033CC"/>
                </a:solidFill>
                <a:sym typeface="Symbol"/>
              </a:rPr>
              <a:t>Hi</a:t>
            </a:r>
            <a:r>
              <a:rPr lang="fr-CH" sz="2000" dirty="0">
                <a:solidFill>
                  <a:srgbClr val="0033CC"/>
                </a:solidFill>
                <a:sym typeface="Symbol"/>
              </a:rPr>
              <a:t> )</a:t>
            </a:r>
            <a:r>
              <a:rPr lang="fr-CH" sz="2000" baseline="30000" dirty="0">
                <a:solidFill>
                  <a:srgbClr val="0033CC"/>
                </a:solidFill>
                <a:sym typeface="Symbol"/>
              </a:rPr>
              <a:t>2</a:t>
            </a:r>
            <a:r>
              <a:rPr lang="fr-CH" sz="2000" dirty="0">
                <a:solidFill>
                  <a:srgbClr val="0033CC"/>
                </a:solidFill>
                <a:sym typeface="Symbol"/>
              </a:rPr>
              <a:t>(</a:t>
            </a:r>
            <a:r>
              <a:rPr lang="fr-CH" sz="2000" dirty="0" err="1">
                <a:solidFill>
                  <a:srgbClr val="0033CC"/>
                </a:solidFill>
                <a:sym typeface="Symbol"/>
              </a:rPr>
              <a:t>g</a:t>
            </a:r>
            <a:r>
              <a:rPr lang="fr-CH" sz="2000" baseline="-25000" dirty="0" err="1">
                <a:solidFill>
                  <a:srgbClr val="0033CC"/>
                </a:solidFill>
                <a:sym typeface="Symbol"/>
              </a:rPr>
              <a:t>Hf</a:t>
            </a:r>
            <a:r>
              <a:rPr lang="fr-CH" sz="2000" dirty="0">
                <a:solidFill>
                  <a:srgbClr val="0033CC"/>
                </a:solidFill>
                <a:sym typeface="Symbol"/>
              </a:rPr>
              <a:t>)</a:t>
            </a:r>
            <a:r>
              <a:rPr lang="fr-CH" sz="2000" baseline="30000" dirty="0">
                <a:solidFill>
                  <a:srgbClr val="0033CC"/>
                </a:solidFill>
                <a:sym typeface="Symbol"/>
              </a:rPr>
              <a:t>2      </a:t>
            </a:r>
            <a:r>
              <a:rPr lang="fr-CH" sz="2000" dirty="0" err="1">
                <a:solidFill>
                  <a:srgbClr val="0033CC"/>
                </a:solidFill>
                <a:latin typeface="+mn-lt"/>
                <a:sym typeface="Symbol"/>
              </a:rPr>
              <a:t>difficult</a:t>
            </a:r>
            <a:r>
              <a:rPr lang="fr-CH" sz="2000" dirty="0">
                <a:solidFill>
                  <a:srgbClr val="0033CC"/>
                </a:solidFill>
                <a:latin typeface="+mn-lt"/>
                <a:sym typeface="Symbol"/>
              </a:rPr>
              <a:t> to </a:t>
            </a:r>
            <a:r>
              <a:rPr lang="fr-CH" sz="2000" dirty="0" err="1">
                <a:solidFill>
                  <a:srgbClr val="0033CC"/>
                </a:solidFill>
                <a:latin typeface="+mn-lt"/>
                <a:sym typeface="Symbol"/>
              </a:rPr>
              <a:t>extract</a:t>
            </a:r>
            <a:r>
              <a:rPr lang="fr-CH" sz="2000" dirty="0">
                <a:solidFill>
                  <a:srgbClr val="0033CC"/>
                </a:solidFill>
                <a:latin typeface="+mn-lt"/>
                <a:sym typeface="Symbol"/>
              </a:rPr>
              <a:t> the </a:t>
            </a:r>
            <a:r>
              <a:rPr lang="fr-CH" sz="2000" dirty="0" err="1">
                <a:solidFill>
                  <a:srgbClr val="0033CC"/>
                </a:solidFill>
                <a:latin typeface="+mn-lt"/>
                <a:sym typeface="Symbol"/>
              </a:rPr>
              <a:t>couplings</a:t>
            </a:r>
            <a:r>
              <a:rPr lang="fr-CH" sz="2000" dirty="0">
                <a:solidFill>
                  <a:srgbClr val="0033CC"/>
                </a:solidFill>
                <a:latin typeface="+mn-lt"/>
                <a:sym typeface="Symbol"/>
              </a:rPr>
              <a:t> </a:t>
            </a:r>
            <a:r>
              <a:rPr lang="fr-CH" sz="2000" dirty="0" err="1" smtClean="0">
                <a:solidFill>
                  <a:srgbClr val="0033CC"/>
                </a:solidFill>
                <a:latin typeface="+mn-lt"/>
                <a:sym typeface="Symbol"/>
              </a:rPr>
              <a:t>because</a:t>
            </a:r>
            <a:endParaRPr lang="fr-CH" sz="2000" dirty="0">
              <a:solidFill>
                <a:srgbClr val="0033CC"/>
              </a:solidFill>
              <a:latin typeface="+mn-lt"/>
              <a:sym typeface="Symbol"/>
            </a:endParaRPr>
          </a:p>
          <a:p>
            <a:r>
              <a:rPr lang="fr-CH" sz="2000" dirty="0">
                <a:solidFill>
                  <a:srgbClr val="0033CC"/>
                </a:solidFill>
                <a:sym typeface="Symbol"/>
              </a:rPr>
              <a:t>                                        </a:t>
            </a:r>
            <a:r>
              <a:rPr lang="fr-CH" sz="2000" baseline="-25000" dirty="0">
                <a:solidFill>
                  <a:srgbClr val="0033CC"/>
                </a:solidFill>
                <a:sym typeface="Symbol"/>
              </a:rPr>
              <a:t>H</a:t>
            </a:r>
            <a:r>
              <a:rPr lang="fr-CH" sz="2000" dirty="0">
                <a:solidFill>
                  <a:srgbClr val="0033CC"/>
                </a:solidFill>
                <a:sym typeface="Symbol"/>
              </a:rPr>
              <a:t> </a:t>
            </a:r>
            <a:r>
              <a:rPr lang="fr-CH" sz="2000" dirty="0" smtClean="0">
                <a:solidFill>
                  <a:srgbClr val="0033CC"/>
                </a:solidFill>
                <a:sym typeface="Symbol"/>
              </a:rPr>
              <a:t>            </a:t>
            </a:r>
            <a:r>
              <a:rPr lang="fr-CH" sz="2000" dirty="0" smtClean="0">
                <a:solidFill>
                  <a:srgbClr val="0033CC"/>
                </a:solidFill>
                <a:latin typeface="+mn-lt"/>
                <a:sym typeface="Symbol"/>
              </a:rPr>
              <a:t></a:t>
            </a:r>
            <a:r>
              <a:rPr lang="fr-CH" sz="2000" baseline="-25000" dirty="0" err="1">
                <a:solidFill>
                  <a:srgbClr val="0033CC"/>
                </a:solidFill>
                <a:latin typeface="+mn-lt"/>
                <a:sym typeface="Symbol"/>
              </a:rPr>
              <a:t>prod</a:t>
            </a:r>
            <a:r>
              <a:rPr lang="fr-CH" sz="2000" dirty="0">
                <a:solidFill>
                  <a:srgbClr val="0033CC"/>
                </a:solidFill>
                <a:latin typeface="+mn-lt"/>
                <a:sym typeface="Symbol"/>
              </a:rPr>
              <a:t> </a:t>
            </a:r>
            <a:r>
              <a:rPr lang="fr-CH" sz="2000" dirty="0" err="1">
                <a:solidFill>
                  <a:srgbClr val="0033CC"/>
                </a:solidFill>
                <a:latin typeface="+mn-lt"/>
                <a:sym typeface="Symbol"/>
              </a:rPr>
              <a:t>uncertain</a:t>
            </a:r>
            <a:r>
              <a:rPr lang="fr-CH" sz="2000" dirty="0" smtClean="0">
                <a:solidFill>
                  <a:srgbClr val="0033CC"/>
                </a:solidFill>
                <a:latin typeface="+mn-lt"/>
                <a:sym typeface="Symbol"/>
              </a:rPr>
              <a:t> </a:t>
            </a:r>
            <a:r>
              <a:rPr lang="fr-CH" sz="2000" baseline="30000" dirty="0" smtClean="0">
                <a:solidFill>
                  <a:srgbClr val="0033CC"/>
                </a:solidFill>
                <a:latin typeface="+mn-lt"/>
                <a:sym typeface="Symbol"/>
              </a:rPr>
              <a:t> </a:t>
            </a:r>
            <a:r>
              <a:rPr lang="fr-CH" sz="2000" dirty="0">
                <a:solidFill>
                  <a:srgbClr val="0033CC"/>
                </a:solidFill>
                <a:latin typeface="+mn-lt"/>
                <a:sym typeface="Symbol"/>
              </a:rPr>
              <a:t>and </a:t>
            </a:r>
            <a:r>
              <a:rPr lang="fr-CH" sz="2000" baseline="-25000" dirty="0">
                <a:solidFill>
                  <a:srgbClr val="0033CC"/>
                </a:solidFill>
                <a:latin typeface="+mn-lt"/>
                <a:sym typeface="Symbol"/>
              </a:rPr>
              <a:t>H</a:t>
            </a:r>
            <a:r>
              <a:rPr lang="fr-CH" sz="2000" dirty="0">
                <a:solidFill>
                  <a:srgbClr val="0033CC"/>
                </a:solidFill>
                <a:latin typeface="+mn-lt"/>
                <a:sym typeface="Symbol"/>
              </a:rPr>
              <a:t>  </a:t>
            </a:r>
            <a:r>
              <a:rPr lang="fr-CH" sz="2000" dirty="0" err="1">
                <a:solidFill>
                  <a:srgbClr val="0033CC"/>
                </a:solidFill>
                <a:latin typeface="+mn-lt"/>
                <a:sym typeface="Symbol"/>
              </a:rPr>
              <a:t>is</a:t>
            </a:r>
            <a:r>
              <a:rPr lang="fr-CH" sz="2000" dirty="0">
                <a:solidFill>
                  <a:srgbClr val="0033CC"/>
                </a:solidFill>
                <a:latin typeface="+mn-lt"/>
                <a:sym typeface="Symbol"/>
              </a:rPr>
              <a:t> </a:t>
            </a:r>
            <a:r>
              <a:rPr lang="fr-CH" sz="2000" dirty="0" err="1" smtClean="0">
                <a:solidFill>
                  <a:srgbClr val="0033CC"/>
                </a:solidFill>
                <a:latin typeface="+mn-lt"/>
                <a:sym typeface="Symbol"/>
              </a:rPr>
              <a:t>unknown</a:t>
            </a:r>
            <a:endParaRPr lang="fr-CH" sz="2000" dirty="0" smtClean="0">
              <a:solidFill>
                <a:srgbClr val="0033CC"/>
              </a:solidFill>
              <a:latin typeface="+mn-lt"/>
              <a:sym typeface="Symbol"/>
            </a:endParaRPr>
          </a:p>
          <a:p>
            <a:endParaRPr lang="fr-CH" sz="2000" dirty="0" smtClean="0">
              <a:solidFill>
                <a:srgbClr val="0033CC"/>
              </a:solidFill>
              <a:latin typeface="+mn-lt"/>
              <a:sym typeface="Symbol"/>
            </a:endParaRPr>
          </a:p>
          <a:p>
            <a:r>
              <a:rPr lang="fr-CH" sz="2000" dirty="0" err="1" smtClean="0">
                <a:solidFill>
                  <a:srgbClr val="0033CC"/>
                </a:solidFill>
                <a:latin typeface="+mn-lt"/>
                <a:sym typeface="Symbol"/>
              </a:rPr>
              <a:t>also</a:t>
            </a:r>
            <a:r>
              <a:rPr lang="fr-CH" sz="2000" dirty="0" smtClean="0">
                <a:solidFill>
                  <a:srgbClr val="0033CC"/>
                </a:solidFill>
                <a:latin typeface="+mn-lt"/>
                <a:sym typeface="Symbol"/>
              </a:rPr>
              <a:t>  </a:t>
            </a:r>
            <a:r>
              <a:rPr lang="fr-CH" sz="2000" dirty="0" smtClean="0">
                <a:solidFill>
                  <a:srgbClr val="0033CC"/>
                </a:solidFill>
                <a:sym typeface="Symbol"/>
              </a:rPr>
              <a:t>(</a:t>
            </a:r>
            <a:r>
              <a:rPr lang="fr-CH" sz="2000" dirty="0" err="1" smtClean="0">
                <a:solidFill>
                  <a:srgbClr val="0033CC"/>
                </a:solidFill>
                <a:sym typeface="Symbol"/>
              </a:rPr>
              <a:t>g</a:t>
            </a:r>
            <a:r>
              <a:rPr lang="fr-CH" sz="2000" baseline="-25000" dirty="0" err="1" smtClean="0">
                <a:solidFill>
                  <a:srgbClr val="0033CC"/>
                </a:solidFill>
                <a:sym typeface="Symbol"/>
              </a:rPr>
              <a:t>Hgluon</a:t>
            </a:r>
            <a:r>
              <a:rPr lang="fr-CH" sz="2000" dirty="0" smtClean="0">
                <a:solidFill>
                  <a:srgbClr val="0033CC"/>
                </a:solidFill>
                <a:sym typeface="Symbol"/>
              </a:rPr>
              <a:t> </a:t>
            </a:r>
            <a:r>
              <a:rPr lang="fr-CH" sz="2000" dirty="0" err="1">
                <a:solidFill>
                  <a:srgbClr val="0033CC"/>
                </a:solidFill>
                <a:latin typeface="+mn-lt"/>
                <a:sym typeface="Symbol"/>
              </a:rPr>
              <a:t>is</a:t>
            </a:r>
            <a:r>
              <a:rPr lang="fr-CH" sz="2000" dirty="0">
                <a:solidFill>
                  <a:srgbClr val="0033CC"/>
                </a:solidFill>
                <a:latin typeface="+mn-lt"/>
                <a:sym typeface="Symbol"/>
              </a:rPr>
              <a:t> sensitive to new </a:t>
            </a:r>
            <a:r>
              <a:rPr lang="fr-CH" sz="2000" dirty="0" err="1">
                <a:solidFill>
                  <a:srgbClr val="0033CC"/>
                </a:solidFill>
                <a:latin typeface="+mn-lt"/>
                <a:sym typeface="Symbol"/>
              </a:rPr>
              <a:t>physics</a:t>
            </a:r>
            <a:r>
              <a:rPr lang="fr-CH" sz="2000" dirty="0">
                <a:solidFill>
                  <a:srgbClr val="0033CC"/>
                </a:solidFill>
                <a:latin typeface="+mn-lt"/>
                <a:sym typeface="Symbol"/>
              </a:rPr>
              <a:t>…  )</a:t>
            </a:r>
          </a:p>
          <a:p>
            <a:endParaRPr lang="fr-CH" sz="2000" dirty="0" smtClean="0">
              <a:solidFill>
                <a:srgbClr val="0033CC"/>
              </a:solidFill>
              <a:latin typeface="+mn-lt"/>
              <a:sym typeface="Symbol"/>
            </a:endParaRPr>
          </a:p>
          <a:p>
            <a:r>
              <a:rPr lang="fr-CH" sz="2000" dirty="0" smtClean="0">
                <a:latin typeface="+mn-lt"/>
                <a:sym typeface="Symbol"/>
              </a:rPr>
              <a:t>2. </a:t>
            </a:r>
            <a:r>
              <a:rPr lang="fr-CH" sz="2000" dirty="0">
                <a:latin typeface="+mn-lt"/>
                <a:sym typeface="Symbol"/>
              </a:rPr>
              <a:t>T</a:t>
            </a:r>
            <a:r>
              <a:rPr lang="fr-CH" sz="2000" dirty="0" smtClean="0">
                <a:latin typeface="+mn-lt"/>
                <a:sym typeface="Symbol"/>
              </a:rPr>
              <a:t>here </a:t>
            </a:r>
            <a:r>
              <a:rPr lang="fr-CH" sz="2000" dirty="0" err="1" smtClean="0">
                <a:latin typeface="+mn-lt"/>
                <a:sym typeface="Symbol"/>
              </a:rPr>
              <a:t>might</a:t>
            </a:r>
            <a:r>
              <a:rPr lang="fr-CH" sz="2000" dirty="0" smtClean="0">
                <a:latin typeface="+mn-lt"/>
                <a:sym typeface="Symbol"/>
              </a:rPr>
              <a:t> </a:t>
            </a:r>
            <a:r>
              <a:rPr lang="fr-CH" sz="2000" dirty="0" err="1" smtClean="0">
                <a:latin typeface="+mn-lt"/>
                <a:sym typeface="Symbol"/>
              </a:rPr>
              <a:t>be</a:t>
            </a:r>
            <a:r>
              <a:rPr lang="fr-CH" sz="2000" dirty="0" smtClean="0">
                <a:latin typeface="+mn-lt"/>
                <a:sym typeface="Symbol"/>
              </a:rPr>
              <a:t> </a:t>
            </a:r>
            <a:r>
              <a:rPr lang="fr-CH" sz="2000" dirty="0" err="1" smtClean="0">
                <a:latin typeface="+mn-lt"/>
                <a:sym typeface="Symbol"/>
              </a:rPr>
              <a:t>other</a:t>
            </a:r>
            <a:r>
              <a:rPr lang="fr-CH" sz="2000" dirty="0" smtClean="0">
                <a:latin typeface="+mn-lt"/>
                <a:sym typeface="Symbol"/>
              </a:rPr>
              <a:t> </a:t>
            </a:r>
            <a:r>
              <a:rPr lang="fr-CH" sz="2000" dirty="0" err="1" smtClean="0">
                <a:latin typeface="+mn-lt"/>
                <a:sym typeface="Symbol"/>
              </a:rPr>
              <a:t>Higgs</a:t>
            </a:r>
            <a:r>
              <a:rPr lang="fr-CH" sz="2000" dirty="0" smtClean="0">
                <a:latin typeface="+mn-lt"/>
                <a:sym typeface="Symbol"/>
              </a:rPr>
              <a:t> bosons or </a:t>
            </a:r>
            <a:r>
              <a:rPr lang="fr-CH" sz="2000" dirty="0" err="1" smtClean="0">
                <a:latin typeface="+mn-lt"/>
                <a:sym typeface="Symbol"/>
              </a:rPr>
              <a:t>other</a:t>
            </a:r>
            <a:r>
              <a:rPr lang="fr-CH" sz="2000" dirty="0" smtClean="0">
                <a:latin typeface="+mn-lt"/>
                <a:sym typeface="Symbol"/>
              </a:rPr>
              <a:t> </a:t>
            </a:r>
            <a:r>
              <a:rPr lang="fr-CH" sz="2000" dirty="0" err="1" smtClean="0">
                <a:latin typeface="+mn-lt"/>
                <a:sym typeface="Symbol"/>
              </a:rPr>
              <a:t>generation</a:t>
            </a:r>
            <a:r>
              <a:rPr lang="fr-CH" sz="2000" dirty="0" smtClean="0">
                <a:latin typeface="+mn-lt"/>
                <a:sym typeface="Symbol"/>
              </a:rPr>
              <a:t> of masses</a:t>
            </a:r>
          </a:p>
          <a:p>
            <a:r>
              <a:rPr lang="fr-CH" sz="2000" dirty="0" err="1" smtClean="0">
                <a:latin typeface="+mn-lt"/>
                <a:sym typeface="Symbol"/>
              </a:rPr>
              <a:t>which</a:t>
            </a:r>
            <a:r>
              <a:rPr lang="fr-CH" sz="2000" dirty="0" smtClean="0">
                <a:latin typeface="+mn-lt"/>
                <a:sym typeface="Symbol"/>
              </a:rPr>
              <a:t> </a:t>
            </a:r>
            <a:r>
              <a:rPr lang="fr-CH" sz="2000" dirty="0" err="1" smtClean="0">
                <a:latin typeface="+mn-lt"/>
                <a:sym typeface="Symbol"/>
              </a:rPr>
              <a:t>modifiy</a:t>
            </a:r>
            <a:r>
              <a:rPr lang="fr-CH" sz="2000" dirty="0" smtClean="0">
                <a:latin typeface="+mn-lt"/>
                <a:sym typeface="Symbol"/>
              </a:rPr>
              <a:t> the </a:t>
            </a:r>
            <a:r>
              <a:rPr lang="fr-CH" sz="2000" dirty="0" err="1" smtClean="0">
                <a:latin typeface="+mn-lt"/>
                <a:sym typeface="Symbol"/>
              </a:rPr>
              <a:t>properties</a:t>
            </a:r>
            <a:r>
              <a:rPr lang="fr-CH" sz="2000" dirty="0" smtClean="0">
                <a:latin typeface="+mn-lt"/>
                <a:sym typeface="Symbol"/>
              </a:rPr>
              <a:t> of the </a:t>
            </a:r>
            <a:r>
              <a:rPr lang="fr-CH" sz="2000" dirty="0" err="1" smtClean="0">
                <a:latin typeface="+mn-lt"/>
                <a:sym typeface="Symbol"/>
              </a:rPr>
              <a:t>Higgs</a:t>
            </a:r>
            <a:r>
              <a:rPr lang="fr-CH" sz="2000" dirty="0" smtClean="0">
                <a:latin typeface="+mn-lt"/>
                <a:sym typeface="Symbol"/>
              </a:rPr>
              <a:t> (126) by </a:t>
            </a:r>
            <a:r>
              <a:rPr lang="fr-CH" sz="2000" dirty="0" err="1" smtClean="0">
                <a:latin typeface="+mn-lt"/>
                <a:sym typeface="Symbol"/>
              </a:rPr>
              <a:t>small</a:t>
            </a:r>
            <a:r>
              <a:rPr lang="fr-CH" sz="2000" dirty="0" smtClean="0">
                <a:latin typeface="+mn-lt"/>
                <a:sym typeface="Symbol"/>
              </a:rPr>
              <a:t> </a:t>
            </a:r>
            <a:r>
              <a:rPr lang="fr-CH" sz="2000" dirty="0" err="1" smtClean="0">
                <a:latin typeface="+mn-lt"/>
                <a:sym typeface="Symbol"/>
              </a:rPr>
              <a:t>amounts</a:t>
            </a:r>
            <a:r>
              <a:rPr lang="fr-CH" sz="2000" dirty="0" smtClean="0">
                <a:latin typeface="+mn-lt"/>
                <a:sym typeface="Symbol"/>
              </a:rPr>
              <a:t> </a:t>
            </a:r>
          </a:p>
          <a:p>
            <a:r>
              <a:rPr lang="fr-CH" sz="2000" dirty="0" smtClean="0">
                <a:latin typeface="+mn-lt"/>
                <a:sym typeface="Symbol"/>
              </a:rPr>
              <a:t>-&gt; </a:t>
            </a:r>
            <a:r>
              <a:rPr lang="fr-CH" sz="2000" dirty="0" err="1" smtClean="0">
                <a:latin typeface="+mn-lt"/>
                <a:sym typeface="Symbol"/>
              </a:rPr>
              <a:t>want</a:t>
            </a:r>
            <a:r>
              <a:rPr lang="fr-CH" sz="2000" dirty="0" smtClean="0">
                <a:latin typeface="+mn-lt"/>
                <a:sym typeface="Symbol"/>
              </a:rPr>
              <a:t> to </a:t>
            </a:r>
            <a:r>
              <a:rPr lang="fr-CH" sz="2000" dirty="0" err="1" smtClean="0">
                <a:latin typeface="+mn-lt"/>
                <a:sym typeface="Symbol"/>
              </a:rPr>
              <a:t>measure</a:t>
            </a:r>
            <a:r>
              <a:rPr lang="fr-CH" sz="2000" dirty="0" smtClean="0">
                <a:latin typeface="+mn-lt"/>
                <a:sym typeface="Symbol"/>
              </a:rPr>
              <a:t> H </a:t>
            </a:r>
            <a:r>
              <a:rPr lang="fr-CH" sz="2000" dirty="0" err="1" smtClean="0">
                <a:latin typeface="+mn-lt"/>
                <a:sym typeface="Symbol"/>
              </a:rPr>
              <a:t>properties</a:t>
            </a:r>
            <a:r>
              <a:rPr lang="fr-CH" sz="2000" dirty="0" smtClean="0">
                <a:latin typeface="+mn-lt"/>
                <a:sym typeface="Symbol"/>
              </a:rPr>
              <a:t> as </a:t>
            </a:r>
            <a:r>
              <a:rPr lang="fr-CH" sz="2000" dirty="0" err="1" smtClean="0">
                <a:latin typeface="+mn-lt"/>
                <a:sym typeface="Symbol"/>
              </a:rPr>
              <a:t>well</a:t>
            </a:r>
            <a:r>
              <a:rPr lang="fr-CH" sz="2000" dirty="0" smtClean="0">
                <a:latin typeface="+mn-lt"/>
                <a:sym typeface="Symbol"/>
              </a:rPr>
              <a:t> as possible (10</a:t>
            </a:r>
            <a:r>
              <a:rPr lang="fr-CH" sz="2000" baseline="30000" dirty="0" smtClean="0">
                <a:latin typeface="+mn-lt"/>
                <a:sym typeface="Symbol"/>
              </a:rPr>
              <a:t>-3</a:t>
            </a:r>
            <a:r>
              <a:rPr lang="fr-CH" sz="2000" dirty="0" smtClean="0">
                <a:latin typeface="+mn-lt"/>
                <a:sym typeface="Symbol"/>
              </a:rPr>
              <a:t>)</a:t>
            </a:r>
            <a:endParaRPr lang="fr-CH" sz="2000" dirty="0">
              <a:latin typeface="+mn-lt"/>
              <a:sym typeface="Symbol"/>
            </a:endParaRPr>
          </a:p>
          <a:p>
            <a:endParaRPr lang="fr-CH" sz="2000" dirty="0" smtClean="0">
              <a:latin typeface="+mn-lt"/>
            </a:endParaRPr>
          </a:p>
          <a:p>
            <a:r>
              <a:rPr lang="fr-CH" sz="2000" dirty="0" smtClean="0">
                <a:latin typeface="+mn-lt"/>
              </a:rPr>
              <a:t>3. New </a:t>
            </a:r>
            <a:r>
              <a:rPr lang="fr-CH" sz="2000" dirty="0" err="1" smtClean="0">
                <a:latin typeface="+mn-lt"/>
              </a:rPr>
              <a:t>physics</a:t>
            </a:r>
            <a:r>
              <a:rPr lang="fr-CH" sz="2000" dirty="0" smtClean="0">
                <a:latin typeface="+mn-lt"/>
              </a:rPr>
              <a:t> </a:t>
            </a:r>
            <a:r>
              <a:rPr lang="fr-CH" sz="2000" dirty="0" err="1" smtClean="0">
                <a:latin typeface="+mn-lt"/>
              </a:rPr>
              <a:t>with</a:t>
            </a:r>
            <a:r>
              <a:rPr lang="fr-CH" sz="2000" dirty="0" smtClean="0">
                <a:latin typeface="+mn-lt"/>
              </a:rPr>
              <a:t> </a:t>
            </a:r>
            <a:r>
              <a:rPr lang="fr-CH" sz="2000" dirty="0" err="1" smtClean="0">
                <a:latin typeface="+mn-lt"/>
              </a:rPr>
              <a:t>small</a:t>
            </a:r>
            <a:r>
              <a:rPr lang="fr-CH" sz="2000" dirty="0" smtClean="0">
                <a:latin typeface="+mn-lt"/>
              </a:rPr>
              <a:t> </a:t>
            </a:r>
            <a:r>
              <a:rPr lang="fr-CH" sz="2000" dirty="0" err="1" smtClean="0">
                <a:latin typeface="+mn-lt"/>
              </a:rPr>
              <a:t>couplings</a:t>
            </a:r>
            <a:r>
              <a:rPr lang="fr-CH" sz="2000" dirty="0" smtClean="0">
                <a:latin typeface="+mn-lt"/>
              </a:rPr>
              <a:t> </a:t>
            </a:r>
            <a:r>
              <a:rPr lang="fr-CH" sz="2000" dirty="0" err="1" smtClean="0">
                <a:latin typeface="+mn-lt"/>
              </a:rPr>
              <a:t>is</a:t>
            </a:r>
            <a:r>
              <a:rPr lang="fr-CH" sz="2000" dirty="0" smtClean="0">
                <a:latin typeface="+mn-lt"/>
              </a:rPr>
              <a:t> </a:t>
            </a:r>
            <a:r>
              <a:rPr lang="fr-CH" sz="2000" dirty="0" err="1" smtClean="0">
                <a:latin typeface="+mn-lt"/>
              </a:rPr>
              <a:t>difficult</a:t>
            </a:r>
            <a:r>
              <a:rPr lang="fr-CH" sz="2000" dirty="0" smtClean="0">
                <a:latin typeface="+mn-lt"/>
              </a:rPr>
              <a:t> to </a:t>
            </a:r>
            <a:r>
              <a:rPr lang="fr-CH" sz="2000" dirty="0" err="1" smtClean="0">
                <a:latin typeface="+mn-lt"/>
              </a:rPr>
              <a:t>see</a:t>
            </a:r>
            <a:r>
              <a:rPr lang="fr-CH" sz="2000" dirty="0" smtClean="0">
                <a:latin typeface="+mn-lt"/>
              </a:rPr>
              <a:t> at the LHC</a:t>
            </a:r>
          </a:p>
          <a:p>
            <a:endParaRPr lang="fr-CH" sz="2000" dirty="0">
              <a:latin typeface="+mn-lt"/>
            </a:endParaRPr>
          </a:p>
          <a:p>
            <a:r>
              <a:rPr lang="fr-CH" sz="2000" dirty="0" smtClean="0">
                <a:latin typeface="+mn-lt"/>
              </a:rPr>
              <a:t>4. </a:t>
            </a:r>
            <a:r>
              <a:rPr lang="fr-CH" sz="2000" dirty="0" err="1" smtClean="0">
                <a:latin typeface="+mn-lt"/>
              </a:rPr>
              <a:t>Precision</a:t>
            </a:r>
            <a:r>
              <a:rPr lang="fr-CH" sz="2000" dirty="0" smtClean="0">
                <a:latin typeface="+mn-lt"/>
              </a:rPr>
              <a:t> </a:t>
            </a:r>
            <a:r>
              <a:rPr lang="fr-CH" sz="2000" dirty="0" err="1" smtClean="0">
                <a:latin typeface="+mn-lt"/>
              </a:rPr>
              <a:t>measurements</a:t>
            </a:r>
            <a:r>
              <a:rPr lang="fr-CH" sz="2000" dirty="0" smtClean="0">
                <a:latin typeface="+mn-lt"/>
              </a:rPr>
              <a:t> are </a:t>
            </a:r>
            <a:r>
              <a:rPr lang="fr-CH" sz="2000" dirty="0" err="1" smtClean="0">
                <a:latin typeface="+mn-lt"/>
              </a:rPr>
              <a:t>limited</a:t>
            </a:r>
            <a:r>
              <a:rPr lang="fr-CH" sz="2000" dirty="0" smtClean="0">
                <a:latin typeface="+mn-lt"/>
              </a:rPr>
              <a:t> at LHC, </a:t>
            </a:r>
          </a:p>
          <a:p>
            <a:r>
              <a:rPr lang="fr-CH" sz="2000" dirty="0" err="1" smtClean="0">
                <a:latin typeface="+mn-lt"/>
              </a:rPr>
              <a:t>yet</a:t>
            </a:r>
            <a:r>
              <a:rPr lang="fr-CH" sz="2000" dirty="0" smtClean="0">
                <a:latin typeface="+mn-lt"/>
              </a:rPr>
              <a:t> </a:t>
            </a:r>
            <a:r>
              <a:rPr lang="fr-CH" sz="2000" dirty="0" err="1" smtClean="0">
                <a:latin typeface="+mn-lt"/>
              </a:rPr>
              <a:t>precision</a:t>
            </a:r>
            <a:r>
              <a:rPr lang="fr-CH" sz="2000" dirty="0" smtClean="0">
                <a:latin typeface="+mn-lt"/>
              </a:rPr>
              <a:t> </a:t>
            </a:r>
            <a:r>
              <a:rPr lang="fr-CH" sz="2000" dirty="0" err="1" smtClean="0">
                <a:latin typeface="+mn-lt"/>
              </a:rPr>
              <a:t>measurements</a:t>
            </a:r>
            <a:r>
              <a:rPr lang="fr-CH" sz="2000" dirty="0" smtClean="0">
                <a:latin typeface="+mn-lt"/>
              </a:rPr>
              <a:t> at LEP  </a:t>
            </a:r>
            <a:r>
              <a:rPr lang="fr-CH" sz="2000" dirty="0" err="1" smtClean="0">
                <a:latin typeface="+mn-lt"/>
              </a:rPr>
              <a:t>were</a:t>
            </a:r>
            <a:r>
              <a:rPr lang="fr-CH" sz="2000" dirty="0" smtClean="0">
                <a:latin typeface="+mn-lt"/>
              </a:rPr>
              <a:t> </a:t>
            </a:r>
            <a:r>
              <a:rPr lang="fr-CH" sz="2000" dirty="0" err="1" smtClean="0">
                <a:latin typeface="+mn-lt"/>
              </a:rPr>
              <a:t>used</a:t>
            </a:r>
            <a:r>
              <a:rPr lang="fr-CH" sz="2000" dirty="0" smtClean="0">
                <a:latin typeface="+mn-lt"/>
              </a:rPr>
              <a:t> to </a:t>
            </a:r>
            <a:r>
              <a:rPr lang="fr-CH" sz="2000" dirty="0" err="1" smtClean="0">
                <a:latin typeface="+mn-lt"/>
              </a:rPr>
              <a:t>predict</a:t>
            </a:r>
            <a:r>
              <a:rPr lang="fr-CH" sz="2000" dirty="0" smtClean="0">
                <a:latin typeface="+mn-lt"/>
              </a:rPr>
              <a:t> </a:t>
            </a:r>
          </a:p>
          <a:p>
            <a:r>
              <a:rPr lang="fr-CH" sz="2000" dirty="0" smtClean="0">
                <a:latin typeface="+mn-lt"/>
              </a:rPr>
              <a:t>the top quark and </a:t>
            </a:r>
            <a:r>
              <a:rPr lang="fr-CH" sz="2000" dirty="0" err="1" smtClean="0">
                <a:latin typeface="+mn-lt"/>
              </a:rPr>
              <a:t>Higgs</a:t>
            </a:r>
            <a:r>
              <a:rPr lang="fr-CH" sz="2000" dirty="0" smtClean="0">
                <a:latin typeface="+mn-lt"/>
              </a:rPr>
              <a:t> boson masses </a:t>
            </a:r>
          </a:p>
          <a:p>
            <a:r>
              <a:rPr lang="fr-CH" sz="2000" dirty="0" smtClean="0">
                <a:latin typeface="+mn-lt"/>
              </a:rPr>
              <a:t>Can </a:t>
            </a:r>
            <a:r>
              <a:rPr lang="fr-CH" sz="2000" dirty="0" err="1" smtClean="0">
                <a:latin typeface="+mn-lt"/>
              </a:rPr>
              <a:t>we</a:t>
            </a:r>
            <a:r>
              <a:rPr lang="fr-CH" sz="2000" dirty="0" smtClean="0">
                <a:latin typeface="+mn-lt"/>
              </a:rPr>
              <a:t> </a:t>
            </a:r>
            <a:r>
              <a:rPr lang="fr-CH" sz="2000" dirty="0" err="1" smtClean="0">
                <a:latin typeface="+mn-lt"/>
              </a:rPr>
              <a:t>improve</a:t>
            </a:r>
            <a:r>
              <a:rPr lang="fr-CH" sz="2000" dirty="0" smtClean="0">
                <a:latin typeface="+mn-lt"/>
              </a:rPr>
              <a:t> the </a:t>
            </a:r>
            <a:r>
              <a:rPr lang="fr-CH" sz="2000" dirty="0" err="1" smtClean="0">
                <a:latin typeface="+mn-lt"/>
              </a:rPr>
              <a:t>measurements</a:t>
            </a:r>
            <a:r>
              <a:rPr lang="fr-CH" sz="2000" dirty="0" smtClean="0">
                <a:latin typeface="+mn-lt"/>
              </a:rPr>
              <a:t> by large </a:t>
            </a:r>
            <a:r>
              <a:rPr lang="fr-CH" sz="2000" dirty="0" err="1" smtClean="0">
                <a:latin typeface="+mn-lt"/>
              </a:rPr>
              <a:t>factors</a:t>
            </a:r>
            <a:r>
              <a:rPr lang="fr-CH" sz="2000" dirty="0" smtClean="0">
                <a:latin typeface="+mn-lt"/>
              </a:rPr>
              <a:t>?</a:t>
            </a:r>
          </a:p>
          <a:p>
            <a:endParaRPr lang="fr-CH" sz="2000" dirty="0">
              <a:latin typeface="+mn-lt"/>
            </a:endParaRPr>
          </a:p>
          <a:p>
            <a:r>
              <a:rPr lang="fr-CH" sz="2000" dirty="0" smtClean="0">
                <a:latin typeface="+mn-lt"/>
              </a:rPr>
              <a:t>5. In the </a:t>
            </a:r>
            <a:r>
              <a:rPr lang="fr-CH" sz="2000" dirty="0" err="1" smtClean="0">
                <a:latin typeface="+mn-lt"/>
              </a:rPr>
              <a:t>following</a:t>
            </a:r>
            <a:r>
              <a:rPr lang="fr-CH" sz="2000" dirty="0" smtClean="0">
                <a:latin typeface="+mn-lt"/>
              </a:rPr>
              <a:t> </a:t>
            </a:r>
            <a:r>
              <a:rPr lang="fr-CH" sz="2000" dirty="0" err="1" smtClean="0">
                <a:latin typeface="+mn-lt"/>
              </a:rPr>
              <a:t>we</a:t>
            </a:r>
            <a:r>
              <a:rPr lang="fr-CH" sz="2000" dirty="0" smtClean="0">
                <a:latin typeface="+mn-lt"/>
              </a:rPr>
              <a:t> </a:t>
            </a:r>
            <a:r>
              <a:rPr lang="fr-CH" sz="2000" dirty="0" err="1" smtClean="0">
                <a:latin typeface="+mn-lt"/>
              </a:rPr>
              <a:t>will</a:t>
            </a:r>
            <a:r>
              <a:rPr lang="fr-CH" sz="2000" dirty="0" smtClean="0">
                <a:latin typeface="+mn-lt"/>
              </a:rPr>
              <a:t> examine </a:t>
            </a:r>
            <a:r>
              <a:rPr lang="fr-CH" sz="2000" dirty="0" err="1" smtClean="0">
                <a:latin typeface="+mn-lt"/>
              </a:rPr>
              <a:t>what</a:t>
            </a:r>
            <a:r>
              <a:rPr lang="fr-CH" sz="2000" dirty="0" smtClean="0">
                <a:latin typeface="+mn-lt"/>
              </a:rPr>
              <a:t> </a:t>
            </a:r>
            <a:r>
              <a:rPr lang="fr-CH" sz="2000" dirty="0" err="1" smtClean="0">
                <a:latin typeface="+mn-lt"/>
              </a:rPr>
              <a:t>we</a:t>
            </a:r>
            <a:r>
              <a:rPr lang="fr-CH" sz="2000" dirty="0" smtClean="0">
                <a:latin typeface="+mn-lt"/>
              </a:rPr>
              <a:t> </a:t>
            </a:r>
            <a:r>
              <a:rPr lang="fr-CH" sz="2000" dirty="0" err="1" smtClean="0">
                <a:latin typeface="+mn-lt"/>
              </a:rPr>
              <a:t>can</a:t>
            </a:r>
            <a:r>
              <a:rPr lang="fr-CH" sz="2000" dirty="0" smtClean="0">
                <a:latin typeface="+mn-lt"/>
              </a:rPr>
              <a:t> </a:t>
            </a:r>
            <a:r>
              <a:rPr lang="fr-CH" sz="2000" dirty="0" err="1" smtClean="0">
                <a:latin typeface="+mn-lt"/>
              </a:rPr>
              <a:t>learn</a:t>
            </a:r>
            <a:r>
              <a:rPr lang="fr-CH" sz="2000" dirty="0" smtClean="0">
                <a:latin typeface="+mn-lt"/>
              </a:rPr>
              <a:t> </a:t>
            </a:r>
            <a:r>
              <a:rPr lang="fr-CH" sz="2000" dirty="0" err="1" smtClean="0">
                <a:latin typeface="+mn-lt"/>
              </a:rPr>
              <a:t>from</a:t>
            </a:r>
            <a:r>
              <a:rPr lang="fr-CH" sz="2000" dirty="0" smtClean="0">
                <a:latin typeface="+mn-lt"/>
              </a:rPr>
              <a:t> a </a:t>
            </a:r>
            <a:r>
              <a:rPr lang="fr-CH" sz="2000" dirty="0" err="1" smtClean="0">
                <a:latin typeface="+mn-lt"/>
              </a:rPr>
              <a:t>next</a:t>
            </a:r>
            <a:r>
              <a:rPr lang="fr-CH" sz="2000" dirty="0" smtClean="0">
                <a:latin typeface="+mn-lt"/>
              </a:rPr>
              <a:t> </a:t>
            </a:r>
            <a:r>
              <a:rPr lang="fr-CH" sz="2000" dirty="0" err="1" smtClean="0">
                <a:latin typeface="+mn-lt"/>
              </a:rPr>
              <a:t>e+e</a:t>
            </a:r>
            <a:r>
              <a:rPr lang="fr-CH" sz="2000" dirty="0" smtClean="0">
                <a:latin typeface="+mn-lt"/>
              </a:rPr>
              <a:t>- </a:t>
            </a:r>
            <a:r>
              <a:rPr lang="fr-CH" sz="2000" dirty="0" err="1" smtClean="0">
                <a:latin typeface="+mn-lt"/>
              </a:rPr>
              <a:t>collider</a:t>
            </a:r>
            <a:endParaRPr lang="en-US" sz="2000" dirty="0" smtClean="0">
              <a:latin typeface="+mn-lt"/>
            </a:endParaRPr>
          </a:p>
        </p:txBody>
      </p:sp>
      <p:cxnSp>
        <p:nvCxnSpPr>
          <p:cNvPr id="7" name="Straight Connector 6"/>
          <p:cNvCxnSpPr/>
          <p:nvPr/>
        </p:nvCxnSpPr>
        <p:spPr>
          <a:xfrm>
            <a:off x="2612583" y="1437906"/>
            <a:ext cx="1110343"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949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42</a:t>
            </a:fld>
            <a:endParaRPr lang="en-GB">
              <a:solidFill>
                <a:prstClr val="black">
                  <a:tint val="75000"/>
                </a:prstClr>
              </a:solidFill>
            </a:endParaRPr>
          </a:p>
        </p:txBody>
      </p:sp>
      <p:sp>
        <p:nvSpPr>
          <p:cNvPr id="4" name="TextBox 3"/>
          <p:cNvSpPr txBox="1"/>
          <p:nvPr/>
        </p:nvSpPr>
        <p:spPr>
          <a:xfrm>
            <a:off x="1095153" y="1254642"/>
            <a:ext cx="5096075" cy="2862322"/>
          </a:xfrm>
          <a:prstGeom prst="rect">
            <a:avLst/>
          </a:prstGeom>
          <a:noFill/>
        </p:spPr>
        <p:txBody>
          <a:bodyPr wrap="none" rtlCol="0">
            <a:spAutoFit/>
          </a:bodyPr>
          <a:lstStyle/>
          <a:p>
            <a:r>
              <a:rPr lang="fr-CH" sz="2000" dirty="0" smtClean="0">
                <a:latin typeface="+mn-lt"/>
              </a:rPr>
              <a:t>Question: </a:t>
            </a:r>
          </a:p>
          <a:p>
            <a:endParaRPr lang="fr-CH" sz="2000" dirty="0" smtClean="0">
              <a:latin typeface="+mn-lt"/>
            </a:endParaRPr>
          </a:p>
          <a:p>
            <a:r>
              <a:rPr lang="fr-CH" sz="2000" dirty="0" smtClean="0">
                <a:latin typeface="+mn-lt"/>
              </a:rPr>
              <a:t>H</a:t>
            </a:r>
            <a:r>
              <a:rPr lang="fr-CH" sz="2000" dirty="0" smtClean="0">
                <a:latin typeface="+mn-lt"/>
                <a:sym typeface="Wingdings" panose="05000000000000000000" pitchFamily="2" charset="2"/>
              </a:rPr>
              <a:t> </a:t>
            </a:r>
            <a:r>
              <a:rPr lang="fr-CH" sz="2000" dirty="0" err="1" smtClean="0">
                <a:latin typeface="+mn-lt"/>
                <a:sym typeface="Wingdings" panose="05000000000000000000" pitchFamily="2" charset="2"/>
              </a:rPr>
              <a:t>bb</a:t>
            </a:r>
            <a:r>
              <a:rPr lang="fr-CH" sz="2000" dirty="0" smtClean="0">
                <a:latin typeface="+mn-lt"/>
                <a:sym typeface="Wingdings" panose="05000000000000000000" pitchFamily="2" charset="2"/>
              </a:rPr>
              <a:t> </a:t>
            </a:r>
            <a:r>
              <a:rPr lang="fr-CH" sz="2000" dirty="0" err="1" smtClean="0">
                <a:latin typeface="+mn-lt"/>
                <a:sym typeface="Wingdings" panose="05000000000000000000" pitchFamily="2" charset="2"/>
              </a:rPr>
              <a:t>is</a:t>
            </a:r>
            <a:r>
              <a:rPr lang="fr-CH" sz="2000" dirty="0" smtClean="0">
                <a:latin typeface="+mn-lt"/>
                <a:sym typeface="Wingdings" panose="05000000000000000000" pitchFamily="2" charset="2"/>
              </a:rPr>
              <a:t> ~60% of H </a:t>
            </a:r>
            <a:r>
              <a:rPr lang="fr-CH" sz="2000" dirty="0" err="1" smtClean="0">
                <a:latin typeface="+mn-lt"/>
                <a:sym typeface="Wingdings" panose="05000000000000000000" pitchFamily="2" charset="2"/>
              </a:rPr>
              <a:t>decays</a:t>
            </a:r>
            <a:r>
              <a:rPr lang="fr-CH" sz="2000" dirty="0" smtClean="0">
                <a:latin typeface="+mn-lt"/>
                <a:sym typeface="Wingdings" panose="05000000000000000000" pitchFamily="2" charset="2"/>
              </a:rPr>
              <a:t>. </a:t>
            </a:r>
          </a:p>
          <a:p>
            <a:endParaRPr lang="fr-CH" sz="2000" dirty="0">
              <a:latin typeface="+mn-lt"/>
            </a:endParaRPr>
          </a:p>
          <a:p>
            <a:r>
              <a:rPr lang="fr-CH" sz="2000" dirty="0" err="1" smtClean="0">
                <a:latin typeface="+mn-lt"/>
              </a:rPr>
              <a:t>what</a:t>
            </a:r>
            <a:r>
              <a:rPr lang="fr-CH" sz="2000" dirty="0" smtClean="0">
                <a:latin typeface="+mn-lt"/>
              </a:rPr>
              <a:t> </a:t>
            </a:r>
            <a:r>
              <a:rPr lang="fr-CH" sz="2000" dirty="0" err="1" smtClean="0">
                <a:latin typeface="+mn-lt"/>
              </a:rPr>
              <a:t>is</a:t>
            </a:r>
            <a:r>
              <a:rPr lang="fr-CH" sz="2000" dirty="0" smtClean="0">
                <a:latin typeface="+mn-lt"/>
              </a:rPr>
              <a:t> more sensitive to the </a:t>
            </a:r>
            <a:r>
              <a:rPr lang="fr-CH" sz="2000" dirty="0" err="1" smtClean="0">
                <a:latin typeface="+mn-lt"/>
              </a:rPr>
              <a:t>H</a:t>
            </a:r>
            <a:r>
              <a:rPr lang="fr-CH" sz="2000" dirty="0" err="1" smtClean="0">
                <a:latin typeface="+mn-lt"/>
                <a:sym typeface="Wingdings" panose="05000000000000000000" pitchFamily="2" charset="2"/>
              </a:rPr>
              <a:t>bb</a:t>
            </a:r>
            <a:r>
              <a:rPr lang="fr-CH" sz="2000" dirty="0" smtClean="0">
                <a:latin typeface="+mn-lt"/>
                <a:sym typeface="Wingdings" panose="05000000000000000000" pitchFamily="2" charset="2"/>
              </a:rPr>
              <a:t> </a:t>
            </a:r>
            <a:r>
              <a:rPr lang="fr-CH" sz="2000" dirty="0" err="1" smtClean="0">
                <a:latin typeface="+mn-lt"/>
                <a:sym typeface="Wingdings" panose="05000000000000000000" pitchFamily="2" charset="2"/>
              </a:rPr>
              <a:t>coupling</a:t>
            </a:r>
            <a:r>
              <a:rPr lang="fr-CH" sz="2000" dirty="0" smtClean="0">
                <a:latin typeface="+mn-lt"/>
                <a:sym typeface="Wingdings" panose="05000000000000000000" pitchFamily="2" charset="2"/>
              </a:rPr>
              <a:t>: </a:t>
            </a:r>
          </a:p>
          <a:p>
            <a:endParaRPr lang="fr-CH" sz="2000" dirty="0">
              <a:latin typeface="+mn-lt"/>
              <a:sym typeface="Wingdings" panose="05000000000000000000" pitchFamily="2" charset="2"/>
            </a:endParaRPr>
          </a:p>
          <a:p>
            <a:r>
              <a:rPr lang="fr-CH" sz="2000" dirty="0" smtClean="0">
                <a:latin typeface="+mn-lt"/>
                <a:sym typeface="Wingdings" panose="05000000000000000000" pitchFamily="2" charset="2"/>
              </a:rPr>
              <a:t>    pp </a:t>
            </a:r>
            <a:r>
              <a:rPr lang="fr-CH" sz="2000" dirty="0" err="1" smtClean="0">
                <a:latin typeface="+mn-lt"/>
                <a:sym typeface="Wingdings" panose="05000000000000000000" pitchFamily="2" charset="2"/>
              </a:rPr>
              <a:t>ttH</a:t>
            </a:r>
            <a:r>
              <a:rPr lang="fr-CH" sz="2000" dirty="0">
                <a:latin typeface="+mn-lt"/>
                <a:sym typeface="Wingdings" panose="05000000000000000000" pitchFamily="2" charset="2"/>
              </a:rPr>
              <a:t> </a:t>
            </a:r>
            <a:r>
              <a:rPr lang="fr-CH" sz="2000" dirty="0" smtClean="0">
                <a:latin typeface="+mn-lt"/>
                <a:sym typeface="Wingdings" panose="05000000000000000000" pitchFamily="2" charset="2"/>
              </a:rPr>
              <a:t> </a:t>
            </a:r>
            <a:r>
              <a:rPr lang="fr-CH" sz="2000" dirty="0" err="1" smtClean="0">
                <a:latin typeface="+mn-lt"/>
                <a:sym typeface="Wingdings" panose="05000000000000000000" pitchFamily="2" charset="2"/>
              </a:rPr>
              <a:t>with</a:t>
            </a:r>
            <a:r>
              <a:rPr lang="fr-CH" sz="2000" dirty="0" smtClean="0">
                <a:latin typeface="+mn-lt"/>
                <a:sym typeface="Wingdings" panose="05000000000000000000" pitchFamily="2" charset="2"/>
              </a:rPr>
              <a:t> H WW , H </a:t>
            </a:r>
            <a:r>
              <a:rPr lang="fr-CH" sz="2000" dirty="0" smtClean="0">
                <a:latin typeface="+mn-lt"/>
                <a:sym typeface="Symbol"/>
              </a:rPr>
              <a:t></a:t>
            </a:r>
            <a:r>
              <a:rPr lang="fr-CH" sz="2000" dirty="0" smtClean="0">
                <a:latin typeface="+mn-lt"/>
                <a:sym typeface="Wingdings" panose="05000000000000000000" pitchFamily="2" charset="2"/>
              </a:rPr>
              <a:t>    </a:t>
            </a:r>
          </a:p>
          <a:p>
            <a:r>
              <a:rPr lang="fr-CH" sz="2000" dirty="0">
                <a:latin typeface="+mn-lt"/>
                <a:sym typeface="Wingdings" panose="05000000000000000000" pitchFamily="2" charset="2"/>
              </a:rPr>
              <a:t> </a:t>
            </a:r>
            <a:r>
              <a:rPr lang="fr-CH" sz="2000" dirty="0" smtClean="0">
                <a:latin typeface="+mn-lt"/>
                <a:sym typeface="Wingdings" panose="05000000000000000000" pitchFamily="2" charset="2"/>
              </a:rPr>
              <a:t>                     -- or – </a:t>
            </a:r>
          </a:p>
          <a:p>
            <a:r>
              <a:rPr lang="fr-CH" sz="2000" dirty="0">
                <a:latin typeface="+mn-lt"/>
                <a:sym typeface="Wingdings" panose="05000000000000000000" pitchFamily="2" charset="2"/>
              </a:rPr>
              <a:t> </a:t>
            </a:r>
            <a:r>
              <a:rPr lang="fr-CH" sz="2000" dirty="0" smtClean="0">
                <a:latin typeface="+mn-lt"/>
                <a:sym typeface="Wingdings" panose="05000000000000000000" pitchFamily="2" charset="2"/>
              </a:rPr>
              <a:t>    pp</a:t>
            </a:r>
            <a:r>
              <a:rPr lang="fr-CH" sz="2000" dirty="0">
                <a:latin typeface="+mn-lt"/>
                <a:sym typeface="Wingdings" panose="05000000000000000000" pitchFamily="2" charset="2"/>
              </a:rPr>
              <a:t> </a:t>
            </a:r>
            <a:r>
              <a:rPr lang="fr-CH" sz="2000" dirty="0" err="1">
                <a:latin typeface="+mn-lt"/>
                <a:sym typeface="Wingdings" panose="05000000000000000000" pitchFamily="2" charset="2"/>
              </a:rPr>
              <a:t>ttH</a:t>
            </a:r>
            <a:r>
              <a:rPr lang="fr-CH" sz="2000" dirty="0">
                <a:latin typeface="+mn-lt"/>
                <a:sym typeface="Wingdings" panose="05000000000000000000" pitchFamily="2" charset="2"/>
              </a:rPr>
              <a:t>  </a:t>
            </a:r>
            <a:r>
              <a:rPr lang="fr-CH" sz="2000" dirty="0" err="1">
                <a:latin typeface="+mn-lt"/>
                <a:sym typeface="Wingdings" panose="05000000000000000000" pitchFamily="2" charset="2"/>
              </a:rPr>
              <a:t>with</a:t>
            </a:r>
            <a:r>
              <a:rPr lang="fr-CH" sz="2000" dirty="0">
                <a:latin typeface="+mn-lt"/>
                <a:sym typeface="Wingdings" panose="05000000000000000000" pitchFamily="2" charset="2"/>
              </a:rPr>
              <a:t> H </a:t>
            </a:r>
            <a:r>
              <a:rPr lang="fr-CH" sz="2000" dirty="0" err="1" smtClean="0">
                <a:latin typeface="+mn-lt"/>
                <a:sym typeface="Wingdings" panose="05000000000000000000" pitchFamily="2" charset="2"/>
              </a:rPr>
              <a:t>bb</a:t>
            </a:r>
            <a:r>
              <a:rPr lang="fr-CH" sz="2000" dirty="0" smtClean="0">
                <a:latin typeface="+mn-lt"/>
                <a:sym typeface="Wingdings" panose="05000000000000000000" pitchFamily="2" charset="2"/>
              </a:rPr>
              <a:t>   ? </a:t>
            </a:r>
            <a:endParaRPr lang="en-GB" sz="2000" dirty="0" smtClean="0">
              <a:latin typeface="+mn-lt"/>
            </a:endParaRPr>
          </a:p>
        </p:txBody>
      </p:sp>
    </p:spTree>
    <p:extLst>
      <p:ext uri="{BB962C8B-B14F-4D97-AF65-F5344CB8AC3E}">
        <p14:creationId xmlns:p14="http://schemas.microsoft.com/office/powerpoint/2010/main" val="2618319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43</a:t>
            </a:fld>
            <a:endParaRPr lang="en-GB">
              <a:solidFill>
                <a:prstClr val="black">
                  <a:tint val="75000"/>
                </a:prstClr>
              </a:solidFill>
            </a:endParaRPr>
          </a:p>
        </p:txBody>
      </p:sp>
      <p:sp>
        <p:nvSpPr>
          <p:cNvPr id="4" name="TextBox 3"/>
          <p:cNvSpPr txBox="1"/>
          <p:nvPr/>
        </p:nvSpPr>
        <p:spPr>
          <a:xfrm>
            <a:off x="1765005" y="1573619"/>
            <a:ext cx="6039538" cy="954107"/>
          </a:xfrm>
          <a:prstGeom prst="rect">
            <a:avLst/>
          </a:prstGeom>
          <a:noFill/>
        </p:spPr>
        <p:txBody>
          <a:bodyPr wrap="none" rtlCol="0">
            <a:spAutoFit/>
          </a:bodyPr>
          <a:lstStyle/>
          <a:p>
            <a:r>
              <a:rPr lang="fr-CH" sz="2800" dirty="0" err="1" smtClean="0">
                <a:latin typeface="+mn-lt"/>
              </a:rPr>
              <a:t>Measuring</a:t>
            </a:r>
            <a:r>
              <a:rPr lang="fr-CH" sz="2800" dirty="0" smtClean="0">
                <a:latin typeface="+mn-lt"/>
              </a:rPr>
              <a:t> the </a:t>
            </a:r>
            <a:r>
              <a:rPr lang="fr-CH" sz="2800" dirty="0" err="1" smtClean="0">
                <a:latin typeface="+mn-lt"/>
              </a:rPr>
              <a:t>Higgs</a:t>
            </a:r>
            <a:r>
              <a:rPr lang="fr-CH" sz="2800" dirty="0" smtClean="0">
                <a:latin typeface="+mn-lt"/>
              </a:rPr>
              <a:t> boson total </a:t>
            </a:r>
            <a:r>
              <a:rPr lang="fr-CH" sz="2800" dirty="0" err="1" smtClean="0">
                <a:latin typeface="+mn-lt"/>
              </a:rPr>
              <a:t>width</a:t>
            </a:r>
            <a:r>
              <a:rPr lang="fr-CH" sz="2800" dirty="0" smtClean="0">
                <a:latin typeface="+mn-lt"/>
              </a:rPr>
              <a:t> </a:t>
            </a:r>
          </a:p>
          <a:p>
            <a:r>
              <a:rPr lang="fr-CH" sz="2800" dirty="0">
                <a:latin typeface="+mn-lt"/>
              </a:rPr>
              <a:t> </a:t>
            </a:r>
            <a:r>
              <a:rPr lang="fr-CH" sz="2800" dirty="0" smtClean="0">
                <a:latin typeface="+mn-lt"/>
              </a:rPr>
              <a:t>                                       (or </a:t>
            </a:r>
            <a:r>
              <a:rPr lang="fr-CH" sz="2800" dirty="0" err="1" smtClean="0">
                <a:latin typeface="+mn-lt"/>
              </a:rPr>
              <a:t>its</a:t>
            </a:r>
            <a:r>
              <a:rPr lang="fr-CH" sz="2800" dirty="0" smtClean="0">
                <a:latin typeface="+mn-lt"/>
              </a:rPr>
              <a:t> </a:t>
            </a:r>
            <a:r>
              <a:rPr lang="fr-CH" sz="2800" dirty="0" err="1" smtClean="0">
                <a:latin typeface="+mn-lt"/>
              </a:rPr>
              <a:t>lifetime</a:t>
            </a:r>
            <a:r>
              <a:rPr lang="fr-CH" sz="2800" dirty="0" smtClean="0">
                <a:latin typeface="+mn-lt"/>
              </a:rPr>
              <a:t>)</a:t>
            </a:r>
            <a:endParaRPr lang="en-GB" sz="2800" dirty="0" smtClean="0">
              <a:latin typeface="+mn-lt"/>
            </a:endParaRPr>
          </a:p>
        </p:txBody>
      </p:sp>
    </p:spTree>
    <p:extLst>
      <p:ext uri="{BB962C8B-B14F-4D97-AF65-F5344CB8AC3E}">
        <p14:creationId xmlns:p14="http://schemas.microsoft.com/office/powerpoint/2010/main" val="1545151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44</a:t>
            </a:fld>
            <a:endParaRPr lang="en-GB">
              <a:solidFill>
                <a:prstClr val="black">
                  <a:tint val="75000"/>
                </a:prstClr>
              </a:solidFill>
            </a:endParaRPr>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18" y="0"/>
            <a:ext cx="8667093" cy="627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69559" y="191370"/>
            <a:ext cx="1269130" cy="400110"/>
          </a:xfrm>
          <a:prstGeom prst="rect">
            <a:avLst/>
          </a:prstGeom>
          <a:noFill/>
        </p:spPr>
        <p:txBody>
          <a:bodyPr wrap="none" rtlCol="0">
            <a:spAutoFit/>
          </a:bodyPr>
          <a:lstStyle/>
          <a:p>
            <a:r>
              <a:rPr lang="fr-CH" sz="2000" dirty="0" smtClean="0">
                <a:latin typeface="+mn-lt"/>
              </a:rPr>
              <a:t>at  HL-LHC</a:t>
            </a:r>
            <a:endParaRPr lang="en-GB" sz="2000" dirty="0" smtClean="0">
              <a:latin typeface="+mn-lt"/>
            </a:endParaRPr>
          </a:p>
        </p:txBody>
      </p:sp>
      <p:sp>
        <p:nvSpPr>
          <p:cNvPr id="5" name="TextBox 4"/>
          <p:cNvSpPr txBox="1"/>
          <p:nvPr/>
        </p:nvSpPr>
        <p:spPr>
          <a:xfrm>
            <a:off x="74428" y="6075117"/>
            <a:ext cx="8112093" cy="707886"/>
          </a:xfrm>
          <a:prstGeom prst="rect">
            <a:avLst/>
          </a:prstGeom>
          <a:solidFill>
            <a:srgbClr val="FFC000"/>
          </a:solidFill>
        </p:spPr>
        <p:txBody>
          <a:bodyPr wrap="none" rtlCol="0">
            <a:spAutoFit/>
          </a:bodyPr>
          <a:lstStyle/>
          <a:p>
            <a:r>
              <a:rPr lang="fr-CH" sz="2000" dirty="0" err="1" smtClean="0">
                <a:latin typeface="+mn-lt"/>
              </a:rPr>
              <a:t>even</a:t>
            </a:r>
            <a:r>
              <a:rPr lang="fr-CH" sz="2000" dirty="0" smtClean="0">
                <a:latin typeface="+mn-lt"/>
              </a:rPr>
              <a:t> at FCC-</a:t>
            </a:r>
            <a:r>
              <a:rPr lang="fr-CH" sz="2000" dirty="0" err="1" smtClean="0">
                <a:latin typeface="+mn-lt"/>
              </a:rPr>
              <a:t>hh</a:t>
            </a:r>
            <a:r>
              <a:rPr lang="fr-CH" sz="2000" dirty="0" smtClean="0">
                <a:latin typeface="+mn-lt"/>
              </a:rPr>
              <a:t> </a:t>
            </a:r>
            <a:r>
              <a:rPr lang="fr-CH" sz="2000" dirty="0" err="1" smtClean="0">
                <a:latin typeface="+mn-lt"/>
              </a:rPr>
              <a:t>with</a:t>
            </a:r>
            <a:r>
              <a:rPr lang="fr-CH" sz="2000" dirty="0" smtClean="0">
                <a:latin typeface="+mn-lt"/>
              </a:rPr>
              <a:t> 100 times more </a:t>
            </a:r>
            <a:r>
              <a:rPr lang="fr-CH" sz="2000" dirty="0" err="1" smtClean="0">
                <a:latin typeface="+mn-lt"/>
              </a:rPr>
              <a:t>Higgs</a:t>
            </a:r>
            <a:r>
              <a:rPr lang="fr-CH" sz="2000" dirty="0" err="1" smtClean="0">
                <a:latin typeface="+mn-lt"/>
              </a:rPr>
              <a:t>es</a:t>
            </a:r>
            <a:r>
              <a:rPr lang="fr-CH" sz="2000" dirty="0" smtClean="0">
                <a:latin typeface="+mn-lt"/>
              </a:rPr>
              <a:t> </a:t>
            </a:r>
            <a:r>
              <a:rPr lang="fr-CH" sz="2000" dirty="0" err="1" smtClean="0">
                <a:latin typeface="+mn-lt"/>
              </a:rPr>
              <a:t>precision</a:t>
            </a:r>
            <a:r>
              <a:rPr lang="fr-CH" sz="2000" dirty="0" smtClean="0">
                <a:latin typeface="+mn-lt"/>
              </a:rPr>
              <a:t> </a:t>
            </a:r>
            <a:r>
              <a:rPr lang="fr-CH" sz="2000" dirty="0" err="1" smtClean="0">
                <a:latin typeface="+mn-lt"/>
              </a:rPr>
              <a:t>is</a:t>
            </a:r>
            <a:r>
              <a:rPr lang="fr-CH" sz="2000" dirty="0" smtClean="0">
                <a:latin typeface="+mn-lt"/>
              </a:rPr>
              <a:t> </a:t>
            </a:r>
            <a:r>
              <a:rPr lang="fr-CH" sz="2000" dirty="0" err="1" smtClean="0">
                <a:latin typeface="+mn-lt"/>
              </a:rPr>
              <a:t>limited</a:t>
            </a:r>
            <a:r>
              <a:rPr lang="fr-CH" sz="2000" dirty="0" smtClean="0">
                <a:latin typeface="+mn-lt"/>
              </a:rPr>
              <a:t> at ~5-10% </a:t>
            </a:r>
          </a:p>
          <a:p>
            <a:r>
              <a:rPr lang="fr-CH" sz="2000" dirty="0" smtClean="0">
                <a:latin typeface="+mn-lt"/>
                <a:sym typeface="Wingdings" panose="05000000000000000000" pitchFamily="2" charset="2"/>
              </a:rPr>
              <a:t> all </a:t>
            </a:r>
            <a:r>
              <a:rPr lang="fr-CH" sz="2000" dirty="0" err="1" smtClean="0">
                <a:latin typeface="+mn-lt"/>
                <a:sym typeface="Wingdings" panose="05000000000000000000" pitchFamily="2" charset="2"/>
              </a:rPr>
              <a:t>couplings</a:t>
            </a:r>
            <a:r>
              <a:rPr lang="fr-CH" sz="2000" dirty="0" smtClean="0">
                <a:latin typeface="+mn-lt"/>
                <a:sym typeface="Wingdings" panose="05000000000000000000" pitchFamily="2" charset="2"/>
              </a:rPr>
              <a:t> </a:t>
            </a:r>
            <a:r>
              <a:rPr lang="fr-CH" sz="2000" dirty="0" err="1" smtClean="0">
                <a:latin typeface="+mn-lt"/>
                <a:sym typeface="Wingdings" panose="05000000000000000000" pitchFamily="2" charset="2"/>
              </a:rPr>
              <a:t>measts</a:t>
            </a:r>
            <a:r>
              <a:rPr lang="fr-CH" sz="2000" dirty="0" smtClean="0">
                <a:latin typeface="+mn-lt"/>
                <a:sym typeface="Wingdings" panose="05000000000000000000" pitchFamily="2" charset="2"/>
              </a:rPr>
              <a:t> have </a:t>
            </a:r>
            <a:r>
              <a:rPr lang="fr-CH" sz="2000" dirty="0" err="1" smtClean="0">
                <a:latin typeface="+mn-lt"/>
                <a:sym typeface="Wingdings" panose="05000000000000000000" pitchFamily="2" charset="2"/>
              </a:rPr>
              <a:t>this</a:t>
            </a:r>
            <a:r>
              <a:rPr lang="fr-CH" sz="2000" dirty="0" smtClean="0">
                <a:latin typeface="+mn-lt"/>
                <a:sym typeface="Wingdings" panose="05000000000000000000" pitchFamily="2" charset="2"/>
              </a:rPr>
              <a:t> </a:t>
            </a:r>
            <a:r>
              <a:rPr lang="fr-CH" sz="2000" dirty="0" err="1" smtClean="0">
                <a:latin typeface="+mn-lt"/>
                <a:sym typeface="Wingdings" panose="05000000000000000000" pitchFamily="2" charset="2"/>
              </a:rPr>
              <a:t>absolute</a:t>
            </a:r>
            <a:r>
              <a:rPr lang="fr-CH" sz="2000" dirty="0" smtClean="0">
                <a:latin typeface="+mn-lt"/>
                <a:sym typeface="Wingdings" panose="05000000000000000000" pitchFamily="2" charset="2"/>
              </a:rPr>
              <a:t> </a:t>
            </a:r>
            <a:r>
              <a:rPr lang="fr-CH" sz="2000" dirty="0" err="1" smtClean="0">
                <a:latin typeface="+mn-lt"/>
                <a:sym typeface="Wingdings" panose="05000000000000000000" pitchFamily="2" charset="2"/>
              </a:rPr>
              <a:t>error</a:t>
            </a:r>
            <a:r>
              <a:rPr lang="fr-CH" sz="2000" dirty="0" smtClean="0">
                <a:latin typeface="+mn-lt"/>
                <a:sym typeface="Wingdings" panose="05000000000000000000" pitchFamily="2" charset="2"/>
              </a:rPr>
              <a:t>.</a:t>
            </a:r>
            <a:r>
              <a:rPr lang="fr-CH" sz="2000" dirty="0" smtClean="0">
                <a:latin typeface="+mn-lt"/>
              </a:rPr>
              <a:t> </a:t>
            </a:r>
            <a:endParaRPr lang="en-GB" sz="2000" dirty="0" smtClean="0">
              <a:latin typeface="+mn-lt"/>
            </a:endParaRPr>
          </a:p>
        </p:txBody>
      </p:sp>
    </p:spTree>
    <p:extLst>
      <p:ext uri="{BB962C8B-B14F-4D97-AF65-F5344CB8AC3E}">
        <p14:creationId xmlns:p14="http://schemas.microsoft.com/office/powerpoint/2010/main" val="2011200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6005" y="-344926"/>
            <a:ext cx="8229600" cy="1143000"/>
          </a:xfrm>
        </p:spPr>
        <p:txBody>
          <a:bodyPr/>
          <a:lstStyle/>
          <a:p>
            <a:r>
              <a:rPr lang="en-GB" dirty="0" smtClean="0"/>
              <a:t>Higgs production mechanism</a:t>
            </a:r>
            <a:endParaRPr lang="en-GB" dirty="0"/>
          </a:p>
        </p:txBody>
      </p:sp>
      <p:sp>
        <p:nvSpPr>
          <p:cNvPr id="3" name="Content Placeholder 2"/>
          <p:cNvSpPr>
            <a:spLocks noGrp="1"/>
          </p:cNvSpPr>
          <p:nvPr>
            <p:ph idx="1"/>
          </p:nvPr>
        </p:nvSpPr>
        <p:spPr>
          <a:xfrm>
            <a:off x="381000" y="825529"/>
            <a:ext cx="8432800" cy="1295399"/>
          </a:xfrm>
        </p:spPr>
        <p:txBody>
          <a:bodyPr>
            <a:normAutofit/>
          </a:bodyPr>
          <a:lstStyle/>
          <a:p>
            <a:pPr>
              <a:buNone/>
            </a:pPr>
            <a:r>
              <a:rPr lang="en-GB" sz="2000" dirty="0" smtClean="0"/>
              <a:t>“</a:t>
            </a:r>
            <a:r>
              <a:rPr lang="en-GB" sz="2000" dirty="0" err="1" smtClean="0"/>
              <a:t>higgstrahlung</a:t>
            </a:r>
            <a:r>
              <a:rPr lang="en-GB" sz="2000" dirty="0" smtClean="0"/>
              <a:t>” process close to threshold</a:t>
            </a:r>
          </a:p>
          <a:p>
            <a:pPr>
              <a:buNone/>
            </a:pPr>
            <a:r>
              <a:rPr lang="en-GB" sz="2000" dirty="0" smtClean="0"/>
              <a:t>Production </a:t>
            </a:r>
            <a:r>
              <a:rPr lang="en-GB" sz="2000" dirty="0" err="1" smtClean="0"/>
              <a:t>xsection</a:t>
            </a:r>
            <a:r>
              <a:rPr lang="en-GB" sz="2000" dirty="0" smtClean="0"/>
              <a:t> has a maximum at near threshold ~200 fb</a:t>
            </a:r>
          </a:p>
          <a:p>
            <a:pPr>
              <a:buNone/>
            </a:pPr>
            <a:r>
              <a:rPr lang="en-GB" sz="2000" dirty="0" smtClean="0">
                <a:solidFill>
                  <a:srgbClr val="C00000"/>
                </a:solidFill>
              </a:rPr>
              <a:t>            10</a:t>
            </a:r>
            <a:r>
              <a:rPr lang="en-GB" sz="2000" baseline="30000" dirty="0" smtClean="0">
                <a:solidFill>
                  <a:srgbClr val="C00000"/>
                </a:solidFill>
              </a:rPr>
              <a:t>34</a:t>
            </a:r>
            <a:r>
              <a:rPr lang="en-GB" sz="2000" dirty="0" smtClean="0">
                <a:solidFill>
                  <a:srgbClr val="C00000"/>
                </a:solidFill>
              </a:rPr>
              <a:t>/cm</a:t>
            </a:r>
            <a:r>
              <a:rPr lang="en-GB" sz="2000" baseline="30000" dirty="0" smtClean="0">
                <a:solidFill>
                  <a:srgbClr val="C00000"/>
                </a:solidFill>
              </a:rPr>
              <a:t>2</a:t>
            </a:r>
            <a:r>
              <a:rPr lang="en-GB" sz="2000" dirty="0" smtClean="0">
                <a:solidFill>
                  <a:srgbClr val="C00000"/>
                </a:solidFill>
              </a:rPr>
              <a:t>/s </a:t>
            </a:r>
            <a:r>
              <a:rPr lang="en-GB" sz="2000" dirty="0" smtClean="0">
                <a:solidFill>
                  <a:srgbClr val="C00000"/>
                </a:solidFill>
                <a:sym typeface="Wingdings" pitchFamily="2" charset="2"/>
              </a:rPr>
              <a:t>  20’000 HZ events per year.</a:t>
            </a:r>
            <a:r>
              <a:rPr lang="en-GB" sz="2000" dirty="0" smtClean="0">
                <a:sym typeface="Wingdings" pitchFamily="2" charset="2"/>
              </a:rPr>
              <a:t> </a:t>
            </a:r>
            <a:endParaRPr lang="en-GB" sz="2000" dirty="0"/>
          </a:p>
        </p:txBody>
      </p:sp>
      <p:sp>
        <p:nvSpPr>
          <p:cNvPr id="45" name="Slide Number Placeholder 44"/>
          <p:cNvSpPr>
            <a:spLocks noGrp="1"/>
          </p:cNvSpPr>
          <p:nvPr>
            <p:ph type="sldNum" sz="quarter" idx="11"/>
          </p:nvPr>
        </p:nvSpPr>
        <p:spPr/>
        <p:txBody>
          <a:bodyPr/>
          <a:lstStyle/>
          <a:p>
            <a:fld id="{EE4CBECB-E6B9-4CF2-ABF0-89C6B79D862F}" type="slidenum">
              <a:rPr lang="en-GB" smtClean="0">
                <a:solidFill>
                  <a:prstClr val="black">
                    <a:tint val="75000"/>
                  </a:prstClr>
                </a:solidFill>
              </a:rPr>
              <a:pPr/>
              <a:t>45</a:t>
            </a:fld>
            <a:endParaRPr lang="en-GB">
              <a:solidFill>
                <a:prstClr val="black">
                  <a:tint val="75000"/>
                </a:prstClr>
              </a:solidFill>
            </a:endParaRPr>
          </a:p>
        </p:txBody>
      </p:sp>
      <p:sp>
        <p:nvSpPr>
          <p:cNvPr id="43" name="Date Placeholder 42"/>
          <p:cNvSpPr>
            <a:spLocks noGrp="1"/>
          </p:cNvSpPr>
          <p:nvPr>
            <p:ph type="dt" sz="half" idx="4294967295"/>
          </p:nvPr>
        </p:nvSpPr>
        <p:spPr>
          <a:xfrm>
            <a:off x="0" y="6356374"/>
            <a:ext cx="2133600" cy="365125"/>
          </a:xfrm>
        </p:spPr>
        <p:txBody>
          <a:bodyPr/>
          <a:lstStyle/>
          <a:p>
            <a:fld id="{996A1D97-7A03-4B59-AC40-54397FE41CDA}" type="datetime1">
              <a:rPr lang="fr-CH" smtClean="0">
                <a:solidFill>
                  <a:prstClr val="black">
                    <a:tint val="75000"/>
                  </a:prstClr>
                </a:solidFill>
              </a:rPr>
              <a:pPr/>
              <a:t>31.05.2018</a:t>
            </a:fld>
            <a:endParaRPr lang="en-GB">
              <a:solidFill>
                <a:prstClr val="black">
                  <a:tint val="75000"/>
                </a:prstClr>
              </a:solidFill>
            </a:endParaRPr>
          </a:p>
        </p:txBody>
      </p:sp>
      <p:sp>
        <p:nvSpPr>
          <p:cNvPr id="7" name="Freeform 6"/>
          <p:cNvSpPr/>
          <p:nvPr/>
        </p:nvSpPr>
        <p:spPr>
          <a:xfrm>
            <a:off x="903767" y="3066016"/>
            <a:ext cx="914400" cy="1828800"/>
          </a:xfrm>
          <a:custGeom>
            <a:avLst/>
            <a:gdLst>
              <a:gd name="connsiteX0" fmla="*/ 0 w 914400"/>
              <a:gd name="connsiteY0" fmla="*/ 0 h 1828800"/>
              <a:gd name="connsiteX1" fmla="*/ 914400 w 914400"/>
              <a:gd name="connsiteY1" fmla="*/ 903768 h 1828800"/>
              <a:gd name="connsiteX2" fmla="*/ 0 w 914400"/>
              <a:gd name="connsiteY2" fmla="*/ 1828800 h 1828800"/>
            </a:gdLst>
            <a:ahLst/>
            <a:cxnLst>
              <a:cxn ang="0">
                <a:pos x="connsiteX0" y="connsiteY0"/>
              </a:cxn>
              <a:cxn ang="0">
                <a:pos x="connsiteX1" y="connsiteY1"/>
              </a:cxn>
              <a:cxn ang="0">
                <a:pos x="connsiteX2" y="connsiteY2"/>
              </a:cxn>
            </a:cxnLst>
            <a:rect l="l" t="t" r="r" b="b"/>
            <a:pathLst>
              <a:path w="914400" h="1828800">
                <a:moveTo>
                  <a:pt x="0" y="0"/>
                </a:moveTo>
                <a:lnTo>
                  <a:pt x="914400" y="903768"/>
                </a:lnTo>
                <a:lnTo>
                  <a:pt x="0" y="182880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cxnSp>
        <p:nvCxnSpPr>
          <p:cNvPr id="10" name="Straight Connector 9"/>
          <p:cNvCxnSpPr/>
          <p:nvPr/>
        </p:nvCxnSpPr>
        <p:spPr>
          <a:xfrm flipH="1">
            <a:off x="2732581" y="3060700"/>
            <a:ext cx="925033" cy="90908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43000" y="4584727"/>
            <a:ext cx="457200" cy="400110"/>
          </a:xfrm>
          <a:prstGeom prst="rect">
            <a:avLst/>
          </a:prstGeom>
          <a:noFill/>
        </p:spPr>
        <p:txBody>
          <a:bodyPr wrap="square" rtlCol="0">
            <a:spAutoFit/>
          </a:bodyPr>
          <a:lstStyle/>
          <a:p>
            <a:r>
              <a:rPr lang="en-GB" sz="2000" dirty="0">
                <a:solidFill>
                  <a:prstClr val="black"/>
                </a:solidFill>
              </a:rPr>
              <a:t>e</a:t>
            </a:r>
            <a:r>
              <a:rPr lang="en-GB" sz="2000" baseline="30000" dirty="0" smtClean="0">
                <a:solidFill>
                  <a:prstClr val="black"/>
                </a:solidFill>
              </a:rPr>
              <a:t>+</a:t>
            </a:r>
            <a:endParaRPr lang="en-GB" sz="2000" baseline="30000" dirty="0">
              <a:solidFill>
                <a:prstClr val="black"/>
              </a:solidFill>
            </a:endParaRPr>
          </a:p>
        </p:txBody>
      </p:sp>
      <p:sp>
        <p:nvSpPr>
          <p:cNvPr id="15" name="TextBox 14"/>
          <p:cNvSpPr txBox="1"/>
          <p:nvPr/>
        </p:nvSpPr>
        <p:spPr>
          <a:xfrm>
            <a:off x="1219200" y="3060727"/>
            <a:ext cx="457200" cy="400110"/>
          </a:xfrm>
          <a:prstGeom prst="rect">
            <a:avLst/>
          </a:prstGeom>
          <a:noFill/>
        </p:spPr>
        <p:txBody>
          <a:bodyPr wrap="square" rtlCol="0">
            <a:spAutoFit/>
          </a:bodyPr>
          <a:lstStyle/>
          <a:p>
            <a:r>
              <a:rPr lang="en-GB" sz="2000" dirty="0" smtClean="0">
                <a:solidFill>
                  <a:prstClr val="black"/>
                </a:solidFill>
              </a:rPr>
              <a:t>e</a:t>
            </a:r>
            <a:r>
              <a:rPr lang="en-GB" sz="2000" baseline="30000" dirty="0" smtClean="0">
                <a:solidFill>
                  <a:prstClr val="black"/>
                </a:solidFill>
              </a:rPr>
              <a:t>-</a:t>
            </a:r>
            <a:endParaRPr lang="en-GB" sz="2000" baseline="30000" dirty="0">
              <a:solidFill>
                <a:prstClr val="black"/>
              </a:solidFill>
            </a:endParaRPr>
          </a:p>
        </p:txBody>
      </p:sp>
      <p:sp>
        <p:nvSpPr>
          <p:cNvPr id="16" name="TextBox 15"/>
          <p:cNvSpPr txBox="1"/>
          <p:nvPr/>
        </p:nvSpPr>
        <p:spPr>
          <a:xfrm>
            <a:off x="2107116" y="3594100"/>
            <a:ext cx="394660" cy="307777"/>
          </a:xfrm>
          <a:prstGeom prst="rect">
            <a:avLst/>
          </a:prstGeom>
          <a:noFill/>
        </p:spPr>
        <p:txBody>
          <a:bodyPr wrap="none" rtlCol="0">
            <a:spAutoFit/>
          </a:bodyPr>
          <a:lstStyle/>
          <a:p>
            <a:r>
              <a:rPr lang="en-GB" dirty="0" smtClean="0">
                <a:solidFill>
                  <a:prstClr val="black"/>
                </a:solidFill>
              </a:rPr>
              <a:t>Z*</a:t>
            </a:r>
            <a:endParaRPr lang="en-GB" dirty="0">
              <a:solidFill>
                <a:prstClr val="black"/>
              </a:solidFill>
            </a:endParaRPr>
          </a:p>
        </p:txBody>
      </p:sp>
      <p:sp>
        <p:nvSpPr>
          <p:cNvPr id="17" name="TextBox 16"/>
          <p:cNvSpPr txBox="1"/>
          <p:nvPr/>
        </p:nvSpPr>
        <p:spPr>
          <a:xfrm>
            <a:off x="3048000" y="4520195"/>
            <a:ext cx="304892" cy="307777"/>
          </a:xfrm>
          <a:prstGeom prst="rect">
            <a:avLst/>
          </a:prstGeom>
          <a:noFill/>
        </p:spPr>
        <p:txBody>
          <a:bodyPr wrap="none" rtlCol="0">
            <a:spAutoFit/>
          </a:bodyPr>
          <a:lstStyle/>
          <a:p>
            <a:r>
              <a:rPr lang="en-GB" dirty="0" smtClean="0">
                <a:solidFill>
                  <a:prstClr val="black"/>
                </a:solidFill>
              </a:rPr>
              <a:t>Z</a:t>
            </a:r>
            <a:endParaRPr lang="en-GB" dirty="0">
              <a:solidFill>
                <a:prstClr val="black"/>
              </a:solidFill>
            </a:endParaRPr>
          </a:p>
        </p:txBody>
      </p:sp>
      <p:sp>
        <p:nvSpPr>
          <p:cNvPr id="18" name="TextBox 17"/>
          <p:cNvSpPr txBox="1"/>
          <p:nvPr/>
        </p:nvSpPr>
        <p:spPr>
          <a:xfrm>
            <a:off x="3048000" y="3060727"/>
            <a:ext cx="324128" cy="307777"/>
          </a:xfrm>
          <a:prstGeom prst="rect">
            <a:avLst/>
          </a:prstGeom>
          <a:noFill/>
        </p:spPr>
        <p:txBody>
          <a:bodyPr wrap="none" rtlCol="0">
            <a:spAutoFit/>
          </a:bodyPr>
          <a:lstStyle/>
          <a:p>
            <a:r>
              <a:rPr lang="en-GB" dirty="0" smtClean="0">
                <a:solidFill>
                  <a:prstClr val="black"/>
                </a:solidFill>
              </a:rPr>
              <a:t>H</a:t>
            </a:r>
            <a:endParaRPr lang="en-GB" dirty="0">
              <a:solidFill>
                <a:prstClr val="black"/>
              </a:solidFill>
            </a:endParaRPr>
          </a:p>
        </p:txBody>
      </p:sp>
      <p:sp>
        <p:nvSpPr>
          <p:cNvPr id="19" name="TextBox 18"/>
          <p:cNvSpPr txBox="1"/>
          <p:nvPr/>
        </p:nvSpPr>
        <p:spPr>
          <a:xfrm>
            <a:off x="482602" y="5778500"/>
            <a:ext cx="8216900" cy="523220"/>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smtClean="0">
                <a:solidFill>
                  <a:srgbClr val="0033CC"/>
                </a:solidFill>
              </a:rPr>
              <a:t>For a Higgs of 125GeV, a centre of mass energy of 240GeV is sufficient </a:t>
            </a:r>
          </a:p>
          <a:p>
            <a:r>
              <a:rPr lang="en-GB" dirty="0" smtClean="0">
                <a:solidFill>
                  <a:srgbClr val="0033CC"/>
                </a:solidFill>
                <a:sym typeface="Wingdings" pitchFamily="2" charset="2"/>
              </a:rPr>
              <a:t> kinematical constraint near threshold for high precision in mass, width, selection purity </a:t>
            </a:r>
            <a:endParaRPr lang="en-GB" dirty="0">
              <a:solidFill>
                <a:srgbClr val="0033CC"/>
              </a:solidFill>
            </a:endParaRPr>
          </a:p>
        </p:txBody>
      </p:sp>
      <p:grpSp>
        <p:nvGrpSpPr>
          <p:cNvPr id="4" name="Group 20"/>
          <p:cNvGrpSpPr/>
          <p:nvPr/>
        </p:nvGrpSpPr>
        <p:grpSpPr>
          <a:xfrm>
            <a:off x="1828800" y="3930799"/>
            <a:ext cx="914400" cy="76200"/>
            <a:chOff x="0" y="4336312"/>
            <a:chExt cx="5486400" cy="1864240"/>
          </a:xfrm>
        </p:grpSpPr>
        <p:grpSp>
          <p:nvGrpSpPr>
            <p:cNvPr id="5" name="Group 12"/>
            <p:cNvGrpSpPr/>
            <p:nvPr/>
          </p:nvGrpSpPr>
          <p:grpSpPr>
            <a:xfrm>
              <a:off x="0" y="4336312"/>
              <a:ext cx="2743200" cy="1857152"/>
              <a:chOff x="0" y="4336312"/>
              <a:chExt cx="7315200" cy="1857152"/>
            </a:xfrm>
          </p:grpSpPr>
          <p:grpSp>
            <p:nvGrpSpPr>
              <p:cNvPr id="6" name="Group 8"/>
              <p:cNvGrpSpPr/>
              <p:nvPr/>
            </p:nvGrpSpPr>
            <p:grpSpPr>
              <a:xfrm>
                <a:off x="0" y="4336312"/>
                <a:ext cx="3657600" cy="1850064"/>
                <a:chOff x="0" y="4336312"/>
                <a:chExt cx="7315200" cy="1850064"/>
              </a:xfrm>
            </p:grpSpPr>
            <p:sp>
              <p:nvSpPr>
                <p:cNvPr id="34" name="Freeform 5"/>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35" name="Freeform 6"/>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8" name="Group 9"/>
              <p:cNvGrpSpPr/>
              <p:nvPr/>
            </p:nvGrpSpPr>
            <p:grpSpPr>
              <a:xfrm>
                <a:off x="3657600" y="4343400"/>
                <a:ext cx="3657600" cy="1850064"/>
                <a:chOff x="0" y="4336312"/>
                <a:chExt cx="7315200" cy="1850064"/>
              </a:xfrm>
            </p:grpSpPr>
            <p:sp>
              <p:nvSpPr>
                <p:cNvPr id="32" name="Freeform 10"/>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33" name="Freeform 11"/>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nvGrpSpPr>
            <p:cNvPr id="9" name="Group 13"/>
            <p:cNvGrpSpPr/>
            <p:nvPr/>
          </p:nvGrpSpPr>
          <p:grpSpPr>
            <a:xfrm>
              <a:off x="2743200" y="4343400"/>
              <a:ext cx="2743200" cy="1857152"/>
              <a:chOff x="0" y="4336312"/>
              <a:chExt cx="7315200" cy="1857152"/>
            </a:xfrm>
          </p:grpSpPr>
          <p:grpSp>
            <p:nvGrpSpPr>
              <p:cNvPr id="11" name="Group 8"/>
              <p:cNvGrpSpPr/>
              <p:nvPr/>
            </p:nvGrpSpPr>
            <p:grpSpPr>
              <a:xfrm>
                <a:off x="0" y="4336312"/>
                <a:ext cx="3657600" cy="1850064"/>
                <a:chOff x="0" y="4336312"/>
                <a:chExt cx="7315200" cy="1850064"/>
              </a:xfrm>
            </p:grpSpPr>
            <p:sp>
              <p:nvSpPr>
                <p:cNvPr id="28" name="Freeform 27"/>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29" name="Freeform 28"/>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12" name="Group 9"/>
              <p:cNvGrpSpPr/>
              <p:nvPr/>
            </p:nvGrpSpPr>
            <p:grpSpPr>
              <a:xfrm>
                <a:off x="3657600" y="4343400"/>
                <a:ext cx="3657600" cy="1850064"/>
                <a:chOff x="0" y="4336312"/>
                <a:chExt cx="7315200" cy="1850064"/>
              </a:xfrm>
            </p:grpSpPr>
            <p:sp>
              <p:nvSpPr>
                <p:cNvPr id="26" name="Freeform 25"/>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27" name="Freeform 26"/>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grpSp>
        <p:nvGrpSpPr>
          <p:cNvPr id="13" name="Group 97"/>
          <p:cNvGrpSpPr/>
          <p:nvPr/>
        </p:nvGrpSpPr>
        <p:grpSpPr>
          <a:xfrm>
            <a:off x="3367556" y="3694455"/>
            <a:ext cx="770481" cy="1828800"/>
            <a:chOff x="3367555" y="4062755"/>
            <a:chExt cx="770481" cy="1828800"/>
          </a:xfrm>
        </p:grpSpPr>
        <p:grpSp>
          <p:nvGrpSpPr>
            <p:cNvPr id="20" name="Group 65"/>
            <p:cNvGrpSpPr/>
            <p:nvPr/>
          </p:nvGrpSpPr>
          <p:grpSpPr>
            <a:xfrm rot="2700000">
              <a:off x="2491255" y="4939055"/>
              <a:ext cx="1828800" cy="76200"/>
              <a:chOff x="914400" y="2438400"/>
              <a:chExt cx="1828800" cy="76200"/>
            </a:xfrm>
          </p:grpSpPr>
          <p:grpSp>
            <p:nvGrpSpPr>
              <p:cNvPr id="21" name="Group 36"/>
              <p:cNvGrpSpPr/>
              <p:nvPr/>
            </p:nvGrpSpPr>
            <p:grpSpPr>
              <a:xfrm>
                <a:off x="914400" y="2438400"/>
                <a:ext cx="914400" cy="76200"/>
                <a:chOff x="0" y="4336312"/>
                <a:chExt cx="5486400" cy="1864240"/>
              </a:xfrm>
            </p:grpSpPr>
            <p:grpSp>
              <p:nvGrpSpPr>
                <p:cNvPr id="22" name="Group 12"/>
                <p:cNvGrpSpPr/>
                <p:nvPr/>
              </p:nvGrpSpPr>
              <p:grpSpPr>
                <a:xfrm>
                  <a:off x="0" y="4336312"/>
                  <a:ext cx="2743200" cy="1857152"/>
                  <a:chOff x="0" y="4336312"/>
                  <a:chExt cx="7315200" cy="1857152"/>
                </a:xfrm>
              </p:grpSpPr>
              <p:grpSp>
                <p:nvGrpSpPr>
                  <p:cNvPr id="23" name="Group 8"/>
                  <p:cNvGrpSpPr/>
                  <p:nvPr/>
                </p:nvGrpSpPr>
                <p:grpSpPr>
                  <a:xfrm>
                    <a:off x="0" y="4336312"/>
                    <a:ext cx="3657600" cy="1850064"/>
                    <a:chOff x="0" y="4336312"/>
                    <a:chExt cx="7315200" cy="1850064"/>
                  </a:xfrm>
                </p:grpSpPr>
                <p:sp>
                  <p:nvSpPr>
                    <p:cNvPr id="95" name="Freeform 5"/>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96" name="Freeform 6"/>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24" name="Group 9"/>
                  <p:cNvGrpSpPr/>
                  <p:nvPr/>
                </p:nvGrpSpPr>
                <p:grpSpPr>
                  <a:xfrm>
                    <a:off x="3657600" y="4343400"/>
                    <a:ext cx="3657600" cy="1850064"/>
                    <a:chOff x="0" y="4336312"/>
                    <a:chExt cx="7315200" cy="1850064"/>
                  </a:xfrm>
                </p:grpSpPr>
                <p:sp>
                  <p:nvSpPr>
                    <p:cNvPr id="93" name="Freeform 10"/>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94" name="Freeform 11"/>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nvGrpSpPr>
                <p:cNvPr id="25" name="Group 13"/>
                <p:cNvGrpSpPr/>
                <p:nvPr/>
              </p:nvGrpSpPr>
              <p:grpSpPr>
                <a:xfrm>
                  <a:off x="2743200" y="4343400"/>
                  <a:ext cx="2743200" cy="1857152"/>
                  <a:chOff x="0" y="4336312"/>
                  <a:chExt cx="7315200" cy="1857152"/>
                </a:xfrm>
              </p:grpSpPr>
              <p:grpSp>
                <p:nvGrpSpPr>
                  <p:cNvPr id="30" name="Group 8"/>
                  <p:cNvGrpSpPr/>
                  <p:nvPr/>
                </p:nvGrpSpPr>
                <p:grpSpPr>
                  <a:xfrm>
                    <a:off x="0" y="4336312"/>
                    <a:ext cx="3657600" cy="1850064"/>
                    <a:chOff x="0" y="4336312"/>
                    <a:chExt cx="7315200" cy="1850064"/>
                  </a:xfrm>
                </p:grpSpPr>
                <p:sp>
                  <p:nvSpPr>
                    <p:cNvPr id="89" name="Freeform 88"/>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90" name="Freeform 89"/>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31" name="Group 9"/>
                  <p:cNvGrpSpPr/>
                  <p:nvPr/>
                </p:nvGrpSpPr>
                <p:grpSpPr>
                  <a:xfrm>
                    <a:off x="3657600" y="4343400"/>
                    <a:ext cx="3657600" cy="1850064"/>
                    <a:chOff x="0" y="4336312"/>
                    <a:chExt cx="7315200" cy="1850064"/>
                  </a:xfrm>
                </p:grpSpPr>
                <p:sp>
                  <p:nvSpPr>
                    <p:cNvPr id="87" name="Freeform 86"/>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88" name="Freeform 87"/>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grpSp>
            <p:nvGrpSpPr>
              <p:cNvPr id="36" name="Group 51"/>
              <p:cNvGrpSpPr/>
              <p:nvPr/>
            </p:nvGrpSpPr>
            <p:grpSpPr>
              <a:xfrm>
                <a:off x="1828800" y="2438400"/>
                <a:ext cx="914400" cy="76200"/>
                <a:chOff x="0" y="4336312"/>
                <a:chExt cx="5486400" cy="1864240"/>
              </a:xfrm>
            </p:grpSpPr>
            <p:grpSp>
              <p:nvGrpSpPr>
                <p:cNvPr id="37" name="Group 12"/>
                <p:cNvGrpSpPr/>
                <p:nvPr/>
              </p:nvGrpSpPr>
              <p:grpSpPr>
                <a:xfrm>
                  <a:off x="0" y="4336312"/>
                  <a:ext cx="2743200" cy="1857152"/>
                  <a:chOff x="0" y="4336312"/>
                  <a:chExt cx="7315200" cy="1857152"/>
                </a:xfrm>
              </p:grpSpPr>
              <p:grpSp>
                <p:nvGrpSpPr>
                  <p:cNvPr id="38" name="Group 8"/>
                  <p:cNvGrpSpPr/>
                  <p:nvPr/>
                </p:nvGrpSpPr>
                <p:grpSpPr>
                  <a:xfrm>
                    <a:off x="0" y="4336312"/>
                    <a:ext cx="3657600" cy="1850064"/>
                    <a:chOff x="0" y="4336312"/>
                    <a:chExt cx="7315200" cy="1850064"/>
                  </a:xfrm>
                </p:grpSpPr>
                <p:sp>
                  <p:nvSpPr>
                    <p:cNvPr id="81" name="Freeform 5"/>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82" name="Freeform 6"/>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39" name="Group 9"/>
                  <p:cNvGrpSpPr/>
                  <p:nvPr/>
                </p:nvGrpSpPr>
                <p:grpSpPr>
                  <a:xfrm>
                    <a:off x="3657600" y="4343400"/>
                    <a:ext cx="3657600" cy="1850064"/>
                    <a:chOff x="0" y="4336312"/>
                    <a:chExt cx="7315200" cy="1850064"/>
                  </a:xfrm>
                </p:grpSpPr>
                <p:sp>
                  <p:nvSpPr>
                    <p:cNvPr id="79" name="Freeform 10"/>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80" name="Freeform 11"/>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nvGrpSpPr>
                <p:cNvPr id="40" name="Group 13"/>
                <p:cNvGrpSpPr/>
                <p:nvPr/>
              </p:nvGrpSpPr>
              <p:grpSpPr>
                <a:xfrm>
                  <a:off x="2743200" y="4343400"/>
                  <a:ext cx="2743200" cy="1857152"/>
                  <a:chOff x="0" y="4336312"/>
                  <a:chExt cx="7315200" cy="1857152"/>
                </a:xfrm>
              </p:grpSpPr>
              <p:grpSp>
                <p:nvGrpSpPr>
                  <p:cNvPr id="41" name="Group 8"/>
                  <p:cNvGrpSpPr/>
                  <p:nvPr/>
                </p:nvGrpSpPr>
                <p:grpSpPr>
                  <a:xfrm>
                    <a:off x="0" y="4336312"/>
                    <a:ext cx="3657600" cy="1850064"/>
                    <a:chOff x="0" y="4336312"/>
                    <a:chExt cx="7315200" cy="1850064"/>
                  </a:xfrm>
                </p:grpSpPr>
                <p:sp>
                  <p:nvSpPr>
                    <p:cNvPr id="75" name="Freeform 74"/>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76" name="Freeform 75"/>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42" name="Group 9"/>
                  <p:cNvGrpSpPr/>
                  <p:nvPr/>
                </p:nvGrpSpPr>
                <p:grpSpPr>
                  <a:xfrm>
                    <a:off x="3657600" y="4343400"/>
                    <a:ext cx="3657600" cy="1850064"/>
                    <a:chOff x="0" y="4336312"/>
                    <a:chExt cx="7315200" cy="1850064"/>
                  </a:xfrm>
                </p:grpSpPr>
                <p:sp>
                  <p:nvSpPr>
                    <p:cNvPr id="73" name="Freeform 72"/>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74" name="Freeform 73"/>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grpSp>
        <p:sp>
          <p:nvSpPr>
            <p:cNvPr id="97" name="Rectangle 96"/>
            <p:cNvSpPr/>
            <p:nvPr/>
          </p:nvSpPr>
          <p:spPr>
            <a:xfrm rot="2700000">
              <a:off x="3560957" y="5291963"/>
              <a:ext cx="762000" cy="392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61" name="TextBox 60"/>
          <p:cNvSpPr txBox="1"/>
          <p:nvPr/>
        </p:nvSpPr>
        <p:spPr>
          <a:xfrm>
            <a:off x="4813313" y="2984500"/>
            <a:ext cx="3252237" cy="1077218"/>
          </a:xfrm>
          <a:prstGeom prst="rect">
            <a:avLst/>
          </a:prstGeom>
          <a:noFill/>
        </p:spPr>
        <p:txBody>
          <a:bodyPr wrap="none" rtlCol="0">
            <a:spAutoFit/>
          </a:bodyPr>
          <a:lstStyle/>
          <a:p>
            <a:r>
              <a:rPr lang="fr-CH" sz="3200" dirty="0" smtClean="0">
                <a:solidFill>
                  <a:prstClr val="black"/>
                </a:solidFill>
                <a:latin typeface="Calibri"/>
              </a:rPr>
              <a:t>Z – </a:t>
            </a:r>
            <a:r>
              <a:rPr lang="fr-CH" sz="3200" dirty="0" err="1" smtClean="0">
                <a:solidFill>
                  <a:prstClr val="black"/>
                </a:solidFill>
                <a:latin typeface="Calibri"/>
              </a:rPr>
              <a:t>tagging</a:t>
            </a:r>
            <a:r>
              <a:rPr lang="fr-CH" sz="3200" dirty="0" smtClean="0">
                <a:solidFill>
                  <a:prstClr val="black"/>
                </a:solidFill>
                <a:latin typeface="Calibri"/>
              </a:rPr>
              <a:t> </a:t>
            </a:r>
          </a:p>
          <a:p>
            <a:r>
              <a:rPr lang="fr-CH" sz="3200" dirty="0" smtClean="0">
                <a:solidFill>
                  <a:prstClr val="black"/>
                </a:solidFill>
                <a:latin typeface="Calibri"/>
              </a:rPr>
              <a:t>   by </a:t>
            </a:r>
            <a:r>
              <a:rPr lang="fr-CH" sz="3200" dirty="0" err="1" smtClean="0">
                <a:solidFill>
                  <a:prstClr val="black"/>
                </a:solidFill>
                <a:latin typeface="Calibri"/>
              </a:rPr>
              <a:t>missing</a:t>
            </a:r>
            <a:r>
              <a:rPr lang="fr-CH" sz="3200" dirty="0" smtClean="0">
                <a:solidFill>
                  <a:prstClr val="black"/>
                </a:solidFill>
                <a:latin typeface="Calibri"/>
              </a:rPr>
              <a:t> mass</a:t>
            </a:r>
            <a:r>
              <a:rPr lang="fr-CH" sz="1800" dirty="0" smtClean="0">
                <a:solidFill>
                  <a:prstClr val="black"/>
                </a:solidFill>
                <a:latin typeface="Calibri"/>
              </a:rPr>
              <a:t> </a:t>
            </a:r>
            <a:endParaRPr lang="en-US" sz="1800" dirty="0" err="1" smtClean="0">
              <a:solidFill>
                <a:prstClr val="black"/>
              </a:solidFill>
              <a:latin typeface="Calibri"/>
            </a:endParaRPr>
          </a:p>
        </p:txBody>
      </p:sp>
    </p:spTree>
    <p:extLst>
      <p:ext uri="{BB962C8B-B14F-4D97-AF65-F5344CB8AC3E}">
        <p14:creationId xmlns:p14="http://schemas.microsoft.com/office/powerpoint/2010/main" val="64461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275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5096" y="3073400"/>
            <a:ext cx="5599408" cy="3797300"/>
          </a:xfrm>
          <a:prstGeom prst="rect">
            <a:avLst/>
          </a:prstGeom>
          <a:noFill/>
          <a:ln w="9525">
            <a:noFill/>
            <a:miter lim="800000"/>
            <a:headEnd/>
            <a:tailEnd/>
          </a:ln>
        </p:spPr>
      </p:pic>
      <p:pic>
        <p:nvPicPr>
          <p:cNvPr id="20275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 y="0"/>
            <a:ext cx="4732421" cy="3036888"/>
          </a:xfrm>
          <a:prstGeom prst="rect">
            <a:avLst/>
          </a:prstGeom>
          <a:noFill/>
          <a:ln w="9525">
            <a:noFill/>
            <a:miter lim="800000"/>
            <a:headEnd/>
            <a:tailEnd/>
          </a:ln>
        </p:spPr>
      </p:pic>
      <p:sp>
        <p:nvSpPr>
          <p:cNvPr id="30" name="Freeform 29"/>
          <p:cNvSpPr/>
          <p:nvPr/>
        </p:nvSpPr>
        <p:spPr>
          <a:xfrm>
            <a:off x="268767" y="3447016"/>
            <a:ext cx="914400" cy="1828800"/>
          </a:xfrm>
          <a:custGeom>
            <a:avLst/>
            <a:gdLst>
              <a:gd name="connsiteX0" fmla="*/ 0 w 914400"/>
              <a:gd name="connsiteY0" fmla="*/ 0 h 1828800"/>
              <a:gd name="connsiteX1" fmla="*/ 914400 w 914400"/>
              <a:gd name="connsiteY1" fmla="*/ 903768 h 1828800"/>
              <a:gd name="connsiteX2" fmla="*/ 0 w 914400"/>
              <a:gd name="connsiteY2" fmla="*/ 1828800 h 1828800"/>
            </a:gdLst>
            <a:ahLst/>
            <a:cxnLst>
              <a:cxn ang="0">
                <a:pos x="connsiteX0" y="connsiteY0"/>
              </a:cxn>
              <a:cxn ang="0">
                <a:pos x="connsiteX1" y="connsiteY1"/>
              </a:cxn>
              <a:cxn ang="0">
                <a:pos x="connsiteX2" y="connsiteY2"/>
              </a:cxn>
            </a:cxnLst>
            <a:rect l="l" t="t" r="r" b="b"/>
            <a:pathLst>
              <a:path w="914400" h="1828800">
                <a:moveTo>
                  <a:pt x="0" y="0"/>
                </a:moveTo>
                <a:lnTo>
                  <a:pt x="914400" y="903768"/>
                </a:lnTo>
                <a:lnTo>
                  <a:pt x="0" y="182880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cxnSp>
        <p:nvCxnSpPr>
          <p:cNvPr id="31" name="Straight Connector 30"/>
          <p:cNvCxnSpPr/>
          <p:nvPr/>
        </p:nvCxnSpPr>
        <p:spPr>
          <a:xfrm flipH="1">
            <a:off x="2097581" y="3441700"/>
            <a:ext cx="925033" cy="90908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8000" y="4965727"/>
            <a:ext cx="457200" cy="307777"/>
          </a:xfrm>
          <a:prstGeom prst="rect">
            <a:avLst/>
          </a:prstGeom>
          <a:noFill/>
        </p:spPr>
        <p:txBody>
          <a:bodyPr wrap="square" rtlCol="0">
            <a:spAutoFit/>
          </a:bodyPr>
          <a:lstStyle/>
          <a:p>
            <a:r>
              <a:rPr lang="en-GB" dirty="0">
                <a:solidFill>
                  <a:prstClr val="black"/>
                </a:solidFill>
              </a:rPr>
              <a:t>e</a:t>
            </a:r>
            <a:r>
              <a:rPr lang="en-GB" baseline="30000" dirty="0" smtClean="0">
                <a:solidFill>
                  <a:prstClr val="black"/>
                </a:solidFill>
              </a:rPr>
              <a:t>+</a:t>
            </a:r>
            <a:endParaRPr lang="en-GB" baseline="30000" dirty="0">
              <a:solidFill>
                <a:prstClr val="black"/>
              </a:solidFill>
            </a:endParaRPr>
          </a:p>
        </p:txBody>
      </p:sp>
      <p:sp>
        <p:nvSpPr>
          <p:cNvPr id="33" name="TextBox 32"/>
          <p:cNvSpPr txBox="1"/>
          <p:nvPr/>
        </p:nvSpPr>
        <p:spPr>
          <a:xfrm>
            <a:off x="584200" y="3441706"/>
            <a:ext cx="457200" cy="307777"/>
          </a:xfrm>
          <a:prstGeom prst="rect">
            <a:avLst/>
          </a:prstGeom>
          <a:noFill/>
        </p:spPr>
        <p:txBody>
          <a:bodyPr wrap="square" rtlCol="0">
            <a:spAutoFit/>
          </a:bodyPr>
          <a:lstStyle/>
          <a:p>
            <a:r>
              <a:rPr lang="en-GB" dirty="0" smtClean="0">
                <a:solidFill>
                  <a:prstClr val="black"/>
                </a:solidFill>
              </a:rPr>
              <a:t>e</a:t>
            </a:r>
            <a:r>
              <a:rPr lang="en-GB" baseline="30000" dirty="0" smtClean="0">
                <a:solidFill>
                  <a:prstClr val="black"/>
                </a:solidFill>
              </a:rPr>
              <a:t>-</a:t>
            </a:r>
            <a:endParaRPr lang="en-GB" baseline="30000" dirty="0">
              <a:solidFill>
                <a:prstClr val="black"/>
              </a:solidFill>
            </a:endParaRPr>
          </a:p>
        </p:txBody>
      </p:sp>
      <p:sp>
        <p:nvSpPr>
          <p:cNvPr id="34" name="TextBox 33"/>
          <p:cNvSpPr txBox="1"/>
          <p:nvPr/>
        </p:nvSpPr>
        <p:spPr>
          <a:xfrm>
            <a:off x="1472115" y="3975101"/>
            <a:ext cx="394660" cy="307777"/>
          </a:xfrm>
          <a:prstGeom prst="rect">
            <a:avLst/>
          </a:prstGeom>
          <a:noFill/>
        </p:spPr>
        <p:txBody>
          <a:bodyPr wrap="none" rtlCol="0">
            <a:spAutoFit/>
          </a:bodyPr>
          <a:lstStyle/>
          <a:p>
            <a:r>
              <a:rPr lang="en-GB" dirty="0" smtClean="0">
                <a:solidFill>
                  <a:prstClr val="black"/>
                </a:solidFill>
              </a:rPr>
              <a:t>Z*</a:t>
            </a:r>
            <a:endParaRPr lang="en-GB" dirty="0">
              <a:solidFill>
                <a:prstClr val="black"/>
              </a:solidFill>
            </a:endParaRPr>
          </a:p>
        </p:txBody>
      </p:sp>
      <p:sp>
        <p:nvSpPr>
          <p:cNvPr id="35" name="TextBox 34"/>
          <p:cNvSpPr txBox="1"/>
          <p:nvPr/>
        </p:nvSpPr>
        <p:spPr>
          <a:xfrm>
            <a:off x="2413000" y="4901195"/>
            <a:ext cx="304892" cy="307777"/>
          </a:xfrm>
          <a:prstGeom prst="rect">
            <a:avLst/>
          </a:prstGeom>
          <a:noFill/>
        </p:spPr>
        <p:txBody>
          <a:bodyPr wrap="none" rtlCol="0">
            <a:spAutoFit/>
          </a:bodyPr>
          <a:lstStyle/>
          <a:p>
            <a:r>
              <a:rPr lang="en-GB" dirty="0" smtClean="0">
                <a:solidFill>
                  <a:prstClr val="black"/>
                </a:solidFill>
              </a:rPr>
              <a:t>Z</a:t>
            </a:r>
            <a:endParaRPr lang="en-GB" dirty="0">
              <a:solidFill>
                <a:prstClr val="black"/>
              </a:solidFill>
            </a:endParaRPr>
          </a:p>
        </p:txBody>
      </p:sp>
      <p:sp>
        <p:nvSpPr>
          <p:cNvPr id="36" name="TextBox 35"/>
          <p:cNvSpPr txBox="1"/>
          <p:nvPr/>
        </p:nvSpPr>
        <p:spPr>
          <a:xfrm>
            <a:off x="2413001" y="3441706"/>
            <a:ext cx="324128" cy="307777"/>
          </a:xfrm>
          <a:prstGeom prst="rect">
            <a:avLst/>
          </a:prstGeom>
          <a:noFill/>
        </p:spPr>
        <p:txBody>
          <a:bodyPr wrap="none" rtlCol="0">
            <a:spAutoFit/>
          </a:bodyPr>
          <a:lstStyle/>
          <a:p>
            <a:r>
              <a:rPr lang="en-GB" dirty="0" smtClean="0">
                <a:solidFill>
                  <a:prstClr val="black"/>
                </a:solidFill>
              </a:rPr>
              <a:t>H</a:t>
            </a:r>
            <a:endParaRPr lang="en-GB" dirty="0">
              <a:solidFill>
                <a:prstClr val="black"/>
              </a:solidFill>
            </a:endParaRPr>
          </a:p>
        </p:txBody>
      </p:sp>
      <p:grpSp>
        <p:nvGrpSpPr>
          <p:cNvPr id="2" name="Group 20"/>
          <p:cNvGrpSpPr/>
          <p:nvPr/>
        </p:nvGrpSpPr>
        <p:grpSpPr>
          <a:xfrm>
            <a:off x="1193800" y="4311799"/>
            <a:ext cx="914400" cy="76200"/>
            <a:chOff x="0" y="4336312"/>
            <a:chExt cx="5486400" cy="1864240"/>
          </a:xfrm>
        </p:grpSpPr>
        <p:grpSp>
          <p:nvGrpSpPr>
            <p:cNvPr id="3" name="Group 12"/>
            <p:cNvGrpSpPr/>
            <p:nvPr/>
          </p:nvGrpSpPr>
          <p:grpSpPr>
            <a:xfrm>
              <a:off x="0" y="4336312"/>
              <a:ext cx="2743200" cy="1857152"/>
              <a:chOff x="0" y="4336312"/>
              <a:chExt cx="7315200" cy="1857152"/>
            </a:xfrm>
          </p:grpSpPr>
          <p:grpSp>
            <p:nvGrpSpPr>
              <p:cNvPr id="4" name="Group 8"/>
              <p:cNvGrpSpPr/>
              <p:nvPr/>
            </p:nvGrpSpPr>
            <p:grpSpPr>
              <a:xfrm>
                <a:off x="0" y="4336312"/>
                <a:ext cx="3657600" cy="1850064"/>
                <a:chOff x="0" y="4336312"/>
                <a:chExt cx="7315200" cy="1850064"/>
              </a:xfrm>
            </p:grpSpPr>
            <p:sp>
              <p:nvSpPr>
                <p:cNvPr id="50" name="Freeform 5"/>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51" name="Freeform 6"/>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5" name="Group 9"/>
              <p:cNvGrpSpPr/>
              <p:nvPr/>
            </p:nvGrpSpPr>
            <p:grpSpPr>
              <a:xfrm>
                <a:off x="3657600" y="4343400"/>
                <a:ext cx="3657600" cy="1850064"/>
                <a:chOff x="0" y="4336312"/>
                <a:chExt cx="7315200" cy="1850064"/>
              </a:xfrm>
            </p:grpSpPr>
            <p:sp>
              <p:nvSpPr>
                <p:cNvPr id="48" name="Freeform 10"/>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49" name="Freeform 11"/>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nvGrpSpPr>
            <p:cNvPr id="6" name="Group 13"/>
            <p:cNvGrpSpPr/>
            <p:nvPr/>
          </p:nvGrpSpPr>
          <p:grpSpPr>
            <a:xfrm>
              <a:off x="2743200" y="4343400"/>
              <a:ext cx="2743200" cy="1857152"/>
              <a:chOff x="0" y="4336312"/>
              <a:chExt cx="7315200" cy="1857152"/>
            </a:xfrm>
          </p:grpSpPr>
          <p:grpSp>
            <p:nvGrpSpPr>
              <p:cNvPr id="7" name="Group 8"/>
              <p:cNvGrpSpPr/>
              <p:nvPr/>
            </p:nvGrpSpPr>
            <p:grpSpPr>
              <a:xfrm>
                <a:off x="0" y="4336312"/>
                <a:ext cx="3657600" cy="1850064"/>
                <a:chOff x="0" y="4336312"/>
                <a:chExt cx="7315200" cy="1850064"/>
              </a:xfrm>
            </p:grpSpPr>
            <p:sp>
              <p:nvSpPr>
                <p:cNvPr id="44" name="Freeform 43"/>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45" name="Freeform 44"/>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8" name="Group 9"/>
              <p:cNvGrpSpPr/>
              <p:nvPr/>
            </p:nvGrpSpPr>
            <p:grpSpPr>
              <a:xfrm>
                <a:off x="3657600" y="4343400"/>
                <a:ext cx="3657600" cy="1850064"/>
                <a:chOff x="0" y="4336312"/>
                <a:chExt cx="7315200" cy="1850064"/>
              </a:xfrm>
            </p:grpSpPr>
            <p:sp>
              <p:nvSpPr>
                <p:cNvPr id="42" name="Freeform 41"/>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43" name="Freeform 42"/>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grpSp>
        <p:nvGrpSpPr>
          <p:cNvPr id="9" name="Group 97"/>
          <p:cNvGrpSpPr/>
          <p:nvPr/>
        </p:nvGrpSpPr>
        <p:grpSpPr>
          <a:xfrm>
            <a:off x="2732555" y="4075455"/>
            <a:ext cx="770481" cy="1828800"/>
            <a:chOff x="3367555" y="4062755"/>
            <a:chExt cx="770481" cy="1828800"/>
          </a:xfrm>
        </p:grpSpPr>
        <p:grpSp>
          <p:nvGrpSpPr>
            <p:cNvPr id="10" name="Group 65"/>
            <p:cNvGrpSpPr/>
            <p:nvPr/>
          </p:nvGrpSpPr>
          <p:grpSpPr>
            <a:xfrm rot="2700000">
              <a:off x="2491255" y="4939055"/>
              <a:ext cx="1828800" cy="76200"/>
              <a:chOff x="914400" y="2438400"/>
              <a:chExt cx="1828800" cy="76200"/>
            </a:xfrm>
          </p:grpSpPr>
          <p:grpSp>
            <p:nvGrpSpPr>
              <p:cNvPr id="11" name="Group 36"/>
              <p:cNvGrpSpPr/>
              <p:nvPr/>
            </p:nvGrpSpPr>
            <p:grpSpPr>
              <a:xfrm>
                <a:off x="914400" y="2438400"/>
                <a:ext cx="914400" cy="76200"/>
                <a:chOff x="0" y="4336312"/>
                <a:chExt cx="5486400" cy="1864240"/>
              </a:xfrm>
            </p:grpSpPr>
            <p:grpSp>
              <p:nvGrpSpPr>
                <p:cNvPr id="12" name="Group 12"/>
                <p:cNvGrpSpPr/>
                <p:nvPr/>
              </p:nvGrpSpPr>
              <p:grpSpPr>
                <a:xfrm>
                  <a:off x="0" y="4336312"/>
                  <a:ext cx="2743200" cy="1857152"/>
                  <a:chOff x="0" y="4336312"/>
                  <a:chExt cx="7315200" cy="1857152"/>
                </a:xfrm>
              </p:grpSpPr>
              <p:grpSp>
                <p:nvGrpSpPr>
                  <p:cNvPr id="13" name="Group 8"/>
                  <p:cNvGrpSpPr/>
                  <p:nvPr/>
                </p:nvGrpSpPr>
                <p:grpSpPr>
                  <a:xfrm>
                    <a:off x="0" y="4336312"/>
                    <a:ext cx="3657600" cy="1850064"/>
                    <a:chOff x="0" y="4336312"/>
                    <a:chExt cx="7315200" cy="1850064"/>
                  </a:xfrm>
                </p:grpSpPr>
                <p:sp>
                  <p:nvSpPr>
                    <p:cNvPr id="83" name="Freeform 5"/>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84" name="Freeform 6"/>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14" name="Group 9"/>
                  <p:cNvGrpSpPr/>
                  <p:nvPr/>
                </p:nvGrpSpPr>
                <p:grpSpPr>
                  <a:xfrm>
                    <a:off x="3657600" y="4343400"/>
                    <a:ext cx="3657600" cy="1850064"/>
                    <a:chOff x="0" y="4336312"/>
                    <a:chExt cx="7315200" cy="1850064"/>
                  </a:xfrm>
                </p:grpSpPr>
                <p:sp>
                  <p:nvSpPr>
                    <p:cNvPr id="81" name="Freeform 10"/>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82" name="Freeform 11"/>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nvGrpSpPr>
                <p:cNvPr id="15" name="Group 13"/>
                <p:cNvGrpSpPr/>
                <p:nvPr/>
              </p:nvGrpSpPr>
              <p:grpSpPr>
                <a:xfrm>
                  <a:off x="2743200" y="4343400"/>
                  <a:ext cx="2743200" cy="1857152"/>
                  <a:chOff x="0" y="4336312"/>
                  <a:chExt cx="7315200" cy="1857152"/>
                </a:xfrm>
              </p:grpSpPr>
              <p:grpSp>
                <p:nvGrpSpPr>
                  <p:cNvPr id="16" name="Group 8"/>
                  <p:cNvGrpSpPr/>
                  <p:nvPr/>
                </p:nvGrpSpPr>
                <p:grpSpPr>
                  <a:xfrm>
                    <a:off x="0" y="4336312"/>
                    <a:ext cx="3657600" cy="1850064"/>
                    <a:chOff x="0" y="4336312"/>
                    <a:chExt cx="7315200" cy="1850064"/>
                  </a:xfrm>
                </p:grpSpPr>
                <p:sp>
                  <p:nvSpPr>
                    <p:cNvPr id="77" name="Freeform 76"/>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78" name="Freeform 77"/>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17" name="Group 9"/>
                  <p:cNvGrpSpPr/>
                  <p:nvPr/>
                </p:nvGrpSpPr>
                <p:grpSpPr>
                  <a:xfrm>
                    <a:off x="3657600" y="4343400"/>
                    <a:ext cx="3657600" cy="1850064"/>
                    <a:chOff x="0" y="4336312"/>
                    <a:chExt cx="7315200" cy="1850064"/>
                  </a:xfrm>
                </p:grpSpPr>
                <p:sp>
                  <p:nvSpPr>
                    <p:cNvPr id="75" name="Freeform 74"/>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76" name="Freeform 75"/>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grpSp>
            <p:nvGrpSpPr>
              <p:cNvPr id="18" name="Group 51"/>
              <p:cNvGrpSpPr/>
              <p:nvPr/>
            </p:nvGrpSpPr>
            <p:grpSpPr>
              <a:xfrm>
                <a:off x="1828800" y="2438400"/>
                <a:ext cx="914400" cy="76200"/>
                <a:chOff x="0" y="4336312"/>
                <a:chExt cx="5486400" cy="1864240"/>
              </a:xfrm>
            </p:grpSpPr>
            <p:grpSp>
              <p:nvGrpSpPr>
                <p:cNvPr id="19" name="Group 12"/>
                <p:cNvGrpSpPr/>
                <p:nvPr/>
              </p:nvGrpSpPr>
              <p:grpSpPr>
                <a:xfrm>
                  <a:off x="0" y="4336312"/>
                  <a:ext cx="2743200" cy="1857152"/>
                  <a:chOff x="0" y="4336312"/>
                  <a:chExt cx="7315200" cy="1857152"/>
                </a:xfrm>
              </p:grpSpPr>
              <p:grpSp>
                <p:nvGrpSpPr>
                  <p:cNvPr id="20" name="Group 8"/>
                  <p:cNvGrpSpPr/>
                  <p:nvPr/>
                </p:nvGrpSpPr>
                <p:grpSpPr>
                  <a:xfrm>
                    <a:off x="0" y="4336312"/>
                    <a:ext cx="3657600" cy="1850064"/>
                    <a:chOff x="0" y="4336312"/>
                    <a:chExt cx="7315200" cy="1850064"/>
                  </a:xfrm>
                </p:grpSpPr>
                <p:sp>
                  <p:nvSpPr>
                    <p:cNvPr id="69" name="Freeform 5"/>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70" name="Freeform 6"/>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21" name="Group 9"/>
                  <p:cNvGrpSpPr/>
                  <p:nvPr/>
                </p:nvGrpSpPr>
                <p:grpSpPr>
                  <a:xfrm>
                    <a:off x="3657600" y="4343400"/>
                    <a:ext cx="3657600" cy="1850064"/>
                    <a:chOff x="0" y="4336312"/>
                    <a:chExt cx="7315200" cy="1850064"/>
                  </a:xfrm>
                </p:grpSpPr>
                <p:sp>
                  <p:nvSpPr>
                    <p:cNvPr id="67" name="Freeform 10"/>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68" name="Freeform 11"/>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nvGrpSpPr>
                <p:cNvPr id="22" name="Group 13"/>
                <p:cNvGrpSpPr/>
                <p:nvPr/>
              </p:nvGrpSpPr>
              <p:grpSpPr>
                <a:xfrm>
                  <a:off x="2743200" y="4343400"/>
                  <a:ext cx="2743200" cy="1857152"/>
                  <a:chOff x="0" y="4336312"/>
                  <a:chExt cx="7315200" cy="1857152"/>
                </a:xfrm>
              </p:grpSpPr>
              <p:grpSp>
                <p:nvGrpSpPr>
                  <p:cNvPr id="23" name="Group 8"/>
                  <p:cNvGrpSpPr/>
                  <p:nvPr/>
                </p:nvGrpSpPr>
                <p:grpSpPr>
                  <a:xfrm>
                    <a:off x="0" y="4336312"/>
                    <a:ext cx="3657600" cy="1850064"/>
                    <a:chOff x="0" y="4336312"/>
                    <a:chExt cx="7315200" cy="1850064"/>
                  </a:xfrm>
                </p:grpSpPr>
                <p:sp>
                  <p:nvSpPr>
                    <p:cNvPr id="63" name="Freeform 62"/>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64" name="Freeform 63"/>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nvGrpSpPr>
                  <p:cNvPr id="24" name="Group 9"/>
                  <p:cNvGrpSpPr/>
                  <p:nvPr/>
                </p:nvGrpSpPr>
                <p:grpSpPr>
                  <a:xfrm>
                    <a:off x="3657600" y="4343400"/>
                    <a:ext cx="3657600" cy="1850064"/>
                    <a:chOff x="0" y="4336312"/>
                    <a:chExt cx="7315200" cy="1850064"/>
                  </a:xfrm>
                </p:grpSpPr>
                <p:sp>
                  <p:nvSpPr>
                    <p:cNvPr id="61" name="Freeform 60"/>
                    <p:cNvSpPr/>
                    <p:nvPr/>
                  </p:nvSpPr>
                  <p:spPr>
                    <a:xfrm>
                      <a:off x="0" y="4336312"/>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62" name="Freeform 61"/>
                    <p:cNvSpPr/>
                    <p:nvPr/>
                  </p:nvSpPr>
                  <p:spPr>
                    <a:xfrm>
                      <a:off x="3657600" y="4343400"/>
                      <a:ext cx="3657600" cy="1842976"/>
                    </a:xfrm>
                    <a:custGeom>
                      <a:avLst/>
                      <a:gdLst>
                        <a:gd name="connsiteX0" fmla="*/ 0 w 3657600"/>
                        <a:gd name="connsiteY0" fmla="*/ 905539 h 1842976"/>
                        <a:gd name="connsiteX1" fmla="*/ 914400 w 3657600"/>
                        <a:gd name="connsiteY1" fmla="*/ 1772 h 1842976"/>
                        <a:gd name="connsiteX2" fmla="*/ 1839433 w 3657600"/>
                        <a:gd name="connsiteY2" fmla="*/ 916172 h 1842976"/>
                        <a:gd name="connsiteX3" fmla="*/ 2753833 w 3657600"/>
                        <a:gd name="connsiteY3" fmla="*/ 1841204 h 1842976"/>
                        <a:gd name="connsiteX4" fmla="*/ 3657600 w 3657600"/>
                        <a:gd name="connsiteY4" fmla="*/ 905539 h 1842976"/>
                        <a:gd name="connsiteX5" fmla="*/ 3657600 w 3657600"/>
                        <a:gd name="connsiteY5" fmla="*/ 905539 h 18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42976">
                          <a:moveTo>
                            <a:pt x="0" y="905539"/>
                          </a:moveTo>
                          <a:cubicBezTo>
                            <a:pt x="303914" y="452769"/>
                            <a:pt x="607828" y="0"/>
                            <a:pt x="914400" y="1772"/>
                          </a:cubicBezTo>
                          <a:cubicBezTo>
                            <a:pt x="1220972" y="3544"/>
                            <a:pt x="1532861" y="609600"/>
                            <a:pt x="1839433" y="916172"/>
                          </a:cubicBezTo>
                          <a:cubicBezTo>
                            <a:pt x="2146005" y="1222744"/>
                            <a:pt x="2450805" y="1842976"/>
                            <a:pt x="2753833" y="1841204"/>
                          </a:cubicBezTo>
                          <a:cubicBezTo>
                            <a:pt x="3056861" y="1839432"/>
                            <a:pt x="3657600" y="905539"/>
                            <a:pt x="3657600" y="905539"/>
                          </a:cubicBezTo>
                          <a:lnTo>
                            <a:pt x="3657600" y="905539"/>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grpSp>
            </p:grpSp>
          </p:grpSp>
        </p:grpSp>
        <p:sp>
          <p:nvSpPr>
            <p:cNvPr id="54" name="Rectangle 53"/>
            <p:cNvSpPr/>
            <p:nvPr/>
          </p:nvSpPr>
          <p:spPr>
            <a:xfrm rot="2700000">
              <a:off x="3560957" y="5291963"/>
              <a:ext cx="762000" cy="392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85" name="TextBox 84"/>
          <p:cNvSpPr txBox="1"/>
          <p:nvPr/>
        </p:nvSpPr>
        <p:spPr>
          <a:xfrm>
            <a:off x="4749814" y="209401"/>
            <a:ext cx="3252237" cy="1077218"/>
          </a:xfrm>
          <a:prstGeom prst="rect">
            <a:avLst/>
          </a:prstGeom>
          <a:noFill/>
        </p:spPr>
        <p:txBody>
          <a:bodyPr wrap="none" rtlCol="0">
            <a:spAutoFit/>
          </a:bodyPr>
          <a:lstStyle/>
          <a:p>
            <a:r>
              <a:rPr lang="fr-CH" sz="3200" dirty="0" smtClean="0">
                <a:solidFill>
                  <a:srgbClr val="C00000"/>
                </a:solidFill>
                <a:latin typeface="Calibri"/>
              </a:rPr>
              <a:t>Z – </a:t>
            </a:r>
            <a:r>
              <a:rPr lang="fr-CH" sz="3200" dirty="0" err="1" smtClean="0">
                <a:solidFill>
                  <a:srgbClr val="C00000"/>
                </a:solidFill>
                <a:latin typeface="Calibri"/>
              </a:rPr>
              <a:t>tagging</a:t>
            </a:r>
            <a:r>
              <a:rPr lang="fr-CH" sz="3200" dirty="0" smtClean="0">
                <a:solidFill>
                  <a:srgbClr val="C00000"/>
                </a:solidFill>
                <a:latin typeface="Calibri"/>
              </a:rPr>
              <a:t> </a:t>
            </a:r>
          </a:p>
          <a:p>
            <a:r>
              <a:rPr lang="fr-CH" sz="3200" dirty="0" smtClean="0">
                <a:solidFill>
                  <a:srgbClr val="C00000"/>
                </a:solidFill>
                <a:latin typeface="Calibri"/>
              </a:rPr>
              <a:t>   by </a:t>
            </a:r>
            <a:r>
              <a:rPr lang="fr-CH" sz="3200" dirty="0" err="1" smtClean="0">
                <a:solidFill>
                  <a:srgbClr val="C00000"/>
                </a:solidFill>
                <a:latin typeface="Calibri"/>
              </a:rPr>
              <a:t>missing</a:t>
            </a:r>
            <a:r>
              <a:rPr lang="fr-CH" sz="3200" dirty="0" smtClean="0">
                <a:solidFill>
                  <a:srgbClr val="C00000"/>
                </a:solidFill>
                <a:latin typeface="Calibri"/>
              </a:rPr>
              <a:t> mass</a:t>
            </a:r>
            <a:r>
              <a:rPr lang="fr-CH" sz="1800" dirty="0" smtClean="0">
                <a:solidFill>
                  <a:srgbClr val="C00000"/>
                </a:solidFill>
                <a:latin typeface="Calibri"/>
              </a:rPr>
              <a:t> </a:t>
            </a:r>
            <a:endParaRPr lang="en-US" sz="1800" dirty="0" err="1" smtClean="0">
              <a:solidFill>
                <a:srgbClr val="C00000"/>
              </a:solidFill>
              <a:latin typeface="Calibri"/>
            </a:endParaRPr>
          </a:p>
        </p:txBody>
      </p:sp>
      <p:sp>
        <p:nvSpPr>
          <p:cNvPr id="86" name="TextBox 85"/>
          <p:cNvSpPr txBox="1"/>
          <p:nvPr/>
        </p:nvSpPr>
        <p:spPr>
          <a:xfrm>
            <a:off x="3670313" y="203200"/>
            <a:ext cx="515269" cy="369332"/>
          </a:xfrm>
          <a:prstGeom prst="rect">
            <a:avLst/>
          </a:prstGeom>
          <a:noFill/>
        </p:spPr>
        <p:txBody>
          <a:bodyPr wrap="none" rtlCol="0">
            <a:spAutoFit/>
          </a:bodyPr>
          <a:lstStyle/>
          <a:p>
            <a:r>
              <a:rPr lang="fr-CH" sz="1800" dirty="0" smtClean="0">
                <a:solidFill>
                  <a:srgbClr val="00B050"/>
                </a:solidFill>
                <a:latin typeface="Calibri"/>
              </a:rPr>
              <a:t>ILC</a:t>
            </a:r>
            <a:r>
              <a:rPr lang="fr-CH" sz="1800" dirty="0" smtClean="0">
                <a:solidFill>
                  <a:prstClr val="black"/>
                </a:solidFill>
                <a:latin typeface="Calibri"/>
              </a:rPr>
              <a:t> </a:t>
            </a:r>
            <a:endParaRPr lang="en-US" sz="1800" dirty="0" err="1" smtClean="0">
              <a:solidFill>
                <a:prstClr val="black"/>
              </a:solidFill>
              <a:latin typeface="Calibri"/>
            </a:endParaRPr>
          </a:p>
        </p:txBody>
      </p:sp>
      <p:sp>
        <p:nvSpPr>
          <p:cNvPr id="87" name="TextBox 86"/>
          <p:cNvSpPr txBox="1"/>
          <p:nvPr/>
        </p:nvSpPr>
        <p:spPr>
          <a:xfrm>
            <a:off x="4817188" y="1308100"/>
            <a:ext cx="4155433" cy="1384995"/>
          </a:xfrm>
          <a:prstGeom prst="rect">
            <a:avLst/>
          </a:prstGeom>
          <a:noFill/>
        </p:spPr>
        <p:txBody>
          <a:bodyPr wrap="none" rtlCol="0">
            <a:spAutoFit/>
          </a:bodyPr>
          <a:lstStyle/>
          <a:p>
            <a:r>
              <a:rPr lang="fr-CH" sz="2800" dirty="0" smtClean="0">
                <a:solidFill>
                  <a:prstClr val="black"/>
                </a:solidFill>
                <a:latin typeface="Calibri"/>
              </a:rPr>
              <a:t>total rate </a:t>
            </a:r>
            <a:r>
              <a:rPr lang="fr-CH" sz="2800" dirty="0" smtClean="0">
                <a:solidFill>
                  <a:prstClr val="black"/>
                </a:solidFill>
                <a:latin typeface="Calibri"/>
                <a:sym typeface="Symbol"/>
              </a:rPr>
              <a:t> g</a:t>
            </a:r>
            <a:r>
              <a:rPr lang="fr-CH" sz="2800" baseline="-25000" dirty="0" smtClean="0">
                <a:solidFill>
                  <a:prstClr val="black"/>
                </a:solidFill>
                <a:latin typeface="Calibri"/>
                <a:sym typeface="Symbol"/>
              </a:rPr>
              <a:t>HZZ</a:t>
            </a:r>
            <a:r>
              <a:rPr lang="fr-CH" sz="2800" baseline="30000" dirty="0" smtClean="0">
                <a:solidFill>
                  <a:prstClr val="black"/>
                </a:solidFill>
                <a:latin typeface="Calibri"/>
                <a:sym typeface="Symbol"/>
              </a:rPr>
              <a:t>2</a:t>
            </a:r>
          </a:p>
          <a:p>
            <a:r>
              <a:rPr lang="fr-CH" sz="2800" dirty="0" smtClean="0">
                <a:solidFill>
                  <a:prstClr val="black"/>
                </a:solidFill>
                <a:latin typeface="Calibri"/>
                <a:sym typeface="Symbol"/>
              </a:rPr>
              <a:t>ZZZ final state </a:t>
            </a:r>
            <a:r>
              <a:rPr lang="fr-CH" sz="2800" dirty="0" smtClean="0">
                <a:solidFill>
                  <a:prstClr val="black"/>
                </a:solidFill>
                <a:sym typeface="Symbol"/>
              </a:rPr>
              <a:t> g</a:t>
            </a:r>
            <a:r>
              <a:rPr lang="fr-CH" sz="2800" baseline="-25000" dirty="0" smtClean="0">
                <a:solidFill>
                  <a:prstClr val="black"/>
                </a:solidFill>
                <a:sym typeface="Symbol"/>
              </a:rPr>
              <a:t>HZZ</a:t>
            </a:r>
            <a:r>
              <a:rPr lang="fr-CH" sz="2800" baseline="30000" dirty="0" smtClean="0">
                <a:solidFill>
                  <a:prstClr val="black"/>
                </a:solidFill>
                <a:sym typeface="Symbol"/>
              </a:rPr>
              <a:t>4</a:t>
            </a:r>
            <a:r>
              <a:rPr lang="fr-CH" sz="2800" dirty="0" smtClean="0">
                <a:solidFill>
                  <a:prstClr val="black"/>
                </a:solidFill>
                <a:sym typeface="Symbol"/>
              </a:rPr>
              <a:t>/ </a:t>
            </a:r>
            <a:r>
              <a:rPr lang="fr-CH" sz="2800" baseline="-25000" dirty="0" smtClean="0">
                <a:solidFill>
                  <a:prstClr val="black"/>
                </a:solidFill>
                <a:sym typeface="Symbol"/>
              </a:rPr>
              <a:t>H</a:t>
            </a:r>
            <a:endParaRPr lang="fr-CH" sz="2800" dirty="0" smtClean="0">
              <a:solidFill>
                <a:prstClr val="black"/>
              </a:solidFill>
              <a:sym typeface="Symbol"/>
            </a:endParaRPr>
          </a:p>
          <a:p>
            <a:r>
              <a:rPr lang="fr-CH" sz="2800" dirty="0" smtClean="0">
                <a:solidFill>
                  <a:prstClr val="black"/>
                </a:solidFill>
                <a:latin typeface="Calibri"/>
                <a:sym typeface="Wingdings" pitchFamily="2" charset="2"/>
              </a:rPr>
              <a:t> </a:t>
            </a:r>
            <a:r>
              <a:rPr lang="fr-CH" sz="2800" dirty="0" err="1" smtClean="0">
                <a:solidFill>
                  <a:prstClr val="black"/>
                </a:solidFill>
                <a:latin typeface="Calibri"/>
                <a:sym typeface="Wingdings" pitchFamily="2" charset="2"/>
              </a:rPr>
              <a:t>measure</a:t>
            </a:r>
            <a:r>
              <a:rPr lang="fr-CH" sz="2800" dirty="0" smtClean="0">
                <a:solidFill>
                  <a:prstClr val="black"/>
                </a:solidFill>
                <a:latin typeface="Calibri"/>
                <a:sym typeface="Wingdings" pitchFamily="2" charset="2"/>
              </a:rPr>
              <a:t> total </a:t>
            </a:r>
            <a:r>
              <a:rPr lang="fr-CH" sz="2800" dirty="0" err="1" smtClean="0">
                <a:solidFill>
                  <a:prstClr val="black"/>
                </a:solidFill>
                <a:latin typeface="Calibri"/>
                <a:sym typeface="Wingdings" pitchFamily="2" charset="2"/>
              </a:rPr>
              <a:t>width</a:t>
            </a:r>
            <a:r>
              <a:rPr lang="fr-CH" sz="2800" dirty="0" smtClean="0">
                <a:solidFill>
                  <a:prstClr val="black"/>
                </a:solidFill>
                <a:latin typeface="Calibri"/>
                <a:sym typeface="Wingdings" pitchFamily="2" charset="2"/>
              </a:rPr>
              <a:t> </a:t>
            </a:r>
            <a:r>
              <a:rPr lang="fr-CH" sz="2800" dirty="0" smtClean="0">
                <a:solidFill>
                  <a:prstClr val="black"/>
                </a:solidFill>
                <a:sym typeface="Symbol"/>
              </a:rPr>
              <a:t></a:t>
            </a:r>
            <a:r>
              <a:rPr lang="fr-CH" sz="2800" baseline="-25000" dirty="0" smtClean="0">
                <a:solidFill>
                  <a:prstClr val="black"/>
                </a:solidFill>
                <a:sym typeface="Symbol"/>
              </a:rPr>
              <a:t>H</a:t>
            </a:r>
            <a:endParaRPr lang="fr-CH" sz="2800" baseline="-25000" dirty="0" smtClean="0">
              <a:solidFill>
                <a:prstClr val="black"/>
              </a:solidFill>
              <a:sym typeface="Symbol"/>
            </a:endParaRPr>
          </a:p>
        </p:txBody>
      </p:sp>
      <p:sp>
        <p:nvSpPr>
          <p:cNvPr id="25" name="Date Placeholder 24"/>
          <p:cNvSpPr>
            <a:spLocks noGrp="1"/>
          </p:cNvSpPr>
          <p:nvPr>
            <p:ph type="dt" sz="half" idx="10"/>
          </p:nvPr>
        </p:nvSpPr>
        <p:spPr/>
        <p:txBody>
          <a:bodyPr/>
          <a:lstStyle/>
          <a:p>
            <a:fld id="{AF1D2BC5-CEA3-4C04-B427-F98BA0F345BF}" type="datetime1">
              <a:rPr lang="fr-CH" smtClean="0">
                <a:solidFill>
                  <a:prstClr val="black">
                    <a:tint val="75000"/>
                  </a:prstClr>
                </a:solidFill>
              </a:rPr>
              <a:pPr/>
              <a:t>07.06.2018</a:t>
            </a:fld>
            <a:endParaRPr lang="en-GB" dirty="0">
              <a:solidFill>
                <a:prstClr val="black">
                  <a:tint val="75000"/>
                </a:prstClr>
              </a:solidFill>
            </a:endParaRPr>
          </a:p>
        </p:txBody>
      </p:sp>
      <p:sp>
        <p:nvSpPr>
          <p:cNvPr id="26" name="Slide Number Placeholder 25"/>
          <p:cNvSpPr>
            <a:spLocks noGrp="1"/>
          </p:cNvSpPr>
          <p:nvPr>
            <p:ph type="sldNum" sz="quarter" idx="12"/>
          </p:nvPr>
        </p:nvSpPr>
        <p:spPr/>
        <p:txBody>
          <a:bodyPr/>
          <a:lstStyle/>
          <a:p>
            <a:fld id="{EE4CBECB-E6B9-4CF2-ABF0-89C6B79D862F}" type="slidenum">
              <a:rPr lang="en-GB" smtClean="0">
                <a:solidFill>
                  <a:prstClr val="black">
                    <a:tint val="75000"/>
                  </a:prstClr>
                </a:solidFill>
              </a:rPr>
              <a:pPr/>
              <a:t>46</a:t>
            </a:fld>
            <a:endParaRPr lang="en-GB">
              <a:solidFill>
                <a:prstClr val="black">
                  <a:tint val="75000"/>
                </a:prstClr>
              </a:solidFill>
            </a:endParaRPr>
          </a:p>
        </p:txBody>
      </p:sp>
      <p:sp>
        <p:nvSpPr>
          <p:cNvPr id="27" name="TextBox 26"/>
          <p:cNvSpPr txBox="1"/>
          <p:nvPr/>
        </p:nvSpPr>
        <p:spPr>
          <a:xfrm>
            <a:off x="85047" y="5503879"/>
            <a:ext cx="3757503" cy="1323439"/>
          </a:xfrm>
          <a:prstGeom prst="rect">
            <a:avLst/>
          </a:prstGeom>
          <a:noFill/>
        </p:spPr>
        <p:txBody>
          <a:bodyPr wrap="none" rtlCol="0">
            <a:spAutoFit/>
          </a:bodyPr>
          <a:lstStyle/>
          <a:p>
            <a:r>
              <a:rPr lang="fr-CH" sz="2000" dirty="0" err="1">
                <a:solidFill>
                  <a:prstClr val="black"/>
                </a:solidFill>
                <a:latin typeface="Calibri"/>
                <a:sym typeface="Symbol"/>
              </a:rPr>
              <a:t>empty</a:t>
            </a:r>
            <a:r>
              <a:rPr lang="fr-CH" sz="2000" dirty="0">
                <a:solidFill>
                  <a:prstClr val="black"/>
                </a:solidFill>
                <a:latin typeface="Calibri"/>
                <a:sym typeface="Symbol"/>
              </a:rPr>
              <a:t> </a:t>
            </a:r>
            <a:r>
              <a:rPr lang="fr-CH" sz="2000" dirty="0" err="1">
                <a:solidFill>
                  <a:prstClr val="black"/>
                </a:solidFill>
                <a:latin typeface="Calibri"/>
                <a:sym typeface="Symbol"/>
              </a:rPr>
              <a:t>recoil</a:t>
            </a:r>
            <a:r>
              <a:rPr lang="fr-CH" sz="2000" dirty="0">
                <a:solidFill>
                  <a:prstClr val="black"/>
                </a:solidFill>
                <a:latin typeface="Calibri"/>
                <a:sym typeface="Symbol"/>
              </a:rPr>
              <a:t> = invisible </a:t>
            </a:r>
            <a:r>
              <a:rPr lang="fr-CH" sz="2000" dirty="0" err="1">
                <a:solidFill>
                  <a:prstClr val="black"/>
                </a:solidFill>
                <a:latin typeface="Calibri"/>
                <a:sym typeface="Symbol"/>
              </a:rPr>
              <a:t>width</a:t>
            </a:r>
            <a:endParaRPr lang="fr-CH" sz="2000" dirty="0">
              <a:solidFill>
                <a:prstClr val="black"/>
              </a:solidFill>
              <a:latin typeface="Calibri"/>
              <a:sym typeface="Symbol"/>
            </a:endParaRPr>
          </a:p>
          <a:p>
            <a:r>
              <a:rPr lang="fr-CH" sz="2000" dirty="0">
                <a:solidFill>
                  <a:prstClr val="black"/>
                </a:solidFill>
                <a:latin typeface="Calibri"/>
                <a:sym typeface="Symbol"/>
              </a:rPr>
              <a:t>‘</a:t>
            </a:r>
            <a:r>
              <a:rPr lang="fr-CH" sz="2000" dirty="0" err="1">
                <a:solidFill>
                  <a:prstClr val="black"/>
                </a:solidFill>
                <a:latin typeface="Calibri"/>
                <a:sym typeface="Symbol"/>
              </a:rPr>
              <a:t>funny</a:t>
            </a:r>
            <a:r>
              <a:rPr lang="fr-CH" sz="2000" dirty="0">
                <a:solidFill>
                  <a:prstClr val="black"/>
                </a:solidFill>
                <a:latin typeface="Calibri"/>
                <a:sym typeface="Symbol"/>
              </a:rPr>
              <a:t> </a:t>
            </a:r>
            <a:r>
              <a:rPr lang="fr-CH" sz="2000" dirty="0" err="1">
                <a:solidFill>
                  <a:prstClr val="black"/>
                </a:solidFill>
                <a:latin typeface="Calibri"/>
                <a:sym typeface="Symbol"/>
              </a:rPr>
              <a:t>recoil</a:t>
            </a:r>
            <a:r>
              <a:rPr lang="fr-CH" sz="2000" dirty="0">
                <a:solidFill>
                  <a:prstClr val="black"/>
                </a:solidFill>
                <a:latin typeface="Calibri"/>
                <a:sym typeface="Symbol"/>
              </a:rPr>
              <a:t>’ = </a:t>
            </a:r>
            <a:r>
              <a:rPr lang="fr-CH" sz="2000" dirty="0" err="1">
                <a:solidFill>
                  <a:prstClr val="black"/>
                </a:solidFill>
                <a:latin typeface="Calibri"/>
                <a:sym typeface="Symbol"/>
              </a:rPr>
              <a:t>exotic</a:t>
            </a:r>
            <a:r>
              <a:rPr lang="fr-CH" sz="2000" dirty="0">
                <a:solidFill>
                  <a:prstClr val="black"/>
                </a:solidFill>
                <a:latin typeface="Calibri"/>
                <a:sym typeface="Symbol"/>
              </a:rPr>
              <a:t> </a:t>
            </a:r>
            <a:r>
              <a:rPr lang="fr-CH" sz="2000" dirty="0" err="1">
                <a:solidFill>
                  <a:prstClr val="black"/>
                </a:solidFill>
                <a:latin typeface="Calibri"/>
                <a:sym typeface="Symbol"/>
              </a:rPr>
              <a:t>Higgs</a:t>
            </a:r>
            <a:r>
              <a:rPr lang="fr-CH" sz="2000" dirty="0">
                <a:solidFill>
                  <a:prstClr val="black"/>
                </a:solidFill>
                <a:latin typeface="Calibri"/>
                <a:sym typeface="Symbol"/>
              </a:rPr>
              <a:t> </a:t>
            </a:r>
            <a:r>
              <a:rPr lang="fr-CH" sz="2000" dirty="0" err="1">
                <a:solidFill>
                  <a:prstClr val="black"/>
                </a:solidFill>
                <a:latin typeface="Calibri"/>
                <a:sym typeface="Symbol"/>
              </a:rPr>
              <a:t>decay</a:t>
            </a:r>
            <a:endParaRPr lang="fr-CH" sz="2000" dirty="0">
              <a:solidFill>
                <a:prstClr val="black"/>
              </a:solidFill>
              <a:latin typeface="Calibri"/>
              <a:sym typeface="Symbol"/>
            </a:endParaRPr>
          </a:p>
          <a:p>
            <a:r>
              <a:rPr lang="fr-CH" sz="2000" dirty="0" err="1">
                <a:solidFill>
                  <a:prstClr val="black"/>
                </a:solidFill>
                <a:latin typeface="Calibri"/>
                <a:sym typeface="Symbol"/>
              </a:rPr>
              <a:t>easy</a:t>
            </a:r>
            <a:r>
              <a:rPr lang="fr-CH" sz="2000" dirty="0">
                <a:solidFill>
                  <a:prstClr val="black"/>
                </a:solidFill>
                <a:latin typeface="Calibri"/>
                <a:sym typeface="Symbol"/>
              </a:rPr>
              <a:t> control </a:t>
            </a:r>
            <a:r>
              <a:rPr lang="fr-CH" sz="2000" dirty="0" err="1">
                <a:solidFill>
                  <a:prstClr val="black"/>
                </a:solidFill>
                <a:latin typeface="Calibri"/>
                <a:sym typeface="Symbol"/>
              </a:rPr>
              <a:t>below</a:t>
            </a:r>
            <a:r>
              <a:rPr lang="fr-CH" sz="2000" dirty="0">
                <a:solidFill>
                  <a:prstClr val="black"/>
                </a:solidFill>
                <a:latin typeface="Calibri"/>
                <a:sym typeface="Symbol"/>
              </a:rPr>
              <a:t> </a:t>
            </a:r>
            <a:r>
              <a:rPr lang="fr-CH" sz="2000" dirty="0" err="1">
                <a:solidFill>
                  <a:prstClr val="black"/>
                </a:solidFill>
                <a:latin typeface="Calibri"/>
                <a:sym typeface="Symbol"/>
              </a:rPr>
              <a:t>theshold</a:t>
            </a:r>
            <a:r>
              <a:rPr lang="fr-CH" sz="2000" dirty="0">
                <a:solidFill>
                  <a:prstClr val="black"/>
                </a:solidFill>
                <a:latin typeface="Calibri"/>
                <a:sym typeface="Symbol"/>
              </a:rPr>
              <a:t> </a:t>
            </a:r>
            <a:r>
              <a:rPr lang="fr-CH" sz="2000" baseline="-25000" dirty="0">
                <a:solidFill>
                  <a:prstClr val="black"/>
                </a:solidFill>
                <a:latin typeface="Calibri"/>
                <a:sym typeface="Wingdings" pitchFamily="2" charset="2"/>
              </a:rPr>
              <a:t> </a:t>
            </a:r>
            <a:r>
              <a:rPr lang="fr-CH" sz="2000" dirty="0">
                <a:solidFill>
                  <a:prstClr val="black"/>
                </a:solidFill>
                <a:latin typeface="Calibri"/>
                <a:sym typeface="Symbol"/>
              </a:rPr>
              <a:t> </a:t>
            </a:r>
            <a:endParaRPr lang="en-US" sz="2000" dirty="0">
              <a:solidFill>
                <a:prstClr val="black"/>
              </a:solidFill>
              <a:latin typeface="Calibri"/>
            </a:endParaRPr>
          </a:p>
          <a:p>
            <a:endParaRPr lang="en-GB" sz="2000" dirty="0" smtClean="0">
              <a:latin typeface="+mn-lt"/>
            </a:endParaRPr>
          </a:p>
        </p:txBody>
      </p:sp>
    </p:spTree>
    <p:extLst>
      <p:ext uri="{BB962C8B-B14F-4D97-AF65-F5344CB8AC3E}">
        <p14:creationId xmlns:p14="http://schemas.microsoft.com/office/powerpoint/2010/main" val="5120616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Symbol" charset="2"/>
                <a:cs typeface="Symbol" charset="2"/>
              </a:rPr>
              <a:t>m</a:t>
            </a:r>
            <a:r>
              <a:rPr lang="en-US" baseline="30000" dirty="0" err="1">
                <a:latin typeface="Symbol" charset="2"/>
                <a:cs typeface="Symbol" charset="2"/>
              </a:rPr>
              <a:t>+</a:t>
            </a:r>
            <a:r>
              <a:rPr lang="en-US" dirty="0" err="1">
                <a:latin typeface="Symbol" charset="2"/>
                <a:cs typeface="Symbol" charset="2"/>
              </a:rPr>
              <a:t>m</a:t>
            </a:r>
            <a:r>
              <a:rPr lang="en-US" baseline="30000" dirty="0">
                <a:latin typeface="Symbol" charset="2"/>
                <a:cs typeface="Symbol" charset="2"/>
              </a:rPr>
              <a:t>-</a:t>
            </a:r>
            <a:r>
              <a:rPr lang="en-US" dirty="0">
                <a:latin typeface="Symbol" charset="2"/>
                <a:cs typeface="Symbol" charset="2"/>
              </a:rPr>
              <a:t> </a:t>
            </a:r>
            <a:r>
              <a:rPr lang="en-US" dirty="0" smtClean="0"/>
              <a:t>Collider </a:t>
            </a:r>
            <a:r>
              <a:rPr lang="en-US" dirty="0" err="1"/>
              <a:t>vs</a:t>
            </a:r>
            <a:r>
              <a:rPr lang="en-US" dirty="0"/>
              <a:t> </a:t>
            </a:r>
            <a:r>
              <a:rPr lang="en-US" dirty="0" err="1"/>
              <a:t>e</a:t>
            </a:r>
            <a:r>
              <a:rPr lang="en-US" baseline="30000" dirty="0" err="1">
                <a:latin typeface="Symbol" charset="2"/>
                <a:cs typeface="Symbol" charset="2"/>
              </a:rPr>
              <a:t>+</a:t>
            </a:r>
            <a:r>
              <a:rPr lang="en-US" dirty="0" err="1"/>
              <a:t>e</a:t>
            </a:r>
            <a:r>
              <a:rPr lang="en-US" baseline="30000" dirty="0">
                <a:latin typeface="Symbol" charset="2"/>
                <a:cs typeface="Symbol" charset="2"/>
              </a:rPr>
              <a:t>-</a:t>
            </a:r>
            <a:r>
              <a:rPr lang="en-US" dirty="0"/>
              <a:t> </a:t>
            </a:r>
            <a:r>
              <a:rPr lang="en-US" dirty="0" smtClean="0"/>
              <a:t>Collider </a:t>
            </a:r>
            <a:r>
              <a:rPr lang="en-US" dirty="0"/>
              <a:t>? </a:t>
            </a:r>
          </a:p>
        </p:txBody>
      </p:sp>
      <p:sp>
        <p:nvSpPr>
          <p:cNvPr id="3" name="Content Placeholder 2"/>
          <p:cNvSpPr>
            <a:spLocks noGrp="1"/>
          </p:cNvSpPr>
          <p:nvPr>
            <p:ph idx="1"/>
          </p:nvPr>
        </p:nvSpPr>
        <p:spPr/>
        <p:txBody>
          <a:bodyPr/>
          <a:lstStyle/>
          <a:p>
            <a:r>
              <a:rPr lang="en-US" sz="2000" dirty="0" smtClean="0"/>
              <a:t>A </a:t>
            </a:r>
            <a:r>
              <a:rPr lang="en-US" sz="2000" dirty="0" err="1">
                <a:latin typeface="Symbol" charset="2"/>
                <a:cs typeface="Symbol" charset="2"/>
              </a:rPr>
              <a:t>m</a:t>
            </a:r>
            <a:r>
              <a:rPr lang="en-US" sz="2000" baseline="30000" dirty="0" err="1">
                <a:latin typeface="Symbol" charset="2"/>
                <a:cs typeface="Symbol" charset="2"/>
              </a:rPr>
              <a:t>+</a:t>
            </a:r>
            <a:r>
              <a:rPr lang="en-US" sz="2000" dirty="0" err="1">
                <a:latin typeface="Symbol" charset="2"/>
                <a:cs typeface="Symbol" charset="2"/>
              </a:rPr>
              <a:t>m</a:t>
            </a:r>
            <a:r>
              <a:rPr lang="en-US" sz="2000" baseline="30000" dirty="0">
                <a:latin typeface="Symbol" charset="2"/>
                <a:cs typeface="Symbol" charset="2"/>
              </a:rPr>
              <a:t>-</a:t>
            </a:r>
            <a:r>
              <a:rPr lang="en-US" sz="2000" dirty="0">
                <a:latin typeface="Symbol" charset="2"/>
                <a:cs typeface="Symbol" charset="2"/>
              </a:rPr>
              <a:t> </a:t>
            </a:r>
            <a:r>
              <a:rPr lang="en-US" sz="2000" dirty="0" smtClean="0"/>
              <a:t>collider can do things that an </a:t>
            </a:r>
            <a:r>
              <a:rPr lang="en-US" sz="2000" dirty="0" err="1"/>
              <a:t>e</a:t>
            </a:r>
            <a:r>
              <a:rPr lang="en-US" sz="2000" baseline="30000" dirty="0" err="1">
                <a:latin typeface="Symbol" charset="2"/>
                <a:cs typeface="Symbol" charset="2"/>
              </a:rPr>
              <a:t>+</a:t>
            </a:r>
            <a:r>
              <a:rPr lang="en-US" sz="2000" dirty="0" err="1"/>
              <a:t>e</a:t>
            </a:r>
            <a:r>
              <a:rPr lang="en-US" sz="2000" baseline="30000" dirty="0">
                <a:latin typeface="Symbol" charset="2"/>
                <a:cs typeface="Symbol" charset="2"/>
              </a:rPr>
              <a:t>-</a:t>
            </a:r>
            <a:r>
              <a:rPr lang="en-US" sz="2000" dirty="0"/>
              <a:t> </a:t>
            </a:r>
            <a:r>
              <a:rPr lang="en-US" sz="2000" dirty="0" smtClean="0"/>
              <a:t>collider cannot do</a:t>
            </a:r>
          </a:p>
          <a:p>
            <a:pPr lvl="1"/>
            <a:r>
              <a:rPr lang="en-US" sz="1600" dirty="0" smtClean="0"/>
              <a:t>Direct coupling to H expected to be larger by a factor m</a:t>
            </a:r>
            <a:r>
              <a:rPr lang="en-US" sz="1600" baseline="-25000" dirty="0" smtClean="0">
                <a:latin typeface="Symbol" charset="2"/>
                <a:cs typeface="Symbol" charset="2"/>
              </a:rPr>
              <a:t>m</a:t>
            </a:r>
            <a:r>
              <a:rPr lang="en-US" sz="1600" dirty="0" smtClean="0"/>
              <a:t>/m</a:t>
            </a:r>
            <a:r>
              <a:rPr lang="en-US" sz="1600" baseline="-25000" dirty="0" smtClean="0"/>
              <a:t>e</a:t>
            </a:r>
          </a:p>
          <a:p>
            <a:pPr lvl="2"/>
            <a:r>
              <a:rPr lang="en-US" sz="1600" dirty="0" smtClean="0"/>
              <a:t>,</a:t>
            </a:r>
            <a:r>
              <a:rPr lang="en-US" sz="1600" dirty="0" err="1" smtClean="0"/>
              <a:t>jh</a:t>
            </a:r>
            <a:r>
              <a:rPr lang="en-US" sz="1600" dirty="0" smtClean="0"/>
              <a:t>                                                   </a:t>
            </a:r>
            <a:r>
              <a:rPr lang="en-US" sz="1600" b="0" dirty="0" smtClean="0">
                <a:solidFill>
                  <a:schemeClr val="tx1"/>
                </a:solidFill>
              </a:rPr>
              <a:t>[</a:t>
            </a:r>
            <a:r>
              <a:rPr lang="en-US" sz="1600" b="0" dirty="0" smtClean="0">
                <a:solidFill>
                  <a:schemeClr val="tx1"/>
                </a:solidFill>
                <a:latin typeface="Symbol" charset="2"/>
                <a:cs typeface="Symbol" charset="2"/>
              </a:rPr>
              <a:t>s</a:t>
            </a:r>
            <a:r>
              <a:rPr lang="en-US" sz="1600" b="0" baseline="-25000" dirty="0" smtClean="0">
                <a:solidFill>
                  <a:schemeClr val="tx1"/>
                </a:solidFill>
              </a:rPr>
              <a:t>peak</a:t>
            </a:r>
            <a:r>
              <a:rPr lang="en-US" sz="1600" b="0" dirty="0" smtClean="0">
                <a:solidFill>
                  <a:schemeClr val="tx1"/>
                </a:solidFill>
              </a:rPr>
              <a:t> = 70 </a:t>
            </a:r>
            <a:r>
              <a:rPr lang="en-US" sz="1600" b="0" dirty="0" err="1" smtClean="0">
                <a:solidFill>
                  <a:schemeClr val="tx1"/>
                </a:solidFill>
              </a:rPr>
              <a:t>pb</a:t>
            </a:r>
            <a:r>
              <a:rPr lang="en-US" sz="1600" b="0" dirty="0" smtClean="0">
                <a:solidFill>
                  <a:schemeClr val="tx1"/>
                </a:solidFill>
              </a:rPr>
              <a:t> at tree level]</a:t>
            </a:r>
          </a:p>
          <a:p>
            <a:pPr lvl="1"/>
            <a:r>
              <a:rPr lang="en-US" sz="1600" dirty="0" smtClean="0"/>
              <a:t>Beam energy spread </a:t>
            </a:r>
            <a:r>
              <a:rPr lang="en-US" sz="1600" dirty="0" err="1" smtClean="0">
                <a:latin typeface="Symbol" charset="2"/>
                <a:cs typeface="Symbol" charset="2"/>
              </a:rPr>
              <a:t>d</a:t>
            </a:r>
            <a:r>
              <a:rPr lang="en-US" sz="1600" dirty="0" err="1" smtClean="0"/>
              <a:t>E</a:t>
            </a:r>
            <a:r>
              <a:rPr lang="en-US" sz="1600" dirty="0" smtClean="0"/>
              <a:t>/E may be reduced to 3×10</a:t>
            </a:r>
            <a:r>
              <a:rPr lang="en-US" sz="1600" baseline="30000" dirty="0" smtClean="0"/>
              <a:t>-5</a:t>
            </a:r>
          </a:p>
          <a:p>
            <a:pPr lvl="2"/>
            <a:r>
              <a:rPr lang="en-US" sz="1600" dirty="0" smtClean="0"/>
              <a:t>6D Cooling, no </a:t>
            </a:r>
            <a:r>
              <a:rPr lang="en-US" sz="1600" dirty="0" err="1" smtClean="0"/>
              <a:t>beamstrahlung</a:t>
            </a:r>
            <a:r>
              <a:rPr lang="en-US" sz="1600" dirty="0" smtClean="0"/>
              <a:t>, ~no bremsstrahlung</a:t>
            </a:r>
          </a:p>
          <a:p>
            <a:pPr lvl="2"/>
            <a:r>
              <a:rPr lang="en-US" sz="1600" dirty="0" smtClean="0"/>
              <a:t>For  </a:t>
            </a:r>
            <a:r>
              <a:rPr lang="en-US" sz="1600" dirty="0" err="1" smtClean="0">
                <a:latin typeface="Symbol" charset="2"/>
                <a:cs typeface="Symbol" charset="2"/>
              </a:rPr>
              <a:t>d</a:t>
            </a:r>
            <a:r>
              <a:rPr lang="en-US" sz="1600" dirty="0" err="1" smtClean="0"/>
              <a:t>E</a:t>
            </a:r>
            <a:r>
              <a:rPr lang="en-US" sz="1600" dirty="0" smtClean="0"/>
              <a:t>/E  = 0.003%  (</a:t>
            </a:r>
            <a:r>
              <a:rPr lang="en-US" sz="1600" dirty="0" err="1" smtClean="0">
                <a:latin typeface="Symbol" charset="2"/>
                <a:cs typeface="Symbol" charset="2"/>
              </a:rPr>
              <a:t>d</a:t>
            </a:r>
            <a:r>
              <a:rPr lang="en-US" sz="1600" dirty="0" err="1" smtClean="0"/>
              <a:t>E</a:t>
            </a:r>
            <a:r>
              <a:rPr lang="en-US" sz="1600" dirty="0" smtClean="0"/>
              <a:t> </a:t>
            </a:r>
            <a:r>
              <a:rPr lang="en-US" sz="1600" baseline="-25000" dirty="0" smtClean="0"/>
              <a:t> </a:t>
            </a:r>
            <a:r>
              <a:rPr lang="en-US" sz="1600" dirty="0" smtClean="0"/>
              <a:t>~ 3.6 MeV, </a:t>
            </a:r>
            <a:r>
              <a:rPr lang="en-US" sz="1600" dirty="0" smtClean="0">
                <a:latin typeface="Symbol" charset="2"/>
                <a:cs typeface="Symbol" charset="2"/>
              </a:rPr>
              <a:t>G</a:t>
            </a:r>
            <a:r>
              <a:rPr lang="en-US" sz="1600" baseline="-25000" dirty="0" smtClean="0"/>
              <a:t>H</a:t>
            </a:r>
            <a:r>
              <a:rPr lang="en-US" sz="1600" dirty="0" smtClean="0"/>
              <a:t> ~ 4 MeV)</a:t>
            </a:r>
          </a:p>
          <a:p>
            <a:pPr lvl="3"/>
            <a:r>
              <a:rPr lang="en-US" sz="1600" dirty="0" smtClean="0"/>
              <a:t>Corresponding luminosity ~ 10</a:t>
            </a:r>
            <a:r>
              <a:rPr lang="en-US" sz="1600" baseline="30000" dirty="0" smtClean="0"/>
              <a:t>31</a:t>
            </a:r>
            <a:r>
              <a:rPr lang="en-US" sz="1600" dirty="0" smtClean="0"/>
              <a:t> cm</a:t>
            </a:r>
            <a:r>
              <a:rPr lang="en-US" sz="1600" baseline="30000" dirty="0" smtClean="0"/>
              <a:t>-2</a:t>
            </a:r>
            <a:r>
              <a:rPr lang="en-US" sz="1600" dirty="0" smtClean="0"/>
              <a:t>s</a:t>
            </a:r>
            <a:r>
              <a:rPr lang="en-US" sz="1600" baseline="30000" dirty="0" smtClean="0"/>
              <a:t>-1</a:t>
            </a:r>
            <a:endParaRPr lang="en-US" sz="1600" dirty="0" smtClean="0"/>
          </a:p>
          <a:p>
            <a:pPr lvl="4"/>
            <a:r>
              <a:rPr lang="en-US" sz="1600" dirty="0" smtClean="0"/>
              <a:t>Expect 2300 Higgs events in 100 pb</a:t>
            </a:r>
            <a:r>
              <a:rPr lang="en-US" sz="1600" baseline="30000" dirty="0" smtClean="0"/>
              <a:t>-1</a:t>
            </a:r>
            <a:r>
              <a:rPr lang="en-US" sz="1600" dirty="0" smtClean="0"/>
              <a:t>/ year</a:t>
            </a:r>
          </a:p>
          <a:p>
            <a:pPr lvl="1"/>
            <a:r>
              <a:rPr lang="en-US" sz="1600" dirty="0" smtClean="0"/>
              <a:t>Polarization, beam energy and energy spectrum</a:t>
            </a:r>
          </a:p>
          <a:p>
            <a:pPr lvl="2"/>
            <a:r>
              <a:rPr lang="en-US" sz="1600" dirty="0" smtClean="0"/>
              <a:t>Can be measured with an exquisite precision</a:t>
            </a:r>
          </a:p>
          <a:p>
            <a:pPr lvl="3"/>
            <a:r>
              <a:rPr lang="en-US" sz="1600" dirty="0" smtClean="0"/>
              <a:t>From the electrons of the </a:t>
            </a:r>
            <a:r>
              <a:rPr lang="en-US" sz="1600" dirty="0" err="1" smtClean="0"/>
              <a:t>muon</a:t>
            </a:r>
            <a:r>
              <a:rPr lang="en-US" sz="1600" dirty="0" smtClean="0"/>
              <a:t> decays</a:t>
            </a:r>
          </a:p>
          <a:p>
            <a:pPr lvl="1"/>
            <a:r>
              <a:rPr lang="en-US" sz="1600" dirty="0" smtClean="0"/>
              <a:t>Then measure the </a:t>
            </a:r>
            <a:r>
              <a:rPr lang="en-US" sz="1600" dirty="0" err="1" smtClean="0"/>
              <a:t>lineshape</a:t>
            </a:r>
            <a:r>
              <a:rPr lang="en-US" sz="1600" dirty="0" smtClean="0"/>
              <a:t> of the Higgs at √s ~ </a:t>
            </a:r>
            <a:r>
              <a:rPr lang="en-US" sz="1600" dirty="0" err="1" smtClean="0"/>
              <a:t>m</a:t>
            </a:r>
            <a:r>
              <a:rPr lang="en-US" sz="1600" baseline="-25000" dirty="0" err="1" smtClean="0"/>
              <a:t>H</a:t>
            </a:r>
            <a:endParaRPr lang="en-US" sz="1600" baseline="-25000" dirty="0" smtClean="0"/>
          </a:p>
          <a:p>
            <a:pPr lvl="2"/>
            <a:r>
              <a:rPr lang="en-US" sz="1600" dirty="0" smtClean="0"/>
              <a:t>Five-point scan, 50 + 100 + 200 + 100 + 50 pb</a:t>
            </a:r>
            <a:r>
              <a:rPr lang="en-US" sz="1600" baseline="30000" dirty="0" smtClean="0"/>
              <a:t>-1</a:t>
            </a:r>
          </a:p>
          <a:p>
            <a:pPr lvl="3"/>
            <a:r>
              <a:rPr lang="en-US" sz="1600" dirty="0" smtClean="0"/>
              <a:t>Precision from </a:t>
            </a:r>
            <a:r>
              <a:rPr lang="en-US" sz="1600" dirty="0" err="1" smtClean="0"/>
              <a:t>H</a:t>
            </a:r>
            <a:r>
              <a:rPr lang="en-US" sz="1600" dirty="0" err="1"/>
              <a:t>→</a:t>
            </a:r>
            <a:r>
              <a:rPr lang="en-US" sz="1600" dirty="0" err="1" smtClean="0"/>
              <a:t>bb</a:t>
            </a:r>
            <a:r>
              <a:rPr lang="en-US" sz="1600" dirty="0" smtClean="0"/>
              <a:t> and WW : </a:t>
            </a:r>
          </a:p>
          <a:p>
            <a:pPr lvl="2"/>
            <a:endParaRPr lang="en-US" sz="1600" dirty="0" smtClean="0"/>
          </a:p>
        </p:txBody>
      </p:sp>
      <p:sp>
        <p:nvSpPr>
          <p:cNvPr id="4" name="Date Placeholder 3"/>
          <p:cNvSpPr>
            <a:spLocks noGrp="1"/>
          </p:cNvSpPr>
          <p:nvPr>
            <p:ph type="dt" sz="half" idx="10"/>
          </p:nvPr>
        </p:nvSpPr>
        <p:spPr/>
        <p:txBody>
          <a:bodyPr/>
          <a:lstStyle/>
          <a:p>
            <a:pPr>
              <a:defRPr/>
            </a:pPr>
            <a:r>
              <a:rPr lang="en-US" altLang="en-US">
                <a:solidFill>
                  <a:srgbClr val="000000"/>
                </a:solidFill>
              </a:rPr>
              <a:t>14 Nov 2012</a:t>
            </a:r>
          </a:p>
        </p:txBody>
      </p:sp>
      <p:sp>
        <p:nvSpPr>
          <p:cNvPr id="5" name="Footer Placeholder 4"/>
          <p:cNvSpPr>
            <a:spLocks noGrp="1"/>
          </p:cNvSpPr>
          <p:nvPr>
            <p:ph type="ftr" sz="quarter" idx="11"/>
          </p:nvPr>
        </p:nvSpPr>
        <p:spPr/>
        <p:txBody>
          <a:bodyPr/>
          <a:lstStyle/>
          <a:p>
            <a:pPr>
              <a:defRPr/>
            </a:pPr>
            <a:r>
              <a:rPr lang="en-US" altLang="en-US">
                <a:solidFill>
                  <a:srgbClr val="000000"/>
                </a:solidFill>
              </a:rPr>
              <a:t>HF2012 : Higgs beyond LHC (Experiments)</a:t>
            </a:r>
          </a:p>
        </p:txBody>
      </p:sp>
      <p:sp>
        <p:nvSpPr>
          <p:cNvPr id="6" name="Slide Number Placeholder 5"/>
          <p:cNvSpPr>
            <a:spLocks noGrp="1"/>
          </p:cNvSpPr>
          <p:nvPr>
            <p:ph type="sldNum" sz="quarter" idx="12"/>
          </p:nvPr>
        </p:nvSpPr>
        <p:spPr/>
        <p:txBody>
          <a:bodyPr/>
          <a:lstStyle/>
          <a:p>
            <a:pPr>
              <a:defRPr/>
            </a:pPr>
            <a:fld id="{58F37CEC-7426-473D-BB9A-C0489BA294D7}" type="slidenum">
              <a:rPr lang="en-US" altLang="en-US" smtClean="0">
                <a:solidFill>
                  <a:srgbClr val="000000"/>
                </a:solidFill>
              </a:rPr>
              <a:pPr>
                <a:defRPr/>
              </a:pPr>
              <a:t>47</a:t>
            </a:fld>
            <a:endParaRPr lang="en-US" altLang="en-US" dirty="0">
              <a:solidFill>
                <a:srgbClr val="000000"/>
              </a:solidFill>
            </a:endParaRPr>
          </a:p>
        </p:txBody>
      </p:sp>
      <p:pic>
        <p:nvPicPr>
          <p:cNvPr id="9" name="Picture 8" descr="mumuCros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974" y="2249214"/>
            <a:ext cx="3088037" cy="2094186"/>
          </a:xfrm>
          <a:prstGeom prst="rect">
            <a:avLst/>
          </a:prstGeom>
        </p:spPr>
      </p:pic>
      <p:graphicFrame>
        <p:nvGraphicFramePr>
          <p:cNvPr id="10" name="Object 22"/>
          <p:cNvGraphicFramePr>
            <a:graphicFrameLocks noChangeAspect="1"/>
          </p:cNvGraphicFramePr>
          <p:nvPr>
            <p:extLst>
              <p:ext uri="{D42A27DB-BD31-4B8C-83A1-F6EECF244321}">
                <p14:modId xmlns:p14="http://schemas.microsoft.com/office/powerpoint/2010/main" val="2966481466"/>
              </p:ext>
            </p:extLst>
          </p:nvPr>
        </p:nvGraphicFramePr>
        <p:xfrm>
          <a:off x="609601" y="1600203"/>
          <a:ext cx="3073400" cy="311877"/>
        </p:xfrm>
        <a:graphic>
          <a:graphicData uri="http://schemas.openxmlformats.org/presentationml/2006/ole">
            <mc:AlternateContent xmlns:mc="http://schemas.openxmlformats.org/markup-compatibility/2006">
              <mc:Choice xmlns:v="urn:schemas-microsoft-com:vml" Requires="v">
                <p:oleObj spid="_x0000_s232458" name="Equation" r:id="rId4" imgW="2387600" imgH="228600" progId="Equation.3">
                  <p:embed/>
                </p:oleObj>
              </mc:Choice>
              <mc:Fallback>
                <p:oleObj name="Equation" r:id="rId4" imgW="2387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1" y="1600203"/>
                        <a:ext cx="3073400" cy="311877"/>
                      </a:xfrm>
                      <a:prstGeom prst="rect">
                        <a:avLst/>
                      </a:prstGeom>
                      <a:solidFill>
                        <a:srgbClr val="FFF6E9"/>
                      </a:solidFill>
                    </p:spPr>
                  </p:pic>
                </p:oleObj>
              </mc:Fallback>
            </mc:AlternateContent>
          </a:graphicData>
        </a:graphic>
      </p:graphicFrame>
      <p:sp>
        <p:nvSpPr>
          <p:cNvPr id="11" name="Oval 10"/>
          <p:cNvSpPr/>
          <p:nvPr/>
        </p:nvSpPr>
        <p:spPr bwMode="auto">
          <a:xfrm>
            <a:off x="8610600" y="4038600"/>
            <a:ext cx="457200" cy="228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1" lang="en-US" sz="2400" b="0" smtClean="0">
              <a:solidFill>
                <a:srgbClr val="000000"/>
              </a:solidFill>
              <a:latin typeface="Arial" charset="0"/>
            </a:endParaRPr>
          </a:p>
        </p:txBody>
      </p:sp>
      <p:cxnSp>
        <p:nvCxnSpPr>
          <p:cNvPr id="13" name="Curved Connector 12"/>
          <p:cNvCxnSpPr/>
          <p:nvPr/>
        </p:nvCxnSpPr>
        <p:spPr bwMode="auto">
          <a:xfrm>
            <a:off x="6172200" y="1752600"/>
            <a:ext cx="1295400" cy="1143000"/>
          </a:xfrm>
          <a:prstGeom prst="curvedConnector3">
            <a:avLst/>
          </a:prstGeom>
          <a:solidFill>
            <a:schemeClr val="accent1"/>
          </a:solidFill>
          <a:ln w="9525" cap="flat" cmpd="sng" algn="ctr">
            <a:solidFill>
              <a:schemeClr val="tx1"/>
            </a:solidFill>
            <a:prstDash val="solid"/>
            <a:round/>
            <a:headEnd type="none" w="med" len="med"/>
            <a:tailEnd type="arrow"/>
          </a:ln>
          <a:effectLst/>
        </p:spPr>
      </p:cxnSp>
      <p:pic>
        <p:nvPicPr>
          <p:cNvPr id="15" name="Picture 23" descr="J:\Public\GDR\mmtohtobb.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9340" y="1371603"/>
            <a:ext cx="1438860" cy="100171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urved Connector 16"/>
          <p:cNvCxnSpPr/>
          <p:nvPr/>
        </p:nvCxnSpPr>
        <p:spPr bwMode="auto">
          <a:xfrm>
            <a:off x="6055962" y="3200400"/>
            <a:ext cx="1411638" cy="533400"/>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7086600" y="4343400"/>
            <a:ext cx="99060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2" name="TextBox 21"/>
          <p:cNvSpPr txBox="1"/>
          <p:nvPr/>
        </p:nvSpPr>
        <p:spPr>
          <a:xfrm>
            <a:off x="7102022" y="4419600"/>
            <a:ext cx="978153" cy="261610"/>
          </a:xfrm>
          <a:prstGeom prst="rect">
            <a:avLst/>
          </a:prstGeom>
          <a:noFill/>
        </p:spPr>
        <p:txBody>
          <a:bodyPr wrap="none" rtlCol="0">
            <a:spAutoFit/>
          </a:bodyPr>
          <a:lstStyle/>
          <a:p>
            <a:r>
              <a:rPr kumimoji="1" lang="en-US" sz="1100" b="0" dirty="0">
                <a:solidFill>
                  <a:srgbClr val="000000"/>
                </a:solidFill>
                <a:latin typeface="Symbol" charset="2"/>
                <a:cs typeface="Symbol" charset="2"/>
              </a:rPr>
              <a:t>s</a:t>
            </a:r>
            <a:r>
              <a:rPr kumimoji="1" lang="en-US" sz="1100" b="0" dirty="0" smtClean="0">
                <a:solidFill>
                  <a:srgbClr val="000000"/>
                </a:solidFill>
                <a:latin typeface="Arial" charset="0"/>
              </a:rPr>
              <a:t>(</a:t>
            </a:r>
            <a:r>
              <a:rPr kumimoji="1" lang="en-US" sz="1100" b="0" dirty="0" err="1" smtClean="0">
                <a:solidFill>
                  <a:srgbClr val="000000"/>
                </a:solidFill>
                <a:latin typeface="Arial" charset="0"/>
              </a:rPr>
              <a:t>m</a:t>
            </a:r>
            <a:r>
              <a:rPr kumimoji="1" lang="en-US" sz="1100" b="0" baseline="-25000" dirty="0" err="1" smtClean="0">
                <a:solidFill>
                  <a:srgbClr val="000000"/>
                </a:solidFill>
                <a:latin typeface="Arial" charset="0"/>
              </a:rPr>
              <a:t>H</a:t>
            </a:r>
            <a:r>
              <a:rPr kumimoji="1" lang="en-US" sz="1100" b="0" dirty="0" smtClean="0">
                <a:solidFill>
                  <a:srgbClr val="000000"/>
                </a:solidFill>
                <a:latin typeface="Arial" charset="0"/>
              </a:rPr>
              <a:t>), TLEP</a:t>
            </a:r>
            <a:endParaRPr kumimoji="1" lang="en-US" sz="1100" b="0" dirty="0">
              <a:solidFill>
                <a:srgbClr val="000000"/>
              </a:solidFill>
              <a:latin typeface="Arial" charset="0"/>
            </a:endParaRPr>
          </a:p>
        </p:txBody>
      </p:sp>
      <p:sp>
        <p:nvSpPr>
          <p:cNvPr id="23" name="Text Box 25"/>
          <p:cNvSpPr txBox="1">
            <a:spLocks noChangeArrowheads="1"/>
          </p:cNvSpPr>
          <p:nvPr/>
        </p:nvSpPr>
        <p:spPr bwMode="auto">
          <a:xfrm>
            <a:off x="8305812" y="1295400"/>
            <a:ext cx="53732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kumimoji="1" lang="en-US" sz="900" b="0" dirty="0">
                <a:solidFill>
                  <a:srgbClr val="FF0000"/>
                </a:solidFill>
                <a:effectLst>
                  <a:outerShdw blurRad="38100" dist="38100" dir="2700000" algn="tl">
                    <a:srgbClr val="DDDDDD"/>
                  </a:outerShdw>
                </a:effectLst>
                <a:latin typeface="Arial" charset="0"/>
              </a:rPr>
              <a:t>, </a:t>
            </a:r>
            <a:r>
              <a:rPr kumimoji="1" lang="en-US" sz="900" b="0" dirty="0" smtClean="0">
                <a:solidFill>
                  <a:srgbClr val="FF0000"/>
                </a:solidFill>
                <a:effectLst>
                  <a:outerShdw blurRad="38100" dist="38100" dir="2700000" algn="tl">
                    <a:srgbClr val="DDDDDD"/>
                  </a:outerShdw>
                </a:effectLst>
                <a:latin typeface="Arial" charset="0"/>
              </a:rPr>
              <a:t>W, …</a:t>
            </a:r>
            <a:endParaRPr kumimoji="1" lang="en-US" sz="900" b="0" dirty="0">
              <a:solidFill>
                <a:srgbClr val="FF0000"/>
              </a:solidFill>
              <a:effectLst>
                <a:outerShdw blurRad="38100" dist="38100" dir="2700000" algn="tl">
                  <a:srgbClr val="DDDDDD"/>
                </a:outerShdw>
              </a:effectLst>
              <a:latin typeface="Arial" charset="0"/>
            </a:endParaRPr>
          </a:p>
        </p:txBody>
      </p:sp>
      <p:sp>
        <p:nvSpPr>
          <p:cNvPr id="25" name="Text Box 25"/>
          <p:cNvSpPr txBox="1">
            <a:spLocks noChangeArrowheads="1"/>
          </p:cNvSpPr>
          <p:nvPr/>
        </p:nvSpPr>
        <p:spPr bwMode="auto">
          <a:xfrm>
            <a:off x="8305801" y="2146756"/>
            <a:ext cx="4932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kumimoji="1" lang="en-US" sz="1200" b="0" baseline="-25000" dirty="0">
                <a:solidFill>
                  <a:srgbClr val="FF0000"/>
                </a:solidFill>
                <a:effectLst>
                  <a:outerShdw blurRad="38100" dist="38100" dir="2700000" algn="tl">
                    <a:srgbClr val="DDDDDD"/>
                  </a:outerShdw>
                </a:effectLst>
                <a:latin typeface="Arial" charset="0"/>
              </a:rPr>
              <a:t>, </a:t>
            </a:r>
            <a:r>
              <a:rPr kumimoji="1" lang="en-US" sz="1200" b="0" baseline="-25000" dirty="0" smtClean="0">
                <a:solidFill>
                  <a:srgbClr val="FF0000"/>
                </a:solidFill>
                <a:effectLst>
                  <a:outerShdw blurRad="38100" dist="38100" dir="2700000" algn="tl">
                    <a:srgbClr val="DDDDDD"/>
                  </a:outerShdw>
                </a:effectLst>
                <a:latin typeface="Arial" charset="0"/>
              </a:rPr>
              <a:t>W, …</a:t>
            </a:r>
            <a:endParaRPr kumimoji="1" lang="en-US" sz="1200" b="0" baseline="-25000" dirty="0">
              <a:solidFill>
                <a:srgbClr val="FF0000"/>
              </a:solidFill>
              <a:effectLst>
                <a:outerShdw blurRad="38100" dist="38100" dir="2700000" algn="tl">
                  <a:srgbClr val="DDDDDD"/>
                </a:outerShdw>
              </a:effectLst>
              <a:latin typeface="Arial" charset="0"/>
            </a:endParaRPr>
          </a:p>
        </p:txBody>
      </p:sp>
      <p:pic>
        <p:nvPicPr>
          <p:cNvPr id="28" name="Picture 27" descr="mmbb.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1600" y="4800624"/>
            <a:ext cx="2036264" cy="1846995"/>
          </a:xfrm>
          <a:prstGeom prst="rect">
            <a:avLst/>
          </a:prstGeom>
        </p:spPr>
      </p:pic>
      <p:pic>
        <p:nvPicPr>
          <p:cNvPr id="29" name="Picture 28" descr="mmW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0902" y="4800600"/>
            <a:ext cx="1983098" cy="1851560"/>
          </a:xfrm>
          <a:prstGeom prst="rect">
            <a:avLst/>
          </a:prstGeom>
        </p:spPr>
      </p:pic>
      <p:sp>
        <p:nvSpPr>
          <p:cNvPr id="30" name="Oval 29"/>
          <p:cNvSpPr/>
          <p:nvPr/>
        </p:nvSpPr>
        <p:spPr bwMode="auto">
          <a:xfrm>
            <a:off x="5638800" y="6096000"/>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1" lang="en-US" sz="2400" b="0" smtClean="0">
              <a:solidFill>
                <a:srgbClr val="000000"/>
              </a:solidFill>
              <a:latin typeface="Arial" charset="0"/>
            </a:endParaRPr>
          </a:p>
        </p:txBody>
      </p:sp>
      <p:sp>
        <p:nvSpPr>
          <p:cNvPr id="31" name="Oval 30"/>
          <p:cNvSpPr/>
          <p:nvPr/>
        </p:nvSpPr>
        <p:spPr bwMode="auto">
          <a:xfrm>
            <a:off x="7086600" y="6096000"/>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1" lang="en-US" sz="2400" b="0" smtClean="0">
              <a:solidFill>
                <a:srgbClr val="000000"/>
              </a:solidFill>
              <a:latin typeface="Arial" charset="0"/>
            </a:endParaRPr>
          </a:p>
        </p:txBody>
      </p:sp>
      <p:sp>
        <p:nvSpPr>
          <p:cNvPr id="32" name="Oval 31"/>
          <p:cNvSpPr/>
          <p:nvPr/>
        </p:nvSpPr>
        <p:spPr bwMode="auto">
          <a:xfrm>
            <a:off x="6248400" y="5486400"/>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1" lang="en-US" sz="2400" b="0" smtClean="0">
              <a:solidFill>
                <a:srgbClr val="000000"/>
              </a:solidFill>
              <a:latin typeface="Arial" charset="0"/>
            </a:endParaRPr>
          </a:p>
        </p:txBody>
      </p:sp>
      <p:sp>
        <p:nvSpPr>
          <p:cNvPr id="33" name="Oval 32"/>
          <p:cNvSpPr/>
          <p:nvPr/>
        </p:nvSpPr>
        <p:spPr bwMode="auto">
          <a:xfrm>
            <a:off x="6477000" y="5562600"/>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1" lang="en-US" sz="2400" b="0" smtClean="0">
              <a:solidFill>
                <a:srgbClr val="000000"/>
              </a:solidFill>
              <a:latin typeface="Arial" charset="0"/>
            </a:endParaRPr>
          </a:p>
        </p:txBody>
      </p:sp>
      <p:sp>
        <p:nvSpPr>
          <p:cNvPr id="34" name="Oval 33"/>
          <p:cNvSpPr/>
          <p:nvPr/>
        </p:nvSpPr>
        <p:spPr bwMode="auto">
          <a:xfrm>
            <a:off x="6324600" y="4876800"/>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1" lang="en-US" sz="2400" b="0" smtClean="0">
              <a:solidFill>
                <a:srgbClr val="000000"/>
              </a:solidFill>
              <a:latin typeface="Arial" charset="0"/>
            </a:endParaRPr>
          </a:p>
        </p:txBody>
      </p:sp>
      <p:graphicFrame>
        <p:nvGraphicFramePr>
          <p:cNvPr id="35" name="Table 34"/>
          <p:cNvGraphicFramePr>
            <a:graphicFrameLocks noGrp="1"/>
          </p:cNvGraphicFramePr>
          <p:nvPr>
            <p:extLst>
              <p:ext uri="{D42A27DB-BD31-4B8C-83A1-F6EECF244321}">
                <p14:modId xmlns:p14="http://schemas.microsoft.com/office/powerpoint/2010/main" val="1207065501"/>
              </p:ext>
            </p:extLst>
          </p:nvPr>
        </p:nvGraphicFramePr>
        <p:xfrm>
          <a:off x="1066800" y="5181600"/>
          <a:ext cx="3962400" cy="931104"/>
        </p:xfrm>
        <a:graphic>
          <a:graphicData uri="http://schemas.openxmlformats.org/drawingml/2006/table">
            <a:tbl>
              <a:tblPr firstRow="1" bandRow="1">
                <a:tableStyleId>{5C22544A-7EE6-4342-B048-85BDC9FD1C3A}</a:tableStyleId>
              </a:tblPr>
              <a:tblGrid>
                <a:gridCol w="914400"/>
                <a:gridCol w="1600200"/>
                <a:gridCol w="1447800"/>
              </a:tblGrid>
              <a:tr h="310368">
                <a:tc>
                  <a:txBody>
                    <a:bodyPr/>
                    <a:lstStyle/>
                    <a:p>
                      <a:pPr algn="ctr"/>
                      <a:r>
                        <a:rPr lang="en-US" sz="1400" b="1" dirty="0" err="1" smtClean="0">
                          <a:solidFill>
                            <a:srgbClr val="0000CC"/>
                          </a:solidFill>
                        </a:rPr>
                        <a:t>m</a:t>
                      </a:r>
                      <a:r>
                        <a:rPr lang="en-US" sz="1400" b="1" baseline="-25000" dirty="0" err="1" smtClean="0">
                          <a:solidFill>
                            <a:srgbClr val="0000CC"/>
                          </a:solidFill>
                        </a:rPr>
                        <a:t>H</a:t>
                      </a:r>
                      <a:endParaRPr lang="en-US" sz="1400" b="1" baseline="-25000" dirty="0">
                        <a:solidFill>
                          <a:srgbClr val="0000CC"/>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n-US" sz="1400" b="1" dirty="0" err="1" smtClean="0">
                          <a:solidFill>
                            <a:srgbClr val="0000CC"/>
                          </a:solidFill>
                          <a:latin typeface="Symbol" charset="2"/>
                          <a:cs typeface="Symbol" charset="2"/>
                        </a:rPr>
                        <a:t>s</a:t>
                      </a:r>
                      <a:r>
                        <a:rPr lang="en-US" sz="1400" b="1" baseline="-25000" dirty="0" err="1" smtClean="0">
                          <a:solidFill>
                            <a:srgbClr val="0000CC"/>
                          </a:solidFill>
                        </a:rPr>
                        <a:t>Peak</a:t>
                      </a:r>
                      <a:endParaRPr lang="en-US" sz="1400" b="1" baseline="-25000" dirty="0">
                        <a:solidFill>
                          <a:srgbClr val="0000CC"/>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n-US" sz="1400" b="1" dirty="0" smtClean="0">
                          <a:solidFill>
                            <a:srgbClr val="0000CC"/>
                          </a:solidFill>
                          <a:latin typeface="Symbol" charset="2"/>
                          <a:cs typeface="Symbol" charset="2"/>
                        </a:rPr>
                        <a:t>G</a:t>
                      </a:r>
                      <a:r>
                        <a:rPr lang="en-US" sz="1400" b="1" baseline="-25000" dirty="0" smtClean="0">
                          <a:solidFill>
                            <a:srgbClr val="0000CC"/>
                          </a:solidFill>
                        </a:rPr>
                        <a:t>H</a:t>
                      </a:r>
                      <a:endParaRPr lang="en-US" sz="1400" b="1" baseline="-25000" dirty="0">
                        <a:solidFill>
                          <a:srgbClr val="0000CC"/>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103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0.1 MeV</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n-US" sz="1400" b="1" dirty="0" smtClean="0">
                          <a:solidFill>
                            <a:srgbClr val="009900"/>
                          </a:solidFill>
                        </a:rPr>
                        <a:t>0.6</a:t>
                      </a:r>
                      <a:r>
                        <a:rPr lang="en-US" sz="1400" b="1" baseline="0" dirty="0" smtClean="0">
                          <a:solidFill>
                            <a:srgbClr val="009900"/>
                          </a:solidFill>
                        </a:rPr>
                        <a:t> </a:t>
                      </a:r>
                      <a:r>
                        <a:rPr lang="en-US" sz="1400" b="1" baseline="0" dirty="0" err="1" smtClean="0">
                          <a:solidFill>
                            <a:srgbClr val="009900"/>
                          </a:solidFill>
                        </a:rPr>
                        <a:t>pb</a:t>
                      </a:r>
                      <a:endParaRPr lang="en-US" sz="1400" b="1" dirty="0">
                        <a:solidFill>
                          <a:srgbClr val="0099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n-US" sz="1400" b="1" dirty="0" smtClean="0">
                          <a:solidFill>
                            <a:srgbClr val="FF0000"/>
                          </a:solidFill>
                        </a:rPr>
                        <a:t>0.2</a:t>
                      </a:r>
                      <a:r>
                        <a:rPr lang="en-US" sz="1400" b="1" baseline="0" dirty="0" smtClean="0">
                          <a:solidFill>
                            <a:srgbClr val="FF0000"/>
                          </a:solidFill>
                        </a:rPr>
                        <a:t> MeV</a:t>
                      </a:r>
                      <a:endParaRPr lang="en-US" sz="1400" b="1"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103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10</a:t>
                      </a:r>
                      <a:r>
                        <a:rPr lang="en-US" sz="1400" b="1" baseline="30000" dirty="0" smtClean="0">
                          <a:solidFill>
                            <a:schemeClr val="tx1"/>
                          </a:solidFill>
                        </a:rPr>
                        <a:t>-6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solidFill>
                            <a:srgbClr val="009900"/>
                          </a:solidFill>
                        </a:rPr>
                        <a:t>2.5%</a:t>
                      </a:r>
                      <a:endParaRPr lang="en-US" sz="1400" b="1" dirty="0">
                        <a:solidFill>
                          <a:srgbClr val="0099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solidFill>
                            <a:srgbClr val="FF0000"/>
                          </a:solidFill>
                        </a:rPr>
                        <a:t>5%</a:t>
                      </a:r>
                      <a:endParaRPr lang="en-US" sz="1400" b="1"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 name="TextBox 35"/>
          <p:cNvSpPr txBox="1"/>
          <p:nvPr/>
        </p:nvSpPr>
        <p:spPr>
          <a:xfrm>
            <a:off x="8534401" y="4191024"/>
            <a:ext cx="372218" cy="307777"/>
          </a:xfrm>
          <a:prstGeom prst="rect">
            <a:avLst/>
          </a:prstGeom>
          <a:noFill/>
        </p:spPr>
        <p:txBody>
          <a:bodyPr wrap="none" rtlCol="0">
            <a:spAutoFit/>
          </a:bodyPr>
          <a:lstStyle/>
          <a:p>
            <a:r>
              <a:rPr kumimoji="1" lang="en-US" b="0" dirty="0" smtClean="0">
                <a:solidFill>
                  <a:srgbClr val="000000"/>
                </a:solidFill>
                <a:latin typeface="Arial" charset="0"/>
              </a:rPr>
              <a:t>√s</a:t>
            </a:r>
            <a:endParaRPr kumimoji="1" lang="en-US" b="0" dirty="0">
              <a:solidFill>
                <a:srgbClr val="000000"/>
              </a:solidFill>
              <a:latin typeface="Arial" charset="0"/>
            </a:endParaRPr>
          </a:p>
        </p:txBody>
      </p:sp>
      <p:sp>
        <p:nvSpPr>
          <p:cNvPr id="37" name="TextBox 36"/>
          <p:cNvSpPr txBox="1"/>
          <p:nvPr/>
        </p:nvSpPr>
        <p:spPr>
          <a:xfrm>
            <a:off x="6324601" y="2206847"/>
            <a:ext cx="660758" cy="307777"/>
          </a:xfrm>
          <a:prstGeom prst="rect">
            <a:avLst/>
          </a:prstGeom>
          <a:noFill/>
        </p:spPr>
        <p:txBody>
          <a:bodyPr wrap="none" rtlCol="0">
            <a:spAutoFit/>
          </a:bodyPr>
          <a:lstStyle/>
          <a:p>
            <a:r>
              <a:rPr kumimoji="1" lang="en-US" b="0" dirty="0" smtClean="0">
                <a:solidFill>
                  <a:srgbClr val="000000"/>
                </a:solidFill>
                <a:latin typeface="Symbol" charset="2"/>
                <a:cs typeface="Symbol" charset="2"/>
              </a:rPr>
              <a:t>s</a:t>
            </a:r>
            <a:r>
              <a:rPr kumimoji="1" lang="en-US" b="0" dirty="0" smtClean="0">
                <a:solidFill>
                  <a:srgbClr val="000000"/>
                </a:solidFill>
                <a:latin typeface="Arial" charset="0"/>
              </a:rPr>
              <a:t> (</a:t>
            </a:r>
            <a:r>
              <a:rPr kumimoji="1" lang="en-US" b="0" dirty="0" err="1" smtClean="0">
                <a:solidFill>
                  <a:srgbClr val="000000"/>
                </a:solidFill>
                <a:latin typeface="Arial" charset="0"/>
              </a:rPr>
              <a:t>pb</a:t>
            </a:r>
            <a:r>
              <a:rPr kumimoji="1" lang="en-US" b="0" dirty="0" smtClean="0">
                <a:solidFill>
                  <a:srgbClr val="000000"/>
                </a:solidFill>
                <a:latin typeface="Arial" charset="0"/>
              </a:rPr>
              <a:t>)</a:t>
            </a:r>
            <a:endParaRPr kumimoji="1" lang="en-US" b="0" dirty="0">
              <a:solidFill>
                <a:srgbClr val="000000"/>
              </a:solidFill>
              <a:latin typeface="Arial" charset="0"/>
            </a:endParaRPr>
          </a:p>
        </p:txBody>
      </p:sp>
      <p:sp>
        <p:nvSpPr>
          <p:cNvPr id="39" name="TextBox 38"/>
          <p:cNvSpPr txBox="1"/>
          <p:nvPr/>
        </p:nvSpPr>
        <p:spPr>
          <a:xfrm>
            <a:off x="8103277" y="914400"/>
            <a:ext cx="813043" cy="338554"/>
          </a:xfrm>
          <a:prstGeom prst="rect">
            <a:avLst/>
          </a:prstGeom>
          <a:solidFill>
            <a:srgbClr val="FFFFFF"/>
          </a:solidFill>
        </p:spPr>
        <p:txBody>
          <a:bodyPr wrap="none" rtlCol="0">
            <a:spAutoFit/>
          </a:bodyPr>
          <a:lstStyle/>
          <a:p>
            <a:r>
              <a:rPr kumimoji="1" lang="en-US" sz="1600" b="0" dirty="0" smtClean="0">
                <a:solidFill>
                  <a:srgbClr val="000000"/>
                </a:solidFill>
                <a:latin typeface="Arial" charset="0"/>
              </a:rPr>
              <a:t>[16,17]</a:t>
            </a:r>
            <a:endParaRPr kumimoji="1" lang="en-US" sz="1600" b="0" dirty="0">
              <a:solidFill>
                <a:srgbClr val="000000"/>
              </a:solidFill>
              <a:latin typeface="Arial" charset="0"/>
            </a:endParaRPr>
          </a:p>
        </p:txBody>
      </p:sp>
    </p:spTree>
    <p:extLst>
      <p:ext uri="{BB962C8B-B14F-4D97-AF65-F5344CB8AC3E}">
        <p14:creationId xmlns:p14="http://schemas.microsoft.com/office/powerpoint/2010/main" val="3740986471"/>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E6C92-8E15-49DD-BC9E-4A127443613D}" type="datetime1">
              <a:rPr lang="en-GB" smtClean="0">
                <a:solidFill>
                  <a:prstClr val="black">
                    <a:tint val="75000"/>
                  </a:prstClr>
                </a:solidFill>
              </a:rPr>
              <a:pPr/>
              <a:t>07/06/2018</a:t>
            </a:fld>
            <a:endParaRPr lang="fr-CH">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tint val="75000"/>
                  </a:prstClr>
                </a:solidFill>
              </a:rPr>
              <a:t>Alain </a:t>
            </a:r>
            <a:r>
              <a:rPr lang="en-GB" dirty="0" err="1" smtClean="0">
                <a:solidFill>
                  <a:prstClr val="black">
                    <a:tint val="75000"/>
                  </a:prstClr>
                </a:solidFill>
              </a:rPr>
              <a:t>Blondel</a:t>
            </a:r>
            <a:r>
              <a:rPr lang="en-GB" dirty="0" smtClean="0">
                <a:solidFill>
                  <a:prstClr val="black">
                    <a:tint val="75000"/>
                  </a:prstClr>
                </a:solidFill>
              </a:rPr>
              <a:t> The FCCs</a:t>
            </a:r>
            <a:endParaRPr lang="fr-CH"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28A6E5-1451-4611-9B85-9117163DB886}" type="slidenum">
              <a:rPr lang="fr-CH" smtClean="0">
                <a:solidFill>
                  <a:prstClr val="black">
                    <a:tint val="75000"/>
                  </a:prstClr>
                </a:solidFill>
              </a:rPr>
              <a:pPr/>
              <a:t>48</a:t>
            </a:fld>
            <a:endParaRPr lang="fr-CH" dirty="0">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663" y="801382"/>
            <a:ext cx="3991999" cy="259318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485964"/>
            <a:ext cx="5138136" cy="3224023"/>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59" y="3654402"/>
            <a:ext cx="6819900" cy="191135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02000" y="5576385"/>
            <a:ext cx="7674280" cy="400110"/>
          </a:xfrm>
          <a:prstGeom prst="rect">
            <a:avLst/>
          </a:prstGeom>
          <a:noFill/>
          <a:ln w="28575">
            <a:solidFill>
              <a:srgbClr val="FF0000"/>
            </a:solidFill>
          </a:ln>
        </p:spPr>
        <p:txBody>
          <a:bodyPr wrap="none" rtlCol="0">
            <a:spAutoFit/>
          </a:bodyPr>
          <a:lstStyle/>
          <a:p>
            <a:r>
              <a:rPr lang="fr-CH" sz="2000" dirty="0"/>
              <a:t>I</a:t>
            </a:r>
            <a:r>
              <a:rPr lang="fr-CH" sz="2000" dirty="0" smtClean="0"/>
              <a:t>t </a:t>
            </a:r>
            <a:r>
              <a:rPr lang="fr-CH" sz="2000" dirty="0" err="1" smtClean="0"/>
              <a:t>is</a:t>
            </a:r>
            <a:r>
              <a:rPr lang="fr-CH" sz="2000" dirty="0" smtClean="0"/>
              <a:t> important to </a:t>
            </a:r>
            <a:r>
              <a:rPr lang="fr-CH" sz="2000" dirty="0" err="1" smtClean="0"/>
              <a:t>remember</a:t>
            </a:r>
            <a:r>
              <a:rPr lang="fr-CH" sz="2000" dirty="0" smtClean="0"/>
              <a:t> </a:t>
            </a:r>
            <a:r>
              <a:rPr lang="fr-CH" sz="2000" dirty="0" err="1" smtClean="0"/>
              <a:t>than</a:t>
            </a:r>
            <a:r>
              <a:rPr lang="fr-CH" sz="2000" dirty="0" smtClean="0"/>
              <a:t> </a:t>
            </a:r>
            <a:r>
              <a:rPr lang="fr-CH" sz="2000" dirty="0" smtClean="0">
                <a:sym typeface="Symbol"/>
              </a:rPr>
              <a:t></a:t>
            </a:r>
            <a:r>
              <a:rPr lang="fr-CH" sz="2000" baseline="-25000" dirty="0" err="1" smtClean="0">
                <a:sym typeface="Symbol"/>
              </a:rPr>
              <a:t>tot</a:t>
            </a:r>
            <a:r>
              <a:rPr lang="fr-CH" sz="2000" baseline="-25000" dirty="0" smtClean="0">
                <a:sym typeface="Symbol"/>
              </a:rPr>
              <a:t>  </a:t>
            </a:r>
            <a:r>
              <a:rPr lang="fr-CH" sz="2000" dirty="0" smtClean="0">
                <a:sym typeface="Symbol"/>
              </a:rPr>
              <a:t>= (  </a:t>
            </a:r>
            <a:r>
              <a:rPr lang="fr-CH" sz="2000" baseline="-25000" dirty="0" smtClean="0">
                <a:sym typeface="Symbol"/>
              </a:rPr>
              <a:t>i</a:t>
            </a:r>
            <a:r>
              <a:rPr lang="fr-CH" sz="2000" baseline="30000" dirty="0" smtClean="0">
                <a:sym typeface="Symbol"/>
              </a:rPr>
              <a:t>2 </a:t>
            </a:r>
            <a:r>
              <a:rPr lang="fr-CH" sz="2000" dirty="0" smtClean="0">
                <a:sym typeface="Symbol"/>
              </a:rPr>
              <a:t> </a:t>
            </a:r>
            <a:r>
              <a:rPr lang="fr-CH" sz="2000" baseline="-25000" dirty="0" smtClean="0">
                <a:sym typeface="Symbol"/>
              </a:rPr>
              <a:t>i </a:t>
            </a:r>
            <a:r>
              <a:rPr lang="fr-CH" sz="2000" baseline="30000" dirty="0" smtClean="0">
                <a:sym typeface="Symbol"/>
              </a:rPr>
              <a:t>SM  </a:t>
            </a:r>
            <a:r>
              <a:rPr lang="fr-CH" sz="2000" dirty="0" smtClean="0">
                <a:sym typeface="Symbol"/>
              </a:rPr>
              <a:t>) +  </a:t>
            </a:r>
            <a:r>
              <a:rPr lang="fr-CH" sz="2000" baseline="-25000" dirty="0" err="1" smtClean="0">
                <a:sym typeface="Symbol"/>
              </a:rPr>
              <a:t>inv</a:t>
            </a:r>
            <a:r>
              <a:rPr lang="fr-CH" sz="2000" dirty="0" smtClean="0">
                <a:sym typeface="Symbol"/>
              </a:rPr>
              <a:t>  +  </a:t>
            </a:r>
            <a:r>
              <a:rPr lang="fr-CH" sz="2000" baseline="-25000" dirty="0" smtClean="0">
                <a:sym typeface="Symbol"/>
              </a:rPr>
              <a:t>exo</a:t>
            </a:r>
            <a:r>
              <a:rPr lang="fr-CH" sz="2000" dirty="0" smtClean="0">
                <a:sym typeface="Symbol"/>
              </a:rPr>
              <a:t>  </a:t>
            </a:r>
            <a:r>
              <a:rPr lang="fr-CH" sz="2000" baseline="30000" dirty="0" smtClean="0">
                <a:sym typeface="Symbol"/>
              </a:rPr>
              <a:t> </a:t>
            </a:r>
            <a:endParaRPr lang="en-GB" sz="2000" baseline="30000" dirty="0"/>
          </a:p>
        </p:txBody>
      </p:sp>
      <p:cxnSp>
        <p:nvCxnSpPr>
          <p:cNvPr id="9" name="Straight Connector 8"/>
          <p:cNvCxnSpPr/>
          <p:nvPr/>
        </p:nvCxnSpPr>
        <p:spPr>
          <a:xfrm flipH="1">
            <a:off x="7380312" y="2420888"/>
            <a:ext cx="360040"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9347185">
            <a:off x="6996301" y="4782983"/>
            <a:ext cx="6196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7596336" y="3707147"/>
            <a:ext cx="7200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0928" y="4474308"/>
            <a:ext cx="1495425" cy="11430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Straight Connector 14"/>
          <p:cNvCxnSpPr/>
          <p:nvPr/>
        </p:nvCxnSpPr>
        <p:spPr>
          <a:xfrm flipH="1">
            <a:off x="8100392" y="4869160"/>
            <a:ext cx="144016" cy="2738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892774" y="2361654"/>
            <a:ext cx="3078494" cy="923330"/>
          </a:xfrm>
          <a:prstGeom prst="rect">
            <a:avLst/>
          </a:prstGeom>
          <a:solidFill>
            <a:srgbClr val="FFC000"/>
          </a:solidFill>
        </p:spPr>
        <p:txBody>
          <a:bodyPr wrap="square">
            <a:spAutoFit/>
          </a:bodyPr>
          <a:lstStyle/>
          <a:p>
            <a:r>
              <a:rPr lang="fr-CH" sz="1800" dirty="0">
                <a:sym typeface="Symbol"/>
              </a:rPr>
              <a:t></a:t>
            </a:r>
            <a:r>
              <a:rPr lang="fr-CH" sz="1800" baseline="-25000" dirty="0" err="1">
                <a:sym typeface="Symbol"/>
              </a:rPr>
              <a:t>ij</a:t>
            </a:r>
            <a:r>
              <a:rPr lang="fr-CH" sz="1800" baseline="-25000" dirty="0">
                <a:sym typeface="Symbol"/>
              </a:rPr>
              <a:t>   </a:t>
            </a:r>
            <a:r>
              <a:rPr lang="fr-CH" sz="1800" dirty="0" smtClean="0">
                <a:sym typeface="Symbol"/>
              </a:rPr>
              <a:t> </a:t>
            </a:r>
            <a:r>
              <a:rPr lang="fr-CH" sz="1800" baseline="-25000" dirty="0" err="1" smtClean="0">
                <a:sym typeface="Symbol"/>
              </a:rPr>
              <a:t>i</a:t>
            </a:r>
            <a:r>
              <a:rPr lang="fr-CH" sz="1800" baseline="-25000" dirty="0" err="1" smtClean="0">
                <a:sym typeface="Wingdings" panose="05000000000000000000" pitchFamily="2" charset="2"/>
              </a:rPr>
              <a:t>Hj</a:t>
            </a:r>
            <a:r>
              <a:rPr lang="fr-CH" sz="1800" dirty="0" smtClean="0">
                <a:sym typeface="Symbol"/>
              </a:rPr>
              <a:t>  / (</a:t>
            </a:r>
            <a:r>
              <a:rPr lang="fr-CH" sz="1800" baseline="-25000" dirty="0" err="1">
                <a:sym typeface="Symbol"/>
              </a:rPr>
              <a:t>i</a:t>
            </a:r>
            <a:r>
              <a:rPr lang="fr-CH" sz="1800" baseline="-25000" dirty="0" err="1">
                <a:sym typeface="Wingdings" panose="05000000000000000000" pitchFamily="2" charset="2"/>
              </a:rPr>
              <a:t>Hj</a:t>
            </a:r>
            <a:r>
              <a:rPr lang="fr-CH" sz="1800" dirty="0">
                <a:sym typeface="Symbol"/>
              </a:rPr>
              <a:t> </a:t>
            </a:r>
            <a:r>
              <a:rPr lang="fr-CH" sz="1800" dirty="0" smtClean="0">
                <a:sym typeface="Symbol"/>
              </a:rPr>
              <a:t>)</a:t>
            </a:r>
            <a:r>
              <a:rPr lang="fr-CH" sz="1800" baseline="30000" dirty="0" smtClean="0">
                <a:sym typeface="Symbol"/>
              </a:rPr>
              <a:t>SM</a:t>
            </a:r>
            <a:endParaRPr lang="fr-CH" sz="1800" dirty="0" smtClean="0">
              <a:sym typeface="Symbol"/>
            </a:endParaRPr>
          </a:p>
          <a:p>
            <a:endParaRPr lang="fr-CH" sz="1800" dirty="0" smtClean="0">
              <a:sym typeface="Symbol"/>
            </a:endParaRPr>
          </a:p>
          <a:p>
            <a:r>
              <a:rPr lang="fr-CH" sz="1800" dirty="0" smtClean="0">
                <a:sym typeface="Symbol"/>
              </a:rPr>
              <a:t></a:t>
            </a:r>
            <a:r>
              <a:rPr lang="fr-CH" sz="1800" baseline="-25000" dirty="0" err="1">
                <a:sym typeface="Symbol"/>
              </a:rPr>
              <a:t>ij</a:t>
            </a:r>
            <a:r>
              <a:rPr lang="fr-CH" sz="1800" baseline="-25000" dirty="0">
                <a:sym typeface="Symbol"/>
              </a:rPr>
              <a:t> </a:t>
            </a:r>
            <a:r>
              <a:rPr lang="fr-CH" sz="1800" baseline="-25000" dirty="0" smtClean="0">
                <a:sym typeface="Symbol"/>
              </a:rPr>
              <a:t>  </a:t>
            </a:r>
            <a:r>
              <a:rPr lang="fr-CH" sz="1800" dirty="0" smtClean="0">
                <a:sym typeface="Symbol"/>
              </a:rPr>
              <a:t>= </a:t>
            </a:r>
            <a:r>
              <a:rPr lang="fr-CH" sz="1800" dirty="0">
                <a:sym typeface="Symbol"/>
              </a:rPr>
              <a:t></a:t>
            </a:r>
            <a:r>
              <a:rPr lang="fr-CH" sz="1800" baseline="-25000" dirty="0">
                <a:sym typeface="Symbol"/>
              </a:rPr>
              <a:t>i</a:t>
            </a:r>
            <a:r>
              <a:rPr lang="fr-CH" sz="1800" baseline="30000" dirty="0">
                <a:sym typeface="Symbol"/>
              </a:rPr>
              <a:t>2</a:t>
            </a:r>
            <a:r>
              <a:rPr lang="fr-CH" sz="1800" dirty="0">
                <a:sym typeface="Symbol"/>
              </a:rPr>
              <a:t> </a:t>
            </a:r>
            <a:r>
              <a:rPr lang="fr-CH" sz="1800" baseline="-25000" dirty="0">
                <a:sym typeface="Symbol"/>
              </a:rPr>
              <a:t>j</a:t>
            </a:r>
            <a:r>
              <a:rPr lang="fr-CH" sz="1800" baseline="30000" dirty="0">
                <a:sym typeface="Symbol"/>
              </a:rPr>
              <a:t>2</a:t>
            </a:r>
            <a:r>
              <a:rPr lang="fr-CH" sz="1800" dirty="0">
                <a:sym typeface="Symbol"/>
              </a:rPr>
              <a:t> . (</a:t>
            </a:r>
            <a:r>
              <a:rPr lang="fr-CH" sz="1800" baseline="-25000" dirty="0" err="1">
                <a:sym typeface="Symbol"/>
              </a:rPr>
              <a:t>tot</a:t>
            </a:r>
            <a:r>
              <a:rPr lang="fr-CH" sz="1800" baseline="-25000" dirty="0">
                <a:sym typeface="Symbol"/>
              </a:rPr>
              <a:t> </a:t>
            </a:r>
            <a:r>
              <a:rPr lang="fr-CH" sz="1800" baseline="30000" dirty="0">
                <a:sym typeface="Symbol"/>
              </a:rPr>
              <a:t>SM </a:t>
            </a:r>
            <a:r>
              <a:rPr lang="fr-CH" sz="1800" dirty="0">
                <a:sym typeface="Symbol"/>
              </a:rPr>
              <a:t>/</a:t>
            </a:r>
            <a:r>
              <a:rPr lang="fr-CH" sz="1800" dirty="0">
                <a:solidFill>
                  <a:prstClr val="black"/>
                </a:solidFill>
                <a:sym typeface="Symbol"/>
              </a:rPr>
              <a:t> </a:t>
            </a:r>
            <a:r>
              <a:rPr lang="fr-CH" sz="1800" baseline="-25000" dirty="0" err="1">
                <a:solidFill>
                  <a:prstClr val="black"/>
                </a:solidFill>
                <a:sym typeface="Symbol"/>
              </a:rPr>
              <a:t>tot</a:t>
            </a:r>
            <a:r>
              <a:rPr lang="fr-CH" sz="1800" baseline="-25000" dirty="0">
                <a:solidFill>
                  <a:prstClr val="black"/>
                </a:solidFill>
                <a:sym typeface="Symbol"/>
              </a:rPr>
              <a:t> </a:t>
            </a:r>
            <a:r>
              <a:rPr lang="fr-CH" sz="1800" dirty="0">
                <a:solidFill>
                  <a:prstClr val="black"/>
                </a:solidFill>
                <a:sym typeface="Symbol"/>
              </a:rPr>
              <a:t>) </a:t>
            </a:r>
          </a:p>
        </p:txBody>
      </p:sp>
      <p:sp>
        <p:nvSpPr>
          <p:cNvPr id="8" name="TextBox 7"/>
          <p:cNvSpPr txBox="1"/>
          <p:nvPr/>
        </p:nvSpPr>
        <p:spPr>
          <a:xfrm>
            <a:off x="3201239" y="76562"/>
            <a:ext cx="2823530" cy="400110"/>
          </a:xfrm>
          <a:prstGeom prst="rect">
            <a:avLst/>
          </a:prstGeom>
          <a:noFill/>
        </p:spPr>
        <p:txBody>
          <a:bodyPr wrap="none" rtlCol="0">
            <a:spAutoFit/>
          </a:bodyPr>
          <a:lstStyle/>
          <a:p>
            <a:r>
              <a:rPr lang="en-GB" sz="2000" b="1" dirty="0" smtClean="0">
                <a:sym typeface="Symbol"/>
              </a:rPr>
              <a:t>’s and ’s and couplings</a:t>
            </a:r>
            <a:endParaRPr lang="en-GB" sz="2000" b="1" dirty="0"/>
          </a:p>
        </p:txBody>
      </p:sp>
    </p:spTree>
    <p:extLst>
      <p:ext uri="{BB962C8B-B14F-4D97-AF65-F5344CB8AC3E}">
        <p14:creationId xmlns:p14="http://schemas.microsoft.com/office/powerpoint/2010/main" val="1336412090"/>
      </p:ext>
    </p:extLst>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91" y="28741"/>
            <a:ext cx="8767971" cy="675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411119"/>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8242" y="1114054"/>
            <a:ext cx="2662908" cy="646331"/>
          </a:xfrm>
          <a:prstGeom prst="rect">
            <a:avLst/>
          </a:prstGeom>
          <a:noFill/>
        </p:spPr>
        <p:txBody>
          <a:bodyPr wrap="none" rtlCol="0">
            <a:spAutoFit/>
          </a:bodyPr>
          <a:lstStyle/>
          <a:p>
            <a:r>
              <a:rPr lang="fr-CH" sz="3600" dirty="0">
                <a:latin typeface="+mn-lt"/>
              </a:rPr>
              <a:t>I</a:t>
            </a:r>
            <a:r>
              <a:rPr lang="fr-CH" sz="3600" dirty="0" smtClean="0">
                <a:latin typeface="+mn-lt"/>
              </a:rPr>
              <a:t>s </a:t>
            </a:r>
            <a:r>
              <a:rPr lang="fr-CH" sz="3600" dirty="0" err="1" smtClean="0">
                <a:latin typeface="+mn-lt"/>
              </a:rPr>
              <a:t>it</a:t>
            </a:r>
            <a:r>
              <a:rPr lang="fr-CH" sz="3600" dirty="0" smtClean="0">
                <a:latin typeface="+mn-lt"/>
              </a:rPr>
              <a:t> the end?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2" y="2060122"/>
            <a:ext cx="4077789" cy="394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48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8"/>
            <a:ext cx="9144000" cy="6533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B64A91C8-6097-40F3-ABD5-9C4EB70B606E}"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50</a:t>
            </a:fld>
            <a:endParaRPr lang="en-GB">
              <a:solidFill>
                <a:prstClr val="black">
                  <a:tint val="75000"/>
                </a:prstClr>
              </a:solidFill>
            </a:endParaRPr>
          </a:p>
        </p:txBody>
      </p:sp>
    </p:spTree>
    <p:extLst>
      <p:ext uri="{BB962C8B-B14F-4D97-AF65-F5344CB8AC3E}">
        <p14:creationId xmlns:p14="http://schemas.microsoft.com/office/powerpoint/2010/main" val="642099428"/>
      </p:ext>
    </p:extLst>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03" y="252690"/>
            <a:ext cx="8758769" cy="631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E30E404E-C35A-4201-8C09-A04023D989A6}"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51</a:t>
            </a:fld>
            <a:endParaRPr lang="en-GB">
              <a:solidFill>
                <a:prstClr val="black">
                  <a:tint val="75000"/>
                </a:prstClr>
              </a:solidFill>
            </a:endParaRPr>
          </a:p>
        </p:txBody>
      </p:sp>
    </p:spTree>
    <p:extLst>
      <p:ext uri="{BB962C8B-B14F-4D97-AF65-F5344CB8AC3E}">
        <p14:creationId xmlns:p14="http://schemas.microsoft.com/office/powerpoint/2010/main" val="3757051555"/>
      </p:ext>
    </p:extLst>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1330" y="180474"/>
            <a:ext cx="8710019" cy="627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F1F77C4B-678D-47A9-89DE-0A4F7C7B1709}"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52</a:t>
            </a:fld>
            <a:endParaRPr lang="en-GB">
              <a:solidFill>
                <a:prstClr val="black">
                  <a:tint val="75000"/>
                </a:prstClr>
              </a:solidFill>
            </a:endParaRPr>
          </a:p>
        </p:txBody>
      </p:sp>
    </p:spTree>
    <p:extLst>
      <p:ext uri="{BB962C8B-B14F-4D97-AF65-F5344CB8AC3E}">
        <p14:creationId xmlns:p14="http://schemas.microsoft.com/office/powerpoint/2010/main" val="2877044587"/>
      </p:ext>
    </p:extLst>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49" y="108312"/>
            <a:ext cx="9154849" cy="6633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FF0603CD-D2C1-4890-897F-5C416BCD1656}"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53</a:t>
            </a:fld>
            <a:endParaRPr lang="en-GB">
              <a:solidFill>
                <a:prstClr val="black">
                  <a:tint val="75000"/>
                </a:prstClr>
              </a:solidFill>
            </a:endParaRPr>
          </a:p>
        </p:txBody>
      </p:sp>
    </p:spTree>
    <p:extLst>
      <p:ext uri="{BB962C8B-B14F-4D97-AF65-F5344CB8AC3E}">
        <p14:creationId xmlns:p14="http://schemas.microsoft.com/office/powerpoint/2010/main" val="4188615765"/>
      </p:ext>
    </p:extLst>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54</a:t>
            </a:fld>
            <a:endParaRPr lang="en-GB">
              <a:solidFill>
                <a:prstClr val="black">
                  <a:tint val="75000"/>
                </a:prstClr>
              </a:solidFill>
            </a:endParaRPr>
          </a:p>
        </p:txBody>
      </p:sp>
      <p:pic>
        <p:nvPicPr>
          <p:cNvPr id="232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3" y="444524"/>
            <a:ext cx="8089900" cy="571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81100" y="6210300"/>
            <a:ext cx="6135398" cy="400110"/>
          </a:xfrm>
          <a:prstGeom prst="rect">
            <a:avLst/>
          </a:prstGeom>
          <a:solidFill>
            <a:schemeClr val="bg2"/>
          </a:solidFill>
        </p:spPr>
        <p:txBody>
          <a:bodyPr wrap="none" rtlCol="0">
            <a:spAutoFit/>
          </a:bodyPr>
          <a:lstStyle/>
          <a:p>
            <a:r>
              <a:rPr lang="fr-CH" sz="2000" dirty="0" smtClean="0">
                <a:latin typeface="+mn-lt"/>
              </a:rPr>
              <a:t>NB </a:t>
            </a:r>
            <a:r>
              <a:rPr lang="fr-CH" sz="2000" dirty="0" err="1" smtClean="0">
                <a:latin typeface="+mn-lt"/>
              </a:rPr>
              <a:t>these</a:t>
            </a:r>
            <a:r>
              <a:rPr lang="fr-CH" sz="2000" dirty="0" smtClean="0">
                <a:latin typeface="+mn-lt"/>
              </a:rPr>
              <a:t> are </a:t>
            </a:r>
            <a:r>
              <a:rPr lang="fr-CH" sz="2000" dirty="0" err="1" smtClean="0">
                <a:latin typeface="+mn-lt"/>
              </a:rPr>
              <a:t>similar</a:t>
            </a:r>
            <a:r>
              <a:rPr lang="fr-CH" sz="2000" dirty="0" smtClean="0">
                <a:latin typeface="+mn-lt"/>
              </a:rPr>
              <a:t> </a:t>
            </a:r>
            <a:r>
              <a:rPr lang="fr-CH" sz="2000" dirty="0" err="1" smtClean="0">
                <a:latin typeface="+mn-lt"/>
              </a:rPr>
              <a:t>precisions</a:t>
            </a:r>
            <a:r>
              <a:rPr lang="fr-CH" sz="2000" dirty="0" smtClean="0">
                <a:latin typeface="+mn-lt"/>
              </a:rPr>
              <a:t> as </a:t>
            </a:r>
            <a:r>
              <a:rPr lang="fr-CH" sz="2000" dirty="0" err="1" smtClean="0">
                <a:latin typeface="+mn-lt"/>
              </a:rPr>
              <a:t>obtained</a:t>
            </a:r>
            <a:r>
              <a:rPr lang="fr-CH" sz="2000" dirty="0" smtClean="0">
                <a:latin typeface="+mn-lt"/>
              </a:rPr>
              <a:t> </a:t>
            </a:r>
            <a:r>
              <a:rPr lang="fr-CH" sz="2000" dirty="0" err="1" smtClean="0">
                <a:latin typeface="+mn-lt"/>
              </a:rPr>
              <a:t>from</a:t>
            </a:r>
            <a:r>
              <a:rPr lang="fr-CH" sz="2000" dirty="0" smtClean="0">
                <a:latin typeface="+mn-lt"/>
              </a:rPr>
              <a:t> HL-LHC</a:t>
            </a:r>
            <a:endParaRPr lang="en-US" sz="2000" dirty="0" smtClean="0">
              <a:latin typeface="+mn-lt"/>
            </a:endParaRPr>
          </a:p>
        </p:txBody>
      </p:sp>
    </p:spTree>
    <p:extLst>
      <p:ext uri="{BB962C8B-B14F-4D97-AF65-F5344CB8AC3E}">
        <p14:creationId xmlns:p14="http://schemas.microsoft.com/office/powerpoint/2010/main" val="1665014862"/>
      </p:ext>
    </p:extLst>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55</a:t>
            </a:fld>
            <a:endParaRPr lang="en-GB">
              <a:solidFill>
                <a:prstClr val="black">
                  <a:tint val="75000"/>
                </a:prstClr>
              </a:solidFill>
            </a:endParaRPr>
          </a:p>
        </p:txBody>
      </p:sp>
      <p:pic>
        <p:nvPicPr>
          <p:cNvPr id="230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9" y="24"/>
            <a:ext cx="8046711" cy="6465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300530"/>
      </p:ext>
    </p:extLst>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025CAD-1B0E-4651-A26F-A76642DC624C}" type="datetime1">
              <a:rPr lang="fr-CH" smtClean="0"/>
              <a:t>07.06.2018</a:t>
            </a:fld>
            <a:endParaRPr lang="fr-CH"/>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EE4CBECB-E6B9-4CF2-ABF0-89C6B79D862F}" type="slidenum">
              <a:rPr lang="en-GB" b="0" smtClean="0">
                <a:solidFill>
                  <a:prstClr val="black">
                    <a:tint val="75000"/>
                  </a:prstClr>
                </a:solidFill>
                <a:latin typeface="Calibri"/>
              </a:rPr>
              <a:pPr eaLnBrk="1" fontAlgn="auto" hangingPunct="1">
                <a:spcBef>
                  <a:spcPts val="0"/>
                </a:spcBef>
                <a:spcAft>
                  <a:spcPts val="0"/>
                </a:spcAft>
              </a:pPr>
              <a:t>56</a:t>
            </a:fld>
            <a:endParaRPr lang="en-GB" b="0">
              <a:solidFill>
                <a:prstClr val="black">
                  <a:tint val="75000"/>
                </a:prstClr>
              </a:solidFill>
              <a:latin typeface="Calibri"/>
            </a:endParaRPr>
          </a:p>
        </p:txBody>
      </p:sp>
      <p:pic>
        <p:nvPicPr>
          <p:cNvPr id="231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14300"/>
            <a:ext cx="8267700" cy="631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4300" y="5791224"/>
            <a:ext cx="9070753" cy="923330"/>
          </a:xfrm>
          <a:prstGeom prst="rect">
            <a:avLst/>
          </a:prstGeom>
          <a:solidFill>
            <a:srgbClr val="FFC000"/>
          </a:solidFill>
        </p:spPr>
        <p:txBody>
          <a:bodyPr wrap="none" rtlCol="0">
            <a:spAutoFit/>
          </a:bodyPr>
          <a:lstStyle/>
          <a:p>
            <a:r>
              <a:rPr lang="fr-CH" sz="1800" dirty="0" smtClean="0">
                <a:latin typeface="+mn-lt"/>
              </a:rPr>
              <a:t>HIGGS SELF COULING VERY DIFFICULT TO MEASURE PRECISELY AT LINEAR COLLIDERS</a:t>
            </a:r>
          </a:p>
          <a:p>
            <a:r>
              <a:rPr lang="fr-CH" sz="1800" dirty="0" smtClean="0">
                <a:latin typeface="+mn-lt"/>
              </a:rPr>
              <a:t>30% </a:t>
            </a:r>
            <a:r>
              <a:rPr lang="fr-CH" sz="1800" dirty="0" err="1" smtClean="0">
                <a:latin typeface="+mn-lt"/>
              </a:rPr>
              <a:t>precision</a:t>
            </a:r>
            <a:r>
              <a:rPr lang="fr-CH" sz="1800" dirty="0" smtClean="0">
                <a:latin typeface="+mn-lt"/>
              </a:rPr>
              <a:t> </a:t>
            </a:r>
            <a:r>
              <a:rPr lang="fr-CH" sz="1800" dirty="0" err="1" smtClean="0">
                <a:latin typeface="+mn-lt"/>
              </a:rPr>
              <a:t>after</a:t>
            </a:r>
            <a:r>
              <a:rPr lang="fr-CH" sz="1800" dirty="0" smtClean="0">
                <a:latin typeface="+mn-lt"/>
              </a:rPr>
              <a:t> 20 </a:t>
            </a:r>
            <a:r>
              <a:rPr lang="fr-CH" sz="1800" dirty="0" err="1" smtClean="0">
                <a:latin typeface="+mn-lt"/>
              </a:rPr>
              <a:t>years</a:t>
            </a:r>
            <a:endParaRPr lang="fr-CH" sz="1800" dirty="0">
              <a:latin typeface="+mn-lt"/>
            </a:endParaRPr>
          </a:p>
          <a:p>
            <a:r>
              <a:rPr lang="fr-CH" sz="1800" dirty="0" err="1" smtClean="0">
                <a:latin typeface="+mn-lt"/>
              </a:rPr>
              <a:t>needs</a:t>
            </a:r>
            <a:r>
              <a:rPr lang="fr-CH" sz="1800" dirty="0" smtClean="0">
                <a:latin typeface="+mn-lt"/>
              </a:rPr>
              <a:t> high </a:t>
            </a:r>
            <a:r>
              <a:rPr lang="fr-CH" sz="1800" dirty="0" err="1" smtClean="0">
                <a:latin typeface="+mn-lt"/>
              </a:rPr>
              <a:t>energy</a:t>
            </a:r>
            <a:r>
              <a:rPr lang="fr-CH" sz="1800" dirty="0" smtClean="0">
                <a:latin typeface="+mn-lt"/>
              </a:rPr>
              <a:t> (</a:t>
            </a:r>
            <a:r>
              <a:rPr lang="fr-CH" sz="1800" dirty="0" err="1" smtClean="0">
                <a:latin typeface="+mn-lt"/>
              </a:rPr>
              <a:t>another</a:t>
            </a:r>
            <a:r>
              <a:rPr lang="fr-CH" sz="1800" dirty="0" smtClean="0">
                <a:latin typeface="+mn-lt"/>
              </a:rPr>
              <a:t> 10-20 </a:t>
            </a:r>
            <a:r>
              <a:rPr lang="fr-CH" sz="1800" dirty="0" err="1" smtClean="0">
                <a:latin typeface="+mn-lt"/>
              </a:rPr>
              <a:t>years</a:t>
            </a:r>
            <a:r>
              <a:rPr lang="fr-CH" sz="1800" dirty="0" smtClean="0">
                <a:latin typeface="+mn-lt"/>
              </a:rPr>
              <a:t>) for 10% </a:t>
            </a:r>
            <a:r>
              <a:rPr lang="fr-CH" sz="1800" dirty="0" err="1" smtClean="0">
                <a:latin typeface="+mn-lt"/>
              </a:rPr>
              <a:t>precision</a:t>
            </a:r>
            <a:endParaRPr lang="en-US" sz="1800" dirty="0" smtClean="0">
              <a:latin typeface="+mn-lt"/>
            </a:endParaRPr>
          </a:p>
        </p:txBody>
      </p:sp>
      <p:pic>
        <p:nvPicPr>
          <p:cNvPr id="231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1" y="3552824"/>
            <a:ext cx="8630731" cy="2200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708491"/>
      </p:ext>
    </p:extLst>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C4F5B-38E7-4E53-9D9B-82394C04F301}"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57</a:t>
            </a:fld>
            <a:endParaRPr lang="en-GB">
              <a:solidFill>
                <a:prstClr val="black">
                  <a:tint val="75000"/>
                </a:prstClr>
              </a:solidFill>
            </a:endParaRPr>
          </a:p>
        </p:txBody>
      </p:sp>
      <p:sp>
        <p:nvSpPr>
          <p:cNvPr id="4" name="TextBox 3"/>
          <p:cNvSpPr txBox="1"/>
          <p:nvPr/>
        </p:nvSpPr>
        <p:spPr>
          <a:xfrm>
            <a:off x="177812" y="1346200"/>
            <a:ext cx="8546057" cy="4093428"/>
          </a:xfrm>
          <a:prstGeom prst="rect">
            <a:avLst/>
          </a:prstGeom>
          <a:noFill/>
        </p:spPr>
        <p:txBody>
          <a:bodyPr wrap="none" rtlCol="0">
            <a:spAutoFit/>
          </a:bodyPr>
          <a:lstStyle/>
          <a:p>
            <a:r>
              <a:rPr lang="fr-CH" sz="2000" dirty="0" err="1">
                <a:latin typeface="+mn-lt"/>
              </a:rPr>
              <a:t>M</a:t>
            </a:r>
            <a:r>
              <a:rPr lang="fr-CH" sz="2000" dirty="0" err="1" smtClean="0">
                <a:latin typeface="+mn-lt"/>
              </a:rPr>
              <a:t>easurements</a:t>
            </a:r>
            <a:r>
              <a:rPr lang="fr-CH" sz="2000" dirty="0" smtClean="0">
                <a:latin typeface="+mn-lt"/>
              </a:rPr>
              <a:t> of </a:t>
            </a:r>
            <a:r>
              <a:rPr lang="fr-CH" sz="2000" dirty="0" err="1" smtClean="0">
                <a:latin typeface="+mn-lt"/>
              </a:rPr>
              <a:t>most</a:t>
            </a:r>
            <a:r>
              <a:rPr lang="fr-CH" sz="2000" dirty="0" smtClean="0">
                <a:latin typeface="+mn-lt"/>
              </a:rPr>
              <a:t> of </a:t>
            </a:r>
            <a:r>
              <a:rPr lang="fr-CH" sz="2000" dirty="0" err="1" smtClean="0">
                <a:latin typeface="+mn-lt"/>
              </a:rPr>
              <a:t>Higgs</a:t>
            </a:r>
            <a:r>
              <a:rPr lang="fr-CH" sz="2000" dirty="0" smtClean="0">
                <a:latin typeface="+mn-lt"/>
              </a:rPr>
              <a:t> </a:t>
            </a:r>
            <a:r>
              <a:rPr lang="fr-CH" sz="2000" dirty="0" err="1" smtClean="0">
                <a:latin typeface="+mn-lt"/>
              </a:rPr>
              <a:t>physics</a:t>
            </a:r>
            <a:r>
              <a:rPr lang="fr-CH" sz="2000" dirty="0" smtClean="0">
                <a:latin typeface="+mn-lt"/>
              </a:rPr>
              <a:t> and </a:t>
            </a:r>
            <a:r>
              <a:rPr lang="fr-CH" sz="2000" dirty="0" err="1" smtClean="0">
                <a:latin typeface="+mn-lt"/>
              </a:rPr>
              <a:t>couplings</a:t>
            </a:r>
            <a:r>
              <a:rPr lang="fr-CH" sz="2000" dirty="0" smtClean="0">
                <a:latin typeface="+mn-lt"/>
              </a:rPr>
              <a:t>, CP violation etc.. </a:t>
            </a:r>
          </a:p>
          <a:p>
            <a:r>
              <a:rPr lang="fr-CH" sz="2000" dirty="0" smtClean="0">
                <a:latin typeface="+mn-lt"/>
              </a:rPr>
              <a:t>are best made </a:t>
            </a:r>
            <a:r>
              <a:rPr lang="fr-CH" sz="2000" dirty="0" err="1" smtClean="0">
                <a:latin typeface="+mn-lt"/>
              </a:rPr>
              <a:t>with</a:t>
            </a:r>
            <a:r>
              <a:rPr lang="fr-CH" sz="2000" dirty="0" smtClean="0">
                <a:latin typeface="+mn-lt"/>
              </a:rPr>
              <a:t> the ZH </a:t>
            </a:r>
            <a:r>
              <a:rPr lang="fr-CH" sz="2000" dirty="0" err="1" smtClean="0">
                <a:latin typeface="+mn-lt"/>
              </a:rPr>
              <a:t>process</a:t>
            </a:r>
            <a:r>
              <a:rPr lang="fr-CH" sz="2000" dirty="0" smtClean="0">
                <a:latin typeface="+mn-lt"/>
              </a:rPr>
              <a:t> at 240-350 </a:t>
            </a:r>
            <a:r>
              <a:rPr lang="fr-CH" sz="2000" dirty="0" err="1" smtClean="0">
                <a:latin typeface="+mn-lt"/>
              </a:rPr>
              <a:t>GeV</a:t>
            </a:r>
            <a:endParaRPr lang="fr-CH" sz="2000" dirty="0" smtClean="0">
              <a:latin typeface="+mn-lt"/>
            </a:endParaRPr>
          </a:p>
          <a:p>
            <a:endParaRPr lang="fr-CH" sz="2000" dirty="0">
              <a:latin typeface="+mn-lt"/>
            </a:endParaRPr>
          </a:p>
          <a:p>
            <a:r>
              <a:rPr lang="fr-CH" sz="2000" dirty="0" smtClean="0">
                <a:latin typeface="+mn-lt"/>
              </a:rPr>
              <a:t>Top quark and </a:t>
            </a:r>
            <a:r>
              <a:rPr lang="fr-CH" sz="2000" dirty="0" err="1" smtClean="0">
                <a:latin typeface="+mn-lt"/>
              </a:rPr>
              <a:t>Higgs</a:t>
            </a:r>
            <a:r>
              <a:rPr lang="fr-CH" sz="2000" dirty="0" smtClean="0">
                <a:latin typeface="+mn-lt"/>
              </a:rPr>
              <a:t> self </a:t>
            </a:r>
            <a:r>
              <a:rPr lang="fr-CH" sz="2000" dirty="0" err="1" smtClean="0">
                <a:latin typeface="+mn-lt"/>
              </a:rPr>
              <a:t>couplings</a:t>
            </a:r>
            <a:r>
              <a:rPr lang="fr-CH" sz="2000" dirty="0" smtClean="0">
                <a:latin typeface="+mn-lt"/>
              </a:rPr>
              <a:t> </a:t>
            </a:r>
            <a:r>
              <a:rPr lang="fr-CH" sz="2000" dirty="0" err="1" smtClean="0">
                <a:latin typeface="+mn-lt"/>
              </a:rPr>
              <a:t>can</a:t>
            </a:r>
            <a:r>
              <a:rPr lang="fr-CH" sz="2000" dirty="0" smtClean="0">
                <a:latin typeface="+mn-lt"/>
              </a:rPr>
              <a:t> </a:t>
            </a:r>
            <a:r>
              <a:rPr lang="fr-CH" sz="2000" dirty="0" err="1" smtClean="0">
                <a:latin typeface="+mn-lt"/>
              </a:rPr>
              <a:t>be</a:t>
            </a:r>
            <a:r>
              <a:rPr lang="fr-CH" sz="2000" dirty="0" smtClean="0">
                <a:latin typeface="+mn-lt"/>
              </a:rPr>
              <a:t> made </a:t>
            </a:r>
            <a:r>
              <a:rPr lang="fr-CH" sz="2000" dirty="0" err="1" smtClean="0">
                <a:latin typeface="+mn-lt"/>
              </a:rPr>
              <a:t>with</a:t>
            </a:r>
            <a:r>
              <a:rPr lang="fr-CH" sz="2000" dirty="0" smtClean="0">
                <a:latin typeface="+mn-lt"/>
              </a:rPr>
              <a:t> a </a:t>
            </a:r>
            <a:r>
              <a:rPr lang="fr-CH" sz="2000" dirty="0" err="1" smtClean="0">
                <a:latin typeface="+mn-lt"/>
              </a:rPr>
              <a:t>linear</a:t>
            </a:r>
            <a:r>
              <a:rPr lang="fr-CH" sz="2000" dirty="0" smtClean="0">
                <a:latin typeface="+mn-lt"/>
              </a:rPr>
              <a:t> </a:t>
            </a:r>
            <a:r>
              <a:rPr lang="fr-CH" sz="2000" dirty="0" err="1" smtClean="0">
                <a:latin typeface="+mn-lt"/>
              </a:rPr>
              <a:t>collider</a:t>
            </a:r>
            <a:r>
              <a:rPr lang="fr-CH" sz="2000" dirty="0" smtClean="0">
                <a:latin typeface="+mn-lt"/>
              </a:rPr>
              <a:t> of </a:t>
            </a:r>
            <a:r>
              <a:rPr lang="fr-CH" sz="2000" dirty="0" err="1" smtClean="0">
                <a:latin typeface="+mn-lt"/>
              </a:rPr>
              <a:t>energy</a:t>
            </a:r>
            <a:endParaRPr lang="fr-CH" sz="2000" dirty="0" smtClean="0">
              <a:latin typeface="+mn-lt"/>
            </a:endParaRPr>
          </a:p>
          <a:p>
            <a:r>
              <a:rPr lang="fr-CH" sz="2000" dirty="0" err="1" smtClean="0">
                <a:latin typeface="+mn-lt"/>
              </a:rPr>
              <a:t>above</a:t>
            </a:r>
            <a:r>
              <a:rPr lang="fr-CH" sz="2000" dirty="0" smtClean="0">
                <a:latin typeface="+mn-lt"/>
              </a:rPr>
              <a:t> 500 </a:t>
            </a:r>
            <a:r>
              <a:rPr lang="fr-CH" sz="2000" dirty="0" err="1" smtClean="0">
                <a:latin typeface="+mn-lt"/>
              </a:rPr>
              <a:t>GeV</a:t>
            </a:r>
            <a:r>
              <a:rPr lang="fr-CH" sz="2000" dirty="0" smtClean="0">
                <a:latin typeface="+mn-lt"/>
              </a:rPr>
              <a:t> (at least 550 </a:t>
            </a:r>
            <a:r>
              <a:rPr lang="fr-CH" sz="2000" dirty="0" err="1" smtClean="0">
                <a:latin typeface="+mn-lt"/>
              </a:rPr>
              <a:t>GeV</a:t>
            </a:r>
            <a:r>
              <a:rPr lang="fr-CH" sz="2000" dirty="0" smtClean="0">
                <a:latin typeface="+mn-lt"/>
              </a:rPr>
              <a:t> for </a:t>
            </a:r>
            <a:r>
              <a:rPr lang="fr-CH" sz="2000" dirty="0" err="1" smtClean="0">
                <a:latin typeface="+mn-lt"/>
              </a:rPr>
              <a:t>ttH</a:t>
            </a:r>
            <a:r>
              <a:rPr lang="fr-CH" sz="2000" dirty="0" smtClean="0">
                <a:latin typeface="+mn-lt"/>
              </a:rPr>
              <a:t>, at least 1 </a:t>
            </a:r>
            <a:r>
              <a:rPr lang="fr-CH" sz="2000" dirty="0" err="1">
                <a:latin typeface="+mn-lt"/>
              </a:rPr>
              <a:t>T</a:t>
            </a:r>
            <a:r>
              <a:rPr lang="fr-CH" sz="2000" dirty="0" err="1" smtClean="0">
                <a:latin typeface="+mn-lt"/>
              </a:rPr>
              <a:t>eV</a:t>
            </a:r>
            <a:r>
              <a:rPr lang="fr-CH" sz="2000" dirty="0" smtClean="0">
                <a:latin typeface="+mn-lt"/>
              </a:rPr>
              <a:t> </a:t>
            </a:r>
            <a:r>
              <a:rPr lang="fr-CH" sz="2000" dirty="0" smtClean="0">
                <a:latin typeface="+mn-lt"/>
              </a:rPr>
              <a:t>for HHH). </a:t>
            </a:r>
          </a:p>
          <a:p>
            <a:endParaRPr lang="fr-CH" sz="2000" dirty="0">
              <a:latin typeface="+mn-lt"/>
            </a:endParaRPr>
          </a:p>
          <a:p>
            <a:r>
              <a:rPr lang="fr-CH" sz="2000" dirty="0" err="1" smtClean="0">
                <a:latin typeface="+mn-lt"/>
              </a:rPr>
              <a:t>However</a:t>
            </a:r>
            <a:r>
              <a:rPr lang="fr-CH" sz="2000" dirty="0" smtClean="0">
                <a:latin typeface="+mn-lt"/>
              </a:rPr>
              <a:t> for </a:t>
            </a:r>
            <a:r>
              <a:rPr lang="fr-CH" sz="2000" dirty="0" err="1" smtClean="0">
                <a:latin typeface="+mn-lt"/>
              </a:rPr>
              <a:t>ttH</a:t>
            </a:r>
            <a:r>
              <a:rPr lang="fr-CH" sz="2000" dirty="0" smtClean="0">
                <a:latin typeface="+mn-lt"/>
              </a:rPr>
              <a:t> and HHH, </a:t>
            </a:r>
            <a:r>
              <a:rPr lang="fr-CH" sz="2000" dirty="0" err="1" smtClean="0">
                <a:latin typeface="+mn-lt"/>
              </a:rPr>
              <a:t>similar</a:t>
            </a:r>
            <a:r>
              <a:rPr lang="fr-CH" sz="2000" dirty="0" smtClean="0">
                <a:latin typeface="+mn-lt"/>
              </a:rPr>
              <a:t>  </a:t>
            </a:r>
            <a:r>
              <a:rPr lang="fr-CH" sz="2000" dirty="0" err="1" smtClean="0">
                <a:latin typeface="+mn-lt"/>
              </a:rPr>
              <a:t>precisions</a:t>
            </a:r>
            <a:r>
              <a:rPr lang="fr-CH" sz="2000" dirty="0" smtClean="0">
                <a:latin typeface="+mn-lt"/>
              </a:rPr>
              <a:t> </a:t>
            </a:r>
            <a:r>
              <a:rPr lang="fr-CH" sz="2000" dirty="0" err="1" smtClean="0">
                <a:latin typeface="+mn-lt"/>
              </a:rPr>
              <a:t>can</a:t>
            </a:r>
            <a:r>
              <a:rPr lang="fr-CH" sz="2000" dirty="0" smtClean="0">
                <a:latin typeface="+mn-lt"/>
              </a:rPr>
              <a:t> </a:t>
            </a:r>
            <a:r>
              <a:rPr lang="fr-CH" sz="2000" dirty="0" err="1" smtClean="0">
                <a:latin typeface="+mn-lt"/>
              </a:rPr>
              <a:t>be</a:t>
            </a:r>
            <a:r>
              <a:rPr lang="fr-CH" sz="2000" dirty="0" smtClean="0">
                <a:latin typeface="+mn-lt"/>
              </a:rPr>
              <a:t> </a:t>
            </a:r>
            <a:r>
              <a:rPr lang="fr-CH" sz="2000" dirty="0" err="1" smtClean="0">
                <a:latin typeface="+mn-lt"/>
              </a:rPr>
              <a:t>achieved</a:t>
            </a:r>
            <a:r>
              <a:rPr lang="fr-CH" sz="2000" dirty="0" smtClean="0">
                <a:latin typeface="+mn-lt"/>
              </a:rPr>
              <a:t> by </a:t>
            </a:r>
            <a:r>
              <a:rPr lang="fr-CH" sz="2000" dirty="0" err="1" smtClean="0">
                <a:latin typeface="+mn-lt"/>
              </a:rPr>
              <a:t>combining</a:t>
            </a:r>
            <a:endParaRPr lang="fr-CH" sz="2000" dirty="0" smtClean="0">
              <a:latin typeface="+mn-lt"/>
            </a:endParaRPr>
          </a:p>
          <a:p>
            <a:r>
              <a:rPr lang="fr-CH" sz="2000" dirty="0" smtClean="0">
                <a:latin typeface="+mn-lt"/>
              </a:rPr>
              <a:t>the HL-LHC </a:t>
            </a:r>
            <a:r>
              <a:rPr lang="fr-CH" sz="2000" dirty="0" err="1" smtClean="0">
                <a:latin typeface="+mn-lt"/>
              </a:rPr>
              <a:t>with</a:t>
            </a:r>
            <a:r>
              <a:rPr lang="fr-CH" sz="2000" dirty="0" smtClean="0">
                <a:latin typeface="+mn-lt"/>
              </a:rPr>
              <a:t> a 250-350 </a:t>
            </a:r>
            <a:r>
              <a:rPr lang="fr-CH" sz="2000" dirty="0" err="1" smtClean="0">
                <a:latin typeface="+mn-lt"/>
              </a:rPr>
              <a:t>GeV</a:t>
            </a:r>
            <a:r>
              <a:rPr lang="fr-CH" sz="2000" dirty="0" smtClean="0">
                <a:latin typeface="+mn-lt"/>
              </a:rPr>
              <a:t> </a:t>
            </a:r>
            <a:r>
              <a:rPr lang="fr-CH" sz="2000" dirty="0" err="1" smtClean="0">
                <a:latin typeface="+mn-lt"/>
              </a:rPr>
              <a:t>e+e</a:t>
            </a:r>
            <a:r>
              <a:rPr lang="fr-CH" sz="2000" dirty="0" smtClean="0">
                <a:latin typeface="+mn-lt"/>
              </a:rPr>
              <a:t>- machine. </a:t>
            </a:r>
          </a:p>
          <a:p>
            <a:endParaRPr lang="fr-CH" sz="2000" dirty="0">
              <a:latin typeface="+mn-lt"/>
            </a:endParaRPr>
          </a:p>
          <a:p>
            <a:r>
              <a:rPr lang="fr-CH" sz="2000" dirty="0" smtClean="0">
                <a:latin typeface="+mn-lt"/>
              </a:rPr>
              <a:t>And </a:t>
            </a:r>
            <a:r>
              <a:rPr lang="fr-CH" sz="2000" dirty="0" err="1" smtClean="0">
                <a:latin typeface="+mn-lt"/>
              </a:rPr>
              <a:t>what</a:t>
            </a:r>
            <a:r>
              <a:rPr lang="fr-CH" sz="2000" dirty="0" smtClean="0">
                <a:latin typeface="+mn-lt"/>
              </a:rPr>
              <a:t> about a </a:t>
            </a:r>
            <a:r>
              <a:rPr lang="fr-CH" sz="2000" dirty="0" err="1" smtClean="0">
                <a:latin typeface="+mn-lt"/>
              </a:rPr>
              <a:t>higher</a:t>
            </a:r>
            <a:r>
              <a:rPr lang="fr-CH" sz="2000" dirty="0" smtClean="0">
                <a:latin typeface="+mn-lt"/>
              </a:rPr>
              <a:t> </a:t>
            </a:r>
            <a:r>
              <a:rPr lang="fr-CH" sz="2000" dirty="0" err="1" smtClean="0">
                <a:latin typeface="+mn-lt"/>
              </a:rPr>
              <a:t>energy</a:t>
            </a:r>
            <a:r>
              <a:rPr lang="fr-CH" sz="2000" dirty="0" smtClean="0">
                <a:latin typeface="+mn-lt"/>
              </a:rPr>
              <a:t> pp </a:t>
            </a:r>
            <a:r>
              <a:rPr lang="fr-CH" sz="2000" dirty="0" err="1" smtClean="0">
                <a:latin typeface="+mn-lt"/>
              </a:rPr>
              <a:t>collider</a:t>
            </a:r>
            <a:r>
              <a:rPr lang="fr-CH" sz="2000" dirty="0" smtClean="0">
                <a:latin typeface="+mn-lt"/>
              </a:rPr>
              <a:t>? </a:t>
            </a:r>
          </a:p>
          <a:p>
            <a:endParaRPr lang="fr-CH" sz="2000" dirty="0" smtClean="0">
              <a:latin typeface="+mn-lt"/>
            </a:endParaRPr>
          </a:p>
          <a:p>
            <a:endParaRPr lang="fr-CH" sz="2000" dirty="0">
              <a:latin typeface="+mn-lt"/>
            </a:endParaRPr>
          </a:p>
          <a:p>
            <a:r>
              <a:rPr lang="fr-CH" sz="2000" dirty="0" smtClean="0">
                <a:latin typeface="+mn-lt"/>
              </a:rPr>
              <a:t> </a:t>
            </a:r>
          </a:p>
        </p:txBody>
      </p:sp>
    </p:spTree>
    <p:extLst>
      <p:ext uri="{BB962C8B-B14F-4D97-AF65-F5344CB8AC3E}">
        <p14:creationId xmlns:p14="http://schemas.microsoft.com/office/powerpoint/2010/main" val="3450502370"/>
      </p:ext>
    </p:extLst>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E6C92-8E15-49DD-BC9E-4A127443613D}" type="datetime1">
              <a:rPr lang="en-GB" smtClean="0">
                <a:solidFill>
                  <a:prstClr val="black">
                    <a:tint val="75000"/>
                  </a:prstClr>
                </a:solidFill>
              </a:rPr>
              <a:pPr/>
              <a:t>07/06/2018</a:t>
            </a:fld>
            <a:endParaRPr lang="fr-CH">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Alain Blondel The FCCs</a:t>
            </a:r>
            <a:endParaRPr lang="fr-CH">
              <a:solidFill>
                <a:prstClr val="black">
                  <a:tint val="75000"/>
                </a:prstClr>
              </a:solidFill>
            </a:endParaRPr>
          </a:p>
        </p:txBody>
      </p:sp>
      <p:sp>
        <p:nvSpPr>
          <p:cNvPr id="4" name="Slide Number Placeholder 3"/>
          <p:cNvSpPr>
            <a:spLocks noGrp="1"/>
          </p:cNvSpPr>
          <p:nvPr>
            <p:ph type="sldNum" sz="quarter" idx="12"/>
          </p:nvPr>
        </p:nvSpPr>
        <p:spPr/>
        <p:txBody>
          <a:bodyPr/>
          <a:lstStyle/>
          <a:p>
            <a:fld id="{FF28A6E5-1451-4611-9B85-9117163DB886}" type="slidenum">
              <a:rPr lang="fr-CH" smtClean="0">
                <a:solidFill>
                  <a:prstClr val="black">
                    <a:tint val="75000"/>
                  </a:prstClr>
                </a:solidFill>
              </a:rPr>
              <a:pPr/>
              <a:t>58</a:t>
            </a:fld>
            <a:endParaRPr lang="fr-CH">
              <a:solidFill>
                <a:prstClr val="black">
                  <a:tint val="75000"/>
                </a:prstClr>
              </a:solidFill>
            </a:endParaRPr>
          </a:p>
        </p:txBody>
      </p:sp>
      <p:sp>
        <p:nvSpPr>
          <p:cNvPr id="5" name="TextBox 4"/>
          <p:cNvSpPr txBox="1"/>
          <p:nvPr/>
        </p:nvSpPr>
        <p:spPr>
          <a:xfrm>
            <a:off x="3647431" y="2551845"/>
            <a:ext cx="1849161" cy="707886"/>
          </a:xfrm>
          <a:prstGeom prst="rect">
            <a:avLst/>
          </a:prstGeom>
          <a:solidFill>
            <a:srgbClr val="FFFF00"/>
          </a:solidFill>
        </p:spPr>
        <p:txBody>
          <a:bodyPr wrap="none" rtlCol="0">
            <a:spAutoFit/>
          </a:bodyPr>
          <a:lstStyle/>
          <a:p>
            <a:pPr eaLnBrk="1" fontAlgn="auto" hangingPunct="1">
              <a:spcBef>
                <a:spcPts val="0"/>
              </a:spcBef>
              <a:spcAft>
                <a:spcPts val="0"/>
              </a:spcAft>
            </a:pPr>
            <a:r>
              <a:rPr lang="fr-CH" sz="4000" dirty="0" smtClean="0">
                <a:solidFill>
                  <a:prstClr val="black"/>
                </a:solidFill>
                <a:latin typeface="Calibri"/>
              </a:rPr>
              <a:t>100 </a:t>
            </a:r>
            <a:r>
              <a:rPr lang="fr-CH" sz="4000" dirty="0" err="1" smtClean="0">
                <a:solidFill>
                  <a:prstClr val="black"/>
                </a:solidFill>
                <a:latin typeface="Calibri"/>
              </a:rPr>
              <a:t>TeV</a:t>
            </a:r>
            <a:endParaRPr lang="en-GB" sz="4000" dirty="0">
              <a:solidFill>
                <a:prstClr val="black"/>
              </a:solidFill>
              <a:latin typeface="Calibri"/>
            </a:endParaRPr>
          </a:p>
        </p:txBody>
      </p:sp>
    </p:spTree>
    <p:extLst>
      <p:ext uri="{BB962C8B-B14F-4D97-AF65-F5344CB8AC3E}">
        <p14:creationId xmlns:p14="http://schemas.microsoft.com/office/powerpoint/2010/main" val="4155363830"/>
      </p:ext>
    </p:extLst>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39863330"/>
              </p:ext>
            </p:extLst>
          </p:nvPr>
        </p:nvGraphicFramePr>
        <p:xfrm>
          <a:off x="107506" y="1034235"/>
          <a:ext cx="8967488" cy="5070943"/>
        </p:xfrm>
        <a:graphic>
          <a:graphicData uri="http://schemas.openxmlformats.org/drawingml/2006/table">
            <a:tbl>
              <a:tblPr firstRow="1" bandRow="1"/>
              <a:tblGrid>
                <a:gridCol w="3522942">
                  <a:extLst>
                    <a:ext uri="{9D8B030D-6E8A-4147-A177-3AD203B41FA5}">
                      <a16:colId xmlns:a16="http://schemas.microsoft.com/office/drawing/2014/main" xmlns="" val="20000"/>
                    </a:ext>
                  </a:extLst>
                </a:gridCol>
                <a:gridCol w="720602">
                  <a:extLst>
                    <a:ext uri="{9D8B030D-6E8A-4147-A177-3AD203B41FA5}">
                      <a16:colId xmlns:a16="http://schemas.microsoft.com/office/drawing/2014/main" xmlns="" val="20001"/>
                    </a:ext>
                  </a:extLst>
                </a:gridCol>
                <a:gridCol w="1681404">
                  <a:extLst>
                    <a:ext uri="{9D8B030D-6E8A-4147-A177-3AD203B41FA5}">
                      <a16:colId xmlns:a16="http://schemas.microsoft.com/office/drawing/2014/main" xmlns="" val="20002"/>
                    </a:ext>
                  </a:extLst>
                </a:gridCol>
                <a:gridCol w="1441203">
                  <a:extLst>
                    <a:ext uri="{9D8B030D-6E8A-4147-A177-3AD203B41FA5}">
                      <a16:colId xmlns:a16="http://schemas.microsoft.com/office/drawing/2014/main" xmlns="" val="20004"/>
                    </a:ext>
                  </a:extLst>
                </a:gridCol>
                <a:gridCol w="1601337">
                  <a:extLst>
                    <a:ext uri="{9D8B030D-6E8A-4147-A177-3AD203B41FA5}">
                      <a16:colId xmlns:a16="http://schemas.microsoft.com/office/drawing/2014/main" xmlns="" val="20005"/>
                    </a:ext>
                  </a:extLst>
                </a:gridCol>
              </a:tblGrid>
              <a:tr h="491879">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r>
                        <a:rPr lang="en-GB" sz="2000" b="1" dirty="0" smtClean="0">
                          <a:solidFill>
                            <a:schemeClr val="bg1"/>
                          </a:solidFill>
                        </a:rPr>
                        <a:t>parameter</a:t>
                      </a:r>
                      <a:endParaRPr lang="en-GB" sz="2000" b="1" dirty="0">
                        <a:solidFill>
                          <a:schemeClr val="bg1"/>
                        </a:solidFill>
                      </a:endParaRPr>
                    </a:p>
                  </a:txBody>
                  <a:tcPr anchor="ctr">
                    <a:lnL w="12700" cmpd="sng">
                      <a:solidFill>
                        <a:srgbClr val="A26B2D"/>
                      </a:solidFill>
                    </a:lnL>
                    <a:lnR>
                      <a:noFill/>
                    </a:lnR>
                    <a:lnT w="12700" cmpd="sng">
                      <a:solidFill>
                        <a:srgbClr val="A26B2D"/>
                      </a:solidFill>
                    </a:lnT>
                    <a:lnB w="12700" cmpd="sng">
                      <a:solidFill>
                        <a:srgbClr val="A26B2D"/>
                      </a:solidFill>
                    </a:lnB>
                    <a:lnTlToBr w="12700" cmpd="sng">
                      <a:noFill/>
                      <a:prstDash val="solid"/>
                    </a:lnTlToBr>
                    <a:lnBlToTr w="12700" cmpd="sng">
                      <a:noFill/>
                      <a:prstDash val="solid"/>
                    </a:lnBlToTr>
                    <a:solidFill>
                      <a:srgbClr val="A26B2D"/>
                    </a:solidFill>
                  </a:tcPr>
                </a:tc>
                <a:tc gridSpan="2">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algn="ctr"/>
                      <a:r>
                        <a:rPr lang="en-GB" sz="2000" b="1" dirty="0" smtClean="0">
                          <a:solidFill>
                            <a:schemeClr val="bg1"/>
                          </a:solidFill>
                        </a:rPr>
                        <a:t>FCC-</a:t>
                      </a:r>
                      <a:r>
                        <a:rPr lang="en-GB" sz="2000" b="1" dirty="0" err="1" smtClean="0">
                          <a:solidFill>
                            <a:schemeClr val="bg1"/>
                          </a:solidFill>
                        </a:rPr>
                        <a:t>hh</a:t>
                      </a:r>
                      <a:endParaRPr lang="en-GB" sz="2000" b="1" dirty="0">
                        <a:solidFill>
                          <a:schemeClr val="bg1"/>
                        </a:solidFill>
                      </a:endParaRPr>
                    </a:p>
                  </a:txBody>
                  <a:tcPr anchor="ctr">
                    <a:lnL>
                      <a:noFill/>
                    </a:lnL>
                    <a:lnR>
                      <a:noFill/>
                    </a:lnR>
                    <a:lnT w="12700" cmpd="sng">
                      <a:solidFill>
                        <a:srgbClr val="A26B2D"/>
                      </a:solidFill>
                    </a:lnT>
                    <a:lnB w="12700" cmpd="sng">
                      <a:solidFill>
                        <a:srgbClr val="A26B2D"/>
                      </a:solidFill>
                    </a:lnB>
                    <a:lnTlToBr w="12700" cmpd="sng">
                      <a:noFill/>
                      <a:prstDash val="solid"/>
                    </a:lnTlToBr>
                    <a:lnBlToTr w="12700" cmpd="sng">
                      <a:noFill/>
                      <a:prstDash val="solid"/>
                    </a:lnBlToTr>
                    <a:solidFill>
                      <a:srgbClr val="A26B2D"/>
                    </a:solidFill>
                  </a:tcPr>
                </a:tc>
                <a:tc hMerge="1">
                  <a:txBody>
                    <a:bodyPr/>
                    <a:lstStyle/>
                    <a:p>
                      <a:endParaRPr lang="de-AT"/>
                    </a:p>
                  </a:txBody>
                  <a:tcPr/>
                </a:tc>
                <a:tc>
                  <a:txBody>
                    <a:bodyPr/>
                    <a:lstStyle/>
                    <a:p>
                      <a:pPr algn="ctr"/>
                      <a:r>
                        <a:rPr lang="en-GB" sz="2000" b="1" dirty="0" smtClean="0">
                          <a:solidFill>
                            <a:schemeClr val="bg1"/>
                          </a:solidFill>
                        </a:rPr>
                        <a:t>HE-LHC*</a:t>
                      </a:r>
                      <a:endParaRPr lang="en-GB" sz="2000" b="1" dirty="0">
                        <a:solidFill>
                          <a:schemeClr val="bg1"/>
                        </a:solidFill>
                      </a:endParaRPr>
                    </a:p>
                  </a:txBody>
                  <a:tcPr anchor="ctr">
                    <a:lnL>
                      <a:noFill/>
                    </a:lnL>
                    <a:lnR w="12700" cap="flat" cmpd="sng" algn="ctr">
                      <a:noFill/>
                      <a:prstDash val="solid"/>
                      <a:round/>
                      <a:headEnd type="none" w="med" len="med"/>
                      <a:tailEnd type="none" w="med" len="med"/>
                    </a:lnR>
                    <a:lnT w="12700" cmpd="sng">
                      <a:solidFill>
                        <a:srgbClr val="A26B2D"/>
                      </a:solidFill>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solidFill>
                  </a:tcPr>
                </a:tc>
                <a:tc>
                  <a:txBody>
                    <a:bodyPr/>
                    <a:lstStyle/>
                    <a:p>
                      <a:pPr algn="ctr"/>
                      <a:r>
                        <a:rPr lang="de-AT" sz="2000" b="1" dirty="0" smtClean="0">
                          <a:solidFill>
                            <a:schemeClr val="bg1"/>
                          </a:solidFill>
                        </a:rPr>
                        <a:t>(HL) LHC</a:t>
                      </a:r>
                    </a:p>
                  </a:txBody>
                  <a:tcPr anchor="ctr">
                    <a:lnL w="12700" cap="flat" cmpd="sng" algn="ctr">
                      <a:noFill/>
                      <a:prstDash val="solid"/>
                      <a:round/>
                      <a:headEnd type="none" w="med" len="med"/>
                      <a:tailEnd type="none" w="med" len="med"/>
                    </a:lnL>
                    <a:lnR w="12700" cap="flat" cmpd="sng" algn="ctr">
                      <a:solidFill>
                        <a:srgbClr val="A26B2D"/>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solidFill>
                  </a:tcPr>
                </a:tc>
                <a:extLst>
                  <a:ext uri="{0D108BD9-81ED-4DB2-BD59-A6C34878D82A}">
                    <a16:rowId xmlns:a16="http://schemas.microsoft.com/office/drawing/2014/main" xmlns="" val="10000"/>
                  </a:ext>
                </a:extLst>
              </a:tr>
              <a:tr h="37084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GB" sz="1800" b="1" kern="1200" dirty="0" smtClean="0">
                          <a:solidFill>
                            <a:schemeClr val="dk1"/>
                          </a:solidFill>
                          <a:latin typeface="Arial"/>
                          <a:ea typeface="+mn-ea"/>
                          <a:cs typeface="+mn-cs"/>
                        </a:rPr>
                        <a:t>collision energy </a:t>
                      </a:r>
                      <a:r>
                        <a:rPr kumimoji="0" lang="en-GB" sz="1800" b="1" kern="1200" dirty="0" err="1" smtClean="0">
                          <a:solidFill>
                            <a:schemeClr val="dk1"/>
                          </a:solidFill>
                          <a:latin typeface="Arial"/>
                          <a:ea typeface="+mn-ea"/>
                          <a:cs typeface="+mn-cs"/>
                        </a:rPr>
                        <a:t>cms</a:t>
                      </a:r>
                      <a:r>
                        <a:rPr kumimoji="0" lang="en-GB" sz="1800" b="1" kern="1200" dirty="0" smtClean="0">
                          <a:solidFill>
                            <a:schemeClr val="dk1"/>
                          </a:solidFill>
                          <a:latin typeface="Arial"/>
                          <a:ea typeface="+mn-ea"/>
                          <a:cs typeface="+mn-cs"/>
                        </a:rPr>
                        <a:t> [</a:t>
                      </a:r>
                      <a:r>
                        <a:rPr kumimoji="0" lang="en-GB" sz="1800" b="1" kern="1200" dirty="0" err="1" smtClean="0">
                          <a:solidFill>
                            <a:schemeClr val="dk1"/>
                          </a:solidFill>
                          <a:latin typeface="Arial"/>
                          <a:ea typeface="+mn-ea"/>
                          <a:cs typeface="+mn-cs"/>
                        </a:rPr>
                        <a:t>TeV</a:t>
                      </a:r>
                      <a:r>
                        <a:rPr kumimoji="0" lang="en-GB" sz="1800" b="1" kern="1200" dirty="0" smtClean="0">
                          <a:solidFill>
                            <a:schemeClr val="dk1"/>
                          </a:solidFill>
                          <a:latin typeface="Arial"/>
                          <a:ea typeface="+mn-ea"/>
                          <a:cs typeface="+mn-cs"/>
                        </a:rPr>
                        <a:t>]</a:t>
                      </a:r>
                      <a:endParaRPr kumimoji="0" lang="en-GB" sz="1800" b="1" kern="1200" dirty="0">
                        <a:solidFill>
                          <a:schemeClr val="dk1"/>
                        </a:solidFill>
                        <a:latin typeface="Arial"/>
                        <a:ea typeface="+mn-ea"/>
                        <a:cs typeface="+mn-cs"/>
                      </a:endParaRPr>
                    </a:p>
                  </a:txBody>
                  <a:tcPr>
                    <a:lnL w="12700" cmpd="sng">
                      <a:solidFill>
                        <a:srgbClr val="A26B2D"/>
                      </a:solidFill>
                    </a:lnL>
                    <a:lnR w="12700" cap="flat" cmpd="sng" algn="ctr">
                      <a:solidFill>
                        <a:schemeClr val="tx1"/>
                      </a:solidFill>
                      <a:prstDash val="solid"/>
                      <a:round/>
                      <a:headEnd type="none" w="med" len="med"/>
                      <a:tailEnd type="none" w="med" len="med"/>
                    </a:lnR>
                    <a:lnT w="12700" cmpd="sng">
                      <a:solidFill>
                        <a:srgbClr val="A26B2D"/>
                      </a:solidFill>
                    </a:lnT>
                    <a:lnB w="12700" cmpd="sng">
                      <a:solidFill>
                        <a:srgbClr val="A26B2D"/>
                      </a:solidFill>
                    </a:lnB>
                    <a:lnTlToBr w="12700" cmpd="sng">
                      <a:noFill/>
                      <a:prstDash val="solid"/>
                    </a:lnTlToBr>
                    <a:lnBlToTr w="12700" cmpd="sng">
                      <a:noFill/>
                      <a:prstDash val="solid"/>
                    </a:lnBlToTr>
                    <a:solidFill>
                      <a:srgbClr val="A26B2D">
                        <a:tint val="20000"/>
                      </a:srgbClr>
                    </a:solidFill>
                  </a:tcPr>
                </a:tc>
                <a:tc gridSpan="2">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algn="ctr" rtl="0" eaLnBrk="1" latinLnBrk="0" hangingPunct="1"/>
                      <a:r>
                        <a:rPr kumimoji="0" lang="en-GB" sz="1800" b="1" kern="1200" dirty="0" smtClean="0">
                          <a:solidFill>
                            <a:srgbClr val="FF0000"/>
                          </a:solidFill>
                          <a:latin typeface="Arial"/>
                          <a:ea typeface="+mn-ea"/>
                          <a:cs typeface="+mn-cs"/>
                        </a:rPr>
                        <a:t>100</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A26B2D"/>
                      </a:solidFill>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hMerge="1">
                  <a:txBody>
                    <a:bodyPr/>
                    <a:lstStyle/>
                    <a:p>
                      <a:endParaRPr lang="de-AT"/>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rgbClr val="FF0000"/>
                          </a:solidFill>
                          <a:latin typeface="Arial"/>
                          <a:ea typeface="+mn-ea"/>
                          <a:cs typeface="+mn-cs"/>
                        </a:rPr>
                        <a:t>&gt;25</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de-AT" sz="1800" b="0" kern="1200" dirty="0" smtClean="0">
                          <a:solidFill>
                            <a:schemeClr val="dk1"/>
                          </a:solidFill>
                          <a:latin typeface="Arial"/>
                          <a:ea typeface="+mn-ea"/>
                          <a:cs typeface="+mn-cs"/>
                        </a:rPr>
                        <a:t>14</a:t>
                      </a:r>
                      <a:endParaRPr kumimoji="0" lang="de-AT" sz="1800" b="0"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rgbClr val="A26B2D"/>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10001"/>
                  </a:ext>
                </a:extLst>
              </a:tr>
              <a:tr h="281093">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GB" sz="1800" b="1" kern="1200" dirty="0" smtClean="0">
                          <a:solidFill>
                            <a:schemeClr val="dk1"/>
                          </a:solidFill>
                          <a:latin typeface="Arial"/>
                          <a:ea typeface="+mn-ea"/>
                          <a:cs typeface="+mn-cs"/>
                        </a:rPr>
                        <a:t>dipole field [T]</a:t>
                      </a:r>
                      <a:endParaRPr kumimoji="0" lang="en-GB" sz="1800" b="1" kern="1200" dirty="0">
                        <a:solidFill>
                          <a:schemeClr val="dk1"/>
                        </a:solidFill>
                        <a:latin typeface="Arial"/>
                        <a:ea typeface="+mn-ea"/>
                        <a:cs typeface="+mn-cs"/>
                      </a:endParaRPr>
                    </a:p>
                  </a:txBody>
                  <a:tcPr>
                    <a:lnL w="12700" cmpd="sng">
                      <a:solidFill>
                        <a:srgbClr val="A26B2D"/>
                      </a:solidFill>
                    </a:lnL>
                    <a:lnR w="12700" cap="flat" cmpd="sng" algn="ctr">
                      <a:solidFill>
                        <a:schemeClr val="tx1"/>
                      </a:solidFill>
                      <a:prstDash val="solid"/>
                      <a:round/>
                      <a:headEnd type="none" w="med" len="med"/>
                      <a:tailEnd type="none" w="med" len="med"/>
                    </a:lnR>
                    <a:lnT w="12700" cmpd="sng">
                      <a:solidFill>
                        <a:srgbClr val="A26B2D"/>
                      </a:solidFill>
                    </a:lnT>
                    <a:lnB w="12700" cmpd="sng">
                      <a:solidFill>
                        <a:srgbClr val="A26B2D"/>
                      </a:solidFill>
                    </a:lnB>
                    <a:lnTlToBr w="12700" cmpd="sng">
                      <a:noFill/>
                      <a:prstDash val="solid"/>
                    </a:lnTlToBr>
                    <a:lnBlToTr w="12700" cmpd="sng">
                      <a:noFill/>
                      <a:prstDash val="solid"/>
                    </a:lnBlToTr>
                    <a:solidFill>
                      <a:srgbClr val="F0F0F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rgbClr val="FF0000"/>
                          </a:solidFill>
                          <a:latin typeface="Arial"/>
                          <a:ea typeface="+mn-ea"/>
                          <a:cs typeface="+mn-cs"/>
                        </a:rPr>
                        <a:t>16</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hMerge="1">
                  <a:txBody>
                    <a:bodyPr/>
                    <a:lstStyle/>
                    <a:p>
                      <a:endParaRPr lang="de-AT"/>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rgbClr val="FF0000"/>
                          </a:solidFill>
                          <a:latin typeface="Arial"/>
                          <a:ea typeface="+mn-ea"/>
                          <a:cs typeface="+mn-cs"/>
                        </a:rPr>
                        <a:t>16</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de-AT" sz="1800" b="0" kern="1200" dirty="0" smtClean="0">
                          <a:solidFill>
                            <a:schemeClr val="dk1"/>
                          </a:solidFill>
                          <a:latin typeface="Arial"/>
                          <a:ea typeface="+mn-ea"/>
                          <a:cs typeface="+mn-cs"/>
                        </a:rPr>
                        <a:t>8.3</a:t>
                      </a:r>
                    </a:p>
                  </a:txBody>
                  <a:tcPr>
                    <a:lnL w="12700" cap="flat" cmpd="sng" algn="ctr">
                      <a:solidFill>
                        <a:schemeClr val="tx1"/>
                      </a:solidFill>
                      <a:prstDash val="solid"/>
                      <a:round/>
                      <a:headEnd type="none" w="med" len="med"/>
                      <a:tailEnd type="none" w="med" len="med"/>
                    </a:lnL>
                    <a:lnR w="12700" cap="flat" cmpd="sng" algn="ctr">
                      <a:solidFill>
                        <a:srgbClr val="A26B2D"/>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10002"/>
                  </a:ext>
                </a:extLst>
              </a:tr>
              <a:tr h="415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AT" sz="1800" b="1" kern="1200" dirty="0" smtClean="0">
                          <a:solidFill>
                            <a:schemeClr val="dk1"/>
                          </a:solidFill>
                          <a:latin typeface="Arial"/>
                          <a:ea typeface="+mn-ea"/>
                          <a:cs typeface="+mn-cs"/>
                        </a:rPr>
                        <a:t>circumference</a:t>
                      </a:r>
                      <a:r>
                        <a:rPr kumimoji="0" lang="de-AT" sz="1800" b="1" kern="1200" baseline="0" dirty="0" smtClean="0">
                          <a:solidFill>
                            <a:schemeClr val="dk1"/>
                          </a:solidFill>
                          <a:latin typeface="Arial"/>
                          <a:ea typeface="+mn-ea"/>
                          <a:cs typeface="+mn-cs"/>
                        </a:rPr>
                        <a:t> </a:t>
                      </a:r>
                      <a:r>
                        <a:rPr kumimoji="0" lang="en-GB" sz="1800" b="1" kern="1200" dirty="0" smtClean="0">
                          <a:solidFill>
                            <a:schemeClr val="dk1"/>
                          </a:solidFill>
                          <a:latin typeface="+mn-lt"/>
                          <a:ea typeface="+mn-ea"/>
                          <a:cs typeface="+mn-cs"/>
                        </a:rPr>
                        <a:t>[km]</a:t>
                      </a:r>
                      <a:endParaRPr kumimoji="0" lang="en-GB" sz="1800" b="1" kern="1200" dirty="0" smtClean="0">
                        <a:solidFill>
                          <a:schemeClr val="dk1"/>
                        </a:solidFill>
                        <a:latin typeface="Arial"/>
                        <a:ea typeface="+mn-ea"/>
                        <a:cs typeface="+mn-cs"/>
                      </a:endParaRPr>
                    </a:p>
                  </a:txBody>
                  <a:tcPr>
                    <a:lnL w="12700" cmpd="sng">
                      <a:solidFill>
                        <a:srgbClr val="A26B2D"/>
                      </a:solidFill>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gridSpan="2">
                  <a:txBody>
                    <a:bodyPr/>
                    <a:lstStyle/>
                    <a:p>
                      <a:pPr algn="ctr"/>
                      <a:r>
                        <a:rPr kumimoji="0" lang="de-AT" sz="1800" b="1" kern="1200" dirty="0" smtClean="0">
                          <a:solidFill>
                            <a:schemeClr val="dk1"/>
                          </a:solidFill>
                          <a:latin typeface="Arial"/>
                          <a:ea typeface="+mn-ea"/>
                          <a:cs typeface="+mn-cs"/>
                        </a:rPr>
                        <a:t>100</a:t>
                      </a: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hMerge="1">
                  <a:txBody>
                    <a:bodyPr/>
                    <a:lstStyle/>
                    <a:p>
                      <a:endParaRPr lang="en-GB"/>
                    </a:p>
                  </a:txBody>
                  <a:tcPr/>
                </a:tc>
                <a:tc>
                  <a:txBody>
                    <a:bodyPr/>
                    <a:lstStyle/>
                    <a:p>
                      <a:pPr algn="ctr"/>
                      <a:r>
                        <a:rPr kumimoji="0" lang="de-AT" sz="1800" b="1" kern="1200" dirty="0" smtClean="0">
                          <a:solidFill>
                            <a:schemeClr val="dk1"/>
                          </a:solidFill>
                          <a:latin typeface="Arial"/>
                          <a:ea typeface="+mn-ea"/>
                          <a:cs typeface="+mn-cs"/>
                        </a:rPr>
                        <a:t>27</a:t>
                      </a: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de-AT" sz="1800" b="0" kern="1200" dirty="0" smtClean="0">
                          <a:solidFill>
                            <a:schemeClr val="dk1"/>
                          </a:solidFill>
                          <a:latin typeface="Arial"/>
                          <a:ea typeface="+mn-ea"/>
                          <a:cs typeface="+mn-cs"/>
                        </a:rPr>
                        <a:t>27</a:t>
                      </a:r>
                      <a:endParaRPr kumimoji="0" lang="de-AT" sz="1800" b="0"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rgbClr val="A26B2D"/>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10003"/>
                  </a:ext>
                </a:extLst>
              </a:tr>
              <a:tr h="415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chemeClr val="dk1"/>
                          </a:solidFill>
                          <a:latin typeface="Arial"/>
                          <a:ea typeface="+mn-ea"/>
                          <a:cs typeface="+mn-cs"/>
                        </a:rPr>
                        <a:t># IP</a:t>
                      </a:r>
                    </a:p>
                  </a:txBody>
                  <a:tcPr>
                    <a:lnL w="12700" cmpd="sng">
                      <a:solidFill>
                        <a:srgbClr val="A26B2D"/>
                      </a:solidFill>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gridSpan="2">
                  <a:txBody>
                    <a:bodyPr/>
                    <a:lstStyle/>
                    <a:p>
                      <a:pPr algn="ctr"/>
                      <a:r>
                        <a:rPr kumimoji="0" lang="de-AT" sz="1800" b="1" kern="1200" dirty="0" smtClean="0">
                          <a:solidFill>
                            <a:schemeClr val="dk1"/>
                          </a:solidFill>
                          <a:latin typeface="Arial"/>
                          <a:ea typeface="+mn-ea"/>
                          <a:cs typeface="+mn-cs"/>
                        </a:rPr>
                        <a:t>2 main &amp; 2</a:t>
                      </a: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hMerge="1">
                  <a:txBody>
                    <a:bodyPr/>
                    <a:lstStyle/>
                    <a:p>
                      <a:endParaRPr lang="en-GB"/>
                    </a:p>
                  </a:txBody>
                  <a:tcPr/>
                </a:tc>
                <a:tc>
                  <a:txBody>
                    <a:bodyPr/>
                    <a:lstStyle/>
                    <a:p>
                      <a:pPr algn="ctr"/>
                      <a:r>
                        <a:rPr kumimoji="0" lang="de-AT" sz="1800" b="1" kern="1200" dirty="0" smtClean="0">
                          <a:solidFill>
                            <a:schemeClr val="dk1"/>
                          </a:solidFill>
                          <a:latin typeface="Arial"/>
                          <a:ea typeface="+mn-ea"/>
                          <a:cs typeface="+mn-cs"/>
                        </a:rPr>
                        <a:t>2 &amp; 2</a:t>
                      </a: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de-AT" sz="1800" b="0" kern="1200" dirty="0" smtClean="0">
                          <a:solidFill>
                            <a:schemeClr val="dk1"/>
                          </a:solidFill>
                          <a:latin typeface="Arial"/>
                          <a:ea typeface="+mn-ea"/>
                          <a:cs typeface="+mn-cs"/>
                        </a:rPr>
                        <a:t>2 &amp; 2</a:t>
                      </a:r>
                      <a:endParaRPr kumimoji="0" lang="de-AT" sz="1800" b="0"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rgbClr val="A26B2D"/>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10004"/>
                  </a:ext>
                </a:extLst>
              </a:tr>
              <a:tr h="415528">
                <a:tc>
                  <a:txBody>
                    <a:bodyPr/>
                    <a:lstStyle/>
                    <a:p>
                      <a:r>
                        <a:rPr kumimoji="0" lang="en-GB" sz="1800" b="1" kern="1200" dirty="0" smtClean="0">
                          <a:solidFill>
                            <a:schemeClr val="dk1"/>
                          </a:solidFill>
                          <a:latin typeface="Arial"/>
                          <a:ea typeface="+mn-ea"/>
                          <a:cs typeface="+mn-cs"/>
                        </a:rPr>
                        <a:t>beam current [A]</a:t>
                      </a:r>
                      <a:endParaRPr kumimoji="0" lang="en-GB" sz="1800" b="1" kern="1200" dirty="0">
                        <a:solidFill>
                          <a:schemeClr val="dk1"/>
                        </a:solidFill>
                        <a:latin typeface="Arial"/>
                        <a:ea typeface="+mn-ea"/>
                        <a:cs typeface="+mn-cs"/>
                      </a:endParaRPr>
                    </a:p>
                  </a:txBody>
                  <a:tcPr>
                    <a:lnL w="12700" cmpd="sng">
                      <a:solidFill>
                        <a:srgbClr val="A26B2D"/>
                      </a:solidFill>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gridSpan="2">
                  <a:txBody>
                    <a:bodyPr/>
                    <a:lstStyle/>
                    <a:p>
                      <a:pPr algn="ctr"/>
                      <a:r>
                        <a:rPr kumimoji="0" lang="en-GB" sz="1800" b="1" kern="1200" dirty="0" smtClean="0">
                          <a:solidFill>
                            <a:schemeClr val="dk1"/>
                          </a:solidFill>
                          <a:latin typeface="Arial"/>
                          <a:ea typeface="+mn-ea"/>
                          <a:cs typeface="+mn-cs"/>
                        </a:rPr>
                        <a:t>0.5</a:t>
                      </a: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hMerge="1">
                  <a:txBody>
                    <a:bodyPr/>
                    <a:lstStyle/>
                    <a:p>
                      <a:endParaRPr lang="de-AT"/>
                    </a:p>
                  </a:txBody>
                  <a:tcPr/>
                </a:tc>
                <a:tc>
                  <a:txBody>
                    <a:bodyPr/>
                    <a:lstStyle/>
                    <a:p>
                      <a:pPr algn="ctr"/>
                      <a:r>
                        <a:rPr kumimoji="0" lang="en-GB" sz="1800" b="1" kern="1200" dirty="0" smtClean="0">
                          <a:solidFill>
                            <a:schemeClr val="dk1"/>
                          </a:solidFill>
                          <a:latin typeface="Arial"/>
                          <a:ea typeface="+mn-ea"/>
                          <a:cs typeface="+mn-cs"/>
                        </a:rPr>
                        <a:t>1.12</a:t>
                      </a: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de-AT" sz="1800" b="0" kern="1200" dirty="0" smtClean="0">
                          <a:solidFill>
                            <a:schemeClr val="dk1"/>
                          </a:solidFill>
                          <a:latin typeface="Arial"/>
                          <a:ea typeface="+mn-ea"/>
                          <a:cs typeface="+mn-cs"/>
                        </a:rPr>
                        <a:t>(1.12) 0.58</a:t>
                      </a:r>
                    </a:p>
                  </a:txBody>
                  <a:tcPr>
                    <a:lnL w="12700" cap="flat" cmpd="sng" algn="ctr">
                      <a:solidFill>
                        <a:schemeClr val="tx1"/>
                      </a:solidFill>
                      <a:prstDash val="solid"/>
                      <a:round/>
                      <a:headEnd type="none" w="med" len="med"/>
                      <a:tailEnd type="none" w="med" len="med"/>
                    </a:lnL>
                    <a:lnR w="12700" cap="flat" cmpd="sng" algn="ctr">
                      <a:solidFill>
                        <a:srgbClr val="A26B2D"/>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10005"/>
                  </a:ext>
                </a:extLst>
              </a:tr>
              <a:tr h="37084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GB" sz="1800" b="1" kern="1200" dirty="0" smtClean="0">
                          <a:solidFill>
                            <a:schemeClr val="dk1"/>
                          </a:solidFill>
                          <a:latin typeface="Arial"/>
                          <a:ea typeface="+mn-ea"/>
                          <a:cs typeface="+mn-cs"/>
                        </a:rPr>
                        <a:t>bunch intensity  [10</a:t>
                      </a:r>
                      <a:r>
                        <a:rPr kumimoji="0" lang="en-GB" sz="1800" b="1" kern="1200" baseline="30000" dirty="0" smtClean="0">
                          <a:solidFill>
                            <a:schemeClr val="dk1"/>
                          </a:solidFill>
                          <a:latin typeface="Arial"/>
                          <a:ea typeface="+mn-ea"/>
                          <a:cs typeface="+mn-cs"/>
                        </a:rPr>
                        <a:t>11</a:t>
                      </a:r>
                      <a:r>
                        <a:rPr kumimoji="0" lang="en-GB" sz="1800" b="1" kern="1200" dirty="0" smtClean="0">
                          <a:solidFill>
                            <a:schemeClr val="dk1"/>
                          </a:solidFill>
                          <a:latin typeface="Arial"/>
                          <a:ea typeface="+mn-ea"/>
                          <a:cs typeface="+mn-cs"/>
                        </a:rPr>
                        <a:t>]</a:t>
                      </a:r>
                      <a:endParaRPr kumimoji="0" lang="en-GB" sz="1800" b="1" kern="1200" dirty="0">
                        <a:solidFill>
                          <a:schemeClr val="dk1"/>
                        </a:solidFill>
                        <a:latin typeface="Arial"/>
                        <a:ea typeface="+mn-ea"/>
                        <a:cs typeface="+mn-cs"/>
                      </a:endParaRPr>
                    </a:p>
                  </a:txBody>
                  <a:tcPr>
                    <a:lnL w="12700" cmpd="sng">
                      <a:solidFill>
                        <a:srgbClr val="A26B2D"/>
                      </a:solidFill>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kumimoji="0" lang="en-GB" sz="1800" b="1" kern="1200" dirty="0" smtClean="0">
                          <a:solidFill>
                            <a:schemeClr val="dk1"/>
                          </a:solidFill>
                          <a:latin typeface="Arial"/>
                          <a:ea typeface="+mn-ea"/>
                          <a:cs typeface="+mn-cs"/>
                        </a:rPr>
                        <a:t>1</a:t>
                      </a: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en-GB" sz="1800" b="1" kern="1200" dirty="0" smtClean="0">
                          <a:solidFill>
                            <a:schemeClr val="dk1"/>
                          </a:solidFill>
                          <a:latin typeface="Arial"/>
                          <a:ea typeface="+mn-ea"/>
                          <a:cs typeface="+mn-cs"/>
                        </a:rPr>
                        <a:t>1 (0.2)</a:t>
                      </a: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en-GB" sz="1800" b="1" kern="1200" dirty="0" smtClean="0">
                          <a:solidFill>
                            <a:schemeClr val="dk1"/>
                          </a:solidFill>
                          <a:latin typeface="Arial"/>
                          <a:ea typeface="+mn-ea"/>
                          <a:cs typeface="+mn-cs"/>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en-GB" sz="1800" b="0" kern="1200" dirty="0" smtClean="0">
                          <a:solidFill>
                            <a:schemeClr val="dk1"/>
                          </a:solidFill>
                          <a:latin typeface="Arial"/>
                          <a:ea typeface="+mn-ea"/>
                          <a:cs typeface="+mn-cs"/>
                        </a:rPr>
                        <a:t>(2.2) 1.15</a:t>
                      </a:r>
                    </a:p>
                  </a:txBody>
                  <a:tcPr>
                    <a:lnL w="12700" cap="flat" cmpd="sng" algn="ctr">
                      <a:solidFill>
                        <a:schemeClr val="tx1"/>
                      </a:solidFill>
                      <a:prstDash val="solid"/>
                      <a:round/>
                      <a:headEnd type="none" w="med" len="med"/>
                      <a:tailEnd type="none" w="med" len="med"/>
                    </a:lnL>
                    <a:lnR w="12700" cmpd="sng">
                      <a:solidFill>
                        <a:srgbClr val="A26B2D"/>
                      </a:solidFill>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10006"/>
                  </a:ext>
                </a:extLst>
              </a:tr>
              <a:tr h="37084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GB" sz="1800" b="1" kern="1200" dirty="0" smtClean="0">
                          <a:solidFill>
                            <a:schemeClr val="dk1"/>
                          </a:solidFill>
                          <a:latin typeface="Arial"/>
                          <a:ea typeface="+mn-ea"/>
                          <a:cs typeface="+mn-cs"/>
                        </a:rPr>
                        <a:t>bunch spacing  [ns]</a:t>
                      </a:r>
                      <a:endParaRPr kumimoji="0" lang="en-GB" sz="1800" b="1" kern="1200" dirty="0">
                        <a:solidFill>
                          <a:schemeClr val="dk1"/>
                        </a:solidFill>
                        <a:latin typeface="Arial"/>
                        <a:ea typeface="+mn-ea"/>
                        <a:cs typeface="+mn-cs"/>
                      </a:endParaRPr>
                    </a:p>
                  </a:txBody>
                  <a:tcPr>
                    <a:lnL w="12700" cmpd="sng">
                      <a:solidFill>
                        <a:srgbClr val="A26B2D"/>
                      </a:solidFill>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kumimoji="0" lang="en-GB" sz="1800" b="1" kern="1200" dirty="0" smtClean="0">
                          <a:solidFill>
                            <a:schemeClr val="dk1"/>
                          </a:solidFill>
                          <a:latin typeface="Arial"/>
                          <a:ea typeface="+mn-ea"/>
                          <a:cs typeface="+mn-cs"/>
                        </a:rPr>
                        <a:t>25</a:t>
                      </a: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en-GB" sz="1800" b="1" kern="1200" dirty="0" smtClean="0">
                          <a:solidFill>
                            <a:schemeClr val="dk1"/>
                          </a:solidFill>
                          <a:latin typeface="Arial"/>
                          <a:ea typeface="+mn-ea"/>
                          <a:cs typeface="+mn-cs"/>
                        </a:rPr>
                        <a:t>25 (5)</a:t>
                      </a: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en-GB" sz="1800" b="1" kern="1200" dirty="0" smtClean="0">
                          <a:solidFill>
                            <a:schemeClr val="dk1"/>
                          </a:solidFill>
                          <a:latin typeface="Arial"/>
                          <a:ea typeface="+mn-ea"/>
                          <a:cs typeface="+mn-cs"/>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en-GB" sz="1800" b="0" kern="1200" dirty="0" smtClean="0">
                          <a:solidFill>
                            <a:schemeClr val="dk1"/>
                          </a:solidFill>
                          <a:latin typeface="Arial"/>
                          <a:ea typeface="+mn-ea"/>
                          <a:cs typeface="+mn-cs"/>
                        </a:rPr>
                        <a:t>25</a:t>
                      </a:r>
                    </a:p>
                  </a:txBody>
                  <a:tcPr>
                    <a:lnL w="12700" cap="flat" cmpd="sng" algn="ctr">
                      <a:solidFill>
                        <a:schemeClr val="tx1"/>
                      </a:solidFill>
                      <a:prstDash val="solid"/>
                      <a:round/>
                      <a:headEnd type="none" w="med" len="med"/>
                      <a:tailEnd type="none" w="med" len="med"/>
                    </a:lnL>
                    <a:lnR w="12700" cmpd="sng">
                      <a:solidFill>
                        <a:srgbClr val="A26B2D"/>
                      </a:solidFill>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AT" sz="1800" b="1" kern="1200" dirty="0" smtClean="0">
                          <a:solidFill>
                            <a:schemeClr val="dk1"/>
                          </a:solidFill>
                          <a:latin typeface="Arial"/>
                          <a:ea typeface="+mn-ea"/>
                          <a:cs typeface="+mn-cs"/>
                        </a:rPr>
                        <a:t>beta* </a:t>
                      </a:r>
                      <a:r>
                        <a:rPr kumimoji="0" lang="en-GB" sz="1800" b="1" kern="1200" dirty="0" smtClean="0">
                          <a:solidFill>
                            <a:schemeClr val="dk1"/>
                          </a:solidFill>
                          <a:latin typeface="+mn-lt"/>
                          <a:ea typeface="+mn-ea"/>
                          <a:cs typeface="+mn-cs"/>
                        </a:rPr>
                        <a:t>[m]</a:t>
                      </a:r>
                    </a:p>
                  </a:txBody>
                  <a:tcPr>
                    <a:lnL w="12700" cmpd="sng">
                      <a:solidFill>
                        <a:srgbClr val="A26B2D"/>
                      </a:solidFill>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marL="0" algn="ctr" rtl="0" eaLnBrk="1" latinLnBrk="0" hangingPunct="1"/>
                      <a:r>
                        <a:rPr kumimoji="0" lang="de-AT" sz="1800" b="1" kern="1200" dirty="0" smtClean="0">
                          <a:solidFill>
                            <a:srgbClr val="FF0000"/>
                          </a:solidFill>
                          <a:latin typeface="Arial"/>
                          <a:ea typeface="+mn-ea"/>
                          <a:cs typeface="+mn-cs"/>
                        </a:rPr>
                        <a:t>1.1</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marL="0" algn="ctr" rtl="0" eaLnBrk="1" latinLnBrk="0" hangingPunct="1"/>
                      <a:r>
                        <a:rPr kumimoji="0" lang="de-AT" sz="1800" b="1" kern="1200" dirty="0" smtClean="0">
                          <a:solidFill>
                            <a:srgbClr val="FF0000"/>
                          </a:solidFill>
                          <a:latin typeface="Arial"/>
                          <a:ea typeface="+mn-ea"/>
                          <a:cs typeface="+mn-cs"/>
                        </a:rPr>
                        <a:t>0.3</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de-AT" sz="1800" b="1" kern="1200" dirty="0" smtClean="0">
                          <a:solidFill>
                            <a:srgbClr val="FF0000"/>
                          </a:solidFill>
                          <a:latin typeface="Arial"/>
                          <a:ea typeface="+mn-ea"/>
                          <a:cs typeface="+mn-cs"/>
                        </a:rPr>
                        <a:t>0.25</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marL="0" marR="0" indent="0" algn="ctr" defTabSz="585593" rtl="0" eaLnBrk="1" fontAlgn="auto" latinLnBrk="0" hangingPunct="1">
                        <a:lnSpc>
                          <a:spcPct val="100000"/>
                        </a:lnSpc>
                        <a:spcBef>
                          <a:spcPts val="0"/>
                        </a:spcBef>
                        <a:spcAft>
                          <a:spcPts val="0"/>
                        </a:spcAft>
                        <a:buClrTx/>
                        <a:buSzTx/>
                        <a:buFontTx/>
                        <a:buNone/>
                        <a:tabLst/>
                        <a:defRPr/>
                      </a:pPr>
                      <a:r>
                        <a:rPr kumimoji="0" lang="de-AT" sz="1800" b="0" kern="1200" dirty="0" smtClean="0">
                          <a:solidFill>
                            <a:schemeClr val="dk1"/>
                          </a:solidFill>
                          <a:latin typeface="Arial"/>
                          <a:ea typeface="+mn-ea"/>
                          <a:cs typeface="+mn-cs"/>
                        </a:rPr>
                        <a:t>(0.15) 0.55</a:t>
                      </a:r>
                      <a:endParaRPr kumimoji="0" lang="en-GB" sz="1800" b="0" kern="1200" dirty="0" smtClean="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mpd="sng">
                      <a:solidFill>
                        <a:srgbClr val="A26B2D"/>
                      </a:solidFill>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2375528647"/>
                  </a:ext>
                </a:extLst>
              </a:tr>
              <a:tr h="37084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GB" sz="1800" b="1" kern="1200" dirty="0" smtClean="0">
                          <a:solidFill>
                            <a:schemeClr val="dk1"/>
                          </a:solidFill>
                          <a:latin typeface="Arial"/>
                          <a:ea typeface="+mn-ea"/>
                          <a:cs typeface="+mn-cs"/>
                        </a:rPr>
                        <a:t>luminosity/IP [10</a:t>
                      </a:r>
                      <a:r>
                        <a:rPr kumimoji="0" lang="en-GB" sz="1800" b="1" kern="1200" baseline="30000" dirty="0" smtClean="0">
                          <a:solidFill>
                            <a:schemeClr val="dk1"/>
                          </a:solidFill>
                          <a:latin typeface="Arial"/>
                          <a:ea typeface="+mn-ea"/>
                          <a:cs typeface="+mn-cs"/>
                        </a:rPr>
                        <a:t>34</a:t>
                      </a:r>
                      <a:r>
                        <a:rPr kumimoji="0" lang="en-GB" sz="1800" b="1" kern="1200" dirty="0" smtClean="0">
                          <a:solidFill>
                            <a:schemeClr val="dk1"/>
                          </a:solidFill>
                          <a:latin typeface="Arial"/>
                          <a:ea typeface="+mn-ea"/>
                          <a:cs typeface="+mn-cs"/>
                        </a:rPr>
                        <a:t> cm</a:t>
                      </a:r>
                      <a:r>
                        <a:rPr kumimoji="0" lang="en-GB" sz="1800" b="1" kern="1200" baseline="30000" dirty="0" smtClean="0">
                          <a:solidFill>
                            <a:schemeClr val="dk1"/>
                          </a:solidFill>
                          <a:latin typeface="Arial"/>
                          <a:ea typeface="+mn-ea"/>
                          <a:cs typeface="+mn-cs"/>
                        </a:rPr>
                        <a:t>-2</a:t>
                      </a:r>
                      <a:r>
                        <a:rPr kumimoji="0" lang="en-GB" sz="1800" b="1" kern="1200" dirty="0" smtClean="0">
                          <a:solidFill>
                            <a:schemeClr val="dk1"/>
                          </a:solidFill>
                          <a:latin typeface="Arial"/>
                          <a:ea typeface="+mn-ea"/>
                          <a:cs typeface="+mn-cs"/>
                        </a:rPr>
                        <a:t>s</a:t>
                      </a:r>
                      <a:r>
                        <a:rPr kumimoji="0" lang="en-GB" sz="1800" b="1" kern="1200" baseline="30000" dirty="0" smtClean="0">
                          <a:solidFill>
                            <a:schemeClr val="dk1"/>
                          </a:solidFill>
                          <a:latin typeface="Arial"/>
                          <a:ea typeface="+mn-ea"/>
                          <a:cs typeface="+mn-cs"/>
                        </a:rPr>
                        <a:t>-1</a:t>
                      </a:r>
                      <a:r>
                        <a:rPr kumimoji="0" lang="en-GB" sz="1800" b="1" kern="1200" dirty="0" smtClean="0">
                          <a:solidFill>
                            <a:schemeClr val="dk1"/>
                          </a:solidFill>
                          <a:latin typeface="Arial"/>
                          <a:ea typeface="+mn-ea"/>
                          <a:cs typeface="+mn-cs"/>
                        </a:rPr>
                        <a:t>]</a:t>
                      </a:r>
                      <a:endParaRPr kumimoji="0" lang="en-GB" sz="1800" b="1" kern="1200" dirty="0">
                        <a:solidFill>
                          <a:schemeClr val="dk1"/>
                        </a:solidFill>
                        <a:latin typeface="Arial"/>
                        <a:ea typeface="+mn-ea"/>
                        <a:cs typeface="+mn-cs"/>
                      </a:endParaRPr>
                    </a:p>
                  </a:txBody>
                  <a:tcPr>
                    <a:lnL w="12700" cmpd="sng">
                      <a:solidFill>
                        <a:srgbClr val="A26B2D"/>
                      </a:solidFill>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algn="ctr" rtl="0" eaLnBrk="1" latinLnBrk="0" hangingPunct="1"/>
                      <a:r>
                        <a:rPr kumimoji="0" lang="en-GB" sz="1800" b="1" kern="1200" dirty="0" smtClean="0">
                          <a:solidFill>
                            <a:srgbClr val="FF0000"/>
                          </a:solidFill>
                          <a:latin typeface="Arial"/>
                          <a:ea typeface="+mn-ea"/>
                          <a:cs typeface="+mn-cs"/>
                        </a:rPr>
                        <a:t>5</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marL="0" algn="ctr" rtl="0" eaLnBrk="1" latinLnBrk="0" hangingPunct="1"/>
                      <a:r>
                        <a:rPr kumimoji="0" lang="en-GB" sz="1800" b="1" kern="1200" dirty="0" smtClean="0">
                          <a:solidFill>
                            <a:srgbClr val="FF0000"/>
                          </a:solidFill>
                          <a:latin typeface="Arial"/>
                          <a:ea typeface="+mn-ea"/>
                          <a:cs typeface="+mn-cs"/>
                        </a:rPr>
                        <a:t>20 - 30</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en-GB" sz="1800" b="1" kern="1200" dirty="0" smtClean="0">
                          <a:solidFill>
                            <a:srgbClr val="FF0000"/>
                          </a:solidFill>
                          <a:latin typeface="Arial"/>
                          <a:ea typeface="+mn-ea"/>
                          <a:cs typeface="+mn-cs"/>
                        </a:rPr>
                        <a:t>&gt;25</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marL="0" marR="0" indent="0" algn="ctr" defTabSz="585593" rtl="0" eaLnBrk="1" fontAlgn="auto" latinLnBrk="0" hangingPunct="1">
                        <a:lnSpc>
                          <a:spcPct val="100000"/>
                        </a:lnSpc>
                        <a:spcBef>
                          <a:spcPts val="0"/>
                        </a:spcBef>
                        <a:spcAft>
                          <a:spcPts val="0"/>
                        </a:spcAft>
                        <a:buClrTx/>
                        <a:buSzTx/>
                        <a:buFontTx/>
                        <a:buNone/>
                        <a:tabLst/>
                        <a:defRPr/>
                      </a:pPr>
                      <a:r>
                        <a:rPr kumimoji="0" lang="en-GB" sz="1800" b="0" kern="1200" dirty="0" smtClean="0">
                          <a:solidFill>
                            <a:schemeClr val="dk1"/>
                          </a:solidFill>
                          <a:latin typeface="Arial"/>
                          <a:ea typeface="+mn-ea"/>
                          <a:cs typeface="+mn-cs"/>
                        </a:rPr>
                        <a:t>(5) 1</a:t>
                      </a:r>
                    </a:p>
                  </a:txBody>
                  <a:tcPr>
                    <a:lnL w="12700" cap="flat" cmpd="sng" algn="ctr">
                      <a:solidFill>
                        <a:schemeClr val="tx1"/>
                      </a:solidFill>
                      <a:prstDash val="solid"/>
                      <a:round/>
                      <a:headEnd type="none" w="med" len="med"/>
                      <a:tailEnd type="none" w="med" len="med"/>
                    </a:lnL>
                    <a:lnR w="12700" cmpd="sng">
                      <a:solidFill>
                        <a:srgbClr val="A26B2D"/>
                      </a:solidFill>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10008"/>
                  </a:ext>
                </a:extLst>
              </a:tr>
              <a:tr h="370840">
                <a:tc>
                  <a:txBody>
                    <a:bodyPr/>
                    <a:lstStyle/>
                    <a:p>
                      <a:r>
                        <a:rPr kumimoji="0" lang="en-GB" sz="1800" b="1" kern="1200" dirty="0" smtClean="0">
                          <a:solidFill>
                            <a:schemeClr val="dk1"/>
                          </a:solidFill>
                          <a:latin typeface="Arial"/>
                          <a:ea typeface="+mn-ea"/>
                          <a:cs typeface="+mn-cs"/>
                        </a:rPr>
                        <a:t>events/bunch crossing</a:t>
                      </a:r>
                      <a:endParaRPr kumimoji="0" lang="en-GB" sz="1800" b="1" kern="1200" dirty="0">
                        <a:solidFill>
                          <a:schemeClr val="dk1"/>
                        </a:solidFill>
                        <a:latin typeface="Arial"/>
                        <a:ea typeface="+mn-ea"/>
                        <a:cs typeface="+mn-cs"/>
                      </a:endParaRPr>
                    </a:p>
                  </a:txBody>
                  <a:tcPr>
                    <a:lnL w="12700" cmpd="sng">
                      <a:solidFill>
                        <a:srgbClr val="A26B2D"/>
                      </a:solidFill>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rgbClr val="FF0000"/>
                          </a:solidFill>
                          <a:latin typeface="Arial"/>
                          <a:ea typeface="+mn-ea"/>
                          <a:cs typeface="+mn-cs"/>
                        </a:rPr>
                        <a:t>170</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rgbClr val="FF0000"/>
                          </a:solidFill>
                          <a:latin typeface="Arial"/>
                          <a:ea typeface="+mn-ea"/>
                          <a:cs typeface="+mn-cs"/>
                        </a:rPr>
                        <a:t>&lt;1020 (204)</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de-AT" sz="1800" b="1" kern="1200" dirty="0" smtClean="0">
                          <a:solidFill>
                            <a:srgbClr val="FF0000"/>
                          </a:solidFill>
                          <a:latin typeface="Arial"/>
                          <a:ea typeface="+mn-ea"/>
                          <a:cs typeface="+mn-cs"/>
                        </a:rPr>
                        <a:t>850</a:t>
                      </a:r>
                      <a:endParaRPr kumimoji="0" lang="en-GB" sz="1800" b="1" kern="1200" dirty="0" smtClean="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en-GB" sz="1800" b="0" kern="1200" dirty="0" smtClean="0">
                          <a:solidFill>
                            <a:schemeClr val="dk1"/>
                          </a:solidFill>
                          <a:latin typeface="Arial"/>
                          <a:ea typeface="+mn-ea"/>
                          <a:cs typeface="+mn-cs"/>
                        </a:rPr>
                        <a:t>(135) 27</a:t>
                      </a:r>
                    </a:p>
                  </a:txBody>
                  <a:tcPr>
                    <a:lnL w="12700" cap="flat" cmpd="sng" algn="ctr">
                      <a:solidFill>
                        <a:schemeClr val="tx1"/>
                      </a:solidFill>
                      <a:prstDash val="solid"/>
                      <a:round/>
                      <a:headEnd type="none" w="med" len="med"/>
                      <a:tailEnd type="none" w="med" len="med"/>
                    </a:lnL>
                    <a:lnR w="12700" cmpd="sng">
                      <a:solidFill>
                        <a:srgbClr val="A26B2D"/>
                      </a:solidFill>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10009"/>
                  </a:ext>
                </a:extLst>
              </a:tr>
              <a:tr h="370840">
                <a:tc>
                  <a:txBody>
                    <a:bodyPr/>
                    <a:lstStyle/>
                    <a:p>
                      <a:r>
                        <a:rPr kumimoji="0" lang="en-GB" sz="1800" b="1" kern="1200" dirty="0" smtClean="0">
                          <a:solidFill>
                            <a:schemeClr val="dk1"/>
                          </a:solidFill>
                          <a:latin typeface="Arial"/>
                          <a:ea typeface="+mn-ea"/>
                          <a:cs typeface="+mn-cs"/>
                        </a:rPr>
                        <a:t>stored energy/beam [GJ]</a:t>
                      </a:r>
                      <a:endParaRPr kumimoji="0" lang="en-GB" sz="1800" b="1" kern="1200" dirty="0">
                        <a:solidFill>
                          <a:schemeClr val="dk1"/>
                        </a:solidFill>
                        <a:latin typeface="Arial"/>
                        <a:ea typeface="+mn-ea"/>
                        <a:cs typeface="+mn-cs"/>
                      </a:endParaRPr>
                    </a:p>
                  </a:txBody>
                  <a:tcPr>
                    <a:lnL w="12700" cmpd="sng">
                      <a:solidFill>
                        <a:srgbClr val="A26B2D"/>
                      </a:solidFill>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rgbClr val="FF0000"/>
                          </a:solidFill>
                          <a:latin typeface="Arial"/>
                          <a:ea typeface="+mn-ea"/>
                          <a:cs typeface="+mn-cs"/>
                        </a:rPr>
                        <a:t>8.4</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hMerge="1">
                  <a:txBody>
                    <a:bodyPr/>
                    <a:lstStyle/>
                    <a:p>
                      <a:pPr algn="ct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de-AT" sz="1800" b="1" kern="1200" dirty="0" smtClean="0">
                          <a:solidFill>
                            <a:srgbClr val="FF0000"/>
                          </a:solidFill>
                          <a:latin typeface="Arial"/>
                          <a:ea typeface="+mn-ea"/>
                          <a:cs typeface="+mn-cs"/>
                        </a:rPr>
                        <a:t>1.2</a:t>
                      </a:r>
                      <a:endParaRPr kumimoji="0" lang="en-GB" sz="1800" b="1" kern="1200" dirty="0" smtClean="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de-AT" sz="1800" b="0" kern="1200" dirty="0" smtClean="0">
                          <a:solidFill>
                            <a:schemeClr val="dk1"/>
                          </a:solidFill>
                          <a:latin typeface="Arial"/>
                          <a:ea typeface="+mn-ea"/>
                          <a:cs typeface="+mn-cs"/>
                        </a:rPr>
                        <a:t>(0.7) 0.36</a:t>
                      </a:r>
                      <a:endParaRPr kumimoji="0" lang="en-GB" sz="1800" b="0" kern="1200" dirty="0" smtClean="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mpd="sng">
                      <a:solidFill>
                        <a:srgbClr val="A26B2D"/>
                      </a:solidFill>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10010"/>
                  </a:ext>
                </a:extLst>
              </a:tr>
              <a:tr h="370840">
                <a:tc>
                  <a:txBody>
                    <a:bodyPr/>
                    <a:lstStyle/>
                    <a:p>
                      <a:r>
                        <a:rPr kumimoji="0" lang="en-GB" sz="1800" b="1" kern="1200" dirty="0" err="1" smtClean="0">
                          <a:solidFill>
                            <a:schemeClr val="dk1"/>
                          </a:solidFill>
                          <a:latin typeface="Arial"/>
                          <a:ea typeface="+mn-ea"/>
                          <a:cs typeface="+mn-cs"/>
                        </a:rPr>
                        <a:t>synchrotr</a:t>
                      </a:r>
                      <a:r>
                        <a:rPr kumimoji="0" lang="en-GB" sz="1800" b="1" kern="1200" dirty="0" smtClean="0">
                          <a:solidFill>
                            <a:schemeClr val="dk1"/>
                          </a:solidFill>
                          <a:latin typeface="Arial"/>
                          <a:ea typeface="+mn-ea"/>
                          <a:cs typeface="+mn-cs"/>
                        </a:rPr>
                        <a:t>. rad.</a:t>
                      </a:r>
                      <a:r>
                        <a:rPr kumimoji="0" lang="en-GB" sz="1800" b="1" kern="1200" baseline="0" dirty="0" smtClean="0">
                          <a:solidFill>
                            <a:schemeClr val="dk1"/>
                          </a:solidFill>
                          <a:latin typeface="Arial"/>
                          <a:ea typeface="+mn-ea"/>
                          <a:cs typeface="+mn-cs"/>
                        </a:rPr>
                        <a:t> </a:t>
                      </a:r>
                      <a:r>
                        <a:rPr kumimoji="0" lang="en-GB" sz="1800" b="1" kern="1200" dirty="0" smtClean="0">
                          <a:solidFill>
                            <a:schemeClr val="dk1"/>
                          </a:solidFill>
                          <a:latin typeface="Arial"/>
                          <a:ea typeface="+mn-ea"/>
                          <a:cs typeface="+mn-cs"/>
                        </a:rPr>
                        <a:t>[W/m/beam]</a:t>
                      </a:r>
                      <a:endParaRPr kumimoji="0" lang="en-GB" sz="1800" b="1" kern="1200" dirty="0">
                        <a:solidFill>
                          <a:schemeClr val="dk1"/>
                        </a:solidFill>
                        <a:latin typeface="Arial"/>
                        <a:ea typeface="+mn-ea"/>
                        <a:cs typeface="+mn-cs"/>
                      </a:endParaRPr>
                    </a:p>
                  </a:txBody>
                  <a:tcPr>
                    <a:lnL w="12700" cmpd="sng">
                      <a:solidFill>
                        <a:srgbClr val="A26B2D"/>
                      </a:solidFill>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mpd="sng">
                      <a:solidFill>
                        <a:srgbClr val="A26B2D"/>
                      </a:solidFill>
                    </a:lnB>
                    <a:lnTlToBr w="12700" cmpd="sng">
                      <a:noFill/>
                      <a:prstDash val="solid"/>
                    </a:lnTlToBr>
                    <a:lnBlToTr w="12700" cmpd="sng">
                      <a:noFill/>
                      <a:prstDash val="solid"/>
                    </a:lnBlToTr>
                    <a:solidFill>
                      <a:srgbClr val="A26B2D">
                        <a:tint val="20000"/>
                      </a:srgb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rgbClr val="FF0000"/>
                          </a:solidFill>
                          <a:latin typeface="Arial"/>
                          <a:ea typeface="+mn-ea"/>
                          <a:cs typeface="+mn-cs"/>
                        </a:rPr>
                        <a:t>30</a:t>
                      </a:r>
                      <a:endParaRPr kumimoji="0" lang="en-GB" sz="1800" b="1" kern="1200" dirty="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hMerge="1">
                  <a:txBody>
                    <a:bodyPr/>
                    <a:lstStyle/>
                    <a:p>
                      <a:pPr algn="ctr"/>
                      <a:endParaRPr kumimoji="0" lang="en-GB" sz="1800" b="1" kern="1200" dirty="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de-AT" sz="1800" b="1" kern="1200" dirty="0" smtClean="0">
                          <a:solidFill>
                            <a:srgbClr val="FF0000"/>
                          </a:solidFill>
                          <a:latin typeface="Arial"/>
                          <a:ea typeface="+mn-ea"/>
                          <a:cs typeface="+mn-cs"/>
                        </a:rPr>
                        <a:t>3.6</a:t>
                      </a:r>
                      <a:endParaRPr kumimoji="0" lang="en-GB" sz="1800" b="1" kern="1200" dirty="0" smtClean="0">
                        <a:solidFill>
                          <a:srgbClr val="FF0000"/>
                        </a:solidFill>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tc>
                  <a:txBody>
                    <a:bodyPr/>
                    <a:lstStyle/>
                    <a:p>
                      <a:pPr algn="ctr"/>
                      <a:r>
                        <a:rPr kumimoji="0" lang="de-AT" sz="1800" b="0" kern="1200" dirty="0" smtClean="0">
                          <a:solidFill>
                            <a:schemeClr val="dk1"/>
                          </a:solidFill>
                          <a:latin typeface="Arial"/>
                          <a:ea typeface="+mn-ea"/>
                          <a:cs typeface="+mn-cs"/>
                        </a:rPr>
                        <a:t>(0.35) 0.18</a:t>
                      </a:r>
                      <a:endParaRPr kumimoji="0" lang="en-GB" sz="1800" b="0" kern="1200" dirty="0" smtClean="0">
                        <a:solidFill>
                          <a:schemeClr val="dk1"/>
                        </a:solidFill>
                        <a:latin typeface="Arial"/>
                        <a:ea typeface="+mn-ea"/>
                        <a:cs typeface="+mn-cs"/>
                      </a:endParaRPr>
                    </a:p>
                  </a:txBody>
                  <a:tcPr>
                    <a:lnL w="12700" cap="flat" cmpd="sng" algn="ctr">
                      <a:solidFill>
                        <a:schemeClr val="tx1"/>
                      </a:solidFill>
                      <a:prstDash val="solid"/>
                      <a:round/>
                      <a:headEnd type="none" w="med" len="med"/>
                      <a:tailEnd type="none" w="med" len="med"/>
                    </a:lnL>
                    <a:lnR w="12700" cmpd="sng">
                      <a:solidFill>
                        <a:srgbClr val="A26B2D"/>
                      </a:solidFill>
                    </a:lnR>
                    <a:lnT w="12700" cap="flat" cmpd="sng" algn="ctr">
                      <a:solidFill>
                        <a:srgbClr val="A26B2D"/>
                      </a:solidFill>
                      <a:prstDash val="solid"/>
                      <a:round/>
                      <a:headEnd type="none" w="med" len="med"/>
                      <a:tailEnd type="none" w="med" len="med"/>
                    </a:lnT>
                    <a:lnB w="12700" cap="flat" cmpd="sng" algn="ctr">
                      <a:solidFill>
                        <a:srgbClr val="A26B2D"/>
                      </a:solidFill>
                      <a:prstDash val="solid"/>
                      <a:round/>
                      <a:headEnd type="none" w="med" len="med"/>
                      <a:tailEnd type="none" w="med" len="med"/>
                    </a:lnB>
                    <a:lnTlToBr w="12700" cmpd="sng">
                      <a:noFill/>
                      <a:prstDash val="solid"/>
                    </a:lnTlToBr>
                    <a:lnBlToTr w="12700" cmpd="sng">
                      <a:noFill/>
                      <a:prstDash val="solid"/>
                    </a:lnBlToTr>
                    <a:solidFill>
                      <a:srgbClr val="A26B2D">
                        <a:tint val="20000"/>
                      </a:srgbClr>
                    </a:solidFill>
                  </a:tcPr>
                </a:tc>
                <a:extLst>
                  <a:ext uri="{0D108BD9-81ED-4DB2-BD59-A6C34878D82A}">
                    <a16:rowId xmlns:a16="http://schemas.microsoft.com/office/drawing/2014/main" xmlns="" val="10011"/>
                  </a:ext>
                </a:extLst>
              </a:tr>
            </a:tbl>
          </a:graphicData>
        </a:graphic>
      </p:graphicFrame>
      <p:sp>
        <p:nvSpPr>
          <p:cNvPr id="2" name="TextBox 1"/>
          <p:cNvSpPr txBox="1"/>
          <p:nvPr/>
        </p:nvSpPr>
        <p:spPr>
          <a:xfrm>
            <a:off x="6918725" y="1293545"/>
            <a:ext cx="835485" cy="276999"/>
          </a:xfrm>
          <a:prstGeom prst="rect">
            <a:avLst/>
          </a:prstGeom>
          <a:noFill/>
        </p:spPr>
        <p:txBody>
          <a:bodyPr wrap="none" rtlCol="0">
            <a:spAutoFit/>
          </a:bodyPr>
          <a:lstStyle/>
          <a:p>
            <a:r>
              <a:rPr lang="en-GB" sz="1200" dirty="0">
                <a:solidFill>
                  <a:schemeClr val="bg1"/>
                </a:solidFill>
              </a:rPr>
              <a:t>*</a:t>
            </a:r>
            <a:r>
              <a:rPr lang="en-GB" sz="1200" dirty="0" smtClean="0">
                <a:solidFill>
                  <a:schemeClr val="bg1"/>
                </a:solidFill>
              </a:rPr>
              <a:t>tentative</a:t>
            </a:r>
            <a:endParaRPr lang="en-GB" sz="1200" dirty="0">
              <a:solidFill>
                <a:schemeClr val="bg1"/>
              </a:solidFill>
            </a:endParaRPr>
          </a:p>
        </p:txBody>
      </p:sp>
      <p:sp>
        <p:nvSpPr>
          <p:cNvPr id="7" name="Title 1"/>
          <p:cNvSpPr txBox="1">
            <a:spLocks/>
          </p:cNvSpPr>
          <p:nvPr/>
        </p:nvSpPr>
        <p:spPr>
          <a:xfrm>
            <a:off x="-3059" y="-27384"/>
            <a:ext cx="9150188" cy="1008112"/>
          </a:xfrm>
          <a:prstGeom prst="rect">
            <a:avLst/>
          </a:prstGeom>
          <a:solidFill>
            <a:srgbClr val="0C377B"/>
          </a:solidFill>
        </p:spPr>
        <p:txBody>
          <a:bodyPr tIns="0" bIns="0" anchor="ctr" anchorCtr="0">
            <a:noAutofit/>
          </a:bodyPr>
          <a:lstStyle>
            <a:defPPr>
              <a:defRPr lang="en-US"/>
            </a:defPPr>
            <a:lvl1pPr algn="ctr">
              <a:spcBef>
                <a:spcPct val="0"/>
              </a:spcBef>
              <a:buNone/>
              <a:defRPr sz="3600" b="1">
                <a:solidFill>
                  <a:srgbClr val="FFFF00"/>
                </a:solidFill>
                <a:latin typeface="+mj-lt"/>
                <a:ea typeface="+mj-ea"/>
                <a:cs typeface="+mj-cs"/>
              </a:defRPr>
            </a:lvl1pPr>
          </a:lstStyle>
          <a:p>
            <a:pPr lvl="0">
              <a:defRPr/>
            </a:pPr>
            <a:r>
              <a:rPr kumimoji="0" lang="en-US" sz="3600" b="1" i="0" u="none" strike="noStrike" kern="0" cap="none" spc="0" normalizeH="0" baseline="0" noProof="0" dirty="0" smtClean="0">
                <a:ln>
                  <a:noFill/>
                </a:ln>
                <a:solidFill>
                  <a:srgbClr val="FFFF00"/>
                </a:solidFill>
                <a:effectLst/>
                <a:uLnTx/>
                <a:uFillTx/>
                <a:latin typeface="Arial"/>
                <a:ea typeface="+mj-ea"/>
                <a:cs typeface="+mj-cs"/>
              </a:rPr>
              <a:t>           H</a:t>
            </a:r>
            <a:r>
              <a:rPr lang="en-US" dirty="0" err="1" smtClean="0"/>
              <a:t>adron</a:t>
            </a:r>
            <a:r>
              <a:rPr lang="en-US" dirty="0" smtClean="0"/>
              <a:t> collider parameters</a:t>
            </a:r>
            <a:endParaRPr kumimoji="0" lang="en-US" sz="3600" b="1" i="0" u="none" strike="noStrike" kern="0" cap="none" spc="0" normalizeH="0" baseline="0" noProof="0" dirty="0">
              <a:ln>
                <a:noFill/>
              </a:ln>
              <a:solidFill>
                <a:srgbClr val="FFFF00"/>
              </a:solidFill>
              <a:effectLst/>
              <a:uLnTx/>
              <a:uFillTx/>
              <a:latin typeface="Arial"/>
              <a:ea typeface="+mj-ea"/>
              <a:cs typeface="+mj-cs"/>
            </a:endParaRPr>
          </a:p>
        </p:txBody>
      </p:sp>
      <p:pic>
        <p:nvPicPr>
          <p:cNvPr id="8" name="E9AE129B-AADE-4D42-A5CD-D33420D126B1" descr="7E832775-FA4B-45D5-A24A-50916B9E27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508" y="56422"/>
            <a:ext cx="2033801" cy="85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CBF80444-E6F6-4433-B20E-F8CBC7C4ADE6}" type="datetime1">
              <a:rPr lang="en-GB" smtClean="0">
                <a:solidFill>
                  <a:prstClr val="black">
                    <a:tint val="75000"/>
                  </a:prstClr>
                </a:solidFill>
              </a:rPr>
              <a:t>07/06/2018</a:t>
            </a:fld>
            <a:endParaRPr lang="fr-CH">
              <a:solidFill>
                <a:prstClr val="black">
                  <a:tint val="75000"/>
                </a:prstClr>
              </a:solidFill>
            </a:endParaRPr>
          </a:p>
        </p:txBody>
      </p:sp>
      <p:sp>
        <p:nvSpPr>
          <p:cNvPr id="4" name="Footer Placeholder 3"/>
          <p:cNvSpPr>
            <a:spLocks noGrp="1"/>
          </p:cNvSpPr>
          <p:nvPr>
            <p:ph type="ftr" sz="quarter" idx="4294967295"/>
          </p:nvPr>
        </p:nvSpPr>
        <p:spPr>
          <a:xfrm>
            <a:off x="2771800" y="6381352"/>
            <a:ext cx="3464024" cy="365125"/>
          </a:xfrm>
          <a:prstGeom prst="rect">
            <a:avLst/>
          </a:prstGeom>
        </p:spPr>
        <p:txBody>
          <a:bodyPr/>
          <a:lstStyle/>
          <a:p>
            <a:r>
              <a:rPr lang="en-GB" smtClean="0">
                <a:solidFill>
                  <a:prstClr val="black">
                    <a:tint val="75000"/>
                  </a:prstClr>
                </a:solidFill>
              </a:rPr>
              <a:t>Alain Blondel The FCCs</a:t>
            </a:r>
            <a:endParaRPr lang="fr-CH">
              <a:solidFill>
                <a:prstClr val="black">
                  <a:tint val="75000"/>
                </a:prstClr>
              </a:solidFill>
            </a:endParaRPr>
          </a:p>
        </p:txBody>
      </p:sp>
      <p:sp>
        <p:nvSpPr>
          <p:cNvPr id="5" name="Slide Number Placeholder 4"/>
          <p:cNvSpPr>
            <a:spLocks noGrp="1"/>
          </p:cNvSpPr>
          <p:nvPr>
            <p:ph type="sldNum" sz="quarter" idx="12"/>
          </p:nvPr>
        </p:nvSpPr>
        <p:spPr/>
        <p:txBody>
          <a:bodyPr/>
          <a:lstStyle/>
          <a:p>
            <a:fld id="{FF28A6E5-1451-4611-9B85-9117163DB886}" type="slidenum">
              <a:rPr lang="fr-CH" smtClean="0">
                <a:solidFill>
                  <a:prstClr val="black">
                    <a:tint val="75000"/>
                  </a:prstClr>
                </a:solidFill>
              </a:rPr>
              <a:pPr/>
              <a:t>59</a:t>
            </a:fld>
            <a:endParaRPr lang="fr-CH">
              <a:solidFill>
                <a:prstClr val="black">
                  <a:tint val="75000"/>
                </a:prstClr>
              </a:solidFill>
            </a:endParaRPr>
          </a:p>
        </p:txBody>
      </p:sp>
      <p:sp>
        <p:nvSpPr>
          <p:cNvPr id="9" name="TextBox 8"/>
          <p:cNvSpPr txBox="1"/>
          <p:nvPr/>
        </p:nvSpPr>
        <p:spPr>
          <a:xfrm>
            <a:off x="395536" y="6309343"/>
            <a:ext cx="6535572" cy="307777"/>
          </a:xfrm>
          <a:prstGeom prst="rect">
            <a:avLst/>
          </a:prstGeom>
          <a:solidFill>
            <a:schemeClr val="accent3">
              <a:lumMod val="40000"/>
              <a:lumOff val="60000"/>
            </a:schemeClr>
          </a:solidFill>
        </p:spPr>
        <p:txBody>
          <a:bodyPr wrap="none" rtlCol="0">
            <a:spAutoFit/>
          </a:bodyPr>
          <a:lstStyle/>
          <a:p>
            <a:r>
              <a:rPr lang="fr-CH" dirty="0" smtClean="0"/>
              <a:t>Performance </a:t>
            </a:r>
            <a:r>
              <a:rPr lang="fr-CH" dirty="0" err="1" smtClean="0"/>
              <a:t>easier</a:t>
            </a:r>
            <a:r>
              <a:rPr lang="fr-CH" dirty="0" smtClean="0"/>
              <a:t> to </a:t>
            </a:r>
            <a:r>
              <a:rPr lang="fr-CH" dirty="0" err="1" smtClean="0"/>
              <a:t>achieve</a:t>
            </a:r>
            <a:r>
              <a:rPr lang="fr-CH" dirty="0" smtClean="0"/>
              <a:t> </a:t>
            </a:r>
            <a:r>
              <a:rPr lang="fr-CH" dirty="0" err="1" smtClean="0"/>
              <a:t>with</a:t>
            </a:r>
            <a:r>
              <a:rPr lang="fr-CH" dirty="0" smtClean="0"/>
              <a:t> 25 ns second </a:t>
            </a:r>
            <a:r>
              <a:rPr lang="fr-CH" dirty="0" err="1" smtClean="0"/>
              <a:t>spacing</a:t>
            </a:r>
            <a:r>
              <a:rPr lang="fr-CH" dirty="0" smtClean="0"/>
              <a:t>… 5ns </a:t>
            </a:r>
            <a:r>
              <a:rPr lang="fr-CH" dirty="0" err="1" smtClean="0"/>
              <a:t>preferred</a:t>
            </a:r>
            <a:r>
              <a:rPr lang="fr-CH" dirty="0" smtClean="0"/>
              <a:t> by </a:t>
            </a:r>
            <a:r>
              <a:rPr lang="fr-CH" dirty="0" err="1" smtClean="0"/>
              <a:t>expts</a:t>
            </a:r>
            <a:r>
              <a:rPr lang="fr-CH" dirty="0" smtClean="0"/>
              <a:t>! </a:t>
            </a:r>
            <a:endParaRPr lang="en-GB" dirty="0"/>
          </a:p>
        </p:txBody>
      </p:sp>
    </p:spTree>
    <p:extLst>
      <p:ext uri="{BB962C8B-B14F-4D97-AF65-F5344CB8AC3E}">
        <p14:creationId xmlns:p14="http://schemas.microsoft.com/office/powerpoint/2010/main" val="3732919167"/>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8242" y="1114054"/>
            <a:ext cx="2662908" cy="646331"/>
          </a:xfrm>
          <a:prstGeom prst="rect">
            <a:avLst/>
          </a:prstGeom>
          <a:noFill/>
        </p:spPr>
        <p:txBody>
          <a:bodyPr wrap="none" rtlCol="0">
            <a:spAutoFit/>
          </a:bodyPr>
          <a:lstStyle/>
          <a:p>
            <a:r>
              <a:rPr lang="fr-CH" sz="3600" dirty="0">
                <a:latin typeface="+mn-lt"/>
              </a:rPr>
              <a:t>I</a:t>
            </a:r>
            <a:r>
              <a:rPr lang="fr-CH" sz="3600" dirty="0" smtClean="0">
                <a:latin typeface="+mn-lt"/>
              </a:rPr>
              <a:t>s </a:t>
            </a:r>
            <a:r>
              <a:rPr lang="fr-CH" sz="3600" dirty="0" err="1" smtClean="0">
                <a:latin typeface="+mn-lt"/>
              </a:rPr>
              <a:t>it</a:t>
            </a:r>
            <a:r>
              <a:rPr lang="fr-CH" sz="3600" dirty="0" smtClean="0">
                <a:latin typeface="+mn-lt"/>
              </a:rPr>
              <a:t> the end?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2" y="2060122"/>
            <a:ext cx="4077789" cy="394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F00AFF54-5EEA-45CB-BB64-7C26ECFD5E81}" type="datetime1">
              <a:rPr lang="en-US" smtClean="0">
                <a:solidFill>
                  <a:prstClr val="black">
                    <a:tint val="75000"/>
                  </a:prstClr>
                </a:solidFill>
              </a:rPr>
              <a:t>5/31/2018</a:t>
            </a:fld>
            <a:endParaRPr lang="en-GB" dirty="0">
              <a:solidFill>
                <a:prstClr val="black">
                  <a:tint val="75000"/>
                </a:prstClr>
              </a:solidFill>
            </a:endParaRPr>
          </a:p>
        </p:txBody>
      </p:sp>
      <p:grpSp>
        <p:nvGrpSpPr>
          <p:cNvPr id="6" name="Group 5"/>
          <p:cNvGrpSpPr/>
          <p:nvPr/>
        </p:nvGrpSpPr>
        <p:grpSpPr>
          <a:xfrm>
            <a:off x="0" y="0"/>
            <a:ext cx="9144000" cy="5253540"/>
            <a:chOff x="0" y="0"/>
            <a:chExt cx="9144000" cy="525354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5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90075" y="3239146"/>
              <a:ext cx="4618494" cy="232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937300" y="4819969"/>
            <a:ext cx="5398253" cy="1472904"/>
            <a:chOff x="1937288" y="4819969"/>
            <a:chExt cx="5398253" cy="1472904"/>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441" y="4873648"/>
              <a:ext cx="5372100" cy="1419225"/>
            </a:xfrm>
            <a:prstGeom prst="rect">
              <a:avLst/>
            </a:prstGeom>
            <a:solidFill>
              <a:schemeClr val="bg1"/>
            </a:solidFill>
            <a:ln>
              <a:solidFill>
                <a:schemeClr val="bg1"/>
              </a:solidFill>
            </a:ln>
          </p:spPr>
        </p:pic>
        <p:sp>
          <p:nvSpPr>
            <p:cNvPr id="7" name="Rectangle 6"/>
            <p:cNvSpPr/>
            <p:nvPr/>
          </p:nvSpPr>
          <p:spPr>
            <a:xfrm>
              <a:off x="1937288" y="4819969"/>
              <a:ext cx="2913681" cy="294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90" y="297712"/>
            <a:ext cx="8625123" cy="607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735446"/>
      </p:ext>
    </p:extLst>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88" y="191386"/>
            <a:ext cx="7915099" cy="625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494072"/>
      </p:ext>
    </p:extLst>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 y="0"/>
            <a:ext cx="8313238" cy="628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887" y="6239141"/>
            <a:ext cx="45720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500872"/>
      </p:ext>
    </p:extLst>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981075"/>
            <a:ext cx="75057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728207"/>
      </p:ext>
    </p:extLst>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BAABC-09BF-4589-92AC-F4A1C1755201}" type="datetime1">
              <a:rPr lang="fr-CH" smtClean="0">
                <a:solidFill>
                  <a:prstClr val="black">
                    <a:tint val="75000"/>
                  </a:prstClr>
                </a:solidFill>
              </a:rPr>
              <a:t>07.06.2018</a:t>
            </a:fld>
            <a:endParaRPr lang="en-GB"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E4CBECB-E6B9-4CF2-ABF0-89C6B79D862F}" type="slidenum">
              <a:rPr lang="en-GB" smtClean="0">
                <a:solidFill>
                  <a:prstClr val="black">
                    <a:tint val="75000"/>
                  </a:prstClr>
                </a:solidFill>
              </a:rPr>
              <a:pPr/>
              <a:t>64</a:t>
            </a:fld>
            <a:endParaRPr lang="en-GB">
              <a:solidFill>
                <a:prstClr val="black">
                  <a:tint val="75000"/>
                </a:prstClr>
              </a:solidFill>
            </a:endParaRPr>
          </a:p>
        </p:txBody>
      </p:sp>
      <p:sp>
        <p:nvSpPr>
          <p:cNvPr id="5" name="TextBox 4"/>
          <p:cNvSpPr txBox="1"/>
          <p:nvPr/>
        </p:nvSpPr>
        <p:spPr>
          <a:xfrm>
            <a:off x="1807535" y="2232837"/>
            <a:ext cx="5355953" cy="830997"/>
          </a:xfrm>
          <a:prstGeom prst="rect">
            <a:avLst/>
          </a:prstGeom>
          <a:solidFill>
            <a:srgbClr val="FFFF00"/>
          </a:solidFill>
        </p:spPr>
        <p:txBody>
          <a:bodyPr wrap="none" rtlCol="0">
            <a:spAutoFit/>
          </a:bodyPr>
          <a:lstStyle/>
          <a:p>
            <a:r>
              <a:rPr lang="fr-CH" sz="4800" dirty="0" smtClean="0">
                <a:latin typeface="Calibri" panose="020F0502020204030204" pitchFamily="34" charset="0"/>
              </a:rPr>
              <a:t>COMPLEMENTARITY</a:t>
            </a:r>
            <a:endParaRPr lang="en-GB" sz="4800" dirty="0">
              <a:latin typeface="Calibri" panose="020F0502020204030204" pitchFamily="34" charset="0"/>
            </a:endParaRPr>
          </a:p>
        </p:txBody>
      </p:sp>
    </p:spTree>
    <p:extLst>
      <p:ext uri="{BB962C8B-B14F-4D97-AF65-F5344CB8AC3E}">
        <p14:creationId xmlns:p14="http://schemas.microsoft.com/office/powerpoint/2010/main" val="2320135985"/>
      </p:ext>
    </p:extLst>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4327133"/>
              </p:ext>
            </p:extLst>
          </p:nvPr>
        </p:nvGraphicFramePr>
        <p:xfrm>
          <a:off x="3131840" y="260648"/>
          <a:ext cx="4876800" cy="5958840"/>
        </p:xfrm>
        <a:graphic>
          <a:graphicData uri="http://schemas.openxmlformats.org/drawingml/2006/table">
            <a:tbl>
              <a:tblPr firstRow="1" bandRow="1">
                <a:tableStyleId>{5C22544A-7EE6-4342-B048-85BDC9FD1C3A}</a:tableStyleId>
              </a:tblPr>
              <a:tblGrid>
                <a:gridCol w="1152128"/>
                <a:gridCol w="1286272"/>
                <a:gridCol w="1219200"/>
                <a:gridCol w="1219200"/>
              </a:tblGrid>
              <a:tr h="370840">
                <a:tc>
                  <a:txBody>
                    <a:bodyPr/>
                    <a:lstStyle/>
                    <a:p>
                      <a:r>
                        <a:rPr lang="fr-CH" sz="2000" dirty="0" err="1" smtClean="0"/>
                        <a:t>g</a:t>
                      </a:r>
                      <a:r>
                        <a:rPr lang="fr-CH" sz="2000" baseline="-25000" dirty="0" err="1" smtClean="0"/>
                        <a:t>Hxx</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dirty="0" smtClean="0"/>
                        <a:t>FCC-</a:t>
                      </a:r>
                      <a:r>
                        <a:rPr lang="fr-CH" dirty="0" err="1" smtClean="0"/>
                        <a:t>ee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dirty="0" smtClean="0"/>
                        <a:t>FCC-</a:t>
                      </a:r>
                      <a:r>
                        <a:rPr lang="fr-CH" dirty="0" err="1" smtClean="0"/>
                        <a:t>hh</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dirty="0" smtClean="0"/>
                        <a:t>FCC-eh</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dirty="0" smtClean="0"/>
                        <a:t>ZZ</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b="1" dirty="0" smtClean="0"/>
                        <a:t>0.15 %</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b="1" dirty="0" smtClean="0"/>
                        <a:t>&lt;</a:t>
                      </a:r>
                      <a:r>
                        <a:rPr lang="fr-CH" b="1" baseline="0" dirty="0" smtClean="0"/>
                        <a:t> </a:t>
                      </a:r>
                      <a:r>
                        <a:rPr lang="fr-CH" b="1" dirty="0" smtClean="0"/>
                        <a:t>1%     *</a:t>
                      </a:r>
                      <a:endParaRPr lang="en-GB"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CH" dirty="0" smtClean="0"/>
                        <a:t>WW</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b="1" dirty="0" smtClean="0"/>
                        <a:t>0.20%</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GB" b="1" dirty="0" smtClean="0">
                          <a:sym typeface="Symbol"/>
                        </a:rPr>
                        <a:t></a:t>
                      </a:r>
                      <a:r>
                        <a:rPr lang="en-GB" b="1" baseline="-25000" dirty="0" smtClean="0">
                          <a:sym typeface="Symbol"/>
                        </a:rPr>
                        <a:t>H</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b="1" dirty="0" smtClean="0"/>
                        <a:t>1%</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GB" dirty="0" smtClean="0">
                          <a:sym typeface="Symbol"/>
                        </a:rPr>
                        <a: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dirty="0" smtClean="0"/>
                        <a:t>1.5%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b="1" dirty="0" smtClean="0"/>
                        <a:t>&lt;1%</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CH" dirty="0" smtClean="0"/>
                        <a:t>Z</a:t>
                      </a:r>
                      <a:r>
                        <a:rPr lang="fr-CH" dirty="0" smtClean="0">
                          <a:sym typeface="Symbol"/>
                        </a:rPr>
                        <a: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dirty="0" smtClean="0"/>
                        <a:t> --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b="1" dirty="0" smtClean="0"/>
                        <a:t>1%</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CH" dirty="0" smtClean="0"/>
                        <a:t>tt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dirty="0" smtClean="0"/>
                        <a:t>13%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b="1" dirty="0" smtClean="0"/>
                        <a:t>1%</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CH" dirty="0" err="1" smtClean="0"/>
                        <a:t>bb</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fr-CH" sz="1800" b="1" kern="1200" dirty="0" smtClean="0">
                          <a:solidFill>
                            <a:schemeClr val="dk1"/>
                          </a:solidFill>
                          <a:latin typeface="+mn-lt"/>
                          <a:ea typeface="+mn-ea"/>
                          <a:cs typeface="+mn-cs"/>
                        </a:rPr>
                        <a:t>0.4%</a:t>
                      </a:r>
                      <a:endParaRPr lang="en-GB" sz="1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dirty="0" smtClean="0"/>
                        <a:t>0.5%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fr-CH" sz="1800" b="1" kern="1200" dirty="0" smtClean="0">
                          <a:solidFill>
                            <a:schemeClr val="dk1"/>
                          </a:solidFill>
                          <a:latin typeface="+mn-lt"/>
                          <a:ea typeface="+mn-ea"/>
                          <a:cs typeface="+mn-cs"/>
                        </a:rPr>
                        <a:t>0.5%</a:t>
                      </a:r>
                      <a:endParaRPr lang="en-GB" sz="1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CH" dirty="0" smtClean="0"/>
                        <a:t>cc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fr-CH" sz="1800" b="1" kern="1200" dirty="0" smtClean="0">
                          <a:solidFill>
                            <a:schemeClr val="dk1"/>
                          </a:solidFill>
                          <a:latin typeface="+mn-lt"/>
                          <a:ea typeface="+mn-ea"/>
                          <a:cs typeface="+mn-cs"/>
                        </a:rPr>
                        <a:t>0.7%</a:t>
                      </a:r>
                      <a:endParaRPr lang="en-GB" sz="18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dirty="0" smtClean="0"/>
                        <a:t>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dirty="0" smtClean="0"/>
                        <a:t>6.2%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b="1" dirty="0" smtClean="0"/>
                        <a:t>2%</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uu,dd</a:t>
                      </a:r>
                      <a:endParaRPr lang="en-GB"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800" dirty="0" smtClean="0"/>
                        <a:t>H</a:t>
                      </a:r>
                      <a:r>
                        <a:rPr lang="fr-CH" sz="1800" dirty="0" smtClean="0">
                          <a:sym typeface="Wingdings" panose="05000000000000000000" pitchFamily="2" charset="2"/>
                        </a:rPr>
                        <a:t> </a:t>
                      </a:r>
                      <a:r>
                        <a:rPr lang="fr-CH" sz="1800" dirty="0" smtClean="0">
                          <a:sym typeface="Symbo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800" dirty="0" smtClean="0"/>
                        <a:t>H</a:t>
                      </a:r>
                      <a:r>
                        <a:rPr lang="fr-CH" sz="1800" dirty="0" smtClean="0">
                          <a:sym typeface="Wingdings" panose="05000000000000000000" pitchFamily="2" charset="2"/>
                        </a:rPr>
                        <a:t> </a:t>
                      </a:r>
                      <a:r>
                        <a:rPr lang="fr-CH" sz="1800" dirty="0" smtClean="0">
                          <a:sym typeface="Symbo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CH" dirty="0" err="1" smtClean="0"/>
                        <a:t>ss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800" dirty="0" smtClean="0"/>
                        <a:t>H</a:t>
                      </a:r>
                      <a:r>
                        <a:rPr lang="fr-CH" sz="1800" dirty="0" smtClean="0">
                          <a:sym typeface="Wingdings" panose="05000000000000000000" pitchFamily="2" charset="2"/>
                        </a:rPr>
                        <a:t> </a:t>
                      </a:r>
                      <a:r>
                        <a:rPr lang="fr-CH" sz="1800" dirty="0" smtClean="0">
                          <a:sym typeface="Symbo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800" dirty="0" smtClean="0"/>
                        <a:t>H</a:t>
                      </a:r>
                      <a:r>
                        <a:rPr lang="fr-CH" sz="1800" dirty="0" smtClean="0">
                          <a:sym typeface="Wingdings" panose="05000000000000000000" pitchFamily="2" charset="2"/>
                        </a:rPr>
                        <a:t> </a:t>
                      </a:r>
                      <a:r>
                        <a:rPr lang="fr-CH" sz="1800" dirty="0" smtClean="0">
                          <a:sym typeface="Symbo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CH" dirty="0" err="1" smtClean="0"/>
                        <a:t>ee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b="1" dirty="0" err="1" smtClean="0"/>
                        <a:t>ee</a:t>
                      </a:r>
                      <a:r>
                        <a:rPr lang="fr-CH" b="1" dirty="0" smtClean="0"/>
                        <a:t> </a:t>
                      </a:r>
                      <a:r>
                        <a:rPr lang="fr-CH" b="1" dirty="0" smtClean="0">
                          <a:sym typeface="Wingdings" panose="05000000000000000000" pitchFamily="2" charset="2"/>
                        </a:rPr>
                        <a:t> H </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fr-CH" dirty="0" smtClean="0"/>
                        <a:t>HH</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dirty="0" smtClean="0"/>
                        <a:t>30%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b="1" dirty="0" smtClean="0"/>
                        <a:t>~3%</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fr-CH" dirty="0" smtClean="0"/>
                        <a:t>20%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70840">
                <a:tc>
                  <a:txBody>
                    <a:bodyPr/>
                    <a:lstStyle/>
                    <a:p>
                      <a:r>
                        <a:rPr lang="fr-CH" dirty="0" err="1" smtClean="0"/>
                        <a:t>inv</a:t>
                      </a:r>
                      <a:r>
                        <a:rPr lang="fr-CH" dirty="0" smtClean="0"/>
                        <a:t>, exo</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dirty="0" smtClean="0"/>
                        <a:t>&lt;0.45%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H" b="1" dirty="0" smtClean="0"/>
                        <a:t>10</a:t>
                      </a:r>
                      <a:r>
                        <a:rPr lang="fr-CH" b="1" baseline="30000" dirty="0" smtClean="0"/>
                        <a:t>-3</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fr-CH" dirty="0" smtClean="0"/>
                        <a:t>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
        <p:nvSpPr>
          <p:cNvPr id="5" name="TextBox 4"/>
          <p:cNvSpPr txBox="1"/>
          <p:nvPr/>
        </p:nvSpPr>
        <p:spPr>
          <a:xfrm>
            <a:off x="0" y="836712"/>
            <a:ext cx="1635191" cy="369332"/>
          </a:xfrm>
          <a:prstGeom prst="rect">
            <a:avLst/>
          </a:prstGeom>
          <a:noFill/>
        </p:spPr>
        <p:txBody>
          <a:bodyPr wrap="none" rtlCol="0">
            <a:spAutoFit/>
          </a:bodyPr>
          <a:lstStyle/>
          <a:p>
            <a:pPr eaLnBrk="1" fontAlgn="auto" hangingPunct="1">
              <a:spcBef>
                <a:spcPts val="0"/>
              </a:spcBef>
              <a:spcAft>
                <a:spcPts val="0"/>
              </a:spcAft>
            </a:pPr>
            <a:r>
              <a:rPr lang="fr-CH" sz="1800" dirty="0" smtClean="0">
                <a:solidFill>
                  <a:prstClr val="black"/>
                </a:solidFill>
                <a:latin typeface="Calibri"/>
              </a:rPr>
              <a:t>HIGGS PHYSICS</a:t>
            </a:r>
            <a:endParaRPr lang="en-GB" sz="1800" dirty="0">
              <a:solidFill>
                <a:prstClr val="black"/>
              </a:solidFill>
              <a:latin typeface="Calibri"/>
            </a:endParaRPr>
          </a:p>
        </p:txBody>
      </p:sp>
      <p:sp>
        <p:nvSpPr>
          <p:cNvPr id="6" name="TextBox 5"/>
          <p:cNvSpPr txBox="1"/>
          <p:nvPr/>
        </p:nvSpPr>
        <p:spPr>
          <a:xfrm>
            <a:off x="99536" y="1580709"/>
            <a:ext cx="2587760" cy="1477328"/>
          </a:xfrm>
          <a:prstGeom prst="rect">
            <a:avLst/>
          </a:prstGeom>
          <a:noFill/>
        </p:spPr>
        <p:txBody>
          <a:bodyPr wrap="none" rtlCol="0">
            <a:spAutoFit/>
          </a:bodyPr>
          <a:lstStyle/>
          <a:p>
            <a:pPr eaLnBrk="1" fontAlgn="auto" hangingPunct="1">
              <a:spcBef>
                <a:spcPts val="0"/>
              </a:spcBef>
              <a:spcAft>
                <a:spcPts val="0"/>
              </a:spcAft>
            </a:pPr>
            <a:r>
              <a:rPr lang="fr-CH" sz="1800" b="0" dirty="0" err="1" smtClean="0">
                <a:solidFill>
                  <a:prstClr val="black"/>
                </a:solidFill>
                <a:latin typeface="Calibri"/>
              </a:rPr>
              <a:t>hh</a:t>
            </a:r>
            <a:r>
              <a:rPr lang="fr-CH" sz="1800" b="0" dirty="0" smtClean="0">
                <a:solidFill>
                  <a:prstClr val="black"/>
                </a:solidFill>
                <a:latin typeface="Calibri"/>
              </a:rPr>
              <a:t>, eh </a:t>
            </a:r>
            <a:r>
              <a:rPr lang="fr-CH" sz="1800" b="0" dirty="0" err="1" smtClean="0">
                <a:solidFill>
                  <a:prstClr val="black"/>
                </a:solidFill>
                <a:latin typeface="Calibri"/>
              </a:rPr>
              <a:t>precisions</a:t>
            </a:r>
            <a:r>
              <a:rPr lang="fr-CH" sz="1800" b="0" dirty="0" smtClean="0">
                <a:solidFill>
                  <a:prstClr val="black"/>
                </a:solidFill>
                <a:latin typeface="Calibri"/>
              </a:rPr>
              <a:t> assume </a:t>
            </a:r>
          </a:p>
          <a:p>
            <a:pPr eaLnBrk="1" fontAlgn="auto" hangingPunct="1">
              <a:spcBef>
                <a:spcPts val="0"/>
              </a:spcBef>
              <a:spcAft>
                <a:spcPts val="0"/>
              </a:spcAft>
            </a:pPr>
            <a:r>
              <a:rPr lang="fr-CH" sz="1800" b="0" dirty="0" smtClean="0">
                <a:solidFill>
                  <a:prstClr val="black"/>
                </a:solidFill>
                <a:latin typeface="Calibri"/>
              </a:rPr>
              <a:t>SM or </a:t>
            </a:r>
            <a:r>
              <a:rPr lang="fr-CH" sz="1800" b="0" dirty="0" err="1" smtClean="0">
                <a:solidFill>
                  <a:prstClr val="black"/>
                </a:solidFill>
                <a:latin typeface="Calibri"/>
              </a:rPr>
              <a:t>ee</a:t>
            </a:r>
            <a:r>
              <a:rPr lang="fr-CH" sz="1800" b="0" dirty="0" smtClean="0">
                <a:solidFill>
                  <a:prstClr val="black"/>
                </a:solidFill>
                <a:latin typeface="Calibri"/>
              </a:rPr>
              <a:t> </a:t>
            </a:r>
            <a:r>
              <a:rPr lang="fr-CH" sz="1800" b="0" dirty="0" err="1" smtClean="0">
                <a:solidFill>
                  <a:prstClr val="black"/>
                </a:solidFill>
                <a:latin typeface="Calibri"/>
              </a:rPr>
              <a:t>measurements</a:t>
            </a:r>
            <a:endParaRPr lang="fr-CH" sz="1800" b="0" dirty="0" smtClean="0">
              <a:solidFill>
                <a:prstClr val="black"/>
              </a:solidFill>
              <a:latin typeface="Calibri"/>
            </a:endParaRPr>
          </a:p>
          <a:p>
            <a:pPr eaLnBrk="1" fontAlgn="auto" hangingPunct="1">
              <a:spcBef>
                <a:spcPts val="0"/>
              </a:spcBef>
              <a:spcAft>
                <a:spcPts val="0"/>
              </a:spcAft>
            </a:pPr>
            <a:endParaRPr lang="fr-CH" sz="1800" b="0" dirty="0">
              <a:solidFill>
                <a:prstClr val="black"/>
              </a:solidFill>
              <a:latin typeface="Calibri"/>
            </a:endParaRPr>
          </a:p>
          <a:p>
            <a:pPr eaLnBrk="1" fontAlgn="auto" hangingPunct="1">
              <a:spcBef>
                <a:spcPts val="0"/>
              </a:spcBef>
              <a:spcAft>
                <a:spcPts val="0"/>
              </a:spcAft>
            </a:pPr>
            <a:r>
              <a:rPr lang="fr-CH" sz="1800" b="0" dirty="0" smtClean="0">
                <a:solidFill>
                  <a:prstClr val="black"/>
                </a:solidFill>
                <a:latin typeface="Calibri"/>
              </a:rPr>
              <a:t>FCC-</a:t>
            </a:r>
            <a:r>
              <a:rPr lang="fr-CH" sz="1800" b="0" dirty="0" err="1" smtClean="0">
                <a:solidFill>
                  <a:prstClr val="black"/>
                </a:solidFill>
                <a:latin typeface="Calibri"/>
              </a:rPr>
              <a:t>hh</a:t>
            </a:r>
            <a:r>
              <a:rPr lang="fr-CH" sz="1800" b="0" dirty="0" smtClean="0">
                <a:solidFill>
                  <a:prstClr val="black"/>
                </a:solidFill>
                <a:latin typeface="Calibri"/>
              </a:rPr>
              <a:t> to ZZ to serve </a:t>
            </a:r>
          </a:p>
          <a:p>
            <a:pPr eaLnBrk="1" fontAlgn="auto" hangingPunct="1">
              <a:spcBef>
                <a:spcPts val="0"/>
              </a:spcBef>
              <a:spcAft>
                <a:spcPts val="0"/>
              </a:spcAft>
            </a:pPr>
            <a:r>
              <a:rPr lang="fr-CH" sz="1800" b="0" dirty="0" smtClean="0">
                <a:solidFill>
                  <a:prstClr val="black"/>
                </a:solidFill>
                <a:latin typeface="Calibri"/>
              </a:rPr>
              <a:t>as cross-</a:t>
            </a:r>
            <a:r>
              <a:rPr lang="fr-CH" sz="1800" b="0" dirty="0" err="1" smtClean="0">
                <a:solidFill>
                  <a:prstClr val="black"/>
                </a:solidFill>
                <a:latin typeface="Calibri"/>
              </a:rPr>
              <a:t>normalization</a:t>
            </a:r>
            <a:endParaRPr lang="fr-CH" sz="1800" b="0" dirty="0" smtClean="0">
              <a:solidFill>
                <a:prstClr val="black"/>
              </a:solidFill>
              <a:latin typeface="Calibri"/>
            </a:endParaRPr>
          </a:p>
        </p:txBody>
      </p:sp>
      <p:sp>
        <p:nvSpPr>
          <p:cNvPr id="3" name="Date Placeholder 2"/>
          <p:cNvSpPr>
            <a:spLocks noGrp="1"/>
          </p:cNvSpPr>
          <p:nvPr>
            <p:ph type="dt" sz="half" idx="10"/>
          </p:nvPr>
        </p:nvSpPr>
        <p:spPr/>
        <p:txBody>
          <a:bodyPr/>
          <a:lstStyle/>
          <a:p>
            <a:fld id="{D39AD3E7-FB23-4F4D-BC98-EF35EE6A344A}" type="datetime1">
              <a:rPr lang="en-GB">
                <a:solidFill>
                  <a:prstClr val="black">
                    <a:tint val="75000"/>
                  </a:prstClr>
                </a:solidFill>
              </a:rPr>
              <a:pPr/>
              <a:t>07/06/2018</a:t>
            </a:fld>
            <a:endParaRPr lang="fr-CH"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a:solidFill>
                  <a:prstClr val="black">
                    <a:tint val="75000"/>
                  </a:prstClr>
                </a:solidFill>
              </a:rPr>
              <a:t>Alain </a:t>
            </a:r>
            <a:r>
              <a:rPr lang="en-GB" dirty="0" err="1">
                <a:solidFill>
                  <a:prstClr val="black">
                    <a:tint val="75000"/>
                  </a:prstClr>
                </a:solidFill>
              </a:rPr>
              <a:t>Blondel</a:t>
            </a:r>
            <a:r>
              <a:rPr lang="en-GB" dirty="0">
                <a:solidFill>
                  <a:prstClr val="black">
                    <a:tint val="75000"/>
                  </a:prstClr>
                </a:solidFill>
              </a:rPr>
              <a:t> The FCCs</a:t>
            </a:r>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28A6E5-1451-4611-9B85-9117163DB886}" type="slidenum">
              <a:rPr lang="fr-CH">
                <a:solidFill>
                  <a:prstClr val="black">
                    <a:tint val="75000"/>
                  </a:prstClr>
                </a:solidFill>
              </a:rPr>
              <a:pPr/>
              <a:t>65</a:t>
            </a:fld>
            <a:endParaRPr lang="fr-CH">
              <a:solidFill>
                <a:prstClr val="black">
                  <a:tint val="75000"/>
                </a:prstClr>
              </a:solidFill>
            </a:endParaRPr>
          </a:p>
        </p:txBody>
      </p:sp>
      <p:sp>
        <p:nvSpPr>
          <p:cNvPr id="8" name="TextBox 7"/>
          <p:cNvSpPr txBox="1"/>
          <p:nvPr/>
        </p:nvSpPr>
        <p:spPr>
          <a:xfrm>
            <a:off x="0" y="1211377"/>
            <a:ext cx="3097130" cy="369332"/>
          </a:xfrm>
          <a:prstGeom prst="rect">
            <a:avLst/>
          </a:prstGeom>
          <a:noFill/>
        </p:spPr>
        <p:txBody>
          <a:bodyPr wrap="none" rtlCol="0">
            <a:spAutoFit/>
          </a:bodyPr>
          <a:lstStyle/>
          <a:p>
            <a:pPr eaLnBrk="1" fontAlgn="auto" hangingPunct="1">
              <a:spcBef>
                <a:spcPts val="0"/>
              </a:spcBef>
              <a:spcAft>
                <a:spcPts val="0"/>
              </a:spcAft>
            </a:pPr>
            <a:r>
              <a:rPr lang="fr-CH" sz="1800" dirty="0" err="1" smtClean="0">
                <a:solidFill>
                  <a:prstClr val="black"/>
                </a:solidFill>
                <a:latin typeface="Calibri"/>
              </a:rPr>
              <a:t>Higgs</a:t>
            </a:r>
            <a:r>
              <a:rPr lang="fr-CH" sz="1800" dirty="0" smtClean="0">
                <a:solidFill>
                  <a:prstClr val="black"/>
                </a:solidFill>
                <a:latin typeface="Calibri"/>
              </a:rPr>
              <a:t> </a:t>
            </a:r>
            <a:r>
              <a:rPr lang="fr-CH" sz="1800" dirty="0" err="1" smtClean="0">
                <a:solidFill>
                  <a:prstClr val="black"/>
                </a:solidFill>
                <a:latin typeface="Calibri"/>
              </a:rPr>
              <a:t>couplings</a:t>
            </a:r>
            <a:r>
              <a:rPr lang="fr-CH" sz="1800" dirty="0" smtClean="0">
                <a:solidFill>
                  <a:prstClr val="black"/>
                </a:solidFill>
                <a:latin typeface="Calibri"/>
              </a:rPr>
              <a:t>  </a:t>
            </a:r>
            <a:r>
              <a:rPr lang="fr-CH" sz="1800" dirty="0" err="1" smtClean="0">
                <a:solidFill>
                  <a:prstClr val="black"/>
                </a:solidFill>
                <a:latin typeface="Calibri"/>
              </a:rPr>
              <a:t>g</a:t>
            </a:r>
            <a:r>
              <a:rPr lang="fr-CH" sz="1800" baseline="-25000" dirty="0" err="1" smtClean="0">
                <a:solidFill>
                  <a:prstClr val="black"/>
                </a:solidFill>
                <a:latin typeface="Calibri"/>
              </a:rPr>
              <a:t>Hxx</a:t>
            </a:r>
            <a:r>
              <a:rPr lang="fr-CH" sz="1800" baseline="-25000" dirty="0" smtClean="0">
                <a:solidFill>
                  <a:prstClr val="black"/>
                </a:solidFill>
                <a:latin typeface="Calibri"/>
              </a:rPr>
              <a:t> </a:t>
            </a:r>
            <a:r>
              <a:rPr lang="fr-CH" sz="1800" dirty="0" err="1" smtClean="0">
                <a:solidFill>
                  <a:prstClr val="black"/>
                </a:solidFill>
                <a:latin typeface="Calibri"/>
              </a:rPr>
              <a:t>precisions</a:t>
            </a:r>
            <a:endParaRPr lang="en-GB" sz="1800" dirty="0">
              <a:solidFill>
                <a:prstClr val="black"/>
              </a:solidFill>
              <a:latin typeface="Calibri"/>
            </a:endParaRPr>
          </a:p>
        </p:txBody>
      </p:sp>
      <p:sp>
        <p:nvSpPr>
          <p:cNvPr id="9" name="Rectangle 8"/>
          <p:cNvSpPr/>
          <p:nvPr/>
        </p:nvSpPr>
        <p:spPr>
          <a:xfrm>
            <a:off x="3131840" y="260648"/>
            <a:ext cx="4896544" cy="5976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b="0">
              <a:solidFill>
                <a:prstClr val="white"/>
              </a:solidFill>
            </a:endParaRPr>
          </a:p>
        </p:txBody>
      </p:sp>
    </p:spTree>
    <p:extLst>
      <p:ext uri="{BB962C8B-B14F-4D97-AF65-F5344CB8AC3E}">
        <p14:creationId xmlns:p14="http://schemas.microsoft.com/office/powerpoint/2010/main" val="2000296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188642"/>
            <a:ext cx="2606804" cy="646331"/>
          </a:xfrm>
          <a:prstGeom prst="rect">
            <a:avLst/>
          </a:prstGeom>
          <a:solidFill>
            <a:schemeClr val="tx2">
              <a:lumMod val="20000"/>
              <a:lumOff val="80000"/>
            </a:schemeClr>
          </a:solidFill>
        </p:spPr>
        <p:txBody>
          <a:bodyPr wrap="none" rtlCol="0">
            <a:spAutoFit/>
          </a:bodyPr>
          <a:lstStyle/>
          <a:p>
            <a:pPr eaLnBrk="1" fontAlgn="auto" hangingPunct="1">
              <a:spcBef>
                <a:spcPts val="0"/>
              </a:spcBef>
              <a:spcAft>
                <a:spcPts val="0"/>
              </a:spcAft>
            </a:pPr>
            <a:r>
              <a:rPr lang="fr-CH" sz="3600" b="0" dirty="0">
                <a:solidFill>
                  <a:prstClr val="black"/>
                </a:solidFill>
                <a:latin typeface="Calibri"/>
              </a:rPr>
              <a:t>I</a:t>
            </a:r>
            <a:r>
              <a:rPr lang="fr-CH" sz="3600" b="0" dirty="0" smtClean="0">
                <a:solidFill>
                  <a:prstClr val="black"/>
                </a:solidFill>
                <a:latin typeface="Calibri"/>
              </a:rPr>
              <a:t>s </a:t>
            </a:r>
            <a:r>
              <a:rPr lang="fr-CH" sz="3600" b="0" dirty="0" err="1" smtClean="0">
                <a:solidFill>
                  <a:prstClr val="black"/>
                </a:solidFill>
                <a:latin typeface="Calibri"/>
              </a:rPr>
              <a:t>it</a:t>
            </a:r>
            <a:r>
              <a:rPr lang="fr-CH" sz="3600" b="0" dirty="0" smtClean="0">
                <a:solidFill>
                  <a:prstClr val="black"/>
                </a:solidFill>
                <a:latin typeface="Calibri"/>
              </a:rPr>
              <a:t> the end?</a:t>
            </a:r>
          </a:p>
        </p:txBody>
      </p:sp>
      <p:sp>
        <p:nvSpPr>
          <p:cNvPr id="3" name="TextBox 2"/>
          <p:cNvSpPr txBox="1"/>
          <p:nvPr/>
        </p:nvSpPr>
        <p:spPr>
          <a:xfrm>
            <a:off x="107516" y="988938"/>
            <a:ext cx="8964313" cy="5355312"/>
          </a:xfrm>
          <a:prstGeom prst="rect">
            <a:avLst/>
          </a:prstGeom>
          <a:solidFill>
            <a:schemeClr val="bg1"/>
          </a:solidFill>
        </p:spPr>
        <p:txBody>
          <a:bodyPr wrap="none" rtlCol="0">
            <a:spAutoFit/>
          </a:bodyPr>
          <a:lstStyle/>
          <a:p>
            <a:pPr eaLnBrk="1" fontAlgn="auto" hangingPunct="1">
              <a:spcBef>
                <a:spcPts val="0"/>
              </a:spcBef>
              <a:spcAft>
                <a:spcPts val="0"/>
              </a:spcAft>
            </a:pPr>
            <a:r>
              <a:rPr lang="fr-CH" sz="3200" b="0" dirty="0" err="1">
                <a:solidFill>
                  <a:prstClr val="black"/>
                </a:solidFill>
                <a:latin typeface="Calibri"/>
              </a:rPr>
              <a:t>C</a:t>
            </a:r>
            <a:r>
              <a:rPr lang="fr-CH" sz="3200" b="0" dirty="0" err="1" smtClean="0">
                <a:solidFill>
                  <a:prstClr val="black"/>
                </a:solidFill>
                <a:latin typeface="Calibri"/>
              </a:rPr>
              <a:t>ertainly</a:t>
            </a:r>
            <a:r>
              <a:rPr lang="fr-CH" sz="3200" b="0" dirty="0" smtClean="0">
                <a:solidFill>
                  <a:prstClr val="black"/>
                </a:solidFill>
                <a:latin typeface="Calibri"/>
              </a:rPr>
              <a:t> not! </a:t>
            </a:r>
          </a:p>
          <a:p>
            <a:pPr eaLnBrk="1" fontAlgn="auto" hangingPunct="1">
              <a:spcBef>
                <a:spcPts val="0"/>
              </a:spcBef>
              <a:spcAft>
                <a:spcPts val="0"/>
              </a:spcAft>
            </a:pPr>
            <a:r>
              <a:rPr lang="fr-CH" sz="2800" dirty="0">
                <a:solidFill>
                  <a:prstClr val="black"/>
                </a:solidFill>
                <a:latin typeface="Calibri"/>
              </a:rPr>
              <a:t> </a:t>
            </a:r>
            <a:r>
              <a:rPr lang="fr-CH" sz="2800" dirty="0" smtClean="0">
                <a:solidFill>
                  <a:prstClr val="black"/>
                </a:solidFill>
                <a:latin typeface="Calibri"/>
              </a:rPr>
              <a:t> -- </a:t>
            </a:r>
            <a:r>
              <a:rPr lang="fr-CH" sz="2800" dirty="0" err="1" smtClean="0">
                <a:solidFill>
                  <a:prstClr val="black"/>
                </a:solidFill>
                <a:latin typeface="Calibri"/>
              </a:rPr>
              <a:t>Dark</a:t>
            </a:r>
            <a:r>
              <a:rPr lang="fr-CH" sz="2800" dirty="0" smtClean="0">
                <a:solidFill>
                  <a:prstClr val="black"/>
                </a:solidFill>
                <a:latin typeface="Calibri"/>
              </a:rPr>
              <a:t> </a:t>
            </a:r>
            <a:r>
              <a:rPr lang="fr-CH" sz="2800" dirty="0" err="1" smtClean="0">
                <a:solidFill>
                  <a:prstClr val="black"/>
                </a:solidFill>
                <a:latin typeface="Calibri"/>
              </a:rPr>
              <a:t>matter</a:t>
            </a:r>
            <a:endParaRPr lang="fr-CH" sz="2800" dirty="0" smtClean="0">
              <a:solidFill>
                <a:prstClr val="black"/>
              </a:solidFill>
              <a:latin typeface="Calibri"/>
            </a:endParaRPr>
          </a:p>
          <a:p>
            <a:pPr eaLnBrk="1" fontAlgn="auto" hangingPunct="1">
              <a:spcBef>
                <a:spcPts val="0"/>
              </a:spcBef>
              <a:spcAft>
                <a:spcPts val="0"/>
              </a:spcAft>
            </a:pPr>
            <a:r>
              <a:rPr lang="fr-CH" sz="2800" dirty="0">
                <a:solidFill>
                  <a:prstClr val="black"/>
                </a:solidFill>
                <a:latin typeface="Calibri"/>
              </a:rPr>
              <a:t> </a:t>
            </a:r>
            <a:r>
              <a:rPr lang="fr-CH" sz="2800" dirty="0" smtClean="0">
                <a:solidFill>
                  <a:prstClr val="black"/>
                </a:solidFill>
                <a:latin typeface="Calibri"/>
              </a:rPr>
              <a:t> -- Baryon </a:t>
            </a:r>
            <a:r>
              <a:rPr lang="fr-CH" sz="2800" dirty="0" err="1" smtClean="0">
                <a:solidFill>
                  <a:prstClr val="black"/>
                </a:solidFill>
                <a:latin typeface="Calibri"/>
              </a:rPr>
              <a:t>Asymmetry</a:t>
            </a:r>
            <a:r>
              <a:rPr lang="fr-CH" sz="2800" dirty="0" smtClean="0">
                <a:solidFill>
                  <a:prstClr val="black"/>
                </a:solidFill>
                <a:latin typeface="Calibri"/>
              </a:rPr>
              <a:t> in </a:t>
            </a:r>
            <a:r>
              <a:rPr lang="fr-CH" sz="2800" dirty="0" err="1" smtClean="0">
                <a:solidFill>
                  <a:prstClr val="black"/>
                </a:solidFill>
                <a:latin typeface="Calibri"/>
              </a:rPr>
              <a:t>Universe</a:t>
            </a:r>
            <a:endParaRPr lang="fr-CH" sz="2800" dirty="0" smtClean="0">
              <a:solidFill>
                <a:prstClr val="black"/>
              </a:solidFill>
              <a:latin typeface="Calibri"/>
            </a:endParaRPr>
          </a:p>
          <a:p>
            <a:pPr eaLnBrk="1" fontAlgn="auto" hangingPunct="1">
              <a:spcBef>
                <a:spcPts val="0"/>
              </a:spcBef>
              <a:spcAft>
                <a:spcPts val="0"/>
              </a:spcAft>
            </a:pPr>
            <a:r>
              <a:rPr lang="fr-CH" sz="2800" dirty="0">
                <a:solidFill>
                  <a:prstClr val="black"/>
                </a:solidFill>
                <a:latin typeface="Calibri"/>
              </a:rPr>
              <a:t> </a:t>
            </a:r>
            <a:r>
              <a:rPr lang="fr-CH" sz="2800" dirty="0" smtClean="0">
                <a:solidFill>
                  <a:prstClr val="black"/>
                </a:solidFill>
                <a:latin typeface="Calibri"/>
              </a:rPr>
              <a:t> -- Neutrino masses</a:t>
            </a:r>
          </a:p>
          <a:p>
            <a:pPr eaLnBrk="1" fontAlgn="auto" hangingPunct="1">
              <a:spcBef>
                <a:spcPts val="0"/>
              </a:spcBef>
              <a:spcAft>
                <a:spcPts val="0"/>
              </a:spcAft>
            </a:pPr>
            <a:endParaRPr lang="fr-CH" sz="1600" b="0" dirty="0">
              <a:solidFill>
                <a:prstClr val="black"/>
              </a:solidFill>
              <a:latin typeface="Calibri"/>
            </a:endParaRPr>
          </a:p>
          <a:p>
            <a:pPr eaLnBrk="1" fontAlgn="auto" hangingPunct="1">
              <a:spcBef>
                <a:spcPts val="0"/>
              </a:spcBef>
              <a:spcAft>
                <a:spcPts val="0"/>
              </a:spcAft>
            </a:pPr>
            <a:r>
              <a:rPr lang="fr-CH" sz="2800" b="0" dirty="0" smtClean="0">
                <a:solidFill>
                  <a:prstClr val="black"/>
                </a:solidFill>
                <a:latin typeface="Calibri"/>
              </a:rPr>
              <a:t>are </a:t>
            </a:r>
            <a:r>
              <a:rPr lang="fr-CH" sz="2800" b="0" dirty="0" err="1" smtClean="0">
                <a:solidFill>
                  <a:prstClr val="black"/>
                </a:solidFill>
                <a:latin typeface="Calibri"/>
              </a:rPr>
              <a:t>experimental</a:t>
            </a:r>
            <a:r>
              <a:rPr lang="fr-CH" sz="2800" b="0" dirty="0" smtClean="0">
                <a:solidFill>
                  <a:prstClr val="black"/>
                </a:solidFill>
                <a:latin typeface="Calibri"/>
              </a:rPr>
              <a:t> </a:t>
            </a:r>
            <a:r>
              <a:rPr lang="fr-CH" sz="2800" b="0" dirty="0" err="1" smtClean="0">
                <a:solidFill>
                  <a:prstClr val="black"/>
                </a:solidFill>
                <a:latin typeface="Calibri"/>
              </a:rPr>
              <a:t>proofs</a:t>
            </a:r>
            <a:r>
              <a:rPr lang="fr-CH" sz="2800" b="0" dirty="0" smtClean="0">
                <a:solidFill>
                  <a:prstClr val="black"/>
                </a:solidFill>
                <a:latin typeface="Calibri"/>
              </a:rPr>
              <a:t> </a:t>
            </a:r>
            <a:r>
              <a:rPr lang="fr-CH" sz="2800" b="0" dirty="0" err="1" smtClean="0">
                <a:solidFill>
                  <a:prstClr val="black"/>
                </a:solidFill>
                <a:latin typeface="Calibri"/>
              </a:rPr>
              <a:t>that</a:t>
            </a:r>
            <a:r>
              <a:rPr lang="fr-CH" sz="2800" b="0" dirty="0" smtClean="0">
                <a:solidFill>
                  <a:prstClr val="black"/>
                </a:solidFill>
                <a:latin typeface="Calibri"/>
              </a:rPr>
              <a:t> </a:t>
            </a:r>
            <a:r>
              <a:rPr lang="fr-CH" sz="2800" b="0" dirty="0" err="1" smtClean="0">
                <a:solidFill>
                  <a:prstClr val="black"/>
                </a:solidFill>
                <a:latin typeface="Calibri"/>
              </a:rPr>
              <a:t>there</a:t>
            </a:r>
            <a:r>
              <a:rPr lang="fr-CH" sz="2800" b="0" dirty="0" smtClean="0">
                <a:solidFill>
                  <a:prstClr val="black"/>
                </a:solidFill>
                <a:latin typeface="Calibri"/>
              </a:rPr>
              <a:t> </a:t>
            </a:r>
            <a:r>
              <a:rPr lang="fr-CH" sz="2800" b="0" dirty="0" err="1" smtClean="0">
                <a:solidFill>
                  <a:prstClr val="black"/>
                </a:solidFill>
                <a:latin typeface="Calibri"/>
              </a:rPr>
              <a:t>is</a:t>
            </a:r>
            <a:r>
              <a:rPr lang="fr-CH" sz="2800" b="0" dirty="0" smtClean="0">
                <a:solidFill>
                  <a:prstClr val="black"/>
                </a:solidFill>
                <a:latin typeface="Calibri"/>
              </a:rPr>
              <a:t> more to </a:t>
            </a:r>
            <a:r>
              <a:rPr lang="fr-CH" sz="2800" b="0" dirty="0" err="1" smtClean="0">
                <a:solidFill>
                  <a:prstClr val="black"/>
                </a:solidFill>
                <a:latin typeface="Calibri"/>
              </a:rPr>
              <a:t>understand</a:t>
            </a:r>
            <a:r>
              <a:rPr lang="fr-CH" sz="2800" b="0" dirty="0" smtClean="0">
                <a:solidFill>
                  <a:prstClr val="black"/>
                </a:solidFill>
                <a:latin typeface="Calibri"/>
              </a:rPr>
              <a:t>. </a:t>
            </a:r>
          </a:p>
          <a:p>
            <a:pPr eaLnBrk="1" fontAlgn="auto" hangingPunct="1">
              <a:spcBef>
                <a:spcPts val="0"/>
              </a:spcBef>
              <a:spcAft>
                <a:spcPts val="0"/>
              </a:spcAft>
            </a:pPr>
            <a:r>
              <a:rPr lang="fr-CH" sz="3200" b="0" dirty="0">
                <a:solidFill>
                  <a:prstClr val="black"/>
                </a:solidFill>
                <a:latin typeface="Calibri"/>
              </a:rPr>
              <a:t> </a:t>
            </a:r>
            <a:r>
              <a:rPr lang="fr-CH" sz="3200" b="0" dirty="0" smtClean="0">
                <a:solidFill>
                  <a:prstClr val="black"/>
                </a:solidFill>
                <a:latin typeface="Calibri"/>
              </a:rPr>
              <a:t>   </a:t>
            </a:r>
            <a:r>
              <a:rPr lang="fr-CH" sz="3200" b="1" dirty="0" err="1" smtClean="0">
                <a:solidFill>
                  <a:srgbClr val="FF0000"/>
                </a:solidFill>
                <a:latin typeface="Calibri"/>
              </a:rPr>
              <a:t>We</a:t>
            </a:r>
            <a:r>
              <a:rPr lang="fr-CH" sz="3200" b="1" dirty="0" smtClean="0">
                <a:solidFill>
                  <a:srgbClr val="FF0000"/>
                </a:solidFill>
                <a:latin typeface="Calibri"/>
              </a:rPr>
              <a:t> must continue </a:t>
            </a:r>
            <a:r>
              <a:rPr lang="fr-CH" sz="3200" b="1" dirty="0" err="1" smtClean="0">
                <a:solidFill>
                  <a:srgbClr val="FF0000"/>
                </a:solidFill>
                <a:latin typeface="Calibri"/>
              </a:rPr>
              <a:t>our</a:t>
            </a:r>
            <a:r>
              <a:rPr lang="fr-CH" sz="3200" b="1" dirty="0" smtClean="0">
                <a:solidFill>
                  <a:srgbClr val="FF0000"/>
                </a:solidFill>
                <a:latin typeface="Calibri"/>
              </a:rPr>
              <a:t> </a:t>
            </a:r>
            <a:r>
              <a:rPr lang="fr-CH" sz="3200" b="1" dirty="0" err="1" smtClean="0">
                <a:solidFill>
                  <a:srgbClr val="FF0000"/>
                </a:solidFill>
                <a:latin typeface="Calibri"/>
              </a:rPr>
              <a:t>quest</a:t>
            </a:r>
            <a:r>
              <a:rPr lang="fr-CH" sz="3200" b="1" dirty="0" smtClean="0">
                <a:solidFill>
                  <a:srgbClr val="FF0000"/>
                </a:solidFill>
                <a:latin typeface="Calibri"/>
              </a:rPr>
              <a:t> </a:t>
            </a:r>
          </a:p>
          <a:p>
            <a:pPr eaLnBrk="1" fontAlgn="auto" hangingPunct="1">
              <a:spcBef>
                <a:spcPts val="0"/>
              </a:spcBef>
              <a:spcAft>
                <a:spcPts val="0"/>
              </a:spcAft>
            </a:pPr>
            <a:r>
              <a:rPr lang="fr-CH" sz="3600" b="0" dirty="0">
                <a:solidFill>
                  <a:prstClr val="black"/>
                </a:solidFill>
                <a:latin typeface="Calibri"/>
              </a:rPr>
              <a:t> </a:t>
            </a:r>
            <a:r>
              <a:rPr lang="fr-CH" sz="3600" b="0" dirty="0" smtClean="0">
                <a:solidFill>
                  <a:prstClr val="black"/>
                </a:solidFill>
                <a:latin typeface="Calibri"/>
              </a:rPr>
              <a:t>          </a:t>
            </a:r>
            <a:r>
              <a:rPr lang="fr-CH" sz="3600" b="1" dirty="0" smtClean="0">
                <a:solidFill>
                  <a:prstClr val="black"/>
                </a:solidFill>
                <a:latin typeface="Calibri"/>
              </a:rPr>
              <a:t>HOW?</a:t>
            </a:r>
            <a:endParaRPr lang="fr-CH" sz="3200" b="1" dirty="0" smtClean="0">
              <a:solidFill>
                <a:prstClr val="black"/>
              </a:solidFill>
              <a:latin typeface="Calibri"/>
            </a:endParaRPr>
          </a:p>
          <a:p>
            <a:pPr eaLnBrk="1" fontAlgn="auto" hangingPunct="1">
              <a:spcBef>
                <a:spcPts val="0"/>
              </a:spcBef>
              <a:spcAft>
                <a:spcPts val="0"/>
              </a:spcAft>
            </a:pPr>
            <a:r>
              <a:rPr lang="fr-CH" sz="3200" b="1" dirty="0" smtClean="0">
                <a:solidFill>
                  <a:srgbClr val="C00000"/>
                </a:solidFill>
                <a:latin typeface="Calibri"/>
              </a:rPr>
              <a:t>Direct observation of new </a:t>
            </a:r>
            <a:r>
              <a:rPr lang="fr-CH" sz="3200" b="1" dirty="0" err="1" smtClean="0">
                <a:solidFill>
                  <a:srgbClr val="C00000"/>
                </a:solidFill>
                <a:latin typeface="Calibri"/>
              </a:rPr>
              <a:t>particles</a:t>
            </a:r>
            <a:r>
              <a:rPr lang="fr-CH" sz="3200" b="1" dirty="0" smtClean="0">
                <a:solidFill>
                  <a:srgbClr val="C00000"/>
                </a:solidFill>
                <a:latin typeface="Calibri"/>
              </a:rPr>
              <a:t> </a:t>
            </a:r>
            <a:r>
              <a:rPr lang="fr-CH" sz="2000" dirty="0">
                <a:solidFill>
                  <a:prstClr val="black"/>
                </a:solidFill>
                <a:latin typeface="Calibri"/>
              </a:rPr>
              <a:t>(but not </a:t>
            </a:r>
            <a:r>
              <a:rPr lang="fr-CH" sz="2000" dirty="0" err="1">
                <a:solidFill>
                  <a:prstClr val="black"/>
                </a:solidFill>
                <a:latin typeface="Calibri"/>
              </a:rPr>
              <a:t>only</a:t>
            </a:r>
            <a:r>
              <a:rPr lang="fr-CH" sz="2000" dirty="0">
                <a:solidFill>
                  <a:prstClr val="black"/>
                </a:solidFill>
                <a:latin typeface="Calibri"/>
              </a:rPr>
              <a:t>!)</a:t>
            </a:r>
          </a:p>
          <a:p>
            <a:pPr eaLnBrk="1" fontAlgn="auto" hangingPunct="1">
              <a:spcBef>
                <a:spcPts val="0"/>
              </a:spcBef>
              <a:spcAft>
                <a:spcPts val="0"/>
              </a:spcAft>
            </a:pPr>
            <a:r>
              <a:rPr lang="fr-CH" sz="3200" b="1" dirty="0" smtClean="0">
                <a:solidFill>
                  <a:srgbClr val="C00000"/>
                </a:solidFill>
                <a:latin typeface="Calibri"/>
              </a:rPr>
              <a:t>New </a:t>
            </a:r>
            <a:r>
              <a:rPr lang="fr-CH" sz="3200" b="1" dirty="0" err="1" smtClean="0">
                <a:solidFill>
                  <a:srgbClr val="C00000"/>
                </a:solidFill>
                <a:latin typeface="Calibri"/>
              </a:rPr>
              <a:t>phenomena</a:t>
            </a:r>
            <a:r>
              <a:rPr lang="fr-CH" sz="3200" b="1" dirty="0" smtClean="0">
                <a:solidFill>
                  <a:prstClr val="black"/>
                </a:solidFill>
                <a:latin typeface="Calibri"/>
              </a:rPr>
              <a:t> </a:t>
            </a:r>
            <a:r>
              <a:rPr lang="fr-CH" sz="2000" dirty="0" smtClean="0">
                <a:solidFill>
                  <a:prstClr val="black"/>
                </a:solidFill>
                <a:latin typeface="Calibri"/>
              </a:rPr>
              <a:t>(</a:t>
            </a:r>
            <a:r>
              <a:rPr lang="fr-CH" sz="2000" dirty="0" err="1" smtClean="0">
                <a:solidFill>
                  <a:prstClr val="black"/>
                </a:solidFill>
                <a:latin typeface="Calibri"/>
              </a:rPr>
              <a:t>Neutral</a:t>
            </a:r>
            <a:r>
              <a:rPr lang="fr-CH" sz="2000" dirty="0" smtClean="0">
                <a:solidFill>
                  <a:prstClr val="black"/>
                </a:solidFill>
                <a:latin typeface="Calibri"/>
              </a:rPr>
              <a:t> </a:t>
            </a:r>
            <a:r>
              <a:rPr lang="fr-CH" sz="2000" dirty="0" err="1" smtClean="0">
                <a:solidFill>
                  <a:prstClr val="black"/>
                </a:solidFill>
                <a:latin typeface="Calibri"/>
              </a:rPr>
              <a:t>currents</a:t>
            </a:r>
            <a:r>
              <a:rPr lang="fr-CH" sz="2000" dirty="0" smtClean="0">
                <a:solidFill>
                  <a:prstClr val="black"/>
                </a:solidFill>
                <a:latin typeface="Calibri"/>
              </a:rPr>
              <a:t>, CP violation, neutrino oscillations…)</a:t>
            </a:r>
            <a:endParaRPr lang="fr-CH" sz="3200" b="1" dirty="0" smtClean="0">
              <a:solidFill>
                <a:prstClr val="black"/>
              </a:solidFill>
              <a:latin typeface="Calibri"/>
            </a:endParaRPr>
          </a:p>
          <a:p>
            <a:pPr eaLnBrk="1" fontAlgn="auto" hangingPunct="1">
              <a:spcBef>
                <a:spcPts val="0"/>
              </a:spcBef>
              <a:spcAft>
                <a:spcPts val="0"/>
              </a:spcAft>
            </a:pPr>
            <a:r>
              <a:rPr lang="fr-CH" sz="3200" b="1" dirty="0" err="1" smtClean="0">
                <a:solidFill>
                  <a:srgbClr val="C00000"/>
                </a:solidFill>
                <a:latin typeface="Calibri"/>
              </a:rPr>
              <a:t>Deviations</a:t>
            </a:r>
            <a:r>
              <a:rPr lang="fr-CH" sz="3200" b="1" dirty="0" smtClean="0">
                <a:solidFill>
                  <a:srgbClr val="C00000"/>
                </a:solidFill>
                <a:latin typeface="Calibri"/>
              </a:rPr>
              <a:t> </a:t>
            </a:r>
            <a:r>
              <a:rPr lang="fr-CH" sz="3200" b="1" dirty="0" err="1" smtClean="0">
                <a:solidFill>
                  <a:srgbClr val="C00000"/>
                </a:solidFill>
                <a:latin typeface="Calibri"/>
              </a:rPr>
              <a:t>from</a:t>
            </a:r>
            <a:r>
              <a:rPr lang="fr-CH" sz="3200" b="1" dirty="0" smtClean="0">
                <a:solidFill>
                  <a:srgbClr val="C00000"/>
                </a:solidFill>
                <a:latin typeface="Calibri"/>
              </a:rPr>
              <a:t> </a:t>
            </a:r>
            <a:r>
              <a:rPr lang="fr-CH" sz="3200" b="1" dirty="0" err="1" smtClean="0">
                <a:solidFill>
                  <a:srgbClr val="C00000"/>
                </a:solidFill>
                <a:latin typeface="Calibri"/>
              </a:rPr>
              <a:t>precise</a:t>
            </a:r>
            <a:r>
              <a:rPr lang="fr-CH" sz="3200" b="1" dirty="0" smtClean="0">
                <a:solidFill>
                  <a:srgbClr val="C00000"/>
                </a:solidFill>
                <a:latin typeface="Calibri"/>
              </a:rPr>
              <a:t> </a:t>
            </a:r>
            <a:r>
              <a:rPr lang="fr-CH" sz="3200" b="1" dirty="0" err="1" smtClean="0">
                <a:solidFill>
                  <a:srgbClr val="C00000"/>
                </a:solidFill>
                <a:latin typeface="Calibri"/>
              </a:rPr>
              <a:t>predictions</a:t>
            </a:r>
            <a:r>
              <a:rPr lang="fr-CH" sz="3200" b="1" dirty="0" smtClean="0">
                <a:solidFill>
                  <a:srgbClr val="C00000"/>
                </a:solidFill>
                <a:latin typeface="Calibri"/>
              </a:rPr>
              <a:t> </a:t>
            </a:r>
            <a:br>
              <a:rPr lang="fr-CH" sz="3200" b="1" dirty="0" smtClean="0">
                <a:solidFill>
                  <a:srgbClr val="C00000"/>
                </a:solidFill>
                <a:latin typeface="Calibri"/>
              </a:rPr>
            </a:br>
            <a:r>
              <a:rPr lang="fr-CH" sz="1800" dirty="0" smtClean="0">
                <a:solidFill>
                  <a:prstClr val="black"/>
                </a:solidFill>
                <a:latin typeface="Calibri"/>
              </a:rPr>
              <a:t>(</a:t>
            </a:r>
            <a:r>
              <a:rPr lang="fr-CH" sz="1800" dirty="0" err="1" smtClean="0">
                <a:solidFill>
                  <a:prstClr val="black"/>
                </a:solidFill>
                <a:latin typeface="Calibri"/>
              </a:rPr>
              <a:t>ref</a:t>
            </a:r>
            <a:r>
              <a:rPr lang="fr-CH" sz="1800" dirty="0" smtClean="0">
                <a:solidFill>
                  <a:prstClr val="black"/>
                </a:solidFill>
                <a:latin typeface="Calibri"/>
              </a:rPr>
              <a:t>. Uranus to Neptune, top and </a:t>
            </a:r>
            <a:r>
              <a:rPr lang="fr-CH" sz="1800" dirty="0" err="1" smtClean="0">
                <a:solidFill>
                  <a:prstClr val="black"/>
                </a:solidFill>
                <a:latin typeface="Calibri"/>
              </a:rPr>
              <a:t>Higgs</a:t>
            </a:r>
            <a:r>
              <a:rPr lang="fr-CH" sz="1800" dirty="0" smtClean="0">
                <a:solidFill>
                  <a:prstClr val="black"/>
                </a:solidFill>
                <a:latin typeface="Calibri"/>
              </a:rPr>
              <a:t> </a:t>
            </a:r>
            <a:r>
              <a:rPr lang="fr-CH" sz="1800" dirty="0" err="1" smtClean="0">
                <a:solidFill>
                  <a:prstClr val="black"/>
                </a:solidFill>
                <a:latin typeface="Calibri"/>
              </a:rPr>
              <a:t>preds</a:t>
            </a:r>
            <a:r>
              <a:rPr lang="fr-CH" sz="1800" dirty="0" smtClean="0">
                <a:solidFill>
                  <a:prstClr val="black"/>
                </a:solidFill>
                <a:latin typeface="Calibri"/>
              </a:rPr>
              <a:t> </a:t>
            </a:r>
            <a:r>
              <a:rPr lang="fr-CH" sz="1800" dirty="0" err="1" smtClean="0">
                <a:solidFill>
                  <a:prstClr val="black"/>
                </a:solidFill>
                <a:latin typeface="Calibri"/>
              </a:rPr>
              <a:t>from</a:t>
            </a:r>
            <a:r>
              <a:rPr lang="fr-CH" sz="1800" dirty="0" smtClean="0">
                <a:solidFill>
                  <a:prstClr val="black"/>
                </a:solidFill>
                <a:latin typeface="Calibri"/>
              </a:rPr>
              <a:t> LEP/SLC/</a:t>
            </a:r>
            <a:r>
              <a:rPr lang="fr-CH" sz="1800" dirty="0" err="1" smtClean="0">
                <a:solidFill>
                  <a:prstClr val="black"/>
                </a:solidFill>
                <a:latin typeface="Calibri"/>
              </a:rPr>
              <a:t>Tevatron</a:t>
            </a:r>
            <a:r>
              <a:rPr lang="fr-CH" sz="1800" dirty="0" smtClean="0">
                <a:solidFill>
                  <a:prstClr val="black"/>
                </a:solidFill>
                <a:latin typeface="Calibri"/>
              </a:rPr>
              <a:t>/B </a:t>
            </a:r>
            <a:r>
              <a:rPr lang="fr-CH" sz="1800" dirty="0" err="1" smtClean="0">
                <a:solidFill>
                  <a:prstClr val="black"/>
                </a:solidFill>
                <a:latin typeface="Calibri"/>
              </a:rPr>
              <a:t>factories</a:t>
            </a:r>
            <a:r>
              <a:rPr lang="fr-CH" sz="1800" dirty="0" smtClean="0">
                <a:solidFill>
                  <a:prstClr val="black"/>
                </a:solidFill>
                <a:latin typeface="Calibri"/>
              </a:rPr>
              <a:t>, g-2, etc…)</a:t>
            </a:r>
          </a:p>
        </p:txBody>
      </p:sp>
    </p:spTree>
    <p:extLst>
      <p:ext uri="{BB962C8B-B14F-4D97-AF65-F5344CB8AC3E}">
        <p14:creationId xmlns:p14="http://schemas.microsoft.com/office/powerpoint/2010/main" val="3620563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9189"/>
            <a:ext cx="4481986" cy="317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5041" y="613954"/>
            <a:ext cx="6910225" cy="646331"/>
          </a:xfrm>
          <a:prstGeom prst="rect">
            <a:avLst/>
          </a:prstGeom>
          <a:noFill/>
        </p:spPr>
        <p:txBody>
          <a:bodyPr wrap="none" rtlCol="0">
            <a:spAutoFit/>
          </a:bodyPr>
          <a:lstStyle/>
          <a:p>
            <a:r>
              <a:rPr lang="fr-CH" sz="3600" dirty="0" smtClean="0">
                <a:latin typeface="+mn-lt"/>
              </a:rPr>
              <a:t>      at least 3 </a:t>
            </a:r>
            <a:r>
              <a:rPr lang="fr-CH" sz="3600" dirty="0" err="1" smtClean="0">
                <a:latin typeface="+mn-lt"/>
              </a:rPr>
              <a:t>pieces</a:t>
            </a:r>
            <a:r>
              <a:rPr lang="fr-CH" sz="3600" dirty="0" smtClean="0">
                <a:latin typeface="+mn-lt"/>
              </a:rPr>
              <a:t> are </a:t>
            </a:r>
            <a:r>
              <a:rPr lang="fr-CH" sz="3600" dirty="0" err="1" smtClean="0">
                <a:latin typeface="+mn-lt"/>
              </a:rPr>
              <a:t>still</a:t>
            </a:r>
            <a:r>
              <a:rPr lang="fr-CH" sz="3600" dirty="0" smtClean="0">
                <a:latin typeface="+mn-lt"/>
              </a:rPr>
              <a:t> </a:t>
            </a:r>
            <a:r>
              <a:rPr lang="fr-CH" sz="3600" dirty="0" err="1" smtClean="0">
                <a:latin typeface="+mn-lt"/>
              </a:rPr>
              <a:t>missing</a:t>
            </a:r>
            <a:endParaRPr lang="fr-CH" sz="3600" dirty="0" smtClean="0">
              <a:latin typeface="+mn-lt"/>
            </a:endParaRPr>
          </a:p>
        </p:txBody>
      </p:sp>
      <p:sp>
        <p:nvSpPr>
          <p:cNvPr id="3" name="TextBox 2"/>
          <p:cNvSpPr txBox="1"/>
          <p:nvPr/>
        </p:nvSpPr>
        <p:spPr>
          <a:xfrm>
            <a:off x="169828" y="4928126"/>
            <a:ext cx="8393773" cy="954107"/>
          </a:xfrm>
          <a:prstGeom prst="rect">
            <a:avLst/>
          </a:prstGeom>
          <a:noFill/>
        </p:spPr>
        <p:txBody>
          <a:bodyPr wrap="none" rtlCol="0">
            <a:spAutoFit/>
          </a:bodyPr>
          <a:lstStyle/>
          <a:p>
            <a:r>
              <a:rPr lang="fr-CH" sz="2800" dirty="0" err="1">
                <a:latin typeface="+mn-lt"/>
              </a:rPr>
              <a:t>S</a:t>
            </a:r>
            <a:r>
              <a:rPr lang="fr-CH" sz="2800" dirty="0" err="1" smtClean="0">
                <a:latin typeface="+mn-lt"/>
              </a:rPr>
              <a:t>ince</a:t>
            </a:r>
            <a:r>
              <a:rPr lang="fr-CH" sz="2800" dirty="0" smtClean="0">
                <a:latin typeface="+mn-lt"/>
              </a:rPr>
              <a:t> 1998 </a:t>
            </a:r>
            <a:r>
              <a:rPr lang="fr-CH" sz="2800" dirty="0" err="1" smtClean="0">
                <a:latin typeface="+mn-lt"/>
              </a:rPr>
              <a:t>it</a:t>
            </a:r>
            <a:r>
              <a:rPr lang="fr-CH" sz="2800" dirty="0" smtClean="0">
                <a:latin typeface="+mn-lt"/>
              </a:rPr>
              <a:t> </a:t>
            </a:r>
            <a:r>
              <a:rPr lang="fr-CH" sz="2800" dirty="0" err="1" smtClean="0">
                <a:latin typeface="+mn-lt"/>
              </a:rPr>
              <a:t>is</a:t>
            </a:r>
            <a:r>
              <a:rPr lang="fr-CH" sz="2800" dirty="0" smtClean="0">
                <a:latin typeface="+mn-lt"/>
              </a:rPr>
              <a:t> </a:t>
            </a:r>
            <a:r>
              <a:rPr lang="fr-CH" sz="2800" dirty="0" err="1" smtClean="0">
                <a:latin typeface="+mn-lt"/>
              </a:rPr>
              <a:t>established</a:t>
            </a:r>
            <a:r>
              <a:rPr lang="fr-CH" sz="2800" dirty="0" smtClean="0">
                <a:latin typeface="+mn-lt"/>
              </a:rPr>
              <a:t> </a:t>
            </a:r>
            <a:r>
              <a:rPr lang="fr-CH" sz="2800" dirty="0" err="1" smtClean="0">
                <a:latin typeface="+mn-lt"/>
              </a:rPr>
              <a:t>that</a:t>
            </a:r>
            <a:r>
              <a:rPr lang="fr-CH" sz="2800" dirty="0" smtClean="0">
                <a:latin typeface="+mn-lt"/>
              </a:rPr>
              <a:t> neutrinos have mass</a:t>
            </a:r>
          </a:p>
          <a:p>
            <a:r>
              <a:rPr lang="fr-CH" sz="2800" dirty="0" smtClean="0">
                <a:latin typeface="+mn-lt"/>
              </a:rPr>
              <a:t>and </a:t>
            </a:r>
            <a:r>
              <a:rPr lang="fr-CH" sz="2800" dirty="0" err="1" smtClean="0">
                <a:latin typeface="+mn-lt"/>
              </a:rPr>
              <a:t>this</a:t>
            </a:r>
            <a:r>
              <a:rPr lang="fr-CH" sz="2800" dirty="0" smtClean="0">
                <a:latin typeface="+mn-lt"/>
              </a:rPr>
              <a:t> </a:t>
            </a:r>
            <a:r>
              <a:rPr lang="fr-CH" sz="2800" dirty="0" err="1" smtClean="0">
                <a:latin typeface="+mn-lt"/>
              </a:rPr>
              <a:t>very</a:t>
            </a:r>
            <a:r>
              <a:rPr lang="fr-CH" sz="2800" dirty="0" smtClean="0">
                <a:latin typeface="+mn-lt"/>
              </a:rPr>
              <a:t> </a:t>
            </a:r>
            <a:r>
              <a:rPr lang="fr-CH" sz="2800" dirty="0" err="1" smtClean="0">
                <a:latin typeface="+mn-lt"/>
              </a:rPr>
              <a:t>probably</a:t>
            </a:r>
            <a:r>
              <a:rPr lang="fr-CH" sz="2800" dirty="0" smtClean="0">
                <a:latin typeface="+mn-lt"/>
              </a:rPr>
              <a:t> </a:t>
            </a:r>
            <a:r>
              <a:rPr lang="fr-CH" sz="2800" dirty="0" err="1" smtClean="0">
                <a:latin typeface="+mn-lt"/>
              </a:rPr>
              <a:t>implies</a:t>
            </a:r>
            <a:r>
              <a:rPr lang="fr-CH" sz="2800" dirty="0" smtClean="0">
                <a:latin typeface="+mn-lt"/>
              </a:rPr>
              <a:t> new </a:t>
            </a:r>
            <a:r>
              <a:rPr lang="fr-CH" sz="2800" dirty="0" err="1" smtClean="0">
                <a:latin typeface="+mn-lt"/>
              </a:rPr>
              <a:t>degrees</a:t>
            </a:r>
            <a:r>
              <a:rPr lang="fr-CH" sz="2800" dirty="0" smtClean="0">
                <a:latin typeface="+mn-lt"/>
              </a:rPr>
              <a:t> of </a:t>
            </a:r>
            <a:r>
              <a:rPr lang="fr-CH" sz="2800" dirty="0" err="1" smtClean="0">
                <a:latin typeface="+mn-lt"/>
              </a:rPr>
              <a:t>freedom</a:t>
            </a:r>
            <a:endParaRPr lang="fr-CH" sz="2800" dirty="0" smtClean="0">
              <a:latin typeface="+mn-lt"/>
            </a:endParaRPr>
          </a:p>
        </p:txBody>
      </p:sp>
    </p:spTree>
    <p:extLst>
      <p:ext uri="{BB962C8B-B14F-4D97-AF65-F5344CB8AC3E}">
        <p14:creationId xmlns:p14="http://schemas.microsoft.com/office/powerpoint/2010/main" val="2186800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9189"/>
            <a:ext cx="4481986" cy="317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5029" y="613954"/>
            <a:ext cx="6285054" cy="646331"/>
          </a:xfrm>
          <a:prstGeom prst="rect">
            <a:avLst/>
          </a:prstGeom>
          <a:noFill/>
        </p:spPr>
        <p:txBody>
          <a:bodyPr wrap="none" rtlCol="0">
            <a:spAutoFit/>
          </a:bodyPr>
          <a:lstStyle/>
          <a:p>
            <a:r>
              <a:rPr lang="fr-CH" sz="3600" dirty="0" smtClean="0">
                <a:latin typeface="+mn-lt"/>
              </a:rPr>
              <a:t>at least 3 </a:t>
            </a:r>
            <a:r>
              <a:rPr lang="fr-CH" sz="3600" dirty="0" err="1" smtClean="0">
                <a:latin typeface="+mn-lt"/>
              </a:rPr>
              <a:t>pieces</a:t>
            </a:r>
            <a:r>
              <a:rPr lang="fr-CH" sz="3600" dirty="0" smtClean="0">
                <a:latin typeface="+mn-lt"/>
              </a:rPr>
              <a:t> are </a:t>
            </a:r>
            <a:r>
              <a:rPr lang="fr-CH" sz="3600" dirty="0" err="1" smtClean="0">
                <a:latin typeface="+mn-lt"/>
              </a:rPr>
              <a:t>still</a:t>
            </a:r>
            <a:r>
              <a:rPr lang="fr-CH" sz="3600" dirty="0" smtClean="0">
                <a:latin typeface="+mn-lt"/>
              </a:rPr>
              <a:t> </a:t>
            </a:r>
            <a:r>
              <a:rPr lang="fr-CH" sz="3600" dirty="0" err="1" smtClean="0">
                <a:latin typeface="+mn-lt"/>
              </a:rPr>
              <a:t>missing</a:t>
            </a:r>
            <a:endParaRPr lang="fr-CH" sz="3600" dirty="0" smtClean="0">
              <a:latin typeface="+mn-lt"/>
            </a:endParaRPr>
          </a:p>
        </p:txBody>
      </p:sp>
      <p:sp>
        <p:nvSpPr>
          <p:cNvPr id="3" name="TextBox 2"/>
          <p:cNvSpPr txBox="1"/>
          <p:nvPr/>
        </p:nvSpPr>
        <p:spPr>
          <a:xfrm>
            <a:off x="40961" y="4677088"/>
            <a:ext cx="8647495" cy="1938992"/>
          </a:xfrm>
          <a:prstGeom prst="rect">
            <a:avLst/>
          </a:prstGeom>
          <a:solidFill>
            <a:schemeClr val="accent1">
              <a:lumMod val="20000"/>
              <a:lumOff val="80000"/>
            </a:schemeClr>
          </a:solidFill>
        </p:spPr>
        <p:txBody>
          <a:bodyPr wrap="none" rtlCol="0">
            <a:spAutoFit/>
          </a:bodyPr>
          <a:lstStyle/>
          <a:p>
            <a:r>
              <a:rPr lang="fr-CH" sz="2400" dirty="0" err="1">
                <a:latin typeface="+mn-lt"/>
              </a:rPr>
              <a:t>S</a:t>
            </a:r>
            <a:r>
              <a:rPr lang="fr-CH" sz="2400" dirty="0" err="1" smtClean="0">
                <a:latin typeface="+mn-lt"/>
              </a:rPr>
              <a:t>ince</a:t>
            </a:r>
            <a:r>
              <a:rPr lang="fr-CH" sz="2400" dirty="0" smtClean="0">
                <a:latin typeface="+mn-lt"/>
              </a:rPr>
              <a:t> 1998 </a:t>
            </a:r>
            <a:r>
              <a:rPr lang="fr-CH" sz="2400" dirty="0" err="1" smtClean="0">
                <a:latin typeface="+mn-lt"/>
              </a:rPr>
              <a:t>it</a:t>
            </a:r>
            <a:r>
              <a:rPr lang="fr-CH" sz="2400" dirty="0" smtClean="0">
                <a:latin typeface="+mn-lt"/>
              </a:rPr>
              <a:t> </a:t>
            </a:r>
            <a:r>
              <a:rPr lang="fr-CH" sz="2400" dirty="0" err="1" smtClean="0">
                <a:latin typeface="+mn-lt"/>
              </a:rPr>
              <a:t>is</a:t>
            </a:r>
            <a:r>
              <a:rPr lang="fr-CH" sz="2400" dirty="0" smtClean="0">
                <a:latin typeface="+mn-lt"/>
              </a:rPr>
              <a:t> </a:t>
            </a:r>
            <a:r>
              <a:rPr lang="fr-CH" sz="2400" dirty="0" err="1" smtClean="0">
                <a:latin typeface="+mn-lt"/>
              </a:rPr>
              <a:t>established</a:t>
            </a:r>
            <a:r>
              <a:rPr lang="fr-CH" sz="2400" dirty="0" smtClean="0">
                <a:latin typeface="+mn-lt"/>
              </a:rPr>
              <a:t> </a:t>
            </a:r>
            <a:r>
              <a:rPr lang="fr-CH" sz="2400" dirty="0" err="1" smtClean="0">
                <a:latin typeface="+mn-lt"/>
              </a:rPr>
              <a:t>that</a:t>
            </a:r>
            <a:r>
              <a:rPr lang="fr-CH" sz="2400" dirty="0" smtClean="0">
                <a:latin typeface="+mn-lt"/>
              </a:rPr>
              <a:t> neutrinos have mass</a:t>
            </a:r>
          </a:p>
          <a:p>
            <a:r>
              <a:rPr lang="fr-CH" sz="2400" dirty="0" smtClean="0">
                <a:latin typeface="+mn-lt"/>
              </a:rPr>
              <a:t>and </a:t>
            </a:r>
            <a:r>
              <a:rPr lang="fr-CH" sz="2400" dirty="0" err="1" smtClean="0">
                <a:latin typeface="+mn-lt"/>
              </a:rPr>
              <a:t>this</a:t>
            </a:r>
            <a:r>
              <a:rPr lang="fr-CH" sz="2400" dirty="0" smtClean="0">
                <a:latin typeface="+mn-lt"/>
              </a:rPr>
              <a:t> </a:t>
            </a:r>
            <a:r>
              <a:rPr lang="fr-CH" sz="2400" dirty="0" err="1" smtClean="0">
                <a:latin typeface="+mn-lt"/>
              </a:rPr>
              <a:t>very</a:t>
            </a:r>
            <a:r>
              <a:rPr lang="fr-CH" sz="2400" dirty="0" smtClean="0">
                <a:latin typeface="+mn-lt"/>
              </a:rPr>
              <a:t> </a:t>
            </a:r>
            <a:r>
              <a:rPr lang="fr-CH" sz="2400" dirty="0" err="1" smtClean="0">
                <a:latin typeface="+mn-lt"/>
              </a:rPr>
              <a:t>probably</a:t>
            </a:r>
            <a:r>
              <a:rPr lang="fr-CH" sz="2400" dirty="0" smtClean="0">
                <a:latin typeface="+mn-lt"/>
              </a:rPr>
              <a:t> </a:t>
            </a:r>
            <a:r>
              <a:rPr lang="fr-CH" sz="2400" dirty="0" err="1" smtClean="0">
                <a:latin typeface="+mn-lt"/>
              </a:rPr>
              <a:t>implies</a:t>
            </a:r>
            <a:r>
              <a:rPr lang="fr-CH" sz="2400" dirty="0" smtClean="0">
                <a:latin typeface="+mn-lt"/>
              </a:rPr>
              <a:t> new </a:t>
            </a:r>
            <a:r>
              <a:rPr lang="fr-CH" sz="2400" dirty="0" err="1" smtClean="0">
                <a:latin typeface="+mn-lt"/>
              </a:rPr>
              <a:t>degrees</a:t>
            </a:r>
            <a:r>
              <a:rPr lang="fr-CH" sz="2400" dirty="0" smtClean="0">
                <a:latin typeface="+mn-lt"/>
              </a:rPr>
              <a:t> of </a:t>
            </a:r>
            <a:r>
              <a:rPr lang="fr-CH" sz="2400" dirty="0" err="1" smtClean="0">
                <a:latin typeface="+mn-lt"/>
              </a:rPr>
              <a:t>freedom</a:t>
            </a:r>
            <a:endParaRPr lang="fr-CH" sz="2400" dirty="0" smtClean="0">
              <a:latin typeface="+mn-lt"/>
            </a:endParaRPr>
          </a:p>
          <a:p>
            <a:r>
              <a:rPr lang="fr-CH" sz="2400" dirty="0" smtClean="0">
                <a:solidFill>
                  <a:srgbClr val="0000FF"/>
                </a:solidFill>
                <a:latin typeface="+mn-lt"/>
                <a:sym typeface="Wingdings" panose="05000000000000000000" pitchFamily="2" charset="2"/>
              </a:rPr>
              <a:t> «</a:t>
            </a:r>
            <a:r>
              <a:rPr lang="fr-CH" sz="2400" dirty="0" err="1" smtClean="0">
                <a:solidFill>
                  <a:srgbClr val="0000FF"/>
                </a:solidFill>
                <a:latin typeface="+mn-lt"/>
                <a:sym typeface="Wingdings" panose="05000000000000000000" pitchFamily="2" charset="2"/>
              </a:rPr>
              <a:t>sterile</a:t>
            </a:r>
            <a:r>
              <a:rPr lang="fr-CH" sz="2400" dirty="0" smtClean="0">
                <a:solidFill>
                  <a:srgbClr val="0000FF"/>
                </a:solidFill>
                <a:latin typeface="+mn-lt"/>
                <a:sym typeface="Wingdings" panose="05000000000000000000" pitchFamily="2" charset="2"/>
              </a:rPr>
              <a:t>»,</a:t>
            </a:r>
            <a:r>
              <a:rPr lang="fr-CH" sz="2400" dirty="0" smtClean="0">
                <a:solidFill>
                  <a:srgbClr val="0000FF"/>
                </a:solidFill>
                <a:latin typeface="+mn-lt"/>
              </a:rPr>
              <a:t> </a:t>
            </a:r>
            <a:r>
              <a:rPr lang="fr-CH" sz="2400" dirty="0" err="1" smtClean="0">
                <a:solidFill>
                  <a:srgbClr val="0000FF"/>
                </a:solidFill>
                <a:latin typeface="+mn-lt"/>
              </a:rPr>
              <a:t>very</a:t>
            </a:r>
            <a:r>
              <a:rPr lang="fr-CH" sz="2400" dirty="0" smtClean="0">
                <a:solidFill>
                  <a:srgbClr val="0000FF"/>
                </a:solidFill>
                <a:latin typeface="+mn-lt"/>
              </a:rPr>
              <a:t> </a:t>
            </a:r>
            <a:r>
              <a:rPr lang="fr-CH" sz="2400" dirty="0" err="1" smtClean="0">
                <a:solidFill>
                  <a:srgbClr val="0000FF"/>
                </a:solidFill>
                <a:latin typeface="+mn-lt"/>
              </a:rPr>
              <a:t>small</a:t>
            </a:r>
            <a:r>
              <a:rPr lang="fr-CH" sz="2400" dirty="0" smtClean="0">
                <a:solidFill>
                  <a:srgbClr val="0000FF"/>
                </a:solidFill>
                <a:latin typeface="+mn-lt"/>
              </a:rPr>
              <a:t> </a:t>
            </a:r>
            <a:r>
              <a:rPr lang="fr-CH" sz="2400" dirty="0" err="1" smtClean="0">
                <a:solidFill>
                  <a:srgbClr val="0000FF"/>
                </a:solidFill>
                <a:latin typeface="+mn-lt"/>
              </a:rPr>
              <a:t>coupling</a:t>
            </a:r>
            <a:r>
              <a:rPr lang="fr-CH" sz="2400" dirty="0" smtClean="0">
                <a:solidFill>
                  <a:srgbClr val="0000FF"/>
                </a:solidFill>
                <a:latin typeface="+mn-lt"/>
              </a:rPr>
              <a:t> to </a:t>
            </a:r>
            <a:r>
              <a:rPr lang="fr-CH" sz="2400" dirty="0" err="1" smtClean="0">
                <a:solidFill>
                  <a:srgbClr val="0000FF"/>
                </a:solidFill>
                <a:latin typeface="+mn-lt"/>
              </a:rPr>
              <a:t>known</a:t>
            </a:r>
            <a:r>
              <a:rPr lang="fr-CH" sz="2400" dirty="0" smtClean="0">
                <a:solidFill>
                  <a:srgbClr val="0000FF"/>
                </a:solidFill>
                <a:latin typeface="+mn-lt"/>
              </a:rPr>
              <a:t> </a:t>
            </a:r>
            <a:r>
              <a:rPr lang="fr-CH" sz="2400" dirty="0" err="1" smtClean="0">
                <a:solidFill>
                  <a:srgbClr val="0000FF"/>
                </a:solidFill>
                <a:latin typeface="+mn-lt"/>
              </a:rPr>
              <a:t>particles</a:t>
            </a:r>
            <a:endParaRPr lang="fr-CH" sz="2400" dirty="0" smtClean="0">
              <a:solidFill>
                <a:srgbClr val="0000FF"/>
              </a:solidFill>
              <a:latin typeface="+mn-lt"/>
            </a:endParaRPr>
          </a:p>
          <a:p>
            <a:r>
              <a:rPr lang="fr-CH" sz="2400" dirty="0" err="1" smtClean="0">
                <a:solidFill>
                  <a:srgbClr val="0000FF"/>
                </a:solidFill>
                <a:latin typeface="+mn-lt"/>
              </a:rPr>
              <a:t>completely</a:t>
            </a:r>
            <a:r>
              <a:rPr lang="fr-CH" sz="2400" dirty="0" smtClean="0">
                <a:solidFill>
                  <a:srgbClr val="0000FF"/>
                </a:solidFill>
                <a:latin typeface="+mn-lt"/>
              </a:rPr>
              <a:t> </a:t>
            </a:r>
            <a:r>
              <a:rPr lang="fr-CH" sz="2400" dirty="0" err="1" smtClean="0">
                <a:solidFill>
                  <a:srgbClr val="0000FF"/>
                </a:solidFill>
                <a:latin typeface="+mn-lt"/>
              </a:rPr>
              <a:t>unknown</a:t>
            </a:r>
            <a:r>
              <a:rPr lang="fr-CH" sz="2400" dirty="0" smtClean="0">
                <a:solidFill>
                  <a:srgbClr val="0000FF"/>
                </a:solidFill>
                <a:latin typeface="+mn-lt"/>
              </a:rPr>
              <a:t> masses (eV to </a:t>
            </a:r>
            <a:r>
              <a:rPr lang="fr-CH" sz="2400" dirty="0" err="1" smtClean="0">
                <a:solidFill>
                  <a:srgbClr val="0000FF"/>
                </a:solidFill>
                <a:latin typeface="+mn-lt"/>
              </a:rPr>
              <a:t>ZeV</a:t>
            </a:r>
            <a:r>
              <a:rPr lang="fr-CH" sz="2400" dirty="0" smtClean="0">
                <a:solidFill>
                  <a:srgbClr val="0000FF"/>
                </a:solidFill>
                <a:latin typeface="+mn-lt"/>
              </a:rPr>
              <a:t>), </a:t>
            </a:r>
            <a:r>
              <a:rPr lang="fr-CH" sz="2400" dirty="0" err="1" smtClean="0">
                <a:solidFill>
                  <a:srgbClr val="0000FF"/>
                </a:solidFill>
                <a:latin typeface="+mn-lt"/>
              </a:rPr>
              <a:t>nearly</a:t>
            </a:r>
            <a:r>
              <a:rPr lang="fr-CH" sz="2400" dirty="0" smtClean="0">
                <a:solidFill>
                  <a:srgbClr val="0000FF"/>
                </a:solidFill>
                <a:latin typeface="+mn-lt"/>
              </a:rPr>
              <a:t> </a:t>
            </a:r>
            <a:r>
              <a:rPr lang="fr-CH" sz="2400" dirty="0" err="1" smtClean="0">
                <a:solidFill>
                  <a:srgbClr val="0000FF"/>
                </a:solidFill>
                <a:latin typeface="+mn-lt"/>
              </a:rPr>
              <a:t>impossile</a:t>
            </a:r>
            <a:r>
              <a:rPr lang="fr-CH" sz="2400" dirty="0" smtClean="0">
                <a:solidFill>
                  <a:srgbClr val="0000FF"/>
                </a:solidFill>
                <a:latin typeface="+mn-lt"/>
              </a:rPr>
              <a:t> to </a:t>
            </a:r>
            <a:r>
              <a:rPr lang="fr-CH" sz="2400" dirty="0" err="1" smtClean="0">
                <a:solidFill>
                  <a:srgbClr val="0000FF"/>
                </a:solidFill>
                <a:latin typeface="+mn-lt"/>
              </a:rPr>
              <a:t>find</a:t>
            </a:r>
            <a:r>
              <a:rPr lang="fr-CH" sz="2400" dirty="0" smtClean="0">
                <a:solidFill>
                  <a:srgbClr val="0000FF"/>
                </a:solidFill>
                <a:latin typeface="+mn-lt"/>
              </a:rPr>
              <a:t>. </a:t>
            </a:r>
          </a:p>
          <a:p>
            <a:r>
              <a:rPr lang="fr-CH" sz="2400" dirty="0">
                <a:solidFill>
                  <a:srgbClr val="0000FF"/>
                </a:solidFill>
                <a:latin typeface="+mn-lt"/>
              </a:rPr>
              <a:t> </a:t>
            </a:r>
            <a:r>
              <a:rPr lang="fr-CH" sz="2400" dirty="0" smtClean="0">
                <a:solidFill>
                  <a:srgbClr val="0000FF"/>
                </a:solidFill>
                <a:latin typeface="+mn-lt"/>
              </a:rPr>
              <a:t>              .... but </a:t>
            </a:r>
            <a:r>
              <a:rPr lang="fr-CH" sz="2400" dirty="0" err="1" smtClean="0">
                <a:solidFill>
                  <a:srgbClr val="0000FF"/>
                </a:solidFill>
                <a:latin typeface="+mn-lt"/>
              </a:rPr>
              <a:t>could</a:t>
            </a:r>
            <a:r>
              <a:rPr lang="fr-CH" sz="2400" dirty="0" smtClean="0">
                <a:solidFill>
                  <a:srgbClr val="0000FF"/>
                </a:solidFill>
                <a:latin typeface="+mn-lt"/>
              </a:rPr>
              <a:t> </a:t>
            </a:r>
            <a:r>
              <a:rPr lang="fr-CH" sz="2400" dirty="0" err="1" smtClean="0">
                <a:solidFill>
                  <a:srgbClr val="0000FF"/>
                </a:solidFill>
                <a:latin typeface="+mn-lt"/>
              </a:rPr>
              <a:t>perhaps</a:t>
            </a:r>
            <a:r>
              <a:rPr lang="fr-CH" sz="2400" dirty="0" smtClean="0">
                <a:solidFill>
                  <a:srgbClr val="0000FF"/>
                </a:solidFill>
                <a:latin typeface="+mn-lt"/>
              </a:rPr>
              <a:t> </a:t>
            </a:r>
            <a:r>
              <a:rPr lang="fr-CH" sz="2400" dirty="0" err="1" smtClean="0">
                <a:solidFill>
                  <a:srgbClr val="0000FF"/>
                </a:solidFill>
                <a:latin typeface="+mn-lt"/>
              </a:rPr>
              <a:t>explain</a:t>
            </a:r>
            <a:r>
              <a:rPr lang="fr-CH" sz="2400" dirty="0" smtClean="0">
                <a:solidFill>
                  <a:srgbClr val="0000FF"/>
                </a:solidFill>
                <a:latin typeface="+mn-lt"/>
              </a:rPr>
              <a:t> all: DM, BAU,</a:t>
            </a:r>
            <a:r>
              <a:rPr lang="fr-CH" sz="2400" dirty="0" smtClean="0">
                <a:solidFill>
                  <a:srgbClr val="0000FF"/>
                </a:solidFill>
                <a:latin typeface="+mn-lt"/>
                <a:sym typeface="Symbol"/>
              </a:rPr>
              <a:t>-masses</a:t>
            </a:r>
            <a:r>
              <a:rPr lang="fr-CH" sz="2400" dirty="0" smtClean="0">
                <a:solidFill>
                  <a:srgbClr val="0000FF"/>
                </a:solidFill>
                <a:latin typeface="+mn-lt"/>
              </a:rPr>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183" y="1591842"/>
            <a:ext cx="4459829" cy="307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499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000" dirty="0" smtClean="0">
            <a:latin typeface="+mn-lt"/>
          </a:defRPr>
        </a:defPPr>
      </a:lstStyle>
    </a:tx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3600" dirty="0" smtClean="0">
            <a:latin typeface="+mn-lt"/>
          </a:defRPr>
        </a:defPPr>
      </a:lstStyle>
    </a:txDef>
  </a:objectDefaults>
  <a:extraClrSchemeLst/>
</a:theme>
</file>

<file path=ppt/theme/theme1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800" dirty="0" err="1" smtClean="0">
            <a:latin typeface="+mn-lt"/>
          </a:defRPr>
        </a:defPPr>
      </a:lstStyle>
    </a:txDef>
  </a:objectDefaults>
  <a:extraClrSchemeLst/>
</a:theme>
</file>

<file path=ppt/theme/theme13.xml><?xml version="1.0" encoding="utf-8"?>
<a:theme xmlns:a="http://schemas.openxmlformats.org/drawingml/2006/main" name="5_Theme1">
  <a:themeElements>
    <a:clrScheme name="">
      <a:dk1>
        <a:srgbClr val="000000"/>
      </a:dk1>
      <a:lt1>
        <a:srgbClr val="FFFFFF"/>
      </a:lt1>
      <a:dk2>
        <a:srgbClr val="0033CC"/>
      </a:dk2>
      <a:lt2>
        <a:srgbClr val="5F5F5F"/>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latin typeface="+mj-lt"/>
          </a:defRPr>
        </a:defPPr>
      </a:lstStyle>
    </a:txDef>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3600" dirty="0" smtClean="0">
            <a:latin typeface="+mn-lt"/>
          </a:defRPr>
        </a:defPPr>
      </a:lstStyle>
    </a:txDef>
  </a:objectDefaults>
  <a:extraClrSchemeLst/>
</a:theme>
</file>

<file path=ppt/theme/theme16.xml><?xml version="1.0" encoding="utf-8"?>
<a:theme xmlns:a="http://schemas.openxmlformats.org/drawingml/2006/main" name="4_Theme1">
  <a:themeElements>
    <a:clrScheme name="">
      <a:dk1>
        <a:srgbClr val="000000"/>
      </a:dk1>
      <a:lt1>
        <a:srgbClr val="FFFFFF"/>
      </a:lt1>
      <a:dk2>
        <a:srgbClr val="0033CC"/>
      </a:dk2>
      <a:lt2>
        <a:srgbClr val="5F5F5F"/>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nuphysics-part1">
  <a:themeElements>
    <a:clrScheme name="nuphysics-part1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nuphysics-part1">
      <a:majorFont>
        <a:latin typeface="Helvetica"/>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4445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4445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pitchFamily="18" charset="0"/>
          </a:defRPr>
        </a:defPPr>
      </a:lstStyle>
    </a:lnDef>
    <a:txDef>
      <a:spPr>
        <a:noFill/>
      </a:spPr>
      <a:bodyPr wrap="none" rtlCol="0">
        <a:spAutoFit/>
      </a:bodyPr>
      <a:lstStyle>
        <a:defPPr>
          <a:defRPr sz="1800" dirty="0" err="1" smtClean="0">
            <a:latin typeface="+mn-lt"/>
          </a:defRPr>
        </a:defPPr>
      </a:lstStyle>
    </a:txDef>
  </a:objectDefaults>
  <a:extraClrSchemeLst>
    <a:extraClrScheme>
      <a:clrScheme name="nuphysics-part1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nuphysics-part1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nuphysics-part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uphysics-part1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nuphysics-part1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nuphysics-part1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nuphysics-part1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nuphysics-part1 8">
        <a:dk1>
          <a:srgbClr val="003366"/>
        </a:dk1>
        <a:lt1>
          <a:srgbClr val="FFFFFF"/>
        </a:lt1>
        <a:dk2>
          <a:srgbClr val="000000"/>
        </a:dk2>
        <a:lt2>
          <a:srgbClr val="5E574E"/>
        </a:lt2>
        <a:accent1>
          <a:srgbClr val="CCCCFF"/>
        </a:accent1>
        <a:accent2>
          <a:srgbClr val="CC0000"/>
        </a:accent2>
        <a:accent3>
          <a:srgbClr val="FFFFFF"/>
        </a:accent3>
        <a:accent4>
          <a:srgbClr val="002A56"/>
        </a:accent4>
        <a:accent5>
          <a:srgbClr val="E2E2FF"/>
        </a:accent5>
        <a:accent6>
          <a:srgbClr val="B90000"/>
        </a:accent6>
        <a:hlink>
          <a:srgbClr val="0033CC"/>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000" dirty="0" smtClean="0">
            <a:latin typeface="+mn-lt"/>
          </a:defRPr>
        </a:defPPr>
      </a:lstStyle>
    </a:txDef>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
      <a:dk1>
        <a:srgbClr val="000000"/>
      </a:dk1>
      <a:lt1>
        <a:srgbClr val="FFFFFF"/>
      </a:lt1>
      <a:dk2>
        <a:srgbClr val="0033CC"/>
      </a:dk2>
      <a:lt2>
        <a:srgbClr val="5F5F5F"/>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heme1">
  <a:themeElements>
    <a:clrScheme name="">
      <a:dk1>
        <a:srgbClr val="000000"/>
      </a:dk1>
      <a:lt1>
        <a:srgbClr val="FFFFFF"/>
      </a:lt1>
      <a:dk2>
        <a:srgbClr val="0033CC"/>
      </a:dk2>
      <a:lt2>
        <a:srgbClr val="5F5F5F"/>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heme1">
  <a:themeElements>
    <a:clrScheme name="">
      <a:dk1>
        <a:srgbClr val="000000"/>
      </a:dk1>
      <a:lt1>
        <a:srgbClr val="FFFFFF"/>
      </a:lt1>
      <a:dk2>
        <a:srgbClr val="0033CC"/>
      </a:dk2>
      <a:lt2>
        <a:srgbClr val="5F5F5F"/>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91902</TotalTime>
  <Words>3812</Words>
  <Application>Microsoft Office PowerPoint</Application>
  <PresentationFormat>On-screen Show (4:3)</PresentationFormat>
  <Paragraphs>740</Paragraphs>
  <Slides>65</Slides>
  <Notes>5</Notes>
  <HiddenSlides>0</HiddenSlides>
  <MMClips>0</MMClips>
  <ScaleCrop>false</ScaleCrop>
  <HeadingPairs>
    <vt:vector size="6" baseType="variant">
      <vt:variant>
        <vt:lpstr>Theme</vt:lpstr>
      </vt:variant>
      <vt:variant>
        <vt:i4>19</vt:i4>
      </vt:variant>
      <vt:variant>
        <vt:lpstr>Embedded OLE Servers</vt:lpstr>
      </vt:variant>
      <vt:variant>
        <vt:i4>1</vt:i4>
      </vt:variant>
      <vt:variant>
        <vt:lpstr>Slide Titles</vt:lpstr>
      </vt:variant>
      <vt:variant>
        <vt:i4>65</vt:i4>
      </vt:variant>
    </vt:vector>
  </HeadingPairs>
  <TitlesOfParts>
    <vt:vector size="85" baseType="lpstr">
      <vt:lpstr>1_Office Theme</vt:lpstr>
      <vt:lpstr>Custom Design</vt:lpstr>
      <vt:lpstr>1_Theme1</vt:lpstr>
      <vt:lpstr>2_Theme1</vt:lpstr>
      <vt:lpstr>3_Theme1</vt:lpstr>
      <vt:lpstr>5_Office Theme</vt:lpstr>
      <vt:lpstr>3_Office Theme</vt:lpstr>
      <vt:lpstr>6_Office Theme</vt:lpstr>
      <vt:lpstr>7_Office Theme</vt:lpstr>
      <vt:lpstr>9_Office Theme</vt:lpstr>
      <vt:lpstr>2_Office Theme</vt:lpstr>
      <vt:lpstr>19_Office Theme</vt:lpstr>
      <vt:lpstr>5_Theme1</vt:lpstr>
      <vt:lpstr>4_Office Theme</vt:lpstr>
      <vt:lpstr>8_Office Theme</vt:lpstr>
      <vt:lpstr>4_Theme1</vt:lpstr>
      <vt:lpstr>10_Office Theme</vt:lpstr>
      <vt:lpstr>nuphysics-part1</vt:lpstr>
      <vt:lpstr>13_Office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pp collisions / e+e- collisions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Higgs production mechanism</vt:lpstr>
      <vt:lpstr>PowerPoint Presentation</vt:lpstr>
      <vt:lpstr>m+m- Collider vs e+e- Collider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Université de Genève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Alain Blondel</dc:creator>
  <cp:lastModifiedBy>bdl</cp:lastModifiedBy>
  <cp:revision>358</cp:revision>
  <cp:lastPrinted>2001-11-08T10:22:42Z</cp:lastPrinted>
  <dcterms:created xsi:type="dcterms:W3CDTF">2007-04-25T04:41:04Z</dcterms:created>
  <dcterms:modified xsi:type="dcterms:W3CDTF">2018-06-07T06:58:50Z</dcterms:modified>
</cp:coreProperties>
</file>