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711" r:id="rId3"/>
    <p:sldMasterId id="2147483724" r:id="rId4"/>
    <p:sldMasterId id="2147483736" r:id="rId5"/>
    <p:sldMasterId id="2147483742" r:id="rId6"/>
    <p:sldMasterId id="2147483748" r:id="rId7"/>
    <p:sldMasterId id="2147483760" r:id="rId8"/>
    <p:sldMasterId id="2147483773" r:id="rId9"/>
    <p:sldMasterId id="2147483785" r:id="rId10"/>
    <p:sldMasterId id="2147483791" r:id="rId11"/>
    <p:sldMasterId id="2147483803" r:id="rId12"/>
  </p:sldMasterIdLst>
  <p:notesMasterIdLst>
    <p:notesMasterId r:id="rId125"/>
  </p:notesMasterIdLst>
  <p:sldIdLst>
    <p:sldId id="352" r:id="rId13"/>
    <p:sldId id="353" r:id="rId14"/>
    <p:sldId id="354" r:id="rId15"/>
    <p:sldId id="355" r:id="rId16"/>
    <p:sldId id="356" r:id="rId17"/>
    <p:sldId id="357" r:id="rId18"/>
    <p:sldId id="358" r:id="rId19"/>
    <p:sldId id="359" r:id="rId20"/>
    <p:sldId id="360" r:id="rId21"/>
    <p:sldId id="306" r:id="rId22"/>
    <p:sldId id="361" r:id="rId23"/>
    <p:sldId id="362" r:id="rId24"/>
    <p:sldId id="363" r:id="rId25"/>
    <p:sldId id="364" r:id="rId26"/>
    <p:sldId id="328" r:id="rId27"/>
    <p:sldId id="341" r:id="rId28"/>
    <p:sldId id="365" r:id="rId29"/>
    <p:sldId id="368" r:id="rId30"/>
    <p:sldId id="369" r:id="rId31"/>
    <p:sldId id="370" r:id="rId32"/>
    <p:sldId id="371" r:id="rId33"/>
    <p:sldId id="372" r:id="rId34"/>
    <p:sldId id="366" r:id="rId35"/>
    <p:sldId id="308" r:id="rId36"/>
    <p:sldId id="310" r:id="rId37"/>
    <p:sldId id="311" r:id="rId38"/>
    <p:sldId id="351" r:id="rId39"/>
    <p:sldId id="309" r:id="rId40"/>
    <p:sldId id="323" r:id="rId41"/>
    <p:sldId id="324" r:id="rId42"/>
    <p:sldId id="327" r:id="rId43"/>
    <p:sldId id="325" r:id="rId44"/>
    <p:sldId id="322" r:id="rId45"/>
    <p:sldId id="273" r:id="rId46"/>
    <p:sldId id="329" r:id="rId47"/>
    <p:sldId id="330" r:id="rId48"/>
    <p:sldId id="331" r:id="rId49"/>
    <p:sldId id="332" r:id="rId50"/>
    <p:sldId id="256" r:id="rId51"/>
    <p:sldId id="258" r:id="rId52"/>
    <p:sldId id="271" r:id="rId53"/>
    <p:sldId id="259" r:id="rId54"/>
    <p:sldId id="260" r:id="rId55"/>
    <p:sldId id="261" r:id="rId56"/>
    <p:sldId id="262" r:id="rId57"/>
    <p:sldId id="265" r:id="rId58"/>
    <p:sldId id="263" r:id="rId59"/>
    <p:sldId id="379" r:id="rId60"/>
    <p:sldId id="284" r:id="rId61"/>
    <p:sldId id="333" r:id="rId62"/>
    <p:sldId id="285" r:id="rId63"/>
    <p:sldId id="279" r:id="rId64"/>
    <p:sldId id="282" r:id="rId65"/>
    <p:sldId id="380" r:id="rId66"/>
    <p:sldId id="287" r:id="rId67"/>
    <p:sldId id="373" r:id="rId68"/>
    <p:sldId id="336" r:id="rId69"/>
    <p:sldId id="286" r:id="rId70"/>
    <p:sldId id="335" r:id="rId71"/>
    <p:sldId id="390" r:id="rId72"/>
    <p:sldId id="393" r:id="rId73"/>
    <p:sldId id="394" r:id="rId74"/>
    <p:sldId id="395" r:id="rId75"/>
    <p:sldId id="396" r:id="rId76"/>
    <p:sldId id="397" r:id="rId77"/>
    <p:sldId id="398" r:id="rId78"/>
    <p:sldId id="399" r:id="rId79"/>
    <p:sldId id="400" r:id="rId80"/>
    <p:sldId id="401" r:id="rId81"/>
    <p:sldId id="402" r:id="rId82"/>
    <p:sldId id="403" r:id="rId83"/>
    <p:sldId id="404" r:id="rId84"/>
    <p:sldId id="405" r:id="rId85"/>
    <p:sldId id="406" r:id="rId86"/>
    <p:sldId id="407" r:id="rId87"/>
    <p:sldId id="408" r:id="rId88"/>
    <p:sldId id="409" r:id="rId89"/>
    <p:sldId id="410" r:id="rId90"/>
    <p:sldId id="411" r:id="rId91"/>
    <p:sldId id="412" r:id="rId92"/>
    <p:sldId id="413" r:id="rId93"/>
    <p:sldId id="414" r:id="rId94"/>
    <p:sldId id="415" r:id="rId95"/>
    <p:sldId id="416" r:id="rId96"/>
    <p:sldId id="288" r:id="rId97"/>
    <p:sldId id="382" r:id="rId98"/>
    <p:sldId id="383" r:id="rId99"/>
    <p:sldId id="384" r:id="rId100"/>
    <p:sldId id="385" r:id="rId101"/>
    <p:sldId id="280" r:id="rId102"/>
    <p:sldId id="386" r:id="rId103"/>
    <p:sldId id="337" r:id="rId104"/>
    <p:sldId id="340" r:id="rId105"/>
    <p:sldId id="338" r:id="rId106"/>
    <p:sldId id="343" r:id="rId107"/>
    <p:sldId id="344" r:id="rId108"/>
    <p:sldId id="290" r:id="rId109"/>
    <p:sldId id="387" r:id="rId110"/>
    <p:sldId id="388" r:id="rId111"/>
    <p:sldId id="291" r:id="rId112"/>
    <p:sldId id="347" r:id="rId113"/>
    <p:sldId id="348" r:id="rId114"/>
    <p:sldId id="349" r:id="rId115"/>
    <p:sldId id="293" r:id="rId116"/>
    <p:sldId id="424" r:id="rId117"/>
    <p:sldId id="425" r:id="rId118"/>
    <p:sldId id="417" r:id="rId119"/>
    <p:sldId id="418" r:id="rId120"/>
    <p:sldId id="419" r:id="rId121"/>
    <p:sldId id="420" r:id="rId122"/>
    <p:sldId id="421" r:id="rId123"/>
    <p:sldId id="299" r:id="rId124"/>
  </p:sldIdLst>
  <p:sldSz cx="9144000" cy="5143500" type="screen16x9"/>
  <p:notesSz cx="6858000" cy="9144000"/>
  <p:defaultTextStyle>
    <a:defPPr>
      <a:defRPr lang="en-US"/>
    </a:defPPr>
    <a:lvl1pPr marL="0" algn="l" defTabSz="456530" rtl="0" eaLnBrk="1" latinLnBrk="0" hangingPunct="1">
      <a:defRPr sz="1800" kern="1200">
        <a:solidFill>
          <a:schemeClr val="tx1"/>
        </a:solidFill>
        <a:latin typeface="+mn-lt"/>
        <a:ea typeface="+mn-ea"/>
        <a:cs typeface="+mn-cs"/>
      </a:defRPr>
    </a:lvl1pPr>
    <a:lvl2pPr marL="456530" algn="l" defTabSz="456530" rtl="0" eaLnBrk="1" latinLnBrk="0" hangingPunct="1">
      <a:defRPr sz="1800" kern="1200">
        <a:solidFill>
          <a:schemeClr val="tx1"/>
        </a:solidFill>
        <a:latin typeface="+mn-lt"/>
        <a:ea typeface="+mn-ea"/>
        <a:cs typeface="+mn-cs"/>
      </a:defRPr>
    </a:lvl2pPr>
    <a:lvl3pPr marL="913140" algn="l" defTabSz="456530" rtl="0" eaLnBrk="1" latinLnBrk="0" hangingPunct="1">
      <a:defRPr sz="1800" kern="1200">
        <a:solidFill>
          <a:schemeClr val="tx1"/>
        </a:solidFill>
        <a:latin typeface="+mn-lt"/>
        <a:ea typeface="+mn-ea"/>
        <a:cs typeface="+mn-cs"/>
      </a:defRPr>
    </a:lvl3pPr>
    <a:lvl4pPr marL="1369696" algn="l" defTabSz="456530" rtl="0" eaLnBrk="1" latinLnBrk="0" hangingPunct="1">
      <a:defRPr sz="1800" kern="1200">
        <a:solidFill>
          <a:schemeClr val="tx1"/>
        </a:solidFill>
        <a:latin typeface="+mn-lt"/>
        <a:ea typeface="+mn-ea"/>
        <a:cs typeface="+mn-cs"/>
      </a:defRPr>
    </a:lvl4pPr>
    <a:lvl5pPr marL="1826279" algn="l" defTabSz="456530" rtl="0" eaLnBrk="1" latinLnBrk="0" hangingPunct="1">
      <a:defRPr sz="1800" kern="1200">
        <a:solidFill>
          <a:schemeClr val="tx1"/>
        </a:solidFill>
        <a:latin typeface="+mn-lt"/>
        <a:ea typeface="+mn-ea"/>
        <a:cs typeface="+mn-cs"/>
      </a:defRPr>
    </a:lvl5pPr>
    <a:lvl6pPr marL="2282808" algn="l" defTabSz="456530" rtl="0" eaLnBrk="1" latinLnBrk="0" hangingPunct="1">
      <a:defRPr sz="1800" kern="1200">
        <a:solidFill>
          <a:schemeClr val="tx1"/>
        </a:solidFill>
        <a:latin typeface="+mn-lt"/>
        <a:ea typeface="+mn-ea"/>
        <a:cs typeface="+mn-cs"/>
      </a:defRPr>
    </a:lvl6pPr>
    <a:lvl7pPr marL="2739338" algn="l" defTabSz="456530" rtl="0" eaLnBrk="1" latinLnBrk="0" hangingPunct="1">
      <a:defRPr sz="1800" kern="1200">
        <a:solidFill>
          <a:schemeClr val="tx1"/>
        </a:solidFill>
        <a:latin typeface="+mn-lt"/>
        <a:ea typeface="+mn-ea"/>
        <a:cs typeface="+mn-cs"/>
      </a:defRPr>
    </a:lvl7pPr>
    <a:lvl8pPr marL="3195920" algn="l" defTabSz="456530" rtl="0" eaLnBrk="1" latinLnBrk="0" hangingPunct="1">
      <a:defRPr sz="1800" kern="1200">
        <a:solidFill>
          <a:schemeClr val="tx1"/>
        </a:solidFill>
        <a:latin typeface="+mn-lt"/>
        <a:ea typeface="+mn-ea"/>
        <a:cs typeface="+mn-cs"/>
      </a:defRPr>
    </a:lvl8pPr>
    <a:lvl9pPr marL="3652490" algn="l" defTabSz="4565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9">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30"/>
    <p:restoredTop sz="99810" autoAdjust="0"/>
  </p:normalViewPr>
  <p:slideViewPr>
    <p:cSldViewPr snapToGrid="0" snapToObjects="1">
      <p:cViewPr>
        <p:scale>
          <a:sx n="161" d="100"/>
          <a:sy n="161" d="100"/>
        </p:scale>
        <p:origin x="432" y="312"/>
      </p:cViewPr>
      <p:guideLst>
        <p:guide orient="horz" pos="3239"/>
        <p:guide pos="575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20" Type="http://schemas.openxmlformats.org/officeDocument/2006/relationships/slide" Target="slides/slide108.xml"/><Relationship Id="rId121" Type="http://schemas.openxmlformats.org/officeDocument/2006/relationships/slide" Target="slides/slide109.xml"/><Relationship Id="rId122" Type="http://schemas.openxmlformats.org/officeDocument/2006/relationships/slide" Target="slides/slide110.xml"/><Relationship Id="rId123" Type="http://schemas.openxmlformats.org/officeDocument/2006/relationships/slide" Target="slides/slide111.xml"/><Relationship Id="rId124" Type="http://schemas.openxmlformats.org/officeDocument/2006/relationships/slide" Target="slides/slide112.xml"/><Relationship Id="rId125" Type="http://schemas.openxmlformats.org/officeDocument/2006/relationships/notesMaster" Target="notesMasters/notesMaster1.xml"/><Relationship Id="rId126" Type="http://schemas.openxmlformats.org/officeDocument/2006/relationships/presProps" Target="presProps.xml"/><Relationship Id="rId127" Type="http://schemas.openxmlformats.org/officeDocument/2006/relationships/viewProps" Target="viewProps.xml"/><Relationship Id="rId128" Type="http://schemas.openxmlformats.org/officeDocument/2006/relationships/theme" Target="theme/theme1.xml"/><Relationship Id="rId129" Type="http://schemas.openxmlformats.org/officeDocument/2006/relationships/tableStyles" Target="tableStyles.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slide" Target="slides/slide84.xml"/><Relationship Id="rId101" Type="http://schemas.openxmlformats.org/officeDocument/2006/relationships/slide" Target="slides/slide89.xml"/><Relationship Id="rId102" Type="http://schemas.openxmlformats.org/officeDocument/2006/relationships/slide" Target="slides/slide90.xml"/><Relationship Id="rId103" Type="http://schemas.openxmlformats.org/officeDocument/2006/relationships/slide" Target="slides/slide91.xml"/><Relationship Id="rId104" Type="http://schemas.openxmlformats.org/officeDocument/2006/relationships/slide" Target="slides/slide92.xml"/><Relationship Id="rId105" Type="http://schemas.openxmlformats.org/officeDocument/2006/relationships/slide" Target="slides/slide93.xml"/><Relationship Id="rId106" Type="http://schemas.openxmlformats.org/officeDocument/2006/relationships/slide" Target="slides/slide94.xml"/><Relationship Id="rId107" Type="http://schemas.openxmlformats.org/officeDocument/2006/relationships/slide" Target="slides/slide95.xml"/><Relationship Id="rId108" Type="http://schemas.openxmlformats.org/officeDocument/2006/relationships/slide" Target="slides/slide96.xml"/><Relationship Id="rId109" Type="http://schemas.openxmlformats.org/officeDocument/2006/relationships/slide" Target="slides/slide97.xml"/><Relationship Id="rId97" Type="http://schemas.openxmlformats.org/officeDocument/2006/relationships/slide" Target="slides/slide85.xml"/><Relationship Id="rId98" Type="http://schemas.openxmlformats.org/officeDocument/2006/relationships/slide" Target="slides/slide86.xml"/><Relationship Id="rId99" Type="http://schemas.openxmlformats.org/officeDocument/2006/relationships/slide" Target="slides/slide87.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00" Type="http://schemas.openxmlformats.org/officeDocument/2006/relationships/slide" Target="slides/slide88.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110" Type="http://schemas.openxmlformats.org/officeDocument/2006/relationships/slide" Target="slides/slide98.xml"/><Relationship Id="rId111" Type="http://schemas.openxmlformats.org/officeDocument/2006/relationships/slide" Target="slides/slide99.xml"/><Relationship Id="rId112" Type="http://schemas.openxmlformats.org/officeDocument/2006/relationships/slide" Target="slides/slide100.xml"/><Relationship Id="rId113" Type="http://schemas.openxmlformats.org/officeDocument/2006/relationships/slide" Target="slides/slide101.xml"/><Relationship Id="rId114" Type="http://schemas.openxmlformats.org/officeDocument/2006/relationships/slide" Target="slides/slide102.xml"/><Relationship Id="rId115" Type="http://schemas.openxmlformats.org/officeDocument/2006/relationships/slide" Target="slides/slide103.xml"/><Relationship Id="rId116" Type="http://schemas.openxmlformats.org/officeDocument/2006/relationships/slide" Target="slides/slide104.xml"/><Relationship Id="rId117" Type="http://schemas.openxmlformats.org/officeDocument/2006/relationships/slide" Target="slides/slide105.xml"/><Relationship Id="rId118" Type="http://schemas.openxmlformats.org/officeDocument/2006/relationships/slide" Target="slides/slide106.xml"/><Relationship Id="rId119" Type="http://schemas.openxmlformats.org/officeDocument/2006/relationships/slide" Target="slides/slide10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F0310F-FCAE-8445-AD68-D77084A1A543}" type="datetimeFigureOut">
              <a:rPr lang="en-US" smtClean="0"/>
              <a:t>6/7/18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AF6B8-1508-5B4B-BE24-BD8857282D60}" type="slidenum">
              <a:rPr lang="en-GB" smtClean="0"/>
              <a:t>‹#›</a:t>
            </a:fld>
            <a:endParaRPr lang="en-GB"/>
          </a:p>
        </p:txBody>
      </p:sp>
    </p:spTree>
    <p:extLst>
      <p:ext uri="{BB962C8B-B14F-4D97-AF65-F5344CB8AC3E}">
        <p14:creationId xmlns:p14="http://schemas.microsoft.com/office/powerpoint/2010/main" val="2405832274"/>
      </p:ext>
    </p:extLst>
  </p:cSld>
  <p:clrMap bg1="lt1" tx1="dk1" bg2="lt2" tx2="dk2" accent1="accent1" accent2="accent2" accent3="accent3" accent4="accent4" accent5="accent5" accent6="accent6" hlink="hlink" folHlink="folHlink"/>
  <p:notesStyle>
    <a:lvl1pPr marL="0" algn="l" defTabSz="456530" rtl="0" eaLnBrk="1" latinLnBrk="0" hangingPunct="1">
      <a:defRPr sz="1200" kern="1200">
        <a:solidFill>
          <a:schemeClr val="tx1"/>
        </a:solidFill>
        <a:latin typeface="+mn-lt"/>
        <a:ea typeface="+mn-ea"/>
        <a:cs typeface="+mn-cs"/>
      </a:defRPr>
    </a:lvl1pPr>
    <a:lvl2pPr marL="456530" algn="l" defTabSz="456530" rtl="0" eaLnBrk="1" latinLnBrk="0" hangingPunct="1">
      <a:defRPr sz="1200" kern="1200">
        <a:solidFill>
          <a:schemeClr val="tx1"/>
        </a:solidFill>
        <a:latin typeface="+mn-lt"/>
        <a:ea typeface="+mn-ea"/>
        <a:cs typeface="+mn-cs"/>
      </a:defRPr>
    </a:lvl2pPr>
    <a:lvl3pPr marL="913140" algn="l" defTabSz="456530" rtl="0" eaLnBrk="1" latinLnBrk="0" hangingPunct="1">
      <a:defRPr sz="1200" kern="1200">
        <a:solidFill>
          <a:schemeClr val="tx1"/>
        </a:solidFill>
        <a:latin typeface="+mn-lt"/>
        <a:ea typeface="+mn-ea"/>
        <a:cs typeface="+mn-cs"/>
      </a:defRPr>
    </a:lvl3pPr>
    <a:lvl4pPr marL="1369696" algn="l" defTabSz="456530" rtl="0" eaLnBrk="1" latinLnBrk="0" hangingPunct="1">
      <a:defRPr sz="1200" kern="1200">
        <a:solidFill>
          <a:schemeClr val="tx1"/>
        </a:solidFill>
        <a:latin typeface="+mn-lt"/>
        <a:ea typeface="+mn-ea"/>
        <a:cs typeface="+mn-cs"/>
      </a:defRPr>
    </a:lvl4pPr>
    <a:lvl5pPr marL="1826279" algn="l" defTabSz="456530" rtl="0" eaLnBrk="1" latinLnBrk="0" hangingPunct="1">
      <a:defRPr sz="1200" kern="1200">
        <a:solidFill>
          <a:schemeClr val="tx1"/>
        </a:solidFill>
        <a:latin typeface="+mn-lt"/>
        <a:ea typeface="+mn-ea"/>
        <a:cs typeface="+mn-cs"/>
      </a:defRPr>
    </a:lvl5pPr>
    <a:lvl6pPr marL="2282808" algn="l" defTabSz="456530" rtl="0" eaLnBrk="1" latinLnBrk="0" hangingPunct="1">
      <a:defRPr sz="1200" kern="1200">
        <a:solidFill>
          <a:schemeClr val="tx1"/>
        </a:solidFill>
        <a:latin typeface="+mn-lt"/>
        <a:ea typeface="+mn-ea"/>
        <a:cs typeface="+mn-cs"/>
      </a:defRPr>
    </a:lvl6pPr>
    <a:lvl7pPr marL="2739338" algn="l" defTabSz="456530" rtl="0" eaLnBrk="1" latinLnBrk="0" hangingPunct="1">
      <a:defRPr sz="1200" kern="1200">
        <a:solidFill>
          <a:schemeClr val="tx1"/>
        </a:solidFill>
        <a:latin typeface="+mn-lt"/>
        <a:ea typeface="+mn-ea"/>
        <a:cs typeface="+mn-cs"/>
      </a:defRPr>
    </a:lvl7pPr>
    <a:lvl8pPr marL="3195920" algn="l" defTabSz="456530" rtl="0" eaLnBrk="1" latinLnBrk="0" hangingPunct="1">
      <a:defRPr sz="1200" kern="1200">
        <a:solidFill>
          <a:schemeClr val="tx1"/>
        </a:solidFill>
        <a:latin typeface="+mn-lt"/>
        <a:ea typeface="+mn-ea"/>
        <a:cs typeface="+mn-cs"/>
      </a:defRPr>
    </a:lvl8pPr>
    <a:lvl9pPr marL="3652490" algn="l" defTabSz="4565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3EBDC04-82DE-414C-8AF1-057005818799}" type="slidenum">
              <a:rPr lang="en-US">
                <a:solidFill>
                  <a:prstClr val="black"/>
                </a:solidFill>
                <a:latin typeface="Calibri"/>
              </a:rPr>
              <a:pPr>
                <a:defRPr/>
              </a:pPr>
              <a:t>10</a:t>
            </a:fld>
            <a:endParaRPr lang="en-US">
              <a:solidFill>
                <a:prstClr val="black"/>
              </a:solidFill>
              <a:latin typeface="Calibri"/>
            </a:endParaRPr>
          </a:p>
        </p:txBody>
      </p:sp>
    </p:spTree>
    <p:extLst>
      <p:ext uri="{BB962C8B-B14F-4D97-AF65-F5344CB8AC3E}">
        <p14:creationId xmlns:p14="http://schemas.microsoft.com/office/powerpoint/2010/main" val="39392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3EBDC04-82DE-414C-8AF1-057005818799}" type="slidenum">
              <a:rPr lang="en-US">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516349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solidFill>
                  <a:prstClr val="black"/>
                </a:solidFill>
                <a:latin typeface="Calibri"/>
              </a:rPr>
              <a:pPr/>
              <a:t>24</a:t>
            </a:fld>
            <a:endParaRPr lang="en-GB">
              <a:solidFill>
                <a:prstClr val="black"/>
              </a:solidFill>
              <a:latin typeface="Calibri"/>
            </a:endParaRPr>
          </a:p>
        </p:txBody>
      </p:sp>
    </p:spTree>
    <p:extLst>
      <p:ext uri="{BB962C8B-B14F-4D97-AF65-F5344CB8AC3E}">
        <p14:creationId xmlns:p14="http://schemas.microsoft.com/office/powerpoint/2010/main" val="2808741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solidFill>
                  <a:prstClr val="black"/>
                </a:solidFill>
                <a:latin typeface="Calibri"/>
              </a:rPr>
              <a:pPr/>
              <a:t>25</a:t>
            </a:fld>
            <a:endParaRPr lang="en-GB">
              <a:solidFill>
                <a:prstClr val="black"/>
              </a:solidFill>
              <a:latin typeface="Calibri"/>
            </a:endParaRPr>
          </a:p>
        </p:txBody>
      </p:sp>
    </p:spTree>
    <p:extLst>
      <p:ext uri="{BB962C8B-B14F-4D97-AF65-F5344CB8AC3E}">
        <p14:creationId xmlns:p14="http://schemas.microsoft.com/office/powerpoint/2010/main" val="1991166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solidFill>
                  <a:prstClr val="black"/>
                </a:solidFill>
                <a:latin typeface="Calibri"/>
              </a:rPr>
              <a:pPr/>
              <a:t>26</a:t>
            </a:fld>
            <a:endParaRPr lang="en-GB">
              <a:solidFill>
                <a:prstClr val="black"/>
              </a:solidFill>
              <a:latin typeface="Calibri"/>
            </a:endParaRPr>
          </a:p>
        </p:txBody>
      </p:sp>
    </p:spTree>
    <p:extLst>
      <p:ext uri="{BB962C8B-B14F-4D97-AF65-F5344CB8AC3E}">
        <p14:creationId xmlns:p14="http://schemas.microsoft.com/office/powerpoint/2010/main" val="1255469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solidFill>
                  <a:prstClr val="black"/>
                </a:solidFill>
                <a:latin typeface="Calibri"/>
              </a:rPr>
              <a:pPr/>
              <a:t>27</a:t>
            </a:fld>
            <a:endParaRPr lang="en-GB">
              <a:solidFill>
                <a:prstClr val="black"/>
              </a:solidFill>
              <a:latin typeface="Calibri"/>
            </a:endParaRPr>
          </a:p>
        </p:txBody>
      </p:sp>
    </p:spTree>
    <p:extLst>
      <p:ext uri="{BB962C8B-B14F-4D97-AF65-F5344CB8AC3E}">
        <p14:creationId xmlns:p14="http://schemas.microsoft.com/office/powerpoint/2010/main" val="3431650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604DCD-C511-4B12-9DBB-AC80DD19A492}" type="slidenum">
              <a:rPr lang="en-GB" smtClean="0">
                <a:solidFill>
                  <a:prstClr val="black"/>
                </a:solidFill>
                <a:latin typeface="Calibri"/>
              </a:rPr>
              <a:pPr/>
              <a:t>28</a:t>
            </a:fld>
            <a:endParaRPr lang="en-GB">
              <a:solidFill>
                <a:prstClr val="black"/>
              </a:solidFill>
              <a:latin typeface="Calibri"/>
            </a:endParaRPr>
          </a:p>
        </p:txBody>
      </p:sp>
    </p:spTree>
    <p:extLst>
      <p:ext uri="{BB962C8B-B14F-4D97-AF65-F5344CB8AC3E}">
        <p14:creationId xmlns:p14="http://schemas.microsoft.com/office/powerpoint/2010/main" val="2060156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3EBDC04-82DE-414C-8AF1-057005818799}" type="slidenum">
              <a:rPr lang="en-US">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2378752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0"/>
            <a:ext cx="7772400" cy="1102519"/>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30" indent="0" algn="ctr">
              <a:buNone/>
              <a:defRPr>
                <a:solidFill>
                  <a:schemeClr val="tx1">
                    <a:tint val="75000"/>
                  </a:schemeClr>
                </a:solidFill>
              </a:defRPr>
            </a:lvl2pPr>
            <a:lvl3pPr marL="913140" indent="0" algn="ctr">
              <a:buNone/>
              <a:defRPr>
                <a:solidFill>
                  <a:schemeClr val="tx1">
                    <a:tint val="75000"/>
                  </a:schemeClr>
                </a:solidFill>
              </a:defRPr>
            </a:lvl3pPr>
            <a:lvl4pPr marL="1369696" indent="0" algn="ctr">
              <a:buNone/>
              <a:defRPr>
                <a:solidFill>
                  <a:schemeClr val="tx1">
                    <a:tint val="75000"/>
                  </a:schemeClr>
                </a:solidFill>
              </a:defRPr>
            </a:lvl4pPr>
            <a:lvl5pPr marL="1826279" indent="0" algn="ctr">
              <a:buNone/>
              <a:defRPr>
                <a:solidFill>
                  <a:schemeClr val="tx1">
                    <a:tint val="75000"/>
                  </a:schemeClr>
                </a:solidFill>
              </a:defRPr>
            </a:lvl5pPr>
            <a:lvl6pPr marL="2282808" indent="0" algn="ctr">
              <a:buNone/>
              <a:defRPr>
                <a:solidFill>
                  <a:schemeClr val="tx1">
                    <a:tint val="75000"/>
                  </a:schemeClr>
                </a:solidFill>
              </a:defRPr>
            </a:lvl6pPr>
            <a:lvl7pPr marL="2739338" indent="0" algn="ctr">
              <a:buNone/>
              <a:defRPr>
                <a:solidFill>
                  <a:schemeClr val="tx1">
                    <a:tint val="75000"/>
                  </a:schemeClr>
                </a:solidFill>
              </a:defRPr>
            </a:lvl7pPr>
            <a:lvl8pPr marL="3195920" indent="0" algn="ctr">
              <a:buNone/>
              <a:defRPr>
                <a:solidFill>
                  <a:schemeClr val="tx1">
                    <a:tint val="75000"/>
                  </a:schemeClr>
                </a:solidFill>
              </a:defRPr>
            </a:lvl8pPr>
            <a:lvl9pPr marL="365249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t>6/7/18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374960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t>6/7/18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27487119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6"/>
          <p:cNvSpPr>
            <a:spLocks noGrp="1" noChangeArrowheads="1"/>
          </p:cNvSpPr>
          <p:nvPr>
            <p:ph type="sldNum" sz="quarter" idx="10"/>
          </p:nvPr>
        </p:nvSpPr>
        <p:spPr>
          <a:ln/>
        </p:spPr>
        <p:txBody>
          <a:bodyPr/>
          <a:lstStyle>
            <a:lvl1pPr>
              <a:defRPr/>
            </a:lvl1pPr>
          </a:lstStyle>
          <a:p>
            <a:fld id="{D6897E0A-96B6-B44B-89E9-03B88C627880}"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B04C862D-40D0-3542-AF0F-91FF672AA1D6}"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7"/>
            <a:ext cx="3008435" cy="871538"/>
          </a:xfrm>
        </p:spPr>
        <p:txBody>
          <a:bodyPr anchor="b"/>
          <a:lstStyle>
            <a:lvl1pPr algn="l">
              <a:defRPr sz="1500" b="1"/>
            </a:lvl1pPr>
          </a:lstStyle>
          <a:p>
            <a:r>
              <a:rPr lang="de-DE" smtClean="0"/>
              <a:t>Titelmasterformat durch Klicken bearbeiten</a:t>
            </a:r>
            <a:endParaRPr lang="de-DE"/>
          </a:p>
        </p:txBody>
      </p:sp>
      <p:sp>
        <p:nvSpPr>
          <p:cNvPr id="3" name="Inhaltsplatzhalter 2"/>
          <p:cNvSpPr>
            <a:spLocks noGrp="1"/>
          </p:cNvSpPr>
          <p:nvPr>
            <p:ph idx="1"/>
          </p:nvPr>
        </p:nvSpPr>
        <p:spPr>
          <a:xfrm>
            <a:off x="3575538" y="204788"/>
            <a:ext cx="5111262"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076326"/>
            <a:ext cx="30084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smtClean="0"/>
              <a:t>Textmasterformate durch Klicken bearbeiten</a:t>
            </a:r>
          </a:p>
        </p:txBody>
      </p:sp>
      <p:sp>
        <p:nvSpPr>
          <p:cNvPr id="5" name="Rectangle 6"/>
          <p:cNvSpPr>
            <a:spLocks noGrp="1" noChangeArrowheads="1"/>
          </p:cNvSpPr>
          <p:nvPr>
            <p:ph type="sldNum" sz="quarter" idx="10"/>
          </p:nvPr>
        </p:nvSpPr>
        <p:spPr>
          <a:ln/>
        </p:spPr>
        <p:txBody>
          <a:bodyPr/>
          <a:lstStyle>
            <a:lvl1pPr>
              <a:defRPr/>
            </a:lvl1pPr>
          </a:lstStyle>
          <a:p>
            <a:fld id="{CEEF5373-187F-B44B-9072-78140027C829}"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166" y="3600450"/>
            <a:ext cx="5486400" cy="425054"/>
          </a:xfrm>
        </p:spPr>
        <p:txBody>
          <a:bodyPr anchor="b"/>
          <a:lstStyle>
            <a:lvl1pPr algn="l">
              <a:defRPr sz="1500" b="1"/>
            </a:lvl1pPr>
          </a:lstStyle>
          <a:p>
            <a:r>
              <a:rPr lang="de-DE" smtClean="0"/>
              <a:t>Titelmasterformat durch Klicken bearbeiten</a:t>
            </a:r>
            <a:endParaRPr lang="de-DE"/>
          </a:p>
        </p:txBody>
      </p:sp>
      <p:sp>
        <p:nvSpPr>
          <p:cNvPr id="3" name="Bildplatzhalter 2"/>
          <p:cNvSpPr>
            <a:spLocks noGrp="1"/>
          </p:cNvSpPr>
          <p:nvPr>
            <p:ph type="pic" idx="1"/>
          </p:nvPr>
        </p:nvSpPr>
        <p:spPr>
          <a:xfrm>
            <a:off x="1792166"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de-DE" noProof="0" smtClean="0"/>
          </a:p>
        </p:txBody>
      </p:sp>
      <p:sp>
        <p:nvSpPr>
          <p:cNvPr id="4" name="Textplatzhalter 3"/>
          <p:cNvSpPr>
            <a:spLocks noGrp="1"/>
          </p:cNvSpPr>
          <p:nvPr>
            <p:ph type="body" sz="half" idx="2"/>
          </p:nvPr>
        </p:nvSpPr>
        <p:spPr>
          <a:xfrm>
            <a:off x="1792166"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smtClean="0"/>
              <a:t>Textmasterformate durch Klicken bearbeiten</a:t>
            </a:r>
          </a:p>
        </p:txBody>
      </p:sp>
      <p:sp>
        <p:nvSpPr>
          <p:cNvPr id="5" name="Rectangle 6"/>
          <p:cNvSpPr>
            <a:spLocks noGrp="1" noChangeArrowheads="1"/>
          </p:cNvSpPr>
          <p:nvPr>
            <p:ph type="sldNum" sz="quarter" idx="10"/>
          </p:nvPr>
        </p:nvSpPr>
        <p:spPr>
          <a:ln/>
        </p:spPr>
        <p:txBody>
          <a:bodyPr/>
          <a:lstStyle>
            <a:lvl1pPr>
              <a:defRPr/>
            </a:lvl1pPr>
          </a:lstStyle>
          <a:p>
            <a:fld id="{F0B7A943-F915-4444-A919-A60BEC1D2C15}"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sldNum" sz="quarter" idx="10"/>
          </p:nvPr>
        </p:nvSpPr>
        <p:spPr>
          <a:ln/>
        </p:spPr>
        <p:txBody>
          <a:bodyPr/>
          <a:lstStyle>
            <a:lvl1pPr>
              <a:defRPr/>
            </a:lvl1pPr>
          </a:lstStyle>
          <a:p>
            <a:fld id="{1CF0CD77-DC99-A647-8658-E6935104D69E}"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0" y="0"/>
            <a:ext cx="2286000" cy="46291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0" y="0"/>
            <a:ext cx="6717323" cy="462915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sldNum" sz="quarter" idx="10"/>
          </p:nvPr>
        </p:nvSpPr>
        <p:spPr>
          <a:ln/>
        </p:spPr>
        <p:txBody>
          <a:bodyPr/>
          <a:lstStyle>
            <a:lvl1pPr>
              <a:defRPr/>
            </a:lvl1pPr>
          </a:lstStyle>
          <a:p>
            <a:fld id="{32012D82-C64F-6245-9CB4-6A2FA76B6DD3}"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0" y="1"/>
            <a:ext cx="9144000" cy="422672"/>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92369" y="742950"/>
            <a:ext cx="4044462" cy="3886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77507" y="742950"/>
            <a:ext cx="4044462" cy="188595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77507" y="2743200"/>
            <a:ext cx="4044462" cy="188595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6"/>
          <p:cNvSpPr>
            <a:spLocks noGrp="1" noChangeArrowheads="1"/>
          </p:cNvSpPr>
          <p:nvPr>
            <p:ph type="sldNum" sz="quarter" idx="10"/>
          </p:nvPr>
        </p:nvSpPr>
        <p:spPr>
          <a:ln/>
        </p:spPr>
        <p:txBody>
          <a:bodyPr/>
          <a:lstStyle>
            <a:lvl1pPr>
              <a:defRPr/>
            </a:lvl1pPr>
          </a:lstStyle>
          <a:p>
            <a:fld id="{75A824A1-2E4C-A44E-ADA3-5BCE8552AC65}"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t>6/7/18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2057588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D210D15C-7CB2-DE4C-B812-C8D7CD2B73C8}" type="datetimeFigureOut">
              <a:rPr lang="en-US" smtClean="0"/>
              <a:t>6/7/18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15665450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2"/>
            <a:ext cx="7772400" cy="1102519"/>
          </a:xfrm>
        </p:spPr>
        <p:txBody>
          <a:bodyPr/>
          <a:lstStyle/>
          <a:p>
            <a:r>
              <a:rPr lang="en-GB" smtClean="0"/>
              <a:t>Click to edit Master title style</a:t>
            </a:r>
            <a:endParaRPr lang="de-D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30" indent="0" algn="ctr">
              <a:buNone/>
              <a:defRPr>
                <a:solidFill>
                  <a:schemeClr val="tx1">
                    <a:tint val="75000"/>
                  </a:schemeClr>
                </a:solidFill>
              </a:defRPr>
            </a:lvl2pPr>
            <a:lvl3pPr marL="913140" indent="0" algn="ctr">
              <a:buNone/>
              <a:defRPr>
                <a:solidFill>
                  <a:schemeClr val="tx1">
                    <a:tint val="75000"/>
                  </a:schemeClr>
                </a:solidFill>
              </a:defRPr>
            </a:lvl3pPr>
            <a:lvl4pPr marL="1369696" indent="0" algn="ctr">
              <a:buNone/>
              <a:defRPr>
                <a:solidFill>
                  <a:schemeClr val="tx1">
                    <a:tint val="75000"/>
                  </a:schemeClr>
                </a:solidFill>
              </a:defRPr>
            </a:lvl4pPr>
            <a:lvl5pPr marL="1826279" indent="0" algn="ctr">
              <a:buNone/>
              <a:defRPr>
                <a:solidFill>
                  <a:schemeClr val="tx1">
                    <a:tint val="75000"/>
                  </a:schemeClr>
                </a:solidFill>
              </a:defRPr>
            </a:lvl5pPr>
            <a:lvl6pPr marL="2282808" indent="0" algn="ctr">
              <a:buNone/>
              <a:defRPr>
                <a:solidFill>
                  <a:schemeClr val="tx1">
                    <a:tint val="75000"/>
                  </a:schemeClr>
                </a:solidFill>
              </a:defRPr>
            </a:lvl6pPr>
            <a:lvl7pPr marL="2739338" indent="0" algn="ctr">
              <a:buNone/>
              <a:defRPr>
                <a:solidFill>
                  <a:schemeClr val="tx1">
                    <a:tint val="75000"/>
                  </a:schemeClr>
                </a:solidFill>
              </a:defRPr>
            </a:lvl7pPr>
            <a:lvl8pPr marL="3195920" indent="0" algn="ctr">
              <a:buNone/>
              <a:defRPr>
                <a:solidFill>
                  <a:schemeClr val="tx1">
                    <a:tint val="75000"/>
                  </a:schemeClr>
                </a:solidFill>
              </a:defRPr>
            </a:lvl8pPr>
            <a:lvl9pPr marL="3652490" indent="0" algn="ctr">
              <a:buNone/>
              <a:defRPr>
                <a:solidFill>
                  <a:schemeClr val="tx1">
                    <a:tint val="75000"/>
                  </a:schemeClr>
                </a:solidFill>
              </a:defRPr>
            </a:lvl9pPr>
          </a:lstStyle>
          <a:p>
            <a:r>
              <a:rPr lang="en-GB" smtClean="0"/>
              <a:t>Click to edit Master subtitle style</a:t>
            </a:r>
            <a:endParaRPr lang="de-DE"/>
          </a:p>
        </p:txBody>
      </p:sp>
      <p:sp>
        <p:nvSpPr>
          <p:cNvPr id="4" name="Date Placeholder 3"/>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574996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674071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de-D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30" indent="0">
              <a:buNone/>
              <a:defRPr sz="1800">
                <a:solidFill>
                  <a:schemeClr val="tx1">
                    <a:tint val="75000"/>
                  </a:schemeClr>
                </a:solidFill>
              </a:defRPr>
            </a:lvl2pPr>
            <a:lvl3pPr marL="913140" indent="0">
              <a:buNone/>
              <a:defRPr sz="1600">
                <a:solidFill>
                  <a:schemeClr val="tx1">
                    <a:tint val="75000"/>
                  </a:schemeClr>
                </a:solidFill>
              </a:defRPr>
            </a:lvl3pPr>
            <a:lvl4pPr marL="1369696" indent="0">
              <a:buNone/>
              <a:defRPr sz="1400">
                <a:solidFill>
                  <a:schemeClr val="tx1">
                    <a:tint val="75000"/>
                  </a:schemeClr>
                </a:solidFill>
              </a:defRPr>
            </a:lvl4pPr>
            <a:lvl5pPr marL="1826279" indent="0">
              <a:buNone/>
              <a:defRPr sz="1400">
                <a:solidFill>
                  <a:schemeClr val="tx1">
                    <a:tint val="75000"/>
                  </a:schemeClr>
                </a:solidFill>
              </a:defRPr>
            </a:lvl5pPr>
            <a:lvl6pPr marL="2282808" indent="0">
              <a:buNone/>
              <a:defRPr sz="1400">
                <a:solidFill>
                  <a:schemeClr val="tx1">
                    <a:tint val="75000"/>
                  </a:schemeClr>
                </a:solidFill>
              </a:defRPr>
            </a:lvl6pPr>
            <a:lvl7pPr marL="2739338" indent="0">
              <a:buNone/>
              <a:defRPr sz="1400">
                <a:solidFill>
                  <a:schemeClr val="tx1">
                    <a:tint val="75000"/>
                  </a:schemeClr>
                </a:solidFill>
              </a:defRPr>
            </a:lvl7pPr>
            <a:lvl8pPr marL="3195920" indent="0">
              <a:buNone/>
              <a:defRPr sz="1400">
                <a:solidFill>
                  <a:schemeClr val="tx1">
                    <a:tint val="75000"/>
                  </a:schemeClr>
                </a:solidFill>
              </a:defRPr>
            </a:lvl8pPr>
            <a:lvl9pPr marL="365249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237115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5" name="Date Placeholder 4"/>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542107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de-D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5" name="Text Placeholder 4"/>
          <p:cNvSpPr>
            <a:spLocks noGrp="1"/>
          </p:cNvSpPr>
          <p:nvPr>
            <p:ph type="body" sz="quarter" idx="3"/>
          </p:nvPr>
        </p:nvSpPr>
        <p:spPr>
          <a:xfrm>
            <a:off x="4645083" y="1151335"/>
            <a:ext cx="4041775"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8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7" name="Date Placeholder 6"/>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de-D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55075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Date Placeholder 2"/>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de-DE">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72251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de-DE">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246491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t>6/7/18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3957707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04787"/>
            <a:ext cx="3008313" cy="871538"/>
          </a:xfrm>
        </p:spPr>
        <p:txBody>
          <a:bodyPr anchor="b"/>
          <a:lstStyle>
            <a:lvl1pPr algn="l">
              <a:defRPr sz="2000" b="1"/>
            </a:lvl1pPr>
          </a:lstStyle>
          <a:p>
            <a:r>
              <a:rPr lang="en-GB" smtClean="0"/>
              <a:t>Click to edit Master title style</a:t>
            </a:r>
            <a:endParaRPr lang="de-DE"/>
          </a:p>
        </p:txBody>
      </p:sp>
      <p:sp>
        <p:nvSpPr>
          <p:cNvPr id="3" name="Content Placeholder 2"/>
          <p:cNvSpPr>
            <a:spLocks noGrp="1"/>
          </p:cNvSpPr>
          <p:nvPr>
            <p:ph idx="1"/>
          </p:nvPr>
        </p:nvSpPr>
        <p:spPr>
          <a:xfrm>
            <a:off x="3575050" y="20485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Text Placeholder 3"/>
          <p:cNvSpPr>
            <a:spLocks noGrp="1"/>
          </p:cNvSpPr>
          <p:nvPr>
            <p:ph type="body" sz="half" idx="2"/>
          </p:nvPr>
        </p:nvSpPr>
        <p:spPr>
          <a:xfrm>
            <a:off x="457217" y="1076328"/>
            <a:ext cx="3008313" cy="351829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2396241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de-D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30" indent="0">
              <a:buNone/>
              <a:defRPr sz="2800"/>
            </a:lvl2pPr>
            <a:lvl3pPr marL="913140" indent="0">
              <a:buNone/>
              <a:defRPr sz="2400"/>
            </a:lvl3pPr>
            <a:lvl4pPr marL="1369696" indent="0">
              <a:buNone/>
              <a:defRPr sz="2000"/>
            </a:lvl4pPr>
            <a:lvl5pPr marL="1826279" indent="0">
              <a:buNone/>
              <a:defRPr sz="2000"/>
            </a:lvl5pPr>
            <a:lvl6pPr marL="2282808" indent="0">
              <a:buNone/>
              <a:defRPr sz="2000"/>
            </a:lvl6pPr>
            <a:lvl7pPr marL="2739338" indent="0">
              <a:buNone/>
              <a:defRPr sz="2000"/>
            </a:lvl7pPr>
            <a:lvl8pPr marL="3195920" indent="0">
              <a:buNone/>
              <a:defRPr sz="2000"/>
            </a:lvl8pPr>
            <a:lvl9pPr marL="3652490" indent="0">
              <a:buNone/>
              <a:defRPr sz="2000"/>
            </a:lvl9pPr>
          </a:lstStyle>
          <a:p>
            <a:endParaRPr lang="de-DE"/>
          </a:p>
        </p:txBody>
      </p:sp>
      <p:sp>
        <p:nvSpPr>
          <p:cNvPr id="4" name="Text Placeholder 3"/>
          <p:cNvSpPr>
            <a:spLocks noGrp="1"/>
          </p:cNvSpPr>
          <p:nvPr>
            <p:ph type="body" sz="half" idx="2"/>
          </p:nvPr>
        </p:nvSpPr>
        <p:spPr>
          <a:xfrm>
            <a:off x="1792288" y="4025566"/>
            <a:ext cx="5486400" cy="60364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328009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2245496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de-D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10"/>
          </p:nvPr>
        </p:nvSpPr>
        <p:spPr/>
        <p:txBody>
          <a:bodyPr/>
          <a:lstStyle/>
          <a:p>
            <a:fld id="{05D73266-F69F-0F4E-BD34-91B1BC323BDC}"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4176013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0"/>
            <a:ext cx="7772400" cy="1102519"/>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30" indent="0" algn="ctr">
              <a:buNone/>
              <a:defRPr>
                <a:solidFill>
                  <a:schemeClr val="tx1">
                    <a:tint val="75000"/>
                  </a:schemeClr>
                </a:solidFill>
              </a:defRPr>
            </a:lvl2pPr>
            <a:lvl3pPr marL="913140" indent="0" algn="ctr">
              <a:buNone/>
              <a:defRPr>
                <a:solidFill>
                  <a:schemeClr val="tx1">
                    <a:tint val="75000"/>
                  </a:schemeClr>
                </a:solidFill>
              </a:defRPr>
            </a:lvl3pPr>
            <a:lvl4pPr marL="1369696" indent="0" algn="ctr">
              <a:buNone/>
              <a:defRPr>
                <a:solidFill>
                  <a:schemeClr val="tx1">
                    <a:tint val="75000"/>
                  </a:schemeClr>
                </a:solidFill>
              </a:defRPr>
            </a:lvl4pPr>
            <a:lvl5pPr marL="1826279" indent="0" algn="ctr">
              <a:buNone/>
              <a:defRPr>
                <a:solidFill>
                  <a:schemeClr val="tx1">
                    <a:tint val="75000"/>
                  </a:schemeClr>
                </a:solidFill>
              </a:defRPr>
            </a:lvl5pPr>
            <a:lvl6pPr marL="2282808" indent="0" algn="ctr">
              <a:buNone/>
              <a:defRPr>
                <a:solidFill>
                  <a:schemeClr val="tx1">
                    <a:tint val="75000"/>
                  </a:schemeClr>
                </a:solidFill>
              </a:defRPr>
            </a:lvl6pPr>
            <a:lvl7pPr marL="2739338" indent="0" algn="ctr">
              <a:buNone/>
              <a:defRPr>
                <a:solidFill>
                  <a:schemeClr val="tx1">
                    <a:tint val="75000"/>
                  </a:schemeClr>
                </a:solidFill>
              </a:defRPr>
            </a:lvl7pPr>
            <a:lvl8pPr marL="3195920" indent="0" algn="ctr">
              <a:buNone/>
              <a:defRPr>
                <a:solidFill>
                  <a:schemeClr val="tx1">
                    <a:tint val="75000"/>
                  </a:schemeClr>
                </a:solidFill>
              </a:defRPr>
            </a:lvl8pPr>
            <a:lvl9pPr marL="365249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781899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830042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30" indent="0">
              <a:buNone/>
              <a:defRPr sz="1800">
                <a:solidFill>
                  <a:schemeClr val="tx1">
                    <a:tint val="75000"/>
                  </a:schemeClr>
                </a:solidFill>
              </a:defRPr>
            </a:lvl2pPr>
            <a:lvl3pPr marL="913140" indent="0">
              <a:buNone/>
              <a:defRPr sz="1600">
                <a:solidFill>
                  <a:schemeClr val="tx1">
                    <a:tint val="75000"/>
                  </a:schemeClr>
                </a:solidFill>
              </a:defRPr>
            </a:lvl3pPr>
            <a:lvl4pPr marL="1369696" indent="0">
              <a:buNone/>
              <a:defRPr sz="1400">
                <a:solidFill>
                  <a:schemeClr val="tx1">
                    <a:tint val="75000"/>
                  </a:schemeClr>
                </a:solidFill>
              </a:defRPr>
            </a:lvl4pPr>
            <a:lvl5pPr marL="1826279" indent="0">
              <a:buNone/>
              <a:defRPr sz="1400">
                <a:solidFill>
                  <a:schemeClr val="tx1">
                    <a:tint val="75000"/>
                  </a:schemeClr>
                </a:solidFill>
              </a:defRPr>
            </a:lvl5pPr>
            <a:lvl6pPr marL="2282808" indent="0">
              <a:buNone/>
              <a:defRPr sz="1400">
                <a:solidFill>
                  <a:schemeClr val="tx1">
                    <a:tint val="75000"/>
                  </a:schemeClr>
                </a:solidFill>
              </a:defRPr>
            </a:lvl6pPr>
            <a:lvl7pPr marL="2739338" indent="0">
              <a:buNone/>
              <a:defRPr sz="1400">
                <a:solidFill>
                  <a:schemeClr val="tx1">
                    <a:tint val="75000"/>
                  </a:schemeClr>
                </a:solidFill>
              </a:defRPr>
            </a:lvl7pPr>
            <a:lvl8pPr marL="3195920" indent="0">
              <a:buNone/>
              <a:defRPr sz="1400">
                <a:solidFill>
                  <a:schemeClr val="tx1">
                    <a:tint val="75000"/>
                  </a:schemeClr>
                </a:solidFill>
              </a:defRPr>
            </a:lvl8pPr>
            <a:lvl9pPr marL="365249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575227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853382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103" y="1151335"/>
            <a:ext cx="4041775"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10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710745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06119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30" indent="0">
              <a:buNone/>
              <a:defRPr sz="1800">
                <a:solidFill>
                  <a:schemeClr val="tx1">
                    <a:tint val="75000"/>
                  </a:schemeClr>
                </a:solidFill>
              </a:defRPr>
            </a:lvl2pPr>
            <a:lvl3pPr marL="913140" indent="0">
              <a:buNone/>
              <a:defRPr sz="1600">
                <a:solidFill>
                  <a:schemeClr val="tx1">
                    <a:tint val="75000"/>
                  </a:schemeClr>
                </a:solidFill>
              </a:defRPr>
            </a:lvl3pPr>
            <a:lvl4pPr marL="1369696" indent="0">
              <a:buNone/>
              <a:defRPr sz="1400">
                <a:solidFill>
                  <a:schemeClr val="tx1">
                    <a:tint val="75000"/>
                  </a:schemeClr>
                </a:solidFill>
              </a:defRPr>
            </a:lvl4pPr>
            <a:lvl5pPr marL="1826279" indent="0">
              <a:buNone/>
              <a:defRPr sz="1400">
                <a:solidFill>
                  <a:schemeClr val="tx1">
                    <a:tint val="75000"/>
                  </a:schemeClr>
                </a:solidFill>
              </a:defRPr>
            </a:lvl5pPr>
            <a:lvl6pPr marL="2282808" indent="0">
              <a:buNone/>
              <a:defRPr sz="1400">
                <a:solidFill>
                  <a:schemeClr val="tx1">
                    <a:tint val="75000"/>
                  </a:schemeClr>
                </a:solidFill>
              </a:defRPr>
            </a:lvl6pPr>
            <a:lvl7pPr marL="2739338" indent="0">
              <a:buNone/>
              <a:defRPr sz="1400">
                <a:solidFill>
                  <a:schemeClr val="tx1">
                    <a:tint val="75000"/>
                  </a:schemeClr>
                </a:solidFill>
              </a:defRPr>
            </a:lvl7pPr>
            <a:lvl8pPr marL="3195920" indent="0">
              <a:buNone/>
              <a:defRPr sz="1400">
                <a:solidFill>
                  <a:schemeClr val="tx1">
                    <a:tint val="75000"/>
                  </a:schemeClr>
                </a:solidFill>
              </a:defRPr>
            </a:lvl8pPr>
            <a:lvl9pPr marL="365249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210D15C-7CB2-DE4C-B812-C8D7CD2B73C8}" type="datetimeFigureOut">
              <a:rPr lang="en-US" smtClean="0"/>
              <a:t>6/7/18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612259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676233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0485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95029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30" indent="0">
              <a:buNone/>
              <a:defRPr sz="2800"/>
            </a:lvl2pPr>
            <a:lvl3pPr marL="913140" indent="0">
              <a:buNone/>
              <a:defRPr sz="2400"/>
            </a:lvl3pPr>
            <a:lvl4pPr marL="1369696" indent="0">
              <a:buNone/>
              <a:defRPr sz="2000"/>
            </a:lvl4pPr>
            <a:lvl5pPr marL="1826279" indent="0">
              <a:buNone/>
              <a:defRPr sz="2000"/>
            </a:lvl5pPr>
            <a:lvl6pPr marL="2282808" indent="0">
              <a:buNone/>
              <a:defRPr sz="2000"/>
            </a:lvl6pPr>
            <a:lvl7pPr marL="2739338" indent="0">
              <a:buNone/>
              <a:defRPr sz="2000"/>
            </a:lvl7pPr>
            <a:lvl8pPr marL="3195920" indent="0">
              <a:buNone/>
              <a:defRPr sz="2000"/>
            </a:lvl8pPr>
            <a:lvl9pPr marL="3652490" indent="0">
              <a:buNone/>
              <a:defRPr sz="2000"/>
            </a:lvl9pPr>
          </a:lstStyle>
          <a:p>
            <a:endParaRPr lang="en-GB"/>
          </a:p>
        </p:txBody>
      </p:sp>
      <p:sp>
        <p:nvSpPr>
          <p:cNvPr id="4" name="Text Placeholder 3"/>
          <p:cNvSpPr>
            <a:spLocks noGrp="1"/>
          </p:cNvSpPr>
          <p:nvPr>
            <p:ph type="body" sz="half" idx="2"/>
          </p:nvPr>
        </p:nvSpPr>
        <p:spPr>
          <a:xfrm>
            <a:off x="1792288" y="4025574"/>
            <a:ext cx="5486400" cy="60364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466577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145876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028640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30994867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29411221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84786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0408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6783" y="1815728"/>
            <a:ext cx="1172455" cy="1100281"/>
          </a:xfrm>
          <a:prstGeom prst="rect">
            <a:avLst/>
          </a:prstGeom>
        </p:spPr>
      </p:pic>
    </p:spTree>
    <p:extLst>
      <p:ext uri="{BB962C8B-B14F-4D97-AF65-F5344CB8AC3E}">
        <p14:creationId xmlns:p14="http://schemas.microsoft.com/office/powerpoint/2010/main" val="3530537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D210D15C-7CB2-DE4C-B812-C8D7CD2B73C8}" type="datetimeFigureOut">
              <a:rPr lang="en-US" smtClean="0"/>
              <a:t>6/7/18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1575189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2"/>
            <a:ext cx="7772400" cy="1102519"/>
          </a:xfrm>
          <a:prstGeom prst="rect">
            <a:avLst/>
          </a:prstGeo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vert="horz"/>
          <a:lstStyle>
            <a:lvl1pPr marL="0" indent="0" algn="ctr">
              <a:buNone/>
              <a:defRPr/>
            </a:lvl1pPr>
            <a:lvl2pPr marL="342416" indent="0" algn="ctr">
              <a:buNone/>
              <a:defRPr/>
            </a:lvl2pPr>
            <a:lvl3pPr marL="684882" indent="0" algn="ctr">
              <a:buNone/>
              <a:defRPr/>
            </a:lvl3pPr>
            <a:lvl4pPr marL="1027323" indent="0" algn="ctr">
              <a:buNone/>
              <a:defRPr/>
            </a:lvl4pPr>
            <a:lvl5pPr marL="1369764" indent="0" algn="ctr">
              <a:buNone/>
              <a:defRPr/>
            </a:lvl5pPr>
            <a:lvl6pPr marL="1712231" indent="0" algn="ctr">
              <a:buNone/>
              <a:defRPr/>
            </a:lvl6pPr>
            <a:lvl7pPr marL="2054645" indent="0" algn="ctr">
              <a:buNone/>
              <a:defRPr/>
            </a:lvl7pPr>
            <a:lvl8pPr marL="2397060" indent="0" algn="ctr">
              <a:buNone/>
              <a:defRPr/>
            </a:lvl8pPr>
            <a:lvl9pPr marL="273947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5975028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90225332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29184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8443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6783" y="1815717"/>
            <a:ext cx="1172455" cy="1100281"/>
          </a:xfrm>
          <a:prstGeom prst="rect">
            <a:avLst/>
          </a:prstGeom>
        </p:spPr>
      </p:pic>
    </p:spTree>
    <p:extLst>
      <p:ext uri="{BB962C8B-B14F-4D97-AF65-F5344CB8AC3E}">
        <p14:creationId xmlns:p14="http://schemas.microsoft.com/office/powerpoint/2010/main" val="2634235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71"/>
            <a:ext cx="7772400" cy="1102519"/>
          </a:xfrm>
          <a:prstGeom prst="rect">
            <a:avLst/>
          </a:prstGeo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vert="horz"/>
          <a:lstStyle>
            <a:lvl1pPr marL="0" indent="0" algn="ctr">
              <a:buNone/>
              <a:defRPr/>
            </a:lvl1pPr>
            <a:lvl2pPr marL="342515" indent="0" algn="ctr">
              <a:buNone/>
              <a:defRPr/>
            </a:lvl2pPr>
            <a:lvl3pPr marL="685069" indent="0" algn="ctr">
              <a:buNone/>
              <a:defRPr/>
            </a:lvl3pPr>
            <a:lvl4pPr marL="1027604" indent="0" algn="ctr">
              <a:buNone/>
              <a:defRPr/>
            </a:lvl4pPr>
            <a:lvl5pPr marL="1370138" indent="0" algn="ctr">
              <a:buNone/>
              <a:defRPr/>
            </a:lvl5pPr>
            <a:lvl6pPr marL="1712693" indent="0" algn="ctr">
              <a:buNone/>
              <a:defRPr/>
            </a:lvl6pPr>
            <a:lvl7pPr marL="2055206" indent="0" algn="ctr">
              <a:buNone/>
              <a:defRPr/>
            </a:lvl7pPr>
            <a:lvl8pPr marL="2397720" indent="0" algn="ctr">
              <a:buNone/>
              <a:defRPr/>
            </a:lvl8pPr>
            <a:lvl9pPr marL="274023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6549825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07817455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94257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303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6777" y="1815710"/>
            <a:ext cx="1172455" cy="1100281"/>
          </a:xfrm>
          <a:prstGeom prst="rect">
            <a:avLst/>
          </a:prstGeom>
        </p:spPr>
      </p:pic>
    </p:spTree>
    <p:extLst>
      <p:ext uri="{BB962C8B-B14F-4D97-AF65-F5344CB8AC3E}">
        <p14:creationId xmlns:p14="http://schemas.microsoft.com/office/powerpoint/2010/main" val="3500025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103" y="1151335"/>
            <a:ext cx="4041775" cy="479822"/>
          </a:xfrm>
        </p:spPr>
        <p:txBody>
          <a:bodyPr anchor="b"/>
          <a:lstStyle>
            <a:lvl1pPr marL="0" indent="0">
              <a:buNone/>
              <a:defRPr sz="2400" b="1"/>
            </a:lvl1pPr>
            <a:lvl2pPr marL="456530" indent="0">
              <a:buNone/>
              <a:defRPr sz="2000" b="1"/>
            </a:lvl2pPr>
            <a:lvl3pPr marL="913140" indent="0">
              <a:buNone/>
              <a:defRPr sz="1800" b="1"/>
            </a:lvl3pPr>
            <a:lvl4pPr marL="1369696" indent="0">
              <a:buNone/>
              <a:defRPr sz="1600" b="1"/>
            </a:lvl4pPr>
            <a:lvl5pPr marL="1826279" indent="0">
              <a:buNone/>
              <a:defRPr sz="1600" b="1"/>
            </a:lvl5pPr>
            <a:lvl6pPr marL="2282808" indent="0">
              <a:buNone/>
              <a:defRPr sz="1600" b="1"/>
            </a:lvl6pPr>
            <a:lvl7pPr marL="2739338" indent="0">
              <a:buNone/>
              <a:defRPr sz="1600" b="1"/>
            </a:lvl7pPr>
            <a:lvl8pPr marL="3195920" indent="0">
              <a:buNone/>
              <a:defRPr sz="1600" b="1"/>
            </a:lvl8pPr>
            <a:lvl9pPr marL="365249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10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D210D15C-7CB2-DE4C-B812-C8D7CD2B73C8}" type="datetimeFigureOut">
              <a:rPr lang="en-US" smtClean="0"/>
              <a:t>6/7/18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14288464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4"/>
            <a:ext cx="7772400" cy="1102519"/>
          </a:xfrm>
          <a:prstGeom prst="rect">
            <a:avLst/>
          </a:prstGeo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vert="horz"/>
          <a:lstStyle>
            <a:lvl1pPr marL="0" indent="0" algn="ctr">
              <a:buNone/>
              <a:defRPr/>
            </a:lvl1pPr>
            <a:lvl2pPr marL="342578" indent="0" algn="ctr">
              <a:buNone/>
              <a:defRPr/>
            </a:lvl2pPr>
            <a:lvl3pPr marL="685188" indent="0" algn="ctr">
              <a:buNone/>
              <a:defRPr/>
            </a:lvl3pPr>
            <a:lvl4pPr marL="1027782" indent="0" algn="ctr">
              <a:buNone/>
              <a:defRPr/>
            </a:lvl4pPr>
            <a:lvl5pPr marL="1370376" indent="0" algn="ctr">
              <a:buNone/>
              <a:defRPr/>
            </a:lvl5pPr>
            <a:lvl6pPr marL="1712987" indent="0" algn="ctr">
              <a:buNone/>
              <a:defRPr/>
            </a:lvl6pPr>
            <a:lvl7pPr marL="2055563" indent="0" algn="ctr">
              <a:buNone/>
              <a:defRPr/>
            </a:lvl7pPr>
            <a:lvl8pPr marL="2398140" indent="0" algn="ctr">
              <a:buNone/>
              <a:defRPr/>
            </a:lvl8pPr>
            <a:lvl9pPr marL="274071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8282145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28115471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08502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2677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6769" y="1815702"/>
            <a:ext cx="1172455" cy="1100281"/>
          </a:xfrm>
          <a:prstGeom prst="rect">
            <a:avLst/>
          </a:prstGeom>
        </p:spPr>
      </p:pic>
    </p:spTree>
    <p:extLst>
      <p:ext uri="{BB962C8B-B14F-4D97-AF65-F5344CB8AC3E}">
        <p14:creationId xmlns:p14="http://schemas.microsoft.com/office/powerpoint/2010/main" val="2644278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6"/>
            <a:ext cx="7772400" cy="1102519"/>
          </a:xfrm>
          <a:prstGeom prst="rect">
            <a:avLst/>
          </a:prstGeo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vert="horz"/>
          <a:lstStyle>
            <a:lvl1pPr marL="0" indent="0" algn="ctr">
              <a:buNone/>
              <a:defRPr/>
            </a:lvl1pPr>
            <a:lvl2pPr marL="342650" indent="0" algn="ctr">
              <a:buNone/>
              <a:defRPr/>
            </a:lvl2pPr>
            <a:lvl3pPr marL="685324" indent="0" algn="ctr">
              <a:buNone/>
              <a:defRPr/>
            </a:lvl3pPr>
            <a:lvl4pPr marL="1027986" indent="0" algn="ctr">
              <a:buNone/>
              <a:defRPr/>
            </a:lvl4pPr>
            <a:lvl5pPr marL="1370648" indent="0" algn="ctr">
              <a:buNone/>
              <a:defRPr/>
            </a:lvl5pPr>
            <a:lvl6pPr marL="1713323" indent="0" algn="ctr">
              <a:buNone/>
              <a:defRPr/>
            </a:lvl6pPr>
            <a:lvl7pPr marL="2055971" indent="0" algn="ctr">
              <a:buNone/>
              <a:defRPr/>
            </a:lvl7pPr>
            <a:lvl8pPr marL="2398620" indent="0" algn="ctr">
              <a:buNone/>
              <a:defRPr/>
            </a:lvl8pPr>
            <a:lvl9pPr marL="2741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1091453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3"/>
            <a:ext cx="7772400" cy="1102519"/>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95" indent="0" algn="ctr">
              <a:buNone/>
              <a:defRPr>
                <a:solidFill>
                  <a:schemeClr val="tx1">
                    <a:tint val="75000"/>
                  </a:schemeClr>
                </a:solidFill>
              </a:defRPr>
            </a:lvl3pPr>
            <a:lvl4pPr marL="1370988" indent="0" algn="ctr">
              <a:buNone/>
              <a:defRPr>
                <a:solidFill>
                  <a:schemeClr val="tx1">
                    <a:tint val="75000"/>
                  </a:schemeClr>
                </a:solidFill>
              </a:defRPr>
            </a:lvl4pPr>
            <a:lvl5pPr marL="1827989" indent="0" algn="ctr">
              <a:buNone/>
              <a:defRPr>
                <a:solidFill>
                  <a:schemeClr val="tx1">
                    <a:tint val="75000"/>
                  </a:schemeClr>
                </a:solidFill>
              </a:defRPr>
            </a:lvl5pPr>
            <a:lvl6pPr marL="2284974" indent="0" algn="ctr">
              <a:buNone/>
              <a:defRPr>
                <a:solidFill>
                  <a:schemeClr val="tx1">
                    <a:tint val="75000"/>
                  </a:schemeClr>
                </a:solidFill>
              </a:defRPr>
            </a:lvl6pPr>
            <a:lvl7pPr marL="2741960" indent="0" algn="ctr">
              <a:buNone/>
              <a:defRPr>
                <a:solidFill>
                  <a:schemeClr val="tx1">
                    <a:tint val="75000"/>
                  </a:schemeClr>
                </a:solidFill>
              </a:defRPr>
            </a:lvl7pPr>
            <a:lvl8pPr marL="3198960" indent="0" algn="ctr">
              <a:buNone/>
              <a:defRPr>
                <a:solidFill>
                  <a:schemeClr val="tx1">
                    <a:tint val="75000"/>
                  </a:schemeClr>
                </a:solidFill>
              </a:defRPr>
            </a:lvl8pPr>
            <a:lvl9pPr marL="3655954"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0539138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616044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95" indent="0">
              <a:buNone/>
              <a:defRPr sz="1600">
                <a:solidFill>
                  <a:schemeClr val="tx1">
                    <a:tint val="75000"/>
                  </a:schemeClr>
                </a:solidFill>
              </a:defRPr>
            </a:lvl3pPr>
            <a:lvl4pPr marL="1370988" indent="0">
              <a:buNone/>
              <a:defRPr sz="1400">
                <a:solidFill>
                  <a:schemeClr val="tx1">
                    <a:tint val="75000"/>
                  </a:schemeClr>
                </a:solidFill>
              </a:defRPr>
            </a:lvl4pPr>
            <a:lvl5pPr marL="1827989" indent="0">
              <a:buNone/>
              <a:defRPr sz="1400">
                <a:solidFill>
                  <a:schemeClr val="tx1">
                    <a:tint val="75000"/>
                  </a:schemeClr>
                </a:solidFill>
              </a:defRPr>
            </a:lvl5pPr>
            <a:lvl6pPr marL="2284974" indent="0">
              <a:buNone/>
              <a:defRPr sz="1400">
                <a:solidFill>
                  <a:schemeClr val="tx1">
                    <a:tint val="75000"/>
                  </a:schemeClr>
                </a:solidFill>
              </a:defRPr>
            </a:lvl6pPr>
            <a:lvl7pPr marL="2741960" indent="0">
              <a:buNone/>
              <a:defRPr sz="1400">
                <a:solidFill>
                  <a:schemeClr val="tx1">
                    <a:tint val="75000"/>
                  </a:schemeClr>
                </a:solidFill>
              </a:defRPr>
            </a:lvl7pPr>
            <a:lvl8pPr marL="3198960" indent="0">
              <a:buNone/>
              <a:defRPr sz="1400">
                <a:solidFill>
                  <a:schemeClr val="tx1">
                    <a:tint val="75000"/>
                  </a:schemeClr>
                </a:solidFill>
              </a:defRPr>
            </a:lvl8pPr>
            <a:lvl9pPr marL="3655954"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386797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846202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D210D15C-7CB2-DE4C-B812-C8D7CD2B73C8}" type="datetimeFigureOut">
              <a:rPr lang="en-US" smtClean="0"/>
              <a:t>6/7/18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17986610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86" indent="0">
              <a:buNone/>
              <a:defRPr sz="2000" b="1"/>
            </a:lvl2pPr>
            <a:lvl3pPr marL="913995" indent="0">
              <a:buNone/>
              <a:defRPr sz="1800" b="1"/>
            </a:lvl3pPr>
            <a:lvl4pPr marL="1370988" indent="0">
              <a:buNone/>
              <a:defRPr sz="1600" b="1"/>
            </a:lvl4pPr>
            <a:lvl5pPr marL="1827989" indent="0">
              <a:buNone/>
              <a:defRPr sz="1600" b="1"/>
            </a:lvl5pPr>
            <a:lvl6pPr marL="2284974" indent="0">
              <a:buNone/>
              <a:defRPr sz="1600" b="1"/>
            </a:lvl6pPr>
            <a:lvl7pPr marL="2741960" indent="0">
              <a:buNone/>
              <a:defRPr sz="1600" b="1"/>
            </a:lvl7pPr>
            <a:lvl8pPr marL="3198960" indent="0">
              <a:buNone/>
              <a:defRPr sz="1600" b="1"/>
            </a:lvl8pPr>
            <a:lvl9pPr marL="3655954"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67" y="1151335"/>
            <a:ext cx="4041775" cy="479822"/>
          </a:xfrm>
        </p:spPr>
        <p:txBody>
          <a:bodyPr anchor="b"/>
          <a:lstStyle>
            <a:lvl1pPr marL="0" indent="0">
              <a:buNone/>
              <a:defRPr sz="2400" b="1"/>
            </a:lvl1pPr>
            <a:lvl2pPr marL="456986" indent="0">
              <a:buNone/>
              <a:defRPr sz="2000" b="1"/>
            </a:lvl2pPr>
            <a:lvl3pPr marL="913995" indent="0">
              <a:buNone/>
              <a:defRPr sz="1800" b="1"/>
            </a:lvl3pPr>
            <a:lvl4pPr marL="1370988" indent="0">
              <a:buNone/>
              <a:defRPr sz="1600" b="1"/>
            </a:lvl4pPr>
            <a:lvl5pPr marL="1827989" indent="0">
              <a:buNone/>
              <a:defRPr sz="1600" b="1"/>
            </a:lvl5pPr>
            <a:lvl6pPr marL="2284974" indent="0">
              <a:buNone/>
              <a:defRPr sz="1600" b="1"/>
            </a:lvl6pPr>
            <a:lvl7pPr marL="2741960" indent="0">
              <a:buNone/>
              <a:defRPr sz="1600" b="1"/>
            </a:lvl7pPr>
            <a:lvl8pPr marL="3198960" indent="0">
              <a:buNone/>
              <a:defRPr sz="1600" b="1"/>
            </a:lvl8pPr>
            <a:lvl9pPr marL="3655954"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6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030209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6173908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402491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0482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986" indent="0">
              <a:buNone/>
              <a:defRPr sz="1200"/>
            </a:lvl2pPr>
            <a:lvl3pPr marL="913995" indent="0">
              <a:buNone/>
              <a:defRPr sz="1000"/>
            </a:lvl3pPr>
            <a:lvl4pPr marL="1370988" indent="0">
              <a:buNone/>
              <a:defRPr sz="900"/>
            </a:lvl4pPr>
            <a:lvl5pPr marL="1827989" indent="0">
              <a:buNone/>
              <a:defRPr sz="900"/>
            </a:lvl5pPr>
            <a:lvl6pPr marL="2284974" indent="0">
              <a:buNone/>
              <a:defRPr sz="900"/>
            </a:lvl6pPr>
            <a:lvl7pPr marL="2741960" indent="0">
              <a:buNone/>
              <a:defRPr sz="900"/>
            </a:lvl7pPr>
            <a:lvl8pPr marL="3198960" indent="0">
              <a:buNone/>
              <a:defRPr sz="900"/>
            </a:lvl8pPr>
            <a:lvl9pPr marL="3655954"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9167936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86" indent="0">
              <a:buNone/>
              <a:defRPr sz="2800"/>
            </a:lvl2pPr>
            <a:lvl3pPr marL="913995" indent="0">
              <a:buNone/>
              <a:defRPr sz="2400"/>
            </a:lvl3pPr>
            <a:lvl4pPr marL="1370988" indent="0">
              <a:buNone/>
              <a:defRPr sz="2000"/>
            </a:lvl4pPr>
            <a:lvl5pPr marL="1827989" indent="0">
              <a:buNone/>
              <a:defRPr sz="2000"/>
            </a:lvl5pPr>
            <a:lvl6pPr marL="2284974" indent="0">
              <a:buNone/>
              <a:defRPr sz="2000"/>
            </a:lvl6pPr>
            <a:lvl7pPr marL="2741960" indent="0">
              <a:buNone/>
              <a:defRPr sz="2000"/>
            </a:lvl7pPr>
            <a:lvl8pPr marL="3198960" indent="0">
              <a:buNone/>
              <a:defRPr sz="2000"/>
            </a:lvl8pPr>
            <a:lvl9pPr marL="3655954" indent="0">
              <a:buNone/>
              <a:defRPr sz="2000"/>
            </a:lvl9pPr>
          </a:lstStyle>
          <a:p>
            <a:endParaRPr lang="en-GB"/>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6986" indent="0">
              <a:buNone/>
              <a:defRPr sz="1200"/>
            </a:lvl2pPr>
            <a:lvl3pPr marL="913995" indent="0">
              <a:buNone/>
              <a:defRPr sz="1000"/>
            </a:lvl3pPr>
            <a:lvl4pPr marL="1370988" indent="0">
              <a:buNone/>
              <a:defRPr sz="900"/>
            </a:lvl4pPr>
            <a:lvl5pPr marL="1827989" indent="0">
              <a:buNone/>
              <a:defRPr sz="900"/>
            </a:lvl5pPr>
            <a:lvl6pPr marL="2284974" indent="0">
              <a:buNone/>
              <a:defRPr sz="900"/>
            </a:lvl6pPr>
            <a:lvl7pPr marL="2741960" indent="0">
              <a:buNone/>
              <a:defRPr sz="900"/>
            </a:lvl7pPr>
            <a:lvl8pPr marL="3198960" indent="0">
              <a:buNone/>
              <a:defRPr sz="900"/>
            </a:lvl8pPr>
            <a:lvl9pPr marL="3655954"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6585673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9279429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892138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64730400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GB" smtClean="0"/>
              <a:t>Click to edit Master title style</a:t>
            </a:r>
            <a:endParaRPr lang="de-D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GB" smtClean="0"/>
              <a:t>Click to edit Master subtitle style</a:t>
            </a:r>
            <a:endParaRPr lang="de-DE"/>
          </a:p>
        </p:txBody>
      </p:sp>
      <p:sp>
        <p:nvSpPr>
          <p:cNvPr id="4" name="Date Placeholder 3"/>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7625040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2739137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0D15C-7CB2-DE4C-B812-C8D7CD2B73C8}" type="datetimeFigureOut">
              <a:rPr lang="en-US" smtClean="0"/>
              <a:t>6/7/18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703186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de-D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2335148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5" name="Date Placeholder 4"/>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7285772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de-D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7" name="Date Placeholder 6"/>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de-D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6535683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Date Placeholder 2"/>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de-DE">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21214310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de-DE">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552699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GB" smtClean="0"/>
              <a:t>Click to edit Master title style</a:t>
            </a:r>
            <a:endParaRPr lang="de-DE"/>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6412479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de-D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de-DE"/>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35361768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17977950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de-D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10"/>
          </p:nvPr>
        </p:nvSpPr>
        <p:spPr/>
        <p:txBody>
          <a:bodyPr/>
          <a:lstStyle/>
          <a:p>
            <a:fld id="{5C5A89F3-EB8F-F148-B512-D7D835963C87}"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205956-378B-0340-9ADD-B3A00001ABA7}"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8693731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77564874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0485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t>6/7/18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815604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562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4_Diapositive de titr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05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6727" y="1815667"/>
            <a:ext cx="1172455" cy="1100281"/>
          </a:xfrm>
          <a:prstGeom prst="rect">
            <a:avLst/>
          </a:prstGeom>
        </p:spPr>
      </p:pic>
    </p:spTree>
    <p:extLst>
      <p:ext uri="{BB962C8B-B14F-4D97-AF65-F5344CB8AC3E}">
        <p14:creationId xmlns:p14="http://schemas.microsoft.com/office/powerpoint/2010/main" val="3145665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a:prstGeom prst="rect">
            <a:avLst/>
          </a:prstGeo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vert="horz"/>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42287179"/>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05906A-9243-4538-BEF3-AA51EF2FDE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F143A5-5512-4C27-AE1C-B765E7C118B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30F4BB-CED7-4C6D-8564-9A909A5C962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58F54E-EB0B-4DDF-A57B-69C7DA4005B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F677AE-8E54-445C-B876-E89968E0F29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620CAF-E041-4FE7-A448-0DF7EE2247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30" indent="0">
              <a:buNone/>
              <a:defRPr sz="2800"/>
            </a:lvl2pPr>
            <a:lvl3pPr marL="913140" indent="0">
              <a:buNone/>
              <a:defRPr sz="2400"/>
            </a:lvl3pPr>
            <a:lvl4pPr marL="1369696" indent="0">
              <a:buNone/>
              <a:defRPr sz="2000"/>
            </a:lvl4pPr>
            <a:lvl5pPr marL="1826279" indent="0">
              <a:buNone/>
              <a:defRPr sz="2000"/>
            </a:lvl5pPr>
            <a:lvl6pPr marL="2282808" indent="0">
              <a:buNone/>
              <a:defRPr sz="2000"/>
            </a:lvl6pPr>
            <a:lvl7pPr marL="2739338" indent="0">
              <a:buNone/>
              <a:defRPr sz="2000"/>
            </a:lvl7pPr>
            <a:lvl8pPr marL="3195920" indent="0">
              <a:buNone/>
              <a:defRPr sz="2000"/>
            </a:lvl8pPr>
            <a:lvl9pPr marL="3652490" indent="0">
              <a:buNone/>
              <a:defRPr sz="2000"/>
            </a:lvl9pPr>
          </a:lstStyle>
          <a:p>
            <a:endParaRPr lang="en-GB"/>
          </a:p>
        </p:txBody>
      </p:sp>
      <p:sp>
        <p:nvSpPr>
          <p:cNvPr id="4" name="Text Placeholder 3"/>
          <p:cNvSpPr>
            <a:spLocks noGrp="1"/>
          </p:cNvSpPr>
          <p:nvPr>
            <p:ph type="body" sz="half" idx="2"/>
          </p:nvPr>
        </p:nvSpPr>
        <p:spPr>
          <a:xfrm>
            <a:off x="1792288" y="4025574"/>
            <a:ext cx="5486400" cy="603647"/>
          </a:xfrm>
        </p:spPr>
        <p:txBody>
          <a:bodyPr/>
          <a:lstStyle>
            <a:lvl1pPr marL="0" indent="0">
              <a:buNone/>
              <a:defRPr sz="1400"/>
            </a:lvl1pPr>
            <a:lvl2pPr marL="456530" indent="0">
              <a:buNone/>
              <a:defRPr sz="1200"/>
            </a:lvl2pPr>
            <a:lvl3pPr marL="913140" indent="0">
              <a:buNone/>
              <a:defRPr sz="1000"/>
            </a:lvl3pPr>
            <a:lvl4pPr marL="1369696" indent="0">
              <a:buNone/>
              <a:defRPr sz="900"/>
            </a:lvl4pPr>
            <a:lvl5pPr marL="1826279" indent="0">
              <a:buNone/>
              <a:defRPr sz="900"/>
            </a:lvl5pPr>
            <a:lvl6pPr marL="2282808" indent="0">
              <a:buNone/>
              <a:defRPr sz="900"/>
            </a:lvl6pPr>
            <a:lvl7pPr marL="2739338" indent="0">
              <a:buNone/>
              <a:defRPr sz="900"/>
            </a:lvl7pPr>
            <a:lvl8pPr marL="3195920" indent="0">
              <a:buNone/>
              <a:defRPr sz="900"/>
            </a:lvl8pPr>
            <a:lvl9pPr marL="365249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210D15C-7CB2-DE4C-B812-C8D7CD2B73C8}" type="datetimeFigureOut">
              <a:rPr lang="en-US" smtClean="0"/>
              <a:t>6/7/18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D3C18-E509-6E45-AAA5-EF10E7E23A79}" type="slidenum">
              <a:rPr lang="en-GB" smtClean="0"/>
              <a:t>‹#›</a:t>
            </a:fld>
            <a:endParaRPr lang="en-GB"/>
          </a:p>
        </p:txBody>
      </p:sp>
    </p:spTree>
    <p:extLst>
      <p:ext uri="{BB962C8B-B14F-4D97-AF65-F5344CB8AC3E}">
        <p14:creationId xmlns:p14="http://schemas.microsoft.com/office/powerpoint/2010/main" val="18629656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44D9B02-301E-44E5-B255-823F0B06843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1C5181-1F53-4334-BCE8-9BFAE4DB81F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4C6948-59DF-4FD5-9A56-DD7399DF14B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982B7D-1983-47FE-9F4A-534289020B1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B70752-EA91-4F72-8229-A0F318536CF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de-DE" smtClean="0"/>
              <a:t>Formatvorlage des Untertitelmasters durch Klicken bearbeiten</a:t>
            </a:r>
            <a:endParaRPr lang="de-DE"/>
          </a:p>
        </p:txBody>
      </p:sp>
      <p:sp>
        <p:nvSpPr>
          <p:cNvPr id="4" name="Rectangle 6"/>
          <p:cNvSpPr>
            <a:spLocks noGrp="1" noChangeArrowheads="1"/>
          </p:cNvSpPr>
          <p:nvPr>
            <p:ph type="sldNum" sz="quarter" idx="10"/>
          </p:nvPr>
        </p:nvSpPr>
        <p:spPr>
          <a:ln/>
        </p:spPr>
        <p:txBody>
          <a:bodyPr/>
          <a:lstStyle>
            <a:lvl1pPr>
              <a:defRPr/>
            </a:lvl1pPr>
          </a:lstStyle>
          <a:p>
            <a:fld id="{E174B9D5-13A7-D94E-94EE-A9AD7523EA12}"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sldNum" sz="quarter" idx="10"/>
          </p:nvPr>
        </p:nvSpPr>
        <p:spPr>
          <a:ln/>
        </p:spPr>
        <p:txBody>
          <a:bodyPr/>
          <a:lstStyle>
            <a:lvl1pPr>
              <a:defRPr/>
            </a:lvl1pPr>
          </a:lstStyle>
          <a:p>
            <a:fld id="{A6A3EE0B-0BA8-8D46-A27A-BF0642570587}"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435" y="3305176"/>
            <a:ext cx="7772400" cy="1021556"/>
          </a:xfrm>
        </p:spPr>
        <p:txBody>
          <a:bodyPr anchor="t"/>
          <a:lstStyle>
            <a:lvl1pPr algn="l">
              <a:defRPr sz="3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435"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de-DE" smtClean="0"/>
              <a:t>Textmasterformate durch Klicken bearbeiten</a:t>
            </a:r>
          </a:p>
        </p:txBody>
      </p:sp>
      <p:sp>
        <p:nvSpPr>
          <p:cNvPr id="4" name="Rectangle 6"/>
          <p:cNvSpPr>
            <a:spLocks noGrp="1" noChangeArrowheads="1"/>
          </p:cNvSpPr>
          <p:nvPr>
            <p:ph type="sldNum" sz="quarter" idx="10"/>
          </p:nvPr>
        </p:nvSpPr>
        <p:spPr>
          <a:ln/>
        </p:spPr>
        <p:txBody>
          <a:bodyPr/>
          <a:lstStyle>
            <a:lvl1pPr>
              <a:defRPr/>
            </a:lvl1pPr>
          </a:lstStyle>
          <a:p>
            <a:fld id="{6FDDFEB4-4C8E-4841-A367-434E3A983A1D}"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92369" y="742950"/>
            <a:ext cx="4044462" cy="3886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77507" y="742950"/>
            <a:ext cx="4044462" cy="3886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0"/>
          </p:nvPr>
        </p:nvSpPr>
        <p:spPr>
          <a:ln/>
        </p:spPr>
        <p:txBody>
          <a:bodyPr/>
          <a:lstStyle>
            <a:lvl1pPr>
              <a:defRPr/>
            </a:lvl1pPr>
          </a:lstStyle>
          <a:p>
            <a:fld id="{CD2A4636-AE16-BA42-8B3C-2B5F24A14173}"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1335"/>
            <a:ext cx="4040066"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Textmasterformate durch Klicken bearbeiten</a:t>
            </a:r>
          </a:p>
        </p:txBody>
      </p:sp>
      <p:sp>
        <p:nvSpPr>
          <p:cNvPr id="4" name="Inhaltsplatzhalter 3"/>
          <p:cNvSpPr>
            <a:spLocks noGrp="1"/>
          </p:cNvSpPr>
          <p:nvPr>
            <p:ph sz="half" idx="2"/>
          </p:nvPr>
        </p:nvSpPr>
        <p:spPr>
          <a:xfrm>
            <a:off x="457200" y="1631156"/>
            <a:ext cx="4040066"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270" y="1151335"/>
            <a:ext cx="40415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Textmasterformate durch Klicken bearbeiten</a:t>
            </a:r>
          </a:p>
        </p:txBody>
      </p:sp>
      <p:sp>
        <p:nvSpPr>
          <p:cNvPr id="6" name="Inhaltsplatzhalter 5"/>
          <p:cNvSpPr>
            <a:spLocks noGrp="1"/>
          </p:cNvSpPr>
          <p:nvPr>
            <p:ph sz="quarter" idx="4"/>
          </p:nvPr>
        </p:nvSpPr>
        <p:spPr>
          <a:xfrm>
            <a:off x="4645270" y="1631156"/>
            <a:ext cx="40415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6"/>
          <p:cNvSpPr>
            <a:spLocks noGrp="1" noChangeArrowheads="1"/>
          </p:cNvSpPr>
          <p:nvPr>
            <p:ph type="sldNum" sz="quarter" idx="10"/>
          </p:nvPr>
        </p:nvSpPr>
        <p:spPr>
          <a:ln/>
        </p:spPr>
        <p:txBody>
          <a:bodyPr/>
          <a:lstStyle>
            <a:lvl1pPr>
              <a:defRPr/>
            </a:lvl1pPr>
          </a:lstStyle>
          <a:p>
            <a:fld id="{AC143C0A-543A-3A47-87C5-0711D2DFFFD8}"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theme" Target="../theme/theme10.xml"/><Relationship Id="rId7" Type="http://schemas.openxmlformats.org/officeDocument/2006/relationships/image" Target="../media/image1.emf"/><Relationship Id="rId1" Type="http://schemas.openxmlformats.org/officeDocument/2006/relationships/slideLayout" Target="../slideLayouts/slideLayout79.xml"/><Relationship Id="rId2"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theme" Target="../theme/theme11.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theme" Target="../theme/theme12.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theme" Target="../theme/theme4.xml"/><Relationship Id="rId7" Type="http://schemas.openxmlformats.org/officeDocument/2006/relationships/image" Target="../media/image1.emf"/><Relationship Id="rId1" Type="http://schemas.openxmlformats.org/officeDocument/2006/relationships/slideLayout" Target="../slideLayouts/slideLayout36.xml"/><Relationship Id="rId2"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theme" Target="../theme/theme5.xml"/><Relationship Id="rId7" Type="http://schemas.openxmlformats.org/officeDocument/2006/relationships/image" Target="../media/image1.emf"/><Relationship Id="rId1" Type="http://schemas.openxmlformats.org/officeDocument/2006/relationships/slideLayout" Target="../slideLayouts/slideLayout41.xml"/><Relationship Id="rId2"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theme" Target="../theme/theme6.xml"/><Relationship Id="rId7" Type="http://schemas.openxmlformats.org/officeDocument/2006/relationships/image" Target="../media/image1.emf"/><Relationship Id="rId1" Type="http://schemas.openxmlformats.org/officeDocument/2006/relationships/slideLayout" Target="../slideLayouts/slideLayout46.xml"/><Relationship Id="rId2"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theme" Target="../theme/theme7.xml"/><Relationship Id="rId7" Type="http://schemas.openxmlformats.org/officeDocument/2006/relationships/image" Target="../media/image1.emf"/><Relationship Id="rId1" Type="http://schemas.openxmlformats.org/officeDocument/2006/relationships/slideLayout" Target="../slideLayouts/slideLayout51.xml"/><Relationship Id="rId2"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theme" Target="../theme/theme8.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9.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8" tIns="45664" rIns="91328" bIns="45664"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328" tIns="45664" rIns="91328" bIns="45664"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328" tIns="45664" rIns="91328" bIns="45664" rtlCol="0" anchor="ctr"/>
          <a:lstStyle>
            <a:lvl1pPr algn="l">
              <a:defRPr sz="1200">
                <a:solidFill>
                  <a:schemeClr val="tx1">
                    <a:tint val="75000"/>
                  </a:schemeClr>
                </a:solidFill>
              </a:defRPr>
            </a:lvl1pPr>
          </a:lstStyle>
          <a:p>
            <a:fld id="{D210D15C-7CB2-DE4C-B812-C8D7CD2B73C8}" type="datetimeFigureOut">
              <a:rPr lang="en-US" smtClean="0"/>
              <a:t>6/7/18</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8" tIns="45664" rIns="91328" bIns="45664"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8" tIns="45664" rIns="91328" bIns="45664" rtlCol="0" anchor="ctr"/>
          <a:lstStyle>
            <a:lvl1pPr algn="r">
              <a:defRPr sz="1200">
                <a:solidFill>
                  <a:schemeClr val="tx1">
                    <a:tint val="75000"/>
                  </a:schemeClr>
                </a:solidFill>
              </a:defRPr>
            </a:lvl1pPr>
          </a:lstStyle>
          <a:p>
            <a:fld id="{92BD3C18-E509-6E45-AAA5-EF10E7E23A79}" type="slidenum">
              <a:rPr lang="en-GB" smtClean="0"/>
              <a:t>‹#›</a:t>
            </a:fld>
            <a:endParaRPr lang="en-GB"/>
          </a:p>
        </p:txBody>
      </p:sp>
    </p:spTree>
    <p:extLst>
      <p:ext uri="{BB962C8B-B14F-4D97-AF65-F5344CB8AC3E}">
        <p14:creationId xmlns:p14="http://schemas.microsoft.com/office/powerpoint/2010/main" val="509446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653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456530" rtl="0" eaLnBrk="1" latinLnBrk="0" hangingPunct="1">
        <a:spcBef>
          <a:spcPct val="20000"/>
        </a:spcBef>
        <a:buFont typeface="Arial"/>
        <a:buChar char="•"/>
        <a:defRPr sz="3200" kern="1200">
          <a:solidFill>
            <a:schemeClr val="tx1"/>
          </a:solidFill>
          <a:latin typeface="+mn-lt"/>
          <a:ea typeface="+mn-ea"/>
          <a:cs typeface="+mn-cs"/>
        </a:defRPr>
      </a:lvl1pPr>
      <a:lvl2pPr marL="741941" indent="-285358" algn="l" defTabSz="456530" rtl="0" eaLnBrk="1" latinLnBrk="0" hangingPunct="1">
        <a:spcBef>
          <a:spcPct val="20000"/>
        </a:spcBef>
        <a:buFont typeface="Arial"/>
        <a:buChar char="–"/>
        <a:defRPr sz="2800" kern="1200">
          <a:solidFill>
            <a:schemeClr val="tx1"/>
          </a:solidFill>
          <a:latin typeface="+mn-lt"/>
          <a:ea typeface="+mn-ea"/>
          <a:cs typeface="+mn-cs"/>
        </a:defRPr>
      </a:lvl2pPr>
      <a:lvl3pPr marL="1141405" indent="-228264" algn="l" defTabSz="456530" rtl="0" eaLnBrk="1" latinLnBrk="0" hangingPunct="1">
        <a:spcBef>
          <a:spcPct val="20000"/>
        </a:spcBef>
        <a:buFont typeface="Arial"/>
        <a:buChar char="•"/>
        <a:defRPr sz="2400" kern="1200">
          <a:solidFill>
            <a:schemeClr val="tx1"/>
          </a:solidFill>
          <a:latin typeface="+mn-lt"/>
          <a:ea typeface="+mn-ea"/>
          <a:cs typeface="+mn-cs"/>
        </a:defRPr>
      </a:lvl3pPr>
      <a:lvl4pPr marL="1597960" indent="-228264" algn="l" defTabSz="456530" rtl="0" eaLnBrk="1" latinLnBrk="0" hangingPunct="1">
        <a:spcBef>
          <a:spcPct val="20000"/>
        </a:spcBef>
        <a:buFont typeface="Arial"/>
        <a:buChar char="–"/>
        <a:defRPr sz="2000" kern="1200">
          <a:solidFill>
            <a:schemeClr val="tx1"/>
          </a:solidFill>
          <a:latin typeface="+mn-lt"/>
          <a:ea typeface="+mn-ea"/>
          <a:cs typeface="+mn-cs"/>
        </a:defRPr>
      </a:lvl4pPr>
      <a:lvl5pPr marL="2054543" indent="-228264" algn="l" defTabSz="456530" rtl="0" eaLnBrk="1" latinLnBrk="0" hangingPunct="1">
        <a:spcBef>
          <a:spcPct val="20000"/>
        </a:spcBef>
        <a:buFont typeface="Arial"/>
        <a:buChar char="»"/>
        <a:defRPr sz="2000" kern="1200">
          <a:solidFill>
            <a:schemeClr val="tx1"/>
          </a:solidFill>
          <a:latin typeface="+mn-lt"/>
          <a:ea typeface="+mn-ea"/>
          <a:cs typeface="+mn-cs"/>
        </a:defRPr>
      </a:lvl5pPr>
      <a:lvl6pPr marL="2511072" indent="-228264" algn="l" defTabSz="456530" rtl="0" eaLnBrk="1" latinLnBrk="0" hangingPunct="1">
        <a:spcBef>
          <a:spcPct val="20000"/>
        </a:spcBef>
        <a:buFont typeface="Arial"/>
        <a:buChar char="•"/>
        <a:defRPr sz="2000" kern="1200">
          <a:solidFill>
            <a:schemeClr val="tx1"/>
          </a:solidFill>
          <a:latin typeface="+mn-lt"/>
          <a:ea typeface="+mn-ea"/>
          <a:cs typeface="+mn-cs"/>
        </a:defRPr>
      </a:lvl6pPr>
      <a:lvl7pPr marL="2967656" indent="-228264" algn="l" defTabSz="456530" rtl="0" eaLnBrk="1" latinLnBrk="0" hangingPunct="1">
        <a:spcBef>
          <a:spcPct val="20000"/>
        </a:spcBef>
        <a:buFont typeface="Arial"/>
        <a:buChar char="•"/>
        <a:defRPr sz="2000" kern="1200">
          <a:solidFill>
            <a:schemeClr val="tx1"/>
          </a:solidFill>
          <a:latin typeface="+mn-lt"/>
          <a:ea typeface="+mn-ea"/>
          <a:cs typeface="+mn-cs"/>
        </a:defRPr>
      </a:lvl7pPr>
      <a:lvl8pPr marL="3424213" indent="-228264" algn="l" defTabSz="456530" rtl="0" eaLnBrk="1" latinLnBrk="0" hangingPunct="1">
        <a:spcBef>
          <a:spcPct val="20000"/>
        </a:spcBef>
        <a:buFont typeface="Arial"/>
        <a:buChar char="•"/>
        <a:defRPr sz="2000" kern="1200">
          <a:solidFill>
            <a:schemeClr val="tx1"/>
          </a:solidFill>
          <a:latin typeface="+mn-lt"/>
          <a:ea typeface="+mn-ea"/>
          <a:cs typeface="+mn-cs"/>
        </a:defRPr>
      </a:lvl8pPr>
      <a:lvl9pPr marL="3880768" indent="-228264" algn="l" defTabSz="4565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30" rtl="0" eaLnBrk="1" latinLnBrk="0" hangingPunct="1">
        <a:defRPr sz="1800" kern="1200">
          <a:solidFill>
            <a:schemeClr val="tx1"/>
          </a:solidFill>
          <a:latin typeface="+mn-lt"/>
          <a:ea typeface="+mn-ea"/>
          <a:cs typeface="+mn-cs"/>
        </a:defRPr>
      </a:lvl1pPr>
      <a:lvl2pPr marL="456530" algn="l" defTabSz="456530" rtl="0" eaLnBrk="1" latinLnBrk="0" hangingPunct="1">
        <a:defRPr sz="1800" kern="1200">
          <a:solidFill>
            <a:schemeClr val="tx1"/>
          </a:solidFill>
          <a:latin typeface="+mn-lt"/>
          <a:ea typeface="+mn-ea"/>
          <a:cs typeface="+mn-cs"/>
        </a:defRPr>
      </a:lvl2pPr>
      <a:lvl3pPr marL="913140" algn="l" defTabSz="456530" rtl="0" eaLnBrk="1" latinLnBrk="0" hangingPunct="1">
        <a:defRPr sz="1800" kern="1200">
          <a:solidFill>
            <a:schemeClr val="tx1"/>
          </a:solidFill>
          <a:latin typeface="+mn-lt"/>
          <a:ea typeface="+mn-ea"/>
          <a:cs typeface="+mn-cs"/>
        </a:defRPr>
      </a:lvl3pPr>
      <a:lvl4pPr marL="1369696" algn="l" defTabSz="456530" rtl="0" eaLnBrk="1" latinLnBrk="0" hangingPunct="1">
        <a:defRPr sz="1800" kern="1200">
          <a:solidFill>
            <a:schemeClr val="tx1"/>
          </a:solidFill>
          <a:latin typeface="+mn-lt"/>
          <a:ea typeface="+mn-ea"/>
          <a:cs typeface="+mn-cs"/>
        </a:defRPr>
      </a:lvl4pPr>
      <a:lvl5pPr marL="1826279" algn="l" defTabSz="456530" rtl="0" eaLnBrk="1" latinLnBrk="0" hangingPunct="1">
        <a:defRPr sz="1800" kern="1200">
          <a:solidFill>
            <a:schemeClr val="tx1"/>
          </a:solidFill>
          <a:latin typeface="+mn-lt"/>
          <a:ea typeface="+mn-ea"/>
          <a:cs typeface="+mn-cs"/>
        </a:defRPr>
      </a:lvl5pPr>
      <a:lvl6pPr marL="2282808" algn="l" defTabSz="456530" rtl="0" eaLnBrk="1" latinLnBrk="0" hangingPunct="1">
        <a:defRPr sz="1800" kern="1200">
          <a:solidFill>
            <a:schemeClr val="tx1"/>
          </a:solidFill>
          <a:latin typeface="+mn-lt"/>
          <a:ea typeface="+mn-ea"/>
          <a:cs typeface="+mn-cs"/>
        </a:defRPr>
      </a:lvl6pPr>
      <a:lvl7pPr marL="2739338" algn="l" defTabSz="456530" rtl="0" eaLnBrk="1" latinLnBrk="0" hangingPunct="1">
        <a:defRPr sz="1800" kern="1200">
          <a:solidFill>
            <a:schemeClr val="tx1"/>
          </a:solidFill>
          <a:latin typeface="+mn-lt"/>
          <a:ea typeface="+mn-ea"/>
          <a:cs typeface="+mn-cs"/>
        </a:defRPr>
      </a:lvl7pPr>
      <a:lvl8pPr marL="3195920" algn="l" defTabSz="456530" rtl="0" eaLnBrk="1" latinLnBrk="0" hangingPunct="1">
        <a:defRPr sz="1800" kern="1200">
          <a:solidFill>
            <a:schemeClr val="tx1"/>
          </a:solidFill>
          <a:latin typeface="+mn-lt"/>
          <a:ea typeface="+mn-ea"/>
          <a:cs typeface="+mn-cs"/>
        </a:defRPr>
      </a:lvl8pPr>
      <a:lvl9pPr marL="3652490" algn="l" defTabSz="45653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787110" y="4618734"/>
            <a:ext cx="7375400" cy="545305"/>
          </a:xfrm>
          <a:prstGeom prst="rect">
            <a:avLst/>
          </a:prstGeom>
        </p:spPr>
      </p:pic>
      <p:sp>
        <p:nvSpPr>
          <p:cNvPr id="9" name="Espace réservé du titre 8"/>
          <p:cNvSpPr>
            <a:spLocks noGrp="1"/>
          </p:cNvSpPr>
          <p:nvPr>
            <p:ph type="title"/>
          </p:nvPr>
        </p:nvSpPr>
        <p:spPr>
          <a:xfrm>
            <a:off x="920824" y="205979"/>
            <a:ext cx="7467600" cy="857250"/>
          </a:xfrm>
          <a:prstGeom prst="rect">
            <a:avLst/>
          </a:prstGeom>
        </p:spPr>
        <p:txBody>
          <a:bodyPr vert="horz" lIns="34290" tIns="34290" rIns="34290" bIns="34290" anchor="ctr">
            <a:normAutofit/>
          </a:bodyPr>
          <a:lstStyle/>
          <a:p>
            <a:r>
              <a:rPr kumimoji="0" lang="fr-CH" smtClean="0"/>
              <a:t>Cliquez et modifiez le titre</a:t>
            </a:r>
            <a:endParaRPr kumimoji="0" lang="en-US"/>
          </a:p>
        </p:txBody>
      </p:sp>
      <p:sp>
        <p:nvSpPr>
          <p:cNvPr id="30" name="Espace réservé du texte 29"/>
          <p:cNvSpPr>
            <a:spLocks noGrp="1"/>
          </p:cNvSpPr>
          <p:nvPr>
            <p:ph type="body" idx="1"/>
          </p:nvPr>
        </p:nvSpPr>
        <p:spPr>
          <a:xfrm>
            <a:off x="880392" y="1198895"/>
            <a:ext cx="7467600" cy="3394472"/>
          </a:xfrm>
          <a:prstGeom prst="rect">
            <a:avLst/>
          </a:prstGeom>
        </p:spPr>
        <p:txBody>
          <a:bodyPr vert="horz" lIns="68580" tIns="34290" rIns="68580" bIns="34290">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6" name="Slide Number Placeholder 5"/>
          <p:cNvSpPr>
            <a:spLocks noGrp="1"/>
          </p:cNvSpPr>
          <p:nvPr>
            <p:ph type="sldNum" sz="quarter" idx="4"/>
          </p:nvPr>
        </p:nvSpPr>
        <p:spPr>
          <a:xfrm>
            <a:off x="8172401" y="4767618"/>
            <a:ext cx="792088" cy="273844"/>
          </a:xfrm>
          <a:prstGeom prst="rect">
            <a:avLst/>
          </a:prstGeom>
        </p:spPr>
        <p:txBody>
          <a:bodyPr lIns="68580" tIns="34290" rIns="68580" bIns="34290"/>
          <a:lstStyle>
            <a:lvl1pPr>
              <a:defRPr sz="1100">
                <a:solidFill>
                  <a:schemeClr val="bg1"/>
                </a:solidFill>
              </a:defRPr>
            </a:lvl1pPr>
          </a:lstStyle>
          <a:p>
            <a:pPr defTabSz="685800"/>
            <a:fld id="{6501926D-BD55-4F99-B46D-3C231A52E354}" type="slidenum">
              <a:rPr lang="en-GB" smtClean="0">
                <a:solidFill>
                  <a:srgbClr val="FFFFFF"/>
                </a:solidFill>
                <a:latin typeface="Arial"/>
              </a:rPr>
              <a:pPr defTabSz="685800"/>
              <a:t>‹#›</a:t>
            </a:fld>
            <a:endParaRPr lang="en-GB" dirty="0">
              <a:solidFill>
                <a:srgbClr val="FFFFFF"/>
              </a:solidFill>
              <a:latin typeface="Arial"/>
            </a:endParaRPr>
          </a:p>
        </p:txBody>
      </p:sp>
      <p:sp>
        <p:nvSpPr>
          <p:cNvPr id="8" name="Footer Placeholder 4"/>
          <p:cNvSpPr>
            <a:spLocks noGrp="1"/>
          </p:cNvSpPr>
          <p:nvPr>
            <p:ph type="ftr" sz="quarter" idx="3"/>
          </p:nvPr>
        </p:nvSpPr>
        <p:spPr>
          <a:xfrm>
            <a:off x="3995936" y="4753914"/>
            <a:ext cx="3888432" cy="273844"/>
          </a:xfrm>
          <a:prstGeom prst="rect">
            <a:avLst/>
          </a:prstGeom>
        </p:spPr>
        <p:txBody>
          <a:bodyPr lIns="68580" tIns="34290" rIns="68580" bIns="34290"/>
          <a:lstStyle>
            <a:lvl1pPr>
              <a:defRPr>
                <a:solidFill>
                  <a:schemeClr val="bg1"/>
                </a:solidFill>
              </a:defRPr>
            </a:lvl1pPr>
          </a:lstStyle>
          <a:p>
            <a:pPr defTabSz="685800"/>
            <a:endParaRPr lang="en-GB" sz="1400" dirty="0">
              <a:solidFill>
                <a:srgbClr val="FFFFFF"/>
              </a:solidFill>
              <a:latin typeface="Arial"/>
            </a:endParaRPr>
          </a:p>
        </p:txBody>
      </p:sp>
      <p:pic>
        <p:nvPicPr>
          <p:cNvPr id="7"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93" y="4618734"/>
            <a:ext cx="7375400" cy="545305"/>
          </a:xfrm>
          <a:prstGeom prst="rect">
            <a:avLst/>
          </a:prstGeom>
        </p:spPr>
      </p:pic>
      <p:sp>
        <p:nvSpPr>
          <p:cNvPr id="10" name="Slide Number Placeholder 2"/>
          <p:cNvSpPr txBox="1">
            <a:spLocks/>
          </p:cNvSpPr>
          <p:nvPr userDrawn="1"/>
        </p:nvSpPr>
        <p:spPr>
          <a:xfrm>
            <a:off x="6553200" y="4767264"/>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28D0A3-5C9A-4901-9C42-FBE507C34AF3}" type="slidenum">
              <a:rPr lang="en-GB" sz="900" smtClean="0">
                <a:solidFill>
                  <a:srgbClr val="FFFFFF"/>
                </a:solidFill>
                <a:latin typeface="Arial"/>
              </a:rPr>
              <a:pPr/>
              <a:t>‹#›</a:t>
            </a:fld>
            <a:endParaRPr lang="en-GB" sz="900" dirty="0">
              <a:solidFill>
                <a:srgbClr val="FFFFFF"/>
              </a:solidFill>
              <a:latin typeface="Arial"/>
            </a:endParaRPr>
          </a:p>
        </p:txBody>
      </p:sp>
      <p:sp>
        <p:nvSpPr>
          <p:cNvPr id="11" name="TextBox 10"/>
          <p:cNvSpPr txBox="1"/>
          <p:nvPr userDrawn="1"/>
        </p:nvSpPr>
        <p:spPr>
          <a:xfrm>
            <a:off x="521551" y="4683085"/>
            <a:ext cx="4648247" cy="438582"/>
          </a:xfrm>
          <a:prstGeom prst="rect">
            <a:avLst/>
          </a:prstGeom>
          <a:noFill/>
        </p:spPr>
        <p:txBody>
          <a:bodyPr wrap="square" lIns="68580" tIns="34290" rIns="68580" bIns="34290" rtlCol="0">
            <a:spAutoFit/>
          </a:bodyPr>
          <a:lstStyle/>
          <a:p>
            <a:pPr defTabSz="685800"/>
            <a:r>
              <a:rPr lang="en-GB" sz="800" b="1" dirty="0" smtClean="0">
                <a:solidFill>
                  <a:srgbClr val="FFFFFF"/>
                </a:solidFill>
                <a:latin typeface="Arial"/>
              </a:rPr>
              <a:t>Future Circular Collider Study - Status </a:t>
            </a:r>
            <a:br>
              <a:rPr lang="en-GB" sz="800" b="1" dirty="0" smtClean="0">
                <a:solidFill>
                  <a:srgbClr val="FFFFFF"/>
                </a:solidFill>
                <a:latin typeface="Arial"/>
              </a:rPr>
            </a:br>
            <a:r>
              <a:rPr lang="en-US" sz="800" dirty="0" smtClean="0">
                <a:solidFill>
                  <a:srgbClr val="FFFFFF"/>
                </a:solidFill>
                <a:latin typeface="Arial"/>
              </a:rPr>
              <a:t>Michael Benedikt</a:t>
            </a:r>
          </a:p>
          <a:p>
            <a:pPr defTabSz="685800"/>
            <a:r>
              <a:rPr lang="en-US" sz="800" b="1" dirty="0" smtClean="0">
                <a:solidFill>
                  <a:srgbClr val="FFFFFF"/>
                </a:solidFill>
                <a:latin typeface="Arial"/>
              </a:rPr>
              <a:t>SPC, CERN, 26. September 2017</a:t>
            </a:r>
            <a:endParaRPr lang="en-GB" sz="800" b="1" dirty="0" smtClean="0">
              <a:solidFill>
                <a:srgbClr val="FFFFFF"/>
              </a:solidFill>
              <a:latin typeface="Arial"/>
            </a:endParaRPr>
          </a:p>
        </p:txBody>
      </p:sp>
    </p:spTree>
    <p:extLst>
      <p:ext uri="{BB962C8B-B14F-4D97-AF65-F5344CB8AC3E}">
        <p14:creationId xmlns:p14="http://schemas.microsoft.com/office/powerpoint/2010/main" val="392030395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2700" kern="1200">
          <a:solidFill>
            <a:schemeClr val="tx1"/>
          </a:solidFill>
          <a:latin typeface="+mj-lt"/>
          <a:ea typeface="+mj-ea"/>
          <a:cs typeface="+mj-cs"/>
        </a:defRPr>
      </a:lvl1pPr>
    </p:titleStyle>
    <p:bodyStyle>
      <a:lvl1pPr marL="370332" indent="-342900" algn="l" rtl="0" eaLnBrk="1" latinLnBrk="0" hangingPunct="1">
        <a:spcBef>
          <a:spcPct val="20000"/>
        </a:spcBef>
        <a:buClr>
          <a:schemeClr val="accent1"/>
        </a:buClr>
        <a:buSzPct val="80000"/>
        <a:buFont typeface="Arial"/>
        <a:buChar char="•"/>
        <a:defRPr kumimoji="0" sz="1800" kern="1200">
          <a:solidFill>
            <a:schemeClr val="tx1"/>
          </a:solidFill>
          <a:latin typeface="+mn-lt"/>
          <a:ea typeface="+mn-ea"/>
          <a:cs typeface="+mn-cs"/>
        </a:defRPr>
      </a:lvl1pPr>
      <a:lvl2pPr marL="678942" indent="-342900" algn="l" rtl="0" eaLnBrk="1" latinLnBrk="0" hangingPunct="1">
        <a:spcBef>
          <a:spcPct val="20000"/>
        </a:spcBef>
        <a:buClr>
          <a:schemeClr val="accent1"/>
        </a:buClr>
        <a:buSzPct val="90000"/>
        <a:buFont typeface="Arial"/>
        <a:buChar char="•"/>
        <a:defRPr kumimoji="0" sz="1500" kern="1200">
          <a:solidFill>
            <a:schemeClr val="tx1"/>
          </a:solidFill>
          <a:latin typeface="+mn-lt"/>
          <a:ea typeface="+mn-ea"/>
          <a:cs typeface="+mn-cs"/>
        </a:defRPr>
      </a:lvl2pPr>
      <a:lvl3pPr marL="819531" indent="-257175" algn="l" rtl="0" eaLnBrk="1" latinLnBrk="0" hangingPunct="1">
        <a:spcBef>
          <a:spcPct val="20000"/>
        </a:spcBef>
        <a:buClr>
          <a:schemeClr val="accent2"/>
        </a:buClr>
        <a:buSzPct val="85000"/>
        <a:buFont typeface="Arial"/>
        <a:buChar char="•"/>
        <a:defRPr kumimoji="0" sz="1400" kern="1200">
          <a:solidFill>
            <a:schemeClr val="tx1"/>
          </a:solidFill>
          <a:latin typeface="+mn-lt"/>
          <a:ea typeface="+mn-ea"/>
          <a:cs typeface="+mn-cs"/>
        </a:defRPr>
      </a:lvl3pPr>
      <a:lvl4pPr marL="1038987" indent="-257175" algn="l" rtl="0" eaLnBrk="1" latinLnBrk="0" hangingPunct="1">
        <a:spcBef>
          <a:spcPct val="20000"/>
        </a:spcBef>
        <a:buClr>
          <a:schemeClr val="accent3"/>
        </a:buClr>
        <a:buSzPct val="90000"/>
        <a:buFont typeface="Arial"/>
        <a:buChar char="•"/>
        <a:defRPr kumimoji="0" sz="1200" kern="1200">
          <a:solidFill>
            <a:schemeClr val="tx1"/>
          </a:solidFill>
          <a:latin typeface="+mn-lt"/>
          <a:ea typeface="+mn-ea"/>
          <a:cs typeface="+mn-cs"/>
        </a:defRPr>
      </a:lvl4pPr>
      <a:lvl5pPr marL="1237869" indent="-257175" algn="l" rtl="0" eaLnBrk="1" latinLnBrk="0" hangingPunct="1">
        <a:spcBef>
          <a:spcPct val="20000"/>
        </a:spcBef>
        <a:buClr>
          <a:schemeClr val="accent4"/>
        </a:buClr>
        <a:buSzPct val="100000"/>
        <a:buFont typeface="Arial"/>
        <a:buChar char="•"/>
        <a:defRPr kumimoji="0" sz="1200" kern="1200">
          <a:solidFill>
            <a:schemeClr val="tx1"/>
          </a:solidFill>
          <a:latin typeface="+mn-lt"/>
          <a:ea typeface="+mn-ea"/>
          <a:cs typeface="+mn-cs"/>
        </a:defRPr>
      </a:lvl5pPr>
      <a:lvl6pPr marL="1275588" indent="-137160" algn="l" rtl="0" eaLnBrk="1" latinLnBrk="0" hangingPunct="1">
        <a:spcBef>
          <a:spcPct val="20000"/>
        </a:spcBef>
        <a:buClr>
          <a:schemeClr val="accent5"/>
        </a:buClr>
        <a:buFont typeface="Arial"/>
        <a:buChar char="-"/>
        <a:defRPr kumimoji="0" sz="1500" kern="1200" baseline="0">
          <a:solidFill>
            <a:schemeClr val="tx1"/>
          </a:solidFill>
          <a:latin typeface="+mn-lt"/>
          <a:ea typeface="+mn-ea"/>
          <a:cs typeface="+mn-cs"/>
        </a:defRPr>
      </a:lvl6pPr>
      <a:lvl7pPr marL="1440180" indent="-137160" algn="l" rtl="0" eaLnBrk="1" latinLnBrk="0" hangingPunct="1">
        <a:spcBef>
          <a:spcPct val="20000"/>
        </a:spcBef>
        <a:buClr>
          <a:schemeClr val="accent6"/>
        </a:buClr>
        <a:buSzPct val="100000"/>
        <a:buFont typeface="Arial"/>
        <a:buChar char="•"/>
        <a:defRPr kumimoji="0" sz="1400" kern="1200" baseline="0">
          <a:solidFill>
            <a:schemeClr val="tx1"/>
          </a:solidFill>
          <a:latin typeface="+mn-lt"/>
          <a:ea typeface="+mn-ea"/>
          <a:cs typeface="+mn-cs"/>
        </a:defRPr>
      </a:lvl7pPr>
      <a:lvl8pPr marL="1604772" indent="-137160"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8pPr>
      <a:lvl9pPr marL="1748790" indent="-137160"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smtClean="0"/>
            </a:lvl1pPr>
          </a:lstStyle>
          <a:p>
            <a:pPr defTabSz="685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smtClean="0"/>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smtClean="0"/>
            </a:lvl1pPr>
          </a:lstStyle>
          <a:p>
            <a:pPr defTabSz="685800" fontAlgn="base">
              <a:spcBef>
                <a:spcPct val="0"/>
              </a:spcBef>
              <a:spcAft>
                <a:spcPct val="0"/>
              </a:spcAft>
              <a:defRPr/>
            </a:pPr>
            <a:fld id="{BFD3F11B-208D-4F2F-B4F9-F25F4B071841}" type="slidenum">
              <a:rPr lang="en-US">
                <a:solidFill>
                  <a:srgbClr val="000000"/>
                </a:solidFill>
              </a:rPr>
              <a:pPr defTabSz="6858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3643901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4914900"/>
            <a:ext cx="9144000" cy="228600"/>
          </a:xfrm>
          <a:prstGeom prst="rect">
            <a:avLst/>
          </a:prstGeom>
          <a:gradFill rotWithShape="1">
            <a:gsLst>
              <a:gs pos="0">
                <a:srgbClr val="152A85">
                  <a:alpha val="86000"/>
                </a:srgbClr>
              </a:gs>
              <a:gs pos="100000">
                <a:srgbClr val="152A85">
                  <a:gamma/>
                  <a:shade val="46275"/>
                  <a:invGamma/>
                </a:srgbClr>
              </a:gs>
            </a:gsLst>
            <a:lin ang="5400000" scaled="1"/>
          </a:gradFill>
          <a:ln w="9525">
            <a:noFill/>
            <a:miter lim="800000"/>
            <a:headEnd/>
            <a:tailEnd/>
          </a:ln>
          <a:effectLst/>
        </p:spPr>
        <p:txBody>
          <a:bodyPr wrap="none" anchor="ctr"/>
          <a:lstStyle/>
          <a:p>
            <a:pPr defTabSz="685800" fontAlgn="base">
              <a:spcBef>
                <a:spcPct val="20000"/>
              </a:spcBef>
              <a:spcAft>
                <a:spcPct val="0"/>
              </a:spcAft>
              <a:buSzPct val="115000"/>
              <a:buFont typeface="Wingdings" pitchFamily="2" charset="2"/>
              <a:buNone/>
              <a:defRPr/>
            </a:pPr>
            <a:endParaRPr lang="de-DE" sz="1200">
              <a:solidFill>
                <a:srgbClr val="000000"/>
              </a:solidFill>
            </a:endParaRPr>
          </a:p>
        </p:txBody>
      </p:sp>
      <p:sp>
        <p:nvSpPr>
          <p:cNvPr id="6147" name="Rectangle 2"/>
          <p:cNvSpPr>
            <a:spLocks noGrp="1" noChangeArrowheads="1"/>
          </p:cNvSpPr>
          <p:nvPr>
            <p:ph type="title"/>
          </p:nvPr>
        </p:nvSpPr>
        <p:spPr bwMode="auto">
          <a:xfrm>
            <a:off x="0" y="1"/>
            <a:ext cx="9144000" cy="422672"/>
          </a:xfrm>
          <a:prstGeom prst="rect">
            <a:avLst/>
          </a:prstGeom>
          <a:gradFill rotWithShape="1">
            <a:gsLst>
              <a:gs pos="0">
                <a:srgbClr val="0A133E"/>
              </a:gs>
              <a:gs pos="100000">
                <a:srgbClr val="152A8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9407" tIns="44703" rIns="89407" bIns="44703" numCol="1" anchor="ctr" anchorCtr="0" compatLnSpc="1">
            <a:prstTxWarp prst="textNoShape">
              <a:avLst/>
            </a:prstTxWarp>
          </a:bodyPr>
          <a:lstStyle/>
          <a:p>
            <a:pPr lvl="0"/>
            <a:r>
              <a:rPr lang="en-US" altLang="en-US"/>
              <a:t>Fare clic per modificare lo stile del titolo</a:t>
            </a:r>
          </a:p>
        </p:txBody>
      </p:sp>
      <p:sp>
        <p:nvSpPr>
          <p:cNvPr id="6148" name="Rectangle 3"/>
          <p:cNvSpPr>
            <a:spLocks noGrp="1" noChangeArrowheads="1"/>
          </p:cNvSpPr>
          <p:nvPr>
            <p:ph type="body" idx="1"/>
          </p:nvPr>
        </p:nvSpPr>
        <p:spPr bwMode="auto">
          <a:xfrm>
            <a:off x="492369" y="74295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9407" tIns="44703" rIns="89407" bIns="44703" numCol="1" anchor="t" anchorCtr="0" compatLnSpc="1">
            <a:prstTxWarp prst="textNoShape">
              <a:avLst/>
            </a:prstTxWarp>
          </a:bodyPr>
          <a:lstStyle/>
          <a:p>
            <a:pPr lvl="0"/>
            <a:r>
              <a:rPr lang="en-US" altLang="en-US"/>
              <a:t>Fare clic per modificare gli stili del testo dello schema</a:t>
            </a:r>
          </a:p>
          <a:p>
            <a:pPr lvl="1"/>
            <a:r>
              <a:rPr lang="en-US" altLang="en-US"/>
              <a:t>Secondo livello</a:t>
            </a:r>
          </a:p>
          <a:p>
            <a:pPr lvl="2"/>
            <a:r>
              <a:rPr lang="en-US" altLang="en-US"/>
              <a:t>Terzo livello</a:t>
            </a:r>
          </a:p>
          <a:p>
            <a:pPr lvl="3"/>
            <a:r>
              <a:rPr lang="en-US" altLang="en-US"/>
              <a:t>Quarto livello</a:t>
            </a:r>
          </a:p>
          <a:p>
            <a:pPr lvl="4"/>
            <a:r>
              <a:rPr lang="en-US" altLang="en-US"/>
              <a:t>Quinto livello</a:t>
            </a:r>
          </a:p>
        </p:txBody>
      </p:sp>
      <p:sp>
        <p:nvSpPr>
          <p:cNvPr id="1030" name="Rectangle 6"/>
          <p:cNvSpPr>
            <a:spLocks noGrp="1" noChangeArrowheads="1"/>
          </p:cNvSpPr>
          <p:nvPr>
            <p:ph type="sldNum" sz="quarter" idx="4"/>
          </p:nvPr>
        </p:nvSpPr>
        <p:spPr bwMode="auto">
          <a:xfrm>
            <a:off x="8534400" y="4914900"/>
            <a:ext cx="609600" cy="228600"/>
          </a:xfrm>
          <a:prstGeom prst="rect">
            <a:avLst/>
          </a:prstGeom>
          <a:noFill/>
          <a:ln w="9525">
            <a:noFill/>
            <a:miter lim="800000"/>
            <a:headEnd/>
            <a:tailEnd/>
          </a:ln>
          <a:effectLst/>
        </p:spPr>
        <p:txBody>
          <a:bodyPr vert="horz" wrap="square" lIns="89407" tIns="44703" rIns="89407" bIns="44703" numCol="1" anchor="t" anchorCtr="0" compatLnSpc="1">
            <a:prstTxWarp prst="textNoShape">
              <a:avLst/>
            </a:prstTxWarp>
          </a:bodyPr>
          <a:lstStyle>
            <a:lvl1pPr algn="r">
              <a:spcBef>
                <a:spcPct val="0"/>
              </a:spcBef>
              <a:buSzTx/>
              <a:buFontTx/>
              <a:buNone/>
              <a:defRPr sz="975">
                <a:solidFill>
                  <a:schemeClr val="bg1"/>
                </a:solidFill>
              </a:defRPr>
            </a:lvl1pPr>
          </a:lstStyle>
          <a:p>
            <a:pPr defTabSz="685800" fontAlgn="base">
              <a:spcAft>
                <a:spcPct val="0"/>
              </a:spcAft>
            </a:pPr>
            <a:fld id="{C0DCB863-88A8-5A48-8E74-F80A022057B3}" type="slidenum">
              <a:rPr lang="en-US" altLang="en-US" smtClean="0">
                <a:solidFill>
                  <a:srgbClr val="FFFFFF"/>
                </a:solidFill>
              </a:rPr>
              <a:pPr defTabSz="685800" fontAlgn="base">
                <a:spcAft>
                  <a:spcPct val="0"/>
                </a:spcAft>
              </a:pPr>
              <a:t>‹#›</a:t>
            </a:fld>
            <a:endParaRPr lang="en-US" altLang="en-US" smtClean="0">
              <a:solidFill>
                <a:srgbClr val="FFFFFF"/>
              </a:solidFill>
            </a:endParaRPr>
          </a:p>
        </p:txBody>
      </p:sp>
      <p:sp>
        <p:nvSpPr>
          <p:cNvPr id="1038" name="Text Box 14"/>
          <p:cNvSpPr txBox="1">
            <a:spLocks noChangeArrowheads="1"/>
          </p:cNvSpPr>
          <p:nvPr userDrawn="1"/>
        </p:nvSpPr>
        <p:spPr bwMode="auto">
          <a:xfrm>
            <a:off x="0" y="4939904"/>
            <a:ext cx="1969477" cy="206208"/>
          </a:xfrm>
          <a:prstGeom prst="rect">
            <a:avLst/>
          </a:prstGeom>
          <a:noFill/>
          <a:ln w="9525" algn="ctr">
            <a:noFill/>
            <a:miter lim="800000"/>
            <a:headEnd/>
            <a:tailEnd/>
          </a:ln>
          <a:effectLst/>
        </p:spPr>
        <p:txBody>
          <a:bodyPr lIns="67055" tIns="33527" rIns="67055" bIns="33527">
            <a:spAutoFit/>
          </a:bodyPr>
          <a:lstStyle/>
          <a:p>
            <a:pPr marL="400050" indent="-400050" defTabSz="670322" fontAlgn="base">
              <a:spcBef>
                <a:spcPct val="50000"/>
              </a:spcBef>
              <a:spcAft>
                <a:spcPct val="0"/>
              </a:spcAft>
              <a:buSzPct val="115000"/>
              <a:buFont typeface="Wingdings" pitchFamily="2" charset="2"/>
              <a:buNone/>
              <a:defRPr/>
            </a:pPr>
            <a:r>
              <a:rPr lang="en-US" sz="900">
                <a:solidFill>
                  <a:srgbClr val="FFFFFF"/>
                </a:solidFill>
              </a:rPr>
              <a:t>Hubert Kroha, MPI Munich</a:t>
            </a:r>
            <a:endParaRPr lang="de-DE" sz="900">
              <a:solidFill>
                <a:srgbClr val="FFFFFF"/>
              </a:solidFill>
            </a:endParaRPr>
          </a:p>
        </p:txBody>
      </p:sp>
      <p:sp>
        <p:nvSpPr>
          <p:cNvPr id="1039" name="Text Box 15"/>
          <p:cNvSpPr txBox="1">
            <a:spLocks noChangeArrowheads="1"/>
          </p:cNvSpPr>
          <p:nvPr userDrawn="1"/>
        </p:nvSpPr>
        <p:spPr bwMode="auto">
          <a:xfrm>
            <a:off x="3798277" y="4939904"/>
            <a:ext cx="2180492" cy="206208"/>
          </a:xfrm>
          <a:prstGeom prst="rect">
            <a:avLst/>
          </a:prstGeom>
          <a:noFill/>
          <a:ln w="9525" algn="ctr">
            <a:noFill/>
            <a:miter lim="800000"/>
            <a:headEnd/>
            <a:tailEnd/>
          </a:ln>
          <a:effectLst/>
        </p:spPr>
        <p:txBody>
          <a:bodyPr lIns="67055" tIns="33527" rIns="67055" bIns="33527">
            <a:spAutoFit/>
          </a:bodyPr>
          <a:lstStyle/>
          <a:p>
            <a:pPr marL="400050" indent="-400050" defTabSz="670322" fontAlgn="base">
              <a:spcBef>
                <a:spcPct val="50000"/>
              </a:spcBef>
              <a:spcAft>
                <a:spcPct val="0"/>
              </a:spcAft>
              <a:buSzPct val="115000"/>
              <a:buFont typeface="Wingdings" pitchFamily="2" charset="2"/>
              <a:buNone/>
              <a:defRPr/>
            </a:pPr>
            <a:r>
              <a:rPr lang="en-US" sz="900">
                <a:solidFill>
                  <a:srgbClr val="FFFFFF"/>
                </a:solidFill>
              </a:rPr>
              <a:t>FCC Week 2018  12 April 2018</a:t>
            </a:r>
            <a:endParaRPr lang="de-DE" sz="900">
              <a:solidFill>
                <a:srgbClr val="FFFFFF"/>
              </a:solidFill>
            </a:endParaRPr>
          </a:p>
        </p:txBody>
      </p:sp>
    </p:spTree>
    <p:extLst>
      <p:ext uri="{BB962C8B-B14F-4D97-AF65-F5344CB8AC3E}">
        <p14:creationId xmlns:p14="http://schemas.microsoft.com/office/powerpoint/2010/main" val="124753351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hf hdr="0" ftr="0" dt="0"/>
  <p:txStyles>
    <p:titleStyle>
      <a:lvl1pPr algn="ctr" defTabSz="670322" rtl="0" eaLnBrk="0" fontAlgn="base" hangingPunct="0">
        <a:spcBef>
          <a:spcPct val="0"/>
        </a:spcBef>
        <a:spcAft>
          <a:spcPct val="0"/>
        </a:spcAft>
        <a:defRPr sz="2625">
          <a:solidFill>
            <a:schemeClr val="bg1"/>
          </a:solidFill>
          <a:latin typeface="+mj-lt"/>
          <a:ea typeface="+mj-ea"/>
          <a:cs typeface="+mj-cs"/>
        </a:defRPr>
      </a:lvl1pPr>
      <a:lvl2pPr algn="ctr" defTabSz="670322" rtl="0" eaLnBrk="0" fontAlgn="base" hangingPunct="0">
        <a:spcBef>
          <a:spcPct val="0"/>
        </a:spcBef>
        <a:spcAft>
          <a:spcPct val="0"/>
        </a:spcAft>
        <a:defRPr sz="2625">
          <a:solidFill>
            <a:schemeClr val="bg1"/>
          </a:solidFill>
          <a:latin typeface="Arial" charset="0"/>
        </a:defRPr>
      </a:lvl2pPr>
      <a:lvl3pPr algn="ctr" defTabSz="670322" rtl="0" eaLnBrk="0" fontAlgn="base" hangingPunct="0">
        <a:spcBef>
          <a:spcPct val="0"/>
        </a:spcBef>
        <a:spcAft>
          <a:spcPct val="0"/>
        </a:spcAft>
        <a:defRPr sz="2625">
          <a:solidFill>
            <a:schemeClr val="bg1"/>
          </a:solidFill>
          <a:latin typeface="Arial" charset="0"/>
        </a:defRPr>
      </a:lvl3pPr>
      <a:lvl4pPr algn="ctr" defTabSz="670322" rtl="0" eaLnBrk="0" fontAlgn="base" hangingPunct="0">
        <a:spcBef>
          <a:spcPct val="0"/>
        </a:spcBef>
        <a:spcAft>
          <a:spcPct val="0"/>
        </a:spcAft>
        <a:defRPr sz="2625">
          <a:solidFill>
            <a:schemeClr val="bg1"/>
          </a:solidFill>
          <a:latin typeface="Arial" charset="0"/>
        </a:defRPr>
      </a:lvl4pPr>
      <a:lvl5pPr algn="ctr" defTabSz="670322" rtl="0" eaLnBrk="0" fontAlgn="base" hangingPunct="0">
        <a:spcBef>
          <a:spcPct val="0"/>
        </a:spcBef>
        <a:spcAft>
          <a:spcPct val="0"/>
        </a:spcAft>
        <a:defRPr sz="2625">
          <a:solidFill>
            <a:schemeClr val="bg1"/>
          </a:solidFill>
          <a:latin typeface="Arial" charset="0"/>
        </a:defRPr>
      </a:lvl5pPr>
      <a:lvl6pPr marL="342900" algn="ctr" defTabSz="670322" rtl="0" fontAlgn="base">
        <a:spcBef>
          <a:spcPct val="0"/>
        </a:spcBef>
        <a:spcAft>
          <a:spcPct val="0"/>
        </a:spcAft>
        <a:defRPr sz="2625">
          <a:solidFill>
            <a:schemeClr val="bg1"/>
          </a:solidFill>
          <a:latin typeface="Arial" charset="0"/>
        </a:defRPr>
      </a:lvl6pPr>
      <a:lvl7pPr marL="685800" algn="ctr" defTabSz="670322" rtl="0" fontAlgn="base">
        <a:spcBef>
          <a:spcPct val="0"/>
        </a:spcBef>
        <a:spcAft>
          <a:spcPct val="0"/>
        </a:spcAft>
        <a:defRPr sz="2625">
          <a:solidFill>
            <a:schemeClr val="bg1"/>
          </a:solidFill>
          <a:latin typeface="Arial" charset="0"/>
        </a:defRPr>
      </a:lvl7pPr>
      <a:lvl8pPr marL="1028700" algn="ctr" defTabSz="670322" rtl="0" fontAlgn="base">
        <a:spcBef>
          <a:spcPct val="0"/>
        </a:spcBef>
        <a:spcAft>
          <a:spcPct val="0"/>
        </a:spcAft>
        <a:defRPr sz="2625">
          <a:solidFill>
            <a:schemeClr val="bg1"/>
          </a:solidFill>
          <a:latin typeface="Arial" charset="0"/>
        </a:defRPr>
      </a:lvl8pPr>
      <a:lvl9pPr marL="1371600" algn="ctr" defTabSz="670322" rtl="0" fontAlgn="base">
        <a:spcBef>
          <a:spcPct val="0"/>
        </a:spcBef>
        <a:spcAft>
          <a:spcPct val="0"/>
        </a:spcAft>
        <a:defRPr sz="2625">
          <a:solidFill>
            <a:schemeClr val="bg1"/>
          </a:solidFill>
          <a:latin typeface="Arial" charset="0"/>
        </a:defRPr>
      </a:lvl9pPr>
    </p:titleStyle>
    <p:bodyStyle>
      <a:lvl1pPr marL="251222" indent="-251222" algn="l" defTabSz="670322" rtl="0" eaLnBrk="0" fontAlgn="base" hangingPunct="0">
        <a:spcBef>
          <a:spcPct val="20000"/>
        </a:spcBef>
        <a:spcAft>
          <a:spcPct val="0"/>
        </a:spcAft>
        <a:buChar char="•"/>
        <a:defRPr sz="2100">
          <a:solidFill>
            <a:schemeClr val="tx1"/>
          </a:solidFill>
          <a:latin typeface="+mn-lt"/>
          <a:ea typeface="+mn-ea"/>
          <a:cs typeface="+mn-cs"/>
        </a:defRPr>
      </a:lvl1pPr>
      <a:lvl2pPr marL="545306" indent="-210741" algn="l" defTabSz="670322" rtl="0" eaLnBrk="0" fontAlgn="base" hangingPunct="0">
        <a:spcBef>
          <a:spcPct val="20000"/>
        </a:spcBef>
        <a:spcAft>
          <a:spcPct val="0"/>
        </a:spcAft>
        <a:buChar char="–"/>
        <a:defRPr sz="1800">
          <a:solidFill>
            <a:schemeClr val="tx1"/>
          </a:solidFill>
          <a:latin typeface="+mn-lt"/>
        </a:defRPr>
      </a:lvl2pPr>
      <a:lvl3pPr marL="838200" indent="-167879" algn="l" defTabSz="670322" rtl="0" eaLnBrk="0" fontAlgn="base" hangingPunct="0">
        <a:spcBef>
          <a:spcPct val="20000"/>
        </a:spcBef>
        <a:spcAft>
          <a:spcPct val="0"/>
        </a:spcAft>
        <a:buChar char="•"/>
        <a:defRPr sz="1425">
          <a:solidFill>
            <a:schemeClr val="tx1"/>
          </a:solidFill>
          <a:latin typeface="+mn-lt"/>
        </a:defRPr>
      </a:lvl3pPr>
      <a:lvl4pPr marL="1173956" indent="-169069" algn="l" defTabSz="670322" rtl="0" eaLnBrk="0" fontAlgn="base" hangingPunct="0">
        <a:spcBef>
          <a:spcPct val="20000"/>
        </a:spcBef>
        <a:spcAft>
          <a:spcPct val="0"/>
        </a:spcAft>
        <a:buChar char="–"/>
        <a:defRPr sz="1275">
          <a:solidFill>
            <a:schemeClr val="tx1"/>
          </a:solidFill>
          <a:latin typeface="+mn-lt"/>
        </a:defRPr>
      </a:lvl4pPr>
      <a:lvl5pPr marL="1508522" indent="-166688" algn="l" defTabSz="670322" rtl="0" eaLnBrk="0" fontAlgn="base" hangingPunct="0">
        <a:spcBef>
          <a:spcPct val="20000"/>
        </a:spcBef>
        <a:spcAft>
          <a:spcPct val="0"/>
        </a:spcAft>
        <a:buChar char="»"/>
        <a:defRPr sz="1275">
          <a:solidFill>
            <a:schemeClr val="tx1"/>
          </a:solidFill>
          <a:latin typeface="+mn-lt"/>
        </a:defRPr>
      </a:lvl5pPr>
      <a:lvl6pPr marL="1851422" indent="-166688" algn="l" defTabSz="670322" rtl="0" fontAlgn="base">
        <a:spcBef>
          <a:spcPct val="20000"/>
        </a:spcBef>
        <a:spcAft>
          <a:spcPct val="0"/>
        </a:spcAft>
        <a:buChar char="»"/>
        <a:defRPr sz="1275">
          <a:solidFill>
            <a:schemeClr val="tx1"/>
          </a:solidFill>
          <a:latin typeface="+mn-lt"/>
        </a:defRPr>
      </a:lvl6pPr>
      <a:lvl7pPr marL="2194322" indent="-166688" algn="l" defTabSz="670322" rtl="0" fontAlgn="base">
        <a:spcBef>
          <a:spcPct val="20000"/>
        </a:spcBef>
        <a:spcAft>
          <a:spcPct val="0"/>
        </a:spcAft>
        <a:buChar char="»"/>
        <a:defRPr sz="1275">
          <a:solidFill>
            <a:schemeClr val="tx1"/>
          </a:solidFill>
          <a:latin typeface="+mn-lt"/>
        </a:defRPr>
      </a:lvl7pPr>
      <a:lvl8pPr marL="2537222" indent="-166688" algn="l" defTabSz="670322" rtl="0" fontAlgn="base">
        <a:spcBef>
          <a:spcPct val="20000"/>
        </a:spcBef>
        <a:spcAft>
          <a:spcPct val="0"/>
        </a:spcAft>
        <a:buChar char="»"/>
        <a:defRPr sz="1275">
          <a:solidFill>
            <a:schemeClr val="tx1"/>
          </a:solidFill>
          <a:latin typeface="+mn-lt"/>
        </a:defRPr>
      </a:lvl8pPr>
      <a:lvl9pPr marL="2880122" indent="-166688" algn="l" defTabSz="670322" rtl="0" fontAlgn="base">
        <a:spcBef>
          <a:spcPct val="20000"/>
        </a:spcBef>
        <a:spcAft>
          <a:spcPct val="0"/>
        </a:spcAft>
        <a:buChar char="»"/>
        <a:defRPr sz="1275">
          <a:solidFill>
            <a:schemeClr val="tx1"/>
          </a:solidFill>
          <a:latin typeface="+mn-lt"/>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8" tIns="45664" rIns="91328" bIns="45664" rtlCol="0" anchor="ctr">
            <a:normAutofit/>
          </a:bodyPr>
          <a:lstStyle/>
          <a:p>
            <a:r>
              <a:rPr lang="en-GB" smtClean="0"/>
              <a:t>Click to edit Master title style</a:t>
            </a:r>
            <a:endParaRPr lang="de-DE"/>
          </a:p>
        </p:txBody>
      </p:sp>
      <p:sp>
        <p:nvSpPr>
          <p:cNvPr id="3" name="Text Placeholder 2"/>
          <p:cNvSpPr>
            <a:spLocks noGrp="1"/>
          </p:cNvSpPr>
          <p:nvPr>
            <p:ph type="body" idx="1"/>
          </p:nvPr>
        </p:nvSpPr>
        <p:spPr>
          <a:xfrm>
            <a:off x="457200" y="1200151"/>
            <a:ext cx="8229600" cy="3394472"/>
          </a:xfrm>
          <a:prstGeom prst="rect">
            <a:avLst/>
          </a:prstGeom>
        </p:spPr>
        <p:txBody>
          <a:bodyPr vert="horz" lIns="91328" tIns="45664" rIns="91328" bIns="45664"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2"/>
          </p:nvPr>
        </p:nvSpPr>
        <p:spPr>
          <a:xfrm>
            <a:off x="457200" y="4767264"/>
            <a:ext cx="2133600" cy="273844"/>
          </a:xfrm>
          <a:prstGeom prst="rect">
            <a:avLst/>
          </a:prstGeom>
        </p:spPr>
        <p:txBody>
          <a:bodyPr vert="horz" lIns="91328" tIns="45664" rIns="91328" bIns="45664" rtlCol="0" anchor="ctr"/>
          <a:lstStyle>
            <a:lvl1pPr algn="l">
              <a:defRPr sz="1200">
                <a:solidFill>
                  <a:schemeClr val="tx1">
                    <a:tint val="75000"/>
                  </a:schemeClr>
                </a:solidFill>
              </a:defRPr>
            </a:lvl1pPr>
          </a:lstStyle>
          <a:p>
            <a:fld id="{05D73266-F69F-0F4E-BD34-91B1BC323BDC}" type="datetimeFigureOut">
              <a:rPr lang="en-US" smtClean="0">
                <a:solidFill>
                  <a:prstClr val="black">
                    <a:tint val="75000"/>
                  </a:prstClr>
                </a:solidFill>
                <a:latin typeface="Calibri"/>
              </a:rPr>
              <a:pPr/>
              <a:t>6/7/18</a:t>
            </a:fld>
            <a:endParaRPr lang="de-DE">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8" tIns="45664" rIns="91328" bIns="45664" rtlCol="0" anchor="ctr"/>
          <a:lstStyle>
            <a:lvl1pPr algn="ctr">
              <a:defRPr sz="1200">
                <a:solidFill>
                  <a:schemeClr val="tx1">
                    <a:tint val="75000"/>
                  </a:schemeClr>
                </a:solidFill>
              </a:defRPr>
            </a:lvl1pPr>
          </a:lstStyle>
          <a:p>
            <a:endParaRPr lang="de-D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8" tIns="45664" rIns="91328" bIns="45664" rtlCol="0" anchor="ctr"/>
          <a:lstStyle>
            <a:lvl1pPr algn="r">
              <a:defRPr sz="1200">
                <a:solidFill>
                  <a:schemeClr val="tx1">
                    <a:tint val="75000"/>
                  </a:schemeClr>
                </a:solidFill>
              </a:defRPr>
            </a:lvl1pPr>
          </a:lstStyle>
          <a:p>
            <a:fld id="{38F4CD97-2BBD-BF43-86CF-9E72B567E416}" type="slidenum">
              <a:rPr lang="de-DE" smtClean="0">
                <a:solidFill>
                  <a:prstClr val="black">
                    <a:tint val="75000"/>
                  </a:prstClr>
                </a:solidFill>
                <a:latin typeface="Calibri"/>
              </a:rPr>
              <a:pPr/>
              <a:t>‹#›</a:t>
            </a:fld>
            <a:endParaRPr lang="de-DE">
              <a:solidFill>
                <a:prstClr val="black">
                  <a:tint val="75000"/>
                </a:prstClr>
              </a:solidFill>
              <a:latin typeface="Calibri"/>
            </a:endParaRPr>
          </a:p>
        </p:txBody>
      </p:sp>
    </p:spTree>
    <p:extLst>
      <p:ext uri="{BB962C8B-B14F-4D97-AF65-F5344CB8AC3E}">
        <p14:creationId xmlns:p14="http://schemas.microsoft.com/office/powerpoint/2010/main" val="424246679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653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456530" rtl="0" eaLnBrk="1" latinLnBrk="0" hangingPunct="1">
        <a:spcBef>
          <a:spcPct val="20000"/>
        </a:spcBef>
        <a:buFont typeface="Arial"/>
        <a:buChar char="•"/>
        <a:defRPr sz="3200" kern="1200">
          <a:solidFill>
            <a:schemeClr val="tx1"/>
          </a:solidFill>
          <a:latin typeface="+mn-lt"/>
          <a:ea typeface="+mn-ea"/>
          <a:cs typeface="+mn-cs"/>
        </a:defRPr>
      </a:lvl1pPr>
      <a:lvl2pPr marL="741941" indent="-285358" algn="l" defTabSz="456530" rtl="0" eaLnBrk="1" latinLnBrk="0" hangingPunct="1">
        <a:spcBef>
          <a:spcPct val="20000"/>
        </a:spcBef>
        <a:buFont typeface="Arial"/>
        <a:buChar char="–"/>
        <a:defRPr sz="2800" kern="1200">
          <a:solidFill>
            <a:schemeClr val="tx1"/>
          </a:solidFill>
          <a:latin typeface="+mn-lt"/>
          <a:ea typeface="+mn-ea"/>
          <a:cs typeface="+mn-cs"/>
        </a:defRPr>
      </a:lvl2pPr>
      <a:lvl3pPr marL="1141405" indent="-228264" algn="l" defTabSz="456530" rtl="0" eaLnBrk="1" latinLnBrk="0" hangingPunct="1">
        <a:spcBef>
          <a:spcPct val="20000"/>
        </a:spcBef>
        <a:buFont typeface="Arial"/>
        <a:buChar char="•"/>
        <a:defRPr sz="2400" kern="1200">
          <a:solidFill>
            <a:schemeClr val="tx1"/>
          </a:solidFill>
          <a:latin typeface="+mn-lt"/>
          <a:ea typeface="+mn-ea"/>
          <a:cs typeface="+mn-cs"/>
        </a:defRPr>
      </a:lvl3pPr>
      <a:lvl4pPr marL="1597960" indent="-228264" algn="l" defTabSz="456530" rtl="0" eaLnBrk="1" latinLnBrk="0" hangingPunct="1">
        <a:spcBef>
          <a:spcPct val="20000"/>
        </a:spcBef>
        <a:buFont typeface="Arial"/>
        <a:buChar char="–"/>
        <a:defRPr sz="2000" kern="1200">
          <a:solidFill>
            <a:schemeClr val="tx1"/>
          </a:solidFill>
          <a:latin typeface="+mn-lt"/>
          <a:ea typeface="+mn-ea"/>
          <a:cs typeface="+mn-cs"/>
        </a:defRPr>
      </a:lvl4pPr>
      <a:lvl5pPr marL="2054543" indent="-228264" algn="l" defTabSz="456530" rtl="0" eaLnBrk="1" latinLnBrk="0" hangingPunct="1">
        <a:spcBef>
          <a:spcPct val="20000"/>
        </a:spcBef>
        <a:buFont typeface="Arial"/>
        <a:buChar char="»"/>
        <a:defRPr sz="2000" kern="1200">
          <a:solidFill>
            <a:schemeClr val="tx1"/>
          </a:solidFill>
          <a:latin typeface="+mn-lt"/>
          <a:ea typeface="+mn-ea"/>
          <a:cs typeface="+mn-cs"/>
        </a:defRPr>
      </a:lvl5pPr>
      <a:lvl6pPr marL="2511072" indent="-228264" algn="l" defTabSz="456530" rtl="0" eaLnBrk="1" latinLnBrk="0" hangingPunct="1">
        <a:spcBef>
          <a:spcPct val="20000"/>
        </a:spcBef>
        <a:buFont typeface="Arial"/>
        <a:buChar char="•"/>
        <a:defRPr sz="2000" kern="1200">
          <a:solidFill>
            <a:schemeClr val="tx1"/>
          </a:solidFill>
          <a:latin typeface="+mn-lt"/>
          <a:ea typeface="+mn-ea"/>
          <a:cs typeface="+mn-cs"/>
        </a:defRPr>
      </a:lvl6pPr>
      <a:lvl7pPr marL="2967656" indent="-228264" algn="l" defTabSz="456530" rtl="0" eaLnBrk="1" latinLnBrk="0" hangingPunct="1">
        <a:spcBef>
          <a:spcPct val="20000"/>
        </a:spcBef>
        <a:buFont typeface="Arial"/>
        <a:buChar char="•"/>
        <a:defRPr sz="2000" kern="1200">
          <a:solidFill>
            <a:schemeClr val="tx1"/>
          </a:solidFill>
          <a:latin typeface="+mn-lt"/>
          <a:ea typeface="+mn-ea"/>
          <a:cs typeface="+mn-cs"/>
        </a:defRPr>
      </a:lvl7pPr>
      <a:lvl8pPr marL="3424213" indent="-228264" algn="l" defTabSz="456530" rtl="0" eaLnBrk="1" latinLnBrk="0" hangingPunct="1">
        <a:spcBef>
          <a:spcPct val="20000"/>
        </a:spcBef>
        <a:buFont typeface="Arial"/>
        <a:buChar char="•"/>
        <a:defRPr sz="2000" kern="1200">
          <a:solidFill>
            <a:schemeClr val="tx1"/>
          </a:solidFill>
          <a:latin typeface="+mn-lt"/>
          <a:ea typeface="+mn-ea"/>
          <a:cs typeface="+mn-cs"/>
        </a:defRPr>
      </a:lvl8pPr>
      <a:lvl9pPr marL="3880768" indent="-228264" algn="l" defTabSz="4565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30" rtl="0" eaLnBrk="1" latinLnBrk="0" hangingPunct="1">
        <a:defRPr sz="1800" kern="1200">
          <a:solidFill>
            <a:schemeClr val="tx1"/>
          </a:solidFill>
          <a:latin typeface="+mn-lt"/>
          <a:ea typeface="+mn-ea"/>
          <a:cs typeface="+mn-cs"/>
        </a:defRPr>
      </a:lvl1pPr>
      <a:lvl2pPr marL="456530" algn="l" defTabSz="456530" rtl="0" eaLnBrk="1" latinLnBrk="0" hangingPunct="1">
        <a:defRPr sz="1800" kern="1200">
          <a:solidFill>
            <a:schemeClr val="tx1"/>
          </a:solidFill>
          <a:latin typeface="+mn-lt"/>
          <a:ea typeface="+mn-ea"/>
          <a:cs typeface="+mn-cs"/>
        </a:defRPr>
      </a:lvl2pPr>
      <a:lvl3pPr marL="913140" algn="l" defTabSz="456530" rtl="0" eaLnBrk="1" latinLnBrk="0" hangingPunct="1">
        <a:defRPr sz="1800" kern="1200">
          <a:solidFill>
            <a:schemeClr val="tx1"/>
          </a:solidFill>
          <a:latin typeface="+mn-lt"/>
          <a:ea typeface="+mn-ea"/>
          <a:cs typeface="+mn-cs"/>
        </a:defRPr>
      </a:lvl3pPr>
      <a:lvl4pPr marL="1369696" algn="l" defTabSz="456530" rtl="0" eaLnBrk="1" latinLnBrk="0" hangingPunct="1">
        <a:defRPr sz="1800" kern="1200">
          <a:solidFill>
            <a:schemeClr val="tx1"/>
          </a:solidFill>
          <a:latin typeface="+mn-lt"/>
          <a:ea typeface="+mn-ea"/>
          <a:cs typeface="+mn-cs"/>
        </a:defRPr>
      </a:lvl4pPr>
      <a:lvl5pPr marL="1826279" algn="l" defTabSz="456530" rtl="0" eaLnBrk="1" latinLnBrk="0" hangingPunct="1">
        <a:defRPr sz="1800" kern="1200">
          <a:solidFill>
            <a:schemeClr val="tx1"/>
          </a:solidFill>
          <a:latin typeface="+mn-lt"/>
          <a:ea typeface="+mn-ea"/>
          <a:cs typeface="+mn-cs"/>
        </a:defRPr>
      </a:lvl5pPr>
      <a:lvl6pPr marL="2282808" algn="l" defTabSz="456530" rtl="0" eaLnBrk="1" latinLnBrk="0" hangingPunct="1">
        <a:defRPr sz="1800" kern="1200">
          <a:solidFill>
            <a:schemeClr val="tx1"/>
          </a:solidFill>
          <a:latin typeface="+mn-lt"/>
          <a:ea typeface="+mn-ea"/>
          <a:cs typeface="+mn-cs"/>
        </a:defRPr>
      </a:lvl6pPr>
      <a:lvl7pPr marL="2739338" algn="l" defTabSz="456530" rtl="0" eaLnBrk="1" latinLnBrk="0" hangingPunct="1">
        <a:defRPr sz="1800" kern="1200">
          <a:solidFill>
            <a:schemeClr val="tx1"/>
          </a:solidFill>
          <a:latin typeface="+mn-lt"/>
          <a:ea typeface="+mn-ea"/>
          <a:cs typeface="+mn-cs"/>
        </a:defRPr>
      </a:lvl7pPr>
      <a:lvl8pPr marL="3195920" algn="l" defTabSz="456530" rtl="0" eaLnBrk="1" latinLnBrk="0" hangingPunct="1">
        <a:defRPr sz="1800" kern="1200">
          <a:solidFill>
            <a:schemeClr val="tx1"/>
          </a:solidFill>
          <a:latin typeface="+mn-lt"/>
          <a:ea typeface="+mn-ea"/>
          <a:cs typeface="+mn-cs"/>
        </a:defRPr>
      </a:lvl8pPr>
      <a:lvl9pPr marL="3652490" algn="l" defTabSz="45653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8" tIns="45664" rIns="91328" bIns="45664"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328" tIns="45664" rIns="91328" bIns="45664"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328" tIns="45664" rIns="91328" bIns="45664" rtlCol="0" anchor="ctr"/>
          <a:lstStyle>
            <a:lvl1pPr algn="l">
              <a:defRPr sz="1200">
                <a:solidFill>
                  <a:schemeClr val="tx1">
                    <a:tint val="75000"/>
                  </a:schemeClr>
                </a:solidFill>
              </a:defRPr>
            </a:lvl1pPr>
          </a:lstStyle>
          <a:p>
            <a:fld id="{D210D15C-7CB2-DE4C-B812-C8D7CD2B73C8}" type="datetimeFigureOut">
              <a:rPr lang="en-US" smtClean="0">
                <a:solidFill>
                  <a:prstClr val="black">
                    <a:tint val="75000"/>
                  </a:prstClr>
                </a:solidFill>
                <a:latin typeface="Calibri"/>
              </a:rPr>
              <a:pPr/>
              <a:t>6/7/18</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8" tIns="45664" rIns="91328" bIns="45664" rtlCol="0" anchor="ctr"/>
          <a:lstStyle>
            <a:lvl1pPr algn="ctr">
              <a:defRPr sz="1200">
                <a:solidFill>
                  <a:schemeClr val="tx1">
                    <a:tint val="75000"/>
                  </a:schemeClr>
                </a:solidFill>
              </a:defRPr>
            </a:lvl1pPr>
          </a:lstStyle>
          <a:p>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8" tIns="45664" rIns="91328" bIns="45664" rtlCol="0" anchor="ctr"/>
          <a:lstStyle>
            <a:lvl1pPr algn="r">
              <a:defRPr sz="1200">
                <a:solidFill>
                  <a:schemeClr val="tx1">
                    <a:tint val="75000"/>
                  </a:schemeClr>
                </a:solidFill>
              </a:defRPr>
            </a:lvl1pPr>
          </a:lstStyle>
          <a:p>
            <a:fld id="{92BD3C18-E509-6E45-AAA5-EF10E7E23A79}"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04159629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defTabSz="45653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456530" rtl="0" eaLnBrk="1" latinLnBrk="0" hangingPunct="1">
        <a:spcBef>
          <a:spcPct val="20000"/>
        </a:spcBef>
        <a:buFont typeface="Arial"/>
        <a:buChar char="•"/>
        <a:defRPr sz="3200" kern="1200">
          <a:solidFill>
            <a:schemeClr val="tx1"/>
          </a:solidFill>
          <a:latin typeface="+mn-lt"/>
          <a:ea typeface="+mn-ea"/>
          <a:cs typeface="+mn-cs"/>
        </a:defRPr>
      </a:lvl1pPr>
      <a:lvl2pPr marL="741941" indent="-285358" algn="l" defTabSz="456530" rtl="0" eaLnBrk="1" latinLnBrk="0" hangingPunct="1">
        <a:spcBef>
          <a:spcPct val="20000"/>
        </a:spcBef>
        <a:buFont typeface="Arial"/>
        <a:buChar char="–"/>
        <a:defRPr sz="2800" kern="1200">
          <a:solidFill>
            <a:schemeClr val="tx1"/>
          </a:solidFill>
          <a:latin typeface="+mn-lt"/>
          <a:ea typeface="+mn-ea"/>
          <a:cs typeface="+mn-cs"/>
        </a:defRPr>
      </a:lvl2pPr>
      <a:lvl3pPr marL="1141405" indent="-228264" algn="l" defTabSz="456530" rtl="0" eaLnBrk="1" latinLnBrk="0" hangingPunct="1">
        <a:spcBef>
          <a:spcPct val="20000"/>
        </a:spcBef>
        <a:buFont typeface="Arial"/>
        <a:buChar char="•"/>
        <a:defRPr sz="2400" kern="1200">
          <a:solidFill>
            <a:schemeClr val="tx1"/>
          </a:solidFill>
          <a:latin typeface="+mn-lt"/>
          <a:ea typeface="+mn-ea"/>
          <a:cs typeface="+mn-cs"/>
        </a:defRPr>
      </a:lvl3pPr>
      <a:lvl4pPr marL="1597960" indent="-228264" algn="l" defTabSz="456530" rtl="0" eaLnBrk="1" latinLnBrk="0" hangingPunct="1">
        <a:spcBef>
          <a:spcPct val="20000"/>
        </a:spcBef>
        <a:buFont typeface="Arial"/>
        <a:buChar char="–"/>
        <a:defRPr sz="2000" kern="1200">
          <a:solidFill>
            <a:schemeClr val="tx1"/>
          </a:solidFill>
          <a:latin typeface="+mn-lt"/>
          <a:ea typeface="+mn-ea"/>
          <a:cs typeface="+mn-cs"/>
        </a:defRPr>
      </a:lvl4pPr>
      <a:lvl5pPr marL="2054543" indent="-228264" algn="l" defTabSz="456530" rtl="0" eaLnBrk="1" latinLnBrk="0" hangingPunct="1">
        <a:spcBef>
          <a:spcPct val="20000"/>
        </a:spcBef>
        <a:buFont typeface="Arial"/>
        <a:buChar char="»"/>
        <a:defRPr sz="2000" kern="1200">
          <a:solidFill>
            <a:schemeClr val="tx1"/>
          </a:solidFill>
          <a:latin typeface="+mn-lt"/>
          <a:ea typeface="+mn-ea"/>
          <a:cs typeface="+mn-cs"/>
        </a:defRPr>
      </a:lvl5pPr>
      <a:lvl6pPr marL="2511072" indent="-228264" algn="l" defTabSz="456530" rtl="0" eaLnBrk="1" latinLnBrk="0" hangingPunct="1">
        <a:spcBef>
          <a:spcPct val="20000"/>
        </a:spcBef>
        <a:buFont typeface="Arial"/>
        <a:buChar char="•"/>
        <a:defRPr sz="2000" kern="1200">
          <a:solidFill>
            <a:schemeClr val="tx1"/>
          </a:solidFill>
          <a:latin typeface="+mn-lt"/>
          <a:ea typeface="+mn-ea"/>
          <a:cs typeface="+mn-cs"/>
        </a:defRPr>
      </a:lvl6pPr>
      <a:lvl7pPr marL="2967656" indent="-228264" algn="l" defTabSz="456530" rtl="0" eaLnBrk="1" latinLnBrk="0" hangingPunct="1">
        <a:spcBef>
          <a:spcPct val="20000"/>
        </a:spcBef>
        <a:buFont typeface="Arial"/>
        <a:buChar char="•"/>
        <a:defRPr sz="2000" kern="1200">
          <a:solidFill>
            <a:schemeClr val="tx1"/>
          </a:solidFill>
          <a:latin typeface="+mn-lt"/>
          <a:ea typeface="+mn-ea"/>
          <a:cs typeface="+mn-cs"/>
        </a:defRPr>
      </a:lvl7pPr>
      <a:lvl8pPr marL="3424213" indent="-228264" algn="l" defTabSz="456530" rtl="0" eaLnBrk="1" latinLnBrk="0" hangingPunct="1">
        <a:spcBef>
          <a:spcPct val="20000"/>
        </a:spcBef>
        <a:buFont typeface="Arial"/>
        <a:buChar char="•"/>
        <a:defRPr sz="2000" kern="1200">
          <a:solidFill>
            <a:schemeClr val="tx1"/>
          </a:solidFill>
          <a:latin typeface="+mn-lt"/>
          <a:ea typeface="+mn-ea"/>
          <a:cs typeface="+mn-cs"/>
        </a:defRPr>
      </a:lvl8pPr>
      <a:lvl9pPr marL="3880768" indent="-228264" algn="l" defTabSz="4565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30" rtl="0" eaLnBrk="1" latinLnBrk="0" hangingPunct="1">
        <a:defRPr sz="1800" kern="1200">
          <a:solidFill>
            <a:schemeClr val="tx1"/>
          </a:solidFill>
          <a:latin typeface="+mn-lt"/>
          <a:ea typeface="+mn-ea"/>
          <a:cs typeface="+mn-cs"/>
        </a:defRPr>
      </a:lvl1pPr>
      <a:lvl2pPr marL="456530" algn="l" defTabSz="456530" rtl="0" eaLnBrk="1" latinLnBrk="0" hangingPunct="1">
        <a:defRPr sz="1800" kern="1200">
          <a:solidFill>
            <a:schemeClr val="tx1"/>
          </a:solidFill>
          <a:latin typeface="+mn-lt"/>
          <a:ea typeface="+mn-ea"/>
          <a:cs typeface="+mn-cs"/>
        </a:defRPr>
      </a:lvl2pPr>
      <a:lvl3pPr marL="913140" algn="l" defTabSz="456530" rtl="0" eaLnBrk="1" latinLnBrk="0" hangingPunct="1">
        <a:defRPr sz="1800" kern="1200">
          <a:solidFill>
            <a:schemeClr val="tx1"/>
          </a:solidFill>
          <a:latin typeface="+mn-lt"/>
          <a:ea typeface="+mn-ea"/>
          <a:cs typeface="+mn-cs"/>
        </a:defRPr>
      </a:lvl3pPr>
      <a:lvl4pPr marL="1369696" algn="l" defTabSz="456530" rtl="0" eaLnBrk="1" latinLnBrk="0" hangingPunct="1">
        <a:defRPr sz="1800" kern="1200">
          <a:solidFill>
            <a:schemeClr val="tx1"/>
          </a:solidFill>
          <a:latin typeface="+mn-lt"/>
          <a:ea typeface="+mn-ea"/>
          <a:cs typeface="+mn-cs"/>
        </a:defRPr>
      </a:lvl4pPr>
      <a:lvl5pPr marL="1826279" algn="l" defTabSz="456530" rtl="0" eaLnBrk="1" latinLnBrk="0" hangingPunct="1">
        <a:defRPr sz="1800" kern="1200">
          <a:solidFill>
            <a:schemeClr val="tx1"/>
          </a:solidFill>
          <a:latin typeface="+mn-lt"/>
          <a:ea typeface="+mn-ea"/>
          <a:cs typeface="+mn-cs"/>
        </a:defRPr>
      </a:lvl5pPr>
      <a:lvl6pPr marL="2282808" algn="l" defTabSz="456530" rtl="0" eaLnBrk="1" latinLnBrk="0" hangingPunct="1">
        <a:defRPr sz="1800" kern="1200">
          <a:solidFill>
            <a:schemeClr val="tx1"/>
          </a:solidFill>
          <a:latin typeface="+mn-lt"/>
          <a:ea typeface="+mn-ea"/>
          <a:cs typeface="+mn-cs"/>
        </a:defRPr>
      </a:lvl6pPr>
      <a:lvl7pPr marL="2739338" algn="l" defTabSz="456530" rtl="0" eaLnBrk="1" latinLnBrk="0" hangingPunct="1">
        <a:defRPr sz="1800" kern="1200">
          <a:solidFill>
            <a:schemeClr val="tx1"/>
          </a:solidFill>
          <a:latin typeface="+mn-lt"/>
          <a:ea typeface="+mn-ea"/>
          <a:cs typeface="+mn-cs"/>
        </a:defRPr>
      </a:lvl7pPr>
      <a:lvl8pPr marL="3195920" algn="l" defTabSz="456530" rtl="0" eaLnBrk="1" latinLnBrk="0" hangingPunct="1">
        <a:defRPr sz="1800" kern="1200">
          <a:solidFill>
            <a:schemeClr val="tx1"/>
          </a:solidFill>
          <a:latin typeface="+mn-lt"/>
          <a:ea typeface="+mn-ea"/>
          <a:cs typeface="+mn-cs"/>
        </a:defRPr>
      </a:lvl8pPr>
      <a:lvl9pPr marL="3652490" algn="l" defTabSz="4565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787110" y="4618795"/>
            <a:ext cx="7375400" cy="545305"/>
          </a:xfrm>
          <a:prstGeom prst="rect">
            <a:avLst/>
          </a:prstGeom>
        </p:spPr>
      </p:pic>
      <p:sp>
        <p:nvSpPr>
          <p:cNvPr id="9" name="Espace réservé du titre 8"/>
          <p:cNvSpPr>
            <a:spLocks noGrp="1"/>
          </p:cNvSpPr>
          <p:nvPr>
            <p:ph type="title"/>
          </p:nvPr>
        </p:nvSpPr>
        <p:spPr>
          <a:xfrm>
            <a:off x="920824" y="205979"/>
            <a:ext cx="7467600" cy="857250"/>
          </a:xfrm>
          <a:prstGeom prst="rect">
            <a:avLst/>
          </a:prstGeom>
        </p:spPr>
        <p:txBody>
          <a:bodyPr vert="horz" lIns="34289" tIns="34289" rIns="34289" bIns="34289" anchor="ctr">
            <a:normAutofit/>
          </a:bodyPr>
          <a:lstStyle/>
          <a:p>
            <a:r>
              <a:rPr kumimoji="0" lang="fr-CH" smtClean="0"/>
              <a:t>Cliquez et modifiez le titre</a:t>
            </a:r>
            <a:endParaRPr kumimoji="0" lang="en-US"/>
          </a:p>
        </p:txBody>
      </p:sp>
      <p:sp>
        <p:nvSpPr>
          <p:cNvPr id="30" name="Espace réservé du texte 29"/>
          <p:cNvSpPr>
            <a:spLocks noGrp="1"/>
          </p:cNvSpPr>
          <p:nvPr>
            <p:ph type="body" idx="1"/>
          </p:nvPr>
        </p:nvSpPr>
        <p:spPr>
          <a:xfrm>
            <a:off x="880392" y="1198897"/>
            <a:ext cx="7467600" cy="3394472"/>
          </a:xfrm>
          <a:prstGeom prst="rect">
            <a:avLst/>
          </a:prstGeom>
        </p:spPr>
        <p:txBody>
          <a:bodyPr vert="horz" lIns="68499" tIns="34289" rIns="68499" bIns="34289">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6" name="Slide Number Placeholder 5"/>
          <p:cNvSpPr>
            <a:spLocks noGrp="1"/>
          </p:cNvSpPr>
          <p:nvPr>
            <p:ph type="sldNum" sz="quarter" idx="4"/>
          </p:nvPr>
        </p:nvSpPr>
        <p:spPr>
          <a:xfrm>
            <a:off x="8172402" y="4767618"/>
            <a:ext cx="792088" cy="273844"/>
          </a:xfrm>
          <a:prstGeom prst="rect">
            <a:avLst/>
          </a:prstGeom>
        </p:spPr>
        <p:txBody>
          <a:bodyPr lIns="68499" tIns="34289" rIns="68499" bIns="34289"/>
          <a:lstStyle>
            <a:lvl1pPr>
              <a:defRPr sz="1100">
                <a:solidFill>
                  <a:schemeClr val="bg1"/>
                </a:solidFill>
              </a:defRPr>
            </a:lvl1pPr>
          </a:lstStyle>
          <a:p>
            <a:pPr defTabSz="684882"/>
            <a:fld id="{6501926D-BD55-4F99-B46D-3C231A52E354}" type="slidenum">
              <a:rPr lang="en-GB" smtClean="0">
                <a:solidFill>
                  <a:srgbClr val="FFFFFF"/>
                </a:solidFill>
                <a:latin typeface="Arial"/>
              </a:rPr>
              <a:pPr defTabSz="684882"/>
              <a:t>‹#›</a:t>
            </a:fld>
            <a:endParaRPr lang="en-GB" dirty="0">
              <a:solidFill>
                <a:srgbClr val="FFFFFF"/>
              </a:solidFill>
              <a:latin typeface="Arial"/>
            </a:endParaRPr>
          </a:p>
        </p:txBody>
      </p:sp>
      <p:sp>
        <p:nvSpPr>
          <p:cNvPr id="8" name="Footer Placeholder 4"/>
          <p:cNvSpPr>
            <a:spLocks noGrp="1"/>
          </p:cNvSpPr>
          <p:nvPr>
            <p:ph type="ftr" sz="quarter" idx="3"/>
          </p:nvPr>
        </p:nvSpPr>
        <p:spPr>
          <a:xfrm>
            <a:off x="3995936" y="4753914"/>
            <a:ext cx="3888432" cy="273844"/>
          </a:xfrm>
          <a:prstGeom prst="rect">
            <a:avLst/>
          </a:prstGeom>
        </p:spPr>
        <p:txBody>
          <a:bodyPr lIns="68499" tIns="34289" rIns="68499" bIns="34289"/>
          <a:lstStyle>
            <a:lvl1pPr>
              <a:defRPr>
                <a:solidFill>
                  <a:schemeClr val="bg1"/>
                </a:solidFill>
              </a:defRPr>
            </a:lvl1pPr>
          </a:lstStyle>
          <a:p>
            <a:pPr defTabSz="684882"/>
            <a:endParaRPr lang="en-GB" sz="1400" dirty="0">
              <a:solidFill>
                <a:srgbClr val="FFFFFF"/>
              </a:solidFill>
              <a:latin typeface="Arial"/>
            </a:endParaRPr>
          </a:p>
        </p:txBody>
      </p:sp>
      <p:pic>
        <p:nvPicPr>
          <p:cNvPr id="7"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93" y="4618795"/>
            <a:ext cx="7375400" cy="545305"/>
          </a:xfrm>
          <a:prstGeom prst="rect">
            <a:avLst/>
          </a:prstGeom>
        </p:spPr>
      </p:pic>
      <p:sp>
        <p:nvSpPr>
          <p:cNvPr id="10" name="Slide Number Placeholder 2"/>
          <p:cNvSpPr txBox="1">
            <a:spLocks/>
          </p:cNvSpPr>
          <p:nvPr userDrawn="1"/>
        </p:nvSpPr>
        <p:spPr>
          <a:xfrm>
            <a:off x="6553200" y="4767264"/>
            <a:ext cx="2133600" cy="273844"/>
          </a:xfrm>
          <a:prstGeom prst="rect">
            <a:avLst/>
          </a:prstGeom>
        </p:spPr>
        <p:txBody>
          <a:bodyPr vert="horz" lIns="68499" tIns="34289" rIns="68499" bIns="34289"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28D0A3-5C9A-4901-9C42-FBE507C34AF3}" type="slidenum">
              <a:rPr lang="en-GB" sz="900" smtClean="0">
                <a:solidFill>
                  <a:srgbClr val="FFFFFF"/>
                </a:solidFill>
                <a:latin typeface="Arial"/>
              </a:rPr>
              <a:pPr/>
              <a:t>‹#›</a:t>
            </a:fld>
            <a:endParaRPr lang="en-GB" sz="900" dirty="0">
              <a:solidFill>
                <a:srgbClr val="FFFFFF"/>
              </a:solidFill>
              <a:latin typeface="Arial"/>
            </a:endParaRPr>
          </a:p>
        </p:txBody>
      </p:sp>
      <p:sp>
        <p:nvSpPr>
          <p:cNvPr id="11" name="TextBox 10"/>
          <p:cNvSpPr txBox="1"/>
          <p:nvPr userDrawn="1"/>
        </p:nvSpPr>
        <p:spPr>
          <a:xfrm>
            <a:off x="521598" y="4683086"/>
            <a:ext cx="4648247" cy="450120"/>
          </a:xfrm>
          <a:prstGeom prst="rect">
            <a:avLst/>
          </a:prstGeom>
          <a:noFill/>
        </p:spPr>
        <p:txBody>
          <a:bodyPr wrap="square" lIns="68499" tIns="34289" rIns="68499" bIns="34289" rtlCol="0">
            <a:spAutoFit/>
          </a:bodyPr>
          <a:lstStyle/>
          <a:p>
            <a:pPr defTabSz="684882"/>
            <a:r>
              <a:rPr lang="en-GB" sz="800" b="1" dirty="0" smtClean="0">
                <a:solidFill>
                  <a:srgbClr val="FFFFFF"/>
                </a:solidFill>
                <a:latin typeface="Arial"/>
              </a:rPr>
              <a:t>FCC Study Status and Plans </a:t>
            </a:r>
            <a:br>
              <a:rPr lang="en-GB" sz="800" b="1" dirty="0" smtClean="0">
                <a:solidFill>
                  <a:srgbClr val="FFFFFF"/>
                </a:solidFill>
                <a:latin typeface="Arial"/>
              </a:rPr>
            </a:br>
            <a:r>
              <a:rPr lang="en-US" sz="800" dirty="0" smtClean="0">
                <a:solidFill>
                  <a:srgbClr val="FFFFFF"/>
                </a:solidFill>
                <a:latin typeface="Arial"/>
              </a:rPr>
              <a:t>Michael Benedikt</a:t>
            </a:r>
          </a:p>
          <a:p>
            <a:pPr defTabSz="684882">
              <a:defRPr/>
            </a:pPr>
            <a:r>
              <a:rPr lang="en-GB" sz="800" dirty="0" smtClean="0">
                <a:solidFill>
                  <a:srgbClr val="FFFFFF"/>
                </a:solidFill>
                <a:latin typeface="Arial"/>
              </a:rPr>
              <a:t>3</a:t>
            </a:r>
            <a:r>
              <a:rPr lang="en-GB" sz="800" baseline="30000" dirty="0" smtClean="0">
                <a:solidFill>
                  <a:srgbClr val="FFFFFF"/>
                </a:solidFill>
                <a:latin typeface="Arial"/>
              </a:rPr>
              <a:t>rd</a:t>
            </a:r>
            <a:r>
              <a:rPr lang="en-GB" sz="800" dirty="0" smtClean="0">
                <a:solidFill>
                  <a:srgbClr val="FFFFFF"/>
                </a:solidFill>
                <a:latin typeface="Arial"/>
              </a:rPr>
              <a:t> FCC Week, Berlin, 29 May 2017</a:t>
            </a:r>
          </a:p>
        </p:txBody>
      </p:sp>
    </p:spTree>
    <p:extLst>
      <p:ext uri="{BB962C8B-B14F-4D97-AF65-F5344CB8AC3E}">
        <p14:creationId xmlns:p14="http://schemas.microsoft.com/office/powerpoint/2010/main" val="246859497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2700" kern="1200">
          <a:solidFill>
            <a:schemeClr val="tx1"/>
          </a:solidFill>
          <a:latin typeface="+mj-lt"/>
          <a:ea typeface="+mj-ea"/>
          <a:cs typeface="+mj-cs"/>
        </a:defRPr>
      </a:lvl1pPr>
    </p:titleStyle>
    <p:bodyStyle>
      <a:lvl1pPr marL="369846" indent="-342416" algn="l" rtl="0" eaLnBrk="1" latinLnBrk="0" hangingPunct="1">
        <a:spcBef>
          <a:spcPct val="20000"/>
        </a:spcBef>
        <a:buClr>
          <a:schemeClr val="accent1"/>
        </a:buClr>
        <a:buSzPct val="80000"/>
        <a:buFont typeface="Arial"/>
        <a:buChar char="•"/>
        <a:defRPr kumimoji="0" sz="1800" kern="1200">
          <a:solidFill>
            <a:schemeClr val="tx1"/>
          </a:solidFill>
          <a:latin typeface="+mn-lt"/>
          <a:ea typeface="+mn-ea"/>
          <a:cs typeface="+mn-cs"/>
        </a:defRPr>
      </a:lvl1pPr>
      <a:lvl2pPr marL="678024" indent="-342416" algn="l" rtl="0" eaLnBrk="1" latinLnBrk="0" hangingPunct="1">
        <a:spcBef>
          <a:spcPct val="20000"/>
        </a:spcBef>
        <a:buClr>
          <a:schemeClr val="accent1"/>
        </a:buClr>
        <a:buSzPct val="90000"/>
        <a:buFont typeface="Arial"/>
        <a:buChar char="•"/>
        <a:defRPr kumimoji="0" sz="1500" kern="1200">
          <a:solidFill>
            <a:schemeClr val="tx1"/>
          </a:solidFill>
          <a:latin typeface="+mn-lt"/>
          <a:ea typeface="+mn-ea"/>
          <a:cs typeface="+mn-cs"/>
        </a:defRPr>
      </a:lvl2pPr>
      <a:lvl3pPr marL="818399" indent="-256850" algn="l" rtl="0" eaLnBrk="1" latinLnBrk="0" hangingPunct="1">
        <a:spcBef>
          <a:spcPct val="20000"/>
        </a:spcBef>
        <a:buClr>
          <a:schemeClr val="accent2"/>
        </a:buClr>
        <a:buSzPct val="85000"/>
        <a:buFont typeface="Arial"/>
        <a:buChar char="•"/>
        <a:defRPr kumimoji="0" sz="1400" kern="1200">
          <a:solidFill>
            <a:schemeClr val="tx1"/>
          </a:solidFill>
          <a:latin typeface="+mn-lt"/>
          <a:ea typeface="+mn-ea"/>
          <a:cs typeface="+mn-cs"/>
        </a:defRPr>
      </a:lvl3pPr>
      <a:lvl4pPr marL="1037583" indent="-256850" algn="l" rtl="0" eaLnBrk="1" latinLnBrk="0" hangingPunct="1">
        <a:spcBef>
          <a:spcPct val="20000"/>
        </a:spcBef>
        <a:buClr>
          <a:schemeClr val="accent3"/>
        </a:buClr>
        <a:buSzPct val="90000"/>
        <a:buFont typeface="Arial"/>
        <a:buChar char="•"/>
        <a:defRPr kumimoji="0" sz="1200" kern="1200">
          <a:solidFill>
            <a:schemeClr val="tx1"/>
          </a:solidFill>
          <a:latin typeface="+mn-lt"/>
          <a:ea typeface="+mn-ea"/>
          <a:cs typeface="+mn-cs"/>
        </a:defRPr>
      </a:lvl4pPr>
      <a:lvl5pPr marL="1236195" indent="-256850" algn="l" rtl="0" eaLnBrk="1" latinLnBrk="0" hangingPunct="1">
        <a:spcBef>
          <a:spcPct val="20000"/>
        </a:spcBef>
        <a:buClr>
          <a:schemeClr val="accent4"/>
        </a:buClr>
        <a:buSzPct val="100000"/>
        <a:buFont typeface="Arial"/>
        <a:buChar char="•"/>
        <a:defRPr kumimoji="0" sz="1200" kern="1200">
          <a:solidFill>
            <a:schemeClr val="tx1"/>
          </a:solidFill>
          <a:latin typeface="+mn-lt"/>
          <a:ea typeface="+mn-ea"/>
          <a:cs typeface="+mn-cs"/>
        </a:defRPr>
      </a:lvl5pPr>
      <a:lvl6pPr marL="1273877" indent="-136997" algn="l" rtl="0" eaLnBrk="1" latinLnBrk="0" hangingPunct="1">
        <a:spcBef>
          <a:spcPct val="20000"/>
        </a:spcBef>
        <a:buClr>
          <a:schemeClr val="accent5"/>
        </a:buClr>
        <a:buFont typeface="Arial"/>
        <a:buChar char="-"/>
        <a:defRPr kumimoji="0" sz="1500" kern="1200" baseline="0">
          <a:solidFill>
            <a:schemeClr val="tx1"/>
          </a:solidFill>
          <a:latin typeface="+mn-lt"/>
          <a:ea typeface="+mn-ea"/>
          <a:cs typeface="+mn-cs"/>
        </a:defRPr>
      </a:lvl6pPr>
      <a:lvl7pPr marL="1438236" indent="-136997" algn="l" rtl="0" eaLnBrk="1" latinLnBrk="0" hangingPunct="1">
        <a:spcBef>
          <a:spcPct val="20000"/>
        </a:spcBef>
        <a:buClr>
          <a:schemeClr val="accent6"/>
        </a:buClr>
        <a:buSzPct val="100000"/>
        <a:buFont typeface="Arial"/>
        <a:buChar char="•"/>
        <a:defRPr kumimoji="0" sz="1400" kern="1200" baseline="0">
          <a:solidFill>
            <a:schemeClr val="tx1"/>
          </a:solidFill>
          <a:latin typeface="+mn-lt"/>
          <a:ea typeface="+mn-ea"/>
          <a:cs typeface="+mn-cs"/>
        </a:defRPr>
      </a:lvl7pPr>
      <a:lvl8pPr marL="1602612" indent="-136997"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8pPr>
      <a:lvl9pPr marL="1746441" indent="-136997"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416" algn="l" rtl="0" eaLnBrk="1" latinLnBrk="0" hangingPunct="1">
        <a:defRPr kumimoji="0" kern="1200">
          <a:solidFill>
            <a:schemeClr val="tx1"/>
          </a:solidFill>
          <a:latin typeface="+mn-lt"/>
          <a:ea typeface="+mn-ea"/>
          <a:cs typeface="+mn-cs"/>
        </a:defRPr>
      </a:lvl2pPr>
      <a:lvl3pPr marL="684882" algn="l" rtl="0" eaLnBrk="1" latinLnBrk="0" hangingPunct="1">
        <a:defRPr kumimoji="0" kern="1200">
          <a:solidFill>
            <a:schemeClr val="tx1"/>
          </a:solidFill>
          <a:latin typeface="+mn-lt"/>
          <a:ea typeface="+mn-ea"/>
          <a:cs typeface="+mn-cs"/>
        </a:defRPr>
      </a:lvl3pPr>
      <a:lvl4pPr marL="1027323" algn="l" rtl="0" eaLnBrk="1" latinLnBrk="0" hangingPunct="1">
        <a:defRPr kumimoji="0" kern="1200">
          <a:solidFill>
            <a:schemeClr val="tx1"/>
          </a:solidFill>
          <a:latin typeface="+mn-lt"/>
          <a:ea typeface="+mn-ea"/>
          <a:cs typeface="+mn-cs"/>
        </a:defRPr>
      </a:lvl4pPr>
      <a:lvl5pPr marL="1369764" algn="l" rtl="0" eaLnBrk="1" latinLnBrk="0" hangingPunct="1">
        <a:defRPr kumimoji="0" kern="1200">
          <a:solidFill>
            <a:schemeClr val="tx1"/>
          </a:solidFill>
          <a:latin typeface="+mn-lt"/>
          <a:ea typeface="+mn-ea"/>
          <a:cs typeface="+mn-cs"/>
        </a:defRPr>
      </a:lvl5pPr>
      <a:lvl6pPr marL="1712231" algn="l" rtl="0" eaLnBrk="1" latinLnBrk="0" hangingPunct="1">
        <a:defRPr kumimoji="0" kern="1200">
          <a:solidFill>
            <a:schemeClr val="tx1"/>
          </a:solidFill>
          <a:latin typeface="+mn-lt"/>
          <a:ea typeface="+mn-ea"/>
          <a:cs typeface="+mn-cs"/>
        </a:defRPr>
      </a:lvl6pPr>
      <a:lvl7pPr marL="2054645" algn="l" rtl="0" eaLnBrk="1" latinLnBrk="0" hangingPunct="1">
        <a:defRPr kumimoji="0" kern="1200">
          <a:solidFill>
            <a:schemeClr val="tx1"/>
          </a:solidFill>
          <a:latin typeface="+mn-lt"/>
          <a:ea typeface="+mn-ea"/>
          <a:cs typeface="+mn-cs"/>
        </a:defRPr>
      </a:lvl7pPr>
      <a:lvl8pPr marL="2397060" algn="l" rtl="0" eaLnBrk="1" latinLnBrk="0" hangingPunct="1">
        <a:defRPr kumimoji="0" kern="1200">
          <a:solidFill>
            <a:schemeClr val="tx1"/>
          </a:solidFill>
          <a:latin typeface="+mn-lt"/>
          <a:ea typeface="+mn-ea"/>
          <a:cs typeface="+mn-cs"/>
        </a:defRPr>
      </a:lvl8pPr>
      <a:lvl9pPr marL="273947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787110" y="4618784"/>
            <a:ext cx="7375400" cy="545305"/>
          </a:xfrm>
          <a:prstGeom prst="rect">
            <a:avLst/>
          </a:prstGeom>
        </p:spPr>
      </p:pic>
      <p:sp>
        <p:nvSpPr>
          <p:cNvPr id="9" name="Espace réservé du titre 8"/>
          <p:cNvSpPr>
            <a:spLocks noGrp="1"/>
          </p:cNvSpPr>
          <p:nvPr>
            <p:ph type="title"/>
          </p:nvPr>
        </p:nvSpPr>
        <p:spPr>
          <a:xfrm>
            <a:off x="920824" y="205979"/>
            <a:ext cx="7467600" cy="857250"/>
          </a:xfrm>
          <a:prstGeom prst="rect">
            <a:avLst/>
          </a:prstGeom>
        </p:spPr>
        <p:txBody>
          <a:bodyPr vert="horz" lIns="34289" tIns="34289" rIns="34289" bIns="34289" anchor="ctr">
            <a:normAutofit/>
          </a:bodyPr>
          <a:lstStyle/>
          <a:p>
            <a:r>
              <a:rPr kumimoji="0" lang="fr-CH" smtClean="0"/>
              <a:t>Cliquez et modifiez le titre</a:t>
            </a:r>
            <a:endParaRPr kumimoji="0" lang="en-US"/>
          </a:p>
        </p:txBody>
      </p:sp>
      <p:sp>
        <p:nvSpPr>
          <p:cNvPr id="30" name="Espace réservé du texte 29"/>
          <p:cNvSpPr>
            <a:spLocks noGrp="1"/>
          </p:cNvSpPr>
          <p:nvPr>
            <p:ph type="body" idx="1"/>
          </p:nvPr>
        </p:nvSpPr>
        <p:spPr>
          <a:xfrm>
            <a:off x="880392" y="1198897"/>
            <a:ext cx="7467600" cy="3394472"/>
          </a:xfrm>
          <a:prstGeom prst="rect">
            <a:avLst/>
          </a:prstGeom>
        </p:spPr>
        <p:txBody>
          <a:bodyPr vert="horz" lIns="68516" tIns="34289" rIns="68516" bIns="34289">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6" name="Slide Number Placeholder 5"/>
          <p:cNvSpPr>
            <a:spLocks noGrp="1"/>
          </p:cNvSpPr>
          <p:nvPr>
            <p:ph type="sldNum" sz="quarter" idx="4"/>
          </p:nvPr>
        </p:nvSpPr>
        <p:spPr>
          <a:xfrm>
            <a:off x="8172402" y="4767618"/>
            <a:ext cx="792088" cy="273844"/>
          </a:xfrm>
          <a:prstGeom prst="rect">
            <a:avLst/>
          </a:prstGeom>
        </p:spPr>
        <p:txBody>
          <a:bodyPr lIns="68516" tIns="34289" rIns="68516" bIns="34289"/>
          <a:lstStyle>
            <a:lvl1pPr>
              <a:defRPr sz="1100">
                <a:solidFill>
                  <a:schemeClr val="bg1"/>
                </a:solidFill>
              </a:defRPr>
            </a:lvl1pPr>
          </a:lstStyle>
          <a:p>
            <a:pPr defTabSz="685069"/>
            <a:fld id="{6501926D-BD55-4F99-B46D-3C231A52E354}" type="slidenum">
              <a:rPr lang="en-GB" smtClean="0">
                <a:solidFill>
                  <a:srgbClr val="FFFFFF"/>
                </a:solidFill>
                <a:latin typeface="Arial"/>
              </a:rPr>
              <a:pPr defTabSz="685069"/>
              <a:t>‹#›</a:t>
            </a:fld>
            <a:endParaRPr lang="en-GB" dirty="0">
              <a:solidFill>
                <a:srgbClr val="FFFFFF"/>
              </a:solidFill>
              <a:latin typeface="Arial"/>
            </a:endParaRPr>
          </a:p>
        </p:txBody>
      </p:sp>
      <p:sp>
        <p:nvSpPr>
          <p:cNvPr id="8" name="Footer Placeholder 4"/>
          <p:cNvSpPr>
            <a:spLocks noGrp="1"/>
          </p:cNvSpPr>
          <p:nvPr>
            <p:ph type="ftr" sz="quarter" idx="3"/>
          </p:nvPr>
        </p:nvSpPr>
        <p:spPr>
          <a:xfrm>
            <a:off x="3995936" y="4753914"/>
            <a:ext cx="3888432" cy="273844"/>
          </a:xfrm>
          <a:prstGeom prst="rect">
            <a:avLst/>
          </a:prstGeom>
        </p:spPr>
        <p:txBody>
          <a:bodyPr lIns="68516" tIns="34289" rIns="68516" bIns="34289"/>
          <a:lstStyle>
            <a:lvl1pPr>
              <a:defRPr>
                <a:solidFill>
                  <a:schemeClr val="bg1"/>
                </a:solidFill>
              </a:defRPr>
            </a:lvl1pPr>
          </a:lstStyle>
          <a:p>
            <a:pPr defTabSz="685069"/>
            <a:endParaRPr lang="en-GB" sz="1400" dirty="0">
              <a:solidFill>
                <a:srgbClr val="FFFFFF"/>
              </a:solidFill>
              <a:latin typeface="Arial"/>
            </a:endParaRPr>
          </a:p>
        </p:txBody>
      </p:sp>
      <p:pic>
        <p:nvPicPr>
          <p:cNvPr id="7"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93" y="4618784"/>
            <a:ext cx="7375400" cy="545305"/>
          </a:xfrm>
          <a:prstGeom prst="rect">
            <a:avLst/>
          </a:prstGeom>
        </p:spPr>
      </p:pic>
      <p:sp>
        <p:nvSpPr>
          <p:cNvPr id="10" name="Slide Number Placeholder 2"/>
          <p:cNvSpPr txBox="1">
            <a:spLocks/>
          </p:cNvSpPr>
          <p:nvPr userDrawn="1"/>
        </p:nvSpPr>
        <p:spPr>
          <a:xfrm>
            <a:off x="6553200" y="4767264"/>
            <a:ext cx="2133600" cy="273844"/>
          </a:xfrm>
          <a:prstGeom prst="rect">
            <a:avLst/>
          </a:prstGeom>
        </p:spPr>
        <p:txBody>
          <a:bodyPr vert="horz" lIns="68516" tIns="34289" rIns="68516" bIns="34289"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28D0A3-5C9A-4901-9C42-FBE507C34AF3}" type="slidenum">
              <a:rPr lang="en-GB" sz="900" smtClean="0">
                <a:solidFill>
                  <a:srgbClr val="FFFFFF"/>
                </a:solidFill>
                <a:latin typeface="Arial"/>
              </a:rPr>
              <a:pPr/>
              <a:t>‹#›</a:t>
            </a:fld>
            <a:endParaRPr lang="en-GB" sz="900" dirty="0">
              <a:solidFill>
                <a:srgbClr val="FFFFFF"/>
              </a:solidFill>
              <a:latin typeface="Arial"/>
            </a:endParaRPr>
          </a:p>
        </p:txBody>
      </p:sp>
      <p:sp>
        <p:nvSpPr>
          <p:cNvPr id="11" name="TextBox 10"/>
          <p:cNvSpPr txBox="1"/>
          <p:nvPr userDrawn="1"/>
        </p:nvSpPr>
        <p:spPr>
          <a:xfrm>
            <a:off x="521598" y="4683086"/>
            <a:ext cx="4648247" cy="450120"/>
          </a:xfrm>
          <a:prstGeom prst="rect">
            <a:avLst/>
          </a:prstGeom>
          <a:noFill/>
        </p:spPr>
        <p:txBody>
          <a:bodyPr wrap="square" lIns="68516" tIns="34289" rIns="68516" bIns="34289" rtlCol="0">
            <a:spAutoFit/>
          </a:bodyPr>
          <a:lstStyle/>
          <a:p>
            <a:pPr defTabSz="685069"/>
            <a:r>
              <a:rPr lang="en-GB" sz="800" b="1" dirty="0" smtClean="0">
                <a:solidFill>
                  <a:srgbClr val="FFFFFF"/>
                </a:solidFill>
                <a:latin typeface="Arial"/>
              </a:rPr>
              <a:t>FCC Study Status and Plans </a:t>
            </a:r>
            <a:br>
              <a:rPr lang="en-GB" sz="800" b="1" dirty="0" smtClean="0">
                <a:solidFill>
                  <a:srgbClr val="FFFFFF"/>
                </a:solidFill>
                <a:latin typeface="Arial"/>
              </a:rPr>
            </a:br>
            <a:r>
              <a:rPr lang="en-US" sz="800" dirty="0" smtClean="0">
                <a:solidFill>
                  <a:srgbClr val="FFFFFF"/>
                </a:solidFill>
                <a:latin typeface="Arial"/>
              </a:rPr>
              <a:t>Michael Benedikt</a:t>
            </a:r>
          </a:p>
          <a:p>
            <a:pPr defTabSz="685069">
              <a:defRPr/>
            </a:pPr>
            <a:r>
              <a:rPr lang="en-GB" sz="800" dirty="0" smtClean="0">
                <a:solidFill>
                  <a:srgbClr val="FFFFFF"/>
                </a:solidFill>
                <a:latin typeface="Arial"/>
              </a:rPr>
              <a:t>3</a:t>
            </a:r>
            <a:r>
              <a:rPr lang="en-GB" sz="800" baseline="30000" dirty="0" smtClean="0">
                <a:solidFill>
                  <a:srgbClr val="FFFFFF"/>
                </a:solidFill>
                <a:latin typeface="Arial"/>
              </a:rPr>
              <a:t>rd</a:t>
            </a:r>
            <a:r>
              <a:rPr lang="en-GB" sz="800" dirty="0" smtClean="0">
                <a:solidFill>
                  <a:srgbClr val="FFFFFF"/>
                </a:solidFill>
                <a:latin typeface="Arial"/>
              </a:rPr>
              <a:t> FCC Week, Berlin, 29 May 2017</a:t>
            </a:r>
          </a:p>
        </p:txBody>
      </p:sp>
    </p:spTree>
    <p:extLst>
      <p:ext uri="{BB962C8B-B14F-4D97-AF65-F5344CB8AC3E}">
        <p14:creationId xmlns:p14="http://schemas.microsoft.com/office/powerpoint/2010/main" val="2416348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2700" kern="1200">
          <a:solidFill>
            <a:schemeClr val="tx1"/>
          </a:solidFill>
          <a:latin typeface="+mj-lt"/>
          <a:ea typeface="+mj-ea"/>
          <a:cs typeface="+mj-cs"/>
        </a:defRPr>
      </a:lvl1pPr>
    </p:titleStyle>
    <p:bodyStyle>
      <a:lvl1pPr marL="369945" indent="-342515" algn="l" rtl="0" eaLnBrk="1" latinLnBrk="0" hangingPunct="1">
        <a:spcBef>
          <a:spcPct val="20000"/>
        </a:spcBef>
        <a:buClr>
          <a:schemeClr val="accent1"/>
        </a:buClr>
        <a:buSzPct val="80000"/>
        <a:buFont typeface="Arial"/>
        <a:buChar char="•"/>
        <a:defRPr kumimoji="0" sz="1800" kern="1200">
          <a:solidFill>
            <a:schemeClr val="tx1"/>
          </a:solidFill>
          <a:latin typeface="+mn-lt"/>
          <a:ea typeface="+mn-ea"/>
          <a:cs typeface="+mn-cs"/>
        </a:defRPr>
      </a:lvl1pPr>
      <a:lvl2pPr marL="678211" indent="-342515" algn="l" rtl="0" eaLnBrk="1" latinLnBrk="0" hangingPunct="1">
        <a:spcBef>
          <a:spcPct val="20000"/>
        </a:spcBef>
        <a:buClr>
          <a:schemeClr val="accent1"/>
        </a:buClr>
        <a:buSzPct val="90000"/>
        <a:buFont typeface="Arial"/>
        <a:buChar char="•"/>
        <a:defRPr kumimoji="0" sz="1500" kern="1200">
          <a:solidFill>
            <a:schemeClr val="tx1"/>
          </a:solidFill>
          <a:latin typeface="+mn-lt"/>
          <a:ea typeface="+mn-ea"/>
          <a:cs typeface="+mn-cs"/>
        </a:defRPr>
      </a:lvl2pPr>
      <a:lvl3pPr marL="818630" indent="-256916" algn="l" rtl="0" eaLnBrk="1" latinLnBrk="0" hangingPunct="1">
        <a:spcBef>
          <a:spcPct val="20000"/>
        </a:spcBef>
        <a:buClr>
          <a:schemeClr val="accent2"/>
        </a:buClr>
        <a:buSzPct val="85000"/>
        <a:buFont typeface="Arial"/>
        <a:buChar char="•"/>
        <a:defRPr kumimoji="0" sz="1400" kern="1200">
          <a:solidFill>
            <a:schemeClr val="tx1"/>
          </a:solidFill>
          <a:latin typeface="+mn-lt"/>
          <a:ea typeface="+mn-ea"/>
          <a:cs typeface="+mn-cs"/>
        </a:defRPr>
      </a:lvl3pPr>
      <a:lvl4pPr marL="1037869" indent="-256916" algn="l" rtl="0" eaLnBrk="1" latinLnBrk="0" hangingPunct="1">
        <a:spcBef>
          <a:spcPct val="20000"/>
        </a:spcBef>
        <a:buClr>
          <a:schemeClr val="accent3"/>
        </a:buClr>
        <a:buSzPct val="90000"/>
        <a:buFont typeface="Arial"/>
        <a:buChar char="•"/>
        <a:defRPr kumimoji="0" sz="1200" kern="1200">
          <a:solidFill>
            <a:schemeClr val="tx1"/>
          </a:solidFill>
          <a:latin typeface="+mn-lt"/>
          <a:ea typeface="+mn-ea"/>
          <a:cs typeface="+mn-cs"/>
        </a:defRPr>
      </a:lvl4pPr>
      <a:lvl5pPr marL="1236536" indent="-256916" algn="l" rtl="0" eaLnBrk="1" latinLnBrk="0" hangingPunct="1">
        <a:spcBef>
          <a:spcPct val="20000"/>
        </a:spcBef>
        <a:buClr>
          <a:schemeClr val="accent4"/>
        </a:buClr>
        <a:buSzPct val="100000"/>
        <a:buFont typeface="Arial"/>
        <a:buChar char="•"/>
        <a:defRPr kumimoji="0" sz="1200" kern="1200">
          <a:solidFill>
            <a:schemeClr val="tx1"/>
          </a:solidFill>
          <a:latin typeface="+mn-lt"/>
          <a:ea typeface="+mn-ea"/>
          <a:cs typeface="+mn-cs"/>
        </a:defRPr>
      </a:lvl5pPr>
      <a:lvl6pPr marL="1274223" indent="-137030" algn="l" rtl="0" eaLnBrk="1" latinLnBrk="0" hangingPunct="1">
        <a:spcBef>
          <a:spcPct val="20000"/>
        </a:spcBef>
        <a:buClr>
          <a:schemeClr val="accent5"/>
        </a:buClr>
        <a:buFont typeface="Arial"/>
        <a:buChar char="-"/>
        <a:defRPr kumimoji="0" sz="1500" kern="1200" baseline="0">
          <a:solidFill>
            <a:schemeClr val="tx1"/>
          </a:solidFill>
          <a:latin typeface="+mn-lt"/>
          <a:ea typeface="+mn-ea"/>
          <a:cs typeface="+mn-cs"/>
        </a:defRPr>
      </a:lvl6pPr>
      <a:lvl7pPr marL="1438632" indent="-137030" algn="l" rtl="0" eaLnBrk="1" latinLnBrk="0" hangingPunct="1">
        <a:spcBef>
          <a:spcPct val="20000"/>
        </a:spcBef>
        <a:buClr>
          <a:schemeClr val="accent6"/>
        </a:buClr>
        <a:buSzPct val="100000"/>
        <a:buFont typeface="Arial"/>
        <a:buChar char="•"/>
        <a:defRPr kumimoji="0" sz="1400" kern="1200" baseline="0">
          <a:solidFill>
            <a:schemeClr val="tx1"/>
          </a:solidFill>
          <a:latin typeface="+mn-lt"/>
          <a:ea typeface="+mn-ea"/>
          <a:cs typeface="+mn-cs"/>
        </a:defRPr>
      </a:lvl7pPr>
      <a:lvl8pPr marL="1603052" indent="-137030"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8pPr>
      <a:lvl9pPr marL="1746920" indent="-137030"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515" algn="l" rtl="0" eaLnBrk="1" latinLnBrk="0" hangingPunct="1">
        <a:defRPr kumimoji="0" kern="1200">
          <a:solidFill>
            <a:schemeClr val="tx1"/>
          </a:solidFill>
          <a:latin typeface="+mn-lt"/>
          <a:ea typeface="+mn-ea"/>
          <a:cs typeface="+mn-cs"/>
        </a:defRPr>
      </a:lvl2pPr>
      <a:lvl3pPr marL="685069" algn="l" rtl="0" eaLnBrk="1" latinLnBrk="0" hangingPunct="1">
        <a:defRPr kumimoji="0" kern="1200">
          <a:solidFill>
            <a:schemeClr val="tx1"/>
          </a:solidFill>
          <a:latin typeface="+mn-lt"/>
          <a:ea typeface="+mn-ea"/>
          <a:cs typeface="+mn-cs"/>
        </a:defRPr>
      </a:lvl3pPr>
      <a:lvl4pPr marL="1027604" algn="l" rtl="0" eaLnBrk="1" latinLnBrk="0" hangingPunct="1">
        <a:defRPr kumimoji="0" kern="1200">
          <a:solidFill>
            <a:schemeClr val="tx1"/>
          </a:solidFill>
          <a:latin typeface="+mn-lt"/>
          <a:ea typeface="+mn-ea"/>
          <a:cs typeface="+mn-cs"/>
        </a:defRPr>
      </a:lvl4pPr>
      <a:lvl5pPr marL="1370138" algn="l" rtl="0" eaLnBrk="1" latinLnBrk="0" hangingPunct="1">
        <a:defRPr kumimoji="0" kern="1200">
          <a:solidFill>
            <a:schemeClr val="tx1"/>
          </a:solidFill>
          <a:latin typeface="+mn-lt"/>
          <a:ea typeface="+mn-ea"/>
          <a:cs typeface="+mn-cs"/>
        </a:defRPr>
      </a:lvl5pPr>
      <a:lvl6pPr marL="1712693" algn="l" rtl="0" eaLnBrk="1" latinLnBrk="0" hangingPunct="1">
        <a:defRPr kumimoji="0" kern="1200">
          <a:solidFill>
            <a:schemeClr val="tx1"/>
          </a:solidFill>
          <a:latin typeface="+mn-lt"/>
          <a:ea typeface="+mn-ea"/>
          <a:cs typeface="+mn-cs"/>
        </a:defRPr>
      </a:lvl6pPr>
      <a:lvl7pPr marL="2055206" algn="l" rtl="0" eaLnBrk="1" latinLnBrk="0" hangingPunct="1">
        <a:defRPr kumimoji="0" kern="1200">
          <a:solidFill>
            <a:schemeClr val="tx1"/>
          </a:solidFill>
          <a:latin typeface="+mn-lt"/>
          <a:ea typeface="+mn-ea"/>
          <a:cs typeface="+mn-cs"/>
        </a:defRPr>
      </a:lvl7pPr>
      <a:lvl8pPr marL="2397720" algn="l" rtl="0" eaLnBrk="1" latinLnBrk="0" hangingPunct="1">
        <a:defRPr kumimoji="0" kern="1200">
          <a:solidFill>
            <a:schemeClr val="tx1"/>
          </a:solidFill>
          <a:latin typeface="+mn-lt"/>
          <a:ea typeface="+mn-ea"/>
          <a:cs typeface="+mn-cs"/>
        </a:defRPr>
      </a:lvl8pPr>
      <a:lvl9pPr marL="2740235"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787110" y="4618777"/>
            <a:ext cx="7375400" cy="545305"/>
          </a:xfrm>
          <a:prstGeom prst="rect">
            <a:avLst/>
          </a:prstGeom>
        </p:spPr>
      </p:pic>
      <p:sp>
        <p:nvSpPr>
          <p:cNvPr id="9" name="Espace réservé du titre 8"/>
          <p:cNvSpPr>
            <a:spLocks noGrp="1"/>
          </p:cNvSpPr>
          <p:nvPr>
            <p:ph type="title"/>
          </p:nvPr>
        </p:nvSpPr>
        <p:spPr>
          <a:xfrm>
            <a:off x="920824" y="205979"/>
            <a:ext cx="7467600" cy="857250"/>
          </a:xfrm>
          <a:prstGeom prst="rect">
            <a:avLst/>
          </a:prstGeom>
        </p:spPr>
        <p:txBody>
          <a:bodyPr vert="horz" lIns="34289" tIns="34289" rIns="34289" bIns="34289" anchor="ctr">
            <a:normAutofit/>
          </a:bodyPr>
          <a:lstStyle/>
          <a:p>
            <a:r>
              <a:rPr kumimoji="0" lang="fr-CH" smtClean="0"/>
              <a:t>Cliquez et modifiez le titre</a:t>
            </a:r>
            <a:endParaRPr kumimoji="0" lang="en-US"/>
          </a:p>
        </p:txBody>
      </p:sp>
      <p:sp>
        <p:nvSpPr>
          <p:cNvPr id="30" name="Espace réservé du texte 29"/>
          <p:cNvSpPr>
            <a:spLocks noGrp="1"/>
          </p:cNvSpPr>
          <p:nvPr>
            <p:ph type="body" idx="1"/>
          </p:nvPr>
        </p:nvSpPr>
        <p:spPr>
          <a:xfrm>
            <a:off x="880392" y="1198897"/>
            <a:ext cx="7467600" cy="3394472"/>
          </a:xfrm>
          <a:prstGeom prst="rect">
            <a:avLst/>
          </a:prstGeom>
        </p:spPr>
        <p:txBody>
          <a:bodyPr vert="horz" lIns="68526" tIns="34289" rIns="68526" bIns="34289">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6" name="Slide Number Placeholder 5"/>
          <p:cNvSpPr>
            <a:spLocks noGrp="1"/>
          </p:cNvSpPr>
          <p:nvPr>
            <p:ph type="sldNum" sz="quarter" idx="4"/>
          </p:nvPr>
        </p:nvSpPr>
        <p:spPr>
          <a:xfrm>
            <a:off x="8172402" y="4767618"/>
            <a:ext cx="792088" cy="273844"/>
          </a:xfrm>
          <a:prstGeom prst="rect">
            <a:avLst/>
          </a:prstGeom>
        </p:spPr>
        <p:txBody>
          <a:bodyPr lIns="68526" tIns="34289" rIns="68526" bIns="34289"/>
          <a:lstStyle>
            <a:lvl1pPr>
              <a:defRPr sz="1100">
                <a:solidFill>
                  <a:schemeClr val="bg1"/>
                </a:solidFill>
              </a:defRPr>
            </a:lvl1pPr>
          </a:lstStyle>
          <a:p>
            <a:pPr defTabSz="685188"/>
            <a:fld id="{6501926D-BD55-4F99-B46D-3C231A52E354}" type="slidenum">
              <a:rPr lang="en-GB" smtClean="0">
                <a:solidFill>
                  <a:srgbClr val="FFFFFF"/>
                </a:solidFill>
                <a:latin typeface="Arial"/>
              </a:rPr>
              <a:pPr defTabSz="685188"/>
              <a:t>‹#›</a:t>
            </a:fld>
            <a:endParaRPr lang="en-GB" dirty="0">
              <a:solidFill>
                <a:srgbClr val="FFFFFF"/>
              </a:solidFill>
              <a:latin typeface="Arial"/>
            </a:endParaRPr>
          </a:p>
        </p:txBody>
      </p:sp>
      <p:sp>
        <p:nvSpPr>
          <p:cNvPr id="8" name="Footer Placeholder 4"/>
          <p:cNvSpPr>
            <a:spLocks noGrp="1"/>
          </p:cNvSpPr>
          <p:nvPr>
            <p:ph type="ftr" sz="quarter" idx="3"/>
          </p:nvPr>
        </p:nvSpPr>
        <p:spPr>
          <a:xfrm>
            <a:off x="3995936" y="4753914"/>
            <a:ext cx="3888432" cy="273844"/>
          </a:xfrm>
          <a:prstGeom prst="rect">
            <a:avLst/>
          </a:prstGeom>
        </p:spPr>
        <p:txBody>
          <a:bodyPr lIns="68526" tIns="34289" rIns="68526" bIns="34289"/>
          <a:lstStyle>
            <a:lvl1pPr>
              <a:defRPr>
                <a:solidFill>
                  <a:schemeClr val="bg1"/>
                </a:solidFill>
              </a:defRPr>
            </a:lvl1pPr>
          </a:lstStyle>
          <a:p>
            <a:pPr defTabSz="685188"/>
            <a:endParaRPr lang="en-GB" sz="1400" dirty="0">
              <a:solidFill>
                <a:srgbClr val="FFFFFF"/>
              </a:solidFill>
              <a:latin typeface="Arial"/>
            </a:endParaRPr>
          </a:p>
        </p:txBody>
      </p:sp>
      <p:pic>
        <p:nvPicPr>
          <p:cNvPr id="7"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93" y="4618777"/>
            <a:ext cx="7375400" cy="545305"/>
          </a:xfrm>
          <a:prstGeom prst="rect">
            <a:avLst/>
          </a:prstGeom>
        </p:spPr>
      </p:pic>
      <p:sp>
        <p:nvSpPr>
          <p:cNvPr id="10" name="Slide Number Placeholder 2"/>
          <p:cNvSpPr txBox="1">
            <a:spLocks/>
          </p:cNvSpPr>
          <p:nvPr userDrawn="1"/>
        </p:nvSpPr>
        <p:spPr>
          <a:xfrm>
            <a:off x="6553200" y="4767264"/>
            <a:ext cx="2133600" cy="273844"/>
          </a:xfrm>
          <a:prstGeom prst="rect">
            <a:avLst/>
          </a:prstGeom>
        </p:spPr>
        <p:txBody>
          <a:bodyPr vert="horz" lIns="68526" tIns="34289" rIns="68526" bIns="34289"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28D0A3-5C9A-4901-9C42-FBE507C34AF3}" type="slidenum">
              <a:rPr lang="en-GB" sz="900" smtClean="0">
                <a:solidFill>
                  <a:srgbClr val="FFFFFF"/>
                </a:solidFill>
                <a:latin typeface="Arial"/>
              </a:rPr>
              <a:pPr/>
              <a:t>‹#›</a:t>
            </a:fld>
            <a:endParaRPr lang="en-GB" sz="900" dirty="0">
              <a:solidFill>
                <a:srgbClr val="FFFFFF"/>
              </a:solidFill>
              <a:latin typeface="Arial"/>
            </a:endParaRPr>
          </a:p>
        </p:txBody>
      </p:sp>
      <p:sp>
        <p:nvSpPr>
          <p:cNvPr id="11" name="TextBox 10"/>
          <p:cNvSpPr txBox="1"/>
          <p:nvPr userDrawn="1"/>
        </p:nvSpPr>
        <p:spPr>
          <a:xfrm>
            <a:off x="521598" y="4683086"/>
            <a:ext cx="4648247" cy="450120"/>
          </a:xfrm>
          <a:prstGeom prst="rect">
            <a:avLst/>
          </a:prstGeom>
          <a:noFill/>
        </p:spPr>
        <p:txBody>
          <a:bodyPr wrap="square" lIns="68526" tIns="34289" rIns="68526" bIns="34289" rtlCol="0">
            <a:spAutoFit/>
          </a:bodyPr>
          <a:lstStyle/>
          <a:p>
            <a:pPr defTabSz="685188"/>
            <a:r>
              <a:rPr lang="en-GB" sz="800" b="1" dirty="0" smtClean="0">
                <a:solidFill>
                  <a:srgbClr val="FFFFFF"/>
                </a:solidFill>
                <a:latin typeface="Arial"/>
              </a:rPr>
              <a:t>FCC Study Status and Plans </a:t>
            </a:r>
            <a:br>
              <a:rPr lang="en-GB" sz="800" b="1" dirty="0" smtClean="0">
                <a:solidFill>
                  <a:srgbClr val="FFFFFF"/>
                </a:solidFill>
                <a:latin typeface="Arial"/>
              </a:rPr>
            </a:br>
            <a:r>
              <a:rPr lang="en-US" sz="800" dirty="0" smtClean="0">
                <a:solidFill>
                  <a:srgbClr val="FFFFFF"/>
                </a:solidFill>
                <a:latin typeface="Arial"/>
              </a:rPr>
              <a:t>Michael Benedikt</a:t>
            </a:r>
          </a:p>
          <a:p>
            <a:pPr defTabSz="685188">
              <a:defRPr/>
            </a:pPr>
            <a:r>
              <a:rPr lang="en-GB" sz="800" dirty="0" smtClean="0">
                <a:solidFill>
                  <a:srgbClr val="FFFFFF"/>
                </a:solidFill>
                <a:latin typeface="Arial"/>
              </a:rPr>
              <a:t>3</a:t>
            </a:r>
            <a:r>
              <a:rPr lang="en-GB" sz="800" baseline="30000" dirty="0" smtClean="0">
                <a:solidFill>
                  <a:srgbClr val="FFFFFF"/>
                </a:solidFill>
                <a:latin typeface="Arial"/>
              </a:rPr>
              <a:t>rd</a:t>
            </a:r>
            <a:r>
              <a:rPr lang="en-GB" sz="800" dirty="0" smtClean="0">
                <a:solidFill>
                  <a:srgbClr val="FFFFFF"/>
                </a:solidFill>
                <a:latin typeface="Arial"/>
              </a:rPr>
              <a:t> FCC Week, Berlin, 29 May 2017</a:t>
            </a:r>
          </a:p>
        </p:txBody>
      </p:sp>
    </p:spTree>
    <p:extLst>
      <p:ext uri="{BB962C8B-B14F-4D97-AF65-F5344CB8AC3E}">
        <p14:creationId xmlns:p14="http://schemas.microsoft.com/office/powerpoint/2010/main" val="158694297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2700" kern="1200">
          <a:solidFill>
            <a:schemeClr val="tx1"/>
          </a:solidFill>
          <a:latin typeface="+mj-lt"/>
          <a:ea typeface="+mj-ea"/>
          <a:cs typeface="+mj-cs"/>
        </a:defRPr>
      </a:lvl1pPr>
    </p:titleStyle>
    <p:bodyStyle>
      <a:lvl1pPr marL="370008" indent="-342578" algn="l" rtl="0" eaLnBrk="1" latinLnBrk="0" hangingPunct="1">
        <a:spcBef>
          <a:spcPct val="20000"/>
        </a:spcBef>
        <a:buClr>
          <a:schemeClr val="accent1"/>
        </a:buClr>
        <a:buSzPct val="80000"/>
        <a:buFont typeface="Arial"/>
        <a:buChar char="•"/>
        <a:defRPr kumimoji="0" sz="1800" kern="1200">
          <a:solidFill>
            <a:schemeClr val="tx1"/>
          </a:solidFill>
          <a:latin typeface="+mn-lt"/>
          <a:ea typeface="+mn-ea"/>
          <a:cs typeface="+mn-cs"/>
        </a:defRPr>
      </a:lvl1pPr>
      <a:lvl2pPr marL="678330" indent="-342578" algn="l" rtl="0" eaLnBrk="1" latinLnBrk="0" hangingPunct="1">
        <a:spcBef>
          <a:spcPct val="20000"/>
        </a:spcBef>
        <a:buClr>
          <a:schemeClr val="accent1"/>
        </a:buClr>
        <a:buSzPct val="90000"/>
        <a:buFont typeface="Arial"/>
        <a:buChar char="•"/>
        <a:defRPr kumimoji="0" sz="1500" kern="1200">
          <a:solidFill>
            <a:schemeClr val="tx1"/>
          </a:solidFill>
          <a:latin typeface="+mn-lt"/>
          <a:ea typeface="+mn-ea"/>
          <a:cs typeface="+mn-cs"/>
        </a:defRPr>
      </a:lvl2pPr>
      <a:lvl3pPr marL="818777" indent="-256958" algn="l" rtl="0" eaLnBrk="1" latinLnBrk="0" hangingPunct="1">
        <a:spcBef>
          <a:spcPct val="20000"/>
        </a:spcBef>
        <a:buClr>
          <a:schemeClr val="accent2"/>
        </a:buClr>
        <a:buSzPct val="85000"/>
        <a:buFont typeface="Arial"/>
        <a:buChar char="•"/>
        <a:defRPr kumimoji="0" sz="1400" kern="1200">
          <a:solidFill>
            <a:schemeClr val="tx1"/>
          </a:solidFill>
          <a:latin typeface="+mn-lt"/>
          <a:ea typeface="+mn-ea"/>
          <a:cs typeface="+mn-cs"/>
        </a:defRPr>
      </a:lvl3pPr>
      <a:lvl4pPr marL="1038051" indent="-256958" algn="l" rtl="0" eaLnBrk="1" latinLnBrk="0" hangingPunct="1">
        <a:spcBef>
          <a:spcPct val="20000"/>
        </a:spcBef>
        <a:buClr>
          <a:schemeClr val="accent3"/>
        </a:buClr>
        <a:buSzPct val="90000"/>
        <a:buFont typeface="Arial"/>
        <a:buChar char="•"/>
        <a:defRPr kumimoji="0" sz="1200" kern="1200">
          <a:solidFill>
            <a:schemeClr val="tx1"/>
          </a:solidFill>
          <a:latin typeface="+mn-lt"/>
          <a:ea typeface="+mn-ea"/>
          <a:cs typeface="+mn-cs"/>
        </a:defRPr>
      </a:lvl4pPr>
      <a:lvl5pPr marL="1236753" indent="-256958" algn="l" rtl="0" eaLnBrk="1" latinLnBrk="0" hangingPunct="1">
        <a:spcBef>
          <a:spcPct val="20000"/>
        </a:spcBef>
        <a:buClr>
          <a:schemeClr val="accent4"/>
        </a:buClr>
        <a:buSzPct val="100000"/>
        <a:buFont typeface="Arial"/>
        <a:buChar char="•"/>
        <a:defRPr kumimoji="0" sz="1200" kern="1200">
          <a:solidFill>
            <a:schemeClr val="tx1"/>
          </a:solidFill>
          <a:latin typeface="+mn-lt"/>
          <a:ea typeface="+mn-ea"/>
          <a:cs typeface="+mn-cs"/>
        </a:defRPr>
      </a:lvl5pPr>
      <a:lvl6pPr marL="1274444" indent="-137051" algn="l" rtl="0" eaLnBrk="1" latinLnBrk="0" hangingPunct="1">
        <a:spcBef>
          <a:spcPct val="20000"/>
        </a:spcBef>
        <a:buClr>
          <a:schemeClr val="accent5"/>
        </a:buClr>
        <a:buFont typeface="Arial"/>
        <a:buChar char="-"/>
        <a:defRPr kumimoji="0" sz="1500" kern="1200" baseline="0">
          <a:solidFill>
            <a:schemeClr val="tx1"/>
          </a:solidFill>
          <a:latin typeface="+mn-lt"/>
          <a:ea typeface="+mn-ea"/>
          <a:cs typeface="+mn-cs"/>
        </a:defRPr>
      </a:lvl6pPr>
      <a:lvl7pPr marL="1438884" indent="-137051" algn="l" rtl="0" eaLnBrk="1" latinLnBrk="0" hangingPunct="1">
        <a:spcBef>
          <a:spcPct val="20000"/>
        </a:spcBef>
        <a:buClr>
          <a:schemeClr val="accent6"/>
        </a:buClr>
        <a:buSzPct val="100000"/>
        <a:buFont typeface="Arial"/>
        <a:buChar char="•"/>
        <a:defRPr kumimoji="0" sz="1400" kern="1200" baseline="0">
          <a:solidFill>
            <a:schemeClr val="tx1"/>
          </a:solidFill>
          <a:latin typeface="+mn-lt"/>
          <a:ea typeface="+mn-ea"/>
          <a:cs typeface="+mn-cs"/>
        </a:defRPr>
      </a:lvl7pPr>
      <a:lvl8pPr marL="1603332" indent="-137051"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8pPr>
      <a:lvl9pPr marL="1747224" indent="-137051"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578" algn="l" rtl="0" eaLnBrk="1" latinLnBrk="0" hangingPunct="1">
        <a:defRPr kumimoji="0" kern="1200">
          <a:solidFill>
            <a:schemeClr val="tx1"/>
          </a:solidFill>
          <a:latin typeface="+mn-lt"/>
          <a:ea typeface="+mn-ea"/>
          <a:cs typeface="+mn-cs"/>
        </a:defRPr>
      </a:lvl2pPr>
      <a:lvl3pPr marL="685188" algn="l" rtl="0" eaLnBrk="1" latinLnBrk="0" hangingPunct="1">
        <a:defRPr kumimoji="0" kern="1200">
          <a:solidFill>
            <a:schemeClr val="tx1"/>
          </a:solidFill>
          <a:latin typeface="+mn-lt"/>
          <a:ea typeface="+mn-ea"/>
          <a:cs typeface="+mn-cs"/>
        </a:defRPr>
      </a:lvl3pPr>
      <a:lvl4pPr marL="1027782" algn="l" rtl="0" eaLnBrk="1" latinLnBrk="0" hangingPunct="1">
        <a:defRPr kumimoji="0" kern="1200">
          <a:solidFill>
            <a:schemeClr val="tx1"/>
          </a:solidFill>
          <a:latin typeface="+mn-lt"/>
          <a:ea typeface="+mn-ea"/>
          <a:cs typeface="+mn-cs"/>
        </a:defRPr>
      </a:lvl4pPr>
      <a:lvl5pPr marL="1370376" algn="l" rtl="0" eaLnBrk="1" latinLnBrk="0" hangingPunct="1">
        <a:defRPr kumimoji="0" kern="1200">
          <a:solidFill>
            <a:schemeClr val="tx1"/>
          </a:solidFill>
          <a:latin typeface="+mn-lt"/>
          <a:ea typeface="+mn-ea"/>
          <a:cs typeface="+mn-cs"/>
        </a:defRPr>
      </a:lvl5pPr>
      <a:lvl6pPr marL="1712987" algn="l" rtl="0" eaLnBrk="1" latinLnBrk="0" hangingPunct="1">
        <a:defRPr kumimoji="0" kern="1200">
          <a:solidFill>
            <a:schemeClr val="tx1"/>
          </a:solidFill>
          <a:latin typeface="+mn-lt"/>
          <a:ea typeface="+mn-ea"/>
          <a:cs typeface="+mn-cs"/>
        </a:defRPr>
      </a:lvl6pPr>
      <a:lvl7pPr marL="2055563" algn="l" rtl="0" eaLnBrk="1" latinLnBrk="0" hangingPunct="1">
        <a:defRPr kumimoji="0" kern="1200">
          <a:solidFill>
            <a:schemeClr val="tx1"/>
          </a:solidFill>
          <a:latin typeface="+mn-lt"/>
          <a:ea typeface="+mn-ea"/>
          <a:cs typeface="+mn-cs"/>
        </a:defRPr>
      </a:lvl7pPr>
      <a:lvl8pPr marL="2398140" algn="l" rtl="0" eaLnBrk="1" latinLnBrk="0" hangingPunct="1">
        <a:defRPr kumimoji="0" kern="1200">
          <a:solidFill>
            <a:schemeClr val="tx1"/>
          </a:solidFill>
          <a:latin typeface="+mn-lt"/>
          <a:ea typeface="+mn-ea"/>
          <a:cs typeface="+mn-cs"/>
        </a:defRPr>
      </a:lvl8pPr>
      <a:lvl9pPr marL="2740718"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787110" y="4618769"/>
            <a:ext cx="7375400" cy="545305"/>
          </a:xfrm>
          <a:prstGeom prst="rect">
            <a:avLst/>
          </a:prstGeom>
        </p:spPr>
      </p:pic>
      <p:sp>
        <p:nvSpPr>
          <p:cNvPr id="9" name="Espace réservé du titre 8"/>
          <p:cNvSpPr>
            <a:spLocks noGrp="1"/>
          </p:cNvSpPr>
          <p:nvPr>
            <p:ph type="title"/>
          </p:nvPr>
        </p:nvSpPr>
        <p:spPr>
          <a:xfrm>
            <a:off x="920824" y="205979"/>
            <a:ext cx="7467600" cy="857250"/>
          </a:xfrm>
          <a:prstGeom prst="rect">
            <a:avLst/>
          </a:prstGeom>
        </p:spPr>
        <p:txBody>
          <a:bodyPr vert="horz" lIns="34289" tIns="34289" rIns="34289" bIns="34289" anchor="ctr">
            <a:normAutofit/>
          </a:bodyPr>
          <a:lstStyle/>
          <a:p>
            <a:r>
              <a:rPr kumimoji="0" lang="fr-CH" smtClean="0"/>
              <a:t>Cliquez et modifiez le titre</a:t>
            </a:r>
            <a:endParaRPr kumimoji="0" lang="en-US"/>
          </a:p>
        </p:txBody>
      </p:sp>
      <p:sp>
        <p:nvSpPr>
          <p:cNvPr id="30" name="Espace réservé du texte 29"/>
          <p:cNvSpPr>
            <a:spLocks noGrp="1"/>
          </p:cNvSpPr>
          <p:nvPr>
            <p:ph type="body" idx="1"/>
          </p:nvPr>
        </p:nvSpPr>
        <p:spPr>
          <a:xfrm>
            <a:off x="880392" y="1198897"/>
            <a:ext cx="7467600" cy="3394472"/>
          </a:xfrm>
          <a:prstGeom prst="rect">
            <a:avLst/>
          </a:prstGeom>
        </p:spPr>
        <p:txBody>
          <a:bodyPr vert="horz" lIns="68538" tIns="34289" rIns="68538" bIns="34289">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6" name="Slide Number Placeholder 5"/>
          <p:cNvSpPr>
            <a:spLocks noGrp="1"/>
          </p:cNvSpPr>
          <p:nvPr>
            <p:ph type="sldNum" sz="quarter" idx="4"/>
          </p:nvPr>
        </p:nvSpPr>
        <p:spPr>
          <a:xfrm>
            <a:off x="8172402" y="4767618"/>
            <a:ext cx="792088" cy="273844"/>
          </a:xfrm>
          <a:prstGeom prst="rect">
            <a:avLst/>
          </a:prstGeom>
        </p:spPr>
        <p:txBody>
          <a:bodyPr lIns="68538" tIns="34289" rIns="68538" bIns="34289"/>
          <a:lstStyle>
            <a:lvl1pPr>
              <a:defRPr sz="1100">
                <a:solidFill>
                  <a:schemeClr val="bg1"/>
                </a:solidFill>
              </a:defRPr>
            </a:lvl1pPr>
          </a:lstStyle>
          <a:p>
            <a:pPr defTabSz="685324"/>
            <a:fld id="{6501926D-BD55-4F99-B46D-3C231A52E354}" type="slidenum">
              <a:rPr lang="en-GB" smtClean="0">
                <a:solidFill>
                  <a:srgbClr val="FFFFFF"/>
                </a:solidFill>
                <a:latin typeface="Arial"/>
              </a:rPr>
              <a:pPr defTabSz="685324"/>
              <a:t>‹#›</a:t>
            </a:fld>
            <a:endParaRPr lang="en-GB" dirty="0">
              <a:solidFill>
                <a:srgbClr val="FFFFFF"/>
              </a:solidFill>
              <a:latin typeface="Arial"/>
            </a:endParaRPr>
          </a:p>
        </p:txBody>
      </p:sp>
      <p:sp>
        <p:nvSpPr>
          <p:cNvPr id="8" name="Footer Placeholder 4"/>
          <p:cNvSpPr>
            <a:spLocks noGrp="1"/>
          </p:cNvSpPr>
          <p:nvPr>
            <p:ph type="ftr" sz="quarter" idx="3"/>
          </p:nvPr>
        </p:nvSpPr>
        <p:spPr>
          <a:xfrm>
            <a:off x="3995936" y="4753914"/>
            <a:ext cx="3888432" cy="273844"/>
          </a:xfrm>
          <a:prstGeom prst="rect">
            <a:avLst/>
          </a:prstGeom>
        </p:spPr>
        <p:txBody>
          <a:bodyPr lIns="68538" tIns="34289" rIns="68538" bIns="34289"/>
          <a:lstStyle>
            <a:lvl1pPr>
              <a:defRPr>
                <a:solidFill>
                  <a:schemeClr val="bg1"/>
                </a:solidFill>
              </a:defRPr>
            </a:lvl1pPr>
          </a:lstStyle>
          <a:p>
            <a:pPr defTabSz="685324"/>
            <a:endParaRPr lang="en-GB" sz="1400" dirty="0">
              <a:solidFill>
                <a:srgbClr val="FFFFFF"/>
              </a:solidFill>
              <a:latin typeface="Arial"/>
            </a:endParaRPr>
          </a:p>
        </p:txBody>
      </p:sp>
      <p:pic>
        <p:nvPicPr>
          <p:cNvPr id="7" name="Image 4" descr="bande-01.eps"/>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93" y="4618769"/>
            <a:ext cx="7375400" cy="545305"/>
          </a:xfrm>
          <a:prstGeom prst="rect">
            <a:avLst/>
          </a:prstGeom>
        </p:spPr>
      </p:pic>
      <p:sp>
        <p:nvSpPr>
          <p:cNvPr id="10" name="Slide Number Placeholder 2"/>
          <p:cNvSpPr txBox="1">
            <a:spLocks/>
          </p:cNvSpPr>
          <p:nvPr userDrawn="1"/>
        </p:nvSpPr>
        <p:spPr>
          <a:xfrm>
            <a:off x="6553200" y="4767264"/>
            <a:ext cx="2133600" cy="273844"/>
          </a:xfrm>
          <a:prstGeom prst="rect">
            <a:avLst/>
          </a:prstGeom>
        </p:spPr>
        <p:txBody>
          <a:bodyPr vert="horz" lIns="68538" tIns="34289" rIns="68538" bIns="34289"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28D0A3-5C9A-4901-9C42-FBE507C34AF3}" type="slidenum">
              <a:rPr lang="en-GB" sz="900" smtClean="0">
                <a:solidFill>
                  <a:srgbClr val="FFFFFF"/>
                </a:solidFill>
                <a:latin typeface="Arial"/>
              </a:rPr>
              <a:pPr/>
              <a:t>‹#›</a:t>
            </a:fld>
            <a:endParaRPr lang="en-GB" sz="900" dirty="0">
              <a:solidFill>
                <a:srgbClr val="FFFFFF"/>
              </a:solidFill>
              <a:latin typeface="Arial"/>
            </a:endParaRPr>
          </a:p>
        </p:txBody>
      </p:sp>
      <p:sp>
        <p:nvSpPr>
          <p:cNvPr id="11" name="TextBox 10"/>
          <p:cNvSpPr txBox="1"/>
          <p:nvPr userDrawn="1"/>
        </p:nvSpPr>
        <p:spPr>
          <a:xfrm>
            <a:off x="521593" y="4683086"/>
            <a:ext cx="4648247" cy="450120"/>
          </a:xfrm>
          <a:prstGeom prst="rect">
            <a:avLst/>
          </a:prstGeom>
          <a:noFill/>
        </p:spPr>
        <p:txBody>
          <a:bodyPr wrap="square" lIns="68538" tIns="34289" rIns="68538" bIns="34289" rtlCol="0">
            <a:spAutoFit/>
          </a:bodyPr>
          <a:lstStyle/>
          <a:p>
            <a:pPr defTabSz="685324"/>
            <a:r>
              <a:rPr lang="en-GB" sz="800" b="1" dirty="0" smtClean="0">
                <a:solidFill>
                  <a:srgbClr val="FFFFFF"/>
                </a:solidFill>
                <a:latin typeface="Arial"/>
              </a:rPr>
              <a:t>FCC Study Status and Plans </a:t>
            </a:r>
            <a:br>
              <a:rPr lang="en-GB" sz="800" b="1" dirty="0" smtClean="0">
                <a:solidFill>
                  <a:srgbClr val="FFFFFF"/>
                </a:solidFill>
                <a:latin typeface="Arial"/>
              </a:rPr>
            </a:br>
            <a:r>
              <a:rPr lang="en-US" sz="800" dirty="0" smtClean="0">
                <a:solidFill>
                  <a:srgbClr val="FFFFFF"/>
                </a:solidFill>
                <a:latin typeface="Arial"/>
              </a:rPr>
              <a:t>Michael Benedikt</a:t>
            </a:r>
          </a:p>
          <a:p>
            <a:pPr defTabSz="685324">
              <a:defRPr/>
            </a:pPr>
            <a:r>
              <a:rPr lang="en-GB" sz="800" dirty="0" smtClean="0">
                <a:solidFill>
                  <a:srgbClr val="FFFFFF"/>
                </a:solidFill>
                <a:latin typeface="Arial"/>
              </a:rPr>
              <a:t>3</a:t>
            </a:r>
            <a:r>
              <a:rPr lang="en-GB" sz="800" baseline="30000" dirty="0" smtClean="0">
                <a:solidFill>
                  <a:srgbClr val="FFFFFF"/>
                </a:solidFill>
                <a:latin typeface="Arial"/>
              </a:rPr>
              <a:t>rd</a:t>
            </a:r>
            <a:r>
              <a:rPr lang="en-GB" sz="800" dirty="0" smtClean="0">
                <a:solidFill>
                  <a:srgbClr val="FFFFFF"/>
                </a:solidFill>
                <a:latin typeface="Arial"/>
              </a:rPr>
              <a:t> FCC Week, Berlin, 29 May 2017</a:t>
            </a:r>
          </a:p>
        </p:txBody>
      </p:sp>
    </p:spTree>
    <p:extLst>
      <p:ext uri="{BB962C8B-B14F-4D97-AF65-F5344CB8AC3E}">
        <p14:creationId xmlns:p14="http://schemas.microsoft.com/office/powerpoint/2010/main" val="317147110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2700" kern="1200">
          <a:solidFill>
            <a:schemeClr val="tx1"/>
          </a:solidFill>
          <a:latin typeface="+mj-lt"/>
          <a:ea typeface="+mj-ea"/>
          <a:cs typeface="+mj-cs"/>
        </a:defRPr>
      </a:lvl1pPr>
    </p:titleStyle>
    <p:bodyStyle>
      <a:lvl1pPr marL="370080" indent="-342650" algn="l" rtl="0" eaLnBrk="1" latinLnBrk="0" hangingPunct="1">
        <a:spcBef>
          <a:spcPct val="20000"/>
        </a:spcBef>
        <a:buClr>
          <a:schemeClr val="accent1"/>
        </a:buClr>
        <a:buSzPct val="80000"/>
        <a:buFont typeface="Arial"/>
        <a:buChar char="•"/>
        <a:defRPr kumimoji="0" sz="1800" kern="1200">
          <a:solidFill>
            <a:schemeClr val="tx1"/>
          </a:solidFill>
          <a:latin typeface="+mn-lt"/>
          <a:ea typeface="+mn-ea"/>
          <a:cs typeface="+mn-cs"/>
        </a:defRPr>
      </a:lvl1pPr>
      <a:lvl2pPr marL="678466" indent="-342650" algn="l" rtl="0" eaLnBrk="1" latinLnBrk="0" hangingPunct="1">
        <a:spcBef>
          <a:spcPct val="20000"/>
        </a:spcBef>
        <a:buClr>
          <a:schemeClr val="accent1"/>
        </a:buClr>
        <a:buSzPct val="90000"/>
        <a:buFont typeface="Arial"/>
        <a:buChar char="•"/>
        <a:defRPr kumimoji="0" sz="1500" kern="1200">
          <a:solidFill>
            <a:schemeClr val="tx1"/>
          </a:solidFill>
          <a:latin typeface="+mn-lt"/>
          <a:ea typeface="+mn-ea"/>
          <a:cs typeface="+mn-cs"/>
        </a:defRPr>
      </a:lvl2pPr>
      <a:lvl3pPr marL="818945" indent="-257006" algn="l" rtl="0" eaLnBrk="1" latinLnBrk="0" hangingPunct="1">
        <a:spcBef>
          <a:spcPct val="20000"/>
        </a:spcBef>
        <a:buClr>
          <a:schemeClr val="accent2"/>
        </a:buClr>
        <a:buSzPct val="85000"/>
        <a:buFont typeface="Arial"/>
        <a:buChar char="•"/>
        <a:defRPr kumimoji="0" sz="1400" kern="1200">
          <a:solidFill>
            <a:schemeClr val="tx1"/>
          </a:solidFill>
          <a:latin typeface="+mn-lt"/>
          <a:ea typeface="+mn-ea"/>
          <a:cs typeface="+mn-cs"/>
        </a:defRPr>
      </a:lvl3pPr>
      <a:lvl4pPr marL="1038259" indent="-257006" algn="l" rtl="0" eaLnBrk="1" latinLnBrk="0" hangingPunct="1">
        <a:spcBef>
          <a:spcPct val="20000"/>
        </a:spcBef>
        <a:buClr>
          <a:schemeClr val="accent3"/>
        </a:buClr>
        <a:buSzPct val="90000"/>
        <a:buFont typeface="Arial"/>
        <a:buChar char="•"/>
        <a:defRPr kumimoji="0" sz="1200" kern="1200">
          <a:solidFill>
            <a:schemeClr val="tx1"/>
          </a:solidFill>
          <a:latin typeface="+mn-lt"/>
          <a:ea typeface="+mn-ea"/>
          <a:cs typeface="+mn-cs"/>
        </a:defRPr>
      </a:lvl4pPr>
      <a:lvl5pPr marL="1237001" indent="-257006" algn="l" rtl="0" eaLnBrk="1" latinLnBrk="0" hangingPunct="1">
        <a:spcBef>
          <a:spcPct val="20000"/>
        </a:spcBef>
        <a:buClr>
          <a:schemeClr val="accent4"/>
        </a:buClr>
        <a:buSzPct val="100000"/>
        <a:buFont typeface="Arial"/>
        <a:buChar char="•"/>
        <a:defRPr kumimoji="0" sz="1200" kern="1200">
          <a:solidFill>
            <a:schemeClr val="tx1"/>
          </a:solidFill>
          <a:latin typeface="+mn-lt"/>
          <a:ea typeface="+mn-ea"/>
          <a:cs typeface="+mn-cs"/>
        </a:defRPr>
      </a:lvl5pPr>
      <a:lvl6pPr marL="1274696" indent="-137075" algn="l" rtl="0" eaLnBrk="1" latinLnBrk="0" hangingPunct="1">
        <a:spcBef>
          <a:spcPct val="20000"/>
        </a:spcBef>
        <a:buClr>
          <a:schemeClr val="accent5"/>
        </a:buClr>
        <a:buFont typeface="Arial"/>
        <a:buChar char="-"/>
        <a:defRPr kumimoji="0" sz="1500" kern="1200" baseline="0">
          <a:solidFill>
            <a:schemeClr val="tx1"/>
          </a:solidFill>
          <a:latin typeface="+mn-lt"/>
          <a:ea typeface="+mn-ea"/>
          <a:cs typeface="+mn-cs"/>
        </a:defRPr>
      </a:lvl6pPr>
      <a:lvl7pPr marL="1439172" indent="-137075" algn="l" rtl="0" eaLnBrk="1" latinLnBrk="0" hangingPunct="1">
        <a:spcBef>
          <a:spcPct val="20000"/>
        </a:spcBef>
        <a:buClr>
          <a:schemeClr val="accent6"/>
        </a:buClr>
        <a:buSzPct val="100000"/>
        <a:buFont typeface="Arial"/>
        <a:buChar char="•"/>
        <a:defRPr kumimoji="0" sz="1400" kern="1200" baseline="0">
          <a:solidFill>
            <a:schemeClr val="tx1"/>
          </a:solidFill>
          <a:latin typeface="+mn-lt"/>
          <a:ea typeface="+mn-ea"/>
          <a:cs typeface="+mn-cs"/>
        </a:defRPr>
      </a:lvl7pPr>
      <a:lvl8pPr marL="1603652" indent="-137075"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8pPr>
      <a:lvl9pPr marL="1747572" indent="-137075"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650" algn="l" rtl="0" eaLnBrk="1" latinLnBrk="0" hangingPunct="1">
        <a:defRPr kumimoji="0" kern="1200">
          <a:solidFill>
            <a:schemeClr val="tx1"/>
          </a:solidFill>
          <a:latin typeface="+mn-lt"/>
          <a:ea typeface="+mn-ea"/>
          <a:cs typeface="+mn-cs"/>
        </a:defRPr>
      </a:lvl2pPr>
      <a:lvl3pPr marL="685324" algn="l" rtl="0" eaLnBrk="1" latinLnBrk="0" hangingPunct="1">
        <a:defRPr kumimoji="0" kern="1200">
          <a:solidFill>
            <a:schemeClr val="tx1"/>
          </a:solidFill>
          <a:latin typeface="+mn-lt"/>
          <a:ea typeface="+mn-ea"/>
          <a:cs typeface="+mn-cs"/>
        </a:defRPr>
      </a:lvl3pPr>
      <a:lvl4pPr marL="1027986" algn="l" rtl="0" eaLnBrk="1" latinLnBrk="0" hangingPunct="1">
        <a:defRPr kumimoji="0" kern="1200">
          <a:solidFill>
            <a:schemeClr val="tx1"/>
          </a:solidFill>
          <a:latin typeface="+mn-lt"/>
          <a:ea typeface="+mn-ea"/>
          <a:cs typeface="+mn-cs"/>
        </a:defRPr>
      </a:lvl4pPr>
      <a:lvl5pPr marL="1370648" algn="l" rtl="0" eaLnBrk="1" latinLnBrk="0" hangingPunct="1">
        <a:defRPr kumimoji="0" kern="1200">
          <a:solidFill>
            <a:schemeClr val="tx1"/>
          </a:solidFill>
          <a:latin typeface="+mn-lt"/>
          <a:ea typeface="+mn-ea"/>
          <a:cs typeface="+mn-cs"/>
        </a:defRPr>
      </a:lvl5pPr>
      <a:lvl6pPr marL="1713323" algn="l" rtl="0" eaLnBrk="1" latinLnBrk="0" hangingPunct="1">
        <a:defRPr kumimoji="0" kern="1200">
          <a:solidFill>
            <a:schemeClr val="tx1"/>
          </a:solidFill>
          <a:latin typeface="+mn-lt"/>
          <a:ea typeface="+mn-ea"/>
          <a:cs typeface="+mn-cs"/>
        </a:defRPr>
      </a:lvl6pPr>
      <a:lvl7pPr marL="2055971" algn="l" rtl="0" eaLnBrk="1" latinLnBrk="0" hangingPunct="1">
        <a:defRPr kumimoji="0" kern="1200">
          <a:solidFill>
            <a:schemeClr val="tx1"/>
          </a:solidFill>
          <a:latin typeface="+mn-lt"/>
          <a:ea typeface="+mn-ea"/>
          <a:cs typeface="+mn-cs"/>
        </a:defRPr>
      </a:lvl7pPr>
      <a:lvl8pPr marL="2398620" algn="l" rtl="0" eaLnBrk="1" latinLnBrk="0" hangingPunct="1">
        <a:defRPr kumimoji="0" kern="1200">
          <a:solidFill>
            <a:schemeClr val="tx1"/>
          </a:solidFill>
          <a:latin typeface="+mn-lt"/>
          <a:ea typeface="+mn-ea"/>
          <a:cs typeface="+mn-cs"/>
        </a:defRPr>
      </a:lvl8pPr>
      <a:lvl9pPr marL="274127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4" tIns="45702" rIns="91404" bIns="45702"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04" tIns="45702" rIns="91404" bIns="45702"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04" tIns="45702" rIns="91404" bIns="45702" rtlCol="0" anchor="ctr"/>
          <a:lstStyle>
            <a:lvl1pPr algn="l">
              <a:defRPr sz="1200">
                <a:solidFill>
                  <a:schemeClr val="tx1">
                    <a:tint val="75000"/>
                  </a:schemeClr>
                </a:solidFill>
              </a:defRPr>
            </a:lvl1pPr>
          </a:lstStyle>
          <a:p>
            <a:pPr defTabSz="456986"/>
            <a:fld id="{D210D15C-7CB2-DE4C-B812-C8D7CD2B73C8}" type="datetimeFigureOut">
              <a:rPr lang="en-US" smtClean="0">
                <a:solidFill>
                  <a:prstClr val="black">
                    <a:tint val="75000"/>
                  </a:prstClr>
                </a:solidFill>
                <a:latin typeface="Calibri"/>
              </a:rPr>
              <a:pPr defTabSz="456986"/>
              <a:t>6/7/18</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4" tIns="45702" rIns="91404" bIns="45702" rtlCol="0" anchor="ctr"/>
          <a:lstStyle>
            <a:lvl1pPr algn="ctr">
              <a:defRPr sz="1200">
                <a:solidFill>
                  <a:schemeClr val="tx1">
                    <a:tint val="75000"/>
                  </a:schemeClr>
                </a:solidFill>
              </a:defRPr>
            </a:lvl1pPr>
          </a:lstStyle>
          <a:p>
            <a:pPr defTabSz="456986"/>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4" tIns="45702" rIns="91404" bIns="45702" rtlCol="0" anchor="ctr"/>
          <a:lstStyle>
            <a:lvl1pPr algn="r">
              <a:defRPr sz="1200">
                <a:solidFill>
                  <a:schemeClr val="tx1">
                    <a:tint val="75000"/>
                  </a:schemeClr>
                </a:solidFill>
              </a:defRPr>
            </a:lvl1pPr>
          </a:lstStyle>
          <a:p>
            <a:pPr defTabSz="456986"/>
            <a:fld id="{92BD3C18-E509-6E45-AAA5-EF10E7E23A79}" type="slidenum">
              <a:rPr lang="en-GB" smtClean="0">
                <a:solidFill>
                  <a:prstClr val="black">
                    <a:tint val="75000"/>
                  </a:prstClr>
                </a:solidFill>
                <a:latin typeface="Calibri"/>
              </a:rPr>
              <a:pPr defTabSz="456986"/>
              <a:t>‹#›</a:t>
            </a:fld>
            <a:endParaRPr lang="en-GB">
              <a:solidFill>
                <a:prstClr val="black">
                  <a:tint val="75000"/>
                </a:prstClr>
              </a:solidFill>
              <a:latin typeface="Calibri"/>
            </a:endParaRPr>
          </a:p>
        </p:txBody>
      </p:sp>
    </p:spTree>
    <p:extLst>
      <p:ext uri="{BB962C8B-B14F-4D97-AF65-F5344CB8AC3E}">
        <p14:creationId xmlns:p14="http://schemas.microsoft.com/office/powerpoint/2010/main" val="374256935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defTabSz="456986" rtl="0" eaLnBrk="1" latinLnBrk="0" hangingPunct="1">
        <a:spcBef>
          <a:spcPct val="0"/>
        </a:spcBef>
        <a:buNone/>
        <a:defRPr sz="4400" kern="1200">
          <a:solidFill>
            <a:schemeClr val="tx1"/>
          </a:solidFill>
          <a:latin typeface="+mj-lt"/>
          <a:ea typeface="+mj-ea"/>
          <a:cs typeface="+mj-cs"/>
        </a:defRPr>
      </a:lvl1pPr>
    </p:titleStyle>
    <p:bodyStyle>
      <a:lvl1pPr marL="342740" indent="-342740" algn="l" defTabSz="456986" rtl="0" eaLnBrk="1" latinLnBrk="0" hangingPunct="1">
        <a:spcBef>
          <a:spcPct val="20000"/>
        </a:spcBef>
        <a:buFont typeface="Arial"/>
        <a:buChar char="•"/>
        <a:defRPr sz="3200" kern="1200">
          <a:solidFill>
            <a:schemeClr val="tx1"/>
          </a:solidFill>
          <a:latin typeface="+mn-lt"/>
          <a:ea typeface="+mn-ea"/>
          <a:cs typeface="+mn-cs"/>
        </a:defRPr>
      </a:lvl1pPr>
      <a:lvl2pPr marL="742625" indent="-285624" algn="l" defTabSz="456986" rtl="0" eaLnBrk="1" latinLnBrk="0" hangingPunct="1">
        <a:spcBef>
          <a:spcPct val="20000"/>
        </a:spcBef>
        <a:buFont typeface="Arial"/>
        <a:buChar char="–"/>
        <a:defRPr sz="2800" kern="1200">
          <a:solidFill>
            <a:schemeClr val="tx1"/>
          </a:solidFill>
          <a:latin typeface="+mn-lt"/>
          <a:ea typeface="+mn-ea"/>
          <a:cs typeface="+mn-cs"/>
        </a:defRPr>
      </a:lvl2pPr>
      <a:lvl3pPr marL="1142488" indent="-228492" algn="l" defTabSz="456986" rtl="0" eaLnBrk="1" latinLnBrk="0" hangingPunct="1">
        <a:spcBef>
          <a:spcPct val="20000"/>
        </a:spcBef>
        <a:buFont typeface="Arial"/>
        <a:buChar char="•"/>
        <a:defRPr sz="2400" kern="1200">
          <a:solidFill>
            <a:schemeClr val="tx1"/>
          </a:solidFill>
          <a:latin typeface="+mn-lt"/>
          <a:ea typeface="+mn-ea"/>
          <a:cs typeface="+mn-cs"/>
        </a:defRPr>
      </a:lvl3pPr>
      <a:lvl4pPr marL="1599480" indent="-228492" algn="l" defTabSz="456986" rtl="0" eaLnBrk="1" latinLnBrk="0" hangingPunct="1">
        <a:spcBef>
          <a:spcPct val="20000"/>
        </a:spcBef>
        <a:buFont typeface="Arial"/>
        <a:buChar char="–"/>
        <a:defRPr sz="2000" kern="1200">
          <a:solidFill>
            <a:schemeClr val="tx1"/>
          </a:solidFill>
          <a:latin typeface="+mn-lt"/>
          <a:ea typeface="+mn-ea"/>
          <a:cs typeface="+mn-cs"/>
        </a:defRPr>
      </a:lvl4pPr>
      <a:lvl5pPr marL="2056481" indent="-228492" algn="l" defTabSz="456986" rtl="0" eaLnBrk="1" latinLnBrk="0" hangingPunct="1">
        <a:spcBef>
          <a:spcPct val="20000"/>
        </a:spcBef>
        <a:buFont typeface="Arial"/>
        <a:buChar char="»"/>
        <a:defRPr sz="2000" kern="1200">
          <a:solidFill>
            <a:schemeClr val="tx1"/>
          </a:solidFill>
          <a:latin typeface="+mn-lt"/>
          <a:ea typeface="+mn-ea"/>
          <a:cs typeface="+mn-cs"/>
        </a:defRPr>
      </a:lvl5pPr>
      <a:lvl6pPr marL="2513466" indent="-228492" algn="l" defTabSz="456986" rtl="0" eaLnBrk="1" latinLnBrk="0" hangingPunct="1">
        <a:spcBef>
          <a:spcPct val="20000"/>
        </a:spcBef>
        <a:buFont typeface="Arial"/>
        <a:buChar char="•"/>
        <a:defRPr sz="2000" kern="1200">
          <a:solidFill>
            <a:schemeClr val="tx1"/>
          </a:solidFill>
          <a:latin typeface="+mn-lt"/>
          <a:ea typeface="+mn-ea"/>
          <a:cs typeface="+mn-cs"/>
        </a:defRPr>
      </a:lvl6pPr>
      <a:lvl7pPr marL="2970468" indent="-228492" algn="l" defTabSz="456986" rtl="0" eaLnBrk="1" latinLnBrk="0" hangingPunct="1">
        <a:spcBef>
          <a:spcPct val="20000"/>
        </a:spcBef>
        <a:buFont typeface="Arial"/>
        <a:buChar char="•"/>
        <a:defRPr sz="2000" kern="1200">
          <a:solidFill>
            <a:schemeClr val="tx1"/>
          </a:solidFill>
          <a:latin typeface="+mn-lt"/>
          <a:ea typeface="+mn-ea"/>
          <a:cs typeface="+mn-cs"/>
        </a:defRPr>
      </a:lvl7pPr>
      <a:lvl8pPr marL="3427461" indent="-228492" algn="l" defTabSz="456986" rtl="0" eaLnBrk="1" latinLnBrk="0" hangingPunct="1">
        <a:spcBef>
          <a:spcPct val="20000"/>
        </a:spcBef>
        <a:buFont typeface="Arial"/>
        <a:buChar char="•"/>
        <a:defRPr sz="2000" kern="1200">
          <a:solidFill>
            <a:schemeClr val="tx1"/>
          </a:solidFill>
          <a:latin typeface="+mn-lt"/>
          <a:ea typeface="+mn-ea"/>
          <a:cs typeface="+mn-cs"/>
        </a:defRPr>
      </a:lvl8pPr>
      <a:lvl9pPr marL="3884454" indent="-228492" algn="l" defTabSz="45698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95" algn="l" defTabSz="456986" rtl="0" eaLnBrk="1" latinLnBrk="0" hangingPunct="1">
        <a:defRPr sz="1800" kern="1200">
          <a:solidFill>
            <a:schemeClr val="tx1"/>
          </a:solidFill>
          <a:latin typeface="+mn-lt"/>
          <a:ea typeface="+mn-ea"/>
          <a:cs typeface="+mn-cs"/>
        </a:defRPr>
      </a:lvl3pPr>
      <a:lvl4pPr marL="1370988" algn="l" defTabSz="456986" rtl="0" eaLnBrk="1" latinLnBrk="0" hangingPunct="1">
        <a:defRPr sz="1800" kern="1200">
          <a:solidFill>
            <a:schemeClr val="tx1"/>
          </a:solidFill>
          <a:latin typeface="+mn-lt"/>
          <a:ea typeface="+mn-ea"/>
          <a:cs typeface="+mn-cs"/>
        </a:defRPr>
      </a:lvl4pPr>
      <a:lvl5pPr marL="1827989" algn="l" defTabSz="456986" rtl="0" eaLnBrk="1" latinLnBrk="0" hangingPunct="1">
        <a:defRPr sz="1800" kern="1200">
          <a:solidFill>
            <a:schemeClr val="tx1"/>
          </a:solidFill>
          <a:latin typeface="+mn-lt"/>
          <a:ea typeface="+mn-ea"/>
          <a:cs typeface="+mn-cs"/>
        </a:defRPr>
      </a:lvl5pPr>
      <a:lvl6pPr marL="2284974" algn="l" defTabSz="456986" rtl="0" eaLnBrk="1" latinLnBrk="0" hangingPunct="1">
        <a:defRPr sz="1800" kern="1200">
          <a:solidFill>
            <a:schemeClr val="tx1"/>
          </a:solidFill>
          <a:latin typeface="+mn-lt"/>
          <a:ea typeface="+mn-ea"/>
          <a:cs typeface="+mn-cs"/>
        </a:defRPr>
      </a:lvl6pPr>
      <a:lvl7pPr marL="2741960" algn="l" defTabSz="456986" rtl="0" eaLnBrk="1" latinLnBrk="0" hangingPunct="1">
        <a:defRPr sz="1800" kern="1200">
          <a:solidFill>
            <a:schemeClr val="tx1"/>
          </a:solidFill>
          <a:latin typeface="+mn-lt"/>
          <a:ea typeface="+mn-ea"/>
          <a:cs typeface="+mn-cs"/>
        </a:defRPr>
      </a:lvl7pPr>
      <a:lvl8pPr marL="3198960" algn="l" defTabSz="456986" rtl="0" eaLnBrk="1" latinLnBrk="0" hangingPunct="1">
        <a:defRPr sz="1800" kern="1200">
          <a:solidFill>
            <a:schemeClr val="tx1"/>
          </a:solidFill>
          <a:latin typeface="+mn-lt"/>
          <a:ea typeface="+mn-ea"/>
          <a:cs typeface="+mn-cs"/>
        </a:defRPr>
      </a:lvl8pPr>
      <a:lvl9pPr marL="3655954" algn="l" defTabSz="45698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GB" smtClean="0"/>
              <a:t>Click to edit Master title style</a:t>
            </a:r>
            <a:endParaRPr lang="de-DE"/>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pPr defTabSz="456998"/>
            <a:fld id="{5C5A89F3-EB8F-F148-B512-D7D835963C87}" type="datetimeFigureOut">
              <a:rPr lang="en-US" smtClean="0">
                <a:solidFill>
                  <a:prstClr val="black">
                    <a:tint val="75000"/>
                  </a:prstClr>
                </a:solidFill>
                <a:latin typeface="Calibri"/>
              </a:rPr>
              <a:pPr defTabSz="456998"/>
              <a:t>6/7/18</a:t>
            </a:fld>
            <a:endParaRPr lang="de-DE">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pPr defTabSz="456998"/>
            <a:endParaRPr lang="de-D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pPr defTabSz="456998"/>
            <a:fld id="{0B205956-378B-0340-9ADD-B3A00001ABA7}" type="slidenum">
              <a:rPr lang="de-DE" smtClean="0">
                <a:solidFill>
                  <a:prstClr val="black">
                    <a:tint val="75000"/>
                  </a:prstClr>
                </a:solidFill>
                <a:latin typeface="Calibri"/>
              </a:rPr>
              <a:pPr defTabSz="456998"/>
              <a:t>‹#›</a:t>
            </a:fld>
            <a:endParaRPr lang="de-DE">
              <a:solidFill>
                <a:prstClr val="black">
                  <a:tint val="75000"/>
                </a:prstClr>
              </a:solidFill>
              <a:latin typeface="Calibri"/>
            </a:endParaRPr>
          </a:p>
        </p:txBody>
      </p:sp>
    </p:spTree>
    <p:extLst>
      <p:ext uri="{BB962C8B-B14F-4D97-AF65-F5344CB8AC3E}">
        <p14:creationId xmlns:p14="http://schemas.microsoft.com/office/powerpoint/2010/main" val="34105968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45699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456998" rtl="0" eaLnBrk="1" latinLnBrk="0" hangingPunct="1">
        <a:spcBef>
          <a:spcPct val="20000"/>
        </a:spcBef>
        <a:buFont typeface="Arial"/>
        <a:buChar char="•"/>
        <a:defRPr sz="3200" kern="1200">
          <a:solidFill>
            <a:schemeClr val="tx1"/>
          </a:solidFill>
          <a:latin typeface="+mn-lt"/>
          <a:ea typeface="+mn-ea"/>
          <a:cs typeface="+mn-cs"/>
        </a:defRPr>
      </a:lvl1pPr>
      <a:lvl2pPr marL="742643" indent="-285631" algn="l" defTabSz="456998" rtl="0" eaLnBrk="1" latinLnBrk="0" hangingPunct="1">
        <a:spcBef>
          <a:spcPct val="20000"/>
        </a:spcBef>
        <a:buFont typeface="Arial"/>
        <a:buChar char="–"/>
        <a:defRPr sz="2800" kern="1200">
          <a:solidFill>
            <a:schemeClr val="tx1"/>
          </a:solidFill>
          <a:latin typeface="+mn-lt"/>
          <a:ea typeface="+mn-ea"/>
          <a:cs typeface="+mn-cs"/>
        </a:defRPr>
      </a:lvl2pPr>
      <a:lvl3pPr marL="1142516" indent="-228498" algn="l" defTabSz="456998" rtl="0" eaLnBrk="1" latinLnBrk="0" hangingPunct="1">
        <a:spcBef>
          <a:spcPct val="20000"/>
        </a:spcBef>
        <a:buFont typeface="Arial"/>
        <a:buChar char="•"/>
        <a:defRPr sz="2400" kern="1200">
          <a:solidFill>
            <a:schemeClr val="tx1"/>
          </a:solidFill>
          <a:latin typeface="+mn-lt"/>
          <a:ea typeface="+mn-ea"/>
          <a:cs typeface="+mn-cs"/>
        </a:defRPr>
      </a:lvl3pPr>
      <a:lvl4pPr marL="1599520" indent="-228498" algn="l" defTabSz="456998" rtl="0" eaLnBrk="1" latinLnBrk="0" hangingPunct="1">
        <a:spcBef>
          <a:spcPct val="20000"/>
        </a:spcBef>
        <a:buFont typeface="Arial"/>
        <a:buChar char="–"/>
        <a:defRPr sz="2000" kern="1200">
          <a:solidFill>
            <a:schemeClr val="tx1"/>
          </a:solidFill>
          <a:latin typeface="+mn-lt"/>
          <a:ea typeface="+mn-ea"/>
          <a:cs typeface="+mn-cs"/>
        </a:defRPr>
      </a:lvl4pPr>
      <a:lvl5pPr marL="2056532" indent="-228498" algn="l" defTabSz="456998" rtl="0" eaLnBrk="1" latinLnBrk="0" hangingPunct="1">
        <a:spcBef>
          <a:spcPct val="20000"/>
        </a:spcBef>
        <a:buFont typeface="Arial"/>
        <a:buChar char="»"/>
        <a:defRPr sz="2000" kern="1200">
          <a:solidFill>
            <a:schemeClr val="tx1"/>
          </a:solidFill>
          <a:latin typeface="+mn-lt"/>
          <a:ea typeface="+mn-ea"/>
          <a:cs typeface="+mn-cs"/>
        </a:defRPr>
      </a:lvl5pPr>
      <a:lvl6pPr marL="2513529" indent="-228498" algn="l" defTabSz="456998" rtl="0" eaLnBrk="1" latinLnBrk="0" hangingPunct="1">
        <a:spcBef>
          <a:spcPct val="20000"/>
        </a:spcBef>
        <a:buFont typeface="Arial"/>
        <a:buChar char="•"/>
        <a:defRPr sz="2000" kern="1200">
          <a:solidFill>
            <a:schemeClr val="tx1"/>
          </a:solidFill>
          <a:latin typeface="+mn-lt"/>
          <a:ea typeface="+mn-ea"/>
          <a:cs typeface="+mn-cs"/>
        </a:defRPr>
      </a:lvl6pPr>
      <a:lvl7pPr marL="2970542" indent="-228498" algn="l" defTabSz="456998" rtl="0" eaLnBrk="1" latinLnBrk="0" hangingPunct="1">
        <a:spcBef>
          <a:spcPct val="20000"/>
        </a:spcBef>
        <a:buFont typeface="Arial"/>
        <a:buChar char="•"/>
        <a:defRPr sz="2000" kern="1200">
          <a:solidFill>
            <a:schemeClr val="tx1"/>
          </a:solidFill>
          <a:latin typeface="+mn-lt"/>
          <a:ea typeface="+mn-ea"/>
          <a:cs typeface="+mn-cs"/>
        </a:defRPr>
      </a:lvl7pPr>
      <a:lvl8pPr marL="3427547" indent="-228498" algn="l" defTabSz="456998" rtl="0" eaLnBrk="1" latinLnBrk="0" hangingPunct="1">
        <a:spcBef>
          <a:spcPct val="20000"/>
        </a:spcBef>
        <a:buFont typeface="Arial"/>
        <a:buChar char="•"/>
        <a:defRPr sz="2000" kern="1200">
          <a:solidFill>
            <a:schemeClr val="tx1"/>
          </a:solidFill>
          <a:latin typeface="+mn-lt"/>
          <a:ea typeface="+mn-ea"/>
          <a:cs typeface="+mn-cs"/>
        </a:defRPr>
      </a:lvl8pPr>
      <a:lvl9pPr marL="3884551" indent="-228498" algn="l" defTabSz="45699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98" rtl="0" eaLnBrk="1" latinLnBrk="0" hangingPunct="1">
        <a:defRPr sz="1800" kern="1200">
          <a:solidFill>
            <a:schemeClr val="tx1"/>
          </a:solidFill>
          <a:latin typeface="+mn-lt"/>
          <a:ea typeface="+mn-ea"/>
          <a:cs typeface="+mn-cs"/>
        </a:defRPr>
      </a:lvl1pPr>
      <a:lvl2pPr marL="456998" algn="l" defTabSz="456998" rtl="0" eaLnBrk="1" latinLnBrk="0" hangingPunct="1">
        <a:defRPr sz="1800" kern="1200">
          <a:solidFill>
            <a:schemeClr val="tx1"/>
          </a:solidFill>
          <a:latin typeface="+mn-lt"/>
          <a:ea typeface="+mn-ea"/>
          <a:cs typeface="+mn-cs"/>
        </a:defRPr>
      </a:lvl2pPr>
      <a:lvl3pPr marL="914018" algn="l" defTabSz="456998" rtl="0" eaLnBrk="1" latinLnBrk="0" hangingPunct="1">
        <a:defRPr sz="1800" kern="1200">
          <a:solidFill>
            <a:schemeClr val="tx1"/>
          </a:solidFill>
          <a:latin typeface="+mn-lt"/>
          <a:ea typeface="+mn-ea"/>
          <a:cs typeface="+mn-cs"/>
        </a:defRPr>
      </a:lvl3pPr>
      <a:lvl4pPr marL="1371022" algn="l" defTabSz="456998" rtl="0" eaLnBrk="1" latinLnBrk="0" hangingPunct="1">
        <a:defRPr sz="1800" kern="1200">
          <a:solidFill>
            <a:schemeClr val="tx1"/>
          </a:solidFill>
          <a:latin typeface="+mn-lt"/>
          <a:ea typeface="+mn-ea"/>
          <a:cs typeface="+mn-cs"/>
        </a:defRPr>
      </a:lvl4pPr>
      <a:lvl5pPr marL="1828034" algn="l" defTabSz="456998" rtl="0" eaLnBrk="1" latinLnBrk="0" hangingPunct="1">
        <a:defRPr sz="1800" kern="1200">
          <a:solidFill>
            <a:schemeClr val="tx1"/>
          </a:solidFill>
          <a:latin typeface="+mn-lt"/>
          <a:ea typeface="+mn-ea"/>
          <a:cs typeface="+mn-cs"/>
        </a:defRPr>
      </a:lvl5pPr>
      <a:lvl6pPr marL="2285031" algn="l" defTabSz="456998" rtl="0" eaLnBrk="1" latinLnBrk="0" hangingPunct="1">
        <a:defRPr sz="1800" kern="1200">
          <a:solidFill>
            <a:schemeClr val="tx1"/>
          </a:solidFill>
          <a:latin typeface="+mn-lt"/>
          <a:ea typeface="+mn-ea"/>
          <a:cs typeface="+mn-cs"/>
        </a:defRPr>
      </a:lvl6pPr>
      <a:lvl7pPr marL="2742029" algn="l" defTabSz="456998" rtl="0" eaLnBrk="1" latinLnBrk="0" hangingPunct="1">
        <a:defRPr sz="1800" kern="1200">
          <a:solidFill>
            <a:schemeClr val="tx1"/>
          </a:solidFill>
          <a:latin typeface="+mn-lt"/>
          <a:ea typeface="+mn-ea"/>
          <a:cs typeface="+mn-cs"/>
        </a:defRPr>
      </a:lvl7pPr>
      <a:lvl8pPr marL="3199040" algn="l" defTabSz="456998" rtl="0" eaLnBrk="1" latinLnBrk="0" hangingPunct="1">
        <a:defRPr sz="1800" kern="1200">
          <a:solidFill>
            <a:schemeClr val="tx1"/>
          </a:solidFill>
          <a:latin typeface="+mn-lt"/>
          <a:ea typeface="+mn-ea"/>
          <a:cs typeface="+mn-cs"/>
        </a:defRPr>
      </a:lvl8pPr>
      <a:lvl9pPr marL="3656045" algn="l" defTabSz="45699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37.xml"/><Relationship Id="rId2" Type="http://schemas.openxmlformats.org/officeDocument/2006/relationships/notesSlide" Target="../notesSlides/notesSlide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02.jpeg"/><Relationship Id="rId3" Type="http://schemas.openxmlformats.org/officeDocument/2006/relationships/image" Target="../media/image20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04.tiff"/><Relationship Id="rId3" Type="http://schemas.openxmlformats.org/officeDocument/2006/relationships/image" Target="../media/image20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3.emf"/><Relationship Id="rId5" Type="http://schemas.openxmlformats.org/officeDocument/2006/relationships/image" Target="../media/image34.png"/><Relationship Id="rId1" Type="http://schemas.openxmlformats.org/officeDocument/2006/relationships/slideLayout" Target="../slideLayouts/slideLayout42.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25.png"/><Relationship Id="rId1" Type="http://schemas.openxmlformats.org/officeDocument/2006/relationships/slideLayout" Target="../slideLayouts/slideLayout52.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6.png"/><Relationship Id="rId5" Type="http://schemas.openxmlformats.org/officeDocument/2006/relationships/image" Target="../media/image34.png"/><Relationship Id="rId1" Type="http://schemas.openxmlformats.org/officeDocument/2006/relationships/slideLayout" Target="../slideLayouts/slideLayout52.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25.png"/><Relationship Id="rId1" Type="http://schemas.openxmlformats.org/officeDocument/2006/relationships/slideLayout" Target="../slideLayouts/slideLayout80.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8.jpeg"/><Relationship Id="rId5" Type="http://schemas.openxmlformats.org/officeDocument/2006/relationships/image" Target="../media/image39.png"/><Relationship Id="rId6" Type="http://schemas.openxmlformats.org/officeDocument/2006/relationships/image" Target="../media/image34.png"/><Relationship Id="rId1" Type="http://schemas.openxmlformats.org/officeDocument/2006/relationships/slideLayout" Target="../slideLayouts/slideLayout47.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1" Type="http://schemas.openxmlformats.org/officeDocument/2006/relationships/image" Target="../media/image49.png"/><Relationship Id="rId12" Type="http://schemas.openxmlformats.org/officeDocument/2006/relationships/image" Target="../media/image50.png"/><Relationship Id="rId13"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jpeg"/><Relationship Id="rId1" Type="http://schemas.openxmlformats.org/officeDocument/2006/relationships/slideLayout" Target="../slideLayouts/slideLayout90.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 Id="rId3" Type="http://schemas.openxmlformats.org/officeDocument/2006/relationships/image" Target="../media/image7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30.xml"/><Relationship Id="rId2"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 Id="rId3" Type="http://schemas.openxmlformats.org/officeDocument/2006/relationships/image" Target="../media/image80.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image" Target="../media/image9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image" Target="../media/image10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 Id="rId3"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7.xml"/><Relationship Id="rId2" Type="http://schemas.openxmlformats.org/officeDocument/2006/relationships/image" Target="../media/image116.png"/></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1" Type="http://schemas.openxmlformats.org/officeDocument/2006/relationships/slideLayout" Target="../slideLayouts/slideLayout7.xml"/><Relationship Id="rId2" Type="http://schemas.openxmlformats.org/officeDocument/2006/relationships/image" Target="../media/image119.png"/></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1" Type="http://schemas.openxmlformats.org/officeDocument/2006/relationships/slideLayout" Target="../slideLayouts/slideLayout7.xml"/><Relationship Id="rId2" Type="http://schemas.openxmlformats.org/officeDocument/2006/relationships/image" Target="../media/image123.png"/></Relationships>
</file>

<file path=ppt/slides/_rels/slide68.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34.png"/><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1" Type="http://schemas.openxmlformats.org/officeDocument/2006/relationships/slideLayout" Target="../slideLayouts/slideLayout7.xml"/><Relationship Id="rId2"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15.png"/><Relationship Id="rId7" Type="http://schemas.openxmlformats.org/officeDocument/2006/relationships/image" Target="../media/image140.png"/><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71.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145.png"/><Relationship Id="rId7" Type="http://schemas.openxmlformats.org/officeDocument/2006/relationships/image" Target="../media/image146.png"/><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72.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1" Type="http://schemas.openxmlformats.org/officeDocument/2006/relationships/slideLayout" Target="../slideLayouts/slideLayout7.xml"/><Relationship Id="rId2" Type="http://schemas.openxmlformats.org/officeDocument/2006/relationships/image" Target="../media/image146.png"/></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7" Type="http://schemas.openxmlformats.org/officeDocument/2006/relationships/image" Target="../media/image154.png"/><Relationship Id="rId8" Type="http://schemas.openxmlformats.org/officeDocument/2006/relationships/image" Target="../media/image155.png"/><Relationship Id="rId9" Type="http://schemas.openxmlformats.org/officeDocument/2006/relationships/image" Target="../media/image156.png"/><Relationship Id="rId10" Type="http://schemas.openxmlformats.org/officeDocument/2006/relationships/image" Target="../media/image157.png"/><Relationship Id="rId1" Type="http://schemas.openxmlformats.org/officeDocument/2006/relationships/slideLayout" Target="../slideLayouts/slideLayout7.xml"/><Relationship Id="rId2" Type="http://schemas.openxmlformats.org/officeDocument/2006/relationships/image" Target="../media/image15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11.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63.png"/><Relationship Id="rId9" Type="http://schemas.openxmlformats.org/officeDocument/2006/relationships/image" Target="../media/image164.png"/><Relationship Id="rId1" Type="http://schemas.openxmlformats.org/officeDocument/2006/relationships/slideLayout" Target="../slideLayouts/slideLayout7.xml"/><Relationship Id="rId2" Type="http://schemas.openxmlformats.org/officeDocument/2006/relationships/image" Target="../media/image158.png"/></Relationships>
</file>

<file path=ppt/slides/_rels/slide76.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11.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1" Type="http://schemas.openxmlformats.org/officeDocument/2006/relationships/slideLayout" Target="../slideLayouts/slideLayout7.xml"/><Relationship Id="rId2" Type="http://schemas.openxmlformats.org/officeDocument/2006/relationships/image" Target="../media/image158.png"/></Relationships>
</file>

<file path=ppt/slides/_rels/slide77.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11.png"/><Relationship Id="rId5" Type="http://schemas.openxmlformats.org/officeDocument/2006/relationships/image" Target="../media/image165.png"/><Relationship Id="rId6" Type="http://schemas.openxmlformats.org/officeDocument/2006/relationships/image" Target="../media/image168.png"/><Relationship Id="rId7" Type="http://schemas.openxmlformats.org/officeDocument/2006/relationships/image" Target="../media/image169.png"/><Relationship Id="rId8" Type="http://schemas.openxmlformats.org/officeDocument/2006/relationships/image" Target="../media/image170.png"/><Relationship Id="rId1" Type="http://schemas.openxmlformats.org/officeDocument/2006/relationships/slideLayout" Target="../slideLayouts/slideLayout7.xml"/><Relationship Id="rId2" Type="http://schemas.openxmlformats.org/officeDocument/2006/relationships/image" Target="../media/image158.png"/></Relationships>
</file>

<file path=ppt/slides/_rels/slide78.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11.png"/><Relationship Id="rId5" Type="http://schemas.openxmlformats.org/officeDocument/2006/relationships/image" Target="../media/image165.png"/><Relationship Id="rId6" Type="http://schemas.openxmlformats.org/officeDocument/2006/relationships/image" Target="../media/image170.png"/><Relationship Id="rId7" Type="http://schemas.openxmlformats.org/officeDocument/2006/relationships/image" Target="../media/image171.png"/><Relationship Id="rId8" Type="http://schemas.openxmlformats.org/officeDocument/2006/relationships/image" Target="../media/image172.png"/><Relationship Id="rId1" Type="http://schemas.openxmlformats.org/officeDocument/2006/relationships/slideLayout" Target="../slideLayouts/slideLayout7.xml"/><Relationship Id="rId2" Type="http://schemas.openxmlformats.org/officeDocument/2006/relationships/image" Target="../media/image15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 Id="rId3" Type="http://schemas.openxmlformats.org/officeDocument/2006/relationships/image" Target="../media/image173.png"/></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5" Type="http://schemas.openxmlformats.org/officeDocument/2006/relationships/image" Target="../media/image20.tiff"/><Relationship Id="rId6" Type="http://schemas.openxmlformats.org/officeDocument/2006/relationships/image" Target="../media/image21.tiff"/><Relationship Id="rId7" Type="http://schemas.openxmlformats.org/officeDocument/2006/relationships/image" Target="../media/image22.tiff"/><Relationship Id="rId1" Type="http://schemas.openxmlformats.org/officeDocument/2006/relationships/slideLayout" Target="../slideLayouts/slideLayout7.xml"/><Relationship Id="rId2" Type="http://schemas.openxmlformats.org/officeDocument/2006/relationships/image" Target="../media/image17.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 Id="rId3" Type="http://schemas.openxmlformats.org/officeDocument/2006/relationships/image" Target="../media/image17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 Id="rId3" Type="http://schemas.openxmlformats.org/officeDocument/2006/relationships/image" Target="../media/image17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 Id="rId3" Type="http://schemas.openxmlformats.org/officeDocument/2006/relationships/image" Target="../media/image17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3.png"/><Relationship Id="rId3" Type="http://schemas.openxmlformats.org/officeDocument/2006/relationships/image" Target="../media/image18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tiff"/></Relationships>
</file>

<file path=ppt/slides/_rels/slide90.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86.png"/><Relationship Id="rId5" Type="http://schemas.openxmlformats.org/officeDocument/2006/relationships/image" Target="../media/image187.png"/><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192.png"/></Relationships>
</file>

<file path=ppt/slides/_rels/slide96.xml.rels><?xml version="1.0" encoding="UTF-8" standalone="yes"?>
<Relationships xmlns="http://schemas.openxmlformats.org/package/2006/relationships"><Relationship Id="rId3" Type="http://schemas.openxmlformats.org/officeDocument/2006/relationships/image" Target="../media/image194.png"/><Relationship Id="rId4" Type="http://schemas.openxmlformats.org/officeDocument/2006/relationships/image" Target="../media/image195.png"/><Relationship Id="rId1" Type="http://schemas.openxmlformats.org/officeDocument/2006/relationships/slideLayout" Target="../slideLayouts/slideLayout62.xml"/><Relationship Id="rId2" Type="http://schemas.openxmlformats.org/officeDocument/2006/relationships/image" Target="../media/image19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6.png"/></Relationships>
</file>

<file path=ppt/slides/_rels/slide98.xml.rels><?xml version="1.0" encoding="UTF-8" standalone="yes"?>
<Relationships xmlns="http://schemas.openxmlformats.org/package/2006/relationships"><Relationship Id="rId3" Type="http://schemas.openxmlformats.org/officeDocument/2006/relationships/image" Target="../media/image198.jpeg"/><Relationship Id="rId4" Type="http://schemas.openxmlformats.org/officeDocument/2006/relationships/image" Target="../media/image199.jpeg"/><Relationship Id="rId5" Type="http://schemas.openxmlformats.org/officeDocument/2006/relationships/image" Target="../media/image200.jpeg"/><Relationship Id="rId1" Type="http://schemas.openxmlformats.org/officeDocument/2006/relationships/slideLayout" Target="../slideLayouts/slideLayout96.xml"/><Relationship Id="rId2" Type="http://schemas.openxmlformats.org/officeDocument/2006/relationships/image" Target="../media/image197.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555526"/>
            <a:ext cx="7488832" cy="4154871"/>
          </a:xfrm>
          <a:prstGeom prst="rect">
            <a:avLst/>
          </a:prstGeom>
          <a:noFill/>
        </p:spPr>
        <p:txBody>
          <a:bodyPr wrap="square" lIns="91328" tIns="45664" rIns="91328" bIns="45664" rtlCol="0">
            <a:spAutoFit/>
          </a:bodyPr>
          <a:lstStyle/>
          <a:p>
            <a:pPr algn="ctr"/>
            <a:r>
              <a:rPr lang="en-GB" sz="3200" b="1" dirty="0" smtClean="0">
                <a:solidFill>
                  <a:srgbClr val="FF0000"/>
                </a:solidFill>
              </a:rPr>
              <a:t>FCC Detectors and Experiments </a:t>
            </a:r>
            <a:endParaRPr lang="en-GB" sz="3200" b="1" dirty="0">
              <a:solidFill>
                <a:srgbClr val="FF0000"/>
              </a:solidFill>
            </a:endParaRPr>
          </a:p>
          <a:p>
            <a:pPr algn="ctr"/>
            <a:endParaRPr lang="en-GB" sz="1000" b="1" dirty="0" smtClean="0">
              <a:solidFill>
                <a:srgbClr val="FF0000"/>
              </a:solidFill>
            </a:endParaRPr>
          </a:p>
          <a:p>
            <a:pPr algn="ctr"/>
            <a:endParaRPr lang="en-GB" sz="1000" b="1" dirty="0">
              <a:solidFill>
                <a:srgbClr val="FF0000"/>
              </a:solidFill>
            </a:endParaRPr>
          </a:p>
          <a:p>
            <a:pPr algn="ctr"/>
            <a:r>
              <a:rPr lang="en-GB" sz="2000" b="1" dirty="0" smtClean="0">
                <a:solidFill>
                  <a:srgbClr val="000090"/>
                </a:solidFill>
              </a:rPr>
              <a:t>Topical Lectures ‘Physics at future accelerators’ </a:t>
            </a:r>
          </a:p>
          <a:p>
            <a:pPr algn="ctr"/>
            <a:r>
              <a:rPr lang="en-GB" sz="2000" b="1" dirty="0" smtClean="0">
                <a:solidFill>
                  <a:srgbClr val="000090"/>
                </a:solidFill>
              </a:rPr>
              <a:t>NIKHEF, June 8</a:t>
            </a:r>
            <a:r>
              <a:rPr lang="en-GB" sz="2000" b="1" baseline="30000" dirty="0" smtClean="0">
                <a:solidFill>
                  <a:srgbClr val="000090"/>
                </a:solidFill>
              </a:rPr>
              <a:t>th</a:t>
            </a:r>
            <a:r>
              <a:rPr lang="en-GB" sz="2000" b="1" dirty="0">
                <a:solidFill>
                  <a:srgbClr val="000090"/>
                </a:solidFill>
              </a:rPr>
              <a:t>, </a:t>
            </a:r>
            <a:r>
              <a:rPr lang="en-GB" sz="2000" b="1" dirty="0" smtClean="0">
                <a:solidFill>
                  <a:srgbClr val="000090"/>
                </a:solidFill>
              </a:rPr>
              <a:t>2018 </a:t>
            </a:r>
            <a:endParaRPr lang="en-GB" sz="2000" b="1" dirty="0">
              <a:solidFill>
                <a:srgbClr val="000090"/>
              </a:solidFill>
            </a:endParaRPr>
          </a:p>
          <a:p>
            <a:pPr algn="ctr"/>
            <a:endParaRPr lang="en-GB" sz="2000" b="1" dirty="0">
              <a:solidFill>
                <a:srgbClr val="000090"/>
              </a:solidFill>
            </a:endParaRPr>
          </a:p>
          <a:p>
            <a:pPr algn="ctr"/>
            <a:r>
              <a:rPr lang="en-GB" sz="1600" b="1" dirty="0"/>
              <a:t>W. </a:t>
            </a:r>
            <a:r>
              <a:rPr lang="en-GB" sz="1600" b="1" dirty="0" err="1" smtClean="0"/>
              <a:t>Riegler</a:t>
            </a:r>
            <a:r>
              <a:rPr lang="en-GB" sz="1600" b="1" dirty="0" smtClean="0"/>
              <a:t>, CERN</a:t>
            </a:r>
          </a:p>
          <a:p>
            <a:endParaRPr lang="en-GB" sz="1600" dirty="0" smtClean="0"/>
          </a:p>
          <a:p>
            <a:endParaRPr lang="en-GB" sz="1600" dirty="0" smtClean="0"/>
          </a:p>
          <a:p>
            <a:r>
              <a:rPr lang="en-GB" sz="1600" dirty="0"/>
              <a:t/>
            </a:r>
            <a:br>
              <a:rPr lang="en-GB" sz="1600" dirty="0"/>
            </a:br>
            <a:r>
              <a:rPr lang="en-GB" sz="1200" dirty="0"/>
              <a:t>Future Circular Collider (FCC) is an integral conceptual design study for post-LHC particle accelerator options in a global context. It is exploring the potential of hadron and lepton circular colliders, performing an in-depth analysis of infrastructure and operation concepts and considering the technology research and development programs that would be required to build a future circular collider. A conceptual design report will be delivered before the end of 2018​, in time for the next update of the European Strategy for Particle Physics. This talk will give an overview of the FCC studies and present aspects of experiments and detectors at such machines.</a:t>
            </a:r>
            <a:r>
              <a:rPr lang="en-GB" sz="1600" dirty="0"/>
              <a:t/>
            </a:r>
            <a:br>
              <a:rPr lang="en-GB" sz="1600" dirty="0"/>
            </a:br>
            <a:r>
              <a:rPr lang="en-GB" sz="1600" b="1" dirty="0" smtClean="0">
                <a:solidFill>
                  <a:srgbClr val="000000"/>
                </a:solidFill>
              </a:rPr>
              <a:t> </a:t>
            </a:r>
            <a:endParaRPr lang="en-GB" sz="1600" b="1" dirty="0">
              <a:solidFill>
                <a:srgbClr val="000000"/>
              </a:solidFill>
            </a:endParaRPr>
          </a:p>
        </p:txBody>
      </p:sp>
    </p:spTree>
    <p:extLst>
      <p:ext uri="{BB962C8B-B14F-4D97-AF65-F5344CB8AC3E}">
        <p14:creationId xmlns:p14="http://schemas.microsoft.com/office/powerpoint/2010/main" val="535171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045" r="1218"/>
          <a:stretch/>
        </p:blipFill>
        <p:spPr>
          <a:xfrm>
            <a:off x="3664" y="741146"/>
            <a:ext cx="3483000" cy="3888744"/>
          </a:xfrm>
          <a:prstGeom prst="rect">
            <a:avLst/>
          </a:prstGeom>
        </p:spPr>
      </p:pic>
      <p:sp>
        <p:nvSpPr>
          <p:cNvPr id="100" name="Title 1"/>
          <p:cNvSpPr txBox="1">
            <a:spLocks/>
          </p:cNvSpPr>
          <p:nvPr/>
        </p:nvSpPr>
        <p:spPr>
          <a:xfrm>
            <a:off x="0" y="-909"/>
            <a:ext cx="9144000" cy="756084"/>
          </a:xfrm>
          <a:prstGeom prst="rect">
            <a:avLst/>
          </a:prstGeom>
          <a:solidFill>
            <a:srgbClr val="0C377B"/>
          </a:solidFill>
        </p:spPr>
        <p:txBody>
          <a:bodyPr lIns="68498" tIns="0" rIns="68498"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4865">
              <a:defRPr/>
            </a:pPr>
            <a:r>
              <a:rPr lang="en-US" kern="0" dirty="0" smtClean="0">
                <a:latin typeface="Arial"/>
              </a:rPr>
              <a:t>         Scope of FCC Study</a:t>
            </a:r>
            <a:endParaRPr lang="en-US" sz="1200" kern="0" dirty="0">
              <a:latin typeface="Arial"/>
            </a:endParaRPr>
          </a:p>
        </p:txBody>
      </p:sp>
      <p:pic>
        <p:nvPicPr>
          <p:cNvPr id="101" name="E9AE129B-AADE-4D42-A5CD-D33420D126B1" descr="7E832775-FA4B-45D5-A24A-50916B9E27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727" y="70379"/>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504038" y="789594"/>
            <a:ext cx="5638389" cy="3731789"/>
          </a:xfrm>
          <a:prstGeom prst="rect">
            <a:avLst/>
          </a:prstGeom>
          <a:noFill/>
        </p:spPr>
        <p:txBody>
          <a:bodyPr wrap="square" lIns="68498" tIns="34289" rIns="68498" bIns="34289">
            <a:spAutoFit/>
          </a:bodyPr>
          <a:lstStyle/>
          <a:p>
            <a:pPr defTabSz="684865">
              <a:spcBef>
                <a:spcPts val="450"/>
              </a:spcBef>
              <a:defRPr/>
            </a:pPr>
            <a:r>
              <a:rPr lang="en-US" sz="1400" b="1" kern="0" dirty="0">
                <a:solidFill>
                  <a:srgbClr val="0C377B"/>
                </a:solidFill>
                <a:latin typeface="Arial"/>
                <a:cs typeface="Calibri" pitchFamily="34" charset="0"/>
              </a:rPr>
              <a:t>International FCC collaboration (CERN as host lab) to study: </a:t>
            </a:r>
          </a:p>
          <a:p>
            <a:pPr defTabSz="684865">
              <a:spcBef>
                <a:spcPts val="450"/>
              </a:spcBef>
              <a:defRPr/>
            </a:pPr>
            <a:endParaRPr lang="en-US" sz="1400" b="1" kern="0" dirty="0">
              <a:solidFill>
                <a:srgbClr val="0C377B"/>
              </a:solidFill>
              <a:latin typeface="Arial"/>
              <a:cs typeface="Calibri" pitchFamily="34" charset="0"/>
            </a:endParaRPr>
          </a:p>
          <a:p>
            <a:pPr marL="256844" indent="-256844" defTabSz="684865">
              <a:spcBef>
                <a:spcPts val="450"/>
              </a:spcBef>
              <a:buFont typeface="Arial" panose="020B0604020202020204" pitchFamily="34" charset="0"/>
              <a:buChar char="•"/>
              <a:defRPr/>
            </a:pPr>
            <a:r>
              <a:rPr lang="en-US" sz="1500" b="1" i="1" kern="0" dirty="0">
                <a:solidFill>
                  <a:srgbClr val="0C377B"/>
                </a:solidFill>
                <a:latin typeface="Arial"/>
                <a:cs typeface="Calibri" pitchFamily="34" charset="0"/>
              </a:rPr>
              <a:t>pp</a:t>
            </a:r>
            <a:r>
              <a:rPr lang="en-US" sz="1500" b="1" kern="0" dirty="0">
                <a:solidFill>
                  <a:srgbClr val="0C377B"/>
                </a:solidFill>
                <a:latin typeface="Arial"/>
                <a:cs typeface="Calibri" pitchFamily="34" charset="0"/>
              </a:rPr>
              <a:t>-collider (</a:t>
            </a:r>
            <a:r>
              <a:rPr lang="en-US" sz="1500" b="1" i="1" kern="0" dirty="0">
                <a:solidFill>
                  <a:srgbClr val="0C377B"/>
                </a:solidFill>
                <a:latin typeface="Arial"/>
                <a:cs typeface="Calibri" pitchFamily="34" charset="0"/>
              </a:rPr>
              <a:t>FCC-</a:t>
            </a:r>
            <a:r>
              <a:rPr lang="en-US" sz="1500" b="1" i="1" kern="0" dirty="0" err="1">
                <a:solidFill>
                  <a:srgbClr val="0C377B"/>
                </a:solidFill>
                <a:latin typeface="Arial"/>
                <a:cs typeface="Calibri" pitchFamily="34" charset="0"/>
              </a:rPr>
              <a:t>hh</a:t>
            </a:r>
            <a:r>
              <a:rPr lang="en-US" sz="1500" b="1" kern="0" dirty="0">
                <a:solidFill>
                  <a:srgbClr val="0C377B"/>
                </a:solidFill>
                <a:latin typeface="Arial"/>
                <a:cs typeface="Calibri" pitchFamily="34" charset="0"/>
              </a:rPr>
              <a:t>)                      </a:t>
            </a:r>
          </a:p>
          <a:p>
            <a:pPr marL="256844" indent="-256844" defTabSz="684865">
              <a:spcBef>
                <a:spcPts val="450"/>
              </a:spcBef>
              <a:buFont typeface="Arial" panose="020B0604020202020204" pitchFamily="34" charset="0"/>
              <a:buChar char="•"/>
              <a:defRPr/>
            </a:pPr>
            <a:r>
              <a:rPr lang="en-US" sz="1500" kern="0" dirty="0">
                <a:solidFill>
                  <a:srgbClr val="0C377B"/>
                </a:solidFill>
                <a:latin typeface="Arial"/>
                <a:cs typeface="Calibri" pitchFamily="34" charset="0"/>
                <a:sym typeface="Wingdings" panose="05000000000000000000" pitchFamily="2" charset="2"/>
              </a:rPr>
              <a:t> main emphasis, </a:t>
            </a:r>
            <a:r>
              <a:rPr lang="en-US" sz="1500" kern="0" dirty="0">
                <a:solidFill>
                  <a:srgbClr val="0C377B"/>
                </a:solidFill>
                <a:latin typeface="Arial"/>
                <a:cs typeface="Calibri" pitchFamily="34" charset="0"/>
              </a:rPr>
              <a:t>defining infrastructure requirements</a:t>
            </a:r>
          </a:p>
          <a:p>
            <a:pPr marL="256844" indent="-256844" defTabSz="684865">
              <a:spcBef>
                <a:spcPts val="450"/>
              </a:spcBef>
              <a:buFont typeface="Arial" panose="020B0604020202020204" pitchFamily="34" charset="0"/>
              <a:buChar char="•"/>
              <a:defRPr/>
            </a:pPr>
            <a:r>
              <a:rPr lang="fr-CH" sz="1500" b="1" kern="0" dirty="0">
                <a:solidFill>
                  <a:srgbClr val="FF0000"/>
                </a:solidFill>
              </a:rPr>
              <a:t>~16 T </a:t>
            </a:r>
            <a:r>
              <a:rPr lang="fr-CH" sz="1500" b="1" kern="0" dirty="0">
                <a:solidFill>
                  <a:srgbClr val="FF0000"/>
                </a:solidFill>
                <a:sym typeface="Symbol"/>
              </a:rPr>
              <a:t> 100 TeV </a:t>
            </a:r>
            <a:r>
              <a:rPr lang="fr-CH" sz="1500" b="1" i="1" kern="0" dirty="0">
                <a:solidFill>
                  <a:srgbClr val="FF0000"/>
                </a:solidFill>
                <a:sym typeface="Symbol"/>
              </a:rPr>
              <a:t>pp</a:t>
            </a:r>
            <a:r>
              <a:rPr lang="fr-CH" sz="1500" b="1" kern="0" dirty="0">
                <a:solidFill>
                  <a:srgbClr val="FF0000"/>
                </a:solidFill>
                <a:sym typeface="Symbol"/>
              </a:rPr>
              <a:t> in 100 km</a:t>
            </a:r>
            <a:endParaRPr lang="en-US" sz="1500" b="1" i="1" kern="0" dirty="0">
              <a:solidFill>
                <a:srgbClr val="0C377B"/>
              </a:solidFill>
              <a:latin typeface="Arial"/>
              <a:cs typeface="Calibri" pitchFamily="34" charset="0"/>
            </a:endParaRPr>
          </a:p>
          <a:p>
            <a:pPr marL="256844" indent="-256844" defTabSz="684865">
              <a:spcBef>
                <a:spcPts val="450"/>
              </a:spcBef>
              <a:buFont typeface="Arial" panose="020B0604020202020204" pitchFamily="34" charset="0"/>
              <a:buChar char="•"/>
              <a:defRPr/>
            </a:pPr>
            <a:r>
              <a:rPr lang="en-US" sz="1500" b="1" kern="0" dirty="0">
                <a:solidFill>
                  <a:srgbClr val="0C377B"/>
                </a:solidFill>
                <a:latin typeface="Arial"/>
                <a:cs typeface="Calibri" pitchFamily="34" charset="0"/>
              </a:rPr>
              <a:t>~100 km tunnel infrastructure </a:t>
            </a:r>
            <a:r>
              <a:rPr lang="en-US" sz="1500" kern="0" dirty="0">
                <a:solidFill>
                  <a:srgbClr val="0C377B"/>
                </a:solidFill>
                <a:latin typeface="Arial"/>
                <a:cs typeface="Calibri" pitchFamily="34" charset="0"/>
              </a:rPr>
              <a:t>in Geneva area, site specific</a:t>
            </a:r>
          </a:p>
          <a:p>
            <a:pPr marL="256844" indent="-256844" defTabSz="684865">
              <a:spcBef>
                <a:spcPts val="450"/>
              </a:spcBef>
              <a:buFont typeface="Arial" panose="020B0604020202020204" pitchFamily="34" charset="0"/>
              <a:buChar char="•"/>
              <a:defRPr/>
            </a:pPr>
            <a:endParaRPr lang="en-US" sz="1500" kern="0" dirty="0">
              <a:solidFill>
                <a:srgbClr val="0C377B"/>
              </a:solidFill>
              <a:latin typeface="Arial"/>
              <a:cs typeface="Calibri" pitchFamily="34" charset="0"/>
            </a:endParaRPr>
          </a:p>
          <a:p>
            <a:pPr marL="256844" indent="-256844" defTabSz="684865">
              <a:spcBef>
                <a:spcPts val="450"/>
              </a:spcBef>
              <a:buFont typeface="Arial" panose="020B0604020202020204" pitchFamily="34" charset="0"/>
              <a:buChar char="•"/>
              <a:defRPr/>
            </a:pPr>
            <a:r>
              <a:rPr lang="en-US" sz="1500" b="1" i="1" kern="0" dirty="0" err="1">
                <a:solidFill>
                  <a:srgbClr val="0C377B"/>
                </a:solidFill>
                <a:latin typeface="Arial"/>
                <a:cs typeface="Calibri" pitchFamily="34" charset="0"/>
              </a:rPr>
              <a:t>e</a:t>
            </a:r>
            <a:r>
              <a:rPr lang="en-US" sz="1500" b="1" kern="0" baseline="30000" dirty="0" err="1">
                <a:solidFill>
                  <a:srgbClr val="0C377B"/>
                </a:solidFill>
                <a:latin typeface="Arial"/>
                <a:cs typeface="Calibri" pitchFamily="34" charset="0"/>
              </a:rPr>
              <a:t>+</a:t>
            </a:r>
            <a:r>
              <a:rPr lang="en-US" sz="1500" b="1" i="1" kern="0" dirty="0" err="1">
                <a:solidFill>
                  <a:srgbClr val="0C377B"/>
                </a:solidFill>
                <a:latin typeface="Arial"/>
                <a:cs typeface="Calibri" pitchFamily="34" charset="0"/>
              </a:rPr>
              <a:t>e</a:t>
            </a:r>
            <a:r>
              <a:rPr lang="en-US" sz="1500" b="1" kern="0" baseline="30000" dirty="0">
                <a:solidFill>
                  <a:srgbClr val="0C377B"/>
                </a:solidFill>
                <a:latin typeface="Arial"/>
                <a:cs typeface="Calibri" pitchFamily="34" charset="0"/>
              </a:rPr>
              <a:t>-</a:t>
            </a:r>
            <a:r>
              <a:rPr lang="en-US" sz="1500" b="1" kern="0" dirty="0">
                <a:solidFill>
                  <a:srgbClr val="0C377B"/>
                </a:solidFill>
                <a:latin typeface="Arial"/>
                <a:cs typeface="Calibri" pitchFamily="34" charset="0"/>
              </a:rPr>
              <a:t> collider (</a:t>
            </a:r>
            <a:r>
              <a:rPr lang="en-US" sz="1500" b="1" i="1" kern="0" dirty="0">
                <a:solidFill>
                  <a:srgbClr val="0C377B"/>
                </a:solidFill>
                <a:latin typeface="Arial"/>
                <a:cs typeface="Calibri" pitchFamily="34" charset="0"/>
              </a:rPr>
              <a:t>FCC-</a:t>
            </a:r>
            <a:r>
              <a:rPr lang="en-US" sz="1500" b="1" i="1" kern="0" dirty="0" err="1">
                <a:solidFill>
                  <a:srgbClr val="0C377B"/>
                </a:solidFill>
                <a:latin typeface="Arial"/>
                <a:cs typeface="Calibri" pitchFamily="34" charset="0"/>
              </a:rPr>
              <a:t>ee</a:t>
            </a:r>
            <a:r>
              <a:rPr lang="en-US" sz="1500" b="1" kern="0" dirty="0">
                <a:solidFill>
                  <a:srgbClr val="0C377B"/>
                </a:solidFill>
                <a:latin typeface="Arial"/>
                <a:cs typeface="Calibri" pitchFamily="34" charset="0"/>
              </a:rPr>
              <a:t>) </a:t>
            </a:r>
            <a:r>
              <a:rPr lang="en-US" sz="1500" kern="0" dirty="0">
                <a:solidFill>
                  <a:srgbClr val="0C377B"/>
                </a:solidFill>
                <a:latin typeface="Arial"/>
                <a:cs typeface="Calibri" pitchFamily="34" charset="0"/>
              </a:rPr>
              <a:t>as potential first step</a:t>
            </a:r>
          </a:p>
          <a:p>
            <a:pPr marL="256844" indent="-256844" defTabSz="684865">
              <a:spcBef>
                <a:spcPts val="450"/>
              </a:spcBef>
              <a:buFont typeface="Arial" panose="020B0604020202020204" pitchFamily="34" charset="0"/>
              <a:buChar char="•"/>
              <a:defRPr/>
            </a:pPr>
            <a:endParaRPr lang="en-US" sz="1500" kern="0" dirty="0">
              <a:solidFill>
                <a:srgbClr val="0C377B"/>
              </a:solidFill>
              <a:latin typeface="Arial"/>
              <a:cs typeface="Calibri" pitchFamily="34" charset="0"/>
            </a:endParaRPr>
          </a:p>
          <a:p>
            <a:pPr marL="256844" indent="-256844" defTabSz="684865">
              <a:spcBef>
                <a:spcPts val="450"/>
              </a:spcBef>
              <a:buFont typeface="Arial" panose="020B0604020202020204" pitchFamily="34" charset="0"/>
              <a:buChar char="•"/>
              <a:defRPr/>
            </a:pPr>
            <a:r>
              <a:rPr lang="en-US" sz="1500" b="1" i="1" kern="0" dirty="0">
                <a:solidFill>
                  <a:srgbClr val="0C377B"/>
                </a:solidFill>
                <a:latin typeface="Arial"/>
                <a:cs typeface="Calibri" pitchFamily="34" charset="0"/>
              </a:rPr>
              <a:t>p-e</a:t>
            </a:r>
            <a:r>
              <a:rPr lang="en-US" sz="1500" b="1" kern="0" dirty="0">
                <a:solidFill>
                  <a:srgbClr val="0C377B"/>
                </a:solidFill>
                <a:latin typeface="Arial"/>
                <a:cs typeface="Calibri" pitchFamily="34" charset="0"/>
              </a:rPr>
              <a:t> (</a:t>
            </a:r>
            <a:r>
              <a:rPr lang="en-US" sz="1500" b="1" i="1" kern="0" dirty="0">
                <a:solidFill>
                  <a:srgbClr val="0C377B"/>
                </a:solidFill>
                <a:latin typeface="Arial"/>
                <a:cs typeface="Calibri" pitchFamily="34" charset="0"/>
              </a:rPr>
              <a:t>FCC-he</a:t>
            </a:r>
            <a:r>
              <a:rPr lang="en-US" sz="1500" b="1" kern="0" dirty="0">
                <a:solidFill>
                  <a:srgbClr val="0C377B"/>
                </a:solidFill>
                <a:latin typeface="Arial"/>
                <a:cs typeface="Calibri" pitchFamily="34" charset="0"/>
              </a:rPr>
              <a:t>) option,  </a:t>
            </a:r>
            <a:r>
              <a:rPr lang="en-US" sz="1500" kern="0" dirty="0">
                <a:solidFill>
                  <a:srgbClr val="0C377B"/>
                </a:solidFill>
                <a:latin typeface="Arial"/>
                <a:cs typeface="Calibri" pitchFamily="34" charset="0"/>
              </a:rPr>
              <a:t>integration one IP, e from ERL</a:t>
            </a:r>
          </a:p>
          <a:p>
            <a:pPr marL="256844" indent="-256844" defTabSz="684865">
              <a:spcBef>
                <a:spcPts val="450"/>
              </a:spcBef>
              <a:buFont typeface="Arial" panose="020B0604020202020204" pitchFamily="34" charset="0"/>
              <a:buChar char="•"/>
              <a:defRPr/>
            </a:pPr>
            <a:endParaRPr lang="en-US" sz="1500" b="1" kern="0" dirty="0">
              <a:solidFill>
                <a:srgbClr val="0C377B"/>
              </a:solidFill>
              <a:latin typeface="Arial"/>
              <a:cs typeface="Calibri" pitchFamily="34" charset="0"/>
            </a:endParaRPr>
          </a:p>
          <a:p>
            <a:pPr marL="256844" indent="-256844" defTabSz="684865">
              <a:spcBef>
                <a:spcPts val="450"/>
              </a:spcBef>
              <a:buFont typeface="Arial" panose="020B0604020202020204" pitchFamily="34" charset="0"/>
              <a:buChar char="•"/>
              <a:defRPr/>
            </a:pPr>
            <a:r>
              <a:rPr lang="en-US" sz="1500" b="1" kern="0" dirty="0">
                <a:solidFill>
                  <a:srgbClr val="0C377B"/>
                </a:solidFill>
                <a:latin typeface="Arial"/>
                <a:cs typeface="Calibri" pitchFamily="34" charset="0"/>
              </a:rPr>
              <a:t>HE-LHC</a:t>
            </a:r>
            <a:r>
              <a:rPr lang="en-US" sz="1500" kern="0" dirty="0">
                <a:solidFill>
                  <a:srgbClr val="0C377B"/>
                </a:solidFill>
                <a:latin typeface="Arial"/>
                <a:cs typeface="Calibri" pitchFamily="34" charset="0"/>
              </a:rPr>
              <a:t> with </a:t>
            </a:r>
            <a:r>
              <a:rPr lang="en-US" sz="1500" i="1" kern="0" dirty="0">
                <a:solidFill>
                  <a:srgbClr val="0C377B"/>
                </a:solidFill>
                <a:latin typeface="Arial"/>
                <a:cs typeface="Calibri" pitchFamily="34" charset="0"/>
              </a:rPr>
              <a:t>FCC-</a:t>
            </a:r>
            <a:r>
              <a:rPr lang="en-US" sz="1500" i="1" kern="0" dirty="0" err="1">
                <a:solidFill>
                  <a:srgbClr val="0C377B"/>
                </a:solidFill>
                <a:latin typeface="Arial"/>
                <a:cs typeface="Calibri" pitchFamily="34" charset="0"/>
              </a:rPr>
              <a:t>hh</a:t>
            </a:r>
            <a:r>
              <a:rPr lang="en-US" sz="1500" i="1" kern="0" dirty="0">
                <a:solidFill>
                  <a:srgbClr val="0C377B"/>
                </a:solidFill>
                <a:latin typeface="Arial"/>
                <a:cs typeface="Calibri" pitchFamily="34" charset="0"/>
              </a:rPr>
              <a:t> </a:t>
            </a:r>
            <a:r>
              <a:rPr lang="en-US" sz="1500" kern="0" dirty="0">
                <a:solidFill>
                  <a:srgbClr val="0C377B"/>
                </a:solidFill>
                <a:latin typeface="Arial"/>
                <a:cs typeface="Calibri" pitchFamily="34" charset="0"/>
              </a:rPr>
              <a:t>technology </a:t>
            </a:r>
            <a:r>
              <a:rPr lang="en-US" sz="1200" kern="0" dirty="0">
                <a:solidFill>
                  <a:srgbClr val="0C377B"/>
                </a:solidFill>
                <a:latin typeface="Arial"/>
                <a:cs typeface="Calibri" pitchFamily="34" charset="0"/>
              </a:rPr>
              <a:t>(LHC Ring  8</a:t>
            </a:r>
            <a:r>
              <a:rPr lang="en-US" sz="1200" kern="0" dirty="0">
                <a:solidFill>
                  <a:srgbClr val="0C377B"/>
                </a:solidFill>
                <a:latin typeface="Arial"/>
                <a:cs typeface="Calibri" pitchFamily="34" charset="0"/>
                <a:sym typeface="Wingdings"/>
              </a:rPr>
              <a:t></a:t>
            </a:r>
            <a:r>
              <a:rPr lang="en-US" sz="1200" kern="0" dirty="0">
                <a:solidFill>
                  <a:srgbClr val="0C377B"/>
                </a:solidFill>
                <a:latin typeface="Arial"/>
                <a:cs typeface="Calibri" pitchFamily="34" charset="0"/>
              </a:rPr>
              <a:t>16T, 14</a:t>
            </a:r>
            <a:r>
              <a:rPr lang="en-US" sz="1200" kern="0" dirty="0">
                <a:solidFill>
                  <a:srgbClr val="0C377B"/>
                </a:solidFill>
                <a:latin typeface="Arial"/>
                <a:cs typeface="Calibri" pitchFamily="34" charset="0"/>
                <a:sym typeface="Wingdings"/>
              </a:rPr>
              <a:t></a:t>
            </a:r>
            <a:r>
              <a:rPr lang="en-US" sz="1200" kern="0" dirty="0">
                <a:solidFill>
                  <a:srgbClr val="0C377B"/>
                </a:solidFill>
                <a:latin typeface="Arial"/>
                <a:cs typeface="Calibri" pitchFamily="34" charset="0"/>
              </a:rPr>
              <a:t>28TeV)</a:t>
            </a:r>
          </a:p>
          <a:p>
            <a:pPr marL="256844" indent="-256844" defTabSz="684865">
              <a:spcBef>
                <a:spcPts val="450"/>
              </a:spcBef>
              <a:buFont typeface="Arial" panose="020B0604020202020204" pitchFamily="34" charset="0"/>
              <a:buChar char="•"/>
              <a:defRPr/>
            </a:pPr>
            <a:r>
              <a:rPr lang="en-US" sz="1500" b="1" kern="0" dirty="0">
                <a:solidFill>
                  <a:srgbClr val="0C377B"/>
                </a:solidFill>
                <a:latin typeface="Arial"/>
                <a:cs typeface="Calibri" pitchFamily="34" charset="0"/>
              </a:rPr>
              <a:t>CDR for end 2018</a:t>
            </a:r>
          </a:p>
        </p:txBody>
      </p:sp>
    </p:spTree>
    <p:extLst>
      <p:ext uri="{BB962C8B-B14F-4D97-AF65-F5344CB8AC3E}">
        <p14:creationId xmlns:p14="http://schemas.microsoft.com/office/powerpoint/2010/main" val="35165576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9888"/>
            <a:ext cx="9142413" cy="461586"/>
          </a:xfrm>
          <a:prstGeom prst="rect">
            <a:avLst/>
          </a:prstGeom>
          <a:noFill/>
        </p:spPr>
        <p:txBody>
          <a:bodyPr wrap="square" lIns="91328" tIns="45664" rIns="91328" bIns="45664" rtlCol="0">
            <a:spAutoFit/>
          </a:bodyPr>
          <a:lstStyle/>
          <a:p>
            <a:pPr algn="ctr"/>
            <a:r>
              <a:rPr lang="en-GB" sz="2400" b="1" dirty="0">
                <a:solidFill>
                  <a:srgbClr val="FF0000"/>
                </a:solidFill>
              </a:rPr>
              <a:t>Trigger/DAQ</a:t>
            </a:r>
            <a:endParaRPr lang="en-GB" sz="2400" baseline="30000" dirty="0">
              <a:solidFill>
                <a:srgbClr val="FF0000"/>
              </a:solidFill>
            </a:endParaRPr>
          </a:p>
        </p:txBody>
      </p:sp>
      <p:sp>
        <p:nvSpPr>
          <p:cNvPr id="4" name="TextBox 3"/>
          <p:cNvSpPr txBox="1"/>
          <p:nvPr/>
        </p:nvSpPr>
        <p:spPr>
          <a:xfrm>
            <a:off x="251585" y="771558"/>
            <a:ext cx="3607607" cy="3381616"/>
          </a:xfrm>
          <a:prstGeom prst="rect">
            <a:avLst/>
          </a:prstGeom>
          <a:noFill/>
        </p:spPr>
        <p:txBody>
          <a:bodyPr wrap="square" lIns="91330" tIns="45665" rIns="91330" bIns="45665" rtlCol="0">
            <a:spAutoFit/>
          </a:bodyPr>
          <a:lstStyle/>
          <a:p>
            <a:r>
              <a:rPr lang="en-GB" sz="1400" dirty="0">
                <a:solidFill>
                  <a:srgbClr val="000090"/>
                </a:solidFill>
              </a:rPr>
              <a:t>Example: ATLAS Phase2 </a:t>
            </a:r>
            <a:r>
              <a:rPr lang="en-GB" sz="1400" dirty="0" err="1">
                <a:solidFill>
                  <a:srgbClr val="000090"/>
                </a:solidFill>
              </a:rPr>
              <a:t>calorimetry</a:t>
            </a:r>
            <a:r>
              <a:rPr lang="en-GB" sz="1400" dirty="0">
                <a:solidFill>
                  <a:srgbClr val="000090"/>
                </a:solidFill>
              </a:rPr>
              <a:t> will be digitized at 40MHz and sent via optical </a:t>
            </a:r>
            <a:r>
              <a:rPr lang="en-GB" sz="1400" dirty="0" err="1">
                <a:solidFill>
                  <a:srgbClr val="000090"/>
                </a:solidFill>
              </a:rPr>
              <a:t>fibers</a:t>
            </a:r>
            <a:r>
              <a:rPr lang="en-GB" sz="1400" dirty="0">
                <a:solidFill>
                  <a:srgbClr val="000090"/>
                </a:solidFill>
              </a:rPr>
              <a:t> to L1 electronics outside the cavern at 25TByte/s to create the L1 Trigger. </a:t>
            </a:r>
          </a:p>
          <a:p>
            <a:endParaRPr lang="en-GB" sz="1400" dirty="0">
              <a:solidFill>
                <a:srgbClr val="000090"/>
              </a:solidFill>
            </a:endParaRPr>
          </a:p>
          <a:p>
            <a:r>
              <a:rPr lang="en-GB" sz="1400" dirty="0" err="1">
                <a:solidFill>
                  <a:srgbClr val="008000"/>
                </a:solidFill>
              </a:rPr>
              <a:t>Muon</a:t>
            </a:r>
            <a:r>
              <a:rPr lang="en-GB" sz="1400" dirty="0">
                <a:solidFill>
                  <a:srgbClr val="008000"/>
                </a:solidFill>
              </a:rPr>
              <a:t> system will also be read out at 40MHz to produce a L1 Trigger.</a:t>
            </a:r>
          </a:p>
          <a:p>
            <a:endParaRPr lang="en-GB" sz="1400" dirty="0">
              <a:solidFill>
                <a:srgbClr val="000090"/>
              </a:solidFill>
            </a:endParaRPr>
          </a:p>
          <a:p>
            <a:r>
              <a:rPr lang="en-GB" sz="1400" dirty="0">
                <a:solidFill>
                  <a:srgbClr val="000090"/>
                </a:solidFill>
              </a:rPr>
              <a:t>Reading out the FCC detector </a:t>
            </a:r>
            <a:r>
              <a:rPr lang="en-GB" sz="1400" dirty="0" err="1">
                <a:solidFill>
                  <a:srgbClr val="000090"/>
                </a:solidFill>
              </a:rPr>
              <a:t>calorimetry</a:t>
            </a:r>
            <a:r>
              <a:rPr lang="en-GB" sz="1400" dirty="0">
                <a:solidFill>
                  <a:srgbClr val="000090"/>
                </a:solidFill>
              </a:rPr>
              <a:t> and </a:t>
            </a:r>
            <a:r>
              <a:rPr lang="en-GB" sz="1400" dirty="0" err="1">
                <a:solidFill>
                  <a:srgbClr val="000090"/>
                </a:solidFill>
              </a:rPr>
              <a:t>muon</a:t>
            </a:r>
            <a:r>
              <a:rPr lang="en-GB" sz="1400" dirty="0">
                <a:solidFill>
                  <a:srgbClr val="000090"/>
                </a:solidFill>
              </a:rPr>
              <a:t> system at 40MHz will result in 200-300 </a:t>
            </a:r>
            <a:r>
              <a:rPr lang="en-GB" sz="1400" dirty="0" err="1">
                <a:solidFill>
                  <a:srgbClr val="000090"/>
                </a:solidFill>
              </a:rPr>
              <a:t>TByte</a:t>
            </a:r>
            <a:r>
              <a:rPr lang="en-GB" sz="1400" dirty="0">
                <a:solidFill>
                  <a:srgbClr val="000090"/>
                </a:solidFill>
              </a:rPr>
              <a:t>/s, which seems feasible.</a:t>
            </a:r>
          </a:p>
          <a:p>
            <a:endParaRPr lang="en-GB" sz="1400" dirty="0">
              <a:solidFill>
                <a:srgbClr val="000090"/>
              </a:solidFill>
            </a:endParaRPr>
          </a:p>
          <a:p>
            <a:r>
              <a:rPr lang="en-GB" sz="1400" dirty="0">
                <a:solidFill>
                  <a:srgbClr val="008000"/>
                </a:solidFill>
              </a:rPr>
              <a:t>40MHz readout of the tracker would produce about 800TByte/s.</a:t>
            </a:r>
          </a:p>
          <a:p>
            <a:endParaRPr lang="en-GB" sz="1400" dirty="0">
              <a:solidFill>
                <a:srgbClr val="000090"/>
              </a:solidFill>
            </a:endParaRPr>
          </a:p>
        </p:txBody>
      </p:sp>
      <p:sp>
        <p:nvSpPr>
          <p:cNvPr id="5" name="TextBox 4"/>
          <p:cNvSpPr txBox="1"/>
          <p:nvPr/>
        </p:nvSpPr>
        <p:spPr>
          <a:xfrm>
            <a:off x="4356039" y="2712571"/>
            <a:ext cx="4485863" cy="2285162"/>
          </a:xfrm>
          <a:prstGeom prst="rect">
            <a:avLst/>
          </a:prstGeom>
          <a:noFill/>
        </p:spPr>
        <p:txBody>
          <a:bodyPr wrap="square" lIns="91330" tIns="45665" rIns="91330" bIns="45665" rtlCol="0">
            <a:spAutoFit/>
          </a:bodyPr>
          <a:lstStyle/>
          <a:p>
            <a:r>
              <a:rPr lang="en-GB" sz="1400" dirty="0">
                <a:solidFill>
                  <a:srgbClr val="000090"/>
                </a:solidFill>
              </a:rPr>
              <a:t>Question:</a:t>
            </a:r>
          </a:p>
          <a:p>
            <a:endParaRPr lang="en-GB" sz="1400" dirty="0">
              <a:solidFill>
                <a:srgbClr val="000090"/>
              </a:solidFill>
            </a:endParaRPr>
          </a:p>
          <a:p>
            <a:r>
              <a:rPr lang="en-GB" sz="1400" dirty="0">
                <a:solidFill>
                  <a:srgbClr val="008000"/>
                </a:solidFill>
              </a:rPr>
              <a:t>Can the L1 </a:t>
            </a:r>
            <a:r>
              <a:rPr lang="en-GB" sz="1400" dirty="0" err="1">
                <a:solidFill>
                  <a:srgbClr val="008000"/>
                </a:solidFill>
              </a:rPr>
              <a:t>Calo+Muon</a:t>
            </a:r>
            <a:r>
              <a:rPr lang="en-GB" sz="1400" dirty="0">
                <a:solidFill>
                  <a:srgbClr val="008000"/>
                </a:solidFill>
              </a:rPr>
              <a:t> Trigger have enough selectivity  to allow readout of the tracker at a reasonable rate of e.g. 1MHz ?</a:t>
            </a:r>
          </a:p>
          <a:p>
            <a:endParaRPr lang="en-GB" sz="1400" dirty="0">
              <a:solidFill>
                <a:srgbClr val="000090"/>
              </a:solidFill>
            </a:endParaRPr>
          </a:p>
          <a:p>
            <a:r>
              <a:rPr lang="en-GB" sz="1400" dirty="0">
                <a:solidFill>
                  <a:srgbClr val="000090"/>
                </a:solidFill>
              </a:rPr>
              <a:t>Un-triggered readout of the detector at 40MHz would result in 1000-1500TByte/s over optical links to the underground service cavern and/or a HLT computing farm on the surface.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3720" y="572418"/>
            <a:ext cx="4009928" cy="2035750"/>
          </a:xfrm>
          <a:prstGeom prst="rect">
            <a:avLst/>
          </a:prstGeom>
        </p:spPr>
      </p:pic>
    </p:spTree>
    <p:extLst>
      <p:ext uri="{BB962C8B-B14F-4D97-AF65-F5344CB8AC3E}">
        <p14:creationId xmlns:p14="http://schemas.microsoft.com/office/powerpoint/2010/main" val="1171018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328" y="14653"/>
            <a:ext cx="8229600" cy="475562"/>
          </a:xfrm>
        </p:spPr>
        <p:txBody>
          <a:bodyPr>
            <a:normAutofit fontScale="90000"/>
          </a:bodyPr>
          <a:lstStyle/>
          <a:p>
            <a:r>
              <a:rPr lang="en-US" b="1" dirty="0" smtClean="0">
                <a:solidFill>
                  <a:srgbClr val="FF0000"/>
                </a:solidFill>
              </a:rPr>
              <a:t>ATLAS &amp; CMS @ HL-LHC (2025-2026)</a:t>
            </a:r>
            <a:endParaRPr lang="en-US" b="1" dirty="0">
              <a:solidFill>
                <a:srgbClr val="FF0000"/>
              </a:solidFill>
            </a:endParaRPr>
          </a:p>
        </p:txBody>
      </p:sp>
      <p:sp>
        <p:nvSpPr>
          <p:cNvPr id="9" name="Rectangle 8"/>
          <p:cNvSpPr/>
          <p:nvPr/>
        </p:nvSpPr>
        <p:spPr>
          <a:xfrm>
            <a:off x="2536391" y="4572001"/>
            <a:ext cx="1352241"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10-20 GB/</a:t>
            </a:r>
            <a:r>
              <a:rPr lang="en-US" dirty="0">
                <a:solidFill>
                  <a:srgbClr val="000000"/>
                </a:solidFill>
                <a:latin typeface="Arial" charset="0"/>
                <a:ea typeface="ＭＳ Ｐゴシック" charset="0"/>
                <a:cs typeface="Geneva" charset="0"/>
              </a:rPr>
              <a:t>s</a:t>
            </a:r>
          </a:p>
        </p:txBody>
      </p:sp>
      <p:grpSp>
        <p:nvGrpSpPr>
          <p:cNvPr id="14" name="Group 13"/>
          <p:cNvGrpSpPr/>
          <p:nvPr/>
        </p:nvGrpSpPr>
        <p:grpSpPr>
          <a:xfrm>
            <a:off x="2231586" y="1943100"/>
            <a:ext cx="1524000" cy="2571750"/>
            <a:chOff x="3810000" y="2895600"/>
            <a:chExt cx="1524000" cy="3429000"/>
          </a:xfrm>
        </p:grpSpPr>
        <p:sp>
          <p:nvSpPr>
            <p:cNvPr id="5" name="Rectangle 4"/>
            <p:cNvSpPr/>
            <p:nvPr/>
          </p:nvSpPr>
          <p:spPr bwMode="auto">
            <a:xfrm>
              <a:off x="3886200" y="5715000"/>
              <a:ext cx="1371600" cy="609600"/>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Storage</a:t>
              </a:r>
              <a:endParaRPr lang="en-US" sz="2400" dirty="0">
                <a:solidFill>
                  <a:srgbClr val="000000"/>
                </a:solidFill>
                <a:latin typeface="Arial" charset="0"/>
                <a:ea typeface="ＭＳ Ｐゴシック" charset="0"/>
                <a:cs typeface="Geneva" charset="0"/>
              </a:endParaRPr>
            </a:p>
          </p:txBody>
        </p:sp>
        <p:sp>
          <p:nvSpPr>
            <p:cNvPr id="6" name="Rectangle 5"/>
            <p:cNvSpPr/>
            <p:nvPr/>
          </p:nvSpPr>
          <p:spPr bwMode="auto">
            <a:xfrm>
              <a:off x="3810000" y="3505200"/>
              <a:ext cx="1447800" cy="4572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Level 1</a:t>
              </a:r>
              <a:endParaRPr lang="en-US" sz="2400" dirty="0">
                <a:solidFill>
                  <a:srgbClr val="000000"/>
                </a:solidFill>
                <a:latin typeface="Arial" charset="0"/>
                <a:ea typeface="ＭＳ Ｐゴシック" charset="0"/>
                <a:cs typeface="Geneva" charset="0"/>
              </a:endParaRPr>
            </a:p>
          </p:txBody>
        </p:sp>
        <p:sp>
          <p:nvSpPr>
            <p:cNvPr id="7" name="Down Arrow 6"/>
            <p:cNvSpPr/>
            <p:nvPr/>
          </p:nvSpPr>
          <p:spPr bwMode="auto">
            <a:xfrm>
              <a:off x="4343400" y="28956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11" name="Down Arrow 10"/>
            <p:cNvSpPr/>
            <p:nvPr/>
          </p:nvSpPr>
          <p:spPr bwMode="auto">
            <a:xfrm>
              <a:off x="4343400" y="41148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12" name="Down Arrow 11"/>
            <p:cNvSpPr/>
            <p:nvPr/>
          </p:nvSpPr>
          <p:spPr bwMode="auto">
            <a:xfrm>
              <a:off x="4343400" y="52578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13" name="Rectangle 12"/>
            <p:cNvSpPr/>
            <p:nvPr/>
          </p:nvSpPr>
          <p:spPr bwMode="auto">
            <a:xfrm>
              <a:off x="3886200" y="4648200"/>
              <a:ext cx="1447800" cy="4572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HLT</a:t>
              </a:r>
              <a:endParaRPr lang="en-US" sz="2400" dirty="0">
                <a:solidFill>
                  <a:srgbClr val="000000"/>
                </a:solidFill>
                <a:latin typeface="Arial" charset="0"/>
                <a:ea typeface="ＭＳ Ｐゴシック" charset="0"/>
                <a:cs typeface="Geneva" charset="0"/>
              </a:endParaRPr>
            </a:p>
          </p:txBody>
        </p:sp>
      </p:grpSp>
      <p:pic>
        <p:nvPicPr>
          <p:cNvPr id="15" name="Picture 14" descr="ATLAS_Drawing.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45786" y="742950"/>
            <a:ext cx="2743200" cy="1108308"/>
          </a:xfrm>
          <a:prstGeom prst="rect">
            <a:avLst/>
          </a:prstGeom>
        </p:spPr>
      </p:pic>
      <p:sp>
        <p:nvSpPr>
          <p:cNvPr id="16" name="Rectangle 15"/>
          <p:cNvSpPr/>
          <p:nvPr/>
        </p:nvSpPr>
        <p:spPr>
          <a:xfrm>
            <a:off x="3374606" y="3714751"/>
            <a:ext cx="2429647"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5-10 kHz (2MB/event)</a:t>
            </a:r>
            <a:endParaRPr lang="en-US" dirty="0">
              <a:solidFill>
                <a:srgbClr val="000000"/>
              </a:solidFill>
              <a:latin typeface="Arial" charset="0"/>
              <a:ea typeface="ＭＳ Ｐゴシック" charset="0"/>
              <a:cs typeface="Geneva" charset="0"/>
            </a:endParaRPr>
          </a:p>
        </p:txBody>
      </p:sp>
      <p:sp>
        <p:nvSpPr>
          <p:cNvPr id="17" name="Rectangle 16"/>
          <p:cNvSpPr/>
          <p:nvPr/>
        </p:nvSpPr>
        <p:spPr>
          <a:xfrm>
            <a:off x="6422587" y="4572001"/>
            <a:ext cx="1018616"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40 GB/</a:t>
            </a:r>
            <a:r>
              <a:rPr lang="en-US" dirty="0">
                <a:solidFill>
                  <a:srgbClr val="000000"/>
                </a:solidFill>
                <a:latin typeface="Arial" charset="0"/>
                <a:ea typeface="ＭＳ Ｐゴシック" charset="0"/>
                <a:cs typeface="Geneva" charset="0"/>
              </a:rPr>
              <a:t>s</a:t>
            </a:r>
          </a:p>
        </p:txBody>
      </p:sp>
      <p:grpSp>
        <p:nvGrpSpPr>
          <p:cNvPr id="18" name="Group 17"/>
          <p:cNvGrpSpPr/>
          <p:nvPr/>
        </p:nvGrpSpPr>
        <p:grpSpPr>
          <a:xfrm>
            <a:off x="6117786" y="1885950"/>
            <a:ext cx="1524000" cy="2571750"/>
            <a:chOff x="3810000" y="2895600"/>
            <a:chExt cx="1524000" cy="3429000"/>
          </a:xfrm>
        </p:grpSpPr>
        <p:sp>
          <p:nvSpPr>
            <p:cNvPr id="19" name="Rectangle 18"/>
            <p:cNvSpPr/>
            <p:nvPr/>
          </p:nvSpPr>
          <p:spPr bwMode="auto">
            <a:xfrm>
              <a:off x="3886200" y="5715000"/>
              <a:ext cx="1371600" cy="609600"/>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Storage</a:t>
              </a:r>
              <a:endParaRPr lang="en-US" sz="2400" dirty="0">
                <a:solidFill>
                  <a:srgbClr val="000000"/>
                </a:solidFill>
                <a:latin typeface="Arial" charset="0"/>
                <a:ea typeface="ＭＳ Ｐゴシック" charset="0"/>
                <a:cs typeface="Geneva" charset="0"/>
              </a:endParaRPr>
            </a:p>
          </p:txBody>
        </p:sp>
        <p:sp>
          <p:nvSpPr>
            <p:cNvPr id="20" name="Rectangle 19"/>
            <p:cNvSpPr/>
            <p:nvPr/>
          </p:nvSpPr>
          <p:spPr bwMode="auto">
            <a:xfrm>
              <a:off x="3810000" y="3505200"/>
              <a:ext cx="1447800" cy="4572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Level 1</a:t>
              </a:r>
              <a:endParaRPr lang="en-US" sz="2400" dirty="0">
                <a:solidFill>
                  <a:srgbClr val="000000"/>
                </a:solidFill>
                <a:latin typeface="Arial" charset="0"/>
                <a:ea typeface="ＭＳ Ｐゴシック" charset="0"/>
                <a:cs typeface="Geneva" charset="0"/>
              </a:endParaRPr>
            </a:p>
          </p:txBody>
        </p:sp>
        <p:sp>
          <p:nvSpPr>
            <p:cNvPr id="21" name="Down Arrow 20"/>
            <p:cNvSpPr/>
            <p:nvPr/>
          </p:nvSpPr>
          <p:spPr bwMode="auto">
            <a:xfrm>
              <a:off x="4343400" y="28956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22" name="Down Arrow 21"/>
            <p:cNvSpPr/>
            <p:nvPr/>
          </p:nvSpPr>
          <p:spPr bwMode="auto">
            <a:xfrm>
              <a:off x="4343400" y="41148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23" name="Down Arrow 22"/>
            <p:cNvSpPr/>
            <p:nvPr/>
          </p:nvSpPr>
          <p:spPr bwMode="auto">
            <a:xfrm>
              <a:off x="4343400" y="52578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24" name="Rectangle 23"/>
            <p:cNvSpPr/>
            <p:nvPr/>
          </p:nvSpPr>
          <p:spPr bwMode="auto">
            <a:xfrm>
              <a:off x="3886200" y="4648200"/>
              <a:ext cx="1447800" cy="4572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HLT</a:t>
              </a:r>
              <a:endParaRPr lang="en-US" sz="2400" dirty="0">
                <a:solidFill>
                  <a:srgbClr val="000000"/>
                </a:solidFill>
                <a:latin typeface="Arial" charset="0"/>
                <a:ea typeface="ＭＳ Ｐゴシック" charset="0"/>
                <a:cs typeface="Geneva" charset="0"/>
              </a:endParaRPr>
            </a:p>
          </p:txBody>
        </p:sp>
      </p:grpSp>
      <p:pic>
        <p:nvPicPr>
          <p:cNvPr id="26" name="Picture 25" descr="CMS_cutawa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2987" y="800102"/>
            <a:ext cx="2071382" cy="1103163"/>
          </a:xfrm>
          <a:prstGeom prst="rect">
            <a:avLst/>
          </a:prstGeom>
        </p:spPr>
      </p:pic>
      <p:sp>
        <p:nvSpPr>
          <p:cNvPr id="27" name="Rectangle 26"/>
          <p:cNvSpPr/>
          <p:nvPr/>
        </p:nvSpPr>
        <p:spPr>
          <a:xfrm>
            <a:off x="7020291" y="3657601"/>
            <a:ext cx="2224399"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10 kHz (</a:t>
            </a:r>
            <a:r>
              <a:rPr lang="en-US" dirty="0">
                <a:solidFill>
                  <a:srgbClr val="000000"/>
                </a:solidFill>
                <a:latin typeface="Arial" charset="0"/>
                <a:ea typeface="ＭＳ Ｐゴシック" charset="0"/>
                <a:cs typeface="Geneva" charset="0"/>
              </a:rPr>
              <a:t>4</a:t>
            </a:r>
            <a:r>
              <a:rPr lang="en-US" dirty="0" smtClean="0">
                <a:solidFill>
                  <a:srgbClr val="000000"/>
                </a:solidFill>
                <a:latin typeface="Arial" charset="0"/>
                <a:ea typeface="ＭＳ Ｐゴシック" charset="0"/>
                <a:cs typeface="Geneva" charset="0"/>
              </a:rPr>
              <a:t>MB/event)</a:t>
            </a:r>
            <a:endParaRPr lang="en-US" dirty="0">
              <a:solidFill>
                <a:srgbClr val="000000"/>
              </a:solidFill>
              <a:latin typeface="Arial" charset="0"/>
              <a:ea typeface="ＭＳ Ｐゴシック" charset="0"/>
              <a:cs typeface="Geneva" charset="0"/>
            </a:endParaRPr>
          </a:p>
        </p:txBody>
      </p:sp>
      <p:sp>
        <p:nvSpPr>
          <p:cNvPr id="28" name="TextBox 27"/>
          <p:cNvSpPr txBox="1"/>
          <p:nvPr/>
        </p:nvSpPr>
        <p:spPr>
          <a:xfrm>
            <a:off x="4060404" y="4572017"/>
            <a:ext cx="2094533" cy="311621"/>
          </a:xfrm>
          <a:prstGeom prst="rect">
            <a:avLst/>
          </a:prstGeom>
          <a:noFill/>
        </p:spPr>
        <p:txBody>
          <a:bodyPr wrap="none" lIns="91406" tIns="45703" rIns="91406" bIns="45703" rtlCol="0">
            <a:spAutoFit/>
          </a:bodyPr>
          <a:lstStyle/>
          <a:p>
            <a:pPr defTabSz="914018" eaLnBrk="0" fontAlgn="base" hangingPunct="0">
              <a:spcBef>
                <a:spcPct val="0"/>
              </a:spcBef>
              <a:spcAft>
                <a:spcPct val="0"/>
              </a:spcAft>
            </a:pPr>
            <a:r>
              <a:rPr lang="en-US" sz="1400" dirty="0">
                <a:solidFill>
                  <a:srgbClr val="000000"/>
                </a:solidFill>
                <a:latin typeface="Wingdings"/>
                <a:ea typeface="Wingdings"/>
                <a:cs typeface="Wingdings"/>
                <a:sym typeface="Wingdings"/>
              </a:rPr>
              <a:t> </a:t>
            </a:r>
            <a:r>
              <a:rPr lang="en-US" sz="1400" dirty="0">
                <a:solidFill>
                  <a:srgbClr val="000000"/>
                </a:solidFill>
                <a:latin typeface="Arial" charset="0"/>
                <a:ea typeface="ＭＳ Ｐゴシック" charset="0"/>
                <a:cs typeface="Geneva" charset="0"/>
              </a:rPr>
              <a:t>PEAK OUTPUT </a:t>
            </a:r>
            <a:r>
              <a:rPr lang="en-US" sz="1400" dirty="0">
                <a:solidFill>
                  <a:srgbClr val="000000"/>
                </a:solidFill>
                <a:latin typeface="Wingdings"/>
                <a:ea typeface="Wingdings"/>
                <a:cs typeface="Wingdings"/>
                <a:sym typeface="Wingdings"/>
              </a:rPr>
              <a:t></a:t>
            </a:r>
            <a:r>
              <a:rPr lang="en-US" sz="1400" dirty="0">
                <a:solidFill>
                  <a:srgbClr val="000000"/>
                </a:solidFill>
                <a:latin typeface="Arial" charset="0"/>
                <a:ea typeface="ＭＳ Ｐゴシック" charset="0"/>
                <a:cs typeface="Geneva" charset="0"/>
              </a:rPr>
              <a:t> </a:t>
            </a:r>
          </a:p>
        </p:txBody>
      </p:sp>
      <p:sp>
        <p:nvSpPr>
          <p:cNvPr id="25" name="Rectangle 24"/>
          <p:cNvSpPr/>
          <p:nvPr/>
        </p:nvSpPr>
        <p:spPr>
          <a:xfrm>
            <a:off x="4381128" y="1951852"/>
            <a:ext cx="979956"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40 MHz</a:t>
            </a:r>
            <a:endParaRPr lang="en-US" dirty="0">
              <a:solidFill>
                <a:srgbClr val="000000"/>
              </a:solidFill>
              <a:latin typeface="Arial" charset="0"/>
              <a:ea typeface="ＭＳ Ｐゴシック" charset="0"/>
              <a:cs typeface="Geneva" charset="0"/>
            </a:endParaRPr>
          </a:p>
        </p:txBody>
      </p:sp>
      <p:sp>
        <p:nvSpPr>
          <p:cNvPr id="30" name="Rectangle 29"/>
          <p:cNvSpPr/>
          <p:nvPr/>
        </p:nvSpPr>
        <p:spPr>
          <a:xfrm>
            <a:off x="4288991" y="2816521"/>
            <a:ext cx="1249335" cy="369332"/>
          </a:xfrm>
          <a:prstGeom prst="rect">
            <a:avLst/>
          </a:prstGeom>
        </p:spPr>
        <p:txBody>
          <a:bodyPr wrap="none" lIns="91406" tIns="45703" rIns="91406" bIns="45703">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0.5-1 MHz</a:t>
            </a:r>
            <a:endParaRPr lang="en-US" dirty="0">
              <a:solidFill>
                <a:srgbClr val="000000"/>
              </a:solidFill>
              <a:latin typeface="Arial" charset="0"/>
              <a:ea typeface="ＭＳ Ｐゴシック" charset="0"/>
              <a:cs typeface="Geneva" charset="0"/>
            </a:endParaRPr>
          </a:p>
        </p:txBody>
      </p:sp>
      <p:sp>
        <p:nvSpPr>
          <p:cNvPr id="3" name="TextBox 2"/>
          <p:cNvSpPr txBox="1"/>
          <p:nvPr/>
        </p:nvSpPr>
        <p:spPr>
          <a:xfrm>
            <a:off x="179532" y="2260631"/>
            <a:ext cx="1863211" cy="830997"/>
          </a:xfrm>
          <a:prstGeom prst="rect">
            <a:avLst/>
          </a:prstGeom>
          <a:noFill/>
        </p:spPr>
        <p:txBody>
          <a:bodyPr wrap="square" lIns="91406" tIns="45703" rIns="91406" bIns="45703" rtlCol="0">
            <a:spAutoFit/>
          </a:bodyPr>
          <a:lstStyle/>
          <a:p>
            <a:pPr defTabSz="456998"/>
            <a:r>
              <a:rPr lang="en-GB" sz="1600" b="1" dirty="0">
                <a:solidFill>
                  <a:srgbClr val="000090"/>
                </a:solidFill>
                <a:latin typeface="Arial"/>
                <a:ea typeface="ＭＳ Ｐゴシック"/>
              </a:rPr>
              <a:t>Hardware trigger to reduce events rate by factor 40</a:t>
            </a:r>
          </a:p>
        </p:txBody>
      </p:sp>
    </p:spTree>
    <p:extLst>
      <p:ext uri="{BB962C8B-B14F-4D97-AF65-F5344CB8AC3E}">
        <p14:creationId xmlns:p14="http://schemas.microsoft.com/office/powerpoint/2010/main" val="3982704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97360" y="857253"/>
            <a:ext cx="3352800" cy="4084084"/>
            <a:chOff x="5410200" y="1219200"/>
            <a:chExt cx="3352800" cy="5445443"/>
          </a:xfrm>
        </p:grpSpPr>
        <p:pic>
          <p:nvPicPr>
            <p:cNvPr id="13" name="Picture 12" descr="lhcb.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0200" y="1219200"/>
              <a:ext cx="1987894" cy="4953000"/>
            </a:xfrm>
            <a:prstGeom prst="rect">
              <a:avLst/>
            </a:prstGeom>
          </p:spPr>
        </p:pic>
        <p:sp>
          <p:nvSpPr>
            <p:cNvPr id="3" name="TextBox 2"/>
            <p:cNvSpPr txBox="1"/>
            <p:nvPr/>
          </p:nvSpPr>
          <p:spPr>
            <a:xfrm>
              <a:off x="6477000" y="3077379"/>
              <a:ext cx="1524000" cy="451405"/>
            </a:xfrm>
            <a:prstGeom prst="rect">
              <a:avLst/>
            </a:prstGeom>
            <a:solidFill>
              <a:schemeClr val="bg1"/>
            </a:solidFill>
          </p:spPr>
          <p:txBody>
            <a:bodyPr wrap="square" rtlCol="0">
              <a:spAutoFit/>
            </a:bodyPr>
            <a:lstStyle/>
            <a:p>
              <a:pPr defTabSz="914018" eaLnBrk="0" fontAlgn="base" hangingPunct="0">
                <a:spcBef>
                  <a:spcPct val="0"/>
                </a:spcBef>
                <a:spcAft>
                  <a:spcPct val="0"/>
                </a:spcAft>
              </a:pPr>
              <a:r>
                <a:rPr lang="en-US" sz="1600" dirty="0">
                  <a:solidFill>
                    <a:srgbClr val="000000"/>
                  </a:solidFill>
                  <a:latin typeface="Arial" charset="0"/>
                  <a:ea typeface="ＭＳ Ｐゴシック" charset="0"/>
                  <a:cs typeface="Geneva" charset="0"/>
                </a:rPr>
                <a:t>40 MHz</a:t>
              </a:r>
            </a:p>
          </p:txBody>
        </p:sp>
        <p:sp>
          <p:nvSpPr>
            <p:cNvPr id="14" name="TextBox 13"/>
            <p:cNvSpPr txBox="1"/>
            <p:nvPr/>
          </p:nvSpPr>
          <p:spPr>
            <a:xfrm>
              <a:off x="6553200" y="2057400"/>
              <a:ext cx="1524000" cy="451405"/>
            </a:xfrm>
            <a:prstGeom prst="rect">
              <a:avLst/>
            </a:prstGeom>
            <a:solidFill>
              <a:schemeClr val="bg1"/>
            </a:solidFill>
          </p:spPr>
          <p:txBody>
            <a:bodyPr wrap="square" rtlCol="0">
              <a:spAutoFit/>
            </a:bodyPr>
            <a:lstStyle/>
            <a:p>
              <a:pPr defTabSz="914018" eaLnBrk="0" fontAlgn="base" hangingPunct="0">
                <a:spcBef>
                  <a:spcPct val="0"/>
                </a:spcBef>
                <a:spcAft>
                  <a:spcPct val="0"/>
                </a:spcAft>
              </a:pPr>
              <a:r>
                <a:rPr lang="en-US" sz="1600" dirty="0">
                  <a:solidFill>
                    <a:srgbClr val="000000"/>
                  </a:solidFill>
                  <a:latin typeface="Arial" charset="0"/>
                  <a:ea typeface="ＭＳ Ｐゴシック" charset="0"/>
                  <a:cs typeface="Geneva" charset="0"/>
                </a:rPr>
                <a:t>40 MHz</a:t>
              </a:r>
            </a:p>
          </p:txBody>
        </p:sp>
        <p:sp>
          <p:nvSpPr>
            <p:cNvPr id="17" name="TextBox 16"/>
            <p:cNvSpPr txBox="1"/>
            <p:nvPr/>
          </p:nvSpPr>
          <p:spPr>
            <a:xfrm>
              <a:off x="6477000" y="4114800"/>
              <a:ext cx="1524000" cy="451405"/>
            </a:xfrm>
            <a:prstGeom prst="rect">
              <a:avLst/>
            </a:prstGeom>
            <a:solidFill>
              <a:schemeClr val="bg1"/>
            </a:solidFill>
          </p:spPr>
          <p:txBody>
            <a:bodyPr wrap="square" rtlCol="0">
              <a:spAutoFit/>
            </a:bodyPr>
            <a:lstStyle/>
            <a:p>
              <a:pPr defTabSz="914018" eaLnBrk="0" fontAlgn="base" hangingPunct="0">
                <a:spcBef>
                  <a:spcPct val="0"/>
                </a:spcBef>
                <a:spcAft>
                  <a:spcPct val="0"/>
                </a:spcAft>
              </a:pPr>
              <a:r>
                <a:rPr lang="en-US" sz="1600" dirty="0">
                  <a:solidFill>
                    <a:srgbClr val="000000"/>
                  </a:solidFill>
                  <a:latin typeface="Arial" charset="0"/>
                  <a:ea typeface="ＭＳ Ｐゴシック" charset="0"/>
                  <a:cs typeface="Geneva" charset="0"/>
                </a:rPr>
                <a:t>5-40 MHz</a:t>
              </a:r>
            </a:p>
          </p:txBody>
        </p:sp>
        <p:sp>
          <p:nvSpPr>
            <p:cNvPr id="18" name="TextBox 17"/>
            <p:cNvSpPr txBox="1"/>
            <p:nvPr/>
          </p:nvSpPr>
          <p:spPr>
            <a:xfrm>
              <a:off x="6553200" y="5105400"/>
              <a:ext cx="2209800" cy="451405"/>
            </a:xfrm>
            <a:prstGeom prst="rect">
              <a:avLst/>
            </a:prstGeom>
            <a:solidFill>
              <a:schemeClr val="bg1"/>
            </a:solidFill>
          </p:spPr>
          <p:txBody>
            <a:bodyPr wrap="square" rtlCol="0">
              <a:spAutoFit/>
            </a:bodyPr>
            <a:lstStyle/>
            <a:p>
              <a:pPr defTabSz="914018" eaLnBrk="0" fontAlgn="base" hangingPunct="0">
                <a:spcBef>
                  <a:spcPct val="0"/>
                </a:spcBef>
                <a:spcAft>
                  <a:spcPct val="0"/>
                </a:spcAft>
              </a:pPr>
              <a:r>
                <a:rPr lang="en-US" sz="1600" dirty="0">
                  <a:solidFill>
                    <a:srgbClr val="000000"/>
                  </a:solidFill>
                  <a:latin typeface="Arial" charset="0"/>
                  <a:ea typeface="ＭＳ Ｐゴシック" charset="0"/>
                  <a:cs typeface="Geneva" charset="0"/>
                </a:rPr>
                <a:t>20 kHz (0.1 MB/event)</a:t>
              </a:r>
            </a:p>
          </p:txBody>
        </p:sp>
        <p:sp>
          <p:nvSpPr>
            <p:cNvPr id="19" name="Rectangle 18"/>
            <p:cNvSpPr/>
            <p:nvPr/>
          </p:nvSpPr>
          <p:spPr>
            <a:xfrm>
              <a:off x="5943600" y="6172200"/>
              <a:ext cx="890238" cy="492443"/>
            </a:xfrm>
            <a:prstGeom prst="rect">
              <a:avLst/>
            </a:prstGeom>
          </p:spPr>
          <p:txBody>
            <a:bodyPr wrap="none">
              <a:spAutoFit/>
            </a:bodyPr>
            <a:lstStyle/>
            <a:p>
              <a:pPr defTabSz="914018" eaLnBrk="0" fontAlgn="base" hangingPunct="0">
                <a:spcBef>
                  <a:spcPct val="0"/>
                </a:spcBef>
                <a:spcAft>
                  <a:spcPct val="0"/>
                </a:spcAft>
              </a:pPr>
              <a:r>
                <a:rPr lang="en-US" dirty="0">
                  <a:solidFill>
                    <a:srgbClr val="000000"/>
                  </a:solidFill>
                  <a:latin typeface="Arial" charset="0"/>
                  <a:ea typeface="ＭＳ Ｐゴシック" charset="0"/>
                  <a:cs typeface="Geneva" charset="0"/>
                </a:rPr>
                <a:t>2</a:t>
              </a:r>
              <a:r>
                <a:rPr lang="en-US" dirty="0" smtClean="0">
                  <a:solidFill>
                    <a:srgbClr val="000000"/>
                  </a:solidFill>
                  <a:latin typeface="Arial" charset="0"/>
                  <a:ea typeface="ＭＳ Ｐゴシック" charset="0"/>
                  <a:cs typeface="Geneva" charset="0"/>
                </a:rPr>
                <a:t> GB/</a:t>
              </a:r>
              <a:r>
                <a:rPr lang="en-US" dirty="0">
                  <a:solidFill>
                    <a:srgbClr val="000000"/>
                  </a:solidFill>
                  <a:latin typeface="Arial" charset="0"/>
                  <a:ea typeface="ＭＳ Ｐゴシック" charset="0"/>
                  <a:cs typeface="Geneva" charset="0"/>
                </a:rPr>
                <a:t>s</a:t>
              </a:r>
            </a:p>
          </p:txBody>
        </p:sp>
      </p:grpSp>
      <p:grpSp>
        <p:nvGrpSpPr>
          <p:cNvPr id="21" name="Group 20"/>
          <p:cNvGrpSpPr/>
          <p:nvPr/>
        </p:nvGrpSpPr>
        <p:grpSpPr>
          <a:xfrm>
            <a:off x="5802563" y="857254"/>
            <a:ext cx="2198487" cy="4026934"/>
            <a:chOff x="1905000" y="1295400"/>
            <a:chExt cx="2198487" cy="5369243"/>
          </a:xfrm>
        </p:grpSpPr>
        <p:sp>
          <p:nvSpPr>
            <p:cNvPr id="6" name="Rectangle 5"/>
            <p:cNvSpPr/>
            <p:nvPr/>
          </p:nvSpPr>
          <p:spPr bwMode="auto">
            <a:xfrm>
              <a:off x="2133600" y="5498068"/>
              <a:ext cx="1371600" cy="609600"/>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Storage</a:t>
              </a:r>
              <a:endParaRPr lang="en-US" sz="2400" dirty="0">
                <a:solidFill>
                  <a:srgbClr val="000000"/>
                </a:solidFill>
                <a:latin typeface="Arial" charset="0"/>
                <a:ea typeface="ＭＳ Ｐゴシック" charset="0"/>
                <a:cs typeface="Geneva" charset="0"/>
              </a:endParaRPr>
            </a:p>
          </p:txBody>
        </p:sp>
        <p:sp>
          <p:nvSpPr>
            <p:cNvPr id="9" name="Rectangle 8"/>
            <p:cNvSpPr/>
            <p:nvPr/>
          </p:nvSpPr>
          <p:spPr bwMode="auto">
            <a:xfrm>
              <a:off x="1905000" y="3821668"/>
              <a:ext cx="1905000" cy="990600"/>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Reconstruction</a:t>
              </a:r>
            </a:p>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a:t>
              </a:r>
            </a:p>
            <a:p>
              <a:pPr algn="ctr" defTabSz="914018" eaLnBrk="0" fontAlgn="base" hangingPunct="0">
                <a:spcBef>
                  <a:spcPct val="0"/>
                </a:spcBef>
                <a:spcAft>
                  <a:spcPct val="0"/>
                </a:spcAft>
              </a:pPr>
              <a:r>
                <a:rPr lang="en-US" sz="2000" dirty="0">
                  <a:solidFill>
                    <a:srgbClr val="000000"/>
                  </a:solidFill>
                  <a:latin typeface="Arial" charset="0"/>
                  <a:ea typeface="ＭＳ Ｐゴシック" charset="0"/>
                  <a:cs typeface="Geneva" charset="0"/>
                </a:rPr>
                <a:t>Compression</a:t>
              </a:r>
              <a:endParaRPr lang="en-US" sz="2400" dirty="0">
                <a:solidFill>
                  <a:srgbClr val="000000"/>
                </a:solidFill>
                <a:latin typeface="Arial" charset="0"/>
                <a:ea typeface="ＭＳ Ｐゴシック" charset="0"/>
                <a:cs typeface="Geneva" charset="0"/>
              </a:endParaRPr>
            </a:p>
          </p:txBody>
        </p:sp>
        <p:sp>
          <p:nvSpPr>
            <p:cNvPr id="7" name="Down Arrow 6"/>
            <p:cNvSpPr/>
            <p:nvPr/>
          </p:nvSpPr>
          <p:spPr bwMode="auto">
            <a:xfrm>
              <a:off x="2667000" y="3124200"/>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10" name="Down Arrow 9"/>
            <p:cNvSpPr/>
            <p:nvPr/>
          </p:nvSpPr>
          <p:spPr bwMode="auto">
            <a:xfrm>
              <a:off x="2667000" y="4964668"/>
              <a:ext cx="457200" cy="4572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018" eaLnBrk="0" fontAlgn="base" hangingPunct="0">
                <a:spcBef>
                  <a:spcPct val="0"/>
                </a:spcBef>
                <a:spcAft>
                  <a:spcPct val="0"/>
                </a:spcAft>
              </a:pPr>
              <a:endParaRPr lang="en-US" sz="2400">
                <a:solidFill>
                  <a:srgbClr val="800040"/>
                </a:solidFill>
                <a:latin typeface="Arial" charset="0"/>
                <a:ea typeface="ＭＳ Ｐゴシック" charset="0"/>
                <a:cs typeface="Geneva" charset="0"/>
              </a:endParaRPr>
            </a:p>
          </p:txBody>
        </p:sp>
        <p:sp>
          <p:nvSpPr>
            <p:cNvPr id="11" name="Rectangle 10"/>
            <p:cNvSpPr/>
            <p:nvPr/>
          </p:nvSpPr>
          <p:spPr>
            <a:xfrm>
              <a:off x="3200400" y="3124199"/>
              <a:ext cx="903087" cy="492443"/>
            </a:xfrm>
            <a:prstGeom prst="rect">
              <a:avLst/>
            </a:prstGeom>
          </p:spPr>
          <p:txBody>
            <a:bodyPr wrap="none">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50 kHz</a:t>
              </a:r>
              <a:endParaRPr lang="en-US" dirty="0">
                <a:solidFill>
                  <a:srgbClr val="000000"/>
                </a:solidFill>
                <a:latin typeface="Arial" charset="0"/>
                <a:ea typeface="ＭＳ Ｐゴシック" charset="0"/>
                <a:cs typeface="Geneva" charset="0"/>
              </a:endParaRPr>
            </a:p>
          </p:txBody>
        </p:sp>
        <p:sp>
          <p:nvSpPr>
            <p:cNvPr id="12" name="Rectangle 11"/>
            <p:cNvSpPr/>
            <p:nvPr/>
          </p:nvSpPr>
          <p:spPr>
            <a:xfrm>
              <a:off x="2514600" y="6172200"/>
              <a:ext cx="1018616" cy="492443"/>
            </a:xfrm>
            <a:prstGeom prst="rect">
              <a:avLst/>
            </a:prstGeom>
          </p:spPr>
          <p:txBody>
            <a:bodyPr wrap="none">
              <a:spAutoFit/>
            </a:bodyPr>
            <a:lstStyle/>
            <a:p>
              <a:pPr defTabSz="914018" eaLnBrk="0" fontAlgn="base" hangingPunct="0">
                <a:spcBef>
                  <a:spcPct val="0"/>
                </a:spcBef>
                <a:spcAft>
                  <a:spcPct val="0"/>
                </a:spcAft>
              </a:pPr>
              <a:r>
                <a:rPr lang="en-US" dirty="0" smtClean="0">
                  <a:solidFill>
                    <a:srgbClr val="000000"/>
                  </a:solidFill>
                  <a:latin typeface="Arial" charset="0"/>
                  <a:ea typeface="ＭＳ Ｐゴシック" charset="0"/>
                  <a:cs typeface="Geneva" charset="0"/>
                </a:rPr>
                <a:t>75 GB/</a:t>
              </a:r>
              <a:r>
                <a:rPr lang="en-US" dirty="0">
                  <a:solidFill>
                    <a:srgbClr val="000000"/>
                  </a:solidFill>
                  <a:latin typeface="Arial" charset="0"/>
                  <a:ea typeface="ＭＳ Ｐゴシック" charset="0"/>
                  <a:cs typeface="Geneva" charset="0"/>
                </a:rPr>
                <a:t>s</a:t>
              </a:r>
            </a:p>
          </p:txBody>
        </p:sp>
        <p:pic>
          <p:nvPicPr>
            <p:cNvPr id="20" name="Picture 19" descr="ALICE-disp-transparen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1295400"/>
              <a:ext cx="2146480" cy="1524000"/>
            </a:xfrm>
            <a:prstGeom prst="rect">
              <a:avLst/>
            </a:prstGeom>
          </p:spPr>
        </p:pic>
      </p:grpSp>
      <p:sp>
        <p:nvSpPr>
          <p:cNvPr id="22" name="TextBox 21"/>
          <p:cNvSpPr txBox="1"/>
          <p:nvPr/>
        </p:nvSpPr>
        <p:spPr>
          <a:xfrm>
            <a:off x="6932225" y="3651870"/>
            <a:ext cx="2209800" cy="338554"/>
          </a:xfrm>
          <a:prstGeom prst="rect">
            <a:avLst/>
          </a:prstGeom>
          <a:solidFill>
            <a:schemeClr val="bg1"/>
          </a:solidFill>
        </p:spPr>
        <p:txBody>
          <a:bodyPr wrap="square" lIns="91406" tIns="45703" rIns="91406" bIns="45703" rtlCol="0">
            <a:spAutoFit/>
          </a:bodyPr>
          <a:lstStyle/>
          <a:p>
            <a:pPr defTabSz="914018" eaLnBrk="0" fontAlgn="base" hangingPunct="0">
              <a:spcBef>
                <a:spcPct val="0"/>
              </a:spcBef>
              <a:spcAft>
                <a:spcPct val="0"/>
              </a:spcAft>
            </a:pPr>
            <a:r>
              <a:rPr lang="en-US" sz="1600" dirty="0">
                <a:solidFill>
                  <a:srgbClr val="000000"/>
                </a:solidFill>
                <a:latin typeface="Arial" charset="0"/>
                <a:ea typeface="ＭＳ Ｐゴシック" charset="0"/>
                <a:cs typeface="Geneva" charset="0"/>
              </a:rPr>
              <a:t>50 kHz (1.5 MB/event)</a:t>
            </a:r>
          </a:p>
        </p:txBody>
      </p:sp>
      <p:sp>
        <p:nvSpPr>
          <p:cNvPr id="4" name="TextBox 3"/>
          <p:cNvSpPr txBox="1"/>
          <p:nvPr/>
        </p:nvSpPr>
        <p:spPr>
          <a:xfrm>
            <a:off x="4126179" y="4572017"/>
            <a:ext cx="2094533" cy="311621"/>
          </a:xfrm>
          <a:prstGeom prst="rect">
            <a:avLst/>
          </a:prstGeom>
          <a:noFill/>
        </p:spPr>
        <p:txBody>
          <a:bodyPr wrap="none" lIns="91406" tIns="45703" rIns="91406" bIns="45703" rtlCol="0">
            <a:spAutoFit/>
          </a:bodyPr>
          <a:lstStyle/>
          <a:p>
            <a:pPr defTabSz="914018" eaLnBrk="0" fontAlgn="base" hangingPunct="0">
              <a:spcBef>
                <a:spcPct val="0"/>
              </a:spcBef>
              <a:spcAft>
                <a:spcPct val="0"/>
              </a:spcAft>
            </a:pPr>
            <a:r>
              <a:rPr lang="en-US" sz="1400" dirty="0">
                <a:solidFill>
                  <a:srgbClr val="000000"/>
                </a:solidFill>
                <a:latin typeface="Wingdings"/>
                <a:ea typeface="Wingdings"/>
                <a:cs typeface="Wingdings"/>
                <a:sym typeface="Wingdings"/>
              </a:rPr>
              <a:t> </a:t>
            </a:r>
            <a:r>
              <a:rPr lang="en-US" sz="1400" dirty="0">
                <a:solidFill>
                  <a:srgbClr val="000000"/>
                </a:solidFill>
                <a:latin typeface="Arial" charset="0"/>
                <a:ea typeface="ＭＳ Ｐゴシック" charset="0"/>
                <a:cs typeface="Geneva" charset="0"/>
              </a:rPr>
              <a:t>PEAK OUTPUT </a:t>
            </a:r>
            <a:r>
              <a:rPr lang="en-US" sz="1400" dirty="0">
                <a:solidFill>
                  <a:srgbClr val="000000"/>
                </a:solidFill>
                <a:latin typeface="Wingdings"/>
                <a:ea typeface="Wingdings"/>
                <a:cs typeface="Wingdings"/>
                <a:sym typeface="Wingdings"/>
              </a:rPr>
              <a:t></a:t>
            </a:r>
            <a:r>
              <a:rPr lang="en-US" sz="1400" dirty="0">
                <a:solidFill>
                  <a:srgbClr val="000000"/>
                </a:solidFill>
                <a:latin typeface="Arial" charset="0"/>
                <a:ea typeface="ＭＳ Ｐゴシック" charset="0"/>
                <a:cs typeface="Geneva" charset="0"/>
              </a:rPr>
              <a:t> </a:t>
            </a:r>
          </a:p>
        </p:txBody>
      </p:sp>
      <p:sp>
        <p:nvSpPr>
          <p:cNvPr id="23" name="TextBox 22"/>
          <p:cNvSpPr txBox="1"/>
          <p:nvPr/>
        </p:nvSpPr>
        <p:spPr>
          <a:xfrm>
            <a:off x="121456" y="2409734"/>
            <a:ext cx="2016224" cy="830997"/>
          </a:xfrm>
          <a:prstGeom prst="rect">
            <a:avLst/>
          </a:prstGeom>
          <a:noFill/>
        </p:spPr>
        <p:txBody>
          <a:bodyPr wrap="square" lIns="91406" tIns="45703" rIns="91406" bIns="45703" rtlCol="0">
            <a:spAutoFit/>
          </a:bodyPr>
          <a:lstStyle/>
          <a:p>
            <a:pPr defTabSz="456998"/>
            <a:r>
              <a:rPr lang="en-GB" sz="1600" b="1" dirty="0">
                <a:solidFill>
                  <a:srgbClr val="000090"/>
                </a:solidFill>
                <a:latin typeface="Arial"/>
                <a:ea typeface="ＭＳ Ｐゴシック"/>
              </a:rPr>
              <a:t>No Hardware trigger, all data into HLT  ! </a:t>
            </a:r>
          </a:p>
        </p:txBody>
      </p:sp>
      <p:sp>
        <p:nvSpPr>
          <p:cNvPr id="24" name="Title 1"/>
          <p:cNvSpPr txBox="1">
            <a:spLocks/>
          </p:cNvSpPr>
          <p:nvPr/>
        </p:nvSpPr>
        <p:spPr>
          <a:xfrm>
            <a:off x="266328" y="14653"/>
            <a:ext cx="8229600" cy="475562"/>
          </a:xfrm>
          <a:prstGeom prst="rect">
            <a:avLst/>
          </a:prstGeom>
        </p:spPr>
        <p:txBody>
          <a:bodyPr vert="horz" lIns="91406" tIns="45703" rIns="91406" bIns="45703"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latin typeface="Calibri"/>
              </a:rPr>
              <a:t>ALICE &amp; </a:t>
            </a:r>
            <a:r>
              <a:rPr lang="en-US" b="1" dirty="0" err="1" smtClean="0">
                <a:solidFill>
                  <a:srgbClr val="FF0000"/>
                </a:solidFill>
                <a:latin typeface="Calibri"/>
              </a:rPr>
              <a:t>LHCb</a:t>
            </a:r>
            <a:r>
              <a:rPr lang="en-US" b="1" dirty="0" smtClean="0">
                <a:solidFill>
                  <a:srgbClr val="FF0000"/>
                </a:solidFill>
                <a:latin typeface="Calibri"/>
              </a:rPr>
              <a:t> in LS2 (2019-2020)</a:t>
            </a:r>
            <a:endParaRPr lang="en-US" b="1" dirty="0">
              <a:solidFill>
                <a:srgbClr val="FF0000"/>
              </a:solidFill>
              <a:latin typeface="Calibri"/>
            </a:endParaRPr>
          </a:p>
        </p:txBody>
      </p:sp>
    </p:spTree>
    <p:extLst>
      <p:ext uri="{BB962C8B-B14F-4D97-AF65-F5344CB8AC3E}">
        <p14:creationId xmlns:p14="http://schemas.microsoft.com/office/powerpoint/2010/main" val="24403751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2964" y="537086"/>
            <a:ext cx="6042165" cy="369332"/>
          </a:xfrm>
          <a:prstGeom prst="rect">
            <a:avLst/>
          </a:prstGeom>
        </p:spPr>
        <p:txBody>
          <a:bodyPr wrap="square" lIns="91406" tIns="45703" rIns="91406" bIns="45703">
            <a:spAutoFit/>
          </a:bodyPr>
          <a:lstStyle/>
          <a:p>
            <a:pPr defTabSz="456998"/>
            <a:r>
              <a:rPr lang="de-DE" dirty="0" smtClean="0">
                <a:solidFill>
                  <a:srgbClr val="3366FF"/>
                </a:solidFill>
                <a:latin typeface="Calibri"/>
              </a:rPr>
              <a:t>http://</a:t>
            </a:r>
            <a:r>
              <a:rPr lang="de-DE" dirty="0" err="1" smtClean="0">
                <a:solidFill>
                  <a:srgbClr val="3366FF"/>
                </a:solidFill>
                <a:latin typeface="Calibri"/>
              </a:rPr>
              <a:t>www.livescience.com</a:t>
            </a:r>
            <a:r>
              <a:rPr lang="de-DE" dirty="0" smtClean="0">
                <a:solidFill>
                  <a:srgbClr val="3366FF"/>
                </a:solidFill>
                <a:latin typeface="Calibri"/>
              </a:rPr>
              <a:t>/23074-future-computers.html</a:t>
            </a:r>
            <a:endParaRPr lang="de-DE" dirty="0">
              <a:solidFill>
                <a:srgbClr val="3366FF"/>
              </a:solidFill>
              <a:latin typeface="Calibri"/>
            </a:endParaRPr>
          </a:p>
        </p:txBody>
      </p:sp>
      <p:sp>
        <p:nvSpPr>
          <p:cNvPr id="5" name="Rectangle 4"/>
          <p:cNvSpPr/>
          <p:nvPr/>
        </p:nvSpPr>
        <p:spPr>
          <a:xfrm>
            <a:off x="323528" y="1275608"/>
            <a:ext cx="8435280" cy="3354765"/>
          </a:xfrm>
          <a:prstGeom prst="rect">
            <a:avLst/>
          </a:prstGeom>
        </p:spPr>
        <p:txBody>
          <a:bodyPr wrap="square" lIns="91406" tIns="45703" rIns="91406" bIns="45703">
            <a:spAutoFit/>
          </a:bodyPr>
          <a:lstStyle/>
          <a:p>
            <a:pPr defTabSz="456998"/>
            <a:r>
              <a:rPr lang="en-GB" b="1" dirty="0" smtClean="0">
                <a:solidFill>
                  <a:srgbClr val="000090"/>
                </a:solidFill>
                <a:latin typeface="Calibri"/>
              </a:rPr>
              <a:t>“If the doubling of computing power every two years continues to hold, then by 2030 whatever technology we're using will be sufficiently small that we can fit all the computing power that's in a human brain into a physical volume the size of a brain”, </a:t>
            </a:r>
          </a:p>
          <a:p>
            <a:pPr defTabSz="456998"/>
            <a:endParaRPr lang="en-GB" b="1" dirty="0" smtClean="0">
              <a:solidFill>
                <a:srgbClr val="008000"/>
              </a:solidFill>
              <a:latin typeface="Calibri"/>
            </a:endParaRPr>
          </a:p>
          <a:p>
            <a:pPr defTabSz="456998"/>
            <a:r>
              <a:rPr lang="en-GB" b="1" dirty="0" smtClean="0">
                <a:solidFill>
                  <a:srgbClr val="008000"/>
                </a:solidFill>
                <a:latin typeface="Calibri"/>
              </a:rPr>
              <a:t>explained Peter Denning, distinguished professor of computer science at the Naval Postgraduate School and an expert on innovation in computing. </a:t>
            </a:r>
            <a:endParaRPr lang="en-GB" b="1" dirty="0" smtClean="0">
              <a:solidFill>
                <a:srgbClr val="000090"/>
              </a:solidFill>
              <a:latin typeface="Calibri"/>
            </a:endParaRPr>
          </a:p>
          <a:p>
            <a:pPr defTabSz="456998"/>
            <a:endParaRPr lang="en-GB" b="1" dirty="0" smtClean="0">
              <a:solidFill>
                <a:srgbClr val="000090"/>
              </a:solidFill>
              <a:latin typeface="Calibri"/>
            </a:endParaRPr>
          </a:p>
          <a:p>
            <a:pPr defTabSz="456998"/>
            <a:r>
              <a:rPr lang="en-GB" b="1" dirty="0" smtClean="0">
                <a:solidFill>
                  <a:srgbClr val="000090"/>
                </a:solidFill>
                <a:latin typeface="Calibri"/>
              </a:rPr>
              <a:t>"Futurists believe that's what you need for artificial intelligence. At that point, the computer starts thinking for itself.“</a:t>
            </a:r>
          </a:p>
          <a:p>
            <a:pPr defTabSz="456998"/>
            <a:endParaRPr lang="en-GB" sz="1600" dirty="0">
              <a:solidFill>
                <a:srgbClr val="000090"/>
              </a:solidFill>
              <a:latin typeface="Calibri"/>
              <a:sym typeface="Wingdings"/>
            </a:endParaRPr>
          </a:p>
          <a:p>
            <a:pPr marL="342749" indent="-342749" defTabSz="456998">
              <a:buFont typeface="Wingdings" charset="0"/>
              <a:buChar char="à"/>
            </a:pPr>
            <a:r>
              <a:rPr lang="en-GB" b="1" dirty="0" smtClean="0">
                <a:solidFill>
                  <a:srgbClr val="FF0000"/>
                </a:solidFill>
                <a:latin typeface="Calibri"/>
                <a:sym typeface="Wingdings"/>
              </a:rPr>
              <a:t>Computers will anyway by themselves figure out what to do with the data by 2035.</a:t>
            </a:r>
          </a:p>
          <a:p>
            <a:pPr marL="342749" indent="-342749" defTabSz="456998">
              <a:buFont typeface="Wingdings" charset="0"/>
              <a:buChar char="à"/>
            </a:pPr>
            <a:endParaRPr lang="en-GB" sz="1600" b="1" dirty="0">
              <a:solidFill>
                <a:srgbClr val="008000"/>
              </a:solidFill>
              <a:latin typeface="Calibri"/>
              <a:sym typeface="Wingdings"/>
            </a:endParaRPr>
          </a:p>
        </p:txBody>
      </p:sp>
      <p:sp>
        <p:nvSpPr>
          <p:cNvPr id="6" name="TextBox 5"/>
          <p:cNvSpPr txBox="1"/>
          <p:nvPr/>
        </p:nvSpPr>
        <p:spPr>
          <a:xfrm>
            <a:off x="2857528" y="11206"/>
            <a:ext cx="2930309" cy="707886"/>
          </a:xfrm>
          <a:prstGeom prst="rect">
            <a:avLst/>
          </a:prstGeom>
          <a:noFill/>
        </p:spPr>
        <p:txBody>
          <a:bodyPr wrap="none" lIns="91406" tIns="45703" rIns="91406" bIns="45703" rtlCol="0">
            <a:spAutoFit/>
          </a:bodyPr>
          <a:lstStyle/>
          <a:p>
            <a:pPr defTabSz="456998"/>
            <a:r>
              <a:rPr lang="de-DE" sz="4000" b="1" dirty="0" err="1">
                <a:solidFill>
                  <a:srgbClr val="FF0000"/>
                </a:solidFill>
                <a:latin typeface="Calibri"/>
              </a:rPr>
              <a:t>Moore‘s</a:t>
            </a:r>
            <a:r>
              <a:rPr lang="de-DE" sz="4000" b="1" dirty="0">
                <a:solidFill>
                  <a:srgbClr val="FF0000"/>
                </a:solidFill>
                <a:latin typeface="Calibri"/>
              </a:rPr>
              <a:t> Law</a:t>
            </a:r>
          </a:p>
        </p:txBody>
      </p:sp>
      <p:sp>
        <p:nvSpPr>
          <p:cNvPr id="2" name="Date Placeholder 1"/>
          <p:cNvSpPr>
            <a:spLocks noGrp="1"/>
          </p:cNvSpPr>
          <p:nvPr>
            <p:ph type="dt" sz="half" idx="10"/>
          </p:nvPr>
        </p:nvSpPr>
        <p:spPr/>
        <p:txBody>
          <a:bodyPr/>
          <a:lstStyle/>
          <a:p>
            <a:r>
              <a:rPr lang="en-GB" smtClean="0">
                <a:solidFill>
                  <a:prstClr val="black">
                    <a:tint val="75000"/>
                  </a:prstClr>
                </a:solidFill>
                <a:latin typeface="Calibri"/>
              </a:rPr>
              <a:t>14/02/2014</a:t>
            </a:r>
            <a:endParaRPr lang="de-DE">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de-DE" smtClean="0">
                <a:solidFill>
                  <a:prstClr val="black">
                    <a:tint val="75000"/>
                  </a:prstClr>
                </a:solidFill>
                <a:latin typeface="Calibri"/>
              </a:rPr>
              <a:t>W. Riegler, CERN</a:t>
            </a:r>
            <a:endParaRPr lang="de-DE">
              <a:solidFill>
                <a:prstClr val="black">
                  <a:tint val="75000"/>
                </a:prstClr>
              </a:solidFill>
              <a:latin typeface="Calibri"/>
            </a:endParaRPr>
          </a:p>
        </p:txBody>
      </p:sp>
    </p:spTree>
    <p:extLst>
      <p:ext uri="{BB962C8B-B14F-4D97-AF65-F5344CB8AC3E}">
        <p14:creationId xmlns:p14="http://schemas.microsoft.com/office/powerpoint/2010/main" val="425834506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9888"/>
            <a:ext cx="9142413" cy="461586"/>
          </a:xfrm>
          <a:prstGeom prst="rect">
            <a:avLst/>
          </a:prstGeom>
          <a:noFill/>
        </p:spPr>
        <p:txBody>
          <a:bodyPr wrap="square" lIns="91328" tIns="45664" rIns="91328" bIns="45664" rtlCol="0">
            <a:spAutoFit/>
          </a:bodyPr>
          <a:lstStyle/>
          <a:p>
            <a:pPr algn="ctr"/>
            <a:r>
              <a:rPr lang="en-GB" sz="2400" b="1" dirty="0">
                <a:solidFill>
                  <a:srgbClr val="FF0000"/>
                </a:solidFill>
              </a:rPr>
              <a:t>Strategic R&amp;D</a:t>
            </a:r>
            <a:endParaRPr lang="en-GB" sz="2400" baseline="30000" dirty="0">
              <a:solidFill>
                <a:srgbClr val="FF0000"/>
              </a:solidFill>
            </a:endParaRPr>
          </a:p>
        </p:txBody>
      </p:sp>
      <p:sp>
        <p:nvSpPr>
          <p:cNvPr id="3" name="TextBox 2"/>
          <p:cNvSpPr txBox="1"/>
          <p:nvPr/>
        </p:nvSpPr>
        <p:spPr>
          <a:xfrm>
            <a:off x="278684" y="582759"/>
            <a:ext cx="8181817" cy="4278018"/>
          </a:xfrm>
          <a:prstGeom prst="rect">
            <a:avLst/>
          </a:prstGeom>
          <a:noFill/>
        </p:spPr>
        <p:txBody>
          <a:bodyPr wrap="square" lIns="91330" tIns="45665" rIns="91330" bIns="45665" rtlCol="0">
            <a:spAutoFit/>
          </a:bodyPr>
          <a:lstStyle/>
          <a:p>
            <a:r>
              <a:rPr lang="en-GB" sz="1600" dirty="0">
                <a:solidFill>
                  <a:srgbClr val="000090"/>
                </a:solidFill>
              </a:rPr>
              <a:t>The ATLAS/CMS Phase2 TDRs are being prepared. R&amp;D for Phase2 is coming to an end.</a:t>
            </a:r>
          </a:p>
          <a:p>
            <a:endParaRPr lang="en-GB" sz="1600" dirty="0">
              <a:solidFill>
                <a:srgbClr val="008000"/>
              </a:solidFill>
            </a:endParaRPr>
          </a:p>
          <a:p>
            <a:r>
              <a:rPr lang="en-GB" sz="1600" dirty="0">
                <a:solidFill>
                  <a:srgbClr val="008000"/>
                </a:solidFill>
              </a:rPr>
              <a:t>The FCC CDR will be finished by end of 2018.</a:t>
            </a:r>
          </a:p>
          <a:p>
            <a:endParaRPr lang="en-GB" sz="1600" dirty="0">
              <a:solidFill>
                <a:srgbClr val="000090"/>
              </a:solidFill>
            </a:endParaRPr>
          </a:p>
          <a:p>
            <a:r>
              <a:rPr lang="en-GB" sz="1600" dirty="0">
                <a:solidFill>
                  <a:srgbClr val="000090"/>
                </a:solidFill>
              </a:rPr>
              <a:t>Strategic detector R&amp;D plans must be discussed now, and put in place by 2019, that push and develop technology towards the next step. </a:t>
            </a:r>
          </a:p>
          <a:p>
            <a:endParaRPr lang="en-GB" sz="1600" dirty="0">
              <a:solidFill>
                <a:srgbClr val="008000"/>
              </a:solidFill>
            </a:endParaRPr>
          </a:p>
          <a:p>
            <a:r>
              <a:rPr lang="en-GB" sz="1600" dirty="0">
                <a:solidFill>
                  <a:srgbClr val="008000"/>
                </a:solidFill>
              </a:rPr>
              <a:t>FCC-</a:t>
            </a:r>
            <a:r>
              <a:rPr lang="en-GB" sz="1600" dirty="0" err="1">
                <a:solidFill>
                  <a:srgbClr val="008000"/>
                </a:solidFill>
              </a:rPr>
              <a:t>hh</a:t>
            </a:r>
            <a:r>
              <a:rPr lang="en-GB" sz="1600" dirty="0">
                <a:solidFill>
                  <a:srgbClr val="008000"/>
                </a:solidFill>
              </a:rPr>
              <a:t> and HE-LHC have very similar detector technology requirements in terms of resolution and radiation hardness.</a:t>
            </a:r>
          </a:p>
          <a:p>
            <a:endParaRPr lang="en-GB" sz="1600" dirty="0">
              <a:solidFill>
                <a:srgbClr val="000090"/>
              </a:solidFill>
            </a:endParaRPr>
          </a:p>
          <a:p>
            <a:r>
              <a:rPr lang="en-GB" sz="1600" dirty="0">
                <a:solidFill>
                  <a:srgbClr val="000090"/>
                </a:solidFill>
              </a:rPr>
              <a:t>FCC-</a:t>
            </a:r>
            <a:r>
              <a:rPr lang="en-GB" sz="1600" dirty="0" err="1">
                <a:solidFill>
                  <a:srgbClr val="000090"/>
                </a:solidFill>
              </a:rPr>
              <a:t>hh</a:t>
            </a:r>
            <a:r>
              <a:rPr lang="en-GB" sz="1600" dirty="0">
                <a:solidFill>
                  <a:srgbClr val="000090"/>
                </a:solidFill>
              </a:rPr>
              <a:t>, FCC-</a:t>
            </a:r>
            <a:r>
              <a:rPr lang="en-GB" sz="1600" dirty="0" err="1">
                <a:solidFill>
                  <a:srgbClr val="000090"/>
                </a:solidFill>
              </a:rPr>
              <a:t>ee</a:t>
            </a:r>
            <a:r>
              <a:rPr lang="en-GB" sz="1600" dirty="0">
                <a:solidFill>
                  <a:srgbClr val="000090"/>
                </a:solidFill>
              </a:rPr>
              <a:t>, FCC-eh have similar sensor technology requirements in terms of resolution and material budget.</a:t>
            </a:r>
          </a:p>
          <a:p>
            <a:endParaRPr lang="en-GB" sz="1600" dirty="0">
              <a:solidFill>
                <a:srgbClr val="008000"/>
              </a:solidFill>
            </a:endParaRPr>
          </a:p>
          <a:p>
            <a:r>
              <a:rPr lang="en-GB" sz="1600" dirty="0">
                <a:solidFill>
                  <a:srgbClr val="008000"/>
                </a:solidFill>
              </a:rPr>
              <a:t>Key technologies are radiation hard silicon sensors, radiation hard Monolithic Active Pixel Sensors (MAPS), Large scale integrated CMOS sensors, high speed low power optical links, radiation hard </a:t>
            </a:r>
            <a:r>
              <a:rPr lang="en-GB" sz="1600" dirty="0" err="1">
                <a:solidFill>
                  <a:srgbClr val="008000"/>
                </a:solidFill>
              </a:rPr>
              <a:t>calorimetry</a:t>
            </a:r>
            <a:r>
              <a:rPr lang="en-GB" sz="1600" dirty="0">
                <a:solidFill>
                  <a:srgbClr val="008000"/>
                </a:solidFill>
              </a:rPr>
              <a:t>, high precision timing detectors, large scale </a:t>
            </a:r>
            <a:r>
              <a:rPr lang="en-GB" sz="1600" dirty="0" err="1">
                <a:solidFill>
                  <a:srgbClr val="008000"/>
                </a:solidFill>
              </a:rPr>
              <a:t>muon</a:t>
            </a:r>
            <a:r>
              <a:rPr lang="en-GB" sz="1600" dirty="0">
                <a:solidFill>
                  <a:srgbClr val="008000"/>
                </a:solidFill>
              </a:rPr>
              <a:t> systems, and related electronics etc.</a:t>
            </a:r>
          </a:p>
        </p:txBody>
      </p:sp>
    </p:spTree>
    <p:extLst>
      <p:ext uri="{BB962C8B-B14F-4D97-AF65-F5344CB8AC3E}">
        <p14:creationId xmlns:p14="http://schemas.microsoft.com/office/powerpoint/2010/main" val="99777645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87" y="0"/>
            <a:ext cx="9103025" cy="5143500"/>
          </a:xfrm>
          <a:prstGeom prst="rect">
            <a:avLst/>
          </a:prstGeom>
        </p:spPr>
      </p:pic>
    </p:spTree>
    <p:extLst>
      <p:ext uri="{BB962C8B-B14F-4D97-AF65-F5344CB8AC3E}">
        <p14:creationId xmlns:p14="http://schemas.microsoft.com/office/powerpoint/2010/main" val="20868319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08" y="0"/>
            <a:ext cx="9125983" cy="5143500"/>
          </a:xfrm>
          <a:prstGeom prst="rect">
            <a:avLst/>
          </a:prstGeom>
        </p:spPr>
      </p:pic>
    </p:spTree>
    <p:extLst>
      <p:ext uri="{BB962C8B-B14F-4D97-AF65-F5344CB8AC3E}">
        <p14:creationId xmlns:p14="http://schemas.microsoft.com/office/powerpoint/2010/main" val="6818457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97"/>
            <a:ext cx="9144000" cy="5131306"/>
          </a:xfrm>
          <a:prstGeom prst="rect">
            <a:avLst/>
          </a:prstGeom>
        </p:spPr>
      </p:pic>
    </p:spTree>
    <p:extLst>
      <p:ext uri="{BB962C8B-B14F-4D97-AF65-F5344CB8AC3E}">
        <p14:creationId xmlns:p14="http://schemas.microsoft.com/office/powerpoint/2010/main" val="12312037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2" y="0"/>
            <a:ext cx="9142555" cy="5143500"/>
          </a:xfrm>
          <a:prstGeom prst="rect">
            <a:avLst/>
          </a:prstGeom>
        </p:spPr>
      </p:pic>
    </p:spTree>
    <p:extLst>
      <p:ext uri="{BB962C8B-B14F-4D97-AF65-F5344CB8AC3E}">
        <p14:creationId xmlns:p14="http://schemas.microsoft.com/office/powerpoint/2010/main" val="18357983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08" y="0"/>
            <a:ext cx="9125983" cy="5143500"/>
          </a:xfrm>
          <a:prstGeom prst="rect">
            <a:avLst/>
          </a:prstGeom>
        </p:spPr>
      </p:pic>
    </p:spTree>
    <p:extLst>
      <p:ext uri="{BB962C8B-B14F-4D97-AF65-F5344CB8AC3E}">
        <p14:creationId xmlns:p14="http://schemas.microsoft.com/office/powerpoint/2010/main" val="1364774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0538"/>
            <a:ext cx="9143257" cy="5143500"/>
          </a:xfrm>
          <a:prstGeom prst="rect">
            <a:avLst/>
          </a:prstGeom>
        </p:spPr>
      </p:pic>
      <p:sp>
        <p:nvSpPr>
          <p:cNvPr id="4" name="TextBox 3"/>
          <p:cNvSpPr txBox="1"/>
          <p:nvPr/>
        </p:nvSpPr>
        <p:spPr>
          <a:xfrm>
            <a:off x="7452320" y="4876006"/>
            <a:ext cx="1658724" cy="276999"/>
          </a:xfrm>
          <a:prstGeom prst="rect">
            <a:avLst/>
          </a:prstGeom>
          <a:noFill/>
        </p:spPr>
        <p:txBody>
          <a:bodyPr wrap="none" rtlCol="0">
            <a:spAutoFit/>
          </a:bodyPr>
          <a:lstStyle/>
          <a:p>
            <a:r>
              <a:rPr lang="en-US" sz="1200" dirty="0" smtClean="0">
                <a:solidFill>
                  <a:prstClr val="black"/>
                </a:solidFill>
              </a:rPr>
              <a:t>M. </a:t>
            </a:r>
            <a:r>
              <a:rPr lang="en-US" sz="1200" dirty="0" err="1" smtClean="0">
                <a:solidFill>
                  <a:prstClr val="black"/>
                </a:solidFill>
              </a:rPr>
              <a:t>Mangano</a:t>
            </a:r>
            <a:r>
              <a:rPr lang="en-US" sz="1200" dirty="0" smtClean="0">
                <a:solidFill>
                  <a:prstClr val="black"/>
                </a:solidFill>
              </a:rPr>
              <a:t>, Oct. 2017</a:t>
            </a:r>
            <a:endParaRPr lang="en-US" sz="1200" dirty="0">
              <a:solidFill>
                <a:prstClr val="black"/>
              </a:solidFill>
            </a:endParaRPr>
          </a:p>
        </p:txBody>
      </p:sp>
    </p:spTree>
    <p:extLst>
      <p:ext uri="{BB962C8B-B14F-4D97-AF65-F5344CB8AC3E}">
        <p14:creationId xmlns:p14="http://schemas.microsoft.com/office/powerpoint/2010/main" val="50062609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94" y="0"/>
            <a:ext cx="9108011" cy="5143500"/>
          </a:xfrm>
          <a:prstGeom prst="rect">
            <a:avLst/>
          </a:prstGeom>
        </p:spPr>
      </p:pic>
    </p:spTree>
    <p:extLst>
      <p:ext uri="{BB962C8B-B14F-4D97-AF65-F5344CB8AC3E}">
        <p14:creationId xmlns:p14="http://schemas.microsoft.com/office/powerpoint/2010/main" val="4867592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15"/>
            <a:ext cx="9144000" cy="5139070"/>
          </a:xfrm>
          <a:prstGeom prst="rect">
            <a:avLst/>
          </a:prstGeom>
        </p:spPr>
      </p:pic>
    </p:spTree>
    <p:extLst>
      <p:ext uri="{BB962C8B-B14F-4D97-AF65-F5344CB8AC3E}">
        <p14:creationId xmlns:p14="http://schemas.microsoft.com/office/powerpoint/2010/main" val="11972008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843558"/>
            <a:ext cx="8568952" cy="3457245"/>
          </a:xfrm>
          <a:prstGeom prst="rect">
            <a:avLst/>
          </a:prstGeom>
          <a:noFill/>
        </p:spPr>
        <p:txBody>
          <a:bodyPr wrap="square" lIns="91330" tIns="45665" rIns="91330" bIns="45665" rtlCol="0">
            <a:spAutoFit/>
          </a:bodyPr>
          <a:lstStyle/>
          <a:p>
            <a:r>
              <a:rPr lang="en-GB" sz="1600" dirty="0">
                <a:solidFill>
                  <a:srgbClr val="000090"/>
                </a:solidFill>
              </a:rPr>
              <a:t>A 100TeV hadron collider with 100km circumference and 16T dipoles is being studied as the next machine to push the energy frontier. </a:t>
            </a:r>
          </a:p>
          <a:p>
            <a:endParaRPr lang="en-GB" sz="1600" dirty="0">
              <a:solidFill>
                <a:srgbClr val="000090"/>
              </a:solidFill>
            </a:endParaRPr>
          </a:p>
          <a:p>
            <a:r>
              <a:rPr lang="en-GB" sz="1600" dirty="0">
                <a:solidFill>
                  <a:srgbClr val="008000"/>
                </a:solidFill>
              </a:rPr>
              <a:t>A peak luminosity of 30x10</a:t>
            </a:r>
            <a:r>
              <a:rPr lang="en-GB" sz="1600" baseline="30000" dirty="0">
                <a:solidFill>
                  <a:srgbClr val="008000"/>
                </a:solidFill>
              </a:rPr>
              <a:t>34 </a:t>
            </a:r>
            <a:r>
              <a:rPr lang="en-GB" sz="1600" dirty="0">
                <a:solidFill>
                  <a:srgbClr val="008000"/>
                </a:solidFill>
              </a:rPr>
              <a:t>cm</a:t>
            </a:r>
            <a:r>
              <a:rPr lang="en-GB" sz="1600" baseline="30000" dirty="0">
                <a:solidFill>
                  <a:srgbClr val="008000"/>
                </a:solidFill>
              </a:rPr>
              <a:t>-2</a:t>
            </a:r>
            <a:r>
              <a:rPr lang="en-GB" sz="1600" dirty="0">
                <a:solidFill>
                  <a:srgbClr val="008000"/>
                </a:solidFill>
              </a:rPr>
              <a:t>s</a:t>
            </a:r>
            <a:r>
              <a:rPr lang="en-GB" sz="1600" baseline="30000" dirty="0">
                <a:solidFill>
                  <a:srgbClr val="008000"/>
                </a:solidFill>
              </a:rPr>
              <a:t>-1 </a:t>
            </a:r>
            <a:r>
              <a:rPr lang="en-GB" sz="1600" dirty="0">
                <a:solidFill>
                  <a:srgbClr val="008000"/>
                </a:solidFill>
              </a:rPr>
              <a:t> at 25ns </a:t>
            </a:r>
            <a:r>
              <a:rPr lang="en-GB" sz="1600" dirty="0" err="1">
                <a:solidFill>
                  <a:srgbClr val="008000"/>
                </a:solidFill>
              </a:rPr>
              <a:t>bunchcrossing</a:t>
            </a:r>
            <a:r>
              <a:rPr lang="en-GB" sz="1600" dirty="0">
                <a:solidFill>
                  <a:srgbClr val="008000"/>
                </a:solidFill>
              </a:rPr>
              <a:t> results in a pileup of ≈ 1000.</a:t>
            </a:r>
          </a:p>
          <a:p>
            <a:endParaRPr lang="en-GB" sz="1600" baseline="30000" dirty="0">
              <a:solidFill>
                <a:srgbClr val="000090"/>
              </a:solidFill>
            </a:endParaRPr>
          </a:p>
          <a:p>
            <a:r>
              <a:rPr lang="en-GB" sz="1600" dirty="0">
                <a:solidFill>
                  <a:srgbClr val="000090"/>
                </a:solidFill>
              </a:rPr>
              <a:t>An integrated luminosity of 20-30 ab</a:t>
            </a:r>
            <a:r>
              <a:rPr lang="en-GB" sz="1600" baseline="30000" dirty="0">
                <a:solidFill>
                  <a:srgbClr val="000090"/>
                </a:solidFill>
              </a:rPr>
              <a:t>-1 </a:t>
            </a:r>
            <a:r>
              <a:rPr lang="en-GB" sz="1600" dirty="0">
                <a:solidFill>
                  <a:srgbClr val="000090"/>
                </a:solidFill>
              </a:rPr>
              <a:t>results in a </a:t>
            </a:r>
            <a:r>
              <a:rPr lang="en-GB" sz="1600" dirty="0" err="1">
                <a:solidFill>
                  <a:srgbClr val="000090"/>
                </a:solidFill>
              </a:rPr>
              <a:t>fluence</a:t>
            </a:r>
            <a:r>
              <a:rPr lang="en-GB" sz="1600" dirty="0">
                <a:solidFill>
                  <a:srgbClr val="000090"/>
                </a:solidFill>
              </a:rPr>
              <a:t> of ≈ 10</a:t>
            </a:r>
            <a:r>
              <a:rPr lang="en-GB" sz="1600" baseline="30000" dirty="0">
                <a:solidFill>
                  <a:srgbClr val="000090"/>
                </a:solidFill>
              </a:rPr>
              <a:t>16</a:t>
            </a:r>
            <a:r>
              <a:rPr lang="en-GB" sz="1600" dirty="0">
                <a:solidFill>
                  <a:srgbClr val="000090"/>
                </a:solidFill>
              </a:rPr>
              <a:t>-10</a:t>
            </a:r>
            <a:r>
              <a:rPr lang="en-GB" sz="1600" baseline="30000" dirty="0">
                <a:solidFill>
                  <a:srgbClr val="000090"/>
                </a:solidFill>
              </a:rPr>
              <a:t>18 </a:t>
            </a:r>
            <a:r>
              <a:rPr lang="en-GB" sz="1600" dirty="0">
                <a:solidFill>
                  <a:srgbClr val="000090"/>
                </a:solidFill>
              </a:rPr>
              <a:t>1MeVneq/cm</a:t>
            </a:r>
            <a:r>
              <a:rPr lang="en-GB" sz="1600" baseline="30000" dirty="0">
                <a:solidFill>
                  <a:srgbClr val="000090"/>
                </a:solidFill>
              </a:rPr>
              <a:t>2</a:t>
            </a:r>
            <a:r>
              <a:rPr lang="en-GB" sz="1600" dirty="0">
                <a:solidFill>
                  <a:srgbClr val="000090"/>
                </a:solidFill>
              </a:rPr>
              <a:t> in the tracker volume and the forward calorimeters.</a:t>
            </a:r>
          </a:p>
          <a:p>
            <a:endParaRPr lang="en-GB" baseline="30000" dirty="0">
              <a:solidFill>
                <a:srgbClr val="000090"/>
              </a:solidFill>
            </a:endParaRPr>
          </a:p>
          <a:p>
            <a:r>
              <a:rPr lang="en-GB" sz="1600" dirty="0">
                <a:solidFill>
                  <a:srgbClr val="008000"/>
                </a:solidFill>
              </a:rPr>
              <a:t>A general purpose reference detector is being studied to set the scale of the challenges for performing experiments at this machine.</a:t>
            </a:r>
          </a:p>
          <a:p>
            <a:endParaRPr lang="en-GB" sz="1600" dirty="0">
              <a:solidFill>
                <a:srgbClr val="008000"/>
              </a:solidFill>
            </a:endParaRPr>
          </a:p>
          <a:p>
            <a:r>
              <a:rPr lang="en-GB" sz="1600" dirty="0" smtClean="0">
                <a:solidFill>
                  <a:srgbClr val="000090"/>
                </a:solidFill>
              </a:rPr>
              <a:t>We think that </a:t>
            </a:r>
            <a:r>
              <a:rPr lang="en-GB" sz="1600" dirty="0">
                <a:solidFill>
                  <a:srgbClr val="000090"/>
                </a:solidFill>
              </a:rPr>
              <a:t>detectors can be built that can extract all the physics potential from such a machine, but a high profile </a:t>
            </a:r>
            <a:r>
              <a:rPr lang="en-GB" sz="1600" dirty="0" smtClean="0">
                <a:solidFill>
                  <a:srgbClr val="000090"/>
                </a:solidFill>
              </a:rPr>
              <a:t>R</a:t>
            </a:r>
            <a:r>
              <a:rPr lang="en-GB" sz="1600" dirty="0">
                <a:solidFill>
                  <a:srgbClr val="000090"/>
                </a:solidFill>
              </a:rPr>
              <a:t>&amp;D programme </a:t>
            </a:r>
            <a:r>
              <a:rPr lang="en-GB" sz="1600" dirty="0" smtClean="0">
                <a:solidFill>
                  <a:srgbClr val="000090"/>
                </a:solidFill>
              </a:rPr>
              <a:t>for detectors and electronics  </a:t>
            </a:r>
            <a:r>
              <a:rPr lang="en-GB" sz="1600" dirty="0">
                <a:solidFill>
                  <a:srgbClr val="000090"/>
                </a:solidFill>
              </a:rPr>
              <a:t>technologies has to be conducted.</a:t>
            </a:r>
            <a:endParaRPr lang="en-GB" dirty="0" smtClean="0">
              <a:solidFill>
                <a:srgbClr val="000090"/>
              </a:solidFill>
            </a:endParaRPr>
          </a:p>
          <a:p>
            <a:endParaRPr lang="en-GB" dirty="0">
              <a:solidFill>
                <a:srgbClr val="000090"/>
              </a:solidFill>
            </a:endParaRPr>
          </a:p>
        </p:txBody>
      </p:sp>
      <p:sp>
        <p:nvSpPr>
          <p:cNvPr id="3" name="TextBox 2"/>
          <p:cNvSpPr txBox="1"/>
          <p:nvPr/>
        </p:nvSpPr>
        <p:spPr>
          <a:xfrm>
            <a:off x="-1" y="9890"/>
            <a:ext cx="9142413" cy="584697"/>
          </a:xfrm>
          <a:prstGeom prst="rect">
            <a:avLst/>
          </a:prstGeom>
          <a:noFill/>
        </p:spPr>
        <p:txBody>
          <a:bodyPr wrap="square" lIns="91328" tIns="45664" rIns="91328" bIns="45664" rtlCol="0">
            <a:spAutoFit/>
          </a:bodyPr>
          <a:lstStyle/>
          <a:p>
            <a:pPr algn="ctr"/>
            <a:r>
              <a:rPr lang="en-GB" sz="3200" b="1" dirty="0">
                <a:solidFill>
                  <a:srgbClr val="FF0000"/>
                </a:solidFill>
              </a:rPr>
              <a:t>Summary</a:t>
            </a:r>
            <a:endParaRPr lang="en-GB" sz="3200" baseline="30000" dirty="0">
              <a:solidFill>
                <a:srgbClr val="FF0000"/>
              </a:solidFill>
            </a:endParaRPr>
          </a:p>
        </p:txBody>
      </p:sp>
    </p:spTree>
    <p:extLst>
      <p:ext uri="{BB962C8B-B14F-4D97-AF65-F5344CB8AC3E}">
        <p14:creationId xmlns:p14="http://schemas.microsoft.com/office/powerpoint/2010/main" val="1228020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43" y="0"/>
            <a:ext cx="9127714" cy="5143500"/>
          </a:xfrm>
          <a:prstGeom prst="rect">
            <a:avLst/>
          </a:prstGeom>
        </p:spPr>
      </p:pic>
      <p:sp>
        <p:nvSpPr>
          <p:cNvPr id="5" name="TextBox 4"/>
          <p:cNvSpPr txBox="1"/>
          <p:nvPr/>
        </p:nvSpPr>
        <p:spPr>
          <a:xfrm>
            <a:off x="7452320" y="4876006"/>
            <a:ext cx="1658724" cy="276999"/>
          </a:xfrm>
          <a:prstGeom prst="rect">
            <a:avLst/>
          </a:prstGeom>
          <a:noFill/>
        </p:spPr>
        <p:txBody>
          <a:bodyPr wrap="none" rtlCol="0">
            <a:spAutoFit/>
          </a:bodyPr>
          <a:lstStyle/>
          <a:p>
            <a:r>
              <a:rPr lang="en-US" sz="1200" dirty="0" smtClean="0">
                <a:solidFill>
                  <a:prstClr val="black"/>
                </a:solidFill>
              </a:rPr>
              <a:t>M. </a:t>
            </a:r>
            <a:r>
              <a:rPr lang="en-US" sz="1200" dirty="0" err="1" smtClean="0">
                <a:solidFill>
                  <a:prstClr val="black"/>
                </a:solidFill>
              </a:rPr>
              <a:t>Mangano</a:t>
            </a:r>
            <a:r>
              <a:rPr lang="en-US" sz="1200" dirty="0" smtClean="0">
                <a:solidFill>
                  <a:prstClr val="black"/>
                </a:solidFill>
              </a:rPr>
              <a:t>, Oct. 2017</a:t>
            </a:r>
            <a:endParaRPr lang="en-US" sz="1200" dirty="0">
              <a:solidFill>
                <a:prstClr val="black"/>
              </a:solidFill>
            </a:endParaRPr>
          </a:p>
        </p:txBody>
      </p:sp>
    </p:spTree>
    <p:extLst>
      <p:ext uri="{BB962C8B-B14F-4D97-AF65-F5344CB8AC3E}">
        <p14:creationId xmlns:p14="http://schemas.microsoft.com/office/powerpoint/2010/main" val="1818329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23478"/>
            <a:ext cx="8836966" cy="4625196"/>
          </a:xfrm>
          <a:prstGeom prst="rect">
            <a:avLst/>
          </a:prstGeom>
        </p:spPr>
      </p:pic>
      <p:sp>
        <p:nvSpPr>
          <p:cNvPr id="3" name="TextBox 2"/>
          <p:cNvSpPr txBox="1"/>
          <p:nvPr/>
        </p:nvSpPr>
        <p:spPr>
          <a:xfrm>
            <a:off x="7452320" y="4876006"/>
            <a:ext cx="1658724" cy="276999"/>
          </a:xfrm>
          <a:prstGeom prst="rect">
            <a:avLst/>
          </a:prstGeom>
          <a:noFill/>
        </p:spPr>
        <p:txBody>
          <a:bodyPr wrap="none" rtlCol="0">
            <a:spAutoFit/>
          </a:bodyPr>
          <a:lstStyle/>
          <a:p>
            <a:r>
              <a:rPr lang="en-US" sz="1200" dirty="0" smtClean="0">
                <a:solidFill>
                  <a:prstClr val="black"/>
                </a:solidFill>
              </a:rPr>
              <a:t>M. </a:t>
            </a:r>
            <a:r>
              <a:rPr lang="en-US" sz="1200" dirty="0" err="1" smtClean="0">
                <a:solidFill>
                  <a:prstClr val="black"/>
                </a:solidFill>
              </a:rPr>
              <a:t>Mangano</a:t>
            </a:r>
            <a:r>
              <a:rPr lang="en-US" sz="1200" dirty="0" smtClean="0">
                <a:solidFill>
                  <a:prstClr val="black"/>
                </a:solidFill>
              </a:rPr>
              <a:t>, Oct. 2017</a:t>
            </a:r>
            <a:endParaRPr lang="en-US" sz="1200" dirty="0">
              <a:solidFill>
                <a:prstClr val="black"/>
              </a:solidFill>
            </a:endParaRPr>
          </a:p>
        </p:txBody>
      </p:sp>
    </p:spTree>
    <p:extLst>
      <p:ext uri="{BB962C8B-B14F-4D97-AF65-F5344CB8AC3E}">
        <p14:creationId xmlns:p14="http://schemas.microsoft.com/office/powerpoint/2010/main" val="1965223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23478"/>
            <a:ext cx="8366269" cy="4604501"/>
          </a:xfrm>
          <a:prstGeom prst="rect">
            <a:avLst/>
          </a:prstGeom>
        </p:spPr>
      </p:pic>
      <p:sp>
        <p:nvSpPr>
          <p:cNvPr id="3" name="TextBox 2"/>
          <p:cNvSpPr txBox="1"/>
          <p:nvPr/>
        </p:nvSpPr>
        <p:spPr>
          <a:xfrm>
            <a:off x="7452320" y="4876006"/>
            <a:ext cx="1658724" cy="276999"/>
          </a:xfrm>
          <a:prstGeom prst="rect">
            <a:avLst/>
          </a:prstGeom>
          <a:noFill/>
        </p:spPr>
        <p:txBody>
          <a:bodyPr wrap="none" rtlCol="0">
            <a:spAutoFit/>
          </a:bodyPr>
          <a:lstStyle/>
          <a:p>
            <a:r>
              <a:rPr lang="en-US" sz="1200" dirty="0" smtClean="0">
                <a:solidFill>
                  <a:prstClr val="black"/>
                </a:solidFill>
              </a:rPr>
              <a:t>M. </a:t>
            </a:r>
            <a:r>
              <a:rPr lang="en-US" sz="1200" dirty="0" err="1" smtClean="0">
                <a:solidFill>
                  <a:prstClr val="black"/>
                </a:solidFill>
              </a:rPr>
              <a:t>Mangano</a:t>
            </a:r>
            <a:r>
              <a:rPr lang="en-US" sz="1200" dirty="0" smtClean="0">
                <a:solidFill>
                  <a:prstClr val="black"/>
                </a:solidFill>
              </a:rPr>
              <a:t>, Oct. 2017</a:t>
            </a:r>
            <a:endParaRPr lang="en-US" sz="1200" dirty="0">
              <a:solidFill>
                <a:prstClr val="black"/>
              </a:solidFill>
            </a:endParaRPr>
          </a:p>
        </p:txBody>
      </p:sp>
    </p:spTree>
    <p:extLst>
      <p:ext uri="{BB962C8B-B14F-4D97-AF65-F5344CB8AC3E}">
        <p14:creationId xmlns:p14="http://schemas.microsoft.com/office/powerpoint/2010/main" val="1204974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6711"/>
            <a:ext cx="9144000" cy="756084"/>
          </a:xfrm>
          <a:prstGeom prst="rect">
            <a:avLst/>
          </a:prstGeom>
          <a:solidFill>
            <a:srgbClr val="0C377B"/>
          </a:solidFill>
        </p:spPr>
        <p:txBody>
          <a:bodyPr lIns="68555" tIns="0" rIns="68555"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kern="0" dirty="0"/>
              <a:t>           </a:t>
            </a:r>
            <a:r>
              <a:rPr lang="en-US" kern="0" dirty="0" err="1"/>
              <a:t>Conceptual</a:t>
            </a:r>
            <a:r>
              <a:rPr lang="en-US" kern="0" dirty="0"/>
              <a:t> Design Report</a:t>
            </a:r>
            <a:endParaRPr lang="en-US" sz="1200" kern="0" dirty="0">
              <a:latin typeface="Arial"/>
            </a:endParaRPr>
          </a:p>
        </p:txBody>
      </p:sp>
      <p:pic>
        <p:nvPicPr>
          <p:cNvPr id="11"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86" y="70379"/>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6264240" y="1079623"/>
            <a:ext cx="2898270" cy="3450944"/>
          </a:xfrm>
          <a:prstGeom prst="rect">
            <a:avLst/>
          </a:prstGeom>
          <a:noFill/>
        </p:spPr>
        <p:txBody>
          <a:bodyPr wrap="square" lIns="68555" tIns="34289" rIns="68555" bIns="34289">
            <a:spAutoFit/>
          </a:bodyPr>
          <a:lstStyle/>
          <a:p>
            <a:pPr marL="257072" indent="-257072">
              <a:spcBef>
                <a:spcPts val="900"/>
              </a:spcBef>
              <a:buFont typeface="Arial" panose="020B0604020202020204" pitchFamily="34" charset="0"/>
              <a:buChar char="•"/>
              <a:defRPr/>
            </a:pPr>
            <a:r>
              <a:rPr lang="en-US" sz="1700" b="1" kern="0" dirty="0">
                <a:latin typeface="Arial"/>
                <a:cs typeface="Calibri" pitchFamily="34" charset="0"/>
              </a:rPr>
              <a:t>Required for end 2018, as input for European Strategy Update</a:t>
            </a:r>
          </a:p>
          <a:p>
            <a:pPr marL="257072" indent="-257072">
              <a:spcBef>
                <a:spcPts val="900"/>
              </a:spcBef>
              <a:buFont typeface="Arial" panose="020B0604020202020204" pitchFamily="34" charset="0"/>
              <a:buChar char="•"/>
              <a:defRPr/>
            </a:pPr>
            <a:r>
              <a:rPr lang="en-US" sz="1700" b="1" kern="0" dirty="0">
                <a:latin typeface="Arial"/>
                <a:cs typeface="Calibri" pitchFamily="34" charset="0"/>
              </a:rPr>
              <a:t>Common physics summary volume</a:t>
            </a:r>
          </a:p>
          <a:p>
            <a:pPr marL="257072" indent="-257072">
              <a:spcBef>
                <a:spcPts val="900"/>
              </a:spcBef>
              <a:buFont typeface="Arial" panose="020B0604020202020204" pitchFamily="34" charset="0"/>
              <a:buChar char="•"/>
              <a:defRPr/>
            </a:pPr>
            <a:r>
              <a:rPr lang="en-US" sz="1700" b="1" kern="0" dirty="0">
                <a:latin typeface="Arial"/>
                <a:cs typeface="Calibri" pitchFamily="34" charset="0"/>
              </a:rPr>
              <a:t>Three detailed volumes </a:t>
            </a:r>
            <a:r>
              <a:rPr lang="en-US" sz="1700" b="1" kern="0" dirty="0" err="1">
                <a:latin typeface="Arial"/>
                <a:cs typeface="Calibri" pitchFamily="34" charset="0"/>
              </a:rPr>
              <a:t>FCChh</a:t>
            </a:r>
            <a:r>
              <a:rPr lang="en-US" sz="1700" b="1" kern="0" dirty="0">
                <a:latin typeface="Arial"/>
                <a:cs typeface="Calibri" pitchFamily="34" charset="0"/>
              </a:rPr>
              <a:t>, </a:t>
            </a:r>
            <a:r>
              <a:rPr lang="en-US" sz="1700" b="1" kern="0" dirty="0" err="1">
                <a:latin typeface="Arial"/>
                <a:cs typeface="Calibri" pitchFamily="34" charset="0"/>
              </a:rPr>
              <a:t>FCCee</a:t>
            </a:r>
            <a:r>
              <a:rPr lang="en-US" sz="1700" b="1" kern="0" dirty="0">
                <a:latin typeface="Arial"/>
                <a:cs typeface="Calibri" pitchFamily="34" charset="0"/>
              </a:rPr>
              <a:t>, HE-LHC </a:t>
            </a:r>
          </a:p>
          <a:p>
            <a:pPr marL="257072" indent="-257072">
              <a:spcBef>
                <a:spcPts val="900"/>
              </a:spcBef>
              <a:buFont typeface="Arial" panose="020B0604020202020204" pitchFamily="34" charset="0"/>
              <a:buChar char="•"/>
              <a:defRPr/>
            </a:pPr>
            <a:r>
              <a:rPr lang="en-US" sz="1700" b="1" kern="0" dirty="0">
                <a:latin typeface="Arial"/>
                <a:cs typeface="Calibri" pitchFamily="34" charset="0"/>
              </a:rPr>
              <a:t>Three summary volumes  </a:t>
            </a:r>
            <a:r>
              <a:rPr lang="en-US" sz="1700" b="1" kern="0" dirty="0" err="1">
                <a:cs typeface="Calibri" pitchFamily="34" charset="0"/>
              </a:rPr>
              <a:t>FCChh</a:t>
            </a:r>
            <a:r>
              <a:rPr lang="en-US" sz="1700" b="1" kern="0" dirty="0">
                <a:cs typeface="Calibri" pitchFamily="34" charset="0"/>
              </a:rPr>
              <a:t>, </a:t>
            </a:r>
            <a:r>
              <a:rPr lang="en-US" sz="1700" b="1" kern="0" dirty="0" err="1">
                <a:cs typeface="Calibri" pitchFamily="34" charset="0"/>
              </a:rPr>
              <a:t>FCCee</a:t>
            </a:r>
            <a:r>
              <a:rPr lang="en-US" sz="1700" b="1" kern="0" dirty="0">
                <a:cs typeface="Calibri" pitchFamily="34" charset="0"/>
              </a:rPr>
              <a:t>, HE-LHC </a:t>
            </a:r>
          </a:p>
          <a:p>
            <a:pPr marL="257072" indent="-257072">
              <a:spcBef>
                <a:spcPts val="900"/>
              </a:spcBef>
              <a:buFont typeface="Arial" panose="020B0604020202020204" pitchFamily="34" charset="0"/>
              <a:buChar char="•"/>
              <a:defRPr/>
            </a:pPr>
            <a:endParaRPr lang="en-US" sz="1700" b="1" kern="0" dirty="0">
              <a:latin typeface="Arial"/>
              <a:cs typeface="Calibri" pitchFamily="34" charset="0"/>
            </a:endParaRPr>
          </a:p>
        </p:txBody>
      </p:sp>
      <p:sp>
        <p:nvSpPr>
          <p:cNvPr id="6" name="Rectangle 5"/>
          <p:cNvSpPr/>
          <p:nvPr/>
        </p:nvSpPr>
        <p:spPr>
          <a:xfrm>
            <a:off x="2278021" y="3286558"/>
            <a:ext cx="3968197" cy="1013384"/>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t" anchorCtr="0"/>
          <a:lstStyle/>
          <a:p>
            <a:r>
              <a:rPr lang="en-US" sz="1200" b="1" dirty="0">
                <a:latin typeface="Century Gothic" charset="0"/>
                <a:ea typeface="Century Gothic" charset="0"/>
                <a:cs typeface="Century Gothic" charset="0"/>
              </a:rPr>
              <a:t>7 </a:t>
            </a:r>
            <a:r>
              <a:rPr lang="mr-IN" sz="1200" b="1" dirty="0">
                <a:latin typeface="Century Gothic" charset="0"/>
                <a:ea typeface="Century Gothic" charset="0"/>
                <a:cs typeface="Century Gothic" charset="0"/>
              </a:rPr>
              <a:t>–</a:t>
            </a:r>
            <a:r>
              <a:rPr lang="en-US" sz="1200" b="1" dirty="0">
                <a:latin typeface="Century Gothic" charset="0"/>
                <a:ea typeface="Century Gothic" charset="0"/>
                <a:cs typeface="Century Gothic" charset="0"/>
              </a:rPr>
              <a:t> High Energy LHC Comprehensive</a:t>
            </a:r>
          </a:p>
        </p:txBody>
      </p:sp>
      <p:sp>
        <p:nvSpPr>
          <p:cNvPr id="8" name="Rectangle 7"/>
          <p:cNvSpPr/>
          <p:nvPr/>
        </p:nvSpPr>
        <p:spPr>
          <a:xfrm>
            <a:off x="2356096" y="3548950"/>
            <a:ext cx="1215000" cy="270000"/>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Accelerator</a:t>
            </a:r>
          </a:p>
        </p:txBody>
      </p:sp>
      <p:sp>
        <p:nvSpPr>
          <p:cNvPr id="9" name="Rectangle 8"/>
          <p:cNvSpPr/>
          <p:nvPr/>
        </p:nvSpPr>
        <p:spPr>
          <a:xfrm>
            <a:off x="3649202" y="3548950"/>
            <a:ext cx="1215000" cy="270000"/>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Injectors</a:t>
            </a:r>
          </a:p>
        </p:txBody>
      </p:sp>
      <p:sp>
        <p:nvSpPr>
          <p:cNvPr id="12" name="Rectangle 11"/>
          <p:cNvSpPr/>
          <p:nvPr/>
        </p:nvSpPr>
        <p:spPr>
          <a:xfrm>
            <a:off x="4942308" y="3548950"/>
            <a:ext cx="1215000" cy="270000"/>
          </a:xfrm>
          <a:prstGeom prst="rect">
            <a:avLst/>
          </a:prstGeom>
          <a:solidFill>
            <a:srgbClr val="538234"/>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a:latin typeface="Century Gothic" charset="0"/>
                <a:ea typeface="Century Gothic" charset="0"/>
                <a:cs typeface="Century Gothic" charset="0"/>
              </a:rPr>
              <a:t>Infrastructure</a:t>
            </a:r>
            <a:endParaRPr lang="en-US" sz="1200" dirty="0">
              <a:latin typeface="Century Gothic" charset="0"/>
              <a:ea typeface="Century Gothic" charset="0"/>
              <a:cs typeface="Century Gothic" charset="0"/>
            </a:endParaRPr>
          </a:p>
        </p:txBody>
      </p:sp>
      <p:sp>
        <p:nvSpPr>
          <p:cNvPr id="13" name="Rectangle 12"/>
          <p:cNvSpPr/>
          <p:nvPr/>
        </p:nvSpPr>
        <p:spPr>
          <a:xfrm>
            <a:off x="3047086" y="3928897"/>
            <a:ext cx="2502722" cy="265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i="1" dirty="0">
                <a:latin typeface="Century Gothic" charset="0"/>
                <a:ea typeface="Century Gothic" charset="0"/>
                <a:cs typeface="Century Gothic" charset="0"/>
              </a:rPr>
              <a:t>Refs to FCC-</a:t>
            </a:r>
            <a:r>
              <a:rPr lang="en-US" sz="1200" i="1" dirty="0" err="1">
                <a:latin typeface="Century Gothic" charset="0"/>
                <a:ea typeface="Century Gothic" charset="0"/>
                <a:cs typeface="Century Gothic" charset="0"/>
              </a:rPr>
              <a:t>hh</a:t>
            </a:r>
            <a:r>
              <a:rPr lang="en-US" sz="1200" i="1" dirty="0">
                <a:latin typeface="Century Gothic" charset="0"/>
                <a:ea typeface="Century Gothic" charset="0"/>
                <a:cs typeface="Century Gothic" charset="0"/>
              </a:rPr>
              <a:t>, HL-LHC, </a:t>
            </a:r>
            <a:r>
              <a:rPr lang="en-US" sz="1200" i="1" dirty="0" err="1">
                <a:latin typeface="Century Gothic" charset="0"/>
                <a:ea typeface="Century Gothic" charset="0"/>
                <a:cs typeface="Century Gothic" charset="0"/>
              </a:rPr>
              <a:t>LHeC</a:t>
            </a:r>
            <a:endParaRPr lang="en-US" sz="1200" i="1" dirty="0">
              <a:latin typeface="Century Gothic" charset="0"/>
              <a:ea typeface="Century Gothic" charset="0"/>
              <a:cs typeface="Century Gothic" charset="0"/>
            </a:endParaRPr>
          </a:p>
        </p:txBody>
      </p:sp>
      <p:sp>
        <p:nvSpPr>
          <p:cNvPr id="14" name="Rectangle 13"/>
          <p:cNvSpPr/>
          <p:nvPr/>
        </p:nvSpPr>
        <p:spPr>
          <a:xfrm>
            <a:off x="1237268" y="3286558"/>
            <a:ext cx="836157" cy="1013384"/>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nchorCtr="0"/>
          <a:lstStyle/>
          <a:p>
            <a:pPr algn="ctr"/>
            <a:r>
              <a:rPr lang="en-US" sz="900" b="1" dirty="0">
                <a:latin typeface="Century Gothic" charset="0"/>
                <a:ea typeface="Century Gothic" charset="0"/>
                <a:cs typeface="Century Gothic" charset="0"/>
              </a:rPr>
              <a:t>6</a:t>
            </a:r>
          </a:p>
          <a:p>
            <a:pPr algn="ctr"/>
            <a:r>
              <a:rPr lang="en-US" sz="1100" b="1" dirty="0">
                <a:latin typeface="Century Gothic" charset="0"/>
                <a:ea typeface="Century Gothic" charset="0"/>
                <a:cs typeface="Century Gothic" charset="0"/>
              </a:rPr>
              <a:t>High Energy LHC</a:t>
            </a:r>
          </a:p>
          <a:p>
            <a:pPr algn="ctr"/>
            <a:r>
              <a:rPr lang="en-US" sz="1100" b="1" dirty="0">
                <a:latin typeface="Century Gothic" charset="0"/>
                <a:ea typeface="Century Gothic" charset="0"/>
                <a:cs typeface="Century Gothic" charset="0"/>
              </a:rPr>
              <a:t>Summary</a:t>
            </a:r>
          </a:p>
        </p:txBody>
      </p:sp>
      <p:sp>
        <p:nvSpPr>
          <p:cNvPr id="15" name="Rectangle 14"/>
          <p:cNvSpPr/>
          <p:nvPr/>
        </p:nvSpPr>
        <p:spPr>
          <a:xfrm>
            <a:off x="197537" y="1059582"/>
            <a:ext cx="881839" cy="3240360"/>
          </a:xfrm>
          <a:prstGeom prst="rect">
            <a:avLst/>
          </a:prstGeom>
          <a:solidFill>
            <a:srgbClr val="7F6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t" anchorCtr="0"/>
          <a:lstStyle/>
          <a:p>
            <a:r>
              <a:rPr lang="en-US" sz="900" b="1" dirty="0">
                <a:latin typeface="Century Gothic" charset="0"/>
                <a:ea typeface="Century Gothic" charset="0"/>
                <a:cs typeface="Century Gothic" charset="0"/>
              </a:rPr>
              <a:t>1 – </a:t>
            </a:r>
            <a:r>
              <a:rPr lang="en-US" sz="1100" b="1" dirty="0">
                <a:latin typeface="Century Gothic" charset="0"/>
                <a:ea typeface="Century Gothic" charset="0"/>
                <a:cs typeface="Century Gothic" charset="0"/>
              </a:rPr>
              <a:t>PHYSICS</a:t>
            </a:r>
            <a:endParaRPr lang="en-US" sz="900" b="1" dirty="0">
              <a:latin typeface="Century Gothic" charset="0"/>
              <a:ea typeface="Century Gothic" charset="0"/>
              <a:cs typeface="Century Gothic" charset="0"/>
            </a:endParaRPr>
          </a:p>
        </p:txBody>
      </p:sp>
      <p:sp>
        <p:nvSpPr>
          <p:cNvPr id="16" name="Rectangle 15"/>
          <p:cNvSpPr/>
          <p:nvPr/>
        </p:nvSpPr>
        <p:spPr>
          <a:xfrm>
            <a:off x="247005" y="1307020"/>
            <a:ext cx="792023" cy="293891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lIns="26999" tIns="34289" rIns="26999" bIns="34289" rtlCol="0" anchor="ctr"/>
          <a:lstStyle/>
          <a:p>
            <a:pPr algn="ctr"/>
            <a:r>
              <a:rPr lang="en-US" sz="900" b="1" dirty="0">
                <a:latin typeface="Century Gothic" charset="0"/>
                <a:ea typeface="Century Gothic" charset="0"/>
                <a:cs typeface="Century Gothic" charset="0"/>
              </a:rPr>
              <a:t>Physics opportunities across all scenarios</a:t>
            </a:r>
          </a:p>
        </p:txBody>
      </p:sp>
      <p:sp>
        <p:nvSpPr>
          <p:cNvPr id="17" name="Rectangle 16"/>
          <p:cNvSpPr/>
          <p:nvPr/>
        </p:nvSpPr>
        <p:spPr>
          <a:xfrm>
            <a:off x="2278021" y="2183317"/>
            <a:ext cx="3968197" cy="1013384"/>
          </a:xfrm>
          <a:prstGeom prst="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t" anchorCtr="0"/>
          <a:lstStyle/>
          <a:p>
            <a:r>
              <a:rPr lang="en-US" sz="1200" b="1" dirty="0">
                <a:latin typeface="Century Gothic" charset="0"/>
                <a:ea typeface="Century Gothic" charset="0"/>
                <a:cs typeface="Century Gothic" charset="0"/>
              </a:rPr>
              <a:t>5 </a:t>
            </a:r>
            <a:r>
              <a:rPr lang="mr-IN" sz="1200" b="1" dirty="0">
                <a:latin typeface="Century Gothic" charset="0"/>
                <a:ea typeface="Century Gothic" charset="0"/>
                <a:cs typeface="Century Gothic" charset="0"/>
              </a:rPr>
              <a:t>–</a:t>
            </a:r>
            <a:r>
              <a:rPr lang="en-US" sz="1200" b="1" dirty="0">
                <a:latin typeface="Century Gothic" charset="0"/>
                <a:ea typeface="Century Gothic" charset="0"/>
                <a:cs typeface="Century Gothic" charset="0"/>
              </a:rPr>
              <a:t> Lepton Collider Comprehensive</a:t>
            </a:r>
          </a:p>
        </p:txBody>
      </p:sp>
      <p:sp>
        <p:nvSpPr>
          <p:cNvPr id="18" name="Rectangle 17"/>
          <p:cNvSpPr/>
          <p:nvPr/>
        </p:nvSpPr>
        <p:spPr>
          <a:xfrm>
            <a:off x="2356096" y="2445707"/>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Accelerator</a:t>
            </a:r>
          </a:p>
        </p:txBody>
      </p:sp>
      <p:sp>
        <p:nvSpPr>
          <p:cNvPr id="19" name="Rectangle 18"/>
          <p:cNvSpPr/>
          <p:nvPr/>
        </p:nvSpPr>
        <p:spPr>
          <a:xfrm>
            <a:off x="3649202" y="2445707"/>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Injectors</a:t>
            </a:r>
          </a:p>
        </p:txBody>
      </p:sp>
      <p:sp>
        <p:nvSpPr>
          <p:cNvPr id="20" name="Rectangle 19"/>
          <p:cNvSpPr/>
          <p:nvPr/>
        </p:nvSpPr>
        <p:spPr>
          <a:xfrm>
            <a:off x="4942309" y="2445707"/>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Technologies</a:t>
            </a:r>
          </a:p>
        </p:txBody>
      </p:sp>
      <p:sp>
        <p:nvSpPr>
          <p:cNvPr id="21" name="Rectangle 20"/>
          <p:cNvSpPr/>
          <p:nvPr/>
        </p:nvSpPr>
        <p:spPr>
          <a:xfrm>
            <a:off x="2356096" y="2820788"/>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Infrastructure</a:t>
            </a:r>
          </a:p>
        </p:txBody>
      </p:sp>
      <p:sp>
        <p:nvSpPr>
          <p:cNvPr id="22" name="Rectangle 21"/>
          <p:cNvSpPr/>
          <p:nvPr/>
        </p:nvSpPr>
        <p:spPr>
          <a:xfrm>
            <a:off x="3654587" y="2820788"/>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Operation</a:t>
            </a:r>
          </a:p>
        </p:txBody>
      </p:sp>
      <p:sp>
        <p:nvSpPr>
          <p:cNvPr id="23" name="Rectangle 22"/>
          <p:cNvSpPr/>
          <p:nvPr/>
        </p:nvSpPr>
        <p:spPr>
          <a:xfrm>
            <a:off x="1237268" y="2183317"/>
            <a:ext cx="836157" cy="1013384"/>
          </a:xfrm>
          <a:prstGeom prst="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nchorCtr="0"/>
          <a:lstStyle/>
          <a:p>
            <a:pPr algn="ctr"/>
            <a:r>
              <a:rPr lang="en-US" sz="900" b="1" dirty="0">
                <a:latin typeface="Century Gothic" charset="0"/>
                <a:ea typeface="Century Gothic" charset="0"/>
                <a:cs typeface="Century Gothic" charset="0"/>
              </a:rPr>
              <a:t>4</a:t>
            </a:r>
          </a:p>
          <a:p>
            <a:pPr algn="ctr"/>
            <a:r>
              <a:rPr lang="en-US" sz="1100" b="1" dirty="0">
                <a:latin typeface="Century Gothic" charset="0"/>
                <a:ea typeface="Century Gothic" charset="0"/>
                <a:cs typeface="Century Gothic" charset="0"/>
              </a:rPr>
              <a:t>Lepton</a:t>
            </a:r>
          </a:p>
          <a:p>
            <a:pPr algn="ctr"/>
            <a:r>
              <a:rPr lang="en-US" sz="1100" b="1" dirty="0">
                <a:latin typeface="Century Gothic" charset="0"/>
                <a:ea typeface="Century Gothic" charset="0"/>
                <a:cs typeface="Century Gothic" charset="0"/>
              </a:rPr>
              <a:t>Collider</a:t>
            </a:r>
          </a:p>
          <a:p>
            <a:pPr algn="ctr"/>
            <a:r>
              <a:rPr lang="en-US" sz="1100" b="1" dirty="0">
                <a:latin typeface="Century Gothic" charset="0"/>
                <a:ea typeface="Century Gothic" charset="0"/>
                <a:cs typeface="Century Gothic" charset="0"/>
              </a:rPr>
              <a:t>Summary</a:t>
            </a:r>
          </a:p>
        </p:txBody>
      </p:sp>
      <p:sp>
        <p:nvSpPr>
          <p:cNvPr id="24" name="Rectangle 23"/>
          <p:cNvSpPr/>
          <p:nvPr/>
        </p:nvSpPr>
        <p:spPr>
          <a:xfrm>
            <a:off x="4942309" y="2819872"/>
            <a:ext cx="1215000" cy="270000"/>
          </a:xfrm>
          <a:prstGeom prst="rect">
            <a:avLst/>
          </a:prstGeom>
          <a:solidFill>
            <a:srgbClr val="C55A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Experiment</a:t>
            </a:r>
          </a:p>
        </p:txBody>
      </p:sp>
      <p:sp>
        <p:nvSpPr>
          <p:cNvPr id="25" name="Rectangle 24"/>
          <p:cNvSpPr/>
          <p:nvPr/>
        </p:nvSpPr>
        <p:spPr>
          <a:xfrm>
            <a:off x="2278021" y="1059582"/>
            <a:ext cx="3968197" cy="1013384"/>
          </a:xfrm>
          <a:prstGeom prst="rect">
            <a:avLst/>
          </a:prstGeom>
          <a:solidFill>
            <a:srgbClr val="1E4E79"/>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t" anchorCtr="0"/>
          <a:lstStyle/>
          <a:p>
            <a:r>
              <a:rPr lang="en-US" sz="1200" b="1" dirty="0">
                <a:latin typeface="Century Gothic" charset="0"/>
                <a:ea typeface="Century Gothic" charset="0"/>
                <a:cs typeface="Century Gothic" charset="0"/>
              </a:rPr>
              <a:t>3 </a:t>
            </a:r>
            <a:r>
              <a:rPr lang="mr-IN" sz="1200" b="1" dirty="0">
                <a:latin typeface="Century Gothic" charset="0"/>
                <a:ea typeface="Century Gothic" charset="0"/>
                <a:cs typeface="Century Gothic" charset="0"/>
              </a:rPr>
              <a:t>–</a:t>
            </a:r>
            <a:r>
              <a:rPr lang="en-US" sz="1200" b="1" dirty="0">
                <a:latin typeface="Century Gothic" charset="0"/>
                <a:ea typeface="Century Gothic" charset="0"/>
                <a:cs typeface="Century Gothic" charset="0"/>
              </a:rPr>
              <a:t> Hadron Collider Comprehensive</a:t>
            </a:r>
          </a:p>
        </p:txBody>
      </p:sp>
      <p:sp>
        <p:nvSpPr>
          <p:cNvPr id="26" name="Rectangle 25"/>
          <p:cNvSpPr/>
          <p:nvPr/>
        </p:nvSpPr>
        <p:spPr>
          <a:xfrm>
            <a:off x="2356096" y="1321973"/>
            <a:ext cx="1215000"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Accelerator</a:t>
            </a:r>
          </a:p>
        </p:txBody>
      </p:sp>
      <p:sp>
        <p:nvSpPr>
          <p:cNvPr id="27" name="Rectangle 26"/>
          <p:cNvSpPr/>
          <p:nvPr/>
        </p:nvSpPr>
        <p:spPr>
          <a:xfrm>
            <a:off x="3649204" y="1321973"/>
            <a:ext cx="1220384"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Injectors</a:t>
            </a:r>
          </a:p>
        </p:txBody>
      </p:sp>
      <p:sp>
        <p:nvSpPr>
          <p:cNvPr id="28" name="Rectangle 27"/>
          <p:cNvSpPr/>
          <p:nvPr/>
        </p:nvSpPr>
        <p:spPr>
          <a:xfrm>
            <a:off x="4942309" y="1321973"/>
            <a:ext cx="1215000"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Technologies</a:t>
            </a:r>
          </a:p>
        </p:txBody>
      </p:sp>
      <p:sp>
        <p:nvSpPr>
          <p:cNvPr id="29" name="Rectangle 28"/>
          <p:cNvSpPr/>
          <p:nvPr/>
        </p:nvSpPr>
        <p:spPr>
          <a:xfrm>
            <a:off x="2356116" y="1697054"/>
            <a:ext cx="1147919"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Infrastructure</a:t>
            </a:r>
          </a:p>
        </p:txBody>
      </p:sp>
      <p:sp>
        <p:nvSpPr>
          <p:cNvPr id="30" name="Rectangle 29"/>
          <p:cNvSpPr/>
          <p:nvPr/>
        </p:nvSpPr>
        <p:spPr>
          <a:xfrm>
            <a:off x="3577565" y="1697054"/>
            <a:ext cx="944970"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Operation</a:t>
            </a:r>
          </a:p>
        </p:txBody>
      </p:sp>
      <p:sp>
        <p:nvSpPr>
          <p:cNvPr id="31" name="Rectangle 30"/>
          <p:cNvSpPr/>
          <p:nvPr/>
        </p:nvSpPr>
        <p:spPr>
          <a:xfrm>
            <a:off x="1237268" y="1059582"/>
            <a:ext cx="836157" cy="1013384"/>
          </a:xfrm>
          <a:prstGeom prst="rect">
            <a:avLst/>
          </a:prstGeom>
          <a:solidFill>
            <a:srgbClr val="1E4E79"/>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nchorCtr="0"/>
          <a:lstStyle/>
          <a:p>
            <a:pPr algn="ctr"/>
            <a:r>
              <a:rPr lang="en-US" sz="900" b="1" dirty="0">
                <a:latin typeface="Century Gothic" charset="0"/>
                <a:ea typeface="Century Gothic" charset="0"/>
                <a:cs typeface="Century Gothic" charset="0"/>
              </a:rPr>
              <a:t>2</a:t>
            </a:r>
          </a:p>
          <a:p>
            <a:pPr algn="ctr"/>
            <a:r>
              <a:rPr lang="en-US" sz="1100" b="1" dirty="0">
                <a:latin typeface="Century Gothic" charset="0"/>
                <a:ea typeface="Century Gothic" charset="0"/>
                <a:cs typeface="Century Gothic" charset="0"/>
              </a:rPr>
              <a:t>Hadron</a:t>
            </a:r>
          </a:p>
          <a:p>
            <a:pPr algn="ctr"/>
            <a:r>
              <a:rPr lang="en-US" sz="1100" b="1" dirty="0">
                <a:latin typeface="Century Gothic" charset="0"/>
                <a:ea typeface="Century Gothic" charset="0"/>
                <a:cs typeface="Century Gothic" charset="0"/>
              </a:rPr>
              <a:t>Collider</a:t>
            </a:r>
          </a:p>
          <a:p>
            <a:pPr algn="ctr"/>
            <a:r>
              <a:rPr lang="en-US" sz="1100" b="1" dirty="0">
                <a:latin typeface="Century Gothic" charset="0"/>
                <a:ea typeface="Century Gothic" charset="0"/>
                <a:cs typeface="Century Gothic" charset="0"/>
              </a:rPr>
              <a:t>Summary</a:t>
            </a:r>
          </a:p>
        </p:txBody>
      </p:sp>
      <p:sp>
        <p:nvSpPr>
          <p:cNvPr id="32" name="Rectangle 31"/>
          <p:cNvSpPr/>
          <p:nvPr/>
        </p:nvSpPr>
        <p:spPr>
          <a:xfrm>
            <a:off x="4594595" y="1696138"/>
            <a:ext cx="986702"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Experiment</a:t>
            </a:r>
          </a:p>
        </p:txBody>
      </p:sp>
      <p:sp>
        <p:nvSpPr>
          <p:cNvPr id="34" name="Rectangle 33"/>
          <p:cNvSpPr/>
          <p:nvPr/>
        </p:nvSpPr>
        <p:spPr>
          <a:xfrm>
            <a:off x="5665633" y="1696138"/>
            <a:ext cx="491678" cy="27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r>
              <a:rPr lang="en-US" sz="1200" dirty="0">
                <a:latin typeface="Century Gothic" charset="0"/>
                <a:ea typeface="Century Gothic" charset="0"/>
                <a:cs typeface="Century Gothic" charset="0"/>
              </a:rPr>
              <a:t>eh</a:t>
            </a:r>
          </a:p>
        </p:txBody>
      </p:sp>
    </p:spTree>
    <p:extLst>
      <p:ext uri="{BB962C8B-B14F-4D97-AF65-F5344CB8AC3E}">
        <p14:creationId xmlns:p14="http://schemas.microsoft.com/office/powerpoint/2010/main" val="876089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945" r="28584" b="4821"/>
          <a:stretch/>
        </p:blipFill>
        <p:spPr>
          <a:xfrm>
            <a:off x="-180528" y="346393"/>
            <a:ext cx="5198184" cy="4795520"/>
          </a:xfrm>
          <a:prstGeom prst="rect">
            <a:avLst/>
          </a:prstGeom>
        </p:spPr>
      </p:pic>
      <p:sp>
        <p:nvSpPr>
          <p:cNvPr id="3" name="TextBox 2"/>
          <p:cNvSpPr txBox="1"/>
          <p:nvPr/>
        </p:nvSpPr>
        <p:spPr>
          <a:xfrm>
            <a:off x="5286754" y="987576"/>
            <a:ext cx="3317696" cy="2893066"/>
          </a:xfrm>
          <a:prstGeom prst="rect">
            <a:avLst/>
          </a:prstGeom>
          <a:noFill/>
        </p:spPr>
        <p:txBody>
          <a:bodyPr wrap="square" lIns="91406" tIns="45703" rIns="91406" bIns="45703" rtlCol="0">
            <a:spAutoFit/>
          </a:bodyPr>
          <a:lstStyle/>
          <a:p>
            <a:r>
              <a:rPr lang="en-GB" sz="1400" dirty="0"/>
              <a:t>Total </a:t>
            </a:r>
            <a:r>
              <a:rPr lang="en-GB" sz="1400" dirty="0" err="1"/>
              <a:t>crossection</a:t>
            </a:r>
            <a:r>
              <a:rPr lang="en-GB" sz="1400" dirty="0"/>
              <a:t> and Minimum Bias Multiplicity show only a modest increase from LHC to FCC-</a:t>
            </a:r>
            <a:r>
              <a:rPr lang="en-GB" sz="1400" dirty="0" err="1"/>
              <a:t>hh</a:t>
            </a:r>
            <a:r>
              <a:rPr lang="en-GB" sz="1400" dirty="0"/>
              <a:t>.</a:t>
            </a:r>
          </a:p>
          <a:p>
            <a:endParaRPr lang="en-GB" sz="1400" dirty="0"/>
          </a:p>
          <a:p>
            <a:r>
              <a:rPr lang="en-GB" sz="1400" dirty="0"/>
              <a:t>The </a:t>
            </a:r>
            <a:r>
              <a:rPr lang="en-GB" sz="1400" dirty="0" err="1"/>
              <a:t>crossection</a:t>
            </a:r>
            <a:r>
              <a:rPr lang="en-GB" sz="1400" dirty="0"/>
              <a:t> for interesting processes shows however significant increase !</a:t>
            </a:r>
          </a:p>
          <a:p>
            <a:endParaRPr lang="en-GB" sz="1400" b="1" dirty="0"/>
          </a:p>
          <a:p>
            <a:pPr marL="285631" indent="-285631">
              <a:buFont typeface="Wingdings" charset="0"/>
              <a:buChar char="à"/>
            </a:pPr>
            <a:r>
              <a:rPr lang="en-GB" sz="1400" b="1" dirty="0">
                <a:sym typeface="Wingdings"/>
              </a:rPr>
              <a:t>Interesting stuff is sticking out more !!</a:t>
            </a:r>
          </a:p>
          <a:p>
            <a:endParaRPr lang="en-GB" sz="1400" b="1" dirty="0">
              <a:sym typeface="Wingdings"/>
            </a:endParaRPr>
          </a:p>
          <a:p>
            <a:r>
              <a:rPr lang="en-GB" sz="1400" dirty="0">
                <a:sym typeface="Wingdings"/>
              </a:rPr>
              <a:t>Going from pileup of 140 at HL-LHC to pileup of 1000 at FCC does however reduced this possible advantage for triggering.</a:t>
            </a:r>
          </a:p>
        </p:txBody>
      </p:sp>
      <p:sp>
        <p:nvSpPr>
          <p:cNvPr id="4" name="TextBox 3"/>
          <p:cNvSpPr txBox="1"/>
          <p:nvPr/>
        </p:nvSpPr>
        <p:spPr>
          <a:xfrm>
            <a:off x="0" y="17406"/>
            <a:ext cx="9144000" cy="461663"/>
          </a:xfrm>
          <a:prstGeom prst="rect">
            <a:avLst/>
          </a:prstGeom>
          <a:noFill/>
        </p:spPr>
        <p:txBody>
          <a:bodyPr wrap="square" lIns="91404" tIns="45702" rIns="91404" bIns="45702" rtlCol="0">
            <a:spAutoFit/>
          </a:bodyPr>
          <a:lstStyle/>
          <a:p>
            <a:pPr algn="ctr" defTabSz="456986"/>
            <a:r>
              <a:rPr lang="en-GB" sz="2400" b="1" dirty="0" err="1">
                <a:solidFill>
                  <a:srgbClr val="FF0000"/>
                </a:solidFill>
                <a:latin typeface="Calibri"/>
              </a:rPr>
              <a:t>Crossections</a:t>
            </a:r>
            <a:r>
              <a:rPr lang="en-GB" sz="2400" b="1" dirty="0">
                <a:solidFill>
                  <a:srgbClr val="FF0000"/>
                </a:solidFill>
                <a:latin typeface="Calibri"/>
              </a:rPr>
              <a:t> for key processes</a:t>
            </a:r>
          </a:p>
        </p:txBody>
      </p:sp>
    </p:spTree>
    <p:extLst>
      <p:ext uri="{BB962C8B-B14F-4D97-AF65-F5344CB8AC3E}">
        <p14:creationId xmlns:p14="http://schemas.microsoft.com/office/powerpoint/2010/main" val="25769925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9852" y="31804"/>
            <a:ext cx="5293695" cy="5092030"/>
          </a:xfrm>
          <a:prstGeom prst="rect">
            <a:avLst/>
          </a:prstGeom>
        </p:spPr>
      </p:pic>
      <p:sp>
        <p:nvSpPr>
          <p:cNvPr id="6" name="Rectangle 5"/>
          <p:cNvSpPr/>
          <p:nvPr/>
        </p:nvSpPr>
        <p:spPr>
          <a:xfrm>
            <a:off x="1585876" y="227292"/>
            <a:ext cx="5424575" cy="81433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233109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0100" y="0"/>
            <a:ext cx="5293695" cy="5092030"/>
          </a:xfrm>
          <a:prstGeom prst="rect">
            <a:avLst/>
          </a:prstGeom>
        </p:spPr>
      </p:pic>
      <p:sp>
        <p:nvSpPr>
          <p:cNvPr id="6" name="Rectangle 5"/>
          <p:cNvSpPr/>
          <p:nvPr/>
        </p:nvSpPr>
        <p:spPr>
          <a:xfrm>
            <a:off x="1534604" y="1017767"/>
            <a:ext cx="5424575" cy="691763"/>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574307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0098" y="0"/>
            <a:ext cx="5293695" cy="5092030"/>
          </a:xfrm>
          <a:prstGeom prst="rect">
            <a:avLst/>
          </a:prstGeom>
        </p:spPr>
      </p:pic>
      <p:sp>
        <p:nvSpPr>
          <p:cNvPr id="6" name="Rectangle 5"/>
          <p:cNvSpPr/>
          <p:nvPr/>
        </p:nvSpPr>
        <p:spPr>
          <a:xfrm>
            <a:off x="1534602" y="1708019"/>
            <a:ext cx="5424575" cy="109879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833556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9105065"/>
          <p:cNvPicPr>
            <a:picLocks noChangeAspect="1" noChangeArrowheads="1"/>
          </p:cNvPicPr>
          <p:nvPr/>
        </p:nvPicPr>
        <p:blipFill>
          <a:blip r:embed="rId2" cstate="print"/>
          <a:srcRect/>
          <a:stretch>
            <a:fillRect/>
          </a:stretch>
        </p:blipFill>
        <p:spPr bwMode="auto">
          <a:xfrm>
            <a:off x="323528" y="771550"/>
            <a:ext cx="5675880" cy="3850926"/>
          </a:xfrm>
          <a:prstGeom prst="rect">
            <a:avLst/>
          </a:prstGeom>
          <a:noFill/>
          <a:ln w="9525">
            <a:noFill/>
            <a:miter lim="800000"/>
            <a:headEnd/>
            <a:tailEnd/>
          </a:ln>
        </p:spPr>
      </p:pic>
      <p:sp>
        <p:nvSpPr>
          <p:cNvPr id="5" name="TextBox 4"/>
          <p:cNvSpPr txBox="1"/>
          <p:nvPr/>
        </p:nvSpPr>
        <p:spPr>
          <a:xfrm>
            <a:off x="0" y="0"/>
            <a:ext cx="9144000" cy="461663"/>
          </a:xfrm>
          <a:prstGeom prst="rect">
            <a:avLst/>
          </a:prstGeom>
          <a:noFill/>
        </p:spPr>
        <p:txBody>
          <a:bodyPr wrap="square" lIns="91404" tIns="45702" rIns="91404" bIns="45702" rtlCol="0">
            <a:spAutoFit/>
          </a:bodyPr>
          <a:lstStyle/>
          <a:p>
            <a:pPr algn="ctr" defTabSz="456986"/>
            <a:r>
              <a:rPr lang="en-GB" sz="2400" b="1" dirty="0" smtClean="0">
                <a:solidFill>
                  <a:srgbClr val="FF0000"/>
                </a:solidFill>
              </a:rPr>
              <a:t>Large Hadron Collider at CERN, Geneva, 14TeV pp collisions</a:t>
            </a:r>
            <a:endParaRPr lang="en-GB" sz="2400" b="1" dirty="0">
              <a:solidFill>
                <a:srgbClr val="FF0000"/>
              </a:solidFill>
            </a:endParaRPr>
          </a:p>
        </p:txBody>
      </p:sp>
      <p:sp>
        <p:nvSpPr>
          <p:cNvPr id="7" name="TextBox 6"/>
          <p:cNvSpPr txBox="1"/>
          <p:nvPr/>
        </p:nvSpPr>
        <p:spPr>
          <a:xfrm>
            <a:off x="6228184" y="1419622"/>
            <a:ext cx="2592313" cy="2308324"/>
          </a:xfrm>
          <a:prstGeom prst="rect">
            <a:avLst/>
          </a:prstGeom>
          <a:noFill/>
        </p:spPr>
        <p:txBody>
          <a:bodyPr wrap="none" rtlCol="0">
            <a:spAutoFit/>
          </a:bodyPr>
          <a:lstStyle/>
          <a:p>
            <a:r>
              <a:rPr lang="en-US" b="1" dirty="0" smtClean="0">
                <a:solidFill>
                  <a:srgbClr val="002060"/>
                </a:solidFill>
              </a:rPr>
              <a:t>27km</a:t>
            </a:r>
          </a:p>
          <a:p>
            <a:r>
              <a:rPr lang="en-US" b="1" dirty="0" smtClean="0">
                <a:solidFill>
                  <a:srgbClr val="009051"/>
                </a:solidFill>
              </a:rPr>
              <a:t>8.3T dipoles</a:t>
            </a:r>
          </a:p>
          <a:p>
            <a:r>
              <a:rPr lang="en-US" b="1" dirty="0">
                <a:solidFill>
                  <a:srgbClr val="002060"/>
                </a:solidFill>
              </a:rPr>
              <a:t>p</a:t>
            </a:r>
            <a:r>
              <a:rPr lang="en-US" b="1" dirty="0" smtClean="0">
                <a:solidFill>
                  <a:srgbClr val="002060"/>
                </a:solidFill>
              </a:rPr>
              <a:t>=0.3xRxB</a:t>
            </a:r>
          </a:p>
          <a:p>
            <a:endParaRPr lang="en-US" b="1" dirty="0" smtClean="0">
              <a:solidFill>
                <a:srgbClr val="002060"/>
              </a:solidFill>
            </a:endParaRPr>
          </a:p>
          <a:p>
            <a:r>
              <a:rPr lang="en-US" b="1" dirty="0" smtClean="0">
                <a:solidFill>
                  <a:srgbClr val="002060"/>
                </a:solidFill>
              </a:rPr>
              <a:t>1983 First concept</a:t>
            </a:r>
          </a:p>
          <a:p>
            <a:r>
              <a:rPr lang="en-US" b="1" dirty="0" smtClean="0">
                <a:solidFill>
                  <a:srgbClr val="002060"/>
                </a:solidFill>
              </a:rPr>
              <a:t>2009 First physics </a:t>
            </a:r>
          </a:p>
          <a:p>
            <a:r>
              <a:rPr lang="en-US" b="1" dirty="0" smtClean="0">
                <a:solidFill>
                  <a:srgbClr val="002060"/>
                </a:solidFill>
              </a:rPr>
              <a:t>2025 Luminosity upgrade</a:t>
            </a:r>
          </a:p>
          <a:p>
            <a:r>
              <a:rPr lang="en-US" b="1" dirty="0" smtClean="0">
                <a:solidFill>
                  <a:srgbClr val="002060"/>
                </a:solidFill>
              </a:rPr>
              <a:t>2035 End of exploitation</a:t>
            </a:r>
            <a:endParaRPr lang="en-US" b="1" dirty="0">
              <a:solidFill>
                <a:srgbClr val="002060"/>
              </a:solidFill>
            </a:endParaRPr>
          </a:p>
        </p:txBody>
      </p:sp>
    </p:spTree>
    <p:extLst>
      <p:ext uri="{BB962C8B-B14F-4D97-AF65-F5344CB8AC3E}">
        <p14:creationId xmlns:p14="http://schemas.microsoft.com/office/powerpoint/2010/main" val="20443715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3952" y="0"/>
            <a:ext cx="5293695" cy="5092030"/>
          </a:xfrm>
          <a:prstGeom prst="rect">
            <a:avLst/>
          </a:prstGeom>
        </p:spPr>
      </p:pic>
      <p:sp>
        <p:nvSpPr>
          <p:cNvPr id="6" name="Rectangle 5"/>
          <p:cNvSpPr/>
          <p:nvPr/>
        </p:nvSpPr>
        <p:spPr>
          <a:xfrm>
            <a:off x="1558456" y="2806810"/>
            <a:ext cx="5424575" cy="82693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116776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7806" y="0"/>
            <a:ext cx="5293695" cy="5092030"/>
          </a:xfrm>
          <a:prstGeom prst="rect">
            <a:avLst/>
          </a:prstGeom>
        </p:spPr>
      </p:pic>
      <p:sp>
        <p:nvSpPr>
          <p:cNvPr id="6" name="Rectangle 5"/>
          <p:cNvSpPr/>
          <p:nvPr/>
        </p:nvSpPr>
        <p:spPr>
          <a:xfrm>
            <a:off x="1582310" y="3633746"/>
            <a:ext cx="5424575" cy="54864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449497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4539" y="0"/>
            <a:ext cx="5293695" cy="5092030"/>
          </a:xfrm>
          <a:prstGeom prst="rect">
            <a:avLst/>
          </a:prstGeom>
        </p:spPr>
      </p:pic>
      <p:sp>
        <p:nvSpPr>
          <p:cNvPr id="6" name="Rectangle 5"/>
          <p:cNvSpPr/>
          <p:nvPr/>
        </p:nvSpPr>
        <p:spPr>
          <a:xfrm>
            <a:off x="1789043" y="4190337"/>
            <a:ext cx="5424575" cy="88259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6465791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79225" y="1105231"/>
            <a:ext cx="6893783" cy="2894275"/>
            <a:chOff x="1590259" y="1327868"/>
            <a:chExt cx="5398934" cy="1992969"/>
          </a:xfrm>
        </p:grpSpPr>
        <p:pic>
          <p:nvPicPr>
            <p:cNvPr id="2" name="Picture 1"/>
            <p:cNvPicPr>
              <a:picLocks noChangeAspect="1"/>
            </p:cNvPicPr>
            <p:nvPr/>
          </p:nvPicPr>
          <p:blipFill>
            <a:blip r:embed="rId2"/>
            <a:stretch>
              <a:fillRect/>
            </a:stretch>
          </p:blipFill>
          <p:spPr>
            <a:xfrm>
              <a:off x="1645916" y="1546582"/>
              <a:ext cx="5343277" cy="1774255"/>
            </a:xfrm>
            <a:prstGeom prst="rect">
              <a:avLst/>
            </a:prstGeom>
          </p:spPr>
        </p:pic>
        <p:pic>
          <p:nvPicPr>
            <p:cNvPr id="4" name="Picture 3"/>
            <p:cNvPicPr>
              <a:picLocks noChangeAspect="1"/>
            </p:cNvPicPr>
            <p:nvPr/>
          </p:nvPicPr>
          <p:blipFill rotWithShape="1">
            <a:blip r:embed="rId3"/>
            <a:srcRect b="95702"/>
            <a:stretch/>
          </p:blipFill>
          <p:spPr>
            <a:xfrm>
              <a:off x="1590259" y="1327868"/>
              <a:ext cx="5384635" cy="222634"/>
            </a:xfrm>
            <a:prstGeom prst="rect">
              <a:avLst/>
            </a:prstGeom>
          </p:spPr>
        </p:pic>
      </p:grpSp>
    </p:spTree>
    <p:extLst>
      <p:ext uri="{BB962C8B-B14F-4D97-AF65-F5344CB8AC3E}">
        <p14:creationId xmlns:p14="http://schemas.microsoft.com/office/powerpoint/2010/main" val="1649803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9AE129B-AADE-4D42-A5CD-D33420D126B1" descr="7E832775-FA4B-45D5-A24A-50916B9E27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671" y="42320"/>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6516216" y="897565"/>
            <a:ext cx="2592288" cy="2931570"/>
          </a:xfrm>
          <a:prstGeom prst="rect">
            <a:avLst/>
          </a:prstGeom>
          <a:solidFill>
            <a:srgbClr val="92D050"/>
          </a:solidFill>
        </p:spPr>
        <p:txBody>
          <a:bodyPr wrap="square" lIns="68514" tIns="34289" rIns="68514" bIns="34289" rtlCol="0">
            <a:spAutoFit/>
          </a:bodyPr>
          <a:lstStyle/>
          <a:p>
            <a:pPr defTabSz="685052"/>
            <a:r>
              <a:rPr lang="de-DE" b="1" dirty="0">
                <a:solidFill>
                  <a:srgbClr val="0C377B"/>
                </a:solidFill>
                <a:latin typeface="Arial"/>
              </a:rPr>
              <a:t>New features</a:t>
            </a:r>
            <a:r>
              <a:rPr lang="de-DE" dirty="0">
                <a:solidFill>
                  <a:srgbClr val="0C377B"/>
                </a:solidFill>
                <a:latin typeface="Arial"/>
              </a:rPr>
              <a:t>:</a:t>
            </a:r>
          </a:p>
          <a:p>
            <a:pPr defTabSz="685052"/>
            <a:endParaRPr lang="de-DE" dirty="0">
              <a:solidFill>
                <a:srgbClr val="0C377B"/>
              </a:solidFill>
              <a:latin typeface="Arial"/>
            </a:endParaRPr>
          </a:p>
          <a:p>
            <a:pPr marL="214093" indent="-214093" defTabSz="685052">
              <a:buFont typeface="Arial" panose="020B0604020202020204" pitchFamily="34" charset="0"/>
              <a:buChar char="•"/>
            </a:pPr>
            <a:r>
              <a:rPr lang="de-DE" sz="1500" b="1" dirty="0">
                <a:solidFill>
                  <a:srgbClr val="0C377B"/>
                </a:solidFill>
                <a:latin typeface="Arial"/>
              </a:rPr>
              <a:t>Overall length 97.75 km</a:t>
            </a:r>
          </a:p>
          <a:p>
            <a:pPr marL="214093" indent="-214093" defTabSz="685052">
              <a:buFont typeface="Arial" panose="020B0604020202020204" pitchFamily="34" charset="0"/>
              <a:buChar char="•"/>
            </a:pPr>
            <a:r>
              <a:rPr lang="de-DE" sz="1500" b="1" dirty="0">
                <a:solidFill>
                  <a:srgbClr val="0C377B"/>
                </a:solidFill>
                <a:latin typeface="Arial"/>
              </a:rPr>
              <a:t>Economy length 2.25 km</a:t>
            </a:r>
          </a:p>
          <a:p>
            <a:pPr marL="214093" indent="-214093" defTabSz="685052">
              <a:buFont typeface="Arial" panose="020B0604020202020204" pitchFamily="34" charset="0"/>
              <a:buChar char="•"/>
            </a:pPr>
            <a:endParaRPr lang="de-DE" sz="1500" dirty="0">
              <a:solidFill>
                <a:srgbClr val="0C377B"/>
              </a:solidFill>
              <a:latin typeface="Arial"/>
            </a:endParaRPr>
          </a:p>
          <a:p>
            <a:pPr marL="214093" indent="-214093" defTabSz="685052">
              <a:buFont typeface="Arial" panose="020B0604020202020204" pitchFamily="34" charset="0"/>
              <a:buChar char="•"/>
            </a:pPr>
            <a:r>
              <a:rPr lang="de-DE" sz="1500" dirty="0">
                <a:solidFill>
                  <a:srgbClr val="0C377B"/>
                </a:solidFill>
                <a:latin typeface="Arial"/>
              </a:rPr>
              <a:t>Injections upstream side of  experiments</a:t>
            </a:r>
          </a:p>
          <a:p>
            <a:pPr marL="214093" indent="-214093" defTabSz="685052">
              <a:buFont typeface="Arial" panose="020B0604020202020204" pitchFamily="34" charset="0"/>
              <a:buChar char="•"/>
            </a:pPr>
            <a:endParaRPr lang="de-DE" sz="1500" dirty="0">
              <a:solidFill>
                <a:srgbClr val="0C377B"/>
              </a:solidFill>
              <a:latin typeface="Arial"/>
            </a:endParaRPr>
          </a:p>
          <a:p>
            <a:pPr marL="214093" indent="-214093" defTabSz="685052">
              <a:buFont typeface="Arial" panose="020B0604020202020204" pitchFamily="34" charset="0"/>
              <a:buChar char="•"/>
            </a:pPr>
            <a:r>
              <a:rPr lang="de-DE" sz="1500" b="1" dirty="0">
                <a:solidFill>
                  <a:srgbClr val="0C377B"/>
                </a:solidFill>
                <a:latin typeface="Arial"/>
              </a:rPr>
              <a:t>Avoids mixing of extraction region and high-radiation collimation areas</a:t>
            </a:r>
          </a:p>
        </p:txBody>
      </p:sp>
      <p:pic>
        <p:nvPicPr>
          <p:cNvPr id="66" name="Picture 65" descr="layout_c.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796" y="740052"/>
            <a:ext cx="3780420" cy="3937937"/>
          </a:xfrm>
          <a:prstGeom prst="rect">
            <a:avLst/>
          </a:prstGeom>
        </p:spPr>
      </p:pic>
      <p:sp>
        <p:nvSpPr>
          <p:cNvPr id="67" name="TextBox 66"/>
          <p:cNvSpPr txBox="1"/>
          <p:nvPr/>
        </p:nvSpPr>
        <p:spPr>
          <a:xfrm>
            <a:off x="6516216" y="4077414"/>
            <a:ext cx="2592288" cy="461662"/>
          </a:xfrm>
          <a:prstGeom prst="rect">
            <a:avLst/>
          </a:prstGeom>
          <a:solidFill>
            <a:srgbClr val="FFFF00"/>
          </a:solidFill>
        </p:spPr>
        <p:txBody>
          <a:bodyPr wrap="square" lIns="68514" tIns="34289" rIns="68514" bIns="34289" rtlCol="0">
            <a:spAutoFit/>
          </a:bodyPr>
          <a:lstStyle/>
          <a:p>
            <a:pPr algn="ctr" defTabSz="685052"/>
            <a:r>
              <a:rPr lang="de-DE" sz="1400" dirty="0">
                <a:solidFill>
                  <a:srgbClr val="0C377B"/>
                </a:solidFill>
                <a:latin typeface="Arial"/>
              </a:rPr>
              <a:t>Taking this layout as fixed</a:t>
            </a:r>
          </a:p>
          <a:p>
            <a:pPr algn="ctr" defTabSz="685052"/>
            <a:r>
              <a:rPr lang="de-DE" sz="1100" dirty="0">
                <a:solidFill>
                  <a:srgbClr val="0C377B"/>
                </a:solidFill>
                <a:latin typeface="Arial"/>
              </a:rPr>
              <a:t>(for CDR preparation)</a:t>
            </a:r>
          </a:p>
        </p:txBody>
      </p:sp>
      <p:sp>
        <p:nvSpPr>
          <p:cNvPr id="69" name="TextBox 68"/>
          <p:cNvSpPr txBox="1"/>
          <p:nvPr/>
        </p:nvSpPr>
        <p:spPr>
          <a:xfrm>
            <a:off x="35496" y="930226"/>
            <a:ext cx="3078342" cy="3531734"/>
          </a:xfrm>
          <a:prstGeom prst="rect">
            <a:avLst/>
          </a:prstGeom>
          <a:noFill/>
        </p:spPr>
        <p:txBody>
          <a:bodyPr wrap="square" lIns="68514" tIns="34289" rIns="68514" bIns="34289" rtlCol="0">
            <a:spAutoFit/>
          </a:bodyPr>
          <a:lstStyle/>
          <a:p>
            <a:pPr marL="256910" indent="-256910" defTabSz="685052">
              <a:buFont typeface="Arial"/>
              <a:buChar char="•"/>
            </a:pPr>
            <a:r>
              <a:rPr lang="en-GB" sz="1500" dirty="0">
                <a:solidFill>
                  <a:srgbClr val="0C377B"/>
                </a:solidFill>
                <a:latin typeface="Arial"/>
              </a:rPr>
              <a:t>Two high-luminosity experiments (A &amp; G)</a:t>
            </a:r>
          </a:p>
          <a:p>
            <a:pPr marL="256910" indent="-256910" defTabSz="685052">
              <a:buFont typeface="Arial"/>
              <a:buChar char="•"/>
            </a:pPr>
            <a:endParaRPr lang="en-GB" sz="1500" dirty="0">
              <a:solidFill>
                <a:srgbClr val="0C377B"/>
              </a:solidFill>
              <a:latin typeface="Arial"/>
            </a:endParaRPr>
          </a:p>
          <a:p>
            <a:pPr marL="256910" indent="-256910" defTabSz="685052">
              <a:buFont typeface="Arial"/>
              <a:buChar char="•"/>
            </a:pPr>
            <a:r>
              <a:rPr lang="en-GB" sz="1500" dirty="0">
                <a:solidFill>
                  <a:srgbClr val="0C377B"/>
                </a:solidFill>
                <a:latin typeface="Arial"/>
              </a:rPr>
              <a:t>Two other experiments combined with injection (L &amp; B)</a:t>
            </a:r>
          </a:p>
          <a:p>
            <a:pPr defTabSz="685052"/>
            <a:endParaRPr lang="en-GB" sz="1500" dirty="0">
              <a:solidFill>
                <a:srgbClr val="0C377B"/>
              </a:solidFill>
              <a:latin typeface="Arial"/>
            </a:endParaRPr>
          </a:p>
          <a:p>
            <a:pPr marL="256910" indent="-256910" defTabSz="685052">
              <a:buFont typeface="Arial"/>
              <a:buChar char="•"/>
            </a:pPr>
            <a:r>
              <a:rPr lang="en-GB" sz="1500" dirty="0">
                <a:solidFill>
                  <a:srgbClr val="0C377B"/>
                </a:solidFill>
                <a:latin typeface="Arial"/>
              </a:rPr>
              <a:t>Two collimation insertions</a:t>
            </a:r>
          </a:p>
          <a:p>
            <a:pPr marL="599415" lvl="1" indent="-256910" defTabSz="685052">
              <a:buFont typeface="Arial"/>
              <a:buChar char="•"/>
            </a:pPr>
            <a:r>
              <a:rPr lang="en-GB" sz="1500" dirty="0" err="1">
                <a:solidFill>
                  <a:srgbClr val="0C377B"/>
                </a:solidFill>
                <a:latin typeface="Arial"/>
              </a:rPr>
              <a:t>Betatron</a:t>
            </a:r>
            <a:r>
              <a:rPr lang="en-GB" sz="1500" dirty="0">
                <a:solidFill>
                  <a:srgbClr val="0C377B"/>
                </a:solidFill>
                <a:latin typeface="Arial"/>
              </a:rPr>
              <a:t> cleaning (J)</a:t>
            </a:r>
          </a:p>
          <a:p>
            <a:pPr marL="599415" lvl="1" indent="-256910" defTabSz="685052">
              <a:buFont typeface="Arial"/>
              <a:buChar char="•"/>
            </a:pPr>
            <a:r>
              <a:rPr lang="en-GB" sz="1500" dirty="0">
                <a:solidFill>
                  <a:srgbClr val="0C377B"/>
                </a:solidFill>
                <a:latin typeface="Arial"/>
              </a:rPr>
              <a:t>Momentum cleaning (F)</a:t>
            </a:r>
          </a:p>
          <a:p>
            <a:pPr marL="599415" lvl="1" indent="-256910" defTabSz="685052">
              <a:buFont typeface="Arial"/>
              <a:buChar char="•"/>
            </a:pPr>
            <a:endParaRPr lang="en-GB" sz="1500" dirty="0">
              <a:solidFill>
                <a:srgbClr val="0C377B"/>
              </a:solidFill>
              <a:latin typeface="Arial"/>
            </a:endParaRPr>
          </a:p>
          <a:p>
            <a:pPr marL="256910" indent="-256910" defTabSz="685052">
              <a:buFont typeface="Arial"/>
              <a:buChar char="•"/>
            </a:pPr>
            <a:r>
              <a:rPr lang="en-GB" sz="1500" dirty="0">
                <a:solidFill>
                  <a:srgbClr val="0C377B"/>
                </a:solidFill>
                <a:latin typeface="Arial"/>
              </a:rPr>
              <a:t>Extraction insertion (D)</a:t>
            </a:r>
          </a:p>
          <a:p>
            <a:pPr marL="256910" indent="-256910" defTabSz="685052">
              <a:buFont typeface="Arial"/>
              <a:buChar char="•"/>
            </a:pPr>
            <a:r>
              <a:rPr lang="en-GB" sz="1500" dirty="0">
                <a:solidFill>
                  <a:srgbClr val="0C377B"/>
                </a:solidFill>
                <a:latin typeface="Arial"/>
              </a:rPr>
              <a:t>Clean insertion with RF (H)</a:t>
            </a:r>
          </a:p>
          <a:p>
            <a:pPr defTabSz="685052"/>
            <a:endParaRPr lang="en-GB" sz="1500" dirty="0">
              <a:solidFill>
                <a:srgbClr val="0C377B"/>
              </a:solidFill>
              <a:latin typeface="Arial"/>
            </a:endParaRPr>
          </a:p>
          <a:p>
            <a:pPr marL="256910" indent="-256910" defTabSz="685052">
              <a:buFont typeface="Arial"/>
              <a:buChar char="•"/>
            </a:pPr>
            <a:r>
              <a:rPr lang="en-GB" sz="1500" dirty="0">
                <a:solidFill>
                  <a:srgbClr val="0C377B"/>
                </a:solidFill>
                <a:latin typeface="Arial"/>
              </a:rPr>
              <a:t>Compatible with LHC or SPS as injector</a:t>
            </a:r>
          </a:p>
        </p:txBody>
      </p:sp>
      <p:sp>
        <p:nvSpPr>
          <p:cNvPr id="70" name="Title 1"/>
          <p:cNvSpPr txBox="1">
            <a:spLocks/>
          </p:cNvSpPr>
          <p:nvPr/>
        </p:nvSpPr>
        <p:spPr>
          <a:xfrm>
            <a:off x="0" y="0"/>
            <a:ext cx="9144000" cy="756084"/>
          </a:xfrm>
          <a:prstGeom prst="rect">
            <a:avLst/>
          </a:prstGeom>
          <a:solidFill>
            <a:srgbClr val="0C377B"/>
          </a:solidFill>
        </p:spPr>
        <p:txBody>
          <a:bodyPr lIns="68514" tIns="0" rIns="68514"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052">
              <a:defRPr/>
            </a:pPr>
            <a:r>
              <a:rPr lang="en-US" kern="0" dirty="0" smtClean="0">
                <a:latin typeface="Arial"/>
              </a:rPr>
              <a:t>FCC-</a:t>
            </a:r>
            <a:r>
              <a:rPr lang="en-US" kern="0" dirty="0" err="1" smtClean="0">
                <a:latin typeface="Arial"/>
              </a:rPr>
              <a:t>hh</a:t>
            </a:r>
            <a:r>
              <a:rPr lang="en-US" kern="0" dirty="0" smtClean="0">
                <a:latin typeface="Arial"/>
              </a:rPr>
              <a:t> new layout</a:t>
            </a:r>
            <a:endParaRPr lang="en-US" kern="0" dirty="0">
              <a:latin typeface="Arial"/>
            </a:endParaRPr>
          </a:p>
        </p:txBody>
      </p:sp>
      <p:pic>
        <p:nvPicPr>
          <p:cNvPr id="71"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709" y="63714"/>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0116" y="141481"/>
            <a:ext cx="994382" cy="477806"/>
          </a:xfrm>
          <a:prstGeom prst="rect">
            <a:avLst/>
          </a:prstGeom>
          <a:solidFill>
            <a:srgbClr val="0C377B"/>
          </a:solidFill>
        </p:spPr>
      </p:pic>
    </p:spTree>
    <p:extLst>
      <p:ext uri="{BB962C8B-B14F-4D97-AF65-F5344CB8AC3E}">
        <p14:creationId xmlns:p14="http://schemas.microsoft.com/office/powerpoint/2010/main" val="5364986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rotWithShape="1">
          <a:blip r:embed="rId3">
            <a:extLst>
              <a:ext uri="{28A0092B-C50C-407E-A947-70E740481C1C}">
                <a14:useLocalDpi xmlns:a14="http://schemas.microsoft.com/office/drawing/2010/main" val="0"/>
              </a:ext>
            </a:extLst>
          </a:blip>
          <a:srcRect l="1243" t="7984" r="3275" b="99"/>
          <a:stretch/>
        </p:blipFill>
        <p:spPr>
          <a:xfrm>
            <a:off x="16068" y="765247"/>
            <a:ext cx="7047000" cy="4387508"/>
          </a:xfrm>
          <a:prstGeom prst="rect">
            <a:avLst/>
          </a:prstGeom>
        </p:spPr>
      </p:pic>
      <p:sp>
        <p:nvSpPr>
          <p:cNvPr id="9" name="Title 1"/>
          <p:cNvSpPr txBox="1">
            <a:spLocks/>
          </p:cNvSpPr>
          <p:nvPr/>
        </p:nvSpPr>
        <p:spPr>
          <a:xfrm>
            <a:off x="0" y="0"/>
            <a:ext cx="9144000" cy="756084"/>
          </a:xfrm>
          <a:prstGeom prst="rect">
            <a:avLst/>
          </a:prstGeom>
          <a:solidFill>
            <a:srgbClr val="0C377B"/>
          </a:solidFill>
        </p:spPr>
        <p:txBody>
          <a:bodyPr lIns="68537" tIns="0" rIns="68537"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307">
              <a:defRPr/>
            </a:pPr>
            <a:r>
              <a:rPr lang="en-US" kern="0" dirty="0" smtClean="0">
                <a:latin typeface="Arial"/>
              </a:rPr>
              <a:t>          </a:t>
            </a:r>
            <a:r>
              <a:rPr lang="en-US" sz="3200" kern="0" dirty="0">
                <a:latin typeface="Arial"/>
              </a:rPr>
              <a:t> </a:t>
            </a:r>
          </a:p>
          <a:p>
            <a:pPr defTabSz="685307">
              <a:defRPr/>
            </a:pPr>
            <a:r>
              <a:rPr lang="en-US" sz="2800" kern="0" dirty="0">
                <a:latin typeface="Arial"/>
              </a:rPr>
              <a:t>Implementation - new footprint </a:t>
            </a:r>
            <a:r>
              <a:rPr lang="en-US" sz="2800" kern="0" dirty="0"/>
              <a:t>baseline</a:t>
            </a:r>
          </a:p>
          <a:p>
            <a:pPr defTabSz="685307">
              <a:defRPr/>
            </a:pPr>
            <a:endParaRPr lang="en-US" sz="3200" kern="0" dirty="0">
              <a:latin typeface="Arial"/>
            </a:endParaRPr>
          </a:p>
        </p:txBody>
      </p:sp>
      <p:pic>
        <p:nvPicPr>
          <p:cNvPr id="10" name="E9AE129B-AADE-4D42-A5CD-D33420D126B1" descr="7E832775-FA4B-45D5-A24A-50916B9E27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707" y="63699"/>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6911580" y="760518"/>
            <a:ext cx="2249743" cy="4674353"/>
          </a:xfrm>
          <a:prstGeom prst="rect">
            <a:avLst/>
          </a:prstGeom>
          <a:solidFill>
            <a:schemeClr val="bg1"/>
          </a:solidFill>
        </p:spPr>
        <p:txBody>
          <a:bodyPr wrap="square" lIns="68537" tIns="34289" rIns="68537" bIns="34289" rtlCol="0">
            <a:spAutoFit/>
          </a:bodyPr>
          <a:lstStyle/>
          <a:p>
            <a:pPr defTabSz="685307"/>
            <a:r>
              <a:rPr lang="de-DE" sz="1400" dirty="0">
                <a:solidFill>
                  <a:srgbClr val="0C377B"/>
                </a:solidFill>
                <a:latin typeface="Arial"/>
              </a:rPr>
              <a:t>Optimisation in view of accessibility surface points, tunneling rock type,      shaft depth, etc.</a:t>
            </a:r>
          </a:p>
          <a:p>
            <a:pPr defTabSz="685307"/>
            <a:endParaRPr lang="de-DE" sz="1400" dirty="0">
              <a:solidFill>
                <a:srgbClr val="0C377B"/>
              </a:solidFill>
              <a:latin typeface="Arial"/>
            </a:endParaRPr>
          </a:p>
          <a:p>
            <a:pPr defTabSz="685307"/>
            <a:r>
              <a:rPr lang="de-DE" sz="1400" b="1" dirty="0">
                <a:solidFill>
                  <a:srgbClr val="0C377B"/>
                </a:solidFill>
                <a:latin typeface="Arial"/>
              </a:rPr>
              <a:t>Tunneling</a:t>
            </a:r>
            <a:r>
              <a:rPr lang="de-DE" sz="1400" dirty="0">
                <a:solidFill>
                  <a:srgbClr val="0C377B"/>
                </a:solidFill>
                <a:latin typeface="Arial"/>
              </a:rPr>
              <a:t> </a:t>
            </a:r>
          </a:p>
          <a:p>
            <a:pPr marL="257000" indent="-257000" defTabSz="685307">
              <a:buFont typeface="Arial" panose="020B0604020202020204" pitchFamily="34" charset="0"/>
              <a:buChar char="•"/>
            </a:pPr>
            <a:r>
              <a:rPr lang="de-DE" sz="1400" dirty="0">
                <a:solidFill>
                  <a:srgbClr val="0C377B"/>
                </a:solidFill>
                <a:latin typeface="Arial"/>
              </a:rPr>
              <a:t>Molasse 90%, Limestone 5%, Moraines 5%</a:t>
            </a:r>
          </a:p>
          <a:p>
            <a:pPr defTabSz="685307"/>
            <a:endParaRPr lang="de-DE" sz="1400" dirty="0">
              <a:solidFill>
                <a:srgbClr val="0C377B"/>
              </a:solidFill>
              <a:latin typeface="Arial"/>
            </a:endParaRPr>
          </a:p>
          <a:p>
            <a:pPr defTabSz="685307"/>
            <a:r>
              <a:rPr lang="de-DE" sz="1400" b="1" dirty="0">
                <a:solidFill>
                  <a:srgbClr val="0C377B"/>
                </a:solidFill>
                <a:latin typeface="Arial"/>
              </a:rPr>
              <a:t>Shallow implementation </a:t>
            </a:r>
          </a:p>
          <a:p>
            <a:pPr marL="257000" indent="-257000" defTabSz="685307">
              <a:buFont typeface="Arial" panose="020B0604020202020204" pitchFamily="34" charset="0"/>
              <a:buChar char="•"/>
            </a:pPr>
            <a:r>
              <a:rPr lang="de-DE" sz="1400" dirty="0">
                <a:solidFill>
                  <a:srgbClr val="0C377B"/>
                </a:solidFill>
                <a:latin typeface="Arial"/>
              </a:rPr>
              <a:t>~ 30 m below lakebed</a:t>
            </a:r>
          </a:p>
          <a:p>
            <a:pPr marL="257000" indent="-257000" defTabSz="685307">
              <a:buFont typeface="Arial" panose="020B0604020202020204" pitchFamily="34" charset="0"/>
              <a:buChar char="•"/>
            </a:pPr>
            <a:r>
              <a:rPr lang="de-DE" sz="1400" dirty="0">
                <a:solidFill>
                  <a:srgbClr val="0C377B"/>
                </a:solidFill>
                <a:latin typeface="Arial"/>
              </a:rPr>
              <a:t>Reduction of shaft length and technical installations</a:t>
            </a:r>
          </a:p>
          <a:p>
            <a:pPr marL="257000" indent="-257000" defTabSz="685307">
              <a:buFont typeface="Arial" panose="020B0604020202020204" pitchFamily="34" charset="0"/>
              <a:buChar char="•"/>
            </a:pPr>
            <a:r>
              <a:rPr lang="de-DE" sz="1400" dirty="0">
                <a:solidFill>
                  <a:srgbClr val="0C377B"/>
                </a:solidFill>
                <a:latin typeface="Arial"/>
              </a:rPr>
              <a:t>One very deep shaft </a:t>
            </a:r>
            <a:r>
              <a:rPr lang="de-DE" sz="1400" b="1" dirty="0">
                <a:solidFill>
                  <a:srgbClr val="0C377B"/>
                </a:solidFill>
                <a:latin typeface="Arial"/>
              </a:rPr>
              <a:t>F</a:t>
            </a:r>
            <a:r>
              <a:rPr lang="de-DE" sz="1400" dirty="0">
                <a:solidFill>
                  <a:srgbClr val="0C377B"/>
                </a:solidFill>
                <a:latin typeface="Arial"/>
              </a:rPr>
              <a:t> (RF or collimation), alternatives being studied, e.g. inclined access</a:t>
            </a:r>
          </a:p>
          <a:p>
            <a:pPr defTabSz="685307"/>
            <a:endParaRPr lang="de-DE" sz="1400" dirty="0">
              <a:solidFill>
                <a:srgbClr val="0C377B"/>
              </a:solidFill>
              <a:latin typeface="Arial"/>
            </a:endParaRPr>
          </a:p>
        </p:txBody>
      </p:sp>
    </p:spTree>
    <p:extLst>
      <p:ext uri="{BB962C8B-B14F-4D97-AF65-F5344CB8AC3E}">
        <p14:creationId xmlns:p14="http://schemas.microsoft.com/office/powerpoint/2010/main" val="26852448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9AE129B-AADE-4D42-A5CD-D33420D126B1" descr="7E832775-FA4B-45D5-A24A-50916B9E27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666" y="42320"/>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Title 1"/>
          <p:cNvSpPr txBox="1">
            <a:spLocks/>
          </p:cNvSpPr>
          <p:nvPr/>
        </p:nvSpPr>
        <p:spPr>
          <a:xfrm>
            <a:off x="0" y="0"/>
            <a:ext cx="9144000" cy="756084"/>
          </a:xfrm>
          <a:prstGeom prst="rect">
            <a:avLst/>
          </a:prstGeom>
          <a:solidFill>
            <a:srgbClr val="0C377B"/>
          </a:solidFill>
        </p:spPr>
        <p:txBody>
          <a:bodyPr lIns="68537" tIns="0" rIns="68537"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307">
              <a:defRPr/>
            </a:pPr>
            <a:r>
              <a:rPr lang="en-US" kern="0" dirty="0" smtClean="0">
                <a:latin typeface="Arial"/>
              </a:rPr>
              <a:t>     FCC-</a:t>
            </a:r>
            <a:r>
              <a:rPr lang="en-US" kern="0" dirty="0" err="1" smtClean="0">
                <a:latin typeface="Arial"/>
              </a:rPr>
              <a:t>hh</a:t>
            </a:r>
            <a:r>
              <a:rPr lang="en-US" kern="0" dirty="0" smtClean="0">
                <a:latin typeface="Arial"/>
              </a:rPr>
              <a:t> integration</a:t>
            </a:r>
            <a:endParaRPr lang="en-US" kern="0" dirty="0">
              <a:latin typeface="Arial"/>
            </a:endParaRPr>
          </a:p>
        </p:txBody>
      </p:sp>
      <p:pic>
        <p:nvPicPr>
          <p:cNvPr id="71"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707" y="63699"/>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251520" y="873755"/>
            <a:ext cx="3861766" cy="3642213"/>
          </a:xfrm>
          <a:prstGeom prst="rect">
            <a:avLst/>
          </a:prstGeom>
        </p:spPr>
      </p:pic>
      <p:sp>
        <p:nvSpPr>
          <p:cNvPr id="8" name="Content Placeholder 5"/>
          <p:cNvSpPr txBox="1">
            <a:spLocks/>
          </p:cNvSpPr>
          <p:nvPr/>
        </p:nvSpPr>
        <p:spPr>
          <a:xfrm>
            <a:off x="3977934" y="1239971"/>
            <a:ext cx="5076564" cy="2411901"/>
          </a:xfrm>
          <a:prstGeom prst="rect">
            <a:avLst/>
          </a:prstGeom>
        </p:spPr>
        <p:txBody>
          <a:bodyPr lIns="68537" tIns="34289" rIns="68537" bIns="34289"/>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35783" lvl="1" indent="0" defTabSz="685307">
              <a:buClr>
                <a:srgbClr val="DDDDDD"/>
              </a:buClr>
              <a:buNone/>
            </a:pPr>
            <a:r>
              <a:rPr lang="en-US" sz="2100" b="1" dirty="0">
                <a:solidFill>
                  <a:srgbClr val="0C377B"/>
                </a:solidFill>
                <a:latin typeface="Arial"/>
              </a:rPr>
              <a:t>Basic layout following LHC concept </a:t>
            </a:r>
          </a:p>
          <a:p>
            <a:pPr lvl="1" defTabSz="685307">
              <a:buClrTx/>
            </a:pPr>
            <a:r>
              <a:rPr lang="en-US" sz="1800" b="1" dirty="0">
                <a:solidFill>
                  <a:srgbClr val="0C377B"/>
                </a:solidFill>
                <a:latin typeface="Arial"/>
              </a:rPr>
              <a:t>6 m inner tunnel diameter</a:t>
            </a:r>
          </a:p>
          <a:p>
            <a:pPr lvl="1" defTabSz="685307">
              <a:buClrTx/>
            </a:pPr>
            <a:r>
              <a:rPr lang="en-US" sz="1800" dirty="0">
                <a:solidFill>
                  <a:srgbClr val="0C377B"/>
                </a:solidFill>
                <a:latin typeface="Arial"/>
              </a:rPr>
              <a:t>Main space allocation:</a:t>
            </a:r>
          </a:p>
          <a:p>
            <a:pPr lvl="2" defTabSz="685307">
              <a:buClrTx/>
            </a:pPr>
            <a:r>
              <a:rPr lang="en-US" sz="1500" dirty="0">
                <a:solidFill>
                  <a:srgbClr val="0C377B"/>
                </a:solidFill>
                <a:latin typeface="Arial"/>
              </a:rPr>
              <a:t>1200 mm </a:t>
            </a:r>
            <a:r>
              <a:rPr lang="en-US" sz="1500" dirty="0" err="1">
                <a:solidFill>
                  <a:srgbClr val="0C377B"/>
                </a:solidFill>
                <a:latin typeface="Arial"/>
              </a:rPr>
              <a:t>cryo</a:t>
            </a:r>
            <a:r>
              <a:rPr lang="en-US" sz="1500" dirty="0">
                <a:solidFill>
                  <a:srgbClr val="0C377B"/>
                </a:solidFill>
                <a:latin typeface="Arial"/>
              </a:rPr>
              <a:t> distribution line (QRL)</a:t>
            </a:r>
          </a:p>
          <a:p>
            <a:pPr lvl="2" defTabSz="685307">
              <a:buClrTx/>
            </a:pPr>
            <a:r>
              <a:rPr lang="en-US" sz="1500" dirty="0">
                <a:solidFill>
                  <a:srgbClr val="0C377B"/>
                </a:solidFill>
                <a:latin typeface="Arial"/>
              </a:rPr>
              <a:t>1480 mm installed </a:t>
            </a:r>
            <a:r>
              <a:rPr lang="en-US" sz="1500" dirty="0" err="1">
                <a:solidFill>
                  <a:srgbClr val="0C377B"/>
                </a:solidFill>
                <a:latin typeface="Arial"/>
              </a:rPr>
              <a:t>cryomagnet</a:t>
            </a:r>
            <a:endParaRPr lang="en-US" sz="1500" dirty="0">
              <a:solidFill>
                <a:srgbClr val="0C377B"/>
              </a:solidFill>
              <a:latin typeface="Arial"/>
            </a:endParaRPr>
          </a:p>
          <a:p>
            <a:pPr lvl="2" defTabSz="685307">
              <a:buClrTx/>
            </a:pPr>
            <a:r>
              <a:rPr lang="en-US" sz="1500" dirty="0">
                <a:solidFill>
                  <a:srgbClr val="0C377B"/>
                </a:solidFill>
                <a:latin typeface="Arial"/>
              </a:rPr>
              <a:t>1600 </a:t>
            </a:r>
            <a:r>
              <a:rPr lang="en-US" sz="1500" dirty="0" err="1">
                <a:solidFill>
                  <a:srgbClr val="0C377B"/>
                </a:solidFill>
                <a:latin typeface="Arial"/>
              </a:rPr>
              <a:t>cryomagnet</a:t>
            </a:r>
            <a:r>
              <a:rPr lang="en-US" sz="1500" dirty="0">
                <a:solidFill>
                  <a:srgbClr val="0C377B"/>
                </a:solidFill>
                <a:latin typeface="Arial"/>
              </a:rPr>
              <a:t> magnet transport</a:t>
            </a:r>
          </a:p>
          <a:p>
            <a:pPr lvl="2" defTabSz="685307">
              <a:buClrTx/>
            </a:pPr>
            <a:r>
              <a:rPr lang="en-US" sz="1500" dirty="0">
                <a:solidFill>
                  <a:srgbClr val="0C377B"/>
                </a:solidFill>
                <a:latin typeface="Arial"/>
              </a:rPr>
              <a:t>&gt;700 mm free passage.</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0116" y="141481"/>
            <a:ext cx="994382" cy="477806"/>
          </a:xfrm>
          <a:prstGeom prst="rect">
            <a:avLst/>
          </a:prstGeom>
          <a:solidFill>
            <a:srgbClr val="0C377B"/>
          </a:solidFill>
        </p:spPr>
      </p:pic>
    </p:spTree>
    <p:extLst>
      <p:ext uri="{BB962C8B-B14F-4D97-AF65-F5344CB8AC3E}">
        <p14:creationId xmlns:p14="http://schemas.microsoft.com/office/powerpoint/2010/main" val="26711467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382090" y="774290"/>
            <a:ext cx="3672408" cy="3830261"/>
          </a:xfrm>
          <a:prstGeom prst="rect">
            <a:avLst/>
          </a:prstGeom>
        </p:spPr>
      </p:pic>
      <p:pic>
        <p:nvPicPr>
          <p:cNvPr id="6" name="E9AE129B-AADE-4D42-A5CD-D33420D126B1" descr="7E832775-FA4B-45D5-A24A-50916B9E27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624" y="42319"/>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Title 1"/>
          <p:cNvSpPr txBox="1">
            <a:spLocks/>
          </p:cNvSpPr>
          <p:nvPr/>
        </p:nvSpPr>
        <p:spPr>
          <a:xfrm>
            <a:off x="0" y="0"/>
            <a:ext cx="9144000" cy="756084"/>
          </a:xfrm>
          <a:prstGeom prst="rect">
            <a:avLst/>
          </a:prstGeom>
          <a:solidFill>
            <a:srgbClr val="0C377B"/>
          </a:solidFill>
        </p:spPr>
        <p:txBody>
          <a:bodyPr lIns="68579" tIns="0" rIns="68579"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783">
              <a:defRPr/>
            </a:pPr>
            <a:r>
              <a:rPr lang="en-US" kern="0" dirty="0" smtClean="0">
                <a:latin typeface="Arial"/>
              </a:rPr>
              <a:t>       HE-LHC integration aspects</a:t>
            </a:r>
            <a:endParaRPr lang="en-US" kern="0" dirty="0">
              <a:latin typeface="Arial"/>
            </a:endParaRPr>
          </a:p>
        </p:txBody>
      </p:sp>
      <p:pic>
        <p:nvPicPr>
          <p:cNvPr id="71" name="E9AE129B-AADE-4D42-A5CD-D33420D126B1" descr="7E832775-FA4B-45D5-A24A-50916B9E27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65" y="63664"/>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ontent Placeholder 5"/>
          <p:cNvSpPr txBox="1">
            <a:spLocks/>
          </p:cNvSpPr>
          <p:nvPr/>
        </p:nvSpPr>
        <p:spPr>
          <a:xfrm>
            <a:off x="-234534" y="805302"/>
            <a:ext cx="6102678" cy="1658436"/>
          </a:xfrm>
          <a:prstGeom prst="rect">
            <a:avLst/>
          </a:prstGeom>
        </p:spPr>
        <p:txBody>
          <a:bodyPr lIns="68579" tIns="34289" rIns="68579" bIns="34289"/>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36034" lvl="1" indent="0" defTabSz="685783">
              <a:buClr>
                <a:srgbClr val="DDDDDD"/>
              </a:buClr>
              <a:buNone/>
            </a:pPr>
            <a:r>
              <a:rPr lang="en-US" sz="1400" b="1" dirty="0" smtClean="0">
                <a:solidFill>
                  <a:srgbClr val="0C377B"/>
                </a:solidFill>
                <a:latin typeface="Arial"/>
              </a:rPr>
              <a:t>Working </a:t>
            </a:r>
            <a:r>
              <a:rPr lang="en-US" sz="1400" b="1" dirty="0">
                <a:solidFill>
                  <a:srgbClr val="0C377B"/>
                </a:solidFill>
                <a:latin typeface="Arial"/>
              </a:rPr>
              <a:t>hypothesis for HE LHC design: </a:t>
            </a:r>
          </a:p>
          <a:p>
            <a:pPr marL="336034" lvl="1" indent="0" defTabSz="685783">
              <a:buClr>
                <a:srgbClr val="DDDDDD"/>
              </a:buClr>
              <a:buNone/>
            </a:pPr>
            <a:r>
              <a:rPr lang="en-US" sz="1400" b="1" dirty="0">
                <a:solidFill>
                  <a:srgbClr val="0C377B"/>
                </a:solidFill>
                <a:latin typeface="Arial"/>
              </a:rPr>
              <a:t>No major CE </a:t>
            </a:r>
            <a:r>
              <a:rPr lang="en-US" sz="1400" b="1" dirty="0" smtClean="0">
                <a:solidFill>
                  <a:srgbClr val="0C377B"/>
                </a:solidFill>
                <a:latin typeface="Arial"/>
              </a:rPr>
              <a:t>modifications </a:t>
            </a:r>
            <a:r>
              <a:rPr lang="en-US" sz="1400" b="1" dirty="0">
                <a:solidFill>
                  <a:srgbClr val="0C377B"/>
                </a:solidFill>
                <a:latin typeface="Arial"/>
              </a:rPr>
              <a:t>on machine tunnel and caverns</a:t>
            </a:r>
          </a:p>
          <a:p>
            <a:pPr lvl="1" defTabSz="685783">
              <a:buClrTx/>
            </a:pPr>
            <a:r>
              <a:rPr lang="en-US" sz="1400" dirty="0">
                <a:solidFill>
                  <a:srgbClr val="0C377B"/>
                </a:solidFill>
                <a:latin typeface="Arial"/>
              </a:rPr>
              <a:t>Similar geometry and layout as LHC machine and experiments</a:t>
            </a:r>
          </a:p>
          <a:p>
            <a:pPr lvl="1" defTabSz="685783">
              <a:buClrTx/>
            </a:pPr>
            <a:r>
              <a:rPr lang="en-US" sz="1400" b="1" dirty="0" smtClean="0">
                <a:solidFill>
                  <a:srgbClr val="FF0000"/>
                </a:solidFill>
                <a:latin typeface="Arial"/>
              </a:rPr>
              <a:t>Maximum magnet cryostat external diameter     compatible with LHC tunnel ~1200 mm</a:t>
            </a:r>
          </a:p>
          <a:p>
            <a:pPr lvl="1" defTabSz="685783">
              <a:buClrTx/>
            </a:pPr>
            <a:r>
              <a:rPr lang="en-US" sz="1400" b="1" dirty="0" smtClean="0">
                <a:solidFill>
                  <a:srgbClr val="0C377B"/>
                </a:solidFill>
                <a:latin typeface="Arial"/>
              </a:rPr>
              <a:t>Classical 16 T cryostat design based on                               LHC approach gives ~1500 mm diameter!</a:t>
            </a:r>
            <a:endParaRPr lang="en-US" sz="1400" b="1" dirty="0">
              <a:solidFill>
                <a:srgbClr val="0C377B"/>
              </a:solidFill>
              <a:latin typeface="Arial"/>
            </a:endParaRPr>
          </a:p>
        </p:txBody>
      </p:sp>
      <p:sp>
        <p:nvSpPr>
          <p:cNvPr id="7" name="Content Placeholder 5"/>
          <p:cNvSpPr txBox="1">
            <a:spLocks/>
          </p:cNvSpPr>
          <p:nvPr/>
        </p:nvSpPr>
        <p:spPr>
          <a:xfrm>
            <a:off x="6008" y="3003798"/>
            <a:ext cx="5868485" cy="1523753"/>
          </a:xfrm>
          <a:prstGeom prst="rect">
            <a:avLst/>
          </a:prstGeom>
          <a:noFill/>
        </p:spPr>
        <p:txBody>
          <a:bodyPr lIns="68579" tIns="34289" rIns="68579" bIns="34289">
            <a:norm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indent="0" defTabSz="685783">
              <a:buClr>
                <a:srgbClr val="DDDDDD"/>
              </a:buClr>
              <a:buNone/>
            </a:pPr>
            <a:r>
              <a:rPr lang="en-US" sz="1400" b="1" dirty="0">
                <a:solidFill>
                  <a:srgbClr val="C00000"/>
                </a:solidFill>
                <a:latin typeface="Arial"/>
              </a:rPr>
              <a:t>Strategy: develop a single 16 T magnet, compatible </a:t>
            </a:r>
            <a:r>
              <a:rPr lang="en-US" sz="1400" b="1" dirty="0" smtClean="0">
                <a:solidFill>
                  <a:srgbClr val="C00000"/>
                </a:solidFill>
                <a:latin typeface="Arial"/>
              </a:rPr>
              <a:t>with </a:t>
            </a:r>
            <a:r>
              <a:rPr lang="en-US" sz="1400" b="1" dirty="0">
                <a:solidFill>
                  <a:srgbClr val="C00000"/>
                </a:solidFill>
                <a:latin typeface="Arial"/>
              </a:rPr>
              <a:t>both HE LHC and FCC-</a:t>
            </a:r>
            <a:r>
              <a:rPr lang="en-US" sz="1400" b="1" dirty="0" err="1">
                <a:solidFill>
                  <a:srgbClr val="C00000"/>
                </a:solidFill>
                <a:latin typeface="Arial"/>
              </a:rPr>
              <a:t>hh</a:t>
            </a:r>
            <a:r>
              <a:rPr lang="en-US" sz="1400" b="1" dirty="0">
                <a:solidFill>
                  <a:srgbClr val="C00000"/>
                </a:solidFill>
                <a:latin typeface="Arial"/>
              </a:rPr>
              <a:t> requirements:</a:t>
            </a:r>
          </a:p>
          <a:p>
            <a:pPr marL="433377" lvl="1" defTabSz="685783">
              <a:buClr>
                <a:srgbClr val="DDDDDD"/>
              </a:buClr>
              <a:buFont typeface="Arial" panose="020B0604020202020204" pitchFamily="34" charset="0"/>
              <a:buChar char="•"/>
            </a:pPr>
            <a:r>
              <a:rPr lang="en-US" sz="1400" b="1" dirty="0" smtClean="0">
                <a:solidFill>
                  <a:srgbClr val="0C377B"/>
                </a:solidFill>
                <a:latin typeface="Arial"/>
              </a:rPr>
              <a:t>Allow stray-field and/or cryostat as return-yoke</a:t>
            </a:r>
          </a:p>
          <a:p>
            <a:pPr marL="433377" lvl="1" defTabSz="685783">
              <a:buClr>
                <a:srgbClr val="DDDDDD"/>
              </a:buClr>
              <a:buFont typeface="Arial" panose="020B0604020202020204" pitchFamily="34" charset="0"/>
              <a:buChar char="•"/>
            </a:pPr>
            <a:r>
              <a:rPr lang="en-US" sz="1400" b="1" dirty="0">
                <a:solidFill>
                  <a:srgbClr val="0C377B"/>
                </a:solidFill>
                <a:latin typeface="Arial"/>
              </a:rPr>
              <a:t>Optimization of inter-beam distance (compactness)</a:t>
            </a:r>
            <a:r>
              <a:rPr lang="en-US" sz="1400" b="1" i="1" dirty="0">
                <a:solidFill>
                  <a:srgbClr val="0C377B"/>
                </a:solidFill>
                <a:latin typeface="Arial"/>
              </a:rPr>
              <a:t> </a:t>
            </a:r>
          </a:p>
          <a:p>
            <a:pPr marL="176209" lvl="1" indent="0" defTabSz="685783">
              <a:buClr>
                <a:srgbClr val="DDDDDD"/>
              </a:buClr>
              <a:buNone/>
            </a:pPr>
            <a:r>
              <a:rPr lang="en-US" sz="1400" b="1" dirty="0" smtClean="0">
                <a:solidFill>
                  <a:srgbClr val="C00000"/>
                </a:solidFill>
                <a:latin typeface="Arial"/>
                <a:sym typeface="Wingdings" panose="05000000000000000000" pitchFamily="2" charset="2"/>
              </a:rPr>
              <a:t> </a:t>
            </a:r>
            <a:r>
              <a:rPr lang="en-US" sz="1400" b="1" dirty="0" smtClean="0">
                <a:solidFill>
                  <a:srgbClr val="C00000"/>
                </a:solidFill>
                <a:latin typeface="Arial"/>
              </a:rPr>
              <a:t>Smaller diam. also relevant for FCC-</a:t>
            </a:r>
            <a:r>
              <a:rPr lang="en-US" sz="1400" b="1" dirty="0" err="1" smtClean="0">
                <a:solidFill>
                  <a:srgbClr val="C00000"/>
                </a:solidFill>
                <a:latin typeface="Arial"/>
              </a:rPr>
              <a:t>hh</a:t>
            </a:r>
            <a:r>
              <a:rPr lang="en-US" sz="1400" b="1" dirty="0" smtClean="0">
                <a:solidFill>
                  <a:srgbClr val="C00000"/>
                </a:solidFill>
                <a:latin typeface="Arial"/>
              </a:rPr>
              <a:t> cost optimization</a:t>
            </a:r>
            <a:endParaRPr lang="en-US" sz="1400" dirty="0">
              <a:solidFill>
                <a:srgbClr val="0C377B"/>
              </a:solidFill>
              <a:latin typeface="Arial"/>
            </a:endParaRPr>
          </a:p>
        </p:txBody>
      </p:sp>
    </p:spTree>
    <p:extLst>
      <p:ext uri="{BB962C8B-B14F-4D97-AF65-F5344CB8AC3E}">
        <p14:creationId xmlns:p14="http://schemas.microsoft.com/office/powerpoint/2010/main" val="1488056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9AE129B-AADE-4D42-A5CD-D33420D126B1" descr="7E832775-FA4B-45D5-A24A-50916B9E27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671" y="42320"/>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Title 1"/>
          <p:cNvSpPr txBox="1">
            <a:spLocks/>
          </p:cNvSpPr>
          <p:nvPr/>
        </p:nvSpPr>
        <p:spPr>
          <a:xfrm>
            <a:off x="0" y="0"/>
            <a:ext cx="9144000" cy="756084"/>
          </a:xfrm>
          <a:prstGeom prst="rect">
            <a:avLst/>
          </a:prstGeom>
          <a:solidFill>
            <a:srgbClr val="0C377B"/>
          </a:solidFill>
        </p:spPr>
        <p:txBody>
          <a:bodyPr lIns="68525" tIns="0" rIns="68525"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171">
              <a:defRPr/>
            </a:pPr>
            <a:r>
              <a:rPr lang="en-US" kern="0" dirty="0" smtClean="0">
                <a:latin typeface="Arial"/>
              </a:rPr>
              <a:t>      Cryogenic beam vacuum system</a:t>
            </a:r>
            <a:endParaRPr lang="en-US" kern="0" dirty="0">
              <a:latin typeface="Arial"/>
            </a:endParaRPr>
          </a:p>
        </p:txBody>
      </p:sp>
      <p:pic>
        <p:nvPicPr>
          <p:cNvPr id="71"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709" y="63707"/>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p:cNvSpPr txBox="1"/>
          <p:nvPr/>
        </p:nvSpPr>
        <p:spPr>
          <a:xfrm>
            <a:off x="216024" y="808406"/>
            <a:ext cx="8892480" cy="761745"/>
          </a:xfrm>
          <a:prstGeom prst="rect">
            <a:avLst/>
          </a:prstGeom>
          <a:noFill/>
        </p:spPr>
        <p:txBody>
          <a:bodyPr wrap="square" lIns="68525" tIns="34289" rIns="68525" bIns="34289" rtlCol="0">
            <a:spAutoFit/>
          </a:bodyPr>
          <a:lstStyle/>
          <a:p>
            <a:pPr defTabSz="685171"/>
            <a:r>
              <a:rPr lang="en-US" sz="1500" b="1" dirty="0">
                <a:solidFill>
                  <a:srgbClr val="0C377B"/>
                </a:solidFill>
                <a:latin typeface="Arial"/>
              </a:rPr>
              <a:t>One of the most critical elements for FCC-</a:t>
            </a:r>
            <a:r>
              <a:rPr lang="en-US" sz="1500" b="1" dirty="0" err="1">
                <a:solidFill>
                  <a:srgbClr val="0C377B"/>
                </a:solidFill>
                <a:latin typeface="Arial"/>
              </a:rPr>
              <a:t>hh</a:t>
            </a:r>
            <a:endParaRPr lang="en-US" sz="1500" b="1" dirty="0">
              <a:solidFill>
                <a:srgbClr val="0C377B"/>
              </a:solidFill>
              <a:latin typeface="Arial"/>
            </a:endParaRPr>
          </a:p>
          <a:p>
            <a:pPr marL="256952" indent="-256952" defTabSz="685171">
              <a:buFont typeface="Arial" panose="020B0604020202020204" pitchFamily="34" charset="0"/>
              <a:buChar char="•"/>
            </a:pPr>
            <a:r>
              <a:rPr lang="en-US" sz="1500" dirty="0">
                <a:solidFill>
                  <a:srgbClr val="0C377B"/>
                </a:solidFill>
                <a:latin typeface="Arial"/>
              </a:rPr>
              <a:t>Absorption of synchrotron radiation at ~50 K for cryogenic efficiency (5 MW total power)</a:t>
            </a:r>
          </a:p>
          <a:p>
            <a:pPr marL="256952" indent="-256952" defTabSz="685171">
              <a:buFont typeface="Arial" panose="020B0604020202020204" pitchFamily="34" charset="0"/>
              <a:buChar char="•"/>
            </a:pPr>
            <a:r>
              <a:rPr lang="en-US" sz="1500" dirty="0">
                <a:solidFill>
                  <a:srgbClr val="0C377B"/>
                </a:solidFill>
                <a:latin typeface="Arial"/>
              </a:rPr>
              <a:t>Provision of beam vacuum, suppression of photo-electrons, electron cloud effect, impedance, etc.</a:t>
            </a:r>
          </a:p>
        </p:txBody>
      </p:sp>
      <p:sp>
        <p:nvSpPr>
          <p:cNvPr id="15" name="Subtitle 2"/>
          <p:cNvSpPr txBox="1">
            <a:spLocks/>
          </p:cNvSpPr>
          <p:nvPr/>
        </p:nvSpPr>
        <p:spPr>
          <a:xfrm>
            <a:off x="3005826" y="1857861"/>
            <a:ext cx="5778642" cy="659927"/>
          </a:xfrm>
          <a:prstGeom prst="rect">
            <a:avLst/>
          </a:prstGeom>
          <a:solidFill>
            <a:schemeClr val="bg1"/>
          </a:solidFill>
        </p:spPr>
        <p:txBody>
          <a:bodyPr vert="horz" lIns="68525" tIns="34289" rIns="68525" bIns="34289"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dirty="0" smtClean="0">
                <a:solidFill>
                  <a:srgbClr val="0C377B"/>
                </a:solidFill>
                <a:latin typeface="Arial"/>
              </a:rPr>
              <a:t>FCC </a:t>
            </a:r>
            <a:r>
              <a:rPr lang="en-GB" b="1" dirty="0" err="1" smtClean="0">
                <a:solidFill>
                  <a:srgbClr val="0C377B"/>
                </a:solidFill>
                <a:latin typeface="Arial"/>
              </a:rPr>
              <a:t>Beamscreen</a:t>
            </a:r>
            <a:r>
              <a:rPr lang="en-GB" b="1" dirty="0" smtClean="0">
                <a:solidFill>
                  <a:srgbClr val="0C377B"/>
                </a:solidFill>
                <a:latin typeface="Arial"/>
              </a:rPr>
              <a:t> prototype for test at ANKA:</a:t>
            </a:r>
          </a:p>
          <a:p>
            <a:pPr algn="l"/>
            <a:r>
              <a:rPr lang="en-GB" dirty="0" smtClean="0">
                <a:solidFill>
                  <a:srgbClr val="0C377B"/>
                </a:solidFill>
                <a:latin typeface="Arial"/>
              </a:rPr>
              <a:t>External copper rings for heat transfer to cooling tubes</a:t>
            </a:r>
          </a:p>
        </p:txBody>
      </p:sp>
      <p:pic>
        <p:nvPicPr>
          <p:cNvPr id="16" name="Picture 2" descr="http://cds.cern.ch/record/2260679/files/DSC_7494.jpg?subformat=icon-14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6917" y="2517745"/>
            <a:ext cx="5653125" cy="1998222"/>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44"/>
          <p:cNvPicPr>
            <a:picLocks noChangeAspect="1"/>
          </p:cNvPicPr>
          <p:nvPr/>
        </p:nvPicPr>
        <p:blipFill>
          <a:blip r:embed="rId5"/>
          <a:stretch>
            <a:fillRect/>
          </a:stretch>
        </p:blipFill>
        <p:spPr>
          <a:xfrm>
            <a:off x="35497" y="1570170"/>
            <a:ext cx="2899556" cy="3034823"/>
          </a:xfrm>
          <a:prstGeom prst="rect">
            <a:avLst/>
          </a:prstGeom>
        </p:spPr>
      </p:pic>
      <p:cxnSp>
        <p:nvCxnSpPr>
          <p:cNvPr id="46" name="Straight Arrow Connector 45"/>
          <p:cNvCxnSpPr/>
          <p:nvPr/>
        </p:nvCxnSpPr>
        <p:spPr>
          <a:xfrm flipH="1" flipV="1">
            <a:off x="743481" y="2978545"/>
            <a:ext cx="912233" cy="7172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743442" y="3070138"/>
            <a:ext cx="912234" cy="10801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743443" y="2472280"/>
            <a:ext cx="159980" cy="48630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57938" y="3177327"/>
            <a:ext cx="87648" cy="36657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60116" y="141481"/>
            <a:ext cx="994382" cy="477806"/>
          </a:xfrm>
          <a:prstGeom prst="rect">
            <a:avLst/>
          </a:prstGeom>
          <a:solidFill>
            <a:srgbClr val="0C377B"/>
          </a:solidFill>
        </p:spPr>
      </p:pic>
    </p:spTree>
    <p:extLst>
      <p:ext uri="{BB962C8B-B14F-4D97-AF65-F5344CB8AC3E}">
        <p14:creationId xmlns:p14="http://schemas.microsoft.com/office/powerpoint/2010/main" val="28211936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0" y="1491"/>
            <a:ext cx="9144000" cy="490066"/>
          </a:xfrm>
          <a:prstGeom prst="rect">
            <a:avLst/>
          </a:prstGeom>
          <a:solidFill>
            <a:srgbClr val="EEECE1"/>
          </a:solidFill>
        </p:spPr>
        <p:txBody>
          <a:bodyPr vert="horz" lIns="91404" tIns="45702" rIns="91404" bIns="45702" rtlCol="0" anchor="ctr">
            <a:normAutofit fontScale="90000" lnSpcReduction="10000"/>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defTabSz="913995"/>
            <a:r>
              <a:rPr lang="en-GB" b="1">
                <a:solidFill>
                  <a:sysClr val="windowText" lastClr="000000"/>
                </a:solidFill>
                <a:latin typeface="Calibri"/>
              </a:rPr>
              <a:t>Beam and Luminosity Evolution</a:t>
            </a:r>
            <a:endParaRPr lang="en-GB" b="1" dirty="0">
              <a:solidFill>
                <a:sysClr val="windowText" lastClr="000000"/>
              </a:solidFill>
              <a:latin typeface="Calibri"/>
            </a:endParaRPr>
          </a:p>
        </p:txBody>
      </p:sp>
      <p:sp>
        <p:nvSpPr>
          <p:cNvPr id="28" name="Date Placeholder 2"/>
          <p:cNvSpPr>
            <a:spLocks noGrp="1"/>
          </p:cNvSpPr>
          <p:nvPr>
            <p:ph type="dt" sz="half" idx="10"/>
          </p:nvPr>
        </p:nvSpPr>
        <p:spPr>
          <a:xfrm>
            <a:off x="3995968" y="4948015"/>
            <a:ext cx="5146477" cy="193898"/>
          </a:xfrm>
        </p:spPr>
        <p:txBody>
          <a:bodyPr/>
          <a:lstStyle/>
          <a:p>
            <a:r>
              <a:rPr lang="en-US" dirty="0" smtClean="0">
                <a:solidFill>
                  <a:prstClr val="black">
                    <a:tint val="75000"/>
                  </a:prstClr>
                </a:solidFill>
                <a:latin typeface="Calibri"/>
              </a:rPr>
              <a:t>J.M. Jowett, M. </a:t>
            </a:r>
            <a:r>
              <a:rPr lang="en-US" dirty="0" err="1" smtClean="0">
                <a:solidFill>
                  <a:prstClr val="black">
                    <a:tint val="75000"/>
                  </a:prstClr>
                </a:solidFill>
                <a:latin typeface="Calibri"/>
              </a:rPr>
              <a:t>Schaumann</a:t>
            </a:r>
            <a:r>
              <a:rPr lang="en-US" dirty="0" smtClean="0">
                <a:solidFill>
                  <a:prstClr val="black">
                    <a:tint val="75000"/>
                  </a:prstClr>
                </a:solidFill>
                <a:latin typeface="Calibri"/>
              </a:rPr>
              <a:t>, FCC Week 2015, Washington DC, 24 March 2015</a:t>
            </a:r>
            <a:endParaRPr lang="en-GB" dirty="0">
              <a:solidFill>
                <a:prstClr val="black">
                  <a:tint val="75000"/>
                </a:prstClr>
              </a:solidFill>
              <a:latin typeface="Calibri"/>
            </a:endParaRPr>
          </a:p>
        </p:txBody>
      </p:sp>
      <p:sp>
        <p:nvSpPr>
          <p:cNvPr id="29" name="Slide Number Placeholder 4"/>
          <p:cNvSpPr>
            <a:spLocks noGrp="1"/>
          </p:cNvSpPr>
          <p:nvPr>
            <p:ph type="sldNum" sz="quarter" idx="12"/>
          </p:nvPr>
        </p:nvSpPr>
        <p:spPr>
          <a:xfrm>
            <a:off x="7008412" y="6669360"/>
            <a:ext cx="2133600" cy="216024"/>
          </a:xfrm>
        </p:spPr>
        <p:txBody>
          <a:bodyPr/>
          <a:lstStyle/>
          <a:p>
            <a:fld id="{323EE74B-AA29-428B-826F-5CD1FF8C5BA0}" type="slidenum">
              <a:rPr lang="en-GB" smtClean="0">
                <a:solidFill>
                  <a:prstClr val="black">
                    <a:tint val="75000"/>
                  </a:prstClr>
                </a:solidFill>
                <a:latin typeface="Calibri"/>
              </a:rPr>
              <a:pPr/>
              <a:t>29</a:t>
            </a:fld>
            <a:endParaRPr lang="en-GB">
              <a:solidFill>
                <a:prstClr val="black">
                  <a:tint val="75000"/>
                </a:prstClr>
              </a:solidFill>
              <a:latin typeface="Calibri"/>
            </a:endParaRPr>
          </a:p>
        </p:txBody>
      </p:sp>
      <p:sp>
        <p:nvSpPr>
          <p:cNvPr id="30" name="TextBox 29"/>
          <p:cNvSpPr txBox="1"/>
          <p:nvPr/>
        </p:nvSpPr>
        <p:spPr>
          <a:xfrm>
            <a:off x="325834" y="692720"/>
            <a:ext cx="6190405" cy="276997"/>
          </a:xfrm>
          <a:prstGeom prst="rect">
            <a:avLst/>
          </a:prstGeom>
          <a:noFill/>
        </p:spPr>
        <p:txBody>
          <a:bodyPr wrap="square" lIns="91404" tIns="45702" rIns="91404" bIns="45702" rtlCol="0">
            <a:spAutoFit/>
          </a:bodyPr>
          <a:lstStyle/>
          <a:p>
            <a:pPr defTabSz="913995"/>
            <a:r>
              <a:rPr lang="en-GB" sz="1200" dirty="0">
                <a:solidFill>
                  <a:prstClr val="black"/>
                </a:solidFill>
                <a:latin typeface="Calibri"/>
              </a:rPr>
              <a:t>During the beams are in collision the instantaneous value of the luminosity will change:</a:t>
            </a:r>
          </a:p>
        </p:txBody>
      </p:sp>
      <p:pic>
        <p:nvPicPr>
          <p:cNvPr id="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6992" y="1036194"/>
            <a:ext cx="2216737" cy="7525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2" name="TextBox 31"/>
          <p:cNvSpPr txBox="1"/>
          <p:nvPr/>
        </p:nvSpPr>
        <p:spPr>
          <a:xfrm>
            <a:off x="213297" y="1836012"/>
            <a:ext cx="6297911" cy="530910"/>
          </a:xfrm>
          <a:prstGeom prst="rect">
            <a:avLst/>
          </a:prstGeom>
          <a:noFill/>
        </p:spPr>
        <p:txBody>
          <a:bodyPr wrap="square" lIns="91404" tIns="45702" rIns="91404" bIns="45702" rtlCol="0">
            <a:spAutoFit/>
          </a:bodyPr>
          <a:lstStyle/>
          <a:p>
            <a:pPr defTabSz="913995"/>
            <a:r>
              <a:rPr lang="en-GB" sz="1400" dirty="0">
                <a:solidFill>
                  <a:prstClr val="black"/>
                </a:solidFill>
                <a:latin typeface="Calibri"/>
              </a:rPr>
              <a:t>The beam evolution with time is obtained by solving a system of four differential equations (dominant effects only  shown here, more included in simulations):</a:t>
            </a:r>
          </a:p>
        </p:txBody>
      </p:sp>
      <p:grpSp>
        <p:nvGrpSpPr>
          <p:cNvPr id="33" name="Group 32"/>
          <p:cNvGrpSpPr/>
          <p:nvPr/>
        </p:nvGrpSpPr>
        <p:grpSpPr>
          <a:xfrm>
            <a:off x="6708991" y="620689"/>
            <a:ext cx="2229885" cy="3173580"/>
            <a:chOff x="6708978" y="692696"/>
            <a:chExt cx="2229885" cy="3173580"/>
          </a:xfrm>
        </p:grpSpPr>
        <p:pic>
          <p:nvPicPr>
            <p:cNvPr id="3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5274" y="1014423"/>
              <a:ext cx="1879238" cy="3048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5" name="TextBox 34"/>
            <p:cNvSpPr txBox="1"/>
            <p:nvPr/>
          </p:nvSpPr>
          <p:spPr>
            <a:xfrm>
              <a:off x="6804370" y="692696"/>
              <a:ext cx="554960" cy="338554"/>
            </a:xfrm>
            <a:prstGeom prst="rect">
              <a:avLst/>
            </a:prstGeom>
            <a:noFill/>
          </p:spPr>
          <p:txBody>
            <a:bodyPr wrap="none" rtlCol="0">
              <a:spAutoFit/>
            </a:bodyPr>
            <a:lstStyle/>
            <a:p>
              <a:pPr defTabSz="913995"/>
              <a:r>
                <a:rPr lang="en-GB" sz="1600" dirty="0">
                  <a:solidFill>
                    <a:prstClr val="black"/>
                  </a:solidFill>
                  <a:latin typeface="Calibri"/>
                </a:rPr>
                <a:t>with</a:t>
              </a:r>
            </a:p>
          </p:txBody>
        </p:sp>
        <p:pic>
          <p:nvPicPr>
            <p:cNvPr id="3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1391290"/>
              <a:ext cx="268498" cy="2223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7" name="TextBox 36"/>
            <p:cNvSpPr txBox="1"/>
            <p:nvPr/>
          </p:nvSpPr>
          <p:spPr>
            <a:xfrm>
              <a:off x="7033373" y="1311731"/>
              <a:ext cx="1905490" cy="2554545"/>
            </a:xfrm>
            <a:prstGeom prst="rect">
              <a:avLst/>
            </a:prstGeom>
            <a:noFill/>
          </p:spPr>
          <p:txBody>
            <a:bodyPr wrap="none" rtlCol="0">
              <a:spAutoFit/>
            </a:bodyPr>
            <a:lstStyle/>
            <a:p>
              <a:pPr defTabSz="913995"/>
              <a:r>
                <a:rPr lang="en-GB" sz="1600" dirty="0">
                  <a:solidFill>
                    <a:prstClr val="black"/>
                  </a:solidFill>
                  <a:latin typeface="Calibri"/>
                </a:rPr>
                <a:t>: revolution freq.</a:t>
              </a:r>
            </a:p>
            <a:p>
              <a:pPr defTabSz="913995"/>
              <a:r>
                <a:rPr lang="en-GB" sz="1600" dirty="0">
                  <a:solidFill>
                    <a:prstClr val="black"/>
                  </a:solidFill>
                  <a:latin typeface="Calibri"/>
                </a:rPr>
                <a:t>: no. bunches/beam</a:t>
              </a:r>
            </a:p>
            <a:p>
              <a:pPr defTabSz="913995"/>
              <a:r>
                <a:rPr lang="en-GB" sz="1600" dirty="0">
                  <a:solidFill>
                    <a:prstClr val="black"/>
                  </a:solidFill>
                  <a:latin typeface="Calibri"/>
                </a:rPr>
                <a:t>: </a:t>
              </a:r>
              <a:r>
                <a:rPr lang="el-GR" sz="1600" dirty="0">
                  <a:solidFill>
                    <a:prstClr val="black"/>
                  </a:solidFill>
                  <a:latin typeface="Calibri"/>
                </a:rPr>
                <a:t>β</a:t>
              </a:r>
              <a:r>
                <a:rPr lang="en-GB" sz="1600" dirty="0">
                  <a:solidFill>
                    <a:prstClr val="black"/>
                  </a:solidFill>
                  <a:latin typeface="Calibri"/>
                </a:rPr>
                <a:t>-function at IP</a:t>
              </a:r>
            </a:p>
            <a:p>
              <a:pPr defTabSz="913995"/>
              <a:r>
                <a:rPr lang="en-GB" sz="1600" dirty="0">
                  <a:solidFill>
                    <a:prstClr val="black"/>
                  </a:solidFill>
                  <a:latin typeface="Calibri"/>
                </a:rPr>
                <a:t>: no. particles/bunch</a:t>
              </a:r>
            </a:p>
            <a:p>
              <a:pPr defTabSz="913995"/>
              <a:r>
                <a:rPr lang="en-GB" sz="1600" dirty="0">
                  <a:solidFill>
                    <a:prstClr val="black"/>
                  </a:solidFill>
                  <a:latin typeface="Calibri"/>
                </a:rPr>
                <a:t>: geom. </a:t>
              </a:r>
              <a:r>
                <a:rPr lang="en-GB" sz="1600" dirty="0" err="1">
                  <a:solidFill>
                    <a:prstClr val="black"/>
                  </a:solidFill>
                  <a:latin typeface="Calibri"/>
                </a:rPr>
                <a:t>emittances</a:t>
              </a:r>
              <a:r>
                <a:rPr lang="en-GB" sz="1600" dirty="0">
                  <a:solidFill>
                    <a:prstClr val="black"/>
                  </a:solidFill>
                  <a:latin typeface="Calibri"/>
                </a:rPr>
                <a:t> </a:t>
              </a:r>
            </a:p>
            <a:p>
              <a:pPr defTabSz="913995"/>
              <a:r>
                <a:rPr lang="en-GB" sz="1600" dirty="0">
                  <a:solidFill>
                    <a:prstClr val="black"/>
                  </a:solidFill>
                  <a:latin typeface="Calibri"/>
                </a:rPr>
                <a:t>: bunch length</a:t>
              </a:r>
            </a:p>
            <a:p>
              <a:pPr defTabSz="913995"/>
              <a:endParaRPr lang="en-GB" sz="1600" dirty="0">
                <a:solidFill>
                  <a:prstClr val="black"/>
                </a:solidFill>
                <a:latin typeface="Calibri"/>
              </a:endParaRPr>
            </a:p>
            <a:p>
              <a:pPr defTabSz="913995"/>
              <a:r>
                <a:rPr lang="en-GB" sz="1600" dirty="0">
                  <a:solidFill>
                    <a:prstClr val="black"/>
                  </a:solidFill>
                  <a:latin typeface="Calibri"/>
                </a:rPr>
                <a:t>: total cross-section</a:t>
              </a:r>
            </a:p>
            <a:p>
              <a:pPr defTabSz="913995"/>
              <a:r>
                <a:rPr lang="en-GB" sz="1600" dirty="0">
                  <a:solidFill>
                    <a:prstClr val="black"/>
                  </a:solidFill>
                  <a:latin typeface="Calibri"/>
                </a:rPr>
                <a:t>: IBS growth rate</a:t>
              </a:r>
            </a:p>
            <a:p>
              <a:pPr defTabSz="913995"/>
              <a:r>
                <a:rPr lang="en-GB" sz="1600" dirty="0">
                  <a:solidFill>
                    <a:prstClr val="black"/>
                  </a:solidFill>
                  <a:latin typeface="Calibri"/>
                </a:rPr>
                <a:t>: rad. damping rate</a:t>
              </a:r>
            </a:p>
          </p:txBody>
        </p:sp>
        <p:pic>
          <p:nvPicPr>
            <p:cNvPr id="3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6220" y="1636810"/>
              <a:ext cx="172403" cy="2239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8218" y="1895346"/>
              <a:ext cx="178000" cy="2288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3938" y="2153210"/>
              <a:ext cx="194034" cy="1746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0030" y="2399402"/>
              <a:ext cx="128327" cy="1592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2"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8417" y="2615426"/>
              <a:ext cx="212538" cy="1968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3"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08978" y="3098456"/>
              <a:ext cx="383302" cy="2018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4"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28617" y="3329873"/>
              <a:ext cx="350433" cy="1872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5"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32240" y="3583547"/>
              <a:ext cx="371353" cy="1946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46" name="Group 45"/>
          <p:cNvGrpSpPr/>
          <p:nvPr/>
        </p:nvGrpSpPr>
        <p:grpSpPr>
          <a:xfrm>
            <a:off x="395550" y="2486617"/>
            <a:ext cx="4443059" cy="2461400"/>
            <a:chOff x="395537" y="2443514"/>
            <a:chExt cx="4443059" cy="2461400"/>
          </a:xfrm>
        </p:grpSpPr>
        <p:pic>
          <p:nvPicPr>
            <p:cNvPr id="47"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5537" y="2443514"/>
              <a:ext cx="3002650" cy="2461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9" name="TextBox 48"/>
            <p:cNvSpPr txBox="1"/>
            <p:nvPr/>
          </p:nvSpPr>
          <p:spPr>
            <a:xfrm>
              <a:off x="3563888" y="2493575"/>
              <a:ext cx="1274708" cy="2246769"/>
            </a:xfrm>
            <a:prstGeom prst="rect">
              <a:avLst/>
            </a:prstGeom>
            <a:noFill/>
          </p:spPr>
          <p:txBody>
            <a:bodyPr wrap="none" rtlCol="0">
              <a:spAutoFit/>
            </a:bodyPr>
            <a:lstStyle/>
            <a:p>
              <a:pPr defTabSz="913995"/>
              <a:r>
                <a:rPr lang="en-GB" sz="1400" kern="0" dirty="0">
                  <a:solidFill>
                    <a:srgbClr val="FF0000"/>
                  </a:solidFill>
                  <a:latin typeface="Calibri"/>
                </a:rPr>
                <a:t>Intensity</a:t>
              </a:r>
            </a:p>
            <a:p>
              <a:pPr defTabSz="913995"/>
              <a:endParaRPr lang="en-GB" sz="1400" kern="0" dirty="0">
                <a:solidFill>
                  <a:srgbClr val="FF0000"/>
                </a:solidFill>
                <a:latin typeface="Calibri"/>
              </a:endParaRPr>
            </a:p>
            <a:p>
              <a:pPr defTabSz="913995"/>
              <a:endParaRPr lang="en-GB" sz="1400" kern="0" dirty="0">
                <a:solidFill>
                  <a:srgbClr val="FF0000"/>
                </a:solidFill>
                <a:latin typeface="Calibri"/>
              </a:endParaRPr>
            </a:p>
            <a:p>
              <a:pPr defTabSz="913995"/>
              <a:r>
                <a:rPr lang="en-GB" sz="1400" kern="0" dirty="0">
                  <a:solidFill>
                    <a:srgbClr val="FF0000"/>
                  </a:solidFill>
                  <a:latin typeface="Calibri"/>
                </a:rPr>
                <a:t>Hor. </a:t>
              </a:r>
              <a:r>
                <a:rPr lang="en-GB" sz="1400" kern="0" dirty="0" err="1">
                  <a:solidFill>
                    <a:srgbClr val="FF0000"/>
                  </a:solidFill>
                  <a:latin typeface="Calibri"/>
                </a:rPr>
                <a:t>Emittance</a:t>
              </a:r>
              <a:endParaRPr lang="en-GB" sz="1400" kern="0" dirty="0">
                <a:solidFill>
                  <a:srgbClr val="FF0000"/>
                </a:solidFill>
                <a:latin typeface="Calibri"/>
              </a:endParaRPr>
            </a:p>
            <a:p>
              <a:pPr defTabSz="913995"/>
              <a:endParaRPr lang="en-GB" sz="1400" kern="0" dirty="0">
                <a:solidFill>
                  <a:srgbClr val="FF0000"/>
                </a:solidFill>
                <a:latin typeface="Calibri"/>
              </a:endParaRPr>
            </a:p>
            <a:p>
              <a:pPr defTabSz="913995"/>
              <a:endParaRPr lang="en-GB" sz="1400" kern="0" dirty="0">
                <a:solidFill>
                  <a:srgbClr val="FF0000"/>
                </a:solidFill>
                <a:latin typeface="Calibri"/>
              </a:endParaRPr>
            </a:p>
            <a:p>
              <a:pPr defTabSz="913995"/>
              <a:r>
                <a:rPr lang="en-GB" sz="1400" kern="0" dirty="0">
                  <a:solidFill>
                    <a:srgbClr val="FF0000"/>
                  </a:solidFill>
                  <a:latin typeface="Calibri"/>
                </a:rPr>
                <a:t>Ver. </a:t>
              </a:r>
              <a:r>
                <a:rPr lang="en-GB" sz="1400" kern="0" dirty="0" err="1">
                  <a:solidFill>
                    <a:srgbClr val="FF0000"/>
                  </a:solidFill>
                  <a:latin typeface="Calibri"/>
                </a:rPr>
                <a:t>Emittance</a:t>
              </a:r>
              <a:endParaRPr lang="en-GB" sz="1400" kern="0" dirty="0">
                <a:solidFill>
                  <a:srgbClr val="FF0000"/>
                </a:solidFill>
                <a:latin typeface="Calibri"/>
              </a:endParaRPr>
            </a:p>
            <a:p>
              <a:pPr defTabSz="913995"/>
              <a:endParaRPr lang="en-GB" sz="1400" kern="0" dirty="0">
                <a:solidFill>
                  <a:srgbClr val="FF0000"/>
                </a:solidFill>
                <a:latin typeface="Calibri"/>
              </a:endParaRPr>
            </a:p>
            <a:p>
              <a:pPr defTabSz="913995"/>
              <a:endParaRPr lang="en-GB" sz="1400" kern="0" dirty="0">
                <a:solidFill>
                  <a:srgbClr val="FF0000"/>
                </a:solidFill>
                <a:latin typeface="Calibri"/>
              </a:endParaRPr>
            </a:p>
            <a:p>
              <a:pPr defTabSz="913995"/>
              <a:r>
                <a:rPr lang="en-GB" sz="1400" kern="0" dirty="0">
                  <a:solidFill>
                    <a:srgbClr val="FF0000"/>
                  </a:solidFill>
                  <a:latin typeface="Calibri"/>
                </a:rPr>
                <a:t>Bunch Length</a:t>
              </a:r>
            </a:p>
          </p:txBody>
        </p:sp>
      </p:grpSp>
      <p:sp>
        <p:nvSpPr>
          <p:cNvPr id="50" name="Rectangle 49"/>
          <p:cNvSpPr/>
          <p:nvPr/>
        </p:nvSpPr>
        <p:spPr>
          <a:xfrm>
            <a:off x="6623722" y="620688"/>
            <a:ext cx="2312736" cy="3173580"/>
          </a:xfrm>
          <a:prstGeom prst="rect">
            <a:avLst/>
          </a:prstGeom>
          <a:noFill/>
          <a:ln w="9525" cap="flat" cmpd="sng" algn="ctr">
            <a:solidFill>
              <a:sysClr val="windowText" lastClr="000000"/>
            </a:solidFill>
            <a:prstDash val="solid"/>
          </a:ln>
          <a:effectLst/>
        </p:spPr>
        <p:txBody>
          <a:bodyPr lIns="91404" tIns="45702" rIns="91404" bIns="45702" rtlCol="0" anchor="ctr"/>
          <a:lstStyle/>
          <a:p>
            <a:pPr algn="ctr" defTabSz="913995"/>
            <a:endParaRPr lang="en-GB" kern="0">
              <a:solidFill>
                <a:prstClr val="white"/>
              </a:solidFill>
              <a:latin typeface="Calibri"/>
            </a:endParaRPr>
          </a:p>
        </p:txBody>
      </p:sp>
      <p:sp>
        <p:nvSpPr>
          <p:cNvPr id="51" name="TextBox 50"/>
          <p:cNvSpPr txBox="1"/>
          <p:nvPr/>
        </p:nvSpPr>
        <p:spPr>
          <a:xfrm>
            <a:off x="6560586" y="3945495"/>
            <a:ext cx="2520280" cy="861772"/>
          </a:xfrm>
          <a:prstGeom prst="rect">
            <a:avLst/>
          </a:prstGeom>
          <a:noFill/>
        </p:spPr>
        <p:txBody>
          <a:bodyPr wrap="square" lIns="91404" tIns="45702" rIns="91404" bIns="45702" rtlCol="0">
            <a:spAutoFit/>
          </a:bodyPr>
          <a:lstStyle/>
          <a:p>
            <a:pPr defTabSz="913995"/>
            <a:r>
              <a:rPr lang="en-GB" sz="1600" kern="0" dirty="0">
                <a:solidFill>
                  <a:sysClr val="windowText" lastClr="000000"/>
                </a:solidFill>
              </a:rPr>
              <a:t>J. Jowett, M. </a:t>
            </a:r>
            <a:r>
              <a:rPr lang="en-GB" sz="1600" kern="0" dirty="0" err="1">
                <a:solidFill>
                  <a:sysClr val="windowText" lastClr="000000"/>
                </a:solidFill>
              </a:rPr>
              <a:t>Schaumann</a:t>
            </a:r>
            <a:r>
              <a:rPr lang="en-GB" sz="1600" kern="0" dirty="0">
                <a:solidFill>
                  <a:sysClr val="windowText" lastClr="000000"/>
                </a:solidFill>
              </a:rPr>
              <a:t>,</a:t>
            </a:r>
          </a:p>
          <a:p>
            <a:pPr defTabSz="913995"/>
            <a:r>
              <a:rPr lang="en-GB" sz="1600" kern="0" dirty="0">
                <a:solidFill>
                  <a:sysClr val="windowText" lastClr="000000"/>
                </a:solidFill>
              </a:rPr>
              <a:t>FCC week Washington 2015</a:t>
            </a:r>
          </a:p>
          <a:p>
            <a:pPr defTabSz="913995"/>
            <a:endParaRPr lang="en-GB" kern="0" dirty="0">
              <a:solidFill>
                <a:sysClr val="windowText" lastClr="000000"/>
              </a:solidFill>
            </a:endParaRPr>
          </a:p>
        </p:txBody>
      </p:sp>
    </p:spTree>
    <p:extLst>
      <p:ext uri="{BB962C8B-B14F-4D97-AF65-F5344CB8AC3E}">
        <p14:creationId xmlns:p14="http://schemas.microsoft.com/office/powerpoint/2010/main" val="3156035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mediaarchive.cern.ch/MediaArchive/Photo/Public/2009/0911187/0911188/0911188_01/0911188_01-A4-at-144-dpi.jpg"/>
          <p:cNvPicPr>
            <a:picLocks noChangeAspect="1" noChangeArrowheads="1"/>
          </p:cNvPicPr>
          <p:nvPr/>
        </p:nvPicPr>
        <p:blipFill>
          <a:blip r:embed="rId2" cstate="print"/>
          <a:srcRect/>
          <a:stretch>
            <a:fillRect/>
          </a:stretch>
        </p:blipFill>
        <p:spPr bwMode="auto">
          <a:xfrm>
            <a:off x="323528" y="915566"/>
            <a:ext cx="5832648" cy="3905121"/>
          </a:xfrm>
          <a:prstGeom prst="rect">
            <a:avLst/>
          </a:prstGeom>
          <a:noFill/>
        </p:spPr>
      </p:pic>
      <p:sp>
        <p:nvSpPr>
          <p:cNvPr id="4" name="TextBox 3"/>
          <p:cNvSpPr txBox="1"/>
          <p:nvPr/>
        </p:nvSpPr>
        <p:spPr>
          <a:xfrm>
            <a:off x="6660232" y="2544960"/>
            <a:ext cx="1358064" cy="646331"/>
          </a:xfrm>
          <a:prstGeom prst="rect">
            <a:avLst/>
          </a:prstGeom>
          <a:noFill/>
        </p:spPr>
        <p:txBody>
          <a:bodyPr wrap="none" rtlCol="0">
            <a:spAutoFit/>
          </a:bodyPr>
          <a:lstStyle/>
          <a:p>
            <a:r>
              <a:rPr lang="en-US" b="1" dirty="0" smtClean="0">
                <a:solidFill>
                  <a:srgbClr val="002060"/>
                </a:solidFill>
              </a:rPr>
              <a:t>27km</a:t>
            </a:r>
          </a:p>
          <a:p>
            <a:r>
              <a:rPr lang="en-US" b="1" dirty="0" smtClean="0">
                <a:solidFill>
                  <a:srgbClr val="009051"/>
                </a:solidFill>
              </a:rPr>
              <a:t>8.3T Dipoles</a:t>
            </a:r>
          </a:p>
        </p:txBody>
      </p:sp>
      <p:sp>
        <p:nvSpPr>
          <p:cNvPr id="5" name="TextBox 4"/>
          <p:cNvSpPr txBox="1"/>
          <p:nvPr/>
        </p:nvSpPr>
        <p:spPr>
          <a:xfrm>
            <a:off x="0" y="0"/>
            <a:ext cx="9144000" cy="461663"/>
          </a:xfrm>
          <a:prstGeom prst="rect">
            <a:avLst/>
          </a:prstGeom>
          <a:noFill/>
        </p:spPr>
        <p:txBody>
          <a:bodyPr wrap="square" lIns="91404" tIns="45702" rIns="91404" bIns="45702" rtlCol="0">
            <a:spAutoFit/>
          </a:bodyPr>
          <a:lstStyle/>
          <a:p>
            <a:pPr algn="ctr" defTabSz="456986"/>
            <a:r>
              <a:rPr lang="en-GB" sz="2400" b="1" dirty="0" smtClean="0">
                <a:solidFill>
                  <a:srgbClr val="FF0000"/>
                </a:solidFill>
              </a:rPr>
              <a:t>Large Hadron Collider at CERN, Geneva, 14TeV pp collisions</a:t>
            </a:r>
            <a:endParaRPr lang="en-GB" sz="2400" b="1" dirty="0">
              <a:solidFill>
                <a:srgbClr val="FF0000"/>
              </a:solidFill>
            </a:endParaRPr>
          </a:p>
        </p:txBody>
      </p:sp>
    </p:spTree>
    <p:extLst>
      <p:ext uri="{BB962C8B-B14F-4D97-AF65-F5344CB8AC3E}">
        <p14:creationId xmlns:p14="http://schemas.microsoft.com/office/powerpoint/2010/main" val="147258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491"/>
            <a:ext cx="9144000" cy="490066"/>
          </a:xfrm>
          <a:prstGeom prst="rect">
            <a:avLst/>
          </a:prstGeom>
        </p:spPr>
        <p:txBody>
          <a:bodyPr lIns="91404" tIns="45702" rIns="91404" bIns="45702">
            <a:normAutofit fontScale="67500" lnSpcReduction="20000"/>
          </a:bodyPr>
          <a:lstStyle>
            <a:lvl1pPr algn="ctr" defTabSz="456746" rtl="0" eaLnBrk="1" latinLnBrk="0" hangingPunct="1">
              <a:spcBef>
                <a:spcPct val="0"/>
              </a:spcBef>
              <a:buNone/>
              <a:defRPr sz="4400" kern="1200">
                <a:solidFill>
                  <a:schemeClr val="tx1"/>
                </a:solidFill>
                <a:latin typeface="+mj-lt"/>
                <a:ea typeface="+mj-ea"/>
                <a:cs typeface="+mj-cs"/>
              </a:defRPr>
            </a:lvl1pPr>
          </a:lstStyle>
          <a:p>
            <a:r>
              <a:rPr lang="en-GB" b="1" smtClean="0"/>
              <a:t>Effects on the Emittance – a new regime</a:t>
            </a:r>
            <a:endParaRPr lang="en-GB" b="1" dirty="0"/>
          </a:p>
        </p:txBody>
      </p:sp>
      <p:sp>
        <p:nvSpPr>
          <p:cNvPr id="3" name="Date Placeholder 2"/>
          <p:cNvSpPr>
            <a:spLocks noGrp="1"/>
          </p:cNvSpPr>
          <p:nvPr>
            <p:ph type="dt" sz="half" idx="10"/>
          </p:nvPr>
        </p:nvSpPr>
        <p:spPr>
          <a:xfrm>
            <a:off x="-7638" y="6669385"/>
            <a:ext cx="4435622" cy="210937"/>
          </a:xfrm>
        </p:spPr>
        <p:txBody>
          <a:bodyPr/>
          <a:lstStyle/>
          <a:p>
            <a:r>
              <a:rPr lang="en-US" smtClean="0">
                <a:solidFill>
                  <a:prstClr val="black">
                    <a:tint val="75000"/>
                  </a:prstClr>
                </a:solidFill>
                <a:latin typeface="Calibri"/>
              </a:rPr>
              <a:t>J.M. Jowett, M. Schaumann, FCC Week 2015, Washington DC, 24 March 2015</a:t>
            </a:r>
            <a:endParaRPr lang="en-GB">
              <a:solidFill>
                <a:prstClr val="black">
                  <a:tint val="75000"/>
                </a:prstClr>
              </a:solidFill>
              <a:latin typeface="Calibri"/>
            </a:endParaRPr>
          </a:p>
        </p:txBody>
      </p:sp>
      <p:sp>
        <p:nvSpPr>
          <p:cNvPr id="4" name="Slide Number Placeholder 4"/>
          <p:cNvSpPr>
            <a:spLocks noGrp="1"/>
          </p:cNvSpPr>
          <p:nvPr>
            <p:ph type="sldNum" sz="quarter" idx="12"/>
          </p:nvPr>
        </p:nvSpPr>
        <p:spPr>
          <a:xfrm>
            <a:off x="7008412" y="6669360"/>
            <a:ext cx="2133600" cy="216024"/>
          </a:xfrm>
        </p:spPr>
        <p:txBody>
          <a:bodyPr/>
          <a:lstStyle/>
          <a:p>
            <a:fld id="{323EE74B-AA29-428B-826F-5CD1FF8C5BA0}" type="slidenum">
              <a:rPr lang="en-GB" smtClean="0">
                <a:solidFill>
                  <a:prstClr val="black">
                    <a:tint val="75000"/>
                  </a:prstClr>
                </a:solidFill>
                <a:latin typeface="Calibri"/>
              </a:rPr>
              <a:pPr/>
              <a:t>30</a:t>
            </a:fld>
            <a:endParaRPr lang="en-GB">
              <a:solidFill>
                <a:prstClr val="black">
                  <a:tint val="75000"/>
                </a:prstClr>
              </a:solidFill>
              <a:latin typeface="Calibri"/>
            </a:endParaRPr>
          </a:p>
        </p:txBody>
      </p:sp>
      <p:cxnSp>
        <p:nvCxnSpPr>
          <p:cNvPr id="5" name="Straight Connector 4"/>
          <p:cNvCxnSpPr>
            <a:stCxn id="2" idx="2"/>
          </p:cNvCxnSpPr>
          <p:nvPr/>
        </p:nvCxnSpPr>
        <p:spPr>
          <a:xfrm>
            <a:off x="4572000" y="491582"/>
            <a:ext cx="0" cy="36643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0289" y="548683"/>
            <a:ext cx="3095099" cy="403952"/>
          </a:xfrm>
          <a:prstGeom prst="rect">
            <a:avLst/>
          </a:prstGeom>
          <a:noFill/>
        </p:spPr>
        <p:txBody>
          <a:bodyPr wrap="none" lIns="91404" tIns="45702" rIns="91404" bIns="45702" rtlCol="0">
            <a:spAutoFit/>
          </a:bodyPr>
          <a:lstStyle/>
          <a:p>
            <a:pPr defTabSz="913995"/>
            <a:r>
              <a:rPr lang="en-GB" sz="2000" b="1" u="sng" dirty="0">
                <a:solidFill>
                  <a:prstClr val="black"/>
                </a:solidFill>
                <a:latin typeface="Calibri"/>
              </a:rPr>
              <a:t>Intra-Beam Scattering (IBS)</a:t>
            </a:r>
          </a:p>
        </p:txBody>
      </p:sp>
      <p:sp>
        <p:nvSpPr>
          <p:cNvPr id="7" name="TextBox 6"/>
          <p:cNvSpPr txBox="1"/>
          <p:nvPr/>
        </p:nvSpPr>
        <p:spPr>
          <a:xfrm>
            <a:off x="5076067" y="548683"/>
            <a:ext cx="3801032" cy="403952"/>
          </a:xfrm>
          <a:prstGeom prst="rect">
            <a:avLst/>
          </a:prstGeom>
          <a:noFill/>
        </p:spPr>
        <p:txBody>
          <a:bodyPr wrap="none" lIns="91404" tIns="45702" rIns="91404" bIns="45702" rtlCol="0">
            <a:spAutoFit/>
          </a:bodyPr>
          <a:lstStyle/>
          <a:p>
            <a:pPr defTabSz="913995"/>
            <a:r>
              <a:rPr lang="en-GB" sz="2000" b="1" u="sng" dirty="0">
                <a:solidFill>
                  <a:prstClr val="black"/>
                </a:solidFill>
                <a:latin typeface="Calibri"/>
              </a:rPr>
              <a:t>(Synchrotron) Radiation Damping</a:t>
            </a:r>
          </a:p>
        </p:txBody>
      </p:sp>
      <p:sp>
        <p:nvSpPr>
          <p:cNvPr id="8" name="TextBox 7"/>
          <p:cNvSpPr txBox="1"/>
          <p:nvPr/>
        </p:nvSpPr>
        <p:spPr>
          <a:xfrm>
            <a:off x="1178596" y="1530369"/>
            <a:ext cx="1699700" cy="338552"/>
          </a:xfrm>
          <a:prstGeom prst="rect">
            <a:avLst/>
          </a:prstGeom>
          <a:noFill/>
          <a:ln w="19050">
            <a:solidFill>
              <a:srgbClr val="C00000"/>
            </a:solidFill>
          </a:ln>
        </p:spPr>
        <p:txBody>
          <a:bodyPr wrap="none" lIns="91404" tIns="45702" rIns="91404" bIns="45702" rtlCol="0">
            <a:spAutoFit/>
          </a:bodyPr>
          <a:lstStyle/>
          <a:p>
            <a:pPr defTabSz="913995"/>
            <a:r>
              <a:rPr lang="en-GB" sz="1600" dirty="0" err="1">
                <a:solidFill>
                  <a:srgbClr val="C00000"/>
                </a:solidFill>
                <a:latin typeface="Calibri"/>
              </a:rPr>
              <a:t>Emittance</a:t>
            </a:r>
            <a:r>
              <a:rPr lang="en-GB" sz="1600" dirty="0">
                <a:solidFill>
                  <a:srgbClr val="C00000"/>
                </a:solidFill>
                <a:latin typeface="Calibri"/>
              </a:rPr>
              <a:t> Growth</a:t>
            </a:r>
          </a:p>
        </p:txBody>
      </p:sp>
      <p:sp>
        <p:nvSpPr>
          <p:cNvPr id="9" name="TextBox 8"/>
          <p:cNvSpPr txBox="1"/>
          <p:nvPr/>
        </p:nvSpPr>
        <p:spPr>
          <a:xfrm>
            <a:off x="5818345" y="1530369"/>
            <a:ext cx="1886049" cy="338552"/>
          </a:xfrm>
          <a:prstGeom prst="rect">
            <a:avLst/>
          </a:prstGeom>
          <a:noFill/>
          <a:ln w="19050">
            <a:solidFill>
              <a:srgbClr val="C00000"/>
            </a:solidFill>
          </a:ln>
        </p:spPr>
        <p:txBody>
          <a:bodyPr wrap="none" lIns="91404" tIns="45702" rIns="91404" bIns="45702" rtlCol="0">
            <a:spAutoFit/>
          </a:bodyPr>
          <a:lstStyle/>
          <a:p>
            <a:pPr algn="ctr" defTabSz="913995"/>
            <a:r>
              <a:rPr lang="en-GB" sz="1600" dirty="0" err="1">
                <a:solidFill>
                  <a:srgbClr val="C00000"/>
                </a:solidFill>
                <a:latin typeface="Calibri"/>
              </a:rPr>
              <a:t>Emittance</a:t>
            </a:r>
            <a:r>
              <a:rPr lang="en-GB" sz="1600" dirty="0">
                <a:solidFill>
                  <a:srgbClr val="C00000"/>
                </a:solidFill>
                <a:latin typeface="Calibri"/>
              </a:rPr>
              <a:t> Shrinkage</a:t>
            </a:r>
          </a:p>
        </p:txBody>
      </p:sp>
      <p:sp>
        <p:nvSpPr>
          <p:cNvPr id="10" name="TextBox 9"/>
          <p:cNvSpPr txBox="1"/>
          <p:nvPr/>
        </p:nvSpPr>
        <p:spPr>
          <a:xfrm>
            <a:off x="126440" y="2025023"/>
            <a:ext cx="4377774" cy="307740"/>
          </a:xfrm>
          <a:prstGeom prst="rect">
            <a:avLst/>
          </a:prstGeom>
          <a:noFill/>
        </p:spPr>
        <p:txBody>
          <a:bodyPr wrap="square" lIns="91404" tIns="45702" rIns="91404" bIns="45702" rtlCol="0">
            <a:spAutoFit/>
          </a:bodyPr>
          <a:lstStyle/>
          <a:p>
            <a:pPr defTabSz="913995"/>
            <a:r>
              <a:rPr lang="en-GB" sz="1400" dirty="0">
                <a:solidFill>
                  <a:prstClr val="black"/>
                </a:solidFill>
                <a:latin typeface="Calibri"/>
              </a:rPr>
              <a:t>Growth rate dynamically changing with </a:t>
            </a:r>
            <a:r>
              <a:rPr lang="en-GB" sz="1400" b="1" dirty="0">
                <a:solidFill>
                  <a:srgbClr val="E69D1A"/>
                </a:solidFill>
                <a:latin typeface="Calibri"/>
              </a:rPr>
              <a:t>beam properties</a:t>
            </a:r>
            <a:r>
              <a:rPr lang="en-GB" sz="1400" dirty="0">
                <a:solidFill>
                  <a:prstClr val="black"/>
                </a:solidFill>
                <a:latin typeface="Calibri"/>
              </a:rPr>
              <a:t>:</a:t>
            </a:r>
          </a:p>
        </p:txBody>
      </p:sp>
      <p:sp>
        <p:nvSpPr>
          <p:cNvPr id="11" name="TextBox 10"/>
          <p:cNvSpPr txBox="1"/>
          <p:nvPr/>
        </p:nvSpPr>
        <p:spPr>
          <a:xfrm>
            <a:off x="5076056" y="2012531"/>
            <a:ext cx="3477231" cy="311619"/>
          </a:xfrm>
          <a:prstGeom prst="rect">
            <a:avLst/>
          </a:prstGeom>
          <a:noFill/>
        </p:spPr>
        <p:txBody>
          <a:bodyPr wrap="none" lIns="91404" tIns="45702" rIns="91404" bIns="45702" rtlCol="0">
            <a:spAutoFit/>
          </a:bodyPr>
          <a:lstStyle/>
          <a:p>
            <a:pPr defTabSz="913995"/>
            <a:r>
              <a:rPr lang="en-GB" sz="1400" dirty="0">
                <a:solidFill>
                  <a:prstClr val="black"/>
                </a:solidFill>
                <a:latin typeface="Calibri"/>
              </a:rPr>
              <a:t>Damping rate is </a:t>
            </a:r>
            <a:r>
              <a:rPr lang="en-GB" sz="1400" b="1" dirty="0">
                <a:solidFill>
                  <a:prstClr val="black"/>
                </a:solidFill>
                <a:latin typeface="Calibri"/>
              </a:rPr>
              <a:t>constant</a:t>
            </a:r>
            <a:r>
              <a:rPr lang="en-GB" sz="1400" dirty="0">
                <a:solidFill>
                  <a:prstClr val="black"/>
                </a:solidFill>
                <a:latin typeface="Calibri"/>
              </a:rPr>
              <a:t> for a given energy:</a:t>
            </a: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2390284"/>
            <a:ext cx="2565404" cy="8651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8336" y="2390259"/>
            <a:ext cx="1992462" cy="7906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Rectangle 13"/>
          <p:cNvSpPr/>
          <p:nvPr/>
        </p:nvSpPr>
        <p:spPr>
          <a:xfrm>
            <a:off x="2456884" y="2383438"/>
            <a:ext cx="1152128" cy="908417"/>
          </a:xfrm>
          <a:prstGeom prst="rect">
            <a:avLst/>
          </a:prstGeom>
          <a:noFill/>
          <a:ln>
            <a:solidFill>
              <a:srgbClr val="E69D1A"/>
            </a:solid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defTabSz="913995"/>
            <a:endParaRPr lang="en-GB">
              <a:solidFill>
                <a:prstClr val="white"/>
              </a:solidFill>
              <a:latin typeface="Calibri"/>
            </a:endParaRPr>
          </a:p>
        </p:txBody>
      </p:sp>
      <p:sp>
        <p:nvSpPr>
          <p:cNvPr id="15" name="Rectangle 14"/>
          <p:cNvSpPr/>
          <p:nvPr/>
        </p:nvSpPr>
        <p:spPr>
          <a:xfrm>
            <a:off x="316172" y="3435846"/>
            <a:ext cx="4065973" cy="530910"/>
          </a:xfrm>
          <a:prstGeom prst="rect">
            <a:avLst/>
          </a:prstGeom>
        </p:spPr>
        <p:txBody>
          <a:bodyPr wrap="square" lIns="91404" tIns="45702" rIns="91404" bIns="45702">
            <a:spAutoFit/>
          </a:bodyPr>
          <a:lstStyle/>
          <a:p>
            <a:pPr algn="ctr" defTabSz="913995"/>
            <a:r>
              <a:rPr lang="en-GB" sz="1400" dirty="0">
                <a:solidFill>
                  <a:prstClr val="black"/>
                </a:solidFill>
                <a:latin typeface="Calibri"/>
              </a:rPr>
              <a:t>IBS is weak for initial beam parameters, but increases with decreasing </a:t>
            </a:r>
            <a:r>
              <a:rPr lang="en-GB" sz="1400" dirty="0" err="1">
                <a:solidFill>
                  <a:prstClr val="black"/>
                </a:solidFill>
                <a:latin typeface="Calibri"/>
              </a:rPr>
              <a:t>emittance</a:t>
            </a:r>
            <a:r>
              <a:rPr lang="en-GB" sz="1400" dirty="0">
                <a:solidFill>
                  <a:prstClr val="black"/>
                </a:solidFill>
                <a:latin typeface="Calibri"/>
              </a:rPr>
              <a:t> .</a:t>
            </a:r>
          </a:p>
        </p:txBody>
      </p:sp>
      <p:sp>
        <p:nvSpPr>
          <p:cNvPr id="16" name="TextBox 15"/>
          <p:cNvSpPr txBox="1"/>
          <p:nvPr/>
        </p:nvSpPr>
        <p:spPr>
          <a:xfrm>
            <a:off x="316154" y="992012"/>
            <a:ext cx="4104456" cy="530910"/>
          </a:xfrm>
          <a:prstGeom prst="rect">
            <a:avLst/>
          </a:prstGeom>
          <a:noFill/>
        </p:spPr>
        <p:txBody>
          <a:bodyPr wrap="square" lIns="91404" tIns="45702" rIns="91404" bIns="45702" rtlCol="0">
            <a:spAutoFit/>
          </a:bodyPr>
          <a:lstStyle/>
          <a:p>
            <a:pPr defTabSz="913995"/>
            <a:r>
              <a:rPr lang="en-GB" sz="1400" i="1" dirty="0">
                <a:solidFill>
                  <a:prstClr val="black"/>
                </a:solidFill>
                <a:latin typeface="Calibri"/>
              </a:rPr>
              <a:t>Multiple small-angle Coulomb scattering within a charged particle beam.</a:t>
            </a:r>
          </a:p>
        </p:txBody>
      </p:sp>
      <p:sp>
        <p:nvSpPr>
          <p:cNvPr id="17" name="TextBox 16"/>
          <p:cNvSpPr txBox="1"/>
          <p:nvPr/>
        </p:nvSpPr>
        <p:spPr>
          <a:xfrm>
            <a:off x="4716044" y="979186"/>
            <a:ext cx="4320481" cy="530910"/>
          </a:xfrm>
          <a:prstGeom prst="rect">
            <a:avLst/>
          </a:prstGeom>
          <a:noFill/>
        </p:spPr>
        <p:txBody>
          <a:bodyPr wrap="square" lIns="91404" tIns="45702" rIns="91404" bIns="45702" rtlCol="0">
            <a:spAutoFit/>
          </a:bodyPr>
          <a:lstStyle/>
          <a:p>
            <a:pPr defTabSz="913995"/>
            <a:r>
              <a:rPr lang="en-GB" sz="1400" i="1" dirty="0">
                <a:solidFill>
                  <a:prstClr val="black"/>
                </a:solidFill>
                <a:latin typeface="Calibri"/>
              </a:rPr>
              <a:t>A charged particle radiates energy, when it is accelerated, i.e. bend on its circular orbit.</a:t>
            </a:r>
          </a:p>
        </p:txBody>
      </p:sp>
      <p:sp>
        <p:nvSpPr>
          <p:cNvPr id="18" name="TextBox 17"/>
          <p:cNvSpPr txBox="1"/>
          <p:nvPr/>
        </p:nvSpPr>
        <p:spPr>
          <a:xfrm>
            <a:off x="525053" y="4299945"/>
            <a:ext cx="8151411" cy="715576"/>
          </a:xfrm>
          <a:prstGeom prst="rect">
            <a:avLst/>
          </a:prstGeom>
          <a:noFill/>
          <a:ln w="28575">
            <a:solidFill>
              <a:srgbClr val="C00000"/>
            </a:solidFill>
          </a:ln>
        </p:spPr>
        <p:txBody>
          <a:bodyPr wrap="square" lIns="91404" tIns="45702" rIns="91404" bIns="45702" rtlCol="0">
            <a:spAutoFit/>
          </a:bodyPr>
          <a:lstStyle/>
          <a:p>
            <a:pPr algn="ctr" defTabSz="913995"/>
            <a:r>
              <a:rPr lang="en-GB" sz="2000" b="1" dirty="0">
                <a:solidFill>
                  <a:srgbClr val="C00000"/>
                </a:solidFill>
                <a:latin typeface="Calibri"/>
              </a:rPr>
              <a:t>Fast </a:t>
            </a:r>
            <a:r>
              <a:rPr lang="en-GB" sz="2000" b="1" dirty="0" err="1">
                <a:solidFill>
                  <a:srgbClr val="C00000"/>
                </a:solidFill>
                <a:latin typeface="Calibri"/>
              </a:rPr>
              <a:t>emittance</a:t>
            </a:r>
            <a:r>
              <a:rPr lang="en-GB" sz="2000" b="1" dirty="0">
                <a:solidFill>
                  <a:srgbClr val="C00000"/>
                </a:solidFill>
                <a:latin typeface="Calibri"/>
              </a:rPr>
              <a:t> decrease at the beginning of the fill, </a:t>
            </a:r>
          </a:p>
          <a:p>
            <a:pPr algn="ctr" defTabSz="913995"/>
            <a:r>
              <a:rPr lang="en-GB" sz="2000" b="1" dirty="0">
                <a:solidFill>
                  <a:srgbClr val="C00000"/>
                </a:solidFill>
                <a:latin typeface="Calibri"/>
              </a:rPr>
              <a:t>until IBS becomes strong enough to counteract the radiation damping.</a:t>
            </a:r>
          </a:p>
        </p:txBody>
      </p:sp>
      <p:grpSp>
        <p:nvGrpSpPr>
          <p:cNvPr id="21" name="Group 20"/>
          <p:cNvGrpSpPr/>
          <p:nvPr/>
        </p:nvGrpSpPr>
        <p:grpSpPr>
          <a:xfrm>
            <a:off x="5143683" y="3329136"/>
            <a:ext cx="3376714" cy="734004"/>
            <a:chOff x="4932040" y="3853435"/>
            <a:chExt cx="3376714" cy="734004"/>
          </a:xfrm>
        </p:grpSpPr>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3943347"/>
              <a:ext cx="1297686" cy="5555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3853435"/>
              <a:ext cx="2001276" cy="7340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1707" y="3856529"/>
              <a:ext cx="517047" cy="6407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169016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CH" smtClean="0"/>
              <a:t>D. Schulte</a:t>
            </a:r>
            <a:endParaRPr lang="en-US"/>
          </a:p>
        </p:txBody>
      </p:sp>
      <p:sp>
        <p:nvSpPr>
          <p:cNvPr id="4" name="Footer Placeholder 3"/>
          <p:cNvSpPr>
            <a:spLocks noGrp="1"/>
          </p:cNvSpPr>
          <p:nvPr>
            <p:ph type="ftr" sz="quarter" idx="11"/>
          </p:nvPr>
        </p:nvSpPr>
        <p:spPr/>
        <p:txBody>
          <a:bodyPr/>
          <a:lstStyle/>
          <a:p>
            <a:r>
              <a:rPr lang="en-US" dirty="0" smtClean="0"/>
              <a:t>FCC-</a:t>
            </a:r>
            <a:r>
              <a:rPr lang="en-US" dirty="0" err="1" smtClean="0"/>
              <a:t>hh</a:t>
            </a:r>
            <a:r>
              <a:rPr lang="en-US" dirty="0" smtClean="0"/>
              <a:t>, Berlin, </a:t>
            </a:r>
            <a:r>
              <a:rPr lang="en-US" dirty="0"/>
              <a:t>May </a:t>
            </a:r>
            <a:r>
              <a:rPr lang="en-US" dirty="0" smtClean="0"/>
              <a:t>2017</a:t>
            </a:r>
            <a:endParaRPr lang="en-US" dirty="0"/>
          </a:p>
        </p:txBody>
      </p:sp>
      <p:sp>
        <p:nvSpPr>
          <p:cNvPr id="5" name="Slide Number Placeholder 4"/>
          <p:cNvSpPr>
            <a:spLocks noGrp="1"/>
          </p:cNvSpPr>
          <p:nvPr>
            <p:ph type="sldNum" sz="quarter" idx="12"/>
          </p:nvPr>
        </p:nvSpPr>
        <p:spPr/>
        <p:txBody>
          <a:bodyPr/>
          <a:lstStyle/>
          <a:p>
            <a:fld id="{B3C3AFAD-5121-D248-9050-9436D626CD02}" type="slidenum">
              <a:rPr lang="en-US" smtClean="0"/>
              <a:t>31</a:t>
            </a:fld>
            <a:endParaRPr lang="en-US"/>
          </a:p>
        </p:txBody>
      </p:sp>
      <p:pic>
        <p:nvPicPr>
          <p:cNvPr id="7" name="Picture 6" descr="FCChh_lumi_ultimate25ns_noLevel.png"/>
          <p:cNvPicPr>
            <a:picLocks noChangeAspect="1"/>
          </p:cNvPicPr>
          <p:nvPr/>
        </p:nvPicPr>
        <p:blipFill>
          <a:blip r:embed="rId2"/>
          <a:stretch>
            <a:fillRect/>
          </a:stretch>
        </p:blipFill>
        <p:spPr>
          <a:xfrm>
            <a:off x="4356283" y="2652353"/>
            <a:ext cx="4896545" cy="2219301"/>
          </a:xfrm>
          <a:prstGeom prst="rect">
            <a:avLst/>
          </a:prstGeom>
        </p:spPr>
      </p:pic>
      <p:sp>
        <p:nvSpPr>
          <p:cNvPr id="8" name="TextBox 7"/>
          <p:cNvSpPr txBox="1"/>
          <p:nvPr/>
        </p:nvSpPr>
        <p:spPr>
          <a:xfrm>
            <a:off x="6876256" y="3057527"/>
            <a:ext cx="2094384" cy="750201"/>
          </a:xfrm>
          <a:prstGeom prst="rect">
            <a:avLst/>
          </a:prstGeom>
          <a:noFill/>
        </p:spPr>
        <p:txBody>
          <a:bodyPr wrap="square" lIns="91404" tIns="45702" rIns="91404" bIns="45702" rtlCol="0">
            <a:spAutoFit/>
          </a:bodyPr>
          <a:lstStyle/>
          <a:p>
            <a:r>
              <a:rPr lang="en-US" sz="1400" dirty="0"/>
              <a:t>Ultimate example, 25ns, no luminosity </a:t>
            </a:r>
            <a:r>
              <a:rPr lang="en-US" sz="1400" dirty="0" err="1"/>
              <a:t>levelling</a:t>
            </a:r>
            <a:endParaRPr lang="en-US" sz="1400" dirty="0"/>
          </a:p>
          <a:p>
            <a:r>
              <a:rPr lang="en-US" sz="1400" dirty="0"/>
              <a:t>8fb</a:t>
            </a:r>
            <a:r>
              <a:rPr lang="en-US" sz="1400" baseline="30000" dirty="0"/>
              <a:t>-1</a:t>
            </a:r>
            <a:r>
              <a:rPr lang="en-US" sz="1400" dirty="0"/>
              <a:t>/day</a:t>
            </a:r>
          </a:p>
        </p:txBody>
      </p:sp>
      <p:cxnSp>
        <p:nvCxnSpPr>
          <p:cNvPr id="9" name="Straight Arrow Connector 8"/>
          <p:cNvCxnSpPr/>
          <p:nvPr/>
        </p:nvCxnSpPr>
        <p:spPr>
          <a:xfrm>
            <a:off x="7042895" y="4226607"/>
            <a:ext cx="1993617" cy="0"/>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288048" y="3941777"/>
            <a:ext cx="1501062" cy="311619"/>
          </a:xfrm>
          <a:prstGeom prst="rect">
            <a:avLst/>
          </a:prstGeom>
          <a:noFill/>
        </p:spPr>
        <p:txBody>
          <a:bodyPr wrap="none" lIns="91404" tIns="45702" rIns="91404" bIns="45702" rtlCol="0">
            <a:spAutoFit/>
          </a:bodyPr>
          <a:lstStyle/>
          <a:p>
            <a:r>
              <a:rPr lang="en-US" sz="1400" dirty="0"/>
              <a:t>Turn-around time</a:t>
            </a:r>
          </a:p>
        </p:txBody>
      </p:sp>
      <p:pic>
        <p:nvPicPr>
          <p:cNvPr id="11" name="Picture 10" descr="FCChh_intensity_ultimate25ns_noLev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6" y="563724"/>
            <a:ext cx="4464496" cy="1944216"/>
          </a:xfrm>
          <a:prstGeom prst="rect">
            <a:avLst/>
          </a:prstGeom>
        </p:spPr>
      </p:pic>
      <p:pic>
        <p:nvPicPr>
          <p:cNvPr id="12" name="Picture 11" descr="FCChh_emit_ultimate25ns_noLev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643" y="563724"/>
            <a:ext cx="4962551" cy="1998222"/>
          </a:xfrm>
          <a:prstGeom prst="rect">
            <a:avLst/>
          </a:prstGeom>
        </p:spPr>
      </p:pic>
      <p:sp>
        <p:nvSpPr>
          <p:cNvPr id="13" name="Rectangle 12"/>
          <p:cNvSpPr/>
          <p:nvPr/>
        </p:nvSpPr>
        <p:spPr>
          <a:xfrm>
            <a:off x="204641" y="2660975"/>
            <a:ext cx="4442787" cy="2062101"/>
          </a:xfrm>
          <a:prstGeom prst="rect">
            <a:avLst/>
          </a:prstGeom>
          <a:solidFill>
            <a:schemeClr val="accent5">
              <a:lumMod val="20000"/>
              <a:lumOff val="80000"/>
            </a:schemeClr>
          </a:solidFill>
        </p:spPr>
        <p:txBody>
          <a:bodyPr wrap="square" lIns="91404" tIns="45702" rIns="91404" bIns="45702">
            <a:spAutoFit/>
          </a:bodyPr>
          <a:lstStyle/>
          <a:p>
            <a:r>
              <a:rPr lang="en-GB" sz="1600" dirty="0"/>
              <a:t>Developed model including most relevant effects</a:t>
            </a:r>
          </a:p>
          <a:p>
            <a:pPr marL="285624" indent="-285624">
              <a:buFont typeface="Arial"/>
              <a:buChar char="•"/>
            </a:pPr>
            <a:r>
              <a:rPr lang="en-GB" sz="1600" dirty="0"/>
              <a:t>Improvement with more detail planned</a:t>
            </a:r>
          </a:p>
          <a:p>
            <a:pPr marL="742625" lvl="1" indent="-285624"/>
            <a:endParaRPr lang="en-GB" sz="1600" dirty="0"/>
          </a:p>
          <a:p>
            <a:pPr marL="285624" indent="-285624">
              <a:buFont typeface="Symbol" charset="0"/>
              <a:buChar char=""/>
            </a:pPr>
            <a:r>
              <a:rPr lang="en-GB" sz="1600" dirty="0"/>
              <a:t>Reach 8fb</a:t>
            </a:r>
            <a:r>
              <a:rPr lang="en-GB" sz="1600" baseline="30000" dirty="0"/>
              <a:t>-1</a:t>
            </a:r>
            <a:r>
              <a:rPr lang="en-GB" sz="1600" dirty="0"/>
              <a:t>/day with ultimate for 25ns spacing</a:t>
            </a:r>
          </a:p>
          <a:p>
            <a:pPr marL="742625" lvl="2" indent="-285624">
              <a:buFont typeface="Symbol" charset="0"/>
              <a:buChar char=""/>
            </a:pPr>
            <a:r>
              <a:rPr lang="en-GB" sz="1600" dirty="0"/>
              <a:t>5ab</a:t>
            </a:r>
            <a:r>
              <a:rPr lang="en-GB" sz="1600" baseline="30000" dirty="0"/>
              <a:t>-1</a:t>
            </a:r>
            <a:r>
              <a:rPr lang="en-GB" sz="1600" dirty="0"/>
              <a:t> per 5 year run</a:t>
            </a:r>
          </a:p>
          <a:p>
            <a:pPr marL="285624" indent="-285624">
              <a:buFont typeface="Symbol" charset="0"/>
              <a:buChar char=""/>
            </a:pPr>
            <a:endParaRPr lang="en-GB" sz="1600" dirty="0"/>
          </a:p>
          <a:p>
            <a:pPr marL="285624" indent="-285624">
              <a:buFont typeface="Symbol" charset="0"/>
              <a:buChar char=""/>
            </a:pPr>
            <a:r>
              <a:rPr lang="en-GB" sz="1600" dirty="0"/>
              <a:t>Beam is burned quickly</a:t>
            </a:r>
          </a:p>
          <a:p>
            <a:pPr marL="742625" lvl="1" indent="-285624">
              <a:buFont typeface="Symbol" charset="0"/>
              <a:buChar char=""/>
            </a:pPr>
            <a:r>
              <a:rPr lang="en-GB" sz="1600" dirty="0"/>
              <a:t>A reason to have enough charge stored</a:t>
            </a:r>
          </a:p>
        </p:txBody>
      </p:sp>
      <p:sp>
        <p:nvSpPr>
          <p:cNvPr id="14" name="TextBox 13"/>
          <p:cNvSpPr txBox="1"/>
          <p:nvPr/>
        </p:nvSpPr>
        <p:spPr>
          <a:xfrm>
            <a:off x="7856917" y="2523995"/>
            <a:ext cx="1239440" cy="311619"/>
          </a:xfrm>
          <a:prstGeom prst="rect">
            <a:avLst/>
          </a:prstGeom>
          <a:solidFill>
            <a:srgbClr val="D9D9D9"/>
          </a:solidFill>
        </p:spPr>
        <p:txBody>
          <a:bodyPr wrap="none" lIns="91404" tIns="45702" rIns="91404" bIns="45702" rtlCol="0">
            <a:spAutoFit/>
          </a:bodyPr>
          <a:lstStyle/>
          <a:p>
            <a:r>
              <a:rPr lang="en-US" sz="1400" dirty="0"/>
              <a:t>X. </a:t>
            </a:r>
            <a:r>
              <a:rPr lang="en-US" sz="1400" dirty="0" err="1"/>
              <a:t>Buffat</a:t>
            </a:r>
            <a:r>
              <a:rPr lang="en-US" sz="1400" dirty="0"/>
              <a:t>, D.S..</a:t>
            </a:r>
          </a:p>
        </p:txBody>
      </p:sp>
      <p:sp>
        <p:nvSpPr>
          <p:cNvPr id="15" name="TextBox 14"/>
          <p:cNvSpPr txBox="1"/>
          <p:nvPr/>
        </p:nvSpPr>
        <p:spPr>
          <a:xfrm>
            <a:off x="17619" y="17785"/>
            <a:ext cx="9143999" cy="461586"/>
          </a:xfrm>
          <a:prstGeom prst="rect">
            <a:avLst/>
          </a:prstGeom>
          <a:noFill/>
        </p:spPr>
        <p:txBody>
          <a:bodyPr wrap="square" lIns="91328" tIns="45664" rIns="91328" bIns="45664" rtlCol="0">
            <a:spAutoFit/>
          </a:bodyPr>
          <a:lstStyle/>
          <a:p>
            <a:pPr algn="ctr"/>
            <a:r>
              <a:rPr lang="de-DE" sz="2400" b="1" dirty="0">
                <a:solidFill>
                  <a:srgbClr val="FF0000"/>
                </a:solidFill>
                <a:latin typeface="Calibri"/>
              </a:rPr>
              <a:t>pp </a:t>
            </a:r>
            <a:r>
              <a:rPr lang="de-DE" sz="2400" b="1" dirty="0" err="1">
                <a:solidFill>
                  <a:srgbClr val="FF0000"/>
                </a:solidFill>
                <a:latin typeface="Calibri"/>
              </a:rPr>
              <a:t>Luminosity</a:t>
            </a:r>
            <a:r>
              <a:rPr lang="de-DE" sz="2400" b="1" dirty="0">
                <a:solidFill>
                  <a:srgbClr val="FF0000"/>
                </a:solidFill>
                <a:latin typeface="Calibri"/>
              </a:rPr>
              <a:t> </a:t>
            </a:r>
            <a:r>
              <a:rPr lang="de-DE" sz="2400" b="1" dirty="0" err="1">
                <a:solidFill>
                  <a:srgbClr val="FF0000"/>
                </a:solidFill>
                <a:latin typeface="Calibri"/>
              </a:rPr>
              <a:t>evolution</a:t>
            </a:r>
            <a:r>
              <a:rPr lang="de-DE" sz="2400" b="1" dirty="0">
                <a:solidFill>
                  <a:srgbClr val="FF0000"/>
                </a:solidFill>
                <a:latin typeface="Calibri"/>
              </a:rPr>
              <a:t> </a:t>
            </a:r>
            <a:r>
              <a:rPr lang="de-DE" sz="2400" b="1" dirty="0" err="1">
                <a:solidFill>
                  <a:srgbClr val="FF0000"/>
                </a:solidFill>
                <a:latin typeface="Calibri"/>
              </a:rPr>
              <a:t>during</a:t>
            </a:r>
            <a:r>
              <a:rPr lang="de-DE" sz="2400" b="1" dirty="0">
                <a:solidFill>
                  <a:srgbClr val="FF0000"/>
                </a:solidFill>
                <a:latin typeface="Calibri"/>
              </a:rPr>
              <a:t> a </a:t>
            </a:r>
            <a:r>
              <a:rPr lang="de-DE" sz="2400" b="1" dirty="0" err="1">
                <a:solidFill>
                  <a:srgbClr val="FF0000"/>
                </a:solidFill>
                <a:latin typeface="Calibri"/>
              </a:rPr>
              <a:t>fill</a:t>
            </a:r>
            <a:endParaRPr lang="de-DE" sz="2400" b="1" dirty="0">
              <a:solidFill>
                <a:srgbClr val="FF0000"/>
              </a:solidFill>
              <a:latin typeface="Calibri"/>
            </a:endParaRPr>
          </a:p>
        </p:txBody>
      </p:sp>
    </p:spTree>
    <p:extLst>
      <p:ext uri="{BB962C8B-B14F-4D97-AF65-F5344CB8AC3E}">
        <p14:creationId xmlns:p14="http://schemas.microsoft.com/office/powerpoint/2010/main" val="11209688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51521" y="4732015"/>
            <a:ext cx="5688632" cy="210937"/>
          </a:xfrm>
        </p:spPr>
        <p:txBody>
          <a:bodyPr/>
          <a:lstStyle/>
          <a:p>
            <a:r>
              <a:rPr lang="en-US" dirty="0" smtClean="0">
                <a:solidFill>
                  <a:prstClr val="black">
                    <a:tint val="75000"/>
                  </a:prstClr>
                </a:solidFill>
                <a:latin typeface="Calibri"/>
              </a:rPr>
              <a:t>J.M. Jowett, M. </a:t>
            </a:r>
            <a:r>
              <a:rPr lang="en-US" dirty="0" err="1" smtClean="0">
                <a:solidFill>
                  <a:prstClr val="black">
                    <a:tint val="75000"/>
                  </a:prstClr>
                </a:solidFill>
                <a:latin typeface="Calibri"/>
              </a:rPr>
              <a:t>Schaumann</a:t>
            </a:r>
            <a:r>
              <a:rPr lang="en-US" dirty="0" smtClean="0">
                <a:solidFill>
                  <a:prstClr val="black">
                    <a:tint val="75000"/>
                  </a:prstClr>
                </a:solidFill>
                <a:latin typeface="Calibri"/>
              </a:rPr>
              <a:t>, FCC Week 2015, Washington DC, 24 March 2015</a:t>
            </a:r>
            <a:endParaRPr lang="en-GB" dirty="0">
              <a:solidFill>
                <a:prstClr val="black">
                  <a:tint val="75000"/>
                </a:prstClr>
              </a:solidFill>
              <a:latin typeface="Calibri"/>
            </a:endParaRPr>
          </a:p>
        </p:txBody>
      </p:sp>
      <p:sp>
        <p:nvSpPr>
          <p:cNvPr id="4" name="Slide Number Placeholder 4"/>
          <p:cNvSpPr>
            <a:spLocks noGrp="1"/>
          </p:cNvSpPr>
          <p:nvPr>
            <p:ph type="sldNum" sz="quarter" idx="12"/>
          </p:nvPr>
        </p:nvSpPr>
        <p:spPr>
          <a:xfrm>
            <a:off x="7008412" y="6669360"/>
            <a:ext cx="2133600" cy="216024"/>
          </a:xfrm>
        </p:spPr>
        <p:txBody>
          <a:bodyPr/>
          <a:lstStyle/>
          <a:p>
            <a:fld id="{323EE74B-AA29-428B-826F-5CD1FF8C5BA0}" type="slidenum">
              <a:rPr lang="en-GB" smtClean="0">
                <a:solidFill>
                  <a:prstClr val="black">
                    <a:tint val="75000"/>
                  </a:prstClr>
                </a:solidFill>
                <a:latin typeface="Calibri"/>
              </a:rPr>
              <a:pPr/>
              <a:t>32</a:t>
            </a:fld>
            <a:endParaRPr lang="en-GB">
              <a:solidFill>
                <a:prstClr val="black">
                  <a:tint val="75000"/>
                </a:prstClr>
              </a:solidFill>
              <a:latin typeface="Calibri"/>
            </a:endParaRPr>
          </a:p>
        </p:txBody>
      </p:sp>
      <p:pic>
        <p:nvPicPr>
          <p:cNvPr id="5" name="Picture 2" descr="\\cernhomeM.cern.ch\M\mschauma\PhD_Thesis\Bilder\fcc\LuminosityEvolutionO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30" y="915590"/>
            <a:ext cx="4032448" cy="284791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17619" y="17785"/>
            <a:ext cx="9143999"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Pb-Pb</a:t>
            </a:r>
            <a:r>
              <a:rPr lang="de-DE" sz="2400" b="1" dirty="0">
                <a:solidFill>
                  <a:srgbClr val="FF0000"/>
                </a:solidFill>
                <a:latin typeface="Calibri"/>
              </a:rPr>
              <a:t> </a:t>
            </a:r>
            <a:r>
              <a:rPr lang="de-DE" sz="2400" b="1" dirty="0" err="1">
                <a:solidFill>
                  <a:srgbClr val="FF0000"/>
                </a:solidFill>
                <a:latin typeface="Calibri"/>
              </a:rPr>
              <a:t>Luminosity</a:t>
            </a:r>
            <a:r>
              <a:rPr lang="de-DE" sz="2400" b="1" dirty="0">
                <a:solidFill>
                  <a:srgbClr val="FF0000"/>
                </a:solidFill>
                <a:latin typeface="Calibri"/>
              </a:rPr>
              <a:t> </a:t>
            </a:r>
            <a:r>
              <a:rPr lang="de-DE" sz="2400" b="1" dirty="0" err="1">
                <a:solidFill>
                  <a:srgbClr val="FF0000"/>
                </a:solidFill>
                <a:latin typeface="Calibri"/>
              </a:rPr>
              <a:t>evolution</a:t>
            </a:r>
            <a:r>
              <a:rPr lang="de-DE" sz="2400" b="1" dirty="0">
                <a:solidFill>
                  <a:srgbClr val="FF0000"/>
                </a:solidFill>
                <a:latin typeface="Calibri"/>
              </a:rPr>
              <a:t> </a:t>
            </a:r>
            <a:r>
              <a:rPr lang="de-DE" sz="2400" b="1" dirty="0" err="1">
                <a:solidFill>
                  <a:srgbClr val="FF0000"/>
                </a:solidFill>
                <a:latin typeface="Calibri"/>
              </a:rPr>
              <a:t>during</a:t>
            </a:r>
            <a:r>
              <a:rPr lang="de-DE" sz="2400" b="1" dirty="0">
                <a:solidFill>
                  <a:srgbClr val="FF0000"/>
                </a:solidFill>
                <a:latin typeface="Calibri"/>
              </a:rPr>
              <a:t> a </a:t>
            </a:r>
            <a:r>
              <a:rPr lang="de-DE" sz="2400" b="1" dirty="0" err="1">
                <a:solidFill>
                  <a:srgbClr val="FF0000"/>
                </a:solidFill>
                <a:latin typeface="Calibri"/>
              </a:rPr>
              <a:t>fill</a:t>
            </a:r>
            <a:endParaRPr lang="de-DE" sz="2400" b="1" dirty="0">
              <a:solidFill>
                <a:srgbClr val="FF0000"/>
              </a:solidFill>
              <a:latin typeface="Calibri"/>
            </a:endParaRPr>
          </a:p>
        </p:txBody>
      </p:sp>
      <p:sp>
        <p:nvSpPr>
          <p:cNvPr id="8" name="TextBox 7"/>
          <p:cNvSpPr txBox="1"/>
          <p:nvPr/>
        </p:nvSpPr>
        <p:spPr>
          <a:xfrm>
            <a:off x="1763699" y="4083919"/>
            <a:ext cx="4850457" cy="369332"/>
          </a:xfrm>
          <a:prstGeom prst="rect">
            <a:avLst/>
          </a:prstGeom>
          <a:noFill/>
        </p:spPr>
        <p:txBody>
          <a:bodyPr wrap="none" lIns="91406" tIns="45703" rIns="91406" bIns="45703" rtlCol="0">
            <a:spAutoFit/>
          </a:bodyPr>
          <a:lstStyle/>
          <a:p>
            <a:r>
              <a:rPr lang="en-GB" dirty="0" smtClean="0"/>
              <a:t>FCC-</a:t>
            </a:r>
            <a:r>
              <a:rPr lang="en-GB" dirty="0" err="1" smtClean="0"/>
              <a:t>hh</a:t>
            </a:r>
            <a:r>
              <a:rPr lang="en-GB" dirty="0" smtClean="0"/>
              <a:t> is also a very powerful Heavy Ion collider !</a:t>
            </a:r>
            <a:endParaRPr lang="en-GB" dirty="0"/>
          </a:p>
        </p:txBody>
      </p:sp>
    </p:spTree>
    <p:extLst>
      <p:ext uri="{BB962C8B-B14F-4D97-AF65-F5344CB8AC3E}">
        <p14:creationId xmlns:p14="http://schemas.microsoft.com/office/powerpoint/2010/main" val="9169016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69655" y="42320"/>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0" y="0"/>
            <a:ext cx="9144000" cy="756084"/>
          </a:xfrm>
          <a:prstGeom prst="rect">
            <a:avLst/>
          </a:prstGeom>
          <a:solidFill>
            <a:srgbClr val="0C377B"/>
          </a:solidFill>
        </p:spPr>
        <p:txBody>
          <a:bodyPr lIns="68553" tIns="0" rIns="68553"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kern="0" dirty="0" smtClean="0"/>
              <a:t>    Draft </a:t>
            </a:r>
            <a:r>
              <a:rPr lang="en-US" kern="0" dirty="0"/>
              <a:t>Schedule Considerations</a:t>
            </a:r>
          </a:p>
        </p:txBody>
      </p:sp>
      <p:pic>
        <p:nvPicPr>
          <p:cNvPr id="8" name="E9AE129B-AADE-4D42-A5CD-D33420D126B1" descr="7E832775-FA4B-45D5-A24A-50916B9E27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86" y="63688"/>
            <a:ext cx="1525351" cy="637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600781" y="1326514"/>
            <a:ext cx="8169846" cy="3133886"/>
            <a:chOff x="871215" y="1428000"/>
            <a:chExt cx="10893128" cy="4626754"/>
          </a:xfrm>
        </p:grpSpPr>
        <p:cxnSp>
          <p:nvCxnSpPr>
            <p:cNvPr id="295" name="Straight Connector 294"/>
            <p:cNvCxnSpPr/>
            <p:nvPr/>
          </p:nvCxnSpPr>
          <p:spPr>
            <a:xfrm>
              <a:off x="871215"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96" name="Straight Connector 295"/>
            <p:cNvCxnSpPr/>
            <p:nvPr/>
          </p:nvCxnSpPr>
          <p:spPr>
            <a:xfrm>
              <a:off x="1345864"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97" name="Straight Connector 296"/>
            <p:cNvCxnSpPr/>
            <p:nvPr/>
          </p:nvCxnSpPr>
          <p:spPr>
            <a:xfrm>
              <a:off x="1820512"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98" name="Straight Connector 297"/>
            <p:cNvCxnSpPr/>
            <p:nvPr/>
          </p:nvCxnSpPr>
          <p:spPr>
            <a:xfrm>
              <a:off x="2295161"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299" name="Straight Connector 298"/>
            <p:cNvCxnSpPr/>
            <p:nvPr/>
          </p:nvCxnSpPr>
          <p:spPr>
            <a:xfrm>
              <a:off x="2769810"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0" name="Straight Connector 299"/>
            <p:cNvCxnSpPr/>
            <p:nvPr/>
          </p:nvCxnSpPr>
          <p:spPr>
            <a:xfrm>
              <a:off x="3244458"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1" name="Straight Connector 300"/>
            <p:cNvCxnSpPr/>
            <p:nvPr/>
          </p:nvCxnSpPr>
          <p:spPr>
            <a:xfrm>
              <a:off x="3719107"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2" name="Straight Connector 301"/>
            <p:cNvCxnSpPr/>
            <p:nvPr/>
          </p:nvCxnSpPr>
          <p:spPr>
            <a:xfrm>
              <a:off x="4193756"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3" name="Straight Connector 302"/>
            <p:cNvCxnSpPr/>
            <p:nvPr/>
          </p:nvCxnSpPr>
          <p:spPr>
            <a:xfrm>
              <a:off x="4668405"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4" name="Straight Connector 303"/>
            <p:cNvCxnSpPr/>
            <p:nvPr/>
          </p:nvCxnSpPr>
          <p:spPr>
            <a:xfrm>
              <a:off x="5143053"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5" name="Straight Connector 304"/>
            <p:cNvCxnSpPr/>
            <p:nvPr/>
          </p:nvCxnSpPr>
          <p:spPr>
            <a:xfrm>
              <a:off x="5617702" y="1428000"/>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6" name="Straight Connector 305"/>
            <p:cNvCxnSpPr/>
            <p:nvPr/>
          </p:nvCxnSpPr>
          <p:spPr>
            <a:xfrm>
              <a:off x="6092351"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7" name="Straight Connector 306"/>
            <p:cNvCxnSpPr/>
            <p:nvPr/>
          </p:nvCxnSpPr>
          <p:spPr>
            <a:xfrm>
              <a:off x="6566999"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8" name="Straight Connector 307"/>
            <p:cNvCxnSpPr/>
            <p:nvPr/>
          </p:nvCxnSpPr>
          <p:spPr>
            <a:xfrm>
              <a:off x="7010125"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09" name="Straight Connector 308"/>
            <p:cNvCxnSpPr/>
            <p:nvPr/>
          </p:nvCxnSpPr>
          <p:spPr>
            <a:xfrm>
              <a:off x="7484774"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0" name="Straight Connector 309"/>
            <p:cNvCxnSpPr/>
            <p:nvPr/>
          </p:nvCxnSpPr>
          <p:spPr>
            <a:xfrm>
              <a:off x="7959423"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1" name="Straight Connector 310"/>
            <p:cNvCxnSpPr/>
            <p:nvPr/>
          </p:nvCxnSpPr>
          <p:spPr>
            <a:xfrm>
              <a:off x="8434072"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2" name="Straight Connector 311"/>
            <p:cNvCxnSpPr/>
            <p:nvPr/>
          </p:nvCxnSpPr>
          <p:spPr>
            <a:xfrm>
              <a:off x="8908720"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3" name="Straight Connector 312"/>
            <p:cNvCxnSpPr/>
            <p:nvPr/>
          </p:nvCxnSpPr>
          <p:spPr>
            <a:xfrm>
              <a:off x="9383369"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4" name="Straight Connector 313"/>
            <p:cNvCxnSpPr/>
            <p:nvPr/>
          </p:nvCxnSpPr>
          <p:spPr>
            <a:xfrm>
              <a:off x="9858018"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15" name="Straight Connector 314"/>
            <p:cNvCxnSpPr/>
            <p:nvPr/>
          </p:nvCxnSpPr>
          <p:spPr>
            <a:xfrm>
              <a:off x="10332666" y="1445276"/>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60" name="Straight Connector 359"/>
            <p:cNvCxnSpPr/>
            <p:nvPr/>
          </p:nvCxnSpPr>
          <p:spPr>
            <a:xfrm>
              <a:off x="10815046" y="1446754"/>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61" name="Straight Connector 360"/>
            <p:cNvCxnSpPr/>
            <p:nvPr/>
          </p:nvCxnSpPr>
          <p:spPr>
            <a:xfrm>
              <a:off x="11289694" y="1446754"/>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62" name="Straight Connector 361"/>
            <p:cNvCxnSpPr/>
            <p:nvPr/>
          </p:nvCxnSpPr>
          <p:spPr>
            <a:xfrm>
              <a:off x="11764343" y="1446754"/>
              <a:ext cx="0" cy="460800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grpSp>
      <p:sp>
        <p:nvSpPr>
          <p:cNvPr id="294" name="Rectangle 293"/>
          <p:cNvSpPr/>
          <p:nvPr/>
        </p:nvSpPr>
        <p:spPr>
          <a:xfrm>
            <a:off x="412576" y="938728"/>
            <a:ext cx="8389255" cy="282872"/>
          </a:xfrm>
          <a:prstGeom prst="rect">
            <a:avLst/>
          </a:prstGeom>
          <a:gradFill rotWithShape="1">
            <a:gsLst>
              <a:gs pos="0">
                <a:srgbClr val="0C377B">
                  <a:tint val="73000"/>
                  <a:satMod val="150000"/>
                </a:srgbClr>
              </a:gs>
              <a:gs pos="25000">
                <a:srgbClr val="0C377B">
                  <a:tint val="96000"/>
                  <a:shade val="80000"/>
                  <a:satMod val="105000"/>
                </a:srgbClr>
              </a:gs>
              <a:gs pos="38000">
                <a:srgbClr val="0C377B">
                  <a:tint val="96000"/>
                  <a:shade val="59000"/>
                  <a:satMod val="120000"/>
                </a:srgbClr>
              </a:gs>
              <a:gs pos="55000">
                <a:srgbClr val="0C377B">
                  <a:shade val="57000"/>
                  <a:satMod val="120000"/>
                </a:srgbClr>
              </a:gs>
              <a:gs pos="80000">
                <a:srgbClr val="0C377B">
                  <a:shade val="56000"/>
                  <a:satMod val="145000"/>
                </a:srgbClr>
              </a:gs>
              <a:gs pos="88000">
                <a:srgbClr val="0C377B">
                  <a:shade val="63000"/>
                  <a:satMod val="160000"/>
                </a:srgbClr>
              </a:gs>
              <a:gs pos="100000">
                <a:srgbClr val="0C377B">
                  <a:tint val="99555"/>
                  <a:satMod val="155000"/>
                </a:srgbClr>
              </a:gs>
            </a:gsLst>
            <a:lin ang="5400000" scaled="1"/>
          </a:gradFill>
          <a:ln w="9525" cap="flat" cmpd="sng" algn="ctr">
            <a:solidFill>
              <a:srgbClr val="0C377B">
                <a:shade val="60000"/>
                <a:satMod val="300000"/>
              </a:srgbClr>
            </a:solidFill>
            <a:prstDash val="solid"/>
          </a:ln>
          <a:effectLst>
            <a:glow rad="70000">
              <a:srgbClr val="0C377B">
                <a:tint val="30000"/>
                <a:shade val="95000"/>
                <a:satMod val="300000"/>
                <a:alpha val="50000"/>
              </a:srgbClr>
            </a:glow>
          </a:effectLst>
        </p:spPr>
        <p:txBody>
          <a:bodyPr lIns="68553" tIns="34289" rIns="68553" bIns="34289" rtlCol="0" anchor="ctr"/>
          <a:lstStyle/>
          <a:p>
            <a:pPr algn="ctr" defTabSz="685494">
              <a:defRPr/>
            </a:pPr>
            <a:endParaRPr lang="en-US" sz="1000" b="1" kern="0">
              <a:solidFill>
                <a:srgbClr val="FFFFFF"/>
              </a:solidFill>
              <a:latin typeface="Arial"/>
            </a:endParaRPr>
          </a:p>
        </p:txBody>
      </p:sp>
      <p:sp>
        <p:nvSpPr>
          <p:cNvPr id="316" name="TextBox 315"/>
          <p:cNvSpPr txBox="1"/>
          <p:nvPr/>
        </p:nvSpPr>
        <p:spPr>
          <a:xfrm>
            <a:off x="435756" y="948754"/>
            <a:ext cx="281140" cy="223136"/>
          </a:xfrm>
          <a:prstGeom prst="rect">
            <a:avLst/>
          </a:prstGeom>
          <a:noFill/>
        </p:spPr>
        <p:txBody>
          <a:bodyPr wrap="none" lIns="68553" tIns="34289" rIns="68553" bIns="34289" rtlCol="0">
            <a:spAutoFit/>
          </a:bodyPr>
          <a:lstStyle/>
          <a:p>
            <a:pPr defTabSz="685494">
              <a:defRPr/>
            </a:pPr>
            <a:r>
              <a:rPr lang="en-US" sz="1000" b="1" kern="0">
                <a:solidFill>
                  <a:srgbClr val="FFFFFF"/>
                </a:solidFill>
              </a:rPr>
              <a:t>20</a:t>
            </a:r>
          </a:p>
        </p:txBody>
      </p:sp>
      <p:sp>
        <p:nvSpPr>
          <p:cNvPr id="317" name="TextBox 316"/>
          <p:cNvSpPr txBox="1"/>
          <p:nvPr/>
        </p:nvSpPr>
        <p:spPr>
          <a:xfrm>
            <a:off x="1137069"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22</a:t>
            </a:r>
          </a:p>
        </p:txBody>
      </p:sp>
      <p:sp>
        <p:nvSpPr>
          <p:cNvPr id="318" name="TextBox 317"/>
          <p:cNvSpPr txBox="1"/>
          <p:nvPr/>
        </p:nvSpPr>
        <p:spPr>
          <a:xfrm>
            <a:off x="1848567"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24</a:t>
            </a:r>
          </a:p>
        </p:txBody>
      </p:sp>
      <p:sp>
        <p:nvSpPr>
          <p:cNvPr id="319" name="TextBox 318"/>
          <p:cNvSpPr txBox="1"/>
          <p:nvPr/>
        </p:nvSpPr>
        <p:spPr>
          <a:xfrm>
            <a:off x="2557791"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26</a:t>
            </a:r>
          </a:p>
        </p:txBody>
      </p:sp>
      <p:sp>
        <p:nvSpPr>
          <p:cNvPr id="320" name="TextBox 319"/>
          <p:cNvSpPr txBox="1"/>
          <p:nvPr/>
        </p:nvSpPr>
        <p:spPr>
          <a:xfrm>
            <a:off x="3267012"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28</a:t>
            </a:r>
          </a:p>
        </p:txBody>
      </p:sp>
      <p:sp>
        <p:nvSpPr>
          <p:cNvPr id="321" name="TextBox 320"/>
          <p:cNvSpPr txBox="1"/>
          <p:nvPr/>
        </p:nvSpPr>
        <p:spPr>
          <a:xfrm>
            <a:off x="3986124"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30</a:t>
            </a:r>
          </a:p>
        </p:txBody>
      </p:sp>
      <p:sp>
        <p:nvSpPr>
          <p:cNvPr id="322" name="TextBox 321"/>
          <p:cNvSpPr txBox="1"/>
          <p:nvPr/>
        </p:nvSpPr>
        <p:spPr>
          <a:xfrm>
            <a:off x="4706694"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32</a:t>
            </a:r>
          </a:p>
        </p:txBody>
      </p:sp>
      <p:sp>
        <p:nvSpPr>
          <p:cNvPr id="323" name="TextBox 322"/>
          <p:cNvSpPr txBox="1"/>
          <p:nvPr/>
        </p:nvSpPr>
        <p:spPr>
          <a:xfrm>
            <a:off x="5420619"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34</a:t>
            </a:r>
          </a:p>
        </p:txBody>
      </p:sp>
      <p:sp>
        <p:nvSpPr>
          <p:cNvPr id="325" name="TextBox 324"/>
          <p:cNvSpPr txBox="1"/>
          <p:nvPr/>
        </p:nvSpPr>
        <p:spPr>
          <a:xfrm>
            <a:off x="6835251" y="948754"/>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38</a:t>
            </a:r>
          </a:p>
        </p:txBody>
      </p:sp>
      <p:sp>
        <p:nvSpPr>
          <p:cNvPr id="326" name="TextBox 325"/>
          <p:cNvSpPr txBox="1"/>
          <p:nvPr/>
        </p:nvSpPr>
        <p:spPr>
          <a:xfrm>
            <a:off x="7555572" y="948754"/>
            <a:ext cx="281140" cy="223136"/>
          </a:xfrm>
          <a:prstGeom prst="rect">
            <a:avLst/>
          </a:prstGeom>
          <a:noFill/>
        </p:spPr>
        <p:txBody>
          <a:bodyPr wrap="none" lIns="68553" tIns="34289" rIns="68553" bIns="34289" rtlCol="0">
            <a:spAutoFit/>
          </a:bodyPr>
          <a:lstStyle/>
          <a:p>
            <a:pPr defTabSz="685494">
              <a:defRPr/>
            </a:pPr>
            <a:r>
              <a:rPr lang="en-US" sz="1000" b="1" kern="0">
                <a:solidFill>
                  <a:srgbClr val="FFFFFF"/>
                </a:solidFill>
              </a:rPr>
              <a:t>40</a:t>
            </a:r>
          </a:p>
        </p:txBody>
      </p:sp>
      <p:sp>
        <p:nvSpPr>
          <p:cNvPr id="327" name="Rectangle 326"/>
          <p:cNvSpPr/>
          <p:nvPr/>
        </p:nvSpPr>
        <p:spPr>
          <a:xfrm>
            <a:off x="3450797" y="2635280"/>
            <a:ext cx="2466153" cy="180243"/>
          </a:xfrm>
          <a:prstGeom prst="rect">
            <a:avLst/>
          </a:prstGeom>
          <a:gradFill rotWithShape="1">
            <a:gsLst>
              <a:gs pos="0">
                <a:srgbClr val="4F9A06">
                  <a:tint val="73000"/>
                  <a:satMod val="150000"/>
                </a:srgbClr>
              </a:gs>
              <a:gs pos="25000">
                <a:srgbClr val="4F9A06">
                  <a:tint val="96000"/>
                  <a:shade val="80000"/>
                  <a:satMod val="105000"/>
                </a:srgbClr>
              </a:gs>
              <a:gs pos="38000">
                <a:srgbClr val="4F9A06">
                  <a:tint val="96000"/>
                  <a:shade val="59000"/>
                  <a:satMod val="120000"/>
                </a:srgbClr>
              </a:gs>
              <a:gs pos="55000">
                <a:srgbClr val="4F9A06">
                  <a:shade val="57000"/>
                  <a:satMod val="120000"/>
                </a:srgbClr>
              </a:gs>
              <a:gs pos="80000">
                <a:srgbClr val="4F9A06">
                  <a:shade val="56000"/>
                  <a:satMod val="145000"/>
                </a:srgbClr>
              </a:gs>
              <a:gs pos="88000">
                <a:srgbClr val="4F9A06">
                  <a:shade val="63000"/>
                  <a:satMod val="160000"/>
                </a:srgbClr>
              </a:gs>
              <a:gs pos="100000">
                <a:srgbClr val="4F9A06">
                  <a:tint val="99555"/>
                  <a:satMod val="155000"/>
                </a:srgbClr>
              </a:gs>
            </a:gsLst>
            <a:lin ang="5400000" scaled="1"/>
          </a:gradFill>
          <a:ln w="9525" cap="flat" cmpd="sng" algn="ctr">
            <a:solidFill>
              <a:srgbClr val="4F9A06">
                <a:shade val="60000"/>
                <a:satMod val="300000"/>
              </a:srgbClr>
            </a:solidFill>
            <a:prstDash val="solid"/>
          </a:ln>
          <a:effectLst>
            <a:glow rad="70000">
              <a:srgbClr val="4F9A06">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latin typeface="Arial"/>
              </a:rPr>
              <a:t>Civil Engineering FCC-</a:t>
            </a:r>
            <a:r>
              <a:rPr lang="en-US" sz="1000" b="1" kern="0" dirty="0" err="1">
                <a:solidFill>
                  <a:srgbClr val="FFFFFF"/>
                </a:solidFill>
                <a:latin typeface="Arial"/>
              </a:rPr>
              <a:t>hh</a:t>
            </a:r>
            <a:r>
              <a:rPr lang="en-US" sz="1000" b="1" kern="0" dirty="0">
                <a:solidFill>
                  <a:srgbClr val="FFFFFF"/>
                </a:solidFill>
                <a:latin typeface="Arial"/>
              </a:rPr>
              <a:t> ring</a:t>
            </a:r>
          </a:p>
        </p:txBody>
      </p:sp>
      <p:sp>
        <p:nvSpPr>
          <p:cNvPr id="329" name="Rectangle 328"/>
          <p:cNvSpPr/>
          <p:nvPr/>
        </p:nvSpPr>
        <p:spPr>
          <a:xfrm>
            <a:off x="378406" y="1651769"/>
            <a:ext cx="1641629" cy="170579"/>
          </a:xfrm>
          <a:prstGeom prst="rect">
            <a:avLst/>
          </a:prstGeom>
          <a:gradFill rotWithShape="1">
            <a:gsLst>
              <a:gs pos="0">
                <a:srgbClr val="A40000">
                  <a:tint val="73000"/>
                  <a:satMod val="150000"/>
                </a:srgbClr>
              </a:gs>
              <a:gs pos="25000">
                <a:srgbClr val="A40000">
                  <a:tint val="96000"/>
                  <a:shade val="80000"/>
                  <a:satMod val="105000"/>
                </a:srgbClr>
              </a:gs>
              <a:gs pos="38000">
                <a:srgbClr val="A40000">
                  <a:tint val="96000"/>
                  <a:shade val="59000"/>
                  <a:satMod val="120000"/>
                </a:srgbClr>
              </a:gs>
              <a:gs pos="55000">
                <a:srgbClr val="A40000">
                  <a:shade val="57000"/>
                  <a:satMod val="120000"/>
                </a:srgbClr>
              </a:gs>
              <a:gs pos="80000">
                <a:srgbClr val="A40000">
                  <a:shade val="56000"/>
                  <a:satMod val="145000"/>
                </a:srgbClr>
              </a:gs>
              <a:gs pos="88000">
                <a:srgbClr val="A40000">
                  <a:shade val="63000"/>
                  <a:satMod val="160000"/>
                </a:srgbClr>
              </a:gs>
              <a:gs pos="100000">
                <a:srgbClr val="A40000">
                  <a:tint val="99555"/>
                  <a:satMod val="155000"/>
                </a:srgbClr>
              </a:gs>
            </a:gsLst>
            <a:lin ang="5400000" scaled="1"/>
          </a:gradFill>
          <a:ln w="9525" cap="flat" cmpd="sng" algn="ctr">
            <a:solidFill>
              <a:srgbClr val="A40000">
                <a:shade val="60000"/>
                <a:satMod val="300000"/>
              </a:srgbClr>
            </a:solidFill>
            <a:prstDash val="solid"/>
          </a:ln>
          <a:effectLst>
            <a:glow rad="70000">
              <a:srgbClr val="A40000">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ea typeface="Arial Narrow" charset="0"/>
                <a:cs typeface="Arial Narrow" charset="0"/>
              </a:rPr>
              <a:t>Dipole short models</a:t>
            </a:r>
          </a:p>
        </p:txBody>
      </p:sp>
      <p:sp>
        <p:nvSpPr>
          <p:cNvPr id="330" name="Rectangle 329"/>
          <p:cNvSpPr/>
          <p:nvPr/>
        </p:nvSpPr>
        <p:spPr>
          <a:xfrm>
            <a:off x="2933831" y="2025536"/>
            <a:ext cx="1927471" cy="170579"/>
          </a:xfrm>
          <a:prstGeom prst="rect">
            <a:avLst/>
          </a:prstGeom>
          <a:gradFill rotWithShape="1">
            <a:gsLst>
              <a:gs pos="0">
                <a:srgbClr val="A40000">
                  <a:tint val="73000"/>
                  <a:satMod val="150000"/>
                </a:srgbClr>
              </a:gs>
              <a:gs pos="25000">
                <a:srgbClr val="A40000">
                  <a:tint val="96000"/>
                  <a:shade val="80000"/>
                  <a:satMod val="105000"/>
                </a:srgbClr>
              </a:gs>
              <a:gs pos="38000">
                <a:srgbClr val="A40000">
                  <a:tint val="96000"/>
                  <a:shade val="59000"/>
                  <a:satMod val="120000"/>
                </a:srgbClr>
              </a:gs>
              <a:gs pos="55000">
                <a:srgbClr val="A40000">
                  <a:shade val="57000"/>
                  <a:satMod val="120000"/>
                </a:srgbClr>
              </a:gs>
              <a:gs pos="80000">
                <a:srgbClr val="A40000">
                  <a:shade val="56000"/>
                  <a:satMod val="145000"/>
                </a:srgbClr>
              </a:gs>
              <a:gs pos="88000">
                <a:srgbClr val="A40000">
                  <a:shade val="63000"/>
                  <a:satMod val="160000"/>
                </a:srgbClr>
              </a:gs>
              <a:gs pos="100000">
                <a:srgbClr val="A40000">
                  <a:tint val="99555"/>
                  <a:satMod val="155000"/>
                </a:srgbClr>
              </a:gs>
            </a:gsLst>
            <a:lin ang="5400000" scaled="1"/>
          </a:gradFill>
          <a:ln w="9525" cap="flat" cmpd="sng" algn="ctr">
            <a:solidFill>
              <a:srgbClr val="A40000">
                <a:shade val="60000"/>
                <a:satMod val="300000"/>
              </a:srgbClr>
            </a:solidFill>
            <a:prstDash val="solid"/>
          </a:ln>
          <a:effectLst>
            <a:glow rad="70000">
              <a:srgbClr val="A40000">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ea typeface="Arial Narrow" charset="0"/>
                <a:cs typeface="Arial Narrow" charset="0"/>
              </a:rPr>
              <a:t>16 T dipole </a:t>
            </a:r>
            <a:r>
              <a:rPr lang="en-US" sz="1000" b="1" kern="0" dirty="0" err="1">
                <a:solidFill>
                  <a:srgbClr val="FFFFFF"/>
                </a:solidFill>
                <a:ea typeface="Arial Narrow" charset="0"/>
                <a:cs typeface="Arial Narrow" charset="0"/>
              </a:rPr>
              <a:t>indust</a:t>
            </a:r>
            <a:r>
              <a:rPr lang="en-US" sz="1000" b="1" kern="0" dirty="0">
                <a:solidFill>
                  <a:srgbClr val="FFFFFF"/>
                </a:solidFill>
                <a:ea typeface="Arial Narrow" charset="0"/>
                <a:cs typeface="Arial Narrow" charset="0"/>
              </a:rPr>
              <a:t>. prototypes</a:t>
            </a:r>
          </a:p>
        </p:txBody>
      </p:sp>
      <p:sp>
        <p:nvSpPr>
          <p:cNvPr id="331" name="Rectangle 330"/>
          <p:cNvSpPr/>
          <p:nvPr/>
        </p:nvSpPr>
        <p:spPr>
          <a:xfrm>
            <a:off x="4872269" y="2207383"/>
            <a:ext cx="1393836" cy="174026"/>
          </a:xfrm>
          <a:prstGeom prst="rect">
            <a:avLst/>
          </a:prstGeom>
          <a:gradFill rotWithShape="1">
            <a:gsLst>
              <a:gs pos="0">
                <a:srgbClr val="A40000">
                  <a:tint val="73000"/>
                  <a:satMod val="150000"/>
                </a:srgbClr>
              </a:gs>
              <a:gs pos="25000">
                <a:srgbClr val="A40000">
                  <a:tint val="96000"/>
                  <a:shade val="80000"/>
                  <a:satMod val="105000"/>
                </a:srgbClr>
              </a:gs>
              <a:gs pos="38000">
                <a:srgbClr val="A40000">
                  <a:tint val="96000"/>
                  <a:shade val="59000"/>
                  <a:satMod val="120000"/>
                </a:srgbClr>
              </a:gs>
              <a:gs pos="55000">
                <a:srgbClr val="A40000">
                  <a:shade val="57000"/>
                  <a:satMod val="120000"/>
                </a:srgbClr>
              </a:gs>
              <a:gs pos="80000">
                <a:srgbClr val="A40000">
                  <a:shade val="56000"/>
                  <a:satMod val="145000"/>
                </a:srgbClr>
              </a:gs>
              <a:gs pos="88000">
                <a:srgbClr val="A40000">
                  <a:shade val="63000"/>
                  <a:satMod val="160000"/>
                </a:srgbClr>
              </a:gs>
              <a:gs pos="100000">
                <a:srgbClr val="A40000">
                  <a:tint val="99555"/>
                  <a:satMod val="155000"/>
                </a:srgbClr>
              </a:gs>
            </a:gsLst>
            <a:lin ang="5400000" scaled="1"/>
          </a:gradFill>
          <a:ln w="9525" cap="flat" cmpd="sng" algn="ctr">
            <a:solidFill>
              <a:srgbClr val="A40000">
                <a:shade val="60000"/>
                <a:satMod val="300000"/>
              </a:srgbClr>
            </a:solidFill>
            <a:prstDash val="solid"/>
          </a:ln>
          <a:effectLst>
            <a:glow rad="70000">
              <a:srgbClr val="A40000">
                <a:tint val="30000"/>
                <a:shade val="95000"/>
                <a:satMod val="300000"/>
                <a:alpha val="50000"/>
              </a:srgbClr>
            </a:glow>
          </a:effectLst>
        </p:spPr>
        <p:txBody>
          <a:bodyPr lIns="26999" tIns="34289" rIns="26999" bIns="34289" rtlCol="0" anchor="ctr"/>
          <a:lstStyle/>
          <a:p>
            <a:pPr algn="ctr" defTabSz="685494">
              <a:defRPr/>
            </a:pPr>
            <a:r>
              <a:rPr lang="en-US" sz="1000" b="1" kern="0" dirty="0">
                <a:solidFill>
                  <a:srgbClr val="FFFFFF"/>
                </a:solidFill>
                <a:ea typeface="Arial Narrow" charset="0"/>
                <a:cs typeface="Arial Narrow" charset="0"/>
              </a:rPr>
              <a:t>16 T dipoles </a:t>
            </a:r>
            <a:r>
              <a:rPr lang="en-US" sz="1000" b="1" kern="0" dirty="0" err="1">
                <a:solidFill>
                  <a:srgbClr val="FFFFFF"/>
                </a:solidFill>
                <a:ea typeface="Arial Narrow" charset="0"/>
                <a:cs typeface="Arial Narrow" charset="0"/>
              </a:rPr>
              <a:t>preseries</a:t>
            </a:r>
            <a:endParaRPr lang="en-US" sz="1000" b="1" kern="0" dirty="0">
              <a:solidFill>
                <a:srgbClr val="FFFFFF"/>
              </a:solidFill>
              <a:ea typeface="Arial Narrow" charset="0"/>
              <a:cs typeface="Arial Narrow" charset="0"/>
            </a:endParaRPr>
          </a:p>
        </p:txBody>
      </p:sp>
      <p:sp>
        <p:nvSpPr>
          <p:cNvPr id="332" name="Rectangle 331"/>
          <p:cNvSpPr/>
          <p:nvPr/>
        </p:nvSpPr>
        <p:spPr>
          <a:xfrm>
            <a:off x="6278164" y="2395138"/>
            <a:ext cx="1764722" cy="172795"/>
          </a:xfrm>
          <a:prstGeom prst="rect">
            <a:avLst/>
          </a:prstGeom>
          <a:gradFill rotWithShape="1">
            <a:gsLst>
              <a:gs pos="0">
                <a:srgbClr val="A40000">
                  <a:tint val="73000"/>
                  <a:satMod val="150000"/>
                </a:srgbClr>
              </a:gs>
              <a:gs pos="25000">
                <a:srgbClr val="A40000">
                  <a:tint val="96000"/>
                  <a:shade val="80000"/>
                  <a:satMod val="105000"/>
                </a:srgbClr>
              </a:gs>
              <a:gs pos="38000">
                <a:srgbClr val="A40000">
                  <a:tint val="96000"/>
                  <a:shade val="59000"/>
                  <a:satMod val="120000"/>
                </a:srgbClr>
              </a:gs>
              <a:gs pos="55000">
                <a:srgbClr val="A40000">
                  <a:shade val="57000"/>
                  <a:satMod val="120000"/>
                </a:srgbClr>
              </a:gs>
              <a:gs pos="80000">
                <a:srgbClr val="A40000">
                  <a:shade val="56000"/>
                  <a:satMod val="145000"/>
                </a:srgbClr>
              </a:gs>
              <a:gs pos="88000">
                <a:srgbClr val="A40000">
                  <a:shade val="63000"/>
                  <a:satMod val="160000"/>
                </a:srgbClr>
              </a:gs>
              <a:gs pos="100000">
                <a:srgbClr val="A40000">
                  <a:tint val="99555"/>
                  <a:satMod val="155000"/>
                </a:srgbClr>
              </a:gs>
            </a:gsLst>
            <a:lin ang="5400000" scaled="1"/>
          </a:gradFill>
          <a:ln w="9525" cap="flat" cmpd="sng" algn="ctr">
            <a:solidFill>
              <a:srgbClr val="A40000">
                <a:shade val="60000"/>
                <a:satMod val="300000"/>
              </a:srgbClr>
            </a:solidFill>
            <a:prstDash val="solid"/>
          </a:ln>
          <a:effectLst>
            <a:glow rad="70000">
              <a:srgbClr val="A40000">
                <a:tint val="30000"/>
                <a:shade val="95000"/>
                <a:satMod val="300000"/>
                <a:alpha val="50000"/>
              </a:srgbClr>
            </a:glow>
          </a:effectLst>
        </p:spPr>
        <p:txBody>
          <a:bodyPr lIns="26999" tIns="34289" rIns="26999" bIns="34289" rtlCol="0" anchor="ctr"/>
          <a:lstStyle/>
          <a:p>
            <a:pPr algn="ctr" defTabSz="685494">
              <a:defRPr/>
            </a:pPr>
            <a:r>
              <a:rPr lang="en-US" sz="1000" b="1" kern="0" dirty="0">
                <a:solidFill>
                  <a:srgbClr val="FFFFFF"/>
                </a:solidFill>
                <a:ea typeface="Arial Narrow" charset="0"/>
                <a:cs typeface="Arial Narrow" charset="0"/>
              </a:rPr>
              <a:t>16 T series production</a:t>
            </a:r>
          </a:p>
        </p:txBody>
      </p:sp>
      <p:sp>
        <p:nvSpPr>
          <p:cNvPr id="333" name="TextBox 332"/>
          <p:cNvSpPr txBox="1"/>
          <p:nvPr/>
        </p:nvSpPr>
        <p:spPr>
          <a:xfrm rot="16200000">
            <a:off x="-82216" y="2082486"/>
            <a:ext cx="886765" cy="223138"/>
          </a:xfrm>
          <a:prstGeom prst="rect">
            <a:avLst/>
          </a:prstGeom>
          <a:noFill/>
        </p:spPr>
        <p:txBody>
          <a:bodyPr wrap="square" lIns="68553" tIns="34289" rIns="68553" bIns="34289" rtlCol="0">
            <a:spAutoFit/>
          </a:bodyPr>
          <a:lstStyle/>
          <a:p>
            <a:r>
              <a:rPr lang="en-US" sz="1000" b="1" dirty="0">
                <a:solidFill>
                  <a:srgbClr val="C00000"/>
                </a:solidFill>
                <a:latin typeface="Arial Narrow" charset="0"/>
                <a:ea typeface="Arial Narrow" charset="0"/>
                <a:cs typeface="Arial Narrow" charset="0"/>
              </a:rPr>
              <a:t>SC Magnets</a:t>
            </a:r>
          </a:p>
        </p:txBody>
      </p:sp>
      <p:sp>
        <p:nvSpPr>
          <p:cNvPr id="337" name="Rectangle 336"/>
          <p:cNvSpPr/>
          <p:nvPr/>
        </p:nvSpPr>
        <p:spPr>
          <a:xfrm>
            <a:off x="3478570" y="3305861"/>
            <a:ext cx="2488604" cy="201831"/>
          </a:xfrm>
          <a:prstGeom prst="rect">
            <a:avLst/>
          </a:prstGeom>
          <a:gradFill rotWithShape="1">
            <a:gsLst>
              <a:gs pos="0">
                <a:srgbClr val="0C377B">
                  <a:tint val="73000"/>
                  <a:satMod val="150000"/>
                </a:srgbClr>
              </a:gs>
              <a:gs pos="25000">
                <a:srgbClr val="0C377B">
                  <a:tint val="96000"/>
                  <a:shade val="80000"/>
                  <a:satMod val="105000"/>
                </a:srgbClr>
              </a:gs>
              <a:gs pos="38000">
                <a:srgbClr val="0C377B">
                  <a:tint val="96000"/>
                  <a:shade val="59000"/>
                  <a:satMod val="120000"/>
                </a:srgbClr>
              </a:gs>
              <a:gs pos="55000">
                <a:srgbClr val="0C377B">
                  <a:shade val="57000"/>
                  <a:satMod val="120000"/>
                </a:srgbClr>
              </a:gs>
              <a:gs pos="80000">
                <a:srgbClr val="0C377B">
                  <a:shade val="56000"/>
                  <a:satMod val="145000"/>
                </a:srgbClr>
              </a:gs>
              <a:gs pos="88000">
                <a:srgbClr val="0C377B">
                  <a:shade val="63000"/>
                  <a:satMod val="160000"/>
                </a:srgbClr>
              </a:gs>
              <a:gs pos="100000">
                <a:srgbClr val="0C377B">
                  <a:tint val="99555"/>
                  <a:satMod val="155000"/>
                </a:srgbClr>
              </a:gs>
            </a:gsLst>
            <a:lin ang="5400000" scaled="1"/>
          </a:gradFill>
          <a:ln>
            <a:noFill/>
          </a:ln>
          <a:effectLst>
            <a:glow rad="76200">
              <a:srgbClr val="0C377B">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0C377B">
                <a:shade val="30000"/>
                <a:satMod val="200000"/>
              </a:srgbClr>
            </a:contourClr>
          </a:sp3d>
        </p:spPr>
        <p:txBody>
          <a:bodyPr lIns="68553" tIns="34289" rIns="68553" bIns="34289" rtlCol="0" anchor="ctr"/>
          <a:lstStyle/>
          <a:p>
            <a:pPr algn="ctr" defTabSz="685494">
              <a:defRPr/>
            </a:pPr>
            <a:r>
              <a:rPr lang="en-US" sz="1000" b="1" kern="0" dirty="0">
                <a:solidFill>
                  <a:srgbClr val="FFFFFF"/>
                </a:solidFill>
                <a:latin typeface="Arial"/>
              </a:rPr>
              <a:t>CE FCC-</a:t>
            </a:r>
            <a:r>
              <a:rPr lang="en-US" sz="1000" b="1" kern="0" dirty="0" err="1">
                <a:solidFill>
                  <a:srgbClr val="FFFFFF"/>
                </a:solidFill>
                <a:latin typeface="Arial"/>
              </a:rPr>
              <a:t>ee</a:t>
            </a:r>
            <a:r>
              <a:rPr lang="en-US" sz="1000" b="1" kern="0" dirty="0">
                <a:solidFill>
                  <a:srgbClr val="FFFFFF"/>
                </a:solidFill>
                <a:latin typeface="Arial"/>
              </a:rPr>
              <a:t> ring + injector</a:t>
            </a:r>
          </a:p>
        </p:txBody>
      </p:sp>
      <p:cxnSp>
        <p:nvCxnSpPr>
          <p:cNvPr id="338" name="Straight Connector 337"/>
          <p:cNvCxnSpPr/>
          <p:nvPr/>
        </p:nvCxnSpPr>
        <p:spPr>
          <a:xfrm flipH="1">
            <a:off x="381585" y="2590598"/>
            <a:ext cx="8423088"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39" name="Straight Connector 338"/>
          <p:cNvCxnSpPr/>
          <p:nvPr/>
        </p:nvCxnSpPr>
        <p:spPr>
          <a:xfrm flipH="1">
            <a:off x="381585" y="3284074"/>
            <a:ext cx="8423088"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40" name="Straight Connector 339"/>
          <p:cNvCxnSpPr/>
          <p:nvPr/>
        </p:nvCxnSpPr>
        <p:spPr>
          <a:xfrm flipH="1">
            <a:off x="381585" y="3961967"/>
            <a:ext cx="8423088"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41" name="Straight Connector 340"/>
          <p:cNvCxnSpPr/>
          <p:nvPr/>
        </p:nvCxnSpPr>
        <p:spPr>
          <a:xfrm flipH="1">
            <a:off x="381585" y="4461960"/>
            <a:ext cx="8423088"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cxnSp>
        <p:nvCxnSpPr>
          <p:cNvPr id="342" name="Straight Connector 341"/>
          <p:cNvCxnSpPr/>
          <p:nvPr/>
        </p:nvCxnSpPr>
        <p:spPr>
          <a:xfrm flipH="1">
            <a:off x="378374" y="1630699"/>
            <a:ext cx="8423088" cy="0"/>
          </a:xfrm>
          <a:prstGeom prst="line">
            <a:avLst/>
          </a:prstGeom>
          <a:noFill/>
          <a:ln w="19050" cap="flat" cmpd="sng" algn="ctr">
            <a:solidFill>
              <a:srgbClr val="0C377B"/>
            </a:solidFill>
            <a:prstDash val="solid"/>
          </a:ln>
          <a:effectLst>
            <a:glow rad="63500">
              <a:srgbClr val="0C377B">
                <a:tint val="30000"/>
                <a:shade val="95000"/>
                <a:satMod val="300000"/>
                <a:alpha val="50000"/>
              </a:srgbClr>
            </a:glow>
          </a:effectLst>
        </p:spPr>
      </p:cxnSp>
      <p:sp>
        <p:nvSpPr>
          <p:cNvPr id="343" name="TextBox 342"/>
          <p:cNvSpPr txBox="1"/>
          <p:nvPr/>
        </p:nvSpPr>
        <p:spPr>
          <a:xfrm rot="16200000">
            <a:off x="99559" y="2845105"/>
            <a:ext cx="523218" cy="223136"/>
          </a:xfrm>
          <a:prstGeom prst="rect">
            <a:avLst/>
          </a:prstGeom>
          <a:noFill/>
        </p:spPr>
        <p:txBody>
          <a:bodyPr wrap="none" lIns="68553" tIns="34289" rIns="68553" bIns="34289" rtlCol="0">
            <a:spAutoFit/>
          </a:bodyPr>
          <a:lstStyle/>
          <a:p>
            <a:r>
              <a:rPr lang="en-US" sz="1000" b="1" dirty="0">
                <a:solidFill>
                  <a:srgbClr val="4F9A06"/>
                </a:solidFill>
                <a:latin typeface="Arial Narrow" charset="0"/>
                <a:ea typeface="Arial Narrow" charset="0"/>
                <a:cs typeface="Arial Narrow" charset="0"/>
              </a:rPr>
              <a:t>FCC-</a:t>
            </a:r>
            <a:r>
              <a:rPr lang="en-US" sz="1000" b="1" dirty="0" err="1">
                <a:solidFill>
                  <a:srgbClr val="4F9A06"/>
                </a:solidFill>
                <a:latin typeface="Arial Narrow" charset="0"/>
                <a:ea typeface="Arial Narrow" charset="0"/>
                <a:cs typeface="Arial Narrow" charset="0"/>
              </a:rPr>
              <a:t>hh</a:t>
            </a:r>
            <a:endParaRPr lang="en-US" sz="1000" b="1" dirty="0">
              <a:solidFill>
                <a:srgbClr val="4F9A06"/>
              </a:solidFill>
              <a:latin typeface="Arial Narrow" charset="0"/>
              <a:ea typeface="Arial Narrow" charset="0"/>
              <a:cs typeface="Arial Narrow" charset="0"/>
            </a:endParaRPr>
          </a:p>
        </p:txBody>
      </p:sp>
      <p:sp>
        <p:nvSpPr>
          <p:cNvPr id="344" name="TextBox 343"/>
          <p:cNvSpPr txBox="1"/>
          <p:nvPr/>
        </p:nvSpPr>
        <p:spPr>
          <a:xfrm rot="16200000">
            <a:off x="107927" y="3408796"/>
            <a:ext cx="506499" cy="223136"/>
          </a:xfrm>
          <a:prstGeom prst="rect">
            <a:avLst/>
          </a:prstGeom>
          <a:noFill/>
        </p:spPr>
        <p:txBody>
          <a:bodyPr wrap="none" lIns="68553" tIns="34289" rIns="68553" bIns="34289" rtlCol="0">
            <a:spAutoFit/>
          </a:bodyPr>
          <a:lstStyle/>
          <a:p>
            <a:r>
              <a:rPr lang="en-US" sz="1000" b="1" dirty="0">
                <a:solidFill>
                  <a:srgbClr val="0C377B"/>
                </a:solidFill>
                <a:latin typeface="Arial Narrow" charset="0"/>
                <a:ea typeface="Arial Narrow" charset="0"/>
                <a:cs typeface="Arial Narrow" charset="0"/>
              </a:rPr>
              <a:t>FCC-</a:t>
            </a:r>
            <a:r>
              <a:rPr lang="en-US" sz="1000" b="1" dirty="0" err="1">
                <a:solidFill>
                  <a:srgbClr val="0C377B"/>
                </a:solidFill>
                <a:latin typeface="Arial Narrow" charset="0"/>
                <a:ea typeface="Arial Narrow" charset="0"/>
                <a:cs typeface="Arial Narrow" charset="0"/>
              </a:rPr>
              <a:t>ee</a:t>
            </a:r>
            <a:endParaRPr lang="en-US" sz="1000" b="1" dirty="0">
              <a:solidFill>
                <a:srgbClr val="0C377B"/>
              </a:solidFill>
              <a:latin typeface="Arial Narrow" charset="0"/>
              <a:ea typeface="Arial Narrow" charset="0"/>
              <a:cs typeface="Arial Narrow" charset="0"/>
            </a:endParaRPr>
          </a:p>
        </p:txBody>
      </p:sp>
      <p:sp>
        <p:nvSpPr>
          <p:cNvPr id="345" name="TextBox 344"/>
          <p:cNvSpPr txBox="1"/>
          <p:nvPr/>
        </p:nvSpPr>
        <p:spPr>
          <a:xfrm rot="16200000">
            <a:off x="93391" y="4099042"/>
            <a:ext cx="535554" cy="223136"/>
          </a:xfrm>
          <a:prstGeom prst="rect">
            <a:avLst/>
          </a:prstGeom>
          <a:noFill/>
        </p:spPr>
        <p:txBody>
          <a:bodyPr wrap="none" lIns="68553" tIns="34289" rIns="68553" bIns="34289" rtlCol="0">
            <a:spAutoFit/>
          </a:bodyPr>
          <a:lstStyle/>
          <a:p>
            <a:r>
              <a:rPr lang="en-US" sz="1000" b="1" dirty="0">
                <a:solidFill>
                  <a:srgbClr val="0070C0"/>
                </a:solidFill>
                <a:latin typeface="Arial Narrow" charset="0"/>
                <a:ea typeface="Arial Narrow" charset="0"/>
                <a:cs typeface="Arial Narrow" charset="0"/>
              </a:rPr>
              <a:t>HE-LHC</a:t>
            </a:r>
          </a:p>
        </p:txBody>
      </p:sp>
      <p:sp>
        <p:nvSpPr>
          <p:cNvPr id="347" name="Diamond 346"/>
          <p:cNvSpPr/>
          <p:nvPr/>
        </p:nvSpPr>
        <p:spPr>
          <a:xfrm>
            <a:off x="654826" y="1394448"/>
            <a:ext cx="172556" cy="141437"/>
          </a:xfrm>
          <a:prstGeom prst="diamond">
            <a:avLst/>
          </a:prstGeom>
          <a:gradFill rotWithShape="1">
            <a:gsLst>
              <a:gs pos="0">
                <a:srgbClr val="EF2929">
                  <a:tint val="73000"/>
                  <a:satMod val="150000"/>
                </a:srgbClr>
              </a:gs>
              <a:gs pos="25000">
                <a:srgbClr val="EF2929">
                  <a:tint val="96000"/>
                  <a:shade val="80000"/>
                  <a:satMod val="105000"/>
                </a:srgbClr>
              </a:gs>
              <a:gs pos="38000">
                <a:srgbClr val="EF2929">
                  <a:tint val="96000"/>
                  <a:shade val="59000"/>
                  <a:satMod val="120000"/>
                </a:srgbClr>
              </a:gs>
              <a:gs pos="55000">
                <a:srgbClr val="EF2929">
                  <a:shade val="57000"/>
                  <a:satMod val="120000"/>
                </a:srgbClr>
              </a:gs>
              <a:gs pos="80000">
                <a:srgbClr val="EF2929">
                  <a:shade val="56000"/>
                  <a:satMod val="145000"/>
                </a:srgbClr>
              </a:gs>
              <a:gs pos="88000">
                <a:srgbClr val="EF2929">
                  <a:shade val="63000"/>
                  <a:satMod val="160000"/>
                </a:srgbClr>
              </a:gs>
              <a:gs pos="100000">
                <a:srgbClr val="EF2929">
                  <a:tint val="99555"/>
                  <a:satMod val="155000"/>
                </a:srgbClr>
              </a:gs>
            </a:gsLst>
            <a:lin ang="5400000" scaled="1"/>
          </a:gradFill>
          <a:ln>
            <a:noFill/>
          </a:ln>
          <a:effectLst>
            <a:glow rad="76200">
              <a:srgbClr val="EF2929">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EF2929">
                <a:shade val="30000"/>
                <a:satMod val="200000"/>
              </a:srgbClr>
            </a:contourClr>
          </a:sp3d>
        </p:spPr>
        <p:txBody>
          <a:bodyPr lIns="68553" tIns="34289" rIns="68553" bIns="34289" rtlCol="0" anchor="ctr"/>
          <a:lstStyle/>
          <a:p>
            <a:pPr algn="ctr" defTabSz="685494">
              <a:defRPr/>
            </a:pPr>
            <a:endParaRPr lang="en-US" sz="1000" b="1" kern="0">
              <a:solidFill>
                <a:srgbClr val="FFFFFF"/>
              </a:solidFill>
              <a:latin typeface="Arial"/>
            </a:endParaRPr>
          </a:p>
        </p:txBody>
      </p:sp>
      <p:sp>
        <p:nvSpPr>
          <p:cNvPr id="351" name="Diamond 350"/>
          <p:cNvSpPr/>
          <p:nvPr/>
        </p:nvSpPr>
        <p:spPr>
          <a:xfrm>
            <a:off x="2702083" y="1380663"/>
            <a:ext cx="172556" cy="141437"/>
          </a:xfrm>
          <a:prstGeom prst="diamond">
            <a:avLst/>
          </a:prstGeom>
          <a:gradFill rotWithShape="1">
            <a:gsLst>
              <a:gs pos="0">
                <a:srgbClr val="EF2929">
                  <a:tint val="73000"/>
                  <a:satMod val="150000"/>
                </a:srgbClr>
              </a:gs>
              <a:gs pos="25000">
                <a:srgbClr val="EF2929">
                  <a:tint val="96000"/>
                  <a:shade val="80000"/>
                  <a:satMod val="105000"/>
                </a:srgbClr>
              </a:gs>
              <a:gs pos="38000">
                <a:srgbClr val="EF2929">
                  <a:tint val="96000"/>
                  <a:shade val="59000"/>
                  <a:satMod val="120000"/>
                </a:srgbClr>
              </a:gs>
              <a:gs pos="55000">
                <a:srgbClr val="EF2929">
                  <a:shade val="57000"/>
                  <a:satMod val="120000"/>
                </a:srgbClr>
              </a:gs>
              <a:gs pos="80000">
                <a:srgbClr val="EF2929">
                  <a:shade val="56000"/>
                  <a:satMod val="145000"/>
                </a:srgbClr>
              </a:gs>
              <a:gs pos="88000">
                <a:srgbClr val="EF2929">
                  <a:shade val="63000"/>
                  <a:satMod val="160000"/>
                </a:srgbClr>
              </a:gs>
              <a:gs pos="100000">
                <a:srgbClr val="EF2929">
                  <a:tint val="99555"/>
                  <a:satMod val="155000"/>
                </a:srgbClr>
              </a:gs>
            </a:gsLst>
            <a:lin ang="5400000" scaled="1"/>
          </a:gradFill>
          <a:ln>
            <a:noFill/>
          </a:ln>
          <a:effectLst>
            <a:glow rad="76200">
              <a:srgbClr val="EF2929">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EF2929">
                <a:shade val="30000"/>
                <a:satMod val="200000"/>
              </a:srgbClr>
            </a:contourClr>
          </a:sp3d>
        </p:spPr>
        <p:txBody>
          <a:bodyPr lIns="68553" tIns="34289" rIns="68553" bIns="34289" rtlCol="0" anchor="ctr"/>
          <a:lstStyle/>
          <a:p>
            <a:pPr algn="ctr" defTabSz="685494">
              <a:defRPr/>
            </a:pPr>
            <a:endParaRPr lang="en-US" sz="1000" b="1" kern="0">
              <a:solidFill>
                <a:srgbClr val="FFFFFF"/>
              </a:solidFill>
              <a:latin typeface="Arial"/>
            </a:endParaRPr>
          </a:p>
        </p:txBody>
      </p:sp>
      <p:sp>
        <p:nvSpPr>
          <p:cNvPr id="354" name="TextBox 353"/>
          <p:cNvSpPr txBox="1"/>
          <p:nvPr/>
        </p:nvSpPr>
        <p:spPr>
          <a:xfrm>
            <a:off x="2968155" y="1371480"/>
            <a:ext cx="3645989" cy="153888"/>
          </a:xfrm>
          <a:prstGeom prst="rect">
            <a:avLst/>
          </a:prstGeom>
          <a:solidFill>
            <a:srgbClr val="FFFFFF"/>
          </a:solidFill>
        </p:spPr>
        <p:txBody>
          <a:bodyPr wrap="square" lIns="0" tIns="0" rIns="0" bIns="0" rtlCol="0">
            <a:spAutoFit/>
          </a:bodyPr>
          <a:lstStyle/>
          <a:p>
            <a:pPr defTabSz="685494">
              <a:defRPr/>
            </a:pPr>
            <a:r>
              <a:rPr lang="en-US" sz="1000" b="1" kern="0" dirty="0">
                <a:solidFill>
                  <a:srgbClr val="FF0000"/>
                </a:solidFill>
              </a:rPr>
              <a:t>Strategy Update 2026 – assumed project decision</a:t>
            </a:r>
          </a:p>
        </p:txBody>
      </p:sp>
      <p:sp>
        <p:nvSpPr>
          <p:cNvPr id="356" name="Rectangle 355"/>
          <p:cNvSpPr/>
          <p:nvPr/>
        </p:nvSpPr>
        <p:spPr>
          <a:xfrm>
            <a:off x="5925571" y="4230481"/>
            <a:ext cx="1771298" cy="212309"/>
          </a:xfrm>
          <a:prstGeom prst="rect">
            <a:avLst/>
          </a:prstGeom>
          <a:gradFill rotWithShape="1">
            <a:gsLst>
              <a:gs pos="0">
                <a:srgbClr val="5197CC">
                  <a:tint val="73000"/>
                  <a:satMod val="150000"/>
                </a:srgbClr>
              </a:gs>
              <a:gs pos="25000">
                <a:srgbClr val="5197CC">
                  <a:tint val="96000"/>
                  <a:shade val="80000"/>
                  <a:satMod val="105000"/>
                </a:srgbClr>
              </a:gs>
              <a:gs pos="38000">
                <a:srgbClr val="5197CC">
                  <a:tint val="96000"/>
                  <a:shade val="59000"/>
                  <a:satMod val="120000"/>
                </a:srgbClr>
              </a:gs>
              <a:gs pos="55000">
                <a:srgbClr val="5197CC">
                  <a:shade val="57000"/>
                  <a:satMod val="120000"/>
                </a:srgbClr>
              </a:gs>
              <a:gs pos="80000">
                <a:srgbClr val="5197CC">
                  <a:shade val="56000"/>
                  <a:satMod val="145000"/>
                </a:srgbClr>
              </a:gs>
              <a:gs pos="88000">
                <a:srgbClr val="5197CC">
                  <a:shade val="63000"/>
                  <a:satMod val="160000"/>
                </a:srgbClr>
              </a:gs>
              <a:gs pos="100000">
                <a:srgbClr val="5197CC">
                  <a:tint val="99555"/>
                  <a:satMod val="155000"/>
                </a:srgbClr>
              </a:gs>
            </a:gsLst>
            <a:lin ang="5400000" scaled="1"/>
          </a:gradFill>
          <a:ln>
            <a:noFill/>
          </a:ln>
          <a:effectLst>
            <a:glow rad="76200">
              <a:srgbClr val="5197CC">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5197CC">
                <a:shade val="30000"/>
                <a:satMod val="200000"/>
              </a:srgbClr>
            </a:contourClr>
          </a:sp3d>
        </p:spPr>
        <p:txBody>
          <a:bodyPr lIns="26999" tIns="34289" rIns="26999" bIns="34289" rtlCol="0" anchor="ctr"/>
          <a:lstStyle/>
          <a:p>
            <a:pPr algn="ctr" defTabSz="685494">
              <a:defRPr/>
            </a:pPr>
            <a:r>
              <a:rPr lang="en-US" sz="1000" b="1" kern="0" dirty="0">
                <a:solidFill>
                  <a:srgbClr val="FFFFFF"/>
                </a:solidFill>
                <a:latin typeface="Arial"/>
              </a:rPr>
              <a:t>    Installation HE-LHC</a:t>
            </a:r>
          </a:p>
        </p:txBody>
      </p:sp>
      <p:sp>
        <p:nvSpPr>
          <p:cNvPr id="359" name="Rectangle 358"/>
          <p:cNvSpPr/>
          <p:nvPr/>
        </p:nvSpPr>
        <p:spPr>
          <a:xfrm>
            <a:off x="6635728" y="2855487"/>
            <a:ext cx="1422926" cy="185728"/>
          </a:xfrm>
          <a:prstGeom prst="rect">
            <a:avLst/>
          </a:prstGeom>
          <a:gradFill rotWithShape="1">
            <a:gsLst>
              <a:gs pos="0">
                <a:srgbClr val="4F9A06">
                  <a:tint val="73000"/>
                  <a:satMod val="150000"/>
                </a:srgbClr>
              </a:gs>
              <a:gs pos="25000">
                <a:srgbClr val="4F9A06">
                  <a:tint val="96000"/>
                  <a:shade val="80000"/>
                  <a:satMod val="105000"/>
                </a:srgbClr>
              </a:gs>
              <a:gs pos="38000">
                <a:srgbClr val="4F9A06">
                  <a:tint val="96000"/>
                  <a:shade val="59000"/>
                  <a:satMod val="120000"/>
                </a:srgbClr>
              </a:gs>
              <a:gs pos="55000">
                <a:srgbClr val="4F9A06">
                  <a:shade val="57000"/>
                  <a:satMod val="120000"/>
                </a:srgbClr>
              </a:gs>
              <a:gs pos="80000">
                <a:srgbClr val="4F9A06">
                  <a:shade val="56000"/>
                  <a:satMod val="145000"/>
                </a:srgbClr>
              </a:gs>
              <a:gs pos="88000">
                <a:srgbClr val="4F9A06">
                  <a:shade val="63000"/>
                  <a:satMod val="160000"/>
                </a:srgbClr>
              </a:gs>
              <a:gs pos="100000">
                <a:srgbClr val="4F9A06">
                  <a:tint val="99555"/>
                  <a:satMod val="155000"/>
                </a:srgbClr>
              </a:gs>
            </a:gsLst>
            <a:lin ang="5400000" scaled="1"/>
          </a:gradFill>
          <a:ln w="9525" cap="flat" cmpd="sng" algn="ctr">
            <a:solidFill>
              <a:srgbClr val="4F9A06">
                <a:shade val="60000"/>
                <a:satMod val="300000"/>
              </a:srgbClr>
            </a:solidFill>
            <a:prstDash val="solid"/>
          </a:ln>
          <a:effectLst>
            <a:glow rad="70000">
              <a:srgbClr val="4F9A06">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latin typeface="Arial"/>
              </a:rPr>
              <a:t>LHC Modification</a:t>
            </a:r>
          </a:p>
        </p:txBody>
      </p:sp>
      <p:sp>
        <p:nvSpPr>
          <p:cNvPr id="363" name="TextBox 362"/>
          <p:cNvSpPr txBox="1"/>
          <p:nvPr/>
        </p:nvSpPr>
        <p:spPr>
          <a:xfrm>
            <a:off x="8257941" y="949915"/>
            <a:ext cx="281140" cy="223136"/>
          </a:xfrm>
          <a:prstGeom prst="rect">
            <a:avLst/>
          </a:prstGeom>
          <a:noFill/>
        </p:spPr>
        <p:txBody>
          <a:bodyPr wrap="none" lIns="68553" tIns="34289" rIns="68553" bIns="34289" rtlCol="0">
            <a:spAutoFit/>
          </a:bodyPr>
          <a:lstStyle/>
          <a:p>
            <a:pPr defTabSz="685494">
              <a:defRPr/>
            </a:pPr>
            <a:r>
              <a:rPr lang="en-US" sz="1000" b="1" kern="0" dirty="0">
                <a:solidFill>
                  <a:srgbClr val="FFFFFF"/>
                </a:solidFill>
              </a:rPr>
              <a:t>42</a:t>
            </a:r>
          </a:p>
        </p:txBody>
      </p:sp>
      <p:sp>
        <p:nvSpPr>
          <p:cNvPr id="364" name="Rectangle 363"/>
          <p:cNvSpPr/>
          <p:nvPr/>
        </p:nvSpPr>
        <p:spPr>
          <a:xfrm>
            <a:off x="900968" y="1377930"/>
            <a:ext cx="1744254" cy="170579"/>
          </a:xfrm>
          <a:prstGeom prst="rect">
            <a:avLst/>
          </a:prstGeom>
          <a:solidFill>
            <a:schemeClr val="accent3">
              <a:lumMod val="75000"/>
            </a:schemeClr>
          </a:solidFill>
          <a:ln w="9525" cap="flat" cmpd="sng" algn="ctr">
            <a:noFill/>
            <a:prstDash val="solid"/>
          </a:ln>
          <a:effectLst>
            <a:glow rad="70000">
              <a:srgbClr val="A40000">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ea typeface="Arial Narrow" charset="0"/>
                <a:cs typeface="Arial Narrow" charset="0"/>
              </a:rPr>
              <a:t>Technical Design Phase</a:t>
            </a:r>
          </a:p>
        </p:txBody>
      </p:sp>
      <p:sp>
        <p:nvSpPr>
          <p:cNvPr id="79" name="Down Arrow 78"/>
          <p:cNvSpPr/>
          <p:nvPr/>
        </p:nvSpPr>
        <p:spPr>
          <a:xfrm>
            <a:off x="6188728" y="2582171"/>
            <a:ext cx="91016" cy="1717773"/>
          </a:xfrm>
          <a:prstGeom prst="downArrow">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324" name="TextBox 323"/>
          <p:cNvSpPr txBox="1"/>
          <p:nvPr/>
        </p:nvSpPr>
        <p:spPr>
          <a:xfrm>
            <a:off x="6124551" y="948751"/>
            <a:ext cx="276504" cy="223136"/>
          </a:xfrm>
          <a:prstGeom prst="rect">
            <a:avLst/>
          </a:prstGeom>
          <a:noFill/>
        </p:spPr>
        <p:txBody>
          <a:bodyPr wrap="square" lIns="68553" tIns="34289" rIns="68553" bIns="34289" rtlCol="0">
            <a:spAutoFit/>
          </a:bodyPr>
          <a:lstStyle/>
          <a:p>
            <a:pPr defTabSz="685494">
              <a:defRPr/>
            </a:pPr>
            <a:r>
              <a:rPr lang="en-US" sz="1000" b="1" kern="0" dirty="0">
                <a:solidFill>
                  <a:srgbClr val="FFFFFF"/>
                </a:solidFill>
              </a:rPr>
              <a:t>36</a:t>
            </a:r>
          </a:p>
        </p:txBody>
      </p:sp>
      <p:sp>
        <p:nvSpPr>
          <p:cNvPr id="334" name="Rectangle 333"/>
          <p:cNvSpPr/>
          <p:nvPr/>
        </p:nvSpPr>
        <p:spPr>
          <a:xfrm>
            <a:off x="5058953" y="3756789"/>
            <a:ext cx="2280459" cy="189560"/>
          </a:xfrm>
          <a:prstGeom prst="rect">
            <a:avLst/>
          </a:prstGeom>
          <a:gradFill rotWithShape="1">
            <a:gsLst>
              <a:gs pos="0">
                <a:srgbClr val="0C377B">
                  <a:tint val="73000"/>
                  <a:satMod val="150000"/>
                </a:srgbClr>
              </a:gs>
              <a:gs pos="25000">
                <a:srgbClr val="0C377B">
                  <a:tint val="96000"/>
                  <a:shade val="80000"/>
                  <a:satMod val="105000"/>
                </a:srgbClr>
              </a:gs>
              <a:gs pos="38000">
                <a:srgbClr val="0C377B">
                  <a:tint val="96000"/>
                  <a:shade val="59000"/>
                  <a:satMod val="120000"/>
                </a:srgbClr>
              </a:gs>
              <a:gs pos="55000">
                <a:srgbClr val="0C377B">
                  <a:shade val="57000"/>
                  <a:satMod val="120000"/>
                </a:srgbClr>
              </a:gs>
              <a:gs pos="80000">
                <a:srgbClr val="0C377B">
                  <a:shade val="56000"/>
                  <a:satMod val="145000"/>
                </a:srgbClr>
              </a:gs>
              <a:gs pos="88000">
                <a:srgbClr val="0C377B">
                  <a:shade val="63000"/>
                  <a:satMod val="160000"/>
                </a:srgbClr>
              </a:gs>
              <a:gs pos="100000">
                <a:srgbClr val="0C377B">
                  <a:tint val="99555"/>
                  <a:satMod val="155000"/>
                </a:srgbClr>
              </a:gs>
            </a:gsLst>
            <a:lin ang="5400000" scaled="1"/>
          </a:gradFill>
          <a:ln>
            <a:noFill/>
          </a:ln>
          <a:effectLst>
            <a:glow rad="76200">
              <a:srgbClr val="0C377B">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0C377B">
                <a:shade val="30000"/>
                <a:satMod val="200000"/>
              </a:srgbClr>
            </a:contourClr>
          </a:sp3d>
        </p:spPr>
        <p:txBody>
          <a:bodyPr lIns="68553" tIns="34289" rIns="68553" bIns="34289" rtlCol="0" anchor="ctr"/>
          <a:lstStyle/>
          <a:p>
            <a:pPr algn="ctr" defTabSz="685494">
              <a:defRPr/>
            </a:pPr>
            <a:r>
              <a:rPr lang="en-US" sz="1000" b="1" kern="0" dirty="0">
                <a:solidFill>
                  <a:srgbClr val="FFFFFF"/>
                </a:solidFill>
                <a:latin typeface="Arial"/>
              </a:rPr>
              <a:t>Installation + test FCC-ee</a:t>
            </a:r>
          </a:p>
        </p:txBody>
      </p:sp>
      <p:sp>
        <p:nvSpPr>
          <p:cNvPr id="328" name="Rectangle 327"/>
          <p:cNvSpPr/>
          <p:nvPr/>
        </p:nvSpPr>
        <p:spPr>
          <a:xfrm>
            <a:off x="5043055" y="3072705"/>
            <a:ext cx="3727595" cy="185728"/>
          </a:xfrm>
          <a:prstGeom prst="rect">
            <a:avLst/>
          </a:prstGeom>
          <a:gradFill rotWithShape="1">
            <a:gsLst>
              <a:gs pos="0">
                <a:srgbClr val="4F9A06">
                  <a:tint val="73000"/>
                  <a:satMod val="150000"/>
                </a:srgbClr>
              </a:gs>
              <a:gs pos="25000">
                <a:srgbClr val="4F9A06">
                  <a:tint val="96000"/>
                  <a:shade val="80000"/>
                  <a:satMod val="105000"/>
                </a:srgbClr>
              </a:gs>
              <a:gs pos="38000">
                <a:srgbClr val="4F9A06">
                  <a:tint val="96000"/>
                  <a:shade val="59000"/>
                  <a:satMod val="120000"/>
                </a:srgbClr>
              </a:gs>
              <a:gs pos="55000">
                <a:srgbClr val="4F9A06">
                  <a:shade val="57000"/>
                  <a:satMod val="120000"/>
                </a:srgbClr>
              </a:gs>
              <a:gs pos="80000">
                <a:srgbClr val="4F9A06">
                  <a:shade val="56000"/>
                  <a:satMod val="145000"/>
                </a:srgbClr>
              </a:gs>
              <a:gs pos="88000">
                <a:srgbClr val="4F9A06">
                  <a:shade val="63000"/>
                  <a:satMod val="160000"/>
                </a:srgbClr>
              </a:gs>
              <a:gs pos="100000">
                <a:srgbClr val="4F9A06">
                  <a:tint val="99555"/>
                  <a:satMod val="155000"/>
                </a:srgbClr>
              </a:gs>
            </a:gsLst>
            <a:lin ang="5400000" scaled="1"/>
          </a:gradFill>
          <a:ln w="9525" cap="flat" cmpd="sng" algn="ctr">
            <a:solidFill>
              <a:srgbClr val="4F9A06">
                <a:shade val="60000"/>
                <a:satMod val="300000"/>
              </a:srgbClr>
            </a:solidFill>
            <a:prstDash val="solid"/>
          </a:ln>
          <a:effectLst>
            <a:glow rad="70000">
              <a:srgbClr val="4F9A06">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latin typeface="Arial"/>
              </a:rPr>
              <a:t>Installation + test FCC-</a:t>
            </a:r>
            <a:r>
              <a:rPr lang="en-US" sz="1000" b="1" kern="0" dirty="0" err="1">
                <a:solidFill>
                  <a:srgbClr val="FFFFFF"/>
                </a:solidFill>
                <a:latin typeface="Arial"/>
              </a:rPr>
              <a:t>hh</a:t>
            </a:r>
            <a:endParaRPr lang="en-US" sz="1000" b="1" kern="0" dirty="0">
              <a:solidFill>
                <a:srgbClr val="FFFFFF"/>
              </a:solidFill>
              <a:latin typeface="Arial"/>
            </a:endParaRPr>
          </a:p>
        </p:txBody>
      </p:sp>
      <p:sp>
        <p:nvSpPr>
          <p:cNvPr id="80" name="Down Arrow 79"/>
          <p:cNvSpPr/>
          <p:nvPr/>
        </p:nvSpPr>
        <p:spPr>
          <a:xfrm>
            <a:off x="6276298" y="2588943"/>
            <a:ext cx="83786" cy="542784"/>
          </a:xfrm>
          <a:prstGeom prst="downArrow">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358" name="Rectangle 357"/>
          <p:cNvSpPr/>
          <p:nvPr/>
        </p:nvSpPr>
        <p:spPr>
          <a:xfrm>
            <a:off x="5210765" y="2855382"/>
            <a:ext cx="1407087" cy="185728"/>
          </a:xfrm>
          <a:prstGeom prst="rect">
            <a:avLst/>
          </a:prstGeom>
          <a:gradFill rotWithShape="1">
            <a:gsLst>
              <a:gs pos="0">
                <a:srgbClr val="4F9A06">
                  <a:tint val="73000"/>
                  <a:satMod val="150000"/>
                </a:srgbClr>
              </a:gs>
              <a:gs pos="25000">
                <a:srgbClr val="4F9A06">
                  <a:tint val="96000"/>
                  <a:shade val="80000"/>
                  <a:satMod val="105000"/>
                </a:srgbClr>
              </a:gs>
              <a:gs pos="38000">
                <a:srgbClr val="4F9A06">
                  <a:tint val="96000"/>
                  <a:shade val="59000"/>
                  <a:satMod val="120000"/>
                </a:srgbClr>
              </a:gs>
              <a:gs pos="55000">
                <a:srgbClr val="4F9A06">
                  <a:shade val="57000"/>
                  <a:satMod val="120000"/>
                </a:srgbClr>
              </a:gs>
              <a:gs pos="80000">
                <a:srgbClr val="4F9A06">
                  <a:shade val="56000"/>
                  <a:satMod val="145000"/>
                </a:srgbClr>
              </a:gs>
              <a:gs pos="88000">
                <a:srgbClr val="4F9A06">
                  <a:shade val="63000"/>
                  <a:satMod val="160000"/>
                </a:srgbClr>
              </a:gs>
              <a:gs pos="100000">
                <a:srgbClr val="4F9A06">
                  <a:tint val="99555"/>
                  <a:satMod val="155000"/>
                </a:srgbClr>
              </a:gs>
            </a:gsLst>
            <a:lin ang="5400000" scaled="1"/>
          </a:gradFill>
          <a:ln w="9525" cap="flat" cmpd="sng" algn="ctr">
            <a:solidFill>
              <a:srgbClr val="4F9A06">
                <a:shade val="60000"/>
                <a:satMod val="300000"/>
              </a:srgbClr>
            </a:solidFill>
            <a:prstDash val="solid"/>
          </a:ln>
          <a:effectLst>
            <a:glow rad="70000">
              <a:srgbClr val="4F9A06">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latin typeface="Arial"/>
              </a:rPr>
              <a:t>CE TL to LHC        </a:t>
            </a:r>
          </a:p>
        </p:txBody>
      </p:sp>
      <p:sp>
        <p:nvSpPr>
          <p:cNvPr id="335" name="Rectangle 334"/>
          <p:cNvSpPr/>
          <p:nvPr/>
        </p:nvSpPr>
        <p:spPr>
          <a:xfrm>
            <a:off x="5570172" y="3999861"/>
            <a:ext cx="1025525" cy="205927"/>
          </a:xfrm>
          <a:prstGeom prst="rect">
            <a:avLst/>
          </a:prstGeom>
          <a:gradFill rotWithShape="1">
            <a:gsLst>
              <a:gs pos="0">
                <a:srgbClr val="5197CC">
                  <a:tint val="73000"/>
                  <a:satMod val="150000"/>
                </a:srgbClr>
              </a:gs>
              <a:gs pos="25000">
                <a:srgbClr val="5197CC">
                  <a:tint val="96000"/>
                  <a:shade val="80000"/>
                  <a:satMod val="105000"/>
                </a:srgbClr>
              </a:gs>
              <a:gs pos="38000">
                <a:srgbClr val="5197CC">
                  <a:tint val="96000"/>
                  <a:shade val="59000"/>
                  <a:satMod val="120000"/>
                </a:srgbClr>
              </a:gs>
              <a:gs pos="55000">
                <a:srgbClr val="5197CC">
                  <a:shade val="57000"/>
                  <a:satMod val="120000"/>
                </a:srgbClr>
              </a:gs>
              <a:gs pos="80000">
                <a:srgbClr val="5197CC">
                  <a:shade val="56000"/>
                  <a:satMod val="145000"/>
                </a:srgbClr>
              </a:gs>
              <a:gs pos="88000">
                <a:srgbClr val="5197CC">
                  <a:shade val="63000"/>
                  <a:satMod val="160000"/>
                </a:srgbClr>
              </a:gs>
              <a:gs pos="100000">
                <a:srgbClr val="5197CC">
                  <a:tint val="99555"/>
                  <a:satMod val="155000"/>
                </a:srgbClr>
              </a:gs>
            </a:gsLst>
            <a:lin ang="5400000" scaled="1"/>
          </a:gradFill>
          <a:ln>
            <a:noFill/>
          </a:ln>
          <a:effectLst>
            <a:glow rad="76200">
              <a:srgbClr val="5197CC">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5197CC">
                <a:shade val="30000"/>
                <a:satMod val="200000"/>
              </a:srgbClr>
            </a:contourClr>
          </a:sp3d>
        </p:spPr>
        <p:txBody>
          <a:bodyPr lIns="26999" tIns="34289" rIns="26999" bIns="34289" rtlCol="0" anchor="ctr"/>
          <a:lstStyle/>
          <a:p>
            <a:pPr algn="ctr" defTabSz="685494">
              <a:defRPr/>
            </a:pPr>
            <a:r>
              <a:rPr lang="en-US" sz="1000" b="1" kern="0" dirty="0">
                <a:solidFill>
                  <a:srgbClr val="FFFFFF"/>
                </a:solidFill>
                <a:latin typeface="Arial"/>
              </a:rPr>
              <a:t>LHC Removal</a:t>
            </a:r>
          </a:p>
        </p:txBody>
      </p:sp>
      <p:sp>
        <p:nvSpPr>
          <p:cNvPr id="9" name="Bent-Up Arrow 8"/>
          <p:cNvSpPr/>
          <p:nvPr/>
        </p:nvSpPr>
        <p:spPr>
          <a:xfrm rot="5400000">
            <a:off x="2492791" y="1834967"/>
            <a:ext cx="1235174" cy="658871"/>
          </a:xfrm>
          <a:prstGeom prst="bentUpArrow">
            <a:avLst>
              <a:gd name="adj1" fmla="val 4930"/>
              <a:gd name="adj2" fmla="val 4626"/>
              <a:gd name="adj3" fmla="val 25000"/>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82" name="Bent-Up Arrow 81"/>
          <p:cNvSpPr/>
          <p:nvPr/>
        </p:nvSpPr>
        <p:spPr>
          <a:xfrm rot="5400000">
            <a:off x="2132827" y="2133362"/>
            <a:ext cx="1890210" cy="714809"/>
          </a:xfrm>
          <a:prstGeom prst="bentUpArrow">
            <a:avLst>
              <a:gd name="adj1" fmla="val 4930"/>
              <a:gd name="adj2" fmla="val 4626"/>
              <a:gd name="adj3" fmla="val 25000"/>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83" name="Bent-Up Arrow 82"/>
          <p:cNvSpPr/>
          <p:nvPr/>
        </p:nvSpPr>
        <p:spPr>
          <a:xfrm rot="5400000">
            <a:off x="2608968" y="1780532"/>
            <a:ext cx="594065" cy="124325"/>
          </a:xfrm>
          <a:prstGeom prst="bentUpArrow">
            <a:avLst>
              <a:gd name="adj1" fmla="val 22590"/>
              <a:gd name="adj2" fmla="val 22956"/>
              <a:gd name="adj3" fmla="val 47442"/>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357" name="Rectangle 356"/>
          <p:cNvSpPr/>
          <p:nvPr/>
        </p:nvSpPr>
        <p:spPr>
          <a:xfrm>
            <a:off x="1668443" y="1840271"/>
            <a:ext cx="1423947" cy="170579"/>
          </a:xfrm>
          <a:prstGeom prst="rect">
            <a:avLst/>
          </a:prstGeom>
          <a:gradFill rotWithShape="1">
            <a:gsLst>
              <a:gs pos="0">
                <a:srgbClr val="A40000">
                  <a:tint val="73000"/>
                  <a:satMod val="150000"/>
                </a:srgbClr>
              </a:gs>
              <a:gs pos="25000">
                <a:srgbClr val="A40000">
                  <a:tint val="96000"/>
                  <a:shade val="80000"/>
                  <a:satMod val="105000"/>
                </a:srgbClr>
              </a:gs>
              <a:gs pos="38000">
                <a:srgbClr val="A40000">
                  <a:tint val="96000"/>
                  <a:shade val="59000"/>
                  <a:satMod val="120000"/>
                </a:srgbClr>
              </a:gs>
              <a:gs pos="55000">
                <a:srgbClr val="A40000">
                  <a:shade val="57000"/>
                  <a:satMod val="120000"/>
                </a:srgbClr>
              </a:gs>
              <a:gs pos="80000">
                <a:srgbClr val="A40000">
                  <a:shade val="56000"/>
                  <a:satMod val="145000"/>
                </a:srgbClr>
              </a:gs>
              <a:gs pos="88000">
                <a:srgbClr val="A40000">
                  <a:shade val="63000"/>
                  <a:satMod val="160000"/>
                </a:srgbClr>
              </a:gs>
              <a:gs pos="100000">
                <a:srgbClr val="A40000">
                  <a:tint val="99555"/>
                  <a:satMod val="155000"/>
                </a:srgbClr>
              </a:gs>
            </a:gsLst>
            <a:lin ang="5400000" scaled="1"/>
          </a:gradFill>
          <a:ln w="9525" cap="flat" cmpd="sng" algn="ctr">
            <a:solidFill>
              <a:srgbClr val="A40000">
                <a:shade val="60000"/>
                <a:satMod val="300000"/>
              </a:srgbClr>
            </a:solidFill>
            <a:prstDash val="solid"/>
          </a:ln>
          <a:effectLst>
            <a:glow rad="70000">
              <a:srgbClr val="A40000">
                <a:tint val="30000"/>
                <a:shade val="95000"/>
                <a:satMod val="300000"/>
                <a:alpha val="50000"/>
              </a:srgbClr>
            </a:glow>
          </a:effectLst>
        </p:spPr>
        <p:txBody>
          <a:bodyPr lIns="68553" tIns="34289" rIns="68553" bIns="34289" rtlCol="0" anchor="ctr"/>
          <a:lstStyle/>
          <a:p>
            <a:pPr algn="ctr" defTabSz="685494">
              <a:defRPr/>
            </a:pPr>
            <a:r>
              <a:rPr lang="en-US" sz="1000" b="1" kern="0" dirty="0">
                <a:solidFill>
                  <a:srgbClr val="FFFFFF"/>
                </a:solidFill>
                <a:ea typeface="Arial Narrow" charset="0"/>
                <a:cs typeface="Arial Narrow" charset="0"/>
              </a:rPr>
              <a:t>Dipole long models</a:t>
            </a:r>
          </a:p>
        </p:txBody>
      </p:sp>
      <p:sp>
        <p:nvSpPr>
          <p:cNvPr id="85" name="Bent-Up Arrow 84"/>
          <p:cNvSpPr/>
          <p:nvPr/>
        </p:nvSpPr>
        <p:spPr>
          <a:xfrm rot="5400000">
            <a:off x="4850247" y="2919474"/>
            <a:ext cx="399322" cy="124325"/>
          </a:xfrm>
          <a:prstGeom prst="bentUpArrow">
            <a:avLst>
              <a:gd name="adj1" fmla="val 22590"/>
              <a:gd name="adj2" fmla="val 22956"/>
              <a:gd name="adj3" fmla="val 47442"/>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86" name="Bent-Up Arrow 85"/>
          <p:cNvSpPr/>
          <p:nvPr/>
        </p:nvSpPr>
        <p:spPr>
          <a:xfrm rot="5400000">
            <a:off x="4863138" y="3613831"/>
            <a:ext cx="399322" cy="124325"/>
          </a:xfrm>
          <a:prstGeom prst="bentUpArrow">
            <a:avLst>
              <a:gd name="adj1" fmla="val 22590"/>
              <a:gd name="adj2" fmla="val 22956"/>
              <a:gd name="adj3" fmla="val 47442"/>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lIns="68553" tIns="34289" rIns="68553" bIns="34289" rtlCol="0" anchor="ctr"/>
          <a:lstStyle/>
          <a:p>
            <a:pPr algn="ctr"/>
            <a:endParaRPr lang="en-GB"/>
          </a:p>
        </p:txBody>
      </p:sp>
      <p:sp>
        <p:nvSpPr>
          <p:cNvPr id="336" name="Rectangle 335"/>
          <p:cNvSpPr/>
          <p:nvPr/>
        </p:nvSpPr>
        <p:spPr>
          <a:xfrm>
            <a:off x="4160647" y="3534443"/>
            <a:ext cx="2465054" cy="189885"/>
          </a:xfrm>
          <a:prstGeom prst="rect">
            <a:avLst/>
          </a:prstGeom>
          <a:gradFill rotWithShape="1">
            <a:gsLst>
              <a:gs pos="0">
                <a:srgbClr val="0C377B">
                  <a:tint val="73000"/>
                  <a:satMod val="150000"/>
                </a:srgbClr>
              </a:gs>
              <a:gs pos="25000">
                <a:srgbClr val="0C377B">
                  <a:tint val="96000"/>
                  <a:shade val="80000"/>
                  <a:satMod val="105000"/>
                </a:srgbClr>
              </a:gs>
              <a:gs pos="38000">
                <a:srgbClr val="0C377B">
                  <a:tint val="96000"/>
                  <a:shade val="59000"/>
                  <a:satMod val="120000"/>
                </a:srgbClr>
              </a:gs>
              <a:gs pos="55000">
                <a:srgbClr val="0C377B">
                  <a:shade val="57000"/>
                  <a:satMod val="120000"/>
                </a:srgbClr>
              </a:gs>
              <a:gs pos="80000">
                <a:srgbClr val="0C377B">
                  <a:shade val="56000"/>
                  <a:satMod val="145000"/>
                </a:srgbClr>
              </a:gs>
              <a:gs pos="88000">
                <a:srgbClr val="0C377B">
                  <a:shade val="63000"/>
                  <a:satMod val="160000"/>
                </a:srgbClr>
              </a:gs>
              <a:gs pos="100000">
                <a:srgbClr val="0C377B">
                  <a:tint val="99555"/>
                  <a:satMod val="155000"/>
                </a:srgbClr>
              </a:gs>
            </a:gsLst>
            <a:lin ang="5400000" scaled="1"/>
          </a:gradFill>
          <a:ln>
            <a:noFill/>
          </a:ln>
          <a:effectLst>
            <a:glow rad="76200">
              <a:srgbClr val="0C377B">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0C377B">
                <a:shade val="30000"/>
                <a:satMod val="200000"/>
              </a:srgbClr>
            </a:contourClr>
          </a:sp3d>
        </p:spPr>
        <p:txBody>
          <a:bodyPr lIns="68553" tIns="34289" rIns="68553" bIns="34289" rtlCol="0" anchor="ctr"/>
          <a:lstStyle/>
          <a:p>
            <a:pPr algn="ctr" defTabSz="685494">
              <a:defRPr/>
            </a:pPr>
            <a:r>
              <a:rPr lang="en-US" sz="1000" b="1" kern="0" dirty="0">
                <a:solidFill>
                  <a:srgbClr val="FFFFFF"/>
                </a:solidFill>
                <a:latin typeface="Arial"/>
              </a:rPr>
              <a:t>Injector</a:t>
            </a:r>
          </a:p>
        </p:txBody>
      </p:sp>
    </p:spTree>
    <p:extLst>
      <p:ext uri="{BB962C8B-B14F-4D97-AF65-F5344CB8AC3E}">
        <p14:creationId xmlns:p14="http://schemas.microsoft.com/office/powerpoint/2010/main" val="16751582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638" y="841082"/>
            <a:ext cx="7702291" cy="3150781"/>
          </a:xfrm>
          <a:prstGeom prst="rect">
            <a:avLst/>
          </a:prstGeom>
          <a:noFill/>
        </p:spPr>
        <p:txBody>
          <a:bodyPr wrap="square" lIns="91328" tIns="45664" rIns="91328" bIns="45664" rtlCol="0">
            <a:spAutoFit/>
          </a:bodyPr>
          <a:lstStyle/>
          <a:p>
            <a:pPr algn="ctr"/>
            <a:r>
              <a:rPr lang="en-US" sz="2800" b="1" dirty="0">
                <a:solidFill>
                  <a:srgbClr val="000090"/>
                </a:solidFill>
              </a:rPr>
              <a:t>Exploration + Higgs as a tool for discovery</a:t>
            </a:r>
          </a:p>
          <a:p>
            <a:endParaRPr lang="en-US" sz="1400" b="1" dirty="0">
              <a:solidFill>
                <a:srgbClr val="000090"/>
              </a:solidFill>
            </a:endParaRPr>
          </a:p>
          <a:p>
            <a:endParaRPr lang="en-US" sz="1400" b="1" dirty="0">
              <a:solidFill>
                <a:srgbClr val="000090"/>
              </a:solidFill>
            </a:endParaRPr>
          </a:p>
          <a:p>
            <a:r>
              <a:rPr lang="en-US" sz="1400" b="1" dirty="0">
                <a:solidFill>
                  <a:srgbClr val="000090"/>
                </a:solidFill>
              </a:rPr>
              <a:t>How to specify detectors for such a machine ?</a:t>
            </a:r>
          </a:p>
          <a:p>
            <a:endParaRPr lang="en-US" sz="1400" b="1" dirty="0">
              <a:solidFill>
                <a:srgbClr val="000090"/>
              </a:solidFill>
            </a:endParaRPr>
          </a:p>
          <a:p>
            <a:r>
              <a:rPr lang="en-US" sz="1400" b="1" dirty="0">
                <a:solidFill>
                  <a:srgbClr val="008000"/>
                </a:solidFill>
              </a:rPr>
              <a:t>ATLAS and CMS are general purpose detectors that were benchmarked with the ‘hypothetical’ Higgs in different mass regions with tracking up to </a:t>
            </a:r>
            <a:r>
              <a:rPr lang="en-US" sz="1400" b="1" dirty="0" err="1">
                <a:solidFill>
                  <a:srgbClr val="008000"/>
                </a:solidFill>
              </a:rPr>
              <a:t>η</a:t>
            </a:r>
            <a:r>
              <a:rPr lang="en-US" sz="1400" b="1" dirty="0">
                <a:solidFill>
                  <a:srgbClr val="008000"/>
                </a:solidFill>
              </a:rPr>
              <a:t>=2.5.</a:t>
            </a:r>
          </a:p>
          <a:p>
            <a:endParaRPr lang="en-US" sz="1400" b="1" dirty="0">
              <a:solidFill>
                <a:srgbClr val="008000"/>
              </a:solidFill>
            </a:endParaRPr>
          </a:p>
          <a:p>
            <a:r>
              <a:rPr lang="en-US" sz="1400" b="1" dirty="0">
                <a:solidFill>
                  <a:srgbClr val="000090"/>
                </a:solidFill>
              </a:rPr>
              <a:t>The Higgs is also key benchmark for the FCC detectors, with highly forward boosted features (100TeV, 125GeV Higgs)</a:t>
            </a:r>
          </a:p>
          <a:p>
            <a:endParaRPr lang="en-US" sz="1400" b="1" dirty="0">
              <a:solidFill>
                <a:srgbClr val="008000"/>
              </a:solidFill>
            </a:endParaRPr>
          </a:p>
          <a:p>
            <a:r>
              <a:rPr lang="en-US" sz="1400" b="1" dirty="0">
                <a:solidFill>
                  <a:srgbClr val="008000"/>
                </a:solidFill>
              </a:rPr>
              <a:t>FCC detectors must be ‘general general’ purpose detectors with very large </a:t>
            </a:r>
            <a:r>
              <a:rPr lang="en-US" sz="1400" b="1" dirty="0" err="1">
                <a:solidFill>
                  <a:srgbClr val="008000"/>
                </a:solidFill>
              </a:rPr>
              <a:t>η</a:t>
            </a:r>
            <a:r>
              <a:rPr lang="en-US" sz="1400" b="1" dirty="0">
                <a:solidFill>
                  <a:srgbClr val="008000"/>
                </a:solidFill>
              </a:rPr>
              <a:t> acceptance and extreme granularity</a:t>
            </a:r>
            <a:r>
              <a:rPr lang="en-US" sz="1400" b="1" dirty="0">
                <a:solidFill>
                  <a:srgbClr val="000090"/>
                </a:solidFill>
              </a:rPr>
              <a:t>.</a:t>
            </a:r>
          </a:p>
        </p:txBody>
      </p:sp>
      <p:sp>
        <p:nvSpPr>
          <p:cNvPr id="3" name="TextBox 2"/>
          <p:cNvSpPr txBox="1"/>
          <p:nvPr/>
        </p:nvSpPr>
        <p:spPr>
          <a:xfrm>
            <a:off x="17619" y="94600"/>
            <a:ext cx="9143999"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Physics</a:t>
            </a:r>
            <a:r>
              <a:rPr lang="de-DE" sz="2400" b="1" dirty="0">
                <a:solidFill>
                  <a:srgbClr val="FF0000"/>
                </a:solidFill>
                <a:latin typeface="Calibri"/>
              </a:rPr>
              <a:t> </a:t>
            </a:r>
            <a:r>
              <a:rPr lang="de-DE" sz="2400" b="1" dirty="0" err="1">
                <a:solidFill>
                  <a:srgbClr val="FF0000"/>
                </a:solidFill>
                <a:latin typeface="Calibri"/>
              </a:rPr>
              <a:t>at</a:t>
            </a:r>
            <a:r>
              <a:rPr lang="de-DE" sz="2400" b="1" dirty="0">
                <a:solidFill>
                  <a:srgbClr val="FF0000"/>
                </a:solidFill>
                <a:latin typeface="Calibri"/>
              </a:rPr>
              <a:t> a 100 </a:t>
            </a:r>
            <a:r>
              <a:rPr lang="de-DE" sz="2400" b="1" dirty="0" err="1">
                <a:solidFill>
                  <a:srgbClr val="FF0000"/>
                </a:solidFill>
                <a:latin typeface="Calibri"/>
              </a:rPr>
              <a:t>TeV</a:t>
            </a:r>
            <a:r>
              <a:rPr lang="de-DE" sz="2400" b="1" dirty="0">
                <a:solidFill>
                  <a:srgbClr val="FF0000"/>
                </a:solidFill>
                <a:latin typeface="Calibri"/>
              </a:rPr>
              <a:t> </a:t>
            </a:r>
            <a:r>
              <a:rPr lang="de-DE" sz="2400" b="1" dirty="0" err="1">
                <a:solidFill>
                  <a:srgbClr val="FF0000"/>
                </a:solidFill>
                <a:latin typeface="Calibri"/>
              </a:rPr>
              <a:t>Hadron</a:t>
            </a:r>
            <a:r>
              <a:rPr lang="de-DE" sz="2400" b="1" dirty="0">
                <a:solidFill>
                  <a:srgbClr val="FF0000"/>
                </a:solidFill>
                <a:latin typeface="Calibri"/>
              </a:rPr>
              <a:t> </a:t>
            </a:r>
            <a:r>
              <a:rPr lang="de-DE" sz="2400" b="1" dirty="0" err="1">
                <a:solidFill>
                  <a:srgbClr val="FF0000"/>
                </a:solidFill>
                <a:latin typeface="Calibri"/>
              </a:rPr>
              <a:t>Collider</a:t>
            </a:r>
            <a:endParaRPr lang="de-DE" sz="2400" b="1" dirty="0">
              <a:solidFill>
                <a:srgbClr val="FF0000"/>
              </a:solidFill>
              <a:latin typeface="Calibri"/>
            </a:endParaRPr>
          </a:p>
        </p:txBody>
      </p:sp>
    </p:spTree>
    <p:extLst>
      <p:ext uri="{BB962C8B-B14F-4D97-AF65-F5344CB8AC3E}">
        <p14:creationId xmlns:p14="http://schemas.microsoft.com/office/powerpoint/2010/main" val="40590208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19" y="94600"/>
            <a:ext cx="9143999"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Physics</a:t>
            </a:r>
            <a:r>
              <a:rPr lang="de-DE" sz="2400" b="1" dirty="0">
                <a:solidFill>
                  <a:srgbClr val="FF0000"/>
                </a:solidFill>
                <a:latin typeface="Calibri"/>
              </a:rPr>
              <a:t> </a:t>
            </a:r>
            <a:r>
              <a:rPr lang="de-DE" sz="2400" b="1" dirty="0" err="1">
                <a:solidFill>
                  <a:srgbClr val="FF0000"/>
                </a:solidFill>
                <a:latin typeface="Calibri"/>
              </a:rPr>
              <a:t>at</a:t>
            </a:r>
            <a:r>
              <a:rPr lang="de-DE" sz="2400" b="1" dirty="0">
                <a:solidFill>
                  <a:srgbClr val="FF0000"/>
                </a:solidFill>
                <a:latin typeface="Calibri"/>
              </a:rPr>
              <a:t> a 100 </a:t>
            </a:r>
            <a:r>
              <a:rPr lang="de-DE" sz="2400" b="1" dirty="0" err="1">
                <a:solidFill>
                  <a:srgbClr val="FF0000"/>
                </a:solidFill>
                <a:latin typeface="Calibri"/>
              </a:rPr>
              <a:t>TeV</a:t>
            </a:r>
            <a:r>
              <a:rPr lang="de-DE" sz="2400" b="1" dirty="0">
                <a:solidFill>
                  <a:srgbClr val="FF0000"/>
                </a:solidFill>
                <a:latin typeface="Calibri"/>
              </a:rPr>
              <a:t> </a:t>
            </a:r>
            <a:r>
              <a:rPr lang="de-DE" sz="2400" b="1" dirty="0" err="1">
                <a:solidFill>
                  <a:srgbClr val="FF0000"/>
                </a:solidFill>
                <a:latin typeface="Calibri"/>
              </a:rPr>
              <a:t>Hadron</a:t>
            </a:r>
            <a:r>
              <a:rPr lang="de-DE" sz="2400" b="1" dirty="0">
                <a:solidFill>
                  <a:srgbClr val="FF0000"/>
                </a:solidFill>
                <a:latin typeface="Calibri"/>
              </a:rPr>
              <a:t> </a:t>
            </a:r>
            <a:r>
              <a:rPr lang="de-DE" sz="2400" b="1" dirty="0" err="1">
                <a:solidFill>
                  <a:srgbClr val="FF0000"/>
                </a:solidFill>
                <a:latin typeface="Calibri"/>
              </a:rPr>
              <a:t>Collider</a:t>
            </a:r>
            <a:endParaRPr lang="de-DE" sz="2400" b="1" dirty="0">
              <a:solidFill>
                <a:srgbClr val="FF0000"/>
              </a:solidFill>
              <a:latin typeface="Calibri"/>
            </a:endParaRPr>
          </a:p>
        </p:txBody>
      </p:sp>
      <p:pic>
        <p:nvPicPr>
          <p:cNvPr id="4" name="Picture 3"/>
          <p:cNvPicPr>
            <a:picLocks noChangeAspect="1"/>
          </p:cNvPicPr>
          <p:nvPr/>
        </p:nvPicPr>
        <p:blipFill>
          <a:blip r:embed="rId2"/>
          <a:stretch>
            <a:fillRect/>
          </a:stretch>
        </p:blipFill>
        <p:spPr>
          <a:xfrm>
            <a:off x="108184" y="987574"/>
            <a:ext cx="8892480" cy="2994876"/>
          </a:xfrm>
          <a:prstGeom prst="rect">
            <a:avLst/>
          </a:prstGeom>
        </p:spPr>
      </p:pic>
    </p:spTree>
    <p:extLst>
      <p:ext uri="{BB962C8B-B14F-4D97-AF65-F5344CB8AC3E}">
        <p14:creationId xmlns:p14="http://schemas.microsoft.com/office/powerpoint/2010/main" val="6462232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
            <a:ext cx="9165954"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Physics</a:t>
            </a:r>
            <a:r>
              <a:rPr lang="de-DE" sz="2400" b="1" dirty="0">
                <a:solidFill>
                  <a:srgbClr val="FF0000"/>
                </a:solidFill>
                <a:latin typeface="Calibri"/>
              </a:rPr>
              <a:t> </a:t>
            </a:r>
            <a:r>
              <a:rPr lang="de-DE" sz="2400" b="1" dirty="0" err="1">
                <a:solidFill>
                  <a:srgbClr val="FF0000"/>
                </a:solidFill>
                <a:latin typeface="Calibri"/>
              </a:rPr>
              <a:t>at</a:t>
            </a:r>
            <a:r>
              <a:rPr lang="de-DE" sz="2400" b="1" dirty="0">
                <a:solidFill>
                  <a:srgbClr val="FF0000"/>
                </a:solidFill>
                <a:latin typeface="Calibri"/>
              </a:rPr>
              <a:t> a 100 </a:t>
            </a:r>
            <a:r>
              <a:rPr lang="de-DE" sz="2400" b="1" dirty="0" err="1">
                <a:solidFill>
                  <a:srgbClr val="FF0000"/>
                </a:solidFill>
                <a:latin typeface="Calibri"/>
              </a:rPr>
              <a:t>TeV</a:t>
            </a:r>
            <a:r>
              <a:rPr lang="de-DE" sz="2400" b="1" dirty="0">
                <a:solidFill>
                  <a:srgbClr val="FF0000"/>
                </a:solidFill>
                <a:latin typeface="Calibri"/>
              </a:rPr>
              <a:t> </a:t>
            </a:r>
            <a:r>
              <a:rPr lang="de-DE" sz="2400" b="1" dirty="0" err="1">
                <a:solidFill>
                  <a:srgbClr val="FF0000"/>
                </a:solidFill>
                <a:latin typeface="Calibri"/>
              </a:rPr>
              <a:t>Hadron</a:t>
            </a:r>
            <a:r>
              <a:rPr lang="de-DE" sz="2400" b="1" dirty="0">
                <a:solidFill>
                  <a:srgbClr val="FF0000"/>
                </a:solidFill>
                <a:latin typeface="Calibri"/>
              </a:rPr>
              <a:t> </a:t>
            </a:r>
            <a:r>
              <a:rPr lang="de-DE" sz="2400" b="1" dirty="0" err="1">
                <a:solidFill>
                  <a:srgbClr val="FF0000"/>
                </a:solidFill>
                <a:latin typeface="Calibri"/>
              </a:rPr>
              <a:t>Collider</a:t>
            </a:r>
            <a:endParaRPr lang="de-DE" sz="2400" b="1" dirty="0">
              <a:solidFill>
                <a:srgbClr val="FF0000"/>
              </a:solidFill>
              <a:latin typeface="Calibri"/>
            </a:endParaRPr>
          </a:p>
        </p:txBody>
      </p:sp>
      <p:pic>
        <p:nvPicPr>
          <p:cNvPr id="6" name="Picture 5"/>
          <p:cNvPicPr>
            <a:picLocks noChangeAspect="1"/>
          </p:cNvPicPr>
          <p:nvPr/>
        </p:nvPicPr>
        <p:blipFill rotWithShape="1">
          <a:blip r:embed="rId2"/>
          <a:srcRect r="46067"/>
          <a:stretch/>
        </p:blipFill>
        <p:spPr>
          <a:xfrm>
            <a:off x="251520" y="555526"/>
            <a:ext cx="4096960" cy="2312178"/>
          </a:xfrm>
          <a:prstGeom prst="rect">
            <a:avLst/>
          </a:prstGeom>
        </p:spPr>
      </p:pic>
      <p:pic>
        <p:nvPicPr>
          <p:cNvPr id="7" name="Picture 6"/>
          <p:cNvPicPr>
            <a:picLocks noChangeAspect="1"/>
          </p:cNvPicPr>
          <p:nvPr/>
        </p:nvPicPr>
        <p:blipFill>
          <a:blip r:embed="rId3"/>
          <a:stretch>
            <a:fillRect/>
          </a:stretch>
        </p:blipFill>
        <p:spPr>
          <a:xfrm>
            <a:off x="251521" y="3024132"/>
            <a:ext cx="3801740" cy="1862363"/>
          </a:xfrm>
          <a:prstGeom prst="rect">
            <a:avLst/>
          </a:prstGeom>
        </p:spPr>
      </p:pic>
      <p:pic>
        <p:nvPicPr>
          <p:cNvPr id="8" name="Picture 7"/>
          <p:cNvPicPr>
            <a:picLocks noChangeAspect="1"/>
          </p:cNvPicPr>
          <p:nvPr/>
        </p:nvPicPr>
        <p:blipFill>
          <a:blip r:embed="rId4"/>
          <a:stretch>
            <a:fillRect/>
          </a:stretch>
        </p:blipFill>
        <p:spPr>
          <a:xfrm>
            <a:off x="4035318" y="4173425"/>
            <a:ext cx="4716016" cy="710715"/>
          </a:xfrm>
          <a:prstGeom prst="rect">
            <a:avLst/>
          </a:prstGeom>
        </p:spPr>
      </p:pic>
      <p:pic>
        <p:nvPicPr>
          <p:cNvPr id="9" name="Picture 8"/>
          <p:cNvPicPr>
            <a:picLocks noChangeAspect="1"/>
          </p:cNvPicPr>
          <p:nvPr/>
        </p:nvPicPr>
        <p:blipFill>
          <a:blip r:embed="rId5"/>
          <a:stretch>
            <a:fillRect/>
          </a:stretch>
        </p:blipFill>
        <p:spPr>
          <a:xfrm>
            <a:off x="5796138" y="1767426"/>
            <a:ext cx="2520280" cy="2294926"/>
          </a:xfrm>
          <a:prstGeom prst="rect">
            <a:avLst/>
          </a:prstGeom>
        </p:spPr>
      </p:pic>
      <p:pic>
        <p:nvPicPr>
          <p:cNvPr id="10" name="Picture 9"/>
          <p:cNvPicPr>
            <a:picLocks noChangeAspect="1"/>
          </p:cNvPicPr>
          <p:nvPr/>
        </p:nvPicPr>
        <p:blipFill rotWithShape="1">
          <a:blip r:embed="rId2"/>
          <a:srcRect l="69850" t="44286" b="8276"/>
          <a:stretch/>
        </p:blipFill>
        <p:spPr>
          <a:xfrm>
            <a:off x="5638122" y="699542"/>
            <a:ext cx="2290336" cy="1096836"/>
          </a:xfrm>
          <a:prstGeom prst="rect">
            <a:avLst/>
          </a:prstGeom>
        </p:spPr>
      </p:pic>
    </p:spTree>
    <p:extLst>
      <p:ext uri="{BB962C8B-B14F-4D97-AF65-F5344CB8AC3E}">
        <p14:creationId xmlns:p14="http://schemas.microsoft.com/office/powerpoint/2010/main" val="12623913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6" y="505130"/>
            <a:ext cx="4427984" cy="2254541"/>
          </a:xfrm>
          <a:prstGeom prst="rect">
            <a:avLst/>
          </a:prstGeom>
        </p:spPr>
      </p:pic>
      <p:pic>
        <p:nvPicPr>
          <p:cNvPr id="3" name="Picture 2"/>
          <p:cNvPicPr>
            <a:picLocks noChangeAspect="1"/>
          </p:cNvPicPr>
          <p:nvPr/>
        </p:nvPicPr>
        <p:blipFill>
          <a:blip r:embed="rId3"/>
          <a:stretch>
            <a:fillRect/>
          </a:stretch>
        </p:blipFill>
        <p:spPr>
          <a:xfrm>
            <a:off x="4716018" y="1292889"/>
            <a:ext cx="4305424" cy="962704"/>
          </a:xfrm>
          <a:prstGeom prst="rect">
            <a:avLst/>
          </a:prstGeom>
        </p:spPr>
      </p:pic>
      <p:pic>
        <p:nvPicPr>
          <p:cNvPr id="4" name="Picture 3"/>
          <p:cNvPicPr>
            <a:picLocks noChangeAspect="1"/>
          </p:cNvPicPr>
          <p:nvPr/>
        </p:nvPicPr>
        <p:blipFill rotWithShape="1">
          <a:blip r:embed="rId4"/>
          <a:srcRect t="34243"/>
          <a:stretch/>
        </p:blipFill>
        <p:spPr>
          <a:xfrm>
            <a:off x="20608" y="2975671"/>
            <a:ext cx="3957960" cy="1042586"/>
          </a:xfrm>
          <a:prstGeom prst="rect">
            <a:avLst/>
          </a:prstGeom>
        </p:spPr>
      </p:pic>
      <p:pic>
        <p:nvPicPr>
          <p:cNvPr id="5" name="Picture 4"/>
          <p:cNvPicPr>
            <a:picLocks noChangeAspect="1"/>
          </p:cNvPicPr>
          <p:nvPr/>
        </p:nvPicPr>
        <p:blipFill>
          <a:blip r:embed="rId5"/>
          <a:stretch>
            <a:fillRect/>
          </a:stretch>
        </p:blipFill>
        <p:spPr>
          <a:xfrm>
            <a:off x="3779912" y="3152653"/>
            <a:ext cx="4378032" cy="726005"/>
          </a:xfrm>
          <a:prstGeom prst="rect">
            <a:avLst/>
          </a:prstGeom>
        </p:spPr>
      </p:pic>
      <p:pic>
        <p:nvPicPr>
          <p:cNvPr id="6" name="Picture 5"/>
          <p:cNvPicPr>
            <a:picLocks noChangeAspect="1"/>
          </p:cNvPicPr>
          <p:nvPr/>
        </p:nvPicPr>
        <p:blipFill>
          <a:blip r:embed="rId6"/>
          <a:stretch>
            <a:fillRect/>
          </a:stretch>
        </p:blipFill>
        <p:spPr>
          <a:xfrm>
            <a:off x="204248" y="4343847"/>
            <a:ext cx="1847472" cy="676199"/>
          </a:xfrm>
          <a:prstGeom prst="rect">
            <a:avLst/>
          </a:prstGeom>
        </p:spPr>
      </p:pic>
      <p:pic>
        <p:nvPicPr>
          <p:cNvPr id="7" name="Picture 6"/>
          <p:cNvPicPr>
            <a:picLocks noChangeAspect="1"/>
          </p:cNvPicPr>
          <p:nvPr/>
        </p:nvPicPr>
        <p:blipFill>
          <a:blip r:embed="rId7"/>
          <a:stretch>
            <a:fillRect/>
          </a:stretch>
        </p:blipFill>
        <p:spPr>
          <a:xfrm>
            <a:off x="3779912" y="4209567"/>
            <a:ext cx="3240360" cy="591916"/>
          </a:xfrm>
          <a:prstGeom prst="rect">
            <a:avLst/>
          </a:prstGeom>
        </p:spPr>
      </p:pic>
      <p:sp>
        <p:nvSpPr>
          <p:cNvPr id="8" name="TextBox 7"/>
          <p:cNvSpPr txBox="1"/>
          <p:nvPr/>
        </p:nvSpPr>
        <p:spPr>
          <a:xfrm>
            <a:off x="1" y="1"/>
            <a:ext cx="9165954"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Physics</a:t>
            </a:r>
            <a:r>
              <a:rPr lang="de-DE" sz="2400" b="1" dirty="0">
                <a:solidFill>
                  <a:srgbClr val="FF0000"/>
                </a:solidFill>
                <a:latin typeface="Calibri"/>
              </a:rPr>
              <a:t> </a:t>
            </a:r>
            <a:r>
              <a:rPr lang="de-DE" sz="2400" b="1" dirty="0" err="1">
                <a:solidFill>
                  <a:srgbClr val="FF0000"/>
                </a:solidFill>
                <a:latin typeface="Calibri"/>
              </a:rPr>
              <a:t>at</a:t>
            </a:r>
            <a:r>
              <a:rPr lang="de-DE" sz="2400" b="1" dirty="0">
                <a:solidFill>
                  <a:srgbClr val="FF0000"/>
                </a:solidFill>
                <a:latin typeface="Calibri"/>
              </a:rPr>
              <a:t> a 100 </a:t>
            </a:r>
            <a:r>
              <a:rPr lang="de-DE" sz="2400" b="1" dirty="0" err="1">
                <a:solidFill>
                  <a:srgbClr val="FF0000"/>
                </a:solidFill>
                <a:latin typeface="Calibri"/>
              </a:rPr>
              <a:t>TeV</a:t>
            </a:r>
            <a:r>
              <a:rPr lang="de-DE" sz="2400" b="1" dirty="0">
                <a:solidFill>
                  <a:srgbClr val="FF0000"/>
                </a:solidFill>
                <a:latin typeface="Calibri"/>
              </a:rPr>
              <a:t> </a:t>
            </a:r>
            <a:r>
              <a:rPr lang="de-DE" sz="2400" b="1" dirty="0" err="1">
                <a:solidFill>
                  <a:srgbClr val="FF0000"/>
                </a:solidFill>
                <a:latin typeface="Calibri"/>
              </a:rPr>
              <a:t>Hadron</a:t>
            </a:r>
            <a:r>
              <a:rPr lang="de-DE" sz="2400" b="1" dirty="0">
                <a:solidFill>
                  <a:srgbClr val="FF0000"/>
                </a:solidFill>
                <a:latin typeface="Calibri"/>
              </a:rPr>
              <a:t> </a:t>
            </a:r>
            <a:r>
              <a:rPr lang="de-DE" sz="2400" b="1" dirty="0" err="1">
                <a:solidFill>
                  <a:srgbClr val="FF0000"/>
                </a:solidFill>
                <a:latin typeface="Calibri"/>
              </a:rPr>
              <a:t>Collider</a:t>
            </a:r>
            <a:endParaRPr lang="de-DE" sz="2400" b="1" dirty="0">
              <a:solidFill>
                <a:srgbClr val="FF0000"/>
              </a:solidFill>
              <a:latin typeface="Calibri"/>
            </a:endParaRPr>
          </a:p>
        </p:txBody>
      </p:sp>
    </p:spTree>
    <p:extLst>
      <p:ext uri="{BB962C8B-B14F-4D97-AF65-F5344CB8AC3E}">
        <p14:creationId xmlns:p14="http://schemas.microsoft.com/office/powerpoint/2010/main" val="30923898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627535"/>
            <a:ext cx="8100392" cy="4218254"/>
          </a:xfrm>
          <a:prstGeom prst="rect">
            <a:avLst/>
          </a:prstGeom>
        </p:spPr>
      </p:pic>
      <p:sp>
        <p:nvSpPr>
          <p:cNvPr id="3" name="TextBox 2"/>
          <p:cNvSpPr txBox="1"/>
          <p:nvPr/>
        </p:nvSpPr>
        <p:spPr>
          <a:xfrm>
            <a:off x="1" y="1"/>
            <a:ext cx="9165954" cy="461586"/>
          </a:xfrm>
          <a:prstGeom prst="rect">
            <a:avLst/>
          </a:prstGeom>
          <a:noFill/>
        </p:spPr>
        <p:txBody>
          <a:bodyPr wrap="square" lIns="91328" tIns="45664" rIns="91328" bIns="45664" rtlCol="0">
            <a:spAutoFit/>
          </a:bodyPr>
          <a:lstStyle/>
          <a:p>
            <a:pPr algn="ctr"/>
            <a:r>
              <a:rPr lang="de-DE" sz="2400" b="1" dirty="0" err="1">
                <a:solidFill>
                  <a:srgbClr val="FF0000"/>
                </a:solidFill>
                <a:latin typeface="Calibri"/>
              </a:rPr>
              <a:t>Detector</a:t>
            </a:r>
            <a:r>
              <a:rPr lang="de-DE" sz="2400" b="1" dirty="0">
                <a:solidFill>
                  <a:srgbClr val="FF0000"/>
                </a:solidFill>
                <a:latin typeface="Calibri"/>
              </a:rPr>
              <a:t> </a:t>
            </a:r>
            <a:r>
              <a:rPr lang="de-DE" sz="2400" b="1" dirty="0" err="1">
                <a:solidFill>
                  <a:srgbClr val="FF0000"/>
                </a:solidFill>
                <a:latin typeface="Calibri"/>
              </a:rPr>
              <a:t>Specifications</a:t>
            </a:r>
            <a:endParaRPr lang="de-DE" sz="2400" b="1" dirty="0">
              <a:solidFill>
                <a:srgbClr val="FF0000"/>
              </a:solidFill>
              <a:latin typeface="Calibri"/>
            </a:endParaRPr>
          </a:p>
        </p:txBody>
      </p:sp>
    </p:spTree>
    <p:extLst>
      <p:ext uri="{BB962C8B-B14F-4D97-AF65-F5344CB8AC3E}">
        <p14:creationId xmlns:p14="http://schemas.microsoft.com/office/powerpoint/2010/main" val="18174884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553617" y="968762"/>
            <a:ext cx="7597781" cy="3621015"/>
          </a:xfrm>
          <a:prstGeom prst="rect">
            <a:avLst/>
          </a:prstGeom>
          <a:noFill/>
          <a:ln w="9525">
            <a:noFill/>
            <a:miter lim="800000"/>
            <a:headEnd/>
            <a:tailEnd/>
          </a:ln>
          <a:effectLst/>
        </p:spPr>
      </p:pic>
      <p:sp>
        <p:nvSpPr>
          <p:cNvPr id="4" name="TextBox 3"/>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FCC week 2016: Twin Solenoid 6T</a:t>
            </a:r>
            <a:r>
              <a:rPr lang="en-GB" sz="2400" b="1" dirty="0">
                <a:solidFill>
                  <a:srgbClr val="FF0000"/>
                </a:solidFill>
                <a:latin typeface="Calibri"/>
              </a:rPr>
              <a:t>, 12m bore, Dipoles 10Tm</a:t>
            </a:r>
          </a:p>
        </p:txBody>
      </p:sp>
    </p:spTree>
    <p:extLst>
      <p:ext uri="{BB962C8B-B14F-4D97-AF65-F5344CB8AC3E}">
        <p14:creationId xmlns:p14="http://schemas.microsoft.com/office/powerpoint/2010/main" val="3210967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X\lectures\ars_electronica\lhcb_layout.jpg"/>
          <p:cNvPicPr>
            <a:picLocks noChangeAspect="1" noChangeArrowheads="1"/>
          </p:cNvPicPr>
          <p:nvPr/>
        </p:nvPicPr>
        <p:blipFill>
          <a:blip r:embed="rId2" cstate="print"/>
          <a:srcRect/>
          <a:stretch>
            <a:fillRect/>
          </a:stretch>
        </p:blipFill>
        <p:spPr bwMode="auto">
          <a:xfrm>
            <a:off x="4986957" y="2905202"/>
            <a:ext cx="2915771" cy="2186828"/>
          </a:xfrm>
          <a:prstGeom prst="rect">
            <a:avLst/>
          </a:prstGeom>
          <a:noFill/>
        </p:spPr>
      </p:pic>
      <p:pic>
        <p:nvPicPr>
          <p:cNvPr id="4098" name="Picture 2" descr="C:\X\lectures\ars_electronica\atlas_scheme.jpg"/>
          <p:cNvPicPr>
            <a:picLocks noChangeAspect="1" noChangeArrowheads="1"/>
          </p:cNvPicPr>
          <p:nvPr/>
        </p:nvPicPr>
        <p:blipFill>
          <a:blip r:embed="rId3" cstate="print"/>
          <a:srcRect/>
          <a:stretch>
            <a:fillRect/>
          </a:stretch>
        </p:blipFill>
        <p:spPr bwMode="auto">
          <a:xfrm>
            <a:off x="1043608" y="402046"/>
            <a:ext cx="3143250" cy="2223570"/>
          </a:xfrm>
          <a:prstGeom prst="rect">
            <a:avLst/>
          </a:prstGeom>
          <a:noFill/>
        </p:spPr>
      </p:pic>
      <p:pic>
        <p:nvPicPr>
          <p:cNvPr id="4099" name="Picture 3" descr="C:\X\lectures\ars_electronica\alice_ok.png"/>
          <p:cNvPicPr>
            <a:picLocks noChangeAspect="1" noChangeArrowheads="1"/>
          </p:cNvPicPr>
          <p:nvPr/>
        </p:nvPicPr>
        <p:blipFill>
          <a:blip r:embed="rId4" cstate="print"/>
          <a:srcRect/>
          <a:stretch>
            <a:fillRect/>
          </a:stretch>
        </p:blipFill>
        <p:spPr bwMode="auto">
          <a:xfrm>
            <a:off x="1043608" y="3025666"/>
            <a:ext cx="3625490" cy="2057400"/>
          </a:xfrm>
          <a:prstGeom prst="rect">
            <a:avLst/>
          </a:prstGeom>
          <a:noFill/>
        </p:spPr>
      </p:pic>
      <p:pic>
        <p:nvPicPr>
          <p:cNvPr id="4101" name="Picture 5" descr="C:\X\lectures\ars_electronica\cms_layout.jpg"/>
          <p:cNvPicPr>
            <a:picLocks noChangeAspect="1" noChangeArrowheads="1"/>
          </p:cNvPicPr>
          <p:nvPr/>
        </p:nvPicPr>
        <p:blipFill>
          <a:blip r:embed="rId5" cstate="print"/>
          <a:srcRect/>
          <a:stretch>
            <a:fillRect/>
          </a:stretch>
        </p:blipFill>
        <p:spPr bwMode="auto">
          <a:xfrm>
            <a:off x="4458903" y="396766"/>
            <a:ext cx="3441514" cy="2457450"/>
          </a:xfrm>
          <a:prstGeom prst="rect">
            <a:avLst/>
          </a:prstGeom>
          <a:noFill/>
        </p:spPr>
      </p:pic>
      <p:sp>
        <p:nvSpPr>
          <p:cNvPr id="6" name="Rectangle 4"/>
          <p:cNvSpPr>
            <a:spLocks noChangeArrowheads="1"/>
          </p:cNvSpPr>
          <p:nvPr/>
        </p:nvSpPr>
        <p:spPr bwMode="auto">
          <a:xfrm>
            <a:off x="1314450" y="0"/>
            <a:ext cx="6457950" cy="400050"/>
          </a:xfrm>
          <a:prstGeom prst="rect">
            <a:avLst/>
          </a:prstGeom>
          <a:noFill/>
          <a:ln w="9525">
            <a:noFill/>
            <a:miter lim="800000"/>
            <a:headEnd/>
            <a:tailEnd/>
          </a:ln>
        </p:spPr>
        <p:txBody>
          <a:bodyPr anchor="ctr"/>
          <a:lstStyle/>
          <a:p>
            <a:pPr algn="ctr" defTabSz="685800" fontAlgn="base">
              <a:spcBef>
                <a:spcPct val="0"/>
              </a:spcBef>
              <a:spcAft>
                <a:spcPct val="0"/>
              </a:spcAft>
            </a:pPr>
            <a:r>
              <a:rPr lang="en-US" sz="2100" b="1" dirty="0">
                <a:solidFill>
                  <a:srgbClr val="FF0000"/>
                </a:solidFill>
              </a:rPr>
              <a:t>ATLAS, CMS, ALICE, </a:t>
            </a:r>
            <a:r>
              <a:rPr lang="en-US" sz="2100" b="1" dirty="0" err="1">
                <a:solidFill>
                  <a:srgbClr val="FF0000"/>
                </a:solidFill>
              </a:rPr>
              <a:t>LHCb</a:t>
            </a:r>
            <a:endParaRPr lang="en-US" sz="2100" b="1" dirty="0">
              <a:solidFill>
                <a:srgbClr val="FF0000"/>
              </a:solidFill>
            </a:endParaRPr>
          </a:p>
        </p:txBody>
      </p:sp>
    </p:spTree>
    <p:extLst>
      <p:ext uri="{BB962C8B-B14F-4D97-AF65-F5344CB8AC3E}">
        <p14:creationId xmlns:p14="http://schemas.microsoft.com/office/powerpoint/2010/main" val="7942422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p:cNvSpPr>
            <a:spLocks noGrp="1"/>
          </p:cNvSpPr>
          <p:nvPr>
            <p:ph type="sldNum" sz="quarter" idx="12"/>
          </p:nvPr>
        </p:nvSpPr>
        <p:spPr>
          <a:xfrm>
            <a:off x="6553200" y="6356417"/>
            <a:ext cx="2133600" cy="365125"/>
          </a:xfrm>
        </p:spPr>
        <p:txBody>
          <a:bodyPr/>
          <a:lstStyle/>
          <a:p>
            <a:fld id="{48EB8435-8E4A-8940-BCE7-D9275055354A}" type="slidenum">
              <a:rPr lang="de-DE" smtClean="0">
                <a:solidFill>
                  <a:prstClr val="black">
                    <a:tint val="75000"/>
                  </a:prstClr>
                </a:solidFill>
                <a:latin typeface="Calibri"/>
              </a:rPr>
              <a:pPr/>
              <a:t>40</a:t>
            </a:fld>
            <a:endParaRPr lang="de-DE">
              <a:solidFill>
                <a:prstClr val="black">
                  <a:tint val="75000"/>
                </a:prstClr>
              </a:solidFill>
              <a:latin typeface="Calibri"/>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737" t="31001" r="3173" b="14294"/>
          <a:stretch/>
        </p:blipFill>
        <p:spPr>
          <a:xfrm>
            <a:off x="249516" y="1689668"/>
            <a:ext cx="1712826" cy="62991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755" t="31337" r="11814" b="18521"/>
          <a:stretch/>
        </p:blipFill>
        <p:spPr>
          <a:xfrm>
            <a:off x="157247" y="2473488"/>
            <a:ext cx="2094783" cy="698260"/>
          </a:xfrm>
          <a:prstGeom prst="rect">
            <a:avLst/>
          </a:prstGeom>
        </p:spPr>
      </p:pic>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7310" y="3288450"/>
            <a:ext cx="1532819" cy="635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5856" t="14218" r="8521" b="17059"/>
          <a:stretch/>
        </p:blipFill>
        <p:spPr>
          <a:xfrm>
            <a:off x="287233" y="620755"/>
            <a:ext cx="1652822" cy="773095"/>
          </a:xfrm>
          <a:prstGeom prst="rect">
            <a:avLst/>
          </a:prstGeom>
        </p:spPr>
      </p:pic>
      <p:sp>
        <p:nvSpPr>
          <p:cNvPr id="7" name="TextBox 6"/>
          <p:cNvSpPr txBox="1"/>
          <p:nvPr/>
        </p:nvSpPr>
        <p:spPr>
          <a:xfrm>
            <a:off x="2771800" y="800882"/>
            <a:ext cx="5981762" cy="369253"/>
          </a:xfrm>
          <a:prstGeom prst="rect">
            <a:avLst/>
          </a:prstGeom>
          <a:noFill/>
        </p:spPr>
        <p:txBody>
          <a:bodyPr wrap="square" lIns="91328" tIns="45664" rIns="91328" bIns="45664" rtlCol="0">
            <a:spAutoFit/>
          </a:bodyPr>
          <a:lstStyle/>
          <a:p>
            <a:r>
              <a:rPr lang="en-GB" b="1" dirty="0" smtClean="0">
                <a:solidFill>
                  <a:srgbClr val="000090"/>
                </a:solidFill>
              </a:rPr>
              <a:t>Twin solenoid with dipoles (min. shaft diameter 27.5m) </a:t>
            </a:r>
            <a:endParaRPr lang="en-GB" b="1" dirty="0">
              <a:solidFill>
                <a:srgbClr val="000090"/>
              </a:solidFill>
            </a:endParaRPr>
          </a:p>
        </p:txBody>
      </p:sp>
      <p:sp>
        <p:nvSpPr>
          <p:cNvPr id="8" name="TextBox 7"/>
          <p:cNvSpPr txBox="1"/>
          <p:nvPr/>
        </p:nvSpPr>
        <p:spPr>
          <a:xfrm>
            <a:off x="2771822" y="1689693"/>
            <a:ext cx="3937113" cy="369253"/>
          </a:xfrm>
          <a:prstGeom prst="rect">
            <a:avLst/>
          </a:prstGeom>
          <a:noFill/>
        </p:spPr>
        <p:txBody>
          <a:bodyPr wrap="none" lIns="91328" tIns="45664" rIns="91328" bIns="45664" rtlCol="0">
            <a:spAutoFit/>
          </a:bodyPr>
          <a:lstStyle/>
          <a:p>
            <a:r>
              <a:rPr lang="en-GB" b="1" dirty="0" smtClean="0">
                <a:solidFill>
                  <a:srgbClr val="000090"/>
                </a:solidFill>
              </a:rPr>
              <a:t>Partially shielded solenoid with dipoles</a:t>
            </a:r>
            <a:endParaRPr lang="en-GB" b="1" dirty="0">
              <a:solidFill>
                <a:srgbClr val="000090"/>
              </a:solidFill>
            </a:endParaRPr>
          </a:p>
        </p:txBody>
      </p:sp>
      <p:sp>
        <p:nvSpPr>
          <p:cNvPr id="9" name="TextBox 8"/>
          <p:cNvSpPr txBox="1"/>
          <p:nvPr/>
        </p:nvSpPr>
        <p:spPr>
          <a:xfrm>
            <a:off x="2771802" y="2566391"/>
            <a:ext cx="5328592" cy="369253"/>
          </a:xfrm>
          <a:prstGeom prst="rect">
            <a:avLst/>
          </a:prstGeom>
          <a:noFill/>
        </p:spPr>
        <p:txBody>
          <a:bodyPr wrap="square" lIns="91328" tIns="45664" rIns="91328" bIns="45664" rtlCol="0">
            <a:spAutoFit/>
          </a:bodyPr>
          <a:lstStyle/>
          <a:p>
            <a:r>
              <a:rPr lang="en-GB" b="1" dirty="0" smtClean="0">
                <a:solidFill>
                  <a:srgbClr val="000090"/>
                </a:solidFill>
              </a:rPr>
              <a:t>Unshielded solenoid with dipoles </a:t>
            </a:r>
          </a:p>
        </p:txBody>
      </p:sp>
      <p:sp>
        <p:nvSpPr>
          <p:cNvPr id="10" name="TextBox 9"/>
          <p:cNvSpPr txBox="1"/>
          <p:nvPr/>
        </p:nvSpPr>
        <p:spPr>
          <a:xfrm>
            <a:off x="2771858" y="3410202"/>
            <a:ext cx="4569761" cy="369253"/>
          </a:xfrm>
          <a:prstGeom prst="rect">
            <a:avLst/>
          </a:prstGeom>
          <a:noFill/>
        </p:spPr>
        <p:txBody>
          <a:bodyPr wrap="none" lIns="91328" tIns="45664" rIns="91328" bIns="45664" rtlCol="0">
            <a:spAutoFit/>
          </a:bodyPr>
          <a:lstStyle/>
          <a:p>
            <a:r>
              <a:rPr lang="en-GB" b="1" dirty="0" smtClean="0">
                <a:solidFill>
                  <a:srgbClr val="000090"/>
                </a:solidFill>
              </a:rPr>
              <a:t>Twin solenoid with balanced conical  solenoid</a:t>
            </a:r>
            <a:endParaRPr lang="en-GB" b="1" dirty="0">
              <a:solidFill>
                <a:srgbClr val="000090"/>
              </a:solidFill>
            </a:endParaRPr>
          </a:p>
        </p:txBody>
      </p:sp>
      <p:sp>
        <p:nvSpPr>
          <p:cNvPr id="11" name="TextBox 10"/>
          <p:cNvSpPr txBox="1"/>
          <p:nvPr/>
        </p:nvSpPr>
        <p:spPr>
          <a:xfrm>
            <a:off x="0" y="43"/>
            <a:ext cx="9144000" cy="461586"/>
          </a:xfrm>
          <a:prstGeom prst="rect">
            <a:avLst/>
          </a:prstGeom>
          <a:noFill/>
        </p:spPr>
        <p:txBody>
          <a:bodyPr wrap="square" lIns="91328" tIns="45664" rIns="91328" bIns="45664" rtlCol="0">
            <a:spAutoFit/>
          </a:bodyPr>
          <a:lstStyle/>
          <a:p>
            <a:pPr algn="ctr"/>
            <a:r>
              <a:rPr lang="en-GB" sz="2400" b="1" dirty="0">
                <a:solidFill>
                  <a:srgbClr val="FF0000"/>
                </a:solidFill>
                <a:latin typeface="Calibri"/>
              </a:rPr>
              <a:t>Magnet systems under consideration</a:t>
            </a:r>
          </a:p>
        </p:txBody>
      </p:sp>
      <p:pic>
        <p:nvPicPr>
          <p:cNvPr id="12" name="Picture 2"/>
          <p:cNvPicPr>
            <a:picLocks noChangeAspect="1" noChangeArrowheads="1"/>
          </p:cNvPicPr>
          <p:nvPr/>
        </p:nvPicPr>
        <p:blipFill>
          <a:blip r:embed="rId6"/>
          <a:srcRect/>
          <a:stretch>
            <a:fillRect/>
          </a:stretch>
        </p:blipFill>
        <p:spPr bwMode="auto">
          <a:xfrm>
            <a:off x="287235" y="4142403"/>
            <a:ext cx="1532818" cy="724492"/>
          </a:xfrm>
          <a:prstGeom prst="rect">
            <a:avLst/>
          </a:prstGeom>
          <a:noFill/>
          <a:ln w="9525">
            <a:noFill/>
            <a:miter lim="800000"/>
            <a:headEnd/>
            <a:tailEnd/>
          </a:ln>
          <a:effectLst/>
        </p:spPr>
      </p:pic>
      <p:sp>
        <p:nvSpPr>
          <p:cNvPr id="13" name="TextBox 12"/>
          <p:cNvSpPr txBox="1"/>
          <p:nvPr/>
        </p:nvSpPr>
        <p:spPr>
          <a:xfrm>
            <a:off x="2771842" y="4260084"/>
            <a:ext cx="5186967" cy="369253"/>
          </a:xfrm>
          <a:prstGeom prst="rect">
            <a:avLst/>
          </a:prstGeom>
          <a:noFill/>
        </p:spPr>
        <p:txBody>
          <a:bodyPr wrap="none" lIns="91328" tIns="45664" rIns="91328" bIns="45664" rtlCol="0">
            <a:spAutoFit/>
          </a:bodyPr>
          <a:lstStyle/>
          <a:p>
            <a:r>
              <a:rPr lang="en-GB" b="1" dirty="0" smtClean="0">
                <a:solidFill>
                  <a:srgbClr val="000090"/>
                </a:solidFill>
              </a:rPr>
              <a:t>Unshielded solenoid with balanced conical  solenoid</a:t>
            </a:r>
            <a:endParaRPr lang="en-GB" b="1" dirty="0">
              <a:solidFill>
                <a:srgbClr val="000090"/>
              </a:solidFill>
            </a:endParaRPr>
          </a:p>
        </p:txBody>
      </p:sp>
    </p:spTree>
    <p:extLst>
      <p:ext uri="{BB962C8B-B14F-4D97-AF65-F5344CB8AC3E}">
        <p14:creationId xmlns:p14="http://schemas.microsoft.com/office/powerpoint/2010/main" val="36613766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258926" y="2631132"/>
            <a:ext cx="4140373" cy="1973254"/>
          </a:xfrm>
          <a:prstGeom prst="rect">
            <a:avLst/>
          </a:prstGeom>
          <a:noFill/>
          <a:ln w="9525">
            <a:noFill/>
            <a:miter lim="800000"/>
            <a:headEnd/>
            <a:tailEnd/>
          </a:ln>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6162" y="2531746"/>
            <a:ext cx="4007170" cy="2034350"/>
          </a:xfrm>
          <a:prstGeom prst="rect">
            <a:avLst/>
          </a:prstGeom>
        </p:spPr>
      </p:pic>
      <p:sp>
        <p:nvSpPr>
          <p:cNvPr id="4" name="Rectangle 3"/>
          <p:cNvSpPr/>
          <p:nvPr/>
        </p:nvSpPr>
        <p:spPr>
          <a:xfrm>
            <a:off x="360507" y="678508"/>
            <a:ext cx="3657600" cy="1384916"/>
          </a:xfrm>
          <a:prstGeom prst="rect">
            <a:avLst/>
          </a:prstGeom>
        </p:spPr>
        <p:txBody>
          <a:bodyPr wrap="square" lIns="91328" tIns="45664" rIns="91328" bIns="45664">
            <a:spAutoFit/>
          </a:bodyPr>
          <a:lstStyle/>
          <a:p>
            <a:r>
              <a:rPr lang="en-GB" sz="1200" b="1" dirty="0">
                <a:solidFill>
                  <a:srgbClr val="000090"/>
                </a:solidFill>
              </a:rPr>
              <a:t>6T, 12m bore solenoid, 10Tm dipoles, shielding coil</a:t>
            </a:r>
          </a:p>
          <a:p>
            <a:endParaRPr lang="en-GB" sz="1200" b="1" dirty="0">
              <a:solidFill>
                <a:srgbClr val="000090"/>
              </a:solidFill>
            </a:endParaRPr>
          </a:p>
          <a:p>
            <a:pPr marL="171226" indent="-171226">
              <a:buFont typeface="Wingdings" charset="0"/>
              <a:buChar char="à"/>
            </a:pPr>
            <a:r>
              <a:rPr lang="en-GB" sz="1200" b="1" dirty="0">
                <a:solidFill>
                  <a:srgbClr val="000090"/>
                </a:solidFill>
              </a:rPr>
              <a:t>65 GJ Stored Energy</a:t>
            </a:r>
          </a:p>
          <a:p>
            <a:pPr marL="171226" indent="-171226">
              <a:buFont typeface="Wingdings" charset="0"/>
              <a:buChar char="à"/>
            </a:pPr>
            <a:r>
              <a:rPr lang="en-GB" sz="1200" b="1" dirty="0">
                <a:solidFill>
                  <a:srgbClr val="000090"/>
                </a:solidFill>
                <a:sym typeface="Wingdings"/>
              </a:rPr>
              <a:t>28m Diameter </a:t>
            </a:r>
          </a:p>
          <a:p>
            <a:pPr marL="171226" indent="-171226">
              <a:buFont typeface="Wingdings" charset="0"/>
              <a:buChar char="à"/>
            </a:pPr>
            <a:r>
              <a:rPr lang="en-GB" sz="1200" b="1" dirty="0">
                <a:solidFill>
                  <a:srgbClr val="000090"/>
                </a:solidFill>
                <a:sym typeface="Wingdings"/>
              </a:rPr>
              <a:t>&gt;30m shaft</a:t>
            </a:r>
          </a:p>
          <a:p>
            <a:pPr marL="171226" indent="-171226">
              <a:buFont typeface="Wingdings" charset="0"/>
              <a:buChar char="à"/>
            </a:pPr>
            <a:r>
              <a:rPr lang="en-GB" sz="1200" b="1" dirty="0">
                <a:solidFill>
                  <a:srgbClr val="000090"/>
                </a:solidFill>
                <a:sym typeface="Wingdings"/>
              </a:rPr>
              <a:t>Multi Billion project</a:t>
            </a:r>
            <a:endParaRPr lang="en-GB" sz="1200" b="1" dirty="0">
              <a:solidFill>
                <a:srgbClr val="000090"/>
              </a:solidFill>
            </a:endParaRPr>
          </a:p>
          <a:p>
            <a:pPr marL="171226" indent="-171226">
              <a:buFont typeface="Wingdings" charset="0"/>
              <a:buChar char="à"/>
            </a:pPr>
            <a:endParaRPr lang="en-GB" sz="1200" b="1" dirty="0">
              <a:solidFill>
                <a:srgbClr val="000090"/>
              </a:solidFill>
            </a:endParaRPr>
          </a:p>
        </p:txBody>
      </p:sp>
      <p:sp>
        <p:nvSpPr>
          <p:cNvPr id="5" name="TextBox 4"/>
          <p:cNvSpPr txBox="1"/>
          <p:nvPr/>
        </p:nvSpPr>
        <p:spPr>
          <a:xfrm>
            <a:off x="0" y="43"/>
            <a:ext cx="9144000" cy="461586"/>
          </a:xfrm>
          <a:prstGeom prst="rect">
            <a:avLst/>
          </a:prstGeom>
          <a:noFill/>
        </p:spPr>
        <p:txBody>
          <a:bodyPr wrap="square" lIns="91328" tIns="45664" rIns="91328" bIns="45664" rtlCol="0">
            <a:spAutoFit/>
          </a:bodyPr>
          <a:lstStyle/>
          <a:p>
            <a:pPr algn="ctr"/>
            <a:r>
              <a:rPr lang="en-GB" sz="2400" b="1" dirty="0">
                <a:solidFill>
                  <a:srgbClr val="FF0000"/>
                </a:solidFill>
                <a:latin typeface="Calibri"/>
              </a:rPr>
              <a:t>New Reference Design</a:t>
            </a:r>
          </a:p>
        </p:txBody>
      </p:sp>
      <p:sp>
        <p:nvSpPr>
          <p:cNvPr id="6" name="Rectangle 5"/>
          <p:cNvSpPr/>
          <p:nvPr/>
        </p:nvSpPr>
        <p:spPr>
          <a:xfrm>
            <a:off x="4836160" y="678506"/>
            <a:ext cx="4302830" cy="1569582"/>
          </a:xfrm>
          <a:prstGeom prst="rect">
            <a:avLst/>
          </a:prstGeom>
        </p:spPr>
        <p:txBody>
          <a:bodyPr wrap="square" lIns="91328" tIns="45664" rIns="91328" bIns="45664">
            <a:spAutoFit/>
          </a:bodyPr>
          <a:lstStyle/>
          <a:p>
            <a:r>
              <a:rPr lang="en-GB" sz="1200" b="1" dirty="0">
                <a:solidFill>
                  <a:srgbClr val="000090"/>
                </a:solidFill>
              </a:rPr>
              <a:t>4T, 10m bore solenoid, 4T forward solenoids , no shielding coil</a:t>
            </a:r>
          </a:p>
          <a:p>
            <a:endParaRPr lang="en-GB" sz="1200" b="1" dirty="0">
              <a:solidFill>
                <a:srgbClr val="000090"/>
              </a:solidFill>
              <a:sym typeface="Wingdings"/>
            </a:endParaRPr>
          </a:p>
          <a:p>
            <a:pPr marL="171226" indent="-171226">
              <a:buFont typeface="Wingdings" charset="0"/>
              <a:buChar char="à"/>
            </a:pPr>
            <a:r>
              <a:rPr lang="en-GB" sz="1200" b="1" dirty="0">
                <a:solidFill>
                  <a:srgbClr val="000090"/>
                </a:solidFill>
                <a:sym typeface="Wingdings"/>
              </a:rPr>
              <a:t>14</a:t>
            </a:r>
            <a:r>
              <a:rPr lang="en-GB" sz="1200" b="1" dirty="0">
                <a:solidFill>
                  <a:srgbClr val="000090"/>
                </a:solidFill>
              </a:rPr>
              <a:t> GJ Stored Energy</a:t>
            </a:r>
          </a:p>
          <a:p>
            <a:pPr marL="171226" indent="-171226">
              <a:buFont typeface="Wingdings" charset="0"/>
              <a:buChar char="à"/>
            </a:pPr>
            <a:r>
              <a:rPr lang="en-GB" sz="1200" b="1" dirty="0">
                <a:solidFill>
                  <a:srgbClr val="000090"/>
                </a:solidFill>
              </a:rPr>
              <a:t>Rotational symmetry for tracking and trigger !</a:t>
            </a:r>
          </a:p>
          <a:p>
            <a:pPr marL="171226" indent="-171226">
              <a:buFont typeface="Wingdings" charset="0"/>
              <a:buChar char="à"/>
            </a:pPr>
            <a:r>
              <a:rPr lang="en-GB" sz="1200" b="1" dirty="0">
                <a:solidFill>
                  <a:srgbClr val="000090"/>
                </a:solidFill>
                <a:sym typeface="Wingdings"/>
              </a:rPr>
              <a:t>20m Diameter (≈ ATLAS)</a:t>
            </a:r>
          </a:p>
          <a:p>
            <a:pPr marL="171226" indent="-171226">
              <a:buFont typeface="Wingdings" charset="0"/>
              <a:buChar char="à"/>
            </a:pPr>
            <a:r>
              <a:rPr lang="en-GB" sz="1200" b="1" dirty="0">
                <a:solidFill>
                  <a:srgbClr val="000090"/>
                </a:solidFill>
                <a:sym typeface="Wingdings"/>
              </a:rPr>
              <a:t>15m shaft</a:t>
            </a:r>
          </a:p>
          <a:p>
            <a:pPr marL="171226" indent="-171226">
              <a:buFont typeface="Wingdings" charset="0"/>
              <a:buChar char="à"/>
            </a:pPr>
            <a:r>
              <a:rPr lang="en-GB" sz="1200" b="1" dirty="0">
                <a:solidFill>
                  <a:srgbClr val="000090"/>
                </a:solidFill>
                <a:sym typeface="Wingdings"/>
              </a:rPr>
              <a:t>≈ 1 Billion project</a:t>
            </a:r>
            <a:endParaRPr lang="en-GB" sz="1200" b="1" dirty="0">
              <a:solidFill>
                <a:srgbClr val="000090"/>
              </a:solidFill>
            </a:endParaRPr>
          </a:p>
          <a:p>
            <a:pPr marL="171226" indent="-171226">
              <a:buFont typeface="Wingdings" charset="0"/>
              <a:buChar char="à"/>
            </a:pPr>
            <a:endParaRPr lang="en-GB" sz="1200" b="1" dirty="0">
              <a:solidFill>
                <a:srgbClr val="000090"/>
              </a:solidFill>
            </a:endParaRPr>
          </a:p>
        </p:txBody>
      </p:sp>
      <p:cxnSp>
        <p:nvCxnSpPr>
          <p:cNvPr id="8" name="Straight Arrow Connector 7"/>
          <p:cNvCxnSpPr/>
          <p:nvPr/>
        </p:nvCxnSpPr>
        <p:spPr>
          <a:xfrm>
            <a:off x="3708400" y="1403985"/>
            <a:ext cx="924387"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0770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Reference detector for the CDR</a:t>
            </a:r>
            <a:endParaRPr lang="en-GB" sz="2400" b="1" dirty="0">
              <a:solidFill>
                <a:srgbClr val="FF0000"/>
              </a:solidFill>
              <a:latin typeface="Calibri"/>
            </a:endParaRPr>
          </a:p>
        </p:txBody>
      </p:sp>
      <p:sp>
        <p:nvSpPr>
          <p:cNvPr id="6" name="TextBox 5"/>
          <p:cNvSpPr txBox="1"/>
          <p:nvPr/>
        </p:nvSpPr>
        <p:spPr>
          <a:xfrm>
            <a:off x="6464733" y="1075510"/>
            <a:ext cx="2252382" cy="2065871"/>
          </a:xfrm>
          <a:prstGeom prst="rect">
            <a:avLst/>
          </a:prstGeom>
          <a:noFill/>
        </p:spPr>
        <p:txBody>
          <a:bodyPr wrap="none" lIns="91330" tIns="45665" rIns="91330" bIns="45665" rtlCol="0">
            <a:spAutoFit/>
          </a:bodyPr>
          <a:lstStyle/>
          <a:p>
            <a:pPr marL="285365" indent="-285365">
              <a:buFont typeface="Arial"/>
              <a:buChar char="•"/>
            </a:pPr>
            <a:r>
              <a:rPr lang="en-GB" sz="1400" dirty="0"/>
              <a:t>4T 10m solenoid</a:t>
            </a:r>
          </a:p>
          <a:p>
            <a:pPr marL="285365" indent="-285365">
              <a:buFont typeface="Arial"/>
              <a:buChar char="•"/>
            </a:pPr>
            <a:r>
              <a:rPr lang="en-GB" sz="1400" dirty="0"/>
              <a:t>Forward solenoids</a:t>
            </a:r>
          </a:p>
          <a:p>
            <a:pPr marL="285365" indent="-285365">
              <a:buFont typeface="Arial"/>
              <a:buChar char="•"/>
            </a:pPr>
            <a:r>
              <a:rPr lang="en-GB" sz="1400" dirty="0"/>
              <a:t>Silicon tracker</a:t>
            </a:r>
          </a:p>
          <a:p>
            <a:pPr marL="285365" indent="-285365">
              <a:buFont typeface="Arial"/>
              <a:buChar char="•"/>
            </a:pPr>
            <a:r>
              <a:rPr lang="en-GB" sz="1400" dirty="0"/>
              <a:t>Barrel ECAL </a:t>
            </a:r>
            <a:r>
              <a:rPr lang="en-GB" sz="1400" dirty="0" err="1"/>
              <a:t>Lar</a:t>
            </a:r>
            <a:endParaRPr lang="en-GB" sz="1400" dirty="0"/>
          </a:p>
          <a:p>
            <a:pPr marL="285365" indent="-285365">
              <a:buFont typeface="Arial"/>
              <a:buChar char="•"/>
            </a:pPr>
            <a:r>
              <a:rPr lang="en-GB" sz="1400" dirty="0"/>
              <a:t>Barrel HCAL Fe/</a:t>
            </a:r>
            <a:r>
              <a:rPr lang="en-GB" sz="1400" dirty="0" err="1"/>
              <a:t>Sci</a:t>
            </a:r>
            <a:endParaRPr lang="en-GB" sz="1400" dirty="0"/>
          </a:p>
          <a:p>
            <a:pPr marL="285365" indent="-285365">
              <a:buFont typeface="Arial"/>
              <a:buChar char="•"/>
            </a:pPr>
            <a:r>
              <a:rPr lang="en-GB" sz="1400" dirty="0" err="1"/>
              <a:t>Endcap</a:t>
            </a:r>
            <a:r>
              <a:rPr lang="en-GB" sz="1400" dirty="0"/>
              <a:t> HCAL/ECAL </a:t>
            </a:r>
            <a:r>
              <a:rPr lang="en-GB" sz="1400" dirty="0" err="1"/>
              <a:t>LAr</a:t>
            </a:r>
            <a:endParaRPr lang="en-GB" sz="1400" dirty="0"/>
          </a:p>
          <a:p>
            <a:pPr marL="285365" indent="-285365">
              <a:buFont typeface="Arial"/>
              <a:buChar char="•"/>
            </a:pPr>
            <a:r>
              <a:rPr lang="en-GB" sz="1400" dirty="0"/>
              <a:t>Forward HCAL/ECAL </a:t>
            </a:r>
            <a:r>
              <a:rPr lang="en-GB" sz="1400" dirty="0" err="1"/>
              <a:t>LAr</a:t>
            </a:r>
            <a:endParaRPr lang="en-GB" sz="1400" dirty="0"/>
          </a:p>
          <a:p>
            <a:pPr marL="285365" indent="-285365">
              <a:buFont typeface="Arial"/>
              <a:buChar char="•"/>
            </a:pPr>
            <a:endParaRPr lang="en-GB" sz="1400" dirty="0"/>
          </a:p>
          <a:p>
            <a:pPr marL="285365" indent="-285365">
              <a:buFont typeface="Arial"/>
              <a:buChar char="•"/>
            </a:pPr>
            <a:endParaRPr lang="en-GB" sz="1400" dirty="0"/>
          </a:p>
        </p:txBody>
      </p:sp>
      <p:sp>
        <p:nvSpPr>
          <p:cNvPr id="5" name="TextBox 4"/>
          <p:cNvSpPr txBox="1"/>
          <p:nvPr/>
        </p:nvSpPr>
        <p:spPr>
          <a:xfrm>
            <a:off x="467544" y="4249629"/>
            <a:ext cx="8317800" cy="584776"/>
          </a:xfrm>
          <a:prstGeom prst="rect">
            <a:avLst/>
          </a:prstGeom>
          <a:noFill/>
        </p:spPr>
        <p:txBody>
          <a:bodyPr wrap="square" lIns="91406" tIns="45703" rIns="91406" bIns="45703" rtlCol="0">
            <a:spAutoFit/>
          </a:bodyPr>
          <a:lstStyle/>
          <a:p>
            <a:r>
              <a:rPr lang="en-GB" sz="1600" dirty="0"/>
              <a:t>This is a reference detector that ‘can do the job’ and that is used to define the challenges.</a:t>
            </a:r>
          </a:p>
          <a:p>
            <a:r>
              <a:rPr lang="en-GB" sz="1600" dirty="0"/>
              <a:t>The question about the specific strategy for detectors at the two IPs is a different one.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17" y="938254"/>
            <a:ext cx="6341945" cy="3075125"/>
          </a:xfrm>
          <a:prstGeom prst="rect">
            <a:avLst/>
          </a:prstGeom>
        </p:spPr>
      </p:pic>
    </p:spTree>
    <p:extLst>
      <p:ext uri="{BB962C8B-B14F-4D97-AF65-F5344CB8AC3E}">
        <p14:creationId xmlns:p14="http://schemas.microsoft.com/office/powerpoint/2010/main" val="30677952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16095" y="2907262"/>
            <a:ext cx="7084298" cy="1613040"/>
            <a:chOff x="205854" y="699542"/>
            <a:chExt cx="7084298" cy="1613040"/>
          </a:xfrm>
        </p:grpSpPr>
        <p:pic>
          <p:nvPicPr>
            <p:cNvPr id="22" name="Picture 21" descr="fcc_crossestion.png"/>
            <p:cNvPicPr>
              <a:picLocks noChangeAspect="1"/>
            </p:cNvPicPr>
            <p:nvPr/>
          </p:nvPicPr>
          <p:blipFill rotWithShape="1">
            <a:blip r:embed="rId2">
              <a:extLst>
                <a:ext uri="{28A0092B-C50C-407E-A947-70E740481C1C}">
                  <a14:useLocalDpi xmlns:a14="http://schemas.microsoft.com/office/drawing/2010/main" val="0"/>
                </a:ext>
              </a:extLst>
            </a:blip>
            <a:srcRect l="2455"/>
            <a:stretch/>
          </p:blipFill>
          <p:spPr>
            <a:xfrm>
              <a:off x="3707904" y="699542"/>
              <a:ext cx="3582248" cy="1613040"/>
            </a:xfrm>
            <a:prstGeom prst="rect">
              <a:avLst/>
            </a:prstGeom>
          </p:spPr>
        </p:pic>
        <p:pic>
          <p:nvPicPr>
            <p:cNvPr id="23" name="Picture 22" descr="fcc_crossestion.png"/>
            <p:cNvPicPr>
              <a:picLocks noChangeAspect="1"/>
            </p:cNvPicPr>
            <p:nvPr/>
          </p:nvPicPr>
          <p:blipFill rotWithShape="1">
            <a:blip r:embed="rId2">
              <a:extLst>
                <a:ext uri="{28A0092B-C50C-407E-A947-70E740481C1C}">
                  <a14:useLocalDpi xmlns:a14="http://schemas.microsoft.com/office/drawing/2010/main" val="0"/>
                </a:ext>
              </a:extLst>
            </a:blip>
            <a:srcRect l="2689"/>
            <a:stretch/>
          </p:blipFill>
          <p:spPr>
            <a:xfrm flipH="1">
              <a:off x="205854" y="699542"/>
              <a:ext cx="3573665" cy="1613040"/>
            </a:xfrm>
            <a:prstGeom prst="rect">
              <a:avLst/>
            </a:prstGeom>
          </p:spPr>
        </p:pic>
      </p:grpSp>
      <p:sp>
        <p:nvSpPr>
          <p:cNvPr id="5" name="TextBox 4"/>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CDR will discuss performance with forward dipoles</a:t>
            </a:r>
            <a:endParaRPr lang="en-GB" sz="2400" b="1" dirty="0">
              <a:solidFill>
                <a:srgbClr val="FF0000"/>
              </a:solidFill>
              <a:latin typeface="Calibri"/>
            </a:endParaRPr>
          </a:p>
        </p:txBody>
      </p:sp>
      <p:cxnSp>
        <p:nvCxnSpPr>
          <p:cNvPr id="8" name="Straight Arrow Connector 7"/>
          <p:cNvCxnSpPr/>
          <p:nvPr/>
        </p:nvCxnSpPr>
        <p:spPr>
          <a:xfrm>
            <a:off x="2291085" y="2324704"/>
            <a:ext cx="100811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067946" y="2324704"/>
            <a:ext cx="100811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555786" y="2353271"/>
            <a:ext cx="313905" cy="369255"/>
          </a:xfrm>
          <a:prstGeom prst="rect">
            <a:avLst/>
          </a:prstGeom>
          <a:noFill/>
        </p:spPr>
        <p:txBody>
          <a:bodyPr wrap="none" lIns="91330" tIns="45665" rIns="91330" bIns="45665" rtlCol="0">
            <a:spAutoFit/>
          </a:bodyPr>
          <a:lstStyle/>
          <a:p>
            <a:r>
              <a:rPr lang="en-GB" b="1" dirty="0" smtClean="0"/>
              <a:t>B</a:t>
            </a:r>
            <a:endParaRPr lang="en-GB" b="1" dirty="0"/>
          </a:p>
        </p:txBody>
      </p:sp>
      <p:grpSp>
        <p:nvGrpSpPr>
          <p:cNvPr id="14" name="Group 13"/>
          <p:cNvGrpSpPr/>
          <p:nvPr/>
        </p:nvGrpSpPr>
        <p:grpSpPr>
          <a:xfrm>
            <a:off x="1016095" y="603006"/>
            <a:ext cx="7084298" cy="1613040"/>
            <a:chOff x="205854" y="699542"/>
            <a:chExt cx="7084298" cy="1613040"/>
          </a:xfrm>
        </p:grpSpPr>
        <p:pic>
          <p:nvPicPr>
            <p:cNvPr id="2" name="Picture 1" descr="fcc_crossestion.png"/>
            <p:cNvPicPr>
              <a:picLocks noChangeAspect="1"/>
            </p:cNvPicPr>
            <p:nvPr/>
          </p:nvPicPr>
          <p:blipFill rotWithShape="1">
            <a:blip r:embed="rId2">
              <a:extLst>
                <a:ext uri="{28A0092B-C50C-407E-A947-70E740481C1C}">
                  <a14:useLocalDpi xmlns:a14="http://schemas.microsoft.com/office/drawing/2010/main" val="0"/>
                </a:ext>
              </a:extLst>
            </a:blip>
            <a:srcRect l="2455"/>
            <a:stretch/>
          </p:blipFill>
          <p:spPr>
            <a:xfrm>
              <a:off x="3707904" y="699542"/>
              <a:ext cx="3582248" cy="1613040"/>
            </a:xfrm>
            <a:prstGeom prst="rect">
              <a:avLst/>
            </a:prstGeom>
          </p:spPr>
        </p:pic>
        <p:pic>
          <p:nvPicPr>
            <p:cNvPr id="13" name="Picture 12" descr="fcc_crossestion.png"/>
            <p:cNvPicPr>
              <a:picLocks noChangeAspect="1"/>
            </p:cNvPicPr>
            <p:nvPr/>
          </p:nvPicPr>
          <p:blipFill rotWithShape="1">
            <a:blip r:embed="rId2">
              <a:extLst>
                <a:ext uri="{28A0092B-C50C-407E-A947-70E740481C1C}">
                  <a14:useLocalDpi xmlns:a14="http://schemas.microsoft.com/office/drawing/2010/main" val="0"/>
                </a:ext>
              </a:extLst>
            </a:blip>
            <a:srcRect l="2689"/>
            <a:stretch/>
          </p:blipFill>
          <p:spPr>
            <a:xfrm flipH="1">
              <a:off x="205854" y="699542"/>
              <a:ext cx="3573665" cy="1613040"/>
            </a:xfrm>
            <a:prstGeom prst="rect">
              <a:avLst/>
            </a:prstGeom>
          </p:spPr>
        </p:pic>
      </p:grpSp>
      <p:cxnSp>
        <p:nvCxnSpPr>
          <p:cNvPr id="15" name="Straight Arrow Connector 14"/>
          <p:cNvCxnSpPr/>
          <p:nvPr/>
        </p:nvCxnSpPr>
        <p:spPr>
          <a:xfrm>
            <a:off x="5796138" y="2324704"/>
            <a:ext cx="100811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780080" y="4067823"/>
            <a:ext cx="0" cy="56119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005375" y="4659982"/>
            <a:ext cx="100811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372200" y="4155988"/>
            <a:ext cx="0" cy="56119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7544" y="4027788"/>
            <a:ext cx="0" cy="56119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8460432" y="4027788"/>
            <a:ext cx="0" cy="56119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401971" y="2353271"/>
            <a:ext cx="313905" cy="369255"/>
          </a:xfrm>
          <a:prstGeom prst="rect">
            <a:avLst/>
          </a:prstGeom>
          <a:noFill/>
        </p:spPr>
        <p:txBody>
          <a:bodyPr wrap="none" lIns="91330" tIns="45665" rIns="91330" bIns="45665" rtlCol="0">
            <a:spAutoFit/>
          </a:bodyPr>
          <a:lstStyle/>
          <a:p>
            <a:r>
              <a:rPr lang="en-GB" b="1" dirty="0" smtClean="0"/>
              <a:t>B</a:t>
            </a:r>
            <a:endParaRPr lang="en-GB" b="1" dirty="0"/>
          </a:p>
        </p:txBody>
      </p:sp>
      <p:sp>
        <p:nvSpPr>
          <p:cNvPr id="33" name="TextBox 32"/>
          <p:cNvSpPr txBox="1"/>
          <p:nvPr/>
        </p:nvSpPr>
        <p:spPr>
          <a:xfrm>
            <a:off x="6058154" y="2353271"/>
            <a:ext cx="313905" cy="369255"/>
          </a:xfrm>
          <a:prstGeom prst="rect">
            <a:avLst/>
          </a:prstGeom>
          <a:noFill/>
        </p:spPr>
        <p:txBody>
          <a:bodyPr wrap="none" lIns="91330" tIns="45665" rIns="91330" bIns="45665" rtlCol="0">
            <a:spAutoFit/>
          </a:bodyPr>
          <a:lstStyle/>
          <a:p>
            <a:r>
              <a:rPr lang="en-GB" b="1" dirty="0" smtClean="0"/>
              <a:t>B</a:t>
            </a:r>
            <a:endParaRPr lang="en-GB" b="1" dirty="0"/>
          </a:p>
        </p:txBody>
      </p:sp>
      <p:sp>
        <p:nvSpPr>
          <p:cNvPr id="34" name="TextBox 33"/>
          <p:cNvSpPr txBox="1"/>
          <p:nvPr/>
        </p:nvSpPr>
        <p:spPr>
          <a:xfrm>
            <a:off x="2601769" y="4701473"/>
            <a:ext cx="313905" cy="369255"/>
          </a:xfrm>
          <a:prstGeom prst="rect">
            <a:avLst/>
          </a:prstGeom>
          <a:noFill/>
        </p:spPr>
        <p:txBody>
          <a:bodyPr wrap="none" lIns="91330" tIns="45665" rIns="91330" bIns="45665" rtlCol="0">
            <a:spAutoFit/>
          </a:bodyPr>
          <a:lstStyle/>
          <a:p>
            <a:r>
              <a:rPr lang="en-GB" b="1" dirty="0" smtClean="0"/>
              <a:t>B</a:t>
            </a:r>
            <a:endParaRPr lang="en-GB" b="1" dirty="0"/>
          </a:p>
        </p:txBody>
      </p:sp>
      <p:sp>
        <p:nvSpPr>
          <p:cNvPr id="35" name="TextBox 34"/>
          <p:cNvSpPr txBox="1"/>
          <p:nvPr/>
        </p:nvSpPr>
        <p:spPr>
          <a:xfrm>
            <a:off x="4275716" y="4701473"/>
            <a:ext cx="313905" cy="369255"/>
          </a:xfrm>
          <a:prstGeom prst="rect">
            <a:avLst/>
          </a:prstGeom>
          <a:noFill/>
        </p:spPr>
        <p:txBody>
          <a:bodyPr wrap="none" lIns="91330" tIns="45665" rIns="91330" bIns="45665" rtlCol="0">
            <a:spAutoFit/>
          </a:bodyPr>
          <a:lstStyle/>
          <a:p>
            <a:r>
              <a:rPr lang="en-GB" b="1" dirty="0" smtClean="0"/>
              <a:t>B</a:t>
            </a:r>
            <a:endParaRPr lang="en-GB" b="1" dirty="0"/>
          </a:p>
        </p:txBody>
      </p:sp>
      <p:sp>
        <p:nvSpPr>
          <p:cNvPr id="36" name="TextBox 35"/>
          <p:cNvSpPr txBox="1"/>
          <p:nvPr/>
        </p:nvSpPr>
        <p:spPr>
          <a:xfrm>
            <a:off x="6215176" y="4701473"/>
            <a:ext cx="313905" cy="369255"/>
          </a:xfrm>
          <a:prstGeom prst="rect">
            <a:avLst/>
          </a:prstGeom>
          <a:noFill/>
        </p:spPr>
        <p:txBody>
          <a:bodyPr wrap="none" lIns="91330" tIns="45665" rIns="91330" bIns="45665" rtlCol="0">
            <a:spAutoFit/>
          </a:bodyPr>
          <a:lstStyle/>
          <a:p>
            <a:r>
              <a:rPr lang="en-GB" b="1" dirty="0" smtClean="0"/>
              <a:t>B</a:t>
            </a:r>
            <a:endParaRPr lang="en-GB" b="1" dirty="0"/>
          </a:p>
        </p:txBody>
      </p:sp>
      <p:sp>
        <p:nvSpPr>
          <p:cNvPr id="37" name="TextBox 36"/>
          <p:cNvSpPr txBox="1"/>
          <p:nvPr/>
        </p:nvSpPr>
        <p:spPr>
          <a:xfrm>
            <a:off x="8303417" y="4701473"/>
            <a:ext cx="313905" cy="369255"/>
          </a:xfrm>
          <a:prstGeom prst="rect">
            <a:avLst/>
          </a:prstGeom>
          <a:noFill/>
        </p:spPr>
        <p:txBody>
          <a:bodyPr wrap="none" lIns="91330" tIns="45665" rIns="91330" bIns="45665" rtlCol="0">
            <a:spAutoFit/>
          </a:bodyPr>
          <a:lstStyle/>
          <a:p>
            <a:r>
              <a:rPr lang="en-GB" b="1" dirty="0" smtClean="0"/>
              <a:t>B</a:t>
            </a:r>
            <a:endParaRPr lang="en-GB" b="1" dirty="0"/>
          </a:p>
        </p:txBody>
      </p:sp>
      <p:sp>
        <p:nvSpPr>
          <p:cNvPr id="38" name="TextBox 37"/>
          <p:cNvSpPr txBox="1"/>
          <p:nvPr/>
        </p:nvSpPr>
        <p:spPr>
          <a:xfrm>
            <a:off x="310525" y="4701473"/>
            <a:ext cx="313905" cy="369255"/>
          </a:xfrm>
          <a:prstGeom prst="rect">
            <a:avLst/>
          </a:prstGeom>
          <a:noFill/>
        </p:spPr>
        <p:txBody>
          <a:bodyPr wrap="none" lIns="91330" tIns="45665" rIns="91330" bIns="45665" rtlCol="0">
            <a:spAutoFit/>
          </a:bodyPr>
          <a:lstStyle/>
          <a:p>
            <a:r>
              <a:rPr lang="en-GB" b="1" dirty="0" smtClean="0"/>
              <a:t>B</a:t>
            </a:r>
            <a:endParaRPr lang="en-GB" b="1" dirty="0"/>
          </a:p>
        </p:txBody>
      </p:sp>
      <p:sp>
        <p:nvSpPr>
          <p:cNvPr id="39" name="TextBox 38"/>
          <p:cNvSpPr txBox="1"/>
          <p:nvPr/>
        </p:nvSpPr>
        <p:spPr>
          <a:xfrm>
            <a:off x="41925" y="3651873"/>
            <a:ext cx="1073578" cy="276922"/>
          </a:xfrm>
          <a:prstGeom prst="rect">
            <a:avLst/>
          </a:prstGeom>
          <a:noFill/>
        </p:spPr>
        <p:txBody>
          <a:bodyPr wrap="none" lIns="91330" tIns="45665" rIns="91330" bIns="45665" rtlCol="0">
            <a:spAutoFit/>
          </a:bodyPr>
          <a:lstStyle/>
          <a:p>
            <a:r>
              <a:rPr lang="en-GB" sz="1200" dirty="0"/>
              <a:t>compensation</a:t>
            </a:r>
          </a:p>
        </p:txBody>
      </p:sp>
      <p:sp>
        <p:nvSpPr>
          <p:cNvPr id="40" name="TextBox 39"/>
          <p:cNvSpPr txBox="1"/>
          <p:nvPr/>
        </p:nvSpPr>
        <p:spPr>
          <a:xfrm>
            <a:off x="8068722" y="3651873"/>
            <a:ext cx="1073578" cy="276922"/>
          </a:xfrm>
          <a:prstGeom prst="rect">
            <a:avLst/>
          </a:prstGeom>
          <a:noFill/>
        </p:spPr>
        <p:txBody>
          <a:bodyPr wrap="none" lIns="91330" tIns="45665" rIns="91330" bIns="45665" rtlCol="0">
            <a:spAutoFit/>
          </a:bodyPr>
          <a:lstStyle/>
          <a:p>
            <a:r>
              <a:rPr lang="en-GB" sz="1200" dirty="0"/>
              <a:t>compensation</a:t>
            </a:r>
          </a:p>
        </p:txBody>
      </p:sp>
    </p:spTree>
    <p:extLst>
      <p:ext uri="{BB962C8B-B14F-4D97-AF65-F5344CB8AC3E}">
        <p14:creationId xmlns:p14="http://schemas.microsoft.com/office/powerpoint/2010/main" val="42406876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538"/>
          <a:stretch/>
        </p:blipFill>
        <p:spPr>
          <a:xfrm>
            <a:off x="4582847" y="928243"/>
            <a:ext cx="4545169" cy="1985552"/>
          </a:xfrm>
          <a:prstGeom prst="rect">
            <a:avLst/>
          </a:prstGeom>
        </p:spPr>
      </p:pic>
      <p:pic>
        <p:nvPicPr>
          <p:cNvPr id="3" name="Picture 2"/>
          <p:cNvPicPr>
            <a:picLocks noChangeAspect="1"/>
          </p:cNvPicPr>
          <p:nvPr/>
        </p:nvPicPr>
        <p:blipFill>
          <a:blip r:embed="rId3"/>
          <a:stretch>
            <a:fillRect/>
          </a:stretch>
        </p:blipFill>
        <p:spPr>
          <a:xfrm>
            <a:off x="379032" y="540966"/>
            <a:ext cx="4274248" cy="2382988"/>
          </a:xfrm>
          <a:prstGeom prst="rect">
            <a:avLst/>
          </a:prstGeom>
        </p:spPr>
      </p:pic>
      <p:pic>
        <p:nvPicPr>
          <p:cNvPr id="4" name="Picture 3"/>
          <p:cNvPicPr>
            <a:picLocks noChangeAspect="1"/>
          </p:cNvPicPr>
          <p:nvPr/>
        </p:nvPicPr>
        <p:blipFill rotWithShape="1">
          <a:blip r:embed="rId4"/>
          <a:srcRect r="6215"/>
          <a:stretch/>
        </p:blipFill>
        <p:spPr>
          <a:xfrm>
            <a:off x="1803179" y="3419414"/>
            <a:ext cx="2768841" cy="1611093"/>
          </a:xfrm>
          <a:prstGeom prst="rect">
            <a:avLst/>
          </a:prstGeom>
        </p:spPr>
      </p:pic>
      <p:pic>
        <p:nvPicPr>
          <p:cNvPr id="5" name="Picture 4"/>
          <p:cNvPicPr>
            <a:picLocks noChangeAspect="1"/>
          </p:cNvPicPr>
          <p:nvPr/>
        </p:nvPicPr>
        <p:blipFill rotWithShape="1">
          <a:blip r:embed="rId2"/>
          <a:srcRect t="4538"/>
          <a:stretch/>
        </p:blipFill>
        <p:spPr>
          <a:xfrm>
            <a:off x="4603163" y="3004599"/>
            <a:ext cx="4545169" cy="1985552"/>
          </a:xfrm>
          <a:prstGeom prst="rect">
            <a:avLst/>
          </a:prstGeom>
        </p:spPr>
      </p:pic>
      <p:cxnSp>
        <p:nvCxnSpPr>
          <p:cNvPr id="19" name="Straight Connector 18"/>
          <p:cNvCxnSpPr/>
          <p:nvPr/>
        </p:nvCxnSpPr>
        <p:spPr>
          <a:xfrm>
            <a:off x="85785" y="2719790"/>
            <a:ext cx="897243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1282" y="4796270"/>
            <a:ext cx="897243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Comparison to ATLAS &amp; CMS</a:t>
            </a:r>
            <a:endParaRPr lang="en-GB" sz="2400" b="1" dirty="0">
              <a:solidFill>
                <a:srgbClr val="FF0000"/>
              </a:solidFill>
              <a:latin typeface="Calibri"/>
            </a:endParaRPr>
          </a:p>
        </p:txBody>
      </p:sp>
    </p:spTree>
    <p:extLst>
      <p:ext uri="{BB962C8B-B14F-4D97-AF65-F5344CB8AC3E}">
        <p14:creationId xmlns:p14="http://schemas.microsoft.com/office/powerpoint/2010/main" val="18045174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4538"/>
          <a:stretch/>
        </p:blipFill>
        <p:spPr>
          <a:xfrm>
            <a:off x="4558269" y="3002902"/>
            <a:ext cx="4545169" cy="1985552"/>
          </a:xfrm>
          <a:prstGeom prst="rect">
            <a:avLst/>
          </a:prstGeom>
        </p:spPr>
      </p:pic>
      <p:pic>
        <p:nvPicPr>
          <p:cNvPr id="8" name="Picture 7"/>
          <p:cNvPicPr>
            <a:picLocks noChangeAspect="1"/>
          </p:cNvPicPr>
          <p:nvPr/>
        </p:nvPicPr>
        <p:blipFill rotWithShape="1">
          <a:blip r:embed="rId3"/>
          <a:srcRect r="27279" b="46883"/>
          <a:stretch/>
        </p:blipFill>
        <p:spPr>
          <a:xfrm>
            <a:off x="1399408" y="3113011"/>
            <a:ext cx="3083190" cy="1689020"/>
          </a:xfrm>
          <a:prstGeom prst="rect">
            <a:avLst/>
          </a:prstGeom>
        </p:spPr>
      </p:pic>
      <p:pic>
        <p:nvPicPr>
          <p:cNvPr id="2" name="Picture 1"/>
          <p:cNvPicPr>
            <a:picLocks noChangeAspect="1"/>
          </p:cNvPicPr>
          <p:nvPr/>
        </p:nvPicPr>
        <p:blipFill rotWithShape="1">
          <a:blip r:embed="rId2"/>
          <a:srcRect t="4538"/>
          <a:stretch/>
        </p:blipFill>
        <p:spPr>
          <a:xfrm>
            <a:off x="4541554" y="647485"/>
            <a:ext cx="4545169" cy="1985552"/>
          </a:xfrm>
          <a:prstGeom prst="rect">
            <a:avLst/>
          </a:prstGeom>
        </p:spPr>
      </p:pic>
      <p:pic>
        <p:nvPicPr>
          <p:cNvPr id="3" name="Picture 2"/>
          <p:cNvPicPr>
            <a:picLocks noChangeAspect="1"/>
          </p:cNvPicPr>
          <p:nvPr/>
        </p:nvPicPr>
        <p:blipFill rotWithShape="1">
          <a:blip r:embed="rId4"/>
          <a:srcRect l="8457" t="-106" b="54782"/>
          <a:stretch/>
        </p:blipFill>
        <p:spPr>
          <a:xfrm flipH="1">
            <a:off x="799228" y="1382275"/>
            <a:ext cx="3691448" cy="1065410"/>
          </a:xfrm>
          <a:prstGeom prst="rect">
            <a:avLst/>
          </a:prstGeom>
        </p:spPr>
      </p:pic>
      <p:cxnSp>
        <p:nvCxnSpPr>
          <p:cNvPr id="5" name="Straight Connector 4"/>
          <p:cNvCxnSpPr/>
          <p:nvPr/>
        </p:nvCxnSpPr>
        <p:spPr>
          <a:xfrm>
            <a:off x="107505" y="2447685"/>
            <a:ext cx="897243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55260" y="4802030"/>
            <a:ext cx="897243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Comparison to </a:t>
            </a:r>
            <a:r>
              <a:rPr lang="en-GB" sz="2400" b="1" dirty="0" err="1">
                <a:solidFill>
                  <a:srgbClr val="FF0000"/>
                </a:solidFill>
              </a:rPr>
              <a:t>LHCb</a:t>
            </a:r>
            <a:r>
              <a:rPr lang="en-GB" sz="2400" b="1" dirty="0">
                <a:solidFill>
                  <a:srgbClr val="FF0000"/>
                </a:solidFill>
              </a:rPr>
              <a:t> &amp; ALICE</a:t>
            </a:r>
            <a:endParaRPr lang="en-GB" sz="2400" b="1" dirty="0">
              <a:solidFill>
                <a:srgbClr val="FF0000"/>
              </a:solidFill>
              <a:latin typeface="Calibri"/>
            </a:endParaRPr>
          </a:p>
        </p:txBody>
      </p:sp>
    </p:spTree>
    <p:extLst>
      <p:ext uri="{BB962C8B-B14F-4D97-AF65-F5344CB8AC3E}">
        <p14:creationId xmlns:p14="http://schemas.microsoft.com/office/powerpoint/2010/main" val="4661951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ChangeArrowheads="1"/>
          </p:cNvSpPr>
          <p:nvPr/>
        </p:nvSpPr>
        <p:spPr bwMode="auto">
          <a:xfrm>
            <a:off x="1757167" y="781262"/>
            <a:ext cx="5639636" cy="1693673"/>
          </a:xfrm>
          <a:prstGeom prst="rect">
            <a:avLst/>
          </a:prstGeom>
          <a:noFill/>
          <a:ln w="12700">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lIns="91328" tIns="45664" rIns="91328" bIns="45664"/>
          <a:lstStyle/>
          <a:p>
            <a:pPr defTabSz="913140" eaLnBrk="0" fontAlgn="base" hangingPunct="0">
              <a:spcBef>
                <a:spcPct val="0"/>
              </a:spcBef>
              <a:spcAft>
                <a:spcPct val="0"/>
              </a:spcAft>
            </a:pPr>
            <a:endParaRPr lang="en-GB" sz="2000">
              <a:solidFill>
                <a:srgbClr val="000000"/>
              </a:solidFill>
              <a:latin typeface="Times New Roman" charset="0"/>
              <a:ea typeface="ＭＳ Ｐゴシック" charset="0"/>
              <a:cs typeface="ＭＳ Ｐゴシック" charset="0"/>
            </a:endParaRPr>
          </a:p>
        </p:txBody>
      </p:sp>
      <p:sp>
        <p:nvSpPr>
          <p:cNvPr id="15365" name="TextBox 9"/>
          <p:cNvSpPr txBox="1">
            <a:spLocks noChangeArrowheads="1"/>
          </p:cNvSpPr>
          <p:nvPr/>
        </p:nvSpPr>
        <p:spPr bwMode="auto">
          <a:xfrm>
            <a:off x="4192677" y="3004634"/>
            <a:ext cx="640360" cy="399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9" tIns="45650" rIns="91299" bIns="45650">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defTabSz="913140" eaLnBrk="1" fontAlgn="base" hangingPunct="1">
              <a:spcBef>
                <a:spcPct val="0"/>
              </a:spcBef>
              <a:spcAft>
                <a:spcPct val="0"/>
              </a:spcAft>
            </a:pPr>
            <a:r>
              <a:rPr lang="en-GB" dirty="0" smtClean="0">
                <a:solidFill>
                  <a:srgbClr val="000000"/>
                </a:solidFill>
              </a:rPr>
              <a:t>70m </a:t>
            </a:r>
          </a:p>
        </p:txBody>
      </p:sp>
      <p:cxnSp>
        <p:nvCxnSpPr>
          <p:cNvPr id="15366" name="Straight Arrow Connector 12"/>
          <p:cNvCxnSpPr>
            <a:cxnSpLocks noChangeShapeType="1"/>
          </p:cNvCxnSpPr>
          <p:nvPr/>
        </p:nvCxnSpPr>
        <p:spPr bwMode="auto">
          <a:xfrm>
            <a:off x="1087503" y="3043871"/>
            <a:ext cx="6946081" cy="0"/>
          </a:xfrm>
          <a:prstGeom prst="straightConnector1">
            <a:avLst/>
          </a:prstGeom>
          <a:noFill/>
          <a:ln w="12700">
            <a:solidFill>
              <a:schemeClr val="tx1"/>
            </a:solidFill>
            <a:prstDash val="dash"/>
            <a:round/>
            <a:headEnd type="arrow" w="med" len="med"/>
            <a:tailEnd type="arrow" w="med" len="med"/>
          </a:ln>
          <a:extLst>
            <a:ext uri="{909E8E84-426E-40dd-AFC4-6F175D3DCCD1}">
              <a14:hiddenFill xmlns="" xmlns:a14="http://schemas.microsoft.com/office/drawing/2010/main">
                <a:noFill/>
              </a14:hiddenFill>
            </a:ext>
          </a:extLst>
        </p:spPr>
      </p:cxnSp>
      <p:sp>
        <p:nvSpPr>
          <p:cNvPr id="15378" name="Rectangle 23"/>
          <p:cNvSpPr>
            <a:spLocks noChangeArrowheads="1"/>
          </p:cNvSpPr>
          <p:nvPr/>
        </p:nvSpPr>
        <p:spPr bwMode="auto">
          <a:xfrm>
            <a:off x="65" y="1456388"/>
            <a:ext cx="1739177" cy="342900"/>
          </a:xfrm>
          <a:prstGeom prst="rect">
            <a:avLst/>
          </a:prstGeom>
          <a:noFill/>
          <a:ln w="12700">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lIns="91328" tIns="45664" rIns="91328" bIns="45664"/>
          <a:lstStyle/>
          <a:p>
            <a:pPr defTabSz="913140" eaLnBrk="0" fontAlgn="base" hangingPunct="0">
              <a:spcBef>
                <a:spcPct val="0"/>
              </a:spcBef>
              <a:spcAft>
                <a:spcPct val="0"/>
              </a:spcAft>
            </a:pPr>
            <a:endParaRPr lang="de-DE" sz="2000">
              <a:solidFill>
                <a:srgbClr val="000000"/>
              </a:solidFill>
              <a:latin typeface="Times New Roman" charset="0"/>
              <a:ea typeface="ＭＳ Ｐゴシック" charset="0"/>
              <a:cs typeface="ＭＳ Ｐゴシック" charset="0"/>
            </a:endParaRPr>
          </a:p>
        </p:txBody>
      </p:sp>
      <p:sp>
        <p:nvSpPr>
          <p:cNvPr id="15379" name="Rectangle 24"/>
          <p:cNvSpPr>
            <a:spLocks noChangeArrowheads="1"/>
          </p:cNvSpPr>
          <p:nvPr/>
        </p:nvSpPr>
        <p:spPr bwMode="auto">
          <a:xfrm>
            <a:off x="7418034" y="1456388"/>
            <a:ext cx="1729660" cy="342900"/>
          </a:xfrm>
          <a:prstGeom prst="rect">
            <a:avLst/>
          </a:prstGeom>
          <a:noFill/>
          <a:ln w="12700">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lIns="91328" tIns="45664" rIns="91328" bIns="45664"/>
          <a:lstStyle/>
          <a:p>
            <a:pPr defTabSz="913140" eaLnBrk="0" fontAlgn="base" hangingPunct="0">
              <a:spcBef>
                <a:spcPct val="0"/>
              </a:spcBef>
              <a:spcAft>
                <a:spcPct val="0"/>
              </a:spcAft>
            </a:pPr>
            <a:endParaRPr lang="de-DE" sz="2000">
              <a:solidFill>
                <a:srgbClr val="000000"/>
              </a:solidFill>
              <a:latin typeface="Times New Roman" charset="0"/>
              <a:ea typeface="ＭＳ Ｐゴシック" charset="0"/>
              <a:cs typeface="ＭＳ Ｐゴシック" charset="0"/>
            </a:endParaRPr>
          </a:p>
        </p:txBody>
      </p:sp>
      <p:cxnSp>
        <p:nvCxnSpPr>
          <p:cNvPr id="27" name="Straight Arrow Connector 12"/>
          <p:cNvCxnSpPr>
            <a:cxnSpLocks noChangeShapeType="1"/>
          </p:cNvCxnSpPr>
          <p:nvPr/>
        </p:nvCxnSpPr>
        <p:spPr bwMode="auto">
          <a:xfrm>
            <a:off x="693881" y="3368810"/>
            <a:ext cx="7820481" cy="0"/>
          </a:xfrm>
          <a:prstGeom prst="straightConnector1">
            <a:avLst/>
          </a:prstGeom>
          <a:noFill/>
          <a:ln w="12700">
            <a:solidFill>
              <a:schemeClr val="tx1"/>
            </a:solidFill>
            <a:prstDash val="dash"/>
            <a:round/>
            <a:headEnd type="arrow" w="med" len="med"/>
            <a:tailEnd type="arrow" w="med" len="med"/>
          </a:ln>
          <a:extLst>
            <a:ext uri="{909E8E84-426E-40dd-AFC4-6F175D3DCCD1}">
              <a14:hiddenFill xmlns="" xmlns:a14="http://schemas.microsoft.com/office/drawing/2010/main">
                <a:noFill/>
              </a14:hiddenFill>
            </a:ext>
          </a:extLst>
        </p:spPr>
      </p:cxnSp>
      <p:sp>
        <p:nvSpPr>
          <p:cNvPr id="28" name="TextBox 9"/>
          <p:cNvSpPr txBox="1">
            <a:spLocks noChangeArrowheads="1"/>
          </p:cNvSpPr>
          <p:nvPr/>
        </p:nvSpPr>
        <p:spPr bwMode="auto">
          <a:xfrm>
            <a:off x="4192677" y="3384446"/>
            <a:ext cx="640360" cy="399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9" tIns="45650" rIns="91299" bIns="45650">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defTabSz="913140" eaLnBrk="1" fontAlgn="base" hangingPunct="1">
              <a:spcBef>
                <a:spcPct val="0"/>
              </a:spcBef>
              <a:spcAft>
                <a:spcPct val="0"/>
              </a:spcAft>
            </a:pPr>
            <a:r>
              <a:rPr lang="en-GB" dirty="0" smtClean="0">
                <a:solidFill>
                  <a:srgbClr val="000000"/>
                </a:solidFill>
              </a:rPr>
              <a:t>80m </a:t>
            </a:r>
          </a:p>
        </p:txBody>
      </p:sp>
      <p:cxnSp>
        <p:nvCxnSpPr>
          <p:cNvPr id="34" name="Straight Arrow Connector 12"/>
          <p:cNvCxnSpPr>
            <a:cxnSpLocks noChangeShapeType="1"/>
          </p:cNvCxnSpPr>
          <p:nvPr/>
        </p:nvCxnSpPr>
        <p:spPr bwMode="auto">
          <a:xfrm flipV="1">
            <a:off x="8522821" y="1882571"/>
            <a:ext cx="0" cy="1486239"/>
          </a:xfrm>
          <a:prstGeom prst="straightConnector1">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35" name="Straight Arrow Connector 12"/>
          <p:cNvCxnSpPr>
            <a:cxnSpLocks noChangeShapeType="1"/>
          </p:cNvCxnSpPr>
          <p:nvPr/>
        </p:nvCxnSpPr>
        <p:spPr bwMode="auto">
          <a:xfrm flipV="1">
            <a:off x="631114" y="1882571"/>
            <a:ext cx="0" cy="1486239"/>
          </a:xfrm>
          <a:prstGeom prst="straightConnector1">
            <a:avLst/>
          </a:prstGeom>
          <a:noFill/>
          <a:ln w="12700">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41" name="Rectangle 40"/>
          <p:cNvSpPr/>
          <p:nvPr/>
        </p:nvSpPr>
        <p:spPr>
          <a:xfrm>
            <a:off x="8526185" y="1572119"/>
            <a:ext cx="621577" cy="132593"/>
          </a:xfrm>
          <a:prstGeom prst="rect">
            <a:avLst/>
          </a:prstGeom>
          <a:effectLst/>
        </p:spPr>
        <p:style>
          <a:lnRef idx="1">
            <a:schemeClr val="accent1"/>
          </a:lnRef>
          <a:fillRef idx="3">
            <a:schemeClr val="accent1"/>
          </a:fillRef>
          <a:effectRef idx="2">
            <a:schemeClr val="accent1"/>
          </a:effectRef>
          <a:fontRef idx="minor">
            <a:schemeClr val="lt1"/>
          </a:fontRef>
        </p:style>
        <p:txBody>
          <a:bodyPr lIns="91328" tIns="45664" rIns="91328" bIns="45664" rtlCol="0" anchor="ctr"/>
          <a:lstStyle/>
          <a:p>
            <a:pPr algn="ctr"/>
            <a:endParaRPr lang="de-DE" dirty="0">
              <a:solidFill>
                <a:prstClr val="white"/>
              </a:solidFill>
              <a:latin typeface="Calibri"/>
            </a:endParaRPr>
          </a:p>
        </p:txBody>
      </p:sp>
      <p:sp>
        <p:nvSpPr>
          <p:cNvPr id="43" name="Rectangle 42"/>
          <p:cNvSpPr/>
          <p:nvPr/>
        </p:nvSpPr>
        <p:spPr>
          <a:xfrm>
            <a:off x="8068655" y="1572056"/>
            <a:ext cx="321549" cy="13259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328" tIns="45664" rIns="91328" bIns="45664" rtlCol="0" anchor="ctr"/>
          <a:lstStyle/>
          <a:p>
            <a:pPr algn="ctr"/>
            <a:endParaRPr lang="de-DE">
              <a:solidFill>
                <a:prstClr val="white"/>
              </a:solidFill>
              <a:latin typeface="Calibri"/>
            </a:endParaRPr>
          </a:p>
        </p:txBody>
      </p:sp>
      <p:sp>
        <p:nvSpPr>
          <p:cNvPr id="13" name="TextBox 12"/>
          <p:cNvSpPr txBox="1"/>
          <p:nvPr/>
        </p:nvSpPr>
        <p:spPr>
          <a:xfrm>
            <a:off x="87505" y="1090607"/>
            <a:ext cx="1709565" cy="338475"/>
          </a:xfrm>
          <a:prstGeom prst="rect">
            <a:avLst/>
          </a:prstGeom>
          <a:noFill/>
        </p:spPr>
        <p:txBody>
          <a:bodyPr wrap="none" lIns="91328" tIns="45664" rIns="91328" bIns="45664" rtlCol="0">
            <a:spAutoFit/>
          </a:bodyPr>
          <a:lstStyle/>
          <a:p>
            <a:r>
              <a:rPr lang="de-DE" sz="1600" dirty="0">
                <a:latin typeface="Calibri"/>
              </a:rPr>
              <a:t>Q1        TAS  </a:t>
            </a:r>
            <a:r>
              <a:rPr lang="de-DE" sz="1600" dirty="0" err="1">
                <a:latin typeface="Calibri"/>
              </a:rPr>
              <a:t>Shield</a:t>
            </a:r>
            <a:r>
              <a:rPr lang="de-DE" sz="1600" dirty="0">
                <a:latin typeface="Calibri"/>
              </a:rPr>
              <a:t>    </a:t>
            </a:r>
          </a:p>
        </p:txBody>
      </p:sp>
      <p:sp>
        <p:nvSpPr>
          <p:cNvPr id="52" name="Rectangle 51"/>
          <p:cNvSpPr/>
          <p:nvPr/>
        </p:nvSpPr>
        <p:spPr>
          <a:xfrm flipV="1">
            <a:off x="1244939" y="1464625"/>
            <a:ext cx="473949" cy="107430"/>
          </a:xfrm>
          <a:prstGeom prst="rect">
            <a:avLst/>
          </a:prstGeom>
        </p:spPr>
        <p:style>
          <a:lnRef idx="1">
            <a:schemeClr val="dk1"/>
          </a:lnRef>
          <a:fillRef idx="3">
            <a:schemeClr val="dk1"/>
          </a:fillRef>
          <a:effectRef idx="2">
            <a:schemeClr val="dk1"/>
          </a:effectRef>
          <a:fontRef idx="minor">
            <a:schemeClr val="lt1"/>
          </a:fontRef>
        </p:style>
        <p:txBody>
          <a:bodyPr lIns="91328" tIns="45664" rIns="91328" bIns="45664" rtlCol="0" anchor="ctr"/>
          <a:lstStyle/>
          <a:p>
            <a:pPr algn="ctr"/>
            <a:endParaRPr lang="de-DE">
              <a:solidFill>
                <a:prstClr val="white"/>
              </a:solidFill>
              <a:latin typeface="Calibri"/>
            </a:endParaRPr>
          </a:p>
        </p:txBody>
      </p:sp>
      <p:sp>
        <p:nvSpPr>
          <p:cNvPr id="54" name="Rectangle 53"/>
          <p:cNvSpPr/>
          <p:nvPr/>
        </p:nvSpPr>
        <p:spPr>
          <a:xfrm flipV="1">
            <a:off x="1253304" y="1671685"/>
            <a:ext cx="465574" cy="127667"/>
          </a:xfrm>
          <a:prstGeom prst="rect">
            <a:avLst/>
          </a:prstGeom>
        </p:spPr>
        <p:style>
          <a:lnRef idx="1">
            <a:schemeClr val="dk1"/>
          </a:lnRef>
          <a:fillRef idx="3">
            <a:schemeClr val="dk1"/>
          </a:fillRef>
          <a:effectRef idx="2">
            <a:schemeClr val="dk1"/>
          </a:effectRef>
          <a:fontRef idx="minor">
            <a:schemeClr val="lt1"/>
          </a:fontRef>
        </p:style>
        <p:txBody>
          <a:bodyPr lIns="91328" tIns="45664" rIns="91328" bIns="45664" rtlCol="0" anchor="ctr"/>
          <a:lstStyle/>
          <a:p>
            <a:pPr algn="ctr"/>
            <a:endParaRPr lang="de-DE">
              <a:solidFill>
                <a:prstClr val="white"/>
              </a:solidFill>
              <a:latin typeface="Calibri"/>
            </a:endParaRPr>
          </a:p>
        </p:txBody>
      </p:sp>
      <p:sp>
        <p:nvSpPr>
          <p:cNvPr id="56" name="Rectangle 55"/>
          <p:cNvSpPr/>
          <p:nvPr/>
        </p:nvSpPr>
        <p:spPr>
          <a:xfrm flipV="1">
            <a:off x="7429167" y="1462094"/>
            <a:ext cx="465565" cy="103233"/>
          </a:xfrm>
          <a:prstGeom prst="rect">
            <a:avLst/>
          </a:prstGeom>
        </p:spPr>
        <p:style>
          <a:lnRef idx="1">
            <a:schemeClr val="dk1"/>
          </a:lnRef>
          <a:fillRef idx="3">
            <a:schemeClr val="dk1"/>
          </a:fillRef>
          <a:effectRef idx="2">
            <a:schemeClr val="dk1"/>
          </a:effectRef>
          <a:fontRef idx="minor">
            <a:schemeClr val="lt1"/>
          </a:fontRef>
        </p:style>
        <p:txBody>
          <a:bodyPr lIns="91328" tIns="45664" rIns="91328" bIns="45664" rtlCol="0" anchor="ctr"/>
          <a:lstStyle/>
          <a:p>
            <a:pPr algn="ctr"/>
            <a:endParaRPr lang="de-DE">
              <a:solidFill>
                <a:prstClr val="white"/>
              </a:solidFill>
              <a:latin typeface="Calibri"/>
            </a:endParaRPr>
          </a:p>
        </p:txBody>
      </p:sp>
      <p:sp>
        <p:nvSpPr>
          <p:cNvPr id="57" name="Rectangle 56"/>
          <p:cNvSpPr/>
          <p:nvPr/>
        </p:nvSpPr>
        <p:spPr>
          <a:xfrm flipV="1">
            <a:off x="7420733" y="1669151"/>
            <a:ext cx="473940" cy="107429"/>
          </a:xfrm>
          <a:prstGeom prst="rect">
            <a:avLst/>
          </a:prstGeom>
        </p:spPr>
        <p:style>
          <a:lnRef idx="1">
            <a:schemeClr val="dk1"/>
          </a:lnRef>
          <a:fillRef idx="3">
            <a:schemeClr val="dk1"/>
          </a:fillRef>
          <a:effectRef idx="2">
            <a:schemeClr val="dk1"/>
          </a:effectRef>
          <a:fontRef idx="minor">
            <a:schemeClr val="lt1"/>
          </a:fontRef>
        </p:style>
        <p:txBody>
          <a:bodyPr lIns="91328" tIns="45664" rIns="91328" bIns="45664" rtlCol="0" anchor="ctr"/>
          <a:lstStyle/>
          <a:p>
            <a:pPr algn="ctr"/>
            <a:endParaRPr lang="de-DE">
              <a:solidFill>
                <a:prstClr val="white"/>
              </a:solidFill>
              <a:latin typeface="Calibri"/>
            </a:endParaRPr>
          </a:p>
        </p:txBody>
      </p:sp>
      <p:cxnSp>
        <p:nvCxnSpPr>
          <p:cNvPr id="29" name="Straight Arrow Connector 12"/>
          <p:cNvCxnSpPr>
            <a:cxnSpLocks noChangeShapeType="1"/>
          </p:cNvCxnSpPr>
          <p:nvPr/>
        </p:nvCxnSpPr>
        <p:spPr bwMode="auto">
          <a:xfrm flipV="1">
            <a:off x="8046142" y="1840171"/>
            <a:ext cx="22496" cy="1164422"/>
          </a:xfrm>
          <a:prstGeom prst="straightConnector1">
            <a:avLst/>
          </a:prstGeom>
          <a:noFill/>
          <a:ln w="12700">
            <a:solidFill>
              <a:schemeClr val="tx1"/>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31" name="Straight Arrow Connector 12"/>
          <p:cNvCxnSpPr>
            <a:cxnSpLocks noChangeShapeType="1"/>
          </p:cNvCxnSpPr>
          <p:nvPr/>
        </p:nvCxnSpPr>
        <p:spPr bwMode="auto">
          <a:xfrm flipV="1">
            <a:off x="1085898" y="1807917"/>
            <a:ext cx="0" cy="1235956"/>
          </a:xfrm>
          <a:prstGeom prst="straightConnector1">
            <a:avLst/>
          </a:prstGeom>
          <a:noFill/>
          <a:ln w="12700">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4" name="Straight Arrow Connector 12"/>
          <p:cNvCxnSpPr>
            <a:cxnSpLocks noChangeShapeType="1"/>
          </p:cNvCxnSpPr>
          <p:nvPr/>
        </p:nvCxnSpPr>
        <p:spPr bwMode="auto">
          <a:xfrm>
            <a:off x="1654691" y="2719289"/>
            <a:ext cx="5738253" cy="0"/>
          </a:xfrm>
          <a:prstGeom prst="straightConnector1">
            <a:avLst/>
          </a:prstGeom>
          <a:noFill/>
          <a:ln w="12700">
            <a:solidFill>
              <a:schemeClr val="tx1"/>
            </a:solidFill>
            <a:prstDash val="dash"/>
            <a:round/>
            <a:headEnd type="arrow" w="med" len="med"/>
            <a:tailEnd type="arrow" w="med" len="med"/>
          </a:ln>
          <a:extLst>
            <a:ext uri="{909E8E84-426E-40dd-AFC4-6F175D3DCCD1}">
              <a14:hiddenFill xmlns="" xmlns:a14="http://schemas.microsoft.com/office/drawing/2010/main">
                <a:noFill/>
              </a14:hiddenFill>
            </a:ext>
          </a:extLst>
        </p:spPr>
      </p:cxnSp>
      <p:sp>
        <p:nvSpPr>
          <p:cNvPr id="46" name="TextBox 9"/>
          <p:cNvSpPr txBox="1">
            <a:spLocks noChangeArrowheads="1"/>
          </p:cNvSpPr>
          <p:nvPr/>
        </p:nvSpPr>
        <p:spPr bwMode="auto">
          <a:xfrm>
            <a:off x="4192674" y="2671727"/>
            <a:ext cx="640360" cy="399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99" tIns="45650" rIns="91299" bIns="45650">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defTabSz="913140" eaLnBrk="1" fontAlgn="base" hangingPunct="1">
              <a:spcBef>
                <a:spcPct val="0"/>
              </a:spcBef>
              <a:spcAft>
                <a:spcPct val="0"/>
              </a:spcAft>
            </a:pPr>
            <a:r>
              <a:rPr lang="en-GB" dirty="0" smtClean="0">
                <a:solidFill>
                  <a:srgbClr val="000000"/>
                </a:solidFill>
              </a:rPr>
              <a:t>66m </a:t>
            </a:r>
          </a:p>
        </p:txBody>
      </p:sp>
      <p:sp>
        <p:nvSpPr>
          <p:cNvPr id="38" name="TextBox 37"/>
          <p:cNvSpPr txBox="1"/>
          <p:nvPr/>
        </p:nvSpPr>
        <p:spPr>
          <a:xfrm>
            <a:off x="18343" y="90704"/>
            <a:ext cx="9129350" cy="400031"/>
          </a:xfrm>
          <a:prstGeom prst="rect">
            <a:avLst/>
          </a:prstGeom>
          <a:noFill/>
        </p:spPr>
        <p:txBody>
          <a:bodyPr wrap="square" lIns="91328" tIns="45664" rIns="91328" bIns="45664" rtlCol="0">
            <a:spAutoFit/>
          </a:bodyPr>
          <a:lstStyle/>
          <a:p>
            <a:pPr algn="ctr"/>
            <a:r>
              <a:rPr lang="en-GB" sz="2000" b="1" dirty="0">
                <a:solidFill>
                  <a:srgbClr val="FF0000"/>
                </a:solidFill>
                <a:latin typeface="Calibri"/>
              </a:rPr>
              <a:t>Cavern Length</a:t>
            </a:r>
          </a:p>
        </p:txBody>
      </p:sp>
      <p:sp>
        <p:nvSpPr>
          <p:cNvPr id="47" name="TextBox 46"/>
          <p:cNvSpPr txBox="1"/>
          <p:nvPr/>
        </p:nvSpPr>
        <p:spPr>
          <a:xfrm>
            <a:off x="276757" y="3811228"/>
            <a:ext cx="7103483" cy="923251"/>
          </a:xfrm>
          <a:prstGeom prst="rect">
            <a:avLst/>
          </a:prstGeom>
          <a:noFill/>
        </p:spPr>
        <p:txBody>
          <a:bodyPr wrap="none" lIns="91328" tIns="45664" rIns="91328" bIns="45664" rtlCol="0">
            <a:spAutoFit/>
          </a:bodyPr>
          <a:lstStyle/>
          <a:p>
            <a:r>
              <a:rPr lang="en-GB" b="1" dirty="0" smtClean="0">
                <a:solidFill>
                  <a:srgbClr val="000090"/>
                </a:solidFill>
                <a:latin typeface="Calibri"/>
              </a:rPr>
              <a:t>L*=40m 						</a:t>
            </a:r>
            <a:r>
              <a:rPr lang="en-GB" b="1" dirty="0" smtClean="0">
                <a:solidFill>
                  <a:srgbClr val="000090"/>
                </a:solidFill>
                <a:latin typeface="Calibri"/>
                <a:sym typeface="Wingdings"/>
              </a:rPr>
              <a:t> Distance between Q1&amp;Q1 = 80m</a:t>
            </a:r>
          </a:p>
          <a:p>
            <a:r>
              <a:rPr lang="en-GB" b="1" dirty="0" smtClean="0">
                <a:solidFill>
                  <a:srgbClr val="000090"/>
                </a:solidFill>
                <a:latin typeface="Calibri"/>
                <a:sym typeface="Wingdings"/>
              </a:rPr>
              <a:t>TAS = 3.5m					 Distance between TAS &amp; TAS = 70m</a:t>
            </a:r>
          </a:p>
          <a:p>
            <a:r>
              <a:rPr lang="en-GB" b="1" dirty="0" smtClean="0">
                <a:solidFill>
                  <a:srgbClr val="000090"/>
                </a:solidFill>
                <a:latin typeface="Calibri"/>
                <a:sym typeface="Wingdings"/>
              </a:rPr>
              <a:t>TAS Shielding in Tunnel = 2m	</a:t>
            </a:r>
            <a:r>
              <a:rPr lang="en-GB" b="1" dirty="0">
                <a:solidFill>
                  <a:srgbClr val="000090"/>
                </a:solidFill>
                <a:latin typeface="Calibri"/>
                <a:sym typeface="Wingdings"/>
              </a:rPr>
              <a:t>	</a:t>
            </a:r>
            <a:r>
              <a:rPr lang="en-GB" b="1" dirty="0" smtClean="0">
                <a:solidFill>
                  <a:srgbClr val="000090"/>
                </a:solidFill>
                <a:latin typeface="Calibri"/>
                <a:sym typeface="Wingdings"/>
              </a:rPr>
              <a:t> Cavern Length = 66m</a:t>
            </a:r>
            <a:endParaRPr lang="en-GB" b="1" dirty="0">
              <a:solidFill>
                <a:srgbClr val="000090"/>
              </a:solidFill>
              <a:latin typeface="Calibri"/>
            </a:endParaRPr>
          </a:p>
        </p:txBody>
      </p:sp>
      <p:sp>
        <p:nvSpPr>
          <p:cNvPr id="10" name="TextBox 9"/>
          <p:cNvSpPr txBox="1"/>
          <p:nvPr/>
        </p:nvSpPr>
        <p:spPr>
          <a:xfrm>
            <a:off x="276727" y="4734554"/>
            <a:ext cx="8454914" cy="369253"/>
          </a:xfrm>
          <a:prstGeom prst="rect">
            <a:avLst/>
          </a:prstGeom>
          <a:noFill/>
        </p:spPr>
        <p:txBody>
          <a:bodyPr wrap="none" lIns="91328" tIns="45664" rIns="91328" bIns="45664" rtlCol="0">
            <a:spAutoFit/>
          </a:bodyPr>
          <a:lstStyle/>
          <a:p>
            <a:r>
              <a:rPr lang="en-GB" b="1" dirty="0" smtClean="0">
                <a:solidFill>
                  <a:srgbClr val="FF0000"/>
                </a:solidFill>
                <a:latin typeface="Calibri"/>
              </a:rPr>
              <a:t>Cavern length of 66m </a:t>
            </a:r>
            <a:r>
              <a:rPr lang="en-GB" b="1" dirty="0" smtClean="0">
                <a:solidFill>
                  <a:srgbClr val="008000"/>
                </a:solidFill>
                <a:latin typeface="Calibri"/>
              </a:rPr>
              <a:t>is compatible with the opening scenario of the present detector.</a:t>
            </a:r>
            <a:endParaRPr lang="en-GB" b="1" dirty="0">
              <a:solidFill>
                <a:srgbClr val="008000"/>
              </a:solidFill>
              <a:latin typeface="Calibri"/>
            </a:endParaRPr>
          </a:p>
        </p:txBody>
      </p:sp>
      <p:pic>
        <p:nvPicPr>
          <p:cNvPr id="3" name="Picture 2"/>
          <p:cNvPicPr>
            <a:picLocks noChangeAspect="1"/>
          </p:cNvPicPr>
          <p:nvPr/>
        </p:nvPicPr>
        <p:blipFill>
          <a:blip r:embed="rId2"/>
          <a:stretch>
            <a:fillRect/>
          </a:stretch>
        </p:blipFill>
        <p:spPr>
          <a:xfrm>
            <a:off x="4570633" y="781199"/>
            <a:ext cx="2826168" cy="849789"/>
          </a:xfrm>
          <a:prstGeom prst="rect">
            <a:avLst/>
          </a:prstGeom>
        </p:spPr>
      </p:pic>
      <p:pic>
        <p:nvPicPr>
          <p:cNvPr id="48" name="Picture 47"/>
          <p:cNvPicPr>
            <a:picLocks noChangeAspect="1"/>
          </p:cNvPicPr>
          <p:nvPr/>
        </p:nvPicPr>
        <p:blipFill>
          <a:blip r:embed="rId2"/>
          <a:stretch>
            <a:fillRect/>
          </a:stretch>
        </p:blipFill>
        <p:spPr>
          <a:xfrm flipH="1">
            <a:off x="1757165" y="781199"/>
            <a:ext cx="2826168" cy="849789"/>
          </a:xfrm>
          <a:prstGeom prst="rect">
            <a:avLst/>
          </a:prstGeom>
        </p:spPr>
      </p:pic>
      <p:pic>
        <p:nvPicPr>
          <p:cNvPr id="49" name="Picture 48"/>
          <p:cNvPicPr>
            <a:picLocks noChangeAspect="1"/>
          </p:cNvPicPr>
          <p:nvPr/>
        </p:nvPicPr>
        <p:blipFill>
          <a:blip r:embed="rId2"/>
          <a:stretch>
            <a:fillRect/>
          </a:stretch>
        </p:blipFill>
        <p:spPr>
          <a:xfrm flipV="1">
            <a:off x="4569165" y="1625084"/>
            <a:ext cx="2826168" cy="849789"/>
          </a:xfrm>
          <a:prstGeom prst="rect">
            <a:avLst/>
          </a:prstGeom>
        </p:spPr>
      </p:pic>
      <p:pic>
        <p:nvPicPr>
          <p:cNvPr id="50" name="Picture 49"/>
          <p:cNvPicPr>
            <a:picLocks noChangeAspect="1"/>
          </p:cNvPicPr>
          <p:nvPr/>
        </p:nvPicPr>
        <p:blipFill>
          <a:blip r:embed="rId2"/>
          <a:stretch>
            <a:fillRect/>
          </a:stretch>
        </p:blipFill>
        <p:spPr>
          <a:xfrm flipH="1" flipV="1">
            <a:off x="1757165" y="1625084"/>
            <a:ext cx="2826168" cy="849789"/>
          </a:xfrm>
          <a:prstGeom prst="rect">
            <a:avLst/>
          </a:prstGeom>
        </p:spPr>
      </p:pic>
      <p:sp>
        <p:nvSpPr>
          <p:cNvPr id="32" name="Rectangle 31"/>
          <p:cNvSpPr/>
          <p:nvPr/>
        </p:nvSpPr>
        <p:spPr>
          <a:xfrm>
            <a:off x="764360" y="1572056"/>
            <a:ext cx="321549" cy="13259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328" tIns="45664" rIns="91328" bIns="45664" rtlCol="0" anchor="ctr"/>
          <a:lstStyle/>
          <a:p>
            <a:pPr algn="ctr"/>
            <a:endParaRPr lang="de-DE">
              <a:solidFill>
                <a:prstClr val="white"/>
              </a:solidFill>
              <a:latin typeface="Calibri"/>
            </a:endParaRPr>
          </a:p>
        </p:txBody>
      </p:sp>
      <p:sp>
        <p:nvSpPr>
          <p:cNvPr id="33" name="Rectangle 32"/>
          <p:cNvSpPr/>
          <p:nvPr/>
        </p:nvSpPr>
        <p:spPr>
          <a:xfrm>
            <a:off x="9607" y="1572116"/>
            <a:ext cx="621577" cy="132593"/>
          </a:xfrm>
          <a:prstGeom prst="rect">
            <a:avLst/>
          </a:prstGeom>
          <a:effectLst/>
        </p:spPr>
        <p:style>
          <a:lnRef idx="1">
            <a:schemeClr val="accent1"/>
          </a:lnRef>
          <a:fillRef idx="3">
            <a:schemeClr val="accent1"/>
          </a:fillRef>
          <a:effectRef idx="2">
            <a:schemeClr val="accent1"/>
          </a:effectRef>
          <a:fontRef idx="minor">
            <a:schemeClr val="lt1"/>
          </a:fontRef>
        </p:style>
        <p:txBody>
          <a:bodyPr lIns="91328" tIns="45664" rIns="91328" bIns="45664" rtlCol="0" anchor="ctr"/>
          <a:lstStyle/>
          <a:p>
            <a:pPr algn="ctr"/>
            <a:endParaRPr lang="de-DE" dirty="0">
              <a:solidFill>
                <a:prstClr val="white"/>
              </a:solidFill>
              <a:latin typeface="Calibri"/>
            </a:endParaRPr>
          </a:p>
        </p:txBody>
      </p:sp>
      <p:sp>
        <p:nvSpPr>
          <p:cNvPr id="36" name="TextBox 35"/>
          <p:cNvSpPr txBox="1"/>
          <p:nvPr/>
        </p:nvSpPr>
        <p:spPr>
          <a:xfrm>
            <a:off x="7429114" y="1078847"/>
            <a:ext cx="1663178" cy="338475"/>
          </a:xfrm>
          <a:prstGeom prst="rect">
            <a:avLst/>
          </a:prstGeom>
          <a:noFill/>
        </p:spPr>
        <p:txBody>
          <a:bodyPr wrap="none" lIns="91328" tIns="45664" rIns="91328" bIns="45664" rtlCol="0">
            <a:spAutoFit/>
          </a:bodyPr>
          <a:lstStyle/>
          <a:p>
            <a:r>
              <a:rPr lang="de-DE" sz="1600" dirty="0" err="1">
                <a:latin typeface="Calibri"/>
              </a:rPr>
              <a:t>Shield</a:t>
            </a:r>
            <a:r>
              <a:rPr lang="de-DE" sz="1600" dirty="0">
                <a:latin typeface="Calibri"/>
              </a:rPr>
              <a:t> TAS        Q1    </a:t>
            </a:r>
          </a:p>
        </p:txBody>
      </p:sp>
    </p:spTree>
    <p:extLst>
      <p:ext uri="{BB962C8B-B14F-4D97-AF65-F5344CB8AC3E}">
        <p14:creationId xmlns:p14="http://schemas.microsoft.com/office/powerpoint/2010/main" val="16570413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477" t="8998" r="4487"/>
          <a:stretch/>
        </p:blipFill>
        <p:spPr>
          <a:xfrm>
            <a:off x="0" y="123357"/>
            <a:ext cx="5807280" cy="4364207"/>
          </a:xfrm>
          <a:prstGeom prst="rect">
            <a:avLst/>
          </a:prstGeom>
        </p:spPr>
      </p:pic>
      <p:sp>
        <p:nvSpPr>
          <p:cNvPr id="4" name="TextBox 3"/>
          <p:cNvSpPr txBox="1"/>
          <p:nvPr/>
        </p:nvSpPr>
        <p:spPr>
          <a:xfrm>
            <a:off x="6417315" y="237417"/>
            <a:ext cx="2238481" cy="523141"/>
          </a:xfrm>
          <a:prstGeom prst="rect">
            <a:avLst/>
          </a:prstGeom>
          <a:noFill/>
        </p:spPr>
        <p:txBody>
          <a:bodyPr wrap="none" lIns="91328" tIns="45664" rIns="91328" bIns="45664" rtlCol="0">
            <a:spAutoFit/>
          </a:bodyPr>
          <a:lstStyle/>
          <a:p>
            <a:r>
              <a:rPr lang="de-DE" sz="2800" b="1" dirty="0">
                <a:solidFill>
                  <a:srgbClr val="FF0000"/>
                </a:solidFill>
              </a:rPr>
              <a:t>ATLAS </a:t>
            </a:r>
            <a:r>
              <a:rPr lang="de-DE" sz="2800" b="1" dirty="0" err="1">
                <a:solidFill>
                  <a:srgbClr val="FF0000"/>
                </a:solidFill>
              </a:rPr>
              <a:t>Cavern</a:t>
            </a:r>
            <a:endParaRPr lang="de-DE" sz="2800" b="1" dirty="0">
              <a:solidFill>
                <a:srgbClr val="FF0000"/>
              </a:solidFill>
            </a:endParaRPr>
          </a:p>
        </p:txBody>
      </p:sp>
      <p:cxnSp>
        <p:nvCxnSpPr>
          <p:cNvPr id="5" name="Straight Arrow Connector 4"/>
          <p:cNvCxnSpPr/>
          <p:nvPr/>
        </p:nvCxnSpPr>
        <p:spPr>
          <a:xfrm flipV="1">
            <a:off x="2367338" y="3854843"/>
            <a:ext cx="1380925" cy="78905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1011047" y="4401804"/>
            <a:ext cx="838419" cy="2544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3498186" y="2774024"/>
            <a:ext cx="0" cy="88794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95136" y="4302855"/>
            <a:ext cx="602892" cy="369253"/>
          </a:xfrm>
          <a:prstGeom prst="rect">
            <a:avLst/>
          </a:prstGeom>
          <a:noFill/>
        </p:spPr>
        <p:txBody>
          <a:bodyPr wrap="none" lIns="91328" tIns="45664" rIns="91328" bIns="45664" rtlCol="0">
            <a:spAutoFit/>
          </a:bodyPr>
          <a:lstStyle/>
          <a:p>
            <a:r>
              <a:rPr lang="de-DE" dirty="0" smtClean="0"/>
              <a:t>50m</a:t>
            </a:r>
            <a:endParaRPr lang="de-DE" dirty="0"/>
          </a:p>
        </p:txBody>
      </p:sp>
      <p:sp>
        <p:nvSpPr>
          <p:cNvPr id="9" name="TextBox 8"/>
          <p:cNvSpPr txBox="1"/>
          <p:nvPr/>
        </p:nvSpPr>
        <p:spPr>
          <a:xfrm>
            <a:off x="889843" y="4511385"/>
            <a:ext cx="602892" cy="369253"/>
          </a:xfrm>
          <a:prstGeom prst="rect">
            <a:avLst/>
          </a:prstGeom>
          <a:noFill/>
        </p:spPr>
        <p:txBody>
          <a:bodyPr wrap="none" lIns="91328" tIns="45664" rIns="91328" bIns="45664" rtlCol="0">
            <a:spAutoFit/>
          </a:bodyPr>
          <a:lstStyle/>
          <a:p>
            <a:r>
              <a:rPr lang="de-DE" dirty="0" smtClean="0"/>
              <a:t>30m</a:t>
            </a:r>
            <a:endParaRPr lang="de-DE" dirty="0"/>
          </a:p>
        </p:txBody>
      </p:sp>
      <p:sp>
        <p:nvSpPr>
          <p:cNvPr id="10" name="TextBox 9"/>
          <p:cNvSpPr txBox="1"/>
          <p:nvPr/>
        </p:nvSpPr>
        <p:spPr>
          <a:xfrm>
            <a:off x="3528292" y="3134991"/>
            <a:ext cx="602892" cy="369253"/>
          </a:xfrm>
          <a:prstGeom prst="rect">
            <a:avLst/>
          </a:prstGeom>
          <a:noFill/>
        </p:spPr>
        <p:txBody>
          <a:bodyPr wrap="none" lIns="91328" tIns="45664" rIns="91328" bIns="45664" rtlCol="0">
            <a:spAutoFit/>
          </a:bodyPr>
          <a:lstStyle/>
          <a:p>
            <a:r>
              <a:rPr lang="de-DE" dirty="0" smtClean="0"/>
              <a:t>35m</a:t>
            </a:r>
            <a:endParaRPr lang="de-DE" dirty="0"/>
          </a:p>
        </p:txBody>
      </p:sp>
      <p:cxnSp>
        <p:nvCxnSpPr>
          <p:cNvPr id="11" name="Straight Arrow Connector 10"/>
          <p:cNvCxnSpPr/>
          <p:nvPr/>
        </p:nvCxnSpPr>
        <p:spPr>
          <a:xfrm flipH="1">
            <a:off x="2305676" y="2453471"/>
            <a:ext cx="2367297" cy="32055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663213" y="2032058"/>
            <a:ext cx="2009736" cy="1770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823013" y="1839807"/>
            <a:ext cx="1687061" cy="369253"/>
          </a:xfrm>
          <a:prstGeom prst="rect">
            <a:avLst/>
          </a:prstGeom>
          <a:noFill/>
        </p:spPr>
        <p:txBody>
          <a:bodyPr wrap="none" lIns="91328" tIns="45664" rIns="91328" bIns="45664" rtlCol="0">
            <a:spAutoFit/>
          </a:bodyPr>
          <a:lstStyle/>
          <a:p>
            <a:r>
              <a:rPr lang="de-DE" dirty="0" smtClean="0"/>
              <a:t>12.6m </a:t>
            </a:r>
            <a:r>
              <a:rPr lang="de-DE" dirty="0" err="1" smtClean="0"/>
              <a:t>diameter</a:t>
            </a:r>
            <a:endParaRPr lang="de-DE" dirty="0"/>
          </a:p>
        </p:txBody>
      </p:sp>
      <p:sp>
        <p:nvSpPr>
          <p:cNvPr id="14" name="TextBox 13"/>
          <p:cNvSpPr txBox="1"/>
          <p:nvPr/>
        </p:nvSpPr>
        <p:spPr>
          <a:xfrm>
            <a:off x="4823040" y="2268828"/>
            <a:ext cx="1511795" cy="369253"/>
          </a:xfrm>
          <a:prstGeom prst="rect">
            <a:avLst/>
          </a:prstGeom>
          <a:noFill/>
        </p:spPr>
        <p:txBody>
          <a:bodyPr wrap="none" lIns="91328" tIns="45664" rIns="91328" bIns="45664" rtlCol="0">
            <a:spAutoFit/>
          </a:bodyPr>
          <a:lstStyle/>
          <a:p>
            <a:r>
              <a:rPr lang="de-DE" dirty="0" smtClean="0"/>
              <a:t>18m </a:t>
            </a:r>
            <a:r>
              <a:rPr lang="de-DE" dirty="0" err="1" smtClean="0"/>
              <a:t>diameter</a:t>
            </a:r>
            <a:endParaRPr lang="de-DE" dirty="0"/>
          </a:p>
        </p:txBody>
      </p:sp>
      <p:sp>
        <p:nvSpPr>
          <p:cNvPr id="15" name="Rectangle 14"/>
          <p:cNvSpPr/>
          <p:nvPr/>
        </p:nvSpPr>
        <p:spPr>
          <a:xfrm>
            <a:off x="4572008" y="3008436"/>
            <a:ext cx="4083921" cy="1908136"/>
          </a:xfrm>
          <a:prstGeom prst="rect">
            <a:avLst/>
          </a:prstGeom>
        </p:spPr>
        <p:txBody>
          <a:bodyPr wrap="square" lIns="91328" tIns="45664" rIns="91328" bIns="45664">
            <a:spAutoFit/>
          </a:bodyPr>
          <a:lstStyle/>
          <a:p>
            <a:r>
              <a:rPr lang="en-GB" sz="1600" b="1" dirty="0">
                <a:solidFill>
                  <a:srgbClr val="000090"/>
                </a:solidFill>
              </a:rPr>
              <a:t>ATLAS shafts and cavern, with cavern length increased from 50-70m will accommodate the reference detector</a:t>
            </a:r>
          </a:p>
          <a:p>
            <a:endParaRPr lang="en-GB" sz="1400" b="1" dirty="0">
              <a:solidFill>
                <a:srgbClr val="000090"/>
              </a:solidFill>
            </a:endParaRPr>
          </a:p>
          <a:p>
            <a:r>
              <a:rPr lang="en-GB" sz="1400" b="1" dirty="0">
                <a:solidFill>
                  <a:srgbClr val="008000"/>
                </a:solidFill>
              </a:rPr>
              <a:t>A cavern width of 35m would also accommodate the FCC-</a:t>
            </a:r>
            <a:r>
              <a:rPr lang="en-GB" sz="1400" b="1" dirty="0" err="1">
                <a:solidFill>
                  <a:srgbClr val="008000"/>
                </a:solidFill>
              </a:rPr>
              <a:t>ee</a:t>
            </a:r>
            <a:r>
              <a:rPr lang="en-GB" sz="1400" b="1" dirty="0">
                <a:solidFill>
                  <a:srgbClr val="008000"/>
                </a:solidFill>
              </a:rPr>
              <a:t> experiments assuming the present footprint with IP shift of 10m.</a:t>
            </a:r>
          </a:p>
          <a:p>
            <a:endParaRPr lang="en-GB" sz="1400" b="1" dirty="0">
              <a:solidFill>
                <a:srgbClr val="000090"/>
              </a:solidFill>
            </a:endParaRPr>
          </a:p>
        </p:txBody>
      </p:sp>
    </p:spTree>
    <p:extLst>
      <p:ext uri="{BB962C8B-B14F-4D97-AF65-F5344CB8AC3E}">
        <p14:creationId xmlns:p14="http://schemas.microsoft.com/office/powerpoint/2010/main" val="4661951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321943" y="636104"/>
            <a:ext cx="3345933" cy="2257177"/>
          </a:xfrm>
          <a:prstGeom prst="rect">
            <a:avLst/>
          </a:prstGeom>
        </p:spPr>
      </p:pic>
      <p:pic>
        <p:nvPicPr>
          <p:cNvPr id="2" name="Picture 1"/>
          <p:cNvPicPr>
            <a:picLocks noChangeAspect="1"/>
          </p:cNvPicPr>
          <p:nvPr/>
        </p:nvPicPr>
        <p:blipFill>
          <a:blip r:embed="rId3"/>
          <a:stretch>
            <a:fillRect/>
          </a:stretch>
        </p:blipFill>
        <p:spPr>
          <a:xfrm>
            <a:off x="302149" y="698579"/>
            <a:ext cx="3885415" cy="1988962"/>
          </a:xfrm>
          <a:prstGeom prst="rect">
            <a:avLst/>
          </a:prstGeom>
        </p:spPr>
      </p:pic>
      <p:sp>
        <p:nvSpPr>
          <p:cNvPr id="4" name="TextBox 3"/>
          <p:cNvSpPr txBox="1"/>
          <p:nvPr/>
        </p:nvSpPr>
        <p:spPr>
          <a:xfrm>
            <a:off x="18343" y="90704"/>
            <a:ext cx="9129350" cy="400031"/>
          </a:xfrm>
          <a:prstGeom prst="rect">
            <a:avLst/>
          </a:prstGeom>
          <a:noFill/>
        </p:spPr>
        <p:txBody>
          <a:bodyPr wrap="square" lIns="91328" tIns="45664" rIns="91328" bIns="45664" rtlCol="0">
            <a:spAutoFit/>
          </a:bodyPr>
          <a:lstStyle/>
          <a:p>
            <a:pPr algn="ctr"/>
            <a:r>
              <a:rPr lang="en-GB" sz="2000" b="1" dirty="0" smtClean="0">
                <a:solidFill>
                  <a:srgbClr val="FF0000"/>
                </a:solidFill>
                <a:latin typeface="Calibri"/>
              </a:rPr>
              <a:t>Service Cavern </a:t>
            </a:r>
            <a:endParaRPr lang="en-GB" sz="2000" b="1" dirty="0">
              <a:solidFill>
                <a:srgbClr val="FF0000"/>
              </a:solidFill>
              <a:latin typeface="Calibri"/>
            </a:endParaRPr>
          </a:p>
        </p:txBody>
      </p:sp>
      <p:sp>
        <p:nvSpPr>
          <p:cNvPr id="5" name="Rectangle 4"/>
          <p:cNvSpPr/>
          <p:nvPr/>
        </p:nvSpPr>
        <p:spPr>
          <a:xfrm>
            <a:off x="465150" y="3215315"/>
            <a:ext cx="4572000" cy="1323439"/>
          </a:xfrm>
          <a:prstGeom prst="rect">
            <a:avLst/>
          </a:prstGeom>
        </p:spPr>
        <p:txBody>
          <a:bodyPr>
            <a:spAutoFit/>
          </a:bodyPr>
          <a:lstStyle/>
          <a:p>
            <a:r>
              <a:rPr lang="en-GB" sz="1600" b="1" dirty="0" smtClean="0">
                <a:solidFill>
                  <a:srgbClr val="000090"/>
                </a:solidFill>
              </a:rPr>
              <a:t>50m distance from main cavern to ensure &lt;5mT field and to allow easier construction.</a:t>
            </a:r>
          </a:p>
          <a:p>
            <a:endParaRPr lang="en-GB" sz="1600" b="1" dirty="0">
              <a:solidFill>
                <a:srgbClr val="000090"/>
              </a:solidFill>
            </a:endParaRPr>
          </a:p>
          <a:p>
            <a:r>
              <a:rPr lang="en-GB" sz="1600" b="1" dirty="0" smtClean="0">
                <a:solidFill>
                  <a:schemeClr val="accent3">
                    <a:lumMod val="50000"/>
                  </a:schemeClr>
                </a:solidFill>
              </a:rPr>
              <a:t>Placing the service cavern closer requires an iron shield between cavern and service cavern.</a:t>
            </a:r>
            <a:endParaRPr lang="en-GB" sz="1600" b="1" dirty="0">
              <a:solidFill>
                <a:schemeClr val="accent3">
                  <a:lumMod val="50000"/>
                </a:schemeClr>
              </a:solidFill>
            </a:endParaRPr>
          </a:p>
        </p:txBody>
      </p:sp>
      <p:pic>
        <p:nvPicPr>
          <p:cNvPr id="6" name="Picture 5"/>
          <p:cNvPicPr>
            <a:picLocks noChangeAspect="1"/>
          </p:cNvPicPr>
          <p:nvPr/>
        </p:nvPicPr>
        <p:blipFill>
          <a:blip r:embed="rId4"/>
          <a:stretch>
            <a:fillRect/>
          </a:stretch>
        </p:blipFill>
        <p:spPr>
          <a:xfrm>
            <a:off x="6764906" y="2600127"/>
            <a:ext cx="2379094" cy="2194509"/>
          </a:xfrm>
          <a:prstGeom prst="rect">
            <a:avLst/>
          </a:prstGeom>
        </p:spPr>
      </p:pic>
    </p:spTree>
    <p:extLst>
      <p:ext uri="{BB962C8B-B14F-4D97-AF65-F5344CB8AC3E}">
        <p14:creationId xmlns:p14="http://schemas.microsoft.com/office/powerpoint/2010/main" val="1330941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69" y="387864"/>
            <a:ext cx="8651041" cy="4057451"/>
          </a:xfrm>
          <a:prstGeom prst="rect">
            <a:avLst/>
          </a:prstGeom>
        </p:spPr>
      </p:pic>
      <p:cxnSp>
        <p:nvCxnSpPr>
          <p:cNvPr id="25" name="Straight Connector 24"/>
          <p:cNvCxnSpPr/>
          <p:nvPr/>
        </p:nvCxnSpPr>
        <p:spPr>
          <a:xfrm>
            <a:off x="1763205" y="923793"/>
            <a:ext cx="0" cy="1459075"/>
          </a:xfrm>
          <a:prstGeom prst="line">
            <a:avLst/>
          </a:prstGeom>
          <a:noFill/>
          <a:ln w="25400" cap="flat" cmpd="sng" algn="ctr">
            <a:solidFill>
              <a:srgbClr val="99CC00"/>
            </a:solidFill>
            <a:prstDash val="solid"/>
          </a:ln>
          <a:effectLst/>
        </p:spPr>
      </p:cxnSp>
      <p:sp>
        <p:nvSpPr>
          <p:cNvPr id="27" name="Content Placeholder 2"/>
          <p:cNvSpPr txBox="1">
            <a:spLocks/>
          </p:cNvSpPr>
          <p:nvPr/>
        </p:nvSpPr>
        <p:spPr>
          <a:xfrm>
            <a:off x="251113" y="4220168"/>
            <a:ext cx="3267451" cy="739417"/>
          </a:xfrm>
          <a:prstGeom prst="rect">
            <a:avLst/>
          </a:prstGeom>
          <a:ln w="25400">
            <a:solidFill>
              <a:srgbClr val="FF6600"/>
            </a:solidFill>
          </a:ln>
        </p:spPr>
        <p:txBody>
          <a:bodyPr vert="horz" lIns="91330" tIns="45665" rIns="91330" bIns="45665" rtlCol="0">
            <a:noAutofit/>
          </a:bodyPr>
          <a:lstStyle>
            <a:lvl1pPr marL="454025" indent="-454025" algn="l" defTabSz="914400" rtl="0" eaLnBrk="1" latinLnBrk="0" hangingPunct="1">
              <a:spcBef>
                <a:spcPts val="2000"/>
              </a:spcBef>
              <a:buClr>
                <a:schemeClr val="accent4"/>
              </a:buClr>
              <a:buSzPct val="90000"/>
              <a:buFont typeface="Wingdings" charset="2"/>
              <a:buChar char="q"/>
              <a:defRPr sz="2000" kern="1200">
                <a:solidFill>
                  <a:srgbClr val="23119D"/>
                </a:solidFill>
                <a:latin typeface="Corbel"/>
                <a:ea typeface="+mn-ea"/>
                <a:cs typeface="Corbel"/>
              </a:defRPr>
            </a:lvl1pPr>
            <a:lvl2pPr marL="914400" indent="-457200" algn="l" defTabSz="914400" rtl="0" eaLnBrk="1" latinLnBrk="0" hangingPunct="1">
              <a:spcBef>
                <a:spcPts val="600"/>
              </a:spcBef>
              <a:buClr>
                <a:schemeClr val="accent2"/>
              </a:buClr>
              <a:buSzPct val="90000"/>
              <a:buFont typeface="Courier New"/>
              <a:buChar char="o"/>
              <a:defRPr sz="1800" kern="1200">
                <a:solidFill>
                  <a:srgbClr val="0000FF"/>
                </a:solidFill>
                <a:latin typeface="Corbel"/>
                <a:ea typeface="+mn-ea"/>
                <a:cs typeface="Corbel"/>
              </a:defRPr>
            </a:lvl2pPr>
            <a:lvl3pPr marL="1260475" indent="-346075" algn="l" defTabSz="914400" rtl="0" eaLnBrk="1" latinLnBrk="0" hangingPunct="1">
              <a:spcBef>
                <a:spcPts val="600"/>
              </a:spcBef>
              <a:buClr>
                <a:schemeClr val="accent3">
                  <a:lumMod val="60000"/>
                  <a:lumOff val="40000"/>
                </a:schemeClr>
              </a:buClr>
              <a:buSzPct val="90000"/>
              <a:buFont typeface="Wingdings" charset="2"/>
              <a:buChar char="§"/>
              <a:defRPr sz="1600" kern="1200">
                <a:solidFill>
                  <a:srgbClr val="23119D"/>
                </a:solidFill>
                <a:latin typeface="Corbel"/>
                <a:ea typeface="+mn-ea"/>
                <a:cs typeface="Corbel"/>
              </a:defRPr>
            </a:lvl3pPr>
            <a:lvl4pPr marL="1600200" indent="-339725" algn="l" defTabSz="914400" rtl="0" eaLnBrk="1" latinLnBrk="0" hangingPunct="1">
              <a:spcBef>
                <a:spcPts val="600"/>
              </a:spcBef>
              <a:buClr>
                <a:srgbClr val="FF0000"/>
              </a:buClr>
              <a:buSzPct val="90000"/>
              <a:buFont typeface="Arial"/>
              <a:buChar char="•"/>
              <a:defRPr sz="1400" kern="1200">
                <a:solidFill>
                  <a:srgbClr val="34B6FF"/>
                </a:solidFill>
                <a:latin typeface="Corbel"/>
                <a:ea typeface="+mn-ea"/>
                <a:cs typeface="Corbel"/>
              </a:defRPr>
            </a:lvl4pPr>
            <a:lvl5pPr marL="1939925" indent="-331788" algn="l" defTabSz="914400" rtl="0" eaLnBrk="1" latinLnBrk="0" hangingPunct="1">
              <a:spcBef>
                <a:spcPts val="600"/>
              </a:spcBef>
              <a:buClr>
                <a:srgbClr val="3366FF"/>
              </a:buClr>
              <a:buSzPct val="90000"/>
              <a:buFont typeface="Lucida Grande"/>
              <a:buChar char="-"/>
              <a:defRPr sz="1400" kern="1200">
                <a:solidFill>
                  <a:schemeClr val="tx1">
                    <a:lumMod val="85000"/>
                    <a:lumOff val="15000"/>
                  </a:schemeClr>
                </a:solidFill>
                <a:latin typeface="Corbel"/>
                <a:ea typeface="+mn-ea"/>
                <a:cs typeface="Corbe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0" indent="0" defTabSz="913163">
              <a:spcBef>
                <a:spcPts val="0"/>
              </a:spcBef>
              <a:buClr>
                <a:srgbClr val="99CC00"/>
              </a:buClr>
              <a:buNone/>
              <a:defRPr/>
            </a:pPr>
            <a:r>
              <a:rPr lang="en-US" sz="1600" dirty="0"/>
              <a:t>Central tracker:</a:t>
            </a:r>
          </a:p>
          <a:p>
            <a:pPr marL="285365" lvl="1" indent="-285365" defTabSz="913163">
              <a:spcBef>
                <a:spcPts val="0"/>
              </a:spcBef>
              <a:buClr>
                <a:srgbClr val="FF6600"/>
              </a:buClr>
              <a:defRPr/>
            </a:pPr>
            <a:r>
              <a:rPr lang="en-US" sz="1400" dirty="0"/>
              <a:t>first IB layer (2.5 cm ): ~1.2 10</a:t>
            </a:r>
            <a:r>
              <a:rPr lang="en-US" sz="1400" baseline="30000" dirty="0"/>
              <a:t>10</a:t>
            </a:r>
            <a:r>
              <a:rPr lang="en-US" sz="1400" dirty="0"/>
              <a:t> cm</a:t>
            </a:r>
            <a:r>
              <a:rPr lang="en-US" sz="1400" baseline="30000" dirty="0"/>
              <a:t>-2</a:t>
            </a:r>
            <a:r>
              <a:rPr lang="en-US" sz="1400" dirty="0"/>
              <a:t>s</a:t>
            </a:r>
            <a:r>
              <a:rPr lang="en-US" sz="1400" baseline="30000" dirty="0"/>
              <a:t>-1</a:t>
            </a:r>
          </a:p>
          <a:p>
            <a:pPr marL="285365" lvl="1" indent="-285365" defTabSz="913163">
              <a:spcBef>
                <a:spcPts val="0"/>
              </a:spcBef>
              <a:buClr>
                <a:srgbClr val="FF6600"/>
              </a:buClr>
              <a:defRPr/>
            </a:pPr>
            <a:r>
              <a:rPr lang="en-US" sz="1400" dirty="0"/>
              <a:t>external part: 3 10</a:t>
            </a:r>
            <a:r>
              <a:rPr lang="en-US" sz="1400" baseline="30000" dirty="0"/>
              <a:t>6</a:t>
            </a:r>
            <a:r>
              <a:rPr lang="en-US" sz="1400" dirty="0"/>
              <a:t> cm</a:t>
            </a:r>
            <a:r>
              <a:rPr lang="en-US" sz="1400" baseline="30000" dirty="0"/>
              <a:t>-2</a:t>
            </a:r>
            <a:r>
              <a:rPr lang="en-US" sz="1400" dirty="0"/>
              <a:t>s</a:t>
            </a:r>
            <a:r>
              <a:rPr lang="en-US" sz="1400" baseline="30000" dirty="0"/>
              <a:t>-1</a:t>
            </a:r>
          </a:p>
          <a:p>
            <a:pPr marL="913163" lvl="1" indent="-456542" defTabSz="913163">
              <a:spcBef>
                <a:spcPts val="0"/>
              </a:spcBef>
              <a:buClr>
                <a:srgbClr val="FF6600"/>
              </a:buClr>
              <a:defRPr/>
            </a:pPr>
            <a:endParaRPr lang="en-US" sz="1400" dirty="0"/>
          </a:p>
        </p:txBody>
      </p:sp>
      <p:cxnSp>
        <p:nvCxnSpPr>
          <p:cNvPr id="28" name="Straight Connector 27"/>
          <p:cNvCxnSpPr/>
          <p:nvPr/>
        </p:nvCxnSpPr>
        <p:spPr>
          <a:xfrm flipH="1">
            <a:off x="251097" y="3757905"/>
            <a:ext cx="683021" cy="462202"/>
          </a:xfrm>
          <a:prstGeom prst="line">
            <a:avLst/>
          </a:prstGeom>
          <a:noFill/>
          <a:ln w="25400" cap="flat" cmpd="sng" algn="ctr">
            <a:solidFill>
              <a:srgbClr val="FF6600"/>
            </a:solidFill>
            <a:prstDash val="solid"/>
          </a:ln>
          <a:effectLst/>
        </p:spPr>
      </p:cxnSp>
      <p:sp>
        <p:nvSpPr>
          <p:cNvPr id="34" name="Content Placeholder 2"/>
          <p:cNvSpPr txBox="1">
            <a:spLocks/>
          </p:cNvSpPr>
          <p:nvPr/>
        </p:nvSpPr>
        <p:spPr>
          <a:xfrm>
            <a:off x="127610" y="544993"/>
            <a:ext cx="5172500" cy="378740"/>
          </a:xfrm>
          <a:prstGeom prst="rect">
            <a:avLst/>
          </a:prstGeom>
          <a:solidFill>
            <a:sysClr val="window" lastClr="FFFFFF"/>
          </a:solidFill>
          <a:ln w="25400">
            <a:solidFill>
              <a:srgbClr val="99CC00"/>
            </a:solidFill>
          </a:ln>
        </p:spPr>
        <p:txBody>
          <a:bodyPr vert="horz" lIns="91330" tIns="45665" rIns="91330" bIns="45665" rtlCol="0">
            <a:noAutofit/>
          </a:bodyPr>
          <a:lstStyle>
            <a:lvl1pPr marL="454025" indent="-454025" algn="l" defTabSz="914400" rtl="0" eaLnBrk="1" latinLnBrk="0" hangingPunct="1">
              <a:spcBef>
                <a:spcPts val="2000"/>
              </a:spcBef>
              <a:buClr>
                <a:schemeClr val="accent4"/>
              </a:buClr>
              <a:buSzPct val="90000"/>
              <a:buFont typeface="Wingdings" charset="2"/>
              <a:buChar char="q"/>
              <a:defRPr sz="2000" kern="1200">
                <a:solidFill>
                  <a:srgbClr val="23119D"/>
                </a:solidFill>
                <a:latin typeface="Corbel"/>
                <a:ea typeface="+mn-ea"/>
                <a:cs typeface="Corbel"/>
              </a:defRPr>
            </a:lvl1pPr>
            <a:lvl2pPr marL="914400" indent="-457200" algn="l" defTabSz="914400" rtl="0" eaLnBrk="1" latinLnBrk="0" hangingPunct="1">
              <a:spcBef>
                <a:spcPts val="600"/>
              </a:spcBef>
              <a:buClr>
                <a:schemeClr val="accent2"/>
              </a:buClr>
              <a:buSzPct val="90000"/>
              <a:buFont typeface="Courier New"/>
              <a:buChar char="o"/>
              <a:defRPr sz="1800" kern="1200">
                <a:solidFill>
                  <a:srgbClr val="0000FF"/>
                </a:solidFill>
                <a:latin typeface="Corbel"/>
                <a:ea typeface="+mn-ea"/>
                <a:cs typeface="Corbel"/>
              </a:defRPr>
            </a:lvl2pPr>
            <a:lvl3pPr marL="1260475" indent="-346075" algn="l" defTabSz="914400" rtl="0" eaLnBrk="1" latinLnBrk="0" hangingPunct="1">
              <a:spcBef>
                <a:spcPts val="600"/>
              </a:spcBef>
              <a:buClr>
                <a:schemeClr val="accent3">
                  <a:lumMod val="60000"/>
                  <a:lumOff val="40000"/>
                </a:schemeClr>
              </a:buClr>
              <a:buSzPct val="90000"/>
              <a:buFont typeface="Wingdings" charset="2"/>
              <a:buChar char="§"/>
              <a:defRPr sz="1600" kern="1200">
                <a:solidFill>
                  <a:srgbClr val="23119D"/>
                </a:solidFill>
                <a:latin typeface="Corbel"/>
                <a:ea typeface="+mn-ea"/>
                <a:cs typeface="Corbel"/>
              </a:defRPr>
            </a:lvl3pPr>
            <a:lvl4pPr marL="1600200" indent="-339725" algn="l" defTabSz="914400" rtl="0" eaLnBrk="1" latinLnBrk="0" hangingPunct="1">
              <a:spcBef>
                <a:spcPts val="600"/>
              </a:spcBef>
              <a:buClr>
                <a:srgbClr val="FF0000"/>
              </a:buClr>
              <a:buSzPct val="90000"/>
              <a:buFont typeface="Arial"/>
              <a:buChar char="•"/>
              <a:defRPr sz="1400" kern="1200">
                <a:solidFill>
                  <a:srgbClr val="34B6FF"/>
                </a:solidFill>
                <a:latin typeface="Corbel"/>
                <a:ea typeface="+mn-ea"/>
                <a:cs typeface="Corbel"/>
              </a:defRPr>
            </a:lvl4pPr>
            <a:lvl5pPr marL="1939925" indent="-331788" algn="l" defTabSz="914400" rtl="0" eaLnBrk="1" latinLnBrk="0" hangingPunct="1">
              <a:spcBef>
                <a:spcPts val="600"/>
              </a:spcBef>
              <a:buClr>
                <a:srgbClr val="3366FF"/>
              </a:buClr>
              <a:buSzPct val="90000"/>
              <a:buFont typeface="Lucida Grande"/>
              <a:buChar char="-"/>
              <a:defRPr sz="1400" kern="1200">
                <a:solidFill>
                  <a:schemeClr val="tx1">
                    <a:lumMod val="85000"/>
                    <a:lumOff val="15000"/>
                  </a:schemeClr>
                </a:solidFill>
                <a:latin typeface="Corbel"/>
                <a:ea typeface="+mn-ea"/>
                <a:cs typeface="Corbe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285365" lvl="1" indent="-285365">
              <a:spcBef>
                <a:spcPts val="0"/>
              </a:spcBef>
              <a:buClr>
                <a:srgbClr val="FF6600"/>
              </a:buClr>
            </a:pPr>
            <a:r>
              <a:rPr lang="en-US" sz="1400" dirty="0"/>
              <a:t>Barrel </a:t>
            </a:r>
            <a:r>
              <a:rPr lang="en-US" sz="1400" dirty="0" err="1"/>
              <a:t>muon</a:t>
            </a:r>
            <a:r>
              <a:rPr lang="en-US" sz="1400" dirty="0"/>
              <a:t> chambers: ~300 cm</a:t>
            </a:r>
            <a:r>
              <a:rPr lang="en-US" sz="1400" baseline="30000" dirty="0"/>
              <a:t>-2</a:t>
            </a:r>
            <a:r>
              <a:rPr lang="en-US" sz="1400" dirty="0"/>
              <a:t>s</a:t>
            </a:r>
            <a:r>
              <a:rPr lang="en-US" sz="1400" baseline="30000" dirty="0"/>
              <a:t>-1 </a:t>
            </a:r>
            <a:r>
              <a:rPr lang="en-US" sz="1400" dirty="0"/>
              <a:t>  to ~500 cm</a:t>
            </a:r>
            <a:r>
              <a:rPr lang="en-US" sz="1400" baseline="30000" dirty="0"/>
              <a:t>-2</a:t>
            </a:r>
            <a:r>
              <a:rPr lang="en-US" sz="1400" dirty="0"/>
              <a:t>s</a:t>
            </a:r>
            <a:r>
              <a:rPr lang="en-US" sz="1400" baseline="30000" dirty="0"/>
              <a:t>-1</a:t>
            </a:r>
            <a:r>
              <a:rPr lang="en-US" sz="1400" dirty="0"/>
              <a:t> </a:t>
            </a:r>
          </a:p>
          <a:p>
            <a:pPr marL="456542" lvl="1" indent="0" defTabSz="913163">
              <a:spcBef>
                <a:spcPts val="0"/>
              </a:spcBef>
              <a:buClr>
                <a:srgbClr val="FF6600"/>
              </a:buClr>
              <a:buNone/>
              <a:defRPr/>
            </a:pPr>
            <a:endParaRPr lang="en-US" sz="1400" dirty="0"/>
          </a:p>
        </p:txBody>
      </p:sp>
      <p:cxnSp>
        <p:nvCxnSpPr>
          <p:cNvPr id="35" name="Straight Connector 34"/>
          <p:cNvCxnSpPr/>
          <p:nvPr/>
        </p:nvCxnSpPr>
        <p:spPr>
          <a:xfrm>
            <a:off x="2413911" y="3170139"/>
            <a:ext cx="2137164" cy="1079707"/>
          </a:xfrm>
          <a:prstGeom prst="line">
            <a:avLst/>
          </a:prstGeom>
          <a:noFill/>
          <a:ln w="25400" cap="flat" cmpd="sng" algn="ctr">
            <a:solidFill>
              <a:srgbClr val="99CC00"/>
            </a:solidFill>
            <a:prstDash val="solid"/>
          </a:ln>
          <a:effectLst/>
        </p:spPr>
      </p:cxnSp>
      <p:sp>
        <p:nvSpPr>
          <p:cNvPr id="44" name="TextBox 43"/>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Charged Particle </a:t>
            </a:r>
            <a:r>
              <a:rPr lang="en-GB" sz="2400" b="1" dirty="0" err="1">
                <a:solidFill>
                  <a:srgbClr val="FF0000"/>
                </a:solidFill>
              </a:rPr>
              <a:t>Fluence</a:t>
            </a:r>
            <a:r>
              <a:rPr lang="en-GB" sz="2400" b="1" dirty="0">
                <a:solidFill>
                  <a:srgbClr val="FF0000"/>
                </a:solidFill>
              </a:rPr>
              <a:t> @ L=30x10</a:t>
            </a:r>
            <a:r>
              <a:rPr lang="en-GB" sz="2400" b="1" baseline="30000" dirty="0">
                <a:solidFill>
                  <a:srgbClr val="FF0000"/>
                </a:solidFill>
              </a:rPr>
              <a:t>34</a:t>
            </a:r>
            <a:r>
              <a:rPr lang="en-GB" sz="2400" b="1" dirty="0">
                <a:solidFill>
                  <a:srgbClr val="FF0000"/>
                </a:solidFill>
              </a:rPr>
              <a:t>cm</a:t>
            </a:r>
            <a:r>
              <a:rPr lang="en-GB" sz="2400" b="1" baseline="30000" dirty="0">
                <a:solidFill>
                  <a:srgbClr val="FF0000"/>
                </a:solidFill>
              </a:rPr>
              <a:t>-2</a:t>
            </a:r>
            <a:r>
              <a:rPr lang="en-GB" sz="2400" b="1" dirty="0">
                <a:solidFill>
                  <a:srgbClr val="FF0000"/>
                </a:solidFill>
              </a:rPr>
              <a:t>s</a:t>
            </a:r>
            <a:r>
              <a:rPr lang="en-GB" sz="2400" b="1" baseline="30000" dirty="0">
                <a:solidFill>
                  <a:srgbClr val="FF0000"/>
                </a:solidFill>
              </a:rPr>
              <a:t>-1</a:t>
            </a:r>
            <a:endParaRPr lang="en-GB" sz="2400" baseline="30000" dirty="0">
              <a:solidFill>
                <a:srgbClr val="FF0000"/>
              </a:solidFill>
            </a:endParaRPr>
          </a:p>
        </p:txBody>
      </p:sp>
      <p:sp>
        <p:nvSpPr>
          <p:cNvPr id="56" name="Content Placeholder 2"/>
          <p:cNvSpPr txBox="1">
            <a:spLocks/>
          </p:cNvSpPr>
          <p:nvPr/>
        </p:nvSpPr>
        <p:spPr>
          <a:xfrm>
            <a:off x="4551092" y="4220131"/>
            <a:ext cx="3138085" cy="368467"/>
          </a:xfrm>
          <a:prstGeom prst="rect">
            <a:avLst/>
          </a:prstGeom>
          <a:solidFill>
            <a:sysClr val="window" lastClr="FFFFFF"/>
          </a:solidFill>
          <a:ln w="25400">
            <a:solidFill>
              <a:srgbClr val="99CC00"/>
            </a:solidFill>
          </a:ln>
        </p:spPr>
        <p:txBody>
          <a:bodyPr vert="horz" lIns="91330" tIns="45665" rIns="91330" bIns="45665" rtlCol="0">
            <a:noAutofit/>
          </a:bodyPr>
          <a:lstStyle>
            <a:lvl1pPr marL="454025" indent="-454025" algn="l" defTabSz="914400" rtl="0" eaLnBrk="1" latinLnBrk="0" hangingPunct="1">
              <a:spcBef>
                <a:spcPts val="2000"/>
              </a:spcBef>
              <a:buClr>
                <a:schemeClr val="accent4"/>
              </a:buClr>
              <a:buSzPct val="90000"/>
              <a:buFont typeface="Wingdings" charset="2"/>
              <a:buChar char="q"/>
              <a:defRPr sz="2000" kern="1200">
                <a:solidFill>
                  <a:srgbClr val="23119D"/>
                </a:solidFill>
                <a:latin typeface="Corbel"/>
                <a:ea typeface="+mn-ea"/>
                <a:cs typeface="Corbel"/>
              </a:defRPr>
            </a:lvl1pPr>
            <a:lvl2pPr marL="914400" indent="-457200" algn="l" defTabSz="914400" rtl="0" eaLnBrk="1" latinLnBrk="0" hangingPunct="1">
              <a:spcBef>
                <a:spcPts val="600"/>
              </a:spcBef>
              <a:buClr>
                <a:schemeClr val="accent2"/>
              </a:buClr>
              <a:buSzPct val="90000"/>
              <a:buFont typeface="Courier New"/>
              <a:buChar char="o"/>
              <a:defRPr sz="1800" kern="1200">
                <a:solidFill>
                  <a:srgbClr val="0000FF"/>
                </a:solidFill>
                <a:latin typeface="Corbel"/>
                <a:ea typeface="+mn-ea"/>
                <a:cs typeface="Corbel"/>
              </a:defRPr>
            </a:lvl2pPr>
            <a:lvl3pPr marL="1260475" indent="-346075" algn="l" defTabSz="914400" rtl="0" eaLnBrk="1" latinLnBrk="0" hangingPunct="1">
              <a:spcBef>
                <a:spcPts val="600"/>
              </a:spcBef>
              <a:buClr>
                <a:schemeClr val="accent3">
                  <a:lumMod val="60000"/>
                  <a:lumOff val="40000"/>
                </a:schemeClr>
              </a:buClr>
              <a:buSzPct val="90000"/>
              <a:buFont typeface="Wingdings" charset="2"/>
              <a:buChar char="§"/>
              <a:defRPr sz="1600" kern="1200">
                <a:solidFill>
                  <a:srgbClr val="23119D"/>
                </a:solidFill>
                <a:latin typeface="Corbel"/>
                <a:ea typeface="+mn-ea"/>
                <a:cs typeface="Corbel"/>
              </a:defRPr>
            </a:lvl3pPr>
            <a:lvl4pPr marL="1600200" indent="-339725" algn="l" defTabSz="914400" rtl="0" eaLnBrk="1" latinLnBrk="0" hangingPunct="1">
              <a:spcBef>
                <a:spcPts val="600"/>
              </a:spcBef>
              <a:buClr>
                <a:srgbClr val="FF0000"/>
              </a:buClr>
              <a:buSzPct val="90000"/>
              <a:buFont typeface="Arial"/>
              <a:buChar char="•"/>
              <a:defRPr sz="1400" kern="1200">
                <a:solidFill>
                  <a:srgbClr val="34B6FF"/>
                </a:solidFill>
                <a:latin typeface="Corbel"/>
                <a:ea typeface="+mn-ea"/>
                <a:cs typeface="Corbel"/>
              </a:defRPr>
            </a:lvl4pPr>
            <a:lvl5pPr marL="1939925" indent="-331788" algn="l" defTabSz="914400" rtl="0" eaLnBrk="1" latinLnBrk="0" hangingPunct="1">
              <a:spcBef>
                <a:spcPts val="600"/>
              </a:spcBef>
              <a:buClr>
                <a:srgbClr val="3366FF"/>
              </a:buClr>
              <a:buSzPct val="90000"/>
              <a:buFont typeface="Lucida Grande"/>
              <a:buChar char="-"/>
              <a:defRPr sz="1400" kern="1200">
                <a:solidFill>
                  <a:schemeClr val="tx1">
                    <a:lumMod val="85000"/>
                    <a:lumOff val="15000"/>
                  </a:schemeClr>
                </a:solidFill>
                <a:latin typeface="Corbel"/>
                <a:ea typeface="+mn-ea"/>
                <a:cs typeface="Corbel"/>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285365" lvl="1" indent="-285365" defTabSz="913163">
              <a:spcBef>
                <a:spcPts val="0"/>
              </a:spcBef>
              <a:buClr>
                <a:srgbClr val="FF6600"/>
              </a:buClr>
              <a:defRPr/>
            </a:pPr>
            <a:r>
              <a:rPr lang="en-US" sz="1400" dirty="0" err="1"/>
              <a:t>Endcap</a:t>
            </a:r>
            <a:r>
              <a:rPr lang="en-US" sz="1400" dirty="0"/>
              <a:t> </a:t>
            </a:r>
            <a:r>
              <a:rPr lang="en-US" sz="1400" dirty="0" err="1"/>
              <a:t>Muon</a:t>
            </a:r>
            <a:r>
              <a:rPr lang="en-US" sz="1400" dirty="0"/>
              <a:t> Chambers: </a:t>
            </a:r>
            <a:r>
              <a:rPr lang="en-US" sz="1400" dirty="0">
                <a:solidFill>
                  <a:srgbClr val="FF0000"/>
                </a:solidFill>
              </a:rPr>
              <a:t>10</a:t>
            </a:r>
            <a:r>
              <a:rPr lang="en-US" sz="1400" baseline="30000" dirty="0">
                <a:solidFill>
                  <a:srgbClr val="FF0000"/>
                </a:solidFill>
              </a:rPr>
              <a:t>4</a:t>
            </a:r>
            <a:r>
              <a:rPr lang="en-US" sz="1400" dirty="0">
                <a:solidFill>
                  <a:srgbClr val="FF0000"/>
                </a:solidFill>
              </a:rPr>
              <a:t> cm</a:t>
            </a:r>
            <a:r>
              <a:rPr lang="en-US" sz="1400" baseline="30000" dirty="0">
                <a:solidFill>
                  <a:srgbClr val="FF0000"/>
                </a:solidFill>
              </a:rPr>
              <a:t>-2</a:t>
            </a:r>
            <a:r>
              <a:rPr lang="en-US" sz="1400" dirty="0">
                <a:solidFill>
                  <a:srgbClr val="FF0000"/>
                </a:solidFill>
              </a:rPr>
              <a:t>s</a:t>
            </a:r>
            <a:r>
              <a:rPr lang="en-US" sz="1400" baseline="30000" dirty="0">
                <a:solidFill>
                  <a:srgbClr val="FF0000"/>
                </a:solidFill>
              </a:rPr>
              <a:t>-1</a:t>
            </a:r>
          </a:p>
          <a:p>
            <a:pPr marL="913163" lvl="1" indent="-456542" defTabSz="913163">
              <a:spcBef>
                <a:spcPts val="0"/>
              </a:spcBef>
              <a:buClr>
                <a:srgbClr val="FF6600"/>
              </a:buClr>
              <a:defRPr/>
            </a:pPr>
            <a:endParaRPr lang="en-US" sz="1400" dirty="0"/>
          </a:p>
        </p:txBody>
      </p:sp>
      <p:cxnSp>
        <p:nvCxnSpPr>
          <p:cNvPr id="65" name="Straight Connector 64"/>
          <p:cNvCxnSpPr/>
          <p:nvPr/>
        </p:nvCxnSpPr>
        <p:spPr>
          <a:xfrm>
            <a:off x="1763268" y="923731"/>
            <a:ext cx="1290917" cy="1700504"/>
          </a:xfrm>
          <a:prstGeom prst="line">
            <a:avLst/>
          </a:prstGeom>
          <a:noFill/>
          <a:ln w="25400" cap="flat" cmpd="sng" algn="ctr">
            <a:solidFill>
              <a:srgbClr val="99CC00"/>
            </a:solidFill>
            <a:prstDash val="solid"/>
          </a:ln>
          <a:effectLst/>
        </p:spPr>
      </p:cxnSp>
    </p:spTree>
    <p:extLst>
      <p:ext uri="{BB962C8B-B14F-4D97-AF65-F5344CB8AC3E}">
        <p14:creationId xmlns:p14="http://schemas.microsoft.com/office/powerpoint/2010/main" val="4082397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X\lectures\ars_electronica\werner_door_small.jpg"/>
          <p:cNvPicPr>
            <a:picLocks noChangeAspect="1" noChangeArrowheads="1"/>
          </p:cNvPicPr>
          <p:nvPr/>
        </p:nvPicPr>
        <p:blipFill>
          <a:blip r:embed="rId2" cstate="print"/>
          <a:srcRect/>
          <a:stretch>
            <a:fillRect/>
          </a:stretch>
        </p:blipFill>
        <p:spPr bwMode="auto">
          <a:xfrm>
            <a:off x="4683968" y="517836"/>
            <a:ext cx="2912368" cy="4375325"/>
          </a:xfrm>
          <a:prstGeom prst="rect">
            <a:avLst/>
          </a:prstGeom>
          <a:noFill/>
        </p:spPr>
      </p:pic>
      <p:pic>
        <p:nvPicPr>
          <p:cNvPr id="2051" name="Picture 3" descr="C:\X\lectures\ars_electronica\atlas_wheel_small.jpg"/>
          <p:cNvPicPr>
            <a:picLocks noChangeAspect="1" noChangeArrowheads="1"/>
          </p:cNvPicPr>
          <p:nvPr/>
        </p:nvPicPr>
        <p:blipFill>
          <a:blip r:embed="rId3" cstate="print"/>
          <a:srcRect/>
          <a:stretch>
            <a:fillRect/>
          </a:stretch>
        </p:blipFill>
        <p:spPr bwMode="auto">
          <a:xfrm>
            <a:off x="899592" y="514350"/>
            <a:ext cx="2922909" cy="4383005"/>
          </a:xfrm>
          <a:prstGeom prst="rect">
            <a:avLst/>
          </a:prstGeom>
          <a:noFill/>
        </p:spPr>
      </p:pic>
      <p:sp>
        <p:nvSpPr>
          <p:cNvPr id="4" name="Rectangle 4"/>
          <p:cNvSpPr>
            <a:spLocks noChangeArrowheads="1"/>
          </p:cNvSpPr>
          <p:nvPr/>
        </p:nvSpPr>
        <p:spPr bwMode="auto">
          <a:xfrm>
            <a:off x="1314450" y="0"/>
            <a:ext cx="6457950" cy="514350"/>
          </a:xfrm>
          <a:prstGeom prst="rect">
            <a:avLst/>
          </a:prstGeom>
          <a:noFill/>
          <a:ln w="9525">
            <a:noFill/>
            <a:miter lim="800000"/>
            <a:headEnd/>
            <a:tailEnd/>
          </a:ln>
        </p:spPr>
        <p:txBody>
          <a:bodyPr anchor="ctr"/>
          <a:lstStyle/>
          <a:p>
            <a:pPr algn="ctr"/>
            <a:r>
              <a:rPr lang="en-US" sz="3300" b="1" dirty="0">
                <a:solidFill>
                  <a:srgbClr val="FF0000"/>
                </a:solidFill>
              </a:rPr>
              <a:t>ATLAS, ALICE</a:t>
            </a:r>
          </a:p>
        </p:txBody>
      </p:sp>
    </p:spTree>
    <p:extLst>
      <p:ext uri="{BB962C8B-B14F-4D97-AF65-F5344CB8AC3E}">
        <p14:creationId xmlns:p14="http://schemas.microsoft.com/office/powerpoint/2010/main" val="707594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393" y="544716"/>
            <a:ext cx="4009928" cy="2035750"/>
          </a:xfrm>
          <a:prstGeom prst="rect">
            <a:avLst/>
          </a:prstGeom>
        </p:spPr>
      </p:pic>
      <p:sp>
        <p:nvSpPr>
          <p:cNvPr id="4" name="TextBox 3"/>
          <p:cNvSpPr txBox="1"/>
          <p:nvPr/>
        </p:nvSpPr>
        <p:spPr>
          <a:xfrm>
            <a:off x="0" y="9888"/>
            <a:ext cx="5943600" cy="461586"/>
          </a:xfrm>
          <a:prstGeom prst="rect">
            <a:avLst/>
          </a:prstGeom>
          <a:noFill/>
        </p:spPr>
        <p:txBody>
          <a:bodyPr wrap="square" lIns="91328" tIns="45664" rIns="91328" bIns="45664" rtlCol="0">
            <a:spAutoFit/>
          </a:bodyPr>
          <a:lstStyle/>
          <a:p>
            <a:pPr algn="ctr"/>
            <a:r>
              <a:rPr lang="en-GB" sz="2400" b="1" dirty="0" err="1">
                <a:solidFill>
                  <a:srgbClr val="FF0000"/>
                </a:solidFill>
              </a:rPr>
              <a:t>Muon</a:t>
            </a:r>
            <a:r>
              <a:rPr lang="en-GB" sz="2400" b="1" dirty="0">
                <a:solidFill>
                  <a:srgbClr val="FF0000"/>
                </a:solidFill>
              </a:rPr>
              <a:t> Systems</a:t>
            </a:r>
            <a:endParaRPr lang="en-GB" sz="2400" baseline="30000" dirty="0">
              <a:solidFill>
                <a:srgbClr val="FF0000"/>
              </a:solidFill>
            </a:endParaRPr>
          </a:p>
        </p:txBody>
      </p:sp>
      <p:sp>
        <p:nvSpPr>
          <p:cNvPr id="8" name="Rectangle 7"/>
          <p:cNvSpPr/>
          <p:nvPr/>
        </p:nvSpPr>
        <p:spPr>
          <a:xfrm>
            <a:off x="5149846" y="195499"/>
            <a:ext cx="3370035" cy="1015586"/>
          </a:xfrm>
          <a:prstGeom prst="rect">
            <a:avLst/>
          </a:prstGeom>
        </p:spPr>
        <p:txBody>
          <a:bodyPr wrap="square" lIns="91330" tIns="45665" rIns="91330" bIns="45665">
            <a:spAutoFit/>
          </a:bodyPr>
          <a:lstStyle/>
          <a:p>
            <a:r>
              <a:rPr lang="en-GB" sz="1000" dirty="0">
                <a:solidFill>
                  <a:srgbClr val="000090"/>
                </a:solidFill>
              </a:rPr>
              <a:t>ATLAS </a:t>
            </a:r>
            <a:r>
              <a:rPr lang="en-GB" sz="1000" dirty="0" err="1">
                <a:solidFill>
                  <a:srgbClr val="000090"/>
                </a:solidFill>
              </a:rPr>
              <a:t>muon</a:t>
            </a:r>
            <a:r>
              <a:rPr lang="en-GB" sz="1000" dirty="0">
                <a:solidFill>
                  <a:srgbClr val="000090"/>
                </a:solidFill>
              </a:rPr>
              <a:t> system HL-LHC rates (kHz/cm</a:t>
            </a:r>
            <a:r>
              <a:rPr lang="en-GB" sz="1000" baseline="30000" dirty="0">
                <a:solidFill>
                  <a:srgbClr val="000090"/>
                </a:solidFill>
              </a:rPr>
              <a:t>2</a:t>
            </a:r>
            <a:r>
              <a:rPr lang="en-GB" sz="1000" dirty="0">
                <a:solidFill>
                  <a:srgbClr val="000090"/>
                </a:solidFill>
              </a:rPr>
              <a:t>):</a:t>
            </a:r>
          </a:p>
          <a:p>
            <a:r>
              <a:rPr lang="en-GB" sz="1000" dirty="0">
                <a:solidFill>
                  <a:srgbClr val="000090"/>
                </a:solidFill>
              </a:rPr>
              <a:t>MDTs barrel: 		0.28 </a:t>
            </a:r>
          </a:p>
          <a:p>
            <a:r>
              <a:rPr lang="en-GB" sz="1000" dirty="0">
                <a:solidFill>
                  <a:srgbClr val="000090"/>
                </a:solidFill>
              </a:rPr>
              <a:t>MDTs </a:t>
            </a:r>
            <a:r>
              <a:rPr lang="en-GB" sz="1000" dirty="0" err="1">
                <a:solidFill>
                  <a:srgbClr val="000090"/>
                </a:solidFill>
              </a:rPr>
              <a:t>endcap</a:t>
            </a:r>
            <a:r>
              <a:rPr lang="en-GB" sz="1000" dirty="0">
                <a:solidFill>
                  <a:srgbClr val="000090"/>
                </a:solidFill>
              </a:rPr>
              <a:t>: 		0.42</a:t>
            </a:r>
          </a:p>
          <a:p>
            <a:r>
              <a:rPr lang="en-GB" sz="1000" dirty="0">
                <a:solidFill>
                  <a:srgbClr val="000090"/>
                </a:solidFill>
              </a:rPr>
              <a:t>RPCs: 			0.35</a:t>
            </a:r>
          </a:p>
          <a:p>
            <a:r>
              <a:rPr lang="en-GB" sz="1000" dirty="0">
                <a:solidFill>
                  <a:srgbClr val="000090"/>
                </a:solidFill>
              </a:rPr>
              <a:t>TGCs: 			2 </a:t>
            </a:r>
          </a:p>
          <a:p>
            <a:r>
              <a:rPr lang="en-GB" sz="1000" dirty="0" err="1">
                <a:solidFill>
                  <a:srgbClr val="000090"/>
                </a:solidFill>
              </a:rPr>
              <a:t>Micromegas</a:t>
            </a:r>
            <a:r>
              <a:rPr lang="en-GB" sz="1000" dirty="0">
                <a:solidFill>
                  <a:srgbClr val="000090"/>
                </a:solidFill>
              </a:rPr>
              <a:t> und </a:t>
            </a:r>
            <a:r>
              <a:rPr lang="en-GB" sz="1000" dirty="0" err="1">
                <a:solidFill>
                  <a:srgbClr val="000090"/>
                </a:solidFill>
              </a:rPr>
              <a:t>sTGCs</a:t>
            </a:r>
            <a:r>
              <a:rPr lang="en-GB" sz="1000" dirty="0">
                <a:solidFill>
                  <a:srgbClr val="000090"/>
                </a:solidFill>
              </a:rPr>
              <a:t>:  9-10  </a:t>
            </a:r>
          </a:p>
        </p:txBody>
      </p:sp>
      <p:pic>
        <p:nvPicPr>
          <p:cNvPr id="11" name="Picture 10"/>
          <p:cNvPicPr>
            <a:picLocks noChangeAspect="1"/>
          </p:cNvPicPr>
          <p:nvPr/>
        </p:nvPicPr>
        <p:blipFill>
          <a:blip r:embed="rId3"/>
          <a:stretch>
            <a:fillRect/>
          </a:stretch>
        </p:blipFill>
        <p:spPr>
          <a:xfrm>
            <a:off x="5147868" y="1339707"/>
            <a:ext cx="3994546" cy="2657495"/>
          </a:xfrm>
          <a:prstGeom prst="rect">
            <a:avLst/>
          </a:prstGeom>
        </p:spPr>
      </p:pic>
      <p:pic>
        <p:nvPicPr>
          <p:cNvPr id="12" name="Picture 11" descr="fcc_crosses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393" y="2627328"/>
            <a:ext cx="4345208" cy="1908556"/>
          </a:xfrm>
          <a:prstGeom prst="rect">
            <a:avLst/>
          </a:prstGeom>
        </p:spPr>
      </p:pic>
      <p:sp>
        <p:nvSpPr>
          <p:cNvPr id="13" name="TextBox 12"/>
          <p:cNvSpPr txBox="1"/>
          <p:nvPr/>
        </p:nvSpPr>
        <p:spPr>
          <a:xfrm>
            <a:off x="1654301" y="3564525"/>
            <a:ext cx="943209" cy="276922"/>
          </a:xfrm>
          <a:prstGeom prst="rect">
            <a:avLst/>
          </a:prstGeom>
          <a:solidFill>
            <a:schemeClr val="bg1"/>
          </a:solidFill>
        </p:spPr>
        <p:txBody>
          <a:bodyPr wrap="none" lIns="91330" tIns="45665" rIns="91330" bIns="45665" rtlCol="0">
            <a:spAutoFit/>
          </a:bodyPr>
          <a:lstStyle/>
          <a:p>
            <a:r>
              <a:rPr lang="en-GB" sz="1200" dirty="0"/>
              <a:t>&lt;10kHz/cm</a:t>
            </a:r>
            <a:r>
              <a:rPr lang="en-GB" sz="1200" baseline="30000" dirty="0"/>
              <a:t>2</a:t>
            </a:r>
          </a:p>
        </p:txBody>
      </p:sp>
      <p:cxnSp>
        <p:nvCxnSpPr>
          <p:cNvPr id="16" name="Straight Connector 15"/>
          <p:cNvCxnSpPr/>
          <p:nvPr/>
        </p:nvCxnSpPr>
        <p:spPr>
          <a:xfrm>
            <a:off x="3475126" y="4216918"/>
            <a:ext cx="176750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775200" y="3564526"/>
            <a:ext cx="0" cy="6523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875801" y="3909196"/>
            <a:ext cx="2693465" cy="311545"/>
          </a:xfrm>
          <a:prstGeom prst="rect">
            <a:avLst/>
          </a:prstGeom>
          <a:noFill/>
        </p:spPr>
        <p:txBody>
          <a:bodyPr wrap="square" lIns="91330" tIns="45665" rIns="91330" bIns="45665" rtlCol="0">
            <a:spAutoFit/>
          </a:bodyPr>
          <a:lstStyle/>
          <a:p>
            <a:r>
              <a:rPr lang="en-GB" sz="1400" dirty="0"/>
              <a:t>r&gt;1m rate&lt;500kHz/cm</a:t>
            </a:r>
            <a:r>
              <a:rPr lang="en-GB" sz="1400" baseline="30000" dirty="0"/>
              <a:t>2</a:t>
            </a:r>
          </a:p>
        </p:txBody>
      </p:sp>
      <p:sp>
        <p:nvSpPr>
          <p:cNvPr id="22" name="TextBox 21"/>
          <p:cNvSpPr txBox="1"/>
          <p:nvPr/>
        </p:nvSpPr>
        <p:spPr>
          <a:xfrm>
            <a:off x="1392767" y="2963451"/>
            <a:ext cx="982057" cy="276922"/>
          </a:xfrm>
          <a:prstGeom prst="rect">
            <a:avLst/>
          </a:prstGeom>
          <a:solidFill>
            <a:schemeClr val="bg1"/>
          </a:solidFill>
        </p:spPr>
        <p:txBody>
          <a:bodyPr wrap="none" lIns="91330" tIns="45665" rIns="91330" bIns="45665" rtlCol="0">
            <a:spAutoFit/>
          </a:bodyPr>
          <a:lstStyle/>
          <a:p>
            <a:r>
              <a:rPr lang="en-GB" sz="1200" dirty="0"/>
              <a:t>&lt;0.5kHz/cm</a:t>
            </a:r>
            <a:r>
              <a:rPr lang="en-GB" sz="1200" baseline="30000" dirty="0"/>
              <a:t>2</a:t>
            </a:r>
          </a:p>
        </p:txBody>
      </p:sp>
      <p:sp>
        <p:nvSpPr>
          <p:cNvPr id="24" name="Rectangle 23"/>
          <p:cNvSpPr/>
          <p:nvPr/>
        </p:nvSpPr>
        <p:spPr>
          <a:xfrm>
            <a:off x="5242613" y="1868576"/>
            <a:ext cx="507993" cy="276922"/>
          </a:xfrm>
          <a:prstGeom prst="rect">
            <a:avLst/>
          </a:prstGeom>
        </p:spPr>
        <p:txBody>
          <a:bodyPr wrap="none" lIns="91330" tIns="45665" rIns="91330" bIns="45665">
            <a:spAutoFit/>
          </a:bodyPr>
          <a:lstStyle/>
          <a:p>
            <a:r>
              <a:rPr lang="en-GB" sz="1200" dirty="0" err="1">
                <a:solidFill>
                  <a:srgbClr val="000090"/>
                </a:solidFill>
              </a:rPr>
              <a:t>LHCb</a:t>
            </a:r>
            <a:endParaRPr lang="en-GB" sz="1200" dirty="0">
              <a:solidFill>
                <a:srgbClr val="000090"/>
              </a:solidFill>
            </a:endParaRPr>
          </a:p>
        </p:txBody>
      </p:sp>
      <p:sp>
        <p:nvSpPr>
          <p:cNvPr id="25" name="TextBox 24"/>
          <p:cNvSpPr txBox="1"/>
          <p:nvPr/>
        </p:nvSpPr>
        <p:spPr>
          <a:xfrm>
            <a:off x="111762" y="4653334"/>
            <a:ext cx="6830868" cy="311545"/>
          </a:xfrm>
          <a:prstGeom prst="rect">
            <a:avLst/>
          </a:prstGeom>
          <a:noFill/>
        </p:spPr>
        <p:txBody>
          <a:bodyPr wrap="none" lIns="91330" tIns="45665" rIns="91330" bIns="45665" rtlCol="0">
            <a:spAutoFit/>
          </a:bodyPr>
          <a:lstStyle/>
          <a:p>
            <a:r>
              <a:rPr lang="en-GB" sz="1400" dirty="0"/>
              <a:t>HL-LHC </a:t>
            </a:r>
            <a:r>
              <a:rPr lang="en-GB" sz="1400" dirty="0" err="1"/>
              <a:t>muon</a:t>
            </a:r>
            <a:r>
              <a:rPr lang="en-GB" sz="1400" dirty="0"/>
              <a:t> system gas detector technology will work for most of the FCC detector area</a:t>
            </a:r>
          </a:p>
        </p:txBody>
      </p:sp>
    </p:spTree>
    <p:extLst>
      <p:ext uri="{BB962C8B-B14F-4D97-AF65-F5344CB8AC3E}">
        <p14:creationId xmlns:p14="http://schemas.microsoft.com/office/powerpoint/2010/main" val="111819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1"/>
          </p:nvPr>
        </p:nvSpPr>
        <p:spPr>
          <a:xfrm rot="16200000">
            <a:off x="7648840" y="2660822"/>
            <a:ext cx="2700404" cy="211783"/>
          </a:xfrm>
        </p:spPr>
        <p:txBody>
          <a:bodyPr/>
          <a:lstStyle/>
          <a:p>
            <a:r>
              <a:rPr lang="en-US" smtClean="0"/>
              <a:t>M.I. Besana, FCC week 2017</a:t>
            </a:r>
            <a:endParaRPr lang="en-US" dirty="0"/>
          </a:p>
        </p:txBody>
      </p:sp>
      <p:sp>
        <p:nvSpPr>
          <p:cNvPr id="4" name="Date Placeholder 5"/>
          <p:cNvSpPr>
            <a:spLocks noGrp="1"/>
          </p:cNvSpPr>
          <p:nvPr>
            <p:ph type="dt" sz="half" idx="10"/>
          </p:nvPr>
        </p:nvSpPr>
        <p:spPr>
          <a:xfrm rot="16200000">
            <a:off x="8544799" y="504546"/>
            <a:ext cx="903667" cy="211783"/>
          </a:xfrm>
        </p:spPr>
        <p:txBody>
          <a:bodyPr/>
          <a:lstStyle/>
          <a:p>
            <a:r>
              <a:rPr lang="en-US" smtClean="0"/>
              <a:t>31/05/17</a:t>
            </a:r>
            <a:endParaRPr lang="en-US" dirty="0"/>
          </a:p>
        </p:txBody>
      </p:sp>
      <p:sp>
        <p:nvSpPr>
          <p:cNvPr id="5" name="Slide Number Placeholder 6"/>
          <p:cNvSpPr>
            <a:spLocks noGrp="1"/>
          </p:cNvSpPr>
          <p:nvPr>
            <p:ph type="sldNum" sz="quarter" idx="12"/>
          </p:nvPr>
        </p:nvSpPr>
        <p:spPr>
          <a:xfrm rot="16200000">
            <a:off x="8611657" y="4546112"/>
            <a:ext cx="769106" cy="214715"/>
          </a:xfrm>
        </p:spPr>
        <p:txBody>
          <a:bodyPr/>
          <a:lstStyle/>
          <a:p>
            <a:fld id="{F9039FFB-9FE0-E649-A39D-2D659C655E88}" type="slidenum">
              <a:rPr lang="en-US" smtClean="0"/>
              <a:pPr/>
              <a:t>51</a:t>
            </a:fld>
            <a:endParaRPr lang="en-US" dirty="0"/>
          </a:p>
        </p:txBody>
      </p:sp>
      <p:pic>
        <p:nvPicPr>
          <p:cNvPr id="7" name="Picture 6"/>
          <p:cNvPicPr>
            <a:picLocks noChangeAspect="1"/>
          </p:cNvPicPr>
          <p:nvPr/>
        </p:nvPicPr>
        <p:blipFill rotWithShape="1">
          <a:blip r:embed="rId2"/>
          <a:srcRect t="14074"/>
          <a:stretch/>
        </p:blipFill>
        <p:spPr>
          <a:xfrm>
            <a:off x="312077" y="713852"/>
            <a:ext cx="8324850" cy="3497489"/>
          </a:xfrm>
          <a:prstGeom prst="rect">
            <a:avLst/>
          </a:prstGeom>
        </p:spPr>
      </p:pic>
      <p:sp>
        <p:nvSpPr>
          <p:cNvPr id="11" name="TextBox 10"/>
          <p:cNvSpPr txBox="1"/>
          <p:nvPr/>
        </p:nvSpPr>
        <p:spPr>
          <a:xfrm>
            <a:off x="234627" y="4036544"/>
            <a:ext cx="3188692" cy="769365"/>
          </a:xfrm>
          <a:prstGeom prst="rect">
            <a:avLst/>
          </a:prstGeom>
          <a:noFill/>
          <a:ln w="25400">
            <a:solidFill>
              <a:schemeClr val="accent5"/>
            </a:solidFill>
          </a:ln>
        </p:spPr>
        <p:txBody>
          <a:bodyPr wrap="square" lIns="91330" tIns="45665" rIns="91330" bIns="45665" rtlCol="0">
            <a:spAutoFit/>
          </a:bodyPr>
          <a:lstStyle/>
          <a:p>
            <a:r>
              <a:rPr lang="en-US" sz="1600" dirty="0">
                <a:solidFill>
                  <a:srgbClr val="000090"/>
                </a:solidFill>
                <a:latin typeface="Corbel"/>
                <a:cs typeface="Corbel"/>
              </a:rPr>
              <a:t>Central tracker:</a:t>
            </a:r>
          </a:p>
          <a:p>
            <a:pPr marL="285365" indent="-285365">
              <a:buClr>
                <a:schemeClr val="accent2"/>
              </a:buClr>
              <a:buFont typeface="Courier New"/>
              <a:buChar char="o"/>
            </a:pPr>
            <a:r>
              <a:rPr lang="en-US" sz="1400" dirty="0">
                <a:solidFill>
                  <a:srgbClr val="0000FF"/>
                </a:solidFill>
                <a:latin typeface="Corbel"/>
                <a:cs typeface="Corbel"/>
              </a:rPr>
              <a:t>first IB layer (2.5 cm ):  ~5-6 10</a:t>
            </a:r>
            <a:r>
              <a:rPr lang="en-US" sz="1400" baseline="30000" dirty="0">
                <a:solidFill>
                  <a:srgbClr val="0000FF"/>
                </a:solidFill>
                <a:latin typeface="Corbel"/>
                <a:cs typeface="Corbel"/>
              </a:rPr>
              <a:t>17</a:t>
            </a:r>
            <a:r>
              <a:rPr lang="en-US" sz="1400" dirty="0">
                <a:solidFill>
                  <a:srgbClr val="0000FF"/>
                </a:solidFill>
                <a:latin typeface="Corbel"/>
                <a:cs typeface="Corbel"/>
              </a:rPr>
              <a:t> cm</a:t>
            </a:r>
            <a:r>
              <a:rPr lang="en-US" sz="1400" baseline="30000" dirty="0">
                <a:solidFill>
                  <a:srgbClr val="0000FF"/>
                </a:solidFill>
                <a:latin typeface="Corbel"/>
                <a:cs typeface="Corbel"/>
              </a:rPr>
              <a:t>-2</a:t>
            </a:r>
          </a:p>
          <a:p>
            <a:pPr marL="285365" indent="-285365">
              <a:buClr>
                <a:schemeClr val="accent2"/>
              </a:buClr>
              <a:buFont typeface="Courier New"/>
              <a:buChar char="o"/>
            </a:pPr>
            <a:r>
              <a:rPr lang="en-US" sz="1400" dirty="0">
                <a:solidFill>
                  <a:srgbClr val="0000FF"/>
                </a:solidFill>
                <a:latin typeface="Corbel"/>
                <a:cs typeface="Corbel"/>
              </a:rPr>
              <a:t>external part: ~5 10</a:t>
            </a:r>
            <a:r>
              <a:rPr lang="en-US" sz="1400" baseline="30000" dirty="0">
                <a:solidFill>
                  <a:srgbClr val="0000FF"/>
                </a:solidFill>
                <a:latin typeface="Corbel"/>
                <a:cs typeface="Corbel"/>
              </a:rPr>
              <a:t>15</a:t>
            </a:r>
            <a:r>
              <a:rPr lang="en-US" sz="1400" dirty="0">
                <a:solidFill>
                  <a:srgbClr val="0000FF"/>
                </a:solidFill>
                <a:latin typeface="Corbel"/>
                <a:cs typeface="Corbel"/>
              </a:rPr>
              <a:t> cm</a:t>
            </a:r>
            <a:r>
              <a:rPr lang="en-US" sz="1400" baseline="30000" dirty="0">
                <a:solidFill>
                  <a:srgbClr val="0000FF"/>
                </a:solidFill>
                <a:latin typeface="Corbel"/>
                <a:cs typeface="Corbel"/>
              </a:rPr>
              <a:t>-2</a:t>
            </a:r>
          </a:p>
        </p:txBody>
      </p:sp>
      <p:sp>
        <p:nvSpPr>
          <p:cNvPr id="12" name="TextBox 11"/>
          <p:cNvSpPr txBox="1"/>
          <p:nvPr/>
        </p:nvSpPr>
        <p:spPr>
          <a:xfrm>
            <a:off x="4872107" y="4015746"/>
            <a:ext cx="2951759" cy="984808"/>
          </a:xfrm>
          <a:prstGeom prst="rect">
            <a:avLst/>
          </a:prstGeom>
          <a:solidFill>
            <a:schemeClr val="bg1"/>
          </a:solidFill>
          <a:ln w="25400">
            <a:solidFill>
              <a:srgbClr val="0000FF"/>
            </a:solidFill>
          </a:ln>
        </p:spPr>
        <p:txBody>
          <a:bodyPr wrap="square" lIns="91330" tIns="45665" rIns="91330" bIns="45665" rtlCol="0">
            <a:spAutoFit/>
          </a:bodyPr>
          <a:lstStyle/>
          <a:p>
            <a:r>
              <a:rPr lang="en-US" sz="1600" dirty="0">
                <a:solidFill>
                  <a:srgbClr val="000090"/>
                </a:solidFill>
                <a:latin typeface="Corbel"/>
                <a:cs typeface="Corbel"/>
              </a:rPr>
              <a:t>Forward calorimeters: </a:t>
            </a:r>
          </a:p>
          <a:p>
            <a:pPr marL="285365" lvl="1" indent="-285365">
              <a:buClr>
                <a:srgbClr val="FF6600"/>
              </a:buClr>
              <a:buFont typeface="Courier New"/>
              <a:buChar char="o"/>
            </a:pPr>
            <a:r>
              <a:rPr lang="en-US" sz="1400" dirty="0">
                <a:solidFill>
                  <a:srgbClr val="0000FF"/>
                </a:solidFill>
                <a:latin typeface="Corbel"/>
                <a:cs typeface="Corbel"/>
              </a:rPr>
              <a:t>maximum at ~5 10</a:t>
            </a:r>
            <a:r>
              <a:rPr lang="en-US" sz="1400" baseline="30000" dirty="0">
                <a:solidFill>
                  <a:srgbClr val="0000FF"/>
                </a:solidFill>
                <a:latin typeface="Corbel"/>
                <a:cs typeface="Corbel"/>
              </a:rPr>
              <a:t>18</a:t>
            </a:r>
            <a:r>
              <a:rPr lang="en-US" sz="1400" dirty="0">
                <a:solidFill>
                  <a:srgbClr val="0000FF"/>
                </a:solidFill>
                <a:latin typeface="Corbel"/>
                <a:cs typeface="Corbel"/>
              </a:rPr>
              <a:t> cm</a:t>
            </a:r>
            <a:r>
              <a:rPr lang="en-US" sz="1400" baseline="30000" dirty="0">
                <a:solidFill>
                  <a:srgbClr val="0000FF"/>
                </a:solidFill>
                <a:latin typeface="Corbel"/>
                <a:cs typeface="Corbel"/>
              </a:rPr>
              <a:t>-2</a:t>
            </a:r>
            <a:r>
              <a:rPr lang="en-US" sz="1400" dirty="0">
                <a:solidFill>
                  <a:srgbClr val="0000FF"/>
                </a:solidFill>
                <a:latin typeface="Corbel"/>
                <a:cs typeface="Corbel"/>
              </a:rPr>
              <a:t> for both the EM and the HAD-</a:t>
            </a:r>
            <a:r>
              <a:rPr lang="en-US" sz="1400" dirty="0" err="1">
                <a:solidFill>
                  <a:srgbClr val="0000FF"/>
                </a:solidFill>
                <a:latin typeface="Corbel"/>
                <a:cs typeface="Corbel"/>
              </a:rPr>
              <a:t>calo</a:t>
            </a:r>
            <a:endParaRPr lang="en-US" sz="1400" dirty="0">
              <a:solidFill>
                <a:srgbClr val="0000FF"/>
              </a:solidFill>
              <a:latin typeface="Corbel"/>
              <a:cs typeface="Corbel"/>
            </a:endParaRPr>
          </a:p>
          <a:p>
            <a:pPr marL="285365" lvl="1" indent="-285365">
              <a:buClr>
                <a:srgbClr val="FF6600"/>
              </a:buClr>
              <a:buFont typeface="Courier New"/>
              <a:buChar char="o"/>
            </a:pPr>
            <a:r>
              <a:rPr lang="en-US" sz="1400" dirty="0">
                <a:solidFill>
                  <a:srgbClr val="0000FF"/>
                </a:solidFill>
                <a:latin typeface="Corbel"/>
                <a:cs typeface="Corbel"/>
              </a:rPr>
              <a:t>10</a:t>
            </a:r>
            <a:r>
              <a:rPr lang="en-US" sz="1400" baseline="30000" dirty="0">
                <a:solidFill>
                  <a:srgbClr val="0000FF"/>
                </a:solidFill>
                <a:latin typeface="Corbel"/>
                <a:cs typeface="Corbel"/>
              </a:rPr>
              <a:t>16</a:t>
            </a:r>
            <a:r>
              <a:rPr lang="en-US" sz="1400" dirty="0">
                <a:solidFill>
                  <a:srgbClr val="0000FF"/>
                </a:solidFill>
                <a:latin typeface="Corbel"/>
                <a:cs typeface="Corbel"/>
              </a:rPr>
              <a:t> cm</a:t>
            </a:r>
            <a:r>
              <a:rPr lang="en-US" sz="1400" baseline="30000" dirty="0">
                <a:solidFill>
                  <a:srgbClr val="0000FF"/>
                </a:solidFill>
                <a:latin typeface="Corbel"/>
                <a:cs typeface="Corbel"/>
              </a:rPr>
              <a:t>-2</a:t>
            </a:r>
            <a:r>
              <a:rPr lang="en-US" sz="1400" baseline="30000" dirty="0">
                <a:solidFill>
                  <a:srgbClr val="0000FF"/>
                </a:solidFill>
                <a:latin typeface="Corbel"/>
                <a:cs typeface="Corbel"/>
                <a:sym typeface="Wingdings"/>
              </a:rPr>
              <a:t> </a:t>
            </a:r>
            <a:r>
              <a:rPr lang="en-US" sz="1400" dirty="0">
                <a:solidFill>
                  <a:srgbClr val="0000FF"/>
                </a:solidFill>
                <a:latin typeface="Corbel"/>
                <a:cs typeface="Corbel"/>
              </a:rPr>
              <a:t>at R=2 m </a:t>
            </a:r>
          </a:p>
        </p:txBody>
      </p:sp>
      <p:cxnSp>
        <p:nvCxnSpPr>
          <p:cNvPr id="17" name="Straight Connector 16"/>
          <p:cNvCxnSpPr/>
          <p:nvPr/>
        </p:nvCxnSpPr>
        <p:spPr>
          <a:xfrm flipH="1">
            <a:off x="234632" y="3451548"/>
            <a:ext cx="975069" cy="584950"/>
          </a:xfrm>
          <a:prstGeom prst="line">
            <a:avLst/>
          </a:prstGeom>
          <a:ln w="254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3809782" y="3128089"/>
            <a:ext cx="1062260" cy="887654"/>
          </a:xfrm>
          <a:prstGeom prst="line">
            <a:avLst/>
          </a:prstGeom>
          <a:ln w="25400">
            <a:solidFill>
              <a:srgbClr val="0000FF"/>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1 MeV neutron equivalent </a:t>
            </a:r>
            <a:r>
              <a:rPr lang="en-GB" sz="2400" b="1" dirty="0" err="1">
                <a:solidFill>
                  <a:srgbClr val="FF0000"/>
                </a:solidFill>
              </a:rPr>
              <a:t>fluence</a:t>
            </a:r>
            <a:r>
              <a:rPr lang="en-GB" sz="2400" b="1" dirty="0">
                <a:solidFill>
                  <a:srgbClr val="FF0000"/>
                </a:solidFill>
              </a:rPr>
              <a:t> for 30ab</a:t>
            </a:r>
            <a:r>
              <a:rPr lang="en-GB" sz="2400" b="1" baseline="30000" dirty="0">
                <a:solidFill>
                  <a:srgbClr val="FF0000"/>
                </a:solidFill>
              </a:rPr>
              <a:t>-1</a:t>
            </a:r>
            <a:endParaRPr lang="en-GB" sz="2400" baseline="30000" dirty="0">
              <a:solidFill>
                <a:srgbClr val="FF0000"/>
              </a:solidFill>
            </a:endParaRPr>
          </a:p>
        </p:txBody>
      </p:sp>
    </p:spTree>
    <p:extLst>
      <p:ext uri="{BB962C8B-B14F-4D97-AF65-F5344CB8AC3E}">
        <p14:creationId xmlns:p14="http://schemas.microsoft.com/office/powerpoint/2010/main" val="20844923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3710"/>
          <a:stretch/>
        </p:blipFill>
        <p:spPr>
          <a:xfrm flipH="1">
            <a:off x="177179" y="3678142"/>
            <a:ext cx="4545169" cy="1378796"/>
          </a:xfrm>
          <a:prstGeom prst="rect">
            <a:avLst/>
          </a:prstGeom>
        </p:spPr>
      </p:pic>
      <p:pic>
        <p:nvPicPr>
          <p:cNvPr id="3" name="Picture 2"/>
          <p:cNvPicPr>
            <a:picLocks noChangeAspect="1"/>
          </p:cNvPicPr>
          <p:nvPr/>
        </p:nvPicPr>
        <p:blipFill rotWithShape="1">
          <a:blip r:embed="rId3"/>
          <a:srcRect t="46897"/>
          <a:stretch/>
        </p:blipFill>
        <p:spPr>
          <a:xfrm>
            <a:off x="507657" y="772968"/>
            <a:ext cx="4274248" cy="1265438"/>
          </a:xfrm>
          <a:prstGeom prst="rect">
            <a:avLst/>
          </a:prstGeom>
        </p:spPr>
      </p:pic>
      <p:pic>
        <p:nvPicPr>
          <p:cNvPr id="4" name="Picture 3"/>
          <p:cNvPicPr>
            <a:picLocks noChangeAspect="1"/>
          </p:cNvPicPr>
          <p:nvPr/>
        </p:nvPicPr>
        <p:blipFill rotWithShape="1">
          <a:blip r:embed="rId4"/>
          <a:srcRect t="23770" r="6215"/>
          <a:stretch/>
        </p:blipFill>
        <p:spPr>
          <a:xfrm>
            <a:off x="1919384" y="2204359"/>
            <a:ext cx="2768841" cy="1228142"/>
          </a:xfrm>
          <a:prstGeom prst="rect">
            <a:avLst/>
          </a:prstGeom>
        </p:spPr>
      </p:pic>
      <p:sp>
        <p:nvSpPr>
          <p:cNvPr id="21" name="TextBox 20"/>
          <p:cNvSpPr txBox="1"/>
          <p:nvPr/>
        </p:nvSpPr>
        <p:spPr>
          <a:xfrm>
            <a:off x="0" y="17425"/>
            <a:ext cx="9144000" cy="461586"/>
          </a:xfrm>
          <a:prstGeom prst="rect">
            <a:avLst/>
          </a:prstGeom>
          <a:noFill/>
        </p:spPr>
        <p:txBody>
          <a:bodyPr wrap="square" lIns="91328" tIns="45664" rIns="91328" bIns="45664" rtlCol="0">
            <a:spAutoFit/>
          </a:bodyPr>
          <a:lstStyle/>
          <a:p>
            <a:pPr algn="ctr"/>
            <a:r>
              <a:rPr lang="en-GB" sz="2400" b="1" dirty="0">
                <a:solidFill>
                  <a:srgbClr val="FF0000"/>
                </a:solidFill>
                <a:latin typeface="Calibri"/>
              </a:rPr>
              <a:t>Comparison to ATLAS &amp; CMS</a:t>
            </a:r>
          </a:p>
        </p:txBody>
      </p:sp>
      <p:cxnSp>
        <p:nvCxnSpPr>
          <p:cNvPr id="7" name="Straight Connector 6"/>
          <p:cNvCxnSpPr/>
          <p:nvPr/>
        </p:nvCxnSpPr>
        <p:spPr>
          <a:xfrm flipH="1" flipV="1">
            <a:off x="445442" y="1454796"/>
            <a:ext cx="4063626" cy="35068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444686" y="4219834"/>
            <a:ext cx="4068273" cy="63526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440810" y="2781690"/>
            <a:ext cx="4068273" cy="40938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0491" y="1280651"/>
            <a:ext cx="444299" cy="338477"/>
          </a:xfrm>
          <a:prstGeom prst="rect">
            <a:avLst/>
          </a:prstGeom>
          <a:noFill/>
        </p:spPr>
        <p:txBody>
          <a:bodyPr wrap="none" lIns="91330" tIns="45665" rIns="91330" bIns="45665" rtlCol="0">
            <a:spAutoFit/>
          </a:bodyPr>
          <a:lstStyle/>
          <a:p>
            <a:r>
              <a:rPr lang="en-GB" sz="1600" dirty="0"/>
              <a:t>2.7</a:t>
            </a:r>
          </a:p>
        </p:txBody>
      </p:sp>
      <p:sp>
        <p:nvSpPr>
          <p:cNvPr id="17" name="TextBox 16"/>
          <p:cNvSpPr txBox="1"/>
          <p:nvPr/>
        </p:nvSpPr>
        <p:spPr>
          <a:xfrm>
            <a:off x="30762" y="2597025"/>
            <a:ext cx="444299" cy="338477"/>
          </a:xfrm>
          <a:prstGeom prst="rect">
            <a:avLst/>
          </a:prstGeom>
          <a:noFill/>
        </p:spPr>
        <p:txBody>
          <a:bodyPr wrap="none" lIns="91330" tIns="45665" rIns="91330" bIns="45665" rtlCol="0">
            <a:spAutoFit/>
          </a:bodyPr>
          <a:lstStyle/>
          <a:p>
            <a:r>
              <a:rPr lang="en-GB" sz="1600" dirty="0"/>
              <a:t>3.0</a:t>
            </a:r>
          </a:p>
        </p:txBody>
      </p:sp>
      <p:sp>
        <p:nvSpPr>
          <p:cNvPr id="18" name="TextBox 17"/>
          <p:cNvSpPr txBox="1"/>
          <p:nvPr/>
        </p:nvSpPr>
        <p:spPr>
          <a:xfrm>
            <a:off x="25" y="4035131"/>
            <a:ext cx="444299" cy="338477"/>
          </a:xfrm>
          <a:prstGeom prst="rect">
            <a:avLst/>
          </a:prstGeom>
          <a:noFill/>
        </p:spPr>
        <p:txBody>
          <a:bodyPr wrap="none" lIns="91330" tIns="45665" rIns="91330" bIns="45665" rtlCol="0">
            <a:spAutoFit/>
          </a:bodyPr>
          <a:lstStyle/>
          <a:p>
            <a:r>
              <a:rPr lang="en-GB" sz="1600" dirty="0"/>
              <a:t>2.5</a:t>
            </a:r>
          </a:p>
        </p:txBody>
      </p:sp>
      <p:sp>
        <p:nvSpPr>
          <p:cNvPr id="22" name="Rectangle 21"/>
          <p:cNvSpPr/>
          <p:nvPr/>
        </p:nvSpPr>
        <p:spPr>
          <a:xfrm>
            <a:off x="5018167" y="1088922"/>
            <a:ext cx="3923867" cy="3427780"/>
          </a:xfrm>
          <a:prstGeom prst="rect">
            <a:avLst/>
          </a:prstGeom>
        </p:spPr>
        <p:txBody>
          <a:bodyPr wrap="square" lIns="91328" tIns="45664" rIns="91328" bIns="45664">
            <a:spAutoFit/>
          </a:bodyPr>
          <a:lstStyle/>
          <a:p>
            <a:r>
              <a:rPr lang="en-GB" sz="1600" b="1" dirty="0">
                <a:solidFill>
                  <a:srgbClr val="000090"/>
                </a:solidFill>
              </a:rPr>
              <a:t>The forward calorimeters are a very large source of radiation (diffuse neutron source).</a:t>
            </a:r>
          </a:p>
          <a:p>
            <a:endParaRPr lang="en-GB" sz="1400" b="1" dirty="0">
              <a:solidFill>
                <a:srgbClr val="000090"/>
              </a:solidFill>
            </a:endParaRPr>
          </a:p>
          <a:p>
            <a:r>
              <a:rPr lang="en-GB" sz="1400" b="1" dirty="0">
                <a:solidFill>
                  <a:srgbClr val="008000"/>
                </a:solidFill>
              </a:rPr>
              <a:t>In ATLAS the forward calorimeter is inside the </a:t>
            </a:r>
            <a:r>
              <a:rPr lang="en-GB" sz="1400" b="1" dirty="0" err="1">
                <a:solidFill>
                  <a:srgbClr val="008000"/>
                </a:solidFill>
              </a:rPr>
              <a:t>endcap</a:t>
            </a:r>
            <a:r>
              <a:rPr lang="en-GB" sz="1400" b="1" dirty="0">
                <a:solidFill>
                  <a:srgbClr val="008000"/>
                </a:solidFill>
              </a:rPr>
              <a:t> calorimeter, in CMS the forward calorimeter is inside enclosed by the return Yoke.</a:t>
            </a:r>
          </a:p>
          <a:p>
            <a:endParaRPr lang="en-GB" sz="1400" b="1" dirty="0">
              <a:solidFill>
                <a:srgbClr val="008000"/>
              </a:solidFill>
            </a:endParaRPr>
          </a:p>
          <a:p>
            <a:r>
              <a:rPr lang="en-GB" sz="1400" b="1" dirty="0">
                <a:solidFill>
                  <a:srgbClr val="000090"/>
                </a:solidFill>
              </a:rPr>
              <a:t>For the FCC, the forward calorimeter is moved far out in order to reduced radiation load and increase granularity.</a:t>
            </a:r>
          </a:p>
          <a:p>
            <a:endParaRPr lang="en-GB" sz="1400" b="1" dirty="0">
              <a:solidFill>
                <a:srgbClr val="008000"/>
              </a:solidFill>
            </a:endParaRPr>
          </a:p>
          <a:p>
            <a:r>
              <a:rPr lang="en-GB" sz="1400" b="1" dirty="0">
                <a:solidFill>
                  <a:srgbClr val="008000"/>
                </a:solidFill>
                <a:sym typeface="Wingdings"/>
              </a:rPr>
              <a:t> A shielding arrangement is needed to stop the neutrons to escaping into the cavern hall and the </a:t>
            </a:r>
            <a:r>
              <a:rPr lang="en-GB" sz="1400" b="1" dirty="0" err="1">
                <a:solidFill>
                  <a:srgbClr val="008000"/>
                </a:solidFill>
                <a:sym typeface="Wingdings"/>
              </a:rPr>
              <a:t>muon</a:t>
            </a:r>
            <a:r>
              <a:rPr lang="en-GB" sz="1400" b="1" dirty="0">
                <a:solidFill>
                  <a:srgbClr val="008000"/>
                </a:solidFill>
                <a:sym typeface="Wingdings"/>
              </a:rPr>
              <a:t> system.</a:t>
            </a:r>
            <a:endParaRPr lang="en-GB" sz="1400" b="1" dirty="0">
              <a:solidFill>
                <a:srgbClr val="008000"/>
              </a:solidFill>
            </a:endParaRPr>
          </a:p>
          <a:p>
            <a:endParaRPr lang="en-GB" sz="1400" b="1" dirty="0">
              <a:solidFill>
                <a:srgbClr val="000090"/>
              </a:solidFill>
            </a:endParaRPr>
          </a:p>
        </p:txBody>
      </p:sp>
    </p:spTree>
    <p:extLst>
      <p:ext uri="{BB962C8B-B14F-4D97-AF65-F5344CB8AC3E}">
        <p14:creationId xmlns:p14="http://schemas.microsoft.com/office/powerpoint/2010/main" val="16983166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smtClean="0">
                <a:solidFill>
                  <a:srgbClr val="FF0000"/>
                </a:solidFill>
              </a:rPr>
              <a:t>Tracker Radius 1.6m, Length 32m</a:t>
            </a:r>
            <a:endParaRPr lang="en-GB" sz="2400" baseline="30000" dirty="0">
              <a:solidFill>
                <a:srgbClr val="FF0000"/>
              </a:solidFill>
            </a:endParaRPr>
          </a:p>
        </p:txBody>
      </p:sp>
      <p:pic>
        <p:nvPicPr>
          <p:cNvPr id="3" name="Picture 2"/>
          <p:cNvPicPr>
            <a:picLocks noChangeAspect="1"/>
          </p:cNvPicPr>
          <p:nvPr/>
        </p:nvPicPr>
        <p:blipFill>
          <a:blip r:embed="rId2"/>
          <a:stretch>
            <a:fillRect/>
          </a:stretch>
        </p:blipFill>
        <p:spPr>
          <a:xfrm>
            <a:off x="1176793" y="2723268"/>
            <a:ext cx="6313336" cy="24202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79" y="480894"/>
            <a:ext cx="4595856" cy="2228470"/>
          </a:xfrm>
          <a:prstGeom prst="rect">
            <a:avLst/>
          </a:prstGeom>
        </p:spPr>
      </p:pic>
    </p:spTree>
    <p:extLst>
      <p:ext uri="{BB962C8B-B14F-4D97-AF65-F5344CB8AC3E}">
        <p14:creationId xmlns:p14="http://schemas.microsoft.com/office/powerpoint/2010/main" val="41927836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008" y="460761"/>
            <a:ext cx="6726803" cy="2205104"/>
          </a:xfrm>
          <a:prstGeom prst="rect">
            <a:avLst/>
          </a:prstGeom>
        </p:spPr>
      </p:pic>
      <p:pic>
        <p:nvPicPr>
          <p:cNvPr id="3" name="Picture 2"/>
          <p:cNvPicPr>
            <a:picLocks noChangeAspect="1"/>
          </p:cNvPicPr>
          <p:nvPr/>
        </p:nvPicPr>
        <p:blipFill>
          <a:blip r:embed="rId3"/>
          <a:stretch>
            <a:fillRect/>
          </a:stretch>
        </p:blipFill>
        <p:spPr>
          <a:xfrm>
            <a:off x="1948068" y="2837619"/>
            <a:ext cx="4444781" cy="2274074"/>
          </a:xfrm>
          <a:prstGeom prst="rect">
            <a:avLst/>
          </a:prstGeom>
        </p:spPr>
      </p:pic>
      <p:sp>
        <p:nvSpPr>
          <p:cNvPr id="4" name="TextBox 3"/>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Magnetic </a:t>
            </a:r>
            <a:r>
              <a:rPr lang="en-GB" sz="2400" b="1" dirty="0" smtClean="0">
                <a:solidFill>
                  <a:srgbClr val="FF0000"/>
                </a:solidFill>
              </a:rPr>
              <a:t>Field Options</a:t>
            </a:r>
            <a:endParaRPr lang="en-GB" sz="2400" baseline="30000" dirty="0">
              <a:solidFill>
                <a:srgbClr val="FF0000"/>
              </a:solidFill>
            </a:endParaRPr>
          </a:p>
        </p:txBody>
      </p:sp>
    </p:spTree>
    <p:extLst>
      <p:ext uri="{BB962C8B-B14F-4D97-AF65-F5344CB8AC3E}">
        <p14:creationId xmlns:p14="http://schemas.microsoft.com/office/powerpoint/2010/main" val="11202297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Magnetic Field, Tracking</a:t>
            </a:r>
            <a:endParaRPr lang="en-GB" sz="2400" baseline="30000" dirty="0">
              <a:solidFill>
                <a:srgbClr val="FF0000"/>
              </a:solidFill>
            </a:endParaRPr>
          </a:p>
        </p:txBody>
      </p:sp>
      <p:pic>
        <p:nvPicPr>
          <p:cNvPr id="8" name="Picture 7"/>
          <p:cNvPicPr>
            <a:picLocks noChangeAspect="1"/>
          </p:cNvPicPr>
          <p:nvPr/>
        </p:nvPicPr>
        <p:blipFill rotWithShape="1">
          <a:blip r:embed="rId2"/>
          <a:srcRect b="1442"/>
          <a:stretch/>
        </p:blipFill>
        <p:spPr>
          <a:xfrm>
            <a:off x="4190338" y="2730757"/>
            <a:ext cx="3450683" cy="2111056"/>
          </a:xfrm>
          <a:prstGeom prst="rect">
            <a:avLst/>
          </a:prstGeom>
        </p:spPr>
      </p:pic>
      <p:sp>
        <p:nvSpPr>
          <p:cNvPr id="10" name="TextBox 9"/>
          <p:cNvSpPr txBox="1"/>
          <p:nvPr/>
        </p:nvSpPr>
        <p:spPr>
          <a:xfrm>
            <a:off x="7545257" y="2960175"/>
            <a:ext cx="1535133" cy="1631105"/>
          </a:xfrm>
          <a:prstGeom prst="rect">
            <a:avLst/>
          </a:prstGeom>
          <a:noFill/>
        </p:spPr>
        <p:txBody>
          <a:bodyPr wrap="square" lIns="91330" tIns="45665" rIns="91330" bIns="45665" rtlCol="0">
            <a:spAutoFit/>
          </a:bodyPr>
          <a:lstStyle/>
          <a:p>
            <a:r>
              <a:rPr lang="en-GB" sz="1000" dirty="0"/>
              <a:t>Forward solenoid adds about 1 unit of </a:t>
            </a:r>
            <a:r>
              <a:rPr lang="en-GB" sz="1000" dirty="0" err="1"/>
              <a:t>η</a:t>
            </a:r>
            <a:r>
              <a:rPr lang="en-GB" sz="1000" dirty="0"/>
              <a:t> to full lever arm acceptance.</a:t>
            </a:r>
          </a:p>
          <a:p>
            <a:endParaRPr lang="en-GB" sz="1000" dirty="0"/>
          </a:p>
          <a:p>
            <a:r>
              <a:rPr lang="en-GB" sz="1000" dirty="0"/>
              <a:t>B-field non uniformities deteriorate the tracking by 35-45% with respect to a constant field of 4T, which has negligible impact on performance. </a:t>
            </a:r>
          </a:p>
        </p:txBody>
      </p:sp>
      <p:pic>
        <p:nvPicPr>
          <p:cNvPr id="4" name="Picture 3"/>
          <p:cNvPicPr>
            <a:picLocks noChangeAspect="1"/>
          </p:cNvPicPr>
          <p:nvPr/>
        </p:nvPicPr>
        <p:blipFill>
          <a:blip r:embed="rId3"/>
          <a:stretch>
            <a:fillRect/>
          </a:stretch>
        </p:blipFill>
        <p:spPr>
          <a:xfrm>
            <a:off x="0" y="2119964"/>
            <a:ext cx="4206240" cy="2848607"/>
          </a:xfrm>
          <a:prstGeom prst="rect">
            <a:avLst/>
          </a:prstGeom>
        </p:spPr>
      </p:pic>
      <p:pic>
        <p:nvPicPr>
          <p:cNvPr id="11" name="Picture 10"/>
          <p:cNvPicPr>
            <a:picLocks noChangeAspect="1"/>
          </p:cNvPicPr>
          <p:nvPr/>
        </p:nvPicPr>
        <p:blipFill>
          <a:blip r:embed="rId4"/>
          <a:stretch>
            <a:fillRect/>
          </a:stretch>
        </p:blipFill>
        <p:spPr>
          <a:xfrm>
            <a:off x="286247" y="437582"/>
            <a:ext cx="4031310" cy="1545412"/>
          </a:xfrm>
          <a:prstGeom prst="rect">
            <a:avLst/>
          </a:prstGeom>
        </p:spPr>
      </p:pic>
    </p:spTree>
    <p:extLst>
      <p:ext uri="{BB962C8B-B14F-4D97-AF65-F5344CB8AC3E}">
        <p14:creationId xmlns:p14="http://schemas.microsoft.com/office/powerpoint/2010/main" val="37912405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93381"/>
            <a:ext cx="9144000" cy="3356737"/>
          </a:xfrm>
          <a:prstGeom prst="rect">
            <a:avLst/>
          </a:prstGeom>
        </p:spPr>
      </p:pic>
      <p:sp>
        <p:nvSpPr>
          <p:cNvPr id="3" name="TextBox 2"/>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smtClean="0">
                <a:solidFill>
                  <a:srgbClr val="FF0000"/>
                </a:solidFill>
              </a:rPr>
              <a:t>Tracker Performance</a:t>
            </a:r>
            <a:endParaRPr lang="en-GB" sz="2400" baseline="30000" dirty="0">
              <a:solidFill>
                <a:srgbClr val="FF0000"/>
              </a:solidFill>
            </a:endParaRPr>
          </a:p>
        </p:txBody>
      </p:sp>
    </p:spTree>
    <p:extLst>
      <p:ext uri="{BB962C8B-B14F-4D97-AF65-F5344CB8AC3E}">
        <p14:creationId xmlns:p14="http://schemas.microsoft.com/office/powerpoint/2010/main" val="224529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714" r="2112"/>
          <a:stretch/>
        </p:blipFill>
        <p:spPr>
          <a:xfrm>
            <a:off x="566815" y="542286"/>
            <a:ext cx="6958361" cy="4479520"/>
          </a:xfrm>
          <a:prstGeom prst="rect">
            <a:avLst/>
          </a:prstGeom>
        </p:spPr>
      </p:pic>
      <p:sp>
        <p:nvSpPr>
          <p:cNvPr id="3" name="TextBox 2"/>
          <p:cNvSpPr txBox="1"/>
          <p:nvPr/>
        </p:nvSpPr>
        <p:spPr>
          <a:xfrm>
            <a:off x="-1587" y="-648"/>
            <a:ext cx="9144000" cy="461586"/>
          </a:xfrm>
          <a:prstGeom prst="rect">
            <a:avLst/>
          </a:prstGeom>
          <a:noFill/>
        </p:spPr>
        <p:txBody>
          <a:bodyPr wrap="square" lIns="91328" tIns="45664" rIns="91328" bIns="45664" rtlCol="0">
            <a:spAutoFit/>
          </a:bodyPr>
          <a:lstStyle/>
          <a:p>
            <a:pPr algn="ctr"/>
            <a:r>
              <a:rPr lang="en-GB" sz="2400" b="1" dirty="0" err="1">
                <a:solidFill>
                  <a:srgbClr val="FF0000"/>
                </a:solidFill>
              </a:rPr>
              <a:t>Parametrized</a:t>
            </a:r>
            <a:r>
              <a:rPr lang="en-GB" sz="2400" b="1" dirty="0">
                <a:solidFill>
                  <a:srgbClr val="FF0000"/>
                </a:solidFill>
              </a:rPr>
              <a:t> Tracking Performance</a:t>
            </a:r>
            <a:endParaRPr lang="en-GB" sz="2400" dirty="0">
              <a:solidFill>
                <a:srgbClr val="FF0000"/>
              </a:solidFill>
            </a:endParaRPr>
          </a:p>
        </p:txBody>
      </p:sp>
    </p:spTree>
    <p:extLst>
      <p:ext uri="{BB962C8B-B14F-4D97-AF65-F5344CB8AC3E}">
        <p14:creationId xmlns:p14="http://schemas.microsoft.com/office/powerpoint/2010/main" val="769300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6326" b="36934"/>
          <a:stretch/>
        </p:blipFill>
        <p:spPr>
          <a:xfrm>
            <a:off x="254688" y="481398"/>
            <a:ext cx="5878483" cy="703261"/>
          </a:xfrm>
          <a:prstGeom prst="rect">
            <a:avLst/>
          </a:prstGeom>
        </p:spPr>
      </p:pic>
      <p:sp>
        <p:nvSpPr>
          <p:cNvPr id="4" name="TextBox 3"/>
          <p:cNvSpPr txBox="1"/>
          <p:nvPr/>
        </p:nvSpPr>
        <p:spPr>
          <a:xfrm>
            <a:off x="278728" y="1239122"/>
            <a:ext cx="5854386" cy="2492913"/>
          </a:xfrm>
          <a:prstGeom prst="rect">
            <a:avLst/>
          </a:prstGeom>
          <a:noFill/>
        </p:spPr>
        <p:txBody>
          <a:bodyPr wrap="square" lIns="91330" tIns="45665" rIns="91330" bIns="45665" rtlCol="0">
            <a:spAutoFit/>
          </a:bodyPr>
          <a:lstStyle/>
          <a:p>
            <a:r>
              <a:rPr lang="en-GB" sz="1200" dirty="0"/>
              <a:t>HL-LHC  average distance between vertices at z=0 is </a:t>
            </a:r>
          </a:p>
          <a:p>
            <a:r>
              <a:rPr lang="en-GB" sz="1200" b="1" dirty="0">
                <a:solidFill>
                  <a:srgbClr val="000090"/>
                </a:solidFill>
              </a:rPr>
              <a:t>≈ 1mm in space and 3ps in time.</a:t>
            </a:r>
          </a:p>
          <a:p>
            <a:endParaRPr lang="en-GB" sz="1200" dirty="0"/>
          </a:p>
          <a:p>
            <a:r>
              <a:rPr lang="en-GB" sz="1200" dirty="0"/>
              <a:t>For 6 times higher luminosity at FCC-</a:t>
            </a:r>
            <a:r>
              <a:rPr lang="en-GB" sz="1200" dirty="0" err="1"/>
              <a:t>hh</a:t>
            </a:r>
            <a:r>
              <a:rPr lang="en-GB" sz="1200" dirty="0"/>
              <a:t> (an HE-LHC)  this would become </a:t>
            </a:r>
          </a:p>
          <a:p>
            <a:r>
              <a:rPr lang="en-GB" sz="1200" b="1" dirty="0">
                <a:solidFill>
                  <a:srgbClr val="000090"/>
                </a:solidFill>
              </a:rPr>
              <a:t>≈ 170μm in space and 0.5ps in time. </a:t>
            </a:r>
          </a:p>
          <a:p>
            <a:endParaRPr lang="en-GB" sz="1200" dirty="0"/>
          </a:p>
          <a:p>
            <a:endParaRPr lang="en-GB" sz="1200" dirty="0"/>
          </a:p>
          <a:p>
            <a:endParaRPr lang="en-GB" sz="1200" dirty="0"/>
          </a:p>
          <a:p>
            <a:r>
              <a:rPr lang="en-GB" sz="1200" dirty="0"/>
              <a:t>x=0.8mm, X</a:t>
            </a:r>
            <a:r>
              <a:rPr lang="en-GB" sz="1200" baseline="-25000" dirty="0"/>
              <a:t>0</a:t>
            </a:r>
            <a:r>
              <a:rPr lang="en-GB" sz="1200" dirty="0"/>
              <a:t>=35.28cm (Be), p=1GeV</a:t>
            </a:r>
          </a:p>
          <a:p>
            <a:endParaRPr lang="en-GB" sz="1200" dirty="0"/>
          </a:p>
          <a:p>
            <a:endParaRPr lang="en-GB" sz="1200" dirty="0"/>
          </a:p>
          <a:p>
            <a:endParaRPr lang="en-GB" sz="1200" dirty="0"/>
          </a:p>
          <a:p>
            <a:endParaRPr lang="en-GB" sz="1200" dirty="0"/>
          </a:p>
        </p:txBody>
      </p:sp>
      <p:cxnSp>
        <p:nvCxnSpPr>
          <p:cNvPr id="7" name="Straight Connector 6"/>
          <p:cNvCxnSpPr/>
          <p:nvPr/>
        </p:nvCxnSpPr>
        <p:spPr>
          <a:xfrm>
            <a:off x="734671" y="3726413"/>
            <a:ext cx="6622512" cy="0"/>
          </a:xfrm>
          <a:prstGeom prst="line">
            <a:avLst/>
          </a:prstGeom>
          <a:ln w="127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4533967" y="2431007"/>
            <a:ext cx="409316" cy="1289184"/>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34671" y="3201955"/>
            <a:ext cx="6622512"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48351" y="3262630"/>
            <a:ext cx="961468" cy="338477"/>
          </a:xfrm>
          <a:prstGeom prst="rect">
            <a:avLst/>
          </a:prstGeom>
          <a:noFill/>
        </p:spPr>
        <p:txBody>
          <a:bodyPr wrap="none" lIns="91330" tIns="45665" rIns="91330" bIns="45665" rtlCol="0">
            <a:spAutoFit/>
          </a:bodyPr>
          <a:lstStyle/>
          <a:p>
            <a:r>
              <a:rPr lang="en-GB" sz="1600" dirty="0"/>
              <a:t>r = 2.5cm </a:t>
            </a:r>
          </a:p>
        </p:txBody>
      </p:sp>
      <p:cxnSp>
        <p:nvCxnSpPr>
          <p:cNvPr id="16" name="Straight Arrow Connector 15"/>
          <p:cNvCxnSpPr/>
          <p:nvPr/>
        </p:nvCxnSpPr>
        <p:spPr>
          <a:xfrm flipV="1">
            <a:off x="4051176" y="3201957"/>
            <a:ext cx="629724" cy="524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701902" y="2214875"/>
            <a:ext cx="316605" cy="9553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468046" y="2214857"/>
            <a:ext cx="184512" cy="369255"/>
          </a:xfrm>
          <a:prstGeom prst="rect">
            <a:avLst/>
          </a:prstGeom>
          <a:noFill/>
        </p:spPr>
        <p:txBody>
          <a:bodyPr wrap="none" lIns="91330" tIns="45665" rIns="91330" bIns="45665" rtlCol="0">
            <a:spAutoFit/>
          </a:bodyPr>
          <a:lstStyle/>
          <a:p>
            <a:endParaRPr lang="en-GB" dirty="0"/>
          </a:p>
        </p:txBody>
      </p:sp>
      <p:pic>
        <p:nvPicPr>
          <p:cNvPr id="21" name="Picture 20"/>
          <p:cNvPicPr>
            <a:picLocks noChangeAspect="1"/>
          </p:cNvPicPr>
          <p:nvPr/>
        </p:nvPicPr>
        <p:blipFill>
          <a:blip r:embed="rId3"/>
          <a:stretch>
            <a:fillRect/>
          </a:stretch>
        </p:blipFill>
        <p:spPr>
          <a:xfrm>
            <a:off x="306335" y="2278814"/>
            <a:ext cx="3316503" cy="439893"/>
          </a:xfrm>
          <a:prstGeom prst="rect">
            <a:avLst/>
          </a:prstGeom>
        </p:spPr>
      </p:pic>
      <p:cxnSp>
        <p:nvCxnSpPr>
          <p:cNvPr id="22" name="Straight Connector 21"/>
          <p:cNvCxnSpPr/>
          <p:nvPr/>
        </p:nvCxnSpPr>
        <p:spPr>
          <a:xfrm flipH="1">
            <a:off x="4064305" y="2214858"/>
            <a:ext cx="1781565" cy="1515329"/>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058508" y="3678731"/>
            <a:ext cx="405990" cy="369255"/>
          </a:xfrm>
          <a:prstGeom prst="rect">
            <a:avLst/>
          </a:prstGeom>
          <a:noFill/>
        </p:spPr>
        <p:txBody>
          <a:bodyPr wrap="none" lIns="91330" tIns="45665" rIns="91330" bIns="45665" rtlCol="0">
            <a:spAutoFit/>
          </a:bodyPr>
          <a:lstStyle/>
          <a:p>
            <a:r>
              <a:rPr lang="en-GB" dirty="0" err="1" smtClean="0"/>
              <a:t>Δz</a:t>
            </a:r>
            <a:endParaRPr lang="en-GB" dirty="0"/>
          </a:p>
        </p:txBody>
      </p:sp>
      <p:sp>
        <p:nvSpPr>
          <p:cNvPr id="27" name="TextBox 26"/>
          <p:cNvSpPr txBox="1"/>
          <p:nvPr/>
        </p:nvSpPr>
        <p:spPr>
          <a:xfrm>
            <a:off x="4922306" y="2395243"/>
            <a:ext cx="385251" cy="369255"/>
          </a:xfrm>
          <a:prstGeom prst="rect">
            <a:avLst/>
          </a:prstGeom>
          <a:noFill/>
        </p:spPr>
        <p:txBody>
          <a:bodyPr wrap="none" lIns="91330" tIns="45665" rIns="91330" bIns="45665" rtlCol="0">
            <a:spAutoFit/>
          </a:bodyPr>
          <a:lstStyle/>
          <a:p>
            <a:r>
              <a:rPr lang="en-GB" dirty="0" smtClean="0"/>
              <a:t>θ</a:t>
            </a:r>
            <a:r>
              <a:rPr lang="en-GB" baseline="-25000" dirty="0" smtClean="0"/>
              <a:t>0</a:t>
            </a:r>
            <a:endParaRPr lang="en-GB" baseline="-25000" dirty="0"/>
          </a:p>
        </p:txBody>
      </p:sp>
      <p:sp>
        <p:nvSpPr>
          <p:cNvPr id="28" name="TextBox 27"/>
          <p:cNvSpPr txBox="1"/>
          <p:nvPr/>
        </p:nvSpPr>
        <p:spPr>
          <a:xfrm>
            <a:off x="4064329" y="3138590"/>
            <a:ext cx="308495" cy="369255"/>
          </a:xfrm>
          <a:prstGeom prst="rect">
            <a:avLst/>
          </a:prstGeom>
          <a:noFill/>
        </p:spPr>
        <p:txBody>
          <a:bodyPr wrap="none" lIns="91330" tIns="45665" rIns="91330" bIns="45665" rtlCol="0">
            <a:spAutoFit/>
          </a:bodyPr>
          <a:lstStyle/>
          <a:p>
            <a:r>
              <a:rPr lang="en-GB" smtClean="0"/>
              <a:t>η</a:t>
            </a:r>
            <a:endParaRPr lang="en-GB" dirty="0"/>
          </a:p>
        </p:txBody>
      </p:sp>
      <p:cxnSp>
        <p:nvCxnSpPr>
          <p:cNvPr id="33" name="Straight Connector 32"/>
          <p:cNvCxnSpPr/>
          <p:nvPr/>
        </p:nvCxnSpPr>
        <p:spPr>
          <a:xfrm>
            <a:off x="4037516" y="2718707"/>
            <a:ext cx="0" cy="1181872"/>
          </a:xfrm>
          <a:prstGeom prst="line">
            <a:avLst/>
          </a:prstGeom>
          <a:ln w="127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462134" y="3531254"/>
            <a:ext cx="719890" cy="369255"/>
          </a:xfrm>
          <a:prstGeom prst="rect">
            <a:avLst/>
          </a:prstGeom>
          <a:noFill/>
        </p:spPr>
        <p:txBody>
          <a:bodyPr wrap="none" lIns="91330" tIns="45665" rIns="91330" bIns="45665" rtlCol="0">
            <a:spAutoFit/>
          </a:bodyPr>
          <a:lstStyle/>
          <a:p>
            <a:r>
              <a:rPr lang="en-GB" dirty="0" smtClean="0"/>
              <a:t>Beam</a:t>
            </a:r>
            <a:endParaRPr lang="en-GB" dirty="0"/>
          </a:p>
        </p:txBody>
      </p:sp>
      <p:sp>
        <p:nvSpPr>
          <p:cNvPr id="40" name="TextBox 39"/>
          <p:cNvSpPr txBox="1"/>
          <p:nvPr/>
        </p:nvSpPr>
        <p:spPr>
          <a:xfrm>
            <a:off x="7462170" y="2985524"/>
            <a:ext cx="1130272" cy="369255"/>
          </a:xfrm>
          <a:prstGeom prst="rect">
            <a:avLst/>
          </a:prstGeom>
          <a:noFill/>
        </p:spPr>
        <p:txBody>
          <a:bodyPr wrap="none" lIns="91330" tIns="45665" rIns="91330" bIns="45665" rtlCol="0">
            <a:spAutoFit/>
          </a:bodyPr>
          <a:lstStyle/>
          <a:p>
            <a:r>
              <a:rPr lang="en-GB" dirty="0" err="1" smtClean="0"/>
              <a:t>Beampipe</a:t>
            </a:r>
            <a:endParaRPr lang="en-GB" dirty="0"/>
          </a:p>
        </p:txBody>
      </p:sp>
      <p:pic>
        <p:nvPicPr>
          <p:cNvPr id="41" name="Picture 40"/>
          <p:cNvPicPr>
            <a:picLocks noChangeAspect="1"/>
          </p:cNvPicPr>
          <p:nvPr/>
        </p:nvPicPr>
        <p:blipFill>
          <a:blip r:embed="rId4"/>
          <a:stretch>
            <a:fillRect/>
          </a:stretch>
        </p:blipFill>
        <p:spPr>
          <a:xfrm>
            <a:off x="6277999" y="1087152"/>
            <a:ext cx="2864483" cy="1824370"/>
          </a:xfrm>
          <a:prstGeom prst="rect">
            <a:avLst/>
          </a:prstGeom>
        </p:spPr>
      </p:pic>
      <p:sp>
        <p:nvSpPr>
          <p:cNvPr id="42" name="TextBox 41"/>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Pileup of 1000 (25ns </a:t>
            </a:r>
            <a:r>
              <a:rPr lang="en-GB" sz="2400" b="1" dirty="0" err="1">
                <a:solidFill>
                  <a:srgbClr val="FF0000"/>
                </a:solidFill>
              </a:rPr>
              <a:t>Bunchcrossing</a:t>
            </a:r>
            <a:r>
              <a:rPr lang="en-GB" sz="2400" b="1" dirty="0">
                <a:solidFill>
                  <a:srgbClr val="FF0000"/>
                </a:solidFill>
              </a:rPr>
              <a:t>)</a:t>
            </a:r>
            <a:endParaRPr lang="en-GB" sz="2400" baseline="30000" dirty="0">
              <a:solidFill>
                <a:srgbClr val="FF0000"/>
              </a:solidFill>
            </a:endParaRPr>
          </a:p>
        </p:txBody>
      </p:sp>
      <p:sp>
        <p:nvSpPr>
          <p:cNvPr id="44" name="TextBox 43"/>
          <p:cNvSpPr txBox="1"/>
          <p:nvPr/>
        </p:nvSpPr>
        <p:spPr>
          <a:xfrm>
            <a:off x="218105" y="4048065"/>
            <a:ext cx="8589771" cy="969418"/>
          </a:xfrm>
          <a:prstGeom prst="rect">
            <a:avLst/>
          </a:prstGeom>
          <a:noFill/>
        </p:spPr>
        <p:txBody>
          <a:bodyPr wrap="square" lIns="91330" tIns="45665" rIns="91330" bIns="45665" rtlCol="0">
            <a:spAutoFit/>
          </a:bodyPr>
          <a:lstStyle/>
          <a:p>
            <a:r>
              <a:rPr lang="en-GB" sz="1400" dirty="0"/>
              <a:t>Even having a perfect tracking detector, the error due to multiple scattering in the </a:t>
            </a:r>
            <a:r>
              <a:rPr lang="en-GB" sz="1400" dirty="0" err="1"/>
              <a:t>beampipe</a:t>
            </a:r>
            <a:r>
              <a:rPr lang="en-GB" sz="1400" dirty="0"/>
              <a:t> for </a:t>
            </a:r>
            <a:r>
              <a:rPr lang="en-GB" sz="1400" dirty="0" err="1"/>
              <a:t>η</a:t>
            </a:r>
            <a:r>
              <a:rPr lang="en-GB" sz="1400" dirty="0"/>
              <a:t> &gt; 1.7 is already larger than the average vertex distance ! </a:t>
            </a:r>
          </a:p>
          <a:p>
            <a:endParaRPr lang="en-GB" sz="1400" dirty="0"/>
          </a:p>
          <a:p>
            <a:r>
              <a:rPr lang="en-GB" sz="1400" dirty="0"/>
              <a:t>Timing, very clever new ideas needed …</a:t>
            </a:r>
          </a:p>
        </p:txBody>
      </p:sp>
    </p:spTree>
    <p:extLst>
      <p:ext uri="{BB962C8B-B14F-4D97-AF65-F5344CB8AC3E}">
        <p14:creationId xmlns:p14="http://schemas.microsoft.com/office/powerpoint/2010/main" val="8068302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 y="0"/>
            <a:ext cx="9144000" cy="461552"/>
          </a:xfrm>
          <a:prstGeom prst="rect">
            <a:avLst/>
          </a:prstGeom>
          <a:noFill/>
        </p:spPr>
        <p:txBody>
          <a:bodyPr wrap="square" lIns="91328" tIns="45664" rIns="91328" bIns="45664" rtlCol="0">
            <a:spAutoFit/>
          </a:bodyPr>
          <a:lstStyle/>
          <a:p>
            <a:pPr algn="ctr"/>
            <a:r>
              <a:rPr lang="en-GB" sz="2400" b="1" dirty="0" err="1">
                <a:solidFill>
                  <a:srgbClr val="FF0000"/>
                </a:solidFill>
              </a:rPr>
              <a:t>Vertexing</a:t>
            </a:r>
            <a:r>
              <a:rPr lang="en-GB" sz="2400" b="1" dirty="0">
                <a:solidFill>
                  <a:srgbClr val="FF0000"/>
                </a:solidFill>
              </a:rPr>
              <a:t> at Pileup of 1000, Timing</a:t>
            </a:r>
            <a:endParaRPr lang="en-GB" sz="2400" baseline="30000" dirty="0">
              <a:solidFill>
                <a:srgbClr val="FF0000"/>
              </a:solidFill>
            </a:endParaRPr>
          </a:p>
        </p:txBody>
      </p:sp>
      <p:pic>
        <p:nvPicPr>
          <p:cNvPr id="2" name="Picture 1"/>
          <p:cNvPicPr>
            <a:picLocks noChangeAspect="1"/>
          </p:cNvPicPr>
          <p:nvPr/>
        </p:nvPicPr>
        <p:blipFill>
          <a:blip r:embed="rId2"/>
          <a:stretch>
            <a:fillRect/>
          </a:stretch>
        </p:blipFill>
        <p:spPr>
          <a:xfrm>
            <a:off x="733688" y="2181976"/>
            <a:ext cx="4225351" cy="2819394"/>
          </a:xfrm>
          <a:prstGeom prst="rect">
            <a:avLst/>
          </a:prstGeom>
        </p:spPr>
      </p:pic>
      <p:pic>
        <p:nvPicPr>
          <p:cNvPr id="5" name="Picture 4"/>
          <p:cNvPicPr>
            <a:picLocks noChangeAspect="1"/>
          </p:cNvPicPr>
          <p:nvPr/>
        </p:nvPicPr>
        <p:blipFill>
          <a:blip r:embed="rId3"/>
          <a:stretch>
            <a:fillRect/>
          </a:stretch>
        </p:blipFill>
        <p:spPr>
          <a:xfrm>
            <a:off x="1113184" y="652006"/>
            <a:ext cx="3609891" cy="1383860"/>
          </a:xfrm>
          <a:prstGeom prst="rect">
            <a:avLst/>
          </a:prstGeom>
        </p:spPr>
      </p:pic>
      <p:sp>
        <p:nvSpPr>
          <p:cNvPr id="6" name="TextBox 5"/>
          <p:cNvSpPr txBox="1"/>
          <p:nvPr/>
        </p:nvSpPr>
        <p:spPr>
          <a:xfrm>
            <a:off x="5247861" y="2019631"/>
            <a:ext cx="3474720" cy="830997"/>
          </a:xfrm>
          <a:prstGeom prst="rect">
            <a:avLst/>
          </a:prstGeom>
          <a:noFill/>
        </p:spPr>
        <p:txBody>
          <a:bodyPr wrap="square" rtlCol="0">
            <a:spAutoFit/>
          </a:bodyPr>
          <a:lstStyle/>
          <a:p>
            <a:r>
              <a:rPr lang="en-GB" sz="1600" dirty="0" smtClean="0"/>
              <a:t>Effective pileup </a:t>
            </a:r>
            <a:r>
              <a:rPr lang="mr-IN" sz="1600" dirty="0" smtClean="0"/>
              <a:t>–</a:t>
            </a:r>
            <a:r>
              <a:rPr lang="en-GB" sz="1600" dirty="0" smtClean="0"/>
              <a:t> number of vertices assigned at 95% CL to a track of a given momentum. </a:t>
            </a:r>
            <a:endParaRPr lang="en-GB" sz="1600" dirty="0"/>
          </a:p>
        </p:txBody>
      </p:sp>
    </p:spTree>
    <p:extLst>
      <p:ext uri="{BB962C8B-B14F-4D97-AF65-F5344CB8AC3E}">
        <p14:creationId xmlns:p14="http://schemas.microsoft.com/office/powerpoint/2010/main" val="571481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dsweb.cern.ch/record/1367121/files/20090324_253.JPG"/>
          <p:cNvPicPr>
            <a:picLocks noChangeAspect="1" noChangeArrowheads="1"/>
          </p:cNvPicPr>
          <p:nvPr/>
        </p:nvPicPr>
        <p:blipFill>
          <a:blip r:embed="rId2" cstate="print"/>
          <a:srcRect/>
          <a:stretch>
            <a:fillRect/>
          </a:stretch>
        </p:blipFill>
        <p:spPr bwMode="auto">
          <a:xfrm rot="5400000">
            <a:off x="258114" y="1341019"/>
            <a:ext cx="4313035" cy="2886063"/>
          </a:xfrm>
          <a:prstGeom prst="rect">
            <a:avLst/>
          </a:prstGeom>
          <a:noFill/>
        </p:spPr>
      </p:pic>
      <p:pic>
        <p:nvPicPr>
          <p:cNvPr id="6147" name="Picture 3" descr="C:\X\lectures\ars_electronica\lhcb_photo.jpg"/>
          <p:cNvPicPr>
            <a:picLocks noChangeAspect="1" noChangeArrowheads="1"/>
          </p:cNvPicPr>
          <p:nvPr/>
        </p:nvPicPr>
        <p:blipFill>
          <a:blip r:embed="rId3" cstate="print"/>
          <a:srcRect/>
          <a:stretch>
            <a:fillRect/>
          </a:stretch>
        </p:blipFill>
        <p:spPr bwMode="auto">
          <a:xfrm>
            <a:off x="4758236" y="627534"/>
            <a:ext cx="2870148" cy="4313035"/>
          </a:xfrm>
          <a:prstGeom prst="rect">
            <a:avLst/>
          </a:prstGeom>
          <a:noFill/>
        </p:spPr>
      </p:pic>
      <p:sp>
        <p:nvSpPr>
          <p:cNvPr id="4" name="Rectangle 4"/>
          <p:cNvSpPr>
            <a:spLocks noChangeArrowheads="1"/>
          </p:cNvSpPr>
          <p:nvPr/>
        </p:nvSpPr>
        <p:spPr bwMode="auto">
          <a:xfrm>
            <a:off x="1314450" y="0"/>
            <a:ext cx="6457950" cy="514350"/>
          </a:xfrm>
          <a:prstGeom prst="rect">
            <a:avLst/>
          </a:prstGeom>
          <a:noFill/>
          <a:ln w="9525">
            <a:noFill/>
            <a:miter lim="800000"/>
            <a:headEnd/>
            <a:tailEnd/>
          </a:ln>
        </p:spPr>
        <p:txBody>
          <a:bodyPr anchor="ctr"/>
          <a:lstStyle/>
          <a:p>
            <a:pPr algn="ctr"/>
            <a:r>
              <a:rPr lang="en-US" sz="3300" b="1" dirty="0">
                <a:solidFill>
                  <a:srgbClr val="FF0000"/>
                </a:solidFill>
              </a:rPr>
              <a:t>CMS, </a:t>
            </a:r>
            <a:r>
              <a:rPr lang="en-US" sz="3300" b="1" dirty="0" err="1">
                <a:solidFill>
                  <a:srgbClr val="FF0000"/>
                </a:solidFill>
              </a:rPr>
              <a:t>LHCb</a:t>
            </a:r>
            <a:endParaRPr lang="en-US" sz="3300" b="1" dirty="0">
              <a:solidFill>
                <a:srgbClr val="FF0000"/>
              </a:solidFill>
            </a:endParaRPr>
          </a:p>
        </p:txBody>
      </p:sp>
    </p:spTree>
    <p:extLst>
      <p:ext uri="{BB962C8B-B14F-4D97-AF65-F5344CB8AC3E}">
        <p14:creationId xmlns:p14="http://schemas.microsoft.com/office/powerpoint/2010/main" val="16954008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81092"/>
            <a:ext cx="9144000" cy="769328"/>
          </a:xfrm>
          <a:prstGeom prst="rect">
            <a:avLst/>
          </a:prstGeom>
          <a:noFill/>
        </p:spPr>
        <p:txBody>
          <a:bodyPr wrap="square" lIns="91328" tIns="45664" rIns="91328" bIns="45664" rtlCol="0">
            <a:spAutoFit/>
          </a:bodyPr>
          <a:lstStyle/>
          <a:p>
            <a:pPr algn="ctr"/>
            <a:r>
              <a:rPr lang="en-GB" sz="4400" b="1" smtClean="0">
                <a:solidFill>
                  <a:srgbClr val="FF0000"/>
                </a:solidFill>
              </a:rPr>
              <a:t>Tracking</a:t>
            </a:r>
            <a:endParaRPr lang="en-GB" sz="4400" dirty="0">
              <a:solidFill>
                <a:srgbClr val="FF0000"/>
              </a:solidFill>
            </a:endParaRPr>
          </a:p>
        </p:txBody>
      </p:sp>
    </p:spTree>
    <p:extLst>
      <p:ext uri="{BB962C8B-B14F-4D97-AF65-F5344CB8AC3E}">
        <p14:creationId xmlns:p14="http://schemas.microsoft.com/office/powerpoint/2010/main" val="2544858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483518"/>
            <a:ext cx="8497173" cy="4208818"/>
          </a:xfrm>
          <a:prstGeom prst="rect">
            <a:avLst/>
          </a:prstGeom>
        </p:spPr>
      </p:pic>
      <p:sp>
        <p:nvSpPr>
          <p:cNvPr id="4" name="Rectangle 3"/>
          <p:cNvSpPr/>
          <p:nvPr/>
        </p:nvSpPr>
        <p:spPr>
          <a:xfrm>
            <a:off x="0" y="21853"/>
            <a:ext cx="9144000" cy="461665"/>
          </a:xfrm>
          <a:prstGeom prst="rect">
            <a:avLst/>
          </a:prstGeom>
        </p:spPr>
        <p:txBody>
          <a:bodyPr wrap="square">
            <a:spAutoFit/>
          </a:bodyPr>
          <a:lstStyle/>
          <a:p>
            <a:pPr algn="ctr"/>
            <a:r>
              <a:rPr lang="en-GB" sz="2400" b="1" smtClean="0">
                <a:solidFill>
                  <a:srgbClr val="FF0000"/>
                </a:solidFill>
              </a:rPr>
              <a:t>Track Parameters</a:t>
            </a:r>
            <a:endParaRPr lang="en-GB" sz="2400" b="1" dirty="0">
              <a:solidFill>
                <a:srgbClr val="FF0000"/>
              </a:solidFill>
            </a:endParaRPr>
          </a:p>
        </p:txBody>
      </p:sp>
      <p:sp>
        <p:nvSpPr>
          <p:cNvPr id="5" name="Rectangle 4"/>
          <p:cNvSpPr/>
          <p:nvPr/>
        </p:nvSpPr>
        <p:spPr>
          <a:xfrm>
            <a:off x="5004048" y="915566"/>
            <a:ext cx="2960554" cy="338554"/>
          </a:xfrm>
          <a:prstGeom prst="rect">
            <a:avLst/>
          </a:prstGeom>
        </p:spPr>
        <p:txBody>
          <a:bodyPr wrap="none">
            <a:spAutoFit/>
          </a:bodyPr>
          <a:lstStyle/>
          <a:p>
            <a:r>
              <a:rPr lang="en-GB" sz="1600" dirty="0"/>
              <a:t>https://</a:t>
            </a:r>
            <a:r>
              <a:rPr lang="en-GB" sz="1600" dirty="0" err="1"/>
              <a:t>arxiv.org</a:t>
            </a:r>
            <a:r>
              <a:rPr lang="en-GB" sz="1600" dirty="0"/>
              <a:t>/abs/1805.12014</a:t>
            </a:r>
          </a:p>
        </p:txBody>
      </p:sp>
    </p:spTree>
    <p:extLst>
      <p:ext uri="{BB962C8B-B14F-4D97-AF65-F5344CB8AC3E}">
        <p14:creationId xmlns:p14="http://schemas.microsoft.com/office/powerpoint/2010/main" val="19621986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4015" y="2486517"/>
            <a:ext cx="3240360" cy="1853703"/>
          </a:xfrm>
          <a:prstGeom prst="rect">
            <a:avLst/>
          </a:prstGeom>
        </p:spPr>
      </p:pic>
      <p:pic>
        <p:nvPicPr>
          <p:cNvPr id="2" name="Picture 1"/>
          <p:cNvPicPr>
            <a:picLocks noChangeAspect="1"/>
          </p:cNvPicPr>
          <p:nvPr/>
        </p:nvPicPr>
        <p:blipFill>
          <a:blip r:embed="rId3"/>
          <a:stretch>
            <a:fillRect/>
          </a:stretch>
        </p:blipFill>
        <p:spPr>
          <a:xfrm>
            <a:off x="5076502" y="2430412"/>
            <a:ext cx="3591336" cy="1960240"/>
          </a:xfrm>
          <a:prstGeom prst="rect">
            <a:avLst/>
          </a:prstGeom>
        </p:spPr>
      </p:pic>
      <p:pic>
        <p:nvPicPr>
          <p:cNvPr id="4" name="Picture 3"/>
          <p:cNvPicPr>
            <a:picLocks noChangeAspect="1"/>
          </p:cNvPicPr>
          <p:nvPr/>
        </p:nvPicPr>
        <p:blipFill>
          <a:blip r:embed="rId4"/>
          <a:stretch>
            <a:fillRect/>
          </a:stretch>
        </p:blipFill>
        <p:spPr>
          <a:xfrm>
            <a:off x="2483768" y="555526"/>
            <a:ext cx="3634420" cy="1800200"/>
          </a:xfrm>
          <a:prstGeom prst="rect">
            <a:avLst/>
          </a:prstGeom>
        </p:spPr>
      </p:pic>
      <p:cxnSp>
        <p:nvCxnSpPr>
          <p:cNvPr id="6" name="Straight Arrow Connector 5"/>
          <p:cNvCxnSpPr/>
          <p:nvPr/>
        </p:nvCxnSpPr>
        <p:spPr>
          <a:xfrm>
            <a:off x="6331551" y="1821650"/>
            <a:ext cx="504056" cy="4320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1516306" y="1629480"/>
            <a:ext cx="648072" cy="5760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Relation to two simple Geometries</a:t>
            </a:r>
            <a:endParaRPr lang="en-GB" sz="2400" b="1" dirty="0">
              <a:solidFill>
                <a:srgbClr val="FF0000"/>
              </a:solidFill>
            </a:endParaRPr>
          </a:p>
        </p:txBody>
      </p:sp>
    </p:spTree>
    <p:extLst>
      <p:ext uri="{BB962C8B-B14F-4D97-AF65-F5344CB8AC3E}">
        <p14:creationId xmlns:p14="http://schemas.microsoft.com/office/powerpoint/2010/main" val="19135751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39502"/>
            <a:ext cx="3650327" cy="2088232"/>
          </a:xfrm>
          <a:prstGeom prst="rect">
            <a:avLst/>
          </a:prstGeom>
        </p:spPr>
      </p:pic>
      <p:sp>
        <p:nvSpPr>
          <p:cNvPr id="5" name="TextBox 4"/>
          <p:cNvSpPr txBox="1"/>
          <p:nvPr/>
        </p:nvSpPr>
        <p:spPr>
          <a:xfrm>
            <a:off x="4427984" y="627534"/>
            <a:ext cx="3110082" cy="584775"/>
          </a:xfrm>
          <a:prstGeom prst="rect">
            <a:avLst/>
          </a:prstGeom>
          <a:noFill/>
        </p:spPr>
        <p:txBody>
          <a:bodyPr wrap="none" rtlCol="0">
            <a:spAutoFit/>
          </a:bodyPr>
          <a:lstStyle/>
          <a:p>
            <a:r>
              <a:rPr lang="en-GB" sz="1600" dirty="0" smtClean="0"/>
              <a:t>Track of known functional form </a:t>
            </a:r>
          </a:p>
          <a:p>
            <a:r>
              <a:rPr lang="en-GB" sz="1600" dirty="0" smtClean="0"/>
              <a:t>with (M+1) unknown parameters </a:t>
            </a:r>
            <a:r>
              <a:rPr lang="en-GB" sz="1600" dirty="0" err="1" smtClean="0"/>
              <a:t>a</a:t>
            </a:r>
            <a:r>
              <a:rPr lang="en-GB" sz="1600" baseline="-25000" dirty="0" err="1" smtClean="0"/>
              <a:t>i</a:t>
            </a:r>
            <a:endParaRPr lang="en-GB" sz="1600" baseline="-25000" dirty="0"/>
          </a:p>
        </p:txBody>
      </p:sp>
      <p:pic>
        <p:nvPicPr>
          <p:cNvPr id="6" name="Picture 5"/>
          <p:cNvPicPr>
            <a:picLocks noChangeAspect="1"/>
          </p:cNvPicPr>
          <p:nvPr/>
        </p:nvPicPr>
        <p:blipFill>
          <a:blip r:embed="rId3"/>
          <a:stretch>
            <a:fillRect/>
          </a:stretch>
        </p:blipFill>
        <p:spPr>
          <a:xfrm>
            <a:off x="4932040" y="1203598"/>
            <a:ext cx="2135151" cy="864096"/>
          </a:xfrm>
          <a:prstGeom prst="rect">
            <a:avLst/>
          </a:prstGeom>
        </p:spPr>
      </p:pic>
      <p:sp>
        <p:nvSpPr>
          <p:cNvPr id="8" name="TextBox 7"/>
          <p:cNvSpPr txBox="1"/>
          <p:nvPr/>
        </p:nvSpPr>
        <p:spPr>
          <a:xfrm>
            <a:off x="683568" y="2931790"/>
            <a:ext cx="7935792" cy="830997"/>
          </a:xfrm>
          <a:prstGeom prst="rect">
            <a:avLst/>
          </a:prstGeom>
          <a:noFill/>
        </p:spPr>
        <p:txBody>
          <a:bodyPr wrap="square" rtlCol="0">
            <a:spAutoFit/>
          </a:bodyPr>
          <a:lstStyle/>
          <a:p>
            <a:r>
              <a:rPr lang="en-GB" sz="1600" dirty="0" smtClean="0"/>
              <a:t>Given the measurement values </a:t>
            </a:r>
            <a:r>
              <a:rPr lang="en-GB" sz="1600" dirty="0" err="1" smtClean="0"/>
              <a:t>y</a:t>
            </a:r>
            <a:r>
              <a:rPr lang="en-GB" sz="1600" baseline="-25000" dirty="0" err="1" smtClean="0"/>
              <a:t>n</a:t>
            </a:r>
            <a:r>
              <a:rPr lang="en-GB" sz="1600" dirty="0" smtClean="0"/>
              <a:t> in the N+1 detector planes, how can we find the best estimates for </a:t>
            </a:r>
            <a:r>
              <a:rPr lang="en-GB" sz="1600" dirty="0" err="1" smtClean="0"/>
              <a:t>a</a:t>
            </a:r>
            <a:r>
              <a:rPr lang="en-GB" sz="1600" baseline="-25000" dirty="0" err="1" smtClean="0"/>
              <a:t>i</a:t>
            </a:r>
            <a:r>
              <a:rPr lang="en-GB" sz="1600" dirty="0" smtClean="0"/>
              <a:t> and what are their errors ? E.g. if </a:t>
            </a:r>
            <a:r>
              <a:rPr lang="en-GB" sz="1600" dirty="0" err="1" smtClean="0"/>
              <a:t>σ</a:t>
            </a:r>
            <a:r>
              <a:rPr lang="en-GB" sz="1600" baseline="-25000" dirty="0" err="1" smtClean="0"/>
              <a:t>n</a:t>
            </a:r>
            <a:r>
              <a:rPr lang="en-GB" sz="1600" baseline="-25000" dirty="0" smtClean="0"/>
              <a:t> </a:t>
            </a:r>
            <a:r>
              <a:rPr lang="en-GB" sz="1600" dirty="0" smtClean="0"/>
              <a:t>are the position measurement errors in plane </a:t>
            </a:r>
            <a:r>
              <a:rPr lang="en-GB" sz="1600" dirty="0" err="1" smtClean="0"/>
              <a:t>y</a:t>
            </a:r>
            <a:r>
              <a:rPr lang="en-GB" sz="1600" baseline="-25000" dirty="0" err="1" smtClean="0"/>
              <a:t>n</a:t>
            </a:r>
            <a:r>
              <a:rPr lang="en-GB" sz="1600" dirty="0" smtClean="0"/>
              <a:t> we have to minimise </a:t>
            </a:r>
            <a:endParaRPr lang="en-GB" sz="1600" baseline="-25000" dirty="0"/>
          </a:p>
        </p:txBody>
      </p:sp>
      <p:pic>
        <p:nvPicPr>
          <p:cNvPr id="9" name="Picture 8"/>
          <p:cNvPicPr>
            <a:picLocks noChangeAspect="1"/>
          </p:cNvPicPr>
          <p:nvPr/>
        </p:nvPicPr>
        <p:blipFill>
          <a:blip r:embed="rId4"/>
          <a:stretch>
            <a:fillRect/>
          </a:stretch>
        </p:blipFill>
        <p:spPr>
          <a:xfrm>
            <a:off x="2771800" y="3723878"/>
            <a:ext cx="3611240" cy="754693"/>
          </a:xfrm>
          <a:prstGeom prst="rect">
            <a:avLst/>
          </a:prstGeom>
        </p:spPr>
      </p:pic>
      <p:sp>
        <p:nvSpPr>
          <p:cNvPr id="10" name="TextBox 9"/>
          <p:cNvSpPr txBox="1"/>
          <p:nvPr/>
        </p:nvSpPr>
        <p:spPr>
          <a:xfrm>
            <a:off x="611560" y="4587974"/>
            <a:ext cx="7273979" cy="338554"/>
          </a:xfrm>
          <a:prstGeom prst="rect">
            <a:avLst/>
          </a:prstGeom>
          <a:noFill/>
        </p:spPr>
        <p:txBody>
          <a:bodyPr wrap="none" rtlCol="0">
            <a:spAutoFit/>
          </a:bodyPr>
          <a:lstStyle/>
          <a:p>
            <a:r>
              <a:rPr lang="en-GB" sz="1600" dirty="0" smtClean="0"/>
              <a:t>In case we have other sources of measurement errors that could also be correlated </a:t>
            </a:r>
            <a:r>
              <a:rPr lang="mr-IN" sz="1600" dirty="0" smtClean="0"/>
              <a:t>…</a:t>
            </a:r>
            <a:endParaRPr lang="en-GB" sz="1600" dirty="0"/>
          </a:p>
        </p:txBody>
      </p:sp>
      <p:pic>
        <p:nvPicPr>
          <p:cNvPr id="11" name="Picture 10"/>
          <p:cNvPicPr>
            <a:picLocks noChangeAspect="1"/>
          </p:cNvPicPr>
          <p:nvPr/>
        </p:nvPicPr>
        <p:blipFill>
          <a:blip r:embed="rId5"/>
          <a:stretch>
            <a:fillRect/>
          </a:stretch>
        </p:blipFill>
        <p:spPr>
          <a:xfrm>
            <a:off x="4992472" y="1995686"/>
            <a:ext cx="2747880" cy="885032"/>
          </a:xfrm>
          <a:prstGeom prst="rect">
            <a:avLst/>
          </a:prstGeom>
        </p:spPr>
      </p:pic>
      <p:sp>
        <p:nvSpPr>
          <p:cNvPr id="12" name="Rectangle 11"/>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Fitting a linear combination of </a:t>
            </a:r>
            <a:r>
              <a:rPr lang="en-GB" sz="2400" b="1" smtClean="0">
                <a:solidFill>
                  <a:srgbClr val="FF0000"/>
                </a:solidFill>
              </a:rPr>
              <a:t>known functions</a:t>
            </a:r>
            <a:endParaRPr lang="en-GB" sz="2400" b="1" dirty="0">
              <a:solidFill>
                <a:srgbClr val="FF0000"/>
              </a:solidFill>
            </a:endParaRPr>
          </a:p>
        </p:txBody>
      </p:sp>
    </p:spTree>
    <p:extLst>
      <p:ext uri="{BB962C8B-B14F-4D97-AF65-F5344CB8AC3E}">
        <p14:creationId xmlns:p14="http://schemas.microsoft.com/office/powerpoint/2010/main" val="7418267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56" y="771550"/>
            <a:ext cx="3398580" cy="1944216"/>
          </a:xfrm>
          <a:prstGeom prst="rect">
            <a:avLst/>
          </a:prstGeom>
        </p:spPr>
      </p:pic>
      <p:sp>
        <p:nvSpPr>
          <p:cNvPr id="4" name="TextBox 3"/>
          <p:cNvSpPr txBox="1"/>
          <p:nvPr/>
        </p:nvSpPr>
        <p:spPr>
          <a:xfrm>
            <a:off x="3779912" y="483518"/>
            <a:ext cx="4752528" cy="584775"/>
          </a:xfrm>
          <a:prstGeom prst="rect">
            <a:avLst/>
          </a:prstGeom>
          <a:noFill/>
        </p:spPr>
        <p:txBody>
          <a:bodyPr wrap="square" rtlCol="0">
            <a:spAutoFit/>
          </a:bodyPr>
          <a:lstStyle/>
          <a:p>
            <a:r>
              <a:rPr lang="en-GB" sz="1600" dirty="0" smtClean="0"/>
              <a:t>In case we have other sources of measurement errors that could also be correlated </a:t>
            </a:r>
            <a:r>
              <a:rPr lang="mr-IN" sz="1600" dirty="0" smtClean="0"/>
              <a:t>…</a:t>
            </a:r>
            <a:endParaRPr lang="en-GB" sz="1600" dirty="0"/>
          </a:p>
        </p:txBody>
      </p:sp>
      <p:sp>
        <p:nvSpPr>
          <p:cNvPr id="5" name="TextBox 4"/>
          <p:cNvSpPr txBox="1"/>
          <p:nvPr/>
        </p:nvSpPr>
        <p:spPr>
          <a:xfrm>
            <a:off x="3707904" y="2427734"/>
            <a:ext cx="5184576" cy="584775"/>
          </a:xfrm>
          <a:prstGeom prst="rect">
            <a:avLst/>
          </a:prstGeom>
          <a:noFill/>
        </p:spPr>
        <p:txBody>
          <a:bodyPr wrap="square" rtlCol="0">
            <a:spAutoFit/>
          </a:bodyPr>
          <a:lstStyle/>
          <a:p>
            <a:r>
              <a:rPr lang="en-US" sz="1600" dirty="0" smtClean="0"/>
              <a:t>Where </a:t>
            </a:r>
            <a:r>
              <a:rPr lang="en-US" sz="1600" dirty="0" err="1" smtClean="0"/>
              <a:t>W</a:t>
            </a:r>
            <a:r>
              <a:rPr lang="en-US" sz="1600" baseline="-25000" dirty="0" err="1" smtClean="0"/>
              <a:t>mn</a:t>
            </a:r>
            <a:r>
              <a:rPr lang="en-US" sz="1600" dirty="0" smtClean="0"/>
              <a:t> is a ‘weight matrix’ that still has to be defined. For </a:t>
            </a:r>
            <a:r>
              <a:rPr lang="en-US" sz="1600" dirty="0" err="1" smtClean="0"/>
              <a:t>W</a:t>
            </a:r>
            <a:r>
              <a:rPr lang="en-US" sz="1600" baseline="-25000" dirty="0" err="1" smtClean="0"/>
              <a:t>mn</a:t>
            </a:r>
            <a:r>
              <a:rPr lang="en-US" sz="1600" dirty="0" smtClean="0"/>
              <a:t> = </a:t>
            </a:r>
            <a:r>
              <a:rPr lang="en-US" sz="1600" dirty="0" err="1" smtClean="0"/>
              <a:t>σ</a:t>
            </a:r>
            <a:r>
              <a:rPr lang="en-US" sz="1600" baseline="-25000" dirty="0" err="1" smtClean="0"/>
              <a:t>n</a:t>
            </a:r>
            <a:r>
              <a:rPr lang="en-US" sz="1600" dirty="0" smtClean="0"/>
              <a:t> 𝛿</a:t>
            </a:r>
            <a:r>
              <a:rPr lang="en-US" sz="1600" baseline="-25000" dirty="0" err="1" smtClean="0"/>
              <a:t>mn</a:t>
            </a:r>
            <a:r>
              <a:rPr lang="en-US" sz="1600" dirty="0" smtClean="0"/>
              <a:t> we get the previous expression.</a:t>
            </a:r>
            <a:endParaRPr lang="en-GB" sz="1600" dirty="0"/>
          </a:p>
        </p:txBody>
      </p:sp>
      <p:pic>
        <p:nvPicPr>
          <p:cNvPr id="6" name="Picture 5"/>
          <p:cNvPicPr>
            <a:picLocks noChangeAspect="1"/>
          </p:cNvPicPr>
          <p:nvPr/>
        </p:nvPicPr>
        <p:blipFill>
          <a:blip r:embed="rId3"/>
          <a:stretch>
            <a:fillRect/>
          </a:stretch>
        </p:blipFill>
        <p:spPr>
          <a:xfrm>
            <a:off x="3203848" y="3310972"/>
            <a:ext cx="2736304" cy="484914"/>
          </a:xfrm>
          <a:prstGeom prst="rect">
            <a:avLst/>
          </a:prstGeom>
        </p:spPr>
      </p:pic>
      <p:sp>
        <p:nvSpPr>
          <p:cNvPr id="7" name="TextBox 6"/>
          <p:cNvSpPr txBox="1"/>
          <p:nvPr/>
        </p:nvSpPr>
        <p:spPr>
          <a:xfrm>
            <a:off x="179512" y="3025284"/>
            <a:ext cx="4699556" cy="338554"/>
          </a:xfrm>
          <a:prstGeom prst="rect">
            <a:avLst/>
          </a:prstGeom>
          <a:noFill/>
        </p:spPr>
        <p:txBody>
          <a:bodyPr wrap="none" rtlCol="0">
            <a:spAutoFit/>
          </a:bodyPr>
          <a:lstStyle/>
          <a:p>
            <a:r>
              <a:rPr lang="en-GB" sz="1600" dirty="0" smtClean="0"/>
              <a:t>The above relation can also be written in Matrix Form:</a:t>
            </a:r>
            <a:endParaRPr lang="en-GB" sz="1600" dirty="0"/>
          </a:p>
        </p:txBody>
      </p:sp>
      <p:pic>
        <p:nvPicPr>
          <p:cNvPr id="11" name="Picture 10"/>
          <p:cNvPicPr>
            <a:picLocks noChangeAspect="1"/>
          </p:cNvPicPr>
          <p:nvPr/>
        </p:nvPicPr>
        <p:blipFill>
          <a:blip r:embed="rId4"/>
          <a:stretch>
            <a:fillRect/>
          </a:stretch>
        </p:blipFill>
        <p:spPr>
          <a:xfrm>
            <a:off x="3779912" y="1131590"/>
            <a:ext cx="4853143" cy="1243023"/>
          </a:xfrm>
          <a:prstGeom prst="rect">
            <a:avLst/>
          </a:prstGeom>
        </p:spPr>
      </p:pic>
      <p:sp>
        <p:nvSpPr>
          <p:cNvPr id="13" name="Rectangle 12"/>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Fitting a linear combination of </a:t>
            </a:r>
            <a:r>
              <a:rPr lang="en-GB" sz="2400" b="1" smtClean="0">
                <a:solidFill>
                  <a:srgbClr val="FF0000"/>
                </a:solidFill>
              </a:rPr>
              <a:t>known functions</a:t>
            </a:r>
            <a:endParaRPr lang="en-GB" sz="2400" b="1" dirty="0">
              <a:solidFill>
                <a:srgbClr val="FF0000"/>
              </a:solidFill>
            </a:endParaRPr>
          </a:p>
        </p:txBody>
      </p:sp>
      <p:grpSp>
        <p:nvGrpSpPr>
          <p:cNvPr id="15" name="Group 14"/>
          <p:cNvGrpSpPr/>
          <p:nvPr/>
        </p:nvGrpSpPr>
        <p:grpSpPr>
          <a:xfrm>
            <a:off x="251520" y="3953542"/>
            <a:ext cx="8748464" cy="1074431"/>
            <a:chOff x="251520" y="3953542"/>
            <a:chExt cx="8748464" cy="1074431"/>
          </a:xfrm>
        </p:grpSpPr>
        <p:pic>
          <p:nvPicPr>
            <p:cNvPr id="10" name="Picture 9"/>
            <p:cNvPicPr>
              <a:picLocks noChangeAspect="1"/>
            </p:cNvPicPr>
            <p:nvPr/>
          </p:nvPicPr>
          <p:blipFill>
            <a:blip r:embed="rId5"/>
            <a:stretch>
              <a:fillRect/>
            </a:stretch>
          </p:blipFill>
          <p:spPr>
            <a:xfrm>
              <a:off x="6156176" y="4011910"/>
              <a:ext cx="2843808" cy="1016063"/>
            </a:xfrm>
            <a:prstGeom prst="rect">
              <a:avLst/>
            </a:prstGeom>
          </p:spPr>
        </p:pic>
        <p:pic>
          <p:nvPicPr>
            <p:cNvPr id="14" name="Picture 13"/>
            <p:cNvPicPr>
              <a:picLocks noChangeAspect="1"/>
            </p:cNvPicPr>
            <p:nvPr/>
          </p:nvPicPr>
          <p:blipFill>
            <a:blip r:embed="rId6"/>
            <a:stretch>
              <a:fillRect/>
            </a:stretch>
          </p:blipFill>
          <p:spPr>
            <a:xfrm>
              <a:off x="251520" y="3953542"/>
              <a:ext cx="5904656" cy="1066480"/>
            </a:xfrm>
            <a:prstGeom prst="rect">
              <a:avLst/>
            </a:prstGeom>
          </p:spPr>
        </p:pic>
      </p:grpSp>
    </p:spTree>
    <p:extLst>
      <p:ext uri="{BB962C8B-B14F-4D97-AF65-F5344CB8AC3E}">
        <p14:creationId xmlns:p14="http://schemas.microsoft.com/office/powerpoint/2010/main" val="17390953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9752" y="1129107"/>
            <a:ext cx="3600400" cy="337356"/>
          </a:xfrm>
          <a:prstGeom prst="rect">
            <a:avLst/>
          </a:prstGeom>
        </p:spPr>
      </p:pic>
      <p:sp>
        <p:nvSpPr>
          <p:cNvPr id="3" name="TextBox 2"/>
          <p:cNvSpPr txBox="1"/>
          <p:nvPr/>
        </p:nvSpPr>
        <p:spPr>
          <a:xfrm>
            <a:off x="395536" y="627534"/>
            <a:ext cx="2786404" cy="338554"/>
          </a:xfrm>
          <a:prstGeom prst="rect">
            <a:avLst/>
          </a:prstGeom>
          <a:noFill/>
        </p:spPr>
        <p:txBody>
          <a:bodyPr wrap="none" rtlCol="0">
            <a:spAutoFit/>
          </a:bodyPr>
          <a:lstStyle/>
          <a:p>
            <a:r>
              <a:rPr lang="en-GB" sz="1600" dirty="0" smtClean="0"/>
              <a:t>Find </a:t>
            </a:r>
            <a:r>
              <a:rPr lang="en-GB" sz="1600" dirty="0" err="1" smtClean="0"/>
              <a:t>a</a:t>
            </a:r>
            <a:r>
              <a:rPr lang="en-GB" sz="1600" baseline="-25000" dirty="0" err="1" smtClean="0"/>
              <a:t>i</a:t>
            </a:r>
            <a:r>
              <a:rPr lang="en-GB" sz="1600" dirty="0" smtClean="0"/>
              <a:t> </a:t>
            </a:r>
            <a:r>
              <a:rPr lang="en-GB" sz="1600" dirty="0" err="1" smtClean="0"/>
              <a:t>sich</a:t>
            </a:r>
            <a:r>
              <a:rPr lang="en-GB" sz="1600" dirty="0" smtClean="0"/>
              <a:t> that 𝜒</a:t>
            </a:r>
            <a:r>
              <a:rPr lang="en-GB" sz="1600" baseline="30000" dirty="0" smtClean="0"/>
              <a:t>2</a:t>
            </a:r>
            <a:r>
              <a:rPr lang="en-GB" sz="1600" dirty="0" smtClean="0"/>
              <a:t> is minimized</a:t>
            </a:r>
            <a:endParaRPr lang="en-GB" sz="1600" dirty="0"/>
          </a:p>
        </p:txBody>
      </p:sp>
      <p:pic>
        <p:nvPicPr>
          <p:cNvPr id="4" name="Picture 3"/>
          <p:cNvPicPr>
            <a:picLocks noChangeAspect="1"/>
          </p:cNvPicPr>
          <p:nvPr/>
        </p:nvPicPr>
        <p:blipFill>
          <a:blip r:embed="rId3"/>
          <a:stretch>
            <a:fillRect/>
          </a:stretch>
        </p:blipFill>
        <p:spPr>
          <a:xfrm>
            <a:off x="2339752" y="1561155"/>
            <a:ext cx="2237584" cy="571298"/>
          </a:xfrm>
          <a:prstGeom prst="rect">
            <a:avLst/>
          </a:prstGeom>
        </p:spPr>
      </p:pic>
      <p:pic>
        <p:nvPicPr>
          <p:cNvPr id="5" name="Picture 4"/>
          <p:cNvPicPr>
            <a:picLocks noChangeAspect="1"/>
          </p:cNvPicPr>
          <p:nvPr/>
        </p:nvPicPr>
        <p:blipFill>
          <a:blip r:embed="rId4"/>
          <a:stretch>
            <a:fillRect/>
          </a:stretch>
        </p:blipFill>
        <p:spPr>
          <a:xfrm>
            <a:off x="2411760" y="2209227"/>
            <a:ext cx="2520280" cy="434531"/>
          </a:xfrm>
          <a:prstGeom prst="rect">
            <a:avLst/>
          </a:prstGeom>
        </p:spPr>
      </p:pic>
      <p:sp>
        <p:nvSpPr>
          <p:cNvPr id="6" name="TextBox 5"/>
          <p:cNvSpPr txBox="1"/>
          <p:nvPr/>
        </p:nvSpPr>
        <p:spPr>
          <a:xfrm>
            <a:off x="395536" y="2931790"/>
            <a:ext cx="7193764" cy="1569660"/>
          </a:xfrm>
          <a:prstGeom prst="rect">
            <a:avLst/>
          </a:prstGeom>
          <a:noFill/>
        </p:spPr>
        <p:txBody>
          <a:bodyPr wrap="none" rtlCol="0">
            <a:spAutoFit/>
          </a:bodyPr>
          <a:lstStyle/>
          <a:p>
            <a:r>
              <a:rPr lang="en-GB" sz="1600" dirty="0" smtClean="0"/>
              <a:t>The is the best estimate for </a:t>
            </a:r>
            <a:r>
              <a:rPr lang="en-GB" sz="1600" dirty="0" err="1" smtClean="0"/>
              <a:t>a</a:t>
            </a:r>
            <a:r>
              <a:rPr lang="en-GB" sz="1600" baseline="-25000" dirty="0" err="1" smtClean="0"/>
              <a:t>i</a:t>
            </a:r>
            <a:r>
              <a:rPr lang="en-GB" sz="1600" baseline="-25000" dirty="0" smtClean="0"/>
              <a:t> </a:t>
            </a:r>
            <a:r>
              <a:rPr lang="en-GB" sz="1600" dirty="0" smtClean="0"/>
              <a:t>given the measurements </a:t>
            </a:r>
            <a:r>
              <a:rPr lang="en-GB" sz="1600" dirty="0" err="1" smtClean="0"/>
              <a:t>y</a:t>
            </a:r>
            <a:r>
              <a:rPr lang="en-GB" sz="1600" baseline="-25000" dirty="0" err="1" smtClean="0"/>
              <a:t>i</a:t>
            </a:r>
            <a:endParaRPr lang="en-GB" sz="1600" dirty="0" smtClean="0"/>
          </a:p>
          <a:p>
            <a:endParaRPr lang="en-GB" sz="1600" dirty="0" smtClean="0"/>
          </a:p>
          <a:p>
            <a:r>
              <a:rPr lang="en-GB" sz="1600" dirty="0" smtClean="0"/>
              <a:t>Next question:</a:t>
            </a:r>
          </a:p>
          <a:p>
            <a:r>
              <a:rPr lang="en-GB" sz="1600" dirty="0" smtClean="0"/>
              <a:t>What is the variance of </a:t>
            </a:r>
            <a:r>
              <a:rPr lang="en-GB" sz="1600" dirty="0" err="1"/>
              <a:t>a</a:t>
            </a:r>
            <a:r>
              <a:rPr lang="en-GB" sz="1600" baseline="-25000" dirty="0" err="1"/>
              <a:t>i</a:t>
            </a:r>
            <a:r>
              <a:rPr lang="en-GB" sz="1600" baseline="-25000" dirty="0"/>
              <a:t> </a:t>
            </a:r>
            <a:r>
              <a:rPr lang="en-GB" sz="1600" baseline="-25000" dirty="0" smtClean="0"/>
              <a:t> </a:t>
            </a:r>
            <a:r>
              <a:rPr lang="en-GB" sz="1600" dirty="0" smtClean="0"/>
              <a:t>for a given (known) variance of the measurement values </a:t>
            </a:r>
            <a:r>
              <a:rPr lang="en-GB" sz="1600" dirty="0" err="1" smtClean="0"/>
              <a:t>y</a:t>
            </a:r>
            <a:r>
              <a:rPr lang="en-GB" sz="1600" baseline="-25000" dirty="0" err="1" smtClean="0"/>
              <a:t>i</a:t>
            </a:r>
            <a:endParaRPr lang="en-GB" sz="1600" baseline="-25000" dirty="0" smtClean="0"/>
          </a:p>
          <a:p>
            <a:r>
              <a:rPr lang="en-GB" sz="1600" dirty="0" smtClean="0">
                <a:sym typeface="Wingdings"/>
              </a:rPr>
              <a:t>We need to know the covariance matrix of </a:t>
            </a:r>
            <a:r>
              <a:rPr lang="en-GB" sz="1600" dirty="0" err="1" smtClean="0">
                <a:sym typeface="Wingdings"/>
              </a:rPr>
              <a:t>y</a:t>
            </a:r>
            <a:r>
              <a:rPr lang="en-GB" sz="1600" baseline="-25000" dirty="0" err="1" smtClean="0">
                <a:sym typeface="Wingdings"/>
              </a:rPr>
              <a:t>i</a:t>
            </a:r>
            <a:endParaRPr lang="en-GB" sz="1600" dirty="0" smtClean="0"/>
          </a:p>
          <a:p>
            <a:endParaRPr lang="en-GB" sz="1600" dirty="0"/>
          </a:p>
        </p:txBody>
      </p:sp>
      <p:sp>
        <p:nvSpPr>
          <p:cNvPr id="7" name="Rectangle 6"/>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Fitting a linear combination of </a:t>
            </a:r>
            <a:r>
              <a:rPr lang="en-GB" sz="2400" b="1" smtClean="0">
                <a:solidFill>
                  <a:srgbClr val="FF0000"/>
                </a:solidFill>
              </a:rPr>
              <a:t>known functions</a:t>
            </a:r>
            <a:endParaRPr lang="en-GB" sz="2400" b="1" dirty="0">
              <a:solidFill>
                <a:srgbClr val="FF0000"/>
              </a:solidFill>
            </a:endParaRPr>
          </a:p>
        </p:txBody>
      </p:sp>
    </p:spTree>
    <p:extLst>
      <p:ext uri="{BB962C8B-B14F-4D97-AF65-F5344CB8AC3E}">
        <p14:creationId xmlns:p14="http://schemas.microsoft.com/office/powerpoint/2010/main" val="17239185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Error Propagation</a:t>
            </a:r>
            <a:endParaRPr lang="en-GB" sz="2400" b="1" dirty="0">
              <a:solidFill>
                <a:srgbClr val="FF0000"/>
              </a:solidFill>
            </a:endParaRPr>
          </a:p>
        </p:txBody>
      </p:sp>
      <p:sp>
        <p:nvSpPr>
          <p:cNvPr id="6" name="Rectangle 5"/>
          <p:cNvSpPr/>
          <p:nvPr/>
        </p:nvSpPr>
        <p:spPr>
          <a:xfrm>
            <a:off x="395536" y="555526"/>
            <a:ext cx="6378156" cy="338554"/>
          </a:xfrm>
          <a:prstGeom prst="rect">
            <a:avLst/>
          </a:prstGeom>
        </p:spPr>
        <p:txBody>
          <a:bodyPr wrap="none">
            <a:spAutoFit/>
          </a:bodyPr>
          <a:lstStyle/>
          <a:p>
            <a:r>
              <a:rPr lang="en-GB" sz="1600" dirty="0" smtClean="0"/>
              <a:t>Let’s assume two random variable y</a:t>
            </a:r>
            <a:r>
              <a:rPr lang="en-GB" sz="1600" baseline="-25000" dirty="0" smtClean="0"/>
              <a:t>0</a:t>
            </a:r>
            <a:r>
              <a:rPr lang="en-GB" sz="1600" dirty="0" smtClean="0"/>
              <a:t> and y</a:t>
            </a:r>
            <a:r>
              <a:rPr lang="en-GB" sz="1600" baseline="-25000" dirty="0" smtClean="0"/>
              <a:t>1</a:t>
            </a:r>
            <a:r>
              <a:rPr lang="en-GB" sz="1600" dirty="0" smtClean="0"/>
              <a:t> to be distributed according to</a:t>
            </a:r>
            <a:endParaRPr lang="en-GB" sz="1600" dirty="0"/>
          </a:p>
        </p:txBody>
      </p:sp>
      <p:pic>
        <p:nvPicPr>
          <p:cNvPr id="7" name="Picture 6"/>
          <p:cNvPicPr>
            <a:picLocks noChangeAspect="1"/>
          </p:cNvPicPr>
          <p:nvPr/>
        </p:nvPicPr>
        <p:blipFill>
          <a:blip r:embed="rId2"/>
          <a:stretch>
            <a:fillRect/>
          </a:stretch>
        </p:blipFill>
        <p:spPr>
          <a:xfrm>
            <a:off x="2267743" y="915566"/>
            <a:ext cx="4055911" cy="648072"/>
          </a:xfrm>
          <a:prstGeom prst="rect">
            <a:avLst/>
          </a:prstGeom>
        </p:spPr>
      </p:pic>
      <p:sp>
        <p:nvSpPr>
          <p:cNvPr id="8" name="Rectangle 7"/>
          <p:cNvSpPr/>
          <p:nvPr/>
        </p:nvSpPr>
        <p:spPr>
          <a:xfrm>
            <a:off x="395536" y="1419622"/>
            <a:ext cx="5500480" cy="338554"/>
          </a:xfrm>
          <a:prstGeom prst="rect">
            <a:avLst/>
          </a:prstGeom>
        </p:spPr>
        <p:txBody>
          <a:bodyPr wrap="none">
            <a:spAutoFit/>
          </a:bodyPr>
          <a:lstStyle/>
          <a:p>
            <a:r>
              <a:rPr lang="en-GB" sz="1600" dirty="0" smtClean="0"/>
              <a:t>The average, variance and correlation of y</a:t>
            </a:r>
            <a:r>
              <a:rPr lang="en-GB" sz="1600" baseline="-25000" dirty="0" smtClean="0"/>
              <a:t>0</a:t>
            </a:r>
            <a:r>
              <a:rPr lang="en-GB" sz="1600" dirty="0" smtClean="0"/>
              <a:t> </a:t>
            </a:r>
            <a:r>
              <a:rPr lang="en-GB" sz="1600" dirty="0"/>
              <a:t>and </a:t>
            </a:r>
            <a:r>
              <a:rPr lang="en-GB" sz="1600" dirty="0" smtClean="0"/>
              <a:t>y</a:t>
            </a:r>
            <a:r>
              <a:rPr lang="en-GB" sz="1600" baseline="-25000" dirty="0" smtClean="0"/>
              <a:t>1 </a:t>
            </a:r>
            <a:r>
              <a:rPr lang="en-GB" sz="1600" dirty="0" smtClean="0"/>
              <a:t>are given by  </a:t>
            </a:r>
            <a:endParaRPr lang="en-GB" sz="1600" dirty="0"/>
          </a:p>
        </p:txBody>
      </p:sp>
      <p:pic>
        <p:nvPicPr>
          <p:cNvPr id="9" name="Picture 8"/>
          <p:cNvPicPr>
            <a:picLocks noChangeAspect="1"/>
          </p:cNvPicPr>
          <p:nvPr/>
        </p:nvPicPr>
        <p:blipFill>
          <a:blip r:embed="rId3"/>
          <a:stretch>
            <a:fillRect/>
          </a:stretch>
        </p:blipFill>
        <p:spPr>
          <a:xfrm>
            <a:off x="564561" y="1851670"/>
            <a:ext cx="3863423" cy="2016224"/>
          </a:xfrm>
          <a:prstGeom prst="rect">
            <a:avLst/>
          </a:prstGeom>
        </p:spPr>
      </p:pic>
      <p:pic>
        <p:nvPicPr>
          <p:cNvPr id="10" name="Picture 9"/>
          <p:cNvPicPr>
            <a:picLocks noChangeAspect="1"/>
          </p:cNvPicPr>
          <p:nvPr/>
        </p:nvPicPr>
        <p:blipFill>
          <a:blip r:embed="rId4"/>
          <a:stretch>
            <a:fillRect/>
          </a:stretch>
        </p:blipFill>
        <p:spPr>
          <a:xfrm>
            <a:off x="5076056" y="2427734"/>
            <a:ext cx="2035068" cy="648072"/>
          </a:xfrm>
          <a:prstGeom prst="rect">
            <a:avLst/>
          </a:prstGeom>
        </p:spPr>
      </p:pic>
      <p:pic>
        <p:nvPicPr>
          <p:cNvPr id="11" name="Picture 10"/>
          <p:cNvPicPr>
            <a:picLocks noChangeAspect="1"/>
          </p:cNvPicPr>
          <p:nvPr/>
        </p:nvPicPr>
        <p:blipFill>
          <a:blip r:embed="rId5"/>
          <a:stretch>
            <a:fillRect/>
          </a:stretch>
        </p:blipFill>
        <p:spPr>
          <a:xfrm>
            <a:off x="2411760" y="4659982"/>
            <a:ext cx="4032448" cy="388002"/>
          </a:xfrm>
          <a:prstGeom prst="rect">
            <a:avLst/>
          </a:prstGeom>
        </p:spPr>
      </p:pic>
      <p:sp>
        <p:nvSpPr>
          <p:cNvPr id="12" name="Rectangle 11"/>
          <p:cNvSpPr/>
          <p:nvPr/>
        </p:nvSpPr>
        <p:spPr>
          <a:xfrm>
            <a:off x="467544" y="3939902"/>
            <a:ext cx="5860643" cy="584775"/>
          </a:xfrm>
          <a:prstGeom prst="rect">
            <a:avLst/>
          </a:prstGeom>
        </p:spPr>
        <p:txBody>
          <a:bodyPr wrap="none">
            <a:spAutoFit/>
          </a:bodyPr>
          <a:lstStyle/>
          <a:p>
            <a:r>
              <a:rPr lang="en-GB" sz="1600" dirty="0" smtClean="0"/>
              <a:t>C</a:t>
            </a:r>
            <a:r>
              <a:rPr lang="en-GB" sz="1600" baseline="-25000" dirty="0" smtClean="0"/>
              <a:t>y</a:t>
            </a:r>
            <a:r>
              <a:rPr lang="en-GB" sz="1600" dirty="0" smtClean="0"/>
              <a:t> is the ‘Covariance’ Matrix of y</a:t>
            </a:r>
            <a:r>
              <a:rPr lang="en-GB" sz="1600" baseline="-25000" dirty="0" smtClean="0"/>
              <a:t>0</a:t>
            </a:r>
            <a:r>
              <a:rPr lang="en-GB" sz="1600" dirty="0" smtClean="0"/>
              <a:t> </a:t>
            </a:r>
            <a:r>
              <a:rPr lang="en-GB" sz="1600" dirty="0"/>
              <a:t>and </a:t>
            </a:r>
            <a:r>
              <a:rPr lang="en-GB" sz="1600" dirty="0" smtClean="0"/>
              <a:t>y</a:t>
            </a:r>
            <a:r>
              <a:rPr lang="en-GB" sz="1600" baseline="-25000" dirty="0" smtClean="0"/>
              <a:t>0</a:t>
            </a:r>
            <a:r>
              <a:rPr lang="en-GB" sz="1600" dirty="0" smtClean="0"/>
              <a:t>. </a:t>
            </a:r>
          </a:p>
          <a:p>
            <a:r>
              <a:rPr lang="en-GB" sz="1600" dirty="0" smtClean="0"/>
              <a:t>In case y</a:t>
            </a:r>
            <a:r>
              <a:rPr lang="en-GB" sz="1600" baseline="-25000" dirty="0" smtClean="0"/>
              <a:t>0</a:t>
            </a:r>
            <a:r>
              <a:rPr lang="en-GB" sz="1600" dirty="0" smtClean="0"/>
              <a:t> and y</a:t>
            </a:r>
            <a:r>
              <a:rPr lang="en-GB" sz="1600" baseline="-25000" dirty="0" smtClean="0"/>
              <a:t>1</a:t>
            </a:r>
            <a:r>
              <a:rPr lang="en-GB" sz="1600" dirty="0" smtClean="0"/>
              <a:t> are uncorrelated, the covariance matrix is diagonal</a:t>
            </a:r>
            <a:endParaRPr lang="en-GB" sz="1600" dirty="0"/>
          </a:p>
        </p:txBody>
      </p:sp>
    </p:spTree>
    <p:extLst>
      <p:ext uri="{BB962C8B-B14F-4D97-AF65-F5344CB8AC3E}">
        <p14:creationId xmlns:p14="http://schemas.microsoft.com/office/powerpoint/2010/main" val="491330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Error Propagation</a:t>
            </a:r>
            <a:endParaRPr lang="en-GB" sz="2400" b="1" dirty="0">
              <a:solidFill>
                <a:srgbClr val="FF0000"/>
              </a:solidFill>
            </a:endParaRPr>
          </a:p>
        </p:txBody>
      </p:sp>
      <p:pic>
        <p:nvPicPr>
          <p:cNvPr id="3" name="Picture 2"/>
          <p:cNvPicPr>
            <a:picLocks noChangeAspect="1"/>
          </p:cNvPicPr>
          <p:nvPr/>
        </p:nvPicPr>
        <p:blipFill rotWithShape="1">
          <a:blip r:embed="rId2"/>
          <a:srcRect t="20238" b="10001"/>
          <a:stretch/>
        </p:blipFill>
        <p:spPr>
          <a:xfrm>
            <a:off x="3707904" y="1203598"/>
            <a:ext cx="1209386" cy="285766"/>
          </a:xfrm>
          <a:prstGeom prst="rect">
            <a:avLst/>
          </a:prstGeom>
        </p:spPr>
      </p:pic>
      <p:sp>
        <p:nvSpPr>
          <p:cNvPr id="4" name="Rectangle 3"/>
          <p:cNvSpPr/>
          <p:nvPr/>
        </p:nvSpPr>
        <p:spPr>
          <a:xfrm>
            <a:off x="323529" y="627534"/>
            <a:ext cx="8136904" cy="584775"/>
          </a:xfrm>
          <a:prstGeom prst="rect">
            <a:avLst/>
          </a:prstGeom>
        </p:spPr>
        <p:txBody>
          <a:bodyPr wrap="square">
            <a:spAutoFit/>
          </a:bodyPr>
          <a:lstStyle/>
          <a:p>
            <a:r>
              <a:rPr lang="en-GB" sz="1600" dirty="0" smtClean="0"/>
              <a:t>Let’s assume a function a</a:t>
            </a:r>
            <a:r>
              <a:rPr lang="en-GB" sz="1600" baseline="-25000" dirty="0" smtClean="0"/>
              <a:t>0</a:t>
            </a:r>
            <a:r>
              <a:rPr lang="en-GB" sz="1600" dirty="0" smtClean="0"/>
              <a:t> (y</a:t>
            </a:r>
            <a:r>
              <a:rPr lang="en-GB" sz="1600" baseline="-25000" dirty="0" smtClean="0"/>
              <a:t>0</a:t>
            </a:r>
            <a:r>
              <a:rPr lang="en-GB" sz="1600" dirty="0" smtClean="0"/>
              <a:t>, y</a:t>
            </a:r>
            <a:r>
              <a:rPr lang="en-GB" sz="1600" baseline="-25000" dirty="0" smtClean="0"/>
              <a:t>1</a:t>
            </a:r>
            <a:r>
              <a:rPr lang="en-GB" sz="1600" dirty="0" smtClean="0"/>
              <a:t>). We want to know the variance of a</a:t>
            </a:r>
            <a:r>
              <a:rPr lang="en-GB" sz="1600" baseline="-25000" dirty="0" smtClean="0"/>
              <a:t>0</a:t>
            </a:r>
            <a:r>
              <a:rPr lang="en-GB" sz="1600" dirty="0" smtClean="0"/>
              <a:t> if y</a:t>
            </a:r>
            <a:r>
              <a:rPr lang="en-GB" sz="1600" baseline="-25000" dirty="0" smtClean="0"/>
              <a:t>0</a:t>
            </a:r>
            <a:r>
              <a:rPr lang="en-GB" sz="1600" dirty="0" smtClean="0"/>
              <a:t> and y</a:t>
            </a:r>
            <a:r>
              <a:rPr lang="en-GB" sz="1600" baseline="-25000" dirty="0" smtClean="0"/>
              <a:t>1</a:t>
            </a:r>
            <a:r>
              <a:rPr lang="en-GB" sz="1600" dirty="0" smtClean="0"/>
              <a:t> are distributed according to p(y</a:t>
            </a:r>
            <a:r>
              <a:rPr lang="en-GB" sz="1600" baseline="-25000" dirty="0" smtClean="0"/>
              <a:t>0</a:t>
            </a:r>
            <a:r>
              <a:rPr lang="en-GB" sz="1600" dirty="0" smtClean="0"/>
              <a:t>, y</a:t>
            </a:r>
            <a:r>
              <a:rPr lang="en-GB" sz="1600" baseline="-25000" dirty="0" smtClean="0"/>
              <a:t>1</a:t>
            </a:r>
            <a:r>
              <a:rPr lang="en-GB" sz="1600" dirty="0" smtClean="0"/>
              <a:t>)</a:t>
            </a:r>
            <a:endParaRPr lang="en-GB" sz="1600" dirty="0"/>
          </a:p>
        </p:txBody>
      </p:sp>
      <p:pic>
        <p:nvPicPr>
          <p:cNvPr id="5" name="Picture 4"/>
          <p:cNvPicPr>
            <a:picLocks noChangeAspect="1"/>
          </p:cNvPicPr>
          <p:nvPr/>
        </p:nvPicPr>
        <p:blipFill rotWithShape="1">
          <a:blip r:embed="rId3"/>
          <a:srcRect t="13552"/>
          <a:stretch/>
        </p:blipFill>
        <p:spPr>
          <a:xfrm>
            <a:off x="1835696" y="1563638"/>
            <a:ext cx="4939925" cy="809246"/>
          </a:xfrm>
          <a:prstGeom prst="rect">
            <a:avLst/>
          </a:prstGeom>
        </p:spPr>
      </p:pic>
      <p:sp>
        <p:nvSpPr>
          <p:cNvPr id="6" name="Rectangle 5"/>
          <p:cNvSpPr/>
          <p:nvPr/>
        </p:nvSpPr>
        <p:spPr>
          <a:xfrm>
            <a:off x="323528" y="2499742"/>
            <a:ext cx="8136904" cy="584775"/>
          </a:xfrm>
          <a:prstGeom prst="rect">
            <a:avLst/>
          </a:prstGeom>
        </p:spPr>
        <p:txBody>
          <a:bodyPr wrap="square">
            <a:spAutoFit/>
          </a:bodyPr>
          <a:lstStyle/>
          <a:p>
            <a:r>
              <a:rPr lang="en-GB" sz="1600" dirty="0" smtClean="0"/>
              <a:t>If </a:t>
            </a:r>
            <a:r>
              <a:rPr lang="en-GB" sz="1600" dirty="0"/>
              <a:t>a</a:t>
            </a:r>
            <a:r>
              <a:rPr lang="en-GB" sz="1600" baseline="-25000" dirty="0"/>
              <a:t>0</a:t>
            </a:r>
            <a:r>
              <a:rPr lang="en-GB" sz="1600" dirty="0"/>
              <a:t> (</a:t>
            </a:r>
            <a:r>
              <a:rPr lang="en-GB" sz="1600" dirty="0" smtClean="0"/>
              <a:t>y</a:t>
            </a:r>
            <a:r>
              <a:rPr lang="en-GB" sz="1600" baseline="-25000" dirty="0" smtClean="0"/>
              <a:t>0</a:t>
            </a:r>
            <a:r>
              <a:rPr lang="en-GB" sz="1600" dirty="0" smtClean="0"/>
              <a:t>, y</a:t>
            </a:r>
            <a:r>
              <a:rPr lang="en-GB" sz="1600" baseline="-25000" dirty="0" smtClean="0"/>
              <a:t>1</a:t>
            </a:r>
            <a:r>
              <a:rPr lang="en-GB" sz="1600" dirty="0" smtClean="0"/>
              <a:t>) is not varying significantly in the region around the average values of y</a:t>
            </a:r>
            <a:r>
              <a:rPr lang="en-GB" sz="1600" baseline="-25000" dirty="0" smtClean="0"/>
              <a:t>0</a:t>
            </a:r>
            <a:r>
              <a:rPr lang="en-GB" sz="1600" dirty="0" smtClean="0"/>
              <a:t>, y</a:t>
            </a:r>
            <a:r>
              <a:rPr lang="en-GB" sz="1600" baseline="-25000" dirty="0" smtClean="0"/>
              <a:t>1  </a:t>
            </a:r>
            <a:r>
              <a:rPr lang="en-GB" sz="1600" dirty="0" smtClean="0"/>
              <a:t>we can expand the function around the average values</a:t>
            </a:r>
            <a:endParaRPr lang="en-GB" sz="1600" dirty="0"/>
          </a:p>
        </p:txBody>
      </p:sp>
      <p:pic>
        <p:nvPicPr>
          <p:cNvPr id="7" name="Picture 6"/>
          <p:cNvPicPr>
            <a:picLocks noChangeAspect="1"/>
          </p:cNvPicPr>
          <p:nvPr/>
        </p:nvPicPr>
        <p:blipFill>
          <a:blip r:embed="rId4"/>
          <a:stretch>
            <a:fillRect/>
          </a:stretch>
        </p:blipFill>
        <p:spPr>
          <a:xfrm>
            <a:off x="1619673" y="3075806"/>
            <a:ext cx="5256584" cy="539650"/>
          </a:xfrm>
          <a:prstGeom prst="rect">
            <a:avLst/>
          </a:prstGeom>
        </p:spPr>
      </p:pic>
      <p:pic>
        <p:nvPicPr>
          <p:cNvPr id="8" name="Picture 7"/>
          <p:cNvPicPr>
            <a:picLocks noChangeAspect="1"/>
          </p:cNvPicPr>
          <p:nvPr/>
        </p:nvPicPr>
        <p:blipFill rotWithShape="1">
          <a:blip r:embed="rId5"/>
          <a:srcRect l="34314" t="916" r="35207" b="69825"/>
          <a:stretch/>
        </p:blipFill>
        <p:spPr>
          <a:xfrm>
            <a:off x="1475656" y="3635358"/>
            <a:ext cx="1481328" cy="256032"/>
          </a:xfrm>
          <a:prstGeom prst="rect">
            <a:avLst/>
          </a:prstGeom>
        </p:spPr>
      </p:pic>
      <p:pic>
        <p:nvPicPr>
          <p:cNvPr id="9" name="Picture 8"/>
          <p:cNvPicPr>
            <a:picLocks noChangeAspect="1"/>
          </p:cNvPicPr>
          <p:nvPr/>
        </p:nvPicPr>
        <p:blipFill rotWithShape="1">
          <a:blip r:embed="rId5"/>
          <a:srcRect t="42585" b="4121"/>
          <a:stretch/>
        </p:blipFill>
        <p:spPr>
          <a:xfrm>
            <a:off x="1475656" y="3995398"/>
            <a:ext cx="4860032" cy="466344"/>
          </a:xfrm>
          <a:prstGeom prst="rect">
            <a:avLst/>
          </a:prstGeom>
        </p:spPr>
      </p:pic>
      <p:pic>
        <p:nvPicPr>
          <p:cNvPr id="10" name="Picture 9"/>
          <p:cNvPicPr>
            <a:picLocks noChangeAspect="1"/>
          </p:cNvPicPr>
          <p:nvPr/>
        </p:nvPicPr>
        <p:blipFill>
          <a:blip r:embed="rId6"/>
          <a:stretch>
            <a:fillRect/>
          </a:stretch>
        </p:blipFill>
        <p:spPr>
          <a:xfrm>
            <a:off x="1691679" y="4499455"/>
            <a:ext cx="3917185" cy="536100"/>
          </a:xfrm>
          <a:prstGeom prst="rect">
            <a:avLst/>
          </a:prstGeom>
        </p:spPr>
      </p:pic>
    </p:spTree>
    <p:extLst>
      <p:ext uri="{BB962C8B-B14F-4D97-AF65-F5344CB8AC3E}">
        <p14:creationId xmlns:p14="http://schemas.microsoft.com/office/powerpoint/2010/main" val="11460895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Error Propagation</a:t>
            </a:r>
            <a:endParaRPr lang="en-GB" sz="2400" b="1" dirty="0">
              <a:solidFill>
                <a:srgbClr val="FF0000"/>
              </a:solidFill>
            </a:endParaRPr>
          </a:p>
        </p:txBody>
      </p:sp>
      <p:sp>
        <p:nvSpPr>
          <p:cNvPr id="3" name="Rectangle 2"/>
          <p:cNvSpPr/>
          <p:nvPr/>
        </p:nvSpPr>
        <p:spPr>
          <a:xfrm>
            <a:off x="323528" y="483518"/>
            <a:ext cx="8136904" cy="584775"/>
          </a:xfrm>
          <a:prstGeom prst="rect">
            <a:avLst/>
          </a:prstGeom>
        </p:spPr>
        <p:txBody>
          <a:bodyPr wrap="square">
            <a:spAutoFit/>
          </a:bodyPr>
          <a:lstStyle/>
          <a:p>
            <a:r>
              <a:rPr lang="en-GB" sz="1600" dirty="0" smtClean="0"/>
              <a:t>Let’s now assume a vector of functions </a:t>
            </a:r>
            <a:r>
              <a:rPr lang="en-GB" sz="1600" dirty="0" err="1" smtClean="0"/>
              <a:t>a</a:t>
            </a:r>
            <a:r>
              <a:rPr lang="en-GB" sz="1600" baseline="-25000" dirty="0" err="1" smtClean="0"/>
              <a:t>i</a:t>
            </a:r>
            <a:r>
              <a:rPr lang="en-GB" sz="1600" dirty="0" smtClean="0"/>
              <a:t> (y</a:t>
            </a:r>
            <a:r>
              <a:rPr lang="en-GB" sz="1600" baseline="-25000" dirty="0" smtClean="0"/>
              <a:t>0</a:t>
            </a:r>
            <a:r>
              <a:rPr lang="en-GB" sz="1600" dirty="0" smtClean="0"/>
              <a:t>, y</a:t>
            </a:r>
            <a:r>
              <a:rPr lang="en-GB" sz="1600" baseline="-25000" dirty="0" smtClean="0"/>
              <a:t>1</a:t>
            </a:r>
            <a:r>
              <a:rPr lang="en-GB" sz="1600" dirty="0" smtClean="0"/>
              <a:t>). If we want to know the variances and correlations in case y</a:t>
            </a:r>
            <a:r>
              <a:rPr lang="en-GB" sz="1600" baseline="-25000" dirty="0" smtClean="0"/>
              <a:t>0</a:t>
            </a:r>
            <a:r>
              <a:rPr lang="en-GB" sz="1600" dirty="0" smtClean="0"/>
              <a:t> </a:t>
            </a:r>
            <a:r>
              <a:rPr lang="en-GB" sz="1600" dirty="0"/>
              <a:t>and </a:t>
            </a:r>
            <a:r>
              <a:rPr lang="en-GB" sz="1600" dirty="0" smtClean="0"/>
              <a:t>y</a:t>
            </a:r>
            <a:r>
              <a:rPr lang="en-GB" sz="1600" baseline="-25000" dirty="0" smtClean="0"/>
              <a:t>1</a:t>
            </a:r>
            <a:r>
              <a:rPr lang="en-GB" sz="1600" dirty="0" smtClean="0"/>
              <a:t> </a:t>
            </a:r>
            <a:r>
              <a:rPr lang="en-GB" sz="1600" dirty="0"/>
              <a:t>are distributed according to </a:t>
            </a:r>
            <a:r>
              <a:rPr lang="en-GB" sz="1600" dirty="0" smtClean="0"/>
              <a:t>p(y</a:t>
            </a:r>
            <a:r>
              <a:rPr lang="en-GB" sz="1600" baseline="-25000" dirty="0" smtClean="0"/>
              <a:t>0</a:t>
            </a:r>
            <a:r>
              <a:rPr lang="en-GB" sz="1600" dirty="0" smtClean="0"/>
              <a:t>, y</a:t>
            </a:r>
            <a:r>
              <a:rPr lang="en-GB" sz="1600" baseline="-25000" dirty="0" smtClean="0"/>
              <a:t>1</a:t>
            </a:r>
            <a:r>
              <a:rPr lang="en-GB" sz="1600" dirty="0" smtClean="0"/>
              <a:t>) we proceed accordingly</a:t>
            </a:r>
            <a:endParaRPr lang="en-GB" sz="1600" dirty="0"/>
          </a:p>
        </p:txBody>
      </p:sp>
      <p:pic>
        <p:nvPicPr>
          <p:cNvPr id="5" name="Picture 4"/>
          <p:cNvPicPr>
            <a:picLocks noChangeAspect="1"/>
          </p:cNvPicPr>
          <p:nvPr/>
        </p:nvPicPr>
        <p:blipFill>
          <a:blip r:embed="rId2"/>
          <a:stretch>
            <a:fillRect/>
          </a:stretch>
        </p:blipFill>
        <p:spPr>
          <a:xfrm>
            <a:off x="683568" y="1707654"/>
            <a:ext cx="6588224" cy="682754"/>
          </a:xfrm>
          <a:prstGeom prst="rect">
            <a:avLst/>
          </a:prstGeom>
        </p:spPr>
      </p:pic>
      <p:pic>
        <p:nvPicPr>
          <p:cNvPr id="6" name="Picture 5"/>
          <p:cNvPicPr>
            <a:picLocks noChangeAspect="1"/>
          </p:cNvPicPr>
          <p:nvPr/>
        </p:nvPicPr>
        <p:blipFill>
          <a:blip r:embed="rId3"/>
          <a:stretch>
            <a:fillRect/>
          </a:stretch>
        </p:blipFill>
        <p:spPr>
          <a:xfrm>
            <a:off x="755576" y="1024900"/>
            <a:ext cx="1835808" cy="720080"/>
          </a:xfrm>
          <a:prstGeom prst="rect">
            <a:avLst/>
          </a:prstGeom>
        </p:spPr>
      </p:pic>
      <p:sp>
        <p:nvSpPr>
          <p:cNvPr id="8" name="Rectangle 7"/>
          <p:cNvSpPr/>
          <p:nvPr/>
        </p:nvSpPr>
        <p:spPr>
          <a:xfrm>
            <a:off x="323528" y="2499742"/>
            <a:ext cx="1384353" cy="338554"/>
          </a:xfrm>
          <a:prstGeom prst="rect">
            <a:avLst/>
          </a:prstGeom>
        </p:spPr>
        <p:txBody>
          <a:bodyPr wrap="none">
            <a:spAutoFit/>
          </a:bodyPr>
          <a:lstStyle/>
          <a:p>
            <a:r>
              <a:rPr lang="en-GB" sz="1600" dirty="0" smtClean="0"/>
              <a:t>And in general</a:t>
            </a:r>
            <a:endParaRPr lang="en-GB" sz="1600" dirty="0"/>
          </a:p>
        </p:txBody>
      </p:sp>
      <p:pic>
        <p:nvPicPr>
          <p:cNvPr id="9" name="Picture 8"/>
          <p:cNvPicPr>
            <a:picLocks noChangeAspect="1"/>
          </p:cNvPicPr>
          <p:nvPr/>
        </p:nvPicPr>
        <p:blipFill>
          <a:blip r:embed="rId4"/>
          <a:stretch>
            <a:fillRect/>
          </a:stretch>
        </p:blipFill>
        <p:spPr>
          <a:xfrm>
            <a:off x="179512" y="4227934"/>
            <a:ext cx="2841295" cy="792088"/>
          </a:xfrm>
          <a:prstGeom prst="rect">
            <a:avLst/>
          </a:prstGeom>
        </p:spPr>
      </p:pic>
      <p:pic>
        <p:nvPicPr>
          <p:cNvPr id="10" name="Picture 9"/>
          <p:cNvPicPr>
            <a:picLocks noChangeAspect="1"/>
          </p:cNvPicPr>
          <p:nvPr/>
        </p:nvPicPr>
        <p:blipFill>
          <a:blip r:embed="rId5"/>
          <a:stretch>
            <a:fillRect/>
          </a:stretch>
        </p:blipFill>
        <p:spPr>
          <a:xfrm>
            <a:off x="3131840" y="3029811"/>
            <a:ext cx="1872208" cy="838083"/>
          </a:xfrm>
          <a:prstGeom prst="rect">
            <a:avLst/>
          </a:prstGeom>
        </p:spPr>
      </p:pic>
      <p:pic>
        <p:nvPicPr>
          <p:cNvPr id="11" name="Picture 10"/>
          <p:cNvPicPr>
            <a:picLocks noChangeAspect="1"/>
          </p:cNvPicPr>
          <p:nvPr/>
        </p:nvPicPr>
        <p:blipFill>
          <a:blip r:embed="rId6"/>
          <a:stretch>
            <a:fillRect/>
          </a:stretch>
        </p:blipFill>
        <p:spPr>
          <a:xfrm>
            <a:off x="5292080" y="3075806"/>
            <a:ext cx="2723544" cy="864096"/>
          </a:xfrm>
          <a:prstGeom prst="rect">
            <a:avLst/>
          </a:prstGeom>
        </p:spPr>
      </p:pic>
      <p:pic>
        <p:nvPicPr>
          <p:cNvPr id="13" name="Picture 12"/>
          <p:cNvPicPr>
            <a:picLocks noChangeAspect="1"/>
          </p:cNvPicPr>
          <p:nvPr/>
        </p:nvPicPr>
        <p:blipFill>
          <a:blip r:embed="rId7"/>
          <a:stretch>
            <a:fillRect/>
          </a:stretch>
        </p:blipFill>
        <p:spPr>
          <a:xfrm>
            <a:off x="4283968" y="4371950"/>
            <a:ext cx="2232248" cy="439811"/>
          </a:xfrm>
          <a:prstGeom prst="rect">
            <a:avLst/>
          </a:prstGeom>
        </p:spPr>
      </p:pic>
      <p:pic>
        <p:nvPicPr>
          <p:cNvPr id="14" name="Picture 13"/>
          <p:cNvPicPr>
            <a:picLocks noChangeAspect="1"/>
          </p:cNvPicPr>
          <p:nvPr/>
        </p:nvPicPr>
        <p:blipFill>
          <a:blip r:embed="rId8"/>
          <a:stretch>
            <a:fillRect/>
          </a:stretch>
        </p:blipFill>
        <p:spPr>
          <a:xfrm>
            <a:off x="827584" y="3003798"/>
            <a:ext cx="2029262" cy="982092"/>
          </a:xfrm>
          <a:prstGeom prst="rect">
            <a:avLst/>
          </a:prstGeom>
        </p:spPr>
      </p:pic>
    </p:spTree>
    <p:extLst>
      <p:ext uri="{BB962C8B-B14F-4D97-AF65-F5344CB8AC3E}">
        <p14:creationId xmlns:p14="http://schemas.microsoft.com/office/powerpoint/2010/main" val="15465394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1019659"/>
            <a:ext cx="3600400" cy="337356"/>
          </a:xfrm>
          <a:prstGeom prst="rect">
            <a:avLst/>
          </a:prstGeom>
        </p:spPr>
      </p:pic>
      <p:sp>
        <p:nvSpPr>
          <p:cNvPr id="3" name="TextBox 2"/>
          <p:cNvSpPr txBox="1"/>
          <p:nvPr/>
        </p:nvSpPr>
        <p:spPr>
          <a:xfrm>
            <a:off x="179512" y="555526"/>
            <a:ext cx="2187650" cy="338554"/>
          </a:xfrm>
          <a:prstGeom prst="rect">
            <a:avLst/>
          </a:prstGeom>
          <a:noFill/>
        </p:spPr>
        <p:txBody>
          <a:bodyPr wrap="none" rtlCol="0">
            <a:spAutoFit/>
          </a:bodyPr>
          <a:lstStyle/>
          <a:p>
            <a:r>
              <a:rPr lang="en-GB" sz="1600" smtClean="0"/>
              <a:t>Continuing from before:</a:t>
            </a:r>
            <a:endParaRPr lang="en-GB" sz="1600" dirty="0"/>
          </a:p>
        </p:txBody>
      </p:sp>
      <p:pic>
        <p:nvPicPr>
          <p:cNvPr id="4" name="Picture 3"/>
          <p:cNvPicPr>
            <a:picLocks noChangeAspect="1"/>
          </p:cNvPicPr>
          <p:nvPr/>
        </p:nvPicPr>
        <p:blipFill>
          <a:blip r:embed="rId3"/>
          <a:stretch>
            <a:fillRect/>
          </a:stretch>
        </p:blipFill>
        <p:spPr>
          <a:xfrm>
            <a:off x="1259632" y="1451707"/>
            <a:ext cx="2237584" cy="571298"/>
          </a:xfrm>
          <a:prstGeom prst="rect">
            <a:avLst/>
          </a:prstGeom>
        </p:spPr>
      </p:pic>
      <p:pic>
        <p:nvPicPr>
          <p:cNvPr id="5" name="Picture 4"/>
          <p:cNvPicPr>
            <a:picLocks noChangeAspect="1"/>
          </p:cNvPicPr>
          <p:nvPr/>
        </p:nvPicPr>
        <p:blipFill rotWithShape="1">
          <a:blip r:embed="rId4"/>
          <a:srcRect r="24082"/>
          <a:stretch/>
        </p:blipFill>
        <p:spPr>
          <a:xfrm>
            <a:off x="1403648" y="2030254"/>
            <a:ext cx="1913352" cy="434531"/>
          </a:xfrm>
          <a:prstGeom prst="rect">
            <a:avLst/>
          </a:prstGeom>
        </p:spPr>
      </p:pic>
      <p:pic>
        <p:nvPicPr>
          <p:cNvPr id="6" name="Picture 5"/>
          <p:cNvPicPr>
            <a:picLocks noChangeAspect="1"/>
          </p:cNvPicPr>
          <p:nvPr/>
        </p:nvPicPr>
        <p:blipFill>
          <a:blip r:embed="rId5"/>
          <a:stretch>
            <a:fillRect/>
          </a:stretch>
        </p:blipFill>
        <p:spPr>
          <a:xfrm>
            <a:off x="1403648" y="2534310"/>
            <a:ext cx="1800200" cy="376348"/>
          </a:xfrm>
          <a:prstGeom prst="rect">
            <a:avLst/>
          </a:prstGeom>
        </p:spPr>
      </p:pic>
      <p:pic>
        <p:nvPicPr>
          <p:cNvPr id="7" name="Picture 6"/>
          <p:cNvPicPr>
            <a:picLocks noChangeAspect="1"/>
          </p:cNvPicPr>
          <p:nvPr/>
        </p:nvPicPr>
        <p:blipFill>
          <a:blip r:embed="rId6"/>
          <a:stretch>
            <a:fillRect/>
          </a:stretch>
        </p:blipFill>
        <p:spPr>
          <a:xfrm>
            <a:off x="1331640" y="2966358"/>
            <a:ext cx="4320480" cy="325472"/>
          </a:xfrm>
          <a:prstGeom prst="rect">
            <a:avLst/>
          </a:prstGeom>
        </p:spPr>
      </p:pic>
      <p:sp>
        <p:nvSpPr>
          <p:cNvPr id="8" name="Rectangle 7"/>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Fitting a linear combination of </a:t>
            </a:r>
            <a:r>
              <a:rPr lang="en-GB" sz="2400" b="1" smtClean="0">
                <a:solidFill>
                  <a:srgbClr val="FF0000"/>
                </a:solidFill>
              </a:rPr>
              <a:t>known functions</a:t>
            </a:r>
            <a:endParaRPr lang="en-GB" sz="2400" b="1" dirty="0">
              <a:solidFill>
                <a:srgbClr val="FF0000"/>
              </a:solidFill>
            </a:endParaRPr>
          </a:p>
        </p:txBody>
      </p:sp>
      <p:sp>
        <p:nvSpPr>
          <p:cNvPr id="9" name="TextBox 8"/>
          <p:cNvSpPr txBox="1"/>
          <p:nvPr/>
        </p:nvSpPr>
        <p:spPr>
          <a:xfrm>
            <a:off x="251520" y="3396937"/>
            <a:ext cx="7937429" cy="830997"/>
          </a:xfrm>
          <a:prstGeom prst="rect">
            <a:avLst/>
          </a:prstGeom>
          <a:noFill/>
        </p:spPr>
        <p:txBody>
          <a:bodyPr wrap="none" rtlCol="0">
            <a:spAutoFit/>
          </a:bodyPr>
          <a:lstStyle/>
          <a:p>
            <a:r>
              <a:rPr lang="en-GB" sz="1600" dirty="0" smtClean="0"/>
              <a:t>Last question: What is the best choice of </a:t>
            </a:r>
            <a:r>
              <a:rPr lang="en-GB" sz="1600" b="1" dirty="0" smtClean="0"/>
              <a:t>W</a:t>
            </a:r>
            <a:r>
              <a:rPr lang="en-GB" sz="1600" dirty="0" smtClean="0"/>
              <a:t> that minimizes the variances ?</a:t>
            </a:r>
          </a:p>
          <a:p>
            <a:r>
              <a:rPr lang="en-GB" sz="1600" dirty="0" smtClean="0"/>
              <a:t>The answer is given by the Gauss-Markov Theorem stating that                         which results in </a:t>
            </a:r>
          </a:p>
          <a:p>
            <a:endParaRPr lang="en-GB" sz="1600" dirty="0"/>
          </a:p>
        </p:txBody>
      </p:sp>
      <p:pic>
        <p:nvPicPr>
          <p:cNvPr id="10" name="Picture 9"/>
          <p:cNvPicPr>
            <a:picLocks noChangeAspect="1"/>
          </p:cNvPicPr>
          <p:nvPr/>
        </p:nvPicPr>
        <p:blipFill>
          <a:blip r:embed="rId7"/>
          <a:stretch>
            <a:fillRect/>
          </a:stretch>
        </p:blipFill>
        <p:spPr>
          <a:xfrm>
            <a:off x="5580112" y="3651870"/>
            <a:ext cx="1078186" cy="351408"/>
          </a:xfrm>
          <a:prstGeom prst="rect">
            <a:avLst/>
          </a:prstGeom>
        </p:spPr>
      </p:pic>
      <p:pic>
        <p:nvPicPr>
          <p:cNvPr id="12" name="Picture 11"/>
          <p:cNvPicPr>
            <a:picLocks noChangeAspect="1"/>
          </p:cNvPicPr>
          <p:nvPr/>
        </p:nvPicPr>
        <p:blipFill>
          <a:blip r:embed="rId8"/>
          <a:stretch>
            <a:fillRect/>
          </a:stretch>
        </p:blipFill>
        <p:spPr>
          <a:xfrm>
            <a:off x="2699792" y="4155926"/>
            <a:ext cx="2312507" cy="562027"/>
          </a:xfrm>
          <a:prstGeom prst="rect">
            <a:avLst/>
          </a:prstGeom>
        </p:spPr>
      </p:pic>
    </p:spTree>
    <p:extLst>
      <p:ext uri="{BB962C8B-B14F-4D97-AF65-F5344CB8AC3E}">
        <p14:creationId xmlns:p14="http://schemas.microsoft.com/office/powerpoint/2010/main" val="1693670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1472" y="914400"/>
            <a:ext cx="4158560" cy="1885950"/>
          </a:xfrm>
          <a:prstGeom prst="rect">
            <a:avLst/>
          </a:prstGeom>
        </p:spPr>
      </p:pic>
      <p:pic>
        <p:nvPicPr>
          <p:cNvPr id="3" name="Picture 2"/>
          <p:cNvPicPr>
            <a:picLocks noChangeAspect="1"/>
          </p:cNvPicPr>
          <p:nvPr/>
        </p:nvPicPr>
        <p:blipFill>
          <a:blip r:embed="rId3"/>
          <a:stretch>
            <a:fillRect/>
          </a:stretch>
        </p:blipFill>
        <p:spPr>
          <a:xfrm>
            <a:off x="3829050" y="2933041"/>
            <a:ext cx="4057650" cy="1963086"/>
          </a:xfrm>
          <a:prstGeom prst="rect">
            <a:avLst/>
          </a:prstGeom>
        </p:spPr>
      </p:pic>
      <p:pic>
        <p:nvPicPr>
          <p:cNvPr id="5" name="Picture 4"/>
          <p:cNvPicPr>
            <a:picLocks noChangeAspect="1"/>
          </p:cNvPicPr>
          <p:nvPr/>
        </p:nvPicPr>
        <p:blipFill>
          <a:blip r:embed="rId4"/>
          <a:stretch>
            <a:fillRect/>
          </a:stretch>
        </p:blipFill>
        <p:spPr>
          <a:xfrm>
            <a:off x="5372100" y="971550"/>
            <a:ext cx="2482951" cy="1657350"/>
          </a:xfrm>
          <a:prstGeom prst="rect">
            <a:avLst/>
          </a:prstGeom>
        </p:spPr>
      </p:pic>
      <p:pic>
        <p:nvPicPr>
          <p:cNvPr id="6" name="Picture 5"/>
          <p:cNvPicPr>
            <a:picLocks noChangeAspect="1"/>
          </p:cNvPicPr>
          <p:nvPr/>
        </p:nvPicPr>
        <p:blipFill>
          <a:blip r:embed="rId5"/>
          <a:stretch>
            <a:fillRect/>
          </a:stretch>
        </p:blipFill>
        <p:spPr>
          <a:xfrm>
            <a:off x="793360" y="3086100"/>
            <a:ext cx="2514600" cy="1676919"/>
          </a:xfrm>
          <a:prstGeom prst="rect">
            <a:avLst/>
          </a:prstGeom>
        </p:spPr>
      </p:pic>
      <p:sp>
        <p:nvSpPr>
          <p:cNvPr id="7" name="Rectangle 6"/>
          <p:cNvSpPr/>
          <p:nvPr/>
        </p:nvSpPr>
        <p:spPr>
          <a:xfrm>
            <a:off x="1155396" y="57150"/>
            <a:ext cx="6856810" cy="461665"/>
          </a:xfrm>
          <a:prstGeom prst="rect">
            <a:avLst/>
          </a:prstGeom>
        </p:spPr>
        <p:txBody>
          <a:bodyPr wrap="square">
            <a:spAutoFit/>
          </a:bodyPr>
          <a:lstStyle/>
          <a:p>
            <a:pPr algn="ctr"/>
            <a:r>
              <a:rPr lang="en-US" sz="2400" b="1" dirty="0">
                <a:solidFill>
                  <a:srgbClr val="FF0000"/>
                </a:solidFill>
              </a:rPr>
              <a:t>July 4</a:t>
            </a:r>
            <a:r>
              <a:rPr lang="en-US" sz="2400" b="1" baseline="30000" dirty="0">
                <a:solidFill>
                  <a:srgbClr val="FF0000"/>
                </a:solidFill>
              </a:rPr>
              <a:t>th</a:t>
            </a:r>
            <a:r>
              <a:rPr lang="en-US" sz="2400" b="1" dirty="0">
                <a:solidFill>
                  <a:srgbClr val="FF0000"/>
                </a:solidFill>
              </a:rPr>
              <a:t> 2012</a:t>
            </a:r>
          </a:p>
        </p:txBody>
      </p:sp>
    </p:spTree>
    <p:extLst>
      <p:ext uri="{BB962C8B-B14F-4D97-AF65-F5344CB8AC3E}">
        <p14:creationId xmlns:p14="http://schemas.microsoft.com/office/powerpoint/2010/main" val="17893600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39502"/>
            <a:ext cx="3650327" cy="2088232"/>
          </a:xfrm>
          <a:prstGeom prst="rect">
            <a:avLst/>
          </a:prstGeom>
        </p:spPr>
      </p:pic>
      <p:sp>
        <p:nvSpPr>
          <p:cNvPr id="5" name="TextBox 4"/>
          <p:cNvSpPr txBox="1"/>
          <p:nvPr/>
        </p:nvSpPr>
        <p:spPr>
          <a:xfrm>
            <a:off x="4427984" y="627534"/>
            <a:ext cx="3110082" cy="584775"/>
          </a:xfrm>
          <a:prstGeom prst="rect">
            <a:avLst/>
          </a:prstGeom>
          <a:noFill/>
        </p:spPr>
        <p:txBody>
          <a:bodyPr wrap="none" rtlCol="0">
            <a:spAutoFit/>
          </a:bodyPr>
          <a:lstStyle/>
          <a:p>
            <a:r>
              <a:rPr lang="en-GB" sz="1600" dirty="0" smtClean="0"/>
              <a:t>Track of known functional form </a:t>
            </a:r>
          </a:p>
          <a:p>
            <a:r>
              <a:rPr lang="en-GB" sz="1600" dirty="0" smtClean="0"/>
              <a:t>with (M+1) unknown parameters </a:t>
            </a:r>
            <a:r>
              <a:rPr lang="en-GB" sz="1600" dirty="0" err="1" smtClean="0"/>
              <a:t>a</a:t>
            </a:r>
            <a:r>
              <a:rPr lang="en-GB" sz="1600" baseline="-25000" dirty="0" err="1" smtClean="0"/>
              <a:t>i</a:t>
            </a:r>
            <a:endParaRPr lang="en-GB" sz="1600" baseline="-25000" dirty="0"/>
          </a:p>
        </p:txBody>
      </p:sp>
      <p:pic>
        <p:nvPicPr>
          <p:cNvPr id="6" name="Picture 5"/>
          <p:cNvPicPr>
            <a:picLocks noChangeAspect="1"/>
          </p:cNvPicPr>
          <p:nvPr/>
        </p:nvPicPr>
        <p:blipFill>
          <a:blip r:embed="rId3"/>
          <a:stretch>
            <a:fillRect/>
          </a:stretch>
        </p:blipFill>
        <p:spPr>
          <a:xfrm>
            <a:off x="4932040" y="1203598"/>
            <a:ext cx="2135151" cy="864096"/>
          </a:xfrm>
          <a:prstGeom prst="rect">
            <a:avLst/>
          </a:prstGeom>
        </p:spPr>
      </p:pic>
      <p:sp>
        <p:nvSpPr>
          <p:cNvPr id="12" name="Rectangle 11"/>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Fitting a linear combination of </a:t>
            </a:r>
            <a:r>
              <a:rPr lang="en-GB" sz="2400" b="1" smtClean="0">
                <a:solidFill>
                  <a:srgbClr val="FF0000"/>
                </a:solidFill>
              </a:rPr>
              <a:t>known functions</a:t>
            </a:r>
            <a:endParaRPr lang="en-GB" sz="2400" b="1" dirty="0">
              <a:solidFill>
                <a:srgbClr val="FF0000"/>
              </a:solidFill>
            </a:endParaRPr>
          </a:p>
        </p:txBody>
      </p:sp>
      <p:pic>
        <p:nvPicPr>
          <p:cNvPr id="13" name="Picture 12"/>
          <p:cNvPicPr>
            <a:picLocks noChangeAspect="1"/>
          </p:cNvPicPr>
          <p:nvPr/>
        </p:nvPicPr>
        <p:blipFill>
          <a:blip r:embed="rId4"/>
          <a:stretch>
            <a:fillRect/>
          </a:stretch>
        </p:blipFill>
        <p:spPr>
          <a:xfrm>
            <a:off x="5004048" y="2655790"/>
            <a:ext cx="1728192" cy="420016"/>
          </a:xfrm>
          <a:prstGeom prst="rect">
            <a:avLst/>
          </a:prstGeom>
        </p:spPr>
      </p:pic>
      <p:pic>
        <p:nvPicPr>
          <p:cNvPr id="3" name="Picture 2"/>
          <p:cNvPicPr>
            <a:picLocks noChangeAspect="1"/>
          </p:cNvPicPr>
          <p:nvPr/>
        </p:nvPicPr>
        <p:blipFill rotWithShape="1">
          <a:blip r:embed="rId5"/>
          <a:srcRect t="5732" r="54566" b="1"/>
          <a:stretch/>
        </p:blipFill>
        <p:spPr>
          <a:xfrm>
            <a:off x="827584" y="2715766"/>
            <a:ext cx="2519128" cy="432455"/>
          </a:xfrm>
          <a:prstGeom prst="rect">
            <a:avLst/>
          </a:prstGeom>
        </p:spPr>
      </p:pic>
      <p:pic>
        <p:nvPicPr>
          <p:cNvPr id="17" name="Picture 16"/>
          <p:cNvPicPr>
            <a:picLocks noChangeAspect="1"/>
          </p:cNvPicPr>
          <p:nvPr/>
        </p:nvPicPr>
        <p:blipFill rotWithShape="1">
          <a:blip r:embed="rId6"/>
          <a:srcRect l="45141"/>
          <a:stretch/>
        </p:blipFill>
        <p:spPr>
          <a:xfrm>
            <a:off x="4644008" y="3219822"/>
            <a:ext cx="3239240" cy="1066480"/>
          </a:xfrm>
          <a:prstGeom prst="rect">
            <a:avLst/>
          </a:prstGeom>
        </p:spPr>
      </p:pic>
      <p:pic>
        <p:nvPicPr>
          <p:cNvPr id="18" name="Picture 17"/>
          <p:cNvPicPr>
            <a:picLocks noChangeAspect="1"/>
          </p:cNvPicPr>
          <p:nvPr/>
        </p:nvPicPr>
        <p:blipFill rotWithShape="1">
          <a:blip r:embed="rId5"/>
          <a:srcRect l="52834" t="14202" b="1"/>
          <a:stretch/>
        </p:blipFill>
        <p:spPr>
          <a:xfrm>
            <a:off x="827584" y="3363838"/>
            <a:ext cx="2615168" cy="393601"/>
          </a:xfrm>
          <a:prstGeom prst="rect">
            <a:avLst/>
          </a:prstGeom>
        </p:spPr>
      </p:pic>
      <p:pic>
        <p:nvPicPr>
          <p:cNvPr id="4" name="Picture 3"/>
          <p:cNvPicPr>
            <a:picLocks noChangeAspect="1"/>
          </p:cNvPicPr>
          <p:nvPr/>
        </p:nvPicPr>
        <p:blipFill>
          <a:blip r:embed="rId7"/>
          <a:stretch>
            <a:fillRect/>
          </a:stretch>
        </p:blipFill>
        <p:spPr>
          <a:xfrm>
            <a:off x="5004048" y="1995686"/>
            <a:ext cx="2576066" cy="517904"/>
          </a:xfrm>
          <a:prstGeom prst="rect">
            <a:avLst/>
          </a:prstGeom>
        </p:spPr>
      </p:pic>
    </p:spTree>
    <p:extLst>
      <p:ext uri="{BB962C8B-B14F-4D97-AF65-F5344CB8AC3E}">
        <p14:creationId xmlns:p14="http://schemas.microsoft.com/office/powerpoint/2010/main" val="6292265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Covariance Matrix for position resolution and multiple scattering</a:t>
            </a:r>
            <a:endParaRPr lang="en-GB" sz="2400" b="1" dirty="0">
              <a:solidFill>
                <a:srgbClr val="FF0000"/>
              </a:solidFill>
            </a:endParaRPr>
          </a:p>
        </p:txBody>
      </p:sp>
      <p:pic>
        <p:nvPicPr>
          <p:cNvPr id="3" name="Picture 2"/>
          <p:cNvPicPr>
            <a:picLocks noChangeAspect="1"/>
          </p:cNvPicPr>
          <p:nvPr/>
        </p:nvPicPr>
        <p:blipFill>
          <a:blip r:embed="rId2"/>
          <a:stretch>
            <a:fillRect/>
          </a:stretch>
        </p:blipFill>
        <p:spPr>
          <a:xfrm>
            <a:off x="395536" y="555526"/>
            <a:ext cx="3312368" cy="1758138"/>
          </a:xfrm>
          <a:prstGeom prst="rect">
            <a:avLst/>
          </a:prstGeom>
        </p:spPr>
      </p:pic>
      <p:pic>
        <p:nvPicPr>
          <p:cNvPr id="4" name="Picture 3"/>
          <p:cNvPicPr>
            <a:picLocks noChangeAspect="1"/>
          </p:cNvPicPr>
          <p:nvPr/>
        </p:nvPicPr>
        <p:blipFill>
          <a:blip r:embed="rId3"/>
          <a:stretch>
            <a:fillRect/>
          </a:stretch>
        </p:blipFill>
        <p:spPr>
          <a:xfrm>
            <a:off x="395536" y="2499742"/>
            <a:ext cx="3752314" cy="1368152"/>
          </a:xfrm>
          <a:prstGeom prst="rect">
            <a:avLst/>
          </a:prstGeom>
        </p:spPr>
      </p:pic>
      <p:pic>
        <p:nvPicPr>
          <p:cNvPr id="5" name="Picture 4"/>
          <p:cNvPicPr>
            <a:picLocks noChangeAspect="1"/>
          </p:cNvPicPr>
          <p:nvPr/>
        </p:nvPicPr>
        <p:blipFill>
          <a:blip r:embed="rId4"/>
          <a:stretch>
            <a:fillRect/>
          </a:stretch>
        </p:blipFill>
        <p:spPr>
          <a:xfrm>
            <a:off x="4355976" y="627535"/>
            <a:ext cx="3550123" cy="1656184"/>
          </a:xfrm>
          <a:prstGeom prst="rect">
            <a:avLst/>
          </a:prstGeom>
        </p:spPr>
      </p:pic>
      <p:pic>
        <p:nvPicPr>
          <p:cNvPr id="6" name="Picture 5"/>
          <p:cNvPicPr>
            <a:picLocks noChangeAspect="1"/>
          </p:cNvPicPr>
          <p:nvPr/>
        </p:nvPicPr>
        <p:blipFill>
          <a:blip r:embed="rId5"/>
          <a:stretch>
            <a:fillRect/>
          </a:stretch>
        </p:blipFill>
        <p:spPr>
          <a:xfrm>
            <a:off x="4716016" y="2211710"/>
            <a:ext cx="3096344" cy="608100"/>
          </a:xfrm>
          <a:prstGeom prst="rect">
            <a:avLst/>
          </a:prstGeom>
        </p:spPr>
      </p:pic>
      <p:pic>
        <p:nvPicPr>
          <p:cNvPr id="7" name="Picture 6"/>
          <p:cNvPicPr>
            <a:picLocks noChangeAspect="1"/>
          </p:cNvPicPr>
          <p:nvPr/>
        </p:nvPicPr>
        <p:blipFill>
          <a:blip r:embed="rId6"/>
          <a:stretch>
            <a:fillRect/>
          </a:stretch>
        </p:blipFill>
        <p:spPr>
          <a:xfrm>
            <a:off x="4572000" y="3435846"/>
            <a:ext cx="3889857" cy="660295"/>
          </a:xfrm>
          <a:prstGeom prst="rect">
            <a:avLst/>
          </a:prstGeom>
        </p:spPr>
      </p:pic>
      <p:sp>
        <p:nvSpPr>
          <p:cNvPr id="8" name="TextBox 7"/>
          <p:cNvSpPr txBox="1"/>
          <p:nvPr/>
        </p:nvSpPr>
        <p:spPr>
          <a:xfrm>
            <a:off x="4355976" y="2859782"/>
            <a:ext cx="4320480" cy="523220"/>
          </a:xfrm>
          <a:prstGeom prst="rect">
            <a:avLst/>
          </a:prstGeom>
          <a:noFill/>
        </p:spPr>
        <p:txBody>
          <a:bodyPr wrap="square" rtlCol="0">
            <a:spAutoFit/>
          </a:bodyPr>
          <a:lstStyle/>
          <a:p>
            <a:r>
              <a:rPr lang="en-GB" sz="1400" dirty="0" smtClean="0"/>
              <a:t>Assuming a Gaussian distribution for the position resolution and for the multiple scattering angle we have: </a:t>
            </a:r>
            <a:endParaRPr lang="en-GB" sz="1400" dirty="0"/>
          </a:p>
        </p:txBody>
      </p:sp>
      <p:pic>
        <p:nvPicPr>
          <p:cNvPr id="10" name="Picture 9"/>
          <p:cNvPicPr>
            <a:picLocks noChangeAspect="1"/>
          </p:cNvPicPr>
          <p:nvPr/>
        </p:nvPicPr>
        <p:blipFill>
          <a:blip r:embed="rId7"/>
          <a:stretch>
            <a:fillRect/>
          </a:stretch>
        </p:blipFill>
        <p:spPr>
          <a:xfrm>
            <a:off x="1403648" y="4619160"/>
            <a:ext cx="5990875" cy="491162"/>
          </a:xfrm>
          <a:prstGeom prst="rect">
            <a:avLst/>
          </a:prstGeom>
        </p:spPr>
      </p:pic>
      <p:sp>
        <p:nvSpPr>
          <p:cNvPr id="11" name="TextBox 10"/>
          <p:cNvSpPr txBox="1"/>
          <p:nvPr/>
        </p:nvSpPr>
        <p:spPr>
          <a:xfrm>
            <a:off x="323528" y="4083918"/>
            <a:ext cx="8352928" cy="523220"/>
          </a:xfrm>
          <a:prstGeom prst="rect">
            <a:avLst/>
          </a:prstGeom>
          <a:noFill/>
        </p:spPr>
        <p:txBody>
          <a:bodyPr wrap="square" rtlCol="0">
            <a:spAutoFit/>
          </a:bodyPr>
          <a:lstStyle/>
          <a:p>
            <a:r>
              <a:rPr lang="en-GB" sz="1400" dirty="0" smtClean="0"/>
              <a:t>In case there are N+1 equidistant and equal layers between x=0 </a:t>
            </a:r>
            <a:r>
              <a:rPr lang="en-GB" sz="1400" smtClean="0"/>
              <a:t>and x=L with </a:t>
            </a:r>
            <a:r>
              <a:rPr lang="en-GB" sz="1400" dirty="0" smtClean="0"/>
              <a:t>the same position resolution </a:t>
            </a:r>
            <a:r>
              <a:rPr lang="en-GB" sz="1400" dirty="0" err="1" smtClean="0"/>
              <a:t>σ</a:t>
            </a:r>
            <a:r>
              <a:rPr lang="en-GB" sz="1400" dirty="0" smtClean="0"/>
              <a:t> and multiple </a:t>
            </a:r>
            <a:r>
              <a:rPr lang="en-GB" sz="1400" dirty="0" err="1" smtClean="0"/>
              <a:t>scatterin</a:t>
            </a:r>
            <a:r>
              <a:rPr lang="en-GB" sz="1400" dirty="0" smtClean="0"/>
              <a:t> angle </a:t>
            </a:r>
            <a:r>
              <a:rPr lang="en-GB" sz="1400" dirty="0" err="1" smtClean="0"/>
              <a:t>σ</a:t>
            </a:r>
            <a:r>
              <a:rPr lang="en-GB" sz="1400" baseline="-25000" dirty="0" smtClean="0"/>
              <a:t>⍺ </a:t>
            </a:r>
            <a:r>
              <a:rPr lang="en-GB" sz="1400" dirty="0" smtClean="0"/>
              <a:t>we have</a:t>
            </a:r>
            <a:endParaRPr lang="en-GB" sz="1400" dirty="0"/>
          </a:p>
        </p:txBody>
      </p:sp>
    </p:spTree>
    <p:extLst>
      <p:ext uri="{BB962C8B-B14F-4D97-AF65-F5344CB8AC3E}">
        <p14:creationId xmlns:p14="http://schemas.microsoft.com/office/powerpoint/2010/main" val="12010639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Covariance Matrix for position resolution and multiple scattering</a:t>
            </a:r>
            <a:endParaRPr lang="en-GB" sz="2400" b="1" dirty="0">
              <a:solidFill>
                <a:srgbClr val="FF0000"/>
              </a:solidFill>
            </a:endParaRPr>
          </a:p>
        </p:txBody>
      </p:sp>
      <p:sp>
        <p:nvSpPr>
          <p:cNvPr id="8" name="TextBox 7"/>
          <p:cNvSpPr txBox="1"/>
          <p:nvPr/>
        </p:nvSpPr>
        <p:spPr>
          <a:xfrm>
            <a:off x="395536" y="1059582"/>
            <a:ext cx="3755323" cy="338554"/>
          </a:xfrm>
          <a:prstGeom prst="rect">
            <a:avLst/>
          </a:prstGeom>
          <a:noFill/>
        </p:spPr>
        <p:txBody>
          <a:bodyPr wrap="none" rtlCol="0">
            <a:spAutoFit/>
          </a:bodyPr>
          <a:lstStyle/>
          <a:p>
            <a:r>
              <a:rPr lang="en-GB" sz="1600" dirty="0" smtClean="0"/>
              <a:t>If multiple scattering </a:t>
            </a:r>
            <a:r>
              <a:rPr lang="en-GB" sz="1600" smtClean="0"/>
              <a:t>is negligible we have: </a:t>
            </a:r>
            <a:endParaRPr lang="en-GB" sz="1600" dirty="0"/>
          </a:p>
        </p:txBody>
      </p:sp>
      <p:sp>
        <p:nvSpPr>
          <p:cNvPr id="9" name="TextBox 8"/>
          <p:cNvSpPr txBox="1"/>
          <p:nvPr/>
        </p:nvSpPr>
        <p:spPr>
          <a:xfrm>
            <a:off x="395536" y="2715766"/>
            <a:ext cx="4915000" cy="338554"/>
          </a:xfrm>
          <a:prstGeom prst="rect">
            <a:avLst/>
          </a:prstGeom>
          <a:noFill/>
        </p:spPr>
        <p:txBody>
          <a:bodyPr wrap="none" rtlCol="0">
            <a:spAutoFit/>
          </a:bodyPr>
          <a:lstStyle/>
          <a:p>
            <a:r>
              <a:rPr lang="en-GB" sz="1600" dirty="0" smtClean="0"/>
              <a:t>If multiple scattering dominates over position resolution:</a:t>
            </a:r>
            <a:endParaRPr lang="en-GB" sz="1600" dirty="0"/>
          </a:p>
        </p:txBody>
      </p:sp>
      <p:pic>
        <p:nvPicPr>
          <p:cNvPr id="10" name="Picture 9"/>
          <p:cNvPicPr>
            <a:picLocks noChangeAspect="1"/>
          </p:cNvPicPr>
          <p:nvPr/>
        </p:nvPicPr>
        <p:blipFill>
          <a:blip r:embed="rId2"/>
          <a:stretch>
            <a:fillRect/>
          </a:stretch>
        </p:blipFill>
        <p:spPr>
          <a:xfrm>
            <a:off x="1475656" y="555526"/>
            <a:ext cx="5328592" cy="436865"/>
          </a:xfrm>
          <a:prstGeom prst="rect">
            <a:avLst/>
          </a:prstGeom>
        </p:spPr>
      </p:pic>
      <p:pic>
        <p:nvPicPr>
          <p:cNvPr id="11" name="Picture 10"/>
          <p:cNvPicPr>
            <a:picLocks noChangeAspect="1"/>
          </p:cNvPicPr>
          <p:nvPr/>
        </p:nvPicPr>
        <p:blipFill>
          <a:blip r:embed="rId3"/>
          <a:stretch>
            <a:fillRect/>
          </a:stretch>
        </p:blipFill>
        <p:spPr>
          <a:xfrm>
            <a:off x="1763688" y="1491630"/>
            <a:ext cx="5400600" cy="1143403"/>
          </a:xfrm>
          <a:prstGeom prst="rect">
            <a:avLst/>
          </a:prstGeom>
        </p:spPr>
      </p:pic>
      <p:pic>
        <p:nvPicPr>
          <p:cNvPr id="12" name="Picture 11"/>
          <p:cNvPicPr>
            <a:picLocks noChangeAspect="1"/>
          </p:cNvPicPr>
          <p:nvPr/>
        </p:nvPicPr>
        <p:blipFill>
          <a:blip r:embed="rId4"/>
          <a:stretch>
            <a:fillRect/>
          </a:stretch>
        </p:blipFill>
        <p:spPr>
          <a:xfrm>
            <a:off x="395536" y="3219822"/>
            <a:ext cx="3657104" cy="1576869"/>
          </a:xfrm>
          <a:prstGeom prst="rect">
            <a:avLst/>
          </a:prstGeom>
        </p:spPr>
      </p:pic>
      <p:pic>
        <p:nvPicPr>
          <p:cNvPr id="13" name="Picture 12"/>
          <p:cNvPicPr>
            <a:picLocks noChangeAspect="1"/>
          </p:cNvPicPr>
          <p:nvPr/>
        </p:nvPicPr>
        <p:blipFill>
          <a:blip r:embed="rId5"/>
          <a:stretch>
            <a:fillRect/>
          </a:stretch>
        </p:blipFill>
        <p:spPr>
          <a:xfrm>
            <a:off x="4211960" y="3219822"/>
            <a:ext cx="4032795" cy="1615676"/>
          </a:xfrm>
          <a:prstGeom prst="rect">
            <a:avLst/>
          </a:prstGeom>
        </p:spPr>
      </p:pic>
    </p:spTree>
    <p:extLst>
      <p:ext uri="{BB962C8B-B14F-4D97-AF65-F5344CB8AC3E}">
        <p14:creationId xmlns:p14="http://schemas.microsoft.com/office/powerpoint/2010/main" val="20836313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771550"/>
            <a:ext cx="3302478" cy="1872207"/>
          </a:xfrm>
          <a:prstGeom prst="rect">
            <a:avLst/>
          </a:prstGeom>
        </p:spPr>
      </p:pic>
      <p:sp>
        <p:nvSpPr>
          <p:cNvPr id="3" name="Rectangle 2"/>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Straight line track</a:t>
            </a:r>
            <a:endParaRPr lang="en-GB" sz="2400" b="1" dirty="0">
              <a:solidFill>
                <a:srgbClr val="FF0000"/>
              </a:solidFill>
            </a:endParaRPr>
          </a:p>
        </p:txBody>
      </p:sp>
      <p:pic>
        <p:nvPicPr>
          <p:cNvPr id="4" name="Picture 3"/>
          <p:cNvPicPr>
            <a:picLocks noChangeAspect="1"/>
          </p:cNvPicPr>
          <p:nvPr/>
        </p:nvPicPr>
        <p:blipFill rotWithShape="1">
          <a:blip r:embed="rId3"/>
          <a:srcRect r="23791" b="58932"/>
          <a:stretch/>
        </p:blipFill>
        <p:spPr>
          <a:xfrm>
            <a:off x="4716016" y="915566"/>
            <a:ext cx="1944216" cy="337447"/>
          </a:xfrm>
          <a:prstGeom prst="rect">
            <a:avLst/>
          </a:prstGeom>
        </p:spPr>
      </p:pic>
      <p:pic>
        <p:nvPicPr>
          <p:cNvPr id="5" name="Picture 4"/>
          <p:cNvPicPr>
            <a:picLocks noChangeAspect="1"/>
          </p:cNvPicPr>
          <p:nvPr/>
        </p:nvPicPr>
        <p:blipFill>
          <a:blip r:embed="rId4"/>
          <a:stretch>
            <a:fillRect/>
          </a:stretch>
        </p:blipFill>
        <p:spPr>
          <a:xfrm>
            <a:off x="4644008" y="1347614"/>
            <a:ext cx="2891396" cy="648072"/>
          </a:xfrm>
          <a:prstGeom prst="rect">
            <a:avLst/>
          </a:prstGeom>
        </p:spPr>
      </p:pic>
      <p:pic>
        <p:nvPicPr>
          <p:cNvPr id="7" name="Picture 6"/>
          <p:cNvPicPr>
            <a:picLocks noChangeAspect="1"/>
          </p:cNvPicPr>
          <p:nvPr/>
        </p:nvPicPr>
        <p:blipFill>
          <a:blip r:embed="rId5"/>
          <a:stretch>
            <a:fillRect/>
          </a:stretch>
        </p:blipFill>
        <p:spPr>
          <a:xfrm>
            <a:off x="323528" y="3003798"/>
            <a:ext cx="4283968" cy="447579"/>
          </a:xfrm>
          <a:prstGeom prst="rect">
            <a:avLst/>
          </a:prstGeom>
        </p:spPr>
      </p:pic>
      <p:pic>
        <p:nvPicPr>
          <p:cNvPr id="10" name="Picture 9"/>
          <p:cNvPicPr>
            <a:picLocks noChangeAspect="1"/>
          </p:cNvPicPr>
          <p:nvPr/>
        </p:nvPicPr>
        <p:blipFill>
          <a:blip r:embed="rId6"/>
          <a:stretch>
            <a:fillRect/>
          </a:stretch>
        </p:blipFill>
        <p:spPr>
          <a:xfrm>
            <a:off x="323528" y="3507854"/>
            <a:ext cx="2088232" cy="615679"/>
          </a:xfrm>
          <a:prstGeom prst="rect">
            <a:avLst/>
          </a:prstGeom>
        </p:spPr>
      </p:pic>
      <p:pic>
        <p:nvPicPr>
          <p:cNvPr id="11" name="Picture 10"/>
          <p:cNvPicPr>
            <a:picLocks noChangeAspect="1"/>
          </p:cNvPicPr>
          <p:nvPr/>
        </p:nvPicPr>
        <p:blipFill>
          <a:blip r:embed="rId7"/>
          <a:stretch>
            <a:fillRect/>
          </a:stretch>
        </p:blipFill>
        <p:spPr>
          <a:xfrm>
            <a:off x="251520" y="4227934"/>
            <a:ext cx="4460438" cy="818323"/>
          </a:xfrm>
          <a:prstGeom prst="rect">
            <a:avLst/>
          </a:prstGeom>
        </p:spPr>
      </p:pic>
      <p:pic>
        <p:nvPicPr>
          <p:cNvPr id="12" name="Picture 11"/>
          <p:cNvPicPr>
            <a:picLocks noChangeAspect="1"/>
          </p:cNvPicPr>
          <p:nvPr/>
        </p:nvPicPr>
        <p:blipFill>
          <a:blip r:embed="rId8"/>
          <a:stretch>
            <a:fillRect/>
          </a:stretch>
        </p:blipFill>
        <p:spPr>
          <a:xfrm>
            <a:off x="5170085" y="3368278"/>
            <a:ext cx="1130107" cy="427608"/>
          </a:xfrm>
          <a:prstGeom prst="rect">
            <a:avLst/>
          </a:prstGeom>
        </p:spPr>
      </p:pic>
      <p:pic>
        <p:nvPicPr>
          <p:cNvPr id="13" name="Picture 12"/>
          <p:cNvPicPr>
            <a:picLocks noChangeAspect="1"/>
          </p:cNvPicPr>
          <p:nvPr/>
        </p:nvPicPr>
        <p:blipFill>
          <a:blip r:embed="rId9"/>
          <a:stretch>
            <a:fillRect/>
          </a:stretch>
        </p:blipFill>
        <p:spPr>
          <a:xfrm>
            <a:off x="5220072" y="3723878"/>
            <a:ext cx="1224136" cy="488054"/>
          </a:xfrm>
          <a:prstGeom prst="rect">
            <a:avLst/>
          </a:prstGeom>
        </p:spPr>
      </p:pic>
      <p:cxnSp>
        <p:nvCxnSpPr>
          <p:cNvPr id="15" name="Straight Connector 14"/>
          <p:cNvCxnSpPr/>
          <p:nvPr/>
        </p:nvCxnSpPr>
        <p:spPr>
          <a:xfrm>
            <a:off x="4932040" y="2643758"/>
            <a:ext cx="0" cy="2232248"/>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10"/>
          <a:stretch>
            <a:fillRect/>
          </a:stretch>
        </p:blipFill>
        <p:spPr>
          <a:xfrm>
            <a:off x="5292080" y="2859782"/>
            <a:ext cx="3528392" cy="600294"/>
          </a:xfrm>
          <a:prstGeom prst="rect">
            <a:avLst/>
          </a:prstGeom>
        </p:spPr>
      </p:pic>
      <p:sp>
        <p:nvSpPr>
          <p:cNvPr id="17" name="TextBox 16"/>
          <p:cNvSpPr txBox="1"/>
          <p:nvPr/>
        </p:nvSpPr>
        <p:spPr>
          <a:xfrm>
            <a:off x="5220072" y="4443958"/>
            <a:ext cx="2470805" cy="523220"/>
          </a:xfrm>
          <a:prstGeom prst="rect">
            <a:avLst/>
          </a:prstGeom>
          <a:noFill/>
        </p:spPr>
        <p:txBody>
          <a:bodyPr wrap="none" rtlCol="0">
            <a:spAutoFit/>
          </a:bodyPr>
          <a:lstStyle/>
          <a:p>
            <a:r>
              <a:rPr lang="en-GB" sz="1400" dirty="0" smtClean="0"/>
              <a:t>Independent of N !</a:t>
            </a:r>
          </a:p>
          <a:p>
            <a:r>
              <a:rPr lang="en-GB" sz="1400" dirty="0" smtClean="0"/>
              <a:t>Two layers as good as N layers !</a:t>
            </a:r>
            <a:endParaRPr lang="en-GB" sz="1400" dirty="0"/>
          </a:p>
        </p:txBody>
      </p:sp>
    </p:spTree>
    <p:extLst>
      <p:ext uri="{BB962C8B-B14F-4D97-AF65-F5344CB8AC3E}">
        <p14:creationId xmlns:p14="http://schemas.microsoft.com/office/powerpoint/2010/main" val="5763686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734671" y="2541600"/>
            <a:ext cx="6622512" cy="0"/>
          </a:xfrm>
          <a:prstGeom prst="line">
            <a:avLst/>
          </a:prstGeom>
          <a:ln w="127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flipH="1">
            <a:off x="4533967" y="1246194"/>
            <a:ext cx="409316" cy="1289184"/>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734671" y="2017142"/>
            <a:ext cx="6622512"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48351" y="2077817"/>
            <a:ext cx="961468" cy="338477"/>
          </a:xfrm>
          <a:prstGeom prst="rect">
            <a:avLst/>
          </a:prstGeom>
          <a:noFill/>
        </p:spPr>
        <p:txBody>
          <a:bodyPr wrap="none" lIns="91330" tIns="45665" rIns="91330" bIns="45665" rtlCol="0">
            <a:spAutoFit/>
          </a:bodyPr>
          <a:lstStyle/>
          <a:p>
            <a:r>
              <a:rPr lang="en-GB" sz="1600" dirty="0"/>
              <a:t>r = 2.5cm </a:t>
            </a:r>
          </a:p>
        </p:txBody>
      </p:sp>
      <p:cxnSp>
        <p:nvCxnSpPr>
          <p:cNvPr id="6" name="Straight Arrow Connector 5"/>
          <p:cNvCxnSpPr/>
          <p:nvPr/>
        </p:nvCxnSpPr>
        <p:spPr>
          <a:xfrm flipV="1">
            <a:off x="4051176" y="2017144"/>
            <a:ext cx="629724" cy="524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4701902" y="1030062"/>
            <a:ext cx="316605" cy="9553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468046" y="1030044"/>
            <a:ext cx="184512" cy="369255"/>
          </a:xfrm>
          <a:prstGeom prst="rect">
            <a:avLst/>
          </a:prstGeom>
          <a:noFill/>
        </p:spPr>
        <p:txBody>
          <a:bodyPr wrap="none" lIns="91330" tIns="45665" rIns="91330" bIns="45665" rtlCol="0">
            <a:spAutoFit/>
          </a:bodyPr>
          <a:lstStyle/>
          <a:p>
            <a:endParaRPr lang="en-GB" dirty="0"/>
          </a:p>
        </p:txBody>
      </p:sp>
      <p:cxnSp>
        <p:nvCxnSpPr>
          <p:cNvPr id="10" name="Straight Connector 9"/>
          <p:cNvCxnSpPr/>
          <p:nvPr/>
        </p:nvCxnSpPr>
        <p:spPr>
          <a:xfrm flipH="1">
            <a:off x="4064305" y="1030045"/>
            <a:ext cx="1781565" cy="1515329"/>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922306" y="1210430"/>
            <a:ext cx="385251" cy="369255"/>
          </a:xfrm>
          <a:prstGeom prst="rect">
            <a:avLst/>
          </a:prstGeom>
          <a:noFill/>
        </p:spPr>
        <p:txBody>
          <a:bodyPr wrap="none" lIns="91330" tIns="45665" rIns="91330" bIns="45665" rtlCol="0">
            <a:spAutoFit/>
          </a:bodyPr>
          <a:lstStyle/>
          <a:p>
            <a:r>
              <a:rPr lang="en-GB" dirty="0" smtClean="0"/>
              <a:t>θ</a:t>
            </a:r>
            <a:r>
              <a:rPr lang="en-GB" baseline="-25000" dirty="0" smtClean="0"/>
              <a:t>0</a:t>
            </a:r>
            <a:endParaRPr lang="en-GB" baseline="-25000" dirty="0"/>
          </a:p>
        </p:txBody>
      </p:sp>
      <p:sp>
        <p:nvSpPr>
          <p:cNvPr id="12" name="TextBox 11"/>
          <p:cNvSpPr txBox="1"/>
          <p:nvPr/>
        </p:nvSpPr>
        <p:spPr>
          <a:xfrm>
            <a:off x="4064329" y="1953777"/>
            <a:ext cx="308495" cy="369255"/>
          </a:xfrm>
          <a:prstGeom prst="rect">
            <a:avLst/>
          </a:prstGeom>
          <a:noFill/>
        </p:spPr>
        <p:txBody>
          <a:bodyPr wrap="none" lIns="91330" tIns="45665" rIns="91330" bIns="45665" rtlCol="0">
            <a:spAutoFit/>
          </a:bodyPr>
          <a:lstStyle/>
          <a:p>
            <a:r>
              <a:rPr lang="en-GB" smtClean="0"/>
              <a:t>η</a:t>
            </a:r>
            <a:endParaRPr lang="en-GB" dirty="0"/>
          </a:p>
        </p:txBody>
      </p:sp>
      <p:cxnSp>
        <p:nvCxnSpPr>
          <p:cNvPr id="13" name="Straight Connector 12"/>
          <p:cNvCxnSpPr/>
          <p:nvPr/>
        </p:nvCxnSpPr>
        <p:spPr>
          <a:xfrm>
            <a:off x="4037516" y="1533894"/>
            <a:ext cx="0" cy="1181872"/>
          </a:xfrm>
          <a:prstGeom prst="line">
            <a:avLst/>
          </a:prstGeom>
          <a:ln w="127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462134" y="2346441"/>
            <a:ext cx="719890" cy="369255"/>
          </a:xfrm>
          <a:prstGeom prst="rect">
            <a:avLst/>
          </a:prstGeom>
          <a:noFill/>
        </p:spPr>
        <p:txBody>
          <a:bodyPr wrap="none" lIns="91330" tIns="45665" rIns="91330" bIns="45665" rtlCol="0">
            <a:spAutoFit/>
          </a:bodyPr>
          <a:lstStyle/>
          <a:p>
            <a:r>
              <a:rPr lang="en-GB" dirty="0" smtClean="0"/>
              <a:t>Beam</a:t>
            </a:r>
            <a:endParaRPr lang="en-GB" dirty="0"/>
          </a:p>
        </p:txBody>
      </p:sp>
      <p:sp>
        <p:nvSpPr>
          <p:cNvPr id="15" name="TextBox 14"/>
          <p:cNvSpPr txBox="1"/>
          <p:nvPr/>
        </p:nvSpPr>
        <p:spPr>
          <a:xfrm>
            <a:off x="7462170" y="1800711"/>
            <a:ext cx="1130272" cy="369255"/>
          </a:xfrm>
          <a:prstGeom prst="rect">
            <a:avLst/>
          </a:prstGeom>
          <a:noFill/>
        </p:spPr>
        <p:txBody>
          <a:bodyPr wrap="none" lIns="91330" tIns="45665" rIns="91330" bIns="45665" rtlCol="0">
            <a:spAutoFit/>
          </a:bodyPr>
          <a:lstStyle/>
          <a:p>
            <a:r>
              <a:rPr lang="en-GB" dirty="0" err="1" smtClean="0"/>
              <a:t>Beampipe</a:t>
            </a:r>
            <a:endParaRPr lang="en-GB" dirty="0"/>
          </a:p>
        </p:txBody>
      </p:sp>
      <p:cxnSp>
        <p:nvCxnSpPr>
          <p:cNvPr id="16" name="Straight Connector 15"/>
          <p:cNvCxnSpPr/>
          <p:nvPr/>
        </p:nvCxnSpPr>
        <p:spPr>
          <a:xfrm>
            <a:off x="683568" y="1963001"/>
            <a:ext cx="66225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83568" y="1530953"/>
            <a:ext cx="662251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043608" y="3291830"/>
            <a:ext cx="6638164" cy="369332"/>
          </a:xfrm>
          <a:prstGeom prst="rect">
            <a:avLst/>
          </a:prstGeom>
          <a:noFill/>
        </p:spPr>
        <p:txBody>
          <a:bodyPr wrap="none" rtlCol="0">
            <a:spAutoFit/>
          </a:bodyPr>
          <a:lstStyle/>
          <a:p>
            <a:r>
              <a:rPr lang="en-GB" dirty="0" err="1" smtClean="0"/>
              <a:t>Beampipe</a:t>
            </a:r>
            <a:r>
              <a:rPr lang="en-GB" dirty="0" smtClean="0"/>
              <a:t> + first tracking layer define the vertex resolution at low </a:t>
            </a:r>
            <a:r>
              <a:rPr lang="en-GB" dirty="0" err="1" smtClean="0"/>
              <a:t>pT.</a:t>
            </a:r>
            <a:endParaRPr lang="en-GB" dirty="0"/>
          </a:p>
        </p:txBody>
      </p:sp>
      <p:sp>
        <p:nvSpPr>
          <p:cNvPr id="19" name="Rectangle 18"/>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Vertex </a:t>
            </a:r>
            <a:r>
              <a:rPr lang="en-GB" sz="2400" b="1" dirty="0" smtClean="0">
                <a:solidFill>
                  <a:srgbClr val="FF0000"/>
                </a:solidFill>
              </a:rPr>
              <a:t>resolution</a:t>
            </a:r>
            <a:endParaRPr lang="en-GB" sz="2400" b="1" dirty="0">
              <a:solidFill>
                <a:srgbClr val="FF0000"/>
              </a:solidFill>
            </a:endParaRPr>
          </a:p>
        </p:txBody>
      </p:sp>
    </p:spTree>
    <p:extLst>
      <p:ext uri="{BB962C8B-B14F-4D97-AF65-F5344CB8AC3E}">
        <p14:creationId xmlns:p14="http://schemas.microsoft.com/office/powerpoint/2010/main" val="18768710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483518"/>
            <a:ext cx="3042659" cy="1656184"/>
          </a:xfrm>
          <a:prstGeom prst="rect">
            <a:avLst/>
          </a:prstGeom>
        </p:spPr>
      </p:pic>
      <p:pic>
        <p:nvPicPr>
          <p:cNvPr id="3" name="Picture 2"/>
          <p:cNvPicPr>
            <a:picLocks noChangeAspect="1"/>
          </p:cNvPicPr>
          <p:nvPr/>
        </p:nvPicPr>
        <p:blipFill>
          <a:blip r:embed="rId3"/>
          <a:stretch>
            <a:fillRect/>
          </a:stretch>
        </p:blipFill>
        <p:spPr>
          <a:xfrm>
            <a:off x="4427984" y="1203598"/>
            <a:ext cx="3744416" cy="769226"/>
          </a:xfrm>
          <a:prstGeom prst="rect">
            <a:avLst/>
          </a:prstGeom>
        </p:spPr>
      </p:pic>
      <p:pic>
        <p:nvPicPr>
          <p:cNvPr id="4" name="Picture 3"/>
          <p:cNvPicPr>
            <a:picLocks noChangeAspect="1"/>
          </p:cNvPicPr>
          <p:nvPr/>
        </p:nvPicPr>
        <p:blipFill rotWithShape="1">
          <a:blip r:embed="rId4"/>
          <a:srcRect t="38872"/>
          <a:stretch/>
        </p:blipFill>
        <p:spPr>
          <a:xfrm>
            <a:off x="4427984" y="699542"/>
            <a:ext cx="2520280" cy="496196"/>
          </a:xfrm>
          <a:prstGeom prst="rect">
            <a:avLst/>
          </a:prstGeom>
        </p:spPr>
      </p:pic>
      <p:sp>
        <p:nvSpPr>
          <p:cNvPr id="5" name="Rectangle 4"/>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Parabolic track, position resolution</a:t>
            </a:r>
            <a:endParaRPr lang="en-GB" sz="2400" b="1" dirty="0">
              <a:solidFill>
                <a:srgbClr val="FF0000"/>
              </a:solidFill>
            </a:endParaRPr>
          </a:p>
        </p:txBody>
      </p:sp>
      <p:pic>
        <p:nvPicPr>
          <p:cNvPr id="6" name="Picture 5"/>
          <p:cNvPicPr>
            <a:picLocks noChangeAspect="1"/>
          </p:cNvPicPr>
          <p:nvPr/>
        </p:nvPicPr>
        <p:blipFill>
          <a:blip r:embed="rId5"/>
          <a:stretch>
            <a:fillRect/>
          </a:stretch>
        </p:blipFill>
        <p:spPr>
          <a:xfrm>
            <a:off x="683568" y="2283718"/>
            <a:ext cx="6408712" cy="726585"/>
          </a:xfrm>
          <a:prstGeom prst="rect">
            <a:avLst/>
          </a:prstGeom>
        </p:spPr>
      </p:pic>
      <p:pic>
        <p:nvPicPr>
          <p:cNvPr id="7" name="Picture 6"/>
          <p:cNvPicPr>
            <a:picLocks noChangeAspect="1"/>
          </p:cNvPicPr>
          <p:nvPr/>
        </p:nvPicPr>
        <p:blipFill>
          <a:blip r:embed="rId6"/>
          <a:stretch>
            <a:fillRect/>
          </a:stretch>
        </p:blipFill>
        <p:spPr>
          <a:xfrm>
            <a:off x="611560" y="3651870"/>
            <a:ext cx="4464496" cy="507866"/>
          </a:xfrm>
          <a:prstGeom prst="rect">
            <a:avLst/>
          </a:prstGeom>
        </p:spPr>
      </p:pic>
      <p:pic>
        <p:nvPicPr>
          <p:cNvPr id="8" name="Picture 7"/>
          <p:cNvPicPr>
            <a:picLocks noChangeAspect="1"/>
          </p:cNvPicPr>
          <p:nvPr/>
        </p:nvPicPr>
        <p:blipFill>
          <a:blip r:embed="rId7"/>
          <a:stretch>
            <a:fillRect/>
          </a:stretch>
        </p:blipFill>
        <p:spPr>
          <a:xfrm>
            <a:off x="539552" y="4155926"/>
            <a:ext cx="6264696" cy="487190"/>
          </a:xfrm>
          <a:prstGeom prst="rect">
            <a:avLst/>
          </a:prstGeom>
        </p:spPr>
      </p:pic>
      <p:pic>
        <p:nvPicPr>
          <p:cNvPr id="9" name="Picture 8"/>
          <p:cNvPicPr>
            <a:picLocks noChangeAspect="1"/>
          </p:cNvPicPr>
          <p:nvPr/>
        </p:nvPicPr>
        <p:blipFill>
          <a:blip r:embed="rId8"/>
          <a:stretch>
            <a:fillRect/>
          </a:stretch>
        </p:blipFill>
        <p:spPr>
          <a:xfrm>
            <a:off x="611560" y="4633542"/>
            <a:ext cx="4608512" cy="509958"/>
          </a:xfrm>
          <a:prstGeom prst="rect">
            <a:avLst/>
          </a:prstGeom>
        </p:spPr>
      </p:pic>
      <p:pic>
        <p:nvPicPr>
          <p:cNvPr id="10" name="Picture 9"/>
          <p:cNvPicPr>
            <a:picLocks noChangeAspect="1"/>
          </p:cNvPicPr>
          <p:nvPr/>
        </p:nvPicPr>
        <p:blipFill>
          <a:blip r:embed="rId9"/>
          <a:stretch>
            <a:fillRect/>
          </a:stretch>
        </p:blipFill>
        <p:spPr>
          <a:xfrm>
            <a:off x="611560" y="3147814"/>
            <a:ext cx="4680520" cy="525228"/>
          </a:xfrm>
          <a:prstGeom prst="rect">
            <a:avLst/>
          </a:prstGeom>
        </p:spPr>
      </p:pic>
    </p:spTree>
    <p:extLst>
      <p:ext uri="{BB962C8B-B14F-4D97-AF65-F5344CB8AC3E}">
        <p14:creationId xmlns:p14="http://schemas.microsoft.com/office/powerpoint/2010/main" val="1847995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699542"/>
            <a:ext cx="3563888" cy="1939900"/>
          </a:xfrm>
          <a:prstGeom prst="rect">
            <a:avLst/>
          </a:prstGeom>
        </p:spPr>
      </p:pic>
      <p:pic>
        <p:nvPicPr>
          <p:cNvPr id="3" name="Picture 2"/>
          <p:cNvPicPr>
            <a:picLocks noChangeAspect="1"/>
          </p:cNvPicPr>
          <p:nvPr/>
        </p:nvPicPr>
        <p:blipFill>
          <a:blip r:embed="rId3"/>
          <a:stretch>
            <a:fillRect/>
          </a:stretch>
        </p:blipFill>
        <p:spPr>
          <a:xfrm>
            <a:off x="4355976" y="1491630"/>
            <a:ext cx="3744416" cy="769226"/>
          </a:xfrm>
          <a:prstGeom prst="rect">
            <a:avLst/>
          </a:prstGeom>
        </p:spPr>
      </p:pic>
      <p:pic>
        <p:nvPicPr>
          <p:cNvPr id="4" name="Picture 3"/>
          <p:cNvPicPr>
            <a:picLocks noChangeAspect="1"/>
          </p:cNvPicPr>
          <p:nvPr/>
        </p:nvPicPr>
        <p:blipFill rotWithShape="1">
          <a:blip r:embed="rId4"/>
          <a:srcRect t="38872"/>
          <a:stretch/>
        </p:blipFill>
        <p:spPr>
          <a:xfrm>
            <a:off x="4427984" y="915566"/>
            <a:ext cx="2520280" cy="496196"/>
          </a:xfrm>
          <a:prstGeom prst="rect">
            <a:avLst/>
          </a:prstGeom>
        </p:spPr>
      </p:pic>
      <p:pic>
        <p:nvPicPr>
          <p:cNvPr id="10" name="Picture 9"/>
          <p:cNvPicPr>
            <a:picLocks noChangeAspect="1"/>
          </p:cNvPicPr>
          <p:nvPr/>
        </p:nvPicPr>
        <p:blipFill>
          <a:blip r:embed="rId5"/>
          <a:stretch>
            <a:fillRect/>
          </a:stretch>
        </p:blipFill>
        <p:spPr>
          <a:xfrm>
            <a:off x="611560" y="2571750"/>
            <a:ext cx="4896544" cy="873924"/>
          </a:xfrm>
          <a:prstGeom prst="rect">
            <a:avLst/>
          </a:prstGeom>
        </p:spPr>
      </p:pic>
      <p:pic>
        <p:nvPicPr>
          <p:cNvPr id="12" name="Picture 11"/>
          <p:cNvPicPr>
            <a:picLocks noChangeAspect="1"/>
          </p:cNvPicPr>
          <p:nvPr/>
        </p:nvPicPr>
        <p:blipFill>
          <a:blip r:embed="rId6"/>
          <a:stretch>
            <a:fillRect/>
          </a:stretch>
        </p:blipFill>
        <p:spPr>
          <a:xfrm>
            <a:off x="467544" y="3651870"/>
            <a:ext cx="3960440" cy="506127"/>
          </a:xfrm>
          <a:prstGeom prst="rect">
            <a:avLst/>
          </a:prstGeom>
        </p:spPr>
      </p:pic>
      <p:pic>
        <p:nvPicPr>
          <p:cNvPr id="13" name="Picture 12"/>
          <p:cNvPicPr>
            <a:picLocks noChangeAspect="1"/>
          </p:cNvPicPr>
          <p:nvPr/>
        </p:nvPicPr>
        <p:blipFill>
          <a:blip r:embed="rId7"/>
          <a:stretch>
            <a:fillRect/>
          </a:stretch>
        </p:blipFill>
        <p:spPr>
          <a:xfrm>
            <a:off x="539552" y="4227934"/>
            <a:ext cx="4653298" cy="539703"/>
          </a:xfrm>
          <a:prstGeom prst="rect">
            <a:avLst/>
          </a:prstGeom>
        </p:spPr>
      </p:pic>
      <p:sp>
        <p:nvSpPr>
          <p:cNvPr id="9" name="Rectangle 8"/>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Parabolic track, multiple scattering, momentum resolution</a:t>
            </a:r>
            <a:endParaRPr lang="en-GB" sz="2400" b="1" dirty="0">
              <a:solidFill>
                <a:srgbClr val="FF0000"/>
              </a:solidFill>
            </a:endParaRPr>
          </a:p>
        </p:txBody>
      </p:sp>
    </p:spTree>
    <p:extLst>
      <p:ext uri="{BB962C8B-B14F-4D97-AF65-F5344CB8AC3E}">
        <p14:creationId xmlns:p14="http://schemas.microsoft.com/office/powerpoint/2010/main" val="6640782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699542"/>
            <a:ext cx="3563888" cy="1939900"/>
          </a:xfrm>
          <a:prstGeom prst="rect">
            <a:avLst/>
          </a:prstGeom>
        </p:spPr>
      </p:pic>
      <p:pic>
        <p:nvPicPr>
          <p:cNvPr id="3" name="Picture 2"/>
          <p:cNvPicPr>
            <a:picLocks noChangeAspect="1"/>
          </p:cNvPicPr>
          <p:nvPr/>
        </p:nvPicPr>
        <p:blipFill>
          <a:blip r:embed="rId3"/>
          <a:stretch>
            <a:fillRect/>
          </a:stretch>
        </p:blipFill>
        <p:spPr>
          <a:xfrm>
            <a:off x="4355976" y="1491630"/>
            <a:ext cx="3744416" cy="769226"/>
          </a:xfrm>
          <a:prstGeom prst="rect">
            <a:avLst/>
          </a:prstGeom>
        </p:spPr>
      </p:pic>
      <p:pic>
        <p:nvPicPr>
          <p:cNvPr id="4" name="Picture 3"/>
          <p:cNvPicPr>
            <a:picLocks noChangeAspect="1"/>
          </p:cNvPicPr>
          <p:nvPr/>
        </p:nvPicPr>
        <p:blipFill rotWithShape="1">
          <a:blip r:embed="rId4"/>
          <a:srcRect t="38872"/>
          <a:stretch/>
        </p:blipFill>
        <p:spPr>
          <a:xfrm>
            <a:off x="4427984" y="915566"/>
            <a:ext cx="2520280" cy="496196"/>
          </a:xfrm>
          <a:prstGeom prst="rect">
            <a:avLst/>
          </a:prstGeom>
        </p:spPr>
      </p:pic>
      <p:pic>
        <p:nvPicPr>
          <p:cNvPr id="10" name="Picture 9"/>
          <p:cNvPicPr>
            <a:picLocks noChangeAspect="1"/>
          </p:cNvPicPr>
          <p:nvPr/>
        </p:nvPicPr>
        <p:blipFill>
          <a:blip r:embed="rId5"/>
          <a:stretch>
            <a:fillRect/>
          </a:stretch>
        </p:blipFill>
        <p:spPr>
          <a:xfrm>
            <a:off x="611560" y="2571750"/>
            <a:ext cx="4896544" cy="873924"/>
          </a:xfrm>
          <a:prstGeom prst="rect">
            <a:avLst/>
          </a:prstGeom>
        </p:spPr>
      </p:pic>
      <p:pic>
        <p:nvPicPr>
          <p:cNvPr id="6" name="Picture 5"/>
          <p:cNvPicPr>
            <a:picLocks noChangeAspect="1"/>
          </p:cNvPicPr>
          <p:nvPr/>
        </p:nvPicPr>
        <p:blipFill>
          <a:blip r:embed="rId6"/>
          <a:stretch>
            <a:fillRect/>
          </a:stretch>
        </p:blipFill>
        <p:spPr>
          <a:xfrm>
            <a:off x="683568" y="3651870"/>
            <a:ext cx="4176464" cy="522836"/>
          </a:xfrm>
          <a:prstGeom prst="rect">
            <a:avLst/>
          </a:prstGeom>
        </p:spPr>
      </p:pic>
      <p:pic>
        <p:nvPicPr>
          <p:cNvPr id="8" name="Picture 7"/>
          <p:cNvPicPr>
            <a:picLocks noChangeAspect="1"/>
          </p:cNvPicPr>
          <p:nvPr/>
        </p:nvPicPr>
        <p:blipFill>
          <a:blip r:embed="rId7"/>
          <a:stretch>
            <a:fillRect/>
          </a:stretch>
        </p:blipFill>
        <p:spPr>
          <a:xfrm>
            <a:off x="683568" y="4318509"/>
            <a:ext cx="1872208" cy="482730"/>
          </a:xfrm>
          <a:prstGeom prst="rect">
            <a:avLst/>
          </a:prstGeom>
        </p:spPr>
      </p:pic>
      <p:pic>
        <p:nvPicPr>
          <p:cNvPr id="9" name="Picture 8"/>
          <p:cNvPicPr>
            <a:picLocks noChangeAspect="1"/>
          </p:cNvPicPr>
          <p:nvPr/>
        </p:nvPicPr>
        <p:blipFill rotWithShape="1">
          <a:blip r:embed="rId8"/>
          <a:srcRect l="2131"/>
          <a:stretch/>
        </p:blipFill>
        <p:spPr>
          <a:xfrm>
            <a:off x="5868144" y="2859782"/>
            <a:ext cx="2933204" cy="1872208"/>
          </a:xfrm>
          <a:prstGeom prst="rect">
            <a:avLst/>
          </a:prstGeom>
        </p:spPr>
      </p:pic>
      <p:sp>
        <p:nvSpPr>
          <p:cNvPr id="11" name="Rectangle 10"/>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Parabolic track, multiple scattering, angular resolution</a:t>
            </a:r>
            <a:endParaRPr lang="en-GB" sz="2400" b="1" dirty="0">
              <a:solidFill>
                <a:srgbClr val="FF0000"/>
              </a:solidFill>
            </a:endParaRPr>
          </a:p>
        </p:txBody>
      </p:sp>
    </p:spTree>
    <p:extLst>
      <p:ext uri="{BB962C8B-B14F-4D97-AF65-F5344CB8AC3E}">
        <p14:creationId xmlns:p14="http://schemas.microsoft.com/office/powerpoint/2010/main" val="6903989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699542"/>
            <a:ext cx="3563888" cy="1939900"/>
          </a:xfrm>
          <a:prstGeom prst="rect">
            <a:avLst/>
          </a:prstGeom>
        </p:spPr>
      </p:pic>
      <p:pic>
        <p:nvPicPr>
          <p:cNvPr id="3" name="Picture 2"/>
          <p:cNvPicPr>
            <a:picLocks noChangeAspect="1"/>
          </p:cNvPicPr>
          <p:nvPr/>
        </p:nvPicPr>
        <p:blipFill>
          <a:blip r:embed="rId3"/>
          <a:stretch>
            <a:fillRect/>
          </a:stretch>
        </p:blipFill>
        <p:spPr>
          <a:xfrm>
            <a:off x="4355976" y="1491630"/>
            <a:ext cx="3744416" cy="769226"/>
          </a:xfrm>
          <a:prstGeom prst="rect">
            <a:avLst/>
          </a:prstGeom>
        </p:spPr>
      </p:pic>
      <p:pic>
        <p:nvPicPr>
          <p:cNvPr id="4" name="Picture 3"/>
          <p:cNvPicPr>
            <a:picLocks noChangeAspect="1"/>
          </p:cNvPicPr>
          <p:nvPr/>
        </p:nvPicPr>
        <p:blipFill rotWithShape="1">
          <a:blip r:embed="rId4"/>
          <a:srcRect t="38872"/>
          <a:stretch/>
        </p:blipFill>
        <p:spPr>
          <a:xfrm>
            <a:off x="4427984" y="915566"/>
            <a:ext cx="2520280" cy="496196"/>
          </a:xfrm>
          <a:prstGeom prst="rect">
            <a:avLst/>
          </a:prstGeom>
        </p:spPr>
      </p:pic>
      <p:pic>
        <p:nvPicPr>
          <p:cNvPr id="10" name="Picture 9"/>
          <p:cNvPicPr>
            <a:picLocks noChangeAspect="1"/>
          </p:cNvPicPr>
          <p:nvPr/>
        </p:nvPicPr>
        <p:blipFill>
          <a:blip r:embed="rId5"/>
          <a:stretch>
            <a:fillRect/>
          </a:stretch>
        </p:blipFill>
        <p:spPr>
          <a:xfrm>
            <a:off x="611560" y="2571750"/>
            <a:ext cx="4896544" cy="873924"/>
          </a:xfrm>
          <a:prstGeom prst="rect">
            <a:avLst/>
          </a:prstGeom>
        </p:spPr>
      </p:pic>
      <p:pic>
        <p:nvPicPr>
          <p:cNvPr id="9" name="Picture 8"/>
          <p:cNvPicPr>
            <a:picLocks noChangeAspect="1"/>
          </p:cNvPicPr>
          <p:nvPr/>
        </p:nvPicPr>
        <p:blipFill rotWithShape="1">
          <a:blip r:embed="rId6"/>
          <a:srcRect l="2131"/>
          <a:stretch/>
        </p:blipFill>
        <p:spPr>
          <a:xfrm>
            <a:off x="5868144" y="2859782"/>
            <a:ext cx="2933204" cy="1872208"/>
          </a:xfrm>
          <a:prstGeom prst="rect">
            <a:avLst/>
          </a:prstGeom>
        </p:spPr>
      </p:pic>
      <p:pic>
        <p:nvPicPr>
          <p:cNvPr id="7" name="Picture 6"/>
          <p:cNvPicPr>
            <a:picLocks noChangeAspect="1"/>
          </p:cNvPicPr>
          <p:nvPr/>
        </p:nvPicPr>
        <p:blipFill>
          <a:blip r:embed="rId7"/>
          <a:stretch>
            <a:fillRect/>
          </a:stretch>
        </p:blipFill>
        <p:spPr>
          <a:xfrm>
            <a:off x="467544" y="3651870"/>
            <a:ext cx="4752528" cy="574007"/>
          </a:xfrm>
          <a:prstGeom prst="rect">
            <a:avLst/>
          </a:prstGeom>
        </p:spPr>
      </p:pic>
      <p:pic>
        <p:nvPicPr>
          <p:cNvPr id="11" name="Picture 10"/>
          <p:cNvPicPr>
            <a:picLocks noChangeAspect="1"/>
          </p:cNvPicPr>
          <p:nvPr/>
        </p:nvPicPr>
        <p:blipFill>
          <a:blip r:embed="rId8"/>
          <a:stretch>
            <a:fillRect/>
          </a:stretch>
        </p:blipFill>
        <p:spPr>
          <a:xfrm>
            <a:off x="539552" y="4443958"/>
            <a:ext cx="2133775" cy="503808"/>
          </a:xfrm>
          <a:prstGeom prst="rect">
            <a:avLst/>
          </a:prstGeom>
        </p:spPr>
      </p:pic>
      <p:sp>
        <p:nvSpPr>
          <p:cNvPr id="12" name="Rectangle 11"/>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Parabolic track, multiple scattering, d</a:t>
            </a:r>
            <a:r>
              <a:rPr lang="en-GB" sz="2400" b="1" baseline="-25000" dirty="0" smtClean="0">
                <a:solidFill>
                  <a:srgbClr val="FF0000"/>
                </a:solidFill>
              </a:rPr>
              <a:t>0</a:t>
            </a:r>
            <a:r>
              <a:rPr lang="en-GB" sz="2400" b="1" dirty="0" smtClean="0">
                <a:solidFill>
                  <a:srgbClr val="FF0000"/>
                </a:solidFill>
              </a:rPr>
              <a:t> resolution</a:t>
            </a:r>
            <a:endParaRPr lang="en-GB" sz="2400" b="1" dirty="0">
              <a:solidFill>
                <a:srgbClr val="FF0000"/>
              </a:solidFill>
            </a:endParaRPr>
          </a:p>
        </p:txBody>
      </p:sp>
    </p:spTree>
    <p:extLst>
      <p:ext uri="{BB962C8B-B14F-4D97-AF65-F5344CB8AC3E}">
        <p14:creationId xmlns:p14="http://schemas.microsoft.com/office/powerpoint/2010/main" val="6817306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Track Parameters</a:t>
            </a:r>
            <a:endParaRPr lang="en-GB" sz="2400" b="1" dirty="0">
              <a:solidFill>
                <a:srgbClr val="FF0000"/>
              </a:solidFill>
            </a:endParaRPr>
          </a:p>
        </p:txBody>
      </p:sp>
      <p:pic>
        <p:nvPicPr>
          <p:cNvPr id="3" name="Picture 2"/>
          <p:cNvPicPr>
            <a:picLocks noChangeAspect="1"/>
          </p:cNvPicPr>
          <p:nvPr/>
        </p:nvPicPr>
        <p:blipFill>
          <a:blip r:embed="rId2"/>
          <a:stretch>
            <a:fillRect/>
          </a:stretch>
        </p:blipFill>
        <p:spPr>
          <a:xfrm>
            <a:off x="1979712" y="483518"/>
            <a:ext cx="3888432" cy="1926017"/>
          </a:xfrm>
          <a:prstGeom prst="rect">
            <a:avLst/>
          </a:prstGeom>
        </p:spPr>
      </p:pic>
      <p:pic>
        <p:nvPicPr>
          <p:cNvPr id="4" name="Picture 3"/>
          <p:cNvPicPr>
            <a:picLocks noChangeAspect="1"/>
          </p:cNvPicPr>
          <p:nvPr/>
        </p:nvPicPr>
        <p:blipFill>
          <a:blip r:embed="rId3"/>
          <a:stretch>
            <a:fillRect/>
          </a:stretch>
        </p:blipFill>
        <p:spPr>
          <a:xfrm>
            <a:off x="1331640" y="2635341"/>
            <a:ext cx="5688632" cy="2483005"/>
          </a:xfrm>
          <a:prstGeom prst="rect">
            <a:avLst/>
          </a:prstGeom>
        </p:spPr>
      </p:pic>
    </p:spTree>
    <p:extLst>
      <p:ext uri="{BB962C8B-B14F-4D97-AF65-F5344CB8AC3E}">
        <p14:creationId xmlns:p14="http://schemas.microsoft.com/office/powerpoint/2010/main" val="10211055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9205" y="563463"/>
            <a:ext cx="1708255" cy="1634518"/>
          </a:xfrm>
          <a:prstGeom prst="rect">
            <a:avLst/>
          </a:prstGeom>
        </p:spPr>
      </p:pic>
      <p:pic>
        <p:nvPicPr>
          <p:cNvPr id="3" name="Picture 2"/>
          <p:cNvPicPr>
            <a:picLocks noChangeAspect="1"/>
          </p:cNvPicPr>
          <p:nvPr/>
        </p:nvPicPr>
        <p:blipFill>
          <a:blip r:embed="rId3"/>
          <a:stretch>
            <a:fillRect/>
          </a:stretch>
        </p:blipFill>
        <p:spPr>
          <a:xfrm>
            <a:off x="415250" y="2452463"/>
            <a:ext cx="1563301" cy="1565461"/>
          </a:xfrm>
          <a:prstGeom prst="rect">
            <a:avLst/>
          </a:prstGeom>
        </p:spPr>
      </p:pic>
      <p:sp>
        <p:nvSpPr>
          <p:cNvPr id="6" name="Rectangle 5"/>
          <p:cNvSpPr/>
          <p:nvPr/>
        </p:nvSpPr>
        <p:spPr>
          <a:xfrm>
            <a:off x="1127495" y="40838"/>
            <a:ext cx="6856810" cy="461665"/>
          </a:xfrm>
          <a:prstGeom prst="rect">
            <a:avLst/>
          </a:prstGeom>
        </p:spPr>
        <p:txBody>
          <a:bodyPr wrap="square">
            <a:spAutoFit/>
          </a:bodyPr>
          <a:lstStyle/>
          <a:p>
            <a:pPr algn="ctr"/>
            <a:r>
              <a:rPr lang="en-US" sz="2400" b="1" dirty="0" smtClean="0">
                <a:solidFill>
                  <a:srgbClr val="FF0000"/>
                </a:solidFill>
              </a:rPr>
              <a:t>The Standard Model of Particle Physics</a:t>
            </a:r>
            <a:endParaRPr lang="en-US" sz="2400" b="1" dirty="0">
              <a:solidFill>
                <a:srgbClr val="FF0000"/>
              </a:solidFill>
            </a:endParaRPr>
          </a:p>
        </p:txBody>
      </p:sp>
      <p:pic>
        <p:nvPicPr>
          <p:cNvPr id="7" name="Picture 6"/>
          <p:cNvPicPr>
            <a:picLocks noChangeAspect="1"/>
          </p:cNvPicPr>
          <p:nvPr/>
        </p:nvPicPr>
        <p:blipFill rotWithShape="1">
          <a:blip r:embed="rId4"/>
          <a:srcRect t="4498" r="1654"/>
          <a:stretch/>
        </p:blipFill>
        <p:spPr>
          <a:xfrm>
            <a:off x="5174258" y="843558"/>
            <a:ext cx="3640006" cy="3534767"/>
          </a:xfrm>
          <a:prstGeom prst="rect">
            <a:avLst/>
          </a:prstGeom>
        </p:spPr>
      </p:pic>
      <p:pic>
        <p:nvPicPr>
          <p:cNvPr id="9" name="Picture 8"/>
          <p:cNvPicPr>
            <a:picLocks noChangeAspect="1"/>
          </p:cNvPicPr>
          <p:nvPr/>
        </p:nvPicPr>
        <p:blipFill>
          <a:blip r:embed="rId5"/>
          <a:stretch>
            <a:fillRect/>
          </a:stretch>
        </p:blipFill>
        <p:spPr>
          <a:xfrm>
            <a:off x="2494910" y="930937"/>
            <a:ext cx="2251111" cy="2304256"/>
          </a:xfrm>
          <a:prstGeom prst="rect">
            <a:avLst/>
          </a:prstGeom>
        </p:spPr>
      </p:pic>
      <p:pic>
        <p:nvPicPr>
          <p:cNvPr id="13" name="Picture 12"/>
          <p:cNvPicPr>
            <a:picLocks noChangeAspect="1"/>
          </p:cNvPicPr>
          <p:nvPr/>
        </p:nvPicPr>
        <p:blipFill rotWithShape="1">
          <a:blip r:embed="rId6"/>
          <a:srcRect t="47580" r="52362" b="26080"/>
          <a:stretch/>
        </p:blipFill>
        <p:spPr>
          <a:xfrm>
            <a:off x="254665" y="4299942"/>
            <a:ext cx="2139923" cy="492024"/>
          </a:xfrm>
          <a:prstGeom prst="rect">
            <a:avLst/>
          </a:prstGeom>
        </p:spPr>
      </p:pic>
      <p:pic>
        <p:nvPicPr>
          <p:cNvPr id="14" name="Picture 13"/>
          <p:cNvPicPr>
            <a:picLocks noChangeAspect="1"/>
          </p:cNvPicPr>
          <p:nvPr/>
        </p:nvPicPr>
        <p:blipFill>
          <a:blip r:embed="rId7"/>
          <a:stretch>
            <a:fillRect/>
          </a:stretch>
        </p:blipFill>
        <p:spPr>
          <a:xfrm>
            <a:off x="2843808" y="3867894"/>
            <a:ext cx="1712092" cy="1109980"/>
          </a:xfrm>
          <a:prstGeom prst="rect">
            <a:avLst/>
          </a:prstGeom>
        </p:spPr>
      </p:pic>
    </p:spTree>
    <p:extLst>
      <p:ext uri="{BB962C8B-B14F-4D97-AF65-F5344CB8AC3E}">
        <p14:creationId xmlns:p14="http://schemas.microsoft.com/office/powerpoint/2010/main" val="4138719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8544" y="699542"/>
            <a:ext cx="7546974" cy="3312368"/>
          </a:xfrm>
          <a:prstGeom prst="rect">
            <a:avLst/>
          </a:prstGeom>
        </p:spPr>
      </p:pic>
      <p:sp>
        <p:nvSpPr>
          <p:cNvPr id="6" name="TextBox 5"/>
          <p:cNvSpPr txBox="1"/>
          <p:nvPr/>
        </p:nvSpPr>
        <p:spPr>
          <a:xfrm>
            <a:off x="5580112" y="699542"/>
            <a:ext cx="2021002" cy="954107"/>
          </a:xfrm>
          <a:prstGeom prst="rect">
            <a:avLst/>
          </a:prstGeom>
          <a:noFill/>
        </p:spPr>
        <p:txBody>
          <a:bodyPr wrap="none" rtlCol="0">
            <a:spAutoFit/>
          </a:bodyPr>
          <a:lstStyle/>
          <a:p>
            <a:r>
              <a:rPr lang="en-GB" sz="1400" dirty="0" smtClean="0"/>
              <a:t>10 layers</a:t>
            </a:r>
          </a:p>
          <a:p>
            <a:r>
              <a:rPr lang="en-GB" sz="1400" dirty="0" smtClean="0"/>
              <a:t>10um position resolution</a:t>
            </a:r>
          </a:p>
          <a:p>
            <a:r>
              <a:rPr lang="en-GB" sz="1400" dirty="0" smtClean="0"/>
              <a:t>L=1m</a:t>
            </a:r>
          </a:p>
          <a:p>
            <a:r>
              <a:rPr lang="en-GB" sz="1400" dirty="0" smtClean="0"/>
              <a:t>B=4T</a:t>
            </a:r>
            <a:endParaRPr lang="en-GB" sz="1400" dirty="0"/>
          </a:p>
        </p:txBody>
      </p:sp>
      <p:sp>
        <p:nvSpPr>
          <p:cNvPr id="7" name="Rectangle 6"/>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Momentum resolution</a:t>
            </a:r>
            <a:endParaRPr lang="en-GB" sz="2400" b="1" dirty="0">
              <a:solidFill>
                <a:srgbClr val="FF0000"/>
              </a:solidFill>
            </a:endParaRPr>
          </a:p>
        </p:txBody>
      </p:sp>
      <p:sp>
        <p:nvSpPr>
          <p:cNvPr id="5" name="TextBox 4"/>
          <p:cNvSpPr txBox="1"/>
          <p:nvPr/>
        </p:nvSpPr>
        <p:spPr>
          <a:xfrm>
            <a:off x="5796137" y="3291830"/>
            <a:ext cx="2448272" cy="954107"/>
          </a:xfrm>
          <a:prstGeom prst="rect">
            <a:avLst/>
          </a:prstGeom>
          <a:noFill/>
        </p:spPr>
        <p:txBody>
          <a:bodyPr wrap="square" rtlCol="0">
            <a:spAutoFit/>
          </a:bodyPr>
          <a:lstStyle/>
          <a:p>
            <a:r>
              <a:rPr lang="en-GB" sz="1400" dirty="0" smtClean="0"/>
              <a:t>With 3% per layer, multiple scattering dominates the momentum resolution up to 100GeV/c !</a:t>
            </a:r>
            <a:endParaRPr lang="en-GB" sz="1400" dirty="0"/>
          </a:p>
        </p:txBody>
      </p:sp>
    </p:spTree>
    <p:extLst>
      <p:ext uri="{BB962C8B-B14F-4D97-AF65-F5344CB8AC3E}">
        <p14:creationId xmlns:p14="http://schemas.microsoft.com/office/powerpoint/2010/main" val="117873549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Track Parameters</a:t>
            </a:r>
            <a:endParaRPr lang="en-GB" sz="2400" b="1" dirty="0">
              <a:solidFill>
                <a:srgbClr val="FF0000"/>
              </a:solidFill>
            </a:endParaRPr>
          </a:p>
        </p:txBody>
      </p:sp>
      <p:pic>
        <p:nvPicPr>
          <p:cNvPr id="3" name="Picture 2"/>
          <p:cNvPicPr>
            <a:picLocks noChangeAspect="1"/>
          </p:cNvPicPr>
          <p:nvPr/>
        </p:nvPicPr>
        <p:blipFill>
          <a:blip r:embed="rId2"/>
          <a:stretch>
            <a:fillRect/>
          </a:stretch>
        </p:blipFill>
        <p:spPr>
          <a:xfrm>
            <a:off x="1979712" y="483518"/>
            <a:ext cx="3888432" cy="1926017"/>
          </a:xfrm>
          <a:prstGeom prst="rect">
            <a:avLst/>
          </a:prstGeom>
        </p:spPr>
      </p:pic>
      <p:pic>
        <p:nvPicPr>
          <p:cNvPr id="5" name="Picture 4"/>
          <p:cNvPicPr>
            <a:picLocks noChangeAspect="1"/>
          </p:cNvPicPr>
          <p:nvPr/>
        </p:nvPicPr>
        <p:blipFill>
          <a:blip r:embed="rId3"/>
          <a:stretch>
            <a:fillRect/>
          </a:stretch>
        </p:blipFill>
        <p:spPr>
          <a:xfrm>
            <a:off x="1331640" y="2499742"/>
            <a:ext cx="5976664" cy="2534695"/>
          </a:xfrm>
          <a:prstGeom prst="rect">
            <a:avLst/>
          </a:prstGeom>
        </p:spPr>
      </p:pic>
    </p:spTree>
    <p:extLst>
      <p:ext uri="{BB962C8B-B14F-4D97-AF65-F5344CB8AC3E}">
        <p14:creationId xmlns:p14="http://schemas.microsoft.com/office/powerpoint/2010/main" val="4708713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Track Parameters</a:t>
            </a:r>
            <a:endParaRPr lang="en-GB" sz="2400" b="1" dirty="0">
              <a:solidFill>
                <a:srgbClr val="FF0000"/>
              </a:solidFill>
            </a:endParaRPr>
          </a:p>
        </p:txBody>
      </p:sp>
      <p:pic>
        <p:nvPicPr>
          <p:cNvPr id="3" name="Picture 2"/>
          <p:cNvPicPr>
            <a:picLocks noChangeAspect="1"/>
          </p:cNvPicPr>
          <p:nvPr/>
        </p:nvPicPr>
        <p:blipFill>
          <a:blip r:embed="rId2"/>
          <a:stretch>
            <a:fillRect/>
          </a:stretch>
        </p:blipFill>
        <p:spPr>
          <a:xfrm>
            <a:off x="1979712" y="483518"/>
            <a:ext cx="3888432" cy="1926017"/>
          </a:xfrm>
          <a:prstGeom prst="rect">
            <a:avLst/>
          </a:prstGeom>
        </p:spPr>
      </p:pic>
      <p:pic>
        <p:nvPicPr>
          <p:cNvPr id="4" name="Picture 3"/>
          <p:cNvPicPr>
            <a:picLocks noChangeAspect="1"/>
          </p:cNvPicPr>
          <p:nvPr/>
        </p:nvPicPr>
        <p:blipFill>
          <a:blip r:embed="rId3"/>
          <a:stretch>
            <a:fillRect/>
          </a:stretch>
        </p:blipFill>
        <p:spPr>
          <a:xfrm>
            <a:off x="1331640" y="2513720"/>
            <a:ext cx="5832648" cy="2629780"/>
          </a:xfrm>
          <a:prstGeom prst="rect">
            <a:avLst/>
          </a:prstGeom>
        </p:spPr>
      </p:pic>
    </p:spTree>
    <p:extLst>
      <p:ext uri="{BB962C8B-B14F-4D97-AF65-F5344CB8AC3E}">
        <p14:creationId xmlns:p14="http://schemas.microsoft.com/office/powerpoint/2010/main" val="4568847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Track Parameters</a:t>
            </a:r>
            <a:endParaRPr lang="en-GB" sz="2400" b="1" dirty="0">
              <a:solidFill>
                <a:srgbClr val="FF0000"/>
              </a:solidFill>
            </a:endParaRPr>
          </a:p>
        </p:txBody>
      </p:sp>
      <p:pic>
        <p:nvPicPr>
          <p:cNvPr id="3" name="Picture 2"/>
          <p:cNvPicPr>
            <a:picLocks noChangeAspect="1"/>
          </p:cNvPicPr>
          <p:nvPr/>
        </p:nvPicPr>
        <p:blipFill>
          <a:blip r:embed="rId2"/>
          <a:stretch>
            <a:fillRect/>
          </a:stretch>
        </p:blipFill>
        <p:spPr>
          <a:xfrm>
            <a:off x="1979712" y="339502"/>
            <a:ext cx="3888432" cy="1926017"/>
          </a:xfrm>
          <a:prstGeom prst="rect">
            <a:avLst/>
          </a:prstGeom>
        </p:spPr>
      </p:pic>
      <p:pic>
        <p:nvPicPr>
          <p:cNvPr id="4" name="Picture 3"/>
          <p:cNvPicPr>
            <a:picLocks noChangeAspect="1"/>
          </p:cNvPicPr>
          <p:nvPr/>
        </p:nvPicPr>
        <p:blipFill>
          <a:blip r:embed="rId3"/>
          <a:stretch>
            <a:fillRect/>
          </a:stretch>
        </p:blipFill>
        <p:spPr>
          <a:xfrm>
            <a:off x="1475656" y="2283447"/>
            <a:ext cx="5904656" cy="2825763"/>
          </a:xfrm>
          <a:prstGeom prst="rect">
            <a:avLst/>
          </a:prstGeom>
        </p:spPr>
      </p:pic>
    </p:spTree>
    <p:extLst>
      <p:ext uri="{BB962C8B-B14F-4D97-AF65-F5344CB8AC3E}">
        <p14:creationId xmlns:p14="http://schemas.microsoft.com/office/powerpoint/2010/main" val="16084930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1275606"/>
            <a:ext cx="6150976" cy="2664296"/>
          </a:xfrm>
          <a:prstGeom prst="rect">
            <a:avLst/>
          </a:prstGeom>
        </p:spPr>
      </p:pic>
      <p:sp>
        <p:nvSpPr>
          <p:cNvPr id="4" name="Rectangle 3"/>
          <p:cNvSpPr/>
          <p:nvPr/>
        </p:nvSpPr>
        <p:spPr>
          <a:xfrm>
            <a:off x="0" y="21853"/>
            <a:ext cx="9144000" cy="461665"/>
          </a:xfrm>
          <a:prstGeom prst="rect">
            <a:avLst/>
          </a:prstGeom>
        </p:spPr>
        <p:txBody>
          <a:bodyPr wrap="square">
            <a:spAutoFit/>
          </a:bodyPr>
          <a:lstStyle/>
          <a:p>
            <a:pPr algn="ctr"/>
            <a:r>
              <a:rPr lang="en-GB" sz="2400" b="1" dirty="0" smtClean="0">
                <a:solidFill>
                  <a:srgbClr val="FF0000"/>
                </a:solidFill>
              </a:rPr>
              <a:t>d0 resolution</a:t>
            </a:r>
            <a:endParaRPr lang="en-GB" sz="2400" b="1" dirty="0">
              <a:solidFill>
                <a:srgbClr val="FF0000"/>
              </a:solidFill>
            </a:endParaRPr>
          </a:p>
        </p:txBody>
      </p:sp>
      <p:sp>
        <p:nvSpPr>
          <p:cNvPr id="5" name="TextBox 4"/>
          <p:cNvSpPr txBox="1"/>
          <p:nvPr/>
        </p:nvSpPr>
        <p:spPr>
          <a:xfrm>
            <a:off x="5580112" y="771550"/>
            <a:ext cx="2174506" cy="1323439"/>
          </a:xfrm>
          <a:prstGeom prst="rect">
            <a:avLst/>
          </a:prstGeom>
          <a:noFill/>
        </p:spPr>
        <p:txBody>
          <a:bodyPr wrap="none" rtlCol="0">
            <a:spAutoFit/>
          </a:bodyPr>
          <a:lstStyle/>
          <a:p>
            <a:r>
              <a:rPr lang="en-GB" sz="1600" dirty="0" smtClean="0"/>
              <a:t>3 </a:t>
            </a:r>
            <a:r>
              <a:rPr lang="en-GB" sz="1600" dirty="0" smtClean="0"/>
              <a:t>layers</a:t>
            </a:r>
          </a:p>
          <a:p>
            <a:r>
              <a:rPr lang="en-GB" sz="1600" dirty="0" smtClean="0"/>
              <a:t>5um </a:t>
            </a:r>
            <a:r>
              <a:rPr lang="en-GB" sz="1600" dirty="0" smtClean="0"/>
              <a:t>position resolution</a:t>
            </a:r>
          </a:p>
          <a:p>
            <a:r>
              <a:rPr lang="en-GB" sz="1600" dirty="0"/>
              <a:t>f</a:t>
            </a:r>
            <a:r>
              <a:rPr lang="en-GB" sz="1600" dirty="0" smtClean="0"/>
              <a:t>irst layer at 4cm</a:t>
            </a:r>
          </a:p>
          <a:p>
            <a:endParaRPr lang="en-GB" sz="1600" dirty="0"/>
          </a:p>
          <a:p>
            <a:r>
              <a:rPr lang="en-GB" sz="1600" dirty="0" smtClean="0"/>
              <a:t>1.5% X0 per layer</a:t>
            </a:r>
            <a:endParaRPr lang="en-GB" sz="1600" dirty="0" smtClean="0"/>
          </a:p>
        </p:txBody>
      </p:sp>
      <p:sp>
        <p:nvSpPr>
          <p:cNvPr id="6" name="TextBox 5"/>
          <p:cNvSpPr txBox="1"/>
          <p:nvPr/>
        </p:nvSpPr>
        <p:spPr>
          <a:xfrm>
            <a:off x="1763688" y="4227934"/>
            <a:ext cx="3979423" cy="338554"/>
          </a:xfrm>
          <a:prstGeom prst="rect">
            <a:avLst/>
          </a:prstGeom>
          <a:noFill/>
        </p:spPr>
        <p:txBody>
          <a:bodyPr wrap="none" rtlCol="0">
            <a:spAutoFit/>
          </a:bodyPr>
          <a:lstStyle/>
          <a:p>
            <a:r>
              <a:rPr lang="en-GB" sz="1600" dirty="0" smtClean="0"/>
              <a:t>Up to 10GeV/c, multiple scattering dominates</a:t>
            </a:r>
            <a:endParaRPr lang="en-GB" sz="1600" dirty="0"/>
          </a:p>
        </p:txBody>
      </p:sp>
    </p:spTree>
    <p:extLst>
      <p:ext uri="{BB962C8B-B14F-4D97-AF65-F5344CB8AC3E}">
        <p14:creationId xmlns:p14="http://schemas.microsoft.com/office/powerpoint/2010/main" val="14185261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7705"/>
            <a:ext cx="9144000" cy="4455797"/>
          </a:xfrm>
          <a:prstGeom prst="rect">
            <a:avLst/>
          </a:prstGeom>
        </p:spPr>
      </p:pic>
      <p:sp>
        <p:nvSpPr>
          <p:cNvPr id="3" name="TextBox 2"/>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err="1">
                <a:solidFill>
                  <a:srgbClr val="FF0000"/>
                </a:solidFill>
              </a:rPr>
              <a:t>Calorimetry</a:t>
            </a:r>
            <a:endParaRPr lang="en-GB" sz="2400" baseline="30000" dirty="0">
              <a:solidFill>
                <a:srgbClr val="FF0000"/>
              </a:solidFill>
            </a:endParaRPr>
          </a:p>
        </p:txBody>
      </p:sp>
    </p:spTree>
    <p:extLst>
      <p:ext uri="{BB962C8B-B14F-4D97-AF65-F5344CB8AC3E}">
        <p14:creationId xmlns:p14="http://schemas.microsoft.com/office/powerpoint/2010/main" val="12069814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359" y="7951"/>
            <a:ext cx="9132335" cy="5143499"/>
          </a:xfrm>
          <a:prstGeom prst="rect">
            <a:avLst/>
          </a:prstGeom>
        </p:spPr>
      </p:pic>
    </p:spTree>
    <p:extLst>
      <p:ext uri="{BB962C8B-B14F-4D97-AF65-F5344CB8AC3E}">
        <p14:creationId xmlns:p14="http://schemas.microsoft.com/office/powerpoint/2010/main" val="19522702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338"/>
            <a:ext cx="9139846" cy="5145838"/>
          </a:xfrm>
          <a:prstGeom prst="rect">
            <a:avLst/>
          </a:prstGeom>
        </p:spPr>
      </p:pic>
    </p:spTree>
    <p:extLst>
      <p:ext uri="{BB962C8B-B14F-4D97-AF65-F5344CB8AC3E}">
        <p14:creationId xmlns:p14="http://schemas.microsoft.com/office/powerpoint/2010/main" val="4032979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828"/>
            <a:ext cx="9144000" cy="5133843"/>
          </a:xfrm>
          <a:prstGeom prst="rect">
            <a:avLst/>
          </a:prstGeom>
        </p:spPr>
      </p:pic>
    </p:spTree>
    <p:extLst>
      <p:ext uri="{BB962C8B-B14F-4D97-AF65-F5344CB8AC3E}">
        <p14:creationId xmlns:p14="http://schemas.microsoft.com/office/powerpoint/2010/main" val="7706590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855"/>
            <a:ext cx="9144000" cy="5137789"/>
          </a:xfrm>
          <a:prstGeom prst="rect">
            <a:avLst/>
          </a:prstGeom>
        </p:spPr>
      </p:pic>
      <p:pic>
        <p:nvPicPr>
          <p:cNvPr id="3" name="Picture 2"/>
          <p:cNvPicPr>
            <a:picLocks noChangeAspect="1"/>
          </p:cNvPicPr>
          <p:nvPr/>
        </p:nvPicPr>
        <p:blipFill>
          <a:blip r:embed="rId3"/>
          <a:stretch>
            <a:fillRect/>
          </a:stretch>
        </p:blipFill>
        <p:spPr>
          <a:xfrm>
            <a:off x="3792359" y="285383"/>
            <a:ext cx="4890464" cy="3538202"/>
          </a:xfrm>
          <a:prstGeom prst="rect">
            <a:avLst/>
          </a:prstGeom>
        </p:spPr>
      </p:pic>
    </p:spTree>
    <p:extLst>
      <p:ext uri="{BB962C8B-B14F-4D97-AF65-F5344CB8AC3E}">
        <p14:creationId xmlns:p14="http://schemas.microsoft.com/office/powerpoint/2010/main" val="993383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771550"/>
            <a:ext cx="7272808" cy="3065455"/>
          </a:xfrm>
          <a:prstGeom prst="rect">
            <a:avLst/>
          </a:prstGeom>
        </p:spPr>
        <p:txBody>
          <a:bodyPr wrap="square">
            <a:spAutoFit/>
          </a:bodyPr>
          <a:lstStyle/>
          <a:p>
            <a:pPr>
              <a:lnSpc>
                <a:spcPct val="115000"/>
              </a:lnSpc>
              <a:spcAft>
                <a:spcPts val="0"/>
              </a:spcAft>
            </a:pPr>
            <a:r>
              <a:rPr lang="en-US" sz="1400" b="1" dirty="0">
                <a:solidFill>
                  <a:srgbClr val="C00000"/>
                </a:solidFill>
                <a:latin typeface="Arial" charset="0"/>
                <a:ea typeface="Times New Roman" charset="0"/>
                <a:cs typeface="Times New Roman" charset="0"/>
              </a:rPr>
              <a:t>91 Persons got Nobel Prices related to the development of the Standard Model</a:t>
            </a:r>
            <a:endParaRPr lang="en-GB" sz="1400" dirty="0">
              <a:latin typeface="Calibri" charset="0"/>
              <a:ea typeface="Calibri" charset="0"/>
              <a:cs typeface="Times New Roman" charset="0"/>
            </a:endParaRPr>
          </a:p>
          <a:p>
            <a:pPr>
              <a:lnSpc>
                <a:spcPct val="115000"/>
              </a:lnSpc>
              <a:spcAft>
                <a:spcPts val="0"/>
              </a:spcAft>
            </a:pPr>
            <a:r>
              <a:rPr lang="en-US" sz="1400" b="1" dirty="0">
                <a:solidFill>
                  <a:srgbClr val="C00000"/>
                </a:solidFill>
                <a:latin typeface="Arial" charset="0"/>
                <a:ea typeface="Times New Roman" charset="0"/>
                <a:cs typeface="Times New Roman" charset="0"/>
              </a:rPr>
              <a:t> </a:t>
            </a:r>
            <a:endParaRPr lang="en-GB" sz="1400" dirty="0">
              <a:latin typeface="Calibri" charset="0"/>
              <a:ea typeface="Calibri" charset="0"/>
              <a:cs typeface="Times New Roman" charset="0"/>
            </a:endParaRPr>
          </a:p>
          <a:p>
            <a:pPr>
              <a:lnSpc>
                <a:spcPct val="115000"/>
              </a:lnSpc>
            </a:pPr>
            <a:r>
              <a:rPr lang="en-US" sz="1400" b="1" dirty="0">
                <a:solidFill>
                  <a:srgbClr val="4F6228"/>
                </a:solidFill>
                <a:latin typeface="Arial" charset="0"/>
                <a:ea typeface="Times New Roman" charset="0"/>
                <a:cs typeface="Times New Roman" charset="0"/>
              </a:rPr>
              <a:t>59 </a:t>
            </a:r>
            <a:r>
              <a:rPr lang="en-US" sz="1400" b="1" dirty="0" smtClean="0">
                <a:solidFill>
                  <a:srgbClr val="4F6228"/>
                </a:solidFill>
                <a:latin typeface="Arial" charset="0"/>
                <a:ea typeface="Times New Roman" charset="0"/>
                <a:cs typeface="Times New Roman" charset="0"/>
              </a:rPr>
              <a:t>Experiment</a:t>
            </a:r>
            <a:endParaRPr lang="en-US" sz="1400" b="1" dirty="0" smtClean="0">
              <a:solidFill>
                <a:srgbClr val="002060"/>
              </a:solidFill>
              <a:latin typeface="Arial" charset="0"/>
              <a:ea typeface="Times New Roman" charset="0"/>
              <a:cs typeface="Times New Roman" charset="0"/>
            </a:endParaRPr>
          </a:p>
          <a:p>
            <a:pPr>
              <a:lnSpc>
                <a:spcPct val="115000"/>
              </a:lnSpc>
              <a:spcAft>
                <a:spcPts val="0"/>
              </a:spcAft>
            </a:pPr>
            <a:r>
              <a:rPr lang="en-US" sz="1400" b="1" dirty="0" smtClean="0">
                <a:solidFill>
                  <a:srgbClr val="002060"/>
                </a:solidFill>
                <a:latin typeface="Arial" charset="0"/>
                <a:ea typeface="Times New Roman" charset="0"/>
                <a:cs typeface="Times New Roman" charset="0"/>
              </a:rPr>
              <a:t>33 </a:t>
            </a:r>
            <a:r>
              <a:rPr lang="en-US" sz="1400" b="1" dirty="0">
                <a:solidFill>
                  <a:srgbClr val="002060"/>
                </a:solidFill>
                <a:latin typeface="Arial" charset="0"/>
                <a:ea typeface="Times New Roman" charset="0"/>
                <a:cs typeface="Times New Roman" charset="0"/>
              </a:rPr>
              <a:t>for Standard Model Experiments</a:t>
            </a:r>
            <a:endParaRPr lang="en-GB" sz="1400" dirty="0">
              <a:latin typeface="Calibri" charset="0"/>
              <a:ea typeface="Calibri" charset="0"/>
              <a:cs typeface="Times New Roman" charset="0"/>
            </a:endParaRPr>
          </a:p>
          <a:p>
            <a:pPr>
              <a:lnSpc>
                <a:spcPct val="115000"/>
              </a:lnSpc>
              <a:spcAft>
                <a:spcPts val="0"/>
              </a:spcAft>
            </a:pPr>
            <a:r>
              <a:rPr lang="en-US" sz="1400" b="1" dirty="0">
                <a:solidFill>
                  <a:srgbClr val="002060"/>
                </a:solidFill>
                <a:latin typeface="Arial" charset="0"/>
                <a:ea typeface="Times New Roman" charset="0"/>
                <a:cs typeface="Times New Roman" charset="0"/>
              </a:rPr>
              <a:t>13 for Standard Model Instrumentation and Experiments</a:t>
            </a:r>
            <a:endParaRPr lang="en-GB" sz="1400" dirty="0">
              <a:latin typeface="Calibri" charset="0"/>
              <a:ea typeface="Calibri" charset="0"/>
              <a:cs typeface="Times New Roman" charset="0"/>
            </a:endParaRPr>
          </a:p>
          <a:p>
            <a:pPr>
              <a:lnSpc>
                <a:spcPct val="115000"/>
              </a:lnSpc>
              <a:spcAft>
                <a:spcPts val="0"/>
              </a:spcAft>
            </a:pPr>
            <a:r>
              <a:rPr lang="en-US" sz="1400" b="1" dirty="0">
                <a:solidFill>
                  <a:srgbClr val="002060"/>
                </a:solidFill>
                <a:latin typeface="Arial" charset="0"/>
                <a:ea typeface="Times New Roman" charset="0"/>
                <a:cs typeface="Times New Roman" charset="0"/>
              </a:rPr>
              <a:t>3 for Particle Physics Instrumentation</a:t>
            </a:r>
            <a:endParaRPr lang="en-GB" sz="1400" dirty="0">
              <a:latin typeface="Calibri" charset="0"/>
              <a:ea typeface="Calibri" charset="0"/>
              <a:cs typeface="Times New Roman" charset="0"/>
            </a:endParaRPr>
          </a:p>
          <a:p>
            <a:pPr>
              <a:lnSpc>
                <a:spcPct val="115000"/>
              </a:lnSpc>
              <a:spcAft>
                <a:spcPts val="0"/>
              </a:spcAft>
            </a:pPr>
            <a:r>
              <a:rPr lang="en-US" sz="1400" b="1" dirty="0">
                <a:solidFill>
                  <a:srgbClr val="002060"/>
                </a:solidFill>
                <a:latin typeface="Arial" charset="0"/>
                <a:ea typeface="Times New Roman" charset="0"/>
                <a:cs typeface="Times New Roman" charset="0"/>
              </a:rPr>
              <a:t>1 for Relativity </a:t>
            </a:r>
            <a:r>
              <a:rPr lang="en-US" sz="1400" b="1" dirty="0" smtClean="0">
                <a:solidFill>
                  <a:srgbClr val="002060"/>
                </a:solidFill>
                <a:latin typeface="Arial" charset="0"/>
                <a:ea typeface="Times New Roman" charset="0"/>
                <a:cs typeface="Times New Roman" charset="0"/>
              </a:rPr>
              <a:t>Experiment </a:t>
            </a:r>
            <a:r>
              <a:rPr lang="en-US" sz="1400" b="1" dirty="0">
                <a:solidFill>
                  <a:srgbClr val="002060"/>
                </a:solidFill>
                <a:latin typeface="Arial" charset="0"/>
                <a:ea typeface="Times New Roman" charset="0"/>
                <a:cs typeface="Times New Roman" charset="0"/>
              </a:rPr>
              <a:t>(Michelson) </a:t>
            </a:r>
            <a:endParaRPr lang="en-GB" sz="1400" dirty="0">
              <a:latin typeface="Calibri" charset="0"/>
              <a:ea typeface="Calibri" charset="0"/>
              <a:cs typeface="Times New Roman" charset="0"/>
            </a:endParaRPr>
          </a:p>
          <a:p>
            <a:pPr>
              <a:lnSpc>
                <a:spcPct val="115000"/>
              </a:lnSpc>
              <a:spcAft>
                <a:spcPts val="0"/>
              </a:spcAft>
            </a:pPr>
            <a:r>
              <a:rPr lang="en-US" sz="1400" b="1" dirty="0">
                <a:solidFill>
                  <a:srgbClr val="002060"/>
                </a:solidFill>
                <a:latin typeface="Arial" charset="0"/>
                <a:ea typeface="Times New Roman" charset="0"/>
                <a:cs typeface="Times New Roman" charset="0"/>
              </a:rPr>
              <a:t>9 for Quantum Mechanics Experiments</a:t>
            </a:r>
            <a:endParaRPr lang="en-GB" sz="1400" dirty="0">
              <a:latin typeface="Calibri" charset="0"/>
              <a:ea typeface="Calibri" charset="0"/>
              <a:cs typeface="Times New Roman" charset="0"/>
            </a:endParaRPr>
          </a:p>
          <a:p>
            <a:pPr>
              <a:lnSpc>
                <a:spcPct val="115000"/>
              </a:lnSpc>
              <a:spcAft>
                <a:spcPts val="0"/>
              </a:spcAft>
            </a:pPr>
            <a:r>
              <a:rPr lang="en-US" sz="1400" b="1" dirty="0">
                <a:solidFill>
                  <a:srgbClr val="002060"/>
                </a:solidFill>
                <a:latin typeface="Arial" charset="0"/>
                <a:ea typeface="Times New Roman" charset="0"/>
                <a:cs typeface="Times New Roman" charset="0"/>
              </a:rPr>
              <a:t> </a:t>
            </a:r>
            <a:endParaRPr lang="en-GB" sz="1400" dirty="0">
              <a:latin typeface="Calibri" charset="0"/>
              <a:ea typeface="Calibri" charset="0"/>
              <a:cs typeface="Times New Roman" charset="0"/>
            </a:endParaRPr>
          </a:p>
          <a:p>
            <a:pPr>
              <a:lnSpc>
                <a:spcPct val="115000"/>
              </a:lnSpc>
            </a:pPr>
            <a:r>
              <a:rPr lang="en-US" sz="1400" b="1" dirty="0">
                <a:solidFill>
                  <a:srgbClr val="4F6228"/>
                </a:solidFill>
                <a:latin typeface="Arial" charset="0"/>
                <a:ea typeface="Times New Roman" charset="0"/>
                <a:cs typeface="Times New Roman" charset="0"/>
              </a:rPr>
              <a:t>32 </a:t>
            </a:r>
            <a:r>
              <a:rPr lang="en-US" sz="1400" b="1" dirty="0" smtClean="0">
                <a:solidFill>
                  <a:srgbClr val="4F6228"/>
                </a:solidFill>
                <a:latin typeface="Arial" charset="0"/>
                <a:ea typeface="Times New Roman" charset="0"/>
                <a:cs typeface="Times New Roman" charset="0"/>
              </a:rPr>
              <a:t>Theory</a:t>
            </a:r>
            <a:endParaRPr lang="en-US" sz="1400" b="1" dirty="0" smtClean="0">
              <a:solidFill>
                <a:srgbClr val="002060"/>
              </a:solidFill>
              <a:latin typeface="Arial" charset="0"/>
              <a:ea typeface="Times New Roman" charset="0"/>
              <a:cs typeface="Times New Roman" charset="0"/>
            </a:endParaRPr>
          </a:p>
          <a:p>
            <a:pPr>
              <a:lnSpc>
                <a:spcPct val="115000"/>
              </a:lnSpc>
              <a:spcAft>
                <a:spcPts val="0"/>
              </a:spcAft>
            </a:pPr>
            <a:r>
              <a:rPr lang="en-US" sz="1400" b="1" dirty="0" smtClean="0">
                <a:solidFill>
                  <a:srgbClr val="002060"/>
                </a:solidFill>
                <a:latin typeface="Arial" charset="0"/>
                <a:ea typeface="Times New Roman" charset="0"/>
                <a:cs typeface="Times New Roman" charset="0"/>
              </a:rPr>
              <a:t>23 </a:t>
            </a:r>
            <a:r>
              <a:rPr lang="en-US" sz="1400" b="1" dirty="0">
                <a:solidFill>
                  <a:srgbClr val="002060"/>
                </a:solidFill>
                <a:latin typeface="Arial" charset="0"/>
                <a:ea typeface="Times New Roman" charset="0"/>
                <a:cs typeface="Times New Roman" charset="0"/>
              </a:rPr>
              <a:t>for Standard Model Theory</a:t>
            </a:r>
            <a:endParaRPr lang="en-GB" sz="1400" dirty="0">
              <a:latin typeface="Calibri" charset="0"/>
              <a:ea typeface="Calibri" charset="0"/>
              <a:cs typeface="Times New Roman" charset="0"/>
            </a:endParaRPr>
          </a:p>
          <a:p>
            <a:pPr>
              <a:lnSpc>
                <a:spcPct val="115000"/>
              </a:lnSpc>
              <a:spcAft>
                <a:spcPts val="0"/>
              </a:spcAft>
            </a:pPr>
            <a:r>
              <a:rPr lang="en-US" sz="1400" b="1" dirty="0">
                <a:solidFill>
                  <a:srgbClr val="002060"/>
                </a:solidFill>
                <a:latin typeface="Arial" charset="0"/>
                <a:ea typeface="Times New Roman" charset="0"/>
                <a:cs typeface="Times New Roman" charset="0"/>
              </a:rPr>
              <a:t>9 for Quantum Mechanics </a:t>
            </a:r>
            <a:r>
              <a:rPr lang="en-US" sz="1400" b="1" dirty="0" smtClean="0">
                <a:solidFill>
                  <a:srgbClr val="002060"/>
                </a:solidFill>
                <a:latin typeface="Arial" charset="0"/>
                <a:ea typeface="Times New Roman" charset="0"/>
                <a:cs typeface="Times New Roman" charset="0"/>
              </a:rPr>
              <a:t>Theory</a:t>
            </a:r>
            <a:endParaRPr lang="en-GB" sz="1400" dirty="0">
              <a:latin typeface="Calibri" charset="0"/>
              <a:ea typeface="Calibri" charset="0"/>
              <a:cs typeface="Times New Roman" charset="0"/>
            </a:endParaRPr>
          </a:p>
        </p:txBody>
      </p:sp>
      <p:sp>
        <p:nvSpPr>
          <p:cNvPr id="5" name="Rectangle 4"/>
          <p:cNvSpPr/>
          <p:nvPr/>
        </p:nvSpPr>
        <p:spPr>
          <a:xfrm>
            <a:off x="1127495" y="40838"/>
            <a:ext cx="6856810" cy="461665"/>
          </a:xfrm>
          <a:prstGeom prst="rect">
            <a:avLst/>
          </a:prstGeom>
        </p:spPr>
        <p:txBody>
          <a:bodyPr wrap="square">
            <a:spAutoFit/>
          </a:bodyPr>
          <a:lstStyle/>
          <a:p>
            <a:pPr algn="ctr"/>
            <a:r>
              <a:rPr lang="en-US" sz="2400" b="1" dirty="0" smtClean="0">
                <a:solidFill>
                  <a:srgbClr val="FF0000"/>
                </a:solidFill>
              </a:rPr>
              <a:t>Some very biased statistics from an experimentalist</a:t>
            </a:r>
            <a:endParaRPr lang="en-US" sz="2400" b="1" dirty="0">
              <a:solidFill>
                <a:srgbClr val="FF0000"/>
              </a:solidFill>
            </a:endParaRPr>
          </a:p>
        </p:txBody>
      </p:sp>
      <p:pic>
        <p:nvPicPr>
          <p:cNvPr id="6" name="Picture 5"/>
          <p:cNvPicPr>
            <a:picLocks noChangeAspect="1"/>
          </p:cNvPicPr>
          <p:nvPr/>
        </p:nvPicPr>
        <p:blipFill>
          <a:blip r:embed="rId2"/>
          <a:stretch>
            <a:fillRect/>
          </a:stretch>
        </p:blipFill>
        <p:spPr>
          <a:xfrm>
            <a:off x="5940152" y="2211710"/>
            <a:ext cx="2404193" cy="2404193"/>
          </a:xfrm>
          <a:prstGeom prst="rect">
            <a:avLst/>
          </a:prstGeom>
        </p:spPr>
      </p:pic>
    </p:spTree>
    <p:extLst>
      <p:ext uri="{BB962C8B-B14F-4D97-AF65-F5344CB8AC3E}">
        <p14:creationId xmlns:p14="http://schemas.microsoft.com/office/powerpoint/2010/main" val="2467007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13" y="487127"/>
            <a:ext cx="4318239" cy="2192273"/>
          </a:xfrm>
          <a:prstGeom prst="rect">
            <a:avLst/>
          </a:prstGeom>
        </p:spPr>
      </p:pic>
      <p:pic>
        <p:nvPicPr>
          <p:cNvPr id="3" name="Picture 2"/>
          <p:cNvPicPr>
            <a:picLocks noChangeAspect="1"/>
          </p:cNvPicPr>
          <p:nvPr/>
        </p:nvPicPr>
        <p:blipFill rotWithShape="1">
          <a:blip r:embed="rId3"/>
          <a:srcRect t="-5091" b="-872"/>
          <a:stretch/>
        </p:blipFill>
        <p:spPr>
          <a:xfrm>
            <a:off x="4311920" y="472965"/>
            <a:ext cx="2226248" cy="3770272"/>
          </a:xfrm>
          <a:prstGeom prst="rect">
            <a:avLst/>
          </a:prstGeom>
        </p:spPr>
      </p:pic>
      <p:pic>
        <p:nvPicPr>
          <p:cNvPr id="4" name="Picture 3"/>
          <p:cNvPicPr>
            <a:picLocks noChangeAspect="1"/>
          </p:cNvPicPr>
          <p:nvPr/>
        </p:nvPicPr>
        <p:blipFill>
          <a:blip r:embed="rId4"/>
          <a:stretch>
            <a:fillRect/>
          </a:stretch>
        </p:blipFill>
        <p:spPr>
          <a:xfrm>
            <a:off x="6538170" y="1178756"/>
            <a:ext cx="2338708" cy="3064513"/>
          </a:xfrm>
          <a:prstGeom prst="rect">
            <a:avLst/>
          </a:prstGeom>
        </p:spPr>
      </p:pic>
      <p:pic>
        <p:nvPicPr>
          <p:cNvPr id="5" name="Picture 4"/>
          <p:cNvPicPr>
            <a:picLocks noChangeAspect="1"/>
          </p:cNvPicPr>
          <p:nvPr/>
        </p:nvPicPr>
        <p:blipFill>
          <a:blip r:embed="rId5"/>
          <a:stretch>
            <a:fillRect/>
          </a:stretch>
        </p:blipFill>
        <p:spPr>
          <a:xfrm>
            <a:off x="5727647" y="4424550"/>
            <a:ext cx="3149291" cy="241751"/>
          </a:xfrm>
          <a:prstGeom prst="rect">
            <a:avLst/>
          </a:prstGeom>
        </p:spPr>
      </p:pic>
      <p:sp>
        <p:nvSpPr>
          <p:cNvPr id="6" name="TextBox 5"/>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err="1">
                <a:solidFill>
                  <a:srgbClr val="FF0000"/>
                </a:solidFill>
              </a:rPr>
              <a:t>Calorimetry</a:t>
            </a:r>
            <a:endParaRPr lang="en-GB" sz="2400" baseline="30000" dirty="0">
              <a:solidFill>
                <a:srgbClr val="FF0000"/>
              </a:solidFill>
            </a:endParaRPr>
          </a:p>
        </p:txBody>
      </p:sp>
      <p:sp>
        <p:nvSpPr>
          <p:cNvPr id="8" name="TextBox 7"/>
          <p:cNvSpPr txBox="1"/>
          <p:nvPr/>
        </p:nvSpPr>
        <p:spPr>
          <a:xfrm>
            <a:off x="84397" y="2797603"/>
            <a:ext cx="3952514" cy="1846580"/>
          </a:xfrm>
          <a:prstGeom prst="rect">
            <a:avLst/>
          </a:prstGeom>
          <a:noFill/>
        </p:spPr>
        <p:txBody>
          <a:bodyPr wrap="square" lIns="91330" tIns="45665" rIns="91330" bIns="45665" rtlCol="0">
            <a:spAutoFit/>
          </a:bodyPr>
          <a:lstStyle/>
          <a:p>
            <a:r>
              <a:rPr lang="en-GB" sz="1400" dirty="0"/>
              <a:t>Barrel HCAL in Fe/</a:t>
            </a:r>
            <a:r>
              <a:rPr lang="en-GB" sz="1400" dirty="0" err="1"/>
              <a:t>Sci</a:t>
            </a:r>
            <a:r>
              <a:rPr lang="en-GB" sz="1400" dirty="0"/>
              <a:t> similar to ATLAS </a:t>
            </a:r>
            <a:r>
              <a:rPr lang="en-GB" sz="1400" dirty="0" err="1"/>
              <a:t>Tilecal</a:t>
            </a:r>
            <a:endParaRPr lang="en-GB" sz="1400" dirty="0"/>
          </a:p>
          <a:p>
            <a:endParaRPr lang="en-GB" sz="1400" dirty="0"/>
          </a:p>
          <a:p>
            <a:r>
              <a:rPr lang="en-GB" sz="1400" dirty="0"/>
              <a:t>Barrel ECAL, </a:t>
            </a:r>
            <a:r>
              <a:rPr lang="en-GB" sz="1400" dirty="0" err="1"/>
              <a:t>Endcap</a:t>
            </a:r>
            <a:r>
              <a:rPr lang="en-GB" sz="1400" dirty="0"/>
              <a:t> ECAL/HCAL, Forward ECAL/HCAL are in </a:t>
            </a:r>
            <a:r>
              <a:rPr lang="en-GB" sz="1400" dirty="0" err="1"/>
              <a:t>LAr</a:t>
            </a:r>
            <a:r>
              <a:rPr lang="en-GB" sz="1400" dirty="0"/>
              <a:t> technology, which is intrinsically radiation hard.</a:t>
            </a:r>
          </a:p>
          <a:p>
            <a:endParaRPr lang="en-GB" sz="1400" dirty="0"/>
          </a:p>
          <a:p>
            <a:r>
              <a:rPr lang="en-GB" sz="1400" dirty="0"/>
              <a:t>Silicon ECAL and ideas for digital ECAL with MAPS are being discussed.</a:t>
            </a:r>
          </a:p>
        </p:txBody>
      </p:sp>
    </p:spTree>
    <p:extLst>
      <p:ext uri="{BB962C8B-B14F-4D97-AF65-F5344CB8AC3E}">
        <p14:creationId xmlns:p14="http://schemas.microsoft.com/office/powerpoint/2010/main" val="14336025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7079" y="952068"/>
            <a:ext cx="7657106" cy="3573782"/>
          </a:xfrm>
          <a:prstGeom prst="rect">
            <a:avLst/>
          </a:prstGeom>
        </p:spPr>
      </p:pic>
      <p:sp>
        <p:nvSpPr>
          <p:cNvPr id="3" name="TextBox 2"/>
          <p:cNvSpPr txBox="1"/>
          <p:nvPr/>
        </p:nvSpPr>
        <p:spPr>
          <a:xfrm>
            <a:off x="0" y="9888"/>
            <a:ext cx="9144000" cy="461552"/>
          </a:xfrm>
          <a:prstGeom prst="rect">
            <a:avLst/>
          </a:prstGeom>
          <a:noFill/>
        </p:spPr>
        <p:txBody>
          <a:bodyPr wrap="square" lIns="91328" tIns="45664" rIns="91328" bIns="45664" rtlCol="0">
            <a:spAutoFit/>
          </a:bodyPr>
          <a:lstStyle/>
          <a:p>
            <a:pPr algn="ctr"/>
            <a:r>
              <a:rPr lang="en-GB" sz="2400" b="1" dirty="0" smtClean="0">
                <a:solidFill>
                  <a:srgbClr val="FF0000"/>
                </a:solidFill>
              </a:rPr>
              <a:t>Barrel HCAL Single Particle and Jet Resolution</a:t>
            </a:r>
            <a:endParaRPr lang="en-GB" sz="2400" baseline="30000" dirty="0">
              <a:solidFill>
                <a:srgbClr val="FF0000"/>
              </a:solidFill>
            </a:endParaRPr>
          </a:p>
        </p:txBody>
      </p:sp>
    </p:spTree>
    <p:extLst>
      <p:ext uri="{BB962C8B-B14F-4D97-AF65-F5344CB8AC3E}">
        <p14:creationId xmlns:p14="http://schemas.microsoft.com/office/powerpoint/2010/main" val="20275713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4617"/>
          <a:stretch/>
        </p:blipFill>
        <p:spPr>
          <a:xfrm>
            <a:off x="31" y="751840"/>
            <a:ext cx="9122833" cy="4391660"/>
          </a:xfrm>
          <a:prstGeom prst="rect">
            <a:avLst/>
          </a:prstGeom>
        </p:spPr>
      </p:pic>
      <p:sp>
        <p:nvSpPr>
          <p:cNvPr id="3" name="TextBox 2"/>
          <p:cNvSpPr txBox="1"/>
          <p:nvPr/>
        </p:nvSpPr>
        <p:spPr>
          <a:xfrm>
            <a:off x="0" y="9888"/>
            <a:ext cx="9144000" cy="461586"/>
          </a:xfrm>
          <a:prstGeom prst="rect">
            <a:avLst/>
          </a:prstGeom>
          <a:noFill/>
        </p:spPr>
        <p:txBody>
          <a:bodyPr wrap="square" lIns="91328" tIns="45664" rIns="91328" bIns="45664" rtlCol="0">
            <a:spAutoFit/>
          </a:bodyPr>
          <a:lstStyle/>
          <a:p>
            <a:pPr algn="ctr"/>
            <a:r>
              <a:rPr lang="en-GB" sz="2400" b="1" dirty="0">
                <a:solidFill>
                  <a:srgbClr val="FF0000"/>
                </a:solidFill>
              </a:rPr>
              <a:t>Calorimeter Granularity</a:t>
            </a:r>
            <a:endParaRPr lang="en-GB" sz="2400" baseline="30000" dirty="0">
              <a:solidFill>
                <a:srgbClr val="FF0000"/>
              </a:solidFill>
            </a:endParaRPr>
          </a:p>
        </p:txBody>
      </p:sp>
    </p:spTree>
    <p:extLst>
      <p:ext uri="{BB962C8B-B14F-4D97-AF65-F5344CB8AC3E}">
        <p14:creationId xmlns:p14="http://schemas.microsoft.com/office/powerpoint/2010/main" val="265661649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5109882"/>
          </a:xfrm>
          <a:prstGeom prst="rect">
            <a:avLst/>
          </a:prstGeom>
        </p:spPr>
      </p:pic>
    </p:spTree>
    <p:extLst>
      <p:ext uri="{BB962C8B-B14F-4D97-AF65-F5344CB8AC3E}">
        <p14:creationId xmlns:p14="http://schemas.microsoft.com/office/powerpoint/2010/main" val="34370939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0856" cy="5143500"/>
          </a:xfrm>
          <a:prstGeom prst="rect">
            <a:avLst/>
          </a:prstGeom>
        </p:spPr>
      </p:pic>
    </p:spTree>
    <p:extLst>
      <p:ext uri="{BB962C8B-B14F-4D97-AF65-F5344CB8AC3E}">
        <p14:creationId xmlns:p14="http://schemas.microsoft.com/office/powerpoint/2010/main" val="185575585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 y="0"/>
            <a:ext cx="9137087" cy="584776"/>
          </a:xfrm>
          <a:prstGeom prst="rect">
            <a:avLst/>
          </a:prstGeom>
          <a:noFill/>
        </p:spPr>
        <p:txBody>
          <a:bodyPr wrap="square" lIns="91406" tIns="45703" rIns="91406" bIns="45703" rtlCol="0">
            <a:spAutoFit/>
          </a:bodyPr>
          <a:lstStyle/>
          <a:p>
            <a:pPr algn="ctr" defTabSz="456986"/>
            <a:r>
              <a:rPr lang="en-GB" sz="3200" b="1" dirty="0" err="1">
                <a:solidFill>
                  <a:srgbClr val="FF0000"/>
                </a:solidFill>
                <a:latin typeface="Calibri"/>
              </a:rPr>
              <a:t>Muon</a:t>
            </a:r>
            <a:r>
              <a:rPr lang="en-GB" sz="3200" b="1" dirty="0">
                <a:solidFill>
                  <a:srgbClr val="FF0000"/>
                </a:solidFill>
                <a:latin typeface="Calibri"/>
              </a:rPr>
              <a:t> system performance estimate</a:t>
            </a:r>
          </a:p>
        </p:txBody>
      </p:sp>
      <p:sp>
        <p:nvSpPr>
          <p:cNvPr id="9" name="TextBox 8"/>
          <p:cNvSpPr txBox="1"/>
          <p:nvPr/>
        </p:nvSpPr>
        <p:spPr>
          <a:xfrm>
            <a:off x="4988026" y="584786"/>
            <a:ext cx="3960440" cy="4247317"/>
          </a:xfrm>
          <a:prstGeom prst="rect">
            <a:avLst/>
          </a:prstGeom>
          <a:noFill/>
        </p:spPr>
        <p:txBody>
          <a:bodyPr wrap="square" lIns="91406" tIns="45703" rIns="91406" bIns="45703" rtlCol="0">
            <a:spAutoFit/>
          </a:bodyPr>
          <a:lstStyle/>
          <a:p>
            <a:pPr defTabSz="456986"/>
            <a:r>
              <a:rPr lang="en-GB" dirty="0" smtClean="0">
                <a:solidFill>
                  <a:srgbClr val="000090"/>
                </a:solidFill>
                <a:latin typeface="Calibri"/>
              </a:rPr>
              <a:t>We assume a constant magnetic field inside the coil radius L</a:t>
            </a:r>
            <a:r>
              <a:rPr lang="en-GB" baseline="-25000" dirty="0" smtClean="0">
                <a:solidFill>
                  <a:srgbClr val="000090"/>
                </a:solidFill>
                <a:latin typeface="Calibri"/>
              </a:rPr>
              <a:t>1</a:t>
            </a:r>
            <a:r>
              <a:rPr lang="en-GB" dirty="0" smtClean="0">
                <a:solidFill>
                  <a:srgbClr val="000090"/>
                </a:solidFill>
                <a:latin typeface="Calibri"/>
              </a:rPr>
              <a:t>.</a:t>
            </a:r>
          </a:p>
          <a:p>
            <a:pPr defTabSz="456986"/>
            <a:endParaRPr lang="en-GB" dirty="0">
              <a:solidFill>
                <a:srgbClr val="000090"/>
              </a:solidFill>
              <a:latin typeface="Calibri"/>
            </a:endParaRPr>
          </a:p>
          <a:p>
            <a:pPr defTabSz="456986"/>
            <a:r>
              <a:rPr lang="en-GB" dirty="0" smtClean="0">
                <a:solidFill>
                  <a:srgbClr val="008000"/>
                </a:solidFill>
                <a:latin typeface="Calibri"/>
              </a:rPr>
              <a:t>The measurement points in the tracker of radius L</a:t>
            </a:r>
            <a:r>
              <a:rPr lang="en-GB" baseline="-25000" dirty="0" smtClean="0">
                <a:solidFill>
                  <a:srgbClr val="008000"/>
                </a:solidFill>
                <a:latin typeface="Calibri"/>
              </a:rPr>
              <a:t>0</a:t>
            </a:r>
            <a:r>
              <a:rPr lang="en-GB" dirty="0" smtClean="0">
                <a:solidFill>
                  <a:srgbClr val="008000"/>
                </a:solidFill>
                <a:latin typeface="Calibri"/>
              </a:rPr>
              <a:t> are equidistant and have all the same resolution σ</a:t>
            </a:r>
            <a:r>
              <a:rPr lang="en-GB" baseline="-25000" dirty="0" smtClean="0">
                <a:solidFill>
                  <a:srgbClr val="008000"/>
                </a:solidFill>
                <a:latin typeface="Calibri"/>
              </a:rPr>
              <a:t>0</a:t>
            </a:r>
            <a:r>
              <a:rPr lang="en-GB" dirty="0" smtClean="0">
                <a:solidFill>
                  <a:srgbClr val="008000"/>
                </a:solidFill>
                <a:latin typeface="Calibri"/>
              </a:rPr>
              <a:t>.</a:t>
            </a:r>
          </a:p>
          <a:p>
            <a:pPr defTabSz="456986"/>
            <a:endParaRPr lang="en-GB" dirty="0">
              <a:solidFill>
                <a:srgbClr val="000090"/>
              </a:solidFill>
              <a:latin typeface="Calibri"/>
            </a:endParaRPr>
          </a:p>
          <a:p>
            <a:pPr defTabSz="456986"/>
            <a:r>
              <a:rPr lang="en-GB" dirty="0" smtClean="0">
                <a:solidFill>
                  <a:srgbClr val="000090"/>
                </a:solidFill>
                <a:latin typeface="Calibri"/>
              </a:rPr>
              <a:t>The measurement point at L</a:t>
            </a:r>
            <a:r>
              <a:rPr lang="en-GB" baseline="-25000" dirty="0" smtClean="0">
                <a:solidFill>
                  <a:srgbClr val="000090"/>
                </a:solidFill>
                <a:latin typeface="Calibri"/>
              </a:rPr>
              <a:t>1</a:t>
            </a:r>
            <a:r>
              <a:rPr lang="en-GB" dirty="0" smtClean="0">
                <a:solidFill>
                  <a:srgbClr val="000090"/>
                </a:solidFill>
                <a:latin typeface="Calibri"/>
              </a:rPr>
              <a:t> has a position error σ</a:t>
            </a:r>
            <a:r>
              <a:rPr lang="en-GB" baseline="-25000" dirty="0" smtClean="0">
                <a:solidFill>
                  <a:srgbClr val="000090"/>
                </a:solidFill>
                <a:latin typeface="Calibri"/>
              </a:rPr>
              <a:t>1</a:t>
            </a:r>
            <a:r>
              <a:rPr lang="en-GB" dirty="0" smtClean="0">
                <a:solidFill>
                  <a:srgbClr val="000090"/>
                </a:solidFill>
                <a:latin typeface="Calibri"/>
              </a:rPr>
              <a:t> that is given by the multiple scattering inside the calorimeters</a:t>
            </a:r>
          </a:p>
          <a:p>
            <a:pPr defTabSz="456986"/>
            <a:r>
              <a:rPr lang="en-GB" dirty="0">
                <a:solidFill>
                  <a:srgbClr val="000090"/>
                </a:solidFill>
                <a:latin typeface="Calibri"/>
              </a:rPr>
              <a:t>(</a:t>
            </a:r>
            <a:r>
              <a:rPr lang="en-GB" dirty="0" err="1" smtClean="0">
                <a:solidFill>
                  <a:srgbClr val="000090"/>
                </a:solidFill>
                <a:latin typeface="Calibri"/>
              </a:rPr>
              <a:t>σ</a:t>
            </a:r>
            <a:r>
              <a:rPr lang="en-GB" baseline="-25000" dirty="0" err="1" smtClean="0">
                <a:solidFill>
                  <a:srgbClr val="000090"/>
                </a:solidFill>
                <a:latin typeface="Calibri"/>
              </a:rPr>
              <a:t>y</a:t>
            </a:r>
            <a:r>
              <a:rPr lang="en-GB" dirty="0" smtClean="0">
                <a:solidFill>
                  <a:srgbClr val="000090"/>
                </a:solidFill>
                <a:latin typeface="Calibri"/>
              </a:rPr>
              <a:t> in the following).</a:t>
            </a:r>
          </a:p>
          <a:p>
            <a:pPr defTabSz="456986"/>
            <a:endParaRPr lang="en-GB" dirty="0">
              <a:solidFill>
                <a:srgbClr val="000090"/>
              </a:solidFill>
              <a:latin typeface="Calibri"/>
            </a:endParaRPr>
          </a:p>
          <a:p>
            <a:pPr defTabSz="456986"/>
            <a:r>
              <a:rPr lang="en-GB" dirty="0" smtClean="0">
                <a:solidFill>
                  <a:srgbClr val="008000"/>
                </a:solidFill>
                <a:latin typeface="Calibri"/>
              </a:rPr>
              <a:t>The formula for the momentum resolution is given in the next slide.</a:t>
            </a:r>
            <a:endParaRPr lang="en-GB" dirty="0">
              <a:solidFill>
                <a:srgbClr val="008000"/>
              </a:solidFill>
              <a:latin typeface="Calibri"/>
            </a:endParaRPr>
          </a:p>
        </p:txBody>
      </p:sp>
      <p:grpSp>
        <p:nvGrpSpPr>
          <p:cNvPr id="18" name="Group 17"/>
          <p:cNvGrpSpPr/>
          <p:nvPr/>
        </p:nvGrpSpPr>
        <p:grpSpPr>
          <a:xfrm>
            <a:off x="139026" y="2029620"/>
            <a:ext cx="4456553" cy="3041406"/>
            <a:chOff x="139008" y="2029620"/>
            <a:chExt cx="4456553" cy="3041406"/>
          </a:xfrm>
        </p:grpSpPr>
        <p:pic>
          <p:nvPicPr>
            <p:cNvPr id="2" name="Picture 1"/>
            <p:cNvPicPr>
              <a:picLocks noChangeAspect="1"/>
            </p:cNvPicPr>
            <p:nvPr/>
          </p:nvPicPr>
          <p:blipFill rotWithShape="1">
            <a:blip r:embed="rId2"/>
            <a:srcRect l="39384" t="13635" b="42016"/>
            <a:stretch/>
          </p:blipFill>
          <p:spPr>
            <a:xfrm>
              <a:off x="139008" y="2029620"/>
              <a:ext cx="4456553" cy="3041406"/>
            </a:xfrm>
            <a:prstGeom prst="rect">
              <a:avLst/>
            </a:prstGeom>
          </p:spPr>
        </p:pic>
        <p:cxnSp>
          <p:nvCxnSpPr>
            <p:cNvPr id="3" name="Straight Arrow Connector 2"/>
            <p:cNvCxnSpPr/>
            <p:nvPr/>
          </p:nvCxnSpPr>
          <p:spPr>
            <a:xfrm flipV="1">
              <a:off x="644228" y="2894643"/>
              <a:ext cx="1296144" cy="16561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201620" y="2902174"/>
              <a:ext cx="418053" cy="461665"/>
            </a:xfrm>
            <a:prstGeom prst="rect">
              <a:avLst/>
            </a:prstGeom>
            <a:noFill/>
          </p:spPr>
          <p:txBody>
            <a:bodyPr wrap="none" rtlCol="0">
              <a:spAutoFit/>
            </a:bodyPr>
            <a:lstStyle/>
            <a:p>
              <a:pPr defTabSz="456986"/>
              <a:r>
                <a:rPr lang="en-GB" sz="2400" dirty="0">
                  <a:solidFill>
                    <a:prstClr val="black"/>
                  </a:solidFill>
                  <a:latin typeface="Calibri"/>
                </a:rPr>
                <a:t>L</a:t>
              </a:r>
              <a:r>
                <a:rPr lang="en-GB" sz="2400" baseline="-25000" dirty="0">
                  <a:solidFill>
                    <a:prstClr val="black"/>
                  </a:solidFill>
                  <a:latin typeface="Calibri"/>
                </a:rPr>
                <a:t>1</a:t>
              </a:r>
            </a:p>
          </p:txBody>
        </p:sp>
        <p:cxnSp>
          <p:nvCxnSpPr>
            <p:cNvPr id="5" name="Straight Arrow Connector 4"/>
            <p:cNvCxnSpPr/>
            <p:nvPr/>
          </p:nvCxnSpPr>
          <p:spPr>
            <a:xfrm flipV="1">
              <a:off x="644228" y="4262796"/>
              <a:ext cx="574898" cy="28803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819067" y="4334824"/>
              <a:ext cx="418053" cy="461665"/>
            </a:xfrm>
            <a:prstGeom prst="rect">
              <a:avLst/>
            </a:prstGeom>
            <a:noFill/>
          </p:spPr>
          <p:txBody>
            <a:bodyPr wrap="none" rtlCol="0">
              <a:spAutoFit/>
            </a:bodyPr>
            <a:lstStyle/>
            <a:p>
              <a:pPr defTabSz="456986"/>
              <a:r>
                <a:rPr lang="en-GB" sz="2400" dirty="0">
                  <a:solidFill>
                    <a:prstClr val="black"/>
                  </a:solidFill>
                  <a:latin typeface="Calibri"/>
                </a:rPr>
                <a:t>L</a:t>
              </a:r>
              <a:r>
                <a:rPr lang="en-GB" sz="2400" baseline="-25000" dirty="0">
                  <a:solidFill>
                    <a:prstClr val="black"/>
                  </a:solidFill>
                  <a:latin typeface="Calibri"/>
                </a:rPr>
                <a:t>0</a:t>
              </a:r>
            </a:p>
          </p:txBody>
        </p:sp>
        <p:sp>
          <p:nvSpPr>
            <p:cNvPr id="8" name="Oval 7"/>
            <p:cNvSpPr/>
            <p:nvPr/>
          </p:nvSpPr>
          <p:spPr>
            <a:xfrm>
              <a:off x="1193472" y="2496120"/>
              <a:ext cx="144016" cy="14401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6986"/>
              <a:endParaRPr lang="en-GB">
                <a:solidFill>
                  <a:prstClr val="white"/>
                </a:solidFill>
                <a:latin typeface="Calibri"/>
              </a:endParaRPr>
            </a:p>
          </p:txBody>
        </p:sp>
        <p:cxnSp>
          <p:nvCxnSpPr>
            <p:cNvPr id="10" name="Straight Arrow Connector 9"/>
            <p:cNvCxnSpPr/>
            <p:nvPr/>
          </p:nvCxnSpPr>
          <p:spPr>
            <a:xfrm flipV="1">
              <a:off x="1237118" y="3701540"/>
              <a:ext cx="1318658" cy="5612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910110" y="3925968"/>
              <a:ext cx="677038" cy="461665"/>
            </a:xfrm>
            <a:prstGeom prst="rect">
              <a:avLst/>
            </a:prstGeom>
            <a:noFill/>
          </p:spPr>
          <p:txBody>
            <a:bodyPr wrap="none" rtlCol="0">
              <a:spAutoFit/>
            </a:bodyPr>
            <a:lstStyle/>
            <a:p>
              <a:pPr defTabSz="456986"/>
              <a:r>
                <a:rPr lang="en-GB" sz="2400" dirty="0" err="1">
                  <a:solidFill>
                    <a:prstClr val="black"/>
                  </a:solidFill>
                  <a:latin typeface="Calibri"/>
                </a:rPr>
                <a:t>L</a:t>
              </a:r>
              <a:r>
                <a:rPr lang="en-GB" sz="2400" baseline="-25000" dirty="0" err="1">
                  <a:solidFill>
                    <a:prstClr val="black"/>
                  </a:solidFill>
                  <a:latin typeface="Calibri"/>
                </a:rPr>
                <a:t>Calo</a:t>
              </a:r>
              <a:endParaRPr lang="en-GB" sz="2400" baseline="-25000" dirty="0">
                <a:solidFill>
                  <a:prstClr val="black"/>
                </a:solidFill>
                <a:latin typeface="Calibri"/>
              </a:endParaRPr>
            </a:p>
          </p:txBody>
        </p:sp>
      </p:grpSp>
      <p:sp>
        <p:nvSpPr>
          <p:cNvPr id="17" name="TextBox 16"/>
          <p:cNvSpPr txBox="1"/>
          <p:nvPr/>
        </p:nvSpPr>
        <p:spPr>
          <a:xfrm>
            <a:off x="66606" y="627560"/>
            <a:ext cx="4865434" cy="1015663"/>
          </a:xfrm>
          <a:prstGeom prst="rect">
            <a:avLst/>
          </a:prstGeom>
          <a:noFill/>
        </p:spPr>
        <p:txBody>
          <a:bodyPr wrap="none" lIns="91406" tIns="45703" rIns="91406" bIns="45703" rtlCol="0">
            <a:spAutoFit/>
          </a:bodyPr>
          <a:lstStyle/>
          <a:p>
            <a:pPr defTabSz="456986"/>
            <a:r>
              <a:rPr lang="en-GB" sz="1200" dirty="0">
                <a:solidFill>
                  <a:srgbClr val="000090"/>
                </a:solidFill>
                <a:latin typeface="Calibri"/>
              </a:rPr>
              <a:t>Three ways to measure the </a:t>
            </a:r>
            <a:r>
              <a:rPr lang="en-GB" sz="1200" dirty="0" err="1">
                <a:solidFill>
                  <a:srgbClr val="000090"/>
                </a:solidFill>
                <a:latin typeface="Calibri"/>
              </a:rPr>
              <a:t>muon</a:t>
            </a:r>
            <a:r>
              <a:rPr lang="en-GB" sz="1200" dirty="0">
                <a:solidFill>
                  <a:srgbClr val="000090"/>
                </a:solidFill>
                <a:latin typeface="Calibri"/>
              </a:rPr>
              <a:t> momentum</a:t>
            </a:r>
          </a:p>
          <a:p>
            <a:pPr defTabSz="456986"/>
            <a:endParaRPr lang="en-GB" sz="1200" dirty="0">
              <a:solidFill>
                <a:srgbClr val="000090"/>
              </a:solidFill>
              <a:latin typeface="Calibri"/>
            </a:endParaRPr>
          </a:p>
          <a:p>
            <a:pPr marL="228498" indent="-228498" defTabSz="456986">
              <a:buFontTx/>
              <a:buAutoNum type="arabicParenR"/>
            </a:pPr>
            <a:r>
              <a:rPr lang="en-GB" sz="1200" dirty="0">
                <a:solidFill>
                  <a:srgbClr val="008000"/>
                </a:solidFill>
                <a:latin typeface="Calibri"/>
              </a:rPr>
              <a:t>Tracker only with identification in the </a:t>
            </a:r>
            <a:r>
              <a:rPr lang="en-GB" sz="1200" dirty="0" err="1">
                <a:solidFill>
                  <a:srgbClr val="008000"/>
                </a:solidFill>
                <a:latin typeface="Calibri"/>
              </a:rPr>
              <a:t>muon</a:t>
            </a:r>
            <a:r>
              <a:rPr lang="en-GB" sz="1200" dirty="0">
                <a:solidFill>
                  <a:srgbClr val="008000"/>
                </a:solidFill>
                <a:latin typeface="Calibri"/>
              </a:rPr>
              <a:t> system</a:t>
            </a:r>
          </a:p>
          <a:p>
            <a:pPr marL="228498" indent="-228498" defTabSz="456986">
              <a:buFontTx/>
              <a:buAutoNum type="arabicParenR"/>
            </a:pPr>
            <a:r>
              <a:rPr lang="en-GB" sz="1200" dirty="0" err="1">
                <a:solidFill>
                  <a:srgbClr val="008000"/>
                </a:solidFill>
                <a:latin typeface="Calibri"/>
              </a:rPr>
              <a:t>Muon</a:t>
            </a:r>
            <a:r>
              <a:rPr lang="en-GB" sz="1200" dirty="0">
                <a:solidFill>
                  <a:srgbClr val="008000"/>
                </a:solidFill>
                <a:latin typeface="Calibri"/>
              </a:rPr>
              <a:t> system only by measuring the </a:t>
            </a:r>
            <a:r>
              <a:rPr lang="en-GB" sz="1200" dirty="0" err="1">
                <a:solidFill>
                  <a:srgbClr val="008000"/>
                </a:solidFill>
                <a:latin typeface="Calibri"/>
              </a:rPr>
              <a:t>muon</a:t>
            </a:r>
            <a:r>
              <a:rPr lang="en-GB" sz="1200" dirty="0">
                <a:solidFill>
                  <a:srgbClr val="008000"/>
                </a:solidFill>
                <a:latin typeface="Calibri"/>
              </a:rPr>
              <a:t> angle where it exits the coil</a:t>
            </a:r>
          </a:p>
          <a:p>
            <a:pPr marL="228498" indent="-228498" defTabSz="456986">
              <a:buFontTx/>
              <a:buAutoNum type="arabicParenR"/>
            </a:pPr>
            <a:r>
              <a:rPr lang="en-GB" sz="1200" dirty="0">
                <a:solidFill>
                  <a:srgbClr val="008000"/>
                </a:solidFill>
                <a:latin typeface="Calibri"/>
              </a:rPr>
              <a:t>Tracker combined with the position of the </a:t>
            </a:r>
            <a:r>
              <a:rPr lang="en-GB" sz="1200" dirty="0" err="1">
                <a:solidFill>
                  <a:srgbClr val="008000"/>
                </a:solidFill>
                <a:latin typeface="Calibri"/>
              </a:rPr>
              <a:t>muon</a:t>
            </a:r>
            <a:r>
              <a:rPr lang="en-GB" sz="1200" dirty="0">
                <a:solidFill>
                  <a:srgbClr val="008000"/>
                </a:solidFill>
                <a:latin typeface="Calibri"/>
              </a:rPr>
              <a:t> where it exists the coil </a:t>
            </a:r>
          </a:p>
        </p:txBody>
      </p:sp>
      <p:sp>
        <p:nvSpPr>
          <p:cNvPr id="14" name="Rectangle 13"/>
          <p:cNvSpPr/>
          <p:nvPr/>
        </p:nvSpPr>
        <p:spPr>
          <a:xfrm>
            <a:off x="107505" y="1707655"/>
            <a:ext cx="2541910" cy="461588"/>
          </a:xfrm>
          <a:prstGeom prst="rect">
            <a:avLst/>
          </a:prstGeom>
          <a:solidFill>
            <a:schemeClr val="bg1"/>
          </a:solidFill>
        </p:spPr>
        <p:txBody>
          <a:bodyPr wrap="square" lIns="91330" tIns="45665" rIns="91330" bIns="45665">
            <a:spAutoFit/>
          </a:bodyPr>
          <a:lstStyle/>
          <a:p>
            <a:r>
              <a:rPr lang="en-GB" sz="1200" dirty="0" err="1">
                <a:solidFill>
                  <a:srgbClr val="000090"/>
                </a:solidFill>
              </a:rPr>
              <a:t>p</a:t>
            </a:r>
            <a:r>
              <a:rPr lang="en-GB" sz="1200" baseline="-25000" dirty="0" err="1">
                <a:solidFill>
                  <a:srgbClr val="000090"/>
                </a:solidFill>
              </a:rPr>
              <a:t>t</a:t>
            </a:r>
            <a:r>
              <a:rPr lang="en-GB" sz="1200" dirty="0">
                <a:solidFill>
                  <a:srgbClr val="000090"/>
                </a:solidFill>
              </a:rPr>
              <a:t>=3.9GeV enters </a:t>
            </a:r>
            <a:r>
              <a:rPr lang="en-GB" sz="1200" dirty="0" err="1">
                <a:solidFill>
                  <a:srgbClr val="000090"/>
                </a:solidFill>
              </a:rPr>
              <a:t>muon</a:t>
            </a:r>
            <a:r>
              <a:rPr lang="en-GB" sz="1200" dirty="0">
                <a:solidFill>
                  <a:srgbClr val="000090"/>
                </a:solidFill>
              </a:rPr>
              <a:t> system</a:t>
            </a:r>
            <a:endParaRPr lang="en-GB" sz="1200" dirty="0">
              <a:solidFill>
                <a:srgbClr val="FF0000"/>
              </a:solidFill>
            </a:endParaRPr>
          </a:p>
          <a:p>
            <a:r>
              <a:rPr lang="en-GB" sz="1200" dirty="0" err="1">
                <a:solidFill>
                  <a:srgbClr val="000090"/>
                </a:solidFill>
              </a:rPr>
              <a:t>p</a:t>
            </a:r>
            <a:r>
              <a:rPr lang="en-GB" sz="1200" baseline="-25000" dirty="0" err="1">
                <a:solidFill>
                  <a:srgbClr val="000090"/>
                </a:solidFill>
              </a:rPr>
              <a:t>t</a:t>
            </a:r>
            <a:r>
              <a:rPr lang="en-GB" sz="1200" dirty="0">
                <a:solidFill>
                  <a:srgbClr val="000090"/>
                </a:solidFill>
              </a:rPr>
              <a:t>=5.5GeV leaves coil at 45 degrees</a:t>
            </a:r>
          </a:p>
        </p:txBody>
      </p:sp>
    </p:spTree>
    <p:extLst>
      <p:ext uri="{BB962C8B-B14F-4D97-AF65-F5344CB8AC3E}">
        <p14:creationId xmlns:p14="http://schemas.microsoft.com/office/powerpoint/2010/main" val="14159685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747" t="9466" r="25623" b="70743"/>
          <a:stretch/>
        </p:blipFill>
        <p:spPr>
          <a:xfrm>
            <a:off x="2915814" y="1188899"/>
            <a:ext cx="3888432" cy="587439"/>
          </a:xfrm>
          <a:prstGeom prst="rect">
            <a:avLst/>
          </a:prstGeom>
        </p:spPr>
      </p:pic>
      <p:pic>
        <p:nvPicPr>
          <p:cNvPr id="3" name="Picture 2"/>
          <p:cNvPicPr>
            <a:picLocks noChangeAspect="1"/>
          </p:cNvPicPr>
          <p:nvPr/>
        </p:nvPicPr>
        <p:blipFill rotWithShape="1">
          <a:blip r:embed="rId2"/>
          <a:srcRect l="34531" t="78509" r="35445" b="4592"/>
          <a:stretch/>
        </p:blipFill>
        <p:spPr>
          <a:xfrm>
            <a:off x="261895" y="1206503"/>
            <a:ext cx="2465934" cy="525807"/>
          </a:xfrm>
          <a:prstGeom prst="rect">
            <a:avLst/>
          </a:prstGeom>
        </p:spPr>
      </p:pic>
      <p:pic>
        <p:nvPicPr>
          <p:cNvPr id="4" name="Picture 3"/>
          <p:cNvPicPr>
            <a:picLocks noChangeAspect="1"/>
          </p:cNvPicPr>
          <p:nvPr/>
        </p:nvPicPr>
        <p:blipFill rotWithShape="1">
          <a:blip r:embed="rId3"/>
          <a:srcRect l="10837" t="45022" r="11851" b="46933"/>
          <a:stretch/>
        </p:blipFill>
        <p:spPr>
          <a:xfrm>
            <a:off x="234508" y="2355725"/>
            <a:ext cx="5397584" cy="488388"/>
          </a:xfrm>
          <a:prstGeom prst="rect">
            <a:avLst/>
          </a:prstGeom>
        </p:spPr>
      </p:pic>
      <p:pic>
        <p:nvPicPr>
          <p:cNvPr id="5" name="Picture 4"/>
          <p:cNvPicPr>
            <a:picLocks noChangeAspect="1"/>
          </p:cNvPicPr>
          <p:nvPr/>
        </p:nvPicPr>
        <p:blipFill rotWithShape="1">
          <a:blip r:embed="rId3"/>
          <a:srcRect t="67745"/>
          <a:stretch/>
        </p:blipFill>
        <p:spPr>
          <a:xfrm>
            <a:off x="251549" y="3161599"/>
            <a:ext cx="6552727" cy="1837884"/>
          </a:xfrm>
          <a:prstGeom prst="rect">
            <a:avLst/>
          </a:prstGeom>
        </p:spPr>
      </p:pic>
      <p:pic>
        <p:nvPicPr>
          <p:cNvPr id="6" name="Picture 5"/>
          <p:cNvPicPr>
            <a:picLocks noChangeAspect="1"/>
          </p:cNvPicPr>
          <p:nvPr/>
        </p:nvPicPr>
        <p:blipFill rotWithShape="1">
          <a:blip r:embed="rId2"/>
          <a:srcRect l="36971" t="28453" r="38659" b="54592"/>
          <a:stretch/>
        </p:blipFill>
        <p:spPr>
          <a:xfrm>
            <a:off x="7092296" y="4299966"/>
            <a:ext cx="1648563" cy="434525"/>
          </a:xfrm>
          <a:prstGeom prst="rect">
            <a:avLst/>
          </a:prstGeom>
        </p:spPr>
      </p:pic>
      <p:sp>
        <p:nvSpPr>
          <p:cNvPr id="7" name="TextBox 6"/>
          <p:cNvSpPr txBox="1"/>
          <p:nvPr/>
        </p:nvSpPr>
        <p:spPr>
          <a:xfrm>
            <a:off x="267328" y="771574"/>
            <a:ext cx="6715916" cy="311621"/>
          </a:xfrm>
          <a:prstGeom prst="rect">
            <a:avLst/>
          </a:prstGeom>
          <a:noFill/>
        </p:spPr>
        <p:txBody>
          <a:bodyPr wrap="none" lIns="91406" tIns="45703" rIns="91406" bIns="45703" rtlCol="0">
            <a:spAutoFit/>
          </a:bodyPr>
          <a:lstStyle/>
          <a:p>
            <a:pPr defTabSz="456986"/>
            <a:r>
              <a:rPr lang="en-GB" sz="1400" b="1" dirty="0">
                <a:solidFill>
                  <a:srgbClr val="000090"/>
                </a:solidFill>
                <a:latin typeface="Calibri"/>
              </a:rPr>
              <a:t>2) </a:t>
            </a:r>
            <a:r>
              <a:rPr lang="en-GB" sz="1400" b="1" dirty="0" err="1">
                <a:solidFill>
                  <a:srgbClr val="000090"/>
                </a:solidFill>
                <a:latin typeface="Calibri"/>
              </a:rPr>
              <a:t>Muon</a:t>
            </a:r>
            <a:r>
              <a:rPr lang="en-GB" sz="1400" b="1" dirty="0">
                <a:solidFill>
                  <a:srgbClr val="000090"/>
                </a:solidFill>
                <a:latin typeface="Calibri"/>
              </a:rPr>
              <a:t> System standalone by measuring the angle of the </a:t>
            </a:r>
            <a:r>
              <a:rPr lang="en-GB" sz="1400" b="1" dirty="0" err="1">
                <a:solidFill>
                  <a:srgbClr val="000090"/>
                </a:solidFill>
                <a:latin typeface="Calibri"/>
              </a:rPr>
              <a:t>muon</a:t>
            </a:r>
            <a:r>
              <a:rPr lang="en-GB" sz="1400" b="1" dirty="0">
                <a:solidFill>
                  <a:srgbClr val="000090"/>
                </a:solidFill>
                <a:latin typeface="Calibri"/>
              </a:rPr>
              <a:t> when exiting the coil</a:t>
            </a:r>
          </a:p>
        </p:txBody>
      </p:sp>
      <p:sp>
        <p:nvSpPr>
          <p:cNvPr id="8" name="TextBox 7"/>
          <p:cNvSpPr txBox="1"/>
          <p:nvPr/>
        </p:nvSpPr>
        <p:spPr>
          <a:xfrm>
            <a:off x="255292" y="1913198"/>
            <a:ext cx="5657474" cy="311621"/>
          </a:xfrm>
          <a:prstGeom prst="rect">
            <a:avLst/>
          </a:prstGeom>
          <a:noFill/>
        </p:spPr>
        <p:txBody>
          <a:bodyPr wrap="none" lIns="91406" tIns="45703" rIns="91406" bIns="45703" rtlCol="0">
            <a:spAutoFit/>
          </a:bodyPr>
          <a:lstStyle/>
          <a:p>
            <a:pPr defTabSz="456986"/>
            <a:r>
              <a:rPr lang="en-GB" sz="1400" b="1" dirty="0">
                <a:solidFill>
                  <a:srgbClr val="000090"/>
                </a:solidFill>
                <a:latin typeface="Calibri"/>
              </a:rPr>
              <a:t>1) Inner Tracker of radius L</a:t>
            </a:r>
            <a:r>
              <a:rPr lang="en-GB" sz="1400" b="1" baseline="-25000" dirty="0">
                <a:solidFill>
                  <a:srgbClr val="000090"/>
                </a:solidFill>
                <a:latin typeface="Calibri"/>
              </a:rPr>
              <a:t>0</a:t>
            </a:r>
            <a:r>
              <a:rPr lang="en-GB" sz="1400" b="1" dirty="0">
                <a:solidFill>
                  <a:srgbClr val="000090"/>
                </a:solidFill>
                <a:latin typeface="Calibri"/>
              </a:rPr>
              <a:t>  with N+1 equidistant layers of resolution σ</a:t>
            </a:r>
            <a:r>
              <a:rPr lang="en-GB" sz="1400" b="1" baseline="-25000" dirty="0">
                <a:solidFill>
                  <a:srgbClr val="000090"/>
                </a:solidFill>
                <a:latin typeface="Calibri"/>
              </a:rPr>
              <a:t>0</a:t>
            </a:r>
            <a:r>
              <a:rPr lang="en-GB" sz="1400" b="1" dirty="0">
                <a:solidFill>
                  <a:srgbClr val="000090"/>
                </a:solidFill>
                <a:latin typeface="Calibri"/>
              </a:rPr>
              <a:t> </a:t>
            </a:r>
          </a:p>
        </p:txBody>
      </p:sp>
      <p:sp>
        <p:nvSpPr>
          <p:cNvPr id="9" name="TextBox 8"/>
          <p:cNvSpPr txBox="1"/>
          <p:nvPr/>
        </p:nvSpPr>
        <p:spPr>
          <a:xfrm>
            <a:off x="255282" y="3173194"/>
            <a:ext cx="1150216" cy="311621"/>
          </a:xfrm>
          <a:prstGeom prst="rect">
            <a:avLst/>
          </a:prstGeom>
          <a:noFill/>
        </p:spPr>
        <p:txBody>
          <a:bodyPr wrap="none" lIns="91406" tIns="45703" rIns="91406" bIns="45703" rtlCol="0">
            <a:spAutoFit/>
          </a:bodyPr>
          <a:lstStyle/>
          <a:p>
            <a:pPr defTabSz="456986"/>
            <a:r>
              <a:rPr lang="en-GB" sz="1400" b="1" dirty="0">
                <a:solidFill>
                  <a:srgbClr val="000090"/>
                </a:solidFill>
                <a:latin typeface="Calibri"/>
              </a:rPr>
              <a:t>3) Combined</a:t>
            </a:r>
          </a:p>
        </p:txBody>
      </p:sp>
      <p:sp>
        <p:nvSpPr>
          <p:cNvPr id="10" name="TextBox 9"/>
          <p:cNvSpPr txBox="1"/>
          <p:nvPr/>
        </p:nvSpPr>
        <p:spPr>
          <a:xfrm>
            <a:off x="33" y="0"/>
            <a:ext cx="9137087" cy="584776"/>
          </a:xfrm>
          <a:prstGeom prst="rect">
            <a:avLst/>
          </a:prstGeom>
          <a:noFill/>
        </p:spPr>
        <p:txBody>
          <a:bodyPr wrap="square" lIns="91406" tIns="45703" rIns="91406" bIns="45703" rtlCol="0">
            <a:spAutoFit/>
          </a:bodyPr>
          <a:lstStyle/>
          <a:p>
            <a:pPr algn="ctr" defTabSz="456986"/>
            <a:r>
              <a:rPr lang="en-GB" sz="3200" b="1" dirty="0" err="1">
                <a:solidFill>
                  <a:srgbClr val="FF0000"/>
                </a:solidFill>
                <a:latin typeface="Calibri"/>
              </a:rPr>
              <a:t>Muon</a:t>
            </a:r>
            <a:r>
              <a:rPr lang="en-GB" sz="3200" b="1" dirty="0">
                <a:solidFill>
                  <a:srgbClr val="FF0000"/>
                </a:solidFill>
                <a:latin typeface="Calibri"/>
              </a:rPr>
              <a:t> system performance estimate</a:t>
            </a:r>
          </a:p>
        </p:txBody>
      </p:sp>
      <p:pic>
        <p:nvPicPr>
          <p:cNvPr id="12" name="Picture 11"/>
          <p:cNvPicPr>
            <a:picLocks noChangeAspect="1"/>
          </p:cNvPicPr>
          <p:nvPr/>
        </p:nvPicPr>
        <p:blipFill rotWithShape="1">
          <a:blip r:embed="rId4"/>
          <a:srcRect l="2736" t="5951" r="6372"/>
          <a:stretch/>
        </p:blipFill>
        <p:spPr>
          <a:xfrm>
            <a:off x="5907723" y="1926155"/>
            <a:ext cx="3128803" cy="2075070"/>
          </a:xfrm>
          <a:prstGeom prst="rect">
            <a:avLst/>
          </a:prstGeom>
        </p:spPr>
      </p:pic>
    </p:spTree>
    <p:extLst>
      <p:ext uri="{BB962C8B-B14F-4D97-AF65-F5344CB8AC3E}">
        <p14:creationId xmlns:p14="http://schemas.microsoft.com/office/powerpoint/2010/main" val="19673135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607" y="411510"/>
            <a:ext cx="2907380" cy="1754250"/>
          </a:xfrm>
          <a:prstGeom prst="rect">
            <a:avLst/>
          </a:prstGeom>
          <a:noFill/>
        </p:spPr>
        <p:txBody>
          <a:bodyPr wrap="square" lIns="91330" tIns="45665" rIns="91330" bIns="45665" rtlCol="0">
            <a:spAutoFit/>
          </a:bodyPr>
          <a:lstStyle/>
          <a:p>
            <a:endParaRPr lang="en-GB" sz="1200" dirty="0">
              <a:solidFill>
                <a:srgbClr val="000090"/>
              </a:solidFill>
            </a:endParaRPr>
          </a:p>
          <a:p>
            <a:pPr marL="228498" indent="-228498">
              <a:buAutoNum type="arabicParenR"/>
            </a:pPr>
            <a:r>
              <a:rPr lang="en-GB" sz="1200" dirty="0">
                <a:solidFill>
                  <a:srgbClr val="008000"/>
                </a:solidFill>
              </a:rPr>
              <a:t>Tracker only with identification in the </a:t>
            </a:r>
            <a:r>
              <a:rPr lang="en-GB" sz="1200" dirty="0" err="1">
                <a:solidFill>
                  <a:srgbClr val="008000"/>
                </a:solidFill>
              </a:rPr>
              <a:t>muon</a:t>
            </a:r>
            <a:r>
              <a:rPr lang="en-GB" sz="1200" dirty="0">
                <a:solidFill>
                  <a:srgbClr val="008000"/>
                </a:solidFill>
              </a:rPr>
              <a:t> system</a:t>
            </a:r>
          </a:p>
          <a:p>
            <a:pPr marL="228498" indent="-228498">
              <a:buAutoNum type="arabicParenR"/>
            </a:pPr>
            <a:endParaRPr lang="en-GB" sz="1200" dirty="0">
              <a:solidFill>
                <a:srgbClr val="008000"/>
              </a:solidFill>
            </a:endParaRPr>
          </a:p>
          <a:p>
            <a:pPr marL="228270" indent="-228270">
              <a:buAutoNum type="arabicParenR"/>
            </a:pPr>
            <a:r>
              <a:rPr lang="en-GB" sz="1200" dirty="0" err="1">
                <a:solidFill>
                  <a:srgbClr val="008000"/>
                </a:solidFill>
              </a:rPr>
              <a:t>Muon</a:t>
            </a:r>
            <a:r>
              <a:rPr lang="en-GB" sz="1200" dirty="0">
                <a:solidFill>
                  <a:srgbClr val="008000"/>
                </a:solidFill>
              </a:rPr>
              <a:t> system only by measuring the </a:t>
            </a:r>
            <a:r>
              <a:rPr lang="en-GB" sz="1200" dirty="0" err="1">
                <a:solidFill>
                  <a:srgbClr val="008000"/>
                </a:solidFill>
              </a:rPr>
              <a:t>muon</a:t>
            </a:r>
            <a:r>
              <a:rPr lang="en-GB" sz="1200" dirty="0">
                <a:solidFill>
                  <a:srgbClr val="008000"/>
                </a:solidFill>
              </a:rPr>
              <a:t> angle where it exits the coil</a:t>
            </a:r>
          </a:p>
          <a:p>
            <a:pPr marL="228270" indent="-228270">
              <a:buAutoNum type="arabicParenR"/>
            </a:pPr>
            <a:endParaRPr lang="en-GB" sz="1200" dirty="0">
              <a:solidFill>
                <a:srgbClr val="008000"/>
              </a:solidFill>
            </a:endParaRPr>
          </a:p>
          <a:p>
            <a:pPr marL="228270" indent="-228270">
              <a:buAutoNum type="arabicParenR"/>
            </a:pPr>
            <a:r>
              <a:rPr lang="en-GB" sz="1200" dirty="0">
                <a:solidFill>
                  <a:srgbClr val="008000"/>
                </a:solidFill>
              </a:rPr>
              <a:t>Tracker combined with the position of the </a:t>
            </a:r>
            <a:r>
              <a:rPr lang="en-GB" sz="1200" dirty="0" err="1">
                <a:solidFill>
                  <a:srgbClr val="008000"/>
                </a:solidFill>
              </a:rPr>
              <a:t>muon</a:t>
            </a:r>
            <a:r>
              <a:rPr lang="en-GB" sz="1200" dirty="0">
                <a:solidFill>
                  <a:srgbClr val="008000"/>
                </a:solidFill>
              </a:rPr>
              <a:t> where it exists the coil </a:t>
            </a:r>
          </a:p>
        </p:txBody>
      </p:sp>
      <p:pic>
        <p:nvPicPr>
          <p:cNvPr id="6" name="Picture 5"/>
          <p:cNvPicPr>
            <a:picLocks noChangeAspect="1"/>
          </p:cNvPicPr>
          <p:nvPr/>
        </p:nvPicPr>
        <p:blipFill rotWithShape="1">
          <a:blip r:embed="rId2"/>
          <a:srcRect r="30937"/>
          <a:stretch/>
        </p:blipFill>
        <p:spPr>
          <a:xfrm>
            <a:off x="3230030" y="627535"/>
            <a:ext cx="4663938" cy="4375178"/>
          </a:xfrm>
          <a:prstGeom prst="rect">
            <a:avLst/>
          </a:prstGeom>
        </p:spPr>
      </p:pic>
      <p:sp>
        <p:nvSpPr>
          <p:cNvPr id="7" name="TextBox 6"/>
          <p:cNvSpPr txBox="1"/>
          <p:nvPr/>
        </p:nvSpPr>
        <p:spPr>
          <a:xfrm>
            <a:off x="-1" y="9888"/>
            <a:ext cx="9142413" cy="461586"/>
          </a:xfrm>
          <a:prstGeom prst="rect">
            <a:avLst/>
          </a:prstGeom>
          <a:noFill/>
        </p:spPr>
        <p:txBody>
          <a:bodyPr wrap="square" lIns="91328" tIns="45664" rIns="91328" bIns="45664" rtlCol="0">
            <a:spAutoFit/>
          </a:bodyPr>
          <a:lstStyle/>
          <a:p>
            <a:pPr algn="ctr"/>
            <a:r>
              <a:rPr lang="en-GB" sz="2400" b="1" dirty="0" err="1">
                <a:solidFill>
                  <a:srgbClr val="FF0000"/>
                </a:solidFill>
              </a:rPr>
              <a:t>Muon</a:t>
            </a:r>
            <a:r>
              <a:rPr lang="en-GB" sz="2400" b="1" dirty="0">
                <a:solidFill>
                  <a:srgbClr val="FF0000"/>
                </a:solidFill>
              </a:rPr>
              <a:t> Systems</a:t>
            </a:r>
            <a:endParaRPr lang="en-GB" sz="2400" baseline="30000" dirty="0">
              <a:solidFill>
                <a:srgbClr val="FF0000"/>
              </a:solidFill>
            </a:endParaRPr>
          </a:p>
        </p:txBody>
      </p:sp>
      <p:sp>
        <p:nvSpPr>
          <p:cNvPr id="8" name="TextBox 7"/>
          <p:cNvSpPr txBox="1"/>
          <p:nvPr/>
        </p:nvSpPr>
        <p:spPr>
          <a:xfrm>
            <a:off x="5436112" y="2476171"/>
            <a:ext cx="332540" cy="311545"/>
          </a:xfrm>
          <a:prstGeom prst="rect">
            <a:avLst/>
          </a:prstGeom>
          <a:noFill/>
        </p:spPr>
        <p:txBody>
          <a:bodyPr wrap="none" lIns="91330" tIns="45665" rIns="91330" bIns="45665" rtlCol="0">
            <a:spAutoFit/>
          </a:bodyPr>
          <a:lstStyle/>
          <a:p>
            <a:r>
              <a:rPr lang="en-GB" sz="1400" dirty="0"/>
              <a:t>1)</a:t>
            </a:r>
          </a:p>
        </p:txBody>
      </p:sp>
      <p:sp>
        <p:nvSpPr>
          <p:cNvPr id="9" name="TextBox 8"/>
          <p:cNvSpPr txBox="1"/>
          <p:nvPr/>
        </p:nvSpPr>
        <p:spPr>
          <a:xfrm>
            <a:off x="4256293" y="1972114"/>
            <a:ext cx="332540" cy="311545"/>
          </a:xfrm>
          <a:prstGeom prst="rect">
            <a:avLst/>
          </a:prstGeom>
          <a:noFill/>
        </p:spPr>
        <p:txBody>
          <a:bodyPr wrap="none" lIns="91330" tIns="45665" rIns="91330" bIns="45665" rtlCol="0">
            <a:spAutoFit/>
          </a:bodyPr>
          <a:lstStyle/>
          <a:p>
            <a:r>
              <a:rPr lang="en-GB" sz="1400" dirty="0"/>
              <a:t>2)</a:t>
            </a:r>
          </a:p>
        </p:txBody>
      </p:sp>
      <p:sp>
        <p:nvSpPr>
          <p:cNvPr id="10" name="TextBox 9"/>
          <p:cNvSpPr txBox="1"/>
          <p:nvPr/>
        </p:nvSpPr>
        <p:spPr>
          <a:xfrm>
            <a:off x="6948280" y="2211727"/>
            <a:ext cx="332540" cy="311545"/>
          </a:xfrm>
          <a:prstGeom prst="rect">
            <a:avLst/>
          </a:prstGeom>
          <a:noFill/>
        </p:spPr>
        <p:txBody>
          <a:bodyPr wrap="none" lIns="91330" tIns="45665" rIns="91330" bIns="45665" rtlCol="0">
            <a:spAutoFit/>
          </a:bodyPr>
          <a:lstStyle/>
          <a:p>
            <a:r>
              <a:rPr lang="en-GB" sz="1400" dirty="0"/>
              <a:t>3)</a:t>
            </a:r>
          </a:p>
        </p:txBody>
      </p:sp>
      <p:sp>
        <p:nvSpPr>
          <p:cNvPr id="13" name="TextBox 12"/>
          <p:cNvSpPr txBox="1"/>
          <p:nvPr/>
        </p:nvSpPr>
        <p:spPr>
          <a:xfrm>
            <a:off x="251537" y="2360439"/>
            <a:ext cx="2833465" cy="1784993"/>
          </a:xfrm>
          <a:prstGeom prst="rect">
            <a:avLst/>
          </a:prstGeom>
          <a:noFill/>
        </p:spPr>
        <p:txBody>
          <a:bodyPr wrap="square" lIns="91330" tIns="45665" rIns="91330" bIns="45665" rtlCol="0">
            <a:spAutoFit/>
          </a:bodyPr>
          <a:lstStyle/>
          <a:p>
            <a:r>
              <a:rPr lang="en-GB" sz="1400" dirty="0">
                <a:solidFill>
                  <a:srgbClr val="000090"/>
                </a:solidFill>
              </a:rPr>
              <a:t>With 50μm position 70μRad angular resolution resolution we find (</a:t>
            </a:r>
            <a:r>
              <a:rPr lang="en-GB" sz="1400" dirty="0" err="1">
                <a:solidFill>
                  <a:srgbClr val="000090"/>
                </a:solidFill>
              </a:rPr>
              <a:t>η</a:t>
            </a:r>
            <a:r>
              <a:rPr lang="en-GB" sz="1400" dirty="0">
                <a:solidFill>
                  <a:srgbClr val="000090"/>
                </a:solidFill>
              </a:rPr>
              <a:t>=0)</a:t>
            </a:r>
          </a:p>
          <a:p>
            <a:endParaRPr lang="en-GB" sz="1200" dirty="0">
              <a:solidFill>
                <a:srgbClr val="000090"/>
              </a:solidFill>
            </a:endParaRPr>
          </a:p>
          <a:p>
            <a:r>
              <a:rPr lang="en-GB" sz="1400" dirty="0">
                <a:solidFill>
                  <a:srgbClr val="008000"/>
                </a:solidFill>
              </a:rPr>
              <a:t>&lt;10% standalone momentum resolution up to 3TeV/c </a:t>
            </a:r>
          </a:p>
          <a:p>
            <a:endParaRPr lang="en-GB" sz="1400" dirty="0">
              <a:solidFill>
                <a:srgbClr val="008000"/>
              </a:solidFill>
            </a:endParaRPr>
          </a:p>
          <a:p>
            <a:r>
              <a:rPr lang="en-GB" sz="1400" dirty="0">
                <a:solidFill>
                  <a:srgbClr val="008000"/>
                </a:solidFill>
              </a:rPr>
              <a:t> &lt;10% combined momentum resolution up to 20TeV</a:t>
            </a:r>
          </a:p>
        </p:txBody>
      </p:sp>
      <p:sp>
        <p:nvSpPr>
          <p:cNvPr id="14" name="TextBox 13"/>
          <p:cNvSpPr txBox="1"/>
          <p:nvPr/>
        </p:nvSpPr>
        <p:spPr>
          <a:xfrm>
            <a:off x="263743" y="4299951"/>
            <a:ext cx="2664296" cy="530836"/>
          </a:xfrm>
          <a:prstGeom prst="rect">
            <a:avLst/>
          </a:prstGeom>
          <a:noFill/>
        </p:spPr>
        <p:txBody>
          <a:bodyPr wrap="square" lIns="91330" tIns="45665" rIns="91330" bIns="45665" rtlCol="0">
            <a:spAutoFit/>
          </a:bodyPr>
          <a:lstStyle/>
          <a:p>
            <a:r>
              <a:rPr lang="en-GB" sz="1400" dirty="0">
                <a:solidFill>
                  <a:srgbClr val="000090"/>
                </a:solidFill>
              </a:rPr>
              <a:t>All within reach of ‘standard’ </a:t>
            </a:r>
            <a:r>
              <a:rPr lang="en-GB" sz="1400" dirty="0" err="1">
                <a:solidFill>
                  <a:srgbClr val="000090"/>
                </a:solidFill>
              </a:rPr>
              <a:t>muon</a:t>
            </a:r>
            <a:r>
              <a:rPr lang="en-GB" sz="1400" dirty="0">
                <a:solidFill>
                  <a:srgbClr val="000090"/>
                </a:solidFill>
              </a:rPr>
              <a:t> system technology</a:t>
            </a:r>
          </a:p>
        </p:txBody>
      </p:sp>
      <p:pic>
        <p:nvPicPr>
          <p:cNvPr id="19" name="Picture 18"/>
          <p:cNvPicPr>
            <a:picLocks noChangeAspect="1"/>
          </p:cNvPicPr>
          <p:nvPr/>
        </p:nvPicPr>
        <p:blipFill rotWithShape="1">
          <a:blip r:embed="rId2"/>
          <a:srcRect l="67540" t="36555" b="33050"/>
          <a:stretch/>
        </p:blipFill>
        <p:spPr>
          <a:xfrm>
            <a:off x="5945792" y="3065686"/>
            <a:ext cx="2649491" cy="1607342"/>
          </a:xfrm>
          <a:prstGeom prst="rect">
            <a:avLst/>
          </a:prstGeom>
        </p:spPr>
      </p:pic>
    </p:spTree>
    <p:extLst>
      <p:ext uri="{BB962C8B-B14F-4D97-AF65-F5344CB8AC3E}">
        <p14:creationId xmlns:p14="http://schemas.microsoft.com/office/powerpoint/2010/main" val="300796037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nummernplatzhalt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70322" eaLnBrk="0" hangingPunct="0">
              <a:defRPr sz="1200">
                <a:solidFill>
                  <a:schemeClr val="tx1"/>
                </a:solidFill>
                <a:latin typeface="Arial" charset="0"/>
              </a:defRPr>
            </a:lvl1pPr>
            <a:lvl2pPr marL="557213" indent="-214313" defTabSz="670322" eaLnBrk="0" hangingPunct="0">
              <a:defRPr sz="1200">
                <a:solidFill>
                  <a:schemeClr val="tx1"/>
                </a:solidFill>
                <a:latin typeface="Arial" charset="0"/>
              </a:defRPr>
            </a:lvl2pPr>
            <a:lvl3pPr marL="857250" indent="-171450" defTabSz="670322" eaLnBrk="0" hangingPunct="0">
              <a:defRPr sz="1200">
                <a:solidFill>
                  <a:schemeClr val="tx1"/>
                </a:solidFill>
                <a:latin typeface="Arial" charset="0"/>
              </a:defRPr>
            </a:lvl3pPr>
            <a:lvl4pPr marL="1200150" indent="-171450" defTabSz="670322" eaLnBrk="0" hangingPunct="0">
              <a:defRPr sz="1200">
                <a:solidFill>
                  <a:schemeClr val="tx1"/>
                </a:solidFill>
                <a:latin typeface="Arial" charset="0"/>
              </a:defRPr>
            </a:lvl4pPr>
            <a:lvl5pPr marL="1543050" indent="-171450" defTabSz="670322" eaLnBrk="0" hangingPunct="0">
              <a:defRPr sz="1200">
                <a:solidFill>
                  <a:schemeClr val="tx1"/>
                </a:solidFill>
                <a:latin typeface="Arial" charset="0"/>
              </a:defRPr>
            </a:lvl5pPr>
            <a:lvl6pPr marL="1885950" indent="-171450" defTabSz="670322" eaLnBrk="0" fontAlgn="base" hangingPunct="0">
              <a:spcBef>
                <a:spcPct val="20000"/>
              </a:spcBef>
              <a:spcAft>
                <a:spcPct val="0"/>
              </a:spcAft>
              <a:buSzPct val="115000"/>
              <a:buFont typeface="Wingdings" charset="2"/>
              <a:defRPr sz="1200">
                <a:solidFill>
                  <a:schemeClr val="tx1"/>
                </a:solidFill>
                <a:latin typeface="Arial" charset="0"/>
              </a:defRPr>
            </a:lvl6pPr>
            <a:lvl7pPr marL="2228850" indent="-171450" defTabSz="670322" eaLnBrk="0" fontAlgn="base" hangingPunct="0">
              <a:spcBef>
                <a:spcPct val="20000"/>
              </a:spcBef>
              <a:spcAft>
                <a:spcPct val="0"/>
              </a:spcAft>
              <a:buSzPct val="115000"/>
              <a:buFont typeface="Wingdings" charset="2"/>
              <a:defRPr sz="1200">
                <a:solidFill>
                  <a:schemeClr val="tx1"/>
                </a:solidFill>
                <a:latin typeface="Arial" charset="0"/>
              </a:defRPr>
            </a:lvl7pPr>
            <a:lvl8pPr marL="2571750" indent="-171450" defTabSz="670322" eaLnBrk="0" fontAlgn="base" hangingPunct="0">
              <a:spcBef>
                <a:spcPct val="20000"/>
              </a:spcBef>
              <a:spcAft>
                <a:spcPct val="0"/>
              </a:spcAft>
              <a:buSzPct val="115000"/>
              <a:buFont typeface="Wingdings" charset="2"/>
              <a:defRPr sz="1200">
                <a:solidFill>
                  <a:schemeClr val="tx1"/>
                </a:solidFill>
                <a:latin typeface="Arial" charset="0"/>
              </a:defRPr>
            </a:lvl8pPr>
            <a:lvl9pPr marL="2914650" indent="-171450" defTabSz="670322" eaLnBrk="0" fontAlgn="base" hangingPunct="0">
              <a:spcBef>
                <a:spcPct val="20000"/>
              </a:spcBef>
              <a:spcAft>
                <a:spcPct val="0"/>
              </a:spcAft>
              <a:buSzPct val="115000"/>
              <a:buFont typeface="Wingdings" charset="2"/>
              <a:defRPr sz="1200">
                <a:solidFill>
                  <a:schemeClr val="tx1"/>
                </a:solidFill>
                <a:latin typeface="Arial" charset="0"/>
              </a:defRPr>
            </a:lvl9pPr>
          </a:lstStyle>
          <a:p>
            <a:pPr eaLnBrk="1" hangingPunct="1"/>
            <a:fld id="{62E69895-0ABC-D043-88F2-C91A357A8AA7}" type="slidenum">
              <a:rPr lang="en-US" altLang="en-US" sz="975">
                <a:solidFill>
                  <a:srgbClr val="FFFFFF"/>
                </a:solidFill>
              </a:rPr>
              <a:pPr eaLnBrk="1" hangingPunct="1"/>
              <a:t>98</a:t>
            </a:fld>
            <a:endParaRPr lang="en-US" altLang="en-US" sz="975">
              <a:solidFill>
                <a:srgbClr val="FFFFFF"/>
              </a:solidFill>
            </a:endParaRPr>
          </a:p>
        </p:txBody>
      </p:sp>
      <p:sp>
        <p:nvSpPr>
          <p:cNvPr id="15363" name="Rectangle 2"/>
          <p:cNvSpPr>
            <a:spLocks noGrp="1" noChangeArrowheads="1"/>
          </p:cNvSpPr>
          <p:nvPr>
            <p:ph type="title"/>
          </p:nvPr>
        </p:nvSpPr>
        <p:spPr>
          <a:xfrm>
            <a:off x="857250" y="0"/>
            <a:ext cx="7429500" cy="342900"/>
          </a:xfrm>
        </p:spPr>
        <p:txBody>
          <a:bodyPr/>
          <a:lstStyle/>
          <a:p>
            <a:pPr eaLnBrk="1" hangingPunct="1"/>
            <a:r>
              <a:rPr lang="en-US" altLang="en-US" sz="1500" b="1"/>
              <a:t>Muon Detector Layout – Optimised with the Simulation</a:t>
            </a:r>
            <a:endParaRPr lang="de-DE" altLang="en-US" sz="1650" b="1"/>
          </a:p>
        </p:txBody>
      </p:sp>
      <p:pic>
        <p:nvPicPr>
          <p:cNvPr id="15364" name="Picture 3" descr="FCC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181" y="1494235"/>
            <a:ext cx="3486150" cy="311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CC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1529953"/>
            <a:ext cx="2978944" cy="155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2661" name="Text Box 5"/>
          <p:cNvSpPr txBox="1">
            <a:spLocks noChangeArrowheads="1"/>
          </p:cNvSpPr>
          <p:nvPr/>
        </p:nvSpPr>
        <p:spPr bwMode="auto">
          <a:xfrm>
            <a:off x="571500" y="411957"/>
            <a:ext cx="7715250" cy="1094913"/>
          </a:xfrm>
          <a:prstGeom prst="rect">
            <a:avLst/>
          </a:prstGeom>
          <a:noFill/>
          <a:ln>
            <a:noFill/>
          </a:ln>
          <a:effectLst>
            <a:prstShdw prst="shdw17" dist="17961" dir="2700000">
              <a:srgbClr val="708688">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053" tIns="33527" rIns="67053" bIns="33527">
            <a:spAutoFit/>
          </a:bodyPr>
          <a:lstStyle>
            <a:lvl1pPr marL="533400" indent="-533400" defTabSz="893763" eaLnBrk="0" hangingPunct="0">
              <a:defRPr sz="1600">
                <a:solidFill>
                  <a:schemeClr val="tx1"/>
                </a:solidFill>
                <a:latin typeface="Arial" charset="0"/>
              </a:defRPr>
            </a:lvl1pPr>
            <a:lvl2pPr marL="742950" indent="-285750" defTabSz="893763" eaLnBrk="0" hangingPunct="0">
              <a:defRPr sz="1600">
                <a:solidFill>
                  <a:schemeClr val="tx1"/>
                </a:solidFill>
                <a:latin typeface="Arial" charset="0"/>
              </a:defRPr>
            </a:lvl2pPr>
            <a:lvl3pPr marL="1143000" indent="-228600" defTabSz="893763" eaLnBrk="0" hangingPunct="0">
              <a:defRPr sz="1600">
                <a:solidFill>
                  <a:schemeClr val="tx1"/>
                </a:solidFill>
                <a:latin typeface="Arial" charset="0"/>
              </a:defRPr>
            </a:lvl3pPr>
            <a:lvl4pPr marL="1600200" indent="-228600" defTabSz="893763" eaLnBrk="0" hangingPunct="0">
              <a:defRPr sz="1600">
                <a:solidFill>
                  <a:schemeClr val="tx1"/>
                </a:solidFill>
                <a:latin typeface="Arial" charset="0"/>
              </a:defRPr>
            </a:lvl4pPr>
            <a:lvl5pPr marL="2057400" indent="-228600" defTabSz="893763" eaLnBrk="0" hangingPunct="0">
              <a:defRPr sz="1600">
                <a:solidFill>
                  <a:schemeClr val="tx1"/>
                </a:solidFill>
                <a:latin typeface="Arial" charset="0"/>
              </a:defRPr>
            </a:lvl5pPr>
            <a:lvl6pPr marL="25146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6pPr>
            <a:lvl7pPr marL="29718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7pPr>
            <a:lvl8pPr marL="34290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8pPr>
            <a:lvl9pPr marL="38862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9pPr>
          </a:lstStyle>
          <a:p>
            <a:pPr eaLnBrk="1" fontAlgn="base" hangingPunct="1">
              <a:spcBef>
                <a:spcPct val="50000"/>
              </a:spcBef>
              <a:spcAft>
                <a:spcPct val="0"/>
              </a:spcAft>
              <a:buSzPct val="115000"/>
              <a:buFont typeface="Wingdings" charset="2"/>
              <a:buNone/>
            </a:pPr>
            <a:r>
              <a:rPr lang="en-US" altLang="en-US" sz="1200" b="1">
                <a:solidFill>
                  <a:srgbClr val="FF0000"/>
                </a:solidFill>
                <a:ea typeface="Tahoma" charset="0"/>
                <a:cs typeface="Tahoma" charset="0"/>
              </a:rPr>
              <a:t>         </a:t>
            </a:r>
            <a:r>
              <a:rPr lang="en-US" altLang="en-US" sz="1275" b="1">
                <a:solidFill>
                  <a:srgbClr val="FF0000"/>
                </a:solidFill>
                <a:ea typeface="Tahoma" charset="0"/>
                <a:cs typeface="Tahoma" charset="0"/>
              </a:rPr>
              <a:t>Barrel and outer endcaps:</a:t>
            </a:r>
          </a:p>
          <a:p>
            <a:pPr eaLnBrk="1" fontAlgn="base" hangingPunct="1">
              <a:spcBef>
                <a:spcPct val="50000"/>
              </a:spcBef>
              <a:spcAft>
                <a:spcPct val="0"/>
              </a:spcAft>
              <a:buSzPct val="115000"/>
              <a:buFont typeface="Wingdings" charset="2"/>
              <a:buNone/>
            </a:pPr>
            <a:r>
              <a:rPr lang="en-US" altLang="en-US" sz="1200">
                <a:solidFill>
                  <a:srgbClr val="FF0000"/>
                </a:solidFill>
                <a:ea typeface="Tahoma" charset="0"/>
                <a:cs typeface="Tahoma" charset="0"/>
              </a:rPr>
              <a:t>         </a:t>
            </a:r>
            <a:r>
              <a:rPr lang="en-US" altLang="en-US" sz="1200">
                <a:solidFill>
                  <a:srgbClr val="000000"/>
                </a:solidFill>
                <a:ea typeface="Tahoma" charset="0"/>
                <a:cs typeface="Tahoma" charset="0"/>
              </a:rPr>
              <a:t>2 x 4 layers of 2.8 m long drift tubes (axial in barrel, radial in outer endcaps) with 1.4 m multilayer distance</a:t>
            </a:r>
            <a:r>
              <a:rPr lang="en-US" altLang="en-US" sz="1200">
                <a:solidFill>
                  <a:srgbClr val="FF0000"/>
                </a:solidFill>
                <a:ea typeface="Tahoma" charset="0"/>
                <a:cs typeface="Tahoma" charset="0"/>
              </a:rPr>
              <a:t> provide 40 </a:t>
            </a:r>
            <a:r>
              <a:rPr lang="en-US" altLang="en-US" sz="1200">
                <a:solidFill>
                  <a:srgbClr val="FF0000"/>
                </a:solidFill>
                <a:ea typeface="Arial" charset="0"/>
                <a:cs typeface="Arial" charset="0"/>
              </a:rPr>
              <a:t>µm spatial resolution, 60 µrad angular resolution, 100% tracking efficiency up to the maximum background rates.</a:t>
            </a:r>
            <a:r>
              <a:rPr lang="en-US" altLang="en-US" sz="1200">
                <a:solidFill>
                  <a:srgbClr val="000000"/>
                </a:solidFill>
                <a:ea typeface="Arial" charset="0"/>
                <a:cs typeface="Arial" charset="0"/>
              </a:rPr>
              <a:t>                                                                                                                                               Monolithic sMDT construction, no optical alignment of multilayers needed. Chambers well accessible.</a:t>
            </a:r>
            <a:endParaRPr lang="de-DE" altLang="en-US" sz="1200">
              <a:solidFill>
                <a:srgbClr val="000000"/>
              </a:solidFill>
              <a:ea typeface="Tahoma" charset="0"/>
              <a:cs typeface="Tahoma" charset="0"/>
            </a:endParaRPr>
          </a:p>
        </p:txBody>
      </p:sp>
      <p:sp>
        <p:nvSpPr>
          <p:cNvPr id="15367" name="Line 6"/>
          <p:cNvSpPr>
            <a:spLocks noChangeShapeType="1"/>
          </p:cNvSpPr>
          <p:nvPr/>
        </p:nvSpPr>
        <p:spPr bwMode="auto">
          <a:xfrm flipV="1">
            <a:off x="2114550" y="2030016"/>
            <a:ext cx="285750" cy="17145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67055" tIns="33527" rIns="67055" bIns="33527"/>
          <a:lstStyle/>
          <a:p>
            <a:pPr defTabSz="685800" fontAlgn="base">
              <a:spcBef>
                <a:spcPct val="20000"/>
              </a:spcBef>
              <a:spcAft>
                <a:spcPct val="0"/>
              </a:spcAft>
              <a:buSzPct val="115000"/>
            </a:pPr>
            <a:endParaRPr lang="en-GB" sz="1200">
              <a:solidFill>
                <a:srgbClr val="000000"/>
              </a:solidFill>
            </a:endParaRPr>
          </a:p>
        </p:txBody>
      </p:sp>
      <p:sp>
        <p:nvSpPr>
          <p:cNvPr id="582663" name="Text Box 7"/>
          <p:cNvSpPr txBox="1">
            <a:spLocks noChangeArrowheads="1"/>
          </p:cNvSpPr>
          <p:nvPr/>
        </p:nvSpPr>
        <p:spPr bwMode="auto">
          <a:xfrm>
            <a:off x="1771650" y="1915717"/>
            <a:ext cx="628650" cy="252375"/>
          </a:xfrm>
          <a:prstGeom prst="rect">
            <a:avLst/>
          </a:prstGeom>
          <a:noFill/>
          <a:ln>
            <a:noFill/>
          </a:ln>
          <a:effectLst>
            <a:prstShdw prst="shdw17" dist="17961" dir="2700000">
              <a:srgbClr val="708688">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053" tIns="33527" rIns="67053" bIns="33527">
            <a:spAutoFit/>
          </a:bodyPr>
          <a:lstStyle>
            <a:lvl1pPr marL="533400" indent="-533400" defTabSz="893763" eaLnBrk="0" hangingPunct="0">
              <a:defRPr sz="1600">
                <a:solidFill>
                  <a:schemeClr val="tx1"/>
                </a:solidFill>
                <a:latin typeface="Arial" charset="0"/>
              </a:defRPr>
            </a:lvl1pPr>
            <a:lvl2pPr marL="742950" indent="-285750" defTabSz="893763" eaLnBrk="0" hangingPunct="0">
              <a:defRPr sz="1600">
                <a:solidFill>
                  <a:schemeClr val="tx1"/>
                </a:solidFill>
                <a:latin typeface="Arial" charset="0"/>
              </a:defRPr>
            </a:lvl2pPr>
            <a:lvl3pPr marL="1143000" indent="-228600" defTabSz="893763" eaLnBrk="0" hangingPunct="0">
              <a:defRPr sz="1600">
                <a:solidFill>
                  <a:schemeClr val="tx1"/>
                </a:solidFill>
                <a:latin typeface="Arial" charset="0"/>
              </a:defRPr>
            </a:lvl3pPr>
            <a:lvl4pPr marL="1600200" indent="-228600" defTabSz="893763" eaLnBrk="0" hangingPunct="0">
              <a:defRPr sz="1600">
                <a:solidFill>
                  <a:schemeClr val="tx1"/>
                </a:solidFill>
                <a:latin typeface="Arial" charset="0"/>
              </a:defRPr>
            </a:lvl4pPr>
            <a:lvl5pPr marL="2057400" indent="-228600" defTabSz="893763" eaLnBrk="0" hangingPunct="0">
              <a:defRPr sz="1600">
                <a:solidFill>
                  <a:schemeClr val="tx1"/>
                </a:solidFill>
                <a:latin typeface="Arial" charset="0"/>
              </a:defRPr>
            </a:lvl5pPr>
            <a:lvl6pPr marL="25146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6pPr>
            <a:lvl7pPr marL="29718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7pPr>
            <a:lvl8pPr marL="34290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8pPr>
            <a:lvl9pPr marL="38862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9pPr>
          </a:lstStyle>
          <a:p>
            <a:pPr eaLnBrk="1" fontAlgn="base" hangingPunct="1">
              <a:spcBef>
                <a:spcPct val="50000"/>
              </a:spcBef>
              <a:spcAft>
                <a:spcPct val="0"/>
              </a:spcAft>
              <a:buSzPct val="115000"/>
              <a:buFont typeface="Wingdings" charset="2"/>
              <a:buNone/>
            </a:pPr>
            <a:r>
              <a:rPr lang="en-US" altLang="en-US" sz="1200">
                <a:solidFill>
                  <a:srgbClr val="000000"/>
                </a:solidFill>
                <a:ea typeface="Tahoma" charset="0"/>
                <a:cs typeface="Tahoma" charset="0"/>
              </a:rPr>
              <a:t>2.8 m</a:t>
            </a:r>
            <a:endParaRPr lang="de-DE" altLang="en-US" sz="1200">
              <a:solidFill>
                <a:srgbClr val="000000"/>
              </a:solidFill>
              <a:ea typeface="Tahoma" charset="0"/>
              <a:cs typeface="Tahoma" charset="0"/>
            </a:endParaRPr>
          </a:p>
        </p:txBody>
      </p:sp>
      <p:sp>
        <p:nvSpPr>
          <p:cNvPr id="15369" name="Line 8"/>
          <p:cNvSpPr>
            <a:spLocks noChangeShapeType="1"/>
          </p:cNvSpPr>
          <p:nvPr/>
        </p:nvSpPr>
        <p:spPr bwMode="auto">
          <a:xfrm>
            <a:off x="7829550" y="2057400"/>
            <a:ext cx="0" cy="74295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67055" tIns="33527" rIns="67055" bIns="33527"/>
          <a:lstStyle/>
          <a:p>
            <a:pPr defTabSz="685800" fontAlgn="base">
              <a:spcBef>
                <a:spcPct val="20000"/>
              </a:spcBef>
              <a:spcAft>
                <a:spcPct val="0"/>
              </a:spcAft>
              <a:buSzPct val="115000"/>
            </a:pPr>
            <a:endParaRPr lang="en-GB" sz="1200">
              <a:solidFill>
                <a:srgbClr val="000000"/>
              </a:solidFill>
            </a:endParaRPr>
          </a:p>
        </p:txBody>
      </p:sp>
      <p:sp>
        <p:nvSpPr>
          <p:cNvPr id="582665" name="Text Box 9"/>
          <p:cNvSpPr txBox="1">
            <a:spLocks noChangeArrowheads="1"/>
          </p:cNvSpPr>
          <p:nvPr/>
        </p:nvSpPr>
        <p:spPr bwMode="auto">
          <a:xfrm>
            <a:off x="7761685" y="2321719"/>
            <a:ext cx="563165" cy="252375"/>
          </a:xfrm>
          <a:prstGeom prst="rect">
            <a:avLst/>
          </a:prstGeom>
          <a:noFill/>
          <a:ln>
            <a:noFill/>
          </a:ln>
          <a:effectLst>
            <a:prstShdw prst="shdw17" dist="17961" dir="2700000">
              <a:srgbClr val="708688">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053" tIns="33527" rIns="67053" bIns="33527">
            <a:spAutoFit/>
          </a:bodyPr>
          <a:lstStyle>
            <a:lvl1pPr marL="533400" indent="-533400" defTabSz="893763" eaLnBrk="0" hangingPunct="0">
              <a:defRPr sz="1600">
                <a:solidFill>
                  <a:schemeClr val="tx1"/>
                </a:solidFill>
                <a:latin typeface="Arial" charset="0"/>
              </a:defRPr>
            </a:lvl1pPr>
            <a:lvl2pPr marL="742950" indent="-285750" defTabSz="893763" eaLnBrk="0" hangingPunct="0">
              <a:defRPr sz="1600">
                <a:solidFill>
                  <a:schemeClr val="tx1"/>
                </a:solidFill>
                <a:latin typeface="Arial" charset="0"/>
              </a:defRPr>
            </a:lvl2pPr>
            <a:lvl3pPr marL="1143000" indent="-228600" defTabSz="893763" eaLnBrk="0" hangingPunct="0">
              <a:defRPr sz="1600">
                <a:solidFill>
                  <a:schemeClr val="tx1"/>
                </a:solidFill>
                <a:latin typeface="Arial" charset="0"/>
              </a:defRPr>
            </a:lvl3pPr>
            <a:lvl4pPr marL="1600200" indent="-228600" defTabSz="893763" eaLnBrk="0" hangingPunct="0">
              <a:defRPr sz="1600">
                <a:solidFill>
                  <a:schemeClr val="tx1"/>
                </a:solidFill>
                <a:latin typeface="Arial" charset="0"/>
              </a:defRPr>
            </a:lvl4pPr>
            <a:lvl5pPr marL="2057400" indent="-228600" defTabSz="893763" eaLnBrk="0" hangingPunct="0">
              <a:defRPr sz="1600">
                <a:solidFill>
                  <a:schemeClr val="tx1"/>
                </a:solidFill>
                <a:latin typeface="Arial" charset="0"/>
              </a:defRPr>
            </a:lvl5pPr>
            <a:lvl6pPr marL="25146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6pPr>
            <a:lvl7pPr marL="29718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7pPr>
            <a:lvl8pPr marL="34290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8pPr>
            <a:lvl9pPr marL="38862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9pPr>
          </a:lstStyle>
          <a:p>
            <a:pPr eaLnBrk="1" fontAlgn="base" hangingPunct="1">
              <a:spcBef>
                <a:spcPct val="50000"/>
              </a:spcBef>
              <a:spcAft>
                <a:spcPct val="0"/>
              </a:spcAft>
              <a:buSzPct val="115000"/>
              <a:buFont typeface="Wingdings" charset="2"/>
              <a:buNone/>
            </a:pPr>
            <a:r>
              <a:rPr lang="en-US" altLang="en-US" sz="1200">
                <a:solidFill>
                  <a:srgbClr val="000000"/>
                </a:solidFill>
                <a:ea typeface="Tahoma" charset="0"/>
                <a:cs typeface="Tahoma" charset="0"/>
              </a:rPr>
              <a:t>1.4 m</a:t>
            </a:r>
            <a:endParaRPr lang="de-DE" altLang="en-US" sz="1200">
              <a:solidFill>
                <a:srgbClr val="000000"/>
              </a:solidFill>
              <a:ea typeface="Tahoma" charset="0"/>
              <a:cs typeface="Tahoma" charset="0"/>
            </a:endParaRPr>
          </a:p>
        </p:txBody>
      </p:sp>
      <p:sp>
        <p:nvSpPr>
          <p:cNvPr id="15371" name="Line 10"/>
          <p:cNvSpPr>
            <a:spLocks noChangeShapeType="1"/>
          </p:cNvSpPr>
          <p:nvPr/>
        </p:nvSpPr>
        <p:spPr bwMode="auto">
          <a:xfrm>
            <a:off x="1828800" y="2887266"/>
            <a:ext cx="0" cy="857250"/>
          </a:xfrm>
          <a:prstGeom prst="line">
            <a:avLst/>
          </a:prstGeom>
          <a:noFill/>
          <a:ln w="190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lIns="67055" tIns="33527" rIns="67055" bIns="33527"/>
          <a:lstStyle/>
          <a:p>
            <a:pPr defTabSz="685800" fontAlgn="base">
              <a:spcBef>
                <a:spcPct val="20000"/>
              </a:spcBef>
              <a:spcAft>
                <a:spcPct val="0"/>
              </a:spcAft>
              <a:buSzPct val="115000"/>
            </a:pPr>
            <a:endParaRPr lang="en-GB" sz="1200">
              <a:solidFill>
                <a:srgbClr val="000000"/>
              </a:solidFill>
            </a:endParaRPr>
          </a:p>
        </p:txBody>
      </p:sp>
      <p:sp>
        <p:nvSpPr>
          <p:cNvPr id="582667" name="Text Box 11"/>
          <p:cNvSpPr txBox="1">
            <a:spLocks noChangeArrowheads="1"/>
          </p:cNvSpPr>
          <p:nvPr/>
        </p:nvSpPr>
        <p:spPr bwMode="auto">
          <a:xfrm>
            <a:off x="1485900" y="3173017"/>
            <a:ext cx="400050" cy="252375"/>
          </a:xfrm>
          <a:prstGeom prst="rect">
            <a:avLst/>
          </a:prstGeom>
          <a:noFill/>
          <a:ln>
            <a:noFill/>
          </a:ln>
          <a:effectLst>
            <a:prstShdw prst="shdw17" dist="17961" dir="2700000">
              <a:srgbClr val="708688">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053" tIns="33527" rIns="67053" bIns="33527">
            <a:spAutoFit/>
          </a:bodyPr>
          <a:lstStyle>
            <a:lvl1pPr marL="533400" indent="-533400" defTabSz="893763" eaLnBrk="0" hangingPunct="0">
              <a:defRPr sz="1600">
                <a:solidFill>
                  <a:schemeClr val="tx1"/>
                </a:solidFill>
                <a:latin typeface="Arial" charset="0"/>
              </a:defRPr>
            </a:lvl1pPr>
            <a:lvl2pPr marL="742950" indent="-285750" defTabSz="893763" eaLnBrk="0" hangingPunct="0">
              <a:defRPr sz="1600">
                <a:solidFill>
                  <a:schemeClr val="tx1"/>
                </a:solidFill>
                <a:latin typeface="Arial" charset="0"/>
              </a:defRPr>
            </a:lvl2pPr>
            <a:lvl3pPr marL="1143000" indent="-228600" defTabSz="893763" eaLnBrk="0" hangingPunct="0">
              <a:defRPr sz="1600">
                <a:solidFill>
                  <a:schemeClr val="tx1"/>
                </a:solidFill>
                <a:latin typeface="Arial" charset="0"/>
              </a:defRPr>
            </a:lvl3pPr>
            <a:lvl4pPr marL="1600200" indent="-228600" defTabSz="893763" eaLnBrk="0" hangingPunct="0">
              <a:defRPr sz="1600">
                <a:solidFill>
                  <a:schemeClr val="tx1"/>
                </a:solidFill>
                <a:latin typeface="Arial" charset="0"/>
              </a:defRPr>
            </a:lvl4pPr>
            <a:lvl5pPr marL="2057400" indent="-228600" defTabSz="893763" eaLnBrk="0" hangingPunct="0">
              <a:defRPr sz="1600">
                <a:solidFill>
                  <a:schemeClr val="tx1"/>
                </a:solidFill>
                <a:latin typeface="Arial" charset="0"/>
              </a:defRPr>
            </a:lvl5pPr>
            <a:lvl6pPr marL="25146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6pPr>
            <a:lvl7pPr marL="29718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7pPr>
            <a:lvl8pPr marL="34290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8pPr>
            <a:lvl9pPr marL="38862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9pPr>
          </a:lstStyle>
          <a:p>
            <a:pPr eaLnBrk="1" fontAlgn="base" hangingPunct="1">
              <a:spcBef>
                <a:spcPct val="50000"/>
              </a:spcBef>
              <a:spcAft>
                <a:spcPct val="0"/>
              </a:spcAft>
              <a:buSzPct val="115000"/>
              <a:buFont typeface="Wingdings" charset="2"/>
              <a:buNone/>
            </a:pPr>
            <a:r>
              <a:rPr lang="en-US" altLang="en-US" sz="1200">
                <a:solidFill>
                  <a:srgbClr val="FFFFFF"/>
                </a:solidFill>
                <a:ea typeface="Tahoma" charset="0"/>
                <a:cs typeface="Tahoma" charset="0"/>
              </a:rPr>
              <a:t>6 m</a:t>
            </a:r>
            <a:endParaRPr lang="de-DE" altLang="en-US" sz="1200">
              <a:solidFill>
                <a:srgbClr val="FFFFFF"/>
              </a:solidFill>
              <a:ea typeface="Tahoma" charset="0"/>
              <a:cs typeface="Tahoma" charset="0"/>
            </a:endParaRPr>
          </a:p>
        </p:txBody>
      </p:sp>
      <p:sp>
        <p:nvSpPr>
          <p:cNvPr id="15373" name="Line 12"/>
          <p:cNvSpPr>
            <a:spLocks noChangeShapeType="1"/>
          </p:cNvSpPr>
          <p:nvPr/>
        </p:nvSpPr>
        <p:spPr bwMode="auto">
          <a:xfrm flipV="1">
            <a:off x="2457450" y="3458766"/>
            <a:ext cx="1943100" cy="11430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67055" tIns="33527" rIns="67055" bIns="33527"/>
          <a:lstStyle/>
          <a:p>
            <a:pPr defTabSz="685800" fontAlgn="base">
              <a:spcBef>
                <a:spcPct val="20000"/>
              </a:spcBef>
              <a:spcAft>
                <a:spcPct val="0"/>
              </a:spcAft>
              <a:buSzPct val="115000"/>
            </a:pPr>
            <a:endParaRPr lang="en-GB" sz="1200">
              <a:solidFill>
                <a:srgbClr val="000000"/>
              </a:solidFill>
            </a:endParaRPr>
          </a:p>
        </p:txBody>
      </p:sp>
      <p:sp>
        <p:nvSpPr>
          <p:cNvPr id="582669" name="Text Box 13"/>
          <p:cNvSpPr txBox="1">
            <a:spLocks noChangeArrowheads="1"/>
          </p:cNvSpPr>
          <p:nvPr/>
        </p:nvSpPr>
        <p:spPr bwMode="auto">
          <a:xfrm>
            <a:off x="3314700" y="4065985"/>
            <a:ext cx="628650" cy="252375"/>
          </a:xfrm>
          <a:prstGeom prst="rect">
            <a:avLst/>
          </a:prstGeom>
          <a:noFill/>
          <a:ln>
            <a:noFill/>
          </a:ln>
          <a:effectLst>
            <a:prstShdw prst="shdw17" dist="17961" dir="2700000">
              <a:srgbClr val="708688">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053" tIns="33527" rIns="67053" bIns="33527">
            <a:spAutoFit/>
          </a:bodyPr>
          <a:lstStyle>
            <a:lvl1pPr marL="533400" indent="-533400" defTabSz="893763" eaLnBrk="0" hangingPunct="0">
              <a:defRPr sz="1600">
                <a:solidFill>
                  <a:schemeClr val="tx1"/>
                </a:solidFill>
                <a:latin typeface="Arial" charset="0"/>
              </a:defRPr>
            </a:lvl1pPr>
            <a:lvl2pPr marL="742950" indent="-285750" defTabSz="893763" eaLnBrk="0" hangingPunct="0">
              <a:defRPr sz="1600">
                <a:solidFill>
                  <a:schemeClr val="tx1"/>
                </a:solidFill>
                <a:latin typeface="Arial" charset="0"/>
              </a:defRPr>
            </a:lvl2pPr>
            <a:lvl3pPr marL="1143000" indent="-228600" defTabSz="893763" eaLnBrk="0" hangingPunct="0">
              <a:defRPr sz="1600">
                <a:solidFill>
                  <a:schemeClr val="tx1"/>
                </a:solidFill>
                <a:latin typeface="Arial" charset="0"/>
              </a:defRPr>
            </a:lvl3pPr>
            <a:lvl4pPr marL="1600200" indent="-228600" defTabSz="893763" eaLnBrk="0" hangingPunct="0">
              <a:defRPr sz="1600">
                <a:solidFill>
                  <a:schemeClr val="tx1"/>
                </a:solidFill>
                <a:latin typeface="Arial" charset="0"/>
              </a:defRPr>
            </a:lvl4pPr>
            <a:lvl5pPr marL="2057400" indent="-228600" defTabSz="893763" eaLnBrk="0" hangingPunct="0">
              <a:defRPr sz="1600">
                <a:solidFill>
                  <a:schemeClr val="tx1"/>
                </a:solidFill>
                <a:latin typeface="Arial" charset="0"/>
              </a:defRPr>
            </a:lvl5pPr>
            <a:lvl6pPr marL="25146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6pPr>
            <a:lvl7pPr marL="29718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7pPr>
            <a:lvl8pPr marL="34290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8pPr>
            <a:lvl9pPr marL="38862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9pPr>
          </a:lstStyle>
          <a:p>
            <a:pPr eaLnBrk="1" fontAlgn="base" hangingPunct="1">
              <a:spcBef>
                <a:spcPct val="50000"/>
              </a:spcBef>
              <a:spcAft>
                <a:spcPct val="0"/>
              </a:spcAft>
              <a:buSzPct val="115000"/>
              <a:buFont typeface="Wingdings" charset="2"/>
              <a:buNone/>
            </a:pPr>
            <a:r>
              <a:rPr lang="en-US" altLang="en-US" sz="1200">
                <a:solidFill>
                  <a:srgbClr val="000000"/>
                </a:solidFill>
                <a:ea typeface="Tahoma" charset="0"/>
                <a:cs typeface="Tahoma" charset="0"/>
              </a:rPr>
              <a:t>20 m</a:t>
            </a:r>
            <a:endParaRPr lang="de-DE" altLang="en-US" sz="1200">
              <a:solidFill>
                <a:srgbClr val="000000"/>
              </a:solidFill>
              <a:ea typeface="Tahoma" charset="0"/>
              <a:cs typeface="Tahoma" charset="0"/>
            </a:endParaRPr>
          </a:p>
        </p:txBody>
      </p:sp>
      <p:sp>
        <p:nvSpPr>
          <p:cNvPr id="15375" name="Line 14"/>
          <p:cNvSpPr>
            <a:spLocks noChangeShapeType="1"/>
          </p:cNvSpPr>
          <p:nvPr/>
        </p:nvSpPr>
        <p:spPr bwMode="auto">
          <a:xfrm>
            <a:off x="4972050" y="2857500"/>
            <a:ext cx="1257300" cy="2286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67055" tIns="33527" rIns="67055" bIns="33527"/>
          <a:lstStyle/>
          <a:p>
            <a:pPr defTabSz="685800" fontAlgn="base">
              <a:spcBef>
                <a:spcPct val="20000"/>
              </a:spcBef>
              <a:spcAft>
                <a:spcPct val="0"/>
              </a:spcAft>
              <a:buSzPct val="115000"/>
            </a:pPr>
            <a:endParaRPr lang="en-GB" sz="1200">
              <a:solidFill>
                <a:srgbClr val="000000"/>
              </a:solidFill>
            </a:endParaRPr>
          </a:p>
        </p:txBody>
      </p:sp>
      <p:sp>
        <p:nvSpPr>
          <p:cNvPr id="15376" name="Line 15"/>
          <p:cNvSpPr>
            <a:spLocks noChangeShapeType="1"/>
          </p:cNvSpPr>
          <p:nvPr/>
        </p:nvSpPr>
        <p:spPr bwMode="auto">
          <a:xfrm flipV="1">
            <a:off x="6229350" y="2914650"/>
            <a:ext cx="1543050" cy="17145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67055" tIns="33527" rIns="67055" bIns="33527"/>
          <a:lstStyle/>
          <a:p>
            <a:pPr defTabSz="685800" fontAlgn="base">
              <a:spcBef>
                <a:spcPct val="20000"/>
              </a:spcBef>
              <a:spcAft>
                <a:spcPct val="0"/>
              </a:spcAft>
              <a:buSzPct val="115000"/>
            </a:pPr>
            <a:endParaRPr lang="en-GB" sz="1200">
              <a:solidFill>
                <a:srgbClr val="000000"/>
              </a:solidFill>
            </a:endParaRPr>
          </a:p>
        </p:txBody>
      </p:sp>
      <p:sp>
        <p:nvSpPr>
          <p:cNvPr id="582672" name="Text Box 16"/>
          <p:cNvSpPr txBox="1">
            <a:spLocks noChangeArrowheads="1"/>
          </p:cNvSpPr>
          <p:nvPr/>
        </p:nvSpPr>
        <p:spPr bwMode="auto">
          <a:xfrm>
            <a:off x="6858000" y="3007519"/>
            <a:ext cx="628650" cy="252375"/>
          </a:xfrm>
          <a:prstGeom prst="rect">
            <a:avLst/>
          </a:prstGeom>
          <a:noFill/>
          <a:ln>
            <a:noFill/>
          </a:ln>
          <a:effectLst>
            <a:prstShdw prst="shdw17" dist="17961" dir="2700000">
              <a:srgbClr val="708688">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053" tIns="33527" rIns="67053" bIns="33527">
            <a:spAutoFit/>
          </a:bodyPr>
          <a:lstStyle>
            <a:lvl1pPr marL="533400" indent="-533400" defTabSz="893763" eaLnBrk="0" hangingPunct="0">
              <a:defRPr sz="1600">
                <a:solidFill>
                  <a:schemeClr val="tx1"/>
                </a:solidFill>
                <a:latin typeface="Arial" charset="0"/>
              </a:defRPr>
            </a:lvl1pPr>
            <a:lvl2pPr marL="742950" indent="-285750" defTabSz="893763" eaLnBrk="0" hangingPunct="0">
              <a:defRPr sz="1600">
                <a:solidFill>
                  <a:schemeClr val="tx1"/>
                </a:solidFill>
                <a:latin typeface="Arial" charset="0"/>
              </a:defRPr>
            </a:lvl2pPr>
            <a:lvl3pPr marL="1143000" indent="-228600" defTabSz="893763" eaLnBrk="0" hangingPunct="0">
              <a:defRPr sz="1600">
                <a:solidFill>
                  <a:schemeClr val="tx1"/>
                </a:solidFill>
                <a:latin typeface="Arial" charset="0"/>
              </a:defRPr>
            </a:lvl3pPr>
            <a:lvl4pPr marL="1600200" indent="-228600" defTabSz="893763" eaLnBrk="0" hangingPunct="0">
              <a:defRPr sz="1600">
                <a:solidFill>
                  <a:schemeClr val="tx1"/>
                </a:solidFill>
                <a:latin typeface="Arial" charset="0"/>
              </a:defRPr>
            </a:lvl4pPr>
            <a:lvl5pPr marL="2057400" indent="-228600" defTabSz="893763" eaLnBrk="0" hangingPunct="0">
              <a:defRPr sz="1600">
                <a:solidFill>
                  <a:schemeClr val="tx1"/>
                </a:solidFill>
                <a:latin typeface="Arial" charset="0"/>
              </a:defRPr>
            </a:lvl5pPr>
            <a:lvl6pPr marL="25146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6pPr>
            <a:lvl7pPr marL="29718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7pPr>
            <a:lvl8pPr marL="34290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8pPr>
            <a:lvl9pPr marL="38862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9pPr>
          </a:lstStyle>
          <a:p>
            <a:pPr eaLnBrk="1" fontAlgn="base" hangingPunct="1">
              <a:spcBef>
                <a:spcPct val="50000"/>
              </a:spcBef>
              <a:spcAft>
                <a:spcPct val="0"/>
              </a:spcAft>
              <a:buSzPct val="115000"/>
              <a:buFont typeface="Wingdings" charset="2"/>
              <a:buNone/>
            </a:pPr>
            <a:r>
              <a:rPr lang="en-US" altLang="en-US" sz="1200">
                <a:solidFill>
                  <a:srgbClr val="000000"/>
                </a:solidFill>
                <a:ea typeface="Tahoma" charset="0"/>
                <a:cs typeface="Tahoma" charset="0"/>
              </a:rPr>
              <a:t>2.8 m</a:t>
            </a:r>
            <a:endParaRPr lang="de-DE" altLang="en-US" sz="1200">
              <a:solidFill>
                <a:srgbClr val="000000"/>
              </a:solidFill>
              <a:ea typeface="Tahoma" charset="0"/>
              <a:cs typeface="Tahoma" charset="0"/>
            </a:endParaRPr>
          </a:p>
        </p:txBody>
      </p:sp>
      <p:sp>
        <p:nvSpPr>
          <p:cNvPr id="582673" name="Text Box 17"/>
          <p:cNvSpPr txBox="1">
            <a:spLocks noChangeArrowheads="1"/>
          </p:cNvSpPr>
          <p:nvPr/>
        </p:nvSpPr>
        <p:spPr bwMode="auto">
          <a:xfrm>
            <a:off x="5257800" y="2950369"/>
            <a:ext cx="400050" cy="252375"/>
          </a:xfrm>
          <a:prstGeom prst="rect">
            <a:avLst/>
          </a:prstGeom>
          <a:noFill/>
          <a:ln>
            <a:noFill/>
          </a:ln>
          <a:effectLst>
            <a:prstShdw prst="shdw17" dist="17961" dir="2700000">
              <a:srgbClr val="708688">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053" tIns="33527" rIns="67053" bIns="33527">
            <a:spAutoFit/>
          </a:bodyPr>
          <a:lstStyle>
            <a:lvl1pPr marL="533400" indent="-533400" defTabSz="893763" eaLnBrk="0" hangingPunct="0">
              <a:defRPr sz="1600">
                <a:solidFill>
                  <a:schemeClr val="tx1"/>
                </a:solidFill>
                <a:latin typeface="Arial" charset="0"/>
              </a:defRPr>
            </a:lvl1pPr>
            <a:lvl2pPr marL="742950" indent="-285750" defTabSz="893763" eaLnBrk="0" hangingPunct="0">
              <a:defRPr sz="1600">
                <a:solidFill>
                  <a:schemeClr val="tx1"/>
                </a:solidFill>
                <a:latin typeface="Arial" charset="0"/>
              </a:defRPr>
            </a:lvl2pPr>
            <a:lvl3pPr marL="1143000" indent="-228600" defTabSz="893763" eaLnBrk="0" hangingPunct="0">
              <a:defRPr sz="1600">
                <a:solidFill>
                  <a:schemeClr val="tx1"/>
                </a:solidFill>
                <a:latin typeface="Arial" charset="0"/>
              </a:defRPr>
            </a:lvl3pPr>
            <a:lvl4pPr marL="1600200" indent="-228600" defTabSz="893763" eaLnBrk="0" hangingPunct="0">
              <a:defRPr sz="1600">
                <a:solidFill>
                  <a:schemeClr val="tx1"/>
                </a:solidFill>
                <a:latin typeface="Arial" charset="0"/>
              </a:defRPr>
            </a:lvl4pPr>
            <a:lvl5pPr marL="2057400" indent="-228600" defTabSz="893763" eaLnBrk="0" hangingPunct="0">
              <a:defRPr sz="1600">
                <a:solidFill>
                  <a:schemeClr val="tx1"/>
                </a:solidFill>
                <a:latin typeface="Arial" charset="0"/>
              </a:defRPr>
            </a:lvl5pPr>
            <a:lvl6pPr marL="25146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6pPr>
            <a:lvl7pPr marL="29718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7pPr>
            <a:lvl8pPr marL="34290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8pPr>
            <a:lvl9pPr marL="38862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9pPr>
          </a:lstStyle>
          <a:p>
            <a:pPr eaLnBrk="1" fontAlgn="base" hangingPunct="1">
              <a:spcBef>
                <a:spcPct val="50000"/>
              </a:spcBef>
              <a:spcAft>
                <a:spcPct val="0"/>
              </a:spcAft>
              <a:buSzPct val="115000"/>
              <a:buFont typeface="Wingdings" charset="2"/>
              <a:buNone/>
            </a:pPr>
            <a:r>
              <a:rPr lang="en-US" altLang="en-US" sz="1200">
                <a:solidFill>
                  <a:srgbClr val="000000"/>
                </a:solidFill>
                <a:ea typeface="Tahoma" charset="0"/>
                <a:cs typeface="Tahoma" charset="0"/>
              </a:rPr>
              <a:t>2 m</a:t>
            </a:r>
            <a:endParaRPr lang="de-DE" altLang="en-US" sz="1200">
              <a:solidFill>
                <a:srgbClr val="000000"/>
              </a:solidFill>
              <a:ea typeface="Tahoma" charset="0"/>
              <a:cs typeface="Tahoma" charset="0"/>
            </a:endParaRPr>
          </a:p>
        </p:txBody>
      </p:sp>
      <p:sp>
        <p:nvSpPr>
          <p:cNvPr id="582674" name="Text Box 18"/>
          <p:cNvSpPr txBox="1">
            <a:spLocks noChangeArrowheads="1"/>
          </p:cNvSpPr>
          <p:nvPr/>
        </p:nvSpPr>
        <p:spPr bwMode="auto">
          <a:xfrm>
            <a:off x="4914900" y="3371851"/>
            <a:ext cx="3028950" cy="252375"/>
          </a:xfrm>
          <a:prstGeom prst="rect">
            <a:avLst/>
          </a:prstGeom>
          <a:noFill/>
          <a:ln>
            <a:noFill/>
          </a:ln>
          <a:effectLst>
            <a:prstShdw prst="shdw17" dist="17961" dir="2700000">
              <a:srgbClr val="708688">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053" tIns="33527" rIns="67053" bIns="33527">
            <a:spAutoFit/>
          </a:bodyPr>
          <a:lstStyle>
            <a:lvl1pPr marL="533400" indent="-533400" defTabSz="893763" eaLnBrk="0" hangingPunct="0">
              <a:defRPr sz="1600">
                <a:solidFill>
                  <a:schemeClr val="tx1"/>
                </a:solidFill>
                <a:latin typeface="Arial" charset="0"/>
              </a:defRPr>
            </a:lvl1pPr>
            <a:lvl2pPr marL="742950" indent="-285750" defTabSz="893763" eaLnBrk="0" hangingPunct="0">
              <a:defRPr sz="1600">
                <a:solidFill>
                  <a:schemeClr val="tx1"/>
                </a:solidFill>
                <a:latin typeface="Arial" charset="0"/>
              </a:defRPr>
            </a:lvl2pPr>
            <a:lvl3pPr marL="1143000" indent="-228600" defTabSz="893763" eaLnBrk="0" hangingPunct="0">
              <a:defRPr sz="1600">
                <a:solidFill>
                  <a:schemeClr val="tx1"/>
                </a:solidFill>
                <a:latin typeface="Arial" charset="0"/>
              </a:defRPr>
            </a:lvl3pPr>
            <a:lvl4pPr marL="1600200" indent="-228600" defTabSz="893763" eaLnBrk="0" hangingPunct="0">
              <a:defRPr sz="1600">
                <a:solidFill>
                  <a:schemeClr val="tx1"/>
                </a:solidFill>
                <a:latin typeface="Arial" charset="0"/>
              </a:defRPr>
            </a:lvl4pPr>
            <a:lvl5pPr marL="2057400" indent="-228600" defTabSz="893763" eaLnBrk="0" hangingPunct="0">
              <a:defRPr sz="1600">
                <a:solidFill>
                  <a:schemeClr val="tx1"/>
                </a:solidFill>
                <a:latin typeface="Arial" charset="0"/>
              </a:defRPr>
            </a:lvl5pPr>
            <a:lvl6pPr marL="25146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6pPr>
            <a:lvl7pPr marL="29718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7pPr>
            <a:lvl8pPr marL="34290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8pPr>
            <a:lvl9pPr marL="38862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9pPr>
          </a:lstStyle>
          <a:p>
            <a:pPr eaLnBrk="1" fontAlgn="base" hangingPunct="1">
              <a:spcBef>
                <a:spcPct val="50000"/>
              </a:spcBef>
              <a:spcAft>
                <a:spcPct val="0"/>
              </a:spcAft>
              <a:buSzPct val="115000"/>
              <a:buFont typeface="Wingdings" charset="2"/>
              <a:buNone/>
            </a:pPr>
            <a:endParaRPr lang="de-DE" altLang="en-US" sz="1200">
              <a:solidFill>
                <a:srgbClr val="000000"/>
              </a:solidFill>
              <a:ea typeface="Tahoma" charset="0"/>
              <a:cs typeface="Tahoma" charset="0"/>
            </a:endParaRPr>
          </a:p>
        </p:txBody>
      </p:sp>
      <p:pic>
        <p:nvPicPr>
          <p:cNvPr id="15380" name="Picture 81" descr="IMG_06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5886450" y="3200400"/>
            <a:ext cx="2284810"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2676" name="Text Box 20"/>
          <p:cNvSpPr txBox="1">
            <a:spLocks noChangeArrowheads="1"/>
          </p:cNvSpPr>
          <p:nvPr/>
        </p:nvSpPr>
        <p:spPr bwMode="auto">
          <a:xfrm>
            <a:off x="6457950" y="1771651"/>
            <a:ext cx="628650" cy="252375"/>
          </a:xfrm>
          <a:prstGeom prst="rect">
            <a:avLst/>
          </a:prstGeom>
          <a:noFill/>
          <a:ln>
            <a:noFill/>
          </a:ln>
          <a:effectLst>
            <a:prstShdw prst="shdw17" dist="17961" dir="2700000">
              <a:srgbClr val="708688">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053" tIns="33527" rIns="67053" bIns="33527">
            <a:spAutoFit/>
          </a:bodyPr>
          <a:lstStyle>
            <a:lvl1pPr marL="533400" indent="-533400" defTabSz="893763" eaLnBrk="0" hangingPunct="0">
              <a:defRPr sz="1600">
                <a:solidFill>
                  <a:schemeClr val="tx1"/>
                </a:solidFill>
                <a:latin typeface="Arial" charset="0"/>
              </a:defRPr>
            </a:lvl1pPr>
            <a:lvl2pPr marL="742950" indent="-285750" defTabSz="893763" eaLnBrk="0" hangingPunct="0">
              <a:defRPr sz="1600">
                <a:solidFill>
                  <a:schemeClr val="tx1"/>
                </a:solidFill>
                <a:latin typeface="Arial" charset="0"/>
              </a:defRPr>
            </a:lvl2pPr>
            <a:lvl3pPr marL="1143000" indent="-228600" defTabSz="893763" eaLnBrk="0" hangingPunct="0">
              <a:defRPr sz="1600">
                <a:solidFill>
                  <a:schemeClr val="tx1"/>
                </a:solidFill>
                <a:latin typeface="Arial" charset="0"/>
              </a:defRPr>
            </a:lvl3pPr>
            <a:lvl4pPr marL="1600200" indent="-228600" defTabSz="893763" eaLnBrk="0" hangingPunct="0">
              <a:defRPr sz="1600">
                <a:solidFill>
                  <a:schemeClr val="tx1"/>
                </a:solidFill>
                <a:latin typeface="Arial" charset="0"/>
              </a:defRPr>
            </a:lvl4pPr>
            <a:lvl5pPr marL="2057400" indent="-228600" defTabSz="893763" eaLnBrk="0" hangingPunct="0">
              <a:defRPr sz="1600">
                <a:solidFill>
                  <a:schemeClr val="tx1"/>
                </a:solidFill>
                <a:latin typeface="Arial" charset="0"/>
              </a:defRPr>
            </a:lvl5pPr>
            <a:lvl6pPr marL="25146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6pPr>
            <a:lvl7pPr marL="29718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7pPr>
            <a:lvl8pPr marL="34290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8pPr>
            <a:lvl9pPr marL="3886200" indent="-228600" defTabSz="893763" eaLnBrk="0" fontAlgn="base" hangingPunct="0">
              <a:spcBef>
                <a:spcPct val="20000"/>
              </a:spcBef>
              <a:spcAft>
                <a:spcPct val="0"/>
              </a:spcAft>
              <a:buSzPct val="115000"/>
              <a:buFont typeface="Wingdings" charset="2"/>
              <a:defRPr sz="1600">
                <a:solidFill>
                  <a:schemeClr val="tx1"/>
                </a:solidFill>
                <a:latin typeface="Arial" charset="0"/>
              </a:defRPr>
            </a:lvl9pPr>
          </a:lstStyle>
          <a:p>
            <a:pPr eaLnBrk="1" fontAlgn="base" hangingPunct="1">
              <a:spcBef>
                <a:spcPct val="50000"/>
              </a:spcBef>
              <a:spcAft>
                <a:spcPct val="0"/>
              </a:spcAft>
              <a:buSzPct val="115000"/>
              <a:buFont typeface="Wingdings" charset="2"/>
              <a:buNone/>
            </a:pPr>
            <a:r>
              <a:rPr lang="en-US" altLang="en-US" sz="1200">
                <a:solidFill>
                  <a:srgbClr val="000000"/>
                </a:solidFill>
                <a:ea typeface="Tahoma" charset="0"/>
                <a:cs typeface="Tahoma" charset="0"/>
              </a:rPr>
              <a:t>RPC</a:t>
            </a:r>
            <a:endParaRPr lang="de-DE" altLang="en-US" sz="1200">
              <a:solidFill>
                <a:srgbClr val="000000"/>
              </a:solidFill>
              <a:ea typeface="Tahoma" charset="0"/>
              <a:cs typeface="Tahoma" charset="0"/>
            </a:endParaRPr>
          </a:p>
        </p:txBody>
      </p:sp>
      <p:pic>
        <p:nvPicPr>
          <p:cNvPr id="15382" name="Picture 21" descr="FCC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6954" y="3208735"/>
            <a:ext cx="1625203" cy="160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9577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3385" y="797661"/>
            <a:ext cx="5506918" cy="3876711"/>
          </a:xfrm>
          <a:prstGeom prst="rect">
            <a:avLst/>
          </a:prstGeom>
        </p:spPr>
      </p:pic>
      <p:sp>
        <p:nvSpPr>
          <p:cNvPr id="3" name="TextBox 2"/>
          <p:cNvSpPr txBox="1"/>
          <p:nvPr/>
        </p:nvSpPr>
        <p:spPr>
          <a:xfrm>
            <a:off x="-1" y="9888"/>
            <a:ext cx="9142413" cy="461586"/>
          </a:xfrm>
          <a:prstGeom prst="rect">
            <a:avLst/>
          </a:prstGeom>
          <a:noFill/>
        </p:spPr>
        <p:txBody>
          <a:bodyPr wrap="square" lIns="91328" tIns="45664" rIns="91328" bIns="45664" rtlCol="0">
            <a:spAutoFit/>
          </a:bodyPr>
          <a:lstStyle/>
          <a:p>
            <a:pPr algn="ctr"/>
            <a:r>
              <a:rPr lang="en-GB" sz="2400" b="1" dirty="0">
                <a:solidFill>
                  <a:srgbClr val="FF0000"/>
                </a:solidFill>
              </a:rPr>
              <a:t>Muon </a:t>
            </a:r>
            <a:r>
              <a:rPr lang="en-GB" sz="2400" b="1" dirty="0" smtClean="0">
                <a:solidFill>
                  <a:srgbClr val="FF0000"/>
                </a:solidFill>
              </a:rPr>
              <a:t>Standalone Performance</a:t>
            </a:r>
            <a:endParaRPr lang="en-GB" sz="2400" baseline="30000" dirty="0">
              <a:solidFill>
                <a:srgbClr val="FF0000"/>
              </a:solidFill>
            </a:endParaRPr>
          </a:p>
        </p:txBody>
      </p:sp>
    </p:spTree>
    <p:extLst>
      <p:ext uri="{BB962C8B-B14F-4D97-AF65-F5344CB8AC3E}">
        <p14:creationId xmlns:p14="http://schemas.microsoft.com/office/powerpoint/2010/main" val="706752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89407" tIns="44703" rIns="89407" bIns="44703" numCol="1" anchor="t" anchorCtr="0" compatLnSpc="1">
        <a:prstTxWarp prst="textNoShape">
          <a:avLst/>
        </a:prstTxWarp>
      </a:bodyPr>
      <a:lstStyle>
        <a:defPPr marL="533400" marR="0" indent="-533400" algn="l" defTabSz="893763" rtl="0" eaLnBrk="1" fontAlgn="base" latinLnBrk="0" hangingPunct="1">
          <a:lnSpc>
            <a:spcPct val="100000"/>
          </a:lnSpc>
          <a:spcBef>
            <a:spcPct val="20000"/>
          </a:spcBef>
          <a:spcAft>
            <a:spcPct val="0"/>
          </a:spcAft>
          <a:buClrTx/>
          <a:buSzPct val="115000"/>
          <a:buFont typeface="Wingdings" pitchFamily="2" charset="2"/>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89407" tIns="44703" rIns="89407" bIns="44703" numCol="1" anchor="t" anchorCtr="0" compatLnSpc="1">
        <a:prstTxWarp prst="textNoShape">
          <a:avLst/>
        </a:prstTxWarp>
      </a:bodyPr>
      <a:lstStyle>
        <a:defPPr marL="533400" marR="0" indent="-533400" algn="l" defTabSz="893763" rtl="0" eaLnBrk="1" fontAlgn="base" latinLnBrk="0" hangingPunct="1">
          <a:lnSpc>
            <a:spcPct val="100000"/>
          </a:lnSpc>
          <a:spcBef>
            <a:spcPct val="20000"/>
          </a:spcBef>
          <a:spcAft>
            <a:spcPct val="0"/>
          </a:spcAft>
          <a:buClrTx/>
          <a:buSzPct val="115000"/>
          <a:buFont typeface="Wingdings" pitchFamily="2" charset="2"/>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7452</TotalTime>
  <Words>3613</Words>
  <Application>Microsoft Macintosh PowerPoint</Application>
  <PresentationFormat>On-screen Show (16:9)</PresentationFormat>
  <Paragraphs>629</Paragraphs>
  <Slides>112</Slides>
  <Notes>8</Notes>
  <HiddenSlides>0</HiddenSlides>
  <MMClips>0</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112</vt:i4>
      </vt:variant>
    </vt:vector>
  </HeadingPairs>
  <TitlesOfParts>
    <vt:vector size="137" baseType="lpstr">
      <vt:lpstr>Arial Narrow</vt:lpstr>
      <vt:lpstr>Calibri</vt:lpstr>
      <vt:lpstr>Century Gothic</vt:lpstr>
      <vt:lpstr>Corbel</vt:lpstr>
      <vt:lpstr>Courier New</vt:lpstr>
      <vt:lpstr>Geneva</vt:lpstr>
      <vt:lpstr>Mangal</vt:lpstr>
      <vt:lpstr>ＭＳ Ｐゴシック</vt:lpstr>
      <vt:lpstr>Symbol</vt:lpstr>
      <vt:lpstr>Tahoma</vt:lpstr>
      <vt:lpstr>Times New Roman</vt:lpstr>
      <vt:lpstr>Wingdings</vt:lpstr>
      <vt:lpstr>Arial</vt:lpstr>
      <vt:lpstr>Office Theme</vt:lpstr>
      <vt:lpstr>1_Office Theme</vt:lpstr>
      <vt:lpstr>4_Office Theme</vt:lpstr>
      <vt:lpstr>1_FC5643-CERN3027 - Scale of contributions</vt:lpstr>
      <vt:lpstr>3_FC5643-CERN3027 - Scale of contributions</vt:lpstr>
      <vt:lpstr>4_FC5643-CERN3027 - Scale of contributions</vt:lpstr>
      <vt:lpstr>5_FC5643-CERN3027 - Scale of contributions</vt:lpstr>
      <vt:lpstr>2_Office Theme</vt:lpstr>
      <vt:lpstr>3_Office Theme</vt:lpstr>
      <vt:lpstr>FC5643-CERN3027 - Scale of contributions</vt:lpstr>
      <vt:lpstr>Default Design</vt:lpstr>
      <vt:lpstr>Struttura predefinita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Muon Detector Layout – Optimised with the Simulation</vt:lpstr>
      <vt:lpstr>PowerPoint Presentation</vt:lpstr>
      <vt:lpstr>PowerPoint Presentation</vt:lpstr>
      <vt:lpstr>ATLAS &amp; CMS @ HL-LHC (2025-2026)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Werner Riegler</dc:creator>
  <cp:lastModifiedBy>Microsoft Office User</cp:lastModifiedBy>
  <cp:revision>533</cp:revision>
  <dcterms:created xsi:type="dcterms:W3CDTF">2017-05-25T15:02:39Z</dcterms:created>
  <dcterms:modified xsi:type="dcterms:W3CDTF">2018-06-08T06:14:38Z</dcterms:modified>
</cp:coreProperties>
</file>