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mp4" ContentType="video/mp4"/>
  <Default Extension="jpe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88" r:id="rId2"/>
    <p:sldId id="269" r:id="rId3"/>
    <p:sldId id="300" r:id="rId4"/>
    <p:sldId id="314" r:id="rId5"/>
    <p:sldId id="306" r:id="rId6"/>
    <p:sldId id="277" r:id="rId7"/>
    <p:sldId id="281" r:id="rId8"/>
    <p:sldId id="276" r:id="rId9"/>
    <p:sldId id="282" r:id="rId10"/>
    <p:sldId id="283" r:id="rId11"/>
    <p:sldId id="284" r:id="rId12"/>
    <p:sldId id="285" r:id="rId13"/>
    <p:sldId id="315" r:id="rId14"/>
    <p:sldId id="286" r:id="rId15"/>
    <p:sldId id="25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/>
    <p:restoredTop sz="94674"/>
  </p:normalViewPr>
  <p:slideViewPr>
    <p:cSldViewPr snapToGrid="0" snapToObjects="1">
      <p:cViewPr>
        <p:scale>
          <a:sx n="126" d="100"/>
          <a:sy n="126" d="100"/>
        </p:scale>
        <p:origin x="115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CA1CC-5EE2-5647-8104-3E35C40D802B}" type="datetimeFigureOut">
              <a:rPr lang="en-US" smtClean="0"/>
              <a:t>3/15/18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D8CB1-D529-DA43-8817-D5E0CE2ED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4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85E4-BC90-A24B-AD3B-2A7FC9DA97D2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52DB-BAAE-4C4A-AF08-BA6C735D0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85E4-BC90-A24B-AD3B-2A7FC9DA97D2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52DB-BAAE-4C4A-AF08-BA6C735D0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85E4-BC90-A24B-AD3B-2A7FC9DA97D2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52DB-BAAE-4C4A-AF08-BA6C735D0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85E4-BC90-A24B-AD3B-2A7FC9DA97D2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52DB-BAAE-4C4A-AF08-BA6C735D0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85E4-BC90-A24B-AD3B-2A7FC9DA97D2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52DB-BAAE-4C4A-AF08-BA6C735D0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85E4-BC90-A24B-AD3B-2A7FC9DA97D2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52DB-BAAE-4C4A-AF08-BA6C735D0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85E4-BC90-A24B-AD3B-2A7FC9DA97D2}" type="datetimeFigureOut">
              <a:rPr lang="en-US" smtClean="0"/>
              <a:t>3/15/18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52DB-BAAE-4C4A-AF08-BA6C735D0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85E4-BC90-A24B-AD3B-2A7FC9DA97D2}" type="datetimeFigureOut">
              <a:rPr lang="en-US" smtClean="0"/>
              <a:t>3/15/18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52DB-BAAE-4C4A-AF08-BA6C735D0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85E4-BC90-A24B-AD3B-2A7FC9DA97D2}" type="datetimeFigureOut">
              <a:rPr lang="en-US" smtClean="0"/>
              <a:t>3/15/18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52DB-BAAE-4C4A-AF08-BA6C735D0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85E4-BC90-A24B-AD3B-2A7FC9DA97D2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52DB-BAAE-4C4A-AF08-BA6C735D0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85E4-BC90-A24B-AD3B-2A7FC9DA97D2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52DB-BAAE-4C4A-AF08-BA6C735D0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885E4-BC90-A24B-AD3B-2A7FC9DA97D2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152DB-BAAE-4C4A-AF08-BA6C735D0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4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gi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Relationship Id="rId3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Relationship Id="rId3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Relationship Id="rId3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98586" y="2526438"/>
            <a:ext cx="8816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		       Gravitational waves 						   and 			</a:t>
            </a:r>
            <a:r>
              <a:rPr lang="en-US" sz="3200" b="1" dirty="0"/>
              <a:t> </a:t>
            </a:r>
            <a:r>
              <a:rPr lang="en-US" sz="3200" b="1" dirty="0" smtClean="0"/>
              <a:t>                  the neutron star equation of state</a:t>
            </a:r>
          </a:p>
        </p:txBody>
      </p:sp>
      <p:pic>
        <p:nvPicPr>
          <p:cNvPr id="1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1807" y="4350708"/>
            <a:ext cx="1126566" cy="508489"/>
          </a:xfrm>
          <a:prstGeom prst="rect">
            <a:avLst/>
          </a:prstGeom>
          <a:ln w="12700"/>
        </p:spPr>
      </p:pic>
      <p:sp>
        <p:nvSpPr>
          <p:cNvPr id="13" name="TextBox 12"/>
          <p:cNvSpPr txBox="1"/>
          <p:nvPr/>
        </p:nvSpPr>
        <p:spPr>
          <a:xfrm>
            <a:off x="2475090" y="5050428"/>
            <a:ext cx="42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Chris Van Den Broeck</a:t>
            </a:r>
            <a:endParaRPr lang="en-US" sz="28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0" y="204164"/>
            <a:ext cx="2744393" cy="21955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82" y="4287329"/>
            <a:ext cx="2553887" cy="5987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2903" y="5872245"/>
            <a:ext cx="7505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NuPPEC</a:t>
            </a:r>
            <a:r>
              <a:rPr lang="en-US" sz="2000" b="1" dirty="0" smtClean="0"/>
              <a:t>, Amsterdam, 16 March 2018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081" y="4200135"/>
            <a:ext cx="850293" cy="85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7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1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1061019"/>
            <a:ext cx="5442034" cy="6448424"/>
          </a:xfrm>
        </p:spPr>
        <p:txBody>
          <a:bodyPr>
            <a:normAutofit/>
          </a:bodyPr>
          <a:lstStyle/>
          <a:p>
            <a:pPr marL="714375" lvl="1" indent="-257175" algn="l">
              <a:buFont typeface="Arial" charset="0"/>
              <a:buChar char="•"/>
            </a:pPr>
            <a:r>
              <a:rPr lang="en-US" dirty="0" smtClean="0"/>
              <a:t>Structure of neutron stars?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Structure of the crust?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Proton superconductivity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Neutron </a:t>
            </a:r>
            <a:r>
              <a:rPr lang="en-US" dirty="0" err="1" smtClean="0"/>
              <a:t>superfluidity</a:t>
            </a:r>
            <a:endParaRPr lang="en-US" dirty="0" smtClean="0"/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“Pinning” of fluid vortices to crust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Origin of magnetic fields?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More exotic objects? </a:t>
            </a:r>
          </a:p>
          <a:p>
            <a:pPr marL="714375" lvl="1" indent="-257175" algn="l">
              <a:buFont typeface="Arial" charset="0"/>
              <a:buChar char="•"/>
            </a:pPr>
            <a:endParaRPr lang="en-US" dirty="0" smtClean="0"/>
          </a:p>
          <a:p>
            <a:pPr marL="714375" lvl="1" indent="-257175" algn="l">
              <a:buFont typeface="Arial" charset="0"/>
              <a:buChar char="•"/>
            </a:pPr>
            <a:endParaRPr lang="en-US" dirty="0"/>
          </a:p>
          <a:p>
            <a:pPr marL="714375" lvl="1" indent="-257175" algn="l">
              <a:buFont typeface="Arial" charset="0"/>
              <a:buChar char="•"/>
            </a:pPr>
            <a:endParaRPr lang="en-US" dirty="0" smtClean="0"/>
          </a:p>
          <a:p>
            <a:pPr marL="714375" lvl="1" indent="-257175" algn="l">
              <a:buFont typeface="Arial" charset="0"/>
              <a:buChar char="•"/>
            </a:pPr>
            <a:r>
              <a:rPr lang="en-US" dirty="0" smtClean="0"/>
              <a:t>Widely differing theoretical predictions for </a:t>
            </a:r>
            <a:r>
              <a:rPr lang="en-US" i="1" dirty="0" smtClean="0"/>
              <a:t>equation of state 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Pressure as a function of density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Mass as a function of radius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i="1" dirty="0" smtClean="0"/>
              <a:t>Tidal deformability as a function of mass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3054" y="327762"/>
            <a:ext cx="881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Solving an astrophysical conundrum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09" y="1061019"/>
            <a:ext cx="2427673" cy="2731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194" y="7661843"/>
            <a:ext cx="8117610" cy="6264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94" y="7814243"/>
            <a:ext cx="8117610" cy="6264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41" y="4112420"/>
            <a:ext cx="3483684" cy="26882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2721" y="6492899"/>
            <a:ext cx="4518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Demorest </a:t>
            </a:r>
            <a:r>
              <a:rPr lang="en-US" sz="1400" i="1" dirty="0" smtClean="0"/>
              <a:t>et al.</a:t>
            </a:r>
            <a:r>
              <a:rPr lang="en-US" sz="1400" dirty="0" smtClean="0"/>
              <a:t>, Nature </a:t>
            </a:r>
            <a:r>
              <a:rPr lang="en-US" sz="1400" b="1" dirty="0" smtClean="0"/>
              <a:t>467</a:t>
            </a:r>
            <a:r>
              <a:rPr lang="en-US" sz="1400" dirty="0" smtClean="0"/>
              <a:t>, 1081 (2010)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712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87753" y="1032444"/>
            <a:ext cx="4845206" cy="2815656"/>
          </a:xfrm>
        </p:spPr>
        <p:txBody>
          <a:bodyPr>
            <a:normAutofit/>
          </a:bodyPr>
          <a:lstStyle/>
          <a:p>
            <a:pPr marL="714375" lvl="1" indent="-257175" algn="l">
              <a:buFont typeface="Arial" charset="0"/>
              <a:buChar char="•"/>
            </a:pPr>
            <a:r>
              <a:rPr lang="en-US" dirty="0" smtClean="0"/>
              <a:t>Gravitational waves from </a:t>
            </a:r>
            <a:r>
              <a:rPr lang="en-US" dirty="0" err="1" smtClean="0"/>
              <a:t>inspiralling</a:t>
            </a:r>
            <a:r>
              <a:rPr lang="en-US" dirty="0" smtClean="0"/>
              <a:t> binary neutron stars: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When close, the stars induce tidal deformations in each other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These affect orbital motion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Tidal effects imprinted upon gravitational wave signal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i="1" dirty="0" smtClean="0"/>
              <a:t>Tidal deformability maps directly to neutron star equation of state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3054" y="337287"/>
            <a:ext cx="881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Constraining the equation of state with gravitational waves</a:t>
            </a:r>
            <a:endParaRPr lang="en-US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78" y="1109128"/>
            <a:ext cx="2825230" cy="1891247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187753" y="3847490"/>
            <a:ext cx="4889572" cy="2815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375" lvl="1" indent="-257175" algn="l">
              <a:buFont typeface="Arial" charset="0"/>
              <a:buChar char="•"/>
            </a:pPr>
            <a:r>
              <a:rPr lang="en-US" dirty="0" smtClean="0"/>
              <a:t>Measurement of tidal deformations on GW170817              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Tidal deformations relatively small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More compact neutron stars favored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“Soft” equation of state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04683" y="6525404"/>
            <a:ext cx="2868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LIGO+Virgo</a:t>
            </a:r>
            <a:r>
              <a:rPr lang="en-US" sz="1400" dirty="0" smtClean="0"/>
              <a:t>, PRL </a:t>
            </a:r>
            <a:r>
              <a:rPr lang="en-US" sz="1400" b="1" dirty="0" smtClean="0"/>
              <a:t>119</a:t>
            </a:r>
            <a:r>
              <a:rPr lang="en-US" sz="1400" dirty="0" smtClean="0"/>
              <a:t>, 161101 (2017) 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1" y="3684930"/>
            <a:ext cx="3533142" cy="317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5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8880" y="1579526"/>
            <a:ext cx="5659120" cy="3986596"/>
          </a:xfrm>
        </p:spPr>
        <p:txBody>
          <a:bodyPr>
            <a:normAutofit/>
          </a:bodyPr>
          <a:lstStyle/>
          <a:p>
            <a:pPr marL="714375" lvl="1" indent="-257175" algn="l">
              <a:buFont typeface="Arial" charset="0"/>
              <a:buChar char="•"/>
            </a:pPr>
            <a:r>
              <a:rPr lang="en-US" dirty="0" smtClean="0"/>
              <a:t>Final state of the merger not known         (merger itself too high-frequency)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Black hole?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Neutron star? </a:t>
            </a:r>
          </a:p>
          <a:p>
            <a:pPr marL="714375" lvl="1" indent="-257175" algn="l">
              <a:buFont typeface="Arial" charset="0"/>
              <a:buChar char="•"/>
            </a:pPr>
            <a:endParaRPr lang="en-US" dirty="0" smtClean="0"/>
          </a:p>
          <a:p>
            <a:pPr marL="714375" lvl="1" indent="-257175" algn="l">
              <a:buFont typeface="Arial" charset="0"/>
              <a:buChar char="•"/>
            </a:pPr>
            <a:r>
              <a:rPr lang="en-US" dirty="0" smtClean="0"/>
              <a:t>If equation of state too soft: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Black hole formed too quickly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Simulations: small accretion disk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Not compatible with infrared emission of observed afterglow</a:t>
            </a:r>
          </a:p>
          <a:p>
            <a:pPr lvl="1" algn="l"/>
            <a:r>
              <a:rPr lang="en-US" dirty="0" smtClean="0"/>
              <a:t>Puts </a:t>
            </a:r>
            <a:r>
              <a:rPr lang="en-US" i="1" dirty="0" smtClean="0"/>
              <a:t>lower</a:t>
            </a:r>
            <a:r>
              <a:rPr lang="en-US" dirty="0" smtClean="0"/>
              <a:t> bound on neutron star stiffness                                    </a:t>
            </a:r>
          </a:p>
          <a:p>
            <a:pPr marL="1171575" lvl="2" indent="-257175" algn="l">
              <a:buFont typeface="Arial" charset="0"/>
              <a:buChar char="•"/>
            </a:pPr>
            <a:endParaRPr lang="en-US" dirty="0" smtClean="0"/>
          </a:p>
          <a:p>
            <a:pPr marL="1171575" lvl="2" indent="-257175" algn="l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83054" y="337287"/>
            <a:ext cx="881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Constraint from the afterglow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005242" y="6346697"/>
            <a:ext cx="3543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Radice</a:t>
            </a:r>
            <a:r>
              <a:rPr lang="en-US" sz="1400" dirty="0" smtClean="0"/>
              <a:t> </a:t>
            </a:r>
            <a:r>
              <a:rPr lang="en-US" sz="1400" i="1" dirty="0" smtClean="0"/>
              <a:t>et </a:t>
            </a:r>
            <a:r>
              <a:rPr lang="en-US" sz="1400" dirty="0" smtClean="0"/>
              <a:t>al., </a:t>
            </a:r>
            <a:r>
              <a:rPr lang="en-US" sz="1400" dirty="0" err="1" smtClean="0"/>
              <a:t>Astrophys</a:t>
            </a:r>
            <a:r>
              <a:rPr lang="en-US" sz="1400" dirty="0" smtClean="0"/>
              <a:t>. J. </a:t>
            </a:r>
            <a:r>
              <a:rPr lang="en-US" sz="1400" b="1" dirty="0" smtClean="0"/>
              <a:t>852</a:t>
            </a:r>
            <a:r>
              <a:rPr lang="en-US" sz="1400" dirty="0" smtClean="0"/>
              <a:t>, L29 (2018) 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" y="1112520"/>
            <a:ext cx="3004326" cy="200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" y="3721825"/>
            <a:ext cx="31623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0591" y="620149"/>
            <a:ext cx="5013409" cy="5254056"/>
          </a:xfrm>
        </p:spPr>
        <p:txBody>
          <a:bodyPr>
            <a:normAutofit/>
          </a:bodyPr>
          <a:lstStyle/>
          <a:p>
            <a:pPr marL="714375" lvl="1" indent="-257175" algn="l">
              <a:buFont typeface="Arial" charset="0"/>
              <a:buChar char="•"/>
            </a:pPr>
            <a:endParaRPr lang="en-US" dirty="0" smtClean="0"/>
          </a:p>
          <a:p>
            <a:pPr marL="714375" lvl="1" indent="-257175" algn="l">
              <a:buFont typeface="Arial" charset="0"/>
              <a:buChar char="•"/>
            </a:pPr>
            <a:r>
              <a:rPr lang="en-US" dirty="0" smtClean="0"/>
              <a:t>More accurate determination of equation of state using tidal deformability after O(30) detection</a:t>
            </a:r>
          </a:p>
          <a:p>
            <a:pPr marL="714375" lvl="1" indent="-257175" algn="l">
              <a:buFont typeface="Arial" charset="0"/>
              <a:buChar char="•"/>
            </a:pPr>
            <a:endParaRPr lang="en-US" dirty="0"/>
          </a:p>
          <a:p>
            <a:pPr marL="714375" lvl="1" indent="-257175" algn="l">
              <a:buFont typeface="Arial" charset="0"/>
              <a:buChar char="•"/>
            </a:pPr>
            <a:r>
              <a:rPr lang="en-US" dirty="0" smtClean="0"/>
              <a:t>Post-merger signal?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Depends strongly on equation of state</a:t>
            </a:r>
          </a:p>
          <a:p>
            <a:pPr marL="1628775" lvl="3" indent="-257175" algn="l">
              <a:buFont typeface="Arial" charset="0"/>
              <a:buChar char="•"/>
            </a:pPr>
            <a:r>
              <a:rPr lang="en-US" dirty="0" smtClean="0"/>
              <a:t>“Soft”: prompt collapse to black hole</a:t>
            </a:r>
          </a:p>
          <a:p>
            <a:pPr marL="1628775" lvl="3" indent="-257175" algn="l">
              <a:buFont typeface="Arial" charset="0"/>
              <a:buChar char="•"/>
            </a:pPr>
            <a:r>
              <a:rPr lang="en-US" dirty="0" smtClean="0"/>
              <a:t>“Hard”: </a:t>
            </a:r>
            <a:r>
              <a:rPr lang="en-US" dirty="0" err="1" smtClean="0"/>
              <a:t>hypermassive</a:t>
            </a:r>
            <a:r>
              <a:rPr lang="en-US" dirty="0" smtClean="0"/>
              <a:t> neutron star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Characteristic frequencies in gravitational wave spectrum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457699" y="4086712"/>
            <a:ext cx="4562476" cy="2815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375" marR="0" lvl="1" indent="-257175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7" y="912537"/>
            <a:ext cx="3837587" cy="25605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42" y="3775765"/>
            <a:ext cx="4268357" cy="2914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86" y="4007325"/>
            <a:ext cx="2670740" cy="24516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725" y="3428294"/>
            <a:ext cx="3775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Del </a:t>
            </a:r>
            <a:r>
              <a:rPr lang="en-US" sz="1400" dirty="0" err="1" smtClean="0"/>
              <a:t>Pozzo</a:t>
            </a:r>
            <a:r>
              <a:rPr lang="en-US" sz="1400" dirty="0" smtClean="0"/>
              <a:t> </a:t>
            </a:r>
            <a:r>
              <a:rPr lang="en-US" sz="1400" i="1" dirty="0" smtClean="0"/>
              <a:t>et al</a:t>
            </a:r>
            <a:r>
              <a:rPr lang="en-US" sz="1400" dirty="0" smtClean="0"/>
              <a:t>.</a:t>
            </a:r>
            <a:r>
              <a:rPr lang="en-US" sz="1400" i="1" dirty="0" smtClean="0"/>
              <a:t>,</a:t>
            </a:r>
            <a:r>
              <a:rPr lang="en-US" sz="1400" dirty="0" smtClean="0"/>
              <a:t> PRL </a:t>
            </a:r>
            <a:r>
              <a:rPr lang="en-US" sz="1400" b="1" dirty="0" smtClean="0"/>
              <a:t>111</a:t>
            </a:r>
            <a:r>
              <a:rPr lang="en-US" sz="1400" dirty="0" smtClean="0"/>
              <a:t>, 071101 (2013)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457699" y="6550223"/>
            <a:ext cx="309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Bernuzzi</a:t>
            </a:r>
            <a:r>
              <a:rPr lang="en-US" sz="1400" dirty="0" smtClean="0"/>
              <a:t>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PRL </a:t>
            </a:r>
            <a:r>
              <a:rPr lang="en-US" sz="1400" b="1" dirty="0" smtClean="0"/>
              <a:t>115</a:t>
            </a:r>
            <a:r>
              <a:rPr lang="en-US" sz="1400" dirty="0" smtClean="0"/>
              <a:t>, 091101 (2015) 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83054" y="327762"/>
            <a:ext cx="881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The (near) future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1430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1502" y="875365"/>
            <a:ext cx="4718131" cy="6133767"/>
          </a:xfrm>
        </p:spPr>
        <p:txBody>
          <a:bodyPr>
            <a:normAutofit/>
          </a:bodyPr>
          <a:lstStyle/>
          <a:p>
            <a:pPr marL="257175" indent="-257175" algn="l">
              <a:buFont typeface="Arial" charset="0"/>
              <a:buChar char="•"/>
            </a:pPr>
            <a:r>
              <a:rPr lang="en-US" sz="2000" dirty="0" smtClean="0"/>
              <a:t>EU-funded design study 2011</a:t>
            </a:r>
          </a:p>
          <a:p>
            <a:pPr marL="714375" lvl="1" indent="-257175" algn="l">
              <a:buFont typeface="Arial" charset="0"/>
              <a:buChar char="•"/>
            </a:pPr>
            <a:r>
              <a:rPr lang="en-US" sz="1800" dirty="0" smtClean="0"/>
              <a:t>Triangular, sides of </a:t>
            </a:r>
            <a:r>
              <a:rPr lang="en-US" sz="1800" dirty="0"/>
              <a:t>10 km</a:t>
            </a:r>
          </a:p>
          <a:p>
            <a:pPr marL="714375" lvl="1" indent="-257175" algn="l">
              <a:buFont typeface="Arial" charset="0"/>
              <a:buChar char="•"/>
            </a:pPr>
            <a:r>
              <a:rPr lang="en-US" sz="1800" dirty="0" smtClean="0"/>
              <a:t>Underground</a:t>
            </a:r>
          </a:p>
          <a:p>
            <a:pPr marL="714375" lvl="1" indent="-257175" algn="l">
              <a:buFont typeface="Arial" charset="0"/>
              <a:buChar char="•"/>
            </a:pPr>
            <a:r>
              <a:rPr lang="en-US" sz="1800" dirty="0" smtClean="0"/>
              <a:t>Superior noise suppression</a:t>
            </a:r>
          </a:p>
          <a:p>
            <a:pPr marL="714375" lvl="1" indent="-257175" algn="l">
              <a:buFont typeface="Arial" charset="0"/>
              <a:buChar char="•"/>
            </a:pPr>
            <a:r>
              <a:rPr lang="en-US" sz="1800" dirty="0" smtClean="0"/>
              <a:t>More sensitive optics</a:t>
            </a:r>
          </a:p>
          <a:p>
            <a:pPr marL="714375" lvl="1" indent="-257175" algn="l">
              <a:buFont typeface="Arial" charset="0"/>
              <a:buChar char="•"/>
            </a:pPr>
            <a:r>
              <a:rPr lang="en-US" sz="1800" dirty="0" smtClean="0"/>
              <a:t>Six interferometers: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High frequencies (high laser power)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Low frequencies (cryogenic)</a:t>
            </a:r>
            <a:endParaRPr lang="en-US" dirty="0"/>
          </a:p>
          <a:p>
            <a:pPr marL="257175" indent="-257175" algn="l">
              <a:buFont typeface="Arial" charset="0"/>
              <a:buChar char="•"/>
            </a:pPr>
            <a:r>
              <a:rPr lang="en-US" sz="2000" dirty="0" smtClean="0"/>
              <a:t>Factor 10 improvement in sensitivity over Advanced LIGO/Virgo</a:t>
            </a:r>
          </a:p>
          <a:p>
            <a:pPr marL="257175" indent="-257175" algn="l">
              <a:buFont typeface="Arial" charset="0"/>
              <a:buChar char="•"/>
            </a:pPr>
            <a:r>
              <a:rPr lang="en-US" sz="2000" dirty="0" smtClean="0"/>
              <a:t>Merging black holes, neutron stars in the entire visible Universe </a:t>
            </a:r>
          </a:p>
          <a:p>
            <a:pPr marL="714375" lvl="1" indent="-257175" algn="l">
              <a:buFont typeface="Arial" charset="0"/>
              <a:buChar char="•"/>
            </a:pPr>
            <a:r>
              <a:rPr lang="en-US" sz="1800" dirty="0" smtClean="0"/>
              <a:t>100,000 sources per year!</a:t>
            </a:r>
            <a:endParaRPr lang="en-US" sz="1800" dirty="0"/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Exquisite probe of post-merger physics for nearby, loud sources</a:t>
            </a:r>
          </a:p>
          <a:p>
            <a:pPr marL="1171575" lvl="2" indent="-257175" algn="l">
              <a:buFont typeface="Arial" charset="0"/>
              <a:buChar char="•"/>
            </a:pPr>
            <a:r>
              <a:rPr lang="en-US" dirty="0" smtClean="0"/>
              <a:t>Combine information from large number of sources for detailed probing of neutron star equation of state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4" y="1045540"/>
            <a:ext cx="3341226" cy="2350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5" y="3762375"/>
            <a:ext cx="4289796" cy="2777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054" y="89637"/>
            <a:ext cx="881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smtClean="0"/>
              <a:t>Einstein Telescope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1073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43" y="209438"/>
            <a:ext cx="8410577" cy="5792348"/>
          </a:xfrm>
        </p:spPr>
        <p:txBody>
          <a:bodyPr>
            <a:normAutofit/>
          </a:bodyPr>
          <a:lstStyle/>
          <a:p>
            <a:pPr marL="257175" marR="0" lvl="0" indent="-2571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3600" dirty="0" smtClean="0"/>
              <a:t>Advanced LIGO and Advanced Virgo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" y="24384"/>
            <a:ext cx="9101328" cy="680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4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6921" y="3970216"/>
            <a:ext cx="1590675" cy="54665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 smtClean="0"/>
              <a:t>Supernovae</a:t>
            </a:r>
            <a:endParaRPr lang="en-US" sz="1800" dirty="0"/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/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83054" y="80112"/>
            <a:ext cx="881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smtClean="0"/>
              <a:t>Sources of gravitational waves</a:t>
            </a:r>
            <a:endParaRPr lang="en-US" sz="3200" b="1" dirty="0"/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12414" y="1372774"/>
            <a:ext cx="6351437" cy="1637551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40640" indent="0" hangingPunct="1">
              <a:buNone/>
            </a:pPr>
            <a:endParaRPr lang="nl-NL" sz="1400" b="1" i="1" baseline="30000" dirty="0" smtClean="0">
              <a:solidFill>
                <a:schemeClr val="accent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522" y="1529685"/>
            <a:ext cx="2562793" cy="20107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522" y="4439074"/>
            <a:ext cx="2562793" cy="1926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905" y="1501136"/>
            <a:ext cx="2672013" cy="2010796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5608905" y="983035"/>
            <a:ext cx="3535095" cy="546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 smtClean="0"/>
              <a:t>Fast-spinning neutron stars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999323" y="1047127"/>
            <a:ext cx="3535095" cy="5466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 smtClean="0"/>
              <a:t>Merging neutron stars, black holes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905" y="4417804"/>
            <a:ext cx="2645327" cy="1944186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5494002" y="3936711"/>
            <a:ext cx="3535095" cy="546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 smtClean="0"/>
              <a:t>Primordial gravitational waves</a:t>
            </a:r>
          </a:p>
        </p:txBody>
      </p:sp>
    </p:spTree>
    <p:extLst>
      <p:ext uri="{BB962C8B-B14F-4D97-AF65-F5344CB8AC3E}">
        <p14:creationId xmlns:p14="http://schemas.microsoft.com/office/powerpoint/2010/main" val="60951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054" y="80112"/>
            <a:ext cx="881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smtClean="0"/>
              <a:t>Compact binary coalescence</a:t>
            </a:r>
            <a:endParaRPr lang="en-US" sz="3600" b="1" dirty="0"/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12414" y="1372774"/>
            <a:ext cx="6351437" cy="1637551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40640" indent="0" hangingPunct="1">
              <a:buNone/>
            </a:pPr>
            <a:endParaRPr lang="nl-NL" sz="1400" b="1" i="1" baseline="30000" dirty="0" smtClean="0">
              <a:solidFill>
                <a:schemeClr val="accent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605" y="926195"/>
            <a:ext cx="6408835" cy="52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8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2239" y="726442"/>
            <a:ext cx="5737506" cy="6036307"/>
          </a:xfrm>
        </p:spPr>
        <p:txBody>
          <a:bodyPr>
            <a:normAutofit lnSpcReduction="10000"/>
          </a:bodyPr>
          <a:lstStyle/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14 September 2015</a:t>
            </a:r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/>
              <a:t>First observation of binary black hole merger</a:t>
            </a:r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/>
              <a:t>First direct evidence that black holes exist</a:t>
            </a:r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/>
              <a:t>Exquisite tests of the strong-field dynamics of pure </a:t>
            </a:r>
            <a:r>
              <a:rPr lang="en-US" dirty="0" err="1" smtClean="0"/>
              <a:t>spacetime</a:t>
            </a:r>
            <a:endParaRPr lang="en-US" dirty="0" smtClean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/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/>
              <a:t>So </a:t>
            </a:r>
            <a:r>
              <a:rPr lang="en-US" dirty="0" smtClean="0"/>
              <a:t>far 6 binary black hole mergers detected</a:t>
            </a:r>
            <a:endParaRPr lang="en-US" dirty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/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83054" y="80112"/>
            <a:ext cx="881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smtClean="0"/>
              <a:t>2015-2017: The first detections</a:t>
            </a:r>
            <a:endParaRPr lang="en-US" sz="3600" b="1" dirty="0"/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12414" y="1372774"/>
            <a:ext cx="6351437" cy="1637551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40640" indent="0" hangingPunct="1">
              <a:buNone/>
            </a:pPr>
            <a:endParaRPr lang="nl-NL" sz="1400" b="1" i="1" baseline="30000" dirty="0" smtClean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" y="3517773"/>
            <a:ext cx="3304075" cy="26782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5" y="885556"/>
            <a:ext cx="3046579" cy="2473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2720928"/>
            <a:ext cx="3457575" cy="2476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3362" y="5197878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Characteristic timescale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2824163" y="3348496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Spacetime</a:t>
            </a:r>
            <a:r>
              <a:rPr lang="en-US" sz="1600" b="1" dirty="0" smtClean="0"/>
              <a:t> curvature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513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43" y="209438"/>
            <a:ext cx="8410577" cy="5792348"/>
          </a:xfrm>
        </p:spPr>
        <p:txBody>
          <a:bodyPr>
            <a:normAutofit/>
          </a:bodyPr>
          <a:lstStyle/>
          <a:p>
            <a:pPr marL="257175" marR="0" lvl="0" indent="-2571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3600" b="1" dirty="0" smtClean="0"/>
              <a:t>17 August 2017</a:t>
            </a:r>
          </a:p>
          <a:p>
            <a:pPr marL="257175" marR="0" lvl="0" indent="-2571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3600" dirty="0" smtClean="0"/>
              <a:t>“</a:t>
            </a:r>
            <a:r>
              <a:rPr lang="en-US" sz="3600" dirty="0"/>
              <a:t>A</a:t>
            </a:r>
            <a:r>
              <a:rPr lang="en-US" sz="3600" dirty="0" smtClean="0"/>
              <a:t> binary neutron star!”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25" y="1583750"/>
            <a:ext cx="3398475" cy="4531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82" y="1342725"/>
            <a:ext cx="3661767" cy="5241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5717" y="6600747"/>
            <a:ext cx="2868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LIGO+Virgo</a:t>
            </a:r>
            <a:r>
              <a:rPr lang="en-US" sz="1400" dirty="0" smtClean="0"/>
              <a:t>, PRL </a:t>
            </a:r>
            <a:r>
              <a:rPr lang="en-US" sz="1400" b="1" dirty="0" smtClean="0"/>
              <a:t>119</a:t>
            </a:r>
            <a:r>
              <a:rPr lang="en-US" sz="1400" dirty="0" smtClean="0"/>
              <a:t>, 161101 (2017)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936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3054" y="80112"/>
            <a:ext cx="8816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1.74 seconds after gravitational waves: </a:t>
            </a:r>
            <a:r>
              <a:rPr lang="en-US" sz="3600" b="1" dirty="0"/>
              <a:t>G</a:t>
            </a:r>
            <a:r>
              <a:rPr lang="en-US" sz="3600" b="1" dirty="0" smtClean="0"/>
              <a:t>amma ray burst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225"/>
            <a:ext cx="9144000" cy="442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5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3054" y="80112"/>
            <a:ext cx="881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/>
              <a:t>Discovery of </a:t>
            </a:r>
            <a:r>
              <a:rPr lang="nl-NL" sz="3600" b="1" dirty="0" err="1" smtClean="0"/>
              <a:t>an</a:t>
            </a:r>
            <a:r>
              <a:rPr lang="nl-NL" sz="3600" b="1" dirty="0" smtClean="0"/>
              <a:t> </a:t>
            </a:r>
            <a:r>
              <a:rPr lang="nl-NL" sz="3600" b="1" dirty="0" err="1" smtClean="0"/>
              <a:t>afterglow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" y="1142766"/>
            <a:ext cx="7574788" cy="507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5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3054" y="80112"/>
            <a:ext cx="881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spectrum of a </a:t>
            </a:r>
            <a:r>
              <a:rPr lang="en-US" sz="3600" b="1" dirty="0" err="1" smtClean="0"/>
              <a:t>kilonova</a:t>
            </a:r>
            <a:endParaRPr lang="en-US" sz="3600" b="1" dirty="0"/>
          </a:p>
        </p:txBody>
      </p:sp>
      <p:pic>
        <p:nvPicPr>
          <p:cNvPr id="2" name="Spectru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1349</TotalTime>
  <Words>490</Words>
  <Application>Microsoft Macintosh PowerPoint</Application>
  <PresentationFormat>On-screen Show (4:3)</PresentationFormat>
  <Paragraphs>109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Minion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Van Den Broeck</dc:creator>
  <cp:lastModifiedBy>Chris Van Den Broeck</cp:lastModifiedBy>
  <cp:revision>142</cp:revision>
  <cp:lastPrinted>2017-11-30T21:06:11Z</cp:lastPrinted>
  <dcterms:created xsi:type="dcterms:W3CDTF">2017-10-14T09:43:34Z</dcterms:created>
  <dcterms:modified xsi:type="dcterms:W3CDTF">2018-03-15T20:25:44Z</dcterms:modified>
</cp:coreProperties>
</file>