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0" r:id="rId4"/>
  </p:sldMasterIdLst>
  <p:notesMasterIdLst>
    <p:notesMasterId r:id="rId25"/>
  </p:notesMasterIdLst>
  <p:handoutMasterIdLst>
    <p:handoutMasterId r:id="rId26"/>
  </p:handoutMasterIdLst>
  <p:sldIdLst>
    <p:sldId id="376" r:id="rId5"/>
    <p:sldId id="297" r:id="rId6"/>
    <p:sldId id="392" r:id="rId7"/>
    <p:sldId id="361" r:id="rId8"/>
    <p:sldId id="391" r:id="rId9"/>
    <p:sldId id="393" r:id="rId10"/>
    <p:sldId id="386" r:id="rId11"/>
    <p:sldId id="387" r:id="rId12"/>
    <p:sldId id="388" r:id="rId13"/>
    <p:sldId id="381" r:id="rId14"/>
    <p:sldId id="382" r:id="rId15"/>
    <p:sldId id="383" r:id="rId16"/>
    <p:sldId id="384" r:id="rId17"/>
    <p:sldId id="385" r:id="rId18"/>
    <p:sldId id="342" r:id="rId19"/>
    <p:sldId id="344" r:id="rId20"/>
    <p:sldId id="270" r:id="rId21"/>
    <p:sldId id="273" r:id="rId22"/>
    <p:sldId id="272" r:id="rId23"/>
    <p:sldId id="394" r:id="rId24"/>
  </p:sldIdLst>
  <p:sldSz cx="12192000" cy="6858000"/>
  <p:notesSz cx="666273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Gebruik van deze presentatie" id="{674FCF08-4F1E-4DC6-994A-8464DB3CB2A0}">
          <p14:sldIdLst/>
        </p14:section>
        <p14:section name="Startdia's" id="{1FF48C6B-4574-4AFD-84D9-DD7B1F2FB036}">
          <p14:sldIdLst>
            <p14:sldId id="376"/>
          </p14:sldIdLst>
        </p14:section>
        <p14:section name="Onderwerpdia's en bijpassende lege dia's" id="{81178E46-48C9-4C7D-99F1-75C4A09A71CB}">
          <p14:sldIdLst>
            <p14:sldId id="297"/>
            <p14:sldId id="392"/>
            <p14:sldId id="361"/>
            <p14:sldId id="391"/>
            <p14:sldId id="393"/>
            <p14:sldId id="386"/>
            <p14:sldId id="387"/>
            <p14:sldId id="388"/>
            <p14:sldId id="381"/>
            <p14:sldId id="382"/>
            <p14:sldId id="383"/>
            <p14:sldId id="384"/>
            <p14:sldId id="385"/>
            <p14:sldId id="342"/>
            <p14:sldId id="344"/>
            <p14:sldId id="270"/>
            <p14:sldId id="273"/>
            <p14:sldId id="272"/>
            <p14:sldId id="394"/>
          </p14:sldIdLst>
        </p14:section>
        <p14:section name="Informatiedia’s Strategie" id="{391F240B-4177-4C8E-96A8-0ACB06AB2179}">
          <p14:sldIdLst/>
        </p14:section>
        <p14:section name="Informatiedia’s Over NWO" id="{9F539354-2B91-492E-ADAA-BA8B51562E9C}">
          <p14:sldIdLst/>
        </p14:section>
        <p14:section name="Informatiedia’s Financieringsinstrumenten" id="{22C13B29-03BB-4847-B8B7-87E8D73025CE}">
          <p14:sldIdLst/>
        </p14:section>
        <p14:section name="Informatiedia NWO-instituten - Langlopende Financiering" id="{E257C86E-16B6-4976-8CB0-B75C3CE62EE9}">
          <p14:sldIdLst/>
        </p14:section>
        <p14:section name="Informatiedia Onderzoeksfaciliteiten" id="{F24D4453-90C3-4EA9-B938-548F627B8079}">
          <p14:sldIdLst/>
        </p14:section>
        <p14:section name="Informatiedia’s Open Science" id="{8AD682EA-72EE-4FA1-BFF7-7764F5C36549}">
          <p14:sldIdLst/>
        </p14:section>
        <p14:section name="Informatiedia’s Internationaal beleid" id="{5630FBB3-56DE-49DB-ABCF-F64941C69837}">
          <p14:sldIdLst/>
        </p14:section>
        <p14:section name="Informatiedia’s Organisatie" id="{4D03C2AA-EEBC-43E8-B902-3435682D3605}">
          <p14:sldIdLst/>
        </p14:section>
        <p14:section name="Dia's blanco" id="{E7DCB686-7F24-4E79-8F7D-C6D0C3D6B52A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  <p15:guide id="3" orient="horz" pos="255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3090" userDrawn="1">
          <p15:clr>
            <a:srgbClr val="A4A3A4"/>
          </p15:clr>
        </p15:guide>
        <p15:guide id="6" orient="horz" pos="37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E32119"/>
    <a:srgbClr val="DDDEDF"/>
    <a:srgbClr val="808080"/>
    <a:srgbClr val="00FF00"/>
    <a:srgbClr val="00CCFF"/>
    <a:srgbClr val="1E3A88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6" autoAdjust="0"/>
    <p:restoredTop sz="95382" autoAdjust="0"/>
  </p:normalViewPr>
  <p:slideViewPr>
    <p:cSldViewPr snapToGrid="0">
      <p:cViewPr>
        <p:scale>
          <a:sx n="80" d="100"/>
          <a:sy n="80" d="100"/>
        </p:scale>
        <p:origin x="-90" y="-72"/>
      </p:cViewPr>
      <p:guideLst>
        <p:guide orient="horz" pos="4320"/>
        <p:guide orient="horz" pos="255"/>
        <p:guide orient="horz" pos="3090"/>
        <p:guide orient="horz" pos="3748"/>
        <p:guide pos="7680"/>
        <p:guide pos="279"/>
      </p:guideLst>
    </p:cSldViewPr>
  </p:slideViewPr>
  <p:outlineViewPr>
    <p:cViewPr>
      <p:scale>
        <a:sx n="33" d="100"/>
        <a:sy n="33" d="100"/>
      </p:scale>
      <p:origin x="0" y="49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3414"/>
    </p:cViewPr>
  </p:sorterViewPr>
  <p:notesViewPr>
    <p:cSldViewPr snapToGrid="0">
      <p:cViewPr varScale="1">
        <p:scale>
          <a:sx n="77" d="100"/>
          <a:sy n="77" d="100"/>
        </p:scale>
        <p:origin x="-2142" y="-78"/>
      </p:cViewPr>
      <p:guideLst>
        <p:guide orient="horz" pos="3126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28879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274" y="0"/>
            <a:ext cx="28879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428168"/>
            <a:ext cx="2887913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274" y="9428168"/>
            <a:ext cx="2887913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DCB7046-F40A-48B0-9F2A-2C874364CB3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5534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28879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77" tIns="45738" rIns="91477" bIns="45738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274" y="0"/>
            <a:ext cx="28879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77" tIns="45738" rIns="91477" bIns="457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813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5967" y="4714880"/>
            <a:ext cx="5330813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77" tIns="45738" rIns="91477" bIns="457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428168"/>
            <a:ext cx="2887913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77" tIns="45738" rIns="91477" bIns="45738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274" y="9428168"/>
            <a:ext cx="2887913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77" tIns="45738" rIns="91477" bIns="457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D445190-2B52-4DD3-B377-B0B8755AF50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5419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6700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45190-2B52-4DD3-B377-B0B8755AF509}" type="slidenum">
              <a:rPr lang="nl-NL" smtClean="0"/>
              <a:pPr>
                <a:defRPr/>
              </a:pPr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7219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6700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45190-2B52-4DD3-B377-B0B8755AF509}" type="slidenum">
              <a:rPr lang="nl-NL" smtClean="0"/>
              <a:pPr>
                <a:defRPr/>
              </a:pPr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6795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5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6.png"/><Relationship Id="rId4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7.png"/><Relationship Id="rId4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8.png"/><Relationship Id="rId4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9.png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0.png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7.jp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wmf"/><Relationship Id="rId10" Type="http://schemas.openxmlformats.org/officeDocument/2006/relationships/image" Target="../media/image46.png"/><Relationship Id="rId4" Type="http://schemas.openxmlformats.org/officeDocument/2006/relationships/image" Target="../media/image8.png"/><Relationship Id="rId9" Type="http://schemas.openxmlformats.org/officeDocument/2006/relationships/image" Target="../media/image4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0.png"/><Relationship Id="rId4" Type="http://schemas.openxmlformats.org/officeDocument/2006/relationships/image" Target="../media/image8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dia strategie">
    <p:bg>
      <p:bgPr>
        <a:blipFill dpi="0" rotWithShape="0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5799666"/>
            <a:ext cx="12192000" cy="10583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4525"/>
            <a:ext cx="12192000" cy="16764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977" y="5397263"/>
            <a:ext cx="10363200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Ondertitel 2"/>
          <p:cNvSpPr>
            <a:spLocks noGrp="1"/>
          </p:cNvSpPr>
          <p:nvPr>
            <p:ph type="subTitle" idx="1"/>
          </p:nvPr>
        </p:nvSpPr>
        <p:spPr>
          <a:xfrm>
            <a:off x="447959" y="6133863"/>
            <a:ext cx="10402711" cy="276999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47943" y="6378576"/>
            <a:ext cx="3835400" cy="360363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9" name="Text Box 6"/>
          <p:cNvSpPr txBox="1">
            <a:spLocks noChangeArrowheads="1"/>
          </p:cNvSpPr>
          <p:nvPr userDrawn="1"/>
        </p:nvSpPr>
        <p:spPr bwMode="auto">
          <a:xfrm>
            <a:off x="447960" y="6516688"/>
            <a:ext cx="915246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1200" dirty="0">
                <a:solidFill>
                  <a:schemeClr val="bg1"/>
                </a:solidFill>
                <a:latin typeface="Verdana" pitchFamily="34" charset="0"/>
                <a:ea typeface="+mn-ea"/>
                <a:cs typeface="Arial" charset="0"/>
              </a:rPr>
              <a:t>Netherlands </a:t>
            </a:r>
            <a:r>
              <a:rPr lang="en-US" sz="1000" b="1" kern="1200" dirty="0" err="1">
                <a:solidFill>
                  <a:schemeClr val="bg1"/>
                </a:solidFill>
                <a:latin typeface="Verdana" pitchFamily="34" charset="0"/>
                <a:ea typeface="+mn-ea"/>
                <a:cs typeface="Arial" charset="0"/>
              </a:rPr>
              <a:t>Organisation</a:t>
            </a:r>
            <a:r>
              <a:rPr lang="en-US" sz="1000" b="1" kern="1200" dirty="0">
                <a:solidFill>
                  <a:schemeClr val="bg1"/>
                </a:solidFill>
                <a:latin typeface="Verdana" pitchFamily="34" charset="0"/>
                <a:ea typeface="+mn-ea"/>
                <a:cs typeface="Arial" charset="0"/>
              </a:rPr>
              <a:t> for Scientific Research</a:t>
            </a:r>
            <a:endParaRPr lang="nl-NL" sz="1000" b="1" kern="1200" dirty="0">
              <a:solidFill>
                <a:schemeClr val="bg1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880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fdst. vrij onderzoek (1)"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6378576"/>
            <a:ext cx="12192000" cy="4794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7585"/>
            <a:ext cx="12192000" cy="167640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380817" y="6378576"/>
            <a:ext cx="3835400" cy="360363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021485" y="6378576"/>
            <a:ext cx="690033" cy="360363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2EBF375E-63A0-40BE-BB27-D625F81A2BC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9434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rij onderzoek (1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2EBF375E-63A0-40BE-BB27-D625F81A2BC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sz="quarter" idx="12"/>
          </p:nvPr>
        </p:nvSpPr>
        <p:spPr>
          <a:xfrm>
            <a:off x="461843" y="1178087"/>
            <a:ext cx="11102623" cy="2769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idx="4294967295"/>
          </p:nvPr>
        </p:nvSpPr>
        <p:spPr>
          <a:xfrm>
            <a:off x="456880" y="405858"/>
            <a:ext cx="11137569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504"/>
            <a:ext cx="12192000" cy="2143496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3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1380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fdst. vrij onderzoek (2)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378576"/>
            <a:ext cx="12192000" cy="4794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7585"/>
            <a:ext cx="12192000" cy="16764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380817" y="6378576"/>
            <a:ext cx="3835400" cy="360363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021485" y="6378576"/>
            <a:ext cx="690033" cy="360363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2EBF375E-63A0-40BE-BB27-D625F81A2BC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0517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rij onderzoek (2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214"/>
            <a:ext cx="12192000" cy="196336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</p:pic>
      <p:pic>
        <p:nvPicPr>
          <p:cNvPr id="8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95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80817" y="6408072"/>
            <a:ext cx="3835400" cy="360363"/>
          </a:xfrm>
        </p:spPr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021485" y="6408072"/>
            <a:ext cx="690033" cy="360363"/>
          </a:xfrm>
        </p:spPr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EBF375E-63A0-40BE-BB27-D625F81A2BC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quarter" idx="12"/>
          </p:nvPr>
        </p:nvSpPr>
        <p:spPr>
          <a:xfrm>
            <a:off x="461843" y="1178087"/>
            <a:ext cx="11102623" cy="2769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idx="4294967295"/>
          </p:nvPr>
        </p:nvSpPr>
        <p:spPr>
          <a:xfrm>
            <a:off x="456880" y="405858"/>
            <a:ext cx="11137569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093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fdst. Maatschappij (1)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378576"/>
            <a:ext cx="12192000" cy="4794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7585"/>
            <a:ext cx="12192000" cy="16764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380817" y="6378576"/>
            <a:ext cx="3835400" cy="360363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021485" y="6378576"/>
            <a:ext cx="690033" cy="360363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2EBF375E-63A0-40BE-BB27-D625F81A2BC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7541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atschappij (1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" y="4895158"/>
            <a:ext cx="12188760" cy="196284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</p:pic>
      <p:pic>
        <p:nvPicPr>
          <p:cNvPr id="8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95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EBF375E-63A0-40BE-BB27-D625F81A2BC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quarter" idx="12"/>
          </p:nvPr>
        </p:nvSpPr>
        <p:spPr>
          <a:xfrm>
            <a:off x="461843" y="1178087"/>
            <a:ext cx="11102623" cy="2769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idx="4294967295"/>
          </p:nvPr>
        </p:nvSpPr>
        <p:spPr>
          <a:xfrm>
            <a:off x="456880" y="405858"/>
            <a:ext cx="11137569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40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fdst. Maatschappij (2)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378576"/>
            <a:ext cx="12192000" cy="4794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7585"/>
            <a:ext cx="12192000" cy="16764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380817" y="6378576"/>
            <a:ext cx="3835400" cy="360363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021485" y="6378576"/>
            <a:ext cx="690033" cy="360363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2EBF375E-63A0-40BE-BB27-D625F81A2BC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6130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atschappij (2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4" y="4869660"/>
            <a:ext cx="12195284" cy="206517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EBF375E-63A0-40BE-BB27-D625F81A2BC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950"/>
          </a:xfrm>
          <a:prstGeom prst="rect">
            <a:avLst/>
          </a:prstGeom>
          <a:noFill/>
        </p:spPr>
      </p:pic>
      <p:sp>
        <p:nvSpPr>
          <p:cNvPr id="11" name="Tijdelijke aanduiding voor inhoud 2"/>
          <p:cNvSpPr>
            <a:spLocks noGrp="1"/>
          </p:cNvSpPr>
          <p:nvPr>
            <p:ph sz="quarter" idx="12"/>
          </p:nvPr>
        </p:nvSpPr>
        <p:spPr>
          <a:xfrm>
            <a:off x="461843" y="1178087"/>
            <a:ext cx="11102623" cy="2769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idx="4294967295"/>
          </p:nvPr>
        </p:nvSpPr>
        <p:spPr>
          <a:xfrm>
            <a:off x="456880" y="405858"/>
            <a:ext cx="11137569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240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fdst. Langlopende fin.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276108"/>
            <a:ext cx="12192000" cy="5818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7585"/>
            <a:ext cx="12192000" cy="16764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380817" y="6378576"/>
            <a:ext cx="3835400" cy="360363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021485" y="6378576"/>
            <a:ext cx="690033" cy="360363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2EBF375E-63A0-40BE-BB27-D625F81A2BC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6210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glopende fin.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5375"/>
            <a:ext cx="12192000" cy="196313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</p:pic>
      <p:pic>
        <p:nvPicPr>
          <p:cNvPr id="8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95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EBF375E-63A0-40BE-BB27-D625F81A2BC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quarter" idx="12"/>
          </p:nvPr>
        </p:nvSpPr>
        <p:spPr>
          <a:xfrm>
            <a:off x="461843" y="1178087"/>
            <a:ext cx="11102623" cy="2769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idx="4294967295"/>
          </p:nvPr>
        </p:nvSpPr>
        <p:spPr>
          <a:xfrm>
            <a:off x="456880" y="405858"/>
            <a:ext cx="11137569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dia were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" y="-29230"/>
            <a:ext cx="12190588" cy="5736293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4527"/>
            <a:ext cx="12192000" cy="1676400"/>
          </a:xfrm>
          <a:prstGeom prst="rect">
            <a:avLst/>
          </a:prstGeom>
        </p:spPr>
      </p:pic>
      <p:sp>
        <p:nvSpPr>
          <p:cNvPr id="12" name="Rechthoek 11"/>
          <p:cNvSpPr/>
          <p:nvPr userDrawn="1"/>
        </p:nvSpPr>
        <p:spPr>
          <a:xfrm>
            <a:off x="0" y="5799666"/>
            <a:ext cx="12192000" cy="10583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itel 1"/>
          <p:cNvSpPr>
            <a:spLocks noGrp="1"/>
          </p:cNvSpPr>
          <p:nvPr>
            <p:ph type="ctrTitle"/>
          </p:nvPr>
        </p:nvSpPr>
        <p:spPr>
          <a:xfrm>
            <a:off x="458977" y="5397263"/>
            <a:ext cx="10363200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17" name="Ondertitel 2"/>
          <p:cNvSpPr>
            <a:spLocks noGrp="1"/>
          </p:cNvSpPr>
          <p:nvPr>
            <p:ph type="subTitle" idx="1"/>
          </p:nvPr>
        </p:nvSpPr>
        <p:spPr>
          <a:xfrm>
            <a:off x="447959" y="6133863"/>
            <a:ext cx="10402711" cy="276999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7247943" y="6378576"/>
            <a:ext cx="3835400" cy="360363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20" name="Text Box 6"/>
          <p:cNvSpPr txBox="1">
            <a:spLocks noChangeArrowheads="1"/>
          </p:cNvSpPr>
          <p:nvPr userDrawn="1"/>
        </p:nvSpPr>
        <p:spPr bwMode="auto">
          <a:xfrm>
            <a:off x="447960" y="6516688"/>
            <a:ext cx="915246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1200" dirty="0">
                <a:solidFill>
                  <a:schemeClr val="bg1"/>
                </a:solidFill>
                <a:latin typeface="Verdana" pitchFamily="34" charset="0"/>
                <a:ea typeface="+mn-ea"/>
                <a:cs typeface="Arial" charset="0"/>
              </a:rPr>
              <a:t>Netherlands </a:t>
            </a:r>
            <a:r>
              <a:rPr lang="en-US" sz="1000" b="1" kern="1200" dirty="0" err="1">
                <a:solidFill>
                  <a:schemeClr val="bg1"/>
                </a:solidFill>
                <a:latin typeface="Verdana" pitchFamily="34" charset="0"/>
                <a:ea typeface="+mn-ea"/>
                <a:cs typeface="Arial" charset="0"/>
              </a:rPr>
              <a:t>Organisation</a:t>
            </a:r>
            <a:r>
              <a:rPr lang="en-US" sz="1000" b="1" kern="1200" dirty="0">
                <a:solidFill>
                  <a:schemeClr val="bg1"/>
                </a:solidFill>
                <a:latin typeface="Verdana" pitchFamily="34" charset="0"/>
                <a:ea typeface="+mn-ea"/>
                <a:cs typeface="Arial" charset="0"/>
              </a:rPr>
              <a:t> for Scientific Research</a:t>
            </a:r>
            <a:endParaRPr lang="nl-NL" sz="1000" b="1" kern="1200" dirty="0">
              <a:solidFill>
                <a:schemeClr val="bg1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2241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fdst. Onderz.faciliteite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378576"/>
            <a:ext cx="12192000" cy="4794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7585"/>
            <a:ext cx="12192000" cy="16764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380817" y="6378576"/>
            <a:ext cx="3835400" cy="360363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021485" y="6378576"/>
            <a:ext cx="690033" cy="360363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2EBF375E-63A0-40BE-BB27-D625F81A2BC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0628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derz.faciliteite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7125"/>
            <a:ext cx="12192000" cy="186189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2EBF375E-63A0-40BE-BB27-D625F81A2BC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950"/>
          </a:xfrm>
          <a:prstGeom prst="rect">
            <a:avLst/>
          </a:prstGeom>
          <a:noFill/>
        </p:spPr>
      </p:pic>
      <p:sp>
        <p:nvSpPr>
          <p:cNvPr id="11" name="Tijdelijke aanduiding voor inhoud 2"/>
          <p:cNvSpPr>
            <a:spLocks noGrp="1"/>
          </p:cNvSpPr>
          <p:nvPr>
            <p:ph sz="quarter" idx="12"/>
          </p:nvPr>
        </p:nvSpPr>
        <p:spPr>
          <a:xfrm>
            <a:off x="461843" y="1178087"/>
            <a:ext cx="11102623" cy="2769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idx="4294967295"/>
          </p:nvPr>
        </p:nvSpPr>
        <p:spPr>
          <a:xfrm>
            <a:off x="456880" y="405858"/>
            <a:ext cx="11137569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888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fdst. Open Scienc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378576"/>
            <a:ext cx="12192000" cy="4794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7585"/>
            <a:ext cx="12192000" cy="16764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380817" y="6378576"/>
            <a:ext cx="3835400" cy="360363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021485" y="6378576"/>
            <a:ext cx="690033" cy="360363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2EBF375E-63A0-40BE-BB27-D625F81A2BC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4845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 Scienc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5605"/>
            <a:ext cx="12202274" cy="194239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</p:pic>
      <p:pic>
        <p:nvPicPr>
          <p:cNvPr id="8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74"/>
            <a:ext cx="12192000" cy="6838950"/>
          </a:xfrm>
          <a:prstGeom prst="rect">
            <a:avLst/>
          </a:prstGeom>
          <a:noFill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380817" y="6377710"/>
            <a:ext cx="3830191" cy="36123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EBF375E-63A0-40BE-BB27-D625F81A2BC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sz="quarter" idx="12"/>
          </p:nvPr>
        </p:nvSpPr>
        <p:spPr>
          <a:xfrm>
            <a:off x="461843" y="1178087"/>
            <a:ext cx="11102623" cy="2769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idx="4294967295"/>
          </p:nvPr>
        </p:nvSpPr>
        <p:spPr>
          <a:xfrm>
            <a:off x="456880" y="405858"/>
            <a:ext cx="11137569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937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fdst. Internationaal beleid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7585"/>
            <a:ext cx="12192000" cy="16764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380817" y="6378576"/>
            <a:ext cx="3835400" cy="360363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021485" y="6378576"/>
            <a:ext cx="690033" cy="360363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2EBF375E-63A0-40BE-BB27-D625F81A2BC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0640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tiona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" y="4830919"/>
            <a:ext cx="12192322" cy="203096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</p:pic>
      <p:pic>
        <p:nvPicPr>
          <p:cNvPr id="8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950"/>
          </a:xfrm>
          <a:prstGeom prst="rect">
            <a:avLst/>
          </a:prstGeom>
          <a:noFill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EBF375E-63A0-40BE-BB27-D625F81A2BC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sz="quarter" idx="12"/>
          </p:nvPr>
        </p:nvSpPr>
        <p:spPr>
          <a:xfrm>
            <a:off x="461843" y="1178087"/>
            <a:ext cx="11102623" cy="2769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idx="4294967295"/>
          </p:nvPr>
        </p:nvSpPr>
        <p:spPr>
          <a:xfrm>
            <a:off x="456880" y="405858"/>
            <a:ext cx="11137569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5796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fdst. Organisati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378576"/>
            <a:ext cx="12192000" cy="4794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7585"/>
            <a:ext cx="12192000" cy="16764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380817" y="6378576"/>
            <a:ext cx="3835400" cy="360363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021485" y="6378576"/>
            <a:ext cx="690033" cy="360363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2EBF375E-63A0-40BE-BB27-D625F81A2BC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68617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ganisati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" y="4918665"/>
            <a:ext cx="12188760" cy="193933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</p:pic>
      <p:pic>
        <p:nvPicPr>
          <p:cNvPr id="13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950"/>
          </a:xfrm>
          <a:prstGeom prst="rect">
            <a:avLst/>
          </a:prstGeom>
          <a:noFill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EBF375E-63A0-40BE-BB27-D625F81A2BC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sz="quarter" idx="12"/>
          </p:nvPr>
        </p:nvSpPr>
        <p:spPr>
          <a:xfrm>
            <a:off x="461843" y="1178087"/>
            <a:ext cx="11102623" cy="2769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idx="4294967295"/>
          </p:nvPr>
        </p:nvSpPr>
        <p:spPr>
          <a:xfrm>
            <a:off x="456880" y="405858"/>
            <a:ext cx="11137569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283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fdst. Transit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-897" y="5405241"/>
            <a:ext cx="12192000" cy="14804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7" y="3855253"/>
            <a:ext cx="12192000" cy="16764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1961" y="5097464"/>
            <a:ext cx="4755819" cy="307777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Ondertitel 2"/>
          <p:cNvSpPr>
            <a:spLocks noGrp="1"/>
          </p:cNvSpPr>
          <p:nvPr>
            <p:ph type="subTitle" idx="1"/>
          </p:nvPr>
        </p:nvSpPr>
        <p:spPr>
          <a:xfrm>
            <a:off x="452010" y="5698096"/>
            <a:ext cx="10434128" cy="246221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715" y="-106015"/>
            <a:ext cx="5108194" cy="697753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2EBF375E-63A0-40BE-BB27-D625F81A2BC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9" name="Text Box 6"/>
          <p:cNvSpPr txBox="1">
            <a:spLocks noChangeArrowheads="1"/>
          </p:cNvSpPr>
          <p:nvPr userDrawn="1"/>
        </p:nvSpPr>
        <p:spPr bwMode="auto">
          <a:xfrm>
            <a:off x="503380" y="6516688"/>
            <a:ext cx="915246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1200" dirty="0">
                <a:solidFill>
                  <a:schemeClr val="bg1"/>
                </a:solidFill>
                <a:latin typeface="Verdana" pitchFamily="34" charset="0"/>
                <a:ea typeface="+mn-ea"/>
                <a:cs typeface="Arial" charset="0"/>
              </a:rPr>
              <a:t>Netherlands </a:t>
            </a:r>
            <a:r>
              <a:rPr lang="en-US" sz="1000" b="1" kern="1200" dirty="0" err="1">
                <a:solidFill>
                  <a:schemeClr val="bg1"/>
                </a:solidFill>
                <a:latin typeface="Verdana" pitchFamily="34" charset="0"/>
                <a:ea typeface="+mn-ea"/>
                <a:cs typeface="Arial" charset="0"/>
              </a:rPr>
              <a:t>Organisation</a:t>
            </a:r>
            <a:r>
              <a:rPr lang="en-US" sz="1000" b="1" kern="1200" dirty="0">
                <a:solidFill>
                  <a:schemeClr val="bg1"/>
                </a:solidFill>
                <a:latin typeface="Verdana" pitchFamily="34" charset="0"/>
                <a:ea typeface="+mn-ea"/>
                <a:cs typeface="Arial" charset="0"/>
              </a:rPr>
              <a:t> for Scientific Research</a:t>
            </a:r>
            <a:endParaRPr lang="nl-NL" sz="1000" b="1" kern="1200" dirty="0">
              <a:solidFill>
                <a:schemeClr val="bg1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 bwMode="auto">
          <a:xfrm>
            <a:off x="11035336" y="6406290"/>
            <a:ext cx="690033" cy="360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EBF375E-63A0-40BE-BB27-D625F81A2BC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4159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7434"/>
            <a:ext cx="12192000" cy="210008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950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2EBF375E-63A0-40BE-BB27-D625F81A2BC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sz="quarter" idx="12"/>
          </p:nvPr>
        </p:nvSpPr>
        <p:spPr>
          <a:xfrm>
            <a:off x="461843" y="1178087"/>
            <a:ext cx="11102623" cy="2769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idx="4294967295"/>
          </p:nvPr>
        </p:nvSpPr>
        <p:spPr>
          <a:xfrm>
            <a:off x="456880" y="405858"/>
            <a:ext cx="11137569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56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dia blanc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4527"/>
            <a:ext cx="12192000" cy="1676400"/>
          </a:xfrm>
          <a:prstGeom prst="rect">
            <a:avLst/>
          </a:prstGeom>
        </p:spPr>
      </p:pic>
      <p:sp>
        <p:nvSpPr>
          <p:cNvPr id="15" name="Rechthoek 14"/>
          <p:cNvSpPr/>
          <p:nvPr userDrawn="1"/>
        </p:nvSpPr>
        <p:spPr>
          <a:xfrm>
            <a:off x="0" y="5799666"/>
            <a:ext cx="12192000" cy="10583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itel 1"/>
          <p:cNvSpPr>
            <a:spLocks noGrp="1"/>
          </p:cNvSpPr>
          <p:nvPr>
            <p:ph type="ctrTitle"/>
          </p:nvPr>
        </p:nvSpPr>
        <p:spPr>
          <a:xfrm>
            <a:off x="458977" y="5397263"/>
            <a:ext cx="10363200" cy="553998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17" name="Ondertitel 2"/>
          <p:cNvSpPr>
            <a:spLocks noGrp="1"/>
          </p:cNvSpPr>
          <p:nvPr>
            <p:ph type="subTitle" idx="1"/>
          </p:nvPr>
        </p:nvSpPr>
        <p:spPr>
          <a:xfrm>
            <a:off x="447959" y="6133863"/>
            <a:ext cx="10402711" cy="276999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7247943" y="6378576"/>
            <a:ext cx="3835400" cy="360363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20" name="Text Box 6"/>
          <p:cNvSpPr txBox="1">
            <a:spLocks noChangeArrowheads="1"/>
          </p:cNvSpPr>
          <p:nvPr userDrawn="1"/>
        </p:nvSpPr>
        <p:spPr bwMode="auto">
          <a:xfrm>
            <a:off x="447960" y="6516688"/>
            <a:ext cx="915246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1200" dirty="0">
                <a:solidFill>
                  <a:schemeClr val="bg1"/>
                </a:solidFill>
                <a:latin typeface="Verdana" pitchFamily="34" charset="0"/>
                <a:ea typeface="+mn-ea"/>
                <a:cs typeface="Arial" charset="0"/>
              </a:rPr>
              <a:t>Netherlands </a:t>
            </a:r>
            <a:r>
              <a:rPr lang="en-US" sz="1000" b="1" kern="1200" dirty="0" err="1">
                <a:solidFill>
                  <a:schemeClr val="bg1"/>
                </a:solidFill>
                <a:latin typeface="Verdana" pitchFamily="34" charset="0"/>
                <a:ea typeface="+mn-ea"/>
                <a:cs typeface="Arial" charset="0"/>
              </a:rPr>
              <a:t>Organisation</a:t>
            </a:r>
            <a:r>
              <a:rPr lang="en-US" sz="1000" b="1" kern="1200" dirty="0">
                <a:solidFill>
                  <a:schemeClr val="bg1"/>
                </a:solidFill>
                <a:latin typeface="Verdana" pitchFamily="34" charset="0"/>
                <a:ea typeface="+mn-ea"/>
                <a:cs typeface="Arial" charset="0"/>
              </a:rPr>
              <a:t> for Scientific Research</a:t>
            </a:r>
            <a:endParaRPr lang="nl-NL" sz="1000" b="1" kern="1200" dirty="0">
              <a:solidFill>
                <a:schemeClr val="bg1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426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ategie 2015-20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2294"/>
            <a:ext cx="12192000" cy="185258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</p:pic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7380817" y="6378576"/>
            <a:ext cx="3835400" cy="360363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021485" y="6378576"/>
            <a:ext cx="690033" cy="360363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2EBF375E-63A0-40BE-BB27-D625F81A2BC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14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950"/>
          </a:xfrm>
          <a:prstGeom prst="rect">
            <a:avLst/>
          </a:prstGeom>
          <a:noFill/>
        </p:spPr>
      </p:pic>
      <p:pic>
        <p:nvPicPr>
          <p:cNvPr id="10" name="Picture 2" descr="C:\Users\klaard\AppData\Local\Microsoft\Windows\Temporary Internet Files\Content.Outlook\K0FTV5JU\dia 36uk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326" y="182442"/>
            <a:ext cx="4269857" cy="551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4021805" y="4470375"/>
            <a:ext cx="11108541" cy="40011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9pPr>
          </a:lstStyle>
          <a:p>
            <a:pPr lvl="0"/>
            <a:r>
              <a:rPr lang="nl-NL" sz="2400" b="0" dirty="0">
                <a:solidFill>
                  <a:schemeClr val="bg1"/>
                </a:solidFill>
              </a:rPr>
              <a:t>www.nwo.nl/strategy</a:t>
            </a:r>
            <a:endParaRPr lang="en-US" sz="2400" b="0" dirty="0">
              <a:solidFill>
                <a:schemeClr val="bg1"/>
              </a:solidFill>
            </a:endParaRPr>
          </a:p>
          <a:p>
            <a:endParaRPr lang="en-GB" sz="2600" kern="0" dirty="0"/>
          </a:p>
        </p:txBody>
      </p:sp>
    </p:spTree>
    <p:extLst>
      <p:ext uri="{BB962C8B-B14F-4D97-AF65-F5344CB8AC3E}">
        <p14:creationId xmlns:p14="http://schemas.microsoft.com/office/powerpoint/2010/main" val="16671438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 NWO rol onderzoeksfin.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67990"/>
            <a:ext cx="12192000" cy="1905000"/>
          </a:xfrm>
          <a:prstGeom prst="rect">
            <a:avLst/>
          </a:prstGeom>
          <a:blipFill dpi="0" rotWithShape="1">
            <a:blip r:embed="rId3"/>
            <a:srcRect/>
            <a:stretch>
              <a:fillRect r="-6000"/>
            </a:stretch>
          </a:blipFill>
        </p:spPr>
      </p:pic>
      <p:sp>
        <p:nvSpPr>
          <p:cNvPr id="12" name="Date Placeholder 4"/>
          <p:cNvSpPr>
            <a:spLocks noGrp="1"/>
          </p:cNvSpPr>
          <p:nvPr>
            <p:ph type="dt" sz="half" idx="13"/>
          </p:nvPr>
        </p:nvSpPr>
        <p:spPr>
          <a:xfrm>
            <a:off x="7395807" y="6378576"/>
            <a:ext cx="3835400" cy="360363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3" name="Slide Number Placeholder 15"/>
          <p:cNvSpPr>
            <a:spLocks noGrp="1"/>
          </p:cNvSpPr>
          <p:nvPr>
            <p:ph type="sldNum" sz="quarter" idx="14"/>
          </p:nvPr>
        </p:nvSpPr>
        <p:spPr>
          <a:xfrm>
            <a:off x="11036475" y="6378576"/>
            <a:ext cx="690033" cy="360363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2EBF375E-63A0-40BE-BB27-D625F81A2BC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950"/>
          </a:xfrm>
          <a:prstGeom prst="rect">
            <a:avLst/>
          </a:prstGeom>
          <a:noFill/>
        </p:spPr>
      </p:pic>
      <p:sp>
        <p:nvSpPr>
          <p:cNvPr id="20" name="Title 1"/>
          <p:cNvSpPr txBox="1">
            <a:spLocks/>
          </p:cNvSpPr>
          <p:nvPr userDrawn="1"/>
        </p:nvSpPr>
        <p:spPr bwMode="auto">
          <a:xfrm>
            <a:off x="440027" y="406376"/>
            <a:ext cx="122513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600" kern="0" dirty="0"/>
              <a:t>NWO’s role in research funding</a:t>
            </a:r>
            <a:endParaRPr lang="en-GB" sz="2600" kern="0" dirty="0"/>
          </a:p>
        </p:txBody>
      </p:sp>
      <p:pic>
        <p:nvPicPr>
          <p:cNvPr id="10" name="Picture 2" descr="C:\Users\klaard\AppData\Local\Microsoft\Windows\Temporary Internet Files\Content.Outlook\K0FTV5JU\15UK_contours (5)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27" y="978607"/>
            <a:ext cx="8138177" cy="406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9745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 NWO budget gefinancier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67990"/>
            <a:ext cx="12192000" cy="1905000"/>
          </a:xfrm>
          <a:prstGeom prst="rect">
            <a:avLst/>
          </a:prstGeom>
          <a:blipFill dpi="0" rotWithShape="1">
            <a:blip r:embed="rId3"/>
            <a:srcRect/>
            <a:stretch>
              <a:fillRect r="-6000"/>
            </a:stretch>
          </a:blipFill>
        </p:spPr>
      </p:pic>
      <p:sp>
        <p:nvSpPr>
          <p:cNvPr id="14" name="Date Placeholder 4"/>
          <p:cNvSpPr>
            <a:spLocks noGrp="1"/>
          </p:cNvSpPr>
          <p:nvPr>
            <p:ph type="dt" sz="half" idx="13"/>
          </p:nvPr>
        </p:nvSpPr>
        <p:spPr>
          <a:xfrm>
            <a:off x="7395807" y="6378576"/>
            <a:ext cx="3835400" cy="360363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5" name="Slide Number Placeholder 15"/>
          <p:cNvSpPr>
            <a:spLocks noGrp="1"/>
          </p:cNvSpPr>
          <p:nvPr>
            <p:ph type="sldNum" sz="quarter" idx="14"/>
          </p:nvPr>
        </p:nvSpPr>
        <p:spPr>
          <a:xfrm>
            <a:off x="11036475" y="6378576"/>
            <a:ext cx="690033" cy="360363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2EBF375E-63A0-40BE-BB27-D625F81A2BC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9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950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489527" y="410884"/>
            <a:ext cx="111375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600" kern="0" dirty="0"/>
              <a:t>About NWO </a:t>
            </a:r>
            <a:r>
              <a:rPr lang="en-GB" sz="2600" kern="0" dirty="0" smtClean="0"/>
              <a:t>2016</a:t>
            </a:r>
            <a:endParaRPr lang="en-GB" sz="2600" kern="0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21" y="1139346"/>
            <a:ext cx="11216309" cy="382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072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 NWO aanvragen toekenninge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67990"/>
            <a:ext cx="12192000" cy="1905000"/>
          </a:xfrm>
          <a:prstGeom prst="rect">
            <a:avLst/>
          </a:prstGeom>
          <a:blipFill dpi="0" rotWithShape="1">
            <a:blip r:embed="rId3"/>
            <a:srcRect/>
            <a:stretch>
              <a:fillRect r="-6000"/>
            </a:stretch>
          </a:blipFill>
        </p:spPr>
      </p:pic>
      <p:sp>
        <p:nvSpPr>
          <p:cNvPr id="14" name="Date Placeholder 4"/>
          <p:cNvSpPr>
            <a:spLocks noGrp="1"/>
          </p:cNvSpPr>
          <p:nvPr>
            <p:ph type="dt" sz="half" idx="13"/>
          </p:nvPr>
        </p:nvSpPr>
        <p:spPr>
          <a:xfrm>
            <a:off x="7395807" y="6378576"/>
            <a:ext cx="3835400" cy="360363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5" name="Slide Number Placeholder 15"/>
          <p:cNvSpPr>
            <a:spLocks noGrp="1"/>
          </p:cNvSpPr>
          <p:nvPr>
            <p:ph type="sldNum" sz="quarter" idx="14"/>
          </p:nvPr>
        </p:nvSpPr>
        <p:spPr>
          <a:xfrm>
            <a:off x="11036475" y="6378576"/>
            <a:ext cx="690033" cy="360363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2EBF375E-63A0-40BE-BB27-D625F81A2BC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12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950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 userDrawn="1"/>
        </p:nvSpPr>
        <p:spPr bwMode="auto">
          <a:xfrm>
            <a:off x="440027" y="406380"/>
            <a:ext cx="122513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600" kern="0" dirty="0"/>
              <a:t>Applications and awards </a:t>
            </a:r>
            <a:r>
              <a:rPr lang="en-GB" sz="2600" kern="0" dirty="0" smtClean="0"/>
              <a:t>2016</a:t>
            </a:r>
            <a:endParaRPr lang="en-GB" sz="2600" kern="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34" y="1658248"/>
            <a:ext cx="11378947" cy="330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80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 NWO selectie van onderzoe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67990"/>
            <a:ext cx="12192000" cy="1905000"/>
          </a:xfrm>
          <a:prstGeom prst="rect">
            <a:avLst/>
          </a:prstGeom>
          <a:blipFill dpi="0" rotWithShape="1">
            <a:blip r:embed="rId3"/>
            <a:srcRect/>
            <a:stretch>
              <a:fillRect r="-6000"/>
            </a:stretch>
          </a:blipFill>
        </p:spPr>
      </p:pic>
      <p:sp>
        <p:nvSpPr>
          <p:cNvPr id="21" name="Date Placeholder 4"/>
          <p:cNvSpPr>
            <a:spLocks noGrp="1"/>
          </p:cNvSpPr>
          <p:nvPr>
            <p:ph type="dt" sz="half" idx="13"/>
          </p:nvPr>
        </p:nvSpPr>
        <p:spPr>
          <a:xfrm>
            <a:off x="7395807" y="6378576"/>
            <a:ext cx="3835400" cy="360363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22" name="Slide Number Placeholder 15"/>
          <p:cNvSpPr>
            <a:spLocks noGrp="1"/>
          </p:cNvSpPr>
          <p:nvPr>
            <p:ph type="sldNum" sz="quarter" idx="14"/>
          </p:nvPr>
        </p:nvSpPr>
        <p:spPr>
          <a:xfrm>
            <a:off x="11036475" y="6378576"/>
            <a:ext cx="690033" cy="360363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2EBF375E-63A0-40BE-BB27-D625F81A2BC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19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950"/>
          </a:xfrm>
          <a:prstGeom prst="rect">
            <a:avLst/>
          </a:prstGeom>
          <a:noFill/>
        </p:spPr>
      </p:pic>
      <p:grpSp>
        <p:nvGrpSpPr>
          <p:cNvPr id="47" name="Group 4"/>
          <p:cNvGrpSpPr/>
          <p:nvPr userDrawn="1"/>
        </p:nvGrpSpPr>
        <p:grpSpPr>
          <a:xfrm>
            <a:off x="-11453" y="1287059"/>
            <a:ext cx="12192000" cy="3730625"/>
            <a:chOff x="2471" y="1419790"/>
            <a:chExt cx="9144000" cy="3730625"/>
          </a:xfrm>
        </p:grpSpPr>
        <p:sp>
          <p:nvSpPr>
            <p:cNvPr id="48" name="AutoShape 25"/>
            <p:cNvSpPr>
              <a:spLocks noChangeArrowheads="1"/>
            </p:cNvSpPr>
            <p:nvPr userDrawn="1"/>
          </p:nvSpPr>
          <p:spPr bwMode="auto">
            <a:xfrm rot="10800000">
              <a:off x="4431596" y="1689665"/>
              <a:ext cx="4714875" cy="538163"/>
            </a:xfrm>
            <a:prstGeom prst="homePlate">
              <a:avLst>
                <a:gd name="adj" fmla="val 48551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E3211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0" tIns="0" rIns="360000" bIns="0" anchor="ctr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dirty="0">
                  <a:solidFill>
                    <a:srgbClr val="FFFFFF"/>
                  </a:solidFill>
                </a:rPr>
                <a:t>Electronic applications</a:t>
              </a:r>
            </a:p>
          </p:txBody>
        </p:sp>
        <p:sp>
          <p:nvSpPr>
            <p:cNvPr id="49" name="AutoShape 26"/>
            <p:cNvSpPr>
              <a:spLocks noChangeArrowheads="1"/>
            </p:cNvSpPr>
            <p:nvPr userDrawn="1"/>
          </p:nvSpPr>
          <p:spPr bwMode="auto">
            <a:xfrm>
              <a:off x="2471" y="1419790"/>
              <a:ext cx="4695825" cy="538163"/>
            </a:xfrm>
            <a:prstGeom prst="homePlate">
              <a:avLst>
                <a:gd name="adj" fmla="val 48355"/>
              </a:avLst>
            </a:prstGeom>
            <a:gradFill rotWithShape="1">
              <a:gsLst>
                <a:gs pos="0">
                  <a:srgbClr val="E3211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360000" bIns="0" anchor="ctr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dirty="0">
                  <a:solidFill>
                    <a:schemeClr val="bg1"/>
                  </a:solidFill>
                </a:rPr>
                <a:t>Call for proposals</a:t>
              </a:r>
            </a:p>
          </p:txBody>
        </p:sp>
        <p:sp>
          <p:nvSpPr>
            <p:cNvPr id="50" name="AutoShape 28"/>
            <p:cNvSpPr>
              <a:spLocks noChangeArrowheads="1"/>
            </p:cNvSpPr>
            <p:nvPr userDrawn="1"/>
          </p:nvSpPr>
          <p:spPr bwMode="auto">
            <a:xfrm>
              <a:off x="2471" y="2229415"/>
              <a:ext cx="4949825" cy="538163"/>
            </a:xfrm>
            <a:prstGeom prst="homePlate">
              <a:avLst>
                <a:gd name="adj" fmla="val 48373"/>
              </a:avLst>
            </a:prstGeom>
            <a:gradFill rotWithShape="1">
              <a:gsLst>
                <a:gs pos="0">
                  <a:srgbClr val="E3211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360000" bIns="0" anchor="ctr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dirty="0">
                  <a:solidFill>
                    <a:schemeClr val="bg1"/>
                  </a:solidFill>
                </a:rPr>
                <a:t>Referees’ comments</a:t>
              </a:r>
            </a:p>
          </p:txBody>
        </p:sp>
        <p:sp>
          <p:nvSpPr>
            <p:cNvPr id="51" name="AutoShape 29"/>
            <p:cNvSpPr>
              <a:spLocks noChangeArrowheads="1"/>
            </p:cNvSpPr>
            <p:nvPr userDrawn="1"/>
          </p:nvSpPr>
          <p:spPr bwMode="auto">
            <a:xfrm rot="10800000">
              <a:off x="4688771" y="2497703"/>
              <a:ext cx="4457700" cy="538162"/>
            </a:xfrm>
            <a:prstGeom prst="homePlate">
              <a:avLst>
                <a:gd name="adj" fmla="val 48395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E3211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0" tIns="0" rIns="360000" bIns="0" anchor="ctr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dirty="0">
                  <a:solidFill>
                    <a:srgbClr val="FFFFFF"/>
                  </a:solidFill>
                </a:rPr>
                <a:t>Rebuttal</a:t>
              </a:r>
            </a:p>
          </p:txBody>
        </p:sp>
        <p:sp>
          <p:nvSpPr>
            <p:cNvPr id="52" name="AutoShape 30"/>
            <p:cNvSpPr>
              <a:spLocks noChangeArrowheads="1"/>
            </p:cNvSpPr>
            <p:nvPr userDrawn="1"/>
          </p:nvSpPr>
          <p:spPr bwMode="auto">
            <a:xfrm>
              <a:off x="2471" y="3037453"/>
              <a:ext cx="5210175" cy="538162"/>
            </a:xfrm>
            <a:prstGeom prst="homePlate">
              <a:avLst>
                <a:gd name="adj" fmla="val 48990"/>
              </a:avLst>
            </a:prstGeom>
            <a:gradFill rotWithShape="1">
              <a:gsLst>
                <a:gs pos="0">
                  <a:srgbClr val="E3211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360000" bIns="0" anchor="ctr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dirty="0">
                  <a:solidFill>
                    <a:schemeClr val="bg1"/>
                  </a:solidFill>
                </a:rPr>
                <a:t>Assessment by Committees</a:t>
              </a:r>
            </a:p>
          </p:txBody>
        </p:sp>
        <p:sp>
          <p:nvSpPr>
            <p:cNvPr id="53" name="AutoShape 31"/>
            <p:cNvSpPr>
              <a:spLocks noChangeArrowheads="1"/>
            </p:cNvSpPr>
            <p:nvPr userDrawn="1"/>
          </p:nvSpPr>
          <p:spPr bwMode="auto">
            <a:xfrm rot="10800000">
              <a:off x="4950709" y="3305740"/>
              <a:ext cx="4195762" cy="538163"/>
            </a:xfrm>
            <a:prstGeom prst="homePlate">
              <a:avLst>
                <a:gd name="adj" fmla="val 48403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E3211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0" tIns="0" rIns="360000" bIns="0" anchor="ctr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dirty="0">
                  <a:solidFill>
                    <a:srgbClr val="FFFFFF"/>
                  </a:solidFill>
                </a:rPr>
                <a:t>Decision</a:t>
              </a:r>
            </a:p>
          </p:txBody>
        </p:sp>
        <p:sp>
          <p:nvSpPr>
            <p:cNvPr id="54" name="AutoShape 42"/>
            <p:cNvSpPr>
              <a:spLocks noChangeArrowheads="1"/>
            </p:cNvSpPr>
            <p:nvPr userDrawn="1"/>
          </p:nvSpPr>
          <p:spPr bwMode="auto">
            <a:xfrm>
              <a:off x="2471" y="3842315"/>
              <a:ext cx="5467350" cy="538163"/>
            </a:xfrm>
            <a:prstGeom prst="homePlate">
              <a:avLst>
                <a:gd name="adj" fmla="val 48398"/>
              </a:avLst>
            </a:prstGeom>
            <a:gradFill rotWithShape="1">
              <a:gsLst>
                <a:gs pos="0">
                  <a:srgbClr val="E3211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360000" bIns="0" anchor="ctr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dirty="0">
                  <a:solidFill>
                    <a:schemeClr val="bg1"/>
                  </a:solidFill>
                </a:rPr>
                <a:t>Funding</a:t>
              </a:r>
            </a:p>
          </p:txBody>
        </p:sp>
        <p:sp>
          <p:nvSpPr>
            <p:cNvPr id="55" name="AutoShape 43"/>
            <p:cNvSpPr>
              <a:spLocks noChangeArrowheads="1"/>
            </p:cNvSpPr>
            <p:nvPr userDrawn="1"/>
          </p:nvSpPr>
          <p:spPr bwMode="auto">
            <a:xfrm>
              <a:off x="2471" y="4612253"/>
              <a:ext cx="9144000" cy="538162"/>
            </a:xfrm>
            <a:prstGeom prst="homePlate">
              <a:avLst>
                <a:gd name="adj" fmla="val 55379"/>
              </a:avLst>
            </a:prstGeom>
            <a:noFill/>
            <a:ln w="31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360000" bIns="0" anchor="ctr"/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dirty="0"/>
                <a:t>Objection</a:t>
              </a:r>
            </a:p>
          </p:txBody>
        </p:sp>
      </p:grpSp>
      <p:sp>
        <p:nvSpPr>
          <p:cNvPr id="56" name="Title 1"/>
          <p:cNvSpPr txBox="1">
            <a:spLocks/>
          </p:cNvSpPr>
          <p:nvPr userDrawn="1"/>
        </p:nvSpPr>
        <p:spPr bwMode="auto">
          <a:xfrm>
            <a:off x="460924" y="414273"/>
            <a:ext cx="11137569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9pPr>
          </a:lstStyle>
          <a:p>
            <a:r>
              <a:rPr lang="en-GB" sz="2600" dirty="0"/>
              <a:t>Selecting research</a:t>
            </a:r>
            <a:endParaRPr lang="en-GB" sz="2600" kern="0" dirty="0"/>
          </a:p>
        </p:txBody>
      </p:sp>
    </p:spTree>
    <p:extLst>
      <p:ext uri="{BB962C8B-B14F-4D97-AF65-F5344CB8AC3E}">
        <p14:creationId xmlns:p14="http://schemas.microsoft.com/office/powerpoint/2010/main" val="8445695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. instrumenten VI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" y="4929009"/>
            <a:ext cx="12188535" cy="1930729"/>
          </a:xfrm>
          <a:prstGeom prst="rect">
            <a:avLst/>
          </a:prstGeom>
          <a:blipFill dpi="0" rotWithShape="1">
            <a:blip r:embed="rId3"/>
            <a:srcRect/>
            <a:stretch>
              <a:fillRect r="-6000"/>
            </a:stretch>
          </a:blipFill>
        </p:spPr>
      </p:pic>
      <p:pic>
        <p:nvPicPr>
          <p:cNvPr id="8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95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2EBF375E-63A0-40BE-BB27-D625F81A2BC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458804" y="420131"/>
            <a:ext cx="111375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9pPr>
          </a:lstStyle>
          <a:p>
            <a:r>
              <a:rPr lang="en-US" sz="2400" dirty="0" smtClean="0"/>
              <a:t>Innovational research Talent Scheme </a:t>
            </a:r>
            <a:r>
              <a:rPr lang="en-GB" sz="2400" kern="0" dirty="0" smtClean="0"/>
              <a:t>2016</a:t>
            </a:r>
            <a:endParaRPr lang="en-GB" sz="2400" kern="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801" y="902525"/>
            <a:ext cx="8866007" cy="492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744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atschappij topsectoren (2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8575"/>
            <a:ext cx="12192000" cy="191987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EBF375E-63A0-40BE-BB27-D625F81A2BC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56384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glopende fin. -  NWO-institute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1" y="4927113"/>
            <a:ext cx="12195951" cy="19308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</p:pic>
      <p:pic>
        <p:nvPicPr>
          <p:cNvPr id="20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95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EBF375E-63A0-40BE-BB27-D625F81A2BC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6" name="Rectangle 2"/>
          <p:cNvSpPr txBox="1">
            <a:spLocks noChangeArrowheads="1"/>
          </p:cNvSpPr>
          <p:nvPr userDrawn="1"/>
        </p:nvSpPr>
        <p:spPr>
          <a:xfrm>
            <a:off x="451485" y="1018898"/>
            <a:ext cx="11137900" cy="3968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9pPr>
          </a:lstStyle>
          <a:p>
            <a:endParaRPr lang="nl-NL" sz="2600" kern="0" dirty="0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8448" y="855725"/>
            <a:ext cx="1868519" cy="81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123" y="2655343"/>
            <a:ext cx="2368301" cy="472441"/>
          </a:xfrm>
          <a:prstGeom prst="rect">
            <a:avLst/>
          </a:prstGeom>
        </p:spPr>
      </p:pic>
      <p:pic>
        <p:nvPicPr>
          <p:cNvPr id="12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408" y="4074753"/>
            <a:ext cx="2207135" cy="540353"/>
          </a:xfrm>
          <a:prstGeom prst="rect">
            <a:avLst/>
          </a:prstGeom>
        </p:spPr>
      </p:pic>
      <p:pic>
        <p:nvPicPr>
          <p:cNvPr id="13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123" y="850542"/>
            <a:ext cx="2529845" cy="679705"/>
          </a:xfrm>
          <a:prstGeom prst="rect">
            <a:avLst/>
          </a:prstGeom>
        </p:spPr>
      </p:pic>
      <p:pic>
        <p:nvPicPr>
          <p:cNvPr id="15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82" y="4097613"/>
            <a:ext cx="1766540" cy="494631"/>
          </a:xfrm>
          <a:prstGeom prst="rect">
            <a:avLst/>
          </a:prstGeom>
        </p:spPr>
      </p:pic>
      <p:pic>
        <p:nvPicPr>
          <p:cNvPr id="16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408" y="2697270"/>
            <a:ext cx="2386589" cy="429769"/>
          </a:xfrm>
          <a:prstGeom prst="rect">
            <a:avLst/>
          </a:prstGeom>
        </p:spPr>
      </p:pic>
      <p:pic>
        <p:nvPicPr>
          <p:cNvPr id="17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119" y="3979595"/>
            <a:ext cx="2532893" cy="61264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85" y="2495240"/>
            <a:ext cx="2215449" cy="631798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 userDrawn="1"/>
        </p:nvSpPr>
        <p:spPr bwMode="auto">
          <a:xfrm>
            <a:off x="458804" y="420131"/>
            <a:ext cx="111375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9pPr>
          </a:lstStyle>
          <a:p>
            <a:r>
              <a:rPr lang="nl-NL" sz="2400" kern="0" dirty="0"/>
              <a:t>NWO-</a:t>
            </a:r>
            <a:r>
              <a:rPr lang="nl-NL" sz="2400" kern="0" dirty="0" err="1"/>
              <a:t>institutes</a:t>
            </a:r>
            <a:endParaRPr lang="nl-NL" sz="2400" kern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39" y="1067821"/>
            <a:ext cx="2708073" cy="8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33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ganisatie - landkaar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" y="4986875"/>
            <a:ext cx="12188760" cy="18711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</p:pic>
      <p:pic>
        <p:nvPicPr>
          <p:cNvPr id="8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950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EBF375E-63A0-40BE-BB27-D625F81A2BC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212" y="-18949"/>
            <a:ext cx="7601190" cy="594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597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ganisatie - organogram">
    <p:bg>
      <p:bgPr>
        <a:solidFill>
          <a:srgbClr val="DDD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EBF375E-63A0-40BE-BB27-D625F81A2BC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419" y="83127"/>
            <a:ext cx="5878609" cy="663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2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fdst. strategie">
    <p:bg>
      <p:bgPr>
        <a:blipFill dpi="0" rotWithShape="0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525490"/>
            <a:ext cx="12192000" cy="3325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7585"/>
            <a:ext cx="12192000" cy="16764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380817" y="6378576"/>
            <a:ext cx="3835400" cy="360363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021485" y="6378576"/>
            <a:ext cx="690033" cy="360363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2EBF375E-63A0-40BE-BB27-D625F81A2BC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73675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co">
    <p:bg>
      <p:bgPr>
        <a:solidFill>
          <a:srgbClr val="DDD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378576"/>
            <a:ext cx="12192000" cy="4794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7585"/>
            <a:ext cx="12192000" cy="1676400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380817" y="6378576"/>
            <a:ext cx="3835400" cy="360363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021485" y="6378576"/>
            <a:ext cx="690033" cy="360363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2EBF375E-63A0-40BE-BB27-D625F81A2BC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sz="quarter" idx="12"/>
          </p:nvPr>
        </p:nvSpPr>
        <p:spPr>
          <a:xfrm>
            <a:off x="461843" y="1178087"/>
            <a:ext cx="11102623" cy="2769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idx="4294967295"/>
          </p:nvPr>
        </p:nvSpPr>
        <p:spPr>
          <a:xfrm>
            <a:off x="456880" y="405858"/>
            <a:ext cx="11137569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2945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 meerdere logo's">
    <p:bg>
      <p:bgPr>
        <a:solidFill>
          <a:srgbClr val="DDD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2EBF375E-63A0-40BE-BB27-D625F81A2BC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44086" y="404404"/>
            <a:ext cx="11137569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461843" y="1198635"/>
            <a:ext cx="11102623" cy="609398"/>
          </a:xfrm>
        </p:spPr>
        <p:txBody>
          <a:bodyPr anchor="ctr" anchorCtr="0"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lang="nl-NL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lang="nl-NL" sz="1800" dirty="0">
                <a:solidFill>
                  <a:srgbClr val="000000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01075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ategi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2294"/>
            <a:ext cx="12192000" cy="185258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</p:pic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7380817" y="6378576"/>
            <a:ext cx="3835400" cy="360363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1021485" y="6378576"/>
            <a:ext cx="690033" cy="360363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2EBF375E-63A0-40BE-BB27-D625F81A2BC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9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950"/>
          </a:xfrm>
          <a:prstGeom prst="rect">
            <a:avLst/>
          </a:prstGeom>
          <a:noFill/>
        </p:spPr>
      </p:pic>
      <p:sp>
        <p:nvSpPr>
          <p:cNvPr id="8" name="Tijdelijke aanduiding voor inhoud 2"/>
          <p:cNvSpPr>
            <a:spLocks noGrp="1"/>
          </p:cNvSpPr>
          <p:nvPr>
            <p:ph sz="quarter" idx="12"/>
          </p:nvPr>
        </p:nvSpPr>
        <p:spPr>
          <a:xfrm>
            <a:off x="461843" y="1178087"/>
            <a:ext cx="11102623" cy="2769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itel 1"/>
          <p:cNvSpPr>
            <a:spLocks noGrp="1"/>
          </p:cNvSpPr>
          <p:nvPr>
            <p:ph type="title" idx="4294967295"/>
          </p:nvPr>
        </p:nvSpPr>
        <p:spPr>
          <a:xfrm>
            <a:off x="456880" y="405858"/>
            <a:ext cx="11137569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60097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fdst. over NW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220690"/>
            <a:ext cx="12192000" cy="637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7585"/>
            <a:ext cx="12192000" cy="16764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380817" y="6378576"/>
            <a:ext cx="3835400" cy="360363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021485" y="6378576"/>
            <a:ext cx="690033" cy="360363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2EBF375E-63A0-40BE-BB27-D625F81A2BC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232874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 NW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67990"/>
            <a:ext cx="12192000" cy="1905000"/>
          </a:xfrm>
          <a:prstGeom prst="rect">
            <a:avLst/>
          </a:prstGeom>
          <a:blipFill dpi="0" rotWithShape="1">
            <a:blip r:embed="rId3"/>
            <a:srcRect/>
            <a:stretch>
              <a:fillRect r="-6000"/>
            </a:stretch>
          </a:blipFill>
        </p:spPr>
      </p:pic>
      <p:pic>
        <p:nvPicPr>
          <p:cNvPr id="15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950"/>
          </a:xfrm>
          <a:prstGeom prst="rect">
            <a:avLst/>
          </a:prstGeom>
          <a:noFill/>
        </p:spPr>
      </p:pic>
      <p:sp>
        <p:nvSpPr>
          <p:cNvPr id="13" name="Date Placeholder 4"/>
          <p:cNvSpPr>
            <a:spLocks noGrp="1"/>
          </p:cNvSpPr>
          <p:nvPr>
            <p:ph type="dt" sz="half" idx="13"/>
          </p:nvPr>
        </p:nvSpPr>
        <p:spPr>
          <a:xfrm>
            <a:off x="7395807" y="6378576"/>
            <a:ext cx="3835400" cy="360363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4" name="Slide Number Placeholder 15"/>
          <p:cNvSpPr>
            <a:spLocks noGrp="1"/>
          </p:cNvSpPr>
          <p:nvPr>
            <p:ph type="sldNum" sz="quarter" idx="14"/>
          </p:nvPr>
        </p:nvSpPr>
        <p:spPr>
          <a:xfrm>
            <a:off x="11036475" y="6378576"/>
            <a:ext cx="690033" cy="360363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2EBF375E-63A0-40BE-BB27-D625F81A2BC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sz="quarter" idx="12"/>
          </p:nvPr>
        </p:nvSpPr>
        <p:spPr>
          <a:xfrm>
            <a:off x="461843" y="1178087"/>
            <a:ext cx="11102623" cy="2769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idx="4294967295"/>
          </p:nvPr>
        </p:nvSpPr>
        <p:spPr>
          <a:xfrm>
            <a:off x="456880" y="405858"/>
            <a:ext cx="11137569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5377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fdst. Fin. instrumente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378576"/>
            <a:ext cx="12192000" cy="4794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7585"/>
            <a:ext cx="12192000" cy="16764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380817" y="6378576"/>
            <a:ext cx="3835400" cy="360363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021485" y="6378576"/>
            <a:ext cx="690033" cy="360363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2EBF375E-63A0-40BE-BB27-D625F81A2BC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130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. instrumente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" y="4929009"/>
            <a:ext cx="12188535" cy="1930729"/>
          </a:xfrm>
          <a:prstGeom prst="rect">
            <a:avLst/>
          </a:prstGeom>
          <a:blipFill dpi="0" rotWithShape="1">
            <a:blip r:embed="rId3"/>
            <a:srcRect/>
            <a:stretch>
              <a:fillRect r="-6000"/>
            </a:stretch>
          </a:blipFill>
        </p:spPr>
      </p:pic>
      <p:sp>
        <p:nvSpPr>
          <p:cNvPr id="13" name="Date Placeholder 4"/>
          <p:cNvSpPr>
            <a:spLocks noGrp="1"/>
          </p:cNvSpPr>
          <p:nvPr>
            <p:ph type="dt" sz="half" idx="13"/>
          </p:nvPr>
        </p:nvSpPr>
        <p:spPr>
          <a:xfrm>
            <a:off x="7380817" y="6378576"/>
            <a:ext cx="3835400" cy="360363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4" name="Slide Number Placeholder 15"/>
          <p:cNvSpPr>
            <a:spLocks noGrp="1"/>
          </p:cNvSpPr>
          <p:nvPr>
            <p:ph type="sldNum" sz="quarter" idx="14"/>
          </p:nvPr>
        </p:nvSpPr>
        <p:spPr>
          <a:xfrm>
            <a:off x="11021485" y="6378576"/>
            <a:ext cx="690033" cy="360363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2EBF375E-63A0-40BE-BB27-D625F81A2BC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950"/>
          </a:xfrm>
          <a:prstGeom prst="rect">
            <a:avLst/>
          </a:prstGeom>
          <a:noFill/>
        </p:spPr>
      </p:pic>
      <p:sp>
        <p:nvSpPr>
          <p:cNvPr id="9" name="Tijdelijke aanduiding voor inhoud 2"/>
          <p:cNvSpPr>
            <a:spLocks noGrp="1"/>
          </p:cNvSpPr>
          <p:nvPr>
            <p:ph sz="quarter" idx="12"/>
          </p:nvPr>
        </p:nvSpPr>
        <p:spPr>
          <a:xfrm>
            <a:off x="461843" y="1178087"/>
            <a:ext cx="11102623" cy="2769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itel 1"/>
          <p:cNvSpPr>
            <a:spLocks noGrp="1"/>
          </p:cNvSpPr>
          <p:nvPr>
            <p:ph type="title" idx="4294967295"/>
          </p:nvPr>
        </p:nvSpPr>
        <p:spPr>
          <a:xfrm>
            <a:off x="456880" y="405858"/>
            <a:ext cx="11137569" cy="3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760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32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4" descr="header_3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6" y="219075"/>
            <a:ext cx="12206817" cy="6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297" y="429431"/>
            <a:ext cx="11106151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GB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14" y="2478089"/>
            <a:ext cx="11106149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GB"/>
          </a:p>
        </p:txBody>
      </p:sp>
      <p:sp>
        <p:nvSpPr>
          <p:cNvPr id="10270" name="Rectangle 3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80817" y="6378576"/>
            <a:ext cx="3835400" cy="360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0271" name="Rectangle 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21485" y="6378576"/>
            <a:ext cx="690033" cy="360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fld id="{2EBF375E-63A0-40BE-BB27-D625F81A2BC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18" r:id="rId2"/>
    <p:sldLayoutId id="2147484247" r:id="rId3"/>
    <p:sldLayoutId id="2147484295" r:id="rId4"/>
    <p:sldLayoutId id="2147484288" r:id="rId5"/>
    <p:sldLayoutId id="2147484294" r:id="rId6"/>
    <p:sldLayoutId id="2147484298" r:id="rId7"/>
    <p:sldLayoutId id="2147484224" r:id="rId8"/>
    <p:sldLayoutId id="2147484286" r:id="rId9"/>
    <p:sldLayoutId id="2147484297" r:id="rId10"/>
    <p:sldLayoutId id="2147484312" r:id="rId11"/>
    <p:sldLayoutId id="2147484230" r:id="rId12"/>
    <p:sldLayoutId id="2147484301" r:id="rId13"/>
    <p:sldLayoutId id="2147484287" r:id="rId14"/>
    <p:sldLayoutId id="2147484313" r:id="rId15"/>
    <p:sldLayoutId id="2147484307" r:id="rId16"/>
    <p:sldLayoutId id="2147484311" r:id="rId17"/>
    <p:sldLayoutId id="2147484232" r:id="rId18"/>
    <p:sldLayoutId id="2147484299" r:id="rId19"/>
    <p:sldLayoutId id="2147484240" r:id="rId20"/>
    <p:sldLayoutId id="2147484245" r:id="rId21"/>
    <p:sldLayoutId id="2147484271" r:id="rId22"/>
    <p:sldLayoutId id="2147484292" r:id="rId23"/>
    <p:sldLayoutId id="2147484269" r:id="rId24"/>
    <p:sldLayoutId id="2147484291" r:id="rId25"/>
    <p:sldLayoutId id="2147484242" r:id="rId26"/>
    <p:sldLayoutId id="2147484289" r:id="rId27"/>
    <p:sldLayoutId id="2147484277" r:id="rId28"/>
    <p:sldLayoutId id="2147484293" r:id="rId29"/>
    <p:sldLayoutId id="2147484310" r:id="rId30"/>
    <p:sldLayoutId id="2147484268" r:id="rId31"/>
    <p:sldLayoutId id="2147484302" r:id="rId32"/>
    <p:sldLayoutId id="2147484300" r:id="rId33"/>
    <p:sldLayoutId id="2147484303" r:id="rId34"/>
    <p:sldLayoutId id="2147484304" r:id="rId35"/>
    <p:sldLayoutId id="2147484309" r:id="rId36"/>
    <p:sldLayoutId id="2147484306" r:id="rId37"/>
    <p:sldLayoutId id="2147484280" r:id="rId38"/>
    <p:sldLayoutId id="2147484281" r:id="rId39"/>
    <p:sldLayoutId id="2147484296" r:id="rId40"/>
    <p:sldLayoutId id="2147484246" r:id="rId4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32119"/>
          </a:solidFill>
          <a:latin typeface="Verdana" pitchFamily="34" charset="0"/>
        </a:defRPr>
      </a:lvl9pPr>
    </p:titleStyle>
    <p:bodyStyle>
      <a:lvl1pPr marL="261938" indent="-261938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44"/>
        </a:buBlip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3748" userDrawn="1">
          <p15:clr>
            <a:srgbClr val="F26B43"/>
          </p15:clr>
        </p15:guide>
        <p15:guide id="3" orient="horz" pos="3090" userDrawn="1">
          <p15:clr>
            <a:srgbClr val="F26B43"/>
          </p15:clr>
        </p15:guide>
        <p15:guide id="4" pos="279" userDrawn="1">
          <p15:clr>
            <a:srgbClr val="F26B43"/>
          </p15:clr>
        </p15:guide>
        <p15:guide id="5" orient="horz" pos="25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977" y="5383408"/>
            <a:ext cx="10363200" cy="5539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47959" y="6120008"/>
            <a:ext cx="10402711" cy="609398"/>
          </a:xfrm>
        </p:spPr>
        <p:txBody>
          <a:bodyPr/>
          <a:lstStyle/>
          <a:p>
            <a:r>
              <a:rPr lang="en-US" dirty="0"/>
              <a:t>Christa Hooijer – director institute </a:t>
            </a:r>
            <a:r>
              <a:rPr lang="en-US" dirty="0" err="1"/>
              <a:t>organisation</a:t>
            </a:r>
            <a:r>
              <a:rPr lang="en-US" dirty="0"/>
              <a:t> NWO-I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82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157" y="378277"/>
            <a:ext cx="8353177" cy="94170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9pPr>
          </a:lstStyle>
          <a:p>
            <a:r>
              <a:rPr lang="nl-NL" kern="0" dirty="0"/>
              <a:t>NWO </a:t>
            </a:r>
            <a:r>
              <a:rPr lang="nl-NL" kern="0" dirty="0" err="1"/>
              <a:t>strives</a:t>
            </a:r>
            <a:r>
              <a:rPr lang="nl-NL" kern="0" dirty="0"/>
              <a:t> </a:t>
            </a:r>
            <a:r>
              <a:rPr lang="nl-NL" kern="0" dirty="0" err="1"/>
              <a:t>for</a:t>
            </a:r>
            <a:r>
              <a:rPr lang="nl-NL" kern="0" dirty="0"/>
              <a:t> a strong </a:t>
            </a:r>
            <a:r>
              <a:rPr lang="nl-NL" kern="0" dirty="0" err="1"/>
              <a:t>science</a:t>
            </a:r>
            <a:r>
              <a:rPr lang="nl-NL" kern="0" dirty="0"/>
              <a:t> system </a:t>
            </a:r>
            <a:br>
              <a:rPr lang="nl-NL" kern="0" dirty="0"/>
            </a:br>
            <a:r>
              <a:rPr lang="nl-NL" kern="0" dirty="0"/>
              <a:t>in </a:t>
            </a:r>
            <a:r>
              <a:rPr lang="nl-NL" kern="0" dirty="0" err="1"/>
              <a:t>the</a:t>
            </a:r>
            <a:r>
              <a:rPr lang="nl-NL" kern="0" dirty="0"/>
              <a:t> Netherlands </a:t>
            </a:r>
            <a:r>
              <a:rPr lang="nl-NL" kern="0" dirty="0" err="1"/>
              <a:t>through</a:t>
            </a:r>
            <a:r>
              <a:rPr lang="nl-NL" kern="0" dirty="0"/>
              <a:t>:</a:t>
            </a:r>
            <a:endParaRPr lang="en-GB" kern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6720" y="1528016"/>
            <a:ext cx="8326967" cy="3519729"/>
          </a:xfrm>
          <a:prstGeom prst="rect">
            <a:avLst/>
          </a:prstGeom>
        </p:spPr>
        <p:txBody>
          <a:bodyPr/>
          <a:lstStyle>
            <a:lvl1pPr marL="261938" indent="-261938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spcAft>
                <a:spcPts val="600"/>
              </a:spcAft>
            </a:pPr>
            <a:r>
              <a:rPr lang="en-US" dirty="0"/>
              <a:t>encouraging quality and innovation in science</a:t>
            </a:r>
          </a:p>
          <a:p>
            <a:pPr lvl="0">
              <a:spcAft>
                <a:spcPts val="600"/>
              </a:spcAft>
            </a:pPr>
            <a:r>
              <a:rPr lang="en-US" dirty="0"/>
              <a:t>collaboration across disciplines and national borders</a:t>
            </a:r>
          </a:p>
          <a:p>
            <a:pPr lvl="0">
              <a:spcAft>
                <a:spcPts val="600"/>
              </a:spcAft>
            </a:pPr>
            <a:r>
              <a:rPr lang="en-US" dirty="0"/>
              <a:t>collaboration between scientists and between scientists and stakeholders in society</a:t>
            </a:r>
          </a:p>
          <a:p>
            <a:pPr lvl="0"/>
            <a:r>
              <a:rPr lang="en-US" dirty="0"/>
              <a:t>coherency in research programming and strategy development</a:t>
            </a:r>
          </a:p>
        </p:txBody>
      </p:sp>
    </p:spTree>
    <p:extLst>
      <p:ext uri="{BB962C8B-B14F-4D97-AF65-F5344CB8AC3E}">
        <p14:creationId xmlns:p14="http://schemas.microsoft.com/office/powerpoint/2010/main" val="405619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830345" y="1240201"/>
            <a:ext cx="8326967" cy="1828193"/>
          </a:xfrm>
          <a:prstGeom prst="rect">
            <a:avLst/>
          </a:prstGeom>
        </p:spPr>
        <p:txBody>
          <a:bodyPr/>
          <a:lstStyle>
            <a:lvl1pPr marL="261938" indent="-261938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GB" kern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4773" y="419842"/>
            <a:ext cx="7593797" cy="139890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9pPr>
          </a:lstStyle>
          <a:p>
            <a:r>
              <a:rPr lang="nl-NL" b="0" dirty="0" err="1">
                <a:solidFill>
                  <a:srgbClr val="000000"/>
                </a:solidFill>
              </a:rPr>
              <a:t>Objective</a:t>
            </a:r>
            <a:r>
              <a:rPr lang="nl-NL" b="0" dirty="0">
                <a:solidFill>
                  <a:srgbClr val="000000"/>
                </a:solidFill>
              </a:rPr>
              <a:t> 1</a:t>
            </a:r>
          </a:p>
          <a:p>
            <a:r>
              <a:rPr lang="nl-NL" dirty="0"/>
              <a:t>National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international</a:t>
            </a:r>
            <a:r>
              <a:rPr lang="nl-NL" dirty="0"/>
              <a:t> </a:t>
            </a:r>
            <a:r>
              <a:rPr lang="nl-NL" dirty="0" err="1"/>
              <a:t>collaboration</a:t>
            </a:r>
            <a:r>
              <a:rPr lang="nl-NL" dirty="0"/>
              <a:t> </a:t>
            </a:r>
            <a:r>
              <a:rPr lang="nl-NL" dirty="0" err="1"/>
              <a:t>within</a:t>
            </a:r>
            <a:r>
              <a:rPr lang="nl-NL" dirty="0"/>
              <a:t> </a:t>
            </a:r>
            <a:r>
              <a:rPr lang="nl-NL" dirty="0" err="1"/>
              <a:t>science</a:t>
            </a:r>
            <a:endParaRPr lang="nl-NL" b="0" dirty="0">
              <a:solidFill>
                <a:srgbClr val="000000"/>
              </a:solidFill>
            </a:endParaRPr>
          </a:p>
          <a:p>
            <a:pPr lvl="0"/>
            <a:endParaRPr lang="nl-NL" dirty="0"/>
          </a:p>
          <a:p>
            <a:pPr lvl="0"/>
            <a:r>
              <a:rPr lang="nl-NL" dirty="0"/>
              <a:t/>
            </a:r>
            <a:br>
              <a:rPr lang="nl-NL" dirty="0"/>
            </a:br>
            <a:endParaRPr lang="en-US" dirty="0"/>
          </a:p>
          <a:p>
            <a:endParaRPr lang="en-GB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2917" y="1392601"/>
            <a:ext cx="7569970" cy="3519729"/>
          </a:xfrm>
          <a:prstGeom prst="rect">
            <a:avLst/>
          </a:prstGeom>
        </p:spPr>
        <p:txBody>
          <a:bodyPr/>
          <a:lstStyle>
            <a:lvl1pPr marL="261938" indent="-261938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en-GB" dirty="0"/>
              <a:t>Via research programming and funding NWO will further encourage collaboration at all </a:t>
            </a:r>
            <a:r>
              <a:rPr lang="en-GB" dirty="0" smtClean="0"/>
              <a:t>levels: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lvl="0">
              <a:spcAft>
                <a:spcPts val="600"/>
              </a:spcAft>
            </a:pPr>
            <a:r>
              <a:rPr lang="en-GB" dirty="0"/>
              <a:t>within research groups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between scientists from different disciplines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between research institutes</a:t>
            </a:r>
          </a:p>
          <a:p>
            <a:pPr lvl="0"/>
            <a:r>
              <a:rPr lang="en-GB" dirty="0"/>
              <a:t>internationally</a:t>
            </a:r>
            <a:endParaRPr lang="en-US" dirty="0"/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8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844198" y="1226346"/>
            <a:ext cx="8326967" cy="1828193"/>
          </a:xfrm>
          <a:prstGeom prst="rect">
            <a:avLst/>
          </a:prstGeom>
        </p:spPr>
        <p:txBody>
          <a:bodyPr/>
          <a:lstStyle>
            <a:lvl1pPr marL="261938" indent="-261938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GB" kern="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387" y="420977"/>
            <a:ext cx="10003694" cy="14357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9pPr>
          </a:lstStyle>
          <a:p>
            <a:pPr lvl="0"/>
            <a:r>
              <a:rPr lang="nl-NL" b="0" dirty="0" err="1">
                <a:solidFill>
                  <a:srgbClr val="000000"/>
                </a:solidFill>
              </a:rPr>
              <a:t>Objective</a:t>
            </a:r>
            <a:r>
              <a:rPr lang="nl-NL" b="0" dirty="0">
                <a:solidFill>
                  <a:srgbClr val="000000"/>
                </a:solidFill>
              </a:rPr>
              <a:t> 2</a:t>
            </a:r>
            <a:br>
              <a:rPr lang="nl-NL" b="0" dirty="0">
                <a:solidFill>
                  <a:srgbClr val="000000"/>
                </a:solidFill>
              </a:rPr>
            </a:br>
            <a:r>
              <a:rPr lang="en-US" dirty="0"/>
              <a:t>Consolidating scientific strengths for societal challenges</a:t>
            </a:r>
          </a:p>
          <a:p>
            <a:endParaRPr lang="en-US" dirty="0"/>
          </a:p>
          <a:p>
            <a:endParaRPr lang="en-GB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9630" y="1393736"/>
            <a:ext cx="10551095" cy="3519729"/>
          </a:xfrm>
          <a:prstGeom prst="rect">
            <a:avLst/>
          </a:prstGeom>
        </p:spPr>
        <p:txBody>
          <a:bodyPr/>
          <a:lstStyle>
            <a:lvl1pPr marL="261938" indent="-261938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dirty="0"/>
              <a:t>NWO takes initiatives to realise connections that add value for societal and economic challenges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dirty="0"/>
              <a:t>Examples are: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active contribution to development and realisation of Dutch Science Agenda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encouraging connections between academic, practice-oriented and applied research</a:t>
            </a:r>
          </a:p>
          <a:p>
            <a:pPr lvl="0"/>
            <a:r>
              <a:rPr lang="en-GB" dirty="0"/>
              <a:t>encouraging and facilitating knowledge utilisation</a:t>
            </a:r>
            <a:br>
              <a:rPr lang="en-GB" dirty="0"/>
            </a:br>
            <a:r>
              <a:rPr lang="en-GB" dirty="0"/>
              <a:t>(e.g. via top sectors policy)</a:t>
            </a:r>
          </a:p>
        </p:txBody>
      </p:sp>
    </p:spTree>
    <p:extLst>
      <p:ext uri="{BB962C8B-B14F-4D97-AF65-F5344CB8AC3E}">
        <p14:creationId xmlns:p14="http://schemas.microsoft.com/office/powerpoint/2010/main" val="372826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830345" y="1240201"/>
            <a:ext cx="8326967" cy="1828193"/>
          </a:xfrm>
          <a:prstGeom prst="rect">
            <a:avLst/>
          </a:prstGeom>
        </p:spPr>
        <p:txBody>
          <a:bodyPr/>
          <a:lstStyle>
            <a:lvl1pPr marL="261938" indent="-261938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GB" kern="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3542" y="419842"/>
            <a:ext cx="10393430" cy="14357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9pPr>
          </a:lstStyle>
          <a:p>
            <a:pPr lvl="0"/>
            <a:r>
              <a:rPr lang="nl-NL" b="0" dirty="0" err="1">
                <a:solidFill>
                  <a:srgbClr val="000000"/>
                </a:solidFill>
              </a:rPr>
              <a:t>Objective</a:t>
            </a:r>
            <a:r>
              <a:rPr lang="nl-NL" b="0" dirty="0">
                <a:solidFill>
                  <a:srgbClr val="000000"/>
                </a:solidFill>
              </a:rPr>
              <a:t> 3</a:t>
            </a:r>
          </a:p>
          <a:p>
            <a:pPr lvl="0"/>
            <a:r>
              <a:rPr lang="en-US" dirty="0" err="1"/>
              <a:t>Organisation</a:t>
            </a:r>
            <a:r>
              <a:rPr lang="en-US" dirty="0"/>
              <a:t> and strategy formation within science, nationally and internationally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GB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5786" y="1392601"/>
            <a:ext cx="10401186" cy="3519729"/>
          </a:xfrm>
          <a:prstGeom prst="rect">
            <a:avLst/>
          </a:prstGeom>
        </p:spPr>
        <p:txBody>
          <a:bodyPr/>
          <a:lstStyle>
            <a:lvl1pPr marL="261938" indent="-261938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en-GB" dirty="0"/>
              <a:t>NWO supports the organisation: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of researchers within and between disciplines</a:t>
            </a:r>
          </a:p>
          <a:p>
            <a:pPr lvl="0"/>
            <a:r>
              <a:rPr lang="en-GB" dirty="0"/>
              <a:t>between academia, government, the business community and other societal partners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083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3542" y="419842"/>
            <a:ext cx="10286225" cy="40011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9pPr>
          </a:lstStyle>
          <a:p>
            <a:r>
              <a:rPr lang="nl-NL" dirty="0"/>
              <a:t>A few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intended</a:t>
            </a:r>
            <a:r>
              <a:rPr lang="nl-NL" dirty="0"/>
              <a:t> </a:t>
            </a:r>
            <a:r>
              <a:rPr lang="nl-NL" dirty="0" err="1"/>
              <a:t>results</a:t>
            </a:r>
            <a:r>
              <a:rPr lang="nl-NL" dirty="0"/>
              <a:t> 2015-2018</a:t>
            </a:r>
            <a:endParaRPr lang="en-US" dirty="0"/>
          </a:p>
          <a:p>
            <a:endParaRPr lang="en-GB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8111" y="1392601"/>
            <a:ext cx="10253950" cy="3519729"/>
          </a:xfrm>
          <a:prstGeom prst="rect">
            <a:avLst/>
          </a:prstGeom>
        </p:spPr>
        <p:txBody>
          <a:bodyPr/>
          <a:lstStyle>
            <a:lvl1pPr marL="261938" indent="-261938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spcAft>
                <a:spcPts val="600"/>
              </a:spcAft>
            </a:pPr>
            <a:r>
              <a:rPr lang="en-GB" dirty="0"/>
              <a:t>Reliable research funding open for innovative ideas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Talent programmes that meet the needs, opportunities and </a:t>
            </a:r>
            <a:br>
              <a:rPr lang="en-GB" dirty="0"/>
            </a:br>
            <a:r>
              <a:rPr lang="en-GB" dirty="0"/>
              <a:t>career perspectives of young researchers</a:t>
            </a:r>
          </a:p>
          <a:p>
            <a:pPr lvl="0">
              <a:spcAft>
                <a:spcPts val="600"/>
              </a:spcAft>
            </a:pPr>
            <a:r>
              <a:rPr lang="en-GB" dirty="0"/>
              <a:t>Strong national research institutes with (inter)national research facilities that collaborate widely with universities, industry and society</a:t>
            </a:r>
          </a:p>
          <a:p>
            <a:pPr lvl="0"/>
            <a:r>
              <a:rPr lang="en-GB" dirty="0"/>
              <a:t>Linking the research agendas for the top sectors with societal challenges and international agendas</a:t>
            </a:r>
            <a:endParaRPr lang="nl-NL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2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8"/>
          <p:cNvSpPr>
            <a:spLocks noGrp="1"/>
          </p:cNvSpPr>
          <p:nvPr/>
        </p:nvSpPr>
        <p:spPr bwMode="auto">
          <a:xfrm>
            <a:off x="477967" y="418090"/>
            <a:ext cx="83296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Funding instruments</a:t>
            </a:r>
          </a:p>
        </p:txBody>
      </p:sp>
    </p:spTree>
    <p:extLst>
      <p:ext uri="{BB962C8B-B14F-4D97-AF65-F5344CB8AC3E}">
        <p14:creationId xmlns:p14="http://schemas.microsoft.com/office/powerpoint/2010/main" val="251701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342720" y="414175"/>
            <a:ext cx="4154466" cy="760156"/>
          </a:xfrm>
          <a:prstGeom prst="rect">
            <a:avLst/>
          </a:prstGeom>
          <a:solidFill>
            <a:srgbClr val="FFFFFF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nl-NL" sz="2800" b="1" dirty="0">
                <a:solidFill>
                  <a:srgbClr val="000000"/>
                </a:solidFill>
              </a:rPr>
              <a:t>Long-term </a:t>
            </a:r>
            <a:r>
              <a:rPr lang="nl-NL" sz="2800" b="1" dirty="0" err="1">
                <a:solidFill>
                  <a:srgbClr val="000000"/>
                </a:solidFill>
              </a:rPr>
              <a:t>funding</a:t>
            </a:r>
            <a:endParaRPr lang="en-GB" sz="2800" b="1" kern="0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4393438" y="2366507"/>
            <a:ext cx="4370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dirty="0">
                <a:solidFill>
                  <a:srgbClr val="ED1C24"/>
                </a:solidFill>
              </a:rPr>
              <a:t>National </a:t>
            </a:r>
            <a:r>
              <a:rPr lang="nl-NL" dirty="0" err="1">
                <a:solidFill>
                  <a:srgbClr val="ED1C24"/>
                </a:solidFill>
              </a:rPr>
              <a:t>world-leading</a:t>
            </a:r>
            <a:r>
              <a:rPr lang="nl-NL" dirty="0">
                <a:solidFill>
                  <a:srgbClr val="ED1C24"/>
                </a:solidFill>
              </a:rPr>
              <a:t> </a:t>
            </a:r>
            <a:r>
              <a:rPr lang="nl-NL" dirty="0" err="1">
                <a:solidFill>
                  <a:srgbClr val="ED1C24"/>
                </a:solidFill>
              </a:rPr>
              <a:t>institutes</a:t>
            </a:r>
            <a:endParaRPr lang="nl-NL" dirty="0">
              <a:solidFill>
                <a:srgbClr val="ED1C24"/>
              </a:solidFill>
            </a:endParaRPr>
          </a:p>
          <a:p>
            <a:pPr lvl="0"/>
            <a:r>
              <a:rPr lang="nl-NL" dirty="0">
                <a:solidFill>
                  <a:srgbClr val="ED1C24"/>
                </a:solidFill>
              </a:rPr>
              <a:t>Strategic </a:t>
            </a:r>
            <a:r>
              <a:rPr lang="nl-NL" dirty="0" smtClean="0">
                <a:solidFill>
                  <a:srgbClr val="ED1C24"/>
                </a:solidFill>
              </a:rPr>
              <a:t>partnerships</a:t>
            </a:r>
          </a:p>
          <a:p>
            <a:pPr lvl="0"/>
            <a:r>
              <a:rPr lang="nl-NL" dirty="0" err="1" smtClean="0">
                <a:solidFill>
                  <a:srgbClr val="ED1C24"/>
                </a:solidFill>
              </a:rPr>
              <a:t>Temporary</a:t>
            </a:r>
            <a:r>
              <a:rPr lang="nl-NL" dirty="0" smtClean="0">
                <a:solidFill>
                  <a:srgbClr val="ED1C24"/>
                </a:solidFill>
              </a:rPr>
              <a:t> </a:t>
            </a:r>
            <a:r>
              <a:rPr lang="nl-NL" dirty="0" err="1" smtClean="0">
                <a:solidFill>
                  <a:srgbClr val="ED1C24"/>
                </a:solidFill>
              </a:rPr>
              <a:t>taskforces</a:t>
            </a:r>
            <a:endParaRPr lang="nl-NL" dirty="0">
              <a:solidFill>
                <a:srgbClr val="ED1C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0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1383" y="420232"/>
            <a:ext cx="83531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Curiosity-driven research</a:t>
            </a:r>
            <a:endParaRPr lang="en-GB" kern="0" dirty="0">
              <a:solidFill>
                <a:schemeClr val="bg1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8170223" y="3016332"/>
            <a:ext cx="3945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2"/>
                </a:solidFill>
              </a:rPr>
              <a:t>Open </a:t>
            </a:r>
            <a:r>
              <a:rPr lang="nl-NL" dirty="0" err="1" smtClean="0">
                <a:solidFill>
                  <a:schemeClr val="bg2"/>
                </a:solidFill>
              </a:rPr>
              <a:t>competition</a:t>
            </a:r>
            <a:endParaRPr lang="nl-NL" dirty="0" smtClean="0">
              <a:solidFill>
                <a:schemeClr val="bg2"/>
              </a:solidFill>
            </a:endParaRPr>
          </a:p>
          <a:p>
            <a:r>
              <a:rPr lang="nl-NL" dirty="0" smtClean="0">
                <a:solidFill>
                  <a:schemeClr val="bg2"/>
                </a:solidFill>
              </a:rPr>
              <a:t>Talent </a:t>
            </a:r>
            <a:r>
              <a:rPr lang="nl-NL" dirty="0" err="1" smtClean="0">
                <a:solidFill>
                  <a:schemeClr val="bg2"/>
                </a:solidFill>
              </a:rPr>
              <a:t>scheme</a:t>
            </a:r>
            <a:r>
              <a:rPr lang="nl-NL" dirty="0" smtClean="0">
                <a:solidFill>
                  <a:schemeClr val="bg2"/>
                </a:solidFill>
              </a:rPr>
              <a:t> (VENI-VIDI-VICI)</a:t>
            </a:r>
          </a:p>
          <a:p>
            <a:r>
              <a:rPr lang="nl-NL" dirty="0" err="1" smtClean="0">
                <a:solidFill>
                  <a:schemeClr val="bg2"/>
                </a:solidFill>
              </a:rPr>
              <a:t>Collaborative</a:t>
            </a:r>
            <a:r>
              <a:rPr lang="nl-NL" dirty="0" smtClean="0">
                <a:solidFill>
                  <a:schemeClr val="bg2"/>
                </a:solidFill>
              </a:rPr>
              <a:t> </a:t>
            </a:r>
            <a:r>
              <a:rPr lang="nl-NL" dirty="0" err="1" smtClean="0">
                <a:solidFill>
                  <a:schemeClr val="bg2"/>
                </a:solidFill>
              </a:rPr>
              <a:t>programmes</a:t>
            </a:r>
            <a:endParaRPr lang="nl-NL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67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62660" y="418683"/>
            <a:ext cx="8353177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9pPr>
          </a:lstStyle>
          <a:p>
            <a:r>
              <a:rPr lang="en-US" kern="0" dirty="0">
                <a:solidFill>
                  <a:schemeClr val="bg1"/>
                </a:solidFill>
              </a:rPr>
              <a:t>Research into societal and </a:t>
            </a:r>
            <a:br>
              <a:rPr lang="en-US" kern="0" dirty="0">
                <a:solidFill>
                  <a:schemeClr val="bg1"/>
                </a:solidFill>
              </a:rPr>
            </a:br>
            <a:r>
              <a:rPr lang="en-US" kern="0" dirty="0">
                <a:solidFill>
                  <a:schemeClr val="bg1"/>
                </a:solidFill>
              </a:rPr>
              <a:t>economic challenges</a:t>
            </a:r>
            <a:endParaRPr lang="en-GB" kern="0" dirty="0">
              <a:solidFill>
                <a:schemeClr val="bg1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7623959" y="4310743"/>
            <a:ext cx="4167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Industrial </a:t>
            </a:r>
            <a:r>
              <a:rPr lang="nl-NL" dirty="0" err="1" smtClean="0">
                <a:solidFill>
                  <a:schemeClr val="bg1"/>
                </a:solidFill>
              </a:rPr>
              <a:t>partnershipprogrammes</a:t>
            </a:r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Dutch </a:t>
            </a:r>
            <a:r>
              <a:rPr lang="nl-NL" dirty="0" err="1" smtClean="0">
                <a:solidFill>
                  <a:schemeClr val="bg1"/>
                </a:solidFill>
              </a:rPr>
              <a:t>Science</a:t>
            </a:r>
            <a:r>
              <a:rPr lang="nl-NL" dirty="0" smtClean="0">
                <a:solidFill>
                  <a:schemeClr val="bg1"/>
                </a:solidFill>
              </a:rPr>
              <a:t> Agenda (NWA)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84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69490" y="4503463"/>
            <a:ext cx="83531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Research facilities and equipment</a:t>
            </a:r>
            <a:endParaRPr lang="en-GB" kern="0" dirty="0">
              <a:solidFill>
                <a:schemeClr val="bg1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3538846" y="129692"/>
            <a:ext cx="84553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National </a:t>
            </a:r>
            <a:r>
              <a:rPr lang="nl-NL" dirty="0" err="1" smtClean="0">
                <a:solidFill>
                  <a:schemeClr val="bg1"/>
                </a:solidFill>
              </a:rPr>
              <a:t>coordination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through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committee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for</a:t>
            </a:r>
            <a:r>
              <a:rPr lang="nl-NL" dirty="0" smtClean="0">
                <a:solidFill>
                  <a:schemeClr val="bg1"/>
                </a:solidFill>
              </a:rPr>
              <a:t> large </a:t>
            </a:r>
            <a:r>
              <a:rPr lang="nl-NL" dirty="0" err="1" smtClean="0">
                <a:solidFill>
                  <a:schemeClr val="bg1"/>
                </a:solidFill>
              </a:rPr>
              <a:t>scale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infrastructures</a:t>
            </a:r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err="1" smtClean="0">
                <a:solidFill>
                  <a:schemeClr val="bg1"/>
                </a:solidFill>
              </a:rPr>
              <a:t>Competitive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funding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through</a:t>
            </a:r>
            <a:r>
              <a:rPr lang="nl-NL" dirty="0" smtClean="0">
                <a:solidFill>
                  <a:schemeClr val="bg1"/>
                </a:solidFill>
              </a:rPr>
              <a:t> National </a:t>
            </a:r>
            <a:r>
              <a:rPr lang="nl-NL" dirty="0" err="1" smtClean="0">
                <a:solidFill>
                  <a:schemeClr val="bg1"/>
                </a:solidFill>
              </a:rPr>
              <a:t>Roadmap</a:t>
            </a:r>
            <a:r>
              <a:rPr lang="nl-NL" dirty="0" smtClean="0">
                <a:solidFill>
                  <a:schemeClr val="bg1"/>
                </a:solidFill>
              </a:rPr>
              <a:t/>
            </a:r>
            <a:br>
              <a:rPr lang="nl-NL" dirty="0" smtClean="0">
                <a:solidFill>
                  <a:schemeClr val="bg1"/>
                </a:solidFill>
              </a:rPr>
            </a:br>
            <a:r>
              <a:rPr lang="nl-NL" dirty="0" err="1" smtClean="0">
                <a:solidFill>
                  <a:schemeClr val="bg1"/>
                </a:solidFill>
              </a:rPr>
              <a:t>and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mid-size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infrastructure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grants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54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8"/>
          <p:cNvSpPr>
            <a:spLocks noGrp="1"/>
          </p:cNvSpPr>
          <p:nvPr/>
        </p:nvSpPr>
        <p:spPr bwMode="auto">
          <a:xfrm>
            <a:off x="442400" y="1451452"/>
            <a:ext cx="8329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32119"/>
                </a:solidFill>
                <a:latin typeface="Verdana" pitchFamily="34" charset="0"/>
              </a:defRPr>
            </a:lvl9pPr>
          </a:lstStyle>
          <a:p>
            <a:r>
              <a:rPr lang="nl-NL" dirty="0" err="1">
                <a:solidFill>
                  <a:schemeClr val="bg1"/>
                </a:solidFill>
              </a:rPr>
              <a:t>About</a:t>
            </a:r>
            <a:r>
              <a:rPr lang="nl-NL" dirty="0">
                <a:solidFill>
                  <a:schemeClr val="bg1"/>
                </a:solidFill>
              </a:rPr>
              <a:t> NWO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17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4391" y="-264990"/>
            <a:ext cx="12666391" cy="712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36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53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4391" y="-264990"/>
            <a:ext cx="12666391" cy="712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38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73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203" y="95003"/>
            <a:ext cx="8907186" cy="57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3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9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72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95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WO_uitgebreide_presentatie_Eng">
  <a:themeElements>
    <a:clrScheme name="NWO">
      <a:dk1>
        <a:srgbClr val="ED1C24"/>
      </a:dk1>
      <a:lt1>
        <a:sysClr val="window" lastClr="FFFFFF"/>
      </a:lt1>
      <a:dk2>
        <a:srgbClr val="ED1C24"/>
      </a:dk2>
      <a:lt2>
        <a:srgbClr val="DDDEDF"/>
      </a:lt2>
      <a:accent1>
        <a:srgbClr val="ED1C24"/>
      </a:accent1>
      <a:accent2>
        <a:srgbClr val="FCAF17"/>
      </a:accent2>
      <a:accent3>
        <a:srgbClr val="F47920"/>
      </a:accent3>
      <a:accent4>
        <a:srgbClr val="17B009"/>
      </a:accent4>
      <a:accent5>
        <a:srgbClr val="279E8F"/>
      </a:accent5>
      <a:accent6>
        <a:srgbClr val="3E4E54"/>
      </a:accent6>
      <a:hlink>
        <a:srgbClr val="EB8803"/>
      </a:hlink>
      <a:folHlink>
        <a:srgbClr val="5F7791"/>
      </a:folHlink>
    </a:clrScheme>
    <a:fontScheme name="NWO - Tekstpagi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WO - Tekstpagin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WO - Tekstpagin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WO - Tekstpagin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WO - Tekstpagin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WO - Tekstpagin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WO - Tekstpagin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O - Tekstpagin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O - Tekstpagin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O - Tekstpagin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O - Tekstpagin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O - Tekstpagin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WO - Tekstpagin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valuatieformulier" ma:contentTypeID="0x010100F78672B7715FC441A65B9839C8E6537C00747C38E58A59B54AB599F64CEC654BE5" ma:contentTypeVersion="0" ma:contentTypeDescription="" ma:contentTypeScope="" ma:versionID="279b95af62bb1c3ee21c4da42fd8a6e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7594537bdc0a02c754e1cd5ed9d9fc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9AF955-8BF1-496D-AF6E-311F3BA0A9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6C0C573-F3A0-4102-868B-BB6B54319E78}">
  <ds:schemaRefs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97CA5B3-A56B-43EA-A822-AD28D500CA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NWO_uitgebreide_presentatie_Eng</Template>
  <TotalTime>0</TotalTime>
  <Words>180</Words>
  <Application>Microsoft Office PowerPoint</Application>
  <PresentationFormat>Aangepast</PresentationFormat>
  <Paragraphs>55</Paragraphs>
  <Slides>20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NWO_uitgebreide_presentatie_Eng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2017-09-19T11:34:35Z</dcterms:created>
  <dcterms:modified xsi:type="dcterms:W3CDTF">2018-03-16T06:44:25Z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0x010100F78672B7715FC441A65B9839C8E6537C00747C38E58A59B54AB599F64CEC654BE5</vt:lpwstr>
  </property>
</Properties>
</file>