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</p:sldMasterIdLst>
  <p:notesMasterIdLst>
    <p:notesMasterId r:id="rId20"/>
  </p:notesMasterIdLst>
  <p:handoutMasterIdLst>
    <p:handoutMasterId r:id="rId21"/>
  </p:handoutMasterIdLst>
  <p:sldIdLst>
    <p:sldId id="257" r:id="rId4"/>
    <p:sldId id="273" r:id="rId5"/>
    <p:sldId id="275" r:id="rId6"/>
    <p:sldId id="269" r:id="rId7"/>
    <p:sldId id="258" r:id="rId8"/>
    <p:sldId id="259" r:id="rId9"/>
    <p:sldId id="261" r:id="rId10"/>
    <p:sldId id="260" r:id="rId11"/>
    <p:sldId id="263" r:id="rId12"/>
    <p:sldId id="266" r:id="rId13"/>
    <p:sldId id="267" r:id="rId14"/>
    <p:sldId id="272" r:id="rId15"/>
    <p:sldId id="262" r:id="rId16"/>
    <p:sldId id="268" r:id="rId17"/>
    <p:sldId id="274" r:id="rId18"/>
    <p:sldId id="270" r:id="rId19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971" autoAdjust="0"/>
    <p:restoredTop sz="94660"/>
  </p:normalViewPr>
  <p:slideViewPr>
    <p:cSldViewPr>
      <p:cViewPr varScale="1">
        <p:scale>
          <a:sx n="68" d="100"/>
          <a:sy n="68" d="100"/>
        </p:scale>
        <p:origin x="-13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34"/>
    </p:cViewPr>
  </p:sorterViewPr>
  <p:notesViewPr>
    <p:cSldViewPr>
      <p:cViewPr varScale="1">
        <p:scale>
          <a:sx n="84" d="100"/>
          <a:sy n="84" d="100"/>
        </p:scale>
        <p:origin x="-188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393E5-555B-40FF-B464-1631ED83EBCD}" type="datetimeFigureOut">
              <a:rPr lang="nl-NL" smtClean="0"/>
              <a:t>16-3-2018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EEE58-36EB-4E82-BC48-502F309BFC1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852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Click to edit Master text styles</a:t>
            </a:r>
          </a:p>
          <a:p>
            <a:pPr lvl="1"/>
            <a:r>
              <a:rPr lang="nl-NL" noProof="0" smtClean="0"/>
              <a:t>Second level</a:t>
            </a:r>
          </a:p>
          <a:p>
            <a:pPr lvl="2"/>
            <a:r>
              <a:rPr lang="nl-NL" noProof="0" smtClean="0"/>
              <a:t>Third level</a:t>
            </a:r>
          </a:p>
          <a:p>
            <a:pPr lvl="3"/>
            <a:r>
              <a:rPr lang="nl-NL" noProof="0" smtClean="0"/>
              <a:t>Fourth level</a:t>
            </a:r>
          </a:p>
          <a:p>
            <a:pPr lvl="4"/>
            <a:r>
              <a:rPr lang="nl-NL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060D037-C05C-4C36-9649-15AC5A1A930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38490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0D037-C05C-4C36-9649-15AC5A1A930F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7682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0D037-C05C-4C36-9649-15AC5A1A930F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9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0D037-C05C-4C36-9649-15AC5A1A930F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7682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dekplaat"/>
          <p:cNvSpPr/>
          <p:nvPr userDrawn="1"/>
        </p:nvSpPr>
        <p:spPr>
          <a:xfrm>
            <a:off x="0" y="0"/>
            <a:ext cx="12192000" cy="1017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shape_Transparantie"/>
          <p:cNvSpPr>
            <a:spLocks noChangeArrowheads="1"/>
          </p:cNvSpPr>
          <p:nvPr userDrawn="1"/>
        </p:nvSpPr>
        <p:spPr bwMode="auto">
          <a:xfrm>
            <a:off x="0" y="0"/>
            <a:ext cx="16933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dirty="0" smtClean="0"/>
          </a:p>
        </p:txBody>
      </p:sp>
      <p:sp>
        <p:nvSpPr>
          <p:cNvPr id="7" name="shape_TransFollower"/>
          <p:cNvSpPr>
            <a:spLocks noChangeArrowheads="1"/>
          </p:cNvSpPr>
          <p:nvPr userDrawn="1"/>
        </p:nvSpPr>
        <p:spPr bwMode="auto">
          <a:xfrm>
            <a:off x="0" y="0"/>
            <a:ext cx="169333" cy="1017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mtClean="0"/>
          </a:p>
        </p:txBody>
      </p:sp>
      <p:sp>
        <p:nvSpPr>
          <p:cNvPr id="4" name="ZwarteBalk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274400"/>
            <a:ext cx="12192000" cy="1080000"/>
          </a:xfrm>
          <a:prstGeom prst="rect">
            <a:avLst/>
          </a:prstGeom>
          <a:solidFill>
            <a:srgbClr val="505050"/>
          </a:solidFill>
          <a:ln w="0" cmpd="sng"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1950" tIns="216000" rIns="268265" bIns="216000" anchor="t">
            <a:spAutoFit/>
          </a:bodyPr>
          <a:lstStyle>
            <a:lvl1pPr>
              <a:defRPr sz="420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nl-NL" noProof="0" dirty="0" smtClean="0"/>
          </a:p>
        </p:txBody>
      </p:sp>
      <p:sp>
        <p:nvSpPr>
          <p:cNvPr id="5" name="Ondertitel"/>
          <p:cNvSpPr>
            <a:spLocks noGrp="1" noChangeArrowheads="1"/>
          </p:cNvSpPr>
          <p:nvPr>
            <p:ph type="subTitle" idx="1"/>
          </p:nvPr>
        </p:nvSpPr>
        <p:spPr>
          <a:xfrm>
            <a:off x="1" y="4032000"/>
            <a:ext cx="12187767" cy="1908000"/>
          </a:xfrm>
        </p:spPr>
        <p:txBody>
          <a:bodyPr rIns="267843"/>
          <a:lstStyle>
            <a:lvl1pPr marL="0" indent="0">
              <a:buFont typeface="Verdana" pitchFamily="34" charset="0"/>
              <a:buNone/>
              <a:defRPr sz="1902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nl-NL" noProof="0" smtClean="0"/>
          </a:p>
        </p:txBody>
      </p:sp>
      <p:pic>
        <p:nvPicPr>
          <p:cNvPr id="10" name="LogoSlash_01" descr="SLASHTRAN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4"/>
            <a:ext cx="4143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LogoSlash_02" descr="SLASHTRANS" hidden="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6" y="392114"/>
            <a:ext cx="416243" cy="41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deBalk"/>
          <p:cNvSpPr>
            <a:spLocks noChangeArrowheads="1"/>
          </p:cNvSpPr>
          <p:nvPr userDrawn="1"/>
        </p:nvSpPr>
        <p:spPr bwMode="auto">
          <a:xfrm>
            <a:off x="-1" y="1017588"/>
            <a:ext cx="12192000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mtClean="0">
              <a:solidFill>
                <a:srgbClr val="FFFFFF"/>
              </a:solidFill>
            </a:endParaRPr>
          </a:p>
        </p:txBody>
      </p:sp>
      <p:sp>
        <p:nvSpPr>
          <p:cNvPr id="16" name="Paginanummer"/>
          <p:cNvSpPr/>
          <p:nvPr userDrawn="1"/>
        </p:nvSpPr>
        <p:spPr>
          <a:xfrm>
            <a:off x="10714567" y="1079501"/>
            <a:ext cx="254000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r"/>
            <a:fld id="{825C7DD7-04B3-467D-9524-52591AE6A38C}" type="slidenum">
              <a:rPr lang="nl-NL" sz="900" smtClean="0">
                <a:solidFill>
                  <a:srgbClr val="FFFFFF"/>
                </a:solidFill>
              </a:rPr>
              <a:pPr algn="r"/>
              <a:t>‹#›</a:t>
            </a:fld>
            <a:endParaRPr lang="nl-NL" sz="900" dirty="0">
              <a:solidFill>
                <a:srgbClr val="FFFFFF"/>
              </a:solidFill>
            </a:endParaRPr>
          </a:p>
        </p:txBody>
      </p:sp>
      <p:sp>
        <p:nvSpPr>
          <p:cNvPr id="15" name="Scheiding"/>
          <p:cNvSpPr txBox="1">
            <a:spLocks noChangeArrowheads="1"/>
          </p:cNvSpPr>
          <p:nvPr userDrawn="1"/>
        </p:nvSpPr>
        <p:spPr bwMode="auto">
          <a:xfrm>
            <a:off x="10663767" y="1079501"/>
            <a:ext cx="529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900" dirty="0" smtClean="0">
                <a:solidFill>
                  <a:srgbClr val="FFFFFF"/>
                </a:solidFill>
                <a:latin typeface="Verdana" pitchFamily="34" charset="0"/>
              </a:rPr>
              <a:t>|</a:t>
            </a:r>
          </a:p>
        </p:txBody>
      </p:sp>
      <p:pic>
        <p:nvPicPr>
          <p:cNvPr id="3" name="RUGlogoTop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8" name="tb_Faculty"/>
          <p:cNvSpPr txBox="1">
            <a:spLocks noChangeArrowheads="1"/>
          </p:cNvSpPr>
          <p:nvPr userDrawn="1"/>
        </p:nvSpPr>
        <p:spPr bwMode="auto">
          <a:xfrm>
            <a:off x="3687764" y="339725"/>
            <a:ext cx="13946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000" smtClean="0">
                <a:solidFill>
                  <a:srgbClr val="CC0000"/>
                </a:solidFill>
                <a:latin typeface="Georgia" pitchFamily="18" charset="0"/>
              </a:rPr>
              <a:t>kvi - center for advanced</a:t>
            </a:r>
          </a:p>
          <a:p>
            <a:pPr>
              <a:defRPr/>
            </a:pPr>
            <a:r>
              <a:rPr lang="en-US" sz="1000" smtClean="0">
                <a:solidFill>
                  <a:srgbClr val="CC0000"/>
                </a:solidFill>
                <a:latin typeface="Georgia" pitchFamily="18" charset="0"/>
              </a:rPr>
              <a:t>radiation technology</a:t>
            </a:r>
            <a:endParaRPr lang="nl-NL" sz="1000" smtClean="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9" name="tb_Department"/>
          <p:cNvSpPr txBox="1">
            <a:spLocks noChangeArrowheads="1"/>
          </p:cNvSpPr>
          <p:nvPr userDrawn="1"/>
        </p:nvSpPr>
        <p:spPr bwMode="auto">
          <a:xfrm>
            <a:off x="5811838" y="341313"/>
            <a:ext cx="240030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nl-NL" sz="1000" smtClean="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14" name="tbDate"/>
          <p:cNvSpPr txBox="1">
            <a:spLocks noChangeArrowheads="1"/>
          </p:cNvSpPr>
          <p:nvPr userDrawn="1"/>
        </p:nvSpPr>
        <p:spPr bwMode="auto">
          <a:xfrm>
            <a:off x="9838267" y="1079501"/>
            <a:ext cx="7620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nl-NL" sz="900" smtClean="0">
                <a:solidFill>
                  <a:srgbClr val="FFFFFF"/>
                </a:solidFill>
                <a:latin typeface="Verdana" pitchFamily="34" charset="0"/>
              </a:rPr>
              <a:t>16-03-2018</a:t>
            </a:r>
            <a:endParaRPr lang="nl-NL" sz="9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4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1282700"/>
            <a:ext cx="12187767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ka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746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kop"/>
          <p:cNvSpPr>
            <a:spLocks noGrp="1"/>
          </p:cNvSpPr>
          <p:nvPr>
            <p:ph type="title" orient="vert"/>
          </p:nvPr>
        </p:nvSpPr>
        <p:spPr>
          <a:xfrm>
            <a:off x="9141884" y="1341438"/>
            <a:ext cx="3045883" cy="520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kaalklein"/>
          <p:cNvSpPr>
            <a:spLocks noGrp="1"/>
          </p:cNvSpPr>
          <p:nvPr>
            <p:ph type="body" orient="vert" idx="1"/>
          </p:nvPr>
        </p:nvSpPr>
        <p:spPr>
          <a:xfrm>
            <a:off x="1" y="1341438"/>
            <a:ext cx="8938684" cy="52070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20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1282700"/>
            <a:ext cx="12187767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ekstvak"/>
          <p:cNvSpPr>
            <a:spLocks noGrp="1"/>
          </p:cNvSpPr>
          <p:nvPr>
            <p:ph type="body" idx="1"/>
          </p:nvPr>
        </p:nvSpPr>
        <p:spPr>
          <a:xfrm>
            <a:off x="1" y="2154078"/>
            <a:ext cx="12187767" cy="44499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9007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fdekplaat"/>
          <p:cNvSpPr/>
          <p:nvPr userDrawn="1"/>
        </p:nvSpPr>
        <p:spPr>
          <a:xfrm>
            <a:off x="0" y="0"/>
            <a:ext cx="12192000" cy="1017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b_Break"/>
          <p:cNvSpPr>
            <a:spLocks noGrp="1" noChangeArrowheads="1"/>
          </p:cNvSpPr>
          <p:nvPr>
            <p:ph type="ctrTitle"/>
          </p:nvPr>
        </p:nvSpPr>
        <p:spPr bwMode="auto">
          <a:xfrm>
            <a:off x="-1" y="1278000"/>
            <a:ext cx="12192000" cy="2476500"/>
          </a:xfrm>
          <a:prstGeom prst="rect">
            <a:avLst/>
          </a:prstGeom>
          <a:solidFill>
            <a:srgbClr val="505050"/>
          </a:solidFill>
          <a:ln w="0" cmpd="sng"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2091" tIns="216000" rIns="267843" bIns="45717" anchor="t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sp>
        <p:nvSpPr>
          <p:cNvPr id="11" name="shape_Transparantie"/>
          <p:cNvSpPr>
            <a:spLocks noChangeArrowheads="1"/>
          </p:cNvSpPr>
          <p:nvPr userDrawn="1"/>
        </p:nvSpPr>
        <p:spPr bwMode="auto">
          <a:xfrm>
            <a:off x="0" y="0"/>
            <a:ext cx="16933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dirty="0" smtClean="0"/>
          </a:p>
        </p:txBody>
      </p:sp>
      <p:sp>
        <p:nvSpPr>
          <p:cNvPr id="12" name="shape_TransFollower"/>
          <p:cNvSpPr>
            <a:spLocks noChangeArrowheads="1"/>
          </p:cNvSpPr>
          <p:nvPr userDrawn="1"/>
        </p:nvSpPr>
        <p:spPr bwMode="auto">
          <a:xfrm>
            <a:off x="0" y="0"/>
            <a:ext cx="169333" cy="1017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mtClean="0"/>
          </a:p>
        </p:txBody>
      </p:sp>
      <p:pic>
        <p:nvPicPr>
          <p:cNvPr id="8" name="LogoSlash_01" descr="SLASHTRAN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4"/>
            <a:ext cx="4143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ogoSlash_02" descr="SLASHTRANS" hidden="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6" y="392114"/>
            <a:ext cx="416243" cy="41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ndertitel"/>
          <p:cNvSpPr>
            <a:spLocks noGrp="1" noChangeArrowheads="1"/>
          </p:cNvSpPr>
          <p:nvPr>
            <p:ph type="subTitle" idx="1"/>
          </p:nvPr>
        </p:nvSpPr>
        <p:spPr>
          <a:xfrm>
            <a:off x="1" y="4035425"/>
            <a:ext cx="12187767" cy="1905000"/>
          </a:xfrm>
        </p:spPr>
        <p:txBody>
          <a:bodyPr rIns="267843"/>
          <a:lstStyle>
            <a:lvl1pPr marL="0" indent="0">
              <a:buFont typeface="Verdana" pitchFamily="34" charset="0"/>
              <a:buNone/>
              <a:defRPr sz="1900"/>
            </a:lvl1pPr>
          </a:lstStyle>
          <a:p>
            <a:pPr lvl="0"/>
            <a:r>
              <a:rPr lang="nl-NL" noProof="0" smtClean="0"/>
              <a:t>Click to edit Master subtitle style</a:t>
            </a:r>
          </a:p>
        </p:txBody>
      </p:sp>
      <p:sp>
        <p:nvSpPr>
          <p:cNvPr id="14" name="RodeBalk"/>
          <p:cNvSpPr>
            <a:spLocks noChangeArrowheads="1"/>
          </p:cNvSpPr>
          <p:nvPr userDrawn="1"/>
        </p:nvSpPr>
        <p:spPr bwMode="auto">
          <a:xfrm>
            <a:off x="-1" y="1017588"/>
            <a:ext cx="12192000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mtClean="0">
              <a:solidFill>
                <a:srgbClr val="FFFFFF"/>
              </a:solidFill>
            </a:endParaRPr>
          </a:p>
        </p:txBody>
      </p:sp>
      <p:pic>
        <p:nvPicPr>
          <p:cNvPr id="2" name="RUGlogoTop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6" name="tb_Faculty"/>
          <p:cNvSpPr txBox="1">
            <a:spLocks noChangeArrowheads="1"/>
          </p:cNvSpPr>
          <p:nvPr userDrawn="1"/>
        </p:nvSpPr>
        <p:spPr bwMode="auto">
          <a:xfrm>
            <a:off x="3687764" y="338138"/>
            <a:ext cx="13946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000" smtClean="0">
                <a:solidFill>
                  <a:srgbClr val="CC0000"/>
                </a:solidFill>
                <a:latin typeface="Georgia" pitchFamily="18" charset="0"/>
              </a:rPr>
              <a:t>kvi - center for advanced</a:t>
            </a:r>
          </a:p>
          <a:p>
            <a:pPr>
              <a:defRPr/>
            </a:pPr>
            <a:r>
              <a:rPr lang="en-US" sz="1000" smtClean="0">
                <a:solidFill>
                  <a:srgbClr val="CC0000"/>
                </a:solidFill>
                <a:latin typeface="Georgia" pitchFamily="18" charset="0"/>
              </a:rPr>
              <a:t>radiation technology</a:t>
            </a:r>
            <a:endParaRPr lang="nl-NL" sz="1000" smtClean="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7" name="tb_Department"/>
          <p:cNvSpPr txBox="1">
            <a:spLocks noChangeAspect="1" noChangeArrowheads="1"/>
          </p:cNvSpPr>
          <p:nvPr userDrawn="1"/>
        </p:nvSpPr>
        <p:spPr bwMode="auto">
          <a:xfrm>
            <a:off x="5811838" y="341314"/>
            <a:ext cx="24003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nl-NL" sz="1000" smtClean="0">
              <a:solidFill>
                <a:srgbClr val="CC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25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1282700"/>
            <a:ext cx="12187767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kstvak"/>
          <p:cNvSpPr>
            <a:spLocks noGrp="1"/>
          </p:cNvSpPr>
          <p:nvPr>
            <p:ph idx="1"/>
          </p:nvPr>
        </p:nvSpPr>
        <p:spPr>
          <a:xfrm>
            <a:off x="1" y="2154078"/>
            <a:ext cx="12187767" cy="44499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736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etitel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Boventitel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189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1282700"/>
            <a:ext cx="12187767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kstlinks"/>
          <p:cNvSpPr>
            <a:spLocks noGrp="1"/>
          </p:cNvSpPr>
          <p:nvPr>
            <p:ph sz="half" idx="1"/>
          </p:nvPr>
        </p:nvSpPr>
        <p:spPr>
          <a:xfrm>
            <a:off x="1" y="2230438"/>
            <a:ext cx="5992284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kstrechts"/>
          <p:cNvSpPr>
            <a:spLocks noGrp="1"/>
          </p:cNvSpPr>
          <p:nvPr>
            <p:ph sz="half" idx="2"/>
          </p:nvPr>
        </p:nvSpPr>
        <p:spPr>
          <a:xfrm>
            <a:off x="6195484" y="2230438"/>
            <a:ext cx="599228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1895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vak"/>
          <p:cNvSpPr>
            <a:spLocks noGrp="1"/>
          </p:cNvSpPr>
          <p:nvPr>
            <p:ph type="title"/>
          </p:nvPr>
        </p:nvSpPr>
        <p:spPr>
          <a:xfrm>
            <a:off x="0" y="1282700"/>
            <a:ext cx="12192000" cy="6389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9" name="Koplinks"/>
          <p:cNvSpPr>
            <a:spLocks noGrp="1"/>
          </p:cNvSpPr>
          <p:nvPr>
            <p:ph type="body" idx="1"/>
          </p:nvPr>
        </p:nvSpPr>
        <p:spPr>
          <a:xfrm>
            <a:off x="623392" y="213285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Kleinlinks"/>
          <p:cNvSpPr>
            <a:spLocks noGrp="1"/>
          </p:cNvSpPr>
          <p:nvPr>
            <p:ph sz="half" idx="2"/>
          </p:nvPr>
        </p:nvSpPr>
        <p:spPr>
          <a:xfrm>
            <a:off x="609600" y="2780929"/>
            <a:ext cx="5386917" cy="37444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11" name="Koprechts"/>
          <p:cNvSpPr>
            <a:spLocks noGrp="1"/>
          </p:cNvSpPr>
          <p:nvPr>
            <p:ph type="body" sz="quarter" idx="3"/>
          </p:nvPr>
        </p:nvSpPr>
        <p:spPr>
          <a:xfrm>
            <a:off x="6193368" y="2132857"/>
            <a:ext cx="5389033" cy="64807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Kleinrechts"/>
          <p:cNvSpPr>
            <a:spLocks noGrp="1"/>
          </p:cNvSpPr>
          <p:nvPr>
            <p:ph sz="quarter" idx="4"/>
          </p:nvPr>
        </p:nvSpPr>
        <p:spPr>
          <a:xfrm>
            <a:off x="6193368" y="2780929"/>
            <a:ext cx="5389033" cy="37444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8604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1282700"/>
            <a:ext cx="12187767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831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56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1282700"/>
            <a:ext cx="12187767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kstvak"/>
          <p:cNvSpPr>
            <a:spLocks noGrp="1"/>
          </p:cNvSpPr>
          <p:nvPr>
            <p:ph idx="1"/>
          </p:nvPr>
        </p:nvSpPr>
        <p:spPr>
          <a:xfrm>
            <a:off x="1" y="2154078"/>
            <a:ext cx="12187767" cy="44499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56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plinks"/>
          <p:cNvSpPr>
            <a:spLocks noGrp="1"/>
          </p:cNvSpPr>
          <p:nvPr>
            <p:ph type="title"/>
          </p:nvPr>
        </p:nvSpPr>
        <p:spPr>
          <a:xfrm>
            <a:off x="335361" y="1340768"/>
            <a:ext cx="4285324" cy="8640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7" name="Rechtsgroot"/>
          <p:cNvSpPr>
            <a:spLocks noGrp="1"/>
          </p:cNvSpPr>
          <p:nvPr>
            <p:ph idx="1"/>
          </p:nvPr>
        </p:nvSpPr>
        <p:spPr>
          <a:xfrm>
            <a:off x="4766733" y="1340768"/>
            <a:ext cx="6815667" cy="51845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8" name="Tekstlinks"/>
          <p:cNvSpPr>
            <a:spLocks noGrp="1"/>
          </p:cNvSpPr>
          <p:nvPr>
            <p:ph type="body" sz="half" idx="2"/>
          </p:nvPr>
        </p:nvSpPr>
        <p:spPr>
          <a:xfrm>
            <a:off x="335361" y="2204864"/>
            <a:ext cx="4285324" cy="43204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6141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nderschriftkop"/>
          <p:cNvSpPr>
            <a:spLocks noGrp="1"/>
          </p:cNvSpPr>
          <p:nvPr>
            <p:ph type="title"/>
          </p:nvPr>
        </p:nvSpPr>
        <p:spPr>
          <a:xfrm>
            <a:off x="2389717" y="5085184"/>
            <a:ext cx="7315200" cy="64807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7" name="Figuur"/>
          <p:cNvSpPr>
            <a:spLocks noGrp="1" noChangeAspect="1"/>
          </p:cNvSpPr>
          <p:nvPr>
            <p:ph type="pic" idx="1"/>
          </p:nvPr>
        </p:nvSpPr>
        <p:spPr>
          <a:xfrm>
            <a:off x="2389717" y="148478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8" name="Onderschrift"/>
          <p:cNvSpPr>
            <a:spLocks noGrp="1"/>
          </p:cNvSpPr>
          <p:nvPr>
            <p:ph type="body" sz="half" idx="2"/>
          </p:nvPr>
        </p:nvSpPr>
        <p:spPr>
          <a:xfrm>
            <a:off x="2389717" y="5733256"/>
            <a:ext cx="7315200" cy="792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792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vak"/>
          <p:cNvSpPr>
            <a:spLocks noGrp="1"/>
          </p:cNvSpPr>
          <p:nvPr>
            <p:ph type="title"/>
          </p:nvPr>
        </p:nvSpPr>
        <p:spPr>
          <a:xfrm>
            <a:off x="1" y="1282700"/>
            <a:ext cx="12187767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6" name="Vertikaal"/>
          <p:cNvSpPr>
            <a:spLocks noGrp="1"/>
          </p:cNvSpPr>
          <p:nvPr>
            <p:ph type="body" orient="vert" idx="1"/>
          </p:nvPr>
        </p:nvSpPr>
        <p:spPr>
          <a:xfrm>
            <a:off x="1" y="2230438"/>
            <a:ext cx="12187767" cy="431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592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kaalkop"/>
          <p:cNvSpPr>
            <a:spLocks noGrp="1"/>
          </p:cNvSpPr>
          <p:nvPr>
            <p:ph type="title" orient="vert"/>
          </p:nvPr>
        </p:nvSpPr>
        <p:spPr>
          <a:xfrm>
            <a:off x="9141884" y="1341438"/>
            <a:ext cx="3045883" cy="520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6" name="Vertikaalklein"/>
          <p:cNvSpPr>
            <a:spLocks noGrp="1"/>
          </p:cNvSpPr>
          <p:nvPr>
            <p:ph type="body" orient="vert" idx="1"/>
          </p:nvPr>
        </p:nvSpPr>
        <p:spPr>
          <a:xfrm>
            <a:off x="1" y="1341438"/>
            <a:ext cx="8938684" cy="520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22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fdekplaat"/>
          <p:cNvSpPr/>
          <p:nvPr userDrawn="1"/>
        </p:nvSpPr>
        <p:spPr>
          <a:xfrm>
            <a:off x="0" y="0"/>
            <a:ext cx="12192000" cy="1017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b_End"/>
          <p:cNvSpPr>
            <a:spLocks noGrp="1" noChangeArrowheads="1"/>
          </p:cNvSpPr>
          <p:nvPr>
            <p:ph type="ctrTitle"/>
          </p:nvPr>
        </p:nvSpPr>
        <p:spPr bwMode="auto">
          <a:xfrm>
            <a:off x="-1" y="1278000"/>
            <a:ext cx="12192000" cy="2476500"/>
          </a:xfrm>
          <a:prstGeom prst="rect">
            <a:avLst/>
          </a:prstGeom>
          <a:solidFill>
            <a:srgbClr val="505050"/>
          </a:solidFill>
          <a:ln w="0" cmpd="sng"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2091" tIns="216000" rIns="267843" bIns="45717" anchor="t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sp>
        <p:nvSpPr>
          <p:cNvPr id="11" name="shape_Transparantie"/>
          <p:cNvSpPr>
            <a:spLocks noChangeArrowheads="1"/>
          </p:cNvSpPr>
          <p:nvPr userDrawn="1"/>
        </p:nvSpPr>
        <p:spPr bwMode="auto">
          <a:xfrm>
            <a:off x="0" y="0"/>
            <a:ext cx="16933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dirty="0" smtClean="0"/>
          </a:p>
        </p:txBody>
      </p:sp>
      <p:sp>
        <p:nvSpPr>
          <p:cNvPr id="12" name="shape_TransFollower"/>
          <p:cNvSpPr>
            <a:spLocks noChangeArrowheads="1"/>
          </p:cNvSpPr>
          <p:nvPr userDrawn="1"/>
        </p:nvSpPr>
        <p:spPr bwMode="auto">
          <a:xfrm>
            <a:off x="0" y="0"/>
            <a:ext cx="169333" cy="1017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mtClean="0"/>
          </a:p>
        </p:txBody>
      </p:sp>
      <p:pic>
        <p:nvPicPr>
          <p:cNvPr id="8" name="LogoSlash_01" descr="SLASHTRAN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4"/>
            <a:ext cx="4143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ogoSlash_02" descr="SLASHTRANS" hidden="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6" y="392114"/>
            <a:ext cx="416243" cy="41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ndertitel"/>
          <p:cNvSpPr>
            <a:spLocks noGrp="1" noChangeArrowheads="1"/>
          </p:cNvSpPr>
          <p:nvPr>
            <p:ph type="subTitle" idx="1"/>
          </p:nvPr>
        </p:nvSpPr>
        <p:spPr>
          <a:xfrm>
            <a:off x="1" y="4035425"/>
            <a:ext cx="12187767" cy="1905000"/>
          </a:xfrm>
          <a:ln>
            <a:noFill/>
          </a:ln>
        </p:spPr>
        <p:txBody>
          <a:bodyPr rIns="267843"/>
          <a:lstStyle>
            <a:lvl1pPr marL="0" indent="0">
              <a:buFont typeface="Verdana" pitchFamily="34" charset="0"/>
              <a:buNone/>
              <a:defRPr sz="1900"/>
            </a:lvl1pPr>
          </a:lstStyle>
          <a:p>
            <a:pPr lvl="0"/>
            <a:r>
              <a:rPr lang="nl-NL" noProof="0" dirty="0" smtClean="0"/>
              <a:t>Click </a:t>
            </a:r>
            <a:r>
              <a:rPr lang="nl-NL" noProof="0" dirty="0" err="1" smtClean="0"/>
              <a:t>to</a:t>
            </a:r>
            <a:r>
              <a:rPr lang="nl-NL" noProof="0" dirty="0" smtClean="0"/>
              <a:t> </a:t>
            </a:r>
            <a:r>
              <a:rPr lang="nl-NL" noProof="0" dirty="0" err="1" smtClean="0"/>
              <a:t>edit</a:t>
            </a:r>
            <a:r>
              <a:rPr lang="nl-NL" noProof="0" dirty="0" smtClean="0"/>
              <a:t> Master </a:t>
            </a:r>
            <a:r>
              <a:rPr lang="nl-NL" noProof="0" dirty="0" err="1" smtClean="0"/>
              <a:t>subtitle</a:t>
            </a:r>
            <a:r>
              <a:rPr lang="nl-NL" noProof="0" dirty="0" smtClean="0"/>
              <a:t> </a:t>
            </a:r>
            <a:r>
              <a:rPr lang="nl-NL" noProof="0" dirty="0" err="1" smtClean="0"/>
              <a:t>style</a:t>
            </a:r>
            <a:endParaRPr lang="nl-NL" noProof="0" dirty="0" smtClean="0"/>
          </a:p>
        </p:txBody>
      </p:sp>
      <p:sp>
        <p:nvSpPr>
          <p:cNvPr id="16" name="RodeBalk"/>
          <p:cNvSpPr>
            <a:spLocks noChangeArrowheads="1"/>
          </p:cNvSpPr>
          <p:nvPr userDrawn="1"/>
        </p:nvSpPr>
        <p:spPr bwMode="auto">
          <a:xfrm>
            <a:off x="-1" y="1017588"/>
            <a:ext cx="12192000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mtClean="0">
              <a:solidFill>
                <a:srgbClr val="FFFFFF"/>
              </a:solidFill>
            </a:endParaRPr>
          </a:p>
        </p:txBody>
      </p:sp>
      <p:pic>
        <p:nvPicPr>
          <p:cNvPr id="2" name="RUGlogoTop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6" name="tb_Faculty"/>
          <p:cNvSpPr txBox="1">
            <a:spLocks noChangeArrowheads="1"/>
          </p:cNvSpPr>
          <p:nvPr userDrawn="1"/>
        </p:nvSpPr>
        <p:spPr bwMode="auto">
          <a:xfrm>
            <a:off x="3687764" y="338138"/>
            <a:ext cx="13946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000" smtClean="0">
                <a:solidFill>
                  <a:srgbClr val="CC0000"/>
                </a:solidFill>
                <a:latin typeface="Georgia" pitchFamily="18" charset="0"/>
              </a:rPr>
              <a:t>kvi - center for advanced</a:t>
            </a:r>
          </a:p>
          <a:p>
            <a:pPr>
              <a:defRPr/>
            </a:pPr>
            <a:r>
              <a:rPr lang="en-US" sz="1000" smtClean="0">
                <a:solidFill>
                  <a:srgbClr val="CC0000"/>
                </a:solidFill>
                <a:latin typeface="Georgia" pitchFamily="18" charset="0"/>
              </a:rPr>
              <a:t>radiation technology</a:t>
            </a:r>
            <a:endParaRPr lang="nl-NL" sz="1000" smtClean="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7" name="tb_Department"/>
          <p:cNvSpPr txBox="1">
            <a:spLocks noChangeArrowheads="1"/>
          </p:cNvSpPr>
          <p:nvPr userDrawn="1"/>
        </p:nvSpPr>
        <p:spPr bwMode="auto">
          <a:xfrm>
            <a:off x="5811838" y="341314"/>
            <a:ext cx="240030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nl-NL" sz="1000" smtClean="0">
              <a:solidFill>
                <a:srgbClr val="CC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490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1282700"/>
            <a:ext cx="12187767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kstvak"/>
          <p:cNvSpPr>
            <a:spLocks noGrp="1"/>
          </p:cNvSpPr>
          <p:nvPr>
            <p:ph idx="1"/>
          </p:nvPr>
        </p:nvSpPr>
        <p:spPr>
          <a:xfrm>
            <a:off x="1" y="2154078"/>
            <a:ext cx="12187767" cy="44499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20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etitel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Boventitel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2164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1282700"/>
            <a:ext cx="12187767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kstlinks"/>
          <p:cNvSpPr>
            <a:spLocks noGrp="1"/>
          </p:cNvSpPr>
          <p:nvPr>
            <p:ph sz="half" idx="1"/>
          </p:nvPr>
        </p:nvSpPr>
        <p:spPr>
          <a:xfrm>
            <a:off x="1" y="2230438"/>
            <a:ext cx="5992284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Tekstrechts"/>
          <p:cNvSpPr>
            <a:spLocks noGrp="1"/>
          </p:cNvSpPr>
          <p:nvPr>
            <p:ph sz="half" idx="2"/>
          </p:nvPr>
        </p:nvSpPr>
        <p:spPr>
          <a:xfrm>
            <a:off x="6195484" y="2230438"/>
            <a:ext cx="599228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0131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vak"/>
          <p:cNvSpPr>
            <a:spLocks noGrp="1"/>
          </p:cNvSpPr>
          <p:nvPr>
            <p:ph type="title"/>
          </p:nvPr>
        </p:nvSpPr>
        <p:spPr>
          <a:xfrm>
            <a:off x="0" y="1282700"/>
            <a:ext cx="12192000" cy="6389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9" name="Koplinks"/>
          <p:cNvSpPr>
            <a:spLocks noGrp="1"/>
          </p:cNvSpPr>
          <p:nvPr>
            <p:ph type="body" idx="1"/>
          </p:nvPr>
        </p:nvSpPr>
        <p:spPr>
          <a:xfrm>
            <a:off x="623392" y="213285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Kleinlinks"/>
          <p:cNvSpPr>
            <a:spLocks noGrp="1"/>
          </p:cNvSpPr>
          <p:nvPr>
            <p:ph sz="half" idx="2"/>
          </p:nvPr>
        </p:nvSpPr>
        <p:spPr>
          <a:xfrm>
            <a:off x="609600" y="2780929"/>
            <a:ext cx="5386917" cy="37444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11" name="Koprechts"/>
          <p:cNvSpPr>
            <a:spLocks noGrp="1"/>
          </p:cNvSpPr>
          <p:nvPr>
            <p:ph type="body" sz="quarter" idx="3"/>
          </p:nvPr>
        </p:nvSpPr>
        <p:spPr>
          <a:xfrm>
            <a:off x="6193368" y="2132857"/>
            <a:ext cx="5389033" cy="64807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Kleinrechts"/>
          <p:cNvSpPr>
            <a:spLocks noGrp="1"/>
          </p:cNvSpPr>
          <p:nvPr>
            <p:ph sz="quarter" idx="4"/>
          </p:nvPr>
        </p:nvSpPr>
        <p:spPr>
          <a:xfrm>
            <a:off x="6193368" y="2780929"/>
            <a:ext cx="5389033" cy="37444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6142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1282700"/>
            <a:ext cx="12187767" cy="7921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9332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etitel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Boventitel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1451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105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plinks"/>
          <p:cNvSpPr>
            <a:spLocks noGrp="1"/>
          </p:cNvSpPr>
          <p:nvPr>
            <p:ph type="title"/>
          </p:nvPr>
        </p:nvSpPr>
        <p:spPr>
          <a:xfrm>
            <a:off x="335361" y="1340768"/>
            <a:ext cx="4285324" cy="8640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7" name="Rechtsgroot"/>
          <p:cNvSpPr>
            <a:spLocks noGrp="1"/>
          </p:cNvSpPr>
          <p:nvPr>
            <p:ph idx="1"/>
          </p:nvPr>
        </p:nvSpPr>
        <p:spPr>
          <a:xfrm>
            <a:off x="4766733" y="1340768"/>
            <a:ext cx="6815667" cy="51845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8" name="Tekstlinks"/>
          <p:cNvSpPr>
            <a:spLocks noGrp="1"/>
          </p:cNvSpPr>
          <p:nvPr>
            <p:ph type="body" sz="half" idx="2"/>
          </p:nvPr>
        </p:nvSpPr>
        <p:spPr>
          <a:xfrm>
            <a:off x="335361" y="2204864"/>
            <a:ext cx="4285324" cy="43204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710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nderschriftkop"/>
          <p:cNvSpPr>
            <a:spLocks noGrp="1"/>
          </p:cNvSpPr>
          <p:nvPr>
            <p:ph type="title"/>
          </p:nvPr>
        </p:nvSpPr>
        <p:spPr>
          <a:xfrm>
            <a:off x="2389717" y="5085184"/>
            <a:ext cx="7315200" cy="64807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11" name="Figuur"/>
          <p:cNvSpPr>
            <a:spLocks noGrp="1" noChangeAspect="1"/>
          </p:cNvSpPr>
          <p:nvPr>
            <p:ph type="pic" idx="1"/>
          </p:nvPr>
        </p:nvSpPr>
        <p:spPr>
          <a:xfrm>
            <a:off x="2389717" y="148478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12" name="Onderschrift"/>
          <p:cNvSpPr>
            <a:spLocks noGrp="1"/>
          </p:cNvSpPr>
          <p:nvPr>
            <p:ph type="body" sz="half" idx="2"/>
          </p:nvPr>
        </p:nvSpPr>
        <p:spPr>
          <a:xfrm>
            <a:off x="2389717" y="5733256"/>
            <a:ext cx="7315200" cy="792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2066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vak"/>
          <p:cNvSpPr>
            <a:spLocks noGrp="1"/>
          </p:cNvSpPr>
          <p:nvPr>
            <p:ph type="title"/>
          </p:nvPr>
        </p:nvSpPr>
        <p:spPr>
          <a:xfrm>
            <a:off x="1" y="1282700"/>
            <a:ext cx="12187767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6" name="Vertikaal"/>
          <p:cNvSpPr>
            <a:spLocks noGrp="1"/>
          </p:cNvSpPr>
          <p:nvPr>
            <p:ph type="body" orient="vert" idx="1"/>
          </p:nvPr>
        </p:nvSpPr>
        <p:spPr>
          <a:xfrm>
            <a:off x="1" y="2230438"/>
            <a:ext cx="12187767" cy="431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6336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kaalkop"/>
          <p:cNvSpPr>
            <a:spLocks noGrp="1"/>
          </p:cNvSpPr>
          <p:nvPr>
            <p:ph type="title" orient="vert"/>
          </p:nvPr>
        </p:nvSpPr>
        <p:spPr>
          <a:xfrm>
            <a:off x="9141884" y="1341438"/>
            <a:ext cx="3045883" cy="520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6" name="Vertikaalklein"/>
          <p:cNvSpPr>
            <a:spLocks noGrp="1"/>
          </p:cNvSpPr>
          <p:nvPr>
            <p:ph type="body" orient="vert" idx="1"/>
          </p:nvPr>
        </p:nvSpPr>
        <p:spPr>
          <a:xfrm>
            <a:off x="1" y="1341438"/>
            <a:ext cx="8938684" cy="520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783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1282700"/>
            <a:ext cx="12187767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kstlinks"/>
          <p:cNvSpPr>
            <a:spLocks noGrp="1"/>
          </p:cNvSpPr>
          <p:nvPr>
            <p:ph sz="half" idx="1"/>
          </p:nvPr>
        </p:nvSpPr>
        <p:spPr>
          <a:xfrm>
            <a:off x="1" y="2230438"/>
            <a:ext cx="5992284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4" name="Tekstrechts"/>
          <p:cNvSpPr>
            <a:spLocks noGrp="1"/>
          </p:cNvSpPr>
          <p:nvPr>
            <p:ph sz="half" idx="2"/>
          </p:nvPr>
        </p:nvSpPr>
        <p:spPr>
          <a:xfrm>
            <a:off x="6195484" y="2230438"/>
            <a:ext cx="599228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4909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0" y="1282700"/>
            <a:ext cx="12192000" cy="63894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Koplinks"/>
          <p:cNvSpPr>
            <a:spLocks noGrp="1"/>
          </p:cNvSpPr>
          <p:nvPr>
            <p:ph type="body" idx="1"/>
          </p:nvPr>
        </p:nvSpPr>
        <p:spPr>
          <a:xfrm>
            <a:off x="623392" y="213285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leinlinks"/>
          <p:cNvSpPr>
            <a:spLocks noGrp="1"/>
          </p:cNvSpPr>
          <p:nvPr>
            <p:ph sz="half" idx="2"/>
          </p:nvPr>
        </p:nvSpPr>
        <p:spPr>
          <a:xfrm>
            <a:off x="609600" y="2780929"/>
            <a:ext cx="5386917" cy="37444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Koprechts"/>
          <p:cNvSpPr>
            <a:spLocks noGrp="1"/>
          </p:cNvSpPr>
          <p:nvPr>
            <p:ph type="body" sz="quarter" idx="3"/>
          </p:nvPr>
        </p:nvSpPr>
        <p:spPr>
          <a:xfrm>
            <a:off x="6193368" y="2132857"/>
            <a:ext cx="5389033" cy="64807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Kleinrechts"/>
          <p:cNvSpPr>
            <a:spLocks noGrp="1"/>
          </p:cNvSpPr>
          <p:nvPr>
            <p:ph sz="quarter" idx="4"/>
          </p:nvPr>
        </p:nvSpPr>
        <p:spPr>
          <a:xfrm>
            <a:off x="6193368" y="2780929"/>
            <a:ext cx="5389033" cy="37444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93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1282700"/>
            <a:ext cx="12187767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0506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85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links"/>
          <p:cNvSpPr>
            <a:spLocks noGrp="1"/>
          </p:cNvSpPr>
          <p:nvPr>
            <p:ph type="title"/>
          </p:nvPr>
        </p:nvSpPr>
        <p:spPr>
          <a:xfrm>
            <a:off x="335361" y="1340768"/>
            <a:ext cx="4285324" cy="8640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Rechtsgroot"/>
          <p:cNvSpPr>
            <a:spLocks noGrp="1"/>
          </p:cNvSpPr>
          <p:nvPr>
            <p:ph idx="1"/>
          </p:nvPr>
        </p:nvSpPr>
        <p:spPr>
          <a:xfrm>
            <a:off x="4766733" y="1340768"/>
            <a:ext cx="6815667" cy="51845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kstlinks"/>
          <p:cNvSpPr>
            <a:spLocks noGrp="1"/>
          </p:cNvSpPr>
          <p:nvPr>
            <p:ph type="body" sz="half" idx="2"/>
          </p:nvPr>
        </p:nvSpPr>
        <p:spPr>
          <a:xfrm>
            <a:off x="335361" y="2204864"/>
            <a:ext cx="4285324" cy="43204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460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schriftkop"/>
          <p:cNvSpPr>
            <a:spLocks noGrp="1"/>
          </p:cNvSpPr>
          <p:nvPr>
            <p:ph type="title"/>
          </p:nvPr>
        </p:nvSpPr>
        <p:spPr>
          <a:xfrm>
            <a:off x="2389717" y="5085184"/>
            <a:ext cx="7315200" cy="64807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Figuur"/>
          <p:cNvSpPr>
            <a:spLocks noGrp="1"/>
          </p:cNvSpPr>
          <p:nvPr>
            <p:ph type="pic" idx="1"/>
          </p:nvPr>
        </p:nvSpPr>
        <p:spPr>
          <a:xfrm>
            <a:off x="2389717" y="1484784"/>
            <a:ext cx="7315200" cy="36004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NL" noProof="0" smtClean="0"/>
          </a:p>
        </p:txBody>
      </p:sp>
      <p:sp>
        <p:nvSpPr>
          <p:cNvPr id="4" name="Onderschrift"/>
          <p:cNvSpPr>
            <a:spLocks noGrp="1"/>
          </p:cNvSpPr>
          <p:nvPr>
            <p:ph type="body" sz="half" idx="2"/>
          </p:nvPr>
        </p:nvSpPr>
        <p:spPr>
          <a:xfrm>
            <a:off x="2389717" y="5733256"/>
            <a:ext cx="7315200" cy="792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2450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_Transparantie"/>
          <p:cNvSpPr>
            <a:spLocks noChangeArrowheads="1"/>
          </p:cNvSpPr>
          <p:nvPr/>
        </p:nvSpPr>
        <p:spPr bwMode="auto">
          <a:xfrm>
            <a:off x="0" y="0"/>
            <a:ext cx="16933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 smtClean="0"/>
          </a:p>
        </p:txBody>
      </p:sp>
      <p:sp>
        <p:nvSpPr>
          <p:cNvPr id="1031" name="shape_TransFollower"/>
          <p:cNvSpPr>
            <a:spLocks noChangeArrowheads="1"/>
          </p:cNvSpPr>
          <p:nvPr/>
        </p:nvSpPr>
        <p:spPr bwMode="auto">
          <a:xfrm>
            <a:off x="0" y="0"/>
            <a:ext cx="169333" cy="1017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 smtClean="0"/>
          </a:p>
        </p:txBody>
      </p:sp>
      <p:sp>
        <p:nvSpPr>
          <p:cNvPr id="1026" name="Tekstvak"/>
          <p:cNvSpPr>
            <a:spLocks noGrp="1" noChangeArrowheads="1"/>
          </p:cNvSpPr>
          <p:nvPr>
            <p:ph type="body" idx="1"/>
          </p:nvPr>
        </p:nvSpPr>
        <p:spPr bwMode="auto">
          <a:xfrm>
            <a:off x="1" y="2154078"/>
            <a:ext cx="12187767" cy="444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70000" bIns="4571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nl-NL" dirty="0" smtClean="0"/>
              <a:t>Edit Master text styles</a:t>
            </a:r>
          </a:p>
          <a:p>
            <a:pPr lvl="1"/>
            <a:r>
              <a:rPr lang="en-GB" altLang="nl-NL" dirty="0" smtClean="0"/>
              <a:t>Second level</a:t>
            </a:r>
          </a:p>
          <a:p>
            <a:pPr lvl="2"/>
            <a:r>
              <a:rPr lang="en-GB" altLang="nl-NL" dirty="0" smtClean="0"/>
              <a:t>Third level</a:t>
            </a:r>
          </a:p>
          <a:p>
            <a:pPr lvl="3"/>
            <a:r>
              <a:rPr lang="en-GB" altLang="nl-NL" dirty="0" smtClean="0"/>
              <a:t>Fourth level</a:t>
            </a:r>
          </a:p>
          <a:p>
            <a:pPr lvl="4"/>
            <a:r>
              <a:rPr lang="en-GB" altLang="nl-NL" dirty="0" smtClean="0"/>
              <a:t>Fifth level</a:t>
            </a:r>
          </a:p>
        </p:txBody>
      </p:sp>
      <p:sp>
        <p:nvSpPr>
          <p:cNvPr id="1028" name="Titelvak"/>
          <p:cNvSpPr>
            <a:spLocks noGrp="1" noChangeArrowheads="1"/>
          </p:cNvSpPr>
          <p:nvPr>
            <p:ph type="title"/>
          </p:nvPr>
        </p:nvSpPr>
        <p:spPr bwMode="auto">
          <a:xfrm>
            <a:off x="1" y="1282700"/>
            <a:ext cx="1218776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nl-NL" dirty="0" smtClean="0"/>
              <a:t>Click to edit Master title style</a:t>
            </a:r>
          </a:p>
        </p:txBody>
      </p:sp>
      <p:sp>
        <p:nvSpPr>
          <p:cNvPr id="1027" name="RodeBalk"/>
          <p:cNvSpPr>
            <a:spLocks noChangeArrowheads="1"/>
          </p:cNvSpPr>
          <p:nvPr/>
        </p:nvSpPr>
        <p:spPr bwMode="auto">
          <a:xfrm>
            <a:off x="-1" y="1016000"/>
            <a:ext cx="12192000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 smtClean="0">
              <a:solidFill>
                <a:srgbClr val="FFFFFF"/>
              </a:solidFill>
            </a:endParaRPr>
          </a:p>
        </p:txBody>
      </p:sp>
      <p:pic>
        <p:nvPicPr>
          <p:cNvPr id="1033" name="LogoSlash_01" descr="SLASHTRAN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4"/>
            <a:ext cx="4143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ogoSlash_02" descr="SLASHTRANS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6" y="392114"/>
            <a:ext cx="416243" cy="41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chuineBalk" hidden="1"/>
          <p:cNvSpPr/>
          <p:nvPr userDrawn="1"/>
        </p:nvSpPr>
        <p:spPr>
          <a:xfrm>
            <a:off x="10632000" y="394244"/>
            <a:ext cx="1560000" cy="97028"/>
          </a:xfrm>
          <a:custGeom>
            <a:avLst/>
            <a:gdLst>
              <a:gd name="connsiteX0" fmla="*/ 0 w 1170000"/>
              <a:gd name="connsiteY0" fmla="*/ 0 h 96197"/>
              <a:gd name="connsiteX1" fmla="*/ 1170000 w 1170000"/>
              <a:gd name="connsiteY1" fmla="*/ 0 h 96197"/>
              <a:gd name="connsiteX2" fmla="*/ 1170000 w 1170000"/>
              <a:gd name="connsiteY2" fmla="*/ 96197 h 96197"/>
              <a:gd name="connsiteX3" fmla="*/ 0 w 1170000"/>
              <a:gd name="connsiteY3" fmla="*/ 96197 h 96197"/>
              <a:gd name="connsiteX4" fmla="*/ 0 w 1170000"/>
              <a:gd name="connsiteY4" fmla="*/ 0 h 96197"/>
              <a:gd name="connsiteX0" fmla="*/ 76200 w 1170000"/>
              <a:gd name="connsiteY0" fmla="*/ 2382 h 96197"/>
              <a:gd name="connsiteX1" fmla="*/ 1170000 w 1170000"/>
              <a:gd name="connsiteY1" fmla="*/ 0 h 96197"/>
              <a:gd name="connsiteX2" fmla="*/ 1170000 w 1170000"/>
              <a:gd name="connsiteY2" fmla="*/ 96197 h 96197"/>
              <a:gd name="connsiteX3" fmla="*/ 0 w 1170000"/>
              <a:gd name="connsiteY3" fmla="*/ 96197 h 96197"/>
              <a:gd name="connsiteX4" fmla="*/ 76200 w 1170000"/>
              <a:gd name="connsiteY4" fmla="*/ 2382 h 9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000" h="96197">
                <a:moveTo>
                  <a:pt x="76200" y="2382"/>
                </a:moveTo>
                <a:lnTo>
                  <a:pt x="1170000" y="0"/>
                </a:lnTo>
                <a:lnTo>
                  <a:pt x="1170000" y="96197"/>
                </a:lnTo>
                <a:lnTo>
                  <a:pt x="0" y="96197"/>
                </a:lnTo>
                <a:lnTo>
                  <a:pt x="76200" y="23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Paginanummer"/>
          <p:cNvSpPr/>
          <p:nvPr userDrawn="1"/>
        </p:nvSpPr>
        <p:spPr>
          <a:xfrm>
            <a:off x="10714567" y="1069340"/>
            <a:ext cx="254000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r"/>
            <a:fld id="{825C7DD7-04B3-467D-9524-52591AE6A38C}" type="slidenum">
              <a:rPr lang="en-GB" sz="900" smtClean="0">
                <a:solidFill>
                  <a:srgbClr val="FFFFFF"/>
                </a:solidFill>
              </a:rPr>
              <a:pPr algn="r"/>
              <a:t>‹#›</a:t>
            </a:fld>
            <a:endParaRPr lang="en-GB" sz="900" dirty="0">
              <a:solidFill>
                <a:srgbClr val="FFFFFF"/>
              </a:solidFill>
            </a:endParaRPr>
          </a:p>
        </p:txBody>
      </p:sp>
      <p:sp>
        <p:nvSpPr>
          <p:cNvPr id="1037" name="Scheiding"/>
          <p:cNvSpPr txBox="1">
            <a:spLocks noChangeArrowheads="1"/>
          </p:cNvSpPr>
          <p:nvPr/>
        </p:nvSpPr>
        <p:spPr bwMode="auto">
          <a:xfrm>
            <a:off x="10663767" y="1069340"/>
            <a:ext cx="529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900" dirty="0" smtClean="0">
                <a:solidFill>
                  <a:srgbClr val="FFFFFF"/>
                </a:solidFill>
                <a:latin typeface="Verdana" pitchFamily="34" charset="0"/>
              </a:rPr>
              <a:t>|</a:t>
            </a:r>
          </a:p>
        </p:txBody>
      </p:sp>
      <p:pic>
        <p:nvPicPr>
          <p:cNvPr id="5" name="RUGlogoTop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1034" name="tb_Faculty"/>
          <p:cNvSpPr txBox="1">
            <a:spLocks noChangeArrowheads="1"/>
          </p:cNvSpPr>
          <p:nvPr/>
        </p:nvSpPr>
        <p:spPr bwMode="auto">
          <a:xfrm>
            <a:off x="3687764" y="339725"/>
            <a:ext cx="13946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1000" dirty="0" err="1" smtClean="0">
                <a:solidFill>
                  <a:srgbClr val="CC0000"/>
                </a:solidFill>
                <a:latin typeface="Georgia" pitchFamily="18" charset="0"/>
              </a:rPr>
              <a:t>kvi</a:t>
            </a:r>
            <a:r>
              <a:rPr lang="en-GB" sz="1000" dirty="0" smtClean="0">
                <a:solidFill>
                  <a:srgbClr val="CC0000"/>
                </a:solidFill>
                <a:latin typeface="Georgia" pitchFamily="18" charset="0"/>
              </a:rPr>
              <a:t> - </a:t>
            </a:r>
            <a:r>
              <a:rPr lang="en-GB" sz="1000" dirty="0" err="1" smtClean="0">
                <a:solidFill>
                  <a:srgbClr val="CC0000"/>
                </a:solidFill>
                <a:latin typeface="Georgia" pitchFamily="18" charset="0"/>
              </a:rPr>
              <a:t>center</a:t>
            </a:r>
            <a:r>
              <a:rPr lang="en-GB" sz="1000" dirty="0" smtClean="0">
                <a:solidFill>
                  <a:srgbClr val="CC0000"/>
                </a:solidFill>
                <a:latin typeface="Georgia" pitchFamily="18" charset="0"/>
              </a:rPr>
              <a:t> for advanced</a:t>
            </a:r>
          </a:p>
          <a:p>
            <a:pPr>
              <a:defRPr/>
            </a:pPr>
            <a:r>
              <a:rPr lang="en-GB" sz="1000" dirty="0" smtClean="0">
                <a:solidFill>
                  <a:srgbClr val="CC0000"/>
                </a:solidFill>
                <a:latin typeface="Georgia" pitchFamily="18" charset="0"/>
              </a:rPr>
              <a:t>radiation technology</a:t>
            </a:r>
          </a:p>
        </p:txBody>
      </p:sp>
      <p:sp>
        <p:nvSpPr>
          <p:cNvPr id="1035" name="tb_Department"/>
          <p:cNvSpPr txBox="1">
            <a:spLocks noChangeArrowheads="1"/>
          </p:cNvSpPr>
          <p:nvPr/>
        </p:nvSpPr>
        <p:spPr bwMode="auto">
          <a:xfrm>
            <a:off x="5811838" y="341313"/>
            <a:ext cx="240030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1000" dirty="0" smtClean="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1032" name="tbDate"/>
          <p:cNvSpPr txBox="1">
            <a:spLocks noChangeArrowheads="1"/>
          </p:cNvSpPr>
          <p:nvPr/>
        </p:nvSpPr>
        <p:spPr bwMode="auto">
          <a:xfrm>
            <a:off x="9838267" y="1069340"/>
            <a:ext cx="7620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sz="900" smtClean="0">
                <a:solidFill>
                  <a:srgbClr val="FFFFFF"/>
                </a:solidFill>
                <a:latin typeface="Verdana" pitchFamily="34" charset="0"/>
              </a:rPr>
              <a:t>16-03-2018</a:t>
            </a:r>
            <a:endParaRPr lang="en-GB" sz="9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9pPr>
    </p:titleStyle>
    <p:bodyStyle>
      <a:lvl1pPr marL="249238" indent="-249238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›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50825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 sz="2500">
          <a:solidFill>
            <a:schemeClr val="tx1"/>
          </a:solidFill>
          <a:latin typeface="+mn-lt"/>
          <a:cs typeface="+mn-cs"/>
        </a:defRPr>
      </a:lvl2pPr>
      <a:lvl3pPr marL="744538" indent="-242888" algn="l" rtl="0" eaLnBrk="1" fontAlgn="base" hangingPunct="1">
        <a:spcBef>
          <a:spcPct val="20000"/>
        </a:spcBef>
        <a:spcAft>
          <a:spcPct val="0"/>
        </a:spcAft>
        <a:buSzPct val="85000"/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3pPr>
      <a:lvl4pPr marL="1009650" indent="-263525" algn="l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4pPr>
      <a:lvl5pPr marL="1260475" indent="-249238" algn="l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5pPr>
      <a:lvl6pPr marL="1717675" indent="-249238" algn="l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6pPr>
      <a:lvl7pPr marL="2174875" indent="-249238" algn="l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7pPr>
      <a:lvl8pPr marL="2632075" indent="-249238" algn="l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8pPr>
      <a:lvl9pPr marL="3089275" indent="-249238" algn="l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shape_Transparantie"/>
          <p:cNvSpPr>
            <a:spLocks noChangeArrowheads="1"/>
          </p:cNvSpPr>
          <p:nvPr/>
        </p:nvSpPr>
        <p:spPr bwMode="auto">
          <a:xfrm>
            <a:off x="0" y="0"/>
            <a:ext cx="16933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 smtClean="0"/>
          </a:p>
        </p:txBody>
      </p:sp>
      <p:sp>
        <p:nvSpPr>
          <p:cNvPr id="2054" name="shape_TransFollower"/>
          <p:cNvSpPr>
            <a:spLocks noChangeArrowheads="1"/>
          </p:cNvSpPr>
          <p:nvPr/>
        </p:nvSpPr>
        <p:spPr bwMode="auto">
          <a:xfrm>
            <a:off x="0" y="0"/>
            <a:ext cx="169333" cy="1017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 smtClean="0"/>
          </a:p>
        </p:txBody>
      </p:sp>
      <p:sp>
        <p:nvSpPr>
          <p:cNvPr id="2050" name="Tekstvak"/>
          <p:cNvSpPr>
            <a:spLocks noGrp="1" noChangeArrowheads="1"/>
          </p:cNvSpPr>
          <p:nvPr>
            <p:ph type="body" idx="1"/>
          </p:nvPr>
        </p:nvSpPr>
        <p:spPr bwMode="auto">
          <a:xfrm>
            <a:off x="1" y="2154078"/>
            <a:ext cx="12187767" cy="444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6784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dirty="0" smtClean="0"/>
              <a:t>Click to edit Master text styles</a:t>
            </a:r>
          </a:p>
          <a:p>
            <a:pPr lvl="1"/>
            <a:r>
              <a:rPr lang="en-GB" altLang="nl-NL" dirty="0" smtClean="0"/>
              <a:t>Second level</a:t>
            </a:r>
          </a:p>
          <a:p>
            <a:pPr lvl="0"/>
            <a:r>
              <a:rPr lang="en-GB" altLang="nl-NL" dirty="0" smtClean="0"/>
              <a:t>Third level</a:t>
            </a:r>
          </a:p>
          <a:p>
            <a:pPr lvl="1"/>
            <a:r>
              <a:rPr lang="en-GB" altLang="nl-NL" dirty="0" smtClean="0"/>
              <a:t>Fourth level</a:t>
            </a:r>
          </a:p>
          <a:p>
            <a:pPr lvl="2"/>
            <a:r>
              <a:rPr lang="en-GB" altLang="nl-NL" dirty="0" smtClean="0"/>
              <a:t>Fifth level</a:t>
            </a:r>
          </a:p>
        </p:txBody>
      </p:sp>
      <p:sp>
        <p:nvSpPr>
          <p:cNvPr id="2059" name="Titelvak"/>
          <p:cNvSpPr>
            <a:spLocks noGrp="1" noChangeArrowheads="1"/>
          </p:cNvSpPr>
          <p:nvPr>
            <p:ph type="title"/>
          </p:nvPr>
        </p:nvSpPr>
        <p:spPr bwMode="auto">
          <a:xfrm>
            <a:off x="1" y="1282700"/>
            <a:ext cx="1218776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5720" rIns="270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dirty="0" smtClean="0"/>
              <a:t>Click to edit Master title style</a:t>
            </a:r>
          </a:p>
        </p:txBody>
      </p:sp>
      <p:sp>
        <p:nvSpPr>
          <p:cNvPr id="2051" name="RodeBalk"/>
          <p:cNvSpPr>
            <a:spLocks noChangeArrowheads="1"/>
          </p:cNvSpPr>
          <p:nvPr/>
        </p:nvSpPr>
        <p:spPr bwMode="auto">
          <a:xfrm>
            <a:off x="-1" y="1016000"/>
            <a:ext cx="12192000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 smtClean="0">
              <a:solidFill>
                <a:srgbClr val="FFFFFF"/>
              </a:solidFill>
            </a:endParaRPr>
          </a:p>
        </p:txBody>
      </p:sp>
      <p:pic>
        <p:nvPicPr>
          <p:cNvPr id="2056" name="LogoSlash_01" descr="SLASHTRAN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4"/>
            <a:ext cx="4143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LogoSlash_02" descr="SLASHTRANS" hidden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6" y="392114"/>
            <a:ext cx="416243" cy="41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chuineBalk" hidden="1"/>
          <p:cNvSpPr/>
          <p:nvPr userDrawn="1"/>
        </p:nvSpPr>
        <p:spPr>
          <a:xfrm>
            <a:off x="10632000" y="394244"/>
            <a:ext cx="1560000" cy="97028"/>
          </a:xfrm>
          <a:custGeom>
            <a:avLst/>
            <a:gdLst>
              <a:gd name="connsiteX0" fmla="*/ 0 w 1170000"/>
              <a:gd name="connsiteY0" fmla="*/ 0 h 96197"/>
              <a:gd name="connsiteX1" fmla="*/ 1170000 w 1170000"/>
              <a:gd name="connsiteY1" fmla="*/ 0 h 96197"/>
              <a:gd name="connsiteX2" fmla="*/ 1170000 w 1170000"/>
              <a:gd name="connsiteY2" fmla="*/ 96197 h 96197"/>
              <a:gd name="connsiteX3" fmla="*/ 0 w 1170000"/>
              <a:gd name="connsiteY3" fmla="*/ 96197 h 96197"/>
              <a:gd name="connsiteX4" fmla="*/ 0 w 1170000"/>
              <a:gd name="connsiteY4" fmla="*/ 0 h 96197"/>
              <a:gd name="connsiteX0" fmla="*/ 76200 w 1170000"/>
              <a:gd name="connsiteY0" fmla="*/ 2382 h 96197"/>
              <a:gd name="connsiteX1" fmla="*/ 1170000 w 1170000"/>
              <a:gd name="connsiteY1" fmla="*/ 0 h 96197"/>
              <a:gd name="connsiteX2" fmla="*/ 1170000 w 1170000"/>
              <a:gd name="connsiteY2" fmla="*/ 96197 h 96197"/>
              <a:gd name="connsiteX3" fmla="*/ 0 w 1170000"/>
              <a:gd name="connsiteY3" fmla="*/ 96197 h 96197"/>
              <a:gd name="connsiteX4" fmla="*/ 76200 w 1170000"/>
              <a:gd name="connsiteY4" fmla="*/ 2382 h 9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000" h="96197">
                <a:moveTo>
                  <a:pt x="76200" y="2382"/>
                </a:moveTo>
                <a:lnTo>
                  <a:pt x="1170000" y="0"/>
                </a:lnTo>
                <a:lnTo>
                  <a:pt x="1170000" y="96197"/>
                </a:lnTo>
                <a:lnTo>
                  <a:pt x="0" y="96197"/>
                </a:lnTo>
                <a:lnTo>
                  <a:pt x="76200" y="23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Paginanummer"/>
          <p:cNvSpPr/>
          <p:nvPr userDrawn="1"/>
        </p:nvSpPr>
        <p:spPr>
          <a:xfrm>
            <a:off x="10714567" y="1069340"/>
            <a:ext cx="254000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r"/>
            <a:fld id="{825C7DD7-04B3-467D-9524-52591AE6A38C}" type="slidenum">
              <a:rPr lang="en-GB" sz="900" smtClean="0">
                <a:solidFill>
                  <a:srgbClr val="FFFFFF"/>
                </a:solidFill>
              </a:rPr>
              <a:pPr algn="r"/>
              <a:t>‹#›</a:t>
            </a:fld>
            <a:endParaRPr lang="en-GB" sz="900" dirty="0">
              <a:solidFill>
                <a:srgbClr val="FFFFFF"/>
              </a:solidFill>
            </a:endParaRPr>
          </a:p>
        </p:txBody>
      </p:sp>
      <p:sp>
        <p:nvSpPr>
          <p:cNvPr id="2061" name="Scheiding"/>
          <p:cNvSpPr txBox="1">
            <a:spLocks noChangeArrowheads="1"/>
          </p:cNvSpPr>
          <p:nvPr/>
        </p:nvSpPr>
        <p:spPr bwMode="auto">
          <a:xfrm>
            <a:off x="10663767" y="1069340"/>
            <a:ext cx="529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900" dirty="0" smtClean="0">
                <a:solidFill>
                  <a:srgbClr val="FFFFFF"/>
                </a:solidFill>
                <a:latin typeface="Verdana" pitchFamily="34" charset="0"/>
              </a:rPr>
              <a:t>|</a:t>
            </a:r>
          </a:p>
        </p:txBody>
      </p:sp>
      <p:pic>
        <p:nvPicPr>
          <p:cNvPr id="2" name="RUGlogoTop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5129" name="tb_Faculty"/>
          <p:cNvSpPr txBox="1">
            <a:spLocks noChangeArrowheads="1"/>
          </p:cNvSpPr>
          <p:nvPr/>
        </p:nvSpPr>
        <p:spPr bwMode="auto">
          <a:xfrm>
            <a:off x="3687764" y="338138"/>
            <a:ext cx="13946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1000" dirty="0" err="1" smtClean="0">
                <a:solidFill>
                  <a:srgbClr val="CC0000"/>
                </a:solidFill>
                <a:latin typeface="Georgia" pitchFamily="18" charset="0"/>
              </a:rPr>
              <a:t>kvi</a:t>
            </a:r>
            <a:r>
              <a:rPr lang="en-GB" sz="1000" dirty="0" smtClean="0">
                <a:solidFill>
                  <a:srgbClr val="CC0000"/>
                </a:solidFill>
                <a:latin typeface="Georgia" pitchFamily="18" charset="0"/>
              </a:rPr>
              <a:t> - </a:t>
            </a:r>
            <a:r>
              <a:rPr lang="en-GB" sz="1000" dirty="0" err="1" smtClean="0">
                <a:solidFill>
                  <a:srgbClr val="CC0000"/>
                </a:solidFill>
                <a:latin typeface="Georgia" pitchFamily="18" charset="0"/>
              </a:rPr>
              <a:t>center</a:t>
            </a:r>
            <a:r>
              <a:rPr lang="en-GB" sz="1000" dirty="0" smtClean="0">
                <a:solidFill>
                  <a:srgbClr val="CC0000"/>
                </a:solidFill>
                <a:latin typeface="Georgia" pitchFamily="18" charset="0"/>
              </a:rPr>
              <a:t> for advanced</a:t>
            </a:r>
          </a:p>
          <a:p>
            <a:pPr>
              <a:defRPr/>
            </a:pPr>
            <a:r>
              <a:rPr lang="en-GB" sz="1000" dirty="0" smtClean="0">
                <a:solidFill>
                  <a:srgbClr val="CC0000"/>
                </a:solidFill>
                <a:latin typeface="Georgia" pitchFamily="18" charset="0"/>
              </a:rPr>
              <a:t>radiation technology</a:t>
            </a:r>
          </a:p>
        </p:txBody>
      </p:sp>
      <p:sp>
        <p:nvSpPr>
          <p:cNvPr id="5130" name="tb_Department"/>
          <p:cNvSpPr txBox="1">
            <a:spLocks noChangeAspect="1" noChangeArrowheads="1"/>
          </p:cNvSpPr>
          <p:nvPr/>
        </p:nvSpPr>
        <p:spPr bwMode="auto">
          <a:xfrm>
            <a:off x="5811838" y="341314"/>
            <a:ext cx="24003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1000" dirty="0" smtClean="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5128" name="tbDate"/>
          <p:cNvSpPr txBox="1">
            <a:spLocks noChangeArrowheads="1"/>
          </p:cNvSpPr>
          <p:nvPr/>
        </p:nvSpPr>
        <p:spPr bwMode="auto">
          <a:xfrm>
            <a:off x="9838267" y="1069340"/>
            <a:ext cx="7620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sz="900" smtClean="0">
                <a:solidFill>
                  <a:srgbClr val="FFFFFF"/>
                </a:solidFill>
                <a:latin typeface="Verdana" pitchFamily="34" charset="0"/>
              </a:rPr>
              <a:t>16-03-2018</a:t>
            </a:r>
            <a:endParaRPr lang="en-GB" sz="9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249238" indent="-249238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›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517525" indent="-2667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 sz="2500">
          <a:solidFill>
            <a:schemeClr val="tx1"/>
          </a:solidFill>
          <a:latin typeface="+mn-lt"/>
          <a:cs typeface="+mn-cs"/>
        </a:defRPr>
      </a:lvl2pPr>
      <a:lvl3pPr marL="760413" indent="-2413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3pPr>
      <a:lvl4pPr marL="1009650" indent="-249238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4pPr>
      <a:lvl5pPr marL="1260475" indent="-249238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5pPr>
      <a:lvl6pPr marL="17176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6pPr>
      <a:lvl7pPr marL="21748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7pPr>
      <a:lvl8pPr marL="26320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8pPr>
      <a:lvl9pPr marL="30892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shape_Transparantie"/>
          <p:cNvSpPr>
            <a:spLocks noChangeArrowheads="1"/>
          </p:cNvSpPr>
          <p:nvPr/>
        </p:nvSpPr>
        <p:spPr bwMode="auto">
          <a:xfrm>
            <a:off x="169333" y="0"/>
            <a:ext cx="338667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 smtClean="0"/>
          </a:p>
        </p:txBody>
      </p:sp>
      <p:sp>
        <p:nvSpPr>
          <p:cNvPr id="3078" name="shape_TransFollower"/>
          <p:cNvSpPr>
            <a:spLocks noChangeArrowheads="1"/>
          </p:cNvSpPr>
          <p:nvPr/>
        </p:nvSpPr>
        <p:spPr bwMode="auto">
          <a:xfrm>
            <a:off x="0" y="0"/>
            <a:ext cx="169333" cy="1017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 smtClean="0"/>
          </a:p>
        </p:txBody>
      </p:sp>
      <p:sp>
        <p:nvSpPr>
          <p:cNvPr id="3074" name="Tekstvak"/>
          <p:cNvSpPr>
            <a:spLocks noGrp="1" noChangeArrowheads="1"/>
          </p:cNvSpPr>
          <p:nvPr>
            <p:ph type="body" idx="1"/>
          </p:nvPr>
        </p:nvSpPr>
        <p:spPr bwMode="auto">
          <a:xfrm>
            <a:off x="1" y="2154078"/>
            <a:ext cx="12187767" cy="444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6784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dirty="0" smtClean="0"/>
              <a:t>Click to edit Master text styles</a:t>
            </a:r>
          </a:p>
          <a:p>
            <a:pPr lvl="1"/>
            <a:r>
              <a:rPr lang="en-GB" altLang="nl-NL" dirty="0" smtClean="0"/>
              <a:t>Second level</a:t>
            </a:r>
          </a:p>
          <a:p>
            <a:pPr lvl="2"/>
            <a:r>
              <a:rPr lang="en-GB" altLang="nl-NL" dirty="0" smtClean="0"/>
              <a:t>Third level</a:t>
            </a:r>
          </a:p>
          <a:p>
            <a:pPr lvl="3"/>
            <a:r>
              <a:rPr lang="en-GB" altLang="nl-NL" dirty="0" smtClean="0"/>
              <a:t>Fourth level</a:t>
            </a:r>
          </a:p>
          <a:p>
            <a:pPr lvl="4"/>
            <a:r>
              <a:rPr lang="en-GB" altLang="nl-NL" dirty="0" smtClean="0"/>
              <a:t>Fifth level</a:t>
            </a:r>
          </a:p>
        </p:txBody>
      </p:sp>
      <p:sp>
        <p:nvSpPr>
          <p:cNvPr id="3083" name="Titelvak"/>
          <p:cNvSpPr>
            <a:spLocks noGrp="1" noChangeArrowheads="1"/>
          </p:cNvSpPr>
          <p:nvPr>
            <p:ph type="title"/>
          </p:nvPr>
        </p:nvSpPr>
        <p:spPr bwMode="auto">
          <a:xfrm>
            <a:off x="1" y="1282700"/>
            <a:ext cx="1218776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5720" rIns="270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dirty="0" smtClean="0"/>
              <a:t>Click to edit Master title style</a:t>
            </a:r>
          </a:p>
        </p:txBody>
      </p:sp>
      <p:sp>
        <p:nvSpPr>
          <p:cNvPr id="3075" name="RodeBalk"/>
          <p:cNvSpPr>
            <a:spLocks noChangeArrowheads="1"/>
          </p:cNvSpPr>
          <p:nvPr/>
        </p:nvSpPr>
        <p:spPr bwMode="auto">
          <a:xfrm>
            <a:off x="-1" y="1016000"/>
            <a:ext cx="12192000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 smtClean="0">
              <a:solidFill>
                <a:srgbClr val="FFFFFF"/>
              </a:solidFill>
            </a:endParaRPr>
          </a:p>
        </p:txBody>
      </p:sp>
      <p:pic>
        <p:nvPicPr>
          <p:cNvPr id="3080" name="LogoSlash_01" descr="SLASHTRAN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4"/>
            <a:ext cx="4143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LogoSlash_02" descr="SLASHTRANS" hidden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6" y="392114"/>
            <a:ext cx="416243" cy="41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chuineBalk" hidden="1"/>
          <p:cNvSpPr/>
          <p:nvPr userDrawn="1"/>
        </p:nvSpPr>
        <p:spPr>
          <a:xfrm>
            <a:off x="10632000" y="394244"/>
            <a:ext cx="1560000" cy="97028"/>
          </a:xfrm>
          <a:custGeom>
            <a:avLst/>
            <a:gdLst>
              <a:gd name="connsiteX0" fmla="*/ 0 w 1170000"/>
              <a:gd name="connsiteY0" fmla="*/ 0 h 96197"/>
              <a:gd name="connsiteX1" fmla="*/ 1170000 w 1170000"/>
              <a:gd name="connsiteY1" fmla="*/ 0 h 96197"/>
              <a:gd name="connsiteX2" fmla="*/ 1170000 w 1170000"/>
              <a:gd name="connsiteY2" fmla="*/ 96197 h 96197"/>
              <a:gd name="connsiteX3" fmla="*/ 0 w 1170000"/>
              <a:gd name="connsiteY3" fmla="*/ 96197 h 96197"/>
              <a:gd name="connsiteX4" fmla="*/ 0 w 1170000"/>
              <a:gd name="connsiteY4" fmla="*/ 0 h 96197"/>
              <a:gd name="connsiteX0" fmla="*/ 76200 w 1170000"/>
              <a:gd name="connsiteY0" fmla="*/ 2382 h 96197"/>
              <a:gd name="connsiteX1" fmla="*/ 1170000 w 1170000"/>
              <a:gd name="connsiteY1" fmla="*/ 0 h 96197"/>
              <a:gd name="connsiteX2" fmla="*/ 1170000 w 1170000"/>
              <a:gd name="connsiteY2" fmla="*/ 96197 h 96197"/>
              <a:gd name="connsiteX3" fmla="*/ 0 w 1170000"/>
              <a:gd name="connsiteY3" fmla="*/ 96197 h 96197"/>
              <a:gd name="connsiteX4" fmla="*/ 76200 w 1170000"/>
              <a:gd name="connsiteY4" fmla="*/ 2382 h 9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000" h="96197">
                <a:moveTo>
                  <a:pt x="76200" y="2382"/>
                </a:moveTo>
                <a:lnTo>
                  <a:pt x="1170000" y="0"/>
                </a:lnTo>
                <a:lnTo>
                  <a:pt x="1170000" y="96197"/>
                </a:lnTo>
                <a:lnTo>
                  <a:pt x="0" y="96197"/>
                </a:lnTo>
                <a:lnTo>
                  <a:pt x="76200" y="23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Paginanummer"/>
          <p:cNvSpPr/>
          <p:nvPr userDrawn="1"/>
        </p:nvSpPr>
        <p:spPr>
          <a:xfrm>
            <a:off x="10714567" y="1069340"/>
            <a:ext cx="254000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r"/>
            <a:fld id="{825C7DD7-04B3-467D-9524-52591AE6A38C}" type="slidenum">
              <a:rPr lang="en-GB" sz="900" smtClean="0">
                <a:solidFill>
                  <a:srgbClr val="FFFFFF"/>
                </a:solidFill>
              </a:rPr>
              <a:pPr algn="r"/>
              <a:t>‹#›</a:t>
            </a:fld>
            <a:endParaRPr lang="en-GB" sz="900" dirty="0">
              <a:solidFill>
                <a:srgbClr val="FFFFFF"/>
              </a:solidFill>
            </a:endParaRPr>
          </a:p>
        </p:txBody>
      </p:sp>
      <p:sp>
        <p:nvSpPr>
          <p:cNvPr id="3085" name="Scheiding"/>
          <p:cNvSpPr txBox="1">
            <a:spLocks noChangeArrowheads="1"/>
          </p:cNvSpPr>
          <p:nvPr/>
        </p:nvSpPr>
        <p:spPr bwMode="auto">
          <a:xfrm>
            <a:off x="10663767" y="1069340"/>
            <a:ext cx="529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900" dirty="0" smtClean="0">
                <a:solidFill>
                  <a:srgbClr val="FFFFFF"/>
                </a:solidFill>
                <a:latin typeface="Verdana" pitchFamily="34" charset="0"/>
              </a:rPr>
              <a:t>|</a:t>
            </a:r>
          </a:p>
        </p:txBody>
      </p:sp>
      <p:pic>
        <p:nvPicPr>
          <p:cNvPr id="2" name="RUGlogoTop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7177" name="tb_Faculty"/>
          <p:cNvSpPr txBox="1">
            <a:spLocks noChangeArrowheads="1"/>
          </p:cNvSpPr>
          <p:nvPr/>
        </p:nvSpPr>
        <p:spPr bwMode="auto">
          <a:xfrm>
            <a:off x="3687764" y="338138"/>
            <a:ext cx="13946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1000" dirty="0" err="1" smtClean="0">
                <a:solidFill>
                  <a:srgbClr val="CC0000"/>
                </a:solidFill>
                <a:latin typeface="Georgia" pitchFamily="18" charset="0"/>
              </a:rPr>
              <a:t>kvi</a:t>
            </a:r>
            <a:r>
              <a:rPr lang="en-GB" sz="1000" dirty="0" smtClean="0">
                <a:solidFill>
                  <a:srgbClr val="CC0000"/>
                </a:solidFill>
                <a:latin typeface="Georgia" pitchFamily="18" charset="0"/>
              </a:rPr>
              <a:t> - </a:t>
            </a:r>
            <a:r>
              <a:rPr lang="en-GB" sz="1000" dirty="0" err="1" smtClean="0">
                <a:solidFill>
                  <a:srgbClr val="CC0000"/>
                </a:solidFill>
                <a:latin typeface="Georgia" pitchFamily="18" charset="0"/>
              </a:rPr>
              <a:t>center</a:t>
            </a:r>
            <a:r>
              <a:rPr lang="en-GB" sz="1000" dirty="0" smtClean="0">
                <a:solidFill>
                  <a:srgbClr val="CC0000"/>
                </a:solidFill>
                <a:latin typeface="Georgia" pitchFamily="18" charset="0"/>
              </a:rPr>
              <a:t> for advanced</a:t>
            </a:r>
          </a:p>
          <a:p>
            <a:pPr>
              <a:defRPr/>
            </a:pPr>
            <a:r>
              <a:rPr lang="en-GB" sz="1000" dirty="0" smtClean="0">
                <a:solidFill>
                  <a:srgbClr val="CC0000"/>
                </a:solidFill>
                <a:latin typeface="Georgia" pitchFamily="18" charset="0"/>
              </a:rPr>
              <a:t>radiation technology</a:t>
            </a:r>
          </a:p>
        </p:txBody>
      </p:sp>
      <p:sp>
        <p:nvSpPr>
          <p:cNvPr id="7178" name="tb_Department"/>
          <p:cNvSpPr txBox="1">
            <a:spLocks noChangeArrowheads="1"/>
          </p:cNvSpPr>
          <p:nvPr/>
        </p:nvSpPr>
        <p:spPr bwMode="auto">
          <a:xfrm>
            <a:off x="5811838" y="341314"/>
            <a:ext cx="240030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1000" dirty="0" smtClean="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7176" name="tbDate"/>
          <p:cNvSpPr txBox="1">
            <a:spLocks noChangeArrowheads="1"/>
          </p:cNvSpPr>
          <p:nvPr/>
        </p:nvSpPr>
        <p:spPr bwMode="auto">
          <a:xfrm>
            <a:off x="9838267" y="1069340"/>
            <a:ext cx="7620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sz="900" smtClean="0">
                <a:solidFill>
                  <a:srgbClr val="FFFFFF"/>
                </a:solidFill>
                <a:latin typeface="Verdana" pitchFamily="34" charset="0"/>
              </a:rPr>
              <a:t>16-03-2018</a:t>
            </a:r>
            <a:endParaRPr lang="en-GB" sz="9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249238" indent="-249238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›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50825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 sz="2500">
          <a:solidFill>
            <a:schemeClr val="tx1"/>
          </a:solidFill>
          <a:latin typeface="+mn-lt"/>
          <a:cs typeface="+mn-cs"/>
        </a:defRPr>
      </a:lvl2pPr>
      <a:lvl3pPr marL="760413" indent="-258763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3pPr>
      <a:lvl4pPr marL="1009650" indent="-249238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4pPr>
      <a:lvl5pPr marL="1268413" indent="-257175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5pPr>
      <a:lvl6pPr marL="17256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6pPr>
      <a:lvl7pPr marL="21828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7pPr>
      <a:lvl8pPr marL="26400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8pPr>
      <a:lvl9pPr marL="30972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3" Type="http://schemas.openxmlformats.org/officeDocument/2006/relationships/image" Target="../media/image11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jpe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jpeg"/><Relationship Id="rId19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32.png"/><Relationship Id="rId14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1274400"/>
            <a:ext cx="12192000" cy="1729137"/>
          </a:xfrm>
        </p:spPr>
        <p:txBody>
          <a:bodyPr/>
          <a:lstStyle/>
          <a:p>
            <a:pPr algn="r"/>
            <a:r>
              <a:rPr lang="nl-NL" dirty="0" smtClean="0"/>
              <a:t>KVI Center </a:t>
            </a:r>
            <a:r>
              <a:rPr lang="nl-NL" dirty="0" err="1" smtClean="0"/>
              <a:t>for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Advanced </a:t>
            </a:r>
            <a:r>
              <a:rPr lang="nl-NL" dirty="0" err="1" smtClean="0"/>
              <a:t>Radiation</a:t>
            </a:r>
            <a:r>
              <a:rPr lang="nl-NL" dirty="0" smtClean="0"/>
              <a:t> </a:t>
            </a:r>
            <a:r>
              <a:rPr lang="nl-NL" dirty="0" err="1"/>
              <a:t>T</a:t>
            </a:r>
            <a:r>
              <a:rPr lang="nl-NL" dirty="0" err="1" smtClean="0"/>
              <a:t>echonology</a:t>
            </a:r>
            <a:endParaRPr lang="nl-NL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2924944"/>
            <a:ext cx="12413677" cy="51206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19936" y="260648"/>
            <a:ext cx="6672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Verdana"/>
              </a:rPr>
              <a:t>To answer </a:t>
            </a:r>
            <a:r>
              <a:rPr lang="en-US" b="1" dirty="0">
                <a:latin typeface="Verdana"/>
              </a:rPr>
              <a:t>fundamental questions in nature </a:t>
            </a:r>
            <a:r>
              <a:rPr lang="en-US" dirty="0">
                <a:latin typeface="Verdana"/>
              </a:rPr>
              <a:t>and to</a:t>
            </a:r>
          </a:p>
          <a:p>
            <a:pPr algn="r"/>
            <a:r>
              <a:rPr lang="en-US" dirty="0">
                <a:latin typeface="Verdana"/>
              </a:rPr>
              <a:t>contribute to </a:t>
            </a:r>
            <a:r>
              <a:rPr lang="en-US" b="1" dirty="0">
                <a:latin typeface="Verdana"/>
              </a:rPr>
              <a:t>solutions for societal </a:t>
            </a:r>
            <a:r>
              <a:rPr lang="en-US" b="1" dirty="0" smtClean="0">
                <a:latin typeface="Verdana"/>
              </a:rPr>
              <a:t>challenges</a:t>
            </a:r>
            <a:endParaRPr lang="en-US" b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8836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AGOR facility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16766"/>
            <a:ext cx="5280000" cy="543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8722101" y="1604797"/>
            <a:ext cx="1939747" cy="287323"/>
          </a:xfrm>
          <a:prstGeom prst="rect">
            <a:avLst/>
          </a:prstGeom>
          <a:solidFill>
            <a:srgbClr val="FFFFFF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21917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67" kern="0" dirty="0">
                <a:solidFill>
                  <a:srgbClr val="C00000"/>
                </a:solidFill>
                <a:latin typeface="Verdana" panose="020B0604030504040204" pitchFamily="34" charset="0"/>
                <a:cs typeface="+mn-cs"/>
              </a:rPr>
              <a:t>120-190 MeV p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9167969" y="3835883"/>
            <a:ext cx="3001143" cy="810671"/>
          </a:xfrm>
          <a:prstGeom prst="rect">
            <a:avLst/>
          </a:prstGeom>
          <a:solidFill>
            <a:schemeClr val="bg1"/>
          </a:solidFill>
          <a:ln w="25400">
            <a:solidFill>
              <a:srgbClr val="0000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67" dirty="0">
                <a:solidFill>
                  <a:srgbClr val="0000CC"/>
                </a:solidFill>
                <a:latin typeface="Verdana" panose="020B0604030504040204" pitchFamily="34" charset="0"/>
                <a:cs typeface="+mn-cs"/>
              </a:rPr>
              <a:t>light elements He, C, O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867" dirty="0">
                <a:solidFill>
                  <a:srgbClr val="0000CC"/>
                </a:solidFill>
                <a:latin typeface="Verdana" panose="020B0604030504040204" pitchFamily="34" charset="0"/>
                <a:cs typeface="+mn-cs"/>
              </a:rPr>
              <a:t>up to 90 MeV/u</a:t>
            </a: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8609031" y="4965171"/>
            <a:ext cx="1191352" cy="810671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867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Pb</a:t>
            </a:r>
            <a:r>
              <a:rPr lang="en-US" sz="1867" baseline="30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27+</a:t>
            </a:r>
            <a:endParaRPr lang="en-US" sz="1867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 eaLnBrk="0" hangingPunct="0">
              <a:spcBef>
                <a:spcPct val="50000"/>
              </a:spcBef>
            </a:pPr>
            <a:r>
              <a:rPr lang="en-US" sz="1867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MeV/u</a:t>
            </a:r>
            <a:endParaRPr lang="en-US" sz="1867" baseline="300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53869" y="1506429"/>
            <a:ext cx="384043" cy="96246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93496" y="4843963"/>
            <a:ext cx="576064" cy="962464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82976" y="1987662"/>
            <a:ext cx="384043" cy="1789716"/>
          </a:xfrm>
          <a:prstGeom prst="rect">
            <a:avLst/>
          </a:prstGeom>
          <a:noFill/>
          <a:ln w="254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upload.wikimedia.org/wikipedia/en/thumb/3/3b/ESA_LOGO.svg/1280px-ESA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968" y="2209067"/>
            <a:ext cx="1680000" cy="72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EADS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88" y="2925388"/>
            <a:ext cx="844905" cy="7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R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00" y="4654733"/>
            <a:ext cx="912000" cy="37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0"/>
            <a:ext cx="1131753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LogoCn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20" y="3227851"/>
            <a:ext cx="1542427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abeceras_defaul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89"/>
          <a:stretch>
            <a:fillRect/>
          </a:stretch>
        </p:blipFill>
        <p:spPr bwMode="auto">
          <a:xfrm>
            <a:off x="4751325" y="5743217"/>
            <a:ext cx="1842540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atmel_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04157"/>
            <a:ext cx="864493" cy="6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eface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633" y="3899925"/>
            <a:ext cx="1434567" cy="5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nfineon Technologies - Semiconductor and System Solution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01" y="3876682"/>
            <a:ext cx="1104000" cy="49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Service quali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74" y="3665253"/>
            <a:ext cx="1199996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tesat-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756475"/>
            <a:ext cx="1203200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56" y="5937519"/>
            <a:ext cx="1248000" cy="7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1" descr="http://www.zerobrownfields.eu/HombreMainGallery/Images/logos/TN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99" y="4379979"/>
            <a:ext cx="702001" cy="6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3" descr="http://www.ruag.com/fileadmin/templates/responsive/images/logo-ruag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07" y="4930200"/>
            <a:ext cx="1283593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5" descr="http://design-guidelines.web.cern.ch/sites/design-guidelines.web.cern.ch/files/u6/CERN-log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475989"/>
            <a:ext cx="817360" cy="8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70" y="5733256"/>
            <a:ext cx="1991863" cy="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http://www.cfl.lv/wp-content/uploads/2013/02/thales-logo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20" y="5138184"/>
            <a:ext cx="1765629" cy="5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6096000" y="2606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latin typeface="Verdana"/>
              </a:rPr>
              <a:t>To answer fundamental questions in nature and to</a:t>
            </a:r>
          </a:p>
          <a:p>
            <a:pPr algn="r"/>
            <a:r>
              <a:rPr lang="en-US" dirty="0">
                <a:latin typeface="Verdana"/>
              </a:rPr>
              <a:t>contribute to </a:t>
            </a:r>
            <a:r>
              <a:rPr lang="en-US" b="1" dirty="0">
                <a:latin typeface="Verdana"/>
              </a:rPr>
              <a:t>solutions for societal </a:t>
            </a:r>
            <a:r>
              <a:rPr lang="en-US" b="1" dirty="0" smtClean="0">
                <a:latin typeface="Verdana"/>
              </a:rPr>
              <a:t>challenges</a:t>
            </a:r>
            <a:endParaRPr lang="en-US" b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2638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blocks </a:t>
            </a:r>
            <a:r>
              <a:rPr lang="en-US" b="1" dirty="0" smtClean="0">
                <a:solidFill>
                  <a:srgbClr val="C00000"/>
                </a:solidFill>
              </a:rPr>
              <a:t>of</a:t>
            </a:r>
            <a:r>
              <a:rPr lang="en-US" dirty="0" smtClean="0"/>
              <a:t> the Universe</a:t>
            </a:r>
            <a:endParaRPr lang="en-US" dirty="0"/>
          </a:p>
        </p:txBody>
      </p:sp>
      <p:pic>
        <p:nvPicPr>
          <p:cNvPr id="5122" name="Picture 2" descr="Hexaqu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705714"/>
            <a:ext cx="375385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2705714"/>
            <a:ext cx="72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72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640" y="1305392"/>
            <a:ext cx="7536000" cy="5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conditions of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154078"/>
            <a:ext cx="6095999" cy="44499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Away from the stable nuclei</a:t>
            </a:r>
          </a:p>
          <a:p>
            <a:r>
              <a:rPr lang="en-US" dirty="0" smtClean="0"/>
              <a:t>Following the edges near the proton and neutron driplines</a:t>
            </a:r>
          </a:p>
          <a:p>
            <a:r>
              <a:rPr lang="en-US" dirty="0" smtClean="0"/>
              <a:t>Replacing the lowest mass quarks with heavier ones (</a:t>
            </a:r>
            <a:r>
              <a:rPr lang="en-US" dirty="0" err="1" smtClean="0"/>
              <a:t>hypernuclei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7262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rapid neutron cap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852936"/>
            <a:ext cx="669607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blocks </a:t>
            </a:r>
            <a:r>
              <a:rPr lang="en-US" b="1" dirty="0" smtClean="0">
                <a:solidFill>
                  <a:srgbClr val="C00000"/>
                </a:solidFill>
              </a:rPr>
              <a:t>in</a:t>
            </a:r>
            <a:r>
              <a:rPr lang="en-US" dirty="0" smtClean="0"/>
              <a:t> the Universe 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7" y="2457000"/>
            <a:ext cx="2553970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3033000"/>
            <a:ext cx="4561254" cy="27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58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Facility for Antiproton and Ion Research</a:t>
            </a:r>
            <a:endParaRPr lang="en-US" dirty="0"/>
          </a:p>
        </p:txBody>
      </p:sp>
      <p:pic>
        <p:nvPicPr>
          <p:cNvPr id="6149" name="Picture 5" descr="https://sites.google.com/site/nustarindia/_/rsrc/1424931731284/home/fair_complex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2169120"/>
            <a:ext cx="402620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://www2.spacescience.ro/heat/files/superf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3681352"/>
            <a:ext cx="5645876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6588" y="2201568"/>
            <a:ext cx="703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/>
              <a:t>Contribution </a:t>
            </a:r>
            <a:r>
              <a:rPr lang="en-GB" sz="2400" dirty="0" smtClean="0"/>
              <a:t>by </a:t>
            </a:r>
            <a:r>
              <a:rPr lang="en-GB" sz="2400" dirty="0" err="1" smtClean="0"/>
              <a:t>Myroslav</a:t>
            </a:r>
            <a:r>
              <a:rPr lang="en-GB" sz="2400" dirty="0" smtClean="0"/>
              <a:t> </a:t>
            </a:r>
            <a:r>
              <a:rPr lang="en-GB" sz="2400" dirty="0" err="1" smtClean="0"/>
              <a:t>Kavatsyuk</a:t>
            </a:r>
            <a:endParaRPr lang="en-GB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3024"/>
            <a:ext cx="399774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88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352" y="2509217"/>
            <a:ext cx="296545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024" y="2097248"/>
            <a:ext cx="7045960" cy="35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28" y="3308468"/>
            <a:ext cx="4320000" cy="235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720757" y="1278823"/>
            <a:ext cx="13441493" cy="55888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66" b="96310" l="4565" r="958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949" y="1482000"/>
            <a:ext cx="9125313" cy="5376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37" b="90785" l="4928" r="97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85" y="1949011"/>
            <a:ext cx="7056000" cy="5992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4667" l="3556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430951"/>
            <a:ext cx="2857500" cy="2857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19936" y="260648"/>
            <a:ext cx="6672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Verdana"/>
              </a:rPr>
              <a:t>To answer </a:t>
            </a:r>
            <a:r>
              <a:rPr lang="en-US" b="1" dirty="0">
                <a:latin typeface="Verdana"/>
              </a:rPr>
              <a:t>fundamental questions in nature </a:t>
            </a:r>
            <a:r>
              <a:rPr lang="en-US" dirty="0">
                <a:latin typeface="Verdana"/>
              </a:rPr>
              <a:t>and to</a:t>
            </a:r>
          </a:p>
          <a:p>
            <a:pPr algn="r"/>
            <a:r>
              <a:rPr lang="en-US" dirty="0">
                <a:latin typeface="Verdana"/>
              </a:rPr>
              <a:t>contribute to </a:t>
            </a:r>
            <a:r>
              <a:rPr lang="en-US" b="1" dirty="0">
                <a:latin typeface="Verdana"/>
              </a:rPr>
              <a:t>solutions for societal </a:t>
            </a:r>
            <a:r>
              <a:rPr lang="en-US" b="1" dirty="0" smtClean="0">
                <a:latin typeface="Verdana"/>
              </a:rPr>
              <a:t>challenges</a:t>
            </a:r>
            <a:endParaRPr lang="en-US" b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092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720757" y="1278823"/>
            <a:ext cx="13441493" cy="55888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66" b="96310" l="4565" r="958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949" y="1482000"/>
            <a:ext cx="9125313" cy="5376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37" b="90785" l="4928" r="97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85" y="1949011"/>
            <a:ext cx="7056000" cy="5992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4667" l="3556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430951"/>
            <a:ext cx="2857500" cy="2857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19936" y="260648"/>
            <a:ext cx="6672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Verdana"/>
              </a:rPr>
              <a:t>To answer </a:t>
            </a:r>
            <a:r>
              <a:rPr lang="en-US" b="1" dirty="0">
                <a:latin typeface="Verdana"/>
              </a:rPr>
              <a:t>fundamental questions in nature </a:t>
            </a:r>
            <a:r>
              <a:rPr lang="en-US" dirty="0">
                <a:latin typeface="Verdana"/>
              </a:rPr>
              <a:t>and to</a:t>
            </a:r>
          </a:p>
          <a:p>
            <a:pPr algn="r"/>
            <a:r>
              <a:rPr lang="en-US" dirty="0">
                <a:latin typeface="Verdana"/>
              </a:rPr>
              <a:t>contribute to </a:t>
            </a:r>
            <a:r>
              <a:rPr lang="en-US" b="1" dirty="0">
                <a:latin typeface="Verdana"/>
              </a:rPr>
              <a:t>solutions for societal </a:t>
            </a:r>
            <a:r>
              <a:rPr lang="en-US" b="1" dirty="0" smtClean="0">
                <a:latin typeface="Verdana"/>
              </a:rPr>
              <a:t>challenges</a:t>
            </a:r>
            <a:endParaRPr lang="en-US" b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757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AGOR = </a:t>
            </a:r>
            <a:r>
              <a:rPr lang="en-US" dirty="0" smtClean="0"/>
              <a:t>Large scale 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154078"/>
            <a:ext cx="9936519" cy="4449922"/>
          </a:xfrm>
        </p:spPr>
        <p:txBody>
          <a:bodyPr>
            <a:normAutofit/>
          </a:bodyPr>
          <a:lstStyle/>
          <a:p>
            <a:pPr marL="0" lvl="1" indent="0">
              <a:buSzTx/>
              <a:buNone/>
            </a:pPr>
            <a:r>
              <a:rPr lang="en-GB" dirty="0"/>
              <a:t>Unique facility for research on particle therapy and irradiations for aerospace </a:t>
            </a:r>
            <a:r>
              <a:rPr lang="en-GB" dirty="0" smtClean="0"/>
              <a:t>industry; </a:t>
            </a:r>
            <a:r>
              <a:rPr lang="en-GB" dirty="0" smtClean="0"/>
              <a:t>operations </a:t>
            </a:r>
            <a:r>
              <a:rPr lang="en-GB" dirty="0"/>
              <a:t>extended &gt; </a:t>
            </a:r>
            <a:r>
              <a:rPr lang="en-GB" dirty="0" smtClean="0"/>
              <a:t>2025</a:t>
            </a:r>
            <a:endParaRPr lang="en-GB" dirty="0"/>
          </a:p>
          <a:p>
            <a:pPr lvl="1"/>
            <a:r>
              <a:rPr lang="en-GB" dirty="0"/>
              <a:t>Recognized by ESA as Ground-Based </a:t>
            </a:r>
            <a:r>
              <a:rPr lang="en-GB" dirty="0" smtClean="0"/>
              <a:t>Facility    </a:t>
            </a:r>
          </a:p>
          <a:p>
            <a:pPr marL="0" indent="0">
              <a:buNone/>
            </a:pPr>
            <a:r>
              <a:rPr lang="en-GB" dirty="0" smtClean="0"/>
              <a:t>Supported by EU Transnational Access programs </a:t>
            </a:r>
          </a:p>
          <a:p>
            <a:pPr lvl="1"/>
            <a:r>
              <a:rPr lang="en-GB" dirty="0" smtClean="0"/>
              <a:t>ENSAR2</a:t>
            </a:r>
          </a:p>
          <a:p>
            <a:pPr lvl="1"/>
            <a:r>
              <a:rPr lang="en-GB" dirty="0" smtClean="0"/>
              <a:t>INSPIRE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Recognized by NWO as </a:t>
            </a:r>
            <a:r>
              <a:rPr lang="en-GB" dirty="0" err="1"/>
              <a:t>LsSF</a:t>
            </a:r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4" name="Picture 2" descr="https://upload.wikimedia.org/wikipedia/en/thumb/3/3b/ESA_LOGO.svg/1280px-ESA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451" y="3236477"/>
            <a:ext cx="1680000" cy="72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result for logo nwo"/>
          <p:cNvSpPr>
            <a:spLocks noChangeAspect="1" noChangeArrowheads="1"/>
          </p:cNvSpPr>
          <p:nvPr/>
        </p:nvSpPr>
        <p:spPr bwMode="auto">
          <a:xfrm>
            <a:off x="155575" y="-1074738"/>
            <a:ext cx="40386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logo nwo"/>
          <p:cNvSpPr>
            <a:spLocks noChangeAspect="1" noChangeArrowheads="1"/>
          </p:cNvSpPr>
          <p:nvPr/>
        </p:nvSpPr>
        <p:spPr bwMode="auto">
          <a:xfrm>
            <a:off x="307975" y="-922338"/>
            <a:ext cx="40386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508" y="5472170"/>
            <a:ext cx="1038184" cy="57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451" y="4400584"/>
            <a:ext cx="1190167" cy="7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352" y="2132976"/>
            <a:ext cx="12132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2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AGOR facility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16766"/>
            <a:ext cx="5280000" cy="543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8722101" y="1604797"/>
            <a:ext cx="1939747" cy="287323"/>
          </a:xfrm>
          <a:prstGeom prst="rect">
            <a:avLst/>
          </a:prstGeom>
          <a:solidFill>
            <a:srgbClr val="FFFFFF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21917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67" kern="0" dirty="0">
                <a:solidFill>
                  <a:srgbClr val="C00000"/>
                </a:solidFill>
                <a:latin typeface="Verdana" panose="020B0604030504040204" pitchFamily="34" charset="0"/>
                <a:cs typeface="+mn-cs"/>
              </a:rPr>
              <a:t>120-190 MeV p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9167969" y="3835883"/>
            <a:ext cx="3001143" cy="810671"/>
          </a:xfrm>
          <a:prstGeom prst="rect">
            <a:avLst/>
          </a:prstGeom>
          <a:solidFill>
            <a:schemeClr val="bg1"/>
          </a:solidFill>
          <a:ln w="25400">
            <a:solidFill>
              <a:srgbClr val="0000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67" dirty="0">
                <a:solidFill>
                  <a:srgbClr val="0000CC"/>
                </a:solidFill>
                <a:latin typeface="Verdana" panose="020B0604030504040204" pitchFamily="34" charset="0"/>
                <a:cs typeface="+mn-cs"/>
              </a:rPr>
              <a:t>light elements He, C, O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867" dirty="0">
                <a:solidFill>
                  <a:srgbClr val="0000CC"/>
                </a:solidFill>
                <a:latin typeface="Verdana" panose="020B0604030504040204" pitchFamily="34" charset="0"/>
                <a:cs typeface="+mn-cs"/>
              </a:rPr>
              <a:t>up to 90 MeV/u</a:t>
            </a: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8609031" y="4965171"/>
            <a:ext cx="1191352" cy="810671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867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Pb</a:t>
            </a:r>
            <a:r>
              <a:rPr lang="en-US" sz="1867" baseline="30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27+</a:t>
            </a:r>
            <a:endParaRPr lang="en-US" sz="1867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 eaLnBrk="0" hangingPunct="0">
              <a:spcBef>
                <a:spcPct val="50000"/>
              </a:spcBef>
            </a:pPr>
            <a:r>
              <a:rPr lang="en-US" sz="1867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MeV/u</a:t>
            </a:r>
            <a:endParaRPr lang="en-US" sz="1867" baseline="300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53869" y="1506429"/>
            <a:ext cx="384043" cy="96246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93496" y="4843963"/>
            <a:ext cx="576064" cy="962464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82976" y="1987662"/>
            <a:ext cx="384043" cy="1789716"/>
          </a:xfrm>
          <a:prstGeom prst="rect">
            <a:avLst/>
          </a:prstGeom>
          <a:noFill/>
          <a:ln w="254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096000" y="2606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latin typeface="Verdana"/>
              </a:rPr>
              <a:t>To answer fundamental questions in nature and to</a:t>
            </a:r>
          </a:p>
          <a:p>
            <a:pPr algn="r"/>
            <a:r>
              <a:rPr lang="en-US" dirty="0">
                <a:latin typeface="Verdana"/>
              </a:rPr>
              <a:t>contribute to </a:t>
            </a:r>
            <a:r>
              <a:rPr lang="en-US" b="1" dirty="0">
                <a:latin typeface="Verdana"/>
              </a:rPr>
              <a:t>solutions for societal </a:t>
            </a:r>
            <a:r>
              <a:rPr lang="en-US" b="1" dirty="0" smtClean="0">
                <a:latin typeface="Verdana"/>
              </a:rPr>
              <a:t>challenges</a:t>
            </a:r>
            <a:endParaRPr lang="en-US" b="1" dirty="0">
              <a:latin typeface="Verdan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2348880"/>
            <a:ext cx="571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8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for society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881">
            <a:off x="9995860" y="2415260"/>
            <a:ext cx="2248853" cy="31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782">
            <a:off x="7890518" y="631325"/>
            <a:ext cx="2251710" cy="31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27" y="3068960"/>
            <a:ext cx="9119312" cy="3384000"/>
          </a:xfrm>
          <a:prstGeom prst="rect">
            <a:avLst/>
          </a:prstGeom>
        </p:spPr>
      </p:pic>
      <p:pic>
        <p:nvPicPr>
          <p:cNvPr id="8" name="Picture 2" descr="Afbeeldingsresultaat voor medical isotope produc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80" y="5085184"/>
            <a:ext cx="2477340" cy="164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84" y="2205088"/>
            <a:ext cx="3582101" cy="201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00" y="2606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latin typeface="Verdana"/>
              </a:rPr>
              <a:t>To answer fundamental questions in nature and to</a:t>
            </a:r>
          </a:p>
          <a:p>
            <a:pPr algn="r"/>
            <a:r>
              <a:rPr lang="en-US" dirty="0">
                <a:latin typeface="Verdana"/>
              </a:rPr>
              <a:t>contribute to </a:t>
            </a:r>
            <a:r>
              <a:rPr lang="en-US" b="1" dirty="0">
                <a:latin typeface="Verdana"/>
              </a:rPr>
              <a:t>solutions for societal </a:t>
            </a:r>
            <a:r>
              <a:rPr lang="en-US" b="1" dirty="0" smtClean="0">
                <a:latin typeface="Verdana"/>
              </a:rPr>
              <a:t>challenges</a:t>
            </a:r>
            <a:endParaRPr lang="en-US" b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3916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2709400"/>
            <a:ext cx="4428152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therapy at </a:t>
            </a:r>
            <a:r>
              <a:rPr lang="en-US" dirty="0" err="1" smtClean="0"/>
              <a:t>Uni</a:t>
            </a:r>
            <a:r>
              <a:rPr lang="en-US" dirty="0" smtClean="0"/>
              <a:t> Medical Center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2709400"/>
            <a:ext cx="6120497" cy="43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6588" y="2201568"/>
            <a:ext cx="703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/>
              <a:t>Contribution </a:t>
            </a:r>
            <a:r>
              <a:rPr lang="en-GB" sz="2400" dirty="0" smtClean="0"/>
              <a:t>by Peter </a:t>
            </a:r>
            <a:r>
              <a:rPr lang="en-GB" sz="2400" dirty="0" err="1"/>
              <a:t>Dendooven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6096000" y="2606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latin typeface="Verdana"/>
              </a:rPr>
              <a:t>To answer fundamental questions in nature and to</a:t>
            </a:r>
          </a:p>
          <a:p>
            <a:pPr algn="r"/>
            <a:r>
              <a:rPr lang="en-US" dirty="0">
                <a:latin typeface="Verdana"/>
              </a:rPr>
              <a:t>contribute to </a:t>
            </a:r>
            <a:r>
              <a:rPr lang="en-US" b="1" dirty="0">
                <a:latin typeface="Verdana"/>
              </a:rPr>
              <a:t>solutions for societal </a:t>
            </a:r>
            <a:r>
              <a:rPr lang="en-US" b="1" dirty="0" smtClean="0">
                <a:latin typeface="Verdana"/>
              </a:rPr>
              <a:t>challenges</a:t>
            </a:r>
            <a:endParaRPr lang="en-US" b="1" dirty="0">
              <a:latin typeface="Verdan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65" y="2781048"/>
            <a:ext cx="1832927" cy="10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128" y="2781048"/>
            <a:ext cx="12132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1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isotope crisis??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2204" y="2154078"/>
            <a:ext cx="6236404" cy="44499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Medical isotope production by:</a:t>
            </a:r>
          </a:p>
          <a:p>
            <a:r>
              <a:rPr lang="en-US" dirty="0" smtClean="0"/>
              <a:t>Nuclear reactors (existing and foreseen), but serious reshaping of the landscape</a:t>
            </a:r>
          </a:p>
          <a:p>
            <a:r>
              <a:rPr lang="en-US" dirty="0" smtClean="0"/>
              <a:t>Particle accelerators (e.g. Myrrha, B)</a:t>
            </a:r>
          </a:p>
          <a:p>
            <a:r>
              <a:rPr lang="en-US" dirty="0" smtClean="0"/>
              <a:t>Electron accelerators (</a:t>
            </a:r>
            <a:r>
              <a:rPr lang="en-US" dirty="0"/>
              <a:t>e</a:t>
            </a:r>
            <a:r>
              <a:rPr lang="en-US" dirty="0" smtClean="0"/>
              <a:t>.g. Lighthouse Isotopes, NL)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88" y="2185516"/>
            <a:ext cx="3597276" cy="2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6" y="4797152"/>
            <a:ext cx="5812276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02" y="3161152"/>
            <a:ext cx="2065398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0" y="2606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latin typeface="Verdana"/>
              </a:rPr>
              <a:t>To answer fundamental questions in nature and to</a:t>
            </a:r>
          </a:p>
          <a:p>
            <a:pPr algn="r"/>
            <a:r>
              <a:rPr lang="en-US" dirty="0">
                <a:latin typeface="Verdana"/>
              </a:rPr>
              <a:t>contribute to </a:t>
            </a:r>
            <a:r>
              <a:rPr lang="en-US" b="1" dirty="0">
                <a:latin typeface="Verdana"/>
              </a:rPr>
              <a:t>solutions for societal </a:t>
            </a:r>
            <a:r>
              <a:rPr lang="en-US" b="1" dirty="0" smtClean="0">
                <a:latin typeface="Verdana"/>
              </a:rPr>
              <a:t>challenges</a:t>
            </a:r>
            <a:endParaRPr lang="en-US" b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8056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on medical isotopes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Brings together expertise from:</a:t>
            </a:r>
          </a:p>
          <a:p>
            <a:r>
              <a:rPr lang="en-US" dirty="0" smtClean="0"/>
              <a:t>Physics &amp; Engineering</a:t>
            </a:r>
          </a:p>
          <a:p>
            <a:r>
              <a:rPr lang="en-US" dirty="0" smtClean="0"/>
              <a:t>Chemistry</a:t>
            </a:r>
          </a:p>
          <a:p>
            <a:r>
              <a:rPr lang="en-US" dirty="0" smtClean="0"/>
              <a:t>Nuclear Medicine and Molecular Imaging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159" y="4377363"/>
            <a:ext cx="1698480" cy="151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286" y="4599328"/>
            <a:ext cx="3024338" cy="178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561" y="2169112"/>
            <a:ext cx="3020063" cy="226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045" y="4295353"/>
            <a:ext cx="4572000" cy="2085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000" y="2606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latin typeface="Verdana"/>
              </a:rPr>
              <a:t>To answer fundamental questions in nature and to</a:t>
            </a:r>
          </a:p>
          <a:p>
            <a:pPr algn="r"/>
            <a:r>
              <a:rPr lang="en-US" dirty="0">
                <a:latin typeface="Verdana"/>
              </a:rPr>
              <a:t>contribute to </a:t>
            </a:r>
            <a:r>
              <a:rPr lang="en-US" b="1" dirty="0">
                <a:latin typeface="Verdana"/>
              </a:rPr>
              <a:t>solutions for societal </a:t>
            </a:r>
            <a:r>
              <a:rPr lang="en-US" b="1" dirty="0" smtClean="0">
                <a:latin typeface="Verdana"/>
              </a:rPr>
              <a:t>challenges</a:t>
            </a:r>
            <a:endParaRPr lang="en-US" b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0735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343400"/>
            <a:ext cx="6063215" cy="6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Stacy J. Smith (Intel) 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2" descr="intel manufacturing day 201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" y="2154078"/>
            <a:ext cx="6777691" cy="4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0" y="2606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latin typeface="Verdana"/>
              </a:rPr>
              <a:t>To answer fundamental questions in nature and to</a:t>
            </a:r>
          </a:p>
          <a:p>
            <a:pPr algn="r"/>
            <a:r>
              <a:rPr lang="en-US" dirty="0">
                <a:latin typeface="Verdana"/>
              </a:rPr>
              <a:t>contribute to </a:t>
            </a:r>
            <a:r>
              <a:rPr lang="en-US" b="1" dirty="0">
                <a:latin typeface="Verdana"/>
              </a:rPr>
              <a:t>solutions for societal </a:t>
            </a:r>
            <a:r>
              <a:rPr lang="en-US" b="1" dirty="0" smtClean="0">
                <a:latin typeface="Verdana"/>
              </a:rPr>
              <a:t>challenges</a:t>
            </a:r>
            <a:endParaRPr lang="en-US" b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794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Design">
  <a:themeElements>
    <a:clrScheme name="Title Design 1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9CEF"/>
      </a:accent1>
      <a:accent2>
        <a:srgbClr val="CC0000"/>
      </a:accent2>
      <a:accent3>
        <a:srgbClr val="FFFFFF"/>
      </a:accent3>
      <a:accent4>
        <a:srgbClr val="000000"/>
      </a:accent4>
      <a:accent5>
        <a:srgbClr val="AACBF6"/>
      </a:accent5>
      <a:accent6>
        <a:srgbClr val="B90000"/>
      </a:accent6>
      <a:hlink>
        <a:srgbClr val="000000"/>
      </a:hlink>
      <a:folHlink>
        <a:srgbClr val="772D6B"/>
      </a:folHlink>
    </a:clrScheme>
    <a:fontScheme name="Title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Design 1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9CEF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CBF6"/>
        </a:accent5>
        <a:accent6>
          <a:srgbClr val="B90000"/>
        </a:accent6>
        <a:hlink>
          <a:srgbClr val="000000"/>
        </a:hlink>
        <a:folHlink>
          <a:srgbClr val="772D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RUG4x3.potx" id="{7E82B956-472D-4329-BDFA-397AC1B7B6FA}" vid="{E5F741F3-41A1-4116-929E-A2ECC3E6D464}"/>
    </a:ext>
  </a:extLst>
</a:theme>
</file>

<file path=ppt/theme/theme2.xml><?xml version="1.0" encoding="utf-8"?>
<a:theme xmlns:a="http://schemas.openxmlformats.org/drawingml/2006/main" name="Break Design">
  <a:themeElements>
    <a:clrScheme name="Break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eak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eak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9CEF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CBF6"/>
        </a:accent5>
        <a:accent6>
          <a:srgbClr val="B90000"/>
        </a:accent6>
        <a:hlink>
          <a:srgbClr val="000000"/>
        </a:hlink>
        <a:folHlink>
          <a:srgbClr val="772D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RUG4x3.potx" id="{7E82B956-472D-4329-BDFA-397AC1B7B6FA}" vid="{09E0169D-3466-45F8-AECF-67CC29222E19}"/>
    </a:ext>
  </a:extLst>
</a:theme>
</file>

<file path=ppt/theme/theme3.xml><?xml version="1.0" encoding="utf-8"?>
<a:theme xmlns:a="http://schemas.openxmlformats.org/drawingml/2006/main" name="End Design">
  <a:themeElements>
    <a:clrScheme name="End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d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nd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9CEF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CBF6"/>
        </a:accent5>
        <a:accent6>
          <a:srgbClr val="B90000"/>
        </a:accent6>
        <a:hlink>
          <a:srgbClr val="000000"/>
        </a:hlink>
        <a:folHlink>
          <a:srgbClr val="772D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RUG4x3.potx" id="{7E82B956-472D-4329-BDFA-397AC1B7B6FA}" vid="{780DA61A-58EF-4872-9FDA-5DF5E0A40FAD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RUG4x3</Template>
  <TotalTime>1521</TotalTime>
  <Words>357</Words>
  <Application>Microsoft Office PowerPoint</Application>
  <PresentationFormat>Custom</PresentationFormat>
  <Paragraphs>67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Title Design</vt:lpstr>
      <vt:lpstr>Break Design</vt:lpstr>
      <vt:lpstr>End Design</vt:lpstr>
      <vt:lpstr>KVI Center for Advanced Radiation Techonology</vt:lpstr>
      <vt:lpstr>PowerPoint Presentation</vt:lpstr>
      <vt:lpstr>AGOR = Large scale RI</vt:lpstr>
      <vt:lpstr>AGOR facility</vt:lpstr>
      <vt:lpstr>Science for society</vt:lpstr>
      <vt:lpstr>Particle therapy at Uni Medical Center</vt:lpstr>
      <vt:lpstr>Medical isotope crisis??</vt:lpstr>
      <vt:lpstr>Research on medical isotopes</vt:lpstr>
      <vt:lpstr>Stacy J. Smith (Intel) </vt:lpstr>
      <vt:lpstr>AGOR facility</vt:lpstr>
      <vt:lpstr>Building blocks of the Universe</vt:lpstr>
      <vt:lpstr>Extreme conditions of matter</vt:lpstr>
      <vt:lpstr>Building blocks in the Universe </vt:lpstr>
      <vt:lpstr>Facility for Antiproton and Ion Research</vt:lpstr>
      <vt:lpstr>Advanced engineering</vt:lpstr>
      <vt:lpstr>PowerPoint Presentation</vt:lpstr>
    </vt:vector>
  </TitlesOfParts>
  <Company>University of Groningen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A.M. van den Berg</dc:creator>
  <cp:keywords>Version 2.1</cp:keywords>
  <cp:lastModifiedBy>Berg</cp:lastModifiedBy>
  <cp:revision>24</cp:revision>
  <dcterms:created xsi:type="dcterms:W3CDTF">2018-03-12T13:06:24Z</dcterms:created>
  <dcterms:modified xsi:type="dcterms:W3CDTF">2018-03-16T07:43:02Z</dcterms:modified>
  <dc:language>UK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ype">
    <vt:lpwstr>RUG</vt:lpwstr>
  </property>
  <property fmtid="{D5CDD505-2E9C-101B-9397-08002B2CF9AE}" pid="3" name="Sjabloonversie">
    <vt:lpwstr>5</vt:lpwstr>
  </property>
  <property fmtid="{D5CDD505-2E9C-101B-9397-08002B2CF9AE}" pid="4" name="Eco">
    <vt:lpwstr>JA</vt:lpwstr>
  </property>
  <property fmtid="{D5CDD505-2E9C-101B-9397-08002B2CF9AE}" pid="5" name="Datum">
    <vt:lpwstr>16-03-2018</vt:lpwstr>
  </property>
  <property fmtid="{D5CDD505-2E9C-101B-9397-08002B2CF9AE}" pid="6" name="txtDate">
    <vt:lpwstr>16-03-2018</vt:lpwstr>
  </property>
  <property fmtid="{D5CDD505-2E9C-101B-9397-08002B2CF9AE}" pid="7" name="AutoDatum">
    <vt:lpwstr>NEE</vt:lpwstr>
  </property>
  <property fmtid="{D5CDD505-2E9C-101B-9397-08002B2CF9AE}" pid="8" name="cboLanguage">
    <vt:lpwstr>English</vt:lpwstr>
  </property>
  <property fmtid="{D5CDD505-2E9C-101B-9397-08002B2CF9AE}" pid="9" name="cboFaculty">
    <vt:lpwstr>kvi - center for advanced_x000d_
radiation technology</vt:lpwstr>
  </property>
  <property fmtid="{D5CDD505-2E9C-101B-9397-08002B2CF9AE}" pid="10" name="txtDepartment">
    <vt:lpwstr/>
  </property>
  <property fmtid="{D5CDD505-2E9C-101B-9397-08002B2CF9AE}" pid="11" name="chbDatumAmerikaans">
    <vt:lpwstr>0</vt:lpwstr>
  </property>
  <property fmtid="{D5CDD505-2E9C-101B-9397-08002B2CF9AE}" pid="12" name="optBreed">
    <vt:lpwstr>1</vt:lpwstr>
  </property>
  <property fmtid="{D5CDD505-2E9C-101B-9397-08002B2CF9AE}" pid="13" name="optSmal">
    <vt:lpwstr>0</vt:lpwstr>
  </property>
  <property fmtid="{D5CDD505-2E9C-101B-9397-08002B2CF9AE}" pid="14" name="optLogoKlein">
    <vt:lpwstr>0</vt:lpwstr>
  </property>
  <property fmtid="{D5CDD505-2E9C-101B-9397-08002B2CF9AE}" pid="15" name="optLogoGroot">
    <vt:lpwstr>1</vt:lpwstr>
  </property>
  <property fmtid="{D5CDD505-2E9C-101B-9397-08002B2CF9AE}" pid="16" name="chkEco">
    <vt:lpwstr>1</vt:lpwstr>
  </property>
  <property fmtid="{D5CDD505-2E9C-101B-9397-08002B2CF9AE}" pid="17" name="chkLijn">
    <vt:lpwstr>1</vt:lpwstr>
  </property>
</Properties>
</file>