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null)" ContentType="image/x-emf"/>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48" r:id="rId1"/>
  </p:sldMasterIdLst>
  <p:notesMasterIdLst>
    <p:notesMasterId r:id="rId35"/>
  </p:notesMasterIdLst>
  <p:handoutMasterIdLst>
    <p:handoutMasterId r:id="rId36"/>
  </p:handoutMasterIdLst>
  <p:sldIdLst>
    <p:sldId id="281" r:id="rId2"/>
    <p:sldId id="339" r:id="rId3"/>
    <p:sldId id="340" r:id="rId4"/>
    <p:sldId id="286" r:id="rId5"/>
    <p:sldId id="284" r:id="rId6"/>
    <p:sldId id="321" r:id="rId7"/>
    <p:sldId id="322" r:id="rId8"/>
    <p:sldId id="311" r:id="rId9"/>
    <p:sldId id="323" r:id="rId10"/>
    <p:sldId id="335" r:id="rId11"/>
    <p:sldId id="332" r:id="rId12"/>
    <p:sldId id="334" r:id="rId13"/>
    <p:sldId id="312" r:id="rId14"/>
    <p:sldId id="295" r:id="rId15"/>
    <p:sldId id="296" r:id="rId16"/>
    <p:sldId id="324" r:id="rId17"/>
    <p:sldId id="298" r:id="rId18"/>
    <p:sldId id="300" r:id="rId19"/>
    <p:sldId id="301" r:id="rId20"/>
    <p:sldId id="310" r:id="rId21"/>
    <p:sldId id="326" r:id="rId22"/>
    <p:sldId id="336" r:id="rId23"/>
    <p:sldId id="337" r:id="rId24"/>
    <p:sldId id="317" r:id="rId25"/>
    <p:sldId id="305" r:id="rId26"/>
    <p:sldId id="313" r:id="rId27"/>
    <p:sldId id="327" r:id="rId28"/>
    <p:sldId id="299" r:id="rId29"/>
    <p:sldId id="328" r:id="rId30"/>
    <p:sldId id="319" r:id="rId31"/>
    <p:sldId id="331" r:id="rId32"/>
    <p:sldId id="320" r:id="rId33"/>
    <p:sldId id="338" r:id="rId3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8000"/>
    <a:srgbClr val="0432FF"/>
    <a:srgbClr val="A2AAAC"/>
    <a:srgbClr val="BE80FF"/>
    <a:srgbClr val="FF00FF"/>
    <a:srgbClr val="66FFFF"/>
    <a:srgbClr val="000000"/>
    <a:srgbClr val="508B00"/>
    <a:srgbClr val="8A002C"/>
    <a:srgbClr val="980E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87" autoAdjust="0"/>
    <p:restoredTop sz="87102" autoAdjust="0"/>
  </p:normalViewPr>
  <p:slideViewPr>
    <p:cSldViewPr snapToGrid="0" snapToObjects="1">
      <p:cViewPr varScale="1">
        <p:scale>
          <a:sx n="89" d="100"/>
          <a:sy n="89" d="100"/>
        </p:scale>
        <p:origin x="1184" y="176"/>
      </p:cViewPr>
      <p:guideLst>
        <p:guide orient="horz"/>
        <p:guide/>
      </p:guideLst>
    </p:cSldViewPr>
  </p:slideViewPr>
  <p:notesTextViewPr>
    <p:cViewPr>
      <p:scale>
        <a:sx n="114" d="100"/>
        <a:sy n="114" d="100"/>
      </p:scale>
      <p:origin x="0" y="0"/>
    </p:cViewPr>
  </p:notesTextViewPr>
  <p:sorterViewPr>
    <p:cViewPr>
      <p:scale>
        <a:sx n="100" d="100"/>
        <a:sy n="100" d="100"/>
      </p:scale>
      <p:origin x="0" y="0"/>
    </p:cViewPr>
  </p:sorterViewPr>
  <p:notesViewPr>
    <p:cSldViewPr snapToGrid="0" snapToObjects="1" showGuides="1">
      <p:cViewPr varScale="1">
        <p:scale>
          <a:sx n="110" d="100"/>
          <a:sy n="110" d="100"/>
        </p:scale>
        <p:origin x="-3264"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06130B7-937F-AD44-B2C5-F31E8C8D5F09}" type="datetime1">
              <a:rPr lang="en-GB"/>
              <a:pPr/>
              <a:t>15/03/2018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81DA68-75A0-D440-BACE-1A31962072C7}" type="slidenum">
              <a:rPr/>
              <a:pPr/>
              <a:t>‹#›</a:t>
            </a:fld>
            <a:endParaRPr lang="en-US"/>
          </a:p>
        </p:txBody>
      </p:sp>
    </p:spTree>
    <p:extLst>
      <p:ext uri="{BB962C8B-B14F-4D97-AF65-F5344CB8AC3E}">
        <p14:creationId xmlns:p14="http://schemas.microsoft.com/office/powerpoint/2010/main" val="19885199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F6EA10-F5D3-7342-B615-2B2CA72471C7}" type="datetime1">
              <a:rPr lang="en-GB"/>
              <a:pPr/>
              <a:t>15/03/2018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F46FAC-0CA4-4C44-A7D0-4999CE13D388}" type="slidenum">
              <a:rPr/>
              <a:pPr/>
              <a:t>‹#›</a:t>
            </a:fld>
            <a:endParaRPr lang="en-US"/>
          </a:p>
        </p:txBody>
      </p:sp>
    </p:spTree>
    <p:extLst>
      <p:ext uri="{BB962C8B-B14F-4D97-AF65-F5344CB8AC3E}">
        <p14:creationId xmlns:p14="http://schemas.microsoft.com/office/powerpoint/2010/main" val="14100573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A8F46FAC-0CA4-4C44-A7D0-4999CE13D388}" type="slidenum">
              <a:rPr lang="uk-UA"/>
              <a:pPr/>
              <a:t>1</a:t>
            </a:fld>
            <a:endParaRPr lang="uk-UA"/>
          </a:p>
        </p:txBody>
      </p:sp>
    </p:spTree>
    <p:extLst>
      <p:ext uri="{BB962C8B-B14F-4D97-AF65-F5344CB8AC3E}">
        <p14:creationId xmlns:p14="http://schemas.microsoft.com/office/powerpoint/2010/main" val="115924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8"/>
          <p:cNvSpPr>
            <a:spLocks noGrp="1" noRot="1" noChangeAspect="1" noChangeArrowheads="1"/>
          </p:cNvSpPr>
          <p:nvPr>
            <p:ph type="sldImg"/>
          </p:nvPr>
        </p:nvSpPr>
        <p:spPr>
          <a:xfrm>
            <a:off x="2108200" y="228600"/>
            <a:ext cx="2641600" cy="1981200"/>
          </a:xfrm>
          <a:ln/>
        </p:spPr>
      </p:sp>
      <p:sp>
        <p:nvSpPr>
          <p:cNvPr id="11267" name="Rectangle 9"/>
          <p:cNvSpPr>
            <a:spLocks noGrp="1" noChangeArrowheads="1"/>
          </p:cNvSpPr>
          <p:nvPr>
            <p:ph type="body" idx="1"/>
          </p:nvPr>
        </p:nvSpPr>
        <p:spPr>
          <a:noFill/>
          <a:ln/>
        </p:spPr>
        <p:txBody>
          <a:bodyPr/>
          <a:lstStyle/>
          <a:p>
            <a:pPr eaLnBrk="1" hangingPunct="1"/>
            <a:endParaRPr lang="en-US">
              <a:latin typeface="Times New Roman" pitchFamily="18" charset="0"/>
            </a:endParaRPr>
          </a:p>
        </p:txBody>
      </p:sp>
    </p:spTree>
    <p:extLst>
      <p:ext uri="{BB962C8B-B14F-4D97-AF65-F5344CB8AC3E}">
        <p14:creationId xmlns:p14="http://schemas.microsoft.com/office/powerpoint/2010/main" val="954693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much extra does this bring ? Needs to be determined.</a:t>
            </a:r>
          </a:p>
        </p:txBody>
      </p:sp>
      <p:sp>
        <p:nvSpPr>
          <p:cNvPr id="4" name="Slide Number Placeholder 3"/>
          <p:cNvSpPr>
            <a:spLocks noGrp="1"/>
          </p:cNvSpPr>
          <p:nvPr>
            <p:ph type="sldNum" sz="quarter" idx="10"/>
          </p:nvPr>
        </p:nvSpPr>
        <p:spPr/>
        <p:txBody>
          <a:bodyPr/>
          <a:lstStyle/>
          <a:p>
            <a:fld id="{A8F46FAC-0CA4-4C44-A7D0-4999CE13D388}" type="slidenum">
              <a:rPr lang="uk-UA"/>
              <a:pPr/>
              <a:t>13</a:t>
            </a:fld>
            <a:endParaRPr lang="uk-UA"/>
          </a:p>
        </p:txBody>
      </p:sp>
    </p:spTree>
    <p:extLst>
      <p:ext uri="{BB962C8B-B14F-4D97-AF65-F5344CB8AC3E}">
        <p14:creationId xmlns:p14="http://schemas.microsoft.com/office/powerpoint/2010/main" val="462817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Practical</a:t>
            </a:r>
            <a:r>
              <a:rPr lang="en-US" baseline="0"/>
              <a:t> implementation of proton imaging is some time off. Several prototype systems around the world, non in routine clinical use.</a:t>
            </a:r>
          </a:p>
          <a:p>
            <a:r>
              <a:rPr lang="en-US" baseline="0"/>
              <a:t>Investigate e.g. the effect of angular selection on image quality and requirements needed for the absorption detector.</a:t>
            </a:r>
            <a:endParaRPr lang="en-US"/>
          </a:p>
        </p:txBody>
      </p:sp>
      <p:sp>
        <p:nvSpPr>
          <p:cNvPr id="4" name="Slide Number Placeholder 3"/>
          <p:cNvSpPr>
            <a:spLocks noGrp="1"/>
          </p:cNvSpPr>
          <p:nvPr>
            <p:ph type="sldNum" sz="quarter" idx="10"/>
          </p:nvPr>
        </p:nvSpPr>
        <p:spPr/>
        <p:txBody>
          <a:bodyPr/>
          <a:lstStyle/>
          <a:p>
            <a:fld id="{A8F46FAC-0CA4-4C44-A7D0-4999CE13D388}" type="slidenum">
              <a:rPr lang="uk-UA"/>
              <a:pPr/>
              <a:t>15</a:t>
            </a:fld>
            <a:endParaRPr lang="uk-UA"/>
          </a:p>
        </p:txBody>
      </p:sp>
    </p:spTree>
    <p:extLst>
      <p:ext uri="{BB962C8B-B14F-4D97-AF65-F5344CB8AC3E}">
        <p14:creationId xmlns:p14="http://schemas.microsoft.com/office/powerpoint/2010/main" val="664373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 on 2 aspects:</a:t>
            </a:r>
          </a:p>
          <a:p>
            <a:r>
              <a:rPr lang="en-US" baseline="0"/>
              <a:t>How do protons behave inside the patient ?</a:t>
            </a:r>
          </a:p>
          <a:p>
            <a:r>
              <a:rPr lang="en-US" baseline="0"/>
              <a:t>	Needed for good treatment planning.</a:t>
            </a:r>
          </a:p>
          <a:p>
            <a:r>
              <a:rPr lang="en-US" baseline="0"/>
              <a:t>Was the dose delivered according to plan ?</a:t>
            </a:r>
          </a:p>
        </p:txBody>
      </p:sp>
      <p:sp>
        <p:nvSpPr>
          <p:cNvPr id="4" name="Slide Number Placeholder 3"/>
          <p:cNvSpPr>
            <a:spLocks noGrp="1"/>
          </p:cNvSpPr>
          <p:nvPr>
            <p:ph type="sldNum" sz="quarter" idx="10"/>
          </p:nvPr>
        </p:nvSpPr>
        <p:spPr/>
        <p:txBody>
          <a:bodyPr/>
          <a:lstStyle/>
          <a:p>
            <a:fld id="{A8F46FAC-0CA4-4C44-A7D0-4999CE13D388}" type="slidenum">
              <a:rPr lang="uk-UA"/>
              <a:pPr/>
              <a:t>16</a:t>
            </a:fld>
            <a:endParaRPr lang="uk-UA"/>
          </a:p>
        </p:txBody>
      </p:sp>
    </p:spTree>
    <p:extLst>
      <p:ext uri="{BB962C8B-B14F-4D97-AF65-F5344CB8AC3E}">
        <p14:creationId xmlns:p14="http://schemas.microsoft.com/office/powerpoint/2010/main" val="322809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a:p>
        </p:txBody>
      </p:sp>
      <p:sp>
        <p:nvSpPr>
          <p:cNvPr id="4" name="Slide Number Placeholder 3"/>
          <p:cNvSpPr>
            <a:spLocks noGrp="1"/>
          </p:cNvSpPr>
          <p:nvPr>
            <p:ph type="sldNum" sz="quarter" idx="10"/>
          </p:nvPr>
        </p:nvSpPr>
        <p:spPr/>
        <p:txBody>
          <a:bodyPr/>
          <a:lstStyle/>
          <a:p>
            <a:pPr>
              <a:defRPr/>
            </a:pPr>
            <a:fld id="{E0D798F7-B3C8-534C-8D13-A7033A74B27F}" type="slidenum">
              <a:rPr lang="en-US"/>
              <a:pPr>
                <a:defRPr/>
              </a:pPr>
              <a:t>19</a:t>
            </a:fld>
            <a:endParaRPr lang="en-US"/>
          </a:p>
        </p:txBody>
      </p:sp>
    </p:spTree>
    <p:extLst>
      <p:ext uri="{BB962C8B-B14F-4D97-AF65-F5344CB8AC3E}">
        <p14:creationId xmlns:p14="http://schemas.microsoft.com/office/powerpoint/2010/main" val="1767894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realtime anatomical feedback</a:t>
            </a:r>
            <a:r>
              <a:rPr lang="en-US" baseline="0"/>
              <a:t> can be used in several ways:</a:t>
            </a:r>
          </a:p>
          <a:p>
            <a:pPr marL="171450" indent="-171450">
              <a:buFont typeface="Arial" charset="0"/>
              <a:buChar char="•"/>
            </a:pPr>
            <a:r>
              <a:rPr lang="en-US" baseline="0"/>
              <a:t>motion tracking to control irradiation in real time (gating or steering)</a:t>
            </a:r>
          </a:p>
          <a:p>
            <a:pPr marL="171450" indent="-171450">
              <a:buFont typeface="Arial" charset="0"/>
              <a:buChar char="•"/>
            </a:pPr>
            <a:r>
              <a:rPr lang="en-US" baseline="0"/>
              <a:t>calculate the actual dose distribution delivered</a:t>
            </a:r>
          </a:p>
          <a:p>
            <a:pPr marL="171450" indent="-171450">
              <a:buFont typeface="Arial" charset="0"/>
              <a:buChar char="•"/>
            </a:pPr>
            <a:endParaRPr lang="en-US" baseline="0"/>
          </a:p>
          <a:p>
            <a:pPr marL="0" indent="0">
              <a:buFont typeface="Arial" charset="0"/>
              <a:buNone/>
            </a:pPr>
            <a:r>
              <a:rPr lang="en-US" baseline="0"/>
              <a:t>This technique is being introduced in photon beam therapy, but is even more appealing for proton therapy, because of the higher sensitivity to differences between the actual situation and the treatment situation.</a:t>
            </a:r>
          </a:p>
          <a:p>
            <a:pPr marL="0" indent="0">
              <a:buFont typeface="Arial" charset="0"/>
              <a:buNone/>
            </a:pPr>
            <a:endParaRPr lang="en-US" baseline="0"/>
          </a:p>
        </p:txBody>
      </p:sp>
      <p:sp>
        <p:nvSpPr>
          <p:cNvPr id="4" name="Slide Number Placeholder 3"/>
          <p:cNvSpPr>
            <a:spLocks noGrp="1"/>
          </p:cNvSpPr>
          <p:nvPr>
            <p:ph type="sldNum" sz="quarter" idx="10"/>
          </p:nvPr>
        </p:nvSpPr>
        <p:spPr/>
        <p:txBody>
          <a:bodyPr/>
          <a:lstStyle/>
          <a:p>
            <a:fld id="{A8F46FAC-0CA4-4C44-A7D0-4999CE13D388}" type="slidenum">
              <a:rPr lang="uk-UA"/>
              <a:pPr/>
              <a:t>20</a:t>
            </a:fld>
            <a:endParaRPr lang="uk-UA"/>
          </a:p>
        </p:txBody>
      </p:sp>
    </p:spTree>
    <p:extLst>
      <p:ext uri="{BB962C8B-B14F-4D97-AF65-F5344CB8AC3E}">
        <p14:creationId xmlns:p14="http://schemas.microsoft.com/office/powerpoint/2010/main" val="308174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realtime anatomical feedback</a:t>
            </a:r>
            <a:r>
              <a:rPr lang="en-US" baseline="0"/>
              <a:t> can be used in several ways:</a:t>
            </a:r>
          </a:p>
          <a:p>
            <a:pPr marL="171450" indent="-171450">
              <a:buFont typeface="Arial" charset="0"/>
              <a:buChar char="•"/>
            </a:pPr>
            <a:r>
              <a:rPr lang="en-US" baseline="0"/>
              <a:t>motion tracking to control irradiation in real time (gating or steering)</a:t>
            </a:r>
          </a:p>
          <a:p>
            <a:pPr marL="171450" indent="-171450">
              <a:buFont typeface="Arial" charset="0"/>
              <a:buChar char="•"/>
            </a:pPr>
            <a:r>
              <a:rPr lang="en-US" baseline="0"/>
              <a:t>calculate the actual dose distribution delivered</a:t>
            </a:r>
          </a:p>
          <a:p>
            <a:pPr marL="171450" indent="-171450">
              <a:buFont typeface="Arial" charset="0"/>
              <a:buChar char="•"/>
            </a:pPr>
            <a:endParaRPr lang="en-US" baseline="0"/>
          </a:p>
          <a:p>
            <a:pPr marL="0" indent="0">
              <a:buFont typeface="Arial" charset="0"/>
              <a:buNone/>
            </a:pPr>
            <a:r>
              <a:rPr lang="en-US" baseline="0"/>
              <a:t>This technique is being introduced in photon beam therapy, but is even more appealing for proton therapy, because of the higher sensitivity to differences between the actual situation and the treatment situation.</a:t>
            </a:r>
          </a:p>
          <a:p>
            <a:pPr marL="0" indent="0">
              <a:buFont typeface="Arial" charset="0"/>
              <a:buNone/>
            </a:pPr>
            <a:endParaRPr lang="en-US" baseline="0"/>
          </a:p>
        </p:txBody>
      </p:sp>
      <p:sp>
        <p:nvSpPr>
          <p:cNvPr id="4" name="Slide Number Placeholder 3"/>
          <p:cNvSpPr>
            <a:spLocks noGrp="1"/>
          </p:cNvSpPr>
          <p:nvPr>
            <p:ph type="sldNum" sz="quarter" idx="10"/>
          </p:nvPr>
        </p:nvSpPr>
        <p:spPr/>
        <p:txBody>
          <a:bodyPr/>
          <a:lstStyle/>
          <a:p>
            <a:fld id="{A8F46FAC-0CA4-4C44-A7D0-4999CE13D388}" type="slidenum">
              <a:rPr lang="uk-UA"/>
              <a:pPr/>
              <a:t>21</a:t>
            </a:fld>
            <a:endParaRPr lang="uk-UA"/>
          </a:p>
        </p:txBody>
      </p:sp>
    </p:spTree>
    <p:extLst>
      <p:ext uri="{BB962C8B-B14F-4D97-AF65-F5344CB8AC3E}">
        <p14:creationId xmlns:p14="http://schemas.microsoft.com/office/powerpoint/2010/main" val="931924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r>
              <a:rPr lang="nl-NL">
                <a:latin typeface="Times" pitchFamily="26" charset="0"/>
              </a:rPr>
              <a:t>even if anatomy and</a:t>
            </a:r>
            <a:r>
              <a:rPr lang="nl-NL" baseline="0">
                <a:latin typeface="Times" pitchFamily="26" charset="0"/>
              </a:rPr>
              <a:t> positioning are fine, proton range can be wrong</a:t>
            </a:r>
          </a:p>
          <a:p>
            <a:endParaRPr lang="nl-NL" baseline="0">
              <a:latin typeface="Times" pitchFamily="26" charset="0"/>
            </a:endParaRPr>
          </a:p>
          <a:p>
            <a:r>
              <a:rPr lang="nl-NL" baseline="0">
                <a:latin typeface="Times" pitchFamily="26" charset="0"/>
              </a:rPr>
              <a:t>sound waves is less developed than others, PET is used in the clinic in a few centers around the world</a:t>
            </a:r>
            <a:endParaRPr lang="nl-NL">
              <a:latin typeface="Times" pitchFamily="26" charset="0"/>
            </a:endParaRPr>
          </a:p>
        </p:txBody>
      </p:sp>
      <p:sp>
        <p:nvSpPr>
          <p:cNvPr id="29700" name="Slide Number Placeholder 3"/>
          <p:cNvSpPr>
            <a:spLocks noGrp="1"/>
          </p:cNvSpPr>
          <p:nvPr>
            <p:ph type="sldNum" sz="quarter" idx="5"/>
          </p:nvPr>
        </p:nvSpPr>
        <p:spPr>
          <a:noFill/>
        </p:spPr>
        <p:txBody>
          <a:bodyPr/>
          <a:lstStyle/>
          <a:p>
            <a:fld id="{1087B52D-5E89-524E-AFC7-BB06171E9F3E}" type="slidenum">
              <a:rPr lang="en-US"/>
              <a:pPr/>
              <a:t>24</a:t>
            </a:fld>
            <a:endParaRPr lang="en-US"/>
          </a:p>
        </p:txBody>
      </p:sp>
    </p:spTree>
    <p:extLst>
      <p:ext uri="{BB962C8B-B14F-4D97-AF65-F5344CB8AC3E}">
        <p14:creationId xmlns:p14="http://schemas.microsoft.com/office/powerpoint/2010/main" val="953457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GB"/>
              <a:t>Movies:</a:t>
            </a:r>
            <a:endParaRPr lang="en-GB" baseline="0"/>
          </a:p>
          <a:p>
            <a:pPr eaLnBrk="1" hangingPunct="1"/>
            <a:r>
              <a:rPr lang="en-GB"/>
              <a:t>IEEE 2012 &gt; Hadron Therapy workshop</a:t>
            </a:r>
            <a:r>
              <a:rPr lang="en-GB" baseline="0"/>
              <a:t> talk</a:t>
            </a:r>
            <a:r>
              <a:rPr lang="en-GB"/>
              <a:t> &gt;</a:t>
            </a:r>
            <a:r>
              <a:rPr lang="en-GB" baseline="0"/>
              <a:t> </a:t>
            </a:r>
            <a:endParaRPr lang="en-GB"/>
          </a:p>
          <a:p>
            <a:pPr eaLnBrk="1" hangingPunct="1"/>
            <a:r>
              <a:rPr lang="en-US"/>
              <a:t>	Rendering_CT_dose.wmv</a:t>
            </a:r>
          </a:p>
          <a:p>
            <a:pPr eaLnBrk="1" hangingPunct="1"/>
            <a:r>
              <a:rPr lang="en-US"/>
              <a:t>	Rendering_CT_oxy15.wmv</a:t>
            </a:r>
          </a:p>
          <a:p>
            <a:pPr eaLnBrk="1" hangingPunct="1"/>
            <a:r>
              <a:rPr lang="en-US"/>
              <a:t>Status Simulations August 2012 &gt; RadiationDistributions &gt;</a:t>
            </a:r>
          </a:p>
          <a:p>
            <a:pPr eaLnBrk="1" hangingPunct="1"/>
            <a:r>
              <a:rPr lang="en-US"/>
              <a:t>	Rendering_Pot38Map_CT2705_BU+Vinnie Full CT raw data format from AMIDE_1.wmv</a:t>
            </a:r>
          </a:p>
          <a:p>
            <a:pPr eaLnBrk="1" hangingPunct="1"/>
            <a:endParaRPr lang="en-US"/>
          </a:p>
          <a:p>
            <a:pPr eaLnBrk="1" hangingPunct="1"/>
            <a:endParaRPr lang="en-US"/>
          </a:p>
        </p:txBody>
      </p:sp>
      <p:sp>
        <p:nvSpPr>
          <p:cNvPr id="4" name="Slide Number Placeholder 3"/>
          <p:cNvSpPr>
            <a:spLocks noGrp="1"/>
          </p:cNvSpPr>
          <p:nvPr>
            <p:ph type="sldNum" sz="quarter" idx="10"/>
          </p:nvPr>
        </p:nvSpPr>
        <p:spPr/>
        <p:txBody>
          <a:bodyPr/>
          <a:lstStyle/>
          <a:p>
            <a:fld id="{B73497C6-FBC6-4D42-AB35-1060059A594F}" type="slidenum">
              <a:rPr lang="en-US"/>
              <a:pPr/>
              <a:t>25</a:t>
            </a:fld>
            <a:endParaRPr lang="en-US"/>
          </a:p>
        </p:txBody>
      </p:sp>
    </p:spTree>
    <p:extLst>
      <p:ext uri="{BB962C8B-B14F-4D97-AF65-F5344CB8AC3E}">
        <p14:creationId xmlns:p14="http://schemas.microsoft.com/office/powerpoint/2010/main" val="1937326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ADE433-6206-F942-8365-C0167B78D8A4}" type="slidenum">
              <a:rPr lang="en-US" smtClean="0"/>
              <a:pPr/>
              <a:t>26</a:t>
            </a:fld>
            <a:endParaRPr lang="en-US"/>
          </a:p>
        </p:txBody>
      </p:sp>
    </p:spTree>
    <p:extLst>
      <p:ext uri="{BB962C8B-B14F-4D97-AF65-F5344CB8AC3E}">
        <p14:creationId xmlns:p14="http://schemas.microsoft.com/office/powerpoint/2010/main" val="144327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CC6F8C-E691-4E41-8560-97B44A3D2BBA}" type="slidenum">
              <a:rPr lang="nl-NL"/>
              <a:pPr>
                <a:defRPr/>
              </a:pPr>
              <a:t>3</a:t>
            </a:fld>
            <a:endParaRPr lang="nl-NL"/>
          </a:p>
        </p:txBody>
      </p:sp>
    </p:spTree>
    <p:extLst>
      <p:ext uri="{BB962C8B-B14F-4D97-AF65-F5344CB8AC3E}">
        <p14:creationId xmlns:p14="http://schemas.microsoft.com/office/powerpoint/2010/main" val="1046293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ADE433-6206-F942-8365-C0167B78D8A4}" type="slidenum">
              <a:rPr lang="en-US" smtClean="0"/>
              <a:pPr/>
              <a:t>27</a:t>
            </a:fld>
            <a:endParaRPr lang="en-US"/>
          </a:p>
        </p:txBody>
      </p:sp>
    </p:spTree>
    <p:extLst>
      <p:ext uri="{BB962C8B-B14F-4D97-AF65-F5344CB8AC3E}">
        <p14:creationId xmlns:p14="http://schemas.microsoft.com/office/powerpoint/2010/main" val="1587500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observed shift: 6±3 mm</a:t>
            </a:r>
          </a:p>
          <a:p>
            <a:r>
              <a:rPr lang="en-US"/>
              <a:t>simulations of realistic scanner</a:t>
            </a:r>
            <a:r>
              <a:rPr lang="en-US" baseline="0"/>
              <a:t> and number of protonts:</a:t>
            </a:r>
            <a:r>
              <a:rPr lang="en-US"/>
              <a:t> ~1 mm accuracy</a:t>
            </a:r>
          </a:p>
          <a:p>
            <a:r>
              <a:rPr lang="en-US"/>
              <a:t>same</a:t>
            </a:r>
            <a:r>
              <a:rPr lang="en-US" baseline="0"/>
              <a:t> on bone</a:t>
            </a:r>
            <a:endParaRPr lang="en-US"/>
          </a:p>
        </p:txBody>
      </p:sp>
      <p:sp>
        <p:nvSpPr>
          <p:cNvPr id="4" name="Slide Number Placeholder 3"/>
          <p:cNvSpPr>
            <a:spLocks noGrp="1"/>
          </p:cNvSpPr>
          <p:nvPr>
            <p:ph type="sldNum" sz="quarter" idx="10"/>
          </p:nvPr>
        </p:nvSpPr>
        <p:spPr/>
        <p:txBody>
          <a:bodyPr/>
          <a:lstStyle/>
          <a:p>
            <a:fld id="{A8F46FAC-0CA4-4C44-A7D0-4999CE13D388}" type="slidenum">
              <a:rPr lang="uk-UA"/>
              <a:pPr/>
              <a:t>28</a:t>
            </a:fld>
            <a:endParaRPr lang="uk-UA"/>
          </a:p>
        </p:txBody>
      </p:sp>
    </p:spTree>
    <p:extLst>
      <p:ext uri="{BB962C8B-B14F-4D97-AF65-F5344CB8AC3E}">
        <p14:creationId xmlns:p14="http://schemas.microsoft.com/office/powerpoint/2010/main" val="213198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observed shift: 6±3 mm</a:t>
            </a:r>
          </a:p>
          <a:p>
            <a:r>
              <a:rPr lang="en-US"/>
              <a:t>simulations of realistic scanner</a:t>
            </a:r>
            <a:r>
              <a:rPr lang="en-US" baseline="0"/>
              <a:t> and number of protonts:</a:t>
            </a:r>
            <a:r>
              <a:rPr lang="en-US"/>
              <a:t> ~1 mm accuracy</a:t>
            </a:r>
          </a:p>
          <a:p>
            <a:r>
              <a:rPr lang="en-US"/>
              <a:t>same</a:t>
            </a:r>
            <a:r>
              <a:rPr lang="en-US" baseline="0"/>
              <a:t> on bone</a:t>
            </a:r>
            <a:endParaRPr lang="en-US"/>
          </a:p>
        </p:txBody>
      </p:sp>
      <p:sp>
        <p:nvSpPr>
          <p:cNvPr id="4" name="Slide Number Placeholder 3"/>
          <p:cNvSpPr>
            <a:spLocks noGrp="1"/>
          </p:cNvSpPr>
          <p:nvPr>
            <p:ph type="sldNum" sz="quarter" idx="10"/>
          </p:nvPr>
        </p:nvSpPr>
        <p:spPr/>
        <p:txBody>
          <a:bodyPr/>
          <a:lstStyle/>
          <a:p>
            <a:fld id="{A8F46FAC-0CA4-4C44-A7D0-4999CE13D388}" type="slidenum">
              <a:rPr lang="uk-UA"/>
              <a:pPr/>
              <a:t>29</a:t>
            </a:fld>
            <a:endParaRPr lang="uk-UA"/>
          </a:p>
        </p:txBody>
      </p:sp>
    </p:spTree>
    <p:extLst>
      <p:ext uri="{BB962C8B-B14F-4D97-AF65-F5344CB8AC3E}">
        <p14:creationId xmlns:p14="http://schemas.microsoft.com/office/powerpoint/2010/main" val="1796053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MRI shows what is being treated, but does</a:t>
            </a:r>
            <a:r>
              <a:rPr lang="en-US" baseline="0"/>
              <a:t> not reveal the proton beam.</a:t>
            </a:r>
          </a:p>
          <a:p>
            <a:r>
              <a:rPr lang="en-US" baseline="0"/>
              <a:t>MR-PET systems are on the market.</a:t>
            </a:r>
          </a:p>
          <a:p>
            <a:r>
              <a:rPr lang="en-US" baseline="0"/>
              <a:t>So why not combine MR-PET with proton therapy ?</a:t>
            </a:r>
            <a:endParaRPr lang="en-US"/>
          </a:p>
        </p:txBody>
      </p:sp>
      <p:sp>
        <p:nvSpPr>
          <p:cNvPr id="4" name="Slide Number Placeholder 3"/>
          <p:cNvSpPr>
            <a:spLocks noGrp="1"/>
          </p:cNvSpPr>
          <p:nvPr>
            <p:ph type="sldNum" sz="quarter" idx="10"/>
          </p:nvPr>
        </p:nvSpPr>
        <p:spPr/>
        <p:txBody>
          <a:bodyPr/>
          <a:lstStyle/>
          <a:p>
            <a:fld id="{A8F46FAC-0CA4-4C44-A7D0-4999CE13D388}" type="slidenum">
              <a:rPr lang="uk-UA"/>
              <a:pPr/>
              <a:t>30</a:t>
            </a:fld>
            <a:endParaRPr lang="uk-UA"/>
          </a:p>
        </p:txBody>
      </p:sp>
    </p:spTree>
    <p:extLst>
      <p:ext uri="{BB962C8B-B14F-4D97-AF65-F5344CB8AC3E}">
        <p14:creationId xmlns:p14="http://schemas.microsoft.com/office/powerpoint/2010/main" val="894591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MRI shows what is being treated, but does</a:t>
            </a:r>
            <a:r>
              <a:rPr lang="en-US" baseline="0"/>
              <a:t> not reveal the proton beam.</a:t>
            </a:r>
          </a:p>
          <a:p>
            <a:r>
              <a:rPr lang="en-US" baseline="0"/>
              <a:t>MR-PET systems are on the market.</a:t>
            </a:r>
          </a:p>
          <a:p>
            <a:r>
              <a:rPr lang="en-US" baseline="0"/>
              <a:t>So why not combine MR-PET with proton therapy ?</a:t>
            </a:r>
            <a:endParaRPr lang="en-US"/>
          </a:p>
        </p:txBody>
      </p:sp>
      <p:sp>
        <p:nvSpPr>
          <p:cNvPr id="4" name="Slide Number Placeholder 3"/>
          <p:cNvSpPr>
            <a:spLocks noGrp="1"/>
          </p:cNvSpPr>
          <p:nvPr>
            <p:ph type="sldNum" sz="quarter" idx="10"/>
          </p:nvPr>
        </p:nvSpPr>
        <p:spPr/>
        <p:txBody>
          <a:bodyPr/>
          <a:lstStyle/>
          <a:p>
            <a:fld id="{A8F46FAC-0CA4-4C44-A7D0-4999CE13D388}" type="slidenum">
              <a:rPr lang="uk-UA"/>
              <a:pPr/>
              <a:t>31</a:t>
            </a:fld>
            <a:endParaRPr lang="uk-UA"/>
          </a:p>
        </p:txBody>
      </p:sp>
    </p:spTree>
    <p:extLst>
      <p:ext uri="{BB962C8B-B14F-4D97-AF65-F5344CB8AC3E}">
        <p14:creationId xmlns:p14="http://schemas.microsoft.com/office/powerpoint/2010/main" val="71308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F46FAC-0CA4-4C44-A7D0-4999CE13D388}" type="slidenum">
              <a:rPr lang="uk-UA"/>
              <a:pPr/>
              <a:t>32</a:t>
            </a:fld>
            <a:endParaRPr lang="uk-UA"/>
          </a:p>
        </p:txBody>
      </p:sp>
    </p:spTree>
    <p:extLst>
      <p:ext uri="{BB962C8B-B14F-4D97-AF65-F5344CB8AC3E}">
        <p14:creationId xmlns:p14="http://schemas.microsoft.com/office/powerpoint/2010/main" val="1423931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Focus on 2 aspects:</a:t>
            </a:r>
          </a:p>
          <a:p>
            <a:r>
              <a:rPr lang="en-US" baseline="0"/>
              <a:t>How do protons behave inside the patient ?</a:t>
            </a:r>
          </a:p>
          <a:p>
            <a:r>
              <a:rPr lang="en-US" baseline="0"/>
              <a:t>	Needed for good treatment planning.</a:t>
            </a:r>
          </a:p>
          <a:p>
            <a:r>
              <a:rPr lang="en-US" baseline="0"/>
              <a:t>Was the dose delivered according to plan ?</a:t>
            </a:r>
          </a:p>
        </p:txBody>
      </p:sp>
      <p:sp>
        <p:nvSpPr>
          <p:cNvPr id="4" name="Slide Number Placeholder 3"/>
          <p:cNvSpPr>
            <a:spLocks noGrp="1"/>
          </p:cNvSpPr>
          <p:nvPr>
            <p:ph type="sldNum" sz="quarter" idx="10"/>
          </p:nvPr>
        </p:nvSpPr>
        <p:spPr/>
        <p:txBody>
          <a:bodyPr/>
          <a:lstStyle/>
          <a:p>
            <a:fld id="{A8F46FAC-0CA4-4C44-A7D0-4999CE13D388}" type="slidenum">
              <a:rPr lang="uk-UA"/>
              <a:pPr/>
              <a:t>4</a:t>
            </a:fld>
            <a:endParaRPr lang="uk-UA"/>
          </a:p>
        </p:txBody>
      </p:sp>
    </p:spTree>
    <p:extLst>
      <p:ext uri="{BB962C8B-B14F-4D97-AF65-F5344CB8AC3E}">
        <p14:creationId xmlns:p14="http://schemas.microsoft.com/office/powerpoint/2010/main" val="223196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F46FAC-0CA4-4C44-A7D0-4999CE13D388}" type="slidenum">
              <a:rPr lang="uk-UA"/>
              <a:pPr/>
              <a:t>5</a:t>
            </a:fld>
            <a:endParaRPr lang="uk-UA"/>
          </a:p>
        </p:txBody>
      </p:sp>
    </p:spTree>
    <p:extLst>
      <p:ext uri="{BB962C8B-B14F-4D97-AF65-F5344CB8AC3E}">
        <p14:creationId xmlns:p14="http://schemas.microsoft.com/office/powerpoint/2010/main" val="1856524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F46FAC-0CA4-4C44-A7D0-4999CE13D388}" type="slidenum">
              <a:rPr lang="uk-UA"/>
              <a:pPr/>
              <a:t>6</a:t>
            </a:fld>
            <a:endParaRPr lang="uk-UA"/>
          </a:p>
        </p:txBody>
      </p:sp>
    </p:spTree>
    <p:extLst>
      <p:ext uri="{BB962C8B-B14F-4D97-AF65-F5344CB8AC3E}">
        <p14:creationId xmlns:p14="http://schemas.microsoft.com/office/powerpoint/2010/main" val="2072050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a:t>
            </a:r>
            <a:r>
              <a:rPr lang="en-US" baseline="0"/>
              <a:t> MR ? Under development at least for photon radiotherapy.</a:t>
            </a:r>
          </a:p>
          <a:p>
            <a:pPr marL="171450" indent="-171450">
              <a:buFont typeface="Arial" charset="0"/>
              <a:buChar char="•"/>
            </a:pPr>
            <a:r>
              <a:rPr lang="en-US" baseline="0"/>
              <a:t>better identification of different soft tissues</a:t>
            </a:r>
          </a:p>
          <a:p>
            <a:pPr marL="171450" indent="-171450">
              <a:buFont typeface="Arial" charset="0"/>
              <a:buChar char="•"/>
            </a:pPr>
            <a:r>
              <a:rPr lang="en-US" sz="1200" kern="1200">
                <a:solidFill>
                  <a:schemeClr val="tx1"/>
                </a:solidFill>
                <a:effectLst/>
                <a:latin typeface="+mn-lt"/>
                <a:ea typeface="+mn-ea"/>
                <a:cs typeface="+mn-cs"/>
              </a:rPr>
              <a:t>ability to acquire multiple image datasets that highlight the tissue boundaries, and differentiate different tissue types, even within a specific tumor</a:t>
            </a:r>
          </a:p>
          <a:p>
            <a:pPr marL="0" indent="0">
              <a:buFont typeface="Arial" charset="0"/>
              <a:buNone/>
            </a:pPr>
            <a:r>
              <a:rPr lang="en-US" sz="1200" kern="1200">
                <a:solidFill>
                  <a:schemeClr val="tx1"/>
                </a:solidFill>
                <a:effectLst/>
                <a:latin typeface="+mn-lt"/>
                <a:ea typeface="+mn-ea"/>
                <a:cs typeface="+mn-cs"/>
              </a:rPr>
              <a:t>Drawback:</a:t>
            </a:r>
            <a:r>
              <a:rPr lang="en-US" sz="1200" kern="1200" baseline="0">
                <a:solidFill>
                  <a:schemeClr val="tx1"/>
                </a:solidFill>
                <a:effectLst/>
                <a:latin typeface="+mn-lt"/>
                <a:ea typeface="+mn-ea"/>
                <a:cs typeface="+mn-cs"/>
              </a:rPr>
              <a:t> no direct relation to electron density and average atomic number, the material properties important for proton stopping power</a:t>
            </a:r>
          </a:p>
          <a:p>
            <a:pPr marL="0" indent="0">
              <a:buFont typeface="Arial" charset="0"/>
              <a:buNone/>
            </a:pPr>
            <a:endParaRPr lang="en-US" sz="1200" kern="1200" baseline="0">
              <a:solidFill>
                <a:schemeClr val="tx1"/>
              </a:solidFill>
              <a:effectLst/>
              <a:latin typeface="+mn-lt"/>
              <a:ea typeface="+mn-ea"/>
              <a:cs typeface="+mn-cs"/>
            </a:endParaRPr>
          </a:p>
          <a:p>
            <a:pPr marL="0" indent="0">
              <a:buFont typeface="Arial" charset="0"/>
              <a:buNone/>
            </a:pPr>
            <a:r>
              <a:rPr lang="en-US" sz="1200" kern="1200" baseline="0">
                <a:solidFill>
                  <a:schemeClr val="tx1"/>
                </a:solidFill>
                <a:effectLst/>
                <a:latin typeface="+mn-lt"/>
                <a:ea typeface="+mn-ea"/>
                <a:cs typeface="+mn-cs"/>
              </a:rPr>
              <a:t>Fig. from D.A. Low, in “Advances in Radiation Oncology”, Eds. Wong, Schultheiss, Radany (2017)</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F46FAC-0CA4-4C44-A7D0-4999CE13D388}" type="slidenum">
              <a:rPr lang="uk-UA"/>
              <a:pPr/>
              <a:t>7</a:t>
            </a:fld>
            <a:endParaRPr lang="uk-UA"/>
          </a:p>
        </p:txBody>
      </p:sp>
    </p:spTree>
    <p:extLst>
      <p:ext uri="{BB962C8B-B14F-4D97-AF65-F5344CB8AC3E}">
        <p14:creationId xmlns:p14="http://schemas.microsoft.com/office/powerpoint/2010/main" val="557508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main problem: proton</a:t>
            </a:r>
            <a:r>
              <a:rPr lang="en-US" baseline="0"/>
              <a:t>s interact fundamentally different with matter than photons</a:t>
            </a:r>
            <a:endParaRPr lang="en-US"/>
          </a:p>
          <a:p>
            <a:endParaRPr lang="en-US"/>
          </a:p>
          <a:p>
            <a:r>
              <a:rPr lang="en-US"/>
              <a:t>Better than CT:</a:t>
            </a:r>
            <a:r>
              <a:rPr lang="en-US" baseline="0"/>
              <a:t> measure attenuation at different X-ray energies</a:t>
            </a:r>
          </a:p>
          <a:p>
            <a:pPr marL="342900" lvl="0" indent="-126900">
              <a:buFont typeface="Arial" charset="0"/>
              <a:buChar char="•"/>
            </a:pPr>
            <a:r>
              <a:rPr lang="en-US" altLang="en-US" sz="2400">
                <a:sym typeface="Symbol" pitchFamily="18" charset="2"/>
              </a:rPr>
              <a:t>high energy, Compton scattering </a:t>
            </a:r>
            <a:r>
              <a:rPr lang="en-US" altLang="en-US" sz="2400">
                <a:sym typeface="Monotype Sorts"/>
              </a:rPr>
              <a:t> </a:t>
            </a:r>
            <a:r>
              <a:rPr lang="en-US" altLang="en-US" sz="2400">
                <a:sym typeface="Symbol"/>
              </a:rPr>
              <a:t></a:t>
            </a:r>
            <a:r>
              <a:rPr lang="en-US" altLang="en-US" sz="2400" baseline="-25000">
                <a:sym typeface="Symbol"/>
              </a:rPr>
              <a:t>e</a:t>
            </a:r>
            <a:endParaRPr lang="en-US" altLang="en-US" sz="2400" baseline="-25000">
              <a:sym typeface="Symbol" pitchFamily="18" charset="2"/>
            </a:endParaRPr>
          </a:p>
          <a:p>
            <a:pPr marL="342900" lvl="0" indent="-126900">
              <a:buFont typeface="Arial" charset="0"/>
              <a:buChar char="•"/>
            </a:pPr>
            <a:r>
              <a:rPr lang="en-US" altLang="en-US" sz="2400">
                <a:sym typeface="Symbol" pitchFamily="18" charset="2"/>
              </a:rPr>
              <a:t>low energy: photo-electric effect + Compton</a:t>
            </a:r>
          </a:p>
          <a:p>
            <a:endParaRPr lang="en-US" baseline="0"/>
          </a:p>
          <a:p>
            <a:r>
              <a:rPr lang="en-US" baseline="0"/>
              <a:t>techniques: DECT and spectral CT</a:t>
            </a:r>
            <a:endParaRPr lang="en-US"/>
          </a:p>
        </p:txBody>
      </p:sp>
      <p:sp>
        <p:nvSpPr>
          <p:cNvPr id="4" name="Slide Number Placeholder 3"/>
          <p:cNvSpPr>
            <a:spLocks noGrp="1"/>
          </p:cNvSpPr>
          <p:nvPr>
            <p:ph type="sldNum" sz="quarter" idx="10"/>
          </p:nvPr>
        </p:nvSpPr>
        <p:spPr/>
        <p:txBody>
          <a:bodyPr/>
          <a:lstStyle/>
          <a:p>
            <a:fld id="{A8F46FAC-0CA4-4C44-A7D0-4999CE13D388}" type="slidenum">
              <a:rPr lang="uk-UA"/>
              <a:pPr/>
              <a:t>8</a:t>
            </a:fld>
            <a:endParaRPr lang="uk-UA"/>
          </a:p>
        </p:txBody>
      </p:sp>
    </p:spTree>
    <p:extLst>
      <p:ext uri="{BB962C8B-B14F-4D97-AF65-F5344CB8AC3E}">
        <p14:creationId xmlns:p14="http://schemas.microsoft.com/office/powerpoint/2010/main" val="997560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main problem: proton</a:t>
            </a:r>
            <a:r>
              <a:rPr lang="en-US" baseline="0"/>
              <a:t>s interact fundamentally different with matter than photons</a:t>
            </a:r>
            <a:endParaRPr lang="en-US"/>
          </a:p>
          <a:p>
            <a:endParaRPr lang="en-US"/>
          </a:p>
          <a:p>
            <a:r>
              <a:rPr lang="en-US"/>
              <a:t>Better than CT:</a:t>
            </a:r>
            <a:r>
              <a:rPr lang="en-US" baseline="0"/>
              <a:t> measure attenuation at different X-ray energies</a:t>
            </a:r>
          </a:p>
          <a:p>
            <a:pPr marL="342900" lvl="0" indent="-126900">
              <a:buFont typeface="Arial" charset="0"/>
              <a:buChar char="•"/>
            </a:pPr>
            <a:r>
              <a:rPr lang="en-US" altLang="en-US" sz="2400">
                <a:sym typeface="Symbol" pitchFamily="18" charset="2"/>
              </a:rPr>
              <a:t>high energy, Compton scattering </a:t>
            </a:r>
            <a:r>
              <a:rPr lang="en-US" altLang="en-US" sz="2400">
                <a:sym typeface="Monotype Sorts"/>
              </a:rPr>
              <a:t> </a:t>
            </a:r>
            <a:r>
              <a:rPr lang="en-US" altLang="en-US" sz="2400">
                <a:sym typeface="Symbol"/>
              </a:rPr>
              <a:t></a:t>
            </a:r>
            <a:r>
              <a:rPr lang="en-US" altLang="en-US" sz="2400" baseline="-25000">
                <a:sym typeface="Symbol"/>
              </a:rPr>
              <a:t>e</a:t>
            </a:r>
            <a:endParaRPr lang="en-US" altLang="en-US" sz="2400" baseline="-25000">
              <a:sym typeface="Symbol" pitchFamily="18" charset="2"/>
            </a:endParaRPr>
          </a:p>
          <a:p>
            <a:pPr marL="342900" lvl="0" indent="-126900">
              <a:buFont typeface="Arial" charset="0"/>
              <a:buChar char="•"/>
            </a:pPr>
            <a:r>
              <a:rPr lang="en-US" altLang="en-US" sz="2400">
                <a:sym typeface="Symbol" pitchFamily="18" charset="2"/>
              </a:rPr>
              <a:t>low energy: photo-electric effect + Compton</a:t>
            </a:r>
          </a:p>
          <a:p>
            <a:endParaRPr lang="en-US" baseline="0"/>
          </a:p>
          <a:p>
            <a:r>
              <a:rPr lang="en-US" baseline="0"/>
              <a:t>techniques: DECT and spectral CT</a:t>
            </a:r>
            <a:endParaRPr lang="en-US"/>
          </a:p>
        </p:txBody>
      </p:sp>
      <p:sp>
        <p:nvSpPr>
          <p:cNvPr id="4" name="Slide Number Placeholder 3"/>
          <p:cNvSpPr>
            <a:spLocks noGrp="1"/>
          </p:cNvSpPr>
          <p:nvPr>
            <p:ph type="sldNum" sz="quarter" idx="10"/>
          </p:nvPr>
        </p:nvSpPr>
        <p:spPr/>
        <p:txBody>
          <a:bodyPr/>
          <a:lstStyle/>
          <a:p>
            <a:fld id="{A8F46FAC-0CA4-4C44-A7D0-4999CE13D388}" type="slidenum">
              <a:rPr lang="uk-UA"/>
              <a:pPr/>
              <a:t>9</a:t>
            </a:fld>
            <a:endParaRPr lang="uk-UA"/>
          </a:p>
        </p:txBody>
      </p:sp>
    </p:spTree>
    <p:extLst>
      <p:ext uri="{BB962C8B-B14F-4D97-AF65-F5344CB8AC3E}">
        <p14:creationId xmlns:p14="http://schemas.microsoft.com/office/powerpoint/2010/main" val="491095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main problem: proton</a:t>
            </a:r>
            <a:r>
              <a:rPr lang="en-US" baseline="0"/>
              <a:t>s interact fundamentally different with matter than photons</a:t>
            </a:r>
            <a:endParaRPr lang="en-US"/>
          </a:p>
          <a:p>
            <a:endParaRPr lang="en-US"/>
          </a:p>
          <a:p>
            <a:r>
              <a:rPr lang="en-US"/>
              <a:t>Better than CT:</a:t>
            </a:r>
            <a:r>
              <a:rPr lang="en-US" baseline="0"/>
              <a:t> measure attenuation at different X-ray energies</a:t>
            </a:r>
          </a:p>
          <a:p>
            <a:pPr marL="342900" lvl="0" indent="-126900">
              <a:buFont typeface="Arial" charset="0"/>
              <a:buChar char="•"/>
            </a:pPr>
            <a:r>
              <a:rPr lang="en-US" altLang="en-US" sz="2400">
                <a:sym typeface="Symbol" pitchFamily="18" charset="2"/>
              </a:rPr>
              <a:t>high energy, Compton scattering </a:t>
            </a:r>
            <a:r>
              <a:rPr lang="en-US" altLang="en-US" sz="2400">
                <a:sym typeface="Monotype Sorts"/>
              </a:rPr>
              <a:t> </a:t>
            </a:r>
            <a:r>
              <a:rPr lang="en-US" altLang="en-US" sz="2400">
                <a:sym typeface="Symbol"/>
              </a:rPr>
              <a:t></a:t>
            </a:r>
            <a:r>
              <a:rPr lang="en-US" altLang="en-US" sz="2400" baseline="-25000">
                <a:sym typeface="Symbol"/>
              </a:rPr>
              <a:t>e</a:t>
            </a:r>
            <a:endParaRPr lang="en-US" altLang="en-US" sz="2400" baseline="-25000">
              <a:sym typeface="Symbol" pitchFamily="18" charset="2"/>
            </a:endParaRPr>
          </a:p>
          <a:p>
            <a:pPr marL="342900" lvl="0" indent="-126900">
              <a:buFont typeface="Arial" charset="0"/>
              <a:buChar char="•"/>
            </a:pPr>
            <a:r>
              <a:rPr lang="en-US" altLang="en-US" sz="2400">
                <a:sym typeface="Symbol" pitchFamily="18" charset="2"/>
              </a:rPr>
              <a:t>low energy: photo-electric effect + Compton</a:t>
            </a:r>
          </a:p>
          <a:p>
            <a:endParaRPr lang="en-US" baseline="0"/>
          </a:p>
          <a:p>
            <a:r>
              <a:rPr lang="en-US" baseline="0"/>
              <a:t>techniques: DECT and spectral CT</a:t>
            </a:r>
            <a:endParaRPr lang="en-US"/>
          </a:p>
        </p:txBody>
      </p:sp>
      <p:sp>
        <p:nvSpPr>
          <p:cNvPr id="4" name="Slide Number Placeholder 3"/>
          <p:cNvSpPr>
            <a:spLocks noGrp="1"/>
          </p:cNvSpPr>
          <p:nvPr>
            <p:ph type="sldNum" sz="quarter" idx="10"/>
          </p:nvPr>
        </p:nvSpPr>
        <p:spPr/>
        <p:txBody>
          <a:bodyPr/>
          <a:lstStyle/>
          <a:p>
            <a:fld id="{A8F46FAC-0CA4-4C44-A7D0-4999CE13D388}" type="slidenum">
              <a:rPr lang="uk-UA"/>
              <a:pPr/>
              <a:t>11</a:t>
            </a:fld>
            <a:endParaRPr lang="uk-UA"/>
          </a:p>
        </p:txBody>
      </p:sp>
    </p:spTree>
    <p:extLst>
      <p:ext uri="{BB962C8B-B14F-4D97-AF65-F5344CB8AC3E}">
        <p14:creationId xmlns:p14="http://schemas.microsoft.com/office/powerpoint/2010/main" val="10810643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9" name="Rectangle 28"/>
          <p:cNvSpPr>
            <a:spLocks noGrp="1" noChangeArrowheads="1"/>
          </p:cNvSpPr>
          <p:nvPr>
            <p:ph type="ctrTitle" sz="quarter"/>
          </p:nvPr>
        </p:nvSpPr>
        <p:spPr>
          <a:xfrm>
            <a:off x="609600" y="457200"/>
            <a:ext cx="7772400" cy="2914650"/>
          </a:xfrm>
        </p:spPr>
        <p:txBody>
          <a:bodyPr/>
          <a:lstStyle>
            <a:lvl1pPr algn="ctr">
              <a:defRPr sz="3600" b="1"/>
            </a:lvl1pPr>
          </a:lstStyle>
          <a:p>
            <a:pPr lvl="0"/>
            <a:r>
              <a:rPr lang="en-US" noProof="0"/>
              <a:t>Click to edit Master title style</a:t>
            </a:r>
          </a:p>
        </p:txBody>
      </p:sp>
      <p:sp>
        <p:nvSpPr>
          <p:cNvPr id="20" name="Rectangle 29"/>
          <p:cNvSpPr>
            <a:spLocks noGrp="1" noChangeArrowheads="1"/>
          </p:cNvSpPr>
          <p:nvPr>
            <p:ph type="subTitle" sz="quarter" idx="1"/>
          </p:nvPr>
        </p:nvSpPr>
        <p:spPr>
          <a:xfrm>
            <a:off x="1371600" y="3548608"/>
            <a:ext cx="6400800" cy="1752600"/>
          </a:xfrm>
          <a:prstGeom prst="rect">
            <a:avLst/>
          </a:prstGeom>
        </p:spPr>
        <p:txBody>
          <a:bodyPr/>
          <a:lstStyle>
            <a:lvl1pPr marL="0" indent="0" algn="ctr">
              <a:buFont typeface="Symbol" charset="0"/>
              <a:buNone/>
              <a:defRPr sz="2000">
                <a:latin typeface="Arial"/>
                <a:cs typeface="Arial"/>
              </a:defRPr>
            </a:lvl1pPr>
          </a:lstStyle>
          <a:p>
            <a:pPr lvl="0"/>
            <a:r>
              <a:rPr lang="en-US" noProof="0"/>
              <a:t>Click to edit Master subtitle style</a:t>
            </a:r>
          </a:p>
        </p:txBody>
      </p:sp>
      <p:pic>
        <p:nvPicPr>
          <p:cNvPr id="2" name="Picture 1" descr="rugr_kvi-cart_en_rood-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2630" y="116752"/>
            <a:ext cx="8018741" cy="1080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4" name="Rectangle 20"/>
          <p:cNvSpPr>
            <a:spLocks noGrp="1" noChangeArrowheads="1"/>
          </p:cNvSpPr>
          <p:nvPr>
            <p:ph type="sldNum" sz="quarter" idx="4"/>
          </p:nvPr>
        </p:nvSpPr>
        <p:spPr bwMode="auto">
          <a:xfrm>
            <a:off x="8967440" y="6677169"/>
            <a:ext cx="141064" cy="138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defRPr sz="900">
                <a:solidFill>
                  <a:schemeClr val="tx1"/>
                </a:solidFill>
                <a:latin typeface="Arial"/>
                <a:cs typeface="Arial"/>
              </a:defRPr>
            </a:lvl1pPr>
          </a:lstStyle>
          <a:p>
            <a:pPr>
              <a:defRPr/>
            </a:pPr>
            <a:fld id="{7F83AA14-FE1B-4291-9509-018DF7A68E78}"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850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967440" y="6677169"/>
            <a:ext cx="141064" cy="138499"/>
          </a:xfrm>
          <a:prstGeom prst="rect">
            <a:avLst/>
          </a:prstGeom>
        </p:spPr>
        <p:txBody>
          <a:bodyPr/>
          <a:lstStyle/>
          <a:p>
            <a:pPr>
              <a:defRPr/>
            </a:pPr>
            <a:fld id="{7F83AA14-FE1B-4291-9509-018DF7A68E78}" type="slidenum">
              <a:rPr lang="en-GB" smtClean="0">
                <a:solidFill>
                  <a:srgbClr val="000000"/>
                </a:solidFill>
              </a:rPr>
              <a:pPr>
                <a:defRPr/>
              </a:pPr>
              <a:t>‹#›</a:t>
            </a:fld>
            <a:endParaRPr lang="en-GB" dirty="0">
              <a:solidFill>
                <a:srgbClr val="000000"/>
              </a:solidFill>
            </a:endParaRPr>
          </a:p>
        </p:txBody>
      </p:sp>
      <p:sp>
        <p:nvSpPr>
          <p:cNvPr id="4" name="Title 3"/>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662852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8A859FAE-A327-448A-8D2D-23C91484F785}" type="datetimeFigureOut">
              <a:rPr lang="nl-NL" smtClean="0"/>
              <a:pPr/>
              <a:t>15-03-18</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36D59872-CC78-4035-A66A-729E4A00D980}" type="slidenum">
              <a:rPr lang="nl-NL" smtClean="0"/>
              <a:pPr/>
              <a:t>‹#›</a:t>
            </a:fld>
            <a:endParaRPr lang="nl-NL"/>
          </a:p>
        </p:txBody>
      </p:sp>
    </p:spTree>
    <p:extLst>
      <p:ext uri="{BB962C8B-B14F-4D97-AF65-F5344CB8AC3E}">
        <p14:creationId xmlns:p14="http://schemas.microsoft.com/office/powerpoint/2010/main" val="685678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0825" cy="612000"/>
          </a:xfrm>
          <a:prstGeom prst="rect">
            <a:avLst/>
          </a:prstGeom>
        </p:spPr>
        <p:txBody>
          <a:bodyPr/>
          <a:lstStyle/>
          <a:p>
            <a:r>
              <a:rPr lang="en-US"/>
              <a:t>Click to edit Master title style</a:t>
            </a:r>
            <a:endParaRPr lang="nl-NL"/>
          </a:p>
        </p:txBody>
      </p:sp>
      <p:sp>
        <p:nvSpPr>
          <p:cNvPr id="3" name="Text Placeholder 2"/>
          <p:cNvSpPr>
            <a:spLocks noGrp="1"/>
          </p:cNvSpPr>
          <p:nvPr>
            <p:ph type="body" idx="1"/>
          </p:nvPr>
        </p:nvSpPr>
        <p:spPr>
          <a:xfrm>
            <a:off x="540000" y="1044000"/>
            <a:ext cx="8331336" cy="475252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2232799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818" name="Rectangle 17"/>
          <p:cNvSpPr>
            <a:spLocks noGrp="1" noChangeArrowheads="1"/>
          </p:cNvSpPr>
          <p:nvPr>
            <p:ph type="title"/>
          </p:nvPr>
        </p:nvSpPr>
        <p:spPr bwMode="auto">
          <a:xfrm>
            <a:off x="34925" y="63500"/>
            <a:ext cx="7921625" cy="51435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6408" name="Line 24"/>
          <p:cNvSpPr>
            <a:spLocks noChangeShapeType="1"/>
          </p:cNvSpPr>
          <p:nvPr/>
        </p:nvSpPr>
        <p:spPr bwMode="auto">
          <a:xfrm>
            <a:off x="0" y="628650"/>
            <a:ext cx="9144000" cy="0"/>
          </a:xfrm>
          <a:prstGeom prst="line">
            <a:avLst/>
          </a:prstGeom>
          <a:noFill/>
          <a:ln w="6350">
            <a:solidFill>
              <a:schemeClr val="tx1">
                <a:lumMod val="50000"/>
                <a:lumOff val="50000"/>
              </a:schemeClr>
            </a:solidFill>
            <a:round/>
            <a:headEnd/>
            <a:tailEnd/>
          </a:ln>
          <a:effectLst/>
          <a:extLst/>
        </p:spPr>
        <p:txBody>
          <a:bodyPr wrap="none" anchor="ctr"/>
          <a:lstStyle/>
          <a:p>
            <a:pPr>
              <a:defRPr/>
            </a:pPr>
            <a:endParaRPr lang="en-US">
              <a:solidFill>
                <a:srgbClr val="000000"/>
              </a:solidFill>
              <a:cs typeface="ＭＳ Ｐゴシック"/>
            </a:endParaRPr>
          </a:p>
        </p:txBody>
      </p:sp>
      <p:sp>
        <p:nvSpPr>
          <p:cNvPr id="8" name="Slide Number Placeholder 1"/>
          <p:cNvSpPr txBox="1">
            <a:spLocks/>
          </p:cNvSpPr>
          <p:nvPr/>
        </p:nvSpPr>
        <p:spPr>
          <a:xfrm>
            <a:off x="7010400" y="6629920"/>
            <a:ext cx="2133600" cy="215900"/>
          </a:xfrm>
          <a:prstGeom prst="rect">
            <a:avLst/>
          </a:prstGeom>
        </p:spPr>
        <p:txBody>
          <a:bodyPr anchor="ctr">
            <a:spAutoFit/>
          </a:bodyPr>
          <a:lstStyle>
            <a:defPPr>
              <a:defRPr lang="en-US"/>
            </a:defPPr>
            <a:lvl1pPr algn="r" rtl="0" fontAlgn="base">
              <a:spcBef>
                <a:spcPct val="0"/>
              </a:spcBef>
              <a:spcAft>
                <a:spcPct val="0"/>
              </a:spcAft>
              <a:defRPr sz="1200" kern="1200">
                <a:solidFill>
                  <a:schemeClr val="tx1">
                    <a:tint val="75000"/>
                  </a:schemeClr>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a:lstStyle>
          <a:p>
            <a:pPr>
              <a:defRPr/>
            </a:pPr>
            <a:fld id="{17098AEC-C464-4CD2-B9E1-F1E9B5EC8072}" type="slidenum">
              <a:rPr lang="en-US" sz="800">
                <a:solidFill>
                  <a:srgbClr val="000000"/>
                </a:solidFill>
              </a:rPr>
              <a:pPr>
                <a:defRPr/>
              </a:pPr>
              <a:t>‹#›</a:t>
            </a:fld>
            <a:endParaRPr lang="en-US" sz="800">
              <a:solidFill>
                <a:srgbClr val="000000"/>
              </a:solidFill>
            </a:endParaRPr>
          </a:p>
        </p:txBody>
      </p:sp>
      <p:sp>
        <p:nvSpPr>
          <p:cNvPr id="9" name="Text Box 4"/>
          <p:cNvSpPr txBox="1">
            <a:spLocks noChangeArrowheads="1"/>
          </p:cNvSpPr>
          <p:nvPr/>
        </p:nvSpPr>
        <p:spPr bwMode="auto">
          <a:xfrm>
            <a:off x="3155594" y="6629920"/>
            <a:ext cx="2832827" cy="215444"/>
          </a:xfrm>
          <a:prstGeom prst="rect">
            <a:avLst/>
          </a:prstGeom>
          <a:noFill/>
          <a:ln w="9525">
            <a:noFill/>
            <a:miter lim="800000"/>
            <a:headEnd/>
            <a:tailEnd/>
          </a:ln>
        </p:spPr>
        <p:txBody>
          <a:bodyPr wrap="none">
            <a:spAutoFit/>
          </a:bodyPr>
          <a:lstStyle/>
          <a:p>
            <a:pPr algn="ctr" eaLnBrk="0" hangingPunct="0">
              <a:defRPr/>
            </a:pPr>
            <a:r>
              <a:rPr lang="en-US" sz="800">
                <a:solidFill>
                  <a:srgbClr val="000000"/>
                </a:solidFill>
              </a:rPr>
              <a:t>Peter Dendooven – Hitting</a:t>
            </a:r>
            <a:r>
              <a:rPr lang="en-US" sz="800" baseline="0">
                <a:solidFill>
                  <a:srgbClr val="000000"/>
                </a:solidFill>
              </a:rPr>
              <a:t> the bull’s eye in proton therapy</a:t>
            </a:r>
            <a:endParaRPr lang="en-US" sz="800">
              <a:solidFill>
                <a:srgbClr val="000000"/>
              </a:solidFill>
            </a:endParaRPr>
          </a:p>
        </p:txBody>
      </p:sp>
      <p:cxnSp>
        <p:nvCxnSpPr>
          <p:cNvPr id="34824" name="Straight Connector 2"/>
          <p:cNvCxnSpPr>
            <a:cxnSpLocks noChangeShapeType="1"/>
          </p:cNvCxnSpPr>
          <p:nvPr userDrawn="1"/>
        </p:nvCxnSpPr>
        <p:spPr bwMode="auto">
          <a:xfrm>
            <a:off x="0" y="6597352"/>
            <a:ext cx="9144000" cy="0"/>
          </a:xfrm>
          <a:prstGeom prst="line">
            <a:avLst/>
          </a:prstGeom>
          <a:noFill/>
          <a:ln w="6350" algn="ctr">
            <a:solidFill>
              <a:srgbClr val="7F7F7F"/>
            </a:solidFill>
            <a:round/>
            <a:headEnd/>
            <a:tailEnd/>
          </a:ln>
        </p:spPr>
      </p:cxnSp>
      <p:pic>
        <p:nvPicPr>
          <p:cNvPr id="2" name="Picture 1" descr="rugr_kvi-cart_en_rood-rgb.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6679" y="6606002"/>
            <a:ext cx="1871025" cy="251998"/>
          </a:xfrm>
          <a:prstGeom prst="rect">
            <a:avLst/>
          </a:prstGeom>
        </p:spPr>
      </p:pic>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5" r:id="rId6"/>
    <p:sldLayoutId id="2147483756" r:id="rId7"/>
    <p:sldLayoutId id="2147483757" r:id="rId8"/>
  </p:sldLayoutIdLst>
  <p:hf sldNum="0" hdr="0" ftr="0" dt="0"/>
  <p:txStyles>
    <p:titleStyle>
      <a:lvl1pPr algn="l" rtl="0" eaLnBrk="1" fontAlgn="base" hangingPunct="1">
        <a:spcBef>
          <a:spcPct val="0"/>
        </a:spcBef>
        <a:spcAft>
          <a:spcPct val="0"/>
        </a:spcAft>
        <a:defRPr kumimoji="1" sz="3200">
          <a:solidFill>
            <a:schemeClr val="tx2"/>
          </a:solidFill>
          <a:latin typeface="Arial"/>
          <a:ea typeface="+mj-ea"/>
          <a:cs typeface="Arial"/>
        </a:defRPr>
      </a:lvl1pPr>
      <a:lvl2pPr algn="l" rtl="0" eaLnBrk="1" fontAlgn="base" hangingPunct="1">
        <a:spcBef>
          <a:spcPct val="0"/>
        </a:spcBef>
        <a:spcAft>
          <a:spcPct val="0"/>
        </a:spcAft>
        <a:defRPr kumimoji="1" sz="3200">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kumimoji="1" sz="3200">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kumimoji="1" sz="3200">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kumimoji="1" sz="3200">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kumimoji="1" sz="3200">
          <a:solidFill>
            <a:schemeClr val="tx2"/>
          </a:solidFill>
          <a:latin typeface="Helvetica" charset="0"/>
          <a:ea typeface="ＭＳ Ｐゴシック" charset="0"/>
        </a:defRPr>
      </a:lvl6pPr>
      <a:lvl7pPr marL="914400" algn="l" rtl="0" eaLnBrk="1" fontAlgn="base" hangingPunct="1">
        <a:spcBef>
          <a:spcPct val="0"/>
        </a:spcBef>
        <a:spcAft>
          <a:spcPct val="0"/>
        </a:spcAft>
        <a:defRPr kumimoji="1" sz="3200">
          <a:solidFill>
            <a:schemeClr val="tx2"/>
          </a:solidFill>
          <a:latin typeface="Helvetica" charset="0"/>
          <a:ea typeface="ＭＳ Ｐゴシック" charset="0"/>
        </a:defRPr>
      </a:lvl7pPr>
      <a:lvl8pPr marL="1371600" algn="l" rtl="0" eaLnBrk="1" fontAlgn="base" hangingPunct="1">
        <a:spcBef>
          <a:spcPct val="0"/>
        </a:spcBef>
        <a:spcAft>
          <a:spcPct val="0"/>
        </a:spcAft>
        <a:defRPr kumimoji="1" sz="3200">
          <a:solidFill>
            <a:schemeClr val="tx2"/>
          </a:solidFill>
          <a:latin typeface="Helvetica" charset="0"/>
          <a:ea typeface="ＭＳ Ｐゴシック" charset="0"/>
        </a:defRPr>
      </a:lvl8pPr>
      <a:lvl9pPr marL="1828800" algn="l" rtl="0" eaLnBrk="1" fontAlgn="base" hangingPunct="1">
        <a:spcBef>
          <a:spcPct val="0"/>
        </a:spcBef>
        <a:spcAft>
          <a:spcPct val="0"/>
        </a:spcAft>
        <a:defRPr kumimoji="1" sz="3200">
          <a:solidFill>
            <a:schemeClr val="tx2"/>
          </a:solidFill>
          <a:latin typeface="Helvetica" charset="0"/>
          <a:ea typeface="ＭＳ Ｐゴシック" charset="0"/>
        </a:defRPr>
      </a:lvl9pPr>
    </p:titleStyle>
    <p:bodyStyle>
      <a:lvl1pPr marL="342900" indent="-342900" algn="l" rtl="0" eaLnBrk="1" fontAlgn="base" hangingPunct="1">
        <a:spcBef>
          <a:spcPct val="20000"/>
        </a:spcBef>
        <a:spcAft>
          <a:spcPct val="0"/>
        </a:spcAft>
        <a:buFont typeface="Symbol" pitchFamily="18" charset="2"/>
        <a:buChar char="·"/>
        <a:defRPr kumimoji="1" sz="2200">
          <a:solidFill>
            <a:schemeClr val="tx1"/>
          </a:solidFill>
          <a:latin typeface="+mn-lt"/>
          <a:ea typeface="+mn-ea"/>
          <a:cs typeface="ＭＳ Ｐゴシック" charset="0"/>
        </a:defRPr>
      </a:lvl1pPr>
      <a:lvl2pPr marL="742950" indent="-285750" algn="l" rtl="0" eaLnBrk="1" fontAlgn="base" hangingPunct="1">
        <a:spcBef>
          <a:spcPct val="0"/>
        </a:spcBef>
        <a:spcAft>
          <a:spcPct val="0"/>
        </a:spcAft>
        <a:buFont typeface="Symbol" pitchFamily="18" charset="2"/>
        <a:buChar char="·"/>
        <a:defRPr kumimoji="1" sz="2200">
          <a:solidFill>
            <a:schemeClr val="tx1"/>
          </a:solidFill>
          <a:latin typeface="+mn-lt"/>
          <a:ea typeface="+mn-ea"/>
          <a:cs typeface="ＭＳ Ｐゴシック"/>
        </a:defRPr>
      </a:lvl2pPr>
      <a:lvl3pPr marL="1143000" indent="-228600" algn="l" rtl="0" eaLnBrk="1" fontAlgn="base" hangingPunct="1">
        <a:spcBef>
          <a:spcPct val="0"/>
        </a:spcBef>
        <a:spcAft>
          <a:spcPct val="0"/>
        </a:spcAft>
        <a:buFont typeface="Symbol" pitchFamily="18" charset="2"/>
        <a:buChar char="·"/>
        <a:defRPr kumimoji="1" sz="2200">
          <a:solidFill>
            <a:schemeClr val="tx1"/>
          </a:solidFill>
          <a:latin typeface="+mn-lt"/>
          <a:ea typeface="+mn-ea"/>
          <a:cs typeface="ＭＳ Ｐゴシック"/>
        </a:defRPr>
      </a:lvl3pPr>
      <a:lvl4pPr marL="1600200" indent="-228600" algn="l" rtl="0" eaLnBrk="1" fontAlgn="base" hangingPunct="1">
        <a:spcBef>
          <a:spcPct val="0"/>
        </a:spcBef>
        <a:spcAft>
          <a:spcPct val="0"/>
        </a:spcAft>
        <a:buFont typeface="Symbol" pitchFamily="18" charset="2"/>
        <a:buChar char="·"/>
        <a:defRPr kumimoji="1" sz="2200">
          <a:solidFill>
            <a:schemeClr val="tx1"/>
          </a:solidFill>
          <a:latin typeface="+mn-lt"/>
          <a:ea typeface="+mn-ea"/>
          <a:cs typeface="ＭＳ Ｐゴシック"/>
        </a:defRPr>
      </a:lvl4pPr>
      <a:lvl5pPr marL="2057400" indent="-228600" algn="l" rtl="0" eaLnBrk="1" fontAlgn="base" hangingPunct="1">
        <a:spcBef>
          <a:spcPct val="0"/>
        </a:spcBef>
        <a:spcAft>
          <a:spcPct val="0"/>
        </a:spcAft>
        <a:buFont typeface="Symbol" pitchFamily="18" charset="2"/>
        <a:buChar char="·"/>
        <a:defRPr kumimoji="1" sz="2200">
          <a:solidFill>
            <a:schemeClr val="tx1"/>
          </a:solidFill>
          <a:latin typeface="+mn-lt"/>
          <a:ea typeface="+mn-ea"/>
          <a:cs typeface="ＭＳ Ｐゴシック"/>
        </a:defRPr>
      </a:lvl5pPr>
      <a:lvl6pPr marL="2514600" indent="-228600" algn="l" rtl="0" eaLnBrk="1" fontAlgn="base" hangingPunct="1">
        <a:spcBef>
          <a:spcPct val="0"/>
        </a:spcBef>
        <a:spcAft>
          <a:spcPct val="0"/>
        </a:spcAft>
        <a:buFont typeface="Symbol" charset="0"/>
        <a:buChar char="·"/>
        <a:defRPr kumimoji="1" sz="2200">
          <a:solidFill>
            <a:schemeClr val="tx1"/>
          </a:solidFill>
          <a:latin typeface="+mn-lt"/>
          <a:ea typeface="+mn-ea"/>
        </a:defRPr>
      </a:lvl6pPr>
      <a:lvl7pPr marL="2971800" indent="-228600" algn="l" rtl="0" eaLnBrk="1" fontAlgn="base" hangingPunct="1">
        <a:spcBef>
          <a:spcPct val="0"/>
        </a:spcBef>
        <a:spcAft>
          <a:spcPct val="0"/>
        </a:spcAft>
        <a:buFont typeface="Symbol" charset="0"/>
        <a:buChar char="·"/>
        <a:defRPr kumimoji="1" sz="2200">
          <a:solidFill>
            <a:schemeClr val="tx1"/>
          </a:solidFill>
          <a:latin typeface="+mn-lt"/>
          <a:ea typeface="+mn-ea"/>
        </a:defRPr>
      </a:lvl7pPr>
      <a:lvl8pPr marL="3429000" indent="-228600" algn="l" rtl="0" eaLnBrk="1" fontAlgn="base" hangingPunct="1">
        <a:spcBef>
          <a:spcPct val="0"/>
        </a:spcBef>
        <a:spcAft>
          <a:spcPct val="0"/>
        </a:spcAft>
        <a:buFont typeface="Symbol" charset="0"/>
        <a:buChar char="·"/>
        <a:defRPr kumimoji="1" sz="2200">
          <a:solidFill>
            <a:schemeClr val="tx1"/>
          </a:solidFill>
          <a:latin typeface="+mn-lt"/>
          <a:ea typeface="+mn-ea"/>
        </a:defRPr>
      </a:lvl8pPr>
      <a:lvl9pPr marL="3886200" indent="-228600" algn="l" rtl="0" eaLnBrk="1" fontAlgn="base" hangingPunct="1">
        <a:spcBef>
          <a:spcPct val="0"/>
        </a:spcBef>
        <a:spcAft>
          <a:spcPct val="0"/>
        </a:spcAft>
        <a:buFont typeface="Symbol" charset="0"/>
        <a:buChar char="·"/>
        <a:defRPr kumimoji="1" sz="2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nul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hyperlink" Target="http://brighamrad.harvard.edu/Cases/jpnm/images/1101/CT.gi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29.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microsoft.com/office/2007/relationships/media" Target="../media/media2.mp4"/><Relationship Id="rId7"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43.png"/><Relationship Id="rId5" Type="http://schemas.microsoft.com/office/2007/relationships/media" Target="../media/media3.mp4"/><Relationship Id="rId10" Type="http://schemas.openxmlformats.org/officeDocument/2006/relationships/image" Target="../media/image42.png"/><Relationship Id="rId4" Type="http://schemas.openxmlformats.org/officeDocument/2006/relationships/video" Target="../media/media2.mp4"/><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wm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09600" y="912909"/>
            <a:ext cx="7772400" cy="2914650"/>
          </a:xfrm>
        </p:spPr>
        <p:txBody>
          <a:bodyPr/>
          <a:lstStyle/>
          <a:p>
            <a:pPr>
              <a:spcBef>
                <a:spcPts val="0"/>
              </a:spcBef>
              <a:spcAft>
                <a:spcPts val="0"/>
              </a:spcAft>
            </a:pPr>
            <a:r>
              <a:rPr lang="en-US" sz="3200"/>
              <a:t>Hitting the bull’s eye in proton therapy</a:t>
            </a:r>
            <a:br>
              <a:rPr lang="en-US" sz="3200"/>
            </a:br>
            <a:r>
              <a:rPr lang="en-US" sz="1100"/>
              <a:t>  </a:t>
            </a:r>
            <a:br>
              <a:rPr lang="en-US" sz="3200"/>
            </a:br>
            <a:r>
              <a:rPr lang="en-US" sz="2400" b="0"/>
              <a:t>Imaging patient and beam:</a:t>
            </a:r>
            <a:br>
              <a:rPr lang="en-US" sz="2400" b="0"/>
            </a:br>
            <a:r>
              <a:rPr lang="en-US" sz="2400" b="0"/>
              <a:t>overview and recent work at KVI-CART</a:t>
            </a:r>
            <a:endParaRPr lang="en-US" sz="3200" b="0"/>
          </a:p>
        </p:txBody>
      </p:sp>
      <p:sp>
        <p:nvSpPr>
          <p:cNvPr id="3" name="Subtitle 2"/>
          <p:cNvSpPr>
            <a:spLocks noGrp="1"/>
          </p:cNvSpPr>
          <p:nvPr>
            <p:ph type="subTitle" sz="quarter" idx="1"/>
          </p:nvPr>
        </p:nvSpPr>
        <p:spPr>
          <a:xfrm>
            <a:off x="1371600" y="3613721"/>
            <a:ext cx="6400800" cy="1752600"/>
          </a:xfrm>
        </p:spPr>
        <p:txBody>
          <a:bodyPr/>
          <a:lstStyle/>
          <a:p>
            <a:r>
              <a:rPr lang="en-US" sz="2400" b="1">
                <a:solidFill>
                  <a:srgbClr val="0070C0"/>
                </a:solidFill>
              </a:rPr>
              <a:t>Peter Dendooven</a:t>
            </a:r>
          </a:p>
          <a:p>
            <a:endParaRPr lang="en-US" sz="2400" b="1">
              <a:solidFill>
                <a:srgbClr val="0070C0"/>
              </a:solidFill>
            </a:endParaRPr>
          </a:p>
          <a:p>
            <a:endParaRPr lang="en-US" b="1" i="1">
              <a:solidFill>
                <a:srgbClr val="0070C0"/>
              </a:solidFill>
            </a:endParaRPr>
          </a:p>
          <a:p>
            <a:endParaRPr lang="en-US" b="1" i="1">
              <a:solidFill>
                <a:srgbClr val="0070C0"/>
              </a:solidFill>
            </a:endParaRPr>
          </a:p>
          <a:p>
            <a:r>
              <a:rPr lang="en-US" b="1" i="1">
                <a:solidFill>
                  <a:srgbClr val="0070C0"/>
                </a:solidFill>
              </a:rPr>
              <a:t>91</a:t>
            </a:r>
            <a:r>
              <a:rPr lang="en-US" b="1" i="1" baseline="30000">
                <a:solidFill>
                  <a:srgbClr val="0070C0"/>
                </a:solidFill>
              </a:rPr>
              <a:t>st</a:t>
            </a:r>
            <a:r>
              <a:rPr lang="en-US" b="1" i="1">
                <a:solidFill>
                  <a:srgbClr val="0070C0"/>
                </a:solidFill>
              </a:rPr>
              <a:t> 		meeting</a:t>
            </a:r>
          </a:p>
          <a:p>
            <a:r>
              <a:rPr lang="en-US" b="1" i="1">
                <a:solidFill>
                  <a:srgbClr val="0070C0"/>
                </a:solidFill>
              </a:rPr>
              <a:t>16 March 2018 - Amsterdam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89904" y="3230021"/>
            <a:ext cx="2754096" cy="2520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30021"/>
            <a:ext cx="2754096" cy="2520000"/>
          </a:xfrm>
          <a:prstGeom prst="rect">
            <a:avLst/>
          </a:prstGeom>
        </p:spPr>
      </p:pic>
      <p:pic>
        <p:nvPicPr>
          <p:cNvPr id="4" name="Picture 3">
            <a:extLst>
              <a:ext uri="{FF2B5EF4-FFF2-40B4-BE49-F238E27FC236}">
                <a16:creationId xmlns:a16="http://schemas.microsoft.com/office/drawing/2014/main" id="{2FF6C9EA-28DE-3548-998F-0378308D5B24}"/>
              </a:ext>
            </a:extLst>
          </p:cNvPr>
          <p:cNvPicPr>
            <a:picLocks noChangeAspect="1"/>
          </p:cNvPicPr>
          <p:nvPr/>
        </p:nvPicPr>
        <p:blipFill>
          <a:blip r:embed="rId4"/>
          <a:stretch>
            <a:fillRect/>
          </a:stretch>
        </p:blipFill>
        <p:spPr>
          <a:xfrm>
            <a:off x="3694643" y="5169241"/>
            <a:ext cx="1309405" cy="468000"/>
          </a:xfrm>
          <a:prstGeom prst="rect">
            <a:avLst/>
          </a:prstGeom>
        </p:spPr>
      </p:pic>
    </p:spTree>
    <p:extLst>
      <p:ext uri="{BB962C8B-B14F-4D97-AF65-F5344CB8AC3E}">
        <p14:creationId xmlns:p14="http://schemas.microsoft.com/office/powerpoint/2010/main" val="326713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Experimental investigation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897005"/>
            <a:ext cx="3594699" cy="2700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897005"/>
            <a:ext cx="3600000" cy="2700000"/>
          </a:xfrm>
          <a:prstGeom prst="rect">
            <a:avLst/>
          </a:prstGeom>
        </p:spPr>
      </p:pic>
      <p:sp>
        <p:nvSpPr>
          <p:cNvPr id="5" name="TextBox 4"/>
          <p:cNvSpPr txBox="1"/>
          <p:nvPr/>
        </p:nvSpPr>
        <p:spPr>
          <a:xfrm>
            <a:off x="329432" y="869811"/>
            <a:ext cx="1467068" cy="830997"/>
          </a:xfrm>
          <a:prstGeom prst="rect">
            <a:avLst/>
          </a:prstGeom>
          <a:noFill/>
        </p:spPr>
        <p:txBody>
          <a:bodyPr wrap="none" rtlCol="0">
            <a:spAutoFit/>
          </a:bodyPr>
          <a:lstStyle/>
          <a:p>
            <a:r>
              <a:rPr lang="en-US"/>
              <a:t>(DE)CT</a:t>
            </a:r>
          </a:p>
          <a:p>
            <a:r>
              <a:rPr lang="en-US"/>
              <a:t>at UMCG</a:t>
            </a:r>
          </a:p>
        </p:txBody>
      </p:sp>
      <p:sp>
        <p:nvSpPr>
          <p:cNvPr id="7" name="TextBox 6"/>
          <p:cNvSpPr txBox="1"/>
          <p:nvPr/>
        </p:nvSpPr>
        <p:spPr>
          <a:xfrm>
            <a:off x="331557" y="3701650"/>
            <a:ext cx="3848557" cy="2308324"/>
          </a:xfrm>
          <a:prstGeom prst="rect">
            <a:avLst/>
          </a:prstGeom>
          <a:noFill/>
        </p:spPr>
        <p:txBody>
          <a:bodyPr wrap="square" rtlCol="0">
            <a:spAutoFit/>
          </a:bodyPr>
          <a:lstStyle/>
          <a:p>
            <a:r>
              <a:rPr lang="en-US"/>
              <a:t>proton stopping power</a:t>
            </a:r>
          </a:p>
          <a:p>
            <a:r>
              <a:rPr lang="en-US"/>
              <a:t>at KVI-CART</a:t>
            </a:r>
          </a:p>
          <a:p>
            <a:endParaRPr lang="en-US" altLang="ja-JP" dirty="0">
              <a:solidFill>
                <a:srgbClr val="002060"/>
              </a:solidFill>
              <a:latin typeface="Arial"/>
              <a:ea typeface="MS Mincho"/>
              <a:cs typeface="Arial"/>
            </a:endParaRPr>
          </a:p>
          <a:p>
            <a:r>
              <a:rPr lang="en-US" altLang="ja-JP" dirty="0">
                <a:solidFill>
                  <a:srgbClr val="002060"/>
                </a:solidFill>
                <a:latin typeface="Arial"/>
                <a:ea typeface="MS Mincho"/>
                <a:cs typeface="Arial"/>
              </a:rPr>
              <a:t>high-accuracy (≤ 0.05 mm) range measurements</a:t>
            </a:r>
            <a:endParaRPr lang="en-US"/>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0418" y="3717032"/>
            <a:ext cx="3599100" cy="2700000"/>
          </a:xfrm>
          <a:prstGeom prst="rect">
            <a:avLst/>
          </a:prstGeom>
        </p:spPr>
      </p:pic>
    </p:spTree>
    <p:extLst>
      <p:ext uri="{BB962C8B-B14F-4D97-AF65-F5344CB8AC3E}">
        <p14:creationId xmlns:p14="http://schemas.microsoft.com/office/powerpoint/2010/main" val="2146755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Aft>
                <a:spcPts val="600"/>
              </a:spcAft>
            </a:pPr>
            <a:r>
              <a:rPr lang="en-US"/>
              <a:t>Different X-ray energies: DECT</a:t>
            </a:r>
          </a:p>
        </p:txBody>
      </p:sp>
      <p:sp>
        <p:nvSpPr>
          <p:cNvPr id="10" name="TextBox 9"/>
          <p:cNvSpPr txBox="1"/>
          <p:nvPr/>
        </p:nvSpPr>
        <p:spPr>
          <a:xfrm>
            <a:off x="3426494" y="829197"/>
            <a:ext cx="2291012" cy="461665"/>
          </a:xfrm>
          <a:prstGeom prst="rect">
            <a:avLst/>
          </a:prstGeom>
          <a:noFill/>
        </p:spPr>
        <p:txBody>
          <a:bodyPr wrap="none" rtlCol="0">
            <a:spAutoFit/>
          </a:bodyPr>
          <a:lstStyle/>
          <a:p>
            <a:r>
              <a:rPr lang="en-US"/>
              <a:t>dual-energy CT</a:t>
            </a:r>
          </a:p>
        </p:txBody>
      </p:sp>
      <p:grpSp>
        <p:nvGrpSpPr>
          <p:cNvPr id="17" name="Group 16"/>
          <p:cNvGrpSpPr/>
          <p:nvPr/>
        </p:nvGrpSpPr>
        <p:grpSpPr>
          <a:xfrm>
            <a:off x="1212243" y="1215016"/>
            <a:ext cx="7392205" cy="3294104"/>
            <a:chOff x="1212243" y="1215016"/>
            <a:chExt cx="7392205" cy="3294104"/>
          </a:xfrm>
        </p:grpSpPr>
        <p:pic>
          <p:nvPicPr>
            <p:cNvPr id="7"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00" t="4255" r="11162" b="9223"/>
            <a:stretch/>
          </p:blipFill>
          <p:spPr bwMode="auto">
            <a:xfrm>
              <a:off x="1212243" y="1268761"/>
              <a:ext cx="4032000" cy="32226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1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589" t="3955" r="10983" b="8315"/>
            <a:stretch/>
          </p:blipFill>
          <p:spPr bwMode="auto">
            <a:xfrm>
              <a:off x="4600287" y="1269120"/>
              <a:ext cx="4004161" cy="324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bwMode="auto">
            <a:xfrm>
              <a:off x="8021381" y="1215016"/>
              <a:ext cx="547273" cy="3293744"/>
            </a:xfrm>
            <a:prstGeom prst="rect">
              <a:avLst/>
            </a:prstGeom>
            <a:solidFill>
              <a:schemeClr val="bg1"/>
            </a:solidFill>
            <a:ln w="6350" cap="flat" cmpd="sng" algn="ctr">
              <a:noFill/>
              <a:prstDash val="solid"/>
              <a:round/>
              <a:headEnd type="none" w="med" len="med"/>
              <a:tailEnd type="triangle" w="med" len="med"/>
            </a:ln>
            <a:effectLst/>
            <a:extLs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a typeface="ＭＳ Ｐゴシック" charset="0"/>
              </a:endParaRPr>
            </a:p>
          </p:txBody>
        </p:sp>
        <p:sp>
          <p:nvSpPr>
            <p:cNvPr id="11" name="TextBox 10"/>
            <p:cNvSpPr txBox="1"/>
            <p:nvPr/>
          </p:nvSpPr>
          <p:spPr>
            <a:xfrm>
              <a:off x="1212243" y="1372706"/>
              <a:ext cx="997389" cy="400110"/>
            </a:xfrm>
            <a:prstGeom prst="rect">
              <a:avLst/>
            </a:prstGeom>
            <a:noFill/>
          </p:spPr>
          <p:txBody>
            <a:bodyPr wrap="none" rtlCol="0">
              <a:spAutoFit/>
            </a:bodyPr>
            <a:lstStyle/>
            <a:p>
              <a:r>
                <a:rPr lang="en-US" sz="2000" b="1">
                  <a:solidFill>
                    <a:schemeClr val="bg1"/>
                  </a:solidFill>
                </a:rPr>
                <a:t>100 kV</a:t>
              </a:r>
            </a:p>
          </p:txBody>
        </p:sp>
        <p:sp>
          <p:nvSpPr>
            <p:cNvPr id="12" name="TextBox 11"/>
            <p:cNvSpPr txBox="1"/>
            <p:nvPr/>
          </p:nvSpPr>
          <p:spPr>
            <a:xfrm>
              <a:off x="4582723" y="1372706"/>
              <a:ext cx="997389" cy="400110"/>
            </a:xfrm>
            <a:prstGeom prst="rect">
              <a:avLst/>
            </a:prstGeom>
            <a:noFill/>
          </p:spPr>
          <p:txBody>
            <a:bodyPr wrap="none" rtlCol="0">
              <a:spAutoFit/>
            </a:bodyPr>
            <a:lstStyle/>
            <a:p>
              <a:r>
                <a:rPr lang="en-US" sz="2000" b="1">
                  <a:solidFill>
                    <a:schemeClr val="bg1"/>
                  </a:solidFill>
                </a:rPr>
                <a:t>140 kV</a:t>
              </a:r>
            </a:p>
          </p:txBody>
        </p:sp>
      </p:grpSp>
    </p:spTree>
    <p:extLst>
      <p:ext uri="{BB962C8B-B14F-4D97-AF65-F5344CB8AC3E}">
        <p14:creationId xmlns:p14="http://schemas.microsoft.com/office/powerpoint/2010/main" val="1709669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2" name="Picture 2"/>
          <p:cNvPicPr>
            <a:picLocks noChangeAspect="1" noChangeArrowheads="1"/>
          </p:cNvPicPr>
          <p:nvPr/>
        </p:nvPicPr>
        <p:blipFill rotWithShape="1">
          <a:blip r:embed="rId3" cstate="print"/>
          <a:srcRect l="2828" r="8401"/>
          <a:stretch/>
        </p:blipFill>
        <p:spPr bwMode="auto">
          <a:xfrm>
            <a:off x="36000" y="1700808"/>
            <a:ext cx="4536000" cy="3780000"/>
          </a:xfrm>
          <a:prstGeom prst="rect">
            <a:avLst/>
          </a:prstGeom>
          <a:noFill/>
          <a:ln w="9525">
            <a:noFill/>
            <a:miter lim="800000"/>
            <a:headEnd/>
            <a:tailEnd/>
          </a:ln>
          <a:effectLst/>
        </p:spPr>
      </p:pic>
      <p:pic>
        <p:nvPicPr>
          <p:cNvPr id="716804" name="Picture 4"/>
          <p:cNvPicPr>
            <a:picLocks noChangeAspect="1" noChangeArrowheads="1"/>
          </p:cNvPicPr>
          <p:nvPr/>
        </p:nvPicPr>
        <p:blipFill rotWithShape="1">
          <a:blip r:embed="rId4" cstate="print"/>
          <a:srcRect l="4052" t="-43" r="8478" b="43"/>
          <a:stretch/>
        </p:blipFill>
        <p:spPr bwMode="auto">
          <a:xfrm>
            <a:off x="4644000" y="1699200"/>
            <a:ext cx="4464000" cy="3780000"/>
          </a:xfrm>
          <a:prstGeom prst="rect">
            <a:avLst/>
          </a:prstGeom>
          <a:noFill/>
          <a:ln w="9525">
            <a:noFill/>
            <a:miter lim="800000"/>
            <a:headEnd/>
            <a:tailEnd/>
          </a:ln>
          <a:effectLst/>
        </p:spPr>
      </p:pic>
      <p:sp>
        <p:nvSpPr>
          <p:cNvPr id="16" name="Tekstvak 15"/>
          <p:cNvSpPr txBox="1"/>
          <p:nvPr/>
        </p:nvSpPr>
        <p:spPr>
          <a:xfrm>
            <a:off x="539552" y="1556792"/>
            <a:ext cx="3888109" cy="400110"/>
          </a:xfrm>
          <a:prstGeom prst="rect">
            <a:avLst/>
          </a:prstGeom>
          <a:noFill/>
        </p:spPr>
        <p:txBody>
          <a:bodyPr wrap="square" rtlCol="0">
            <a:spAutoFit/>
          </a:bodyPr>
          <a:lstStyle/>
          <a:p>
            <a:pPr algn="ctr"/>
            <a:r>
              <a:rPr lang="en-US" sz="2000" dirty="0">
                <a:solidFill>
                  <a:srgbClr val="008000"/>
                </a:solidFill>
                <a:ea typeface="Arial" charset="0"/>
                <a:cs typeface="Arial" charset="0"/>
              </a:rPr>
              <a:t>tissue-equivalent materials</a:t>
            </a:r>
          </a:p>
        </p:txBody>
      </p:sp>
      <p:sp>
        <p:nvSpPr>
          <p:cNvPr id="17" name="Tekstvak 16"/>
          <p:cNvSpPr txBox="1"/>
          <p:nvPr/>
        </p:nvSpPr>
        <p:spPr>
          <a:xfrm>
            <a:off x="5867821" y="1556792"/>
            <a:ext cx="2232248" cy="400110"/>
          </a:xfrm>
          <a:prstGeom prst="rect">
            <a:avLst/>
          </a:prstGeom>
          <a:noFill/>
        </p:spPr>
        <p:txBody>
          <a:bodyPr wrap="square" rtlCol="0">
            <a:spAutoFit/>
          </a:bodyPr>
          <a:lstStyle/>
          <a:p>
            <a:pPr algn="ctr"/>
            <a:r>
              <a:rPr lang="en-US" sz="2000" dirty="0">
                <a:solidFill>
                  <a:srgbClr val="008000"/>
                </a:solidFill>
                <a:ea typeface="Arial" charset="0"/>
                <a:cs typeface="Arial" charset="0"/>
              </a:rPr>
              <a:t>animal tissues</a:t>
            </a:r>
          </a:p>
        </p:txBody>
      </p:sp>
      <p:cxnSp>
        <p:nvCxnSpPr>
          <p:cNvPr id="20" name="Rechte verbindingslijn 19"/>
          <p:cNvCxnSpPr/>
          <p:nvPr/>
        </p:nvCxnSpPr>
        <p:spPr>
          <a:xfrm>
            <a:off x="6680437" y="1772816"/>
            <a:ext cx="1584176" cy="108012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a:xfrm>
            <a:off x="34925" y="63500"/>
            <a:ext cx="7921625" cy="514350"/>
          </a:xfrm>
        </p:spPr>
        <p:txBody>
          <a:bodyPr/>
          <a:lstStyle/>
          <a:p>
            <a:r>
              <a:rPr lang="en-US"/>
              <a:t>Single energy vs. dual energy CT</a:t>
            </a:r>
          </a:p>
        </p:txBody>
      </p:sp>
      <p:sp>
        <p:nvSpPr>
          <p:cNvPr id="6" name="TextBox 5"/>
          <p:cNvSpPr txBox="1"/>
          <p:nvPr/>
        </p:nvSpPr>
        <p:spPr>
          <a:xfrm>
            <a:off x="2023065" y="951111"/>
            <a:ext cx="5097870" cy="461665"/>
          </a:xfrm>
          <a:prstGeom prst="rect">
            <a:avLst/>
          </a:prstGeom>
          <a:noFill/>
        </p:spPr>
        <p:txBody>
          <a:bodyPr wrap="none" rtlCol="0">
            <a:spAutoFit/>
          </a:bodyPr>
          <a:lstStyle/>
          <a:p>
            <a:pPr algn="ctr"/>
            <a:r>
              <a:rPr lang="en-US"/>
              <a:t>accuracy of relative stopping power</a:t>
            </a:r>
          </a:p>
        </p:txBody>
      </p:sp>
      <p:sp>
        <p:nvSpPr>
          <p:cNvPr id="22" name="TextBox 21"/>
          <p:cNvSpPr txBox="1"/>
          <p:nvPr/>
        </p:nvSpPr>
        <p:spPr>
          <a:xfrm>
            <a:off x="2375756" y="6063679"/>
            <a:ext cx="4392488" cy="461665"/>
          </a:xfrm>
          <a:prstGeom prst="rect">
            <a:avLst/>
          </a:prstGeom>
          <a:noFill/>
        </p:spPr>
        <p:txBody>
          <a:bodyPr wrap="square" rtlCol="0">
            <a:spAutoFit/>
          </a:bodyPr>
          <a:lstStyle/>
          <a:p>
            <a:r>
              <a:rPr lang="en-US" sz="1200"/>
              <a:t>J.K. van Abbema et al.,Phys. Med. Biol. 60(2015)3825</a:t>
            </a:r>
          </a:p>
          <a:p>
            <a:r>
              <a:rPr lang="en-US" sz="1200"/>
              <a:t>J.K. van Abbema, PhD Thesis, University of Groningen (2017)</a:t>
            </a:r>
          </a:p>
        </p:txBody>
      </p:sp>
      <p:sp>
        <p:nvSpPr>
          <p:cNvPr id="23" name="TextBox 22"/>
          <p:cNvSpPr txBox="1"/>
          <p:nvPr/>
        </p:nvSpPr>
        <p:spPr>
          <a:xfrm>
            <a:off x="345523" y="5589240"/>
            <a:ext cx="8452955" cy="461665"/>
          </a:xfrm>
          <a:prstGeom prst="rect">
            <a:avLst/>
          </a:prstGeom>
          <a:noFill/>
        </p:spPr>
        <p:txBody>
          <a:bodyPr wrap="none" rtlCol="0">
            <a:spAutoFit/>
          </a:bodyPr>
          <a:lstStyle/>
          <a:p>
            <a:r>
              <a:rPr lang="en-US"/>
              <a:t>more accurate patient specific tissue proton stopping powers</a:t>
            </a:r>
          </a:p>
        </p:txBody>
      </p:sp>
    </p:spTree>
    <p:extLst>
      <p:ext uri="{BB962C8B-B14F-4D97-AF65-F5344CB8AC3E}">
        <p14:creationId xmlns:p14="http://schemas.microsoft.com/office/powerpoint/2010/main" val="79340040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Different X-ray energies: spectral CT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88" y="804750"/>
            <a:ext cx="7375660" cy="5603123"/>
          </a:xfrm>
          <a:prstGeom prst="rect">
            <a:avLst/>
          </a:prstGeom>
        </p:spPr>
      </p:pic>
      <p:sp>
        <p:nvSpPr>
          <p:cNvPr id="4" name="TextBox 3"/>
          <p:cNvSpPr txBox="1"/>
          <p:nvPr/>
        </p:nvSpPr>
        <p:spPr>
          <a:xfrm>
            <a:off x="827584" y="5816297"/>
            <a:ext cx="5212463" cy="276999"/>
          </a:xfrm>
          <a:prstGeom prst="rect">
            <a:avLst/>
          </a:prstGeom>
          <a:noFill/>
        </p:spPr>
        <p:txBody>
          <a:bodyPr wrap="square" rtlCol="0">
            <a:spAutoFit/>
          </a:bodyPr>
          <a:lstStyle/>
          <a:p>
            <a:r>
              <a:rPr lang="en-US" sz="1200">
                <a:solidFill>
                  <a:schemeClr val="bg1"/>
                </a:solidFill>
              </a:rPr>
              <a:t>Shikhaliev and Fritz PMB 56 (2011) 1905</a:t>
            </a:r>
          </a:p>
        </p:txBody>
      </p:sp>
      <p:sp>
        <p:nvSpPr>
          <p:cNvPr id="5" name="Rectangle 4"/>
          <p:cNvSpPr/>
          <p:nvPr/>
        </p:nvSpPr>
        <p:spPr bwMode="auto">
          <a:xfrm>
            <a:off x="1763688" y="3284984"/>
            <a:ext cx="5400600" cy="288032"/>
          </a:xfrm>
          <a:prstGeom prst="rect">
            <a:avLst/>
          </a:prstGeom>
          <a:solidFill>
            <a:schemeClr val="bg1"/>
          </a:solidFill>
          <a:ln w="6350" cap="flat" cmpd="sng" algn="ctr">
            <a:noFill/>
            <a:prstDash val="solid"/>
            <a:round/>
            <a:headEnd type="none" w="med" len="med"/>
            <a:tailEnd type="triangle" w="med" len="med"/>
          </a:ln>
          <a:effectLst/>
          <a:extLs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a typeface="ＭＳ Ｐゴシック" charset="0"/>
            </a:endParaRPr>
          </a:p>
        </p:txBody>
      </p:sp>
      <p:sp>
        <p:nvSpPr>
          <p:cNvPr id="6" name="Rectangle 5"/>
          <p:cNvSpPr/>
          <p:nvPr/>
        </p:nvSpPr>
        <p:spPr bwMode="auto">
          <a:xfrm>
            <a:off x="1763688" y="6165304"/>
            <a:ext cx="5400600" cy="288032"/>
          </a:xfrm>
          <a:prstGeom prst="rect">
            <a:avLst/>
          </a:prstGeom>
          <a:solidFill>
            <a:schemeClr val="bg1"/>
          </a:solidFill>
          <a:ln w="6350" cap="flat" cmpd="sng" algn="ctr">
            <a:noFill/>
            <a:prstDash val="solid"/>
            <a:round/>
            <a:headEnd type="none" w="med" len="med"/>
            <a:tailEnd type="triangle" w="med" len="med"/>
          </a:ln>
          <a:effectLst/>
          <a:extLs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a typeface="ＭＳ Ｐゴシック" charset="0"/>
            </a:endParaRPr>
          </a:p>
        </p:txBody>
      </p:sp>
    </p:spTree>
    <p:extLst>
      <p:ext uri="{BB962C8B-B14F-4D97-AF65-F5344CB8AC3E}">
        <p14:creationId xmlns:p14="http://schemas.microsoft.com/office/powerpoint/2010/main" val="224131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Stopping power imaging: proton imaging</a:t>
            </a:r>
            <a:endParaRPr lang="en-GB"/>
          </a:p>
        </p:txBody>
      </p:sp>
      <p:grpSp>
        <p:nvGrpSpPr>
          <p:cNvPr id="4" name="Group 3"/>
          <p:cNvGrpSpPr/>
          <p:nvPr/>
        </p:nvGrpSpPr>
        <p:grpSpPr>
          <a:xfrm>
            <a:off x="792966" y="842940"/>
            <a:ext cx="7558069" cy="3378148"/>
            <a:chOff x="1406419" y="3147196"/>
            <a:chExt cx="7558069" cy="3378148"/>
          </a:xfrm>
        </p:grpSpPr>
        <p:sp>
          <p:nvSpPr>
            <p:cNvPr id="12" name="Rectangle 11"/>
            <p:cNvSpPr/>
            <p:nvPr/>
          </p:nvSpPr>
          <p:spPr>
            <a:xfrm rot="20392231">
              <a:off x="2766365" y="5734797"/>
              <a:ext cx="1808508" cy="707886"/>
            </a:xfrm>
            <a:prstGeom prst="rect">
              <a:avLst/>
            </a:prstGeom>
            <a:scene3d>
              <a:camera prst="orthographicFront">
                <a:rot lat="0" lon="0" rev="0"/>
              </a:camera>
              <a:lightRig rig="threePt" dir="t"/>
            </a:scene3d>
          </p:spPr>
          <p:txBody>
            <a:bodyPr wrap="none">
              <a:spAutoFit/>
            </a:bodyPr>
            <a:lstStyle/>
            <a:p>
              <a:r>
                <a:rPr lang="en-US" sz="2000" b="1" dirty="0">
                  <a:solidFill>
                    <a:srgbClr val="0000FF"/>
                  </a:solidFill>
                  <a:sym typeface="Symbol" charset="0"/>
                </a:rPr>
                <a:t>proton beam </a:t>
              </a:r>
            </a:p>
            <a:p>
              <a:r>
                <a:rPr lang="en-US" sz="2000" b="1" dirty="0">
                  <a:solidFill>
                    <a:srgbClr val="0000FF"/>
                  </a:solidFill>
                  <a:sym typeface="Symbol" charset="0"/>
                </a:rPr>
                <a:t>for treatment</a:t>
              </a:r>
              <a:endParaRPr lang="en-US" sz="2000" dirty="0">
                <a:solidFill>
                  <a:srgbClr val="0000FF"/>
                </a:solidFill>
              </a:endParaRPr>
            </a:p>
          </p:txBody>
        </p:sp>
        <p:grpSp>
          <p:nvGrpSpPr>
            <p:cNvPr id="3" name="Group 2"/>
            <p:cNvGrpSpPr/>
            <p:nvPr/>
          </p:nvGrpSpPr>
          <p:grpSpPr>
            <a:xfrm>
              <a:off x="1406419" y="3147196"/>
              <a:ext cx="7558069" cy="3378148"/>
              <a:chOff x="1406419" y="3140968"/>
              <a:chExt cx="7558069" cy="3378148"/>
            </a:xfrm>
          </p:grpSpPr>
          <p:sp>
            <p:nvSpPr>
              <p:cNvPr id="17" name="Rectangle 16"/>
              <p:cNvSpPr/>
              <p:nvPr/>
            </p:nvSpPr>
            <p:spPr>
              <a:xfrm>
                <a:off x="4565636" y="4139788"/>
                <a:ext cx="4248472" cy="369332"/>
              </a:xfrm>
              <a:prstGeom prst="rect">
                <a:avLst/>
              </a:prstGeom>
              <a:solidFill>
                <a:schemeClr val="bg1"/>
              </a:solidFill>
            </p:spPr>
            <p:txBody>
              <a:bodyPr wrap="square">
                <a:spAutoFit/>
              </a:bodyPr>
              <a:lstStyle/>
              <a:p>
                <a:r>
                  <a:rPr lang="en-GB" sz="1800"/>
                  <a:t>head phantom scan; 219 </a:t>
                </a:r>
                <a:r>
                  <a:rPr lang="en-GB" sz="1800" dirty="0"/>
                  <a:t>MeV protons </a:t>
                </a:r>
                <a:endParaRPr lang="en-US" sz="1800" dirty="0"/>
              </a:p>
            </p:txBody>
          </p:sp>
          <p:pic>
            <p:nvPicPr>
              <p:cNvPr id="8" name="Picture 7" descr="pCTconcept_2014_Plautz.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3396" y="3140968"/>
                <a:ext cx="4411092" cy="3378148"/>
              </a:xfrm>
              <a:prstGeom prst="rect">
                <a:avLst/>
              </a:prstGeom>
              <a:scene3d>
                <a:camera prst="orthographicFront">
                  <a:rot lat="0" lon="10799999" rev="0"/>
                </a:camera>
                <a:lightRig rig="threePt" dir="t"/>
              </a:scene3d>
            </p:spPr>
          </p:pic>
          <p:sp>
            <p:nvSpPr>
              <p:cNvPr id="9" name="Rectangle 8"/>
              <p:cNvSpPr/>
              <p:nvPr/>
            </p:nvSpPr>
            <p:spPr>
              <a:xfrm rot="20400000">
                <a:off x="1406419" y="5095271"/>
                <a:ext cx="2621230" cy="707886"/>
              </a:xfrm>
              <a:prstGeom prst="rect">
                <a:avLst/>
              </a:prstGeom>
              <a:scene3d>
                <a:camera prst="orthographicFront">
                  <a:rot lat="0" lon="0" rev="0"/>
                </a:camera>
                <a:lightRig rig="threePt" dir="t"/>
              </a:scene3d>
            </p:spPr>
            <p:txBody>
              <a:bodyPr wrap="none">
                <a:spAutoFit/>
              </a:bodyPr>
              <a:lstStyle/>
              <a:p>
                <a:pPr algn="ctr"/>
                <a:r>
                  <a:rPr lang="en-US" sz="2000" b="1" dirty="0">
                    <a:solidFill>
                      <a:srgbClr val="FF0000"/>
                    </a:solidFill>
                    <a:sym typeface="Symbol" charset="0"/>
                  </a:rPr>
                  <a:t>proton beam for </a:t>
                </a:r>
              </a:p>
              <a:p>
                <a:pPr algn="ctr"/>
                <a:r>
                  <a:rPr lang="en-US" sz="2000" b="1" dirty="0">
                    <a:solidFill>
                      <a:srgbClr val="FF0000"/>
                    </a:solidFill>
                    <a:sym typeface="Symbol" charset="0"/>
                  </a:rPr>
                  <a:t>proton radiography</a:t>
                </a:r>
                <a:r>
                  <a:rPr lang="en-US" sz="2000" dirty="0">
                    <a:sym typeface="Symbol" charset="0"/>
                  </a:rPr>
                  <a:t> </a:t>
                </a:r>
                <a:endParaRPr lang="en-US" sz="2000" dirty="0"/>
              </a:p>
            </p:txBody>
          </p:sp>
          <p:cxnSp>
            <p:nvCxnSpPr>
              <p:cNvPr id="10" name="Straight Arrow Connector 9"/>
              <p:cNvCxnSpPr/>
              <p:nvPr/>
            </p:nvCxnSpPr>
            <p:spPr>
              <a:xfrm flipV="1">
                <a:off x="1835696" y="4149080"/>
                <a:ext cx="5976664" cy="2088232"/>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988096" y="4797152"/>
                <a:ext cx="4384104" cy="1520552"/>
              </a:xfrm>
              <a:prstGeom prst="straightConnector1">
                <a:avLst/>
              </a:prstGeom>
              <a:ln w="50800">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3" name="Text Box 6"/>
              <p:cNvSpPr txBox="1">
                <a:spLocks noChangeArrowheads="1"/>
              </p:cNvSpPr>
              <p:nvPr/>
            </p:nvSpPr>
            <p:spPr bwMode="auto">
              <a:xfrm>
                <a:off x="4763843" y="6222499"/>
                <a:ext cx="4089117" cy="276999"/>
              </a:xfrm>
              <a:prstGeom prst="rect">
                <a:avLst/>
              </a:prstGeom>
              <a:solidFill>
                <a:srgbClr val="A2AAAC"/>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6350">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GB" sz="1200" i="1" dirty="0"/>
                  <a:t>T. </a:t>
                </a:r>
                <a:r>
                  <a:rPr lang="en-GB" sz="1200" i="1" dirty="0" err="1"/>
                  <a:t>Plautz</a:t>
                </a:r>
                <a:r>
                  <a:rPr lang="en-GB" sz="1200" i="1" baseline="0" dirty="0"/>
                  <a:t> et al, IEEE Trans Med </a:t>
                </a:r>
                <a:r>
                  <a:rPr lang="en-GB" sz="1200" i="1" baseline="0" dirty="0" err="1"/>
                  <a:t>Imag</a:t>
                </a:r>
                <a:r>
                  <a:rPr lang="en-GB" sz="1200" i="1" baseline="0" dirty="0"/>
                  <a:t> (2014) </a:t>
                </a:r>
                <a:r>
                  <a:rPr lang="en-GB" sz="1200" b="1" i="1" baseline="0" dirty="0"/>
                  <a:t>33</a:t>
                </a:r>
                <a:r>
                  <a:rPr lang="en-GB" sz="1200" i="1" baseline="0" dirty="0"/>
                  <a:t>, 875-881</a:t>
                </a:r>
              </a:p>
            </p:txBody>
          </p:sp>
        </p:grpSp>
      </p:grpSp>
      <p:grpSp>
        <p:nvGrpSpPr>
          <p:cNvPr id="7" name="Group 6"/>
          <p:cNvGrpSpPr/>
          <p:nvPr/>
        </p:nvGrpSpPr>
        <p:grpSpPr>
          <a:xfrm>
            <a:off x="4739689" y="4293336"/>
            <a:ext cx="3044114" cy="2160000"/>
            <a:chOff x="4739689" y="4220570"/>
            <a:chExt cx="3044114" cy="2160000"/>
          </a:xfrm>
        </p:grpSpPr>
        <p:sp>
          <p:nvSpPr>
            <p:cNvPr id="16" name="Text Box 16"/>
            <p:cNvSpPr txBox="1">
              <a:spLocks noChangeArrowheads="1"/>
            </p:cNvSpPr>
            <p:nvPr/>
          </p:nvSpPr>
          <p:spPr bwMode="auto">
            <a:xfrm rot="16200000">
              <a:off x="6673146" y="5162071"/>
              <a:ext cx="1944315" cy="276999"/>
            </a:xfrm>
            <a:prstGeom prst="rect">
              <a:avLst/>
            </a:prstGeom>
            <a:solidFill>
              <a:schemeClr val="bg1"/>
            </a:solidFill>
            <a:ln>
              <a:noFill/>
            </a:ln>
            <a:effectLst/>
            <a:extLst>
              <a:ext uri="{91240B29-F687-4F45-9708-019B960494DF}">
                <a14:hiddenLine xmlns:a14="http://schemas.microsoft.com/office/drawing/2010/main" w="635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GB" sz="1200" baseline="0" dirty="0"/>
                <a:t>source</a:t>
              </a:r>
              <a:r>
                <a:rPr lang="en-GB" sz="1200" baseline="0"/>
                <a:t>: U. Schneider,</a:t>
              </a:r>
              <a:r>
                <a:rPr lang="en-GB" sz="1200"/>
                <a:t> PSI</a:t>
              </a:r>
              <a:endParaRPr lang="en-GB" sz="1200" baseline="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689" y="4220570"/>
              <a:ext cx="2764800" cy="2160000"/>
            </a:xfrm>
            <a:prstGeom prst="rect">
              <a:avLst/>
            </a:prstGeom>
          </p:spPr>
        </p:pic>
      </p:grpSp>
    </p:spTree>
    <p:extLst>
      <p:ext uri="{BB962C8B-B14F-4D97-AF65-F5344CB8AC3E}">
        <p14:creationId xmlns:p14="http://schemas.microsoft.com/office/powerpoint/2010/main" val="105644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Proton radiography at KVI-CART</a:t>
            </a:r>
            <a:endParaRPr lang="en-GB"/>
          </a:p>
        </p:txBody>
      </p:sp>
      <p:sp>
        <p:nvSpPr>
          <p:cNvPr id="18" name="Rectangle 17"/>
          <p:cNvSpPr/>
          <p:nvPr/>
        </p:nvSpPr>
        <p:spPr bwMode="auto">
          <a:xfrm>
            <a:off x="251521" y="5373216"/>
            <a:ext cx="8568952" cy="1080120"/>
          </a:xfrm>
          <a:prstGeom prst="rect">
            <a:avLst/>
          </a:prstGeom>
          <a:solidFill>
            <a:schemeClr val="bg1"/>
          </a:solidFill>
          <a:ln w="6350" cap="flat" cmpd="sng" algn="ctr">
            <a:noFill/>
            <a:prstDash val="solid"/>
            <a:round/>
            <a:headEnd type="none" w="med" len="med"/>
            <a:tailEnd type="triangle" w="med" len="med"/>
          </a:ln>
          <a:effectLst/>
          <a:extLs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a typeface="ＭＳ Ｐゴシック" charset="0"/>
            </a:endParaRPr>
          </a:p>
        </p:txBody>
      </p:sp>
      <p:sp>
        <p:nvSpPr>
          <p:cNvPr id="20" name="TextBox 19"/>
          <p:cNvSpPr txBox="1"/>
          <p:nvPr/>
        </p:nvSpPr>
        <p:spPr>
          <a:xfrm>
            <a:off x="539552" y="6010240"/>
            <a:ext cx="8136904" cy="461665"/>
          </a:xfrm>
          <a:prstGeom prst="rect">
            <a:avLst/>
          </a:prstGeom>
          <a:noFill/>
        </p:spPr>
        <p:txBody>
          <a:bodyPr wrap="square" rtlCol="0">
            <a:spAutoFit/>
          </a:bodyPr>
          <a:lstStyle/>
          <a:p>
            <a:r>
              <a:rPr lang="en-US" sz="1200"/>
              <a:t>A.K. Biegun et al. Physica medica 41(2017)141		A. Biegun et al., J. Instrum.11(2016)[C12015</a:t>
            </a:r>
          </a:p>
          <a:p>
            <a:r>
              <a:rPr lang="en-US" sz="1200"/>
              <a:t>A.K. Biegun et al., IEEE Trans. Med. Imaging 35(2016)1099	A. Biegun et al., Acta Phys. Pol. B 47(2016)329</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28" y="973872"/>
            <a:ext cx="5269992" cy="4977384"/>
          </a:xfrm>
          <a:prstGeom prst="rect">
            <a:avLst/>
          </a:prstGeom>
        </p:spPr>
      </p:pic>
      <p:sp>
        <p:nvSpPr>
          <p:cNvPr id="7" name="TextBox 6"/>
          <p:cNvSpPr txBox="1"/>
          <p:nvPr/>
        </p:nvSpPr>
        <p:spPr>
          <a:xfrm>
            <a:off x="-36512" y="2034224"/>
            <a:ext cx="1766830" cy="338554"/>
          </a:xfrm>
          <a:prstGeom prst="rect">
            <a:avLst/>
          </a:prstGeom>
          <a:noFill/>
        </p:spPr>
        <p:txBody>
          <a:bodyPr wrap="none" rtlCol="0">
            <a:spAutoFit/>
          </a:bodyPr>
          <a:lstStyle/>
          <a:p>
            <a:r>
              <a:rPr lang="en-US" sz="1600"/>
              <a:t>collaboration with</a:t>
            </a:r>
          </a:p>
        </p:txBody>
      </p:sp>
      <p:pic>
        <p:nvPicPr>
          <p:cNvPr id="12" name="Picture 19" descr="Nikfef_log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333" y="2363946"/>
            <a:ext cx="905141" cy="396000"/>
          </a:xfrm>
          <a:prstGeom prst="rect">
            <a:avLst/>
          </a:prstGeom>
        </p:spPr>
      </p:pic>
      <p:grpSp>
        <p:nvGrpSpPr>
          <p:cNvPr id="9" name="Group 8">
            <a:extLst>
              <a:ext uri="{FF2B5EF4-FFF2-40B4-BE49-F238E27FC236}">
                <a16:creationId xmlns:a16="http://schemas.microsoft.com/office/drawing/2014/main" id="{CCB9B553-E81B-8148-ABBB-DD355F0DB6B5}"/>
              </a:ext>
            </a:extLst>
          </p:cNvPr>
          <p:cNvGrpSpPr>
            <a:grpSpLocks noChangeAspect="1"/>
          </p:cNvGrpSpPr>
          <p:nvPr/>
        </p:nvGrpSpPr>
        <p:grpSpPr>
          <a:xfrm>
            <a:off x="5359695" y="1560576"/>
            <a:ext cx="3600000" cy="4330800"/>
            <a:chOff x="0" y="873032"/>
            <a:chExt cx="4728180" cy="5688000"/>
          </a:xfrm>
        </p:grpSpPr>
        <p:pic>
          <p:nvPicPr>
            <p:cNvPr id="10" name="Picture 9">
              <a:extLst>
                <a:ext uri="{FF2B5EF4-FFF2-40B4-BE49-F238E27FC236}">
                  <a16:creationId xmlns:a16="http://schemas.microsoft.com/office/drawing/2014/main" id="{BA8B3C2C-9572-C145-B99C-38ACFCE4D740}"/>
                </a:ext>
              </a:extLst>
            </p:cNvPr>
            <p:cNvPicPr>
              <a:picLocks noChangeAspect="1"/>
            </p:cNvPicPr>
            <p:nvPr/>
          </p:nvPicPr>
          <p:blipFill>
            <a:blip r:embed="rId5"/>
            <a:stretch>
              <a:fillRect/>
            </a:stretch>
          </p:blipFill>
          <p:spPr>
            <a:xfrm>
              <a:off x="0" y="873032"/>
              <a:ext cx="4728180" cy="5688000"/>
            </a:xfrm>
            <a:prstGeom prst="rect">
              <a:avLst/>
            </a:prstGeom>
          </p:spPr>
        </p:pic>
        <p:sp>
          <p:nvSpPr>
            <p:cNvPr id="11" name="TextBox 10">
              <a:extLst>
                <a:ext uri="{FF2B5EF4-FFF2-40B4-BE49-F238E27FC236}">
                  <a16:creationId xmlns:a16="http://schemas.microsoft.com/office/drawing/2014/main" id="{ABB76D99-9614-E143-98B7-1503AA12ECF1}"/>
                </a:ext>
              </a:extLst>
            </p:cNvPr>
            <p:cNvSpPr txBox="1"/>
            <p:nvPr/>
          </p:nvSpPr>
          <p:spPr>
            <a:xfrm>
              <a:off x="9337" y="3386396"/>
              <a:ext cx="1438381" cy="485074"/>
            </a:xfrm>
            <a:prstGeom prst="rect">
              <a:avLst/>
            </a:prstGeom>
            <a:solidFill>
              <a:schemeClr val="tx1"/>
            </a:solidFill>
          </p:spPr>
          <p:txBody>
            <a:bodyPr wrap="none" rtlCol="0">
              <a:spAutoFit/>
            </a:bodyPr>
            <a:lstStyle/>
            <a:p>
              <a:r>
                <a:rPr lang="en-US" sz="1800" b="1">
                  <a:solidFill>
                    <a:schemeClr val="bg1"/>
                  </a:solidFill>
                </a:rPr>
                <a:t>detector</a:t>
              </a:r>
            </a:p>
          </p:txBody>
        </p:sp>
        <p:sp>
          <p:nvSpPr>
            <p:cNvPr id="13" name="TextBox 12">
              <a:extLst>
                <a:ext uri="{FF2B5EF4-FFF2-40B4-BE49-F238E27FC236}">
                  <a16:creationId xmlns:a16="http://schemas.microsoft.com/office/drawing/2014/main" id="{B486AC3E-F34D-764A-8254-8DC4E5CCFE67}"/>
                </a:ext>
              </a:extLst>
            </p:cNvPr>
            <p:cNvSpPr txBox="1"/>
            <p:nvPr/>
          </p:nvSpPr>
          <p:spPr>
            <a:xfrm>
              <a:off x="49054" y="5059780"/>
              <a:ext cx="1438381" cy="485074"/>
            </a:xfrm>
            <a:prstGeom prst="rect">
              <a:avLst/>
            </a:prstGeom>
            <a:solidFill>
              <a:schemeClr val="tx1"/>
            </a:solidFill>
          </p:spPr>
          <p:txBody>
            <a:bodyPr wrap="none" rtlCol="0">
              <a:spAutoFit/>
            </a:bodyPr>
            <a:lstStyle/>
            <a:p>
              <a:r>
                <a:rPr lang="en-US" sz="1800" b="1">
                  <a:solidFill>
                    <a:schemeClr val="bg1"/>
                  </a:solidFill>
                </a:rPr>
                <a:t>detector</a:t>
              </a:r>
            </a:p>
          </p:txBody>
        </p:sp>
        <p:sp>
          <p:nvSpPr>
            <p:cNvPr id="14" name="TextBox 13">
              <a:extLst>
                <a:ext uri="{FF2B5EF4-FFF2-40B4-BE49-F238E27FC236}">
                  <a16:creationId xmlns:a16="http://schemas.microsoft.com/office/drawing/2014/main" id="{27314055-A06D-2D40-BCE0-35F396D3B640}"/>
                </a:ext>
              </a:extLst>
            </p:cNvPr>
            <p:cNvSpPr txBox="1"/>
            <p:nvPr/>
          </p:nvSpPr>
          <p:spPr>
            <a:xfrm>
              <a:off x="0" y="4105595"/>
              <a:ext cx="1465736" cy="485074"/>
            </a:xfrm>
            <a:prstGeom prst="rect">
              <a:avLst/>
            </a:prstGeom>
            <a:solidFill>
              <a:schemeClr val="tx1"/>
            </a:solidFill>
          </p:spPr>
          <p:txBody>
            <a:bodyPr wrap="square" lIns="0" rIns="0" rtlCol="0">
              <a:spAutoFit/>
            </a:bodyPr>
            <a:lstStyle/>
            <a:p>
              <a:pPr algn="ctr"/>
              <a:r>
                <a:rPr lang="en-US" sz="1800" b="1">
                  <a:solidFill>
                    <a:schemeClr val="bg1"/>
                  </a:solidFill>
                </a:rPr>
                <a:t>phantom</a:t>
              </a:r>
            </a:p>
          </p:txBody>
        </p:sp>
      </p:grpSp>
      <p:grpSp>
        <p:nvGrpSpPr>
          <p:cNvPr id="15" name="Group 14">
            <a:extLst>
              <a:ext uri="{FF2B5EF4-FFF2-40B4-BE49-F238E27FC236}">
                <a16:creationId xmlns:a16="http://schemas.microsoft.com/office/drawing/2014/main" id="{FB8172C4-65F9-EF4F-B02E-7CEFCA203545}"/>
              </a:ext>
            </a:extLst>
          </p:cNvPr>
          <p:cNvGrpSpPr>
            <a:grpSpLocks noChangeAspect="1"/>
          </p:cNvGrpSpPr>
          <p:nvPr/>
        </p:nvGrpSpPr>
        <p:grpSpPr>
          <a:xfrm>
            <a:off x="5366804" y="960072"/>
            <a:ext cx="2388059" cy="1800000"/>
            <a:chOff x="1979712" y="1340768"/>
            <a:chExt cx="4776119" cy="3600000"/>
          </a:xfrm>
        </p:grpSpPr>
        <p:pic>
          <p:nvPicPr>
            <p:cNvPr id="16" name="Picture 15">
              <a:extLst>
                <a:ext uri="{FF2B5EF4-FFF2-40B4-BE49-F238E27FC236}">
                  <a16:creationId xmlns:a16="http://schemas.microsoft.com/office/drawing/2014/main" id="{833C773E-9E74-D54E-9BF4-53D0D86BE11E}"/>
                </a:ext>
              </a:extLst>
            </p:cNvPr>
            <p:cNvPicPr>
              <a:picLocks noChangeAspect="1"/>
            </p:cNvPicPr>
            <p:nvPr/>
          </p:nvPicPr>
          <p:blipFill>
            <a:blip r:embed="rId6"/>
            <a:stretch>
              <a:fillRect/>
            </a:stretch>
          </p:blipFill>
          <p:spPr>
            <a:xfrm>
              <a:off x="1979712" y="1340768"/>
              <a:ext cx="4776119" cy="3600000"/>
            </a:xfrm>
            <a:prstGeom prst="rect">
              <a:avLst/>
            </a:prstGeom>
          </p:spPr>
        </p:pic>
        <p:pic>
          <p:nvPicPr>
            <p:cNvPr id="17" name="Picture 16">
              <a:extLst>
                <a:ext uri="{FF2B5EF4-FFF2-40B4-BE49-F238E27FC236}">
                  <a16:creationId xmlns:a16="http://schemas.microsoft.com/office/drawing/2014/main" id="{398D47ED-F563-204F-A232-E2B588E254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1563" y="4400768"/>
              <a:ext cx="2800677" cy="540000"/>
            </a:xfrm>
            <a:prstGeom prst="rect">
              <a:avLst/>
            </a:prstGeom>
          </p:spPr>
        </p:pic>
      </p:grpSp>
    </p:spTree>
    <p:extLst>
      <p:ext uri="{BB962C8B-B14F-4D97-AF65-F5344CB8AC3E}">
        <p14:creationId xmlns:p14="http://schemas.microsoft.com/office/powerpoint/2010/main" val="245547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Proton therapy workflow</a:t>
            </a:r>
            <a:r>
              <a:rPr lang="en-US" sz="2400"/>
              <a:t> (simplified)</a:t>
            </a:r>
            <a:endParaRPr lang="en-US"/>
          </a:p>
        </p:txBody>
      </p:sp>
      <p:pic>
        <p:nvPicPr>
          <p:cNvPr id="3" name="Picture 4" descr="http://brighamrad.harvard.edu/Cases/jpnm/images/1101/CT-tnail.gif">
            <a:hlinkClick r:id="rId3"/>
          </p:cNvPr>
          <p:cNvPicPr>
            <a:picLocks noChangeAspect="1" noChangeArrowheads="1"/>
          </p:cNvPicPr>
          <p:nvPr/>
        </p:nvPicPr>
        <p:blipFill>
          <a:blip r:embed="rId4" cstate="print"/>
          <a:srcRect/>
          <a:stretch>
            <a:fillRect/>
          </a:stretch>
        </p:blipFill>
        <p:spPr bwMode="auto">
          <a:xfrm>
            <a:off x="369169" y="1160351"/>
            <a:ext cx="3217020" cy="2520000"/>
          </a:xfrm>
          <a:prstGeom prst="rect">
            <a:avLst/>
          </a:prstGeom>
          <a:noFill/>
        </p:spPr>
      </p:pic>
      <p:sp>
        <p:nvSpPr>
          <p:cNvPr id="5" name="TextBox 4"/>
          <p:cNvSpPr txBox="1"/>
          <p:nvPr/>
        </p:nvSpPr>
        <p:spPr>
          <a:xfrm>
            <a:off x="381730" y="760241"/>
            <a:ext cx="3191899" cy="400110"/>
          </a:xfrm>
          <a:prstGeom prst="rect">
            <a:avLst/>
          </a:prstGeom>
          <a:noFill/>
        </p:spPr>
        <p:txBody>
          <a:bodyPr wrap="none" rtlCol="0">
            <a:spAutoFit/>
          </a:bodyPr>
          <a:lstStyle/>
          <a:p>
            <a:r>
              <a:rPr lang="en-US" sz="2000"/>
              <a:t>radiation dose prescription</a:t>
            </a:r>
          </a:p>
        </p:txBody>
      </p:sp>
      <p:grpSp>
        <p:nvGrpSpPr>
          <p:cNvPr id="18" name="Group 17"/>
          <p:cNvGrpSpPr/>
          <p:nvPr/>
        </p:nvGrpSpPr>
        <p:grpSpPr>
          <a:xfrm>
            <a:off x="3897442" y="770515"/>
            <a:ext cx="4977510" cy="2909836"/>
            <a:chOff x="3897442" y="770515"/>
            <a:chExt cx="4977510" cy="2909836"/>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7903" y="1160351"/>
              <a:ext cx="3777049" cy="2520000"/>
            </a:xfrm>
            <a:prstGeom prst="rect">
              <a:avLst/>
            </a:prstGeom>
          </p:spPr>
        </p:pic>
        <p:sp>
          <p:nvSpPr>
            <p:cNvPr id="6" name="TextBox 5"/>
            <p:cNvSpPr txBox="1"/>
            <p:nvPr/>
          </p:nvSpPr>
          <p:spPr>
            <a:xfrm>
              <a:off x="6075761" y="770515"/>
              <a:ext cx="1821332" cy="400110"/>
            </a:xfrm>
            <a:prstGeom prst="rect">
              <a:avLst/>
            </a:prstGeom>
            <a:noFill/>
          </p:spPr>
          <p:txBody>
            <a:bodyPr wrap="none" rtlCol="0">
              <a:spAutoFit/>
            </a:bodyPr>
            <a:lstStyle/>
            <a:p>
              <a:r>
                <a:rPr lang="en-US" sz="2000"/>
                <a:t>treatment plan</a:t>
              </a:r>
            </a:p>
          </p:txBody>
        </p:sp>
        <p:sp>
          <p:nvSpPr>
            <p:cNvPr id="4" name="Right Arrow 3"/>
            <p:cNvSpPr/>
            <p:nvPr/>
          </p:nvSpPr>
          <p:spPr bwMode="auto">
            <a:xfrm>
              <a:off x="3897442" y="2128603"/>
              <a:ext cx="900000" cy="468000"/>
            </a:xfrm>
            <a:prstGeom prst="rightArrow">
              <a:avLst/>
            </a:prstGeom>
            <a:solidFill>
              <a:srgbClr val="7030A0"/>
            </a:solidFill>
            <a:ln w="6350" cap="flat" cmpd="sng" algn="ctr">
              <a:noFill/>
              <a:prstDash val="solid"/>
              <a:round/>
              <a:headEnd type="none" w="med" len="med"/>
              <a:tailEnd type="triangle" w="med" len="med"/>
            </a:ln>
            <a:effectLst/>
            <a:extLs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a typeface="ＭＳ Ｐゴシック" charset="0"/>
              </a:endParaRPr>
            </a:p>
          </p:txBody>
        </p:sp>
      </p:grpSp>
      <p:grpSp>
        <p:nvGrpSpPr>
          <p:cNvPr id="19" name="Group 18"/>
          <p:cNvGrpSpPr/>
          <p:nvPr/>
        </p:nvGrpSpPr>
        <p:grpSpPr>
          <a:xfrm>
            <a:off x="2525443" y="3892986"/>
            <a:ext cx="5070893" cy="2520000"/>
            <a:chOff x="2525443" y="3892986"/>
            <a:chExt cx="5070893" cy="2520000"/>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5443" y="3892986"/>
              <a:ext cx="3780000" cy="2520000"/>
            </a:xfrm>
            <a:prstGeom prst="rect">
              <a:avLst/>
            </a:prstGeom>
          </p:spPr>
        </p:pic>
        <p:sp>
          <p:nvSpPr>
            <p:cNvPr id="10" name="Tekstvak 17"/>
            <p:cNvSpPr txBox="1"/>
            <p:nvPr/>
          </p:nvSpPr>
          <p:spPr>
            <a:xfrm>
              <a:off x="3674769" y="3892986"/>
              <a:ext cx="1481348" cy="400110"/>
            </a:xfrm>
            <a:prstGeom prst="rect">
              <a:avLst/>
            </a:prstGeom>
            <a:solidFill>
              <a:schemeClr val="bg1"/>
            </a:solidFill>
          </p:spPr>
          <p:txBody>
            <a:bodyPr wrap="square" rtlCol="0">
              <a:spAutoFit/>
            </a:bodyPr>
            <a:lstStyle/>
            <a:p>
              <a:pPr algn="ctr"/>
              <a:r>
                <a:rPr lang="nl-NL" sz="2000" dirty="0" err="1">
                  <a:latin typeface="Arial"/>
                  <a:cs typeface="Arial"/>
                </a:rPr>
                <a:t>treatment</a:t>
              </a:r>
              <a:endParaRPr lang="nl-NL" sz="2000" dirty="0">
                <a:latin typeface="Arial"/>
                <a:cs typeface="Arial"/>
              </a:endParaRPr>
            </a:p>
          </p:txBody>
        </p:sp>
        <p:grpSp>
          <p:nvGrpSpPr>
            <p:cNvPr id="17" name="Group 16"/>
            <p:cNvGrpSpPr/>
            <p:nvPr/>
          </p:nvGrpSpPr>
          <p:grpSpPr>
            <a:xfrm>
              <a:off x="6696336" y="4149080"/>
              <a:ext cx="900000" cy="931412"/>
              <a:chOff x="6619241" y="4437184"/>
              <a:chExt cx="900000" cy="931412"/>
            </a:xfrm>
          </p:grpSpPr>
          <p:sp>
            <p:nvSpPr>
              <p:cNvPr id="15" name="Right Arrow 14"/>
              <p:cNvSpPr/>
              <p:nvPr/>
            </p:nvSpPr>
            <p:spPr bwMode="auto">
              <a:xfrm flipH="1">
                <a:off x="6619241" y="4900596"/>
                <a:ext cx="900000" cy="468000"/>
              </a:xfrm>
              <a:prstGeom prst="rightArrow">
                <a:avLst/>
              </a:prstGeom>
              <a:solidFill>
                <a:srgbClr val="7030A0"/>
              </a:solidFill>
              <a:ln w="6350" cap="flat" cmpd="sng" algn="ctr">
                <a:noFill/>
                <a:prstDash val="solid"/>
                <a:round/>
                <a:headEnd type="none" w="med" len="med"/>
                <a:tailEnd type="triangle" w="med" len="med"/>
              </a:ln>
              <a:effectLst/>
              <a:extLs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a typeface="ＭＳ Ｐゴシック" charset="0"/>
                </a:endParaRPr>
              </a:p>
            </p:txBody>
          </p:sp>
          <p:sp>
            <p:nvSpPr>
              <p:cNvPr id="16" name="Rectangle 15"/>
              <p:cNvSpPr/>
              <p:nvPr/>
            </p:nvSpPr>
            <p:spPr bwMode="auto">
              <a:xfrm>
                <a:off x="7267241" y="4437184"/>
                <a:ext cx="252000" cy="648000"/>
              </a:xfrm>
              <a:prstGeom prst="rect">
                <a:avLst/>
              </a:prstGeom>
              <a:solidFill>
                <a:srgbClr val="7030A0"/>
              </a:solidFill>
              <a:ln w="6350" cap="flat" cmpd="sng" algn="ctr">
                <a:noFill/>
                <a:prstDash val="solid"/>
                <a:round/>
                <a:headEnd type="none" w="med" len="med"/>
                <a:tailEnd type="triangle" w="med" len="med"/>
              </a:ln>
              <a:effectLst/>
              <a:extLs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a typeface="ＭＳ Ｐゴシック" charset="0"/>
                </a:endParaRPr>
              </a:p>
            </p:txBody>
          </p:sp>
        </p:grpSp>
      </p:grpSp>
      <p:sp>
        <p:nvSpPr>
          <p:cNvPr id="8" name="TextBox 7"/>
          <p:cNvSpPr txBox="1"/>
          <p:nvPr/>
        </p:nvSpPr>
        <p:spPr>
          <a:xfrm>
            <a:off x="1835696" y="5188429"/>
            <a:ext cx="5508640" cy="400110"/>
          </a:xfrm>
          <a:prstGeom prst="rect">
            <a:avLst/>
          </a:prstGeom>
          <a:solidFill>
            <a:schemeClr val="bg1"/>
          </a:solidFill>
        </p:spPr>
        <p:txBody>
          <a:bodyPr wrap="square" rtlCol="0">
            <a:spAutoFit/>
          </a:bodyPr>
          <a:lstStyle/>
          <a:p>
            <a:r>
              <a:rPr lang="en-US" sz="2000" b="1">
                <a:solidFill>
                  <a:srgbClr val="FF0000"/>
                </a:solidFill>
              </a:rPr>
              <a:t>Was the dose delivered according to plan ?</a:t>
            </a:r>
          </a:p>
        </p:txBody>
      </p:sp>
      <p:sp>
        <p:nvSpPr>
          <p:cNvPr id="20" name="TextBox 19"/>
          <p:cNvSpPr txBox="1"/>
          <p:nvPr/>
        </p:nvSpPr>
        <p:spPr>
          <a:xfrm>
            <a:off x="5109747" y="3368025"/>
            <a:ext cx="1838517" cy="276999"/>
          </a:xfrm>
          <a:prstGeom prst="rect">
            <a:avLst/>
          </a:prstGeom>
          <a:noFill/>
        </p:spPr>
        <p:txBody>
          <a:bodyPr wrap="none" rtlCol="0">
            <a:spAutoFit/>
          </a:bodyPr>
          <a:lstStyle/>
          <a:p>
            <a:r>
              <a:rPr lang="en-US" sz="1200">
                <a:solidFill>
                  <a:schemeClr val="bg1"/>
                </a:solidFill>
              </a:rPr>
              <a:t>www.raysearchlabs.com</a:t>
            </a:r>
          </a:p>
        </p:txBody>
      </p:sp>
      <p:sp>
        <p:nvSpPr>
          <p:cNvPr id="21" name="TextBox 20"/>
          <p:cNvSpPr txBox="1"/>
          <p:nvPr/>
        </p:nvSpPr>
        <p:spPr>
          <a:xfrm>
            <a:off x="4847550" y="6162487"/>
            <a:ext cx="1452642" cy="304699"/>
          </a:xfrm>
          <a:prstGeom prst="rect">
            <a:avLst/>
          </a:prstGeom>
          <a:noFill/>
        </p:spPr>
        <p:txBody>
          <a:bodyPr wrap="none" rtlCol="0">
            <a:spAutoFit/>
          </a:bodyPr>
          <a:lstStyle/>
          <a:p>
            <a:r>
              <a:rPr lang="en-US" sz="1200"/>
              <a:t>iba-worldwide.com</a:t>
            </a:r>
          </a:p>
        </p:txBody>
      </p:sp>
    </p:spTree>
    <p:extLst>
      <p:ext uri="{BB962C8B-B14F-4D97-AF65-F5344CB8AC3E}">
        <p14:creationId xmlns:p14="http://schemas.microsoft.com/office/powerpoint/2010/main" val="1066286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In-vivo verification</a:t>
            </a:r>
          </a:p>
        </p:txBody>
      </p:sp>
      <p:sp>
        <p:nvSpPr>
          <p:cNvPr id="5" name="TextBox 4"/>
          <p:cNvSpPr txBox="1"/>
          <p:nvPr/>
        </p:nvSpPr>
        <p:spPr>
          <a:xfrm>
            <a:off x="539552" y="1958220"/>
            <a:ext cx="6264857" cy="1354217"/>
          </a:xfrm>
          <a:prstGeom prst="rect">
            <a:avLst/>
          </a:prstGeom>
          <a:noFill/>
        </p:spPr>
        <p:txBody>
          <a:bodyPr wrap="none" rtlCol="0">
            <a:spAutoFit/>
          </a:bodyPr>
          <a:lstStyle/>
          <a:p>
            <a:pPr>
              <a:spcBef>
                <a:spcPts val="600"/>
              </a:spcBef>
            </a:pPr>
            <a:r>
              <a:rPr lang="en-US"/>
              <a:t>differences in</a:t>
            </a:r>
          </a:p>
          <a:p>
            <a:pPr marL="276225" indent="-276225">
              <a:spcBef>
                <a:spcPts val="600"/>
              </a:spcBef>
              <a:buFont typeface="Arial" charset="0"/>
              <a:buChar char="•"/>
            </a:pPr>
            <a:r>
              <a:rPr lang="en-US"/>
              <a:t>anatomy / positioning: “see what you treat”</a:t>
            </a:r>
          </a:p>
          <a:p>
            <a:pPr marL="276225" indent="-276225">
              <a:spcBef>
                <a:spcPts val="600"/>
              </a:spcBef>
              <a:buFont typeface="Arial" charset="0"/>
              <a:buChar char="•"/>
            </a:pPr>
            <a:r>
              <a:rPr lang="en-US"/>
              <a:t>proton range</a:t>
            </a:r>
          </a:p>
        </p:txBody>
      </p:sp>
      <p:sp>
        <p:nvSpPr>
          <p:cNvPr id="6" name="TextBox 5"/>
          <p:cNvSpPr txBox="1"/>
          <p:nvPr/>
        </p:nvSpPr>
        <p:spPr>
          <a:xfrm>
            <a:off x="179413" y="941819"/>
            <a:ext cx="8785175" cy="830997"/>
          </a:xfrm>
          <a:prstGeom prst="rect">
            <a:avLst/>
          </a:prstGeom>
          <a:noFill/>
        </p:spPr>
        <p:txBody>
          <a:bodyPr wrap="square" rtlCol="0">
            <a:spAutoFit/>
          </a:bodyPr>
          <a:lstStyle/>
          <a:p>
            <a:pPr algn="ctr"/>
            <a:r>
              <a:rPr lang="en-US" dirty="0">
                <a:solidFill>
                  <a:srgbClr val="FF0000"/>
                </a:solidFill>
              </a:rPr>
              <a:t>if </a:t>
            </a:r>
            <a:r>
              <a:rPr lang="en-US" b="1" dirty="0">
                <a:solidFill>
                  <a:srgbClr val="FF0000"/>
                </a:solidFill>
              </a:rPr>
              <a:t>actual</a:t>
            </a:r>
            <a:r>
              <a:rPr lang="en-US" dirty="0">
                <a:solidFill>
                  <a:srgbClr val="FF0000"/>
                </a:solidFill>
              </a:rPr>
              <a:t> treatment situation </a:t>
            </a:r>
            <a:r>
              <a:rPr lang="en-US" b="1" dirty="0">
                <a:solidFill>
                  <a:srgbClr val="FF0000"/>
                </a:solidFill>
              </a:rPr>
              <a:t>≠</a:t>
            </a:r>
            <a:r>
              <a:rPr lang="en-US" dirty="0">
                <a:solidFill>
                  <a:srgbClr val="FF0000"/>
                </a:solidFill>
              </a:rPr>
              <a:t> treatment </a:t>
            </a:r>
            <a:r>
              <a:rPr lang="en-US" b="1" dirty="0">
                <a:solidFill>
                  <a:srgbClr val="FF0000"/>
                </a:solidFill>
              </a:rPr>
              <a:t>planning </a:t>
            </a:r>
            <a:r>
              <a:rPr lang="en-US" dirty="0">
                <a:solidFill>
                  <a:srgbClr val="FF0000"/>
                </a:solidFill>
              </a:rPr>
              <a:t>situation</a:t>
            </a:r>
          </a:p>
          <a:p>
            <a:pPr algn="ctr"/>
            <a:r>
              <a:rPr lang="en-US" dirty="0">
                <a:solidFill>
                  <a:srgbClr val="FF0000"/>
                </a:solidFill>
              </a:rPr>
              <a:t>→ serious dose deposition errors may occur</a:t>
            </a:r>
          </a:p>
        </p:txBody>
      </p:sp>
    </p:spTree>
    <p:extLst>
      <p:ext uri="{BB962C8B-B14F-4D97-AF65-F5344CB8AC3E}">
        <p14:creationId xmlns:p14="http://schemas.microsoft.com/office/powerpoint/2010/main" val="155835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124744"/>
            <a:ext cx="9144000" cy="453650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9282" name="Rectangle 2"/>
          <p:cNvSpPr>
            <a:spLocks noGrp="1" noChangeArrowheads="1"/>
          </p:cNvSpPr>
          <p:nvPr>
            <p:ph type="title"/>
          </p:nvPr>
        </p:nvSpPr>
        <p:spPr>
          <a:xfrm>
            <a:off x="34925" y="63500"/>
            <a:ext cx="8929563" cy="514350"/>
          </a:xfrm>
        </p:spPr>
        <p:txBody>
          <a:bodyPr/>
          <a:lstStyle/>
          <a:p>
            <a:r>
              <a:rPr lang="en-US"/>
              <a:t>Deviation from the treatment plan: an example</a:t>
            </a:r>
          </a:p>
        </p:txBody>
      </p:sp>
      <p:pic>
        <p:nvPicPr>
          <p:cNvPr id="1249291" name="Picture 11" descr="CTMoriChen1"/>
          <p:cNvPicPr>
            <a:picLocks noChangeAspect="1" noChangeArrowheads="1"/>
          </p:cNvPicPr>
          <p:nvPr/>
        </p:nvPicPr>
        <p:blipFill>
          <a:blip r:embed="rId2"/>
          <a:srcRect/>
          <a:stretch>
            <a:fillRect/>
          </a:stretch>
        </p:blipFill>
        <p:spPr bwMode="auto">
          <a:xfrm>
            <a:off x="857250" y="1243274"/>
            <a:ext cx="3057525" cy="3648075"/>
          </a:xfrm>
          <a:prstGeom prst="rect">
            <a:avLst/>
          </a:prstGeom>
          <a:noFill/>
        </p:spPr>
      </p:pic>
      <p:sp>
        <p:nvSpPr>
          <p:cNvPr id="1249293" name="Text Box 13"/>
          <p:cNvSpPr txBox="1">
            <a:spLocks noChangeArrowheads="1"/>
          </p:cNvSpPr>
          <p:nvPr/>
        </p:nvSpPr>
        <p:spPr bwMode="auto">
          <a:xfrm>
            <a:off x="1352729" y="4911551"/>
            <a:ext cx="2208457" cy="400110"/>
          </a:xfrm>
          <a:prstGeom prst="rect">
            <a:avLst/>
          </a:prstGeom>
          <a:noFill/>
          <a:ln w="6350">
            <a:noFill/>
            <a:miter lim="800000"/>
            <a:headEnd/>
            <a:tailEnd/>
          </a:ln>
          <a:effectLst/>
        </p:spPr>
        <p:txBody>
          <a:bodyPr wrap="none">
            <a:prstTxWarp prst="textNoShape">
              <a:avLst/>
            </a:prstTxWarp>
            <a:spAutoFit/>
          </a:bodyPr>
          <a:lstStyle/>
          <a:p>
            <a:r>
              <a:rPr lang="en-US" sz="2000" b="1">
                <a:solidFill>
                  <a:srgbClr val="FFFFFF"/>
                </a:solidFill>
              </a:rPr>
              <a:t>before treatment</a:t>
            </a:r>
          </a:p>
        </p:txBody>
      </p:sp>
      <p:sp>
        <p:nvSpPr>
          <p:cNvPr id="1249295" name="Text Box 15"/>
          <p:cNvSpPr txBox="1">
            <a:spLocks noChangeArrowheads="1"/>
          </p:cNvSpPr>
          <p:nvPr/>
        </p:nvSpPr>
        <p:spPr bwMode="auto">
          <a:xfrm>
            <a:off x="-13511" y="5384249"/>
            <a:ext cx="2754317" cy="276999"/>
          </a:xfrm>
          <a:prstGeom prst="rect">
            <a:avLst/>
          </a:prstGeom>
          <a:noFill/>
          <a:ln w="6350">
            <a:noFill/>
            <a:miter lim="800000"/>
            <a:headEnd/>
            <a:tailEnd/>
          </a:ln>
          <a:effectLst/>
        </p:spPr>
        <p:txBody>
          <a:bodyPr wrap="none">
            <a:prstTxWarp prst="textNoShape">
              <a:avLst/>
            </a:prstTxWarp>
            <a:spAutoFit/>
          </a:bodyPr>
          <a:lstStyle/>
          <a:p>
            <a:r>
              <a:rPr lang="en-US" sz="1200">
                <a:solidFill>
                  <a:srgbClr val="FFFFFF"/>
                </a:solidFill>
              </a:rPr>
              <a:t>source: S. Mori en G.T.Y Chen, MGH</a:t>
            </a:r>
          </a:p>
        </p:txBody>
      </p:sp>
      <p:pic>
        <p:nvPicPr>
          <p:cNvPr id="1249290" name="Picture 10" descr="CTMoriChen2"/>
          <p:cNvPicPr>
            <a:picLocks noChangeAspect="1" noChangeArrowheads="1"/>
          </p:cNvPicPr>
          <p:nvPr/>
        </p:nvPicPr>
        <p:blipFill>
          <a:blip r:embed="rId3"/>
          <a:srcRect/>
          <a:stretch>
            <a:fillRect/>
          </a:stretch>
        </p:blipFill>
        <p:spPr bwMode="auto">
          <a:xfrm>
            <a:off x="5048250" y="1243274"/>
            <a:ext cx="3162300" cy="3648075"/>
          </a:xfrm>
          <a:prstGeom prst="rect">
            <a:avLst/>
          </a:prstGeom>
          <a:noFill/>
        </p:spPr>
      </p:pic>
      <p:sp>
        <p:nvSpPr>
          <p:cNvPr id="8" name="Text Box 14"/>
          <p:cNvSpPr txBox="1">
            <a:spLocks noChangeArrowheads="1"/>
          </p:cNvSpPr>
          <p:nvPr/>
        </p:nvSpPr>
        <p:spPr bwMode="auto">
          <a:xfrm>
            <a:off x="5774389" y="4911551"/>
            <a:ext cx="1795809" cy="400110"/>
          </a:xfrm>
          <a:prstGeom prst="rect">
            <a:avLst/>
          </a:prstGeom>
          <a:noFill/>
          <a:ln w="6350">
            <a:noFill/>
            <a:miter lim="800000"/>
            <a:headEnd/>
            <a:tailEnd/>
          </a:ln>
          <a:effectLst/>
        </p:spPr>
        <p:txBody>
          <a:bodyPr wrap="none">
            <a:prstTxWarp prst="textNoShape">
              <a:avLst/>
            </a:prstTxWarp>
            <a:spAutoFit/>
          </a:bodyPr>
          <a:lstStyle/>
          <a:p>
            <a:r>
              <a:rPr lang="en-US" sz="2000" b="1">
                <a:solidFill>
                  <a:srgbClr val="FFFFFF"/>
                </a:solidFill>
              </a:rPr>
              <a:t>after 5 weeks</a:t>
            </a:r>
          </a:p>
        </p:txBody>
      </p:sp>
      <p:cxnSp>
        <p:nvCxnSpPr>
          <p:cNvPr id="11" name="Straight Connector 10"/>
          <p:cNvCxnSpPr/>
          <p:nvPr/>
        </p:nvCxnSpPr>
        <p:spPr>
          <a:xfrm>
            <a:off x="3923928" y="1196752"/>
            <a:ext cx="0" cy="374441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4554416" y="1107160"/>
            <a:ext cx="0" cy="7523999"/>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1381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24744"/>
            <a:ext cx="9144000" cy="4536504"/>
          </a:xfrm>
          <a:prstGeom prst="rect">
            <a:avLst/>
          </a:prstGeom>
          <a:solidFill>
            <a:srgbClr val="0201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1330" name="Rectangle 2"/>
          <p:cNvSpPr>
            <a:spLocks noGrp="1" noChangeArrowheads="1"/>
          </p:cNvSpPr>
          <p:nvPr>
            <p:ph type="title"/>
          </p:nvPr>
        </p:nvSpPr>
        <p:spPr>
          <a:xfrm>
            <a:off x="34925" y="63500"/>
            <a:ext cx="8929563" cy="514350"/>
          </a:xfrm>
        </p:spPr>
        <p:txBody>
          <a:bodyPr/>
          <a:lstStyle/>
          <a:p>
            <a:r>
              <a:rPr lang="en-US"/>
              <a:t>Deviation from the treatment plan: an example</a:t>
            </a:r>
            <a:endParaRPr lang="en-US" sz="3200"/>
          </a:p>
        </p:txBody>
      </p:sp>
      <p:pic>
        <p:nvPicPr>
          <p:cNvPr id="1251335" name="Picture 7"/>
          <p:cNvPicPr>
            <a:picLocks noChangeAspect="1" noChangeArrowheads="1"/>
          </p:cNvPicPr>
          <p:nvPr/>
        </p:nvPicPr>
        <p:blipFill>
          <a:blip r:embed="rId3"/>
          <a:srcRect/>
          <a:stretch>
            <a:fillRect/>
          </a:stretch>
        </p:blipFill>
        <p:spPr bwMode="auto">
          <a:xfrm>
            <a:off x="536138" y="1422825"/>
            <a:ext cx="3287900" cy="3491999"/>
          </a:xfrm>
          <a:prstGeom prst="rect">
            <a:avLst/>
          </a:prstGeom>
          <a:noFill/>
        </p:spPr>
      </p:pic>
      <p:pic>
        <p:nvPicPr>
          <p:cNvPr id="1251336" name="Picture 8"/>
          <p:cNvPicPr>
            <a:picLocks noChangeAspect="1" noChangeArrowheads="1"/>
          </p:cNvPicPr>
          <p:nvPr/>
        </p:nvPicPr>
        <p:blipFill>
          <a:blip r:embed="rId4"/>
          <a:srcRect/>
          <a:stretch>
            <a:fillRect/>
          </a:stretch>
        </p:blipFill>
        <p:spPr bwMode="auto">
          <a:xfrm>
            <a:off x="4788024" y="1422825"/>
            <a:ext cx="3388293" cy="3491999"/>
          </a:xfrm>
          <a:prstGeom prst="rect">
            <a:avLst/>
          </a:prstGeom>
          <a:noFill/>
        </p:spPr>
      </p:pic>
      <p:sp>
        <p:nvSpPr>
          <p:cNvPr id="8" name="Text Box 13"/>
          <p:cNvSpPr txBox="1">
            <a:spLocks noChangeArrowheads="1"/>
          </p:cNvSpPr>
          <p:nvPr/>
        </p:nvSpPr>
        <p:spPr bwMode="auto">
          <a:xfrm>
            <a:off x="1352729" y="4911551"/>
            <a:ext cx="2208457" cy="400110"/>
          </a:xfrm>
          <a:prstGeom prst="rect">
            <a:avLst/>
          </a:prstGeom>
          <a:noFill/>
          <a:ln w="6350">
            <a:noFill/>
            <a:miter lim="800000"/>
            <a:headEnd/>
            <a:tailEnd/>
          </a:ln>
          <a:effectLst/>
        </p:spPr>
        <p:txBody>
          <a:bodyPr wrap="none">
            <a:prstTxWarp prst="textNoShape">
              <a:avLst/>
            </a:prstTxWarp>
            <a:spAutoFit/>
          </a:bodyPr>
          <a:lstStyle/>
          <a:p>
            <a:r>
              <a:rPr lang="en-US" sz="2000" b="1">
                <a:solidFill>
                  <a:schemeClr val="bg1"/>
                </a:solidFill>
              </a:rPr>
              <a:t>before treatment</a:t>
            </a:r>
          </a:p>
        </p:txBody>
      </p:sp>
      <p:sp>
        <p:nvSpPr>
          <p:cNvPr id="11" name="Text Box 14"/>
          <p:cNvSpPr txBox="1">
            <a:spLocks noChangeArrowheads="1"/>
          </p:cNvSpPr>
          <p:nvPr/>
        </p:nvSpPr>
        <p:spPr bwMode="auto">
          <a:xfrm>
            <a:off x="5774389" y="4911551"/>
            <a:ext cx="1795809" cy="400110"/>
          </a:xfrm>
          <a:prstGeom prst="rect">
            <a:avLst/>
          </a:prstGeom>
          <a:noFill/>
          <a:ln w="6350">
            <a:noFill/>
            <a:miter lim="800000"/>
            <a:headEnd/>
            <a:tailEnd/>
          </a:ln>
          <a:effectLst/>
        </p:spPr>
        <p:txBody>
          <a:bodyPr wrap="none">
            <a:prstTxWarp prst="textNoShape">
              <a:avLst/>
            </a:prstTxWarp>
            <a:spAutoFit/>
          </a:bodyPr>
          <a:lstStyle/>
          <a:p>
            <a:r>
              <a:rPr lang="en-US" sz="2000" b="1">
                <a:solidFill>
                  <a:schemeClr val="bg1"/>
                </a:solidFill>
              </a:rPr>
              <a:t>after 5 weeks</a:t>
            </a:r>
          </a:p>
        </p:txBody>
      </p:sp>
      <p:sp>
        <p:nvSpPr>
          <p:cNvPr id="13" name="Text Box 15"/>
          <p:cNvSpPr txBox="1">
            <a:spLocks noChangeArrowheads="1"/>
          </p:cNvSpPr>
          <p:nvPr/>
        </p:nvSpPr>
        <p:spPr bwMode="auto">
          <a:xfrm>
            <a:off x="-13511" y="5384249"/>
            <a:ext cx="2754317" cy="276999"/>
          </a:xfrm>
          <a:prstGeom prst="rect">
            <a:avLst/>
          </a:prstGeom>
          <a:noFill/>
          <a:ln w="6350">
            <a:noFill/>
            <a:miter lim="800000"/>
            <a:headEnd/>
            <a:tailEnd/>
          </a:ln>
          <a:effectLst/>
        </p:spPr>
        <p:txBody>
          <a:bodyPr wrap="none">
            <a:prstTxWarp prst="textNoShape">
              <a:avLst/>
            </a:prstTxWarp>
            <a:spAutoFit/>
          </a:bodyPr>
          <a:lstStyle/>
          <a:p>
            <a:r>
              <a:rPr lang="en-US" sz="1200">
                <a:solidFill>
                  <a:srgbClr val="FFFFFF"/>
                </a:solidFill>
              </a:rPr>
              <a:t>source: S. Mori en G.T.Y Chen, MGH</a:t>
            </a:r>
          </a:p>
        </p:txBody>
      </p:sp>
      <p:cxnSp>
        <p:nvCxnSpPr>
          <p:cNvPr id="6" name="Straight Connector 5"/>
          <p:cNvCxnSpPr/>
          <p:nvPr/>
        </p:nvCxnSpPr>
        <p:spPr>
          <a:xfrm>
            <a:off x="539552" y="1340768"/>
            <a:ext cx="0" cy="3744416"/>
          </a:xfrm>
          <a:prstGeom prst="line">
            <a:avLst/>
          </a:prstGeom>
          <a:ln w="38100" cmpd="sng">
            <a:solidFill>
              <a:srgbClr val="02014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2123728" y="2909454"/>
            <a:ext cx="0" cy="3744416"/>
          </a:xfrm>
          <a:prstGeom prst="line">
            <a:avLst/>
          </a:prstGeom>
          <a:ln w="38100" cmpd="sng">
            <a:solidFill>
              <a:srgbClr val="02014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8678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34925" y="63500"/>
            <a:ext cx="9109075" cy="514350"/>
          </a:xfrm>
        </p:spPr>
        <p:txBody>
          <a:bodyPr/>
          <a:lstStyle/>
          <a:p>
            <a:pPr eaLnBrk="1" hangingPunct="1"/>
            <a:r>
              <a:rPr lang="en-GB" altLang="en-US"/>
              <a:t>Particle beam radiotherapy worldwide and in NL</a:t>
            </a:r>
          </a:p>
        </p:txBody>
      </p:sp>
      <p:sp>
        <p:nvSpPr>
          <p:cNvPr id="17412" name="Rectangle 3"/>
          <p:cNvSpPr>
            <a:spLocks noGrp="1" noChangeArrowheads="1"/>
          </p:cNvSpPr>
          <p:nvPr>
            <p:ph type="body" idx="1"/>
          </p:nvPr>
        </p:nvSpPr>
        <p:spPr>
          <a:xfrm>
            <a:off x="72008" y="4063360"/>
            <a:ext cx="4572000" cy="1785104"/>
          </a:xfrm>
        </p:spPr>
        <p:txBody>
          <a:bodyPr wrap="square" lIns="72000" rIns="72000">
            <a:spAutoFit/>
          </a:bodyPr>
          <a:lstStyle/>
          <a:p>
            <a:pPr marL="177800" indent="-177800">
              <a:spcBef>
                <a:spcPts val="0"/>
              </a:spcBef>
              <a:spcAft>
                <a:spcPts val="600"/>
              </a:spcAft>
              <a:buFont typeface="Arial"/>
              <a:buChar char="•"/>
            </a:pPr>
            <a:r>
              <a:rPr lang="en-GB" altLang="en-US" sz="1800"/>
              <a:t>175 000 patients treated (end of 2016)</a:t>
            </a:r>
          </a:p>
          <a:p>
            <a:pPr marL="177800" indent="-177800">
              <a:spcBef>
                <a:spcPts val="0"/>
              </a:spcBef>
              <a:buFont typeface="Arial"/>
              <a:buChar char="•"/>
            </a:pPr>
            <a:r>
              <a:rPr lang="en-GB" altLang="en-US" sz="1800">
                <a:solidFill>
                  <a:srgbClr val="000000"/>
                </a:solidFill>
              </a:rPr>
              <a:t>20 000 patients treated in 2016</a:t>
            </a:r>
          </a:p>
          <a:p>
            <a:pPr marL="177800" indent="-177800">
              <a:spcBef>
                <a:spcPts val="600"/>
              </a:spcBef>
              <a:buFont typeface="Arial"/>
              <a:buChar char="•"/>
            </a:pPr>
            <a:r>
              <a:rPr lang="en-GB" altLang="en-US" sz="1800"/>
              <a:t>79 facilities in operation</a:t>
            </a:r>
          </a:p>
          <a:p>
            <a:pPr marL="177800" indent="-177800">
              <a:spcBef>
                <a:spcPts val="600"/>
              </a:spcBef>
              <a:buFont typeface="Arial"/>
              <a:buChar char="•"/>
            </a:pPr>
            <a:r>
              <a:rPr lang="en-GB" altLang="en-US" sz="1800"/>
              <a:t>46 facilities under construction</a:t>
            </a:r>
          </a:p>
          <a:p>
            <a:pPr marL="177800" indent="-177800">
              <a:spcBef>
                <a:spcPts val="600"/>
              </a:spcBef>
              <a:buFont typeface="Arial"/>
              <a:buChar char="•"/>
            </a:pPr>
            <a:r>
              <a:rPr lang="en-GB" altLang="en-US" sz="1800"/>
              <a:t>22 facilities under planning</a:t>
            </a:r>
          </a:p>
        </p:txBody>
      </p:sp>
      <p:pic>
        <p:nvPicPr>
          <p:cNvPr id="9" name="Picture 8">
            <a:extLst>
              <a:ext uri="{FF2B5EF4-FFF2-40B4-BE49-F238E27FC236}">
                <a16:creationId xmlns:a16="http://schemas.microsoft.com/office/drawing/2014/main" id="{DF039568-A2F9-E948-8294-2E8C5E60AF0B}"/>
              </a:ext>
            </a:extLst>
          </p:cNvPr>
          <p:cNvPicPr>
            <a:picLocks noChangeAspect="1"/>
          </p:cNvPicPr>
          <p:nvPr/>
        </p:nvPicPr>
        <p:blipFill>
          <a:blip r:embed="rId2"/>
          <a:stretch>
            <a:fillRect/>
          </a:stretch>
        </p:blipFill>
        <p:spPr>
          <a:xfrm>
            <a:off x="146669" y="952914"/>
            <a:ext cx="4226494" cy="2880000"/>
          </a:xfrm>
          <a:prstGeom prst="rect">
            <a:avLst/>
          </a:prstGeom>
        </p:spPr>
      </p:pic>
      <p:sp>
        <p:nvSpPr>
          <p:cNvPr id="3" name="TextBox 2"/>
          <p:cNvSpPr txBox="1"/>
          <p:nvPr/>
        </p:nvSpPr>
        <p:spPr>
          <a:xfrm rot="5400000">
            <a:off x="3402463" y="2475633"/>
            <a:ext cx="1721497" cy="276999"/>
          </a:xfrm>
          <a:prstGeom prst="rect">
            <a:avLst/>
          </a:prstGeom>
          <a:noFill/>
        </p:spPr>
        <p:txBody>
          <a:bodyPr wrap="none" rtlCol="0">
            <a:spAutoFit/>
          </a:bodyPr>
          <a:lstStyle/>
          <a:p>
            <a:r>
              <a:rPr lang="en-GB" sz="1200"/>
              <a:t>source: www.ptcog.ch</a:t>
            </a:r>
          </a:p>
        </p:txBody>
      </p:sp>
      <p:grpSp>
        <p:nvGrpSpPr>
          <p:cNvPr id="12" name="Group 11">
            <a:extLst>
              <a:ext uri="{FF2B5EF4-FFF2-40B4-BE49-F238E27FC236}">
                <a16:creationId xmlns:a16="http://schemas.microsoft.com/office/drawing/2014/main" id="{2C9B0D9E-27F2-1649-98AF-5F137D4F2D4E}"/>
              </a:ext>
            </a:extLst>
          </p:cNvPr>
          <p:cNvGrpSpPr>
            <a:grpSpLocks noChangeAspect="1"/>
          </p:cNvGrpSpPr>
          <p:nvPr/>
        </p:nvGrpSpPr>
        <p:grpSpPr>
          <a:xfrm>
            <a:off x="4720204" y="1045880"/>
            <a:ext cx="3624271" cy="3600000"/>
            <a:chOff x="5223128" y="908720"/>
            <a:chExt cx="3334325" cy="3311998"/>
          </a:xfrm>
        </p:grpSpPr>
        <p:pic>
          <p:nvPicPr>
            <p:cNvPr id="11" name="Picture 3" descr="Netherlands"/>
            <p:cNvPicPr>
              <a:picLocks noChangeAspect="1" noChangeArrowheads="1"/>
            </p:cNvPicPr>
            <p:nvPr/>
          </p:nvPicPr>
          <p:blipFill>
            <a:blip r:embed="rId3">
              <a:extLst>
                <a:ext uri="{28A0092B-C50C-407E-A947-70E740481C1C}">
                  <a14:useLocalDpi xmlns:a14="http://schemas.microsoft.com/office/drawing/2010/main" val="0"/>
                </a:ext>
              </a:extLst>
            </a:blip>
            <a:srcRect l="127" t="446" r="10150" b="313"/>
            <a:stretch>
              <a:fillRect/>
            </a:stretch>
          </p:blipFill>
          <p:spPr bwMode="auto">
            <a:xfrm>
              <a:off x="5223128" y="908720"/>
              <a:ext cx="3334325" cy="3311998"/>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Oval 8"/>
            <p:cNvSpPr>
              <a:spLocks noChangeAspect="1" noChangeArrowheads="1"/>
            </p:cNvSpPr>
            <p:nvPr/>
          </p:nvSpPr>
          <p:spPr bwMode="auto">
            <a:xfrm>
              <a:off x="6012651" y="2749763"/>
              <a:ext cx="157003" cy="142764"/>
            </a:xfrm>
            <a:prstGeom prst="ellipse">
              <a:avLst/>
            </a:prstGeom>
            <a:solidFill>
              <a:srgbClr val="FFFF00"/>
            </a:solidFill>
            <a:ln w="6350">
              <a:solidFill>
                <a:srgbClr val="FF0000"/>
              </a:solidFill>
              <a:round/>
              <a:headEnd/>
              <a:tailEnd/>
            </a:ln>
            <a:effectLst/>
          </p:spPr>
          <p:txBody>
            <a:bodyPr wrap="none" anchor="ctr"/>
            <a:lstStyle/>
            <a:p>
              <a:endParaRPr lang="en-US" sz="1200" b="1">
                <a:solidFill>
                  <a:srgbClr val="FFFF00"/>
                </a:solidFill>
              </a:endParaRPr>
            </a:p>
          </p:txBody>
        </p:sp>
        <p:sp>
          <p:nvSpPr>
            <p:cNvPr id="25" name="Text Box 9"/>
            <p:cNvSpPr txBox="1">
              <a:spLocks noChangeAspect="1" noChangeArrowheads="1"/>
            </p:cNvSpPr>
            <p:nvPr/>
          </p:nvSpPr>
          <p:spPr bwMode="auto">
            <a:xfrm>
              <a:off x="5739038" y="2509773"/>
              <a:ext cx="484017" cy="254839"/>
            </a:xfrm>
            <a:prstGeom prst="rect">
              <a:avLst/>
            </a:prstGeom>
            <a:solidFill>
              <a:schemeClr val="accent1">
                <a:alpha val="0"/>
              </a:schemeClr>
            </a:solidFill>
            <a:ln>
              <a:noFill/>
            </a:ln>
            <a:effectLst/>
            <a:extLst>
              <a:ext uri="{91240B29-F687-4f45-9708-019B960494DF}">
                <a14:hiddenLine xmlns:a14="http://schemas.microsoft.com/office/drawing/2010/main" xmlns="" w="635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r>
                <a:rPr lang="en-US" sz="1200" b="1">
                  <a:solidFill>
                    <a:srgbClr val="FFFF00"/>
                  </a:solidFill>
                </a:rPr>
                <a:t>Delft</a:t>
              </a:r>
            </a:p>
          </p:txBody>
        </p:sp>
        <p:sp>
          <p:nvSpPr>
            <p:cNvPr id="22" name="Oval 13"/>
            <p:cNvSpPr>
              <a:spLocks noChangeAspect="1" noChangeArrowheads="1"/>
            </p:cNvSpPr>
            <p:nvPr/>
          </p:nvSpPr>
          <p:spPr bwMode="auto">
            <a:xfrm>
              <a:off x="7678577" y="1323454"/>
              <a:ext cx="156947" cy="142795"/>
            </a:xfrm>
            <a:prstGeom prst="ellipse">
              <a:avLst/>
            </a:prstGeom>
            <a:solidFill>
              <a:srgbClr val="FFFF00"/>
            </a:solidFill>
            <a:ln w="6350">
              <a:solidFill>
                <a:srgbClr val="FF0000"/>
              </a:solidFill>
              <a:round/>
              <a:headEnd/>
              <a:tailEnd/>
            </a:ln>
            <a:effectLst/>
          </p:spPr>
          <p:txBody>
            <a:bodyPr wrap="none" anchor="ctr"/>
            <a:lstStyle/>
            <a:p>
              <a:endParaRPr lang="en-US" sz="1200" b="1">
                <a:solidFill>
                  <a:srgbClr val="FFFF00"/>
                </a:solidFill>
              </a:endParaRPr>
            </a:p>
          </p:txBody>
        </p:sp>
        <p:sp>
          <p:nvSpPr>
            <p:cNvPr id="20" name="Text Box 14"/>
            <p:cNvSpPr txBox="1">
              <a:spLocks noChangeAspect="1" noChangeArrowheads="1"/>
            </p:cNvSpPr>
            <p:nvPr/>
          </p:nvSpPr>
          <p:spPr bwMode="auto">
            <a:xfrm>
              <a:off x="7304364" y="1057764"/>
              <a:ext cx="888102" cy="2548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r>
                <a:rPr lang="en-US" sz="1200" b="1">
                  <a:solidFill>
                    <a:srgbClr val="FFFF00"/>
                  </a:solidFill>
                </a:rPr>
                <a:t>Groningen</a:t>
              </a:r>
            </a:p>
          </p:txBody>
        </p:sp>
        <p:sp>
          <p:nvSpPr>
            <p:cNvPr id="17" name="Oval 17"/>
            <p:cNvSpPr>
              <a:spLocks noChangeAspect="1" noChangeArrowheads="1"/>
            </p:cNvSpPr>
            <p:nvPr/>
          </p:nvSpPr>
          <p:spPr bwMode="auto">
            <a:xfrm>
              <a:off x="7285422" y="4029992"/>
              <a:ext cx="156991" cy="142556"/>
            </a:xfrm>
            <a:prstGeom prst="ellipse">
              <a:avLst/>
            </a:prstGeom>
            <a:solidFill>
              <a:srgbClr val="FFFF00"/>
            </a:solidFill>
            <a:ln w="6350">
              <a:solidFill>
                <a:srgbClr val="FF0000"/>
              </a:solidFill>
              <a:round/>
              <a:headEnd/>
              <a:tailEnd/>
            </a:ln>
            <a:effectLst/>
          </p:spPr>
          <p:txBody>
            <a:bodyPr wrap="none" anchor="ctr"/>
            <a:lstStyle/>
            <a:p>
              <a:endParaRPr lang="en-US" sz="1200" b="1">
                <a:solidFill>
                  <a:srgbClr val="FFFF00"/>
                </a:solidFill>
              </a:endParaRPr>
            </a:p>
          </p:txBody>
        </p:sp>
        <p:sp>
          <p:nvSpPr>
            <p:cNvPr id="18" name="Text Box 18"/>
            <p:cNvSpPr txBox="1">
              <a:spLocks noChangeAspect="1" noChangeArrowheads="1"/>
            </p:cNvSpPr>
            <p:nvPr/>
          </p:nvSpPr>
          <p:spPr bwMode="auto">
            <a:xfrm>
              <a:off x="6930823" y="3752040"/>
              <a:ext cx="876303" cy="2548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a:solidFill>
                    <a:schemeClr val="bg2"/>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r>
                <a:rPr lang="en-US" sz="1200" b="1">
                  <a:solidFill>
                    <a:srgbClr val="FFFF00"/>
                  </a:solidFill>
                </a:rPr>
                <a:t>Maastricht</a:t>
              </a:r>
            </a:p>
          </p:txBody>
        </p:sp>
      </p:grpSp>
      <p:sp>
        <p:nvSpPr>
          <p:cNvPr id="28" name="Rectangle 3">
            <a:extLst>
              <a:ext uri="{FF2B5EF4-FFF2-40B4-BE49-F238E27FC236}">
                <a16:creationId xmlns:a16="http://schemas.microsoft.com/office/drawing/2014/main" id="{5D07984C-58D6-0142-99BC-EAD1CB2640F9}"/>
              </a:ext>
            </a:extLst>
          </p:cNvPr>
          <p:cNvSpPr txBox="1">
            <a:spLocks noChangeArrowheads="1"/>
          </p:cNvSpPr>
          <p:nvPr/>
        </p:nvSpPr>
        <p:spPr>
          <a:xfrm>
            <a:off x="2880319" y="4774467"/>
            <a:ext cx="6018981" cy="1431161"/>
          </a:xfrm>
          <a:prstGeom prst="rect">
            <a:avLst/>
          </a:prstGeom>
        </p:spPr>
        <p:txBody>
          <a:bodyPr vert="horz" wrap="square" lIns="72000" rIns="72000">
            <a:spAutoFit/>
          </a:bodyPr>
          <a:lstStyle>
            <a:lvl1pPr marL="342900" indent="-342900" algn="l" rtl="0" eaLnBrk="1" fontAlgn="base" hangingPunct="1">
              <a:spcBef>
                <a:spcPct val="20000"/>
              </a:spcBef>
              <a:spcAft>
                <a:spcPct val="0"/>
              </a:spcAft>
              <a:buFont typeface="Symbol" pitchFamily="18" charset="2"/>
              <a:buChar char="·"/>
              <a:defRPr kumimoji="1" sz="2200">
                <a:solidFill>
                  <a:schemeClr val="tx1"/>
                </a:solidFill>
                <a:latin typeface="+mn-lt"/>
                <a:ea typeface="+mn-ea"/>
                <a:cs typeface="ＭＳ Ｐゴシック" charset="0"/>
              </a:defRPr>
            </a:lvl1pPr>
            <a:lvl2pPr marL="742950" indent="-285750" algn="l" rtl="0" eaLnBrk="1" fontAlgn="base" hangingPunct="1">
              <a:spcBef>
                <a:spcPct val="0"/>
              </a:spcBef>
              <a:spcAft>
                <a:spcPct val="0"/>
              </a:spcAft>
              <a:buFont typeface="Symbol" pitchFamily="18" charset="2"/>
              <a:buChar char="·"/>
              <a:defRPr kumimoji="1" sz="2200">
                <a:solidFill>
                  <a:schemeClr val="tx1"/>
                </a:solidFill>
                <a:latin typeface="+mn-lt"/>
                <a:ea typeface="+mn-ea"/>
                <a:cs typeface="ＭＳ Ｐゴシック"/>
              </a:defRPr>
            </a:lvl2pPr>
            <a:lvl3pPr marL="1143000" indent="-228600" algn="l" rtl="0" eaLnBrk="1" fontAlgn="base" hangingPunct="1">
              <a:spcBef>
                <a:spcPct val="0"/>
              </a:spcBef>
              <a:spcAft>
                <a:spcPct val="0"/>
              </a:spcAft>
              <a:buFont typeface="Symbol" pitchFamily="18" charset="2"/>
              <a:buChar char="·"/>
              <a:defRPr kumimoji="1" sz="2200">
                <a:solidFill>
                  <a:schemeClr val="tx1"/>
                </a:solidFill>
                <a:latin typeface="+mn-lt"/>
                <a:ea typeface="+mn-ea"/>
                <a:cs typeface="ＭＳ Ｐゴシック"/>
              </a:defRPr>
            </a:lvl3pPr>
            <a:lvl4pPr marL="1600200" indent="-228600" algn="l" rtl="0" eaLnBrk="1" fontAlgn="base" hangingPunct="1">
              <a:spcBef>
                <a:spcPct val="0"/>
              </a:spcBef>
              <a:spcAft>
                <a:spcPct val="0"/>
              </a:spcAft>
              <a:buFont typeface="Symbol" pitchFamily="18" charset="2"/>
              <a:buChar char="·"/>
              <a:defRPr kumimoji="1" sz="2200">
                <a:solidFill>
                  <a:schemeClr val="tx1"/>
                </a:solidFill>
                <a:latin typeface="+mn-lt"/>
                <a:ea typeface="+mn-ea"/>
                <a:cs typeface="ＭＳ Ｐゴシック"/>
              </a:defRPr>
            </a:lvl4pPr>
            <a:lvl5pPr marL="2057400" indent="-228600" algn="l" rtl="0" eaLnBrk="1" fontAlgn="base" hangingPunct="1">
              <a:spcBef>
                <a:spcPct val="0"/>
              </a:spcBef>
              <a:spcAft>
                <a:spcPct val="0"/>
              </a:spcAft>
              <a:buFont typeface="Symbol" pitchFamily="18" charset="2"/>
              <a:buChar char="·"/>
              <a:defRPr kumimoji="1" sz="2200">
                <a:solidFill>
                  <a:schemeClr val="tx1"/>
                </a:solidFill>
                <a:latin typeface="+mn-lt"/>
                <a:ea typeface="+mn-ea"/>
                <a:cs typeface="ＭＳ Ｐゴシック"/>
              </a:defRPr>
            </a:lvl5pPr>
            <a:lvl6pPr marL="2514600" indent="-228600" algn="l" rtl="0" eaLnBrk="1" fontAlgn="base" hangingPunct="1">
              <a:spcBef>
                <a:spcPct val="0"/>
              </a:spcBef>
              <a:spcAft>
                <a:spcPct val="0"/>
              </a:spcAft>
              <a:buFont typeface="Symbol" charset="0"/>
              <a:buChar char="·"/>
              <a:defRPr kumimoji="1" sz="2200">
                <a:solidFill>
                  <a:schemeClr val="tx1"/>
                </a:solidFill>
                <a:latin typeface="+mn-lt"/>
                <a:ea typeface="+mn-ea"/>
              </a:defRPr>
            </a:lvl6pPr>
            <a:lvl7pPr marL="2971800" indent="-228600" algn="l" rtl="0" eaLnBrk="1" fontAlgn="base" hangingPunct="1">
              <a:spcBef>
                <a:spcPct val="0"/>
              </a:spcBef>
              <a:spcAft>
                <a:spcPct val="0"/>
              </a:spcAft>
              <a:buFont typeface="Symbol" charset="0"/>
              <a:buChar char="·"/>
              <a:defRPr kumimoji="1" sz="2200">
                <a:solidFill>
                  <a:schemeClr val="tx1"/>
                </a:solidFill>
                <a:latin typeface="+mn-lt"/>
                <a:ea typeface="+mn-ea"/>
              </a:defRPr>
            </a:lvl7pPr>
            <a:lvl8pPr marL="3429000" indent="-228600" algn="l" rtl="0" eaLnBrk="1" fontAlgn="base" hangingPunct="1">
              <a:spcBef>
                <a:spcPct val="0"/>
              </a:spcBef>
              <a:spcAft>
                <a:spcPct val="0"/>
              </a:spcAft>
              <a:buFont typeface="Symbol" charset="0"/>
              <a:buChar char="·"/>
              <a:defRPr kumimoji="1" sz="2200">
                <a:solidFill>
                  <a:schemeClr val="tx1"/>
                </a:solidFill>
                <a:latin typeface="+mn-lt"/>
                <a:ea typeface="+mn-ea"/>
              </a:defRPr>
            </a:lvl8pPr>
            <a:lvl9pPr marL="3886200" indent="-228600" algn="l" rtl="0" eaLnBrk="1" fontAlgn="base" hangingPunct="1">
              <a:spcBef>
                <a:spcPct val="0"/>
              </a:spcBef>
              <a:spcAft>
                <a:spcPct val="0"/>
              </a:spcAft>
              <a:buFont typeface="Symbol" charset="0"/>
              <a:buChar char="·"/>
              <a:defRPr kumimoji="1" sz="2200">
                <a:solidFill>
                  <a:schemeClr val="tx1"/>
                </a:solidFill>
                <a:latin typeface="+mn-lt"/>
                <a:ea typeface="+mn-ea"/>
              </a:defRPr>
            </a:lvl9pPr>
          </a:lstStyle>
          <a:p>
            <a:pPr marL="0" indent="0">
              <a:spcBef>
                <a:spcPts val="600"/>
              </a:spcBef>
              <a:spcAft>
                <a:spcPts val="0"/>
              </a:spcAft>
              <a:buNone/>
            </a:pPr>
            <a:r>
              <a:rPr lang="en-GB" altLang="en-US" sz="1800" kern="0">
                <a:solidFill>
                  <a:srgbClr val="0432FF"/>
                </a:solidFill>
              </a:rPr>
              <a:t>- - - - - - - - - -   	Groningen</a:t>
            </a:r>
          </a:p>
          <a:p>
            <a:pPr marL="0" indent="0">
              <a:spcBef>
                <a:spcPts val="600"/>
              </a:spcBef>
              <a:spcAft>
                <a:spcPts val="0"/>
              </a:spcAft>
              <a:buNone/>
            </a:pPr>
            <a:r>
              <a:rPr lang="en-GB" altLang="en-US" sz="1800" kern="0">
                <a:solidFill>
                  <a:srgbClr val="0432FF"/>
                </a:solidFill>
              </a:rPr>
              <a:t>          - - - - -     	Delft, Maastricht</a:t>
            </a:r>
          </a:p>
          <a:p>
            <a:pPr marL="0" indent="0">
              <a:spcBef>
                <a:spcPts val="600"/>
              </a:spcBef>
              <a:spcAft>
                <a:spcPts val="0"/>
              </a:spcAft>
              <a:buNone/>
            </a:pPr>
            <a:r>
              <a:rPr lang="en-GB" altLang="en-US" sz="1800" kern="0">
                <a:solidFill>
                  <a:srgbClr val="0432FF"/>
                </a:solidFill>
              </a:rPr>
              <a:t>		</a:t>
            </a:r>
          </a:p>
          <a:p>
            <a:pPr marL="0" indent="0">
              <a:spcBef>
                <a:spcPts val="600"/>
              </a:spcBef>
              <a:spcAft>
                <a:spcPts val="0"/>
              </a:spcAft>
              <a:buNone/>
            </a:pPr>
            <a:r>
              <a:rPr lang="en-GB" altLang="en-US" sz="1800" kern="0">
                <a:solidFill>
                  <a:srgbClr val="0432FF"/>
                </a:solidFill>
              </a:rPr>
              <a:t>	 	(Amsterdam is undecided)</a:t>
            </a:r>
          </a:p>
        </p:txBody>
      </p:sp>
    </p:spTree>
    <p:extLst>
      <p:ext uri="{BB962C8B-B14F-4D97-AF65-F5344CB8AC3E}">
        <p14:creationId xmlns:p14="http://schemas.microsoft.com/office/powerpoint/2010/main" val="161943415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See what you treat: X-rays</a:t>
            </a:r>
          </a:p>
        </p:txBody>
      </p:sp>
      <p:sp>
        <p:nvSpPr>
          <p:cNvPr id="3" name="TextBox 2"/>
          <p:cNvSpPr txBox="1"/>
          <p:nvPr/>
        </p:nvSpPr>
        <p:spPr>
          <a:xfrm>
            <a:off x="323528" y="836712"/>
            <a:ext cx="6555000" cy="830997"/>
          </a:xfrm>
          <a:prstGeom prst="rect">
            <a:avLst/>
          </a:prstGeom>
          <a:noFill/>
        </p:spPr>
        <p:txBody>
          <a:bodyPr wrap="none" rtlCol="0">
            <a:spAutoFit/>
          </a:bodyPr>
          <a:lstStyle/>
          <a:p>
            <a:r>
              <a:rPr lang="en-US"/>
              <a:t>in-room imaging for daily anatomy / positioning</a:t>
            </a:r>
          </a:p>
          <a:p>
            <a:pPr lvl="1"/>
            <a:r>
              <a:rPr lang="en-US"/>
              <a:t>X-ray radiography – cone beam CT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893" y="1845264"/>
            <a:ext cx="7006214" cy="4464000"/>
          </a:xfrm>
          <a:prstGeom prst="rect">
            <a:avLst/>
          </a:prstGeom>
        </p:spPr>
      </p:pic>
    </p:spTree>
    <p:extLst>
      <p:ext uri="{BB962C8B-B14F-4D97-AF65-F5344CB8AC3E}">
        <p14:creationId xmlns:p14="http://schemas.microsoft.com/office/powerpoint/2010/main" val="1242081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See what you treat: MR imaging</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909248"/>
            <a:ext cx="5148000" cy="5148000"/>
          </a:xfrm>
          <a:prstGeom prst="rect">
            <a:avLst/>
          </a:prstGeom>
        </p:spPr>
      </p:pic>
      <p:sp>
        <p:nvSpPr>
          <p:cNvPr id="3" name="TextBox 2"/>
          <p:cNvSpPr txBox="1"/>
          <p:nvPr/>
        </p:nvSpPr>
        <p:spPr>
          <a:xfrm>
            <a:off x="179512" y="869129"/>
            <a:ext cx="5472607" cy="2462213"/>
          </a:xfrm>
          <a:prstGeom prst="rect">
            <a:avLst/>
          </a:prstGeom>
          <a:noFill/>
        </p:spPr>
        <p:txBody>
          <a:bodyPr wrap="square" rtlCol="0">
            <a:spAutoFit/>
          </a:bodyPr>
          <a:lstStyle/>
          <a:p>
            <a:pPr>
              <a:spcBef>
                <a:spcPts val="600"/>
              </a:spcBef>
            </a:pPr>
            <a:r>
              <a:rPr lang="en-US">
                <a:solidFill>
                  <a:srgbClr val="0432FF"/>
                </a:solidFill>
              </a:rPr>
              <a:t>real-time anatomical feedback:</a:t>
            </a:r>
          </a:p>
          <a:p>
            <a:pPr marL="233363" indent="-233363">
              <a:spcBef>
                <a:spcPts val="600"/>
              </a:spcBef>
              <a:buFont typeface="Arial" charset="0"/>
              <a:buChar char="•"/>
            </a:pPr>
            <a:r>
              <a:rPr lang="en-US"/>
              <a:t>motion tracking for real-time irradiation control,		         adaptive workflow</a:t>
            </a:r>
          </a:p>
          <a:p>
            <a:pPr marL="233363" indent="-233363">
              <a:spcBef>
                <a:spcPts val="600"/>
              </a:spcBef>
              <a:buFont typeface="Arial" charset="0"/>
              <a:buChar char="•"/>
            </a:pPr>
            <a:r>
              <a:rPr lang="en-US"/>
              <a:t>calculation of the actual dose delivered</a:t>
            </a:r>
          </a:p>
        </p:txBody>
      </p:sp>
      <p:sp>
        <p:nvSpPr>
          <p:cNvPr id="8" name="TextBox 7"/>
          <p:cNvSpPr txBox="1"/>
          <p:nvPr/>
        </p:nvSpPr>
        <p:spPr>
          <a:xfrm>
            <a:off x="3923928" y="5802447"/>
            <a:ext cx="4349268" cy="304699"/>
          </a:xfrm>
          <a:prstGeom prst="rect">
            <a:avLst/>
          </a:prstGeom>
          <a:noFill/>
        </p:spPr>
        <p:txBody>
          <a:bodyPr wrap="none" rtlCol="0">
            <a:spAutoFit/>
          </a:bodyPr>
          <a:lstStyle/>
          <a:p>
            <a:r>
              <a:rPr lang="en-US" sz="1200"/>
              <a:t>S. Crijns and B. Raaymakers, Phys. Med. Biol. 59(2014)3241</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866" y="3422032"/>
            <a:ext cx="2627998" cy="26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round/>
                <a:headEnd/>
                <a:tailEnd/>
              </a14:hiddenLine>
            </a:ext>
          </a:extLst>
        </p:spPr>
      </p:pic>
      <p:sp>
        <p:nvSpPr>
          <p:cNvPr id="4" name="TextBox 3"/>
          <p:cNvSpPr txBox="1"/>
          <p:nvPr/>
        </p:nvSpPr>
        <p:spPr>
          <a:xfrm>
            <a:off x="683568" y="6021288"/>
            <a:ext cx="1415324" cy="276999"/>
          </a:xfrm>
          <a:prstGeom prst="rect">
            <a:avLst/>
          </a:prstGeom>
          <a:noFill/>
        </p:spPr>
        <p:txBody>
          <a:bodyPr wrap="none" rtlCol="0">
            <a:spAutoFit/>
          </a:bodyPr>
          <a:lstStyle/>
          <a:p>
            <a:r>
              <a:rPr lang="en-US" sz="1200"/>
              <a:t>B.W. Raaymakers</a:t>
            </a:r>
          </a:p>
        </p:txBody>
      </p:sp>
    </p:spTree>
    <p:extLst>
      <p:ext uri="{BB962C8B-B14F-4D97-AF65-F5344CB8AC3E}">
        <p14:creationId xmlns:p14="http://schemas.microsoft.com/office/powerpoint/2010/main" val="18941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Real-time MRI-guided proton therapy</a:t>
            </a:r>
          </a:p>
        </p:txBody>
      </p:sp>
      <p:sp>
        <p:nvSpPr>
          <p:cNvPr id="3" name="TextBox 2"/>
          <p:cNvSpPr txBox="1"/>
          <p:nvPr/>
        </p:nvSpPr>
        <p:spPr>
          <a:xfrm>
            <a:off x="1439333" y="1134533"/>
            <a:ext cx="184731" cy="461665"/>
          </a:xfrm>
          <a:prstGeom prst="rect">
            <a:avLst/>
          </a:prstGeom>
          <a:noFill/>
        </p:spPr>
        <p:txBody>
          <a:bodyPr wrap="none" rtlCol="0">
            <a:spAutoFit/>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011" y="967926"/>
            <a:ext cx="8579978" cy="4405290"/>
          </a:xfrm>
          <a:prstGeom prst="rect">
            <a:avLst/>
          </a:prstGeom>
        </p:spPr>
      </p:pic>
      <p:sp>
        <p:nvSpPr>
          <p:cNvPr id="5" name="TextBox 4"/>
          <p:cNvSpPr txBox="1"/>
          <p:nvPr/>
        </p:nvSpPr>
        <p:spPr>
          <a:xfrm>
            <a:off x="6029045" y="4088105"/>
            <a:ext cx="3114955" cy="276999"/>
          </a:xfrm>
          <a:prstGeom prst="rect">
            <a:avLst/>
          </a:prstGeom>
          <a:noFill/>
          <a:ln>
            <a:noFill/>
          </a:ln>
        </p:spPr>
        <p:txBody>
          <a:bodyPr wrap="none" rtlCol="0">
            <a:spAutoFit/>
          </a:bodyPr>
          <a:lstStyle/>
          <a:p>
            <a:r>
              <a:rPr lang="en-US" sz="1200"/>
              <a:t>B.M. Oborn et al., Med. Phys. 44(2017)e77</a:t>
            </a:r>
          </a:p>
        </p:txBody>
      </p:sp>
      <p:sp>
        <p:nvSpPr>
          <p:cNvPr id="10" name="TextBox 9"/>
          <p:cNvSpPr txBox="1"/>
          <p:nvPr/>
        </p:nvSpPr>
        <p:spPr>
          <a:xfrm>
            <a:off x="6245825" y="1226866"/>
            <a:ext cx="1710725" cy="369332"/>
          </a:xfrm>
          <a:prstGeom prst="rect">
            <a:avLst/>
          </a:prstGeom>
          <a:noFill/>
        </p:spPr>
        <p:txBody>
          <a:bodyPr wrap="none" rtlCol="0">
            <a:spAutoFit/>
          </a:bodyPr>
          <a:lstStyle/>
          <a:p>
            <a:r>
              <a:rPr lang="en-US" sz="1800"/>
              <a:t>possible layout</a:t>
            </a:r>
          </a:p>
        </p:txBody>
      </p:sp>
    </p:spTree>
    <p:extLst>
      <p:ext uri="{BB962C8B-B14F-4D97-AF65-F5344CB8AC3E}">
        <p14:creationId xmlns:p14="http://schemas.microsoft.com/office/powerpoint/2010/main" val="2145576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5" y="63500"/>
            <a:ext cx="8569523" cy="514350"/>
          </a:xfrm>
        </p:spPr>
        <p:txBody>
          <a:bodyPr/>
          <a:lstStyle/>
          <a:p>
            <a:r>
              <a:rPr lang="en-US"/>
              <a:t>Collaboration on MRI-guided proton therapy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583180"/>
            <a:ext cx="1839747" cy="972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3" y="2645565"/>
            <a:ext cx="2376000" cy="864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24" y="836712"/>
            <a:ext cx="4811244" cy="6480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9912" y="1340768"/>
            <a:ext cx="3636000" cy="5093066"/>
          </a:xfrm>
          <a:prstGeom prst="rect">
            <a:avLst/>
          </a:prstGeom>
        </p:spPr>
      </p:pic>
      <p:sp>
        <p:nvSpPr>
          <p:cNvPr id="11" name="TextBox 10"/>
          <p:cNvSpPr txBox="1"/>
          <p:nvPr/>
        </p:nvSpPr>
        <p:spPr>
          <a:xfrm rot="2074876">
            <a:off x="5348016" y="3488204"/>
            <a:ext cx="1564852" cy="461665"/>
          </a:xfrm>
          <a:prstGeom prst="rect">
            <a:avLst/>
          </a:prstGeom>
          <a:solidFill>
            <a:schemeClr val="bg1">
              <a:alpha val="49000"/>
            </a:schemeClr>
          </a:solidFill>
        </p:spPr>
        <p:txBody>
          <a:bodyPr wrap="none" rtlCol="0">
            <a:spAutoFit/>
          </a:bodyPr>
          <a:lstStyle/>
          <a:p>
            <a:pPr algn="ctr" defTabSz="685800">
              <a:spcBef>
                <a:spcPts val="0"/>
              </a:spcBef>
            </a:pPr>
            <a:r>
              <a:rPr lang="en-US" sz="1200" b="1" dirty="0">
                <a:solidFill>
                  <a:srgbClr val="000000"/>
                </a:solidFill>
                <a:ea typeface="Arial" charset="0"/>
                <a:cs typeface="Arial" charset="0"/>
              </a:rPr>
              <a:t>degrader + energy </a:t>
            </a:r>
          </a:p>
          <a:p>
            <a:pPr algn="ctr" defTabSz="685800">
              <a:spcBef>
                <a:spcPts val="0"/>
              </a:spcBef>
            </a:pPr>
            <a:r>
              <a:rPr lang="en-US" sz="1200" b="1" dirty="0">
                <a:solidFill>
                  <a:srgbClr val="000000"/>
                </a:solidFill>
                <a:ea typeface="Arial" charset="0"/>
                <a:cs typeface="Arial" charset="0"/>
              </a:rPr>
              <a:t>selection system</a:t>
            </a:r>
            <a:endParaRPr lang="nl-NL" sz="1200" b="1" dirty="0">
              <a:solidFill>
                <a:srgbClr val="000000"/>
              </a:solidFill>
              <a:ea typeface="Arial" charset="0"/>
              <a:cs typeface="Arial" charset="0"/>
            </a:endParaRPr>
          </a:p>
        </p:txBody>
      </p:sp>
      <p:sp>
        <p:nvSpPr>
          <p:cNvPr id="12" name="TextBox 11"/>
          <p:cNvSpPr txBox="1"/>
          <p:nvPr/>
        </p:nvSpPr>
        <p:spPr>
          <a:xfrm>
            <a:off x="3923928" y="3266775"/>
            <a:ext cx="936104" cy="461665"/>
          </a:xfrm>
          <a:prstGeom prst="rect">
            <a:avLst/>
          </a:prstGeom>
          <a:solidFill>
            <a:schemeClr val="bg1">
              <a:alpha val="49000"/>
            </a:schemeClr>
          </a:solidFill>
        </p:spPr>
        <p:txBody>
          <a:bodyPr wrap="square" rtlCol="0">
            <a:spAutoFit/>
          </a:bodyPr>
          <a:lstStyle/>
          <a:p>
            <a:pPr algn="ctr" defTabSz="685800">
              <a:spcBef>
                <a:spcPct val="50000"/>
              </a:spcBef>
            </a:pPr>
            <a:r>
              <a:rPr lang="en-US" sz="1200" b="1">
                <a:solidFill>
                  <a:srgbClr val="000000"/>
                </a:solidFill>
                <a:ea typeface="Arial" charset="0"/>
                <a:cs typeface="Arial" charset="0"/>
              </a:rPr>
              <a:t>scanning magnets</a:t>
            </a:r>
            <a:endParaRPr lang="nl-NL" sz="1200" b="1" dirty="0">
              <a:solidFill>
                <a:srgbClr val="000000"/>
              </a:solidFill>
              <a:ea typeface="Arial" charset="0"/>
              <a:cs typeface="Arial" charset="0"/>
            </a:endParaRPr>
          </a:p>
        </p:txBody>
      </p:sp>
      <p:cxnSp>
        <p:nvCxnSpPr>
          <p:cNvPr id="13" name="Straight Arrow Connector 12"/>
          <p:cNvCxnSpPr/>
          <p:nvPr/>
        </p:nvCxnSpPr>
        <p:spPr bwMode="auto">
          <a:xfrm>
            <a:off x="4783437" y="3509565"/>
            <a:ext cx="364824" cy="0"/>
          </a:xfrm>
          <a:prstGeom prst="straightConnector1">
            <a:avLst/>
          </a:prstGeom>
          <a:solidFill>
            <a:srgbClr val="FFFFFF"/>
          </a:solidFill>
          <a:ln w="31750" cap="flat" cmpd="sng" algn="ctr">
            <a:solidFill>
              <a:schemeClr val="tx1"/>
            </a:solidFill>
            <a:prstDash val="solid"/>
            <a:round/>
            <a:headEnd type="none" w="med" len="med"/>
            <a:tailEnd type="triangle" w="med" len="lg"/>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904821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t>In-vivo dose delivery verification</a:t>
            </a:r>
          </a:p>
        </p:txBody>
      </p:sp>
      <p:sp>
        <p:nvSpPr>
          <p:cNvPr id="5" name="Content Placeholder 2"/>
          <p:cNvSpPr txBox="1">
            <a:spLocks/>
          </p:cNvSpPr>
          <p:nvPr/>
        </p:nvSpPr>
        <p:spPr>
          <a:xfrm>
            <a:off x="683568" y="1015451"/>
            <a:ext cx="6048672" cy="2197525"/>
          </a:xfrm>
          <a:prstGeom prst="rect">
            <a:avLst/>
          </a:prstGeom>
        </p:spPr>
        <p:txBody>
          <a:bodyPr wrap="square">
            <a:spAutoFit/>
          </a:bodyPr>
          <a:lstStyle>
            <a:lvl1pPr marL="342900" indent="-342900" algn="l" rtl="0" eaLnBrk="0" fontAlgn="base" hangingPunct="0">
              <a:spcBef>
                <a:spcPct val="20000"/>
              </a:spcBef>
              <a:spcAft>
                <a:spcPct val="0"/>
              </a:spcAft>
              <a:buFont typeface="Symbol" charset="0"/>
              <a:buChar char="·"/>
              <a:defRPr kumimoji="1" sz="2200">
                <a:solidFill>
                  <a:schemeClr val="tx1"/>
                </a:solidFill>
                <a:latin typeface="+mn-lt"/>
                <a:ea typeface="+mn-ea"/>
                <a:cs typeface="ＭＳ Ｐゴシック" charset="0"/>
              </a:defRPr>
            </a:lvl1pPr>
            <a:lvl2pPr marL="742950" indent="-285750" algn="l" rtl="0" eaLnBrk="0" fontAlgn="base" hangingPunct="0">
              <a:spcBef>
                <a:spcPct val="0"/>
              </a:spcBef>
              <a:spcAft>
                <a:spcPct val="0"/>
              </a:spcAft>
              <a:buFont typeface="Symbol" charset="0"/>
              <a:buChar char="·"/>
              <a:defRPr kumimoji="1" sz="2200">
                <a:solidFill>
                  <a:schemeClr val="tx1"/>
                </a:solidFill>
                <a:latin typeface="+mn-lt"/>
                <a:ea typeface="+mn-ea"/>
              </a:defRPr>
            </a:lvl2pPr>
            <a:lvl3pPr marL="1143000" indent="-228600" algn="l" rtl="0" eaLnBrk="0" fontAlgn="base" hangingPunct="0">
              <a:spcBef>
                <a:spcPct val="0"/>
              </a:spcBef>
              <a:spcAft>
                <a:spcPct val="0"/>
              </a:spcAft>
              <a:buFont typeface="Symbol" charset="0"/>
              <a:buChar char="·"/>
              <a:defRPr kumimoji="1" sz="2200">
                <a:solidFill>
                  <a:schemeClr val="tx1"/>
                </a:solidFill>
                <a:latin typeface="+mn-lt"/>
                <a:ea typeface="+mn-ea"/>
              </a:defRPr>
            </a:lvl3pPr>
            <a:lvl4pPr marL="1600200" indent="-228600" algn="l" rtl="0" eaLnBrk="0" fontAlgn="base" hangingPunct="0">
              <a:spcBef>
                <a:spcPct val="0"/>
              </a:spcBef>
              <a:spcAft>
                <a:spcPct val="0"/>
              </a:spcAft>
              <a:buFont typeface="Symbol" charset="0"/>
              <a:buChar char="·"/>
              <a:defRPr kumimoji="1" sz="2200">
                <a:solidFill>
                  <a:schemeClr val="tx1"/>
                </a:solidFill>
                <a:latin typeface="+mn-lt"/>
                <a:ea typeface="+mn-ea"/>
              </a:defRPr>
            </a:lvl4pPr>
            <a:lvl5pPr marL="2057400" indent="-228600" algn="l" rtl="0" eaLnBrk="0" fontAlgn="base" hangingPunct="0">
              <a:spcBef>
                <a:spcPct val="0"/>
              </a:spcBef>
              <a:spcAft>
                <a:spcPct val="0"/>
              </a:spcAft>
              <a:buFont typeface="Symbol" charset="0"/>
              <a:buChar char="·"/>
              <a:defRPr kumimoji="1" sz="2200">
                <a:solidFill>
                  <a:schemeClr val="tx1"/>
                </a:solidFill>
                <a:latin typeface="+mn-lt"/>
                <a:ea typeface="+mn-ea"/>
              </a:defRPr>
            </a:lvl5pPr>
            <a:lvl6pPr marL="2514600" indent="-228600" algn="l" rtl="0" eaLnBrk="0" fontAlgn="base" hangingPunct="0">
              <a:spcBef>
                <a:spcPct val="0"/>
              </a:spcBef>
              <a:spcAft>
                <a:spcPct val="0"/>
              </a:spcAft>
              <a:buFont typeface="Symbol" charset="0"/>
              <a:buChar char="·"/>
              <a:defRPr kumimoji="1" sz="2200">
                <a:solidFill>
                  <a:schemeClr val="tx1"/>
                </a:solidFill>
                <a:latin typeface="+mn-lt"/>
                <a:ea typeface="+mn-ea"/>
              </a:defRPr>
            </a:lvl6pPr>
            <a:lvl7pPr marL="2971800" indent="-228600" algn="l" rtl="0" eaLnBrk="0" fontAlgn="base" hangingPunct="0">
              <a:spcBef>
                <a:spcPct val="0"/>
              </a:spcBef>
              <a:spcAft>
                <a:spcPct val="0"/>
              </a:spcAft>
              <a:buFont typeface="Symbol" charset="0"/>
              <a:buChar char="·"/>
              <a:defRPr kumimoji="1" sz="2200">
                <a:solidFill>
                  <a:schemeClr val="tx1"/>
                </a:solidFill>
                <a:latin typeface="+mn-lt"/>
                <a:ea typeface="+mn-ea"/>
              </a:defRPr>
            </a:lvl7pPr>
            <a:lvl8pPr marL="3429000" indent="-228600" algn="l" rtl="0" eaLnBrk="0" fontAlgn="base" hangingPunct="0">
              <a:spcBef>
                <a:spcPct val="0"/>
              </a:spcBef>
              <a:spcAft>
                <a:spcPct val="0"/>
              </a:spcAft>
              <a:buFont typeface="Symbol" charset="0"/>
              <a:buChar char="·"/>
              <a:defRPr kumimoji="1" sz="2200">
                <a:solidFill>
                  <a:schemeClr val="tx1"/>
                </a:solidFill>
                <a:latin typeface="+mn-lt"/>
                <a:ea typeface="+mn-ea"/>
              </a:defRPr>
            </a:lvl8pPr>
            <a:lvl9pPr marL="3886200" indent="-228600" algn="l" rtl="0" eaLnBrk="0" fontAlgn="base" hangingPunct="0">
              <a:spcBef>
                <a:spcPct val="0"/>
              </a:spcBef>
              <a:spcAft>
                <a:spcPct val="0"/>
              </a:spcAft>
              <a:buFont typeface="Symbol" charset="0"/>
              <a:buChar char="·"/>
              <a:defRPr kumimoji="1" sz="2200">
                <a:solidFill>
                  <a:schemeClr val="tx1"/>
                </a:solidFill>
                <a:latin typeface="+mn-lt"/>
                <a:ea typeface="+mn-ea"/>
              </a:defRPr>
            </a:lvl9pPr>
          </a:lstStyle>
          <a:p>
            <a:pPr marL="0" indent="0">
              <a:lnSpc>
                <a:spcPct val="110000"/>
              </a:lnSpc>
              <a:buNone/>
            </a:pPr>
            <a:r>
              <a:rPr lang="en-US" sz="2400">
                <a:latin typeface="Arial"/>
                <a:cs typeface="Arial"/>
              </a:rPr>
              <a:t>How ?</a:t>
            </a:r>
          </a:p>
          <a:p>
            <a:pPr marL="0" indent="0">
              <a:lnSpc>
                <a:spcPct val="110000"/>
              </a:lnSpc>
              <a:buNone/>
            </a:pPr>
            <a:r>
              <a:rPr lang="en-US" sz="2400" b="1">
                <a:latin typeface="Arial"/>
                <a:cs typeface="Arial"/>
              </a:rPr>
              <a:t>measuring secondary radiation</a:t>
            </a:r>
            <a:r>
              <a:rPr lang="en-US" sz="2400">
                <a:latin typeface="Arial"/>
                <a:cs typeface="Arial"/>
              </a:rPr>
              <a:t>:</a:t>
            </a:r>
          </a:p>
          <a:p>
            <a:pPr lvl="1">
              <a:lnSpc>
                <a:spcPct val="110000"/>
              </a:lnSpc>
              <a:buFont typeface="Arial" charset="0"/>
              <a:buChar char="•"/>
            </a:pPr>
            <a:r>
              <a:rPr lang="en-US" sz="2400">
                <a:solidFill>
                  <a:srgbClr val="0000FF"/>
                </a:solidFill>
                <a:latin typeface="Arial"/>
                <a:cs typeface="Arial"/>
              </a:rPr>
              <a:t>positron emission tomography (PET)</a:t>
            </a:r>
          </a:p>
          <a:p>
            <a:pPr lvl="1">
              <a:lnSpc>
                <a:spcPct val="110000"/>
              </a:lnSpc>
              <a:buFont typeface="Arial" charset="0"/>
              <a:buChar char="•"/>
            </a:pPr>
            <a:r>
              <a:rPr lang="en-US" sz="2400">
                <a:solidFill>
                  <a:srgbClr val="0000FF"/>
                </a:solidFill>
                <a:latin typeface="Arial"/>
                <a:cs typeface="Arial"/>
              </a:rPr>
              <a:t>prompt gamma rays</a:t>
            </a:r>
          </a:p>
          <a:p>
            <a:pPr lvl="1">
              <a:lnSpc>
                <a:spcPct val="110000"/>
              </a:lnSpc>
              <a:buFont typeface="Arial" charset="0"/>
              <a:buChar char="•"/>
            </a:pPr>
            <a:r>
              <a:rPr lang="en-US" sz="2400">
                <a:solidFill>
                  <a:srgbClr val="0000FF"/>
                </a:solidFill>
                <a:latin typeface="Arial"/>
                <a:cs typeface="Arial"/>
              </a:rPr>
              <a:t>sound waves</a:t>
            </a:r>
          </a:p>
        </p:txBody>
      </p:sp>
    </p:spTree>
    <p:extLst>
      <p:ext uri="{BB962C8B-B14F-4D97-AF65-F5344CB8AC3E}">
        <p14:creationId xmlns:p14="http://schemas.microsoft.com/office/powerpoint/2010/main" val="151467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In-vivo dose delivery verification using PET</a:t>
            </a:r>
          </a:p>
        </p:txBody>
      </p:sp>
      <p:pic>
        <p:nvPicPr>
          <p:cNvPr id="14" name="April2013_CT_dose_G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5856" y="2208205"/>
            <a:ext cx="3240000" cy="3240000"/>
          </a:xfrm>
          <a:prstGeom prst="rect">
            <a:avLst/>
          </a:prstGeom>
        </p:spPr>
      </p:pic>
      <p:pic>
        <p:nvPicPr>
          <p:cNvPr id="16" name="April2013_CT_prod_O15.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2915816" y="2208205"/>
            <a:ext cx="3240000" cy="3240000"/>
          </a:xfrm>
          <a:prstGeom prst="rect">
            <a:avLst/>
          </a:prstGeom>
        </p:spPr>
      </p:pic>
      <p:pic>
        <p:nvPicPr>
          <p:cNvPr id="17" name="April2013_CT_prod_K38.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5867816" y="2208205"/>
            <a:ext cx="3240000" cy="3240000"/>
          </a:xfrm>
          <a:prstGeom prst="rect">
            <a:avLst/>
          </a:prstGeom>
        </p:spPr>
      </p:pic>
      <p:sp>
        <p:nvSpPr>
          <p:cNvPr id="18" name="TextBox 17"/>
          <p:cNvSpPr txBox="1"/>
          <p:nvPr/>
        </p:nvSpPr>
        <p:spPr>
          <a:xfrm>
            <a:off x="3218764" y="1921914"/>
            <a:ext cx="2634104" cy="646331"/>
          </a:xfrm>
          <a:prstGeom prst="rect">
            <a:avLst/>
          </a:prstGeom>
          <a:noFill/>
        </p:spPr>
        <p:txBody>
          <a:bodyPr wrap="none" rtlCol="0">
            <a:spAutoFit/>
          </a:bodyPr>
          <a:lstStyle/>
          <a:p>
            <a:pPr algn="ctr"/>
            <a:r>
              <a:rPr lang="en-US" sz="1800" b="1"/>
              <a:t>treatment planning CT</a:t>
            </a:r>
          </a:p>
          <a:p>
            <a:pPr algn="ctr"/>
            <a:r>
              <a:rPr lang="en-US" sz="1800" b="1">
                <a:solidFill>
                  <a:srgbClr val="0000FF"/>
                </a:solidFill>
              </a:rPr>
              <a:t>oxygen-15 production</a:t>
            </a:r>
          </a:p>
        </p:txBody>
      </p:sp>
      <p:sp>
        <p:nvSpPr>
          <p:cNvPr id="19" name="TextBox 18"/>
          <p:cNvSpPr txBox="1"/>
          <p:nvPr/>
        </p:nvSpPr>
        <p:spPr>
          <a:xfrm>
            <a:off x="6016801" y="1921914"/>
            <a:ext cx="2942031" cy="646331"/>
          </a:xfrm>
          <a:prstGeom prst="rect">
            <a:avLst/>
          </a:prstGeom>
          <a:noFill/>
        </p:spPr>
        <p:txBody>
          <a:bodyPr wrap="none" rtlCol="0">
            <a:spAutoFit/>
          </a:bodyPr>
          <a:lstStyle/>
          <a:p>
            <a:pPr algn="ctr"/>
            <a:r>
              <a:rPr lang="en-US" sz="1800" b="1"/>
              <a:t>treatment planning CT</a:t>
            </a:r>
          </a:p>
          <a:p>
            <a:pPr algn="ctr"/>
            <a:r>
              <a:rPr lang="en-US" sz="1800" b="1">
                <a:solidFill>
                  <a:srgbClr val="408000"/>
                </a:solidFill>
              </a:rPr>
              <a:t>potassium-38 production</a:t>
            </a:r>
          </a:p>
        </p:txBody>
      </p:sp>
      <p:sp>
        <p:nvSpPr>
          <p:cNvPr id="20" name="TextBox 19"/>
          <p:cNvSpPr txBox="1"/>
          <p:nvPr/>
        </p:nvSpPr>
        <p:spPr>
          <a:xfrm>
            <a:off x="337673" y="1916832"/>
            <a:ext cx="2660366" cy="646331"/>
          </a:xfrm>
          <a:prstGeom prst="rect">
            <a:avLst/>
          </a:prstGeom>
          <a:noFill/>
        </p:spPr>
        <p:txBody>
          <a:bodyPr wrap="none" rtlCol="0">
            <a:spAutoFit/>
          </a:bodyPr>
          <a:lstStyle/>
          <a:p>
            <a:pPr algn="ctr"/>
            <a:r>
              <a:rPr lang="en-US" sz="1800" b="1"/>
              <a:t>treatment planning CT</a:t>
            </a:r>
          </a:p>
          <a:p>
            <a:pPr algn="ctr"/>
            <a:r>
              <a:rPr lang="en-US" sz="1800" b="1">
                <a:solidFill>
                  <a:srgbClr val="FF0000"/>
                </a:solidFill>
              </a:rPr>
              <a:t>simulated dose</a:t>
            </a:r>
          </a:p>
        </p:txBody>
      </p:sp>
      <p:sp>
        <p:nvSpPr>
          <p:cNvPr id="3" name="TextBox 2"/>
          <p:cNvSpPr txBox="1"/>
          <p:nvPr/>
        </p:nvSpPr>
        <p:spPr>
          <a:xfrm>
            <a:off x="107504" y="5229200"/>
            <a:ext cx="1513107" cy="276999"/>
          </a:xfrm>
          <a:prstGeom prst="rect">
            <a:avLst/>
          </a:prstGeom>
          <a:noFill/>
        </p:spPr>
        <p:txBody>
          <a:bodyPr wrap="none" rtlCol="0">
            <a:spAutoFit/>
          </a:bodyPr>
          <a:lstStyle/>
          <a:p>
            <a:r>
              <a:rPr lang="en-US" sz="1200"/>
              <a:t>P. Dendooven et al.</a:t>
            </a:r>
          </a:p>
        </p:txBody>
      </p:sp>
      <p:sp>
        <p:nvSpPr>
          <p:cNvPr id="13" name="TextBox 12"/>
          <p:cNvSpPr txBox="1"/>
          <p:nvPr/>
        </p:nvSpPr>
        <p:spPr>
          <a:xfrm>
            <a:off x="1016211" y="867609"/>
            <a:ext cx="5860045" cy="830997"/>
          </a:xfrm>
          <a:prstGeom prst="rect">
            <a:avLst/>
          </a:prstGeom>
          <a:noFill/>
        </p:spPr>
        <p:txBody>
          <a:bodyPr wrap="square" rtlCol="0">
            <a:spAutoFit/>
          </a:bodyPr>
          <a:lstStyle/>
          <a:p>
            <a:pPr>
              <a:tabLst>
                <a:tab pos="1344613" algn="l"/>
              </a:tabLst>
            </a:pPr>
            <a:r>
              <a:rPr lang="en-US">
                <a:solidFill>
                  <a:srgbClr val="FF0000"/>
                </a:solidFill>
              </a:rPr>
              <a:t>principle:	production of positron emitters</a:t>
            </a:r>
          </a:p>
          <a:p>
            <a:pPr>
              <a:tabLst>
                <a:tab pos="1344613" algn="l"/>
              </a:tabLst>
            </a:pPr>
            <a:r>
              <a:rPr lang="en-US">
                <a:solidFill>
                  <a:srgbClr val="FF0000"/>
                </a:solidFill>
              </a:rPr>
              <a:t>	correlates with radiation dose</a:t>
            </a:r>
          </a:p>
        </p:txBody>
      </p:sp>
    </p:spTree>
    <p:extLst>
      <p:ext uri="{BB962C8B-B14F-4D97-AF65-F5344CB8AC3E}">
        <p14:creationId xmlns:p14="http://schemas.microsoft.com/office/powerpoint/2010/main" val="97464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3" fill="hold"/>
                                        <p:tgtEl>
                                          <p:spTgt spid="16"/>
                                        </p:tgtEl>
                                      </p:cBhvr>
                                    </p:cmd>
                                  </p:childTnLst>
                                </p:cTn>
                              </p:par>
                              <p:par>
                                <p:cTn id="7" presetID="1" presetClass="mediacall" presetSubtype="0" fill="hold" nodeType="withEffect">
                                  <p:stCondLst>
                                    <p:cond delay="0"/>
                                  </p:stCondLst>
                                  <p:childTnLst>
                                    <p:cmd type="call" cmd="playFrom(0.0)">
                                      <p:cBhvr>
                                        <p:cTn id="8" dur="9833" fill="hold"/>
                                        <p:tgtEl>
                                          <p:spTgt spid="17"/>
                                        </p:tgtEl>
                                      </p:cBhvr>
                                    </p:cmd>
                                  </p:childTnLst>
                                </p:cTn>
                              </p:par>
                              <p:par>
                                <p:cTn id="9" presetID="1" presetClass="mediacall" presetSubtype="0" fill="hold" nodeType="withEffect">
                                  <p:stCondLst>
                                    <p:cond delay="0"/>
                                  </p:stCondLst>
                                  <p:childTnLst>
                                    <p:cmd type="call" cmd="playFrom(0.0)">
                                      <p:cBhvr>
                                        <p:cTn id="10" dur="983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6"/>
                                        </p:tgtEl>
                                      </p:cBhvr>
                                    </p:cmd>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7"/>
                                        </p:tgtEl>
                                      </p:cBhvr>
                                    </p:cmd>
                                  </p:child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4"/>
                                        </p:tgtEl>
                                      </p:cBhvr>
                                    </p:cmd>
                                  </p:childTnLst>
                                </p:cTn>
                              </p:par>
                            </p:childTnLst>
                          </p:cTn>
                        </p:par>
                      </p:childTnLst>
                    </p:cTn>
                  </p:par>
                </p:childTnLst>
              </p:cTn>
              <p:nextCondLst>
                <p:cond evt="onClick" delay="0">
                  <p:tgtEl>
                    <p:spTgt spid="14"/>
                  </p:tgtEl>
                </p:cond>
              </p:nextCondLst>
            </p:seq>
            <p:video>
              <p:cMediaNode vol="80000">
                <p:cTn id="26" repeatCount="indefinite" fill="hold" display="0">
                  <p:stCondLst>
                    <p:cond delay="indefinite"/>
                  </p:stCondLst>
                </p:cTn>
                <p:tgtEl>
                  <p:spTgt spid="16"/>
                </p:tgtEl>
              </p:cMediaNode>
            </p:video>
            <p:video>
              <p:cMediaNode vol="80000">
                <p:cTn id="27" repeatCount="indefinite" fill="hold" display="0">
                  <p:stCondLst>
                    <p:cond delay="indefinite"/>
                  </p:stCondLst>
                </p:cTn>
                <p:tgtEl>
                  <p:spTgt spid="17"/>
                </p:tgtEl>
              </p:cMediaNode>
            </p:video>
            <p:video>
              <p:cMediaNode vol="80000">
                <p:cTn id="28" repeatCount="indefinite" fill="hold" display="0">
                  <p:stCondLst>
                    <p:cond delay="indefinite"/>
                  </p:stCondLst>
                </p:cTn>
                <p:tgtEl>
                  <p:spTgt spid="1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dirty="0">
                <a:latin typeface="Arial" charset="0"/>
                <a:ea typeface="Arial" charset="0"/>
                <a:cs typeface="Arial" charset="0"/>
              </a:rPr>
              <a:t>In situ / beam-on PET - </a:t>
            </a:r>
            <a:r>
              <a:rPr lang="nl-NL" dirty="0" err="1">
                <a:latin typeface="Arial" charset="0"/>
                <a:ea typeface="Arial" charset="0"/>
                <a:cs typeface="Arial" charset="0"/>
              </a:rPr>
              <a:t>an</a:t>
            </a:r>
            <a:r>
              <a:rPr lang="nl-NL" dirty="0">
                <a:latin typeface="Arial" charset="0"/>
                <a:ea typeface="Arial" charset="0"/>
                <a:cs typeface="Arial" charset="0"/>
              </a:rPr>
              <a:t> </a:t>
            </a:r>
            <a:r>
              <a:rPr lang="nl-NL" dirty="0" err="1">
                <a:latin typeface="Arial" charset="0"/>
                <a:ea typeface="Arial" charset="0"/>
                <a:cs typeface="Arial" charset="0"/>
              </a:rPr>
              <a:t>attractive</a:t>
            </a:r>
            <a:r>
              <a:rPr lang="nl-NL" dirty="0">
                <a:latin typeface="Arial" charset="0"/>
                <a:ea typeface="Arial" charset="0"/>
                <a:cs typeface="Arial" charset="0"/>
              </a:rPr>
              <a:t> option</a:t>
            </a:r>
            <a:endParaRPr lang="en-US" dirty="0">
              <a:latin typeface="Arial" charset="0"/>
              <a:ea typeface="Arial" charset="0"/>
              <a:cs typeface="Arial" charset="0"/>
            </a:endParaRPr>
          </a:p>
        </p:txBody>
      </p:sp>
      <p:grpSp>
        <p:nvGrpSpPr>
          <p:cNvPr id="4" name="Group 3"/>
          <p:cNvGrpSpPr/>
          <p:nvPr/>
        </p:nvGrpSpPr>
        <p:grpSpPr>
          <a:xfrm>
            <a:off x="621872" y="1052736"/>
            <a:ext cx="2643672" cy="4136394"/>
            <a:chOff x="-39059" y="1196752"/>
            <a:chExt cx="2565947" cy="4161656"/>
          </a:xfrm>
        </p:grpSpPr>
        <p:pic>
          <p:nvPicPr>
            <p:cNvPr id="5" name="Picture 4"/>
            <p:cNvPicPr>
              <a:picLocks noChangeAspect="1"/>
            </p:cNvPicPr>
            <p:nvPr/>
          </p:nvPicPr>
          <p:blipFill>
            <a:blip r:embed="rId3"/>
            <a:stretch>
              <a:fillRect/>
            </a:stretch>
          </p:blipFill>
          <p:spPr>
            <a:xfrm>
              <a:off x="336154" y="1700808"/>
              <a:ext cx="1905000" cy="3657600"/>
            </a:xfrm>
            <a:prstGeom prst="rect">
              <a:avLst/>
            </a:prstGeom>
          </p:spPr>
        </p:pic>
        <p:sp>
          <p:nvSpPr>
            <p:cNvPr id="6" name="TextBox 5"/>
            <p:cNvSpPr txBox="1"/>
            <p:nvPr/>
          </p:nvSpPr>
          <p:spPr>
            <a:xfrm>
              <a:off x="-39059" y="1196752"/>
              <a:ext cx="2565947" cy="464485"/>
            </a:xfrm>
            <a:prstGeom prst="rect">
              <a:avLst/>
            </a:prstGeom>
            <a:noFill/>
          </p:spPr>
          <p:txBody>
            <a:bodyPr wrap="none" rtlCol="0">
              <a:spAutoFit/>
            </a:bodyPr>
            <a:lstStyle/>
            <a:p>
              <a:r>
                <a:rPr lang="en-US" b="1">
                  <a:ea typeface="Arial" charset="0"/>
                  <a:cs typeface="Arial" charset="0"/>
                </a:rPr>
                <a:t>in-situ / beam-on</a:t>
              </a:r>
            </a:p>
          </p:txBody>
        </p:sp>
      </p:grpSp>
      <p:sp>
        <p:nvSpPr>
          <p:cNvPr id="9" name="Rectangle 8"/>
          <p:cNvSpPr/>
          <p:nvPr/>
        </p:nvSpPr>
        <p:spPr>
          <a:xfrm>
            <a:off x="395536" y="5301208"/>
            <a:ext cx="3096344" cy="461665"/>
          </a:xfrm>
          <a:prstGeom prst="rect">
            <a:avLst/>
          </a:prstGeom>
        </p:spPr>
        <p:txBody>
          <a:bodyPr wrap="square">
            <a:spAutoFit/>
          </a:bodyPr>
          <a:lstStyle/>
          <a:p>
            <a:pPr algn="ctr"/>
            <a:r>
              <a:rPr lang="en-US" sz="1200" dirty="0">
                <a:ea typeface="Arial" charset="0"/>
                <a:cs typeface="Arial" charset="0"/>
              </a:rPr>
              <a:t>figure from Zhu X and El </a:t>
            </a:r>
            <a:r>
              <a:rPr lang="en-US" sz="1200" dirty="0" err="1">
                <a:ea typeface="Arial" charset="0"/>
                <a:cs typeface="Arial" charset="0"/>
              </a:rPr>
              <a:t>Fakhri</a:t>
            </a:r>
            <a:r>
              <a:rPr lang="en-US" sz="1200" dirty="0">
                <a:ea typeface="Arial" charset="0"/>
                <a:cs typeface="Arial" charset="0"/>
              </a:rPr>
              <a:t> G, </a:t>
            </a:r>
            <a:r>
              <a:rPr lang="en-US" sz="1200" dirty="0" err="1">
                <a:ea typeface="Arial" charset="0"/>
                <a:cs typeface="Arial" charset="0"/>
              </a:rPr>
              <a:t>Theranostics</a:t>
            </a:r>
            <a:r>
              <a:rPr lang="en-US" sz="1200" dirty="0">
                <a:ea typeface="Arial" charset="0"/>
                <a:cs typeface="Arial" charset="0"/>
              </a:rPr>
              <a:t> 3 (2013) 731</a:t>
            </a:r>
          </a:p>
        </p:txBody>
      </p:sp>
      <p:grpSp>
        <p:nvGrpSpPr>
          <p:cNvPr id="10" name="Group 9"/>
          <p:cNvGrpSpPr>
            <a:grpSpLocks noChangeAspect="1"/>
          </p:cNvGrpSpPr>
          <p:nvPr/>
        </p:nvGrpSpPr>
        <p:grpSpPr>
          <a:xfrm>
            <a:off x="4233984" y="1166340"/>
            <a:ext cx="4490629" cy="4638924"/>
            <a:chOff x="1846331" y="980728"/>
            <a:chExt cx="5613909" cy="5799299"/>
          </a:xfrm>
        </p:grpSpPr>
        <p:pic>
          <p:nvPicPr>
            <p:cNvPr id="11" name="Picture 7" descr="Nishio set-up.jpg"/>
            <p:cNvPicPr>
              <a:picLocks noChangeAspect="1"/>
            </p:cNvPicPr>
            <p:nvPr/>
          </p:nvPicPr>
          <p:blipFill>
            <a:blip r:embed="rId4" cstate="print"/>
            <a:srcRect/>
            <a:stretch>
              <a:fillRect/>
            </a:stretch>
          </p:blipFill>
          <p:spPr bwMode="auto">
            <a:xfrm>
              <a:off x="1846331" y="980728"/>
              <a:ext cx="5451339" cy="5400000"/>
            </a:xfrm>
            <a:prstGeom prst="rect">
              <a:avLst/>
            </a:prstGeom>
            <a:solidFill>
              <a:srgbClr val="FFFF00"/>
            </a:solidFill>
            <a:ln w="9525">
              <a:noFill/>
              <a:miter lim="800000"/>
              <a:headEnd/>
              <a:tailEnd/>
            </a:ln>
          </p:spPr>
        </p:pic>
        <p:sp>
          <p:nvSpPr>
            <p:cNvPr id="12" name="TextBox 9"/>
            <p:cNvSpPr txBox="1">
              <a:spLocks noChangeArrowheads="1"/>
            </p:cNvSpPr>
            <p:nvPr/>
          </p:nvSpPr>
          <p:spPr bwMode="auto">
            <a:xfrm>
              <a:off x="2160766" y="6433740"/>
              <a:ext cx="5299474" cy="346287"/>
            </a:xfrm>
            <a:prstGeom prst="rect">
              <a:avLst/>
            </a:prstGeom>
            <a:noFill/>
            <a:ln w="9525">
              <a:noFill/>
              <a:miter lim="800000"/>
              <a:headEnd/>
              <a:tailEnd/>
            </a:ln>
          </p:spPr>
          <p:txBody>
            <a:bodyPr wrap="none">
              <a:spAutoFit/>
            </a:bodyPr>
            <a:lstStyle/>
            <a:p>
              <a:r>
                <a:rPr lang="en-US" sz="1200">
                  <a:ea typeface="ＭＳ Ｐゴシック"/>
                  <a:cs typeface="ＭＳ Ｐゴシック"/>
                </a:rPr>
                <a:t>T. Nishio et al., Int. J. Rad. Oncol. Biol. Phys. 76 (2010) 277</a:t>
              </a:r>
            </a:p>
          </p:txBody>
        </p:sp>
        <p:sp>
          <p:nvSpPr>
            <p:cNvPr id="13" name="Text Box 7"/>
            <p:cNvSpPr txBox="1">
              <a:spLocks noChangeArrowheads="1"/>
            </p:cNvSpPr>
            <p:nvPr/>
          </p:nvSpPr>
          <p:spPr bwMode="auto">
            <a:xfrm>
              <a:off x="2279602" y="980728"/>
              <a:ext cx="5120435" cy="423240"/>
            </a:xfrm>
            <a:prstGeom prst="rect">
              <a:avLst/>
            </a:prstGeom>
            <a:noFill/>
            <a:ln w="9525">
              <a:noFill/>
              <a:miter lim="800000"/>
              <a:headEnd/>
              <a:tailEnd/>
            </a:ln>
          </p:spPr>
          <p:txBody>
            <a:bodyPr wrap="none">
              <a:prstTxWarp prst="textNoShape">
                <a:avLst/>
              </a:prstTxWarp>
              <a:spAutoFit/>
            </a:bodyPr>
            <a:lstStyle/>
            <a:p>
              <a:r>
                <a:rPr lang="en-US" sz="1600" b="1" dirty="0">
                  <a:solidFill>
                    <a:schemeClr val="bg1"/>
                  </a:solidFill>
                </a:rPr>
                <a:t>National Cancer Center, Kashiwa, Japan</a:t>
              </a:r>
            </a:p>
          </p:txBody>
        </p:sp>
        <p:cxnSp>
          <p:nvCxnSpPr>
            <p:cNvPr id="14" name="Straight Arrow Connector 13"/>
            <p:cNvCxnSpPr/>
            <p:nvPr/>
          </p:nvCxnSpPr>
          <p:spPr>
            <a:xfrm flipH="1" flipV="1">
              <a:off x="3961166" y="4310818"/>
              <a:ext cx="1080120" cy="648072"/>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5076056" y="2836864"/>
              <a:ext cx="216024" cy="1960288"/>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047732" y="4798893"/>
              <a:ext cx="1785943" cy="731051"/>
            </a:xfrm>
            <a:prstGeom prst="rect">
              <a:avLst/>
            </a:prstGeom>
            <a:noFill/>
            <a:ln w="28575" cmpd="sng">
              <a:solidFill>
                <a:srgbClr val="FFFF00"/>
              </a:solidFill>
            </a:ln>
          </p:spPr>
          <p:txBody>
            <a:bodyPr wrap="none" rtlCol="0">
              <a:spAutoFit/>
            </a:bodyPr>
            <a:lstStyle/>
            <a:p>
              <a:pPr algn="ctr"/>
              <a:r>
                <a:rPr lang="en-US" sz="1600" b="1"/>
                <a:t>dual-head</a:t>
              </a:r>
            </a:p>
            <a:p>
              <a:pPr algn="ctr"/>
              <a:r>
                <a:rPr lang="en-US" sz="1600" b="1"/>
                <a:t>PET scanner</a:t>
              </a:r>
            </a:p>
          </p:txBody>
        </p:sp>
        <p:sp>
          <p:nvSpPr>
            <p:cNvPr id="17" name="TextBox 16"/>
            <p:cNvSpPr txBox="1"/>
            <p:nvPr/>
          </p:nvSpPr>
          <p:spPr>
            <a:xfrm rot="2768891">
              <a:off x="2201013" y="2043710"/>
              <a:ext cx="1784191" cy="423239"/>
            </a:xfrm>
            <a:prstGeom prst="rect">
              <a:avLst/>
            </a:prstGeom>
            <a:noFill/>
          </p:spPr>
          <p:txBody>
            <a:bodyPr wrap="none" rtlCol="0">
              <a:spAutoFit/>
            </a:bodyPr>
            <a:lstStyle/>
            <a:p>
              <a:r>
                <a:rPr lang="en-US" sz="1600" b="1"/>
                <a:t>proton beam</a:t>
              </a:r>
            </a:p>
          </p:txBody>
        </p:sp>
        <p:cxnSp>
          <p:nvCxnSpPr>
            <p:cNvPr id="18" name="Straight Arrow Connector 17"/>
            <p:cNvCxnSpPr/>
            <p:nvPr/>
          </p:nvCxnSpPr>
          <p:spPr>
            <a:xfrm>
              <a:off x="2843808" y="1711620"/>
              <a:ext cx="1512168" cy="1584176"/>
            </a:xfrm>
            <a:prstGeom prst="straightConnector1">
              <a:avLst/>
            </a:prstGeom>
            <a:ln w="57150" cmpd="sng">
              <a:solidFill>
                <a:schemeClr val="accent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7097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dirty="0">
                <a:latin typeface="Arial" charset="0"/>
                <a:ea typeface="Arial" charset="0"/>
                <a:cs typeface="Arial" charset="0"/>
              </a:rPr>
              <a:t>In situ / beam-on PET - </a:t>
            </a:r>
            <a:r>
              <a:rPr lang="nl-NL" dirty="0" err="1">
                <a:latin typeface="Arial" charset="0"/>
                <a:ea typeface="Arial" charset="0"/>
                <a:cs typeface="Arial" charset="0"/>
              </a:rPr>
              <a:t>an</a:t>
            </a:r>
            <a:r>
              <a:rPr lang="nl-NL" dirty="0">
                <a:latin typeface="Arial" charset="0"/>
                <a:ea typeface="Arial" charset="0"/>
                <a:cs typeface="Arial" charset="0"/>
              </a:rPr>
              <a:t> </a:t>
            </a:r>
            <a:r>
              <a:rPr lang="nl-NL" dirty="0" err="1">
                <a:latin typeface="Arial" charset="0"/>
                <a:ea typeface="Arial" charset="0"/>
                <a:cs typeface="Arial" charset="0"/>
              </a:rPr>
              <a:t>attractive</a:t>
            </a:r>
            <a:r>
              <a:rPr lang="nl-NL" dirty="0">
                <a:latin typeface="Arial" charset="0"/>
                <a:ea typeface="Arial" charset="0"/>
                <a:cs typeface="Arial" charset="0"/>
              </a:rPr>
              <a:t> option</a:t>
            </a:r>
            <a:endParaRPr lang="en-US" dirty="0">
              <a:latin typeface="Arial" charset="0"/>
              <a:ea typeface="Arial" charset="0"/>
              <a:cs typeface="Arial" charset="0"/>
            </a:endParaRPr>
          </a:p>
        </p:txBody>
      </p:sp>
      <p:sp>
        <p:nvSpPr>
          <p:cNvPr id="7" name="Content Placeholder 2"/>
          <p:cNvSpPr txBox="1">
            <a:spLocks/>
          </p:cNvSpPr>
          <p:nvPr/>
        </p:nvSpPr>
        <p:spPr>
          <a:xfrm>
            <a:off x="3656462" y="1022651"/>
            <a:ext cx="6676178" cy="3342453"/>
          </a:xfrm>
          <a:prstGeom prst="rect">
            <a:avLst/>
          </a:prstGeom>
        </p:spPr>
        <p:txBody>
          <a:bodyPr wrap="square">
            <a:spAutoFit/>
          </a:bodyPr>
          <a:lstStyle>
            <a:lvl1pPr marL="342900" indent="-342900" algn="l" rtl="0" eaLnBrk="0" fontAlgn="base" hangingPunct="0">
              <a:spcBef>
                <a:spcPct val="20000"/>
              </a:spcBef>
              <a:spcAft>
                <a:spcPct val="0"/>
              </a:spcAft>
              <a:buFont typeface="Symbol" charset="0"/>
              <a:buChar char="·"/>
              <a:defRPr kumimoji="1" sz="2200">
                <a:solidFill>
                  <a:schemeClr val="tx1"/>
                </a:solidFill>
                <a:latin typeface="+mn-lt"/>
                <a:ea typeface="+mn-ea"/>
                <a:cs typeface="ＭＳ Ｐゴシック" charset="0"/>
              </a:defRPr>
            </a:lvl1pPr>
            <a:lvl2pPr marL="742950" indent="-285750" algn="l" rtl="0" eaLnBrk="0" fontAlgn="base" hangingPunct="0">
              <a:spcBef>
                <a:spcPct val="0"/>
              </a:spcBef>
              <a:spcAft>
                <a:spcPct val="0"/>
              </a:spcAft>
              <a:buFont typeface="Symbol" charset="0"/>
              <a:buChar char="·"/>
              <a:defRPr kumimoji="1" sz="2200">
                <a:solidFill>
                  <a:schemeClr val="tx1"/>
                </a:solidFill>
                <a:latin typeface="+mn-lt"/>
                <a:ea typeface="+mn-ea"/>
              </a:defRPr>
            </a:lvl2pPr>
            <a:lvl3pPr marL="1143000" indent="-228600" algn="l" rtl="0" eaLnBrk="0" fontAlgn="base" hangingPunct="0">
              <a:spcBef>
                <a:spcPct val="0"/>
              </a:spcBef>
              <a:spcAft>
                <a:spcPct val="0"/>
              </a:spcAft>
              <a:buFont typeface="Symbol" charset="0"/>
              <a:buChar char="·"/>
              <a:defRPr kumimoji="1" sz="2200">
                <a:solidFill>
                  <a:schemeClr val="tx1"/>
                </a:solidFill>
                <a:latin typeface="+mn-lt"/>
                <a:ea typeface="+mn-ea"/>
              </a:defRPr>
            </a:lvl3pPr>
            <a:lvl4pPr marL="1600200" indent="-228600" algn="l" rtl="0" eaLnBrk="0" fontAlgn="base" hangingPunct="0">
              <a:spcBef>
                <a:spcPct val="0"/>
              </a:spcBef>
              <a:spcAft>
                <a:spcPct val="0"/>
              </a:spcAft>
              <a:buFont typeface="Symbol" charset="0"/>
              <a:buChar char="·"/>
              <a:defRPr kumimoji="1" sz="2200">
                <a:solidFill>
                  <a:schemeClr val="tx1"/>
                </a:solidFill>
                <a:latin typeface="+mn-lt"/>
                <a:ea typeface="+mn-ea"/>
              </a:defRPr>
            </a:lvl4pPr>
            <a:lvl5pPr marL="2057400" indent="-228600" algn="l" rtl="0" eaLnBrk="0" fontAlgn="base" hangingPunct="0">
              <a:spcBef>
                <a:spcPct val="0"/>
              </a:spcBef>
              <a:spcAft>
                <a:spcPct val="0"/>
              </a:spcAft>
              <a:buFont typeface="Symbol" charset="0"/>
              <a:buChar char="·"/>
              <a:defRPr kumimoji="1" sz="2200">
                <a:solidFill>
                  <a:schemeClr val="tx1"/>
                </a:solidFill>
                <a:latin typeface="+mn-lt"/>
                <a:ea typeface="+mn-ea"/>
              </a:defRPr>
            </a:lvl5pPr>
            <a:lvl6pPr marL="2514600" indent="-228600" algn="l" rtl="0" eaLnBrk="0" fontAlgn="base" hangingPunct="0">
              <a:spcBef>
                <a:spcPct val="0"/>
              </a:spcBef>
              <a:spcAft>
                <a:spcPct val="0"/>
              </a:spcAft>
              <a:buFont typeface="Symbol" charset="0"/>
              <a:buChar char="·"/>
              <a:defRPr kumimoji="1" sz="2200">
                <a:solidFill>
                  <a:schemeClr val="tx1"/>
                </a:solidFill>
                <a:latin typeface="+mn-lt"/>
                <a:ea typeface="+mn-ea"/>
              </a:defRPr>
            </a:lvl6pPr>
            <a:lvl7pPr marL="2971800" indent="-228600" algn="l" rtl="0" eaLnBrk="0" fontAlgn="base" hangingPunct="0">
              <a:spcBef>
                <a:spcPct val="0"/>
              </a:spcBef>
              <a:spcAft>
                <a:spcPct val="0"/>
              </a:spcAft>
              <a:buFont typeface="Symbol" charset="0"/>
              <a:buChar char="·"/>
              <a:defRPr kumimoji="1" sz="2200">
                <a:solidFill>
                  <a:schemeClr val="tx1"/>
                </a:solidFill>
                <a:latin typeface="+mn-lt"/>
                <a:ea typeface="+mn-ea"/>
              </a:defRPr>
            </a:lvl7pPr>
            <a:lvl8pPr marL="3429000" indent="-228600" algn="l" rtl="0" eaLnBrk="0" fontAlgn="base" hangingPunct="0">
              <a:spcBef>
                <a:spcPct val="0"/>
              </a:spcBef>
              <a:spcAft>
                <a:spcPct val="0"/>
              </a:spcAft>
              <a:buFont typeface="Symbol" charset="0"/>
              <a:buChar char="·"/>
              <a:defRPr kumimoji="1" sz="2200">
                <a:solidFill>
                  <a:schemeClr val="tx1"/>
                </a:solidFill>
                <a:latin typeface="+mn-lt"/>
                <a:ea typeface="+mn-ea"/>
              </a:defRPr>
            </a:lvl8pPr>
            <a:lvl9pPr marL="3886200" indent="-228600" algn="l" rtl="0" eaLnBrk="0" fontAlgn="base" hangingPunct="0">
              <a:spcBef>
                <a:spcPct val="0"/>
              </a:spcBef>
              <a:spcAft>
                <a:spcPct val="0"/>
              </a:spcAft>
              <a:buFont typeface="Symbol" charset="0"/>
              <a:buChar char="·"/>
              <a:defRPr kumimoji="1" sz="2200">
                <a:solidFill>
                  <a:schemeClr val="tx1"/>
                </a:solidFill>
                <a:latin typeface="+mn-lt"/>
                <a:ea typeface="+mn-ea"/>
              </a:defRPr>
            </a:lvl9pPr>
          </a:lstStyle>
          <a:p>
            <a:pPr marL="0" indent="0">
              <a:buNone/>
            </a:pPr>
            <a:r>
              <a:rPr lang="nl-NL" sz="2400" dirty="0">
                <a:latin typeface="Arial" charset="0"/>
                <a:ea typeface="Arial" charset="0"/>
                <a:cs typeface="Arial" charset="0"/>
              </a:rPr>
              <a:t>benefits: </a:t>
            </a:r>
          </a:p>
          <a:p>
            <a:pPr lvl="1">
              <a:buFont typeface="Arial" charset="0"/>
              <a:buChar char="•"/>
            </a:pPr>
            <a:r>
              <a:rPr lang="nl-NL" sz="2400" dirty="0">
                <a:latin typeface="Arial" charset="0"/>
                <a:ea typeface="Arial" charset="0"/>
                <a:cs typeface="Arial" charset="0"/>
              </a:rPr>
              <a:t>maximum </a:t>
            </a:r>
            <a:r>
              <a:rPr lang="nl-NL" sz="2400" dirty="0" err="1">
                <a:latin typeface="Arial" charset="0"/>
                <a:ea typeface="Arial" charset="0"/>
                <a:cs typeface="Arial" charset="0"/>
              </a:rPr>
              <a:t>number</a:t>
            </a:r>
            <a:r>
              <a:rPr lang="nl-NL" sz="2400" dirty="0">
                <a:latin typeface="Arial" charset="0"/>
                <a:ea typeface="Arial" charset="0"/>
                <a:cs typeface="Arial" charset="0"/>
              </a:rPr>
              <a:t> of </a:t>
            </a:r>
            <a:r>
              <a:rPr lang="nl-NL" sz="2400" dirty="0" err="1">
                <a:latin typeface="Arial" charset="0"/>
                <a:ea typeface="Arial" charset="0"/>
                <a:cs typeface="Arial" charset="0"/>
              </a:rPr>
              <a:t>counts</a:t>
            </a:r>
            <a:endParaRPr lang="nl-NL" sz="2400" dirty="0">
              <a:latin typeface="Arial" charset="0"/>
              <a:ea typeface="Arial" charset="0"/>
              <a:cs typeface="Arial" charset="0"/>
            </a:endParaRPr>
          </a:p>
          <a:p>
            <a:pPr lvl="1">
              <a:buFont typeface="Arial" charset="0"/>
              <a:buChar char="•"/>
            </a:pPr>
            <a:r>
              <a:rPr lang="nl-NL" sz="2400" dirty="0" err="1">
                <a:latin typeface="Arial" charset="0"/>
                <a:ea typeface="Arial" charset="0"/>
                <a:cs typeface="Arial" charset="0"/>
              </a:rPr>
              <a:t>minimal</a:t>
            </a:r>
            <a:r>
              <a:rPr lang="nl-NL" sz="2400" dirty="0">
                <a:latin typeface="Arial" charset="0"/>
                <a:ea typeface="Arial" charset="0"/>
                <a:cs typeface="Arial" charset="0"/>
              </a:rPr>
              <a:t> </a:t>
            </a:r>
            <a:r>
              <a:rPr lang="nl-NL" sz="2400" dirty="0" err="1">
                <a:latin typeface="Arial" charset="0"/>
                <a:ea typeface="Arial" charset="0"/>
                <a:cs typeface="Arial" charset="0"/>
              </a:rPr>
              <a:t>biological</a:t>
            </a:r>
            <a:r>
              <a:rPr lang="nl-NL" sz="2400" dirty="0">
                <a:latin typeface="Arial" charset="0"/>
                <a:ea typeface="Arial" charset="0"/>
                <a:cs typeface="Arial" charset="0"/>
              </a:rPr>
              <a:t> </a:t>
            </a:r>
            <a:r>
              <a:rPr lang="nl-NL" sz="2400" dirty="0" err="1">
                <a:latin typeface="Arial" charset="0"/>
                <a:ea typeface="Arial" charset="0"/>
                <a:cs typeface="Arial" charset="0"/>
              </a:rPr>
              <a:t>washout</a:t>
            </a:r>
            <a:r>
              <a:rPr lang="nl-NL" sz="2400" dirty="0">
                <a:latin typeface="Arial" charset="0"/>
                <a:ea typeface="Arial" charset="0"/>
                <a:cs typeface="Arial" charset="0"/>
              </a:rPr>
              <a:t> </a:t>
            </a:r>
          </a:p>
          <a:p>
            <a:pPr lvl="1">
              <a:buFont typeface="Arial" charset="0"/>
              <a:buChar char="•"/>
            </a:pPr>
            <a:r>
              <a:rPr lang="nl-NL" sz="2400" dirty="0" err="1">
                <a:latin typeface="Arial" charset="0"/>
                <a:ea typeface="Arial" charset="0"/>
                <a:cs typeface="Arial" charset="0"/>
              </a:rPr>
              <a:t>faster</a:t>
            </a:r>
            <a:r>
              <a:rPr lang="nl-NL" sz="2400" dirty="0">
                <a:latin typeface="Arial" charset="0"/>
                <a:ea typeface="Arial" charset="0"/>
                <a:cs typeface="Arial" charset="0"/>
              </a:rPr>
              <a:t> feedback</a:t>
            </a:r>
            <a:endParaRPr lang="en-US" sz="2400" dirty="0">
              <a:latin typeface="Arial" charset="0"/>
              <a:ea typeface="Arial" charset="0"/>
              <a:cs typeface="Arial" charset="0"/>
            </a:endParaRPr>
          </a:p>
          <a:p>
            <a:pPr>
              <a:buFont typeface="Wingdings" panose="05000000000000000000" pitchFamily="2" charset="2"/>
              <a:buChar char="q"/>
            </a:pPr>
            <a:endParaRPr lang="en-US" sz="1200" dirty="0">
              <a:latin typeface="Arial" charset="0"/>
              <a:ea typeface="Arial" charset="0"/>
              <a:cs typeface="Arial" charset="0"/>
            </a:endParaRPr>
          </a:p>
          <a:p>
            <a:pPr marL="0" indent="0">
              <a:buNone/>
            </a:pPr>
            <a:endParaRPr lang="en-US" sz="1200" dirty="0">
              <a:solidFill>
                <a:srgbClr val="0000FF"/>
              </a:solidFill>
              <a:latin typeface="Arial" charset="0"/>
              <a:ea typeface="Arial" charset="0"/>
              <a:cs typeface="Arial" charset="0"/>
            </a:endParaRPr>
          </a:p>
          <a:p>
            <a:pPr>
              <a:buFont typeface="Wingdings" panose="05000000000000000000" pitchFamily="2" charset="2"/>
              <a:buChar char="q"/>
            </a:pPr>
            <a:endParaRPr lang="en-US" sz="2400" dirty="0">
              <a:solidFill>
                <a:srgbClr val="FF0000"/>
              </a:solidFill>
              <a:latin typeface="Arial" charset="0"/>
              <a:ea typeface="Arial" charset="0"/>
              <a:cs typeface="Arial" charset="0"/>
            </a:endParaRPr>
          </a:p>
          <a:p>
            <a:pPr>
              <a:buFont typeface="Wingdings" panose="05000000000000000000" pitchFamily="2" charset="2"/>
              <a:buChar char="q"/>
            </a:pPr>
            <a:endParaRPr lang="en-US" sz="2400" dirty="0">
              <a:latin typeface="Arial" charset="0"/>
              <a:ea typeface="Arial" charset="0"/>
              <a:cs typeface="Arial" charset="0"/>
            </a:endParaRPr>
          </a:p>
          <a:p>
            <a:pPr>
              <a:buFont typeface="Wingdings" panose="05000000000000000000" pitchFamily="2" charset="2"/>
              <a:buChar char="q"/>
            </a:pPr>
            <a:endParaRPr lang="en-US" sz="2400" dirty="0">
              <a:latin typeface="Arial" charset="0"/>
              <a:ea typeface="Arial" charset="0"/>
              <a:cs typeface="Arial" charset="0"/>
            </a:endParaRPr>
          </a:p>
        </p:txBody>
      </p:sp>
      <p:sp>
        <p:nvSpPr>
          <p:cNvPr id="8" name="TextBox 7"/>
          <p:cNvSpPr txBox="1"/>
          <p:nvPr/>
        </p:nvSpPr>
        <p:spPr>
          <a:xfrm>
            <a:off x="3851920" y="3357719"/>
            <a:ext cx="4499992" cy="830997"/>
          </a:xfrm>
          <a:prstGeom prst="rect">
            <a:avLst/>
          </a:prstGeom>
          <a:noFill/>
        </p:spPr>
        <p:txBody>
          <a:bodyPr wrap="square" rtlCol="0">
            <a:spAutoFit/>
          </a:bodyPr>
          <a:lstStyle/>
          <a:p>
            <a:pPr marL="342900" indent="-342900">
              <a:buFont typeface="Wingdings" charset="2"/>
              <a:buChar char="Ø"/>
            </a:pPr>
            <a:r>
              <a:rPr lang="en-US" b="1" dirty="0">
                <a:solidFill>
                  <a:srgbClr val="FF0000"/>
                </a:solidFill>
                <a:ea typeface="Arial" charset="0"/>
                <a:cs typeface="Arial" charset="0"/>
                <a:sym typeface="Wingdings"/>
              </a:rPr>
              <a:t>very s</a:t>
            </a:r>
            <a:r>
              <a:rPr lang="en-US" b="1" dirty="0">
                <a:solidFill>
                  <a:srgbClr val="FF0000"/>
                </a:solidFill>
                <a:ea typeface="Arial" charset="0"/>
                <a:cs typeface="Arial" charset="0"/>
              </a:rPr>
              <a:t>hort-lived nuclides are relevant</a:t>
            </a:r>
          </a:p>
        </p:txBody>
      </p:sp>
      <p:grpSp>
        <p:nvGrpSpPr>
          <p:cNvPr id="14" name="Group 13"/>
          <p:cNvGrpSpPr/>
          <p:nvPr/>
        </p:nvGrpSpPr>
        <p:grpSpPr>
          <a:xfrm>
            <a:off x="621872" y="1052736"/>
            <a:ext cx="2643672" cy="4136394"/>
            <a:chOff x="-39059" y="1196752"/>
            <a:chExt cx="2565947" cy="4161656"/>
          </a:xfrm>
        </p:grpSpPr>
        <p:pic>
          <p:nvPicPr>
            <p:cNvPr id="15" name="Picture 14"/>
            <p:cNvPicPr>
              <a:picLocks noChangeAspect="1"/>
            </p:cNvPicPr>
            <p:nvPr/>
          </p:nvPicPr>
          <p:blipFill>
            <a:blip r:embed="rId3"/>
            <a:stretch>
              <a:fillRect/>
            </a:stretch>
          </p:blipFill>
          <p:spPr>
            <a:xfrm>
              <a:off x="336154" y="1700808"/>
              <a:ext cx="1905000" cy="3657600"/>
            </a:xfrm>
            <a:prstGeom prst="rect">
              <a:avLst/>
            </a:prstGeom>
          </p:spPr>
        </p:pic>
        <p:sp>
          <p:nvSpPr>
            <p:cNvPr id="16" name="TextBox 15"/>
            <p:cNvSpPr txBox="1"/>
            <p:nvPr/>
          </p:nvSpPr>
          <p:spPr>
            <a:xfrm>
              <a:off x="-39059" y="1196752"/>
              <a:ext cx="2565947" cy="464485"/>
            </a:xfrm>
            <a:prstGeom prst="rect">
              <a:avLst/>
            </a:prstGeom>
            <a:noFill/>
          </p:spPr>
          <p:txBody>
            <a:bodyPr wrap="none" rtlCol="0">
              <a:spAutoFit/>
            </a:bodyPr>
            <a:lstStyle/>
            <a:p>
              <a:r>
                <a:rPr lang="en-US" b="1">
                  <a:ea typeface="Arial" charset="0"/>
                  <a:cs typeface="Arial" charset="0"/>
                </a:rPr>
                <a:t>in-situ / beam-on</a:t>
              </a:r>
            </a:p>
          </p:txBody>
        </p:sp>
      </p:grpSp>
      <p:sp>
        <p:nvSpPr>
          <p:cNvPr id="17" name="Rectangle 16"/>
          <p:cNvSpPr/>
          <p:nvPr/>
        </p:nvSpPr>
        <p:spPr>
          <a:xfrm>
            <a:off x="395536" y="5301208"/>
            <a:ext cx="3096344" cy="461665"/>
          </a:xfrm>
          <a:prstGeom prst="rect">
            <a:avLst/>
          </a:prstGeom>
        </p:spPr>
        <p:txBody>
          <a:bodyPr wrap="square">
            <a:spAutoFit/>
          </a:bodyPr>
          <a:lstStyle/>
          <a:p>
            <a:pPr algn="ctr"/>
            <a:r>
              <a:rPr lang="en-US" sz="1200" dirty="0">
                <a:ea typeface="Arial" charset="0"/>
                <a:cs typeface="Arial" charset="0"/>
              </a:rPr>
              <a:t>figure from Zhu X and El </a:t>
            </a:r>
            <a:r>
              <a:rPr lang="en-US" sz="1200" dirty="0" err="1">
                <a:ea typeface="Arial" charset="0"/>
                <a:cs typeface="Arial" charset="0"/>
              </a:rPr>
              <a:t>Fakhri</a:t>
            </a:r>
            <a:r>
              <a:rPr lang="en-US" sz="1200" dirty="0">
                <a:ea typeface="Arial" charset="0"/>
                <a:cs typeface="Arial" charset="0"/>
              </a:rPr>
              <a:t> G, </a:t>
            </a:r>
            <a:r>
              <a:rPr lang="en-US" sz="1200" dirty="0" err="1">
                <a:ea typeface="Arial" charset="0"/>
                <a:cs typeface="Arial" charset="0"/>
              </a:rPr>
              <a:t>Theranostics</a:t>
            </a:r>
            <a:r>
              <a:rPr lang="en-US" sz="1200" dirty="0">
                <a:ea typeface="Arial" charset="0"/>
                <a:cs typeface="Arial" charset="0"/>
              </a:rPr>
              <a:t> 3 (2013) 731</a:t>
            </a:r>
          </a:p>
        </p:txBody>
      </p:sp>
    </p:spTree>
    <p:extLst>
      <p:ext uri="{BB962C8B-B14F-4D97-AF65-F5344CB8AC3E}">
        <p14:creationId xmlns:p14="http://schemas.microsoft.com/office/powerpoint/2010/main" val="24337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Nitrogen-12 imaging (half-life = 11 ms)</a:t>
            </a:r>
          </a:p>
        </p:txBody>
      </p:sp>
      <p:sp>
        <p:nvSpPr>
          <p:cNvPr id="2" name="TextBox 1"/>
          <p:cNvSpPr txBox="1"/>
          <p:nvPr/>
        </p:nvSpPr>
        <p:spPr>
          <a:xfrm>
            <a:off x="135330" y="6063679"/>
            <a:ext cx="4004622" cy="461665"/>
          </a:xfrm>
          <a:prstGeom prst="rect">
            <a:avLst/>
          </a:prstGeom>
          <a:noFill/>
        </p:spPr>
        <p:txBody>
          <a:bodyPr wrap="none" rtlCol="0">
            <a:spAutoFit/>
          </a:bodyPr>
          <a:lstStyle/>
          <a:p>
            <a:r>
              <a:rPr lang="nl-NL" sz="1200" dirty="0" err="1">
                <a:ea typeface="Arial" charset="0"/>
                <a:cs typeface="Arial" charset="0"/>
              </a:rPr>
              <a:t>Buitenhuis et al., Phys</a:t>
            </a:r>
            <a:r>
              <a:rPr lang="nl-NL" sz="1200" dirty="0">
                <a:ea typeface="Arial" charset="0"/>
                <a:cs typeface="Arial" charset="0"/>
              </a:rPr>
              <a:t>. </a:t>
            </a:r>
            <a:r>
              <a:rPr lang="nl-NL" sz="1200" dirty="0" err="1">
                <a:ea typeface="Arial" charset="0"/>
                <a:cs typeface="Arial" charset="0"/>
              </a:rPr>
              <a:t>Med</a:t>
            </a:r>
            <a:r>
              <a:rPr lang="nl-NL" sz="1200" dirty="0">
                <a:ea typeface="Arial" charset="0"/>
                <a:cs typeface="Arial" charset="0"/>
              </a:rPr>
              <a:t>. </a:t>
            </a:r>
            <a:r>
              <a:rPr lang="nl-NL" sz="1200" dirty="0" err="1">
                <a:ea typeface="Arial" charset="0"/>
                <a:cs typeface="Arial" charset="0"/>
              </a:rPr>
              <a:t>Biol</a:t>
            </a:r>
            <a:r>
              <a:rPr lang="nl-NL" sz="1200" dirty="0">
                <a:ea typeface="Arial" charset="0"/>
                <a:cs typeface="Arial" charset="0"/>
              </a:rPr>
              <a:t>. </a:t>
            </a:r>
            <a:r>
              <a:rPr lang="en-US" sz="1200" dirty="0">
                <a:ea typeface="Arial" charset="0"/>
                <a:cs typeface="Arial" charset="0"/>
              </a:rPr>
              <a:t>62(2017) 4654–4672</a:t>
            </a:r>
          </a:p>
          <a:p>
            <a:r>
              <a:rPr lang="nl-NL" sz="1200" dirty="0" err="1">
                <a:ea typeface="Arial" charset="0"/>
                <a:cs typeface="Arial" charset="0"/>
              </a:rPr>
              <a:t>Dendooven</a:t>
            </a:r>
            <a:r>
              <a:rPr lang="nl-NL" sz="1200" dirty="0">
                <a:ea typeface="Arial" charset="0"/>
                <a:cs typeface="Arial" charset="0"/>
              </a:rPr>
              <a:t> et al., </a:t>
            </a:r>
            <a:r>
              <a:rPr lang="nl-NL" sz="1200" dirty="0" err="1">
                <a:ea typeface="Arial" charset="0"/>
                <a:cs typeface="Arial" charset="0"/>
              </a:rPr>
              <a:t>Phys</a:t>
            </a:r>
            <a:r>
              <a:rPr lang="nl-NL" sz="1200" dirty="0">
                <a:ea typeface="Arial" charset="0"/>
                <a:cs typeface="Arial" charset="0"/>
              </a:rPr>
              <a:t>. </a:t>
            </a:r>
            <a:r>
              <a:rPr lang="nl-NL" sz="1200" dirty="0" err="1">
                <a:ea typeface="Arial" charset="0"/>
                <a:cs typeface="Arial" charset="0"/>
              </a:rPr>
              <a:t>Med</a:t>
            </a:r>
            <a:r>
              <a:rPr lang="nl-NL" sz="1200" dirty="0">
                <a:ea typeface="Arial" charset="0"/>
                <a:cs typeface="Arial" charset="0"/>
              </a:rPr>
              <a:t>. </a:t>
            </a:r>
            <a:r>
              <a:rPr lang="nl-NL" sz="1200" dirty="0" err="1">
                <a:ea typeface="Arial" charset="0"/>
                <a:cs typeface="Arial" charset="0"/>
              </a:rPr>
              <a:t>Biol</a:t>
            </a:r>
            <a:r>
              <a:rPr lang="nl-NL" sz="1200" dirty="0">
                <a:ea typeface="Arial" charset="0"/>
                <a:cs typeface="Arial" charset="0"/>
              </a:rPr>
              <a:t>. </a:t>
            </a:r>
            <a:r>
              <a:rPr lang="en-US" sz="1200" dirty="0">
                <a:ea typeface="Arial" charset="0"/>
                <a:cs typeface="Arial" charset="0"/>
              </a:rPr>
              <a:t>60(2015) 8923–8947</a:t>
            </a:r>
          </a:p>
        </p:txBody>
      </p:sp>
      <p:grpSp>
        <p:nvGrpSpPr>
          <p:cNvPr id="15" name="Group 14"/>
          <p:cNvGrpSpPr/>
          <p:nvPr/>
        </p:nvGrpSpPr>
        <p:grpSpPr>
          <a:xfrm>
            <a:off x="4549393" y="1267522"/>
            <a:ext cx="4415095" cy="5178313"/>
            <a:chOff x="4549393" y="842975"/>
            <a:chExt cx="4415095" cy="5178313"/>
          </a:xfrm>
        </p:grpSpPr>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91" t="5343" r="51894" b="28414"/>
            <a:stretch/>
          </p:blipFill>
          <p:spPr bwMode="auto">
            <a:xfrm>
              <a:off x="4549393" y="842975"/>
              <a:ext cx="3502978" cy="51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7982280" y="1160672"/>
              <a:ext cx="982208" cy="4085333"/>
              <a:chOff x="8161793" y="1935875"/>
              <a:chExt cx="982208" cy="4085333"/>
            </a:xfrm>
          </p:grpSpPr>
          <p:sp>
            <p:nvSpPr>
              <p:cNvPr id="7" name="Rectangle 6"/>
              <p:cNvSpPr/>
              <p:nvPr/>
            </p:nvSpPr>
            <p:spPr>
              <a:xfrm>
                <a:off x="8161793" y="1935875"/>
                <a:ext cx="947969" cy="72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err="1">
                    <a:solidFill>
                      <a:schemeClr val="bg1"/>
                    </a:solidFill>
                    <a:latin typeface="Arial" charset="0"/>
                    <a:ea typeface="Arial" charset="0"/>
                    <a:cs typeface="Arial" charset="0"/>
                  </a:rPr>
                  <a:t>all</a:t>
                </a:r>
                <a:endParaRPr lang="nl-NL" sz="2000" b="1" dirty="0">
                  <a:solidFill>
                    <a:schemeClr val="bg1"/>
                  </a:solidFill>
                  <a:latin typeface="Arial" charset="0"/>
                  <a:ea typeface="Arial" charset="0"/>
                  <a:cs typeface="Arial" charset="0"/>
                </a:endParaRPr>
              </a:p>
            </p:txBody>
          </p:sp>
          <p:sp>
            <p:nvSpPr>
              <p:cNvPr id="8" name="Rectangle 7"/>
              <p:cNvSpPr/>
              <p:nvPr/>
            </p:nvSpPr>
            <p:spPr>
              <a:xfrm>
                <a:off x="8186258" y="3808710"/>
                <a:ext cx="923504" cy="7200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bg1"/>
                    </a:solidFill>
                    <a:latin typeface="Arial" charset="0"/>
                    <a:ea typeface="Arial" charset="0"/>
                    <a:cs typeface="Arial" charset="0"/>
                  </a:rPr>
                  <a:t>long-lived</a:t>
                </a:r>
              </a:p>
            </p:txBody>
          </p:sp>
          <p:sp>
            <p:nvSpPr>
              <p:cNvPr id="9" name="Rectangle 8"/>
              <p:cNvSpPr/>
              <p:nvPr/>
            </p:nvSpPr>
            <p:spPr>
              <a:xfrm>
                <a:off x="8161793" y="5301208"/>
                <a:ext cx="982208" cy="720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dirty="0">
                  <a:solidFill>
                    <a:schemeClr val="bg1"/>
                  </a:solidFill>
                  <a:latin typeface="Arial" charset="0"/>
                  <a:ea typeface="Arial" charset="0"/>
                  <a:cs typeface="Arial" charset="0"/>
                </a:endParaRPr>
              </a:p>
              <a:p>
                <a:pPr algn="ctr"/>
                <a:r>
                  <a:rPr lang="nl-NL" sz="2000" b="1" dirty="0">
                    <a:solidFill>
                      <a:schemeClr val="bg1"/>
                    </a:solidFill>
                    <a:latin typeface="Arial" charset="0"/>
                    <a:ea typeface="Arial" charset="0"/>
                    <a:cs typeface="Arial" charset="0"/>
                  </a:rPr>
                  <a:t>short-</a:t>
                </a:r>
                <a:r>
                  <a:rPr lang="nl-NL" sz="2000" b="1" dirty="0" err="1">
                    <a:solidFill>
                      <a:schemeClr val="bg1"/>
                    </a:solidFill>
                    <a:latin typeface="Arial" charset="0"/>
                    <a:ea typeface="Arial" charset="0"/>
                    <a:cs typeface="Arial" charset="0"/>
                  </a:rPr>
                  <a:t>lived</a:t>
                </a:r>
                <a:endParaRPr lang="nl-NL" sz="2000" b="1" dirty="0">
                  <a:solidFill>
                    <a:schemeClr val="bg1"/>
                  </a:solidFill>
                  <a:latin typeface="Arial" charset="0"/>
                  <a:ea typeface="Arial" charset="0"/>
                  <a:cs typeface="Arial" charset="0"/>
                </a:endParaRPr>
              </a:p>
              <a:p>
                <a:pPr algn="ctr"/>
                <a:r>
                  <a:rPr lang="nl-NL" sz="2000" b="1" dirty="0">
                    <a:solidFill>
                      <a:schemeClr val="bg1"/>
                    </a:solidFill>
                    <a:latin typeface="Arial" charset="0"/>
                    <a:ea typeface="Arial" charset="0"/>
                    <a:cs typeface="Arial" charset="0"/>
                  </a:rPr>
                  <a:t> </a:t>
                </a:r>
                <a:endParaRPr lang="en-US" sz="2000" b="1" dirty="0">
                  <a:solidFill>
                    <a:schemeClr val="bg1"/>
                  </a:solidFill>
                  <a:latin typeface="Arial" charset="0"/>
                  <a:ea typeface="Arial" charset="0"/>
                  <a:cs typeface="Arial" charset="0"/>
                </a:endParaRPr>
              </a:p>
            </p:txBody>
          </p:sp>
        </p:grpSp>
      </p:grpSp>
      <p:pic>
        <p:nvPicPr>
          <p:cNvPr id="10" name="Picture 9" descr="IMG_190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6" y="1557152"/>
            <a:ext cx="4320000" cy="3240000"/>
          </a:xfrm>
          <a:prstGeom prst="rect">
            <a:avLst/>
          </a:prstGeom>
        </p:spPr>
      </p:pic>
      <p:sp>
        <p:nvSpPr>
          <p:cNvPr id="11" name="TextBox 10"/>
          <p:cNvSpPr txBox="1"/>
          <p:nvPr/>
        </p:nvSpPr>
        <p:spPr>
          <a:xfrm rot="288440">
            <a:off x="2232625" y="2106181"/>
            <a:ext cx="1865589" cy="958660"/>
          </a:xfrm>
          <a:prstGeom prst="rect">
            <a:avLst/>
          </a:prstGeom>
          <a:noFill/>
        </p:spPr>
        <p:txBody>
          <a:bodyPr wrap="square" rtlCol="0">
            <a:spAutoFit/>
          </a:bodyPr>
          <a:lstStyle/>
          <a:p>
            <a:pPr>
              <a:lnSpc>
                <a:spcPct val="150000"/>
              </a:lnSpc>
            </a:pPr>
            <a:r>
              <a:rPr lang="en-US" sz="2000" dirty="0">
                <a:solidFill>
                  <a:srgbClr val="FF0000"/>
                </a:solidFill>
                <a:ea typeface="Arial" charset="0"/>
                <a:cs typeface="Arial" charset="0"/>
              </a:rPr>
              <a:t>90 MeV protons</a:t>
            </a:r>
          </a:p>
        </p:txBody>
      </p:sp>
      <p:sp>
        <p:nvSpPr>
          <p:cNvPr id="12" name="TextBox 11"/>
          <p:cNvSpPr txBox="1"/>
          <p:nvPr/>
        </p:nvSpPr>
        <p:spPr>
          <a:xfrm>
            <a:off x="467544" y="2030981"/>
            <a:ext cx="1510225" cy="1015663"/>
          </a:xfrm>
          <a:prstGeom prst="rect">
            <a:avLst/>
          </a:prstGeom>
          <a:noFill/>
        </p:spPr>
        <p:txBody>
          <a:bodyPr wrap="square" rtlCol="0">
            <a:spAutoFit/>
          </a:bodyPr>
          <a:lstStyle/>
          <a:p>
            <a:pPr algn="ctr"/>
            <a:r>
              <a:rPr lang="en-US" sz="2000" dirty="0">
                <a:ea typeface="Arial" charset="0"/>
                <a:cs typeface="Arial" charset="0"/>
              </a:rPr>
              <a:t>Philips </a:t>
            </a:r>
            <a:br>
              <a:rPr lang="en-US" sz="2000" dirty="0">
                <a:ea typeface="Arial" charset="0"/>
                <a:cs typeface="Arial" charset="0"/>
              </a:rPr>
            </a:br>
            <a:r>
              <a:rPr lang="en-US" sz="2000" dirty="0">
                <a:ea typeface="Arial" charset="0"/>
                <a:cs typeface="Arial" charset="0"/>
              </a:rPr>
              <a:t>PET detectors</a:t>
            </a:r>
          </a:p>
        </p:txBody>
      </p:sp>
      <p:cxnSp>
        <p:nvCxnSpPr>
          <p:cNvPr id="13" name="Straight Arrow Connector 12"/>
          <p:cNvCxnSpPr/>
          <p:nvPr/>
        </p:nvCxnSpPr>
        <p:spPr>
          <a:xfrm flipH="1" flipV="1">
            <a:off x="2219883" y="2596929"/>
            <a:ext cx="1567767" cy="1568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47758" y="1095127"/>
            <a:ext cx="3720186" cy="461665"/>
          </a:xfrm>
          <a:prstGeom prst="rect">
            <a:avLst/>
          </a:prstGeom>
          <a:noFill/>
        </p:spPr>
        <p:txBody>
          <a:bodyPr wrap="none" rtlCol="0">
            <a:spAutoFit/>
          </a:bodyPr>
          <a:lstStyle/>
          <a:p>
            <a:r>
              <a:rPr lang="en-US">
                <a:solidFill>
                  <a:srgbClr val="0432FF"/>
                </a:solidFill>
              </a:rPr>
              <a:t>experiments at KVI-CART</a:t>
            </a:r>
          </a:p>
        </p:txBody>
      </p:sp>
      <p:sp>
        <p:nvSpPr>
          <p:cNvPr id="3" name="TextBox 2">
            <a:extLst>
              <a:ext uri="{FF2B5EF4-FFF2-40B4-BE49-F238E27FC236}">
                <a16:creationId xmlns:a16="http://schemas.microsoft.com/office/drawing/2014/main" id="{45527504-1F38-AC4A-821F-6D7644DA506E}"/>
              </a:ext>
            </a:extLst>
          </p:cNvPr>
          <p:cNvSpPr txBox="1"/>
          <p:nvPr/>
        </p:nvSpPr>
        <p:spPr>
          <a:xfrm>
            <a:off x="5380469" y="644348"/>
            <a:ext cx="2780761" cy="461665"/>
          </a:xfrm>
          <a:prstGeom prst="rect">
            <a:avLst/>
          </a:prstGeom>
          <a:noFill/>
        </p:spPr>
        <p:txBody>
          <a:bodyPr wrap="none" rtlCol="0">
            <a:spAutoFit/>
          </a:bodyPr>
          <a:lstStyle/>
          <a:p>
            <a:r>
              <a:rPr lang="en-US"/>
              <a:t>PET image profiles</a:t>
            </a:r>
          </a:p>
        </p:txBody>
      </p:sp>
      <p:cxnSp>
        <p:nvCxnSpPr>
          <p:cNvPr id="17" name="Straight Arrow Connector 16">
            <a:extLst>
              <a:ext uri="{FF2B5EF4-FFF2-40B4-BE49-F238E27FC236}">
                <a16:creationId xmlns:a16="http://schemas.microsoft.com/office/drawing/2014/main" id="{846BFD84-F63F-754F-804F-326B9254F615}"/>
              </a:ext>
            </a:extLst>
          </p:cNvPr>
          <p:cNvCxnSpPr/>
          <p:nvPr/>
        </p:nvCxnSpPr>
        <p:spPr bwMode="auto">
          <a:xfrm flipH="1">
            <a:off x="6564086" y="1343724"/>
            <a:ext cx="1240971" cy="0"/>
          </a:xfrm>
          <a:prstGeom prst="straightConnector1">
            <a:avLst/>
          </a:prstGeom>
          <a:solidFill>
            <a:schemeClr val="accent1"/>
          </a:solidFill>
          <a:ln w="28575" cap="flat" cmpd="sng" algn="ctr">
            <a:solidFill>
              <a:srgbClr val="008000"/>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rgbClr val="808080"/>
                  </a:outerShdw>
                </a:effectLst>
              </a14:hiddenEffects>
            </a:ext>
          </a:extLst>
        </p:spPr>
      </p:cxnSp>
      <p:sp>
        <p:nvSpPr>
          <p:cNvPr id="18" name="TextBox 17">
            <a:extLst>
              <a:ext uri="{FF2B5EF4-FFF2-40B4-BE49-F238E27FC236}">
                <a16:creationId xmlns:a16="http://schemas.microsoft.com/office/drawing/2014/main" id="{6ACA18FD-064A-964F-A46B-C76C8BCCA647}"/>
              </a:ext>
            </a:extLst>
          </p:cNvPr>
          <p:cNvSpPr txBox="1"/>
          <p:nvPr/>
        </p:nvSpPr>
        <p:spPr>
          <a:xfrm>
            <a:off x="7035180" y="1046010"/>
            <a:ext cx="1268296" cy="307777"/>
          </a:xfrm>
          <a:prstGeom prst="rect">
            <a:avLst/>
          </a:prstGeom>
          <a:noFill/>
        </p:spPr>
        <p:txBody>
          <a:bodyPr wrap="none" rtlCol="0">
            <a:spAutoFit/>
          </a:bodyPr>
          <a:lstStyle/>
          <a:p>
            <a:r>
              <a:rPr lang="en-US" sz="1400" b="1">
                <a:solidFill>
                  <a:srgbClr val="008000"/>
                </a:solidFill>
              </a:rPr>
              <a:t>proton beam</a:t>
            </a:r>
          </a:p>
        </p:txBody>
      </p:sp>
    </p:spTree>
    <p:extLst>
      <p:ext uri="{BB962C8B-B14F-4D97-AF65-F5344CB8AC3E}">
        <p14:creationId xmlns:p14="http://schemas.microsoft.com/office/powerpoint/2010/main" val="57432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Nitrogen-12 imaging (half-life = 11 ms)</a:t>
            </a:r>
          </a:p>
        </p:txBody>
      </p:sp>
      <p:pic>
        <p:nvPicPr>
          <p:cNvPr id="10" name="Picture 9" descr="IMG_19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1557152"/>
            <a:ext cx="4320000" cy="3240000"/>
          </a:xfrm>
          <a:prstGeom prst="rect">
            <a:avLst/>
          </a:prstGeom>
        </p:spPr>
      </p:pic>
      <p:sp>
        <p:nvSpPr>
          <p:cNvPr id="11" name="TextBox 10"/>
          <p:cNvSpPr txBox="1"/>
          <p:nvPr/>
        </p:nvSpPr>
        <p:spPr>
          <a:xfrm rot="288440">
            <a:off x="2232625" y="2106181"/>
            <a:ext cx="1865589" cy="958660"/>
          </a:xfrm>
          <a:prstGeom prst="rect">
            <a:avLst/>
          </a:prstGeom>
          <a:noFill/>
        </p:spPr>
        <p:txBody>
          <a:bodyPr wrap="square" rtlCol="0">
            <a:spAutoFit/>
          </a:bodyPr>
          <a:lstStyle/>
          <a:p>
            <a:pPr>
              <a:lnSpc>
                <a:spcPct val="150000"/>
              </a:lnSpc>
            </a:pPr>
            <a:r>
              <a:rPr lang="en-US" sz="2000" dirty="0">
                <a:solidFill>
                  <a:srgbClr val="FF0000"/>
                </a:solidFill>
                <a:ea typeface="Arial" charset="0"/>
                <a:cs typeface="Arial" charset="0"/>
              </a:rPr>
              <a:t>90 MeV protons</a:t>
            </a:r>
          </a:p>
        </p:txBody>
      </p:sp>
      <p:sp>
        <p:nvSpPr>
          <p:cNvPr id="12" name="TextBox 11"/>
          <p:cNvSpPr txBox="1"/>
          <p:nvPr/>
        </p:nvSpPr>
        <p:spPr>
          <a:xfrm>
            <a:off x="467544" y="2030981"/>
            <a:ext cx="1510225" cy="1015663"/>
          </a:xfrm>
          <a:prstGeom prst="rect">
            <a:avLst/>
          </a:prstGeom>
          <a:noFill/>
        </p:spPr>
        <p:txBody>
          <a:bodyPr wrap="square" rtlCol="0">
            <a:spAutoFit/>
          </a:bodyPr>
          <a:lstStyle/>
          <a:p>
            <a:pPr algn="ctr"/>
            <a:r>
              <a:rPr lang="en-US" sz="2000" dirty="0">
                <a:ea typeface="Arial" charset="0"/>
                <a:cs typeface="Arial" charset="0"/>
              </a:rPr>
              <a:t>Philips </a:t>
            </a:r>
            <a:br>
              <a:rPr lang="en-US" sz="2000" dirty="0">
                <a:ea typeface="Arial" charset="0"/>
                <a:cs typeface="Arial" charset="0"/>
              </a:rPr>
            </a:br>
            <a:r>
              <a:rPr lang="en-US" sz="2000" dirty="0">
                <a:ea typeface="Arial" charset="0"/>
                <a:cs typeface="Arial" charset="0"/>
              </a:rPr>
              <a:t>PET detectors</a:t>
            </a:r>
          </a:p>
        </p:txBody>
      </p:sp>
      <p:cxnSp>
        <p:nvCxnSpPr>
          <p:cNvPr id="13" name="Straight Arrow Connector 12"/>
          <p:cNvCxnSpPr/>
          <p:nvPr/>
        </p:nvCxnSpPr>
        <p:spPr>
          <a:xfrm flipH="1" flipV="1">
            <a:off x="2219883" y="2596929"/>
            <a:ext cx="1567767" cy="1568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47758" y="1095127"/>
            <a:ext cx="3720186" cy="461665"/>
          </a:xfrm>
          <a:prstGeom prst="rect">
            <a:avLst/>
          </a:prstGeom>
          <a:noFill/>
        </p:spPr>
        <p:txBody>
          <a:bodyPr wrap="none" rtlCol="0">
            <a:spAutoFit/>
          </a:bodyPr>
          <a:lstStyle/>
          <a:p>
            <a:r>
              <a:rPr lang="en-US"/>
              <a:t>experiments at KVI-CART</a:t>
            </a:r>
          </a:p>
        </p:txBody>
      </p:sp>
      <p:sp>
        <p:nvSpPr>
          <p:cNvPr id="17" name="TextBox 16"/>
          <p:cNvSpPr txBox="1"/>
          <p:nvPr/>
        </p:nvSpPr>
        <p:spPr>
          <a:xfrm>
            <a:off x="135330" y="6063679"/>
            <a:ext cx="4004622" cy="461665"/>
          </a:xfrm>
          <a:prstGeom prst="rect">
            <a:avLst/>
          </a:prstGeom>
          <a:noFill/>
        </p:spPr>
        <p:txBody>
          <a:bodyPr wrap="none" rtlCol="0">
            <a:spAutoFit/>
          </a:bodyPr>
          <a:lstStyle/>
          <a:p>
            <a:r>
              <a:rPr lang="nl-NL" sz="1200" dirty="0" err="1">
                <a:ea typeface="Arial" charset="0"/>
                <a:cs typeface="Arial" charset="0"/>
              </a:rPr>
              <a:t>Buitenhuis et al., Phys</a:t>
            </a:r>
            <a:r>
              <a:rPr lang="nl-NL" sz="1200" dirty="0">
                <a:ea typeface="Arial" charset="0"/>
                <a:cs typeface="Arial" charset="0"/>
              </a:rPr>
              <a:t>. </a:t>
            </a:r>
            <a:r>
              <a:rPr lang="nl-NL" sz="1200" dirty="0" err="1">
                <a:ea typeface="Arial" charset="0"/>
                <a:cs typeface="Arial" charset="0"/>
              </a:rPr>
              <a:t>Med</a:t>
            </a:r>
            <a:r>
              <a:rPr lang="nl-NL" sz="1200" dirty="0">
                <a:ea typeface="Arial" charset="0"/>
                <a:cs typeface="Arial" charset="0"/>
              </a:rPr>
              <a:t>. </a:t>
            </a:r>
            <a:r>
              <a:rPr lang="nl-NL" sz="1200" dirty="0" err="1">
                <a:ea typeface="Arial" charset="0"/>
                <a:cs typeface="Arial" charset="0"/>
              </a:rPr>
              <a:t>Biol</a:t>
            </a:r>
            <a:r>
              <a:rPr lang="nl-NL" sz="1200" dirty="0">
                <a:ea typeface="Arial" charset="0"/>
                <a:cs typeface="Arial" charset="0"/>
              </a:rPr>
              <a:t>. </a:t>
            </a:r>
            <a:r>
              <a:rPr lang="en-US" sz="1200" dirty="0">
                <a:ea typeface="Arial" charset="0"/>
                <a:cs typeface="Arial" charset="0"/>
              </a:rPr>
              <a:t>62(2017) 4654–4672</a:t>
            </a:r>
          </a:p>
          <a:p>
            <a:r>
              <a:rPr lang="nl-NL" sz="1200" dirty="0" err="1">
                <a:ea typeface="Arial" charset="0"/>
                <a:cs typeface="Arial" charset="0"/>
              </a:rPr>
              <a:t>Dendooven</a:t>
            </a:r>
            <a:r>
              <a:rPr lang="nl-NL" sz="1200" dirty="0">
                <a:ea typeface="Arial" charset="0"/>
                <a:cs typeface="Arial" charset="0"/>
              </a:rPr>
              <a:t> et al., </a:t>
            </a:r>
            <a:r>
              <a:rPr lang="nl-NL" sz="1200" dirty="0" err="1">
                <a:ea typeface="Arial" charset="0"/>
                <a:cs typeface="Arial" charset="0"/>
              </a:rPr>
              <a:t>Phys</a:t>
            </a:r>
            <a:r>
              <a:rPr lang="nl-NL" sz="1200" dirty="0">
                <a:ea typeface="Arial" charset="0"/>
                <a:cs typeface="Arial" charset="0"/>
              </a:rPr>
              <a:t>. </a:t>
            </a:r>
            <a:r>
              <a:rPr lang="nl-NL" sz="1200" dirty="0" err="1">
                <a:ea typeface="Arial" charset="0"/>
                <a:cs typeface="Arial" charset="0"/>
              </a:rPr>
              <a:t>Med</a:t>
            </a:r>
            <a:r>
              <a:rPr lang="nl-NL" sz="1200" dirty="0">
                <a:ea typeface="Arial" charset="0"/>
                <a:cs typeface="Arial" charset="0"/>
              </a:rPr>
              <a:t>. </a:t>
            </a:r>
            <a:r>
              <a:rPr lang="nl-NL" sz="1200" dirty="0" err="1">
                <a:ea typeface="Arial" charset="0"/>
                <a:cs typeface="Arial" charset="0"/>
              </a:rPr>
              <a:t>Biol</a:t>
            </a:r>
            <a:r>
              <a:rPr lang="nl-NL" sz="1200" dirty="0">
                <a:ea typeface="Arial" charset="0"/>
                <a:cs typeface="Arial" charset="0"/>
              </a:rPr>
              <a:t>. </a:t>
            </a:r>
            <a:r>
              <a:rPr lang="en-US" sz="1200" dirty="0">
                <a:ea typeface="Arial" charset="0"/>
                <a:cs typeface="Arial" charset="0"/>
              </a:rPr>
              <a:t>60(2015) 8923–8947</a:t>
            </a:r>
          </a:p>
        </p:txBody>
      </p:sp>
      <p:grpSp>
        <p:nvGrpSpPr>
          <p:cNvPr id="18" name="Group 17">
            <a:extLst>
              <a:ext uri="{FF2B5EF4-FFF2-40B4-BE49-F238E27FC236}">
                <a16:creationId xmlns:a16="http://schemas.microsoft.com/office/drawing/2014/main" id="{035B4EE0-3828-6145-BBA7-61777D4CBAAC}"/>
              </a:ext>
            </a:extLst>
          </p:cNvPr>
          <p:cNvGrpSpPr/>
          <p:nvPr/>
        </p:nvGrpSpPr>
        <p:grpSpPr>
          <a:xfrm>
            <a:off x="4549393" y="1267522"/>
            <a:ext cx="4415095" cy="5178313"/>
            <a:chOff x="4549393" y="842975"/>
            <a:chExt cx="4415095" cy="5178313"/>
          </a:xfrm>
        </p:grpSpPr>
        <p:pic>
          <p:nvPicPr>
            <p:cNvPr id="19" name="Picture 3">
              <a:extLst>
                <a:ext uri="{FF2B5EF4-FFF2-40B4-BE49-F238E27FC236}">
                  <a16:creationId xmlns:a16="http://schemas.microsoft.com/office/drawing/2014/main" id="{A609F944-70CE-8849-9BDB-5F5C24A350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91" t="5343" r="51894" b="28414"/>
            <a:stretch/>
          </p:blipFill>
          <p:spPr bwMode="auto">
            <a:xfrm>
              <a:off x="4549393" y="842975"/>
              <a:ext cx="3502978" cy="51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a:extLst>
                <a:ext uri="{FF2B5EF4-FFF2-40B4-BE49-F238E27FC236}">
                  <a16:creationId xmlns:a16="http://schemas.microsoft.com/office/drawing/2014/main" id="{C8707825-BC39-BA41-8EA7-1618B74EC812}"/>
                </a:ext>
              </a:extLst>
            </p:cNvPr>
            <p:cNvGrpSpPr/>
            <p:nvPr/>
          </p:nvGrpSpPr>
          <p:grpSpPr>
            <a:xfrm>
              <a:off x="7982280" y="1160672"/>
              <a:ext cx="982208" cy="4085333"/>
              <a:chOff x="8161793" y="1935875"/>
              <a:chExt cx="982208" cy="4085333"/>
            </a:xfrm>
          </p:grpSpPr>
          <p:sp>
            <p:nvSpPr>
              <p:cNvPr id="21" name="Rectangle 20">
                <a:extLst>
                  <a:ext uri="{FF2B5EF4-FFF2-40B4-BE49-F238E27FC236}">
                    <a16:creationId xmlns:a16="http://schemas.microsoft.com/office/drawing/2014/main" id="{288CE297-23B7-7343-823A-529C680C3D55}"/>
                  </a:ext>
                </a:extLst>
              </p:cNvPr>
              <p:cNvSpPr/>
              <p:nvPr/>
            </p:nvSpPr>
            <p:spPr>
              <a:xfrm>
                <a:off x="8161793" y="1935875"/>
                <a:ext cx="947969" cy="720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err="1">
                    <a:solidFill>
                      <a:schemeClr val="bg1"/>
                    </a:solidFill>
                    <a:latin typeface="Arial" charset="0"/>
                    <a:ea typeface="Arial" charset="0"/>
                    <a:cs typeface="Arial" charset="0"/>
                  </a:rPr>
                  <a:t>all</a:t>
                </a:r>
                <a:endParaRPr lang="nl-NL" sz="2000" b="1" dirty="0">
                  <a:solidFill>
                    <a:schemeClr val="bg1"/>
                  </a:solidFill>
                  <a:latin typeface="Arial" charset="0"/>
                  <a:ea typeface="Arial" charset="0"/>
                  <a:cs typeface="Arial" charset="0"/>
                </a:endParaRPr>
              </a:p>
            </p:txBody>
          </p:sp>
          <p:sp>
            <p:nvSpPr>
              <p:cNvPr id="22" name="Rectangle 21">
                <a:extLst>
                  <a:ext uri="{FF2B5EF4-FFF2-40B4-BE49-F238E27FC236}">
                    <a16:creationId xmlns:a16="http://schemas.microsoft.com/office/drawing/2014/main" id="{405C5CBC-DCB7-9A4B-8958-321DB64CAA7E}"/>
                  </a:ext>
                </a:extLst>
              </p:cNvPr>
              <p:cNvSpPr/>
              <p:nvPr/>
            </p:nvSpPr>
            <p:spPr>
              <a:xfrm>
                <a:off x="8186258" y="3808710"/>
                <a:ext cx="923504" cy="7200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bg1"/>
                    </a:solidFill>
                    <a:latin typeface="Arial" charset="0"/>
                    <a:ea typeface="Arial" charset="0"/>
                    <a:cs typeface="Arial" charset="0"/>
                  </a:rPr>
                  <a:t>long-lived</a:t>
                </a:r>
              </a:p>
            </p:txBody>
          </p:sp>
          <p:sp>
            <p:nvSpPr>
              <p:cNvPr id="23" name="Rectangle 22">
                <a:extLst>
                  <a:ext uri="{FF2B5EF4-FFF2-40B4-BE49-F238E27FC236}">
                    <a16:creationId xmlns:a16="http://schemas.microsoft.com/office/drawing/2014/main" id="{B6A7AD67-347C-1642-B3B8-6BE41E48393A}"/>
                  </a:ext>
                </a:extLst>
              </p:cNvPr>
              <p:cNvSpPr/>
              <p:nvPr/>
            </p:nvSpPr>
            <p:spPr>
              <a:xfrm>
                <a:off x="8161793" y="5301208"/>
                <a:ext cx="982208" cy="720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dirty="0">
                  <a:solidFill>
                    <a:schemeClr val="bg1"/>
                  </a:solidFill>
                  <a:latin typeface="Arial" charset="0"/>
                  <a:ea typeface="Arial" charset="0"/>
                  <a:cs typeface="Arial" charset="0"/>
                </a:endParaRPr>
              </a:p>
              <a:p>
                <a:pPr algn="ctr"/>
                <a:r>
                  <a:rPr lang="nl-NL" sz="2000" b="1" dirty="0">
                    <a:solidFill>
                      <a:schemeClr val="bg1"/>
                    </a:solidFill>
                    <a:latin typeface="Arial" charset="0"/>
                    <a:ea typeface="Arial" charset="0"/>
                    <a:cs typeface="Arial" charset="0"/>
                  </a:rPr>
                  <a:t>short-</a:t>
                </a:r>
                <a:r>
                  <a:rPr lang="nl-NL" sz="2000" b="1" dirty="0" err="1">
                    <a:solidFill>
                      <a:schemeClr val="bg1"/>
                    </a:solidFill>
                    <a:latin typeface="Arial" charset="0"/>
                    <a:ea typeface="Arial" charset="0"/>
                    <a:cs typeface="Arial" charset="0"/>
                  </a:rPr>
                  <a:t>lived</a:t>
                </a:r>
                <a:endParaRPr lang="nl-NL" sz="2000" b="1" dirty="0">
                  <a:solidFill>
                    <a:schemeClr val="bg1"/>
                  </a:solidFill>
                  <a:latin typeface="Arial" charset="0"/>
                  <a:ea typeface="Arial" charset="0"/>
                  <a:cs typeface="Arial" charset="0"/>
                </a:endParaRPr>
              </a:p>
              <a:p>
                <a:pPr algn="ctr"/>
                <a:r>
                  <a:rPr lang="nl-NL" sz="2000" b="1" dirty="0">
                    <a:solidFill>
                      <a:schemeClr val="bg1"/>
                    </a:solidFill>
                    <a:latin typeface="Arial" charset="0"/>
                    <a:ea typeface="Arial" charset="0"/>
                    <a:cs typeface="Arial" charset="0"/>
                  </a:rPr>
                  <a:t> </a:t>
                </a:r>
                <a:endParaRPr lang="en-US" sz="2000" b="1" dirty="0">
                  <a:solidFill>
                    <a:schemeClr val="bg1"/>
                  </a:solidFill>
                  <a:latin typeface="Arial" charset="0"/>
                  <a:ea typeface="Arial" charset="0"/>
                  <a:cs typeface="Arial" charset="0"/>
                </a:endParaRPr>
              </a:p>
            </p:txBody>
          </p:sp>
        </p:grpSp>
      </p:grpSp>
      <p:sp>
        <p:nvSpPr>
          <p:cNvPr id="24" name="TextBox 23">
            <a:extLst>
              <a:ext uri="{FF2B5EF4-FFF2-40B4-BE49-F238E27FC236}">
                <a16:creationId xmlns:a16="http://schemas.microsoft.com/office/drawing/2014/main" id="{0AD9CC7F-DA6F-F740-9C1F-52E821597F43}"/>
              </a:ext>
            </a:extLst>
          </p:cNvPr>
          <p:cNvSpPr txBox="1"/>
          <p:nvPr/>
        </p:nvSpPr>
        <p:spPr>
          <a:xfrm>
            <a:off x="5380469" y="644348"/>
            <a:ext cx="2780761" cy="461665"/>
          </a:xfrm>
          <a:prstGeom prst="rect">
            <a:avLst/>
          </a:prstGeom>
          <a:noFill/>
        </p:spPr>
        <p:txBody>
          <a:bodyPr wrap="none" rtlCol="0">
            <a:spAutoFit/>
          </a:bodyPr>
          <a:lstStyle/>
          <a:p>
            <a:r>
              <a:rPr lang="en-US"/>
              <a:t>PET image profiles</a:t>
            </a:r>
          </a:p>
        </p:txBody>
      </p:sp>
      <p:cxnSp>
        <p:nvCxnSpPr>
          <p:cNvPr id="25" name="Straight Arrow Connector 24">
            <a:extLst>
              <a:ext uri="{FF2B5EF4-FFF2-40B4-BE49-F238E27FC236}">
                <a16:creationId xmlns:a16="http://schemas.microsoft.com/office/drawing/2014/main" id="{E2E99F6B-505C-FF42-B67D-C6B5E2252073}"/>
              </a:ext>
            </a:extLst>
          </p:cNvPr>
          <p:cNvCxnSpPr/>
          <p:nvPr/>
        </p:nvCxnSpPr>
        <p:spPr bwMode="auto">
          <a:xfrm flipH="1">
            <a:off x="6564086" y="1343724"/>
            <a:ext cx="1240971" cy="0"/>
          </a:xfrm>
          <a:prstGeom prst="straightConnector1">
            <a:avLst/>
          </a:prstGeom>
          <a:solidFill>
            <a:schemeClr val="accent1"/>
          </a:solidFill>
          <a:ln w="28575" cap="flat" cmpd="sng" algn="ctr">
            <a:solidFill>
              <a:srgbClr val="008000"/>
            </a:solidFill>
            <a:prstDash val="solid"/>
            <a:round/>
            <a:headEnd type="none" w="med" len="med"/>
            <a:tailEnd type="triangle"/>
          </a:ln>
          <a:effectLst/>
          <a:extLst>
            <a:ext uri="{AF507438-7753-43e0-B8FC-AC1667EBCBE1}">
              <a14:hiddenEffects xmlns="" xmlns:a14="http://schemas.microsoft.com/office/drawing/2010/main">
                <a:effectLst>
                  <a:outerShdw blurRad="63500" dist="35921" dir="2700000" algn="ctr" rotWithShape="0">
                    <a:srgbClr val="808080"/>
                  </a:outerShdw>
                </a:effectLst>
              </a14:hiddenEffects>
            </a:ext>
          </a:extLst>
        </p:spPr>
      </p:cxnSp>
      <p:sp>
        <p:nvSpPr>
          <p:cNvPr id="26" name="TextBox 25">
            <a:extLst>
              <a:ext uri="{FF2B5EF4-FFF2-40B4-BE49-F238E27FC236}">
                <a16:creationId xmlns:a16="http://schemas.microsoft.com/office/drawing/2014/main" id="{25D1E377-06A7-4349-9DA0-99583EF0031C}"/>
              </a:ext>
            </a:extLst>
          </p:cNvPr>
          <p:cNvSpPr txBox="1"/>
          <p:nvPr/>
        </p:nvSpPr>
        <p:spPr>
          <a:xfrm>
            <a:off x="7035180" y="1046010"/>
            <a:ext cx="1268296" cy="307777"/>
          </a:xfrm>
          <a:prstGeom prst="rect">
            <a:avLst/>
          </a:prstGeom>
          <a:noFill/>
        </p:spPr>
        <p:txBody>
          <a:bodyPr wrap="none" rtlCol="0">
            <a:spAutoFit/>
          </a:bodyPr>
          <a:lstStyle/>
          <a:p>
            <a:r>
              <a:rPr lang="en-US" sz="1400" b="1">
                <a:solidFill>
                  <a:srgbClr val="008000"/>
                </a:solidFill>
              </a:rPr>
              <a:t>proton beam</a:t>
            </a:r>
          </a:p>
        </p:txBody>
      </p:sp>
      <p:sp>
        <p:nvSpPr>
          <p:cNvPr id="16" name="TextBox 15"/>
          <p:cNvSpPr txBox="1"/>
          <p:nvPr/>
        </p:nvSpPr>
        <p:spPr>
          <a:xfrm>
            <a:off x="1163581" y="2970064"/>
            <a:ext cx="6816839" cy="917873"/>
          </a:xfrm>
          <a:prstGeom prst="rect">
            <a:avLst/>
          </a:prstGeom>
          <a:solidFill>
            <a:srgbClr val="FFFF00"/>
          </a:solidFill>
        </p:spPr>
        <p:txBody>
          <a:bodyPr wrap="none" rtlCol="0" anchor="ctr">
            <a:noAutofit/>
          </a:bodyPr>
          <a:lstStyle/>
          <a:p>
            <a:r>
              <a:rPr lang="en-US"/>
              <a:t>   millimeter range accuracy on 50 ms time scale   </a:t>
            </a:r>
          </a:p>
        </p:txBody>
      </p:sp>
    </p:spTree>
    <p:extLst>
      <p:ext uri="{BB962C8B-B14F-4D97-AF65-F5344CB8AC3E}">
        <p14:creationId xmlns:p14="http://schemas.microsoft.com/office/powerpoint/2010/main" val="21936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solidFill>
                  <a:srgbClr val="000000"/>
                </a:solidFill>
                <a:latin typeface="Helvetica" charset="0"/>
              </a:rPr>
              <a:t>UMC Groningen Proton Therapy Center</a:t>
            </a:r>
            <a:endParaRPr lang="en-US" sz="4000">
              <a:latin typeface="Helvetica" charset="0"/>
            </a:endParaRPr>
          </a:p>
        </p:txBody>
      </p:sp>
      <p:sp>
        <p:nvSpPr>
          <p:cNvPr id="6" name="Text Placeholder 5">
            <a:extLst>
              <a:ext uri="{FF2B5EF4-FFF2-40B4-BE49-F238E27FC236}">
                <a16:creationId xmlns:a16="http://schemas.microsoft.com/office/drawing/2014/main" id="{19B91415-E15E-8B41-B218-F8280C608674}"/>
              </a:ext>
            </a:extLst>
          </p:cNvPr>
          <p:cNvSpPr>
            <a:spLocks noGrp="1"/>
          </p:cNvSpPr>
          <p:nvPr>
            <p:ph type="body" idx="1"/>
          </p:nvPr>
        </p:nvSpPr>
        <p:spPr/>
        <p:txBody>
          <a:bodyPr/>
          <a:lstStyle/>
          <a:p>
            <a:endParaRPr lang="en-US"/>
          </a:p>
        </p:txBody>
      </p:sp>
      <p:pic>
        <p:nvPicPr>
          <p:cNvPr id="7" name="Afbeelding 1" descr="http://aasgroningen.nl/wp-content/uploads/2014/10/PTCG_billboard_klein2-900x5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9244"/>
            <a:ext cx="9144000" cy="5426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8"/>
          <p:cNvSpPr txBox="1">
            <a:spLocks noChangeArrowheads="1"/>
          </p:cNvSpPr>
          <p:nvPr/>
        </p:nvSpPr>
        <p:spPr bwMode="auto">
          <a:xfrm>
            <a:off x="4427984" y="1095559"/>
            <a:ext cx="4536504" cy="1138767"/>
          </a:xfrm>
          <a:prstGeom prst="rect">
            <a:avLst/>
          </a:prstGeom>
          <a:noFill/>
          <a:ln>
            <a:noFill/>
          </a:ln>
          <a:effectLst/>
          <a:extLst/>
        </p:spPr>
        <p:txBody>
          <a:bodyPr vert="horz" wrap="square" lIns="0" tIns="45717" rIns="0" bIns="45717" numCol="1" anchor="t" anchorCtr="0" compatLnSpc="1">
            <a:prstTxWarp prst="textNoShape">
              <a:avLst/>
            </a:prstTxWarp>
            <a:spAutoFit/>
          </a:bodyPr>
          <a:lstStyle>
            <a:lvl1pPr marL="249238" indent="-249238" algn="l" rtl="0" eaLnBrk="1" fontAlgn="base" hangingPunct="1">
              <a:spcBef>
                <a:spcPct val="20000"/>
              </a:spcBef>
              <a:spcAft>
                <a:spcPct val="0"/>
              </a:spcAft>
              <a:buFont typeface="Verdana" pitchFamily="34" charset="0"/>
              <a:buChar char="›"/>
              <a:defRPr sz="2400">
                <a:solidFill>
                  <a:schemeClr val="tx1"/>
                </a:solidFill>
                <a:latin typeface="Arial"/>
                <a:ea typeface="+mn-ea"/>
                <a:cs typeface="Arial"/>
              </a:defRPr>
            </a:lvl1pPr>
            <a:lvl2pPr marL="501650" indent="-250825" algn="l" rtl="0" eaLnBrk="1" fontAlgn="base" hangingPunct="1">
              <a:spcBef>
                <a:spcPct val="20000"/>
              </a:spcBef>
              <a:spcAft>
                <a:spcPct val="0"/>
              </a:spcAft>
              <a:buSzPct val="50000"/>
              <a:buFont typeface="Wingdings" pitchFamily="2" charset="2"/>
              <a:buChar char="§"/>
              <a:defRPr sz="2400">
                <a:solidFill>
                  <a:schemeClr val="tx1"/>
                </a:solidFill>
                <a:latin typeface="Arial"/>
                <a:cs typeface="Arial"/>
              </a:defRPr>
            </a:lvl2pPr>
            <a:lvl3pPr marL="744538" indent="-242888" algn="l" rtl="0" eaLnBrk="1" fontAlgn="base" hangingPunct="1">
              <a:spcBef>
                <a:spcPct val="20000"/>
              </a:spcBef>
              <a:spcAft>
                <a:spcPct val="0"/>
              </a:spcAft>
              <a:buSzPct val="85000"/>
              <a:buFont typeface="Courier New" pitchFamily="49" charset="0"/>
              <a:buChar char="-"/>
              <a:defRPr sz="2400">
                <a:solidFill>
                  <a:schemeClr val="tx1"/>
                </a:solidFill>
                <a:latin typeface="Arial"/>
                <a:cs typeface="Arial"/>
              </a:defRPr>
            </a:lvl3pPr>
            <a:lvl4pPr marL="1009650" indent="-263525" algn="l" rtl="0" eaLnBrk="1" fontAlgn="base" hangingPunct="1">
              <a:spcBef>
                <a:spcPct val="20000"/>
              </a:spcBef>
              <a:spcAft>
                <a:spcPct val="0"/>
              </a:spcAft>
              <a:buFont typeface="Courier New" pitchFamily="49" charset="0"/>
              <a:buChar char="-"/>
              <a:defRPr sz="2400">
                <a:solidFill>
                  <a:schemeClr val="tx1"/>
                </a:solidFill>
                <a:latin typeface="Arial"/>
                <a:cs typeface="Arial"/>
              </a:defRPr>
            </a:lvl4pPr>
            <a:lvl5pPr marL="1260475" indent="-249238" algn="l" rtl="0" eaLnBrk="1" fontAlgn="base" hangingPunct="1">
              <a:spcBef>
                <a:spcPct val="20000"/>
              </a:spcBef>
              <a:spcAft>
                <a:spcPct val="0"/>
              </a:spcAft>
              <a:buFont typeface="Courier New" pitchFamily="49" charset="0"/>
              <a:buChar char="-"/>
              <a:defRPr sz="2400">
                <a:solidFill>
                  <a:schemeClr val="tx1"/>
                </a:solidFill>
                <a:latin typeface="Arial"/>
                <a:cs typeface="Arial"/>
              </a:defRPr>
            </a:lvl5pPr>
            <a:lvl6pPr marL="1717675" indent="-249238" algn="l" rtl="0" eaLnBrk="1" fontAlgn="base" hangingPunct="1">
              <a:spcBef>
                <a:spcPct val="20000"/>
              </a:spcBef>
              <a:spcAft>
                <a:spcPct val="0"/>
              </a:spcAft>
              <a:buFont typeface="Courier New" pitchFamily="49" charset="0"/>
              <a:buChar char="-"/>
              <a:defRPr sz="2500">
                <a:solidFill>
                  <a:schemeClr val="tx1"/>
                </a:solidFill>
                <a:latin typeface="+mn-lt"/>
                <a:cs typeface="+mn-cs"/>
              </a:defRPr>
            </a:lvl6pPr>
            <a:lvl7pPr marL="2174875" indent="-249238" algn="l" rtl="0" eaLnBrk="1" fontAlgn="base" hangingPunct="1">
              <a:spcBef>
                <a:spcPct val="20000"/>
              </a:spcBef>
              <a:spcAft>
                <a:spcPct val="0"/>
              </a:spcAft>
              <a:buFont typeface="Courier New" pitchFamily="49" charset="0"/>
              <a:buChar char="-"/>
              <a:defRPr sz="2500">
                <a:solidFill>
                  <a:schemeClr val="tx1"/>
                </a:solidFill>
                <a:latin typeface="+mn-lt"/>
                <a:cs typeface="+mn-cs"/>
              </a:defRPr>
            </a:lvl7pPr>
            <a:lvl8pPr marL="2632075" indent="-249238" algn="l" rtl="0" eaLnBrk="1" fontAlgn="base" hangingPunct="1">
              <a:spcBef>
                <a:spcPct val="20000"/>
              </a:spcBef>
              <a:spcAft>
                <a:spcPct val="0"/>
              </a:spcAft>
              <a:buFont typeface="Courier New" pitchFamily="49" charset="0"/>
              <a:buChar char="-"/>
              <a:defRPr sz="2500">
                <a:solidFill>
                  <a:schemeClr val="tx1"/>
                </a:solidFill>
                <a:latin typeface="+mn-lt"/>
                <a:cs typeface="+mn-cs"/>
              </a:defRPr>
            </a:lvl8pPr>
            <a:lvl9pPr marL="3089275" indent="-249238" algn="l" rtl="0" eaLnBrk="1" fontAlgn="base" hangingPunct="1">
              <a:spcBef>
                <a:spcPct val="20000"/>
              </a:spcBef>
              <a:spcAft>
                <a:spcPct val="0"/>
              </a:spcAft>
              <a:buFont typeface="Courier New" pitchFamily="49" charset="0"/>
              <a:buChar char="-"/>
              <a:defRPr sz="2500">
                <a:solidFill>
                  <a:schemeClr val="tx1"/>
                </a:solidFill>
                <a:latin typeface="+mn-lt"/>
                <a:cs typeface="+mn-cs"/>
              </a:defRPr>
            </a:lvl9pPr>
          </a:lstStyle>
          <a:p>
            <a:pPr>
              <a:buFont typeface="Arial"/>
              <a:buChar char="•"/>
            </a:pPr>
            <a:r>
              <a:rPr lang="en-US" sz="2000" b="1">
                <a:solidFill>
                  <a:schemeClr val="bg1"/>
                </a:solidFill>
              </a:rPr>
              <a:t>IBA </a:t>
            </a:r>
            <a:r>
              <a:rPr lang="en-US" sz="2000" b="1" i="1">
                <a:solidFill>
                  <a:schemeClr val="bg1"/>
                </a:solidFill>
              </a:rPr>
              <a:t>ProteusPLUS</a:t>
            </a:r>
          </a:p>
          <a:p>
            <a:pPr>
              <a:buFont typeface="Arial"/>
              <a:buChar char="•"/>
            </a:pPr>
            <a:r>
              <a:rPr lang="en-US" sz="2000" b="1">
                <a:solidFill>
                  <a:schemeClr val="bg1"/>
                </a:solidFill>
              </a:rPr>
              <a:t>2 treatment rooms</a:t>
            </a:r>
          </a:p>
          <a:p>
            <a:pPr>
              <a:buFont typeface="Arial"/>
              <a:buChar char="•"/>
            </a:pPr>
            <a:r>
              <a:rPr lang="en-US" sz="2000" b="1">
                <a:solidFill>
                  <a:schemeClr val="bg1"/>
                </a:solidFill>
              </a:rPr>
              <a:t>capacity ~ 600 patients per year</a:t>
            </a:r>
          </a:p>
        </p:txBody>
      </p:sp>
      <p:sp>
        <p:nvSpPr>
          <p:cNvPr id="2" name="TextBox 1">
            <a:extLst>
              <a:ext uri="{FF2B5EF4-FFF2-40B4-BE49-F238E27FC236}">
                <a16:creationId xmlns:a16="http://schemas.microsoft.com/office/drawing/2014/main" id="{741F9235-DC55-9647-9BAA-3357A2189E90}"/>
              </a:ext>
            </a:extLst>
          </p:cNvPr>
          <p:cNvSpPr txBox="1"/>
          <p:nvPr/>
        </p:nvSpPr>
        <p:spPr>
          <a:xfrm>
            <a:off x="0" y="5856189"/>
            <a:ext cx="3394904" cy="369332"/>
          </a:xfrm>
          <a:prstGeom prst="rect">
            <a:avLst/>
          </a:prstGeom>
          <a:noFill/>
        </p:spPr>
        <p:txBody>
          <a:bodyPr wrap="none" rtlCol="0">
            <a:spAutoFit/>
          </a:bodyPr>
          <a:lstStyle/>
          <a:p>
            <a:r>
              <a:rPr lang="en-US" b="1">
                <a:solidFill>
                  <a:schemeClr val="bg1"/>
                </a:solidFill>
              </a:rPr>
              <a:t>www.umcgroningenptc.nl/en/</a:t>
            </a:r>
          </a:p>
        </p:txBody>
      </p:sp>
      <p:pic>
        <p:nvPicPr>
          <p:cNvPr id="9" name="Picture 10" descr="luchtfoto UMCG klein september 2005">
            <a:extLst>
              <a:ext uri="{FF2B5EF4-FFF2-40B4-BE49-F238E27FC236}">
                <a16:creationId xmlns:a16="http://schemas.microsoft.com/office/drawing/2014/main" id="{CF6D5949-FF5B-A347-8B23-F18B436F6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5" y="907369"/>
            <a:ext cx="3840000" cy="288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07E83A84-430B-2247-906D-71E597068B7D}"/>
              </a:ext>
            </a:extLst>
          </p:cNvPr>
          <p:cNvSpPr txBox="1"/>
          <p:nvPr/>
        </p:nvSpPr>
        <p:spPr>
          <a:xfrm>
            <a:off x="930634" y="2745492"/>
            <a:ext cx="7279557" cy="830997"/>
          </a:xfrm>
          <a:prstGeom prst="rect">
            <a:avLst/>
          </a:prstGeom>
          <a:solidFill>
            <a:srgbClr val="FFFF00"/>
          </a:solidFill>
        </p:spPr>
        <p:txBody>
          <a:bodyPr wrap="none" rtlCol="0">
            <a:spAutoFit/>
          </a:bodyPr>
          <a:lstStyle/>
          <a:p>
            <a:pPr algn="ctr"/>
            <a:r>
              <a:rPr lang="en-US" sz="2400" b="1">
                <a:solidFill>
                  <a:srgbClr val="FF0000"/>
                </a:solidFill>
              </a:rPr>
              <a:t>start of operations: 22 January 2018</a:t>
            </a:r>
            <a:endParaRPr lang="en-US" sz="2400" b="1">
              <a:solidFill>
                <a:srgbClr val="FF0000"/>
              </a:solidFill>
              <a:sym typeface="Monotype Sorts" charset="0"/>
            </a:endParaRPr>
          </a:p>
          <a:p>
            <a:pPr algn="ctr"/>
            <a:r>
              <a:rPr lang="en-US" sz="2400" b="1">
                <a:solidFill>
                  <a:srgbClr val="FF0000"/>
                </a:solidFill>
              </a:rPr>
              <a:t>first proton therapy treatment in the Netherlands</a:t>
            </a:r>
          </a:p>
        </p:txBody>
      </p:sp>
    </p:spTree>
    <p:extLst>
      <p:ext uri="{BB962C8B-B14F-4D97-AF65-F5344CB8AC3E}">
        <p14:creationId xmlns:p14="http://schemas.microsoft.com/office/powerpoint/2010/main" val="2296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5" y="63500"/>
            <a:ext cx="8619678" cy="514350"/>
          </a:xfrm>
        </p:spPr>
        <p:txBody>
          <a:bodyPr/>
          <a:lstStyle/>
          <a:p>
            <a:r>
              <a:rPr lang="en-US"/>
              <a:t>Real time anatomy and range measurement ?</a:t>
            </a:r>
          </a:p>
        </p:txBody>
      </p:sp>
      <p:grpSp>
        <p:nvGrpSpPr>
          <p:cNvPr id="6" name="Group 5"/>
          <p:cNvGrpSpPr/>
          <p:nvPr/>
        </p:nvGrpSpPr>
        <p:grpSpPr>
          <a:xfrm>
            <a:off x="379587" y="908720"/>
            <a:ext cx="8440885" cy="5328592"/>
            <a:chOff x="379587" y="908720"/>
            <a:chExt cx="8440885" cy="532859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587" y="1557312"/>
              <a:ext cx="5416869" cy="4680000"/>
            </a:xfrm>
            <a:prstGeom prst="rect">
              <a:avLst/>
            </a:prstGeom>
          </p:spPr>
        </p:pic>
        <p:pic>
          <p:nvPicPr>
            <p:cNvPr id="5" name="Picture 4" descr="PET_MR_brain.pdf"/>
            <p:cNvPicPr>
              <a:picLocks noChangeAspect="1"/>
            </p:cNvPicPr>
            <p:nvPr/>
          </p:nvPicPr>
          <p:blipFill>
            <a:blip r:embed="rId4"/>
            <a:stretch>
              <a:fillRect/>
            </a:stretch>
          </p:blipFill>
          <p:spPr>
            <a:xfrm>
              <a:off x="5940472" y="1557312"/>
              <a:ext cx="2880000" cy="3421440"/>
            </a:xfrm>
            <a:prstGeom prst="rect">
              <a:avLst/>
            </a:prstGeom>
          </p:spPr>
        </p:pic>
        <p:sp>
          <p:nvSpPr>
            <p:cNvPr id="3" name="TextBox 2"/>
            <p:cNvSpPr txBox="1"/>
            <p:nvPr/>
          </p:nvSpPr>
          <p:spPr>
            <a:xfrm>
              <a:off x="849314" y="908720"/>
              <a:ext cx="7445372" cy="461665"/>
            </a:xfrm>
            <a:prstGeom prst="rect">
              <a:avLst/>
            </a:prstGeom>
            <a:noFill/>
          </p:spPr>
          <p:txBody>
            <a:bodyPr wrap="none" rtlCol="0">
              <a:spAutoFit/>
            </a:bodyPr>
            <a:lstStyle/>
            <a:p>
              <a:r>
                <a:rPr lang="en-US"/>
                <a:t>MR-guided nitrogen-12-PET-verified proton therapy ?</a:t>
              </a:r>
            </a:p>
          </p:txBody>
        </p:sp>
      </p:grpSp>
    </p:spTree>
    <p:extLst>
      <p:ext uri="{BB962C8B-B14F-4D97-AF65-F5344CB8AC3E}">
        <p14:creationId xmlns:p14="http://schemas.microsoft.com/office/powerpoint/2010/main" val="152322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5" y="63500"/>
            <a:ext cx="8619678" cy="514350"/>
          </a:xfrm>
        </p:spPr>
        <p:txBody>
          <a:bodyPr/>
          <a:lstStyle/>
          <a:p>
            <a:r>
              <a:rPr lang="en-US"/>
              <a:t>Real time anatomy and range measurement ?</a:t>
            </a:r>
          </a:p>
        </p:txBody>
      </p:sp>
      <p:sp>
        <p:nvSpPr>
          <p:cNvPr id="3" name="TextBox 2"/>
          <p:cNvSpPr txBox="1"/>
          <p:nvPr/>
        </p:nvSpPr>
        <p:spPr>
          <a:xfrm>
            <a:off x="1730517" y="908720"/>
            <a:ext cx="5682966" cy="461665"/>
          </a:xfrm>
          <a:prstGeom prst="rect">
            <a:avLst/>
          </a:prstGeom>
          <a:noFill/>
        </p:spPr>
        <p:txBody>
          <a:bodyPr wrap="none" rtlCol="0">
            <a:spAutoFit/>
          </a:bodyPr>
          <a:lstStyle/>
          <a:p>
            <a:r>
              <a:rPr lang="en-US"/>
              <a:t>ultrasound imaging and ionoacoustics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5600"/>
            <a:ext cx="9144000" cy="3602989"/>
          </a:xfrm>
          <a:prstGeom prst="rect">
            <a:avLst/>
          </a:prstGeom>
        </p:spPr>
      </p:pic>
      <p:sp>
        <p:nvSpPr>
          <p:cNvPr id="8" name="TextBox 7"/>
          <p:cNvSpPr txBox="1"/>
          <p:nvPr/>
        </p:nvSpPr>
        <p:spPr>
          <a:xfrm>
            <a:off x="323528" y="5589240"/>
            <a:ext cx="3092513" cy="276999"/>
          </a:xfrm>
          <a:prstGeom prst="rect">
            <a:avLst/>
          </a:prstGeom>
          <a:noFill/>
        </p:spPr>
        <p:txBody>
          <a:bodyPr wrap="none" rtlCol="0">
            <a:spAutoFit/>
          </a:bodyPr>
          <a:lstStyle/>
          <a:p>
            <a:r>
              <a:rPr lang="en-US" sz="1200"/>
              <a:t>Kellnberger et al., Sci. Rep. 6(2016)29305 </a:t>
            </a:r>
          </a:p>
        </p:txBody>
      </p:sp>
      <p:sp>
        <p:nvSpPr>
          <p:cNvPr id="9" name="TextBox 8"/>
          <p:cNvSpPr txBox="1"/>
          <p:nvPr/>
        </p:nvSpPr>
        <p:spPr>
          <a:xfrm>
            <a:off x="5796136" y="5157192"/>
            <a:ext cx="312906" cy="400110"/>
          </a:xfrm>
          <a:prstGeom prst="rect">
            <a:avLst/>
          </a:prstGeom>
          <a:noFill/>
        </p:spPr>
        <p:txBody>
          <a:bodyPr wrap="none" rtlCol="0">
            <a:spAutoFit/>
          </a:bodyPr>
          <a:lstStyle/>
          <a:p>
            <a:r>
              <a:rPr lang="en-US" sz="2000"/>
              <a:t>x</a:t>
            </a:r>
          </a:p>
        </p:txBody>
      </p:sp>
      <p:sp>
        <p:nvSpPr>
          <p:cNvPr id="10" name="TextBox 9"/>
          <p:cNvSpPr txBox="1"/>
          <p:nvPr/>
        </p:nvSpPr>
        <p:spPr>
          <a:xfrm>
            <a:off x="5796136" y="3212976"/>
            <a:ext cx="312906" cy="400110"/>
          </a:xfrm>
          <a:prstGeom prst="rect">
            <a:avLst/>
          </a:prstGeom>
          <a:noFill/>
        </p:spPr>
        <p:txBody>
          <a:bodyPr wrap="none" rtlCol="0">
            <a:spAutoFit/>
          </a:bodyPr>
          <a:lstStyle/>
          <a:p>
            <a:r>
              <a:rPr lang="en-US" sz="2000"/>
              <a:t>x</a:t>
            </a:r>
          </a:p>
        </p:txBody>
      </p:sp>
      <p:sp>
        <p:nvSpPr>
          <p:cNvPr id="11" name="TextBox 10"/>
          <p:cNvSpPr txBox="1"/>
          <p:nvPr/>
        </p:nvSpPr>
        <p:spPr>
          <a:xfrm>
            <a:off x="7931502" y="3212976"/>
            <a:ext cx="312906" cy="400110"/>
          </a:xfrm>
          <a:prstGeom prst="rect">
            <a:avLst/>
          </a:prstGeom>
          <a:noFill/>
        </p:spPr>
        <p:txBody>
          <a:bodyPr wrap="none" rtlCol="0">
            <a:spAutoFit/>
          </a:bodyPr>
          <a:lstStyle/>
          <a:p>
            <a:r>
              <a:rPr lang="en-US" sz="2000"/>
              <a:t>z</a:t>
            </a:r>
          </a:p>
        </p:txBody>
      </p:sp>
      <p:sp>
        <p:nvSpPr>
          <p:cNvPr id="12" name="TextBox 11"/>
          <p:cNvSpPr txBox="1"/>
          <p:nvPr/>
        </p:nvSpPr>
        <p:spPr>
          <a:xfrm>
            <a:off x="7931502" y="5157192"/>
            <a:ext cx="312906" cy="400110"/>
          </a:xfrm>
          <a:prstGeom prst="rect">
            <a:avLst/>
          </a:prstGeom>
          <a:noFill/>
        </p:spPr>
        <p:txBody>
          <a:bodyPr wrap="none" rtlCol="0">
            <a:spAutoFit/>
          </a:bodyPr>
          <a:lstStyle/>
          <a:p>
            <a:r>
              <a:rPr lang="en-US" sz="2000"/>
              <a:t>z</a:t>
            </a:r>
          </a:p>
        </p:txBody>
      </p:sp>
      <p:sp>
        <p:nvSpPr>
          <p:cNvPr id="13" name="TextBox 12"/>
          <p:cNvSpPr txBox="1"/>
          <p:nvPr/>
        </p:nvSpPr>
        <p:spPr>
          <a:xfrm>
            <a:off x="4860032" y="2236802"/>
            <a:ext cx="312906" cy="400110"/>
          </a:xfrm>
          <a:prstGeom prst="rect">
            <a:avLst/>
          </a:prstGeom>
          <a:noFill/>
        </p:spPr>
        <p:txBody>
          <a:bodyPr wrap="none" rtlCol="0">
            <a:spAutoFit/>
          </a:bodyPr>
          <a:lstStyle/>
          <a:p>
            <a:r>
              <a:rPr lang="en-US" sz="2000"/>
              <a:t>y</a:t>
            </a:r>
          </a:p>
        </p:txBody>
      </p:sp>
      <p:sp>
        <p:nvSpPr>
          <p:cNvPr id="14" name="TextBox 13"/>
          <p:cNvSpPr txBox="1"/>
          <p:nvPr/>
        </p:nvSpPr>
        <p:spPr>
          <a:xfrm>
            <a:off x="4860032" y="4181018"/>
            <a:ext cx="312906" cy="400110"/>
          </a:xfrm>
          <a:prstGeom prst="rect">
            <a:avLst/>
          </a:prstGeom>
          <a:noFill/>
        </p:spPr>
        <p:txBody>
          <a:bodyPr wrap="none" rtlCol="0">
            <a:spAutoFit/>
          </a:bodyPr>
          <a:lstStyle/>
          <a:p>
            <a:r>
              <a:rPr lang="en-US" sz="2000"/>
              <a:t>y</a:t>
            </a:r>
          </a:p>
        </p:txBody>
      </p:sp>
    </p:spTree>
    <p:extLst>
      <p:ext uri="{BB962C8B-B14F-4D97-AF65-F5344CB8AC3E}">
        <p14:creationId xmlns:p14="http://schemas.microsoft.com/office/powerpoint/2010/main" val="845223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5" y="63500"/>
            <a:ext cx="8641531" cy="514350"/>
          </a:xfrm>
        </p:spPr>
        <p:txBody>
          <a:bodyPr/>
          <a:lstStyle/>
          <a:p>
            <a:r>
              <a:rPr lang="en-US"/>
              <a:t>Summary</a:t>
            </a:r>
          </a:p>
        </p:txBody>
      </p:sp>
      <p:sp>
        <p:nvSpPr>
          <p:cNvPr id="5" name="TextBox 4"/>
          <p:cNvSpPr txBox="1"/>
          <p:nvPr/>
        </p:nvSpPr>
        <p:spPr>
          <a:xfrm>
            <a:off x="341709" y="836712"/>
            <a:ext cx="6534547" cy="2000548"/>
          </a:xfrm>
          <a:prstGeom prst="rect">
            <a:avLst/>
          </a:prstGeom>
          <a:solidFill>
            <a:schemeClr val="bg1"/>
          </a:solidFill>
        </p:spPr>
        <p:txBody>
          <a:bodyPr wrap="square" rtlCol="0">
            <a:spAutoFit/>
          </a:bodyPr>
          <a:lstStyle/>
          <a:p>
            <a:r>
              <a:rPr lang="en-US" b="1">
                <a:solidFill>
                  <a:srgbClr val="FF0000"/>
                </a:solidFill>
              </a:rPr>
              <a:t>How do protons behave inside the patient ?</a:t>
            </a:r>
          </a:p>
          <a:p>
            <a:pPr marL="676275" lvl="1" indent="-219075">
              <a:buFont typeface="Arial" charset="0"/>
              <a:buChar char="•"/>
            </a:pPr>
            <a:r>
              <a:rPr lang="en-US" sz="2000">
                <a:solidFill>
                  <a:srgbClr val="0432FF"/>
                </a:solidFill>
              </a:rPr>
              <a:t>CT ➞ DECT</a:t>
            </a:r>
          </a:p>
          <a:p>
            <a:pPr marL="676275" lvl="1" indent="-219075">
              <a:buFont typeface="Arial" charset="0"/>
              <a:buChar char="•"/>
            </a:pPr>
            <a:r>
              <a:rPr lang="en-US" sz="2000">
                <a:solidFill>
                  <a:srgbClr val="008000"/>
                </a:solidFill>
              </a:rPr>
              <a:t>DECT ➞ spectral CT ?</a:t>
            </a:r>
          </a:p>
          <a:p>
            <a:pPr marL="676275" lvl="1" indent="-219075">
              <a:buFont typeface="Arial" charset="0"/>
              <a:buChar char="•"/>
            </a:pPr>
            <a:r>
              <a:rPr lang="en-US" sz="2000">
                <a:solidFill>
                  <a:srgbClr val="0432FF"/>
                </a:solidFill>
              </a:rPr>
              <a:t>proton radiography / CT</a:t>
            </a:r>
          </a:p>
          <a:p>
            <a:pPr marL="1133475" lvl="2" indent="-219075">
              <a:buFont typeface="Arial" charset="0"/>
              <a:buChar char="•"/>
            </a:pPr>
            <a:r>
              <a:rPr lang="en-US" sz="2000">
                <a:solidFill>
                  <a:srgbClr val="0432FF"/>
                </a:solidFill>
              </a:rPr>
              <a:t>(DE)CT calibration</a:t>
            </a:r>
          </a:p>
          <a:p>
            <a:pPr marL="1133475" lvl="2" indent="-219075">
              <a:buFont typeface="Arial" charset="0"/>
              <a:buChar char="•"/>
            </a:pPr>
            <a:r>
              <a:rPr lang="en-US" sz="2000">
                <a:solidFill>
                  <a:srgbClr val="0432FF"/>
                </a:solidFill>
              </a:rPr>
              <a:t>proton imaging</a:t>
            </a:r>
          </a:p>
        </p:txBody>
      </p:sp>
      <p:sp>
        <p:nvSpPr>
          <p:cNvPr id="6" name="TextBox 5"/>
          <p:cNvSpPr txBox="1"/>
          <p:nvPr/>
        </p:nvSpPr>
        <p:spPr>
          <a:xfrm>
            <a:off x="323850" y="2924944"/>
            <a:ext cx="6552406" cy="2000548"/>
          </a:xfrm>
          <a:prstGeom prst="rect">
            <a:avLst/>
          </a:prstGeom>
          <a:solidFill>
            <a:schemeClr val="bg1"/>
          </a:solidFill>
        </p:spPr>
        <p:txBody>
          <a:bodyPr wrap="square" rtlCol="0">
            <a:spAutoFit/>
          </a:bodyPr>
          <a:lstStyle/>
          <a:p>
            <a:r>
              <a:rPr lang="en-US" b="1">
                <a:solidFill>
                  <a:srgbClr val="FF0000"/>
                </a:solidFill>
              </a:rPr>
              <a:t>Was the dose delivered according to plan ?</a:t>
            </a:r>
          </a:p>
          <a:p>
            <a:pPr marL="693738" lvl="1" indent="-236538">
              <a:buFont typeface="Arial" charset="0"/>
              <a:buChar char="•"/>
            </a:pPr>
            <a:r>
              <a:rPr lang="en-US" sz="2000">
                <a:solidFill>
                  <a:srgbClr val="008000"/>
                </a:solidFill>
              </a:rPr>
              <a:t>see what you treat: from X-rays to MR</a:t>
            </a:r>
          </a:p>
          <a:p>
            <a:pPr marL="693738" lvl="1" indent="-236538">
              <a:buFont typeface="Arial" charset="0"/>
              <a:buChar char="•"/>
            </a:pPr>
            <a:r>
              <a:rPr lang="en-US" sz="2000">
                <a:solidFill>
                  <a:srgbClr val="0432FF"/>
                </a:solidFill>
              </a:rPr>
              <a:t>real time proton range measurement</a:t>
            </a:r>
          </a:p>
          <a:p>
            <a:pPr marL="1150938" lvl="2" indent="-236538">
              <a:buFont typeface="Arial" charset="0"/>
              <a:buChar char="•"/>
            </a:pPr>
            <a:r>
              <a:rPr lang="en-US" sz="2000">
                <a:solidFill>
                  <a:srgbClr val="0432FF"/>
                </a:solidFill>
              </a:rPr>
              <a:t>prompt gamma rays</a:t>
            </a:r>
          </a:p>
          <a:p>
            <a:pPr marL="1150938" lvl="2" indent="-236538">
              <a:buFont typeface="Arial" charset="0"/>
              <a:buChar char="•"/>
            </a:pPr>
            <a:r>
              <a:rPr lang="en-US" sz="2000">
                <a:solidFill>
                  <a:srgbClr val="0432FF"/>
                </a:solidFill>
              </a:rPr>
              <a:t>nitrogen-12 PET imaging</a:t>
            </a:r>
          </a:p>
          <a:p>
            <a:pPr marL="1150938" lvl="2" indent="-236538">
              <a:buFont typeface="Arial" charset="0"/>
              <a:buChar char="•"/>
            </a:pPr>
            <a:r>
              <a:rPr lang="en-US" sz="2000">
                <a:solidFill>
                  <a:srgbClr val="0432FF"/>
                </a:solidFill>
              </a:rPr>
              <a:t>ionoacoustics</a:t>
            </a:r>
          </a:p>
        </p:txBody>
      </p:sp>
      <p:sp>
        <p:nvSpPr>
          <p:cNvPr id="7" name="TextBox 6"/>
          <p:cNvSpPr txBox="1"/>
          <p:nvPr/>
        </p:nvSpPr>
        <p:spPr>
          <a:xfrm>
            <a:off x="341709" y="5035293"/>
            <a:ext cx="6548588" cy="1077218"/>
          </a:xfrm>
          <a:prstGeom prst="rect">
            <a:avLst/>
          </a:prstGeom>
          <a:noFill/>
        </p:spPr>
        <p:txBody>
          <a:bodyPr wrap="none" rtlCol="0">
            <a:spAutoFit/>
          </a:bodyPr>
          <a:lstStyle/>
          <a:p>
            <a:r>
              <a:rPr lang="en-US" b="1">
                <a:solidFill>
                  <a:srgbClr val="FF0000"/>
                </a:solidFill>
              </a:rPr>
              <a:t>Real time anatomy and range measurement</a:t>
            </a:r>
          </a:p>
          <a:p>
            <a:pPr marL="676275" lvl="1" indent="-219075">
              <a:buFont typeface="Arial" charset="0"/>
              <a:buChar char="•"/>
            </a:pPr>
            <a:r>
              <a:rPr lang="en-US" sz="2000">
                <a:solidFill>
                  <a:srgbClr val="0432FF"/>
                </a:solidFill>
              </a:rPr>
              <a:t>MR + PET</a:t>
            </a:r>
          </a:p>
          <a:p>
            <a:pPr marL="676275" lvl="1" indent="-219075">
              <a:buFont typeface="Arial" charset="0"/>
              <a:buChar char="•"/>
            </a:pPr>
            <a:r>
              <a:rPr lang="en-US" sz="2000">
                <a:solidFill>
                  <a:srgbClr val="008000"/>
                </a:solidFill>
              </a:rPr>
              <a:t>acoustics</a:t>
            </a:r>
          </a:p>
        </p:txBody>
      </p:sp>
    </p:spTree>
    <p:extLst>
      <p:ext uri="{BB962C8B-B14F-4D97-AF65-F5344CB8AC3E}">
        <p14:creationId xmlns:p14="http://schemas.microsoft.com/office/powerpoint/2010/main" val="90427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people</a:t>
            </a:r>
            <a:r>
              <a:rPr lang="en-US" sz="2400"/>
              <a:t> (now and recent past)</a:t>
            </a:r>
            <a:endParaRPr lang="en-US"/>
          </a:p>
        </p:txBody>
      </p:sp>
      <p:sp>
        <p:nvSpPr>
          <p:cNvPr id="3" name="Rectangle 2"/>
          <p:cNvSpPr/>
          <p:nvPr/>
        </p:nvSpPr>
        <p:spPr>
          <a:xfrm>
            <a:off x="2123728" y="969109"/>
            <a:ext cx="6120854" cy="3939540"/>
          </a:xfrm>
          <a:prstGeom prst="rect">
            <a:avLst/>
          </a:prstGeom>
        </p:spPr>
        <p:txBody>
          <a:bodyPr wrap="square">
            <a:spAutoFit/>
          </a:bodyPr>
          <a:lstStyle/>
          <a:p>
            <a:pPr>
              <a:spcAft>
                <a:spcPts val="600"/>
              </a:spcAft>
            </a:pPr>
            <a:r>
              <a:rPr lang="en-US" sz="2000" b="1">
                <a:solidFill>
                  <a:srgbClr val="0432FF"/>
                </a:solidFill>
              </a:rPr>
              <a:t>KVI-CART</a:t>
            </a:r>
          </a:p>
          <a:p>
            <a:r>
              <a:rPr lang="en-US" sz="2000" i="1">
                <a:solidFill>
                  <a:srgbClr val="0432FF"/>
                </a:solidFill>
              </a:rPr>
              <a:t>Aleksandra Biegun, Sytze Brandenburg, Karol Brzezinski, Tom Buitenhuis, Peter Dendooven, Faruk Diblen, Oksana Kavatsyuk, Josbert Mulder, Francesco Olivari, Ikechi Ozoemelam, Joanne van Abbema, Emiel van der Graaf</a:t>
            </a:r>
          </a:p>
          <a:p>
            <a:endParaRPr lang="en-US" sz="2000"/>
          </a:p>
          <a:p>
            <a:endParaRPr lang="en-US" sz="2000"/>
          </a:p>
          <a:p>
            <a:pPr lvl="0">
              <a:spcAft>
                <a:spcPts val="600"/>
              </a:spcAft>
            </a:pPr>
            <a:r>
              <a:rPr lang="en-US" sz="2000" b="1">
                <a:solidFill>
                  <a:srgbClr val="008000"/>
                </a:solidFill>
              </a:rPr>
              <a:t>UMCG Radiotherapy, Radiology</a:t>
            </a:r>
          </a:p>
          <a:p>
            <a:pPr lvl="0"/>
            <a:r>
              <a:rPr lang="en-US" sz="2000" i="1">
                <a:solidFill>
                  <a:srgbClr val="008000"/>
                </a:solidFill>
              </a:rPr>
              <a:t>Marc-Jan van Goethem, Marcel Greuter, Arjen van der Schaaf, Erik Korevaar, Marleen Vonder, Rozemarijn Vliegenthart, Gert Jan Pelgrim</a:t>
            </a:r>
            <a:endParaRPr lang="en-US" sz="2000"/>
          </a:p>
        </p:txBody>
      </p:sp>
      <p:pic>
        <p:nvPicPr>
          <p:cNvPr id="5" name="Picture 4">
            <a:extLst>
              <a:ext uri="{FF2B5EF4-FFF2-40B4-BE49-F238E27FC236}">
                <a16:creationId xmlns:a16="http://schemas.microsoft.com/office/drawing/2014/main" id="{CB1C6756-05C5-CD41-9DD8-29A7F349D444}"/>
              </a:ext>
            </a:extLst>
          </p:cNvPr>
          <p:cNvPicPr>
            <a:picLocks noChangeAspect="1"/>
          </p:cNvPicPr>
          <p:nvPr/>
        </p:nvPicPr>
        <p:blipFill>
          <a:blip r:embed="rId2"/>
          <a:stretch>
            <a:fillRect/>
          </a:stretch>
        </p:blipFill>
        <p:spPr>
          <a:xfrm>
            <a:off x="281962" y="1340952"/>
            <a:ext cx="1697750" cy="1656000"/>
          </a:xfrm>
          <a:prstGeom prst="rect">
            <a:avLst/>
          </a:prstGeom>
        </p:spPr>
      </p:pic>
      <p:pic>
        <p:nvPicPr>
          <p:cNvPr id="7" name="Picture 6">
            <a:extLst>
              <a:ext uri="{FF2B5EF4-FFF2-40B4-BE49-F238E27FC236}">
                <a16:creationId xmlns:a16="http://schemas.microsoft.com/office/drawing/2014/main" id="{059E0437-FA43-EB4D-A97F-AE6454C23C54}"/>
              </a:ext>
            </a:extLst>
          </p:cNvPr>
          <p:cNvPicPr>
            <a:picLocks noChangeAspect="1"/>
          </p:cNvPicPr>
          <p:nvPr/>
        </p:nvPicPr>
        <p:blipFill>
          <a:blip r:embed="rId3"/>
          <a:stretch>
            <a:fillRect/>
          </a:stretch>
        </p:blipFill>
        <p:spPr>
          <a:xfrm>
            <a:off x="107504" y="3292689"/>
            <a:ext cx="1828800" cy="965200"/>
          </a:xfrm>
          <a:prstGeom prst="rect">
            <a:avLst/>
          </a:prstGeom>
        </p:spPr>
      </p:pic>
    </p:spTree>
    <p:extLst>
      <p:ext uri="{BB962C8B-B14F-4D97-AF65-F5344CB8AC3E}">
        <p14:creationId xmlns:p14="http://schemas.microsoft.com/office/powerpoint/2010/main" val="1869552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458" y="1170625"/>
            <a:ext cx="3212592" cy="2526792"/>
          </a:xfrm>
          <a:prstGeom prst="rect">
            <a:avLst/>
          </a:prstGeom>
        </p:spPr>
      </p:pic>
      <p:sp>
        <p:nvSpPr>
          <p:cNvPr id="2" name="Title 1"/>
          <p:cNvSpPr>
            <a:spLocks noGrp="1"/>
          </p:cNvSpPr>
          <p:nvPr>
            <p:ph type="title"/>
          </p:nvPr>
        </p:nvSpPr>
        <p:spPr/>
        <p:txBody>
          <a:bodyPr/>
          <a:lstStyle/>
          <a:p>
            <a:r>
              <a:rPr lang="en-US"/>
              <a:t>Proton therapy workflow</a:t>
            </a:r>
            <a:r>
              <a:rPr lang="en-US" sz="2400"/>
              <a:t> (simplified)</a:t>
            </a:r>
            <a:endParaRPr lang="en-US"/>
          </a:p>
        </p:txBody>
      </p:sp>
      <p:sp>
        <p:nvSpPr>
          <p:cNvPr id="5" name="TextBox 4"/>
          <p:cNvSpPr txBox="1"/>
          <p:nvPr/>
        </p:nvSpPr>
        <p:spPr>
          <a:xfrm>
            <a:off x="381730" y="760241"/>
            <a:ext cx="3191899" cy="400110"/>
          </a:xfrm>
          <a:prstGeom prst="rect">
            <a:avLst/>
          </a:prstGeom>
          <a:noFill/>
        </p:spPr>
        <p:txBody>
          <a:bodyPr wrap="none" rtlCol="0">
            <a:spAutoFit/>
          </a:bodyPr>
          <a:lstStyle/>
          <a:p>
            <a:r>
              <a:rPr lang="en-US" sz="2000"/>
              <a:t>radiation dose prescription</a:t>
            </a:r>
          </a:p>
        </p:txBody>
      </p:sp>
      <p:grpSp>
        <p:nvGrpSpPr>
          <p:cNvPr id="18" name="Group 17"/>
          <p:cNvGrpSpPr/>
          <p:nvPr/>
        </p:nvGrpSpPr>
        <p:grpSpPr>
          <a:xfrm>
            <a:off x="3897442" y="770515"/>
            <a:ext cx="4977510" cy="2909836"/>
            <a:chOff x="3897442" y="770515"/>
            <a:chExt cx="4977510" cy="2909836"/>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7903" y="1160351"/>
              <a:ext cx="3777049" cy="2520000"/>
            </a:xfrm>
            <a:prstGeom prst="rect">
              <a:avLst/>
            </a:prstGeom>
          </p:spPr>
        </p:pic>
        <p:sp>
          <p:nvSpPr>
            <p:cNvPr id="6" name="TextBox 5"/>
            <p:cNvSpPr txBox="1"/>
            <p:nvPr/>
          </p:nvSpPr>
          <p:spPr>
            <a:xfrm>
              <a:off x="6075761" y="770515"/>
              <a:ext cx="1821332" cy="400110"/>
            </a:xfrm>
            <a:prstGeom prst="rect">
              <a:avLst/>
            </a:prstGeom>
            <a:noFill/>
          </p:spPr>
          <p:txBody>
            <a:bodyPr wrap="none" rtlCol="0">
              <a:spAutoFit/>
            </a:bodyPr>
            <a:lstStyle/>
            <a:p>
              <a:r>
                <a:rPr lang="en-US" sz="2000"/>
                <a:t>treatment plan</a:t>
              </a:r>
            </a:p>
          </p:txBody>
        </p:sp>
        <p:sp>
          <p:nvSpPr>
            <p:cNvPr id="4" name="Right Arrow 3"/>
            <p:cNvSpPr/>
            <p:nvPr/>
          </p:nvSpPr>
          <p:spPr bwMode="auto">
            <a:xfrm>
              <a:off x="3897442" y="2128603"/>
              <a:ext cx="900000" cy="468000"/>
            </a:xfrm>
            <a:prstGeom prst="rightArrow">
              <a:avLst/>
            </a:prstGeom>
            <a:solidFill>
              <a:srgbClr val="7030A0"/>
            </a:solidFill>
            <a:ln w="6350" cap="flat" cmpd="sng" algn="ctr">
              <a:noFill/>
              <a:prstDash val="solid"/>
              <a:round/>
              <a:headEnd type="none" w="med" len="med"/>
              <a:tailEnd type="triangle" w="med" len="med"/>
            </a:ln>
            <a:effectLst/>
            <a:extLs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a typeface="ＭＳ Ｐゴシック" charset="0"/>
              </a:endParaRPr>
            </a:p>
          </p:txBody>
        </p:sp>
      </p:grpSp>
      <p:grpSp>
        <p:nvGrpSpPr>
          <p:cNvPr id="19" name="Group 18"/>
          <p:cNvGrpSpPr/>
          <p:nvPr/>
        </p:nvGrpSpPr>
        <p:grpSpPr>
          <a:xfrm>
            <a:off x="2525443" y="3892986"/>
            <a:ext cx="5070893" cy="2520000"/>
            <a:chOff x="2525443" y="3892986"/>
            <a:chExt cx="5070893" cy="252000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5443" y="3892986"/>
              <a:ext cx="3780000" cy="2520000"/>
            </a:xfrm>
            <a:prstGeom prst="rect">
              <a:avLst/>
            </a:prstGeom>
          </p:spPr>
        </p:pic>
        <p:sp>
          <p:nvSpPr>
            <p:cNvPr id="10" name="Tekstvak 17"/>
            <p:cNvSpPr txBox="1"/>
            <p:nvPr/>
          </p:nvSpPr>
          <p:spPr>
            <a:xfrm>
              <a:off x="3594708" y="3892986"/>
              <a:ext cx="1481348" cy="400110"/>
            </a:xfrm>
            <a:prstGeom prst="rect">
              <a:avLst/>
            </a:prstGeom>
            <a:solidFill>
              <a:schemeClr val="bg1"/>
            </a:solidFill>
          </p:spPr>
          <p:txBody>
            <a:bodyPr wrap="square" rtlCol="0">
              <a:spAutoFit/>
            </a:bodyPr>
            <a:lstStyle/>
            <a:p>
              <a:pPr algn="ctr"/>
              <a:r>
                <a:rPr lang="nl-NL" sz="2000" dirty="0" err="1">
                  <a:latin typeface="Arial"/>
                  <a:cs typeface="Arial"/>
                </a:rPr>
                <a:t>treatment</a:t>
              </a:r>
              <a:endParaRPr lang="nl-NL" sz="2000" dirty="0">
                <a:latin typeface="Arial"/>
                <a:cs typeface="Arial"/>
              </a:endParaRPr>
            </a:p>
          </p:txBody>
        </p:sp>
        <p:grpSp>
          <p:nvGrpSpPr>
            <p:cNvPr id="17" name="Group 16"/>
            <p:cNvGrpSpPr/>
            <p:nvPr/>
          </p:nvGrpSpPr>
          <p:grpSpPr>
            <a:xfrm>
              <a:off x="6696336" y="4149080"/>
              <a:ext cx="900000" cy="931412"/>
              <a:chOff x="6619241" y="4437184"/>
              <a:chExt cx="900000" cy="931412"/>
            </a:xfrm>
          </p:grpSpPr>
          <p:sp>
            <p:nvSpPr>
              <p:cNvPr id="15" name="Right Arrow 14"/>
              <p:cNvSpPr/>
              <p:nvPr/>
            </p:nvSpPr>
            <p:spPr bwMode="auto">
              <a:xfrm flipH="1">
                <a:off x="6619241" y="4900596"/>
                <a:ext cx="900000" cy="468000"/>
              </a:xfrm>
              <a:prstGeom prst="rightArrow">
                <a:avLst/>
              </a:prstGeom>
              <a:solidFill>
                <a:srgbClr val="7030A0"/>
              </a:solidFill>
              <a:ln w="6350" cap="flat" cmpd="sng" algn="ctr">
                <a:noFill/>
                <a:prstDash val="solid"/>
                <a:round/>
                <a:headEnd type="none" w="med" len="med"/>
                <a:tailEnd type="triangle" w="med" len="med"/>
              </a:ln>
              <a:effectLst/>
              <a:extLs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a typeface="ＭＳ Ｐゴシック" charset="0"/>
                </a:endParaRPr>
              </a:p>
            </p:txBody>
          </p:sp>
          <p:sp>
            <p:nvSpPr>
              <p:cNvPr id="16" name="Rectangle 15"/>
              <p:cNvSpPr/>
              <p:nvPr/>
            </p:nvSpPr>
            <p:spPr bwMode="auto">
              <a:xfrm>
                <a:off x="7267241" y="4437184"/>
                <a:ext cx="252000" cy="648000"/>
              </a:xfrm>
              <a:prstGeom prst="rect">
                <a:avLst/>
              </a:prstGeom>
              <a:solidFill>
                <a:srgbClr val="7030A0"/>
              </a:solidFill>
              <a:ln w="6350" cap="flat" cmpd="sng" algn="ctr">
                <a:noFill/>
                <a:prstDash val="solid"/>
                <a:round/>
                <a:headEnd type="none" w="med" len="med"/>
                <a:tailEnd type="triangle" w="med" len="med"/>
              </a:ln>
              <a:effectLst/>
              <a:extLs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Helvetica" charset="0"/>
                  <a:ea typeface="ＭＳ Ｐゴシック" charset="0"/>
                </a:endParaRPr>
              </a:p>
            </p:txBody>
          </p:sp>
        </p:grpSp>
      </p:grpSp>
      <p:sp>
        <p:nvSpPr>
          <p:cNvPr id="7" name="TextBox 6"/>
          <p:cNvSpPr txBox="1"/>
          <p:nvPr/>
        </p:nvSpPr>
        <p:spPr>
          <a:xfrm>
            <a:off x="2501296" y="2647108"/>
            <a:ext cx="5455254" cy="400110"/>
          </a:xfrm>
          <a:prstGeom prst="rect">
            <a:avLst/>
          </a:prstGeom>
          <a:solidFill>
            <a:schemeClr val="bg1"/>
          </a:solidFill>
        </p:spPr>
        <p:txBody>
          <a:bodyPr wrap="square" rtlCol="0">
            <a:spAutoFit/>
          </a:bodyPr>
          <a:lstStyle/>
          <a:p>
            <a:r>
              <a:rPr lang="en-US" sz="2000" b="1">
                <a:solidFill>
                  <a:srgbClr val="FF0000"/>
                </a:solidFill>
              </a:rPr>
              <a:t>How do protons behave inside the patient ?</a:t>
            </a:r>
          </a:p>
        </p:txBody>
      </p:sp>
      <p:sp>
        <p:nvSpPr>
          <p:cNvPr id="8" name="TextBox 7"/>
          <p:cNvSpPr txBox="1"/>
          <p:nvPr/>
        </p:nvSpPr>
        <p:spPr>
          <a:xfrm>
            <a:off x="1835696" y="5188429"/>
            <a:ext cx="5508640" cy="400110"/>
          </a:xfrm>
          <a:prstGeom prst="rect">
            <a:avLst/>
          </a:prstGeom>
          <a:solidFill>
            <a:schemeClr val="bg1"/>
          </a:solidFill>
        </p:spPr>
        <p:txBody>
          <a:bodyPr wrap="square" rtlCol="0">
            <a:spAutoFit/>
          </a:bodyPr>
          <a:lstStyle/>
          <a:p>
            <a:r>
              <a:rPr lang="en-US" sz="2000" b="1">
                <a:solidFill>
                  <a:srgbClr val="FF0000"/>
                </a:solidFill>
              </a:rPr>
              <a:t>Was the dose delivered according to plan ?</a:t>
            </a:r>
          </a:p>
        </p:txBody>
      </p:sp>
      <p:sp>
        <p:nvSpPr>
          <p:cNvPr id="20" name="TextBox 19"/>
          <p:cNvSpPr txBox="1"/>
          <p:nvPr/>
        </p:nvSpPr>
        <p:spPr>
          <a:xfrm>
            <a:off x="5109747" y="3368025"/>
            <a:ext cx="1838517" cy="276999"/>
          </a:xfrm>
          <a:prstGeom prst="rect">
            <a:avLst/>
          </a:prstGeom>
          <a:noFill/>
        </p:spPr>
        <p:txBody>
          <a:bodyPr wrap="none" rtlCol="0">
            <a:spAutoFit/>
          </a:bodyPr>
          <a:lstStyle/>
          <a:p>
            <a:r>
              <a:rPr lang="en-US" sz="1200">
                <a:solidFill>
                  <a:schemeClr val="bg1"/>
                </a:solidFill>
              </a:rPr>
              <a:t>www.raysearchlabs.com</a:t>
            </a:r>
          </a:p>
        </p:txBody>
      </p:sp>
      <p:sp>
        <p:nvSpPr>
          <p:cNvPr id="21" name="TextBox 20"/>
          <p:cNvSpPr txBox="1"/>
          <p:nvPr/>
        </p:nvSpPr>
        <p:spPr>
          <a:xfrm>
            <a:off x="4847550" y="6162487"/>
            <a:ext cx="1452642" cy="304699"/>
          </a:xfrm>
          <a:prstGeom prst="rect">
            <a:avLst/>
          </a:prstGeom>
          <a:noFill/>
        </p:spPr>
        <p:txBody>
          <a:bodyPr wrap="none" rtlCol="0">
            <a:spAutoFit/>
          </a:bodyPr>
          <a:lstStyle/>
          <a:p>
            <a:r>
              <a:rPr lang="en-US" sz="1200"/>
              <a:t>iba-worldwide.com</a:t>
            </a:r>
          </a:p>
        </p:txBody>
      </p:sp>
      <p:sp>
        <p:nvSpPr>
          <p:cNvPr id="22" name="TextBox 21"/>
          <p:cNvSpPr txBox="1"/>
          <p:nvPr/>
        </p:nvSpPr>
        <p:spPr>
          <a:xfrm>
            <a:off x="395536" y="1143425"/>
            <a:ext cx="532698" cy="413367"/>
          </a:xfrm>
          <a:prstGeom prst="rect">
            <a:avLst/>
          </a:prstGeom>
          <a:noFill/>
        </p:spPr>
        <p:txBody>
          <a:bodyPr wrap="none" rtlCol="0">
            <a:spAutoFit/>
          </a:bodyPr>
          <a:lstStyle/>
          <a:p>
            <a:r>
              <a:rPr lang="en-US">
                <a:solidFill>
                  <a:schemeClr val="bg1"/>
                </a:solidFill>
              </a:rPr>
              <a:t>CT</a:t>
            </a:r>
          </a:p>
        </p:txBody>
      </p:sp>
    </p:spTree>
    <p:extLst>
      <p:ext uri="{BB962C8B-B14F-4D97-AF65-F5344CB8AC3E}">
        <p14:creationId xmlns:p14="http://schemas.microsoft.com/office/powerpoint/2010/main" val="212935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Knowing the patient</a:t>
            </a:r>
          </a:p>
        </p:txBody>
      </p:sp>
      <p:sp>
        <p:nvSpPr>
          <p:cNvPr id="15" name="TextBox 14"/>
          <p:cNvSpPr txBox="1"/>
          <p:nvPr/>
        </p:nvSpPr>
        <p:spPr>
          <a:xfrm>
            <a:off x="1001114" y="980728"/>
            <a:ext cx="5371086" cy="830997"/>
          </a:xfrm>
          <a:prstGeom prst="rect">
            <a:avLst/>
          </a:prstGeom>
          <a:noFill/>
        </p:spPr>
        <p:txBody>
          <a:bodyPr wrap="none" rtlCol="0">
            <a:spAutoFit/>
          </a:bodyPr>
          <a:lstStyle/>
          <a:p>
            <a:pPr marL="234950" indent="-234950">
              <a:buFont typeface="Arial" charset="0"/>
              <a:buChar char="•"/>
            </a:pPr>
            <a:r>
              <a:rPr lang="en-US"/>
              <a:t>anatomy</a:t>
            </a:r>
          </a:p>
          <a:p>
            <a:pPr marL="234950" indent="-234950">
              <a:buFont typeface="Arial" charset="0"/>
              <a:buChar char="•"/>
            </a:pPr>
            <a:r>
              <a:rPr lang="en-US"/>
              <a:t>proton stopping power, proton range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660" y="1968500"/>
            <a:ext cx="4236681" cy="3960000"/>
          </a:xfrm>
          <a:prstGeom prst="rect">
            <a:avLst/>
          </a:prstGeom>
        </p:spPr>
      </p:pic>
      <p:sp>
        <p:nvSpPr>
          <p:cNvPr id="5" name="TextBox 4"/>
          <p:cNvSpPr txBox="1"/>
          <p:nvPr/>
        </p:nvSpPr>
        <p:spPr>
          <a:xfrm>
            <a:off x="2869226" y="5949280"/>
            <a:ext cx="3405548" cy="276999"/>
          </a:xfrm>
          <a:prstGeom prst="rect">
            <a:avLst/>
          </a:prstGeom>
          <a:noFill/>
        </p:spPr>
        <p:txBody>
          <a:bodyPr wrap="none" rtlCol="0">
            <a:spAutoFit/>
          </a:bodyPr>
          <a:lstStyle/>
          <a:p>
            <a:r>
              <a:rPr lang="en-US" sz="1200"/>
              <a:t>Ye Zhang et al., Phys. Med. Biol. 57(2012)1779</a:t>
            </a:r>
          </a:p>
        </p:txBody>
      </p:sp>
    </p:spTree>
    <p:extLst>
      <p:ext uri="{BB962C8B-B14F-4D97-AF65-F5344CB8AC3E}">
        <p14:creationId xmlns:p14="http://schemas.microsoft.com/office/powerpoint/2010/main" val="1979618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Knowing the patient anatomy</a:t>
            </a:r>
          </a:p>
        </p:txBody>
      </p:sp>
      <p:sp>
        <p:nvSpPr>
          <p:cNvPr id="15" name="TextBox 14"/>
          <p:cNvSpPr txBox="1"/>
          <p:nvPr/>
        </p:nvSpPr>
        <p:spPr>
          <a:xfrm>
            <a:off x="386366" y="980728"/>
            <a:ext cx="2201244" cy="461665"/>
          </a:xfrm>
          <a:prstGeom prst="rect">
            <a:avLst/>
          </a:prstGeom>
          <a:noFill/>
        </p:spPr>
        <p:txBody>
          <a:bodyPr wrap="none" rtlCol="0">
            <a:spAutoFit/>
          </a:bodyPr>
          <a:lstStyle/>
          <a:p>
            <a:pPr marL="234950" indent="-234950">
              <a:buFont typeface="Arial" charset="0"/>
              <a:buChar char="•"/>
            </a:pPr>
            <a:r>
              <a:rPr lang="en-US"/>
              <a:t>standard: CT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9100" y="1052736"/>
            <a:ext cx="3212592" cy="2526792"/>
          </a:xfrm>
          <a:prstGeom prst="rect">
            <a:avLst/>
          </a:prstGeom>
        </p:spPr>
      </p:pic>
    </p:spTree>
    <p:extLst>
      <p:ext uri="{BB962C8B-B14F-4D97-AF65-F5344CB8AC3E}">
        <p14:creationId xmlns:p14="http://schemas.microsoft.com/office/powerpoint/2010/main" val="1831112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Knowing the patient anatomy</a:t>
            </a:r>
          </a:p>
        </p:txBody>
      </p:sp>
      <p:sp>
        <p:nvSpPr>
          <p:cNvPr id="15" name="TextBox 14"/>
          <p:cNvSpPr txBox="1"/>
          <p:nvPr/>
        </p:nvSpPr>
        <p:spPr>
          <a:xfrm>
            <a:off x="386366" y="980728"/>
            <a:ext cx="2201244" cy="461665"/>
          </a:xfrm>
          <a:prstGeom prst="rect">
            <a:avLst/>
          </a:prstGeom>
          <a:noFill/>
        </p:spPr>
        <p:txBody>
          <a:bodyPr wrap="none" rtlCol="0">
            <a:spAutoFit/>
          </a:bodyPr>
          <a:lstStyle/>
          <a:p>
            <a:pPr marL="234950" indent="-234950">
              <a:buFont typeface="Arial" charset="0"/>
              <a:buChar char="•"/>
            </a:pPr>
            <a:r>
              <a:rPr lang="en-US"/>
              <a:t>standard: CT</a:t>
            </a:r>
          </a:p>
        </p:txBody>
      </p:sp>
      <p:sp>
        <p:nvSpPr>
          <p:cNvPr id="3" name="TextBox 2"/>
          <p:cNvSpPr txBox="1"/>
          <p:nvPr/>
        </p:nvSpPr>
        <p:spPr>
          <a:xfrm>
            <a:off x="386366" y="1556792"/>
            <a:ext cx="3794629" cy="461665"/>
          </a:xfrm>
          <a:prstGeom prst="rect">
            <a:avLst/>
          </a:prstGeom>
          <a:noFill/>
        </p:spPr>
        <p:txBody>
          <a:bodyPr wrap="none" rtlCol="0">
            <a:spAutoFit/>
          </a:bodyPr>
          <a:lstStyle/>
          <a:p>
            <a:pPr marL="234950" indent="-234950">
              <a:buFont typeface="Arial" charset="0"/>
              <a:buChar char="•"/>
            </a:pPr>
            <a:r>
              <a:rPr lang="en-US"/>
              <a:t>MRI: under development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908720"/>
            <a:ext cx="4590000" cy="5400000"/>
          </a:xfrm>
          <a:prstGeom prst="rect">
            <a:avLst/>
          </a:prstGeom>
        </p:spPr>
      </p:pic>
      <p:sp>
        <p:nvSpPr>
          <p:cNvPr id="6" name="TextBox 5"/>
          <p:cNvSpPr txBox="1"/>
          <p:nvPr/>
        </p:nvSpPr>
        <p:spPr>
          <a:xfrm>
            <a:off x="3059832" y="6345603"/>
            <a:ext cx="6171882" cy="276999"/>
          </a:xfrm>
          <a:prstGeom prst="rect">
            <a:avLst/>
          </a:prstGeom>
          <a:noFill/>
        </p:spPr>
        <p:txBody>
          <a:bodyPr wrap="none" rtlCol="0">
            <a:spAutoFit/>
          </a:bodyPr>
          <a:lstStyle/>
          <a:p>
            <a:r>
              <a:rPr lang="en-US" sz="1200"/>
              <a:t>D.A. Low, in “Advances in Radiation Oncology”, Eds. Wong, Schultheiss, Radany (2017)</a:t>
            </a:r>
          </a:p>
        </p:txBody>
      </p:sp>
    </p:spTree>
    <p:extLst>
      <p:ext uri="{BB962C8B-B14F-4D97-AF65-F5344CB8AC3E}">
        <p14:creationId xmlns:p14="http://schemas.microsoft.com/office/powerpoint/2010/main" val="574629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From anatomy to proton stopping power</a:t>
            </a:r>
            <a:endParaRPr lang="en-US"/>
          </a:p>
        </p:txBody>
      </p:sp>
      <p:grpSp>
        <p:nvGrpSpPr>
          <p:cNvPr id="7" name="Group 6"/>
          <p:cNvGrpSpPr/>
          <p:nvPr/>
        </p:nvGrpSpPr>
        <p:grpSpPr>
          <a:xfrm>
            <a:off x="2964260" y="908720"/>
            <a:ext cx="3215481" cy="2527200"/>
            <a:chOff x="3156719" y="908720"/>
            <a:chExt cx="3215481" cy="252679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608" y="908720"/>
              <a:ext cx="3212592" cy="2526792"/>
            </a:xfrm>
            <a:prstGeom prst="rect">
              <a:avLst/>
            </a:prstGeom>
          </p:spPr>
        </p:pic>
        <p:sp>
          <p:nvSpPr>
            <p:cNvPr id="6" name="TextBox 5"/>
            <p:cNvSpPr txBox="1"/>
            <p:nvPr/>
          </p:nvSpPr>
          <p:spPr>
            <a:xfrm>
              <a:off x="3156719" y="908720"/>
              <a:ext cx="532698" cy="413300"/>
            </a:xfrm>
            <a:prstGeom prst="rect">
              <a:avLst/>
            </a:prstGeom>
            <a:noFill/>
          </p:spPr>
          <p:txBody>
            <a:bodyPr wrap="none" rtlCol="0">
              <a:spAutoFit/>
            </a:bodyPr>
            <a:lstStyle/>
            <a:p>
              <a:r>
                <a:rPr lang="en-US">
                  <a:solidFill>
                    <a:schemeClr val="bg1"/>
                  </a:solidFill>
                </a:rPr>
                <a:t>CT</a:t>
              </a:r>
            </a:p>
          </p:txBody>
        </p:sp>
      </p:grpSp>
      <p:sp>
        <p:nvSpPr>
          <p:cNvPr id="3" name="TextBox 2"/>
          <p:cNvSpPr txBox="1"/>
          <p:nvPr/>
        </p:nvSpPr>
        <p:spPr>
          <a:xfrm>
            <a:off x="1766585" y="3474796"/>
            <a:ext cx="5610831" cy="907941"/>
          </a:xfrm>
          <a:prstGeom prst="rect">
            <a:avLst/>
          </a:prstGeom>
          <a:noFill/>
        </p:spPr>
        <p:txBody>
          <a:bodyPr wrap="none" rtlCol="0">
            <a:spAutoFit/>
          </a:bodyPr>
          <a:lstStyle/>
          <a:p>
            <a:pPr algn="ctr">
              <a:spcAft>
                <a:spcPts val="600"/>
              </a:spcAft>
            </a:pPr>
            <a:r>
              <a:rPr lang="en-GB">
                <a:solidFill>
                  <a:srgbClr val="0432FF"/>
                </a:solidFill>
              </a:rPr>
              <a:t>3-4% uncertainty in proton range</a:t>
            </a:r>
          </a:p>
          <a:p>
            <a:r>
              <a:rPr lang="en-GB">
                <a:solidFill>
                  <a:srgbClr val="0432FF"/>
                </a:solidFill>
              </a:rPr>
              <a:t>imposes a safety margin around tumour</a:t>
            </a:r>
            <a:endParaRPr lang="en-US">
              <a:solidFill>
                <a:srgbClr val="0432FF"/>
              </a:solidFill>
            </a:endParaRPr>
          </a:p>
        </p:txBody>
      </p:sp>
      <p:sp>
        <p:nvSpPr>
          <p:cNvPr id="16" name="TextBox 15"/>
          <p:cNvSpPr txBox="1"/>
          <p:nvPr/>
        </p:nvSpPr>
        <p:spPr>
          <a:xfrm>
            <a:off x="1733274" y="4692812"/>
            <a:ext cx="5677452" cy="1354217"/>
          </a:xfrm>
          <a:prstGeom prst="rect">
            <a:avLst/>
          </a:prstGeom>
          <a:noFill/>
        </p:spPr>
        <p:txBody>
          <a:bodyPr wrap="none" rtlCol="0">
            <a:spAutoFit/>
          </a:bodyPr>
          <a:lstStyle/>
          <a:p>
            <a:pPr>
              <a:spcAft>
                <a:spcPts val="600"/>
              </a:spcAft>
            </a:pPr>
            <a:r>
              <a:rPr lang="en-US" b="1">
                <a:solidFill>
                  <a:srgbClr val="FF0000"/>
                </a:solidFill>
              </a:rPr>
              <a:t>better</a:t>
            </a:r>
          </a:p>
          <a:p>
            <a:pPr marL="266700" indent="-266700">
              <a:spcAft>
                <a:spcPts val="600"/>
              </a:spcAft>
              <a:buFont typeface="Arial" charset="0"/>
              <a:buChar char="•"/>
            </a:pPr>
            <a:r>
              <a:rPr lang="en-US"/>
              <a:t>information at different X-ray energies</a:t>
            </a:r>
          </a:p>
          <a:p>
            <a:pPr marL="266700" indent="-266700">
              <a:spcAft>
                <a:spcPts val="600"/>
              </a:spcAft>
              <a:buFont typeface="Arial" charset="0"/>
              <a:buChar char="•"/>
            </a:pPr>
            <a:r>
              <a:rPr lang="en-US"/>
              <a:t>information from protons</a:t>
            </a:r>
          </a:p>
        </p:txBody>
      </p:sp>
    </p:spTree>
    <p:extLst>
      <p:ext uri="{BB962C8B-B14F-4D97-AF65-F5344CB8AC3E}">
        <p14:creationId xmlns:p14="http://schemas.microsoft.com/office/powerpoint/2010/main" val="34696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Aft>
                <a:spcPts val="600"/>
              </a:spcAft>
            </a:pPr>
            <a:r>
              <a:rPr lang="en-US"/>
              <a:t>Different X-ray energies: DECT</a:t>
            </a:r>
          </a:p>
        </p:txBody>
      </p:sp>
      <p:sp>
        <p:nvSpPr>
          <p:cNvPr id="10" name="TextBox 9"/>
          <p:cNvSpPr txBox="1"/>
          <p:nvPr/>
        </p:nvSpPr>
        <p:spPr>
          <a:xfrm>
            <a:off x="3426494" y="829197"/>
            <a:ext cx="2291012" cy="461665"/>
          </a:xfrm>
          <a:prstGeom prst="rect">
            <a:avLst/>
          </a:prstGeom>
          <a:noFill/>
        </p:spPr>
        <p:txBody>
          <a:bodyPr wrap="none" rtlCol="0">
            <a:spAutoFit/>
          </a:bodyPr>
          <a:lstStyle/>
          <a:p>
            <a:r>
              <a:rPr lang="en-US"/>
              <a:t>dual-energy CT</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77" y="1340768"/>
            <a:ext cx="6705446" cy="5040000"/>
          </a:xfrm>
          <a:prstGeom prst="rect">
            <a:avLst/>
          </a:prstGeom>
        </p:spPr>
      </p:pic>
      <p:sp>
        <p:nvSpPr>
          <p:cNvPr id="21" name="TextBox 13"/>
          <p:cNvSpPr txBox="1">
            <a:spLocks noChangeArrowheads="1"/>
          </p:cNvSpPr>
          <p:nvPr/>
        </p:nvSpPr>
        <p:spPr bwMode="auto">
          <a:xfrm>
            <a:off x="1228078" y="6091213"/>
            <a:ext cx="21984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rgbClr val="FFDCB9"/>
                </a:solidFill>
                <a:latin typeface="Verdana" pitchFamily="34" charset="0"/>
                <a:cs typeface="Arial" charset="0"/>
              </a:defRPr>
            </a:lvl1pPr>
            <a:lvl2pPr marL="742950" indent="-285750" eaLnBrk="0" hangingPunct="0">
              <a:defRPr b="1">
                <a:solidFill>
                  <a:srgbClr val="FFDCB9"/>
                </a:solidFill>
                <a:latin typeface="Verdana" pitchFamily="34" charset="0"/>
                <a:cs typeface="Arial" charset="0"/>
              </a:defRPr>
            </a:lvl2pPr>
            <a:lvl3pPr marL="1143000" indent="-228600" eaLnBrk="0" hangingPunct="0">
              <a:defRPr b="1">
                <a:solidFill>
                  <a:srgbClr val="FFDCB9"/>
                </a:solidFill>
                <a:latin typeface="Verdana" pitchFamily="34" charset="0"/>
                <a:cs typeface="Arial" charset="0"/>
              </a:defRPr>
            </a:lvl3pPr>
            <a:lvl4pPr marL="1600200" indent="-228600" eaLnBrk="0" hangingPunct="0">
              <a:defRPr b="1">
                <a:solidFill>
                  <a:srgbClr val="FFDCB9"/>
                </a:solidFill>
                <a:latin typeface="Verdana" pitchFamily="34" charset="0"/>
                <a:cs typeface="Arial" charset="0"/>
              </a:defRPr>
            </a:lvl4pPr>
            <a:lvl5pPr marL="2057400" indent="-228600" eaLnBrk="0" hangingPunct="0">
              <a:defRPr b="1">
                <a:solidFill>
                  <a:srgbClr val="FFDCB9"/>
                </a:solidFill>
                <a:latin typeface="Verdana" pitchFamily="34" charset="0"/>
                <a:cs typeface="Arial" charset="0"/>
              </a:defRPr>
            </a:lvl5pPr>
            <a:lvl6pPr marL="2514600" indent="-228600" eaLnBrk="0" fontAlgn="base" hangingPunct="0">
              <a:spcBef>
                <a:spcPct val="0"/>
              </a:spcBef>
              <a:spcAft>
                <a:spcPct val="0"/>
              </a:spcAft>
              <a:defRPr b="1">
                <a:solidFill>
                  <a:srgbClr val="FFDCB9"/>
                </a:solidFill>
                <a:latin typeface="Verdana" pitchFamily="34" charset="0"/>
                <a:cs typeface="Arial" charset="0"/>
              </a:defRPr>
            </a:lvl6pPr>
            <a:lvl7pPr marL="2971800" indent="-228600" eaLnBrk="0" fontAlgn="base" hangingPunct="0">
              <a:spcBef>
                <a:spcPct val="0"/>
              </a:spcBef>
              <a:spcAft>
                <a:spcPct val="0"/>
              </a:spcAft>
              <a:defRPr b="1">
                <a:solidFill>
                  <a:srgbClr val="FFDCB9"/>
                </a:solidFill>
                <a:latin typeface="Verdana" pitchFamily="34" charset="0"/>
                <a:cs typeface="Arial" charset="0"/>
              </a:defRPr>
            </a:lvl7pPr>
            <a:lvl8pPr marL="3429000" indent="-228600" eaLnBrk="0" fontAlgn="base" hangingPunct="0">
              <a:spcBef>
                <a:spcPct val="0"/>
              </a:spcBef>
              <a:spcAft>
                <a:spcPct val="0"/>
              </a:spcAft>
              <a:defRPr b="1">
                <a:solidFill>
                  <a:srgbClr val="FFDCB9"/>
                </a:solidFill>
                <a:latin typeface="Verdana" pitchFamily="34" charset="0"/>
                <a:cs typeface="Arial" charset="0"/>
              </a:defRPr>
            </a:lvl8pPr>
            <a:lvl9pPr marL="3886200" indent="-228600" eaLnBrk="0" fontAlgn="base" hangingPunct="0">
              <a:spcBef>
                <a:spcPct val="0"/>
              </a:spcBef>
              <a:spcAft>
                <a:spcPct val="0"/>
              </a:spcAft>
              <a:defRPr b="1">
                <a:solidFill>
                  <a:srgbClr val="FFDCB9"/>
                </a:solidFill>
                <a:latin typeface="Verdana" pitchFamily="34" charset="0"/>
                <a:cs typeface="Arial" charset="0"/>
              </a:defRPr>
            </a:lvl9pPr>
          </a:lstStyle>
          <a:p>
            <a:pPr eaLnBrk="1" hangingPunct="1"/>
            <a:r>
              <a:rPr lang="en-US" altLang="nl-NL" sz="1200" b="0" dirty="0">
                <a:solidFill>
                  <a:schemeClr val="tx1"/>
                </a:solidFill>
                <a:latin typeface="Arial" charset="0"/>
              </a:rPr>
              <a:t>www.healthcare.siemens.com</a:t>
            </a:r>
            <a:endParaRPr lang="nl-NL" altLang="nl-NL" sz="1200" b="0" dirty="0">
              <a:solidFill>
                <a:schemeClr val="tx1"/>
              </a:solidFill>
              <a:latin typeface="Arial" charset="0"/>
            </a:endParaRPr>
          </a:p>
        </p:txBody>
      </p:sp>
    </p:spTree>
    <p:extLst>
      <p:ext uri="{BB962C8B-B14F-4D97-AF65-F5344CB8AC3E}">
        <p14:creationId xmlns:p14="http://schemas.microsoft.com/office/powerpoint/2010/main" val="2145468496"/>
      </p:ext>
    </p:extLst>
  </p:cSld>
  <p:clrMapOvr>
    <a:masterClrMapping/>
  </p:clrMapOvr>
</p:sld>
</file>

<file path=ppt/theme/theme1.xml><?xml version="1.0" encoding="utf-8"?>
<a:theme xmlns:a="http://schemas.openxmlformats.org/drawingml/2006/main" name="1_Default Theme">
  <a:themeElements>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fontScheme name="Contemporary">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bg2"/>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nl-NL" sz="2000" b="0" i="0" u="none" strike="noStrike" cap="none" normalizeH="0" baseline="0">
            <a:ln>
              <a:noFill/>
            </a:ln>
            <a:solidFill>
              <a:schemeClr val="tx1"/>
            </a:solidFill>
            <a:effectLst/>
            <a:latin typeface="Helvetica" charset="0"/>
            <a:ea typeface="ＭＳ Ｐゴシック"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bg2"/>
          </a:solidFill>
          <a:prstDash val="solid"/>
          <a:round/>
          <a:headEnd type="none" w="med" len="med"/>
          <a:tailEnd type="triangle" w="med" len="med"/>
        </a:ln>
        <a:effectLst/>
        <a:extLst>
          <a:ext uri="{AF507438-7753-43e0-B8FC-AC1667EBCBE1}">
            <a14:hiddenEffects xmlns="" xmlns:a14="http://schemas.microsoft.com/office/drawing/2010/main">
              <a:effectLst>
                <a:outerShdw blurRad="63500"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nl-NL" sz="2000" b="0" i="0" u="none" strike="noStrike" cap="none" normalizeH="0" baseline="0">
            <a:ln>
              <a:noFill/>
            </a:ln>
            <a:solidFill>
              <a:schemeClr val="tx1"/>
            </a:solidFill>
            <a:effectLst/>
            <a:latin typeface="Helvetica" charset="0"/>
            <a:ea typeface="ＭＳ Ｐゴシック"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A47568EF-A636-9747-B43D-8FC5B9B36040}" vid="{66CFD31D-DEE1-B842-B1A3-449A66A2CE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1348</TotalTime>
  <Words>1655</Words>
  <Application>Microsoft Macintosh PowerPoint</Application>
  <PresentationFormat>On-screen Show (4:3)</PresentationFormat>
  <Paragraphs>318</Paragraphs>
  <Slides>33</Slides>
  <Notes>25</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MS Mincho</vt:lpstr>
      <vt:lpstr>ＭＳ Ｐゴシック</vt:lpstr>
      <vt:lpstr>Arial</vt:lpstr>
      <vt:lpstr>Calibri</vt:lpstr>
      <vt:lpstr>Helvetica</vt:lpstr>
      <vt:lpstr>Monotype Sorts</vt:lpstr>
      <vt:lpstr>Symbol</vt:lpstr>
      <vt:lpstr>Times</vt:lpstr>
      <vt:lpstr>Times New Roman</vt:lpstr>
      <vt:lpstr>Wingdings</vt:lpstr>
      <vt:lpstr>1_Default Theme</vt:lpstr>
      <vt:lpstr>Hitting the bull’s eye in proton therapy    Imaging patient and beam: overview and recent work at KVI-CART</vt:lpstr>
      <vt:lpstr>Particle beam radiotherapy worldwide and in NL</vt:lpstr>
      <vt:lpstr>UMC Groningen Proton Therapy Center</vt:lpstr>
      <vt:lpstr>Proton therapy workflow (simplified)</vt:lpstr>
      <vt:lpstr>Knowing the patient</vt:lpstr>
      <vt:lpstr>Knowing the patient anatomy</vt:lpstr>
      <vt:lpstr>Knowing the patient anatomy</vt:lpstr>
      <vt:lpstr>From anatomy to proton stopping power</vt:lpstr>
      <vt:lpstr>Different X-ray energies: DECT</vt:lpstr>
      <vt:lpstr>Experimental investigation</vt:lpstr>
      <vt:lpstr>Different X-ray energies: DECT</vt:lpstr>
      <vt:lpstr>Single energy vs. dual energy CT</vt:lpstr>
      <vt:lpstr>Different X-ray energies: spectral CT</vt:lpstr>
      <vt:lpstr>Stopping power imaging: proton imaging</vt:lpstr>
      <vt:lpstr>Proton radiography at KVI-CART</vt:lpstr>
      <vt:lpstr>Proton therapy workflow (simplified)</vt:lpstr>
      <vt:lpstr>In-vivo verification</vt:lpstr>
      <vt:lpstr>Deviation from the treatment plan: an example</vt:lpstr>
      <vt:lpstr>Deviation from the treatment plan: an example</vt:lpstr>
      <vt:lpstr>See what you treat: X-rays</vt:lpstr>
      <vt:lpstr>See what you treat: MR imaging</vt:lpstr>
      <vt:lpstr>Real-time MRI-guided proton therapy</vt:lpstr>
      <vt:lpstr>Collaboration on MRI-guided proton therapy</vt:lpstr>
      <vt:lpstr>In-vivo dose delivery verification</vt:lpstr>
      <vt:lpstr>In-vivo dose delivery verification using PET</vt:lpstr>
      <vt:lpstr>In situ / beam-on PET - an attractive option</vt:lpstr>
      <vt:lpstr>In situ / beam-on PET - an attractive option</vt:lpstr>
      <vt:lpstr>Nitrogen-12 imaging (half-life = 11 ms)</vt:lpstr>
      <vt:lpstr>Nitrogen-12 imaging (half-life = 11 ms)</vt:lpstr>
      <vt:lpstr>Real time anatomy and range measurement ?</vt:lpstr>
      <vt:lpstr>Real time anatomy and range measurement ?</vt:lpstr>
      <vt:lpstr>Summary</vt:lpstr>
      <vt:lpstr>The people (now and recent past)</vt:lpstr>
    </vt:vector>
  </TitlesOfParts>
  <Manager/>
  <Company/>
  <LinksUpToDate>false</LinksUpToDate>
  <SharedDoc>false</SharedDoc>
  <HyperlinkBase/>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Hitting the bull’s eye in proton therapy</dc:title>
  <dc:subject/>
  <dc:creator>P D</dc:creator>
  <cp:keywords/>
  <dc:description/>
  <cp:lastModifiedBy>P D</cp:lastModifiedBy>
  <cp:revision>106</cp:revision>
  <cp:lastPrinted>2017-10-13T07:11:24Z</cp:lastPrinted>
  <dcterms:created xsi:type="dcterms:W3CDTF">2017-10-10T07:36:25Z</dcterms:created>
  <dcterms:modified xsi:type="dcterms:W3CDTF">2018-03-15T20:01:33Z</dcterms:modified>
  <cp:category/>
</cp:coreProperties>
</file>