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0456" autoAdjust="0"/>
    <p:restoredTop sz="94660"/>
  </p:normalViewPr>
  <p:slideViewPr>
    <p:cSldViewPr snapToObjects="1">
      <p:cViewPr>
        <p:scale>
          <a:sx n="100" d="100"/>
          <a:sy n="100" d="100"/>
        </p:scale>
        <p:origin x="-137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8AA65-4DF4-BB42-9162-B6D95CFB0609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8C92E-28B0-C549-9552-893BF35DA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73BB8-7D84-8945-BF1F-6C0D8958040D}" type="datetimeFigureOut">
              <a:rPr lang="en-US" smtClean="0"/>
              <a:pPr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Click to edit Master text styles</a:t>
            </a:r>
          </a:p>
          <a:p>
            <a:pPr lvl="1"/>
            <a:r>
              <a:rPr lang="de-CH" smtClean="0"/>
              <a:t>Second level</a:t>
            </a:r>
          </a:p>
          <a:p>
            <a:pPr lvl="2"/>
            <a:r>
              <a:rPr lang="de-CH" smtClean="0"/>
              <a:t>Third level</a:t>
            </a:r>
          </a:p>
          <a:p>
            <a:pPr lvl="3"/>
            <a:r>
              <a:rPr lang="de-CH" smtClean="0"/>
              <a:t>Fourth level</a:t>
            </a:r>
          </a:p>
          <a:p>
            <a:pPr lvl="4"/>
            <a:r>
              <a:rPr lang="de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D3A2-5A45-FF4E-9D07-CDA42496D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CH" smtClean="0"/>
              <a:t>15 December 2015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Kluit 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0"/>
            <a:ext cx="7753350" cy="1143000"/>
          </a:xfrm>
        </p:spPr>
        <p:txBody>
          <a:bodyPr>
            <a:normAutofit/>
          </a:bodyPr>
          <a:lstStyle/>
          <a:p>
            <a:pPr algn="ctr"/>
            <a:r>
              <a:rPr lang="nl-NL" sz="3200" dirty="0" err="1" smtClean="0">
                <a:solidFill>
                  <a:srgbClr val="FF0000"/>
                </a:solidFill>
                <a:latin typeface="Verdana"/>
                <a:cs typeface="Verdana"/>
              </a:rPr>
              <a:t>Summary</a:t>
            </a:r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dirty="0" err="1" smtClean="0">
                <a:solidFill>
                  <a:srgbClr val="FF0000"/>
                </a:solidFill>
                <a:latin typeface="Verdana"/>
                <a:cs typeface="Verdana"/>
              </a:rPr>
              <a:t>January</a:t>
            </a:r>
            <a:r>
              <a:rPr lang="nl-NL" sz="3200" dirty="0" smtClean="0">
                <a:solidFill>
                  <a:srgbClr val="FF0000"/>
                </a:solidFill>
                <a:latin typeface="Verdana"/>
                <a:cs typeface="Verdana"/>
              </a:rPr>
              <a:t> 29</a:t>
            </a:r>
            <a:endParaRPr lang="nl-NL" sz="320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16279" y="1261646"/>
            <a:ext cx="641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2013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13480" y="4572000"/>
            <a:ext cx="37205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90600" y="838200"/>
            <a:ext cx="7924800" cy="557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dirty="0" smtClean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  - </a:t>
            </a:r>
            <a:r>
              <a:rPr lang="en-US" sz="1600" dirty="0" smtClean="0">
                <a:solidFill>
                  <a:srgbClr val="3366FF"/>
                </a:solidFill>
              </a:rPr>
              <a:t>TPX3 DAQ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Bas has a fix for the TPX3 firmware bug. New firmware will be made and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then DAQ tests can be done. This </a:t>
            </a:r>
            <a:r>
              <a:rPr lang="en-US" sz="1600" dirty="0" err="1" smtClean="0">
                <a:solidFill>
                  <a:srgbClr val="3366FF"/>
                </a:solidFill>
              </a:rPr>
              <a:t>friday</a:t>
            </a:r>
            <a:r>
              <a:rPr lang="en-US" sz="1600" dirty="0" smtClean="0">
                <a:solidFill>
                  <a:srgbClr val="3366FF"/>
                </a:solidFill>
              </a:rPr>
              <a:t> 26 January Bas did a test.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smtClean="0">
                <a:solidFill>
                  <a:srgbClr val="3366FF"/>
                </a:solidFill>
              </a:rPr>
              <a:t>On 29 Jan the test is continued in the laser lab.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Here </a:t>
            </a:r>
            <a:r>
              <a:rPr lang="en-US" sz="1600" dirty="0" smtClean="0">
                <a:solidFill>
                  <a:srgbClr val="3366FF"/>
                </a:solidFill>
              </a:rPr>
              <a:t>we </a:t>
            </a:r>
            <a:r>
              <a:rPr lang="en-US" sz="1600" dirty="0" err="1" smtClean="0">
                <a:solidFill>
                  <a:srgbClr val="3366FF"/>
                </a:solidFill>
              </a:rPr>
              <a:t>relie</a:t>
            </a:r>
            <a:r>
              <a:rPr lang="en-US" sz="1600" dirty="0" smtClean="0">
                <a:solidFill>
                  <a:srgbClr val="3366FF"/>
                </a:solidFill>
              </a:rPr>
              <a:t> on Kevin to get the DAQ and laser setup working.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Bonn will send Tobias to </a:t>
            </a:r>
            <a:r>
              <a:rPr lang="en-US" sz="1600" dirty="0" err="1" smtClean="0">
                <a:solidFill>
                  <a:srgbClr val="3366FF"/>
                </a:solidFill>
              </a:rPr>
              <a:t>Nikhef</a:t>
            </a:r>
            <a:r>
              <a:rPr lang="en-US" sz="1600" dirty="0" smtClean="0">
                <a:solidFill>
                  <a:srgbClr val="3366FF"/>
                </a:solidFill>
              </a:rPr>
              <a:t> to learn the DAQ from Kevin.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At this stage it is important to also involve Naomi van </a:t>
            </a:r>
            <a:r>
              <a:rPr lang="en-US" sz="1600" dirty="0" err="1" smtClean="0">
                <a:solidFill>
                  <a:srgbClr val="3366FF"/>
                </a:solidFill>
              </a:rPr>
              <a:t>der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  <a:r>
              <a:rPr lang="en-US" sz="1600" dirty="0" err="1" smtClean="0">
                <a:solidFill>
                  <a:srgbClr val="3366FF"/>
                </a:solidFill>
              </a:rPr>
              <a:t>Kolk</a:t>
            </a:r>
            <a:r>
              <a:rPr lang="en-US" sz="1600" dirty="0" smtClean="0">
                <a:solidFill>
                  <a:srgbClr val="3366FF"/>
                </a:solidFill>
              </a:rPr>
              <a:t>,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who is interested in </a:t>
            </a:r>
            <a:r>
              <a:rPr lang="en-US" sz="1600" dirty="0" smtClean="0">
                <a:solidFill>
                  <a:srgbClr val="3366FF"/>
                </a:solidFill>
              </a:rPr>
              <a:t>participating.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-  Quad production. We decide to order 10 (Nikhef)+5 (Bonn) </a:t>
            </a:r>
            <a:r>
              <a:rPr lang="en-US" sz="1600" dirty="0" err="1" smtClean="0">
                <a:solidFill>
                  <a:srgbClr val="3366FF"/>
                </a:solidFill>
              </a:rPr>
              <a:t>pcbs</a:t>
            </a:r>
            <a:r>
              <a:rPr lang="en-US" sz="1600" dirty="0" smtClean="0">
                <a:solidFill>
                  <a:srgbClr val="3366FF"/>
                </a:solidFill>
              </a:rPr>
              <a:t>  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   - </a:t>
            </a:r>
            <a:r>
              <a:rPr lang="en-US" sz="1600" dirty="0" err="1" smtClean="0">
                <a:solidFill>
                  <a:srgbClr val="3366FF"/>
                </a:solidFill>
              </a:rPr>
              <a:t>Testbeam</a:t>
            </a:r>
            <a:r>
              <a:rPr lang="en-US" sz="1600" dirty="0" smtClean="0">
                <a:solidFill>
                  <a:srgbClr val="3366FF"/>
                </a:solidFill>
              </a:rPr>
              <a:t>. </a:t>
            </a:r>
            <a:r>
              <a:rPr lang="en-US" sz="1600" dirty="0" smtClean="0">
                <a:solidFill>
                  <a:srgbClr val="3366FF"/>
                </a:solidFill>
              </a:rPr>
              <a:t>All </a:t>
            </a:r>
            <a:r>
              <a:rPr lang="en-US" sz="1600" dirty="0" smtClean="0">
                <a:solidFill>
                  <a:srgbClr val="3366FF"/>
                </a:solidFill>
              </a:rPr>
              <a:t>results look pretty good. So we could think of publishing </a:t>
            </a:r>
            <a:r>
              <a:rPr lang="en-US" sz="1600" dirty="0" smtClean="0">
                <a:solidFill>
                  <a:srgbClr val="3366FF"/>
                </a:solidFill>
              </a:rPr>
              <a:t>it. 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- Further simulations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- </a:t>
            </a:r>
            <a:r>
              <a:rPr lang="en-US" sz="1600" dirty="0" err="1" smtClean="0">
                <a:solidFill>
                  <a:srgbClr val="3366FF"/>
                </a:solidFill>
              </a:rPr>
              <a:t>dEdx</a:t>
            </a:r>
            <a:r>
              <a:rPr lang="en-US" sz="1600" dirty="0" smtClean="0">
                <a:solidFill>
                  <a:srgbClr val="3366FF"/>
                </a:solidFill>
              </a:rPr>
              <a:t> simulations with G4 </a:t>
            </a:r>
            <a:r>
              <a:rPr lang="en-US" sz="1600" dirty="0" err="1" smtClean="0">
                <a:solidFill>
                  <a:srgbClr val="3366FF"/>
                </a:solidFill>
              </a:rPr>
              <a:t>r</a:t>
            </a:r>
            <a:r>
              <a:rPr lang="en-US" sz="1600" dirty="0" smtClean="0">
                <a:solidFill>
                  <a:srgbClr val="3366FF"/>
                </a:solidFill>
              </a:rPr>
              <a:t> parameter changed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- momentum resolution with realistic quad modules (geometrical cut outs)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- Two track resolutions: two same charge </a:t>
            </a:r>
            <a:r>
              <a:rPr lang="en-US" sz="1600" dirty="0" err="1" smtClean="0">
                <a:solidFill>
                  <a:srgbClr val="3366FF"/>
                </a:solidFill>
              </a:rPr>
              <a:t>muons</a:t>
            </a:r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         with distance </a:t>
            </a:r>
            <a:r>
              <a:rPr lang="en-US" sz="1600" dirty="0" err="1" smtClean="0">
                <a:solidFill>
                  <a:srgbClr val="3366FF"/>
                </a:solidFill>
              </a:rPr>
              <a:t>d</a:t>
            </a:r>
            <a:r>
              <a:rPr lang="en-US" sz="1600" dirty="0" smtClean="0">
                <a:solidFill>
                  <a:srgbClr val="3366FF"/>
                </a:solidFill>
              </a:rPr>
              <a:t> = 50 micro to 1 cm or with angle 50 </a:t>
            </a:r>
            <a:r>
              <a:rPr lang="en-US" sz="1600" dirty="0" err="1" smtClean="0">
                <a:solidFill>
                  <a:srgbClr val="3366FF"/>
                </a:solidFill>
              </a:rPr>
              <a:t>microrad</a:t>
            </a:r>
            <a:r>
              <a:rPr lang="en-US" sz="1600" dirty="0" smtClean="0">
                <a:solidFill>
                  <a:srgbClr val="3366FF"/>
                </a:solidFill>
              </a:rPr>
              <a:t> to 10 </a:t>
            </a:r>
            <a:r>
              <a:rPr lang="en-US" sz="1600" dirty="0" err="1" smtClean="0">
                <a:solidFill>
                  <a:srgbClr val="3366FF"/>
                </a:solidFill>
              </a:rPr>
              <a:t>mrad</a:t>
            </a:r>
            <a:r>
              <a:rPr lang="en-US" sz="1600" dirty="0" smtClean="0">
                <a:solidFill>
                  <a:srgbClr val="3366FF"/>
                </a:solidFill>
              </a:rPr>
              <a:t> 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- Analysis/data taking two track resolution (postpone to later)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  - Could also use </a:t>
            </a:r>
            <a:r>
              <a:rPr lang="en-US" sz="1600" dirty="0" err="1" smtClean="0">
                <a:solidFill>
                  <a:srgbClr val="3366FF"/>
                </a:solidFill>
              </a:rPr>
              <a:t>testbeam</a:t>
            </a:r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sz="1600" dirty="0" smtClean="0">
                <a:solidFill>
                  <a:srgbClr val="3366FF"/>
                </a:solidFill>
              </a:rPr>
              <a:t>       - Make two parallel tracks with laser with </a:t>
            </a:r>
            <a:r>
              <a:rPr lang="en-US" sz="1600" dirty="0" smtClean="0">
                <a:solidFill>
                  <a:srgbClr val="3366FF"/>
                </a:solidFill>
              </a:rPr>
              <a:t>quad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- Preparations for the next round of </a:t>
            </a:r>
            <a:r>
              <a:rPr lang="en-US" sz="1600" dirty="0" err="1" smtClean="0">
                <a:solidFill>
                  <a:srgbClr val="3366FF"/>
                </a:solidFill>
              </a:rPr>
              <a:t>GridPixes</a:t>
            </a:r>
            <a:r>
              <a:rPr lang="en-US" sz="1600" dirty="0" smtClean="0">
                <a:solidFill>
                  <a:srgbClr val="3366FF"/>
                </a:solidFill>
              </a:rPr>
              <a:t> (</a:t>
            </a:r>
            <a:r>
              <a:rPr lang="en-US" sz="1600" dirty="0" err="1" smtClean="0">
                <a:solidFill>
                  <a:srgbClr val="3366FF"/>
                </a:solidFill>
              </a:rPr>
              <a:t>YevGen</a:t>
            </a:r>
            <a:r>
              <a:rPr lang="en-US" sz="1600" dirty="0" smtClean="0">
                <a:solidFill>
                  <a:srgbClr val="3366FF"/>
                </a:solidFill>
              </a:rPr>
              <a:t>). </a:t>
            </a:r>
            <a:r>
              <a:rPr lang="en-US" sz="1600" dirty="0" smtClean="0">
                <a:solidFill>
                  <a:srgbClr val="3366FF"/>
                </a:solidFill>
              </a:rPr>
              <a:t>Planning aims at having</a:t>
            </a:r>
          </a:p>
          <a:p>
            <a:r>
              <a:rPr lang="en-US" sz="1600" dirty="0" smtClean="0">
                <a:solidFill>
                  <a:srgbClr val="3366FF"/>
                </a:solidFill>
              </a:rPr>
              <a:t>     chips ready beginning May.</a:t>
            </a:r>
            <a:endParaRPr lang="en-US" sz="1600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234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4409</TotalTime>
  <Words>252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Solstice</vt:lpstr>
      <vt:lpstr>Summary January 29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181</cp:revision>
  <dcterms:created xsi:type="dcterms:W3CDTF">2018-01-29T13:54:51Z</dcterms:created>
  <dcterms:modified xsi:type="dcterms:W3CDTF">2018-01-29T14:03:17Z</dcterms:modified>
</cp:coreProperties>
</file>