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74" r:id="rId2"/>
  </p:sldMasterIdLst>
  <p:notesMasterIdLst>
    <p:notesMasterId r:id="rId13"/>
  </p:notesMasterIdLst>
  <p:sldIdLst>
    <p:sldId id="256" r:id="rId3"/>
    <p:sldId id="260" r:id="rId4"/>
    <p:sldId id="261" r:id="rId5"/>
    <p:sldId id="258" r:id="rId6"/>
    <p:sldId id="257" r:id="rId7"/>
    <p:sldId id="265" r:id="rId8"/>
    <p:sldId id="262" r:id="rId9"/>
    <p:sldId id="264" r:id="rId10"/>
    <p:sldId id="266" r:id="rId11"/>
    <p:sldId id="263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A"/>
    <a:srgbClr val="06B2C4"/>
    <a:srgbClr val="E6344C"/>
    <a:srgbClr val="E4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31"/>
  </p:normalViewPr>
  <p:slideViewPr>
    <p:cSldViewPr snapToGrid="0" snapToObjects="1">
      <p:cViewPr varScale="1">
        <p:scale>
          <a:sx n="43" d="100"/>
          <a:sy n="43" d="100"/>
        </p:scale>
        <p:origin x="56" y="1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8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4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4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4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4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4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4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4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4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4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9" y="2323225"/>
            <a:ext cx="16449516" cy="110817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7910" y="1700767"/>
            <a:ext cx="24399820" cy="805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Rechthoek"/>
          <p:cNvSpPr/>
          <p:nvPr userDrawn="1"/>
        </p:nvSpPr>
        <p:spPr>
          <a:xfrm>
            <a:off x="-74194" y="-43058"/>
            <a:ext cx="24458193" cy="1757989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23628804" y="13102037"/>
            <a:ext cx="36523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2134" y="238888"/>
            <a:ext cx="24388267" cy="372534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72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828267" y="799988"/>
            <a:ext cx="3675353" cy="53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Driehoek"/>
          <p:cNvSpPr/>
          <p:nvPr userDrawn="1"/>
        </p:nvSpPr>
        <p:spPr>
          <a:xfrm>
            <a:off x="-7910" y="4414348"/>
            <a:ext cx="24399820" cy="8052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805941" y="8751650"/>
            <a:ext cx="9822863" cy="2463192"/>
          </a:xfrm>
          <a:prstGeom prst="rect">
            <a:avLst/>
          </a:prstGeom>
        </p:spPr>
        <p:txBody>
          <a:bodyPr/>
          <a:lstStyle>
            <a:lvl1pPr marL="40640" indent="0" algn="r">
              <a:buNone/>
              <a:defRPr sz="44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2198" y="12466653"/>
            <a:ext cx="24386197" cy="1270001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19700198" y="12065800"/>
            <a:ext cx="3930563" cy="149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dirty="0" smtClean="0">
                <a:solidFill>
                  <a:srgbClr val="E3D88A"/>
                </a:solidFill>
              </a:rPr>
              <a:t>David </a:t>
            </a:r>
            <a:r>
              <a:rPr lang="en-US" dirty="0" err="1" smtClean="0">
                <a:solidFill>
                  <a:srgbClr val="E3D88A"/>
                </a:solidFill>
              </a:rPr>
              <a:t>Groep</a:t>
            </a:r>
            <a:endParaRPr lang="en-US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360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93" y="10203083"/>
            <a:ext cx="4383766" cy="17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2545675" cy="1054893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76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17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" y="1338298"/>
            <a:ext cx="16375114" cy="12200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7910" y="1700767"/>
            <a:ext cx="24399820" cy="805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Rechthoek"/>
          <p:cNvSpPr/>
          <p:nvPr userDrawn="1"/>
        </p:nvSpPr>
        <p:spPr>
          <a:xfrm>
            <a:off x="0" y="-37622"/>
            <a:ext cx="24391910" cy="1752554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Physics Data Processing…"/>
          <p:cNvSpPr txBox="1">
            <a:spLocks/>
          </p:cNvSpPr>
          <p:nvPr userDrawn="1"/>
        </p:nvSpPr>
        <p:spPr>
          <a:xfrm>
            <a:off x="-2134" y="238888"/>
            <a:ext cx="24388267" cy="37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57799" marR="57799" indent="0" algn="ctr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57799" marR="57799" indent="228600" algn="ctr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"/>
                <a:ea typeface="Akkurat Std"/>
                <a:cs typeface="Akkurat Std"/>
                <a:sym typeface="Akkurat Std"/>
              </a:defRPr>
            </a:lvl2pPr>
            <a:lvl3pPr marL="57799" marR="57799" indent="4572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57799" marR="57799" indent="6858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57799" marR="57799" indent="9144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57799" marR="57799" indent="11430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57799" marR="57799" indent="13716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57799" marR="57799" indent="16002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57799" marR="57799" indent="18288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hangingPunct="1"/>
            <a:r>
              <a:rPr lang="en-US" dirty="0" smtClean="0"/>
              <a:t>Let’s do</a:t>
            </a:r>
            <a:r>
              <a:rPr lang="en-US" baseline="0" dirty="0" smtClean="0"/>
              <a:t> it!</a:t>
            </a:r>
            <a:endParaRPr lang="en-US" dirty="0"/>
          </a:p>
        </p:txBody>
      </p:sp>
      <p:sp>
        <p:nvSpPr>
          <p:cNvPr id="8" name="Rechthoek"/>
          <p:cNvSpPr/>
          <p:nvPr userDrawn="1"/>
        </p:nvSpPr>
        <p:spPr>
          <a:xfrm>
            <a:off x="-10108" y="12466653"/>
            <a:ext cx="24394108" cy="1270001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" name="Driehoek"/>
          <p:cNvSpPr/>
          <p:nvPr userDrawn="1"/>
        </p:nvSpPr>
        <p:spPr>
          <a:xfrm rot="5400000">
            <a:off x="828267" y="799988"/>
            <a:ext cx="3675353" cy="53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Driehoek"/>
          <p:cNvSpPr/>
          <p:nvPr userDrawn="1"/>
        </p:nvSpPr>
        <p:spPr>
          <a:xfrm>
            <a:off x="-7910" y="4414348"/>
            <a:ext cx="24399820" cy="8052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3818064" y="10112864"/>
            <a:ext cx="10172657" cy="2605842"/>
            <a:chOff x="13583285" y="10112864"/>
            <a:chExt cx="10172657" cy="2605842"/>
          </a:xfrm>
        </p:grpSpPr>
        <p:sp>
          <p:nvSpPr>
            <p:cNvPr id="12" name="2011-2016…"/>
            <p:cNvSpPr txBox="1"/>
            <p:nvPr/>
          </p:nvSpPr>
          <p:spPr>
            <a:xfrm>
              <a:off x="13583285" y="10112864"/>
              <a:ext cx="10172657" cy="26058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dirty="0" smtClean="0">
                  <a:solidFill>
                    <a:schemeClr val="bg1"/>
                  </a:solidFill>
                </a:rPr>
                <a:t>David </a:t>
              </a:r>
              <a:r>
                <a:rPr lang="en-US" dirty="0" err="1" smtClean="0">
                  <a:solidFill>
                    <a:schemeClr val="bg1"/>
                  </a:solidFill>
                </a:rPr>
                <a:t>Groep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360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360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360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3600" dirty="0">
                  <a:solidFill>
                    <a:srgbClr val="6F2575"/>
                  </a:solidFill>
                </a:rPr>
                <a:t>https://orcid.org/0000-0003-1026-6606</a:t>
              </a:r>
              <a:endParaRPr sz="360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9739" y="12085358"/>
              <a:ext cx="529431" cy="52943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7" y="10572949"/>
            <a:ext cx="4891793" cy="19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4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1879600"/>
            <a:ext cx="24384000" cy="11828463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6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17508"/>
            <a:ext cx="24405659" cy="1878965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473190" y="13102037"/>
            <a:ext cx="676466" cy="60593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5500">
              <a:defRPr sz="3000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58383" y="145515"/>
            <a:ext cx="19091273" cy="155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428059" y="12903428"/>
            <a:ext cx="7789333" cy="632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8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278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10584" y="-19695"/>
            <a:ext cx="4393847" cy="1883269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9" y="323315"/>
            <a:ext cx="3027357" cy="11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4" r:id="rId3"/>
    <p:sldLayoutId id="2147483686" r:id="rId4"/>
    <p:sldLayoutId id="2147483683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57799" marR="57799" indent="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57799" marR="57799" indent="2286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17508"/>
            <a:ext cx="24405659" cy="1878965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62389" y="13102037"/>
            <a:ext cx="498067" cy="6127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5500">
              <a:defRPr sz="3000" b="0" i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28059" y="145515"/>
            <a:ext cx="24384000" cy="155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736284"/>
            <a:ext cx="24384000" cy="10099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18512859" y="15149"/>
            <a:ext cx="5892800" cy="3695700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428059" y="12903428"/>
            <a:ext cx="7789333" cy="632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8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278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06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4" y="238888"/>
            <a:ext cx="23896455" cy="3725341"/>
          </a:xfrm>
        </p:spPr>
        <p:txBody>
          <a:bodyPr/>
          <a:lstStyle/>
          <a:p>
            <a:pPr algn="r"/>
            <a:r>
              <a:rPr lang="en-US" dirty="0" smtClean="0"/>
              <a:t>OIDC Federation </a:t>
            </a:r>
            <a:br>
              <a:rPr lang="en-US" dirty="0" smtClean="0"/>
            </a:br>
            <a:r>
              <a:rPr lang="en-US" dirty="0" smtClean="0"/>
              <a:t>for Infrastructures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EUGridPMA</a:t>
            </a:r>
            <a:r>
              <a:rPr lang="en-US" dirty="0" smtClean="0"/>
              <a:t> 42</a:t>
            </a:r>
          </a:p>
          <a:p>
            <a:r>
              <a:rPr lang="en-US" dirty="0" smtClean="0"/>
              <a:t>Prague, 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726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9364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0640" indent="0" algn="ctr">
              <a:buNone/>
            </a:pPr>
            <a:r>
              <a:rPr lang="en-US" sz="5400" dirty="0" smtClean="0">
                <a:solidFill>
                  <a:srgbClr val="6F2575"/>
                </a:solidFill>
              </a:rPr>
              <a:t>“</a:t>
            </a:r>
            <a:r>
              <a:rPr lang="en-US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establish </a:t>
            </a:r>
            <a:r>
              <a:rPr lang="en-GB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common </a:t>
            </a:r>
            <a:r>
              <a:rPr lang="en-GB" sz="5400" dirty="0">
                <a:solidFill>
                  <a:srgbClr val="6F2575"/>
                </a:solidFill>
                <a:latin typeface="Akkurat Std Italic" panose="02000503000000000000" pitchFamily="2" charset="0"/>
              </a:rPr>
              <a:t>policies and guidelines that </a:t>
            </a:r>
            <a:r>
              <a:rPr lang="en-GB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enable interoperable</a:t>
            </a:r>
            <a:r>
              <a:rPr lang="en-GB" sz="5400" dirty="0">
                <a:solidFill>
                  <a:srgbClr val="6F2575"/>
                </a:solidFill>
                <a:latin typeface="Akkurat Std Italic" panose="02000503000000000000" pitchFamily="2" charset="0"/>
              </a:rPr>
              <a:t>, global trust relations between providers of e-Infrastructures and cyber-infrastructures, identity </a:t>
            </a:r>
            <a:r>
              <a:rPr lang="en-GB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providers</a:t>
            </a:r>
            <a:r>
              <a:rPr lang="en-GB" sz="5400" dirty="0" smtClean="0">
                <a:solidFill>
                  <a:srgbClr val="6F2575"/>
                </a:solidFill>
              </a:rPr>
              <a:t>”</a:t>
            </a:r>
            <a:endParaRPr lang="en-US" sz="5400" dirty="0" smtClean="0">
              <a:solidFill>
                <a:srgbClr val="6F2575"/>
              </a:solidFill>
            </a:endParaRPr>
          </a:p>
          <a:p>
            <a:endParaRPr lang="en-US" sz="5400" dirty="0" smtClean="0"/>
          </a:p>
          <a:p>
            <a:r>
              <a:rPr lang="en-US" sz="5400" dirty="0" smtClean="0"/>
              <a:t>technology-agnostic assurance profiles (see IANA registry)</a:t>
            </a:r>
          </a:p>
          <a:p>
            <a:r>
              <a:rPr lang="en-US" sz="5400" dirty="0" smtClean="0"/>
              <a:t>with specific renderings – PKIX, Attribute Authorities, …</a:t>
            </a:r>
          </a:p>
          <a:p>
            <a:endParaRPr lang="en-US" sz="5400" dirty="0" smtClean="0"/>
          </a:p>
          <a:p>
            <a:pPr marL="40640" indent="0">
              <a:buNone/>
            </a:pPr>
            <a:r>
              <a:rPr lang="en-US" sz="5400" dirty="0" smtClean="0"/>
              <a:t>How can we help support RI and e-Infrastructure use cases?</a:t>
            </a:r>
          </a:p>
          <a:p>
            <a:r>
              <a:rPr lang="en-US" sz="5400" dirty="0" smtClean="0"/>
              <a:t>technology bridges: TCS,  RCauth.eu, IGTF-eduGAIN bridge, …</a:t>
            </a:r>
          </a:p>
          <a:p>
            <a:r>
              <a:rPr lang="en-US" sz="5400" dirty="0" smtClean="0"/>
              <a:t>native SAML R&amp;E federation most effective through REFEDS now</a:t>
            </a:r>
          </a:p>
          <a:p>
            <a:r>
              <a:rPr lang="en-US" sz="5400" dirty="0" smtClean="0"/>
              <a:t>behind the bridges for research &amp; collaboration, OIDC prominence!</a:t>
            </a:r>
          </a:p>
        </p:txBody>
      </p:sp>
    </p:spTree>
    <p:extLst>
      <p:ext uri="{BB962C8B-B14F-4D97-AF65-F5344CB8AC3E}">
        <p14:creationId xmlns:p14="http://schemas.microsoft.com/office/powerpoint/2010/main" val="1992240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Federation Task Force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/>
              <a:t>The IGTF </a:t>
            </a:r>
            <a:r>
              <a:rPr lang="en-GB" sz="4800" dirty="0" smtClean="0"/>
              <a:t>task </a:t>
            </a:r>
            <a:r>
              <a:rPr lang="en-GB" sz="4800" dirty="0"/>
              <a:t>force </a:t>
            </a:r>
            <a:r>
              <a:rPr lang="en-GB" sz="4800" dirty="0" smtClean="0"/>
              <a:t>for OIDC </a:t>
            </a:r>
            <a:r>
              <a:rPr lang="en-GB" sz="4800" dirty="0"/>
              <a:t>Federation </a:t>
            </a:r>
            <a:r>
              <a:rPr lang="en-US" sz="4800" dirty="0" smtClean="0"/>
              <a:t>will</a:t>
            </a:r>
            <a:endParaRPr lang="en-GB" sz="4800" dirty="0"/>
          </a:p>
          <a:p>
            <a:r>
              <a:rPr lang="en-GB" sz="4800" dirty="0" smtClean="0"/>
              <a:t>identify specific objectives – </a:t>
            </a:r>
            <a:r>
              <a:rPr lang="en-GB" sz="4800" dirty="0" smtClean="0">
                <a:latin typeface="Akkurat Std Italic" panose="02000503000000000000" pitchFamily="2" charset="0"/>
              </a:rPr>
              <a:t>I2 </a:t>
            </a:r>
            <a:r>
              <a:rPr lang="en-GB" sz="4800" dirty="0" err="1" smtClean="0">
                <a:latin typeface="Akkurat Std Italic" panose="02000503000000000000" pitchFamily="2" charset="0"/>
              </a:rPr>
              <a:t>TechEx</a:t>
            </a:r>
            <a:endParaRPr lang="en-GB" sz="4800" dirty="0">
              <a:latin typeface="Akkurat Std Italic" panose="02000503000000000000" pitchFamily="2" charset="0"/>
            </a:endParaRPr>
          </a:p>
          <a:p>
            <a:r>
              <a:rPr lang="en-GB" sz="4800" b="1" dirty="0">
                <a:solidFill>
                  <a:srgbClr val="6F2575"/>
                </a:solidFill>
              </a:rPr>
              <a:t>scope </a:t>
            </a:r>
            <a:r>
              <a:rPr lang="en-GB" sz="4800" b="1" dirty="0" smtClean="0">
                <a:solidFill>
                  <a:srgbClr val="6F2575"/>
                </a:solidFill>
              </a:rPr>
              <a:t>needs </a:t>
            </a:r>
            <a:r>
              <a:rPr lang="en-GB" sz="4800" b="1" dirty="0">
                <a:solidFill>
                  <a:srgbClr val="6F2575"/>
                </a:solidFill>
              </a:rPr>
              <a:t>and requirements for </a:t>
            </a:r>
            <a:r>
              <a:rPr lang="en-GB" sz="4800" b="1" dirty="0" smtClean="0">
                <a:solidFill>
                  <a:srgbClr val="6F2575"/>
                </a:solidFill>
              </a:rPr>
              <a:t>R/E infrastructure </a:t>
            </a:r>
            <a:r>
              <a:rPr lang="en-GB" sz="4800" b="1" dirty="0">
                <a:solidFill>
                  <a:srgbClr val="6F2575"/>
                </a:solidFill>
              </a:rPr>
              <a:t>OIDC </a:t>
            </a:r>
            <a:r>
              <a:rPr lang="en-GB" sz="4800" b="1" dirty="0" smtClean="0">
                <a:solidFill>
                  <a:srgbClr val="6F2575"/>
                </a:solidFill>
              </a:rPr>
              <a:t>Fed</a:t>
            </a:r>
            <a:br>
              <a:rPr lang="en-GB" sz="4800" b="1" dirty="0" smtClean="0">
                <a:solidFill>
                  <a:srgbClr val="6F2575"/>
                </a:solidFill>
              </a:rPr>
            </a:br>
            <a:r>
              <a:rPr lang="en-GB" sz="4800" dirty="0" smtClean="0">
                <a:latin typeface="Akkurat Std Italic" panose="02000503000000000000" pitchFamily="2" charset="0"/>
              </a:rPr>
              <a:t>we will be doing that today!</a:t>
            </a:r>
            <a:endParaRPr lang="en-GB" sz="4800" dirty="0" smtClean="0"/>
          </a:p>
          <a:p>
            <a:r>
              <a:rPr lang="en-GB" sz="4800" dirty="0" smtClean="0"/>
              <a:t>verify </a:t>
            </a:r>
            <a:r>
              <a:rPr lang="en-GB" sz="4800" dirty="0"/>
              <a:t>compatibility of </a:t>
            </a:r>
            <a:r>
              <a:rPr lang="en-GB" sz="4800" dirty="0" smtClean="0"/>
              <a:t>IGTF </a:t>
            </a:r>
            <a:r>
              <a:rPr lang="en-GB" sz="4800" dirty="0"/>
              <a:t>Assurance Profile framework </a:t>
            </a:r>
            <a:br>
              <a:rPr lang="en-GB" sz="4800" dirty="0"/>
            </a:br>
            <a:r>
              <a:rPr lang="en-GB" sz="4800" dirty="0" smtClean="0"/>
              <a:t>for ‘technology-</a:t>
            </a:r>
            <a:r>
              <a:rPr lang="en-GB" sz="4800" dirty="0" err="1" smtClean="0"/>
              <a:t>agnosticity</a:t>
            </a:r>
            <a:r>
              <a:rPr lang="en-GB" sz="4800" dirty="0" smtClean="0"/>
              <a:t>’ </a:t>
            </a:r>
            <a:r>
              <a:rPr lang="en-GB" sz="4800" dirty="0"/>
              <a:t>with </a:t>
            </a:r>
            <a:r>
              <a:rPr lang="en-GB" sz="4800" dirty="0" err="1"/>
              <a:t>OpenID</a:t>
            </a:r>
            <a:r>
              <a:rPr lang="en-GB" sz="4800" dirty="0"/>
              <a:t> </a:t>
            </a:r>
            <a:r>
              <a:rPr lang="en-GB" sz="4800" dirty="0" smtClean="0"/>
              <a:t>Providers (proxies) and RPs</a:t>
            </a:r>
            <a:endParaRPr lang="en-GB" sz="4800" dirty="0"/>
          </a:p>
          <a:p>
            <a:r>
              <a:rPr lang="en-GB" sz="4800" dirty="0"/>
              <a:t>test a </a:t>
            </a:r>
            <a:r>
              <a:rPr lang="en-GB" sz="4800" dirty="0" err="1"/>
              <a:t>OIDCFed</a:t>
            </a:r>
            <a:r>
              <a:rPr lang="en-GB" sz="4800" dirty="0"/>
              <a:t> scenario</a:t>
            </a:r>
            <a:br>
              <a:rPr lang="en-GB" sz="4800" dirty="0"/>
            </a:br>
            <a:r>
              <a:rPr lang="en-GB" sz="4800" dirty="0">
                <a:latin typeface="Akkurat Std Italic" panose="02000503000000000000" pitchFamily="2" charset="0"/>
              </a:rPr>
              <a:t>e.g. starting with </a:t>
            </a:r>
            <a:r>
              <a:rPr lang="en-GB" sz="4800" dirty="0" smtClean="0">
                <a:latin typeface="Akkurat Std Italic" panose="02000503000000000000" pitchFamily="2" charset="0"/>
              </a:rPr>
              <a:t>use cases: WLCG, RCauth.eu, … ELIXIR, EGI </a:t>
            </a:r>
            <a:r>
              <a:rPr lang="en-GB" sz="4800" dirty="0" err="1" smtClean="0">
                <a:latin typeface="Akkurat Std Italic" panose="02000503000000000000" pitchFamily="2" charset="0"/>
              </a:rPr>
              <a:t>CheckIn</a:t>
            </a:r>
            <a:endParaRPr lang="en-GB" sz="4800" dirty="0">
              <a:latin typeface="Akkurat Std Italic" panose="02000503000000000000" pitchFamily="2" charset="0"/>
            </a:endParaRPr>
          </a:p>
          <a:p>
            <a:r>
              <a:rPr lang="en-GB" sz="4800" dirty="0"/>
              <a:t>assess </a:t>
            </a:r>
            <a:r>
              <a:rPr lang="en-GB" sz="4800" dirty="0" smtClean="0"/>
              <a:t>structure </a:t>
            </a:r>
            <a:r>
              <a:rPr lang="en-GB" sz="4800" dirty="0"/>
              <a:t>and needed meta-data in </a:t>
            </a:r>
            <a:r>
              <a:rPr lang="en-GB" sz="4800" dirty="0" smtClean="0"/>
              <a:t>a ‘trust </a:t>
            </a:r>
            <a:r>
              <a:rPr lang="en-GB" sz="4800" dirty="0"/>
              <a:t>anchor </a:t>
            </a:r>
            <a:r>
              <a:rPr lang="en-GB" sz="4800" dirty="0" smtClean="0"/>
              <a:t>service’,</a:t>
            </a:r>
          </a:p>
          <a:p>
            <a:pPr lvl="1"/>
            <a:r>
              <a:rPr lang="en-GB" sz="4800" dirty="0" smtClean="0"/>
              <a:t>how </a:t>
            </a:r>
            <a:r>
              <a:rPr lang="en-GB" sz="4800" dirty="0"/>
              <a:t>to address </a:t>
            </a:r>
            <a:r>
              <a:rPr lang="en-GB" sz="4800" dirty="0" smtClean="0"/>
              <a:t>RPDNC</a:t>
            </a:r>
          </a:p>
          <a:p>
            <a:pPr lvl="1"/>
            <a:r>
              <a:rPr lang="en-GB" sz="4800" dirty="0" smtClean="0"/>
              <a:t>links it with </a:t>
            </a:r>
            <a:r>
              <a:rPr lang="en-GB" sz="4800" dirty="0" smtClean="0"/>
              <a:t>(dynamic) </a:t>
            </a:r>
            <a:r>
              <a:rPr lang="en-GB" sz="4800" dirty="0"/>
              <a:t>client </a:t>
            </a:r>
            <a:r>
              <a:rPr lang="en-GB" sz="4800" dirty="0" smtClean="0"/>
              <a:t>registration</a:t>
            </a:r>
            <a:endParaRPr lang="en-GB" sz="4800" dirty="0"/>
          </a:p>
          <a:p>
            <a:r>
              <a:rPr lang="en-GB" sz="4800" dirty="0"/>
              <a:t>liaise with </a:t>
            </a:r>
            <a:r>
              <a:rPr lang="en-GB" sz="4800" dirty="0" smtClean="0"/>
              <a:t>OIDC </a:t>
            </a:r>
            <a:r>
              <a:rPr lang="en-GB" sz="4800" dirty="0"/>
              <a:t>Fed </a:t>
            </a:r>
            <a:r>
              <a:rPr lang="en-GB" sz="4800" dirty="0" smtClean="0"/>
              <a:t>efforts in AARC and GN*-*, </a:t>
            </a:r>
            <a:r>
              <a:rPr lang="en-GB" sz="4800" dirty="0"/>
              <a:t>and Roland </a:t>
            </a:r>
            <a:r>
              <a:rPr lang="en-GB" sz="4800" dirty="0" err="1"/>
              <a:t>Hedberg</a:t>
            </a:r>
            <a:endParaRPr lang="en-GB" sz="4800" dirty="0"/>
          </a:p>
          <a:p>
            <a:pPr marL="4064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376072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ID and Client Secret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24079" y="2552700"/>
            <a:ext cx="14448696" cy="4357766"/>
          </a:xfrm>
        </p:spPr>
        <p:txBody>
          <a:bodyPr/>
          <a:lstStyle/>
          <a:p>
            <a:r>
              <a:rPr lang="en-US" dirty="0" err="1" smtClean="0"/>
              <a:t>WaTTS</a:t>
            </a:r>
            <a:r>
              <a:rPr lang="en-US" dirty="0" smtClean="0"/>
              <a:t> service</a:t>
            </a:r>
          </a:p>
          <a:p>
            <a:r>
              <a:rPr lang="en-US" dirty="0" smtClean="0"/>
              <a:t>EGI </a:t>
            </a:r>
            <a:r>
              <a:rPr lang="en-US" dirty="0" err="1" smtClean="0"/>
              <a:t>MasterPortal</a:t>
            </a:r>
            <a:endParaRPr lang="en-US" dirty="0" smtClean="0"/>
          </a:p>
          <a:p>
            <a:r>
              <a:rPr lang="en-US" dirty="0" err="1" smtClean="0"/>
              <a:t>MinE</a:t>
            </a:r>
            <a:r>
              <a:rPr lang="en-US" dirty="0" smtClean="0"/>
              <a:t> Credential Hosting</a:t>
            </a:r>
          </a:p>
          <a:p>
            <a:r>
              <a:rPr lang="en-US" dirty="0" smtClean="0">
                <a:latin typeface="Akkurat Std Italic" panose="02000503000000000000" pitchFamily="2" charset="0"/>
              </a:rPr>
              <a:t>… B2ACCESS,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18" y="3870623"/>
            <a:ext cx="3216514" cy="1557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67399" y="9727720"/>
            <a:ext cx="4976733" cy="976154"/>
          </a:xfrm>
          <a:prstGeom prst="roundRect">
            <a:avLst/>
          </a:prstGeom>
          <a:solidFill>
            <a:srgbClr val="A8D6FF"/>
          </a:solidFill>
          <a:ln w="127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Master Portal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024079" y="8036914"/>
            <a:ext cx="14448696" cy="4357766"/>
          </a:xfrm>
          <a:prstGeom prst="rect">
            <a:avLst/>
          </a:prstGeom>
        </p:spPr>
        <p:txBody>
          <a:bodyPr/>
          <a:lstStyle>
            <a:lvl1pPr marL="627179" marR="57799" indent="-586539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1pPr>
            <a:lvl2pPr marL="1044126" marR="57799" indent="-546286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2pPr>
            <a:lvl3pPr marL="1485718" marR="57799" indent="-530678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3pPr>
            <a:lvl4pPr marL="20313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4pPr>
            <a:lvl5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5pPr>
            <a:lvl6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6pPr>
            <a:lvl7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7pPr>
            <a:lvl8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8pPr>
            <a:lvl9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9pPr>
          </a:lstStyle>
          <a:p>
            <a:r>
              <a:rPr lang="en-US" dirty="0" smtClean="0"/>
              <a:t>SSH Proxy CLI</a:t>
            </a:r>
          </a:p>
          <a:p>
            <a:r>
              <a:rPr lang="en-US" dirty="0" smtClean="0"/>
              <a:t>Prometheus WebDAV portal</a:t>
            </a:r>
          </a:p>
          <a:p>
            <a:r>
              <a:rPr lang="en-US" dirty="0" err="1" smtClean="0"/>
              <a:t>mkProxy</a:t>
            </a:r>
            <a:r>
              <a:rPr lang="en-US" dirty="0" smtClean="0"/>
              <a:t> service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0320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27101" y="2372821"/>
            <a:ext cx="12219274" cy="1074920"/>
          </a:xfrm>
        </p:spPr>
        <p:txBody>
          <a:bodyPr/>
          <a:lstStyle/>
          <a:p>
            <a:r>
              <a:rPr lang="en-US" dirty="0" smtClean="0"/>
              <a:t>See spec by Roland </a:t>
            </a:r>
            <a:r>
              <a:rPr lang="en-US" dirty="0" err="1" smtClean="0"/>
              <a:t>Hedberg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192" y="2282330"/>
            <a:ext cx="10209326" cy="1087903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927101" y="11762866"/>
            <a:ext cx="12219274" cy="1074920"/>
          </a:xfrm>
          <a:prstGeom prst="rect">
            <a:avLst/>
          </a:prstGeom>
        </p:spPr>
        <p:txBody>
          <a:bodyPr/>
          <a:lstStyle>
            <a:lvl1pPr marL="627179" marR="57799" indent="-586539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1pPr>
            <a:lvl2pPr marL="1044126" marR="57799" indent="-546286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2pPr>
            <a:lvl3pPr marL="1485718" marR="57799" indent="-530678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3pPr>
            <a:lvl4pPr marL="20313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4pPr>
            <a:lvl5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5pPr>
            <a:lvl6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6pPr>
            <a:lvl7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7pPr>
            <a:lvl8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8pPr>
            <a:lvl9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9pPr>
          </a:lstStyle>
          <a:p>
            <a:r>
              <a:rPr lang="en-US" dirty="0" smtClean="0"/>
              <a:t>scoped to the RP + Proxy case is not very complex, actually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31" y="3598264"/>
            <a:ext cx="9214552" cy="794112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628083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 ‘policy’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0640" indent="0">
              <a:buNone/>
            </a:pPr>
            <a:r>
              <a:rPr lang="en-US" b="1" dirty="0" smtClean="0">
                <a:solidFill>
                  <a:srgbClr val="6F2575"/>
                </a:solidFill>
              </a:rPr>
              <a:t>IGTF “RP oriented” OIDC Fed can leverage existing framework</a:t>
            </a:r>
          </a:p>
          <a:p>
            <a:r>
              <a:rPr lang="en-US" sz="5400" dirty="0" smtClean="0"/>
              <a:t>connect RPs from infrastructures that are IGTF members</a:t>
            </a:r>
            <a:br>
              <a:rPr lang="en-US" sz="5400" dirty="0" smtClean="0"/>
            </a:br>
            <a:r>
              <a:rPr lang="en-US" sz="5400" dirty="0" smtClean="0"/>
              <a:t>(EGI, HPCI, OSG, WLCG, GEANT, PRAGMA, PRACE, XSEDE, …)</a:t>
            </a:r>
            <a:br>
              <a:rPr lang="en-US" sz="5400" dirty="0" smtClean="0"/>
            </a:br>
            <a:r>
              <a:rPr lang="en-US" sz="5400" dirty="0" smtClean="0">
                <a:latin typeface="Akkurat Std Italic" panose="02000503000000000000" pitchFamily="2" charset="0"/>
              </a:rPr>
              <a:t>and new IGTF RP members can join of course!</a:t>
            </a:r>
          </a:p>
          <a:p>
            <a:r>
              <a:rPr lang="en-US" sz="5400" dirty="0" smtClean="0"/>
              <a:t>Accreditation process and membership guidelines in place</a:t>
            </a:r>
          </a:p>
          <a:p>
            <a:r>
              <a:rPr lang="en-US" sz="5400" dirty="0" smtClean="0"/>
              <a:t>OPs in the federation (RI/EI </a:t>
            </a:r>
            <a:r>
              <a:rPr lang="en-US" sz="5400" dirty="0" err="1" smtClean="0"/>
              <a:t>IdP</a:t>
            </a:r>
            <a:r>
              <a:rPr lang="en-US" sz="5400" dirty="0" smtClean="0"/>
              <a:t>-SP-Proxies) use IGTF APs</a:t>
            </a:r>
            <a:br>
              <a:rPr lang="en-US" sz="5400" dirty="0" smtClean="0"/>
            </a:br>
            <a:r>
              <a:rPr lang="en-US" sz="5400" dirty="0" smtClean="0"/>
              <a:t>and </a:t>
            </a:r>
            <a:r>
              <a:rPr lang="en-US" sz="5400" dirty="0" err="1" smtClean="0">
                <a:latin typeface="Akkurat Std Italic" panose="02000503000000000000" pitchFamily="2" charset="0"/>
              </a:rPr>
              <a:t>Snctfi</a:t>
            </a:r>
            <a:r>
              <a:rPr lang="en-US" sz="5400" dirty="0" smtClean="0">
                <a:latin typeface="Akkurat Std Italic" panose="02000503000000000000" pitchFamily="2" charset="0"/>
              </a:rPr>
              <a:t> </a:t>
            </a:r>
            <a:r>
              <a:rPr lang="en-US" sz="5400" dirty="0" smtClean="0"/>
              <a:t>framework where needed</a:t>
            </a:r>
          </a:p>
          <a:p>
            <a:r>
              <a:rPr lang="en-US" sz="5400" dirty="0" smtClean="0"/>
              <a:t>RPs in the federation become the responsibility of their member representatives</a:t>
            </a:r>
          </a:p>
          <a:p>
            <a:r>
              <a:rPr lang="en-US" sz="5400" dirty="0" smtClean="0"/>
              <a:t>regional (‘national’) RP groups via their existing authority member</a:t>
            </a:r>
          </a:p>
          <a:p>
            <a:endParaRPr lang="en-US" sz="5400" dirty="0"/>
          </a:p>
          <a:p>
            <a:pPr marL="40640" indent="0">
              <a:buNone/>
            </a:pPr>
            <a:r>
              <a:rPr lang="en-US" sz="5400" dirty="0" smtClean="0"/>
              <a:t>for RP trust (more than today) re-use Sirtfi, WISE, and trust groups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782082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and model discussions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3222556" cy="10863498"/>
          </a:xfrm>
        </p:spPr>
        <p:txBody>
          <a:bodyPr/>
          <a:lstStyle/>
          <a:p>
            <a:pPr marL="40640" indent="0">
              <a:buNone/>
            </a:pPr>
            <a:r>
              <a:rPr lang="en-US" dirty="0" smtClean="0">
                <a:solidFill>
                  <a:srgbClr val="6F2575"/>
                </a:solidFill>
              </a:rPr>
              <a:t>ACAMP session nodes (see Wiki)</a:t>
            </a:r>
          </a:p>
          <a:p>
            <a:pPr lvl="1"/>
            <a:r>
              <a:rPr lang="en-US" dirty="0" smtClean="0"/>
              <a:t>do not over-complicate the initial set-up</a:t>
            </a:r>
          </a:p>
          <a:p>
            <a:pPr lvl="1"/>
            <a:r>
              <a:rPr lang="en-US" dirty="0" smtClean="0"/>
              <a:t>retain dynamics in the system by leveraging existing trust</a:t>
            </a:r>
          </a:p>
          <a:p>
            <a:pPr lvl="1"/>
            <a:r>
              <a:rPr lang="en-US" dirty="0" smtClean="0"/>
              <a:t>stick to OIDC core attributes makes life easier</a:t>
            </a:r>
          </a:p>
          <a:p>
            <a:pPr lvl="1"/>
            <a:r>
              <a:rPr lang="en-US" dirty="0" smtClean="0"/>
              <a:t>discovery – leave this for the RPs, but make our data available</a:t>
            </a:r>
          </a:p>
          <a:p>
            <a:pPr lvl="1"/>
            <a:r>
              <a:rPr lang="en-US" dirty="0" smtClean="0"/>
              <a:t>allow overlapping federations and be complementary (COIs</a:t>
            </a:r>
            <a:r>
              <a:rPr lang="en-US" dirty="0" smtClean="0"/>
              <a:t>)</a:t>
            </a:r>
          </a:p>
          <a:p>
            <a:pPr marL="0" lvl="1" indent="0">
              <a:buNone/>
            </a:pPr>
            <a:endParaRPr lang="en-US" dirty="0" smtClean="0">
              <a:solidFill>
                <a:srgbClr val="6F2575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6F2575"/>
                </a:solidFill>
              </a:rPr>
              <a:t>Don’t boil the ocean</a:t>
            </a:r>
          </a:p>
          <a:p>
            <a:pPr marL="857250" lvl="1" indent="-857250"/>
            <a:r>
              <a:rPr lang="en-US" dirty="0" smtClean="0"/>
              <a:t>scope to the expected </a:t>
            </a:r>
            <a:r>
              <a:rPr lang="en-US" b="1" dirty="0" smtClean="0">
                <a:latin typeface="Vladimir Script" panose="03050402040407070305" pitchFamily="66" charset="0"/>
              </a:rPr>
              <a:t>O </a:t>
            </a:r>
            <a:r>
              <a:rPr lang="en-US" dirty="0" smtClean="0"/>
              <a:t>(100)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857250" lvl="1" indent="-857250"/>
            <a:r>
              <a:rPr lang="en-US" dirty="0" smtClean="0"/>
              <a:t>leverage existing trust and current operational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261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and Requirements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3117123" cy="10548938"/>
          </a:xfrm>
        </p:spPr>
        <p:txBody>
          <a:bodyPr/>
          <a:lstStyle/>
          <a:p>
            <a:r>
              <a:rPr lang="en-US" dirty="0"/>
              <a:t>ELIXIR &amp; Life Sciences AAI (Michal </a:t>
            </a:r>
            <a:r>
              <a:rPr lang="en-US" dirty="0" err="1"/>
              <a:t>Prochazka</a:t>
            </a:r>
            <a:r>
              <a:rPr lang="en-US" dirty="0" smtClean="0"/>
              <a:t>)</a:t>
            </a:r>
          </a:p>
          <a:p>
            <a:r>
              <a:rPr lang="en-US" dirty="0" err="1"/>
              <a:t>CILogon</a:t>
            </a:r>
            <a:r>
              <a:rPr lang="en-US" dirty="0"/>
              <a:t> developments (Jim </a:t>
            </a:r>
            <a:r>
              <a:rPr lang="en-US" dirty="0" err="1"/>
              <a:t>Basney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behind EGI Check-In (Nicolas </a:t>
            </a:r>
            <a:r>
              <a:rPr lang="en-US" dirty="0" err="1"/>
              <a:t>Liampotis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Recommendations </a:t>
            </a:r>
            <a:r>
              <a:rPr lang="en-US" dirty="0"/>
              <a:t>in AARC and GN*-* </a:t>
            </a:r>
            <a:r>
              <a:rPr lang="en-US" dirty="0" smtClean="0"/>
              <a:t>(</a:t>
            </a:r>
            <a:r>
              <a:rPr lang="en-US" dirty="0" err="1"/>
              <a:t>Davide</a:t>
            </a:r>
            <a:r>
              <a:rPr lang="en-US" dirty="0"/>
              <a:t> </a:t>
            </a:r>
            <a:r>
              <a:rPr lang="en-US" dirty="0" err="1"/>
              <a:t>Vaghetti</a:t>
            </a:r>
            <a:r>
              <a:rPr lang="en-US" dirty="0" smtClean="0"/>
              <a:t>)</a:t>
            </a:r>
          </a:p>
          <a:p>
            <a:r>
              <a:rPr lang="en-US" dirty="0" err="1"/>
              <a:t>WaTTS</a:t>
            </a:r>
            <a:r>
              <a:rPr lang="en-US" dirty="0"/>
              <a:t> (Marcus </a:t>
            </a:r>
            <a:r>
              <a:rPr lang="en-US" dirty="0" err="1"/>
              <a:t>Hardt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40640" indent="0">
              <a:buNone/>
            </a:pPr>
            <a:r>
              <a:rPr lang="en-US" dirty="0" smtClean="0">
                <a:latin typeface="Akkurat Std Italic" panose="02000503000000000000" pitchFamily="2" charset="0"/>
              </a:rPr>
              <a:t>followed by a discussion on </a:t>
            </a:r>
          </a:p>
          <a:p>
            <a:pPr>
              <a:buFont typeface="Akkurat Std Italic" panose="02000503000000000000" pitchFamily="2" charset="0"/>
              <a:buChar char="–"/>
            </a:pPr>
            <a:r>
              <a:rPr lang="en-US" dirty="0" smtClean="0">
                <a:latin typeface="Akkurat Std Italic" panose="02000503000000000000" pitchFamily="2" charset="0"/>
              </a:rPr>
              <a:t>what tools we can use on the IGTF side </a:t>
            </a:r>
            <a:r>
              <a:rPr lang="en-US" dirty="0">
                <a:latin typeface="Akkurat Std Italic" panose="02000503000000000000" pitchFamily="2" charset="0"/>
              </a:rPr>
              <a:t>(scripts, </a:t>
            </a:r>
            <a:r>
              <a:rPr lang="en-US" dirty="0" smtClean="0">
                <a:latin typeface="Akkurat Std Italic" panose="02000503000000000000" pitchFamily="2" charset="0"/>
              </a:rPr>
              <a:t>URL triggers) , </a:t>
            </a:r>
          </a:p>
          <a:p>
            <a:pPr>
              <a:buFont typeface="Akkurat Std Italic" panose="02000503000000000000" pitchFamily="2" charset="0"/>
              <a:buChar char="–"/>
            </a:pPr>
            <a:r>
              <a:rPr lang="en-US" dirty="0" smtClean="0">
                <a:latin typeface="Akkurat Std Italic" panose="02000503000000000000" pitchFamily="2" charset="0"/>
              </a:rPr>
              <a:t>what tools on the client side for auto-populating RPs </a:t>
            </a:r>
            <a:br>
              <a:rPr lang="en-US" dirty="0" smtClean="0">
                <a:latin typeface="Akkurat Std Italic" panose="02000503000000000000" pitchFamily="2" charset="0"/>
              </a:rPr>
            </a:br>
            <a:r>
              <a:rPr lang="en-US" dirty="0" smtClean="0">
                <a:latin typeface="Akkurat Std Italic" panose="02000503000000000000" pitchFamily="2" charset="0"/>
              </a:rPr>
              <a:t>(</a:t>
            </a:r>
            <a:r>
              <a:rPr lang="en-US" dirty="0">
                <a:latin typeface="Akkurat Std Italic" panose="02000503000000000000" pitchFamily="2" charset="0"/>
              </a:rPr>
              <a:t>periodic </a:t>
            </a:r>
            <a:r>
              <a:rPr lang="en-US" dirty="0" err="1">
                <a:latin typeface="Akkurat Std Italic" panose="02000503000000000000" pitchFamily="2" charset="0"/>
              </a:rPr>
              <a:t>cron</a:t>
            </a:r>
            <a:r>
              <a:rPr lang="en-US" dirty="0">
                <a:latin typeface="Akkurat Std Italic" panose="02000503000000000000" pitchFamily="2" charset="0"/>
              </a:rPr>
              <a:t> jobs, scripts) </a:t>
            </a:r>
            <a:endParaRPr lang="en-GB" dirty="0">
              <a:latin typeface="Akkurat Std Italic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50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0640" indent="0">
              <a:buNone/>
            </a:pPr>
            <a:r>
              <a:rPr lang="en-US" dirty="0">
                <a:solidFill>
                  <a:srgbClr val="6F2575"/>
                </a:solidFill>
              </a:rPr>
              <a:t>Keeping in touch</a:t>
            </a:r>
            <a:endParaRPr lang="en-GB" dirty="0">
              <a:solidFill>
                <a:srgbClr val="6F2575"/>
              </a:solidFill>
            </a:endParaRPr>
          </a:p>
          <a:p>
            <a:r>
              <a:rPr lang="en-GB" dirty="0"/>
              <a:t>http://wiki.eugridpma.org/Main/OIDCFed</a:t>
            </a:r>
            <a:endParaRPr lang="en-US" dirty="0"/>
          </a:p>
          <a:p>
            <a:r>
              <a:rPr lang="en-US" dirty="0"/>
              <a:t>oidcfed@igtf.net</a:t>
            </a:r>
            <a:br>
              <a:rPr lang="en-US" dirty="0"/>
            </a:br>
            <a:r>
              <a:rPr lang="en-US" dirty="0"/>
              <a:t>(</a:t>
            </a:r>
            <a:r>
              <a:rPr lang="en-GB" dirty="0"/>
              <a:t>https://igtf.net/mailman/oidcfed)</a:t>
            </a:r>
          </a:p>
          <a:p>
            <a:endParaRPr lang="en-US" dirty="0" smtClean="0"/>
          </a:p>
          <a:p>
            <a:pPr marL="40640" indent="0">
              <a:buNone/>
            </a:pPr>
            <a:r>
              <a:rPr lang="en-US" dirty="0" smtClean="0">
                <a:solidFill>
                  <a:srgbClr val="6F2575"/>
                </a:solidFill>
              </a:rPr>
              <a:t>And also</a:t>
            </a:r>
          </a:p>
          <a:p>
            <a:r>
              <a:rPr lang="en-GB" dirty="0" smtClean="0"/>
              <a:t>oidcre@lists.refeds.org (REFEDS)</a:t>
            </a:r>
          </a:p>
          <a:p>
            <a:r>
              <a:rPr lang="en-US" dirty="0" smtClean="0"/>
              <a:t>TIIME, TNC, </a:t>
            </a:r>
            <a:r>
              <a:rPr lang="en-US" dirty="0" err="1" smtClean="0"/>
              <a:t>TechEx</a:t>
            </a:r>
            <a:r>
              <a:rPr lang="en-US" dirty="0" smtClean="0"/>
              <a:t>, 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52431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-2018-template.potx" id="{C01AFC70-9525-4242-A23E-871989E89740}" vid="{4B9EB271-0A94-4FF2-9F2F-3AB460D70F90}"/>
    </a:ext>
  </a:extLst>
</a:theme>
</file>

<file path=ppt/theme/theme2.xml><?xml version="1.0" encoding="utf-8"?>
<a:theme xmlns:a="http://schemas.openxmlformats.org/drawingml/2006/main" name="Nik2018-fan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-2018-template.potx" id="{C01AFC70-9525-4242-A23E-871989E89740}" vid="{AD3DDF30-A8F8-4C3E-98AD-B755B2291768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Nikhef-2018-template</Template>
  <TotalTime>1771</TotalTime>
  <Words>350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Akkurat Std</vt:lpstr>
      <vt:lpstr>Akkurat Std Italic</vt:lpstr>
      <vt:lpstr>Akkurat Std Mono</vt:lpstr>
      <vt:lpstr>Arial</vt:lpstr>
      <vt:lpstr>Candara</vt:lpstr>
      <vt:lpstr>Helvetica Neue</vt:lpstr>
      <vt:lpstr>Lucida Grande</vt:lpstr>
      <vt:lpstr>Minion Pro</vt:lpstr>
      <vt:lpstr>Vladimir Script</vt:lpstr>
      <vt:lpstr>Nik2018-Standard</vt:lpstr>
      <vt:lpstr>Nik2018-fancy</vt:lpstr>
      <vt:lpstr>OIDC Federation  for Infrastructures</vt:lpstr>
      <vt:lpstr>PowerPoint Presentation</vt:lpstr>
      <vt:lpstr>OIDC Federation Task Force</vt:lpstr>
      <vt:lpstr>Client ID and Client Secret</vt:lpstr>
      <vt:lpstr>OIDC Fed</vt:lpstr>
      <vt:lpstr>OIDC Fed ‘policy’</vt:lpstr>
      <vt:lpstr>Scoping and model discussions</vt:lpstr>
      <vt:lpstr>Needs and Requirements</vt:lpstr>
      <vt:lpstr>Information sharing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OIDC Federation  for Infrastructures</dc:title>
  <dc:creator>davidg</dc:creator>
  <cp:lastModifiedBy>davidg</cp:lastModifiedBy>
  <cp:revision>27</cp:revision>
  <dcterms:created xsi:type="dcterms:W3CDTF">2018-01-19T09:06:08Z</dcterms:created>
  <dcterms:modified xsi:type="dcterms:W3CDTF">2018-01-22T09:01:06Z</dcterms:modified>
</cp:coreProperties>
</file>