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313" r:id="rId2"/>
    <p:sldId id="315" r:id="rId3"/>
    <p:sldId id="312" r:id="rId4"/>
    <p:sldId id="314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183D"/>
    <a:srgbClr val="FFFF00"/>
    <a:srgbClr val="7A9FDA"/>
    <a:srgbClr val="EBEEEE"/>
    <a:srgbClr val="0B11F7"/>
    <a:srgbClr val="000000"/>
    <a:srgbClr val="FF9799"/>
    <a:srgbClr val="DAE3F3"/>
    <a:srgbClr val="EDEEEE"/>
    <a:srgbClr val="C7DA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446" autoAdjust="0"/>
    <p:restoredTop sz="99562" autoAdjust="0"/>
  </p:normalViewPr>
  <p:slideViewPr>
    <p:cSldViewPr snapToGrid="0" snapToObjects="1">
      <p:cViewPr varScale="1">
        <p:scale>
          <a:sx n="109" d="100"/>
          <a:sy n="109" d="100"/>
        </p:scale>
        <p:origin x="-112" y="-4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7" Type="http://schemas.openxmlformats.org/officeDocument/2006/relationships/handoutMaster" Target="handoutMasters/handoutMaster1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E0DD0D-C050-8749-92E7-5CADDD0C459B}" type="datetimeFigureOut">
              <a:rPr lang="en-US" smtClean="0"/>
              <a:t>19/04/18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770F5F-A402-B94A-A6AB-DB8330EB40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84316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11A095-971C-7341-A1B2-43D4202A1ABA}" type="datetimeFigureOut">
              <a:rPr lang="en-US" smtClean="0"/>
              <a:t>19/04/18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691D4F-4C06-7B4E-A1A0-815C3CE36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01211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57F8DC7-C92F-B749-9562-C0CE90FA84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D719562F-1D21-024A-BF86-675E280528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46576AD-ACF7-A34A-AD00-338BFE6FC2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19/04/2018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3F8B186-15C4-3041-940F-188D450C8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Nikhef Stafoverleg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39651FE-5009-6941-858F-F03C555700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5CF09-DCF1-964B-9401-3585AB212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1232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FAEFFBBD-EC29-5D4A-ACC2-701F71119D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93DDB282-28C6-FF48-B795-179113C3DE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16F9C32-E0EC-4941-9DCF-E057146E13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19/04/2018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DE6A299-B600-BB4D-B56A-D028DE94C1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Nikhef Stafoverleg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DC811A8-D71A-4E42-9F47-D3C01C428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5CF09-DCF1-964B-9401-3585AB212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05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865452B-82D4-7041-985D-D7DA6D049F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B6334B4-226D-0B4F-A3F1-3D6DF3B82A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3878F41-09BC-5B4C-A45C-5788C93AF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19/04/2018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1B7CF30-A0F4-9F4B-BBDD-A3D4F3118D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 smtClean="0"/>
              <a:t>Nikhef Stafoverleg</a:t>
            </a:r>
            <a:endParaRPr lang="nl-NL" noProof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6413904-DDBA-6E4A-81E9-F05C2EC5E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5CF09-DCF1-964B-9401-3585AB212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747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4DFB9D1-C88C-5843-A0BB-B83F4E087B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6E1B9DF-825C-E14A-90BE-430FCF29D9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C61D0856-3789-D14C-B797-D4BF932D14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4E2EB160-28DA-684F-9216-F7B72512C6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19/04/2018</a:t>
            </a: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73D67D0E-15D7-C849-B4D2-C9D300F986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Nikhef Stafoverleg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740C183F-7E9B-1F4C-B925-50057C4FEC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5CF09-DCF1-964B-9401-3585AB212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7309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1914A27-B2CA-1D47-BEE6-C3740C9AE6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A4F2D760-14B5-1D49-A006-7501483299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E83AE1B8-465E-1448-A25A-E1E64DF067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5B016FCD-6E05-A746-A0E2-E6EE7445B1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6731FCCE-264A-CE43-88A9-4EFBCA5351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E6CD7100-6376-7C46-A8E0-D5F54C3B04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19/04/2018</a:t>
            </a:r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E04E240B-AA16-DF4B-90E4-5BFDD65B40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Nikhef Stafoverleg</a:t>
            </a: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71B31533-6846-E74B-858C-662B4EDB6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5CF09-DCF1-964B-9401-3585AB212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652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53A29E6-F0C8-6941-840E-C5ED1AB41A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721FD306-E3D3-0C4F-B4A6-34474D70D8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19/04/2018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6155BED3-A18C-6F40-96EA-2283ED61BF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Nikhef Stafoverleg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0359B37F-8759-0F42-879A-7BB3FF67F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5CF09-DCF1-964B-9401-3585AB212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448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5909851C-AF1E-FE45-8A51-992E6ED494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19/04/2018</a:t>
            </a: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35568408-029E-3B43-BEAD-FAFE8245F2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Nikhef Stafoverleg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EE8D4815-1D8A-0242-BF65-0F08262157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5CF09-DCF1-964B-9401-3585AB212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0838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EFA4FAE-43B6-C840-89B1-A238CE0E6A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8FE8424-9AC4-1F4A-ADC1-33B0EE44B9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69C74765-C894-6E4F-B91A-40AD717442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A2AF14F8-DCB4-BC40-89D3-9F2E45C690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19/04/2018</a:t>
            </a: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6C51B27F-7916-3146-AE13-B7BE76434B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Nikhef Stafoverleg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09B8E2E1-2A94-EC4A-86C4-DD88FE38F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5CF09-DCF1-964B-9401-3585AB212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1977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F0A5E37-BAD5-B64C-8402-12E5AA0278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90E48980-50CF-034D-9BF4-3F642E219AB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EA35630A-BE28-8A49-AE5F-365F2C3AA5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59F76CD1-25D1-0C44-B676-F0716F0D1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19/04/2018</a:t>
            </a: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743BD9BA-7D33-084B-8E45-2F9A3B645E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Nikhef Stafoverleg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962E923E-08A6-A346-B5C8-F2EB86596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5CF09-DCF1-964B-9401-3585AB212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587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F70E84-113A-3740-908F-8ED2CB379A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55191A7A-4828-F74A-A53D-1F96401801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BE9A913-DC03-3341-986D-413F20C943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19/04/2018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B9D2D38-C67C-4242-9E1B-F92889E991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Nikhef Stafoverleg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32C93D9-561B-4042-BD4A-C7E6096468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5CF09-DCF1-964B-9401-3585AB212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5078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theme" Target="../theme/theme1.xml"/><Relationship Id="rId1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5582F81B-A6D4-CB4C-8884-EE00AD78F5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560" y="-1"/>
            <a:ext cx="11413368" cy="9496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noProof="0" dirty="0"/>
              <a:t>Click to edit Master title style</a:t>
            </a:r>
            <a:br>
              <a:rPr lang="en-GB" noProof="0" dirty="0"/>
            </a:br>
            <a:r>
              <a:rPr lang="en-GB" noProof="0" dirty="0"/>
              <a:t>line 2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604B3734-0DF2-4A46-9204-4107282B57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1560" y="1061545"/>
            <a:ext cx="11413368" cy="52341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99002C4-2661-4848-84D2-797E9AD07D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81153" y="6600493"/>
            <a:ext cx="1095702" cy="2365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19/04/2018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F795C32-467F-A641-8774-B9C7A09EFE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76855" y="6600493"/>
            <a:ext cx="4114800" cy="2365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NL" noProof="0" smtClean="0"/>
              <a:t>Nikhef Stafoverleg</a:t>
            </a:r>
            <a:endParaRPr lang="nl-NL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8920404-7D4E-0B41-8A20-17303A1B40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62498" y="6600493"/>
            <a:ext cx="932430" cy="2365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05CF09-DCF1-964B-9401-3585AB212A75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585D5D84-CEFC-B046-9690-9F9752621EF9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1869" y="-1"/>
            <a:ext cx="497713" cy="986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044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Relationship Id="rId3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Relationship Id="rId3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jorg-horande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713" y="-90721"/>
            <a:ext cx="12524131" cy="705361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145" y="4625399"/>
            <a:ext cx="6479344" cy="1975093"/>
          </a:xfrm>
          <a:solidFill>
            <a:schemeClr val="tx1">
              <a:alpha val="40000"/>
            </a:schemeClr>
          </a:solidFill>
          <a:ln w="38100" cmpd="sng">
            <a:solidFill>
              <a:schemeClr val="bg1"/>
            </a:solidFill>
          </a:ln>
        </p:spPr>
        <p:txBody>
          <a:bodyPr/>
          <a:lstStyle/>
          <a:p>
            <a:r>
              <a:rPr lang="en-US" b="1" dirty="0">
                <a:solidFill>
                  <a:srgbClr val="FFFFFF"/>
                </a:solidFill>
                <a:latin typeface="Arial"/>
                <a:cs typeface="Arial"/>
              </a:rPr>
              <a:t>ERC Advanced Grant of 3.5 M</a:t>
            </a:r>
            <a:r>
              <a:rPr lang="en-US" b="1" dirty="0" smtClean="0">
                <a:solidFill>
                  <a:srgbClr val="FFFFFF"/>
                </a:solidFill>
                <a:latin typeface="Arial"/>
                <a:cs typeface="Arial"/>
              </a:rPr>
              <a:t>€</a:t>
            </a:r>
            <a:br>
              <a:rPr lang="en-US" b="1" dirty="0" smtClean="0">
                <a:solidFill>
                  <a:srgbClr val="FFFFFF"/>
                </a:solidFill>
                <a:latin typeface="Arial"/>
                <a:cs typeface="Arial"/>
              </a:rPr>
            </a:br>
            <a:r>
              <a:rPr lang="en-US" b="1" dirty="0" smtClean="0">
                <a:solidFill>
                  <a:srgbClr val="FFFFFF"/>
                </a:solidFill>
                <a:latin typeface="Arial"/>
                <a:cs typeface="Arial"/>
              </a:rPr>
              <a:t>for </a:t>
            </a:r>
            <a:r>
              <a:rPr lang="en-US" b="1" dirty="0" err="1">
                <a:solidFill>
                  <a:srgbClr val="FFFFFF"/>
                </a:solidFill>
                <a:latin typeface="Arial"/>
                <a:cs typeface="Arial"/>
              </a:rPr>
              <a:t>Jörg</a:t>
            </a:r>
            <a:r>
              <a:rPr lang="en-US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  <a:latin typeface="Arial"/>
                <a:cs typeface="Arial"/>
              </a:rPr>
              <a:t>Hörandel</a:t>
            </a:r>
            <a:r>
              <a:rPr lang="en-US" b="1" dirty="0" smtClean="0">
                <a:solidFill>
                  <a:srgbClr val="FFFFFF"/>
                </a:solidFill>
                <a:latin typeface="Arial"/>
                <a:cs typeface="Arial"/>
              </a:rPr>
              <a:t/>
            </a:r>
            <a:br>
              <a:rPr lang="en-US" b="1" dirty="0" smtClean="0">
                <a:solidFill>
                  <a:srgbClr val="FFFFFF"/>
                </a:solidFill>
                <a:latin typeface="Arial"/>
                <a:cs typeface="Arial"/>
              </a:rPr>
            </a:br>
            <a:r>
              <a:rPr lang="en-US" b="1" dirty="0" smtClean="0">
                <a:solidFill>
                  <a:srgbClr val="FFFFFF"/>
                </a:solidFill>
                <a:latin typeface="Arial"/>
                <a:cs typeface="Arial"/>
              </a:rPr>
              <a:t>for adding a Radio Detection layer</a:t>
            </a:r>
            <a:br>
              <a:rPr lang="en-US" b="1" dirty="0" smtClean="0">
                <a:solidFill>
                  <a:srgbClr val="FFFFFF"/>
                </a:solidFill>
                <a:latin typeface="Arial"/>
                <a:cs typeface="Arial"/>
              </a:rPr>
            </a:br>
            <a:r>
              <a:rPr lang="en-US" b="1" dirty="0" smtClean="0">
                <a:solidFill>
                  <a:srgbClr val="FFFFFF"/>
                </a:solidFill>
                <a:latin typeface="Arial"/>
                <a:cs typeface="Arial"/>
              </a:rPr>
              <a:t>to the Pierre Auger Observatory</a:t>
            </a:r>
            <a:endParaRPr lang="en-US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19/04/2018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 smtClean="0"/>
              <a:t>Nikhef Stafoverleg</a:t>
            </a:r>
            <a:endParaRPr lang="nl-NL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5CF09-DCF1-964B-9401-3585AB212A75}" type="slidenum">
              <a:rPr lang="en-US" smtClean="0"/>
              <a:t>1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CE526CCA-B7A8-DE4F-9852-4BD8832E70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69" y="-1"/>
            <a:ext cx="497713" cy="986487"/>
          </a:xfrm>
          <a:prstGeom prst="rect">
            <a:avLst/>
          </a:prstGeom>
        </p:spPr>
      </p:pic>
      <p:pic>
        <p:nvPicPr>
          <p:cNvPr id="10" name="Picture 9" descr="jrh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381" y="150119"/>
            <a:ext cx="2921376" cy="3985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1733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F7F77B59-C969-9B49-9A92-5D0466B5E4B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4000"/>
          </a:blip>
          <a:srcRect t="11845" r="1546" b="375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Cosmic Ray programme status 19 April 2018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560" y="1061545"/>
            <a:ext cx="11801888" cy="5234152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rial"/>
                <a:cs typeface="Arial"/>
              </a:rPr>
              <a:t>ERC Advanced Grant of 3.5 M€ for </a:t>
            </a:r>
            <a:r>
              <a:rPr lang="en-US" dirty="0" err="1" smtClean="0">
                <a:latin typeface="Arial"/>
                <a:cs typeface="Arial"/>
              </a:rPr>
              <a:t>Jörg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Hörandel</a:t>
            </a:r>
            <a:endParaRPr lang="en-US" dirty="0" smtClean="0">
              <a:latin typeface="Arial"/>
              <a:cs typeface="Arial"/>
            </a:endParaRPr>
          </a:p>
          <a:p>
            <a:pPr marL="0" indent="0">
              <a:buNone/>
            </a:pPr>
            <a:r>
              <a:rPr lang="en-US" sz="2800" dirty="0">
                <a:latin typeface="Arial"/>
                <a:cs typeface="Arial"/>
              </a:rPr>
              <a:t>	</a:t>
            </a:r>
            <a:r>
              <a:rPr lang="en-US" sz="2800" dirty="0" smtClean="0">
                <a:latin typeface="Arial"/>
                <a:cs typeface="Arial"/>
              </a:rPr>
              <a:t>to equip Auger with a radio detector layer</a:t>
            </a:r>
          </a:p>
          <a:p>
            <a:r>
              <a:rPr lang="en-US" dirty="0" smtClean="0">
                <a:latin typeface="Arial"/>
                <a:cs typeface="Arial"/>
              </a:rPr>
              <a:t>Request for remaining money for radio hardware (2.7 M€)             	pending with NWO-BIG (PI: </a:t>
            </a:r>
            <a:r>
              <a:rPr lang="en-US" dirty="0" err="1" smtClean="0">
                <a:latin typeface="Arial"/>
                <a:cs typeface="Arial"/>
              </a:rPr>
              <a:t>SdJ</a:t>
            </a:r>
            <a:r>
              <a:rPr lang="en-US" dirty="0" smtClean="0">
                <a:latin typeface="Arial"/>
                <a:cs typeface="Arial"/>
              </a:rPr>
              <a:t>)</a:t>
            </a:r>
          </a:p>
          <a:p>
            <a:endParaRPr lang="en-US" dirty="0" smtClean="0">
              <a:latin typeface="Arial"/>
              <a:cs typeface="Arial"/>
            </a:endParaRPr>
          </a:p>
          <a:p>
            <a:r>
              <a:rPr lang="en-US" dirty="0" smtClean="0">
                <a:latin typeface="Arial"/>
                <a:cs typeface="Arial"/>
              </a:rPr>
              <a:t>SSD module production in full swing</a:t>
            </a:r>
          </a:p>
          <a:p>
            <a:pPr marL="0" indent="0">
              <a:buNone/>
            </a:pPr>
            <a:r>
              <a:rPr lang="en-US" dirty="0">
                <a:latin typeface="Arial"/>
                <a:cs typeface="Arial"/>
              </a:rPr>
              <a:t>	</a:t>
            </a:r>
            <a:r>
              <a:rPr lang="en-US" dirty="0" smtClean="0">
                <a:latin typeface="Arial"/>
                <a:cs typeface="Arial"/>
              </a:rPr>
              <a:t>16 ready so far, go to 3 per week</a:t>
            </a:r>
          </a:p>
          <a:p>
            <a:endParaRPr lang="en-US" dirty="0" smtClean="0">
              <a:latin typeface="Arial"/>
              <a:cs typeface="Arial"/>
            </a:endParaRPr>
          </a:p>
          <a:p>
            <a:r>
              <a:rPr lang="en-US" dirty="0" smtClean="0">
                <a:latin typeface="Arial"/>
                <a:cs typeface="Arial"/>
              </a:rPr>
              <a:t>GRAND site selection for GRANDProto300</a:t>
            </a:r>
          </a:p>
          <a:p>
            <a:pPr marL="0" indent="0">
              <a:buNone/>
            </a:pPr>
            <a:r>
              <a:rPr lang="en-US" dirty="0">
                <a:latin typeface="Arial"/>
                <a:cs typeface="Arial"/>
              </a:rPr>
              <a:t>	</a:t>
            </a:r>
            <a:r>
              <a:rPr lang="en-US" dirty="0" err="1" smtClean="0">
                <a:latin typeface="Arial"/>
                <a:cs typeface="Arial"/>
              </a:rPr>
              <a:t>Balikun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smtClean="0">
                <a:latin typeface="Arial"/>
                <a:cs typeface="Arial"/>
              </a:rPr>
              <a:t>(</a:t>
            </a:r>
            <a:r>
              <a:rPr lang="en-US" dirty="0" err="1" smtClean="0">
                <a:latin typeface="Arial"/>
                <a:cs typeface="Arial"/>
              </a:rPr>
              <a:t>Barkol</a:t>
            </a:r>
            <a:r>
              <a:rPr lang="en-US" dirty="0" smtClean="0">
                <a:latin typeface="Arial"/>
                <a:cs typeface="Arial"/>
              </a:rPr>
              <a:t>), China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19/04/2018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 smtClean="0"/>
              <a:t>Nikhef Stafoverleg</a:t>
            </a:r>
            <a:endParaRPr lang="nl-NL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5CF09-DCF1-964B-9401-3585AB212A75}" type="slidenum">
              <a:rPr lang="en-US" smtClean="0"/>
              <a:t>2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CE526CCA-B7A8-DE4F-9852-4BD8832E70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69" y="-1"/>
            <a:ext cx="497713" cy="986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1277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F7F77B59-C969-9B49-9A92-5D0466B5E4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845" r="1546" b="375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C04EDB97-F957-BA4C-A847-45BBA7D81C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Cosmic Ray programme status 19 April 2018</a:t>
            </a:r>
            <a:endParaRPr lang="en-GB" b="1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6896F28-92AA-BD4B-AEF8-B822C269B0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19/04/2018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9CEA33A-6961-DB48-8F40-C31A607B39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 smtClean="0"/>
              <a:t>Nikhef Stafoverleg</a:t>
            </a:r>
            <a:endParaRPr lang="nl-NL" noProof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1C1DD6F-EDB6-C540-BCC8-61E4D8E9E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5CF09-DCF1-964B-9401-3585AB212A75}" type="slidenum">
              <a:rPr lang="en-US" smtClean="0"/>
              <a:t>3</a:t>
            </a:fld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CE526CCA-B7A8-DE4F-9852-4BD8832E70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69" y="-1"/>
            <a:ext cx="497713" cy="986487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1B879299-F2F6-6942-9E19-0F7782457407}"/>
              </a:ext>
            </a:extLst>
          </p:cNvPr>
          <p:cNvGrpSpPr/>
          <p:nvPr/>
        </p:nvGrpSpPr>
        <p:grpSpPr>
          <a:xfrm>
            <a:off x="324059" y="2568314"/>
            <a:ext cx="6004048" cy="3722417"/>
            <a:chOff x="324059" y="2568314"/>
            <a:chExt cx="6004048" cy="3722417"/>
          </a:xfrm>
        </p:grpSpPr>
        <p:sp>
          <p:nvSpPr>
            <p:cNvPr id="11" name="Down Arrow 10">
              <a:extLst>
                <a:ext uri="{FF2B5EF4-FFF2-40B4-BE49-F238E27FC236}">
                  <a16:creationId xmlns="" xmlns:a16="http://schemas.microsoft.com/office/drawing/2014/main" id="{CA3E47D4-4218-F740-ADF0-33BF3A0BB60D}"/>
                </a:ext>
              </a:extLst>
            </p:cNvPr>
            <p:cNvSpPr/>
            <p:nvPr/>
          </p:nvSpPr>
          <p:spPr>
            <a:xfrm rot="16200000">
              <a:off x="2950882" y="1202594"/>
              <a:ext cx="581891" cy="5835538"/>
            </a:xfrm>
            <a:prstGeom prst="downArrow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="" xmlns:a16="http://schemas.microsoft.com/office/drawing/2014/main" id="{DEEC8202-1D8B-464B-A053-59F73363D515}"/>
                </a:ext>
              </a:extLst>
            </p:cNvPr>
            <p:cNvSpPr txBox="1"/>
            <p:nvPr/>
          </p:nvSpPr>
          <p:spPr>
            <a:xfrm>
              <a:off x="4655203" y="4536404"/>
              <a:ext cx="1672904" cy="17543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>
                  <a:solidFill>
                    <a:schemeClr val="bg1"/>
                  </a:solidFill>
                  <a:latin typeface="Symbol" charset="2"/>
                  <a:cs typeface="Symbol" charset="2"/>
                </a:rPr>
                <a:t>m</a:t>
              </a:r>
              <a:r>
                <a:rPr lang="en-US" sz="3600" dirty="0">
                  <a:solidFill>
                    <a:schemeClr val="bg1"/>
                  </a:solidFill>
                  <a:latin typeface="Arial"/>
                  <a:cs typeface="Arial"/>
                </a:rPr>
                <a:t> in</a:t>
              </a:r>
            </a:p>
            <a:p>
              <a:r>
                <a:rPr lang="en-US" sz="3600" dirty="0">
                  <a:solidFill>
                    <a:schemeClr val="bg1"/>
                  </a:solidFill>
                  <a:latin typeface="Arial"/>
                  <a:cs typeface="Arial"/>
                </a:rPr>
                <a:t>shower</a:t>
              </a:r>
            </a:p>
            <a:p>
              <a:r>
                <a:rPr lang="en-US" sz="3600" dirty="0">
                  <a:solidFill>
                    <a:schemeClr val="bg1"/>
                  </a:solidFill>
                  <a:latin typeface="Arial"/>
                  <a:cs typeface="Arial"/>
                </a:rPr>
                <a:t>tail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="" xmlns:a16="http://schemas.microsoft.com/office/drawing/2014/main" id="{DEC40DFA-0B5A-D94F-80A0-AE01A5E17970}"/>
                </a:ext>
              </a:extLst>
            </p:cNvPr>
            <p:cNvSpPr txBox="1"/>
            <p:nvPr/>
          </p:nvSpPr>
          <p:spPr>
            <a:xfrm>
              <a:off x="1111045" y="2568314"/>
              <a:ext cx="182731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total # e</a:t>
              </a:r>
              <a:endParaRPr lang="en-US" sz="3600" dirty="0">
                <a:latin typeface="Symbol" pitchFamily="2" charset="2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4138995" y="780124"/>
            <a:ext cx="7855933" cy="5743123"/>
            <a:chOff x="4138995" y="780124"/>
            <a:chExt cx="7855933" cy="5743123"/>
          </a:xfrm>
        </p:grpSpPr>
        <p:sp>
          <p:nvSpPr>
            <p:cNvPr id="3" name="TextBox 2">
              <a:extLst>
                <a:ext uri="{FF2B5EF4-FFF2-40B4-BE49-F238E27FC236}">
                  <a16:creationId xmlns="" xmlns:a16="http://schemas.microsoft.com/office/drawing/2014/main" id="{5FCDE9CF-6274-9B42-A15D-2E7419CD0C79}"/>
                </a:ext>
              </a:extLst>
            </p:cNvPr>
            <p:cNvSpPr txBox="1"/>
            <p:nvPr/>
          </p:nvSpPr>
          <p:spPr>
            <a:xfrm>
              <a:off x="6949228" y="2040648"/>
              <a:ext cx="2391325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e</a:t>
              </a:r>
              <a:r>
                <a:rPr lang="en-US" sz="1000" i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+</a:t>
              </a:r>
              <a:r>
                <a:rPr lang="en-US" sz="1000" i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>
                  <a:latin typeface="Symbol" pitchFamily="2" charset="2"/>
                </a:rPr>
                <a:t>m </a:t>
              </a:r>
              <a:r>
                <a:rPr lang="en-US" sz="3600" dirty="0">
                  <a:latin typeface="Arial"/>
                  <a:cs typeface="Arial"/>
                </a:rPr>
                <a:t>in </a:t>
              </a:r>
            </a:p>
            <a:p>
              <a:r>
                <a:rPr lang="en-US" sz="3600" dirty="0">
                  <a:latin typeface="Arial"/>
                  <a:cs typeface="Arial"/>
                </a:rPr>
                <a:t>shower tail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="" xmlns:a16="http://schemas.microsoft.com/office/drawing/2014/main" id="{A3572761-CD3C-7943-924A-294E86C533B8}"/>
                </a:ext>
              </a:extLst>
            </p:cNvPr>
            <p:cNvSpPr txBox="1"/>
            <p:nvPr/>
          </p:nvSpPr>
          <p:spPr>
            <a:xfrm>
              <a:off x="6639220" y="5322918"/>
              <a:ext cx="2908836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i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r>
                <a:rPr lang="en-US" sz="1000" i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</a:t>
              </a:r>
              <a:r>
                <a:rPr lang="en-US" sz="3600" i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+</a:t>
              </a:r>
              <a:r>
                <a:rPr lang="en-US" sz="3600" i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b</a:t>
              </a:r>
              <a:r>
                <a:rPr lang="en-US" sz="1000" i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>
                  <a:solidFill>
                    <a:schemeClr val="bg1"/>
                  </a:solidFill>
                  <a:latin typeface="Symbol" pitchFamily="2" charset="2"/>
                </a:rPr>
                <a:t>m</a:t>
              </a:r>
            </a:p>
            <a:p>
              <a:r>
                <a:rPr lang="en-US" sz="3600" dirty="0">
                  <a:solidFill>
                    <a:schemeClr val="bg1"/>
                  </a:solidFill>
                  <a:latin typeface="Arial"/>
                  <a:cs typeface="Arial"/>
                </a:rPr>
                <a:t>in shower tail</a:t>
              </a:r>
            </a:p>
          </p:txBody>
        </p:sp>
        <p:sp>
          <p:nvSpPr>
            <p:cNvPr id="7" name="Down Arrow 6">
              <a:extLst>
                <a:ext uri="{FF2B5EF4-FFF2-40B4-BE49-F238E27FC236}">
                  <a16:creationId xmlns="" xmlns:a16="http://schemas.microsoft.com/office/drawing/2014/main" id="{B08C4DA9-5E7C-954D-8793-BF6F7B924E8F}"/>
                </a:ext>
              </a:extLst>
            </p:cNvPr>
            <p:cNvSpPr/>
            <p:nvPr/>
          </p:nvSpPr>
          <p:spPr>
            <a:xfrm>
              <a:off x="6159596" y="949614"/>
              <a:ext cx="581891" cy="5397689"/>
            </a:xfrm>
            <a:prstGeom prst="downArrow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>
              <a:extLst>
                <a:ext uri="{FF2B5EF4-FFF2-40B4-BE49-F238E27FC236}">
                  <a16:creationId xmlns="" xmlns:a16="http://schemas.microsoft.com/office/drawing/2014/main" id="{5FCDE9CF-6274-9B42-A15D-2E7419CD0C79}"/>
                </a:ext>
              </a:extLst>
            </p:cNvPr>
            <p:cNvSpPr txBox="1"/>
            <p:nvPr/>
          </p:nvSpPr>
          <p:spPr>
            <a:xfrm>
              <a:off x="4138995" y="1722712"/>
              <a:ext cx="182731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total # e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="" xmlns:a16="http://schemas.microsoft.com/office/drawing/2014/main" id="{5FCDE9CF-6274-9B42-A15D-2E7419CD0C79}"/>
                </a:ext>
              </a:extLst>
            </p:cNvPr>
            <p:cNvSpPr txBox="1"/>
            <p:nvPr/>
          </p:nvSpPr>
          <p:spPr>
            <a:xfrm>
              <a:off x="8320124" y="780124"/>
              <a:ext cx="3674804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combination gives</a:t>
              </a:r>
            </a:p>
            <a:p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e and </a:t>
              </a:r>
              <a:r>
                <a:rPr lang="en-US" sz="3200" dirty="0">
                  <a:latin typeface="Symbol" charset="2"/>
                  <a:cs typeface="Symbol" charset="2"/>
                </a:rPr>
                <a:t>m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separately</a:t>
              </a:r>
              <a:endParaRPr lang="en-US" sz="3200" dirty="0">
                <a:latin typeface="Arial"/>
                <a:cs typeface="Arial"/>
              </a:endParaRPr>
            </a:p>
          </p:txBody>
        </p:sp>
        <p:cxnSp>
          <p:nvCxnSpPr>
            <p:cNvPr id="21" name="Straight Arrow Connector 20"/>
            <p:cNvCxnSpPr/>
            <p:nvPr/>
          </p:nvCxnSpPr>
          <p:spPr>
            <a:xfrm flipV="1">
              <a:off x="8591835" y="1825184"/>
              <a:ext cx="579015" cy="762200"/>
            </a:xfrm>
            <a:prstGeom prst="straightConnector1">
              <a:avLst/>
            </a:prstGeom>
            <a:ln w="57150" cmpd="sng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 flipV="1">
              <a:off x="8853325" y="1857342"/>
              <a:ext cx="2105786" cy="3950250"/>
            </a:xfrm>
            <a:prstGeom prst="straightConnector1">
              <a:avLst/>
            </a:prstGeom>
            <a:ln w="57150" cmpd="sng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extBox 14"/>
          <p:cNvSpPr txBox="1"/>
          <p:nvPr/>
        </p:nvSpPr>
        <p:spPr>
          <a:xfrm>
            <a:off x="5025678" y="2607640"/>
            <a:ext cx="11339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Arial"/>
                <a:cs typeface="Arial"/>
              </a:rPr>
              <a:t>SSD</a:t>
            </a:r>
            <a:endParaRPr lang="en-US" sz="3600" dirty="0">
              <a:latin typeface="Arial"/>
              <a:cs typeface="Arial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619867" y="1594616"/>
            <a:ext cx="8514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Arial"/>
                <a:cs typeface="Arial"/>
              </a:rPr>
              <a:t>RD</a:t>
            </a:r>
            <a:endParaRPr lang="en-US" sz="36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818474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hina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92" b="11646"/>
          <a:stretch/>
        </p:blipFill>
        <p:spPr>
          <a:xfrm>
            <a:off x="0" y="0"/>
            <a:ext cx="12237493" cy="683708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C04EDB97-F957-BA4C-A847-45BBA7D81C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chemeClr val="bg1"/>
                </a:solidFill>
              </a:rPr>
              <a:t>Cosmic Ray programme status 19 April 2018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6896F28-92AA-BD4B-AEF8-B822C269B0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19/04/2018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9CEA33A-6961-DB48-8F40-C31A607B39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 smtClean="0"/>
              <a:t>Nikhef Stafoverleg</a:t>
            </a:r>
            <a:endParaRPr lang="nl-NL" noProof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1C1DD6F-EDB6-C540-BCC8-61E4D8E9E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5CF09-DCF1-964B-9401-3585AB212A75}" type="slidenum">
              <a:rPr lang="en-US" smtClean="0"/>
              <a:t>4</a:t>
            </a:fld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CE526CCA-B7A8-DE4F-9852-4BD8832E70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69" y="-1"/>
            <a:ext cx="497713" cy="986487"/>
          </a:xfrm>
          <a:prstGeom prst="rect">
            <a:avLst/>
          </a:prstGeom>
        </p:spPr>
      </p:pic>
      <p:sp>
        <p:nvSpPr>
          <p:cNvPr id="18" name="Oval 17"/>
          <p:cNvSpPr/>
          <p:nvPr/>
        </p:nvSpPr>
        <p:spPr>
          <a:xfrm>
            <a:off x="5311655" y="3822420"/>
            <a:ext cx="360000" cy="360000"/>
          </a:xfrm>
          <a:prstGeom prst="ellipse">
            <a:avLst/>
          </a:prstGeom>
          <a:noFill/>
          <a:ln w="57150" cmpd="sng">
            <a:solidFill>
              <a:srgbClr val="E7183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Picture 28" descr="DSC_0020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307" y="949614"/>
            <a:ext cx="5441622" cy="3060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5647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2101</TotalTime>
  <Words>102</Words>
  <Application>Microsoft Macintosh PowerPoint</Application>
  <PresentationFormat>Custom</PresentationFormat>
  <Paragraphs>38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ERC Advanced Grant of 3.5 M€ for Jörg Hörandel for adding a Radio Detection layer to the Pierre Auger Observatory</vt:lpstr>
      <vt:lpstr>Cosmic Ray programme status 19 April 2018</vt:lpstr>
      <vt:lpstr>Cosmic Ray programme status 19 April 2018</vt:lpstr>
      <vt:lpstr>Cosmic Ray programme status 19 April 2018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Sijbrand de Jong</dc:creator>
  <cp:lastModifiedBy>Sijbrand de Jong</cp:lastModifiedBy>
  <cp:revision>184</cp:revision>
  <dcterms:created xsi:type="dcterms:W3CDTF">2018-03-30T13:01:19Z</dcterms:created>
  <dcterms:modified xsi:type="dcterms:W3CDTF">2018-04-19T12:10:33Z</dcterms:modified>
</cp:coreProperties>
</file>