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2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683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448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5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CF17C3-5666-0541-A092-B71A0B8AF08A}" type="datetime1">
              <a:rPr lang="en-US"/>
              <a:pPr/>
              <a:t>1/17/18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7D5E31-78E3-E84F-9916-E2CD444298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681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" charset="0"/>
                <a:ea typeface="Arial Unicode MS" pitchFamily="1" charset="0"/>
                <a:cs typeface="Arial Unicode MS" pitchFamily="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" charset="0"/>
                <a:ea typeface="Arial Unicode MS" pitchFamily="1" charset="0"/>
                <a:cs typeface="Arial Unicode MS" pitchFamily="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" charset="0"/>
                <a:ea typeface="Arial Unicode MS" pitchFamily="1" charset="0"/>
                <a:cs typeface="Arial Unicode MS" pitchFamily="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fld id="{0D61D0B0-46A2-D044-AAE9-27A8A6C21374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692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" charset="0"/>
        <a:ea typeface="ＭＳ Ｐゴシック" pitchFamily="1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" charset="0"/>
      <a:defRPr sz="1200" kern="1200">
        <a:solidFill>
          <a:srgbClr val="000000"/>
        </a:solidFill>
        <a:latin typeface="Times New Roman" pitchFamily="1" charset="0"/>
        <a:ea typeface="ＭＳ Ｐゴシック" pitchFamily="1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" charset="0"/>
      <a:defRPr sz="1200" kern="1200">
        <a:solidFill>
          <a:srgbClr val="000000"/>
        </a:solidFill>
        <a:latin typeface="Times New Roman" pitchFamily="1" charset="0"/>
        <a:ea typeface="ＭＳ Ｐゴシック" pitchFamily="1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" charset="0"/>
      <a:defRPr sz="1200" kern="1200">
        <a:solidFill>
          <a:srgbClr val="000000"/>
        </a:solidFill>
        <a:latin typeface="Times New Roman" pitchFamily="1" charset="0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034544-351E-A744-95EF-62E1C2806BD2}" type="datetime1">
              <a:rPr lang="en-US" smtClean="0"/>
              <a:t>1/17/18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 de Groot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720B1-9388-2346-9122-E1F71115558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39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BA373C-3405-6944-9BC1-AD1C17F6ECD7}" type="datetime1">
              <a:rPr lang="en-US" smtClean="0"/>
              <a:t>1/17/18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 de Groot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DCD16-52A7-C141-8216-B358709F20B8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527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15A7D5-5BC2-494E-9A58-6D642B81CF55}" type="datetime1">
              <a:rPr lang="en-US" smtClean="0"/>
              <a:t>1/17/18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 de Groot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6386D-C9A4-2949-9B68-62BBB2FB4E88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39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8C9969-BE60-6146-874C-DDA001069BEC}" type="datetime1">
              <a:rPr lang="en-US" smtClean="0"/>
              <a:t>1/17/18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 de Groot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1AA96-39A2-D340-806A-4476652501E2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28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975C8-005E-D54F-80AB-5B64F76F7166}" type="datetime1">
              <a:rPr lang="en-US" smtClean="0"/>
              <a:t>1/17/18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 de Groot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7F694-C666-8A44-A188-A4CBED408BAF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430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BEE275-4C37-DC47-BD48-E43E4513A990}" type="datetime1">
              <a:rPr lang="en-US" smtClean="0"/>
              <a:t>1/17/18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 de Groot</a:t>
            </a: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71F44-2D5E-D541-96AE-03980329252F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19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A98D90-533D-D344-8D7F-DF0CF5163F69}" type="datetime1">
              <a:rPr lang="en-US" smtClean="0"/>
              <a:t>1/17/18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 de Groot</a:t>
            </a: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5E249-7FF2-5144-88DA-CEE4A2C57C6F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719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555110-E6F3-7748-82DE-DBA13FC93930}" type="datetime1">
              <a:rPr lang="en-US" smtClean="0"/>
              <a:t>1/17/18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 de Groot</a:t>
            </a: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7DE6A-82A3-2E4B-BF9C-F4E611DCFFE9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982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422E55-06D7-6044-B070-22ECC5AFF43A}" type="datetime1">
              <a:rPr lang="en-US" smtClean="0"/>
              <a:t>1/17/18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 de Groot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2F041-EE82-D74D-B64F-9B6AC97F628C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383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5719F0-06A8-9A49-B968-09C715D93478}" type="datetime1">
              <a:rPr lang="en-US" smtClean="0"/>
              <a:t>1/17/18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 de Groot</a:t>
            </a: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6D36B-DB5B-7C4B-8A11-79B2C52DDFA4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53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9E3975-FB4A-5A47-B587-B49EE777BBF7}" type="datetime1">
              <a:rPr lang="en-US" smtClean="0"/>
              <a:t>1/17/18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 de Groot</a:t>
            </a: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7F453-6A0F-AE47-A772-CDF21BE1A62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35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0725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504950"/>
            <a:ext cx="90741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</a:defRPr>
            </a:lvl1pPr>
          </a:lstStyle>
          <a:p>
            <a:fld id="{5DC928D7-1585-FE47-BB96-05BB67BC10C5}" type="datetime1">
              <a:rPr lang="en-US" smtClean="0"/>
              <a:t>1/17/18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</a:defRPr>
            </a:lvl1pPr>
          </a:lstStyle>
          <a:p>
            <a:r>
              <a:rPr lang="en-US"/>
              <a:t>N de Groot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</a:defRPr>
            </a:lvl1pPr>
          </a:lstStyle>
          <a:p>
            <a:fld id="{C05FF033-DEDD-D04F-8813-C9C3C5E2DA27}" type="slidenum">
              <a:rPr lang="nl-NL"/>
              <a:pPr/>
              <a:t>‹#›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0475"/>
            <a:ext cx="100806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38" y="0"/>
            <a:ext cx="140017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hf sldNum="0" hdr="0"/>
  <p:txStyles>
    <p:titleStyle>
      <a:lvl1pPr algn="ctr" defTabSz="503238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FF000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503238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503238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503238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503238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503238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503238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503238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503238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77825" indent="-377825" algn="l" defTabSz="5032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rgbClr val="000090"/>
          </a:solidFill>
          <a:latin typeface="+mn-lt"/>
          <a:ea typeface="ＭＳ Ｐゴシック" charset="-128"/>
          <a:cs typeface="ＭＳ Ｐゴシック" charset="-128"/>
        </a:defRPr>
      </a:lvl1pPr>
      <a:lvl2pPr marL="817563" indent="-314325" algn="l" defTabSz="5032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258888" indent="-250825" algn="l" defTabSz="5032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763713" indent="-250825" algn="l" defTabSz="5032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266950" indent="-250825" algn="l" defTabSz="50323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2018: LFV in Z and H decay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BF9A-99EC-E14E-A332-AF07EA996D94}" type="datetime1">
              <a:rPr lang="en-US" smtClean="0"/>
              <a:t>1/17/18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 de Groot</a:t>
            </a:r>
            <a:endParaRPr lang="nl-NL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23" y="1403573"/>
            <a:ext cx="4613656" cy="4472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8424" y="2123653"/>
            <a:ext cx="2877711" cy="1126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CMS-HIG-14-005: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Full run 1 data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2.4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excess in H -&gt; </a:t>
            </a:r>
            <a:r>
              <a:rPr lang="en-US" dirty="0" smtClean="0">
                <a:latin typeface="Symbol" charset="2"/>
                <a:cs typeface="Symbol" charset="2"/>
              </a:rPr>
              <a:t>m 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Br = 0.84 +- 0.38%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0392" y="3419797"/>
            <a:ext cx="3944572" cy="2671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Lots of flavor hints in </a:t>
            </a:r>
            <a:r>
              <a:rPr lang="en-US" dirty="0" err="1" smtClean="0"/>
              <a:t>LHCb</a:t>
            </a:r>
            <a:endParaRPr lang="en-US" dirty="0" smtClean="0"/>
          </a:p>
          <a:p>
            <a:r>
              <a:rPr lang="en-US" dirty="0" smtClean="0"/>
              <a:t>(and </a:t>
            </a:r>
            <a:r>
              <a:rPr lang="en-US" dirty="0" err="1" smtClean="0"/>
              <a:t>BaBar</a:t>
            </a:r>
            <a:r>
              <a:rPr lang="en-US" dirty="0" smtClean="0"/>
              <a:t>, Belle)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800000"/>
                </a:solidFill>
              </a:rPr>
              <a:t>If this is real we need to understand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It =&gt; measure as many flavor effects </a:t>
            </a:r>
          </a:p>
          <a:p>
            <a:r>
              <a:rPr lang="en-US" dirty="0">
                <a:solidFill>
                  <a:srgbClr val="800000"/>
                </a:solidFill>
              </a:rPr>
              <a:t>a</a:t>
            </a:r>
            <a:r>
              <a:rPr lang="en-US" dirty="0" smtClean="0">
                <a:solidFill>
                  <a:srgbClr val="800000"/>
                </a:solidFill>
              </a:rPr>
              <a:t>s possible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90"/>
                </a:solidFill>
              </a:rPr>
              <a:t>Higgs and Z decay can only be done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By ATLAS and CMS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5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5110-E6F3-7748-82DE-DBA13FC93930}" type="datetime1">
              <a:rPr lang="en-US" smtClean="0"/>
              <a:t>1/17/18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 de Groot</a:t>
            </a:r>
            <a:endParaRPr lang="nl-NL"/>
          </a:p>
        </p:txBody>
      </p:sp>
      <p:pic>
        <p:nvPicPr>
          <p:cNvPr id="5" name="Picture 4" descr="lfv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5" y="179437"/>
            <a:ext cx="6765290" cy="55029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40512" y="1331565"/>
            <a:ext cx="3096344" cy="3244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Z-&gt; e </a:t>
            </a:r>
            <a:r>
              <a:rPr lang="en-US" sz="2000" b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t</a:t>
            </a:r>
            <a:r>
              <a:rPr lang="en-US" sz="2000" b="1" dirty="0" smtClean="0">
                <a:solidFill>
                  <a:srgbClr val="000090"/>
                </a:solidFill>
              </a:rPr>
              <a:t> and Z -&gt; </a:t>
            </a:r>
            <a:r>
              <a:rPr lang="en-US" sz="2000" b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m t</a:t>
            </a:r>
            <a:r>
              <a:rPr lang="en-US" sz="2000" b="1" dirty="0" smtClean="0">
                <a:solidFill>
                  <a:srgbClr val="000090"/>
                </a:solidFill>
              </a:rPr>
              <a:t>:</a:t>
            </a:r>
          </a:p>
          <a:p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Olya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, Terry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Using 36 fb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run 2 data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Will be updated with full run 2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No excess in  </a:t>
            </a:r>
            <a:r>
              <a:rPr lang="en-US" sz="2000" dirty="0">
                <a:solidFill>
                  <a:srgbClr val="000090"/>
                </a:solidFill>
                <a:latin typeface="Symbol" charset="2"/>
                <a:cs typeface="Symbol" charset="2"/>
              </a:rPr>
              <a:t>m </a:t>
            </a:r>
            <a:r>
              <a:rPr lang="en-US" sz="20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+mn-lt"/>
                <a:cs typeface="Symbol" charset="2"/>
              </a:rPr>
              <a:t>2.3 </a:t>
            </a:r>
            <a:r>
              <a:rPr lang="en-US" sz="2000" dirty="0" smtClean="0">
                <a:latin typeface="Symbol" charset="2"/>
                <a:cs typeface="Symbol" charset="2"/>
              </a:rPr>
              <a:t>s</a:t>
            </a:r>
            <a:r>
              <a:rPr lang="en-US" sz="2000" dirty="0" smtClean="0">
                <a:latin typeface="+mn-lt"/>
                <a:cs typeface="Symbol" charset="2"/>
              </a:rPr>
              <a:t> in </a:t>
            </a:r>
            <a:r>
              <a:rPr lang="en-US" sz="2000" dirty="0"/>
              <a:t>e </a:t>
            </a:r>
            <a:r>
              <a:rPr lang="en-US" sz="2000" dirty="0" smtClean="0">
                <a:latin typeface="Symbol" charset="2"/>
                <a:cs typeface="Symbol" charset="2"/>
              </a:rPr>
              <a:t>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+mn-lt"/>
                <a:cs typeface="Symbol" charset="2"/>
              </a:rPr>
              <a:t>Br = 3.2+-1.5 </a:t>
            </a:r>
            <a:r>
              <a:rPr lang="en-US" sz="2000" dirty="0">
                <a:latin typeface="+mn-lt"/>
                <a:cs typeface="Symbol" charset="2"/>
              </a:rPr>
              <a:t>x</a:t>
            </a:r>
            <a:r>
              <a:rPr lang="en-US" sz="2000" dirty="0" smtClean="0">
                <a:latin typeface="+mn-lt"/>
                <a:cs typeface="Symbol" charset="2"/>
              </a:rPr>
              <a:t> 10</a:t>
            </a:r>
            <a:r>
              <a:rPr lang="en-US" sz="2000" baseline="30000" dirty="0" smtClean="0">
                <a:latin typeface="+mn-lt"/>
                <a:cs typeface="Symbol" charset="2"/>
              </a:rPr>
              <a:t>-5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+mn-lt"/>
                <a:cs typeface="Symbol" charset="2"/>
              </a:rPr>
              <a:t>To be published soon</a:t>
            </a:r>
          </a:p>
          <a:p>
            <a:endParaRPr lang="en-US" sz="2000" dirty="0" smtClean="0"/>
          </a:p>
        </p:txBody>
      </p:sp>
      <p:sp>
        <p:nvSpPr>
          <p:cNvPr id="7" name="Donut 6"/>
          <p:cNvSpPr/>
          <p:nvPr/>
        </p:nvSpPr>
        <p:spPr>
          <a:xfrm>
            <a:off x="5616376" y="4211885"/>
            <a:ext cx="1296144" cy="1080120"/>
          </a:xfrm>
          <a:prstGeom prst="donut">
            <a:avLst>
              <a:gd name="adj" fmla="val 7071"/>
            </a:avLst>
          </a:prstGeom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5768776" y="1988021"/>
            <a:ext cx="1296144" cy="1080120"/>
          </a:xfrm>
          <a:prstGeom prst="donut">
            <a:avLst>
              <a:gd name="adj" fmla="val 7071"/>
            </a:avLst>
          </a:prstGeom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3848" y="5724053"/>
            <a:ext cx="5775940" cy="1240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>
                <a:solidFill>
                  <a:srgbClr val="000090"/>
                </a:solidFill>
              </a:rPr>
              <a:t>H -&gt; </a:t>
            </a:r>
            <a:r>
              <a:rPr lang="en-US" sz="2000" b="1" dirty="0">
                <a:solidFill>
                  <a:srgbClr val="000090"/>
                </a:solidFill>
              </a:rPr>
              <a:t>e </a:t>
            </a:r>
            <a:r>
              <a:rPr lang="en-US" sz="2000" b="1" dirty="0">
                <a:solidFill>
                  <a:srgbClr val="000090"/>
                </a:solidFill>
                <a:latin typeface="Symbol" charset="2"/>
                <a:cs typeface="Symbol" charset="2"/>
              </a:rPr>
              <a:t>t</a:t>
            </a:r>
            <a:r>
              <a:rPr lang="en-US" sz="2000" b="1" dirty="0">
                <a:solidFill>
                  <a:srgbClr val="000090"/>
                </a:solidFill>
              </a:rPr>
              <a:t> and </a:t>
            </a:r>
            <a:r>
              <a:rPr lang="en-US" sz="2000" b="1" dirty="0" smtClean="0">
                <a:solidFill>
                  <a:srgbClr val="000090"/>
                </a:solidFill>
              </a:rPr>
              <a:t>H </a:t>
            </a:r>
            <a:r>
              <a:rPr lang="en-US" sz="2000" b="1" dirty="0">
                <a:solidFill>
                  <a:srgbClr val="000090"/>
                </a:solidFill>
              </a:rPr>
              <a:t>-&gt; </a:t>
            </a:r>
            <a:r>
              <a:rPr lang="en-US" sz="2000" b="1" dirty="0">
                <a:solidFill>
                  <a:srgbClr val="000090"/>
                </a:solidFill>
                <a:latin typeface="Symbol" charset="2"/>
                <a:cs typeface="Symbol" charset="2"/>
              </a:rPr>
              <a:t>m t</a:t>
            </a:r>
            <a:r>
              <a:rPr lang="en-US" sz="2000" b="1" dirty="0" smtClean="0">
                <a:solidFill>
                  <a:srgbClr val="000090"/>
                </a:solidFill>
              </a:rPr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Expect update in 2018 using </a:t>
            </a:r>
            <a:r>
              <a:rPr lang="en-US" sz="2000" dirty="0"/>
              <a:t>36 fb</a:t>
            </a:r>
            <a:r>
              <a:rPr lang="en-US" sz="2000" baseline="30000" dirty="0"/>
              <a:t>-1</a:t>
            </a:r>
            <a:r>
              <a:rPr lang="en-US" sz="2000" dirty="0"/>
              <a:t> run 2 </a:t>
            </a:r>
            <a:r>
              <a:rPr lang="en-US" sz="2000" dirty="0" smtClean="0"/>
              <a:t>data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CMS Higgs statistics x4</a:t>
            </a:r>
            <a:endParaRPr lang="en-US" sz="2000" dirty="0"/>
          </a:p>
          <a:p>
            <a:pPr marL="342900" lvl="0" indent="-34290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82735"/>
      </p:ext>
    </p:extLst>
  </p:cSld>
  <p:clrMapOvr>
    <a:masterClrMapping/>
  </p:clrMapOvr>
</p:sld>
</file>

<file path=ppt/theme/theme1.xml><?xml version="1.0" encoding="utf-8"?>
<a:theme xmlns:a="http://schemas.openxmlformats.org/drawingml/2006/main" name="MyPartic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MyParticle.potx</Template>
  <TotalTime>1613</TotalTime>
  <Words>169</Words>
  <Application>Microsoft Macintosh PowerPoint</Application>
  <PresentationFormat>Custom</PresentationFormat>
  <Paragraphs>29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MyParticle</vt:lpstr>
      <vt:lpstr>ATLAS 2018: LFV in Z and H decay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Nicolo de Groot</dc:creator>
  <cp:lastModifiedBy>Nicolo de Groot</cp:lastModifiedBy>
  <cp:revision>69</cp:revision>
  <cp:lastPrinted>1601-01-01T00:00:00Z</cp:lastPrinted>
  <dcterms:created xsi:type="dcterms:W3CDTF">2013-10-06T19:31:18Z</dcterms:created>
  <dcterms:modified xsi:type="dcterms:W3CDTF">2018-01-17T14:23:30Z</dcterms:modified>
</cp:coreProperties>
</file>