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FA097-BE45-4D5A-BE65-327F1CD92AFB}" type="datetimeFigureOut">
              <a:rPr lang="nl-NL" smtClean="0"/>
              <a:t>7-2-2017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268E9-B662-4C9D-94A4-EF74EDD4A2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4926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FA097-BE45-4D5A-BE65-327F1CD92AFB}" type="datetimeFigureOut">
              <a:rPr lang="nl-NL" smtClean="0"/>
              <a:t>7-2-2017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268E9-B662-4C9D-94A4-EF74EDD4A2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931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FA097-BE45-4D5A-BE65-327F1CD92AFB}" type="datetimeFigureOut">
              <a:rPr lang="nl-NL" smtClean="0"/>
              <a:t>7-2-2017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268E9-B662-4C9D-94A4-EF74EDD4A2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4667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FA097-BE45-4D5A-BE65-327F1CD92AFB}" type="datetimeFigureOut">
              <a:rPr lang="nl-NL" smtClean="0"/>
              <a:t>7-2-2017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268E9-B662-4C9D-94A4-EF74EDD4A2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973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FA097-BE45-4D5A-BE65-327F1CD92AFB}" type="datetimeFigureOut">
              <a:rPr lang="nl-NL" smtClean="0"/>
              <a:t>7-2-2017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268E9-B662-4C9D-94A4-EF74EDD4A2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1853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FA097-BE45-4D5A-BE65-327F1CD92AFB}" type="datetimeFigureOut">
              <a:rPr lang="nl-NL" smtClean="0"/>
              <a:t>7-2-2017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268E9-B662-4C9D-94A4-EF74EDD4A2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9742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FA097-BE45-4D5A-BE65-327F1CD92AFB}" type="datetimeFigureOut">
              <a:rPr lang="nl-NL" smtClean="0"/>
              <a:t>7-2-2017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268E9-B662-4C9D-94A4-EF74EDD4A2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5914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FA097-BE45-4D5A-BE65-327F1CD92AFB}" type="datetimeFigureOut">
              <a:rPr lang="nl-NL" smtClean="0"/>
              <a:t>7-2-2017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268E9-B662-4C9D-94A4-EF74EDD4A2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3442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FA097-BE45-4D5A-BE65-327F1CD92AFB}" type="datetimeFigureOut">
              <a:rPr lang="nl-NL" smtClean="0"/>
              <a:t>7-2-2017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268E9-B662-4C9D-94A4-EF74EDD4A2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8700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FA097-BE45-4D5A-BE65-327F1CD92AFB}" type="datetimeFigureOut">
              <a:rPr lang="nl-NL" smtClean="0"/>
              <a:t>7-2-2017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268E9-B662-4C9D-94A4-EF74EDD4A2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3339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FA097-BE45-4D5A-BE65-327F1CD92AFB}" type="datetimeFigureOut">
              <a:rPr lang="nl-NL" smtClean="0"/>
              <a:t>7-2-2017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268E9-B662-4C9D-94A4-EF74EDD4A2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3370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FA097-BE45-4D5A-BE65-327F1CD92AFB}" type="datetimeFigureOut">
              <a:rPr lang="nl-NL" smtClean="0"/>
              <a:t>7-2-2017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268E9-B662-4C9D-94A4-EF74EDD4A2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9911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5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NL" altLang="nl-NL"/>
          </a:p>
        </p:txBody>
      </p:sp>
      <p:pic>
        <p:nvPicPr>
          <p:cNvPr id="13414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074" y="-65808"/>
            <a:ext cx="12195074" cy="6923808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134151" name="Text Box 7"/>
          <p:cNvSpPr txBox="1">
            <a:spLocks noChangeArrowheads="1"/>
          </p:cNvSpPr>
          <p:nvPr/>
        </p:nvSpPr>
        <p:spPr bwMode="auto">
          <a:xfrm>
            <a:off x="838200" y="-74585"/>
            <a:ext cx="10095963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NL" sz="4000" b="1" dirty="0"/>
              <a:t>Imaging Technologies </a:t>
            </a:r>
            <a:r>
              <a:rPr lang="nl-NL" sz="4000" b="1" dirty="0" err="1"/>
              <a:t>with</a:t>
            </a:r>
            <a:r>
              <a:rPr lang="nl-NL" sz="4000" b="1" dirty="0"/>
              <a:t> </a:t>
            </a:r>
            <a:r>
              <a:rPr lang="nl-NL" sz="4000" b="1" dirty="0" err="1" smtClean="0"/>
              <a:t>Antineutrinos</a:t>
            </a:r>
            <a:endParaRPr lang="en-GB" altLang="nl-NL" sz="2800" b="1" dirty="0" smtClean="0"/>
          </a:p>
          <a:p>
            <a:r>
              <a:rPr lang="en-GB" altLang="nl-NL" sz="2800" dirty="0" smtClean="0"/>
              <a:t>Robert </a:t>
            </a:r>
            <a:r>
              <a:rPr lang="en-GB" altLang="nl-NL" sz="2800" dirty="0"/>
              <a:t>de Meijer, </a:t>
            </a:r>
            <a:r>
              <a:rPr lang="en-GB" altLang="nl-NL" sz="2800" dirty="0" smtClean="0"/>
              <a:t>Pieter </a:t>
            </a:r>
            <a:r>
              <a:rPr lang="en-GB" altLang="nl-NL" sz="2800" dirty="0" err="1" smtClean="0"/>
              <a:t>Dieleman</a:t>
            </a:r>
            <a:r>
              <a:rPr lang="en-GB" altLang="nl-NL" sz="2800" dirty="0" smtClean="0"/>
              <a:t>, </a:t>
            </a:r>
            <a:r>
              <a:rPr lang="nl-NL" sz="2800" dirty="0"/>
              <a:t>Gert de </a:t>
            </a:r>
            <a:r>
              <a:rPr lang="nl-NL" sz="2800" dirty="0" smtClean="0"/>
              <a:t>Lange, </a:t>
            </a:r>
            <a:r>
              <a:rPr lang="nl-NL" sz="2800" dirty="0"/>
              <a:t>Han </a:t>
            </a:r>
            <a:r>
              <a:rPr lang="nl-NL" sz="2800" dirty="0" smtClean="0"/>
              <a:t>Limburg, </a:t>
            </a:r>
            <a:r>
              <a:rPr lang="nl-NL" sz="2800" dirty="0"/>
              <a:t>Steven van der </a:t>
            </a:r>
            <a:r>
              <a:rPr lang="nl-NL" sz="2800" dirty="0" err="1" smtClean="0"/>
              <a:t>Veeke</a:t>
            </a:r>
            <a:r>
              <a:rPr lang="nl-NL" sz="2800" dirty="0" smtClean="0"/>
              <a:t>, Julian </a:t>
            </a:r>
            <a:r>
              <a:rPr lang="nl-NL" sz="2800" dirty="0" err="1" smtClean="0"/>
              <a:t>Wichello</a:t>
            </a:r>
            <a:r>
              <a:rPr lang="nl-NL" sz="2800" dirty="0" smtClean="0"/>
              <a:t> </a:t>
            </a:r>
            <a:r>
              <a:rPr lang="nl-NL" sz="2800" dirty="0" err="1" smtClean="0"/>
              <a:t>and</a:t>
            </a:r>
            <a:r>
              <a:rPr lang="nl-NL" sz="2800" dirty="0" smtClean="0"/>
              <a:t> </a:t>
            </a:r>
            <a:r>
              <a:rPr lang="en-GB" altLang="nl-NL" sz="2800" dirty="0" smtClean="0"/>
              <a:t>Albert Zondervan, </a:t>
            </a:r>
            <a:endParaRPr lang="en-GB" altLang="nl-NL" sz="2800" dirty="0">
              <a:solidFill>
                <a:schemeClr val="bg1"/>
              </a:solidFill>
            </a:endParaRPr>
          </a:p>
          <a:p>
            <a:pPr algn="r"/>
            <a:r>
              <a:rPr lang="en-GB" altLang="nl-NL" b="1" dirty="0">
                <a:solidFill>
                  <a:schemeClr val="bg1"/>
                </a:solidFill>
              </a:rPr>
              <a:t>EARTH-MEDUSA-SRON </a:t>
            </a:r>
            <a:r>
              <a:rPr lang="en-GB" altLang="nl-NL" b="1" dirty="0" smtClean="0">
                <a:solidFill>
                  <a:schemeClr val="bg1"/>
                </a:solidFill>
              </a:rPr>
              <a:t>Collaboration</a:t>
            </a:r>
            <a:endParaRPr lang="en-US" altLang="nl-NL" b="1" dirty="0">
              <a:solidFill>
                <a:schemeClr val="bg1"/>
              </a:solidFill>
            </a:endParaRPr>
          </a:p>
        </p:txBody>
      </p:sp>
      <p:pic>
        <p:nvPicPr>
          <p:cNvPr id="134152" name="Picture 8" descr="foo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60230" y="6370638"/>
            <a:ext cx="3810000" cy="4873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748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Recent developments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7017" y="1420675"/>
            <a:ext cx="5392783" cy="481030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Decay corrected </a:t>
            </a:r>
            <a:r>
              <a:rPr lang="en-US" dirty="0" err="1" smtClean="0"/>
              <a:t>countrates</a:t>
            </a:r>
            <a:r>
              <a:rPr lang="en-US" dirty="0" smtClean="0"/>
              <a:t> measured with a 10.4cm diameter, 10.4cm long </a:t>
            </a:r>
            <a:r>
              <a:rPr lang="en-US" dirty="0" err="1"/>
              <a:t>N</a:t>
            </a:r>
            <a:r>
              <a:rPr lang="en-US" dirty="0" err="1" smtClean="0"/>
              <a:t>aI</a:t>
            </a:r>
            <a:r>
              <a:rPr lang="en-US" dirty="0" smtClean="0"/>
              <a:t> well counter under a nuclear power plant show a status dependent effect for </a:t>
            </a:r>
            <a:r>
              <a:rPr lang="en-US" baseline="30000" dirty="0" smtClean="0"/>
              <a:t>22</a:t>
            </a:r>
            <a:r>
              <a:rPr lang="en-US" dirty="0" smtClean="0"/>
              <a:t>Na but not for </a:t>
            </a:r>
            <a:r>
              <a:rPr lang="en-US" baseline="30000" dirty="0" smtClean="0"/>
              <a:t>60</a:t>
            </a:r>
            <a:r>
              <a:rPr lang="en-US" dirty="0" smtClean="0"/>
              <a:t>Co.</a:t>
            </a:r>
          </a:p>
          <a:p>
            <a:r>
              <a:rPr lang="en-US" dirty="0" smtClean="0"/>
              <a:t>Cross section for </a:t>
            </a:r>
            <a:r>
              <a:rPr lang="en-US" baseline="30000" dirty="0" smtClean="0"/>
              <a:t>22</a:t>
            </a:r>
            <a:r>
              <a:rPr lang="en-US" dirty="0" smtClean="0"/>
              <a:t>Na, 17 orders larger than for IBD:1.65*10</a:t>
            </a:r>
            <a:r>
              <a:rPr lang="en-US" baseline="30000" dirty="0" smtClean="0"/>
              <a:t>-26</a:t>
            </a:r>
            <a:r>
              <a:rPr lang="en-US" dirty="0" smtClean="0"/>
              <a:t>cm</a:t>
            </a:r>
            <a:r>
              <a:rPr lang="en-US" baseline="30000" dirty="0" smtClean="0"/>
              <a:t>2</a:t>
            </a:r>
            <a:endParaRPr lang="en-US" dirty="0" smtClean="0"/>
          </a:p>
          <a:p>
            <a:r>
              <a:rPr lang="en-US" baseline="30000" dirty="0" smtClean="0"/>
              <a:t>60</a:t>
            </a:r>
            <a:r>
              <a:rPr lang="en-US" dirty="0" smtClean="0"/>
              <a:t>Co indicates no systematic effect.</a:t>
            </a:r>
          </a:p>
          <a:p>
            <a:r>
              <a:rPr lang="en-US" dirty="0" smtClean="0"/>
              <a:t>Reproduced in second measurement: </a:t>
            </a:r>
            <a:r>
              <a:rPr lang="el-GR" dirty="0" smtClean="0"/>
              <a:t>λ</a:t>
            </a:r>
            <a:r>
              <a:rPr lang="en-US" dirty="0" smtClean="0"/>
              <a:t>/</a:t>
            </a:r>
            <a:r>
              <a:rPr lang="el-GR" dirty="0" smtClean="0"/>
              <a:t>Δλ</a:t>
            </a:r>
            <a:r>
              <a:rPr lang="en-US" dirty="0" smtClean="0"/>
              <a:t>=-3.06*10</a:t>
            </a:r>
            <a:r>
              <a:rPr lang="en-US" baseline="30000" dirty="0" smtClean="0"/>
              <a:t>-4</a:t>
            </a: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505153"/>
            <a:ext cx="5181600" cy="4182383"/>
          </a:xfrm>
          <a:prstGeom prst="rect">
            <a:avLst/>
          </a:prstGeom>
        </p:spPr>
      </p:pic>
      <p:sp>
        <p:nvSpPr>
          <p:cNvPr id="7" name="Pijl-rechts 6"/>
          <p:cNvSpPr/>
          <p:nvPr/>
        </p:nvSpPr>
        <p:spPr>
          <a:xfrm rot="18359817">
            <a:off x="3200398" y="607747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/>
          <p:cNvSpPr txBox="1"/>
          <p:nvPr/>
        </p:nvSpPr>
        <p:spPr>
          <a:xfrm>
            <a:off x="4101738" y="5950458"/>
            <a:ext cx="3056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additional reaction !!</a:t>
            </a:r>
            <a:endParaRPr lang="nl-NL" dirty="0"/>
          </a:p>
        </p:txBody>
      </p:sp>
      <p:pic>
        <p:nvPicPr>
          <p:cNvPr id="9" name="Picture 8" descr="foo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60230" y="6370638"/>
            <a:ext cx="3810000" cy="4873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672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If True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420291" cy="4351338"/>
          </a:xfrm>
        </p:spPr>
        <p:txBody>
          <a:bodyPr>
            <a:normAutofit/>
          </a:bodyPr>
          <a:lstStyle/>
          <a:p>
            <a:r>
              <a:rPr lang="en-US" sz="3600" i="1" dirty="0" smtClean="0"/>
              <a:t>Application</a:t>
            </a:r>
          </a:p>
          <a:p>
            <a:r>
              <a:rPr lang="en-US" dirty="0" smtClean="0"/>
              <a:t>Monitoring nuclear power plants on non-proliferation and fuel management aspects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331426" y="1825625"/>
            <a:ext cx="3529148" cy="4351338"/>
          </a:xfrm>
        </p:spPr>
        <p:txBody>
          <a:bodyPr>
            <a:normAutofit/>
          </a:bodyPr>
          <a:lstStyle/>
          <a:p>
            <a:r>
              <a:rPr lang="en-US" sz="3600" i="1" dirty="0" smtClean="0"/>
              <a:t>Development</a:t>
            </a:r>
          </a:p>
          <a:p>
            <a:r>
              <a:rPr lang="en-US" sz="3000" dirty="0" smtClean="0"/>
              <a:t>Understanding Physics</a:t>
            </a:r>
          </a:p>
          <a:p>
            <a:r>
              <a:rPr lang="en-US" sz="3000" dirty="0" err="1" smtClean="0"/>
              <a:t>Optimising</a:t>
            </a:r>
            <a:r>
              <a:rPr lang="en-US" sz="3000" dirty="0" smtClean="0"/>
              <a:t> source;</a:t>
            </a:r>
          </a:p>
          <a:p>
            <a:r>
              <a:rPr lang="en-US" sz="3000" dirty="0" err="1" smtClean="0"/>
              <a:t>Miniturising</a:t>
            </a:r>
            <a:r>
              <a:rPr lang="en-US" sz="3000" dirty="0" smtClean="0"/>
              <a:t> for drone application on land and on sea</a:t>
            </a:r>
            <a:endParaRPr lang="nl-NL" sz="3000" dirty="0"/>
          </a:p>
        </p:txBody>
      </p:sp>
      <p:sp>
        <p:nvSpPr>
          <p:cNvPr id="7" name="Tekstvak 6"/>
          <p:cNvSpPr txBox="1"/>
          <p:nvPr/>
        </p:nvSpPr>
        <p:spPr>
          <a:xfrm>
            <a:off x="8177349" y="1825625"/>
            <a:ext cx="338545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i="1" dirty="0" smtClean="0"/>
              <a:t>Fundamental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Dirac or </a:t>
            </a:r>
            <a:r>
              <a:rPr lang="en-US" sz="2800" dirty="0" err="1" smtClean="0"/>
              <a:t>majorana</a:t>
            </a:r>
            <a:r>
              <a:rPr lang="en-US" sz="2800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Neutrino mass</a:t>
            </a:r>
            <a:endParaRPr lang="nl-NL" sz="2800" dirty="0"/>
          </a:p>
        </p:txBody>
      </p:sp>
      <p:pic>
        <p:nvPicPr>
          <p:cNvPr id="8" name="Picture 8" descr="foo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60230" y="6370638"/>
            <a:ext cx="3810000" cy="4873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910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Dirac or </a:t>
            </a:r>
            <a:r>
              <a:rPr lang="en-US" b="1" dirty="0" err="1" smtClean="0"/>
              <a:t>Majorana</a:t>
            </a:r>
            <a:r>
              <a:rPr lang="en-US" b="1" dirty="0" smtClean="0"/>
              <a:t>?</a:t>
            </a:r>
            <a:endParaRPr lang="nl-NL" b="1" dirty="0"/>
          </a:p>
        </p:txBody>
      </p:sp>
      <p:sp>
        <p:nvSpPr>
          <p:cNvPr id="42" name="Ovaal 41"/>
          <p:cNvSpPr/>
          <p:nvPr/>
        </p:nvSpPr>
        <p:spPr>
          <a:xfrm>
            <a:off x="5873929" y="2638099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Ovaal 42"/>
          <p:cNvSpPr/>
          <p:nvPr/>
        </p:nvSpPr>
        <p:spPr>
          <a:xfrm>
            <a:off x="5857812" y="3552499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4" name="Picture 8" descr="foo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60230" y="6370638"/>
            <a:ext cx="3810000" cy="4873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6" name="Groep 45"/>
          <p:cNvGrpSpPr/>
          <p:nvPr/>
        </p:nvGrpSpPr>
        <p:grpSpPr>
          <a:xfrm>
            <a:off x="1763486" y="1231308"/>
            <a:ext cx="5042318" cy="4516110"/>
            <a:chOff x="1763486" y="1231308"/>
            <a:chExt cx="5042318" cy="4516110"/>
          </a:xfrm>
        </p:grpSpPr>
        <p:sp>
          <p:nvSpPr>
            <p:cNvPr id="3" name="Ovaal 2"/>
            <p:cNvSpPr/>
            <p:nvPr/>
          </p:nvSpPr>
          <p:spPr>
            <a:xfrm>
              <a:off x="1763486" y="1972491"/>
              <a:ext cx="914400" cy="914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" name="Ovaal 3"/>
            <p:cNvSpPr/>
            <p:nvPr/>
          </p:nvSpPr>
          <p:spPr>
            <a:xfrm>
              <a:off x="3944983" y="1972491"/>
              <a:ext cx="914400" cy="914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" name="Ovaal 4"/>
            <p:cNvSpPr/>
            <p:nvPr/>
          </p:nvSpPr>
          <p:spPr>
            <a:xfrm>
              <a:off x="1763486" y="4153989"/>
              <a:ext cx="914400" cy="914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Ovaal 7"/>
            <p:cNvSpPr/>
            <p:nvPr/>
          </p:nvSpPr>
          <p:spPr>
            <a:xfrm>
              <a:off x="3944983" y="4153989"/>
              <a:ext cx="914400" cy="914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Pijl-rechts 23"/>
            <p:cNvSpPr/>
            <p:nvPr/>
          </p:nvSpPr>
          <p:spPr>
            <a:xfrm>
              <a:off x="2817221" y="2325189"/>
              <a:ext cx="978408" cy="10450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" name="Pijl-rechts 24"/>
            <p:cNvSpPr/>
            <p:nvPr/>
          </p:nvSpPr>
          <p:spPr>
            <a:xfrm>
              <a:off x="2878180" y="4554591"/>
              <a:ext cx="978408" cy="10450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" name="Tekstvak 25"/>
            <p:cNvSpPr txBox="1"/>
            <p:nvPr/>
          </p:nvSpPr>
          <p:spPr>
            <a:xfrm>
              <a:off x="1802656" y="2116184"/>
              <a:ext cx="9144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aseline="30000" dirty="0" smtClean="0"/>
                <a:t>22</a:t>
              </a:r>
              <a:r>
                <a:rPr lang="en-US" sz="2800" dirty="0" smtClean="0"/>
                <a:t>Na</a:t>
              </a:r>
              <a:endParaRPr lang="nl-NL" sz="2800" dirty="0"/>
            </a:p>
          </p:txBody>
        </p:sp>
        <p:sp>
          <p:nvSpPr>
            <p:cNvPr id="27" name="Tekstvak 26"/>
            <p:cNvSpPr txBox="1"/>
            <p:nvPr/>
          </p:nvSpPr>
          <p:spPr>
            <a:xfrm>
              <a:off x="3948045" y="2114879"/>
              <a:ext cx="9144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aseline="30000" dirty="0" smtClean="0"/>
                <a:t>22</a:t>
              </a:r>
              <a:r>
                <a:rPr lang="en-US" sz="2800" dirty="0" smtClean="0"/>
                <a:t>Ne</a:t>
              </a:r>
              <a:endParaRPr lang="nl-NL" sz="2800" dirty="0"/>
            </a:p>
          </p:txBody>
        </p:sp>
        <p:sp>
          <p:nvSpPr>
            <p:cNvPr id="28" name="Tekstvak 27"/>
            <p:cNvSpPr txBox="1"/>
            <p:nvPr/>
          </p:nvSpPr>
          <p:spPr>
            <a:xfrm>
              <a:off x="1785237" y="4345584"/>
              <a:ext cx="9144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aseline="30000" dirty="0" smtClean="0"/>
                <a:t>60</a:t>
              </a:r>
              <a:r>
                <a:rPr lang="en-US" sz="2800" dirty="0" smtClean="0"/>
                <a:t>Co</a:t>
              </a:r>
              <a:endParaRPr lang="nl-NL" sz="2800" dirty="0"/>
            </a:p>
          </p:txBody>
        </p:sp>
        <p:sp>
          <p:nvSpPr>
            <p:cNvPr id="29" name="Tekstvak 28"/>
            <p:cNvSpPr txBox="1"/>
            <p:nvPr/>
          </p:nvSpPr>
          <p:spPr>
            <a:xfrm>
              <a:off x="3949320" y="4354291"/>
              <a:ext cx="9144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aseline="30000" dirty="0" smtClean="0"/>
                <a:t>60</a:t>
              </a:r>
              <a:r>
                <a:rPr lang="en-US" sz="2800" dirty="0" smtClean="0"/>
                <a:t>Ni</a:t>
              </a:r>
              <a:endParaRPr lang="nl-NL" sz="2800" dirty="0"/>
            </a:p>
          </p:txBody>
        </p:sp>
        <p:sp>
          <p:nvSpPr>
            <p:cNvPr id="30" name="Pijl-rechts 29"/>
            <p:cNvSpPr/>
            <p:nvPr/>
          </p:nvSpPr>
          <p:spPr>
            <a:xfrm rot="19463847" flipV="1">
              <a:off x="4905075" y="1903092"/>
              <a:ext cx="1233554" cy="104503"/>
            </a:xfrm>
            <a:prstGeom prst="rightArrow">
              <a:avLst>
                <a:gd name="adj1" fmla="val 50000"/>
                <a:gd name="adj2" fmla="val 5877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Pijl-rechts 30"/>
            <p:cNvSpPr/>
            <p:nvPr/>
          </p:nvSpPr>
          <p:spPr>
            <a:xfrm rot="20180906" flipV="1">
              <a:off x="4947320" y="4234638"/>
              <a:ext cx="1233554" cy="104503"/>
            </a:xfrm>
            <a:prstGeom prst="rightArrow">
              <a:avLst>
                <a:gd name="adj1" fmla="val 50000"/>
                <a:gd name="adj2" fmla="val 5877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Pijl-rechts 31"/>
            <p:cNvSpPr/>
            <p:nvPr/>
          </p:nvSpPr>
          <p:spPr>
            <a:xfrm rot="1364117" flipV="1">
              <a:off x="4963694" y="2631438"/>
              <a:ext cx="1233554" cy="104503"/>
            </a:xfrm>
            <a:prstGeom prst="rightArrow">
              <a:avLst>
                <a:gd name="adj1" fmla="val 50000"/>
                <a:gd name="adj2" fmla="val 5877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" name="Pijl-rechts 32"/>
            <p:cNvSpPr/>
            <p:nvPr/>
          </p:nvSpPr>
          <p:spPr>
            <a:xfrm rot="2090496" flipV="1">
              <a:off x="4956079" y="5003699"/>
              <a:ext cx="1233554" cy="104503"/>
            </a:xfrm>
            <a:prstGeom prst="rightArrow">
              <a:avLst>
                <a:gd name="adj1" fmla="val 50000"/>
                <a:gd name="adj2" fmla="val 5877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" name="Tekstvak 33"/>
            <p:cNvSpPr txBox="1"/>
            <p:nvPr/>
          </p:nvSpPr>
          <p:spPr>
            <a:xfrm>
              <a:off x="6126536" y="1231308"/>
              <a:ext cx="6792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e</a:t>
              </a:r>
              <a:r>
                <a:rPr lang="en-US" sz="2800" baseline="30000" dirty="0" smtClean="0"/>
                <a:t>+</a:t>
              </a:r>
              <a:endParaRPr lang="nl-NL" sz="2800" baseline="30000" dirty="0"/>
            </a:p>
          </p:txBody>
        </p:sp>
        <p:sp>
          <p:nvSpPr>
            <p:cNvPr id="35" name="Tekstvak 34"/>
            <p:cNvSpPr txBox="1"/>
            <p:nvPr/>
          </p:nvSpPr>
          <p:spPr>
            <a:xfrm>
              <a:off x="6109117" y="5224198"/>
              <a:ext cx="6792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e</a:t>
              </a:r>
              <a:r>
                <a:rPr lang="en-US" sz="2800" baseline="30000" dirty="0" smtClean="0"/>
                <a:t>-</a:t>
              </a:r>
              <a:endParaRPr lang="nl-NL" sz="2800" baseline="30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kstvak 36"/>
                <p:cNvSpPr txBox="1"/>
                <p:nvPr/>
              </p:nvSpPr>
              <p:spPr>
                <a:xfrm>
                  <a:off x="5926181" y="3793199"/>
                  <a:ext cx="80989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NL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nl-NL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nl-NL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</m:acc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oMath>
                    </m:oMathPara>
                  </a14:m>
                  <a:endParaRPr lang="nl-NL" sz="2800" dirty="0"/>
                </a:p>
              </p:txBody>
            </p:sp>
          </mc:Choice>
          <mc:Fallback xmlns="">
            <p:sp>
              <p:nvSpPr>
                <p:cNvPr id="37" name="Tekstvak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6181" y="3793199"/>
                  <a:ext cx="809898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kstvak 39"/>
                <p:cNvSpPr txBox="1"/>
                <p:nvPr/>
              </p:nvSpPr>
              <p:spPr>
                <a:xfrm>
                  <a:off x="5910546" y="2632523"/>
                  <a:ext cx="80989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NL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oMath>
                    </m:oMathPara>
                  </a14:m>
                  <a:endParaRPr lang="nl-NL" sz="2800" dirty="0"/>
                </a:p>
              </p:txBody>
            </p:sp>
          </mc:Choice>
          <mc:Fallback xmlns="">
            <p:sp>
              <p:nvSpPr>
                <p:cNvPr id="40" name="Tekstvak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0546" y="2632523"/>
                  <a:ext cx="809898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" name="Groep 50"/>
          <p:cNvGrpSpPr/>
          <p:nvPr/>
        </p:nvGrpSpPr>
        <p:grpSpPr>
          <a:xfrm>
            <a:off x="3795629" y="2970233"/>
            <a:ext cx="2940450" cy="1032677"/>
            <a:chOff x="3795629" y="2970233"/>
            <a:chExt cx="2940450" cy="1032677"/>
          </a:xfrm>
        </p:grpSpPr>
        <p:grpSp>
          <p:nvGrpSpPr>
            <p:cNvPr id="49" name="Groep 48"/>
            <p:cNvGrpSpPr/>
            <p:nvPr/>
          </p:nvGrpSpPr>
          <p:grpSpPr>
            <a:xfrm>
              <a:off x="5913124" y="2970233"/>
              <a:ext cx="822955" cy="1032677"/>
              <a:chOff x="5913124" y="2970233"/>
              <a:chExt cx="822955" cy="103267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kstvak 37"/>
                  <p:cNvSpPr txBox="1"/>
                  <p:nvPr/>
                </p:nvSpPr>
                <p:spPr>
                  <a:xfrm>
                    <a:off x="5913124" y="3479690"/>
                    <a:ext cx="80989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nl-NL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nl-NL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NL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oMath>
                      </m:oMathPara>
                    </a14:m>
                    <a:endParaRPr lang="nl-NL" sz="2800" dirty="0"/>
                  </a:p>
                </p:txBody>
              </p:sp>
            </mc:Choice>
            <mc:Fallback xmlns="">
              <p:sp>
                <p:nvSpPr>
                  <p:cNvPr id="38" name="Tekstvak 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13124" y="3479690"/>
                    <a:ext cx="809898" cy="52322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nl-N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kstvak 38"/>
                  <p:cNvSpPr txBox="1"/>
                  <p:nvPr/>
                </p:nvSpPr>
                <p:spPr>
                  <a:xfrm>
                    <a:off x="5926181" y="2970233"/>
                    <a:ext cx="80989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nl-NL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nl-NL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NL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oMath>
                      </m:oMathPara>
                    </a14:m>
                    <a:endParaRPr lang="nl-NL" sz="2800" dirty="0"/>
                  </a:p>
                </p:txBody>
              </p:sp>
            </mc:Choice>
            <mc:Fallback xmlns="">
              <p:sp>
                <p:nvSpPr>
                  <p:cNvPr id="39" name="Tekstvak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6181" y="2970233"/>
                    <a:ext cx="809898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nl-N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1" name="Pijl-rechts 40"/>
            <p:cNvSpPr/>
            <p:nvPr/>
          </p:nvSpPr>
          <p:spPr>
            <a:xfrm>
              <a:off x="3795629" y="3440501"/>
              <a:ext cx="2117495" cy="18358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45" name="Tekstvak 44"/>
          <p:cNvSpPr txBox="1"/>
          <p:nvPr/>
        </p:nvSpPr>
        <p:spPr>
          <a:xfrm>
            <a:off x="8229600" y="3205367"/>
            <a:ext cx="2377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Dirac !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76579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Neutrino Mass</a:t>
            </a:r>
            <a:endParaRPr lang="nl-NL" b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901" y="1573945"/>
            <a:ext cx="5796779" cy="46178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kstvak 4"/>
              <p:cNvSpPr txBox="1"/>
              <p:nvPr/>
            </p:nvSpPr>
            <p:spPr>
              <a:xfrm>
                <a:off x="6818811" y="1573945"/>
                <a:ext cx="4534989" cy="4801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Neutrino mass not well-known, ranges between 2 and 0.05 eV.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To be determined from annihilation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400" dirty="0" smtClean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nl-NL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400" dirty="0" smtClean="0"/>
                  <a:t> quasi-bound state (similar to </a:t>
                </a:r>
                <a:r>
                  <a:rPr lang="en-US" sz="2400" dirty="0" err="1" smtClean="0"/>
                  <a:t>positronium</a:t>
                </a:r>
                <a:r>
                  <a:rPr lang="en-US" sz="2400" dirty="0" smtClean="0"/>
                  <a:t>).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smtClean="0"/>
                  <a:t>Preferr</a:t>
                </a:r>
                <a:r>
                  <a:rPr lang="en-US" sz="2400" smtClean="0"/>
                  <a:t>ed </a:t>
                </a:r>
                <a:r>
                  <a:rPr lang="en-US" sz="2400" dirty="0" smtClean="0"/>
                  <a:t>decay by e</a:t>
                </a:r>
                <a:r>
                  <a:rPr lang="en-US" sz="2400" baseline="30000" dirty="0" smtClean="0"/>
                  <a:t>+</a:t>
                </a:r>
                <a:r>
                  <a:rPr lang="en-US" sz="2400" dirty="0" smtClean="0"/>
                  <a:t>-e</a:t>
                </a:r>
                <a:r>
                  <a:rPr lang="en-US" sz="2400" baseline="30000" dirty="0" smtClean="0"/>
                  <a:t>-</a:t>
                </a:r>
                <a:r>
                  <a:rPr lang="en-US" sz="2400" dirty="0" smtClean="0"/>
                  <a:t> not observed.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Alternative THz-radiation is in principle detectable with the proper bolometer and reduction of gamma- and X-ray fluxes.</a:t>
                </a:r>
                <a:endParaRPr lang="en-US" sz="2400" baseline="300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nl-NL" dirty="0"/>
              </a:p>
            </p:txBody>
          </p:sp>
        </mc:Choice>
        <mc:Fallback>
          <p:sp>
            <p:nvSpPr>
              <p:cNvPr id="5" name="Tekstvak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8811" y="1573945"/>
                <a:ext cx="4534989" cy="4801314"/>
              </a:xfrm>
              <a:prstGeom prst="rect">
                <a:avLst/>
              </a:prstGeom>
              <a:blipFill>
                <a:blip r:embed="rId3"/>
                <a:stretch>
                  <a:fillRect l="-1882" t="-1015" r="-228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8" descr="foo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60230" y="6370638"/>
            <a:ext cx="3810000" cy="4873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642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163</Words>
  <Application>Microsoft Office PowerPoint</Application>
  <PresentationFormat>Breedbeeld</PresentationFormat>
  <Paragraphs>36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Cambria Math</vt:lpstr>
      <vt:lpstr>Kantoorthema</vt:lpstr>
      <vt:lpstr>PowerPoint-presentatie</vt:lpstr>
      <vt:lpstr>Recent developments</vt:lpstr>
      <vt:lpstr>If True</vt:lpstr>
      <vt:lpstr>Dirac or Majorana?</vt:lpstr>
      <vt:lpstr>Neutrino Mass</vt:lpstr>
    </vt:vector>
  </TitlesOfParts>
  <Company>Den Spike Unattendeds © 2015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Rob</dc:creator>
  <cp:lastModifiedBy>Rob</cp:lastModifiedBy>
  <cp:revision>28</cp:revision>
  <dcterms:created xsi:type="dcterms:W3CDTF">2017-02-05T18:28:19Z</dcterms:created>
  <dcterms:modified xsi:type="dcterms:W3CDTF">2017-02-07T12:21:09Z</dcterms:modified>
</cp:coreProperties>
</file>