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94" r:id="rId2"/>
    <p:sldId id="579" r:id="rId3"/>
    <p:sldId id="603" r:id="rId4"/>
    <p:sldId id="601" r:id="rId5"/>
    <p:sldId id="590" r:id="rId6"/>
    <p:sldId id="587" r:id="rId7"/>
    <p:sldId id="602" r:id="rId8"/>
    <p:sldId id="596" r:id="rId9"/>
    <p:sldId id="604" r:id="rId10"/>
  </p:sldIdLst>
  <p:sldSz cx="9144000" cy="6858000" type="screen4x3"/>
  <p:notesSz cx="7099300" cy="10234613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2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587" autoAdjust="0"/>
    <p:restoredTop sz="86400" autoAdjust="0"/>
  </p:normalViewPr>
  <p:slideViewPr>
    <p:cSldViewPr>
      <p:cViewPr varScale="1">
        <p:scale>
          <a:sx n="85" d="100"/>
          <a:sy n="85" d="100"/>
        </p:scale>
        <p:origin x="126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-1616" y="-10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ea typeface="ＭＳ Ｐゴシック" pitchFamily="-28" charset="-128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ea typeface="ＭＳ Ｐゴシック" pitchFamily="-28" charset="-128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ea typeface="ＭＳ Ｐゴシック" pitchFamily="-28" charset="-128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ea typeface="ＭＳ Ｐゴシック" pitchFamily="-28" charset="-128"/>
              </a:defRPr>
            </a:lvl1pPr>
          </a:lstStyle>
          <a:p>
            <a:pPr>
              <a:defRPr/>
            </a:pPr>
            <a:fld id="{115FEC72-BB8A-4219-AAFD-FC8DC1567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39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ea typeface="ＭＳ Ｐゴシック" pitchFamily="-28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Verdana" pitchFamily="34" charset="0"/>
                <a:ea typeface="ＭＳ Ｐゴシック" pitchFamily="-28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Verdana" pitchFamily="34" charset="0"/>
                <a:ea typeface="ＭＳ Ｐゴシック" pitchFamily="-28" charset="-128"/>
              </a:defRPr>
            </a:lvl1pPr>
          </a:lstStyle>
          <a:p>
            <a:pPr>
              <a:defRPr/>
            </a:pPr>
            <a:r>
              <a:rPr lang="en-GB"/>
              <a:t>\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Verdana" pitchFamily="34" charset="0"/>
                <a:ea typeface="ＭＳ Ｐゴシック" pitchFamily="-28" charset="-128"/>
              </a:defRPr>
            </a:lvl1pPr>
          </a:lstStyle>
          <a:p>
            <a:pPr>
              <a:defRPr/>
            </a:pPr>
            <a:fld id="{F3A644AB-D80E-47F3-8617-CE107699FC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31790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ＭＳ Ｐゴシック" pitchFamily="-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ＭＳ Ｐゴシック" pitchFamily="-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ＭＳ Ｐゴシック" pitchFamily="-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ＭＳ Ｐゴシック" pitchFamily="-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ＭＳ Ｐゴシック" pitchFamily="-2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BE" altLang="nl-NL" dirty="0" smtClean="0">
                <a:latin typeface="Verdana" pitchFamily="34" charset="0"/>
                <a:ea typeface="ＭＳ Ｐゴシック" pitchFamily="34" charset="-128"/>
              </a:rPr>
              <a:t>Introductie:</a:t>
            </a:r>
            <a:r>
              <a:rPr lang="nl-BE" altLang="nl-NL" baseline="0" dirty="0" smtClean="0">
                <a:latin typeface="Verdana" pitchFamily="34" charset="0"/>
                <a:ea typeface="ＭＳ Ｐゴシック" pitchFamily="34" charset="-128"/>
              </a:rPr>
              <a:t> onderzoeker bij het Centrum Wiskunde &amp; Informatica; beeldreconstructie (denk aan: medische scanners)</a:t>
            </a:r>
            <a:endParaRPr lang="nl-BE" altLang="nl-NL" dirty="0" smtClean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803275" indent="-307975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236663" indent="-246063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731963" indent="-246063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227263" indent="-246063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GB" altLang="nl-NL" sz="1300" smtClean="0">
                <a:latin typeface="Verdana" pitchFamily="34" charset="0"/>
              </a:rPr>
              <a:t>\</a:t>
            </a: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803275" indent="-307975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236663" indent="-246063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731963" indent="-246063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227263" indent="-246063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FBB5B39A-A146-4AE0-AFF2-4F60DC251603}" type="slidenum">
              <a:rPr lang="en-GB" altLang="nl-NL" sz="1300" smtClean="0">
                <a:latin typeface="Verdana" pitchFamily="34" charset="0"/>
              </a:rPr>
              <a:pPr/>
              <a:t>1</a:t>
            </a:fld>
            <a:endParaRPr lang="en-GB" altLang="nl-NL" sz="1300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8FF06-066C-433B-8F72-88B360E5E2DF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35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20A27-CD22-48F3-BFF4-8A3A2208B432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86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91300" y="1143000"/>
            <a:ext cx="2019300" cy="49530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33400" y="1143000"/>
            <a:ext cx="5905500" cy="49530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F0D17-CBA7-40F2-A857-79EF53CD209A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el, grafiek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077200" cy="762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sz="half" idx="1"/>
          </p:nvPr>
        </p:nvSpPr>
        <p:spPr>
          <a:xfrm>
            <a:off x="533400" y="1981200"/>
            <a:ext cx="3962400" cy="4114800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9624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120F0-02B3-4FF3-B37A-E7D0FEBC7CD7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1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1FDBE-1269-41CC-985C-E100C378B522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2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C4F9-D091-41C4-93E2-F04584E64D49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6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14560-E061-4BDD-A940-710AB9D2A52B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5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F8754-BF5B-4845-B420-A406DE404C56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1E226-43B3-46C2-B159-DC9B82424CC7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8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86444-D0FD-4331-8F73-70168A433ACE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9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7BF49-C319-4A1B-A1DD-0BA1053FDF1D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61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D174A-76AE-415D-93E1-61601FAA4367}" type="slidenum">
              <a:rPr lang="en-US"/>
              <a:pPr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6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Verdana" pitchFamily="34" charset="0"/>
                <a:ea typeface="ＭＳ Ｐゴシック" pitchFamily="-28" charset="-128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Verdana" pitchFamily="34" charset="0"/>
                <a:ea typeface="ＭＳ Ｐゴシック" pitchFamily="-28" charset="-128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pitchFamily="34" charset="0"/>
                <a:ea typeface="ＭＳ Ｐゴシック" pitchFamily="-28" charset="-128"/>
              </a:defRPr>
            </a:lvl1pPr>
          </a:lstStyle>
          <a:p>
            <a:pPr>
              <a:defRPr/>
            </a:pPr>
            <a:fld id="{810F7F78-DA9A-4E45-AB51-36B2BD564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52" r:id="rId1"/>
    <p:sldLayoutId id="2147485953" r:id="rId2"/>
    <p:sldLayoutId id="2147485954" r:id="rId3"/>
    <p:sldLayoutId id="2147485955" r:id="rId4"/>
    <p:sldLayoutId id="2147485956" r:id="rId5"/>
    <p:sldLayoutId id="2147485957" r:id="rId6"/>
    <p:sldLayoutId id="2147485958" r:id="rId7"/>
    <p:sldLayoutId id="2147485959" r:id="rId8"/>
    <p:sldLayoutId id="2147485960" r:id="rId9"/>
    <p:sldLayoutId id="2147485961" r:id="rId10"/>
    <p:sldLayoutId id="2147485962" r:id="rId11"/>
    <p:sldLayoutId id="21474859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+mj-lt"/>
          <a:ea typeface="ＭＳ Ｐゴシック" pitchFamily="-28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ＭＳ Ｐゴシック" pitchFamily="-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ＭＳ Ｐゴシック" pitchFamily="-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ＭＳ Ｐゴシック" pitchFamily="-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ＭＳ Ｐゴシック" pitchFamily="-2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ＭＳ Ｐゴシック" pitchFamily="-28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ＭＳ Ｐゴシック" pitchFamily="-2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2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pitchFamily="-2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nl/url?sa=i&amp;rct=j&amp;q=&amp;esrc=s&amp;source=images&amp;cd=&amp;cad=rja&amp;uact=8&amp;ved=0ahUKEwiE6YH9-b_JAhXDHQ8KHXRACeQQjRwIBw&amp;url=http://www.qualitymag.com/articles/92255-industrial-computed-tomography-scanning&amp;bvm=bv.108538919,d.ZWU&amp;psig=AFQjCNEbTcJNrvXAOpgbBWXOj55be78x0Q&amp;ust=144924104273169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hyperlink" Target="http://www.google.nl/url?sa=i&amp;rct=j&amp;q=&amp;esrc=s&amp;source=images&amp;cd=&amp;cad=rja&amp;uact=8&amp;ved=0ahUKEwiNpLjbiKDJAhXEa3IKHdbjBYIQjRwIBw&amp;url=http://numascale.com/numa_GPU_app.html&amp;bvm=bv.108194040,d.bGQ&amp;psig=AFQjCNH866FRj1UQ8hrGAJDaKPqZwnZD2Q&amp;ust=144814550042027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nl/url?sa=i&amp;rct=j&amp;q=&amp;esrc=s&amp;source=images&amp;cd=&amp;cad=rja&amp;uact=8&amp;ved=0ahUKEwiE6YH9-b_JAhXDHQ8KHXRACeQQjRwIBw&amp;url=http://www.qualitymag.com/articles/92255-industrial-computed-tomography-scanning&amp;bvm=bv.108538919,d.ZWU&amp;psig=AFQjCNEbTcJNrvXAOpgbBWXOj55be78x0Q&amp;ust=144924104273169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hyperlink" Target="http://www.google.nl/url?sa=i&amp;rct=j&amp;q=&amp;esrc=s&amp;source=images&amp;cd=&amp;cad=rja&amp;uact=8&amp;ved=0ahUKEwiNpLjbiKDJAhXEa3IKHdbjBYIQjRwIBw&amp;url=http://numascale.com/numa_GPU_app.html&amp;bvm=bv.108194040,d.bGQ&amp;psig=AFQjCNH866FRj1UQ8hrGAJDaKPqZwnZD2Q&amp;ust=1448145500420279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476672"/>
            <a:ext cx="7239000" cy="1152128"/>
          </a:xfrm>
        </p:spPr>
        <p:txBody>
          <a:bodyPr/>
          <a:lstStyle/>
          <a:p>
            <a:r>
              <a:rPr lang="en-US" sz="2800" dirty="0" err="1"/>
              <a:t>FleX</a:t>
            </a:r>
            <a:r>
              <a:rPr lang="en-US" sz="2800" dirty="0"/>
              <a:t>-Ray </a:t>
            </a:r>
            <a:r>
              <a:rPr lang="en-US" sz="2800" dirty="0" smtClean="0"/>
              <a:t>Project:</a:t>
            </a:r>
            <a:br>
              <a:rPr lang="en-US" sz="2800" dirty="0" smtClean="0"/>
            </a:br>
            <a:r>
              <a:rPr lang="en-US" sz="2800" dirty="0" smtClean="0"/>
              <a:t>Real-Time </a:t>
            </a:r>
            <a:r>
              <a:rPr lang="en-US" sz="2800" dirty="0"/>
              <a:t>3D Tomography</a:t>
            </a:r>
            <a:endParaRPr lang="en-GB" altLang="nl-NL" sz="2000" dirty="0" smtClean="0">
              <a:solidFill>
                <a:srgbClr val="003D62"/>
              </a:solidFill>
              <a:ea typeface="ＭＳ Ｐゴシック" pitchFamily="34" charset="-128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535363" y="2935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nl-NL" altLang="nl-NL" sz="2400" b="0">
              <a:latin typeface="Times New Roman" pitchFamily="18" charset="0"/>
            </a:endParaRPr>
          </a:p>
        </p:txBody>
      </p:sp>
      <p:sp>
        <p:nvSpPr>
          <p:cNvPr id="14340" name="Freeform 4"/>
          <p:cNvSpPr>
            <a:spLocks/>
          </p:cNvSpPr>
          <p:nvPr/>
        </p:nvSpPr>
        <p:spPr bwMode="auto">
          <a:xfrm>
            <a:off x="8305800" y="552450"/>
            <a:ext cx="593725" cy="7938"/>
          </a:xfrm>
          <a:custGeom>
            <a:avLst/>
            <a:gdLst>
              <a:gd name="T0" fmla="*/ 2147483647 w 374"/>
              <a:gd name="T1" fmla="*/ 2147483647 h 5"/>
              <a:gd name="T2" fmla="*/ 2147483647 w 374"/>
              <a:gd name="T3" fmla="*/ 0 h 5"/>
              <a:gd name="T4" fmla="*/ 0 w 374"/>
              <a:gd name="T5" fmla="*/ 0 h 5"/>
              <a:gd name="T6" fmla="*/ 0 w 374"/>
              <a:gd name="T7" fmla="*/ 2147483647 h 5"/>
              <a:gd name="T8" fmla="*/ 2147483647 w 374"/>
              <a:gd name="T9" fmla="*/ 2147483647 h 5"/>
              <a:gd name="T10" fmla="*/ 2147483647 w 374"/>
              <a:gd name="T11" fmla="*/ 2147483647 h 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4"/>
              <a:gd name="T19" fmla="*/ 0 h 5"/>
              <a:gd name="T20" fmla="*/ 374 w 374"/>
              <a:gd name="T21" fmla="*/ 5 h 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4" h="5">
                <a:moveTo>
                  <a:pt x="374" y="4"/>
                </a:moveTo>
                <a:lnTo>
                  <a:pt x="374" y="0"/>
                </a:lnTo>
                <a:lnTo>
                  <a:pt x="0" y="0"/>
                </a:lnTo>
                <a:lnTo>
                  <a:pt x="0" y="5"/>
                </a:lnTo>
                <a:lnTo>
                  <a:pt x="374" y="5"/>
                </a:lnTo>
                <a:lnTo>
                  <a:pt x="374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1" name="Freeform 5"/>
          <p:cNvSpPr>
            <a:spLocks/>
          </p:cNvSpPr>
          <p:nvPr/>
        </p:nvSpPr>
        <p:spPr bwMode="auto">
          <a:xfrm>
            <a:off x="8305800" y="406400"/>
            <a:ext cx="593725" cy="12700"/>
          </a:xfrm>
          <a:custGeom>
            <a:avLst/>
            <a:gdLst>
              <a:gd name="T0" fmla="*/ 2147483647 w 374"/>
              <a:gd name="T1" fmla="*/ 2147483647 h 8"/>
              <a:gd name="T2" fmla="*/ 2147483647 w 374"/>
              <a:gd name="T3" fmla="*/ 0 h 8"/>
              <a:gd name="T4" fmla="*/ 0 w 374"/>
              <a:gd name="T5" fmla="*/ 0 h 8"/>
              <a:gd name="T6" fmla="*/ 0 w 374"/>
              <a:gd name="T7" fmla="*/ 2147483647 h 8"/>
              <a:gd name="T8" fmla="*/ 2147483647 w 374"/>
              <a:gd name="T9" fmla="*/ 2147483647 h 8"/>
              <a:gd name="T10" fmla="*/ 2147483647 w 374"/>
              <a:gd name="T11" fmla="*/ 2147483647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4"/>
              <a:gd name="T19" fmla="*/ 0 h 8"/>
              <a:gd name="T20" fmla="*/ 374 w 374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4" h="8">
                <a:moveTo>
                  <a:pt x="374" y="4"/>
                </a:moveTo>
                <a:lnTo>
                  <a:pt x="374" y="0"/>
                </a:lnTo>
                <a:lnTo>
                  <a:pt x="0" y="0"/>
                </a:lnTo>
                <a:lnTo>
                  <a:pt x="0" y="8"/>
                </a:lnTo>
                <a:lnTo>
                  <a:pt x="374" y="8"/>
                </a:lnTo>
                <a:lnTo>
                  <a:pt x="374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2" name="Freeform 6"/>
          <p:cNvSpPr>
            <a:spLocks/>
          </p:cNvSpPr>
          <p:nvPr/>
        </p:nvSpPr>
        <p:spPr bwMode="auto">
          <a:xfrm>
            <a:off x="8810625" y="249238"/>
            <a:ext cx="12700" cy="309562"/>
          </a:xfrm>
          <a:custGeom>
            <a:avLst/>
            <a:gdLst>
              <a:gd name="T0" fmla="*/ 2147483647 w 8"/>
              <a:gd name="T1" fmla="*/ 2147483647 h 195"/>
              <a:gd name="T2" fmla="*/ 2147483647 w 8"/>
              <a:gd name="T3" fmla="*/ 2147483647 h 195"/>
              <a:gd name="T4" fmla="*/ 2147483647 w 8"/>
              <a:gd name="T5" fmla="*/ 0 h 195"/>
              <a:gd name="T6" fmla="*/ 0 w 8"/>
              <a:gd name="T7" fmla="*/ 0 h 195"/>
              <a:gd name="T8" fmla="*/ 0 w 8"/>
              <a:gd name="T9" fmla="*/ 2147483647 h 195"/>
              <a:gd name="T10" fmla="*/ 2147483647 w 8"/>
              <a:gd name="T11" fmla="*/ 2147483647 h 1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95"/>
              <a:gd name="T20" fmla="*/ 8 w 8"/>
              <a:gd name="T21" fmla="*/ 195 h 19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95">
                <a:moveTo>
                  <a:pt x="4" y="195"/>
                </a:moveTo>
                <a:lnTo>
                  <a:pt x="8" y="195"/>
                </a:lnTo>
                <a:lnTo>
                  <a:pt x="8" y="0"/>
                </a:lnTo>
                <a:lnTo>
                  <a:pt x="0" y="0"/>
                </a:lnTo>
                <a:lnTo>
                  <a:pt x="0" y="195"/>
                </a:lnTo>
                <a:lnTo>
                  <a:pt x="4" y="1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3" name="Freeform 7"/>
          <p:cNvSpPr>
            <a:spLocks/>
          </p:cNvSpPr>
          <p:nvPr/>
        </p:nvSpPr>
        <p:spPr bwMode="auto">
          <a:xfrm>
            <a:off x="8740775" y="249238"/>
            <a:ext cx="11113" cy="309562"/>
          </a:xfrm>
          <a:custGeom>
            <a:avLst/>
            <a:gdLst>
              <a:gd name="T0" fmla="*/ 2147483647 w 7"/>
              <a:gd name="T1" fmla="*/ 2147483647 h 195"/>
              <a:gd name="T2" fmla="*/ 2147483647 w 7"/>
              <a:gd name="T3" fmla="*/ 2147483647 h 195"/>
              <a:gd name="T4" fmla="*/ 2147483647 w 7"/>
              <a:gd name="T5" fmla="*/ 0 h 195"/>
              <a:gd name="T6" fmla="*/ 0 w 7"/>
              <a:gd name="T7" fmla="*/ 0 h 195"/>
              <a:gd name="T8" fmla="*/ 0 w 7"/>
              <a:gd name="T9" fmla="*/ 2147483647 h 195"/>
              <a:gd name="T10" fmla="*/ 2147483647 w 7"/>
              <a:gd name="T11" fmla="*/ 2147483647 h 1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195"/>
              <a:gd name="T20" fmla="*/ 7 w 7"/>
              <a:gd name="T21" fmla="*/ 195 h 19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195">
                <a:moveTo>
                  <a:pt x="3" y="195"/>
                </a:moveTo>
                <a:lnTo>
                  <a:pt x="7" y="195"/>
                </a:lnTo>
                <a:lnTo>
                  <a:pt x="7" y="0"/>
                </a:lnTo>
                <a:lnTo>
                  <a:pt x="0" y="0"/>
                </a:lnTo>
                <a:lnTo>
                  <a:pt x="0" y="195"/>
                </a:lnTo>
                <a:lnTo>
                  <a:pt x="3" y="1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8669338" y="249238"/>
            <a:ext cx="9525" cy="309562"/>
          </a:xfrm>
          <a:custGeom>
            <a:avLst/>
            <a:gdLst>
              <a:gd name="T0" fmla="*/ 2147483647 w 6"/>
              <a:gd name="T1" fmla="*/ 2147483647 h 195"/>
              <a:gd name="T2" fmla="*/ 2147483647 w 6"/>
              <a:gd name="T3" fmla="*/ 2147483647 h 195"/>
              <a:gd name="T4" fmla="*/ 2147483647 w 6"/>
              <a:gd name="T5" fmla="*/ 0 h 195"/>
              <a:gd name="T6" fmla="*/ 0 w 6"/>
              <a:gd name="T7" fmla="*/ 0 h 195"/>
              <a:gd name="T8" fmla="*/ 0 w 6"/>
              <a:gd name="T9" fmla="*/ 2147483647 h 195"/>
              <a:gd name="T10" fmla="*/ 2147483647 w 6"/>
              <a:gd name="T11" fmla="*/ 2147483647 h 1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95"/>
              <a:gd name="T20" fmla="*/ 6 w 6"/>
              <a:gd name="T21" fmla="*/ 195 h 19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95">
                <a:moveTo>
                  <a:pt x="4" y="195"/>
                </a:moveTo>
                <a:lnTo>
                  <a:pt x="6" y="195"/>
                </a:lnTo>
                <a:lnTo>
                  <a:pt x="6" y="0"/>
                </a:lnTo>
                <a:lnTo>
                  <a:pt x="0" y="0"/>
                </a:lnTo>
                <a:lnTo>
                  <a:pt x="0" y="195"/>
                </a:lnTo>
                <a:lnTo>
                  <a:pt x="4" y="1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8813800" y="249238"/>
            <a:ext cx="9525" cy="309562"/>
          </a:xfrm>
          <a:custGeom>
            <a:avLst/>
            <a:gdLst>
              <a:gd name="T0" fmla="*/ 2147483647 w 6"/>
              <a:gd name="T1" fmla="*/ 2147483647 h 195"/>
              <a:gd name="T2" fmla="*/ 2147483647 w 6"/>
              <a:gd name="T3" fmla="*/ 2147483647 h 195"/>
              <a:gd name="T4" fmla="*/ 2147483647 w 6"/>
              <a:gd name="T5" fmla="*/ 0 h 195"/>
              <a:gd name="T6" fmla="*/ 0 w 6"/>
              <a:gd name="T7" fmla="*/ 0 h 195"/>
              <a:gd name="T8" fmla="*/ 0 w 6"/>
              <a:gd name="T9" fmla="*/ 2147483647 h 195"/>
              <a:gd name="T10" fmla="*/ 2147483647 w 6"/>
              <a:gd name="T11" fmla="*/ 2147483647 h 1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95"/>
              <a:gd name="T20" fmla="*/ 6 w 6"/>
              <a:gd name="T21" fmla="*/ 195 h 19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95">
                <a:moveTo>
                  <a:pt x="2" y="195"/>
                </a:moveTo>
                <a:lnTo>
                  <a:pt x="6" y="195"/>
                </a:lnTo>
                <a:lnTo>
                  <a:pt x="6" y="0"/>
                </a:lnTo>
                <a:lnTo>
                  <a:pt x="0" y="0"/>
                </a:lnTo>
                <a:lnTo>
                  <a:pt x="0" y="195"/>
                </a:lnTo>
                <a:lnTo>
                  <a:pt x="2" y="1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6" name="Freeform 10"/>
          <p:cNvSpPr>
            <a:spLocks/>
          </p:cNvSpPr>
          <p:nvPr/>
        </p:nvSpPr>
        <p:spPr bwMode="auto">
          <a:xfrm>
            <a:off x="8604250" y="336550"/>
            <a:ext cx="295275" cy="7938"/>
          </a:xfrm>
          <a:custGeom>
            <a:avLst/>
            <a:gdLst>
              <a:gd name="T0" fmla="*/ 2147483647 w 186"/>
              <a:gd name="T1" fmla="*/ 2147483647 h 5"/>
              <a:gd name="T2" fmla="*/ 2147483647 w 186"/>
              <a:gd name="T3" fmla="*/ 0 h 5"/>
              <a:gd name="T4" fmla="*/ 0 w 186"/>
              <a:gd name="T5" fmla="*/ 0 h 5"/>
              <a:gd name="T6" fmla="*/ 0 w 186"/>
              <a:gd name="T7" fmla="*/ 2147483647 h 5"/>
              <a:gd name="T8" fmla="*/ 2147483647 w 186"/>
              <a:gd name="T9" fmla="*/ 2147483647 h 5"/>
              <a:gd name="T10" fmla="*/ 2147483647 w 186"/>
              <a:gd name="T11" fmla="*/ 2147483647 h 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6"/>
              <a:gd name="T19" fmla="*/ 0 h 5"/>
              <a:gd name="T20" fmla="*/ 186 w 186"/>
              <a:gd name="T21" fmla="*/ 5 h 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6" h="5">
                <a:moveTo>
                  <a:pt x="186" y="3"/>
                </a:moveTo>
                <a:lnTo>
                  <a:pt x="186" y="0"/>
                </a:lnTo>
                <a:lnTo>
                  <a:pt x="0" y="0"/>
                </a:lnTo>
                <a:lnTo>
                  <a:pt x="0" y="5"/>
                </a:lnTo>
                <a:lnTo>
                  <a:pt x="186" y="5"/>
                </a:lnTo>
                <a:lnTo>
                  <a:pt x="186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7" name="Freeform 11"/>
          <p:cNvSpPr>
            <a:spLocks/>
          </p:cNvSpPr>
          <p:nvPr/>
        </p:nvSpPr>
        <p:spPr bwMode="auto">
          <a:xfrm>
            <a:off x="8604250" y="481013"/>
            <a:ext cx="295275" cy="9525"/>
          </a:xfrm>
          <a:custGeom>
            <a:avLst/>
            <a:gdLst>
              <a:gd name="T0" fmla="*/ 2147483647 w 186"/>
              <a:gd name="T1" fmla="*/ 2147483647 h 6"/>
              <a:gd name="T2" fmla="*/ 2147483647 w 186"/>
              <a:gd name="T3" fmla="*/ 0 h 6"/>
              <a:gd name="T4" fmla="*/ 0 w 186"/>
              <a:gd name="T5" fmla="*/ 0 h 6"/>
              <a:gd name="T6" fmla="*/ 0 w 186"/>
              <a:gd name="T7" fmla="*/ 2147483647 h 6"/>
              <a:gd name="T8" fmla="*/ 2147483647 w 186"/>
              <a:gd name="T9" fmla="*/ 2147483647 h 6"/>
              <a:gd name="T10" fmla="*/ 2147483647 w 186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6"/>
              <a:gd name="T19" fmla="*/ 0 h 6"/>
              <a:gd name="T20" fmla="*/ 186 w 186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6" h="6">
                <a:moveTo>
                  <a:pt x="186" y="2"/>
                </a:moveTo>
                <a:lnTo>
                  <a:pt x="186" y="0"/>
                </a:lnTo>
                <a:lnTo>
                  <a:pt x="0" y="0"/>
                </a:lnTo>
                <a:lnTo>
                  <a:pt x="0" y="6"/>
                </a:lnTo>
                <a:lnTo>
                  <a:pt x="186" y="6"/>
                </a:lnTo>
                <a:lnTo>
                  <a:pt x="186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8" name="Freeform 12"/>
          <p:cNvSpPr>
            <a:spLocks/>
          </p:cNvSpPr>
          <p:nvPr/>
        </p:nvSpPr>
        <p:spPr bwMode="auto">
          <a:xfrm>
            <a:off x="8955088" y="249238"/>
            <a:ext cx="9525" cy="306387"/>
          </a:xfrm>
          <a:custGeom>
            <a:avLst/>
            <a:gdLst>
              <a:gd name="T0" fmla="*/ 2147483647 w 6"/>
              <a:gd name="T1" fmla="*/ 2147483647 h 193"/>
              <a:gd name="T2" fmla="*/ 2147483647 w 6"/>
              <a:gd name="T3" fmla="*/ 2147483647 h 193"/>
              <a:gd name="T4" fmla="*/ 2147483647 w 6"/>
              <a:gd name="T5" fmla="*/ 0 h 193"/>
              <a:gd name="T6" fmla="*/ 0 w 6"/>
              <a:gd name="T7" fmla="*/ 0 h 193"/>
              <a:gd name="T8" fmla="*/ 0 w 6"/>
              <a:gd name="T9" fmla="*/ 2147483647 h 193"/>
              <a:gd name="T10" fmla="*/ 2147483647 w 6"/>
              <a:gd name="T11" fmla="*/ 2147483647 h 19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93"/>
              <a:gd name="T20" fmla="*/ 6 w 6"/>
              <a:gd name="T21" fmla="*/ 193 h 19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93">
                <a:moveTo>
                  <a:pt x="4" y="193"/>
                </a:moveTo>
                <a:lnTo>
                  <a:pt x="6" y="193"/>
                </a:lnTo>
                <a:lnTo>
                  <a:pt x="6" y="0"/>
                </a:lnTo>
                <a:lnTo>
                  <a:pt x="0" y="0"/>
                </a:lnTo>
                <a:lnTo>
                  <a:pt x="0" y="193"/>
                </a:lnTo>
                <a:lnTo>
                  <a:pt x="4" y="19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8728075" y="620713"/>
            <a:ext cx="26988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l-BE" altLang="nl-NL" sz="2400" b="0">
              <a:latin typeface="Times New Roman" pitchFamily="18" charset="0"/>
            </a:endParaRPr>
          </a:p>
        </p:txBody>
      </p:sp>
      <p:sp>
        <p:nvSpPr>
          <p:cNvPr id="14350" name="Freeform 14"/>
          <p:cNvSpPr>
            <a:spLocks/>
          </p:cNvSpPr>
          <p:nvPr/>
        </p:nvSpPr>
        <p:spPr bwMode="auto">
          <a:xfrm>
            <a:off x="8793163" y="620713"/>
            <a:ext cx="79375" cy="144462"/>
          </a:xfrm>
          <a:custGeom>
            <a:avLst/>
            <a:gdLst>
              <a:gd name="T0" fmla="*/ 0 w 50"/>
              <a:gd name="T1" fmla="*/ 2147483647 h 91"/>
              <a:gd name="T2" fmla="*/ 2147483647 w 50"/>
              <a:gd name="T3" fmla="*/ 2147483647 h 91"/>
              <a:gd name="T4" fmla="*/ 2147483647 w 50"/>
              <a:gd name="T5" fmla="*/ 2147483647 h 91"/>
              <a:gd name="T6" fmla="*/ 2147483647 w 50"/>
              <a:gd name="T7" fmla="*/ 2147483647 h 91"/>
              <a:gd name="T8" fmla="*/ 2147483647 w 50"/>
              <a:gd name="T9" fmla="*/ 2147483647 h 91"/>
              <a:gd name="T10" fmla="*/ 2147483647 w 50"/>
              <a:gd name="T11" fmla="*/ 2147483647 h 91"/>
              <a:gd name="T12" fmla="*/ 2147483647 w 50"/>
              <a:gd name="T13" fmla="*/ 2147483647 h 91"/>
              <a:gd name="T14" fmla="*/ 2147483647 w 50"/>
              <a:gd name="T15" fmla="*/ 2147483647 h 91"/>
              <a:gd name="T16" fmla="*/ 2147483647 w 50"/>
              <a:gd name="T17" fmla="*/ 0 h 91"/>
              <a:gd name="T18" fmla="*/ 0 w 50"/>
              <a:gd name="T19" fmla="*/ 0 h 91"/>
              <a:gd name="T20" fmla="*/ 0 w 50"/>
              <a:gd name="T21" fmla="*/ 2147483647 h 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91"/>
              <a:gd name="T35" fmla="*/ 50 w 50"/>
              <a:gd name="T36" fmla="*/ 91 h 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91">
                <a:moveTo>
                  <a:pt x="0" y="91"/>
                </a:moveTo>
                <a:lnTo>
                  <a:pt x="19" y="91"/>
                </a:lnTo>
                <a:lnTo>
                  <a:pt x="19" y="50"/>
                </a:lnTo>
                <a:lnTo>
                  <a:pt x="48" y="50"/>
                </a:lnTo>
                <a:lnTo>
                  <a:pt x="48" y="37"/>
                </a:lnTo>
                <a:lnTo>
                  <a:pt x="19" y="37"/>
                </a:lnTo>
                <a:lnTo>
                  <a:pt x="19" y="13"/>
                </a:lnTo>
                <a:lnTo>
                  <a:pt x="50" y="13"/>
                </a:lnTo>
                <a:lnTo>
                  <a:pt x="50" y="0"/>
                </a:lnTo>
                <a:lnTo>
                  <a:pt x="0" y="0"/>
                </a:lnTo>
                <a:lnTo>
                  <a:pt x="0" y="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51" name="Freeform 15"/>
          <p:cNvSpPr>
            <a:spLocks noEditPoints="1"/>
          </p:cNvSpPr>
          <p:nvPr/>
        </p:nvSpPr>
        <p:spPr bwMode="auto">
          <a:xfrm>
            <a:off x="8512175" y="620713"/>
            <a:ext cx="146050" cy="144462"/>
          </a:xfrm>
          <a:custGeom>
            <a:avLst/>
            <a:gdLst>
              <a:gd name="T0" fmla="*/ 2147483647 w 92"/>
              <a:gd name="T1" fmla="*/ 2147483647 h 91"/>
              <a:gd name="T2" fmla="*/ 2147483647 w 92"/>
              <a:gd name="T3" fmla="*/ 2147483647 h 91"/>
              <a:gd name="T4" fmla="*/ 2147483647 w 92"/>
              <a:gd name="T5" fmla="*/ 2147483647 h 91"/>
              <a:gd name="T6" fmla="*/ 2147483647 w 92"/>
              <a:gd name="T7" fmla="*/ 2147483647 h 91"/>
              <a:gd name="T8" fmla="*/ 2147483647 w 92"/>
              <a:gd name="T9" fmla="*/ 2147483647 h 91"/>
              <a:gd name="T10" fmla="*/ 0 w 92"/>
              <a:gd name="T11" fmla="*/ 2147483647 h 91"/>
              <a:gd name="T12" fmla="*/ 2147483647 w 92"/>
              <a:gd name="T13" fmla="*/ 2147483647 h 91"/>
              <a:gd name="T14" fmla="*/ 2147483647 w 92"/>
              <a:gd name="T15" fmla="*/ 2147483647 h 91"/>
              <a:gd name="T16" fmla="*/ 2147483647 w 92"/>
              <a:gd name="T17" fmla="*/ 2147483647 h 91"/>
              <a:gd name="T18" fmla="*/ 2147483647 w 92"/>
              <a:gd name="T19" fmla="*/ 2147483647 h 91"/>
              <a:gd name="T20" fmla="*/ 2147483647 w 92"/>
              <a:gd name="T21" fmla="*/ 2147483647 h 91"/>
              <a:gd name="T22" fmla="*/ 2147483647 w 92"/>
              <a:gd name="T23" fmla="*/ 0 h 91"/>
              <a:gd name="T24" fmla="*/ 2147483647 w 92"/>
              <a:gd name="T25" fmla="*/ 0 h 91"/>
              <a:gd name="T26" fmla="*/ 0 w 92"/>
              <a:gd name="T27" fmla="*/ 2147483647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2"/>
              <a:gd name="T43" fmla="*/ 0 h 91"/>
              <a:gd name="T44" fmla="*/ 92 w 92"/>
              <a:gd name="T45" fmla="*/ 91 h 9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2" h="91">
                <a:moveTo>
                  <a:pt x="58" y="56"/>
                </a:moveTo>
                <a:lnTo>
                  <a:pt x="32" y="56"/>
                </a:lnTo>
                <a:lnTo>
                  <a:pt x="45" y="18"/>
                </a:lnTo>
                <a:lnTo>
                  <a:pt x="58" y="56"/>
                </a:lnTo>
                <a:close/>
                <a:moveTo>
                  <a:pt x="0" y="91"/>
                </a:moveTo>
                <a:lnTo>
                  <a:pt x="19" y="91"/>
                </a:lnTo>
                <a:lnTo>
                  <a:pt x="26" y="71"/>
                </a:lnTo>
                <a:lnTo>
                  <a:pt x="64" y="71"/>
                </a:lnTo>
                <a:lnTo>
                  <a:pt x="71" y="91"/>
                </a:lnTo>
                <a:lnTo>
                  <a:pt x="92" y="91"/>
                </a:lnTo>
                <a:lnTo>
                  <a:pt x="56" y="0"/>
                </a:lnTo>
                <a:lnTo>
                  <a:pt x="36" y="0"/>
                </a:lnTo>
                <a:lnTo>
                  <a:pt x="0" y="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52" name="Freeform 16"/>
          <p:cNvSpPr>
            <a:spLocks/>
          </p:cNvSpPr>
          <p:nvPr/>
        </p:nvSpPr>
        <p:spPr bwMode="auto">
          <a:xfrm>
            <a:off x="8675688" y="620713"/>
            <a:ext cx="158750" cy="144462"/>
          </a:xfrm>
          <a:custGeom>
            <a:avLst/>
            <a:gdLst>
              <a:gd name="T0" fmla="*/ 0 w 100"/>
              <a:gd name="T1" fmla="*/ 2147483647 h 91"/>
              <a:gd name="T2" fmla="*/ 2147483647 w 100"/>
              <a:gd name="T3" fmla="*/ 2147483647 h 91"/>
              <a:gd name="T4" fmla="*/ 2147483647 w 100"/>
              <a:gd name="T5" fmla="*/ 2147483647 h 91"/>
              <a:gd name="T6" fmla="*/ 2147483647 w 100"/>
              <a:gd name="T7" fmla="*/ 2147483647 h 91"/>
              <a:gd name="T8" fmla="*/ 2147483647 w 100"/>
              <a:gd name="T9" fmla="*/ 2147483647 h 91"/>
              <a:gd name="T10" fmla="*/ 2147483647 w 100"/>
              <a:gd name="T11" fmla="*/ 2147483647 h 91"/>
              <a:gd name="T12" fmla="*/ 2147483647 w 100"/>
              <a:gd name="T13" fmla="*/ 2147483647 h 91"/>
              <a:gd name="T14" fmla="*/ 2147483647 w 100"/>
              <a:gd name="T15" fmla="*/ 2147483647 h 91"/>
              <a:gd name="T16" fmla="*/ 2147483647 w 100"/>
              <a:gd name="T17" fmla="*/ 2147483647 h 91"/>
              <a:gd name="T18" fmla="*/ 2147483647 w 100"/>
              <a:gd name="T19" fmla="*/ 2147483647 h 91"/>
              <a:gd name="T20" fmla="*/ 2147483647 w 100"/>
              <a:gd name="T21" fmla="*/ 0 h 91"/>
              <a:gd name="T22" fmla="*/ 2147483647 w 100"/>
              <a:gd name="T23" fmla="*/ 0 h 91"/>
              <a:gd name="T24" fmla="*/ 2147483647 w 100"/>
              <a:gd name="T25" fmla="*/ 2147483647 h 91"/>
              <a:gd name="T26" fmla="*/ 2147483647 w 100"/>
              <a:gd name="T27" fmla="*/ 2147483647 h 91"/>
              <a:gd name="T28" fmla="*/ 2147483647 w 100"/>
              <a:gd name="T29" fmla="*/ 0 h 91"/>
              <a:gd name="T30" fmla="*/ 0 w 100"/>
              <a:gd name="T31" fmla="*/ 0 h 91"/>
              <a:gd name="T32" fmla="*/ 0 w 100"/>
              <a:gd name="T33" fmla="*/ 2147483647 h 9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"/>
              <a:gd name="T52" fmla="*/ 0 h 91"/>
              <a:gd name="T53" fmla="*/ 100 w 100"/>
              <a:gd name="T54" fmla="*/ 91 h 9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" h="91">
                <a:moveTo>
                  <a:pt x="0" y="91"/>
                </a:moveTo>
                <a:lnTo>
                  <a:pt x="17" y="91"/>
                </a:lnTo>
                <a:lnTo>
                  <a:pt x="17" y="17"/>
                </a:lnTo>
                <a:lnTo>
                  <a:pt x="17" y="15"/>
                </a:lnTo>
                <a:lnTo>
                  <a:pt x="43" y="91"/>
                </a:lnTo>
                <a:lnTo>
                  <a:pt x="59" y="91"/>
                </a:lnTo>
                <a:lnTo>
                  <a:pt x="84" y="15"/>
                </a:lnTo>
                <a:lnTo>
                  <a:pt x="84" y="91"/>
                </a:lnTo>
                <a:lnTo>
                  <a:pt x="100" y="91"/>
                </a:lnTo>
                <a:lnTo>
                  <a:pt x="100" y="0"/>
                </a:lnTo>
                <a:lnTo>
                  <a:pt x="72" y="0"/>
                </a:lnTo>
                <a:lnTo>
                  <a:pt x="50" y="69"/>
                </a:lnTo>
                <a:lnTo>
                  <a:pt x="30" y="0"/>
                </a:lnTo>
                <a:lnTo>
                  <a:pt x="0" y="0"/>
                </a:lnTo>
                <a:lnTo>
                  <a:pt x="0" y="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1331641" y="2646040"/>
            <a:ext cx="75678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000" b="1" dirty="0" smtClean="0">
                <a:solidFill>
                  <a:srgbClr val="003D62"/>
                </a:solidFill>
                <a:latin typeface="Verdana" pitchFamily="34" charset="0"/>
                <a:ea typeface="ＭＳ Ｐゴシック" pitchFamily="-28" charset="-128"/>
              </a:rPr>
              <a:t>8th February 2017</a:t>
            </a:r>
          </a:p>
          <a:p>
            <a:pPr algn="ctr">
              <a:defRPr/>
            </a:pPr>
            <a:endParaRPr lang="en-GB" sz="2000" b="1" dirty="0" smtClean="0">
              <a:solidFill>
                <a:srgbClr val="003D62"/>
              </a:solidFill>
              <a:latin typeface="Verdana" pitchFamily="34" charset="0"/>
              <a:ea typeface="ＭＳ Ｐゴシック" pitchFamily="-28" charset="-128"/>
            </a:endParaRPr>
          </a:p>
          <a:p>
            <a:pPr algn="ctr">
              <a:defRPr/>
            </a:pPr>
            <a:endParaRPr lang="en-GB" sz="1200" b="1" dirty="0">
              <a:solidFill>
                <a:srgbClr val="003D62"/>
              </a:solidFill>
              <a:latin typeface="+mn-lt"/>
              <a:ea typeface="ＭＳ Ｐゴシック" pitchFamily="-28" charset="-128"/>
            </a:endParaRPr>
          </a:p>
        </p:txBody>
      </p:sp>
      <p:sp>
        <p:nvSpPr>
          <p:cNvPr id="14354" name="Rectangle 19"/>
          <p:cNvSpPr>
            <a:spLocks noChangeArrowheads="1"/>
          </p:cNvSpPr>
          <p:nvPr/>
        </p:nvSpPr>
        <p:spPr bwMode="auto">
          <a:xfrm>
            <a:off x="2411413" y="4869160"/>
            <a:ext cx="54292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altLang="nl-NL" sz="1700" b="0" dirty="0" smtClean="0">
                <a:solidFill>
                  <a:srgbClr val="7E002F"/>
                </a:solidFill>
              </a:rPr>
              <a:t>A. Kostenko</a:t>
            </a:r>
            <a:endParaRPr lang="en-US" altLang="nl-NL" sz="1700" b="0" dirty="0">
              <a:solidFill>
                <a:srgbClr val="7E002F"/>
              </a:solidFill>
            </a:endParaRPr>
          </a:p>
          <a:p>
            <a:pPr algn="ctr">
              <a:lnSpc>
                <a:spcPct val="110000"/>
              </a:lnSpc>
              <a:buClrTx/>
              <a:buFontTx/>
              <a:buNone/>
            </a:pPr>
            <a:endParaRPr lang="en-US" altLang="nl-NL" sz="1700" b="0" dirty="0">
              <a:solidFill>
                <a:srgbClr val="7E002F"/>
              </a:solidFill>
            </a:endParaRP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altLang="nl-NL" sz="1700" b="0" dirty="0">
                <a:solidFill>
                  <a:srgbClr val="7E002F"/>
                </a:solidFill>
              </a:rPr>
              <a:t>Centrum </a:t>
            </a:r>
            <a:r>
              <a:rPr lang="en-US" altLang="nl-NL" sz="1700" b="0" dirty="0" err="1">
                <a:solidFill>
                  <a:srgbClr val="7E002F"/>
                </a:solidFill>
              </a:rPr>
              <a:t>Wiskunde</a:t>
            </a:r>
            <a:r>
              <a:rPr lang="en-US" altLang="nl-NL" sz="1700" b="0" dirty="0">
                <a:solidFill>
                  <a:srgbClr val="7E002F"/>
                </a:solidFill>
              </a:rPr>
              <a:t> &amp; </a:t>
            </a:r>
            <a:r>
              <a:rPr lang="en-US" altLang="nl-NL" sz="1700" b="0" dirty="0" err="1" smtClean="0">
                <a:solidFill>
                  <a:srgbClr val="7E002F"/>
                </a:solidFill>
              </a:rPr>
              <a:t>Informatica</a:t>
            </a:r>
            <a:r>
              <a:rPr lang="en-US" altLang="nl-NL" sz="1700" b="0" dirty="0" smtClean="0">
                <a:solidFill>
                  <a:srgbClr val="7E002F"/>
                </a:solidFill>
              </a:rPr>
              <a:t> </a:t>
            </a:r>
            <a:endParaRPr lang="en-US" altLang="nl-NL" sz="1700" b="0" dirty="0">
              <a:solidFill>
                <a:srgbClr val="7E002F"/>
              </a:solidFill>
            </a:endParaRP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altLang="nl-NL" sz="1700" b="0" dirty="0" smtClean="0">
                <a:solidFill>
                  <a:srgbClr val="7E002F"/>
                </a:solidFill>
              </a:rPr>
              <a:t>Amsterdam</a:t>
            </a:r>
            <a:endParaRPr lang="en-US" altLang="nl-NL" sz="1700" b="0" dirty="0">
              <a:solidFill>
                <a:srgbClr val="7E002F"/>
              </a:solidFill>
            </a:endParaRPr>
          </a:p>
          <a:p>
            <a:pPr algn="ctr">
              <a:lnSpc>
                <a:spcPct val="110000"/>
              </a:lnSpc>
              <a:buClrTx/>
              <a:buFontTx/>
              <a:buNone/>
            </a:pPr>
            <a:endParaRPr lang="en-GB" altLang="nl-NL" sz="1700" b="0" dirty="0">
              <a:solidFill>
                <a:srgbClr val="7E002F"/>
              </a:solidFill>
            </a:endParaRPr>
          </a:p>
        </p:txBody>
      </p:sp>
      <p:sp>
        <p:nvSpPr>
          <p:cNvPr id="14355" name="Freeform 20"/>
          <p:cNvSpPr>
            <a:spLocks/>
          </p:cNvSpPr>
          <p:nvPr/>
        </p:nvSpPr>
        <p:spPr bwMode="auto">
          <a:xfrm>
            <a:off x="8243888" y="423863"/>
            <a:ext cx="593725" cy="7937"/>
          </a:xfrm>
          <a:custGeom>
            <a:avLst/>
            <a:gdLst>
              <a:gd name="T0" fmla="*/ 2147483647 w 374"/>
              <a:gd name="T1" fmla="*/ 2147483647 h 5"/>
              <a:gd name="T2" fmla="*/ 2147483647 w 374"/>
              <a:gd name="T3" fmla="*/ 0 h 5"/>
              <a:gd name="T4" fmla="*/ 0 w 374"/>
              <a:gd name="T5" fmla="*/ 0 h 5"/>
              <a:gd name="T6" fmla="*/ 0 w 374"/>
              <a:gd name="T7" fmla="*/ 2147483647 h 5"/>
              <a:gd name="T8" fmla="*/ 2147483647 w 374"/>
              <a:gd name="T9" fmla="*/ 2147483647 h 5"/>
              <a:gd name="T10" fmla="*/ 2147483647 w 374"/>
              <a:gd name="T11" fmla="*/ 2147483647 h 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4"/>
              <a:gd name="T19" fmla="*/ 0 h 5"/>
              <a:gd name="T20" fmla="*/ 374 w 374"/>
              <a:gd name="T21" fmla="*/ 5 h 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4" h="5">
                <a:moveTo>
                  <a:pt x="374" y="4"/>
                </a:moveTo>
                <a:lnTo>
                  <a:pt x="374" y="0"/>
                </a:lnTo>
                <a:lnTo>
                  <a:pt x="0" y="0"/>
                </a:lnTo>
                <a:lnTo>
                  <a:pt x="0" y="5"/>
                </a:lnTo>
                <a:lnTo>
                  <a:pt x="374" y="5"/>
                </a:lnTo>
                <a:lnTo>
                  <a:pt x="374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56" name="Freeform 21"/>
          <p:cNvSpPr>
            <a:spLocks/>
          </p:cNvSpPr>
          <p:nvPr/>
        </p:nvSpPr>
        <p:spPr bwMode="auto">
          <a:xfrm>
            <a:off x="8243888" y="277813"/>
            <a:ext cx="593725" cy="12700"/>
          </a:xfrm>
          <a:custGeom>
            <a:avLst/>
            <a:gdLst>
              <a:gd name="T0" fmla="*/ 2147483647 w 374"/>
              <a:gd name="T1" fmla="*/ 2147483647 h 8"/>
              <a:gd name="T2" fmla="*/ 2147483647 w 374"/>
              <a:gd name="T3" fmla="*/ 0 h 8"/>
              <a:gd name="T4" fmla="*/ 0 w 374"/>
              <a:gd name="T5" fmla="*/ 0 h 8"/>
              <a:gd name="T6" fmla="*/ 0 w 374"/>
              <a:gd name="T7" fmla="*/ 2147483647 h 8"/>
              <a:gd name="T8" fmla="*/ 2147483647 w 374"/>
              <a:gd name="T9" fmla="*/ 2147483647 h 8"/>
              <a:gd name="T10" fmla="*/ 2147483647 w 374"/>
              <a:gd name="T11" fmla="*/ 2147483647 h 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74"/>
              <a:gd name="T19" fmla="*/ 0 h 8"/>
              <a:gd name="T20" fmla="*/ 374 w 374"/>
              <a:gd name="T21" fmla="*/ 8 h 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74" h="8">
                <a:moveTo>
                  <a:pt x="374" y="4"/>
                </a:moveTo>
                <a:lnTo>
                  <a:pt x="374" y="0"/>
                </a:lnTo>
                <a:lnTo>
                  <a:pt x="0" y="0"/>
                </a:lnTo>
                <a:lnTo>
                  <a:pt x="0" y="8"/>
                </a:lnTo>
                <a:lnTo>
                  <a:pt x="374" y="8"/>
                </a:lnTo>
                <a:lnTo>
                  <a:pt x="374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57" name="Freeform 22"/>
          <p:cNvSpPr>
            <a:spLocks/>
          </p:cNvSpPr>
          <p:nvPr/>
        </p:nvSpPr>
        <p:spPr bwMode="auto">
          <a:xfrm>
            <a:off x="8391525" y="120650"/>
            <a:ext cx="12700" cy="309563"/>
          </a:xfrm>
          <a:custGeom>
            <a:avLst/>
            <a:gdLst>
              <a:gd name="T0" fmla="*/ 2147483647 w 8"/>
              <a:gd name="T1" fmla="*/ 2147483647 h 195"/>
              <a:gd name="T2" fmla="*/ 2147483647 w 8"/>
              <a:gd name="T3" fmla="*/ 2147483647 h 195"/>
              <a:gd name="T4" fmla="*/ 2147483647 w 8"/>
              <a:gd name="T5" fmla="*/ 0 h 195"/>
              <a:gd name="T6" fmla="*/ 0 w 8"/>
              <a:gd name="T7" fmla="*/ 0 h 195"/>
              <a:gd name="T8" fmla="*/ 0 w 8"/>
              <a:gd name="T9" fmla="*/ 2147483647 h 195"/>
              <a:gd name="T10" fmla="*/ 2147483647 w 8"/>
              <a:gd name="T11" fmla="*/ 2147483647 h 1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195"/>
              <a:gd name="T20" fmla="*/ 8 w 8"/>
              <a:gd name="T21" fmla="*/ 195 h 19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195">
                <a:moveTo>
                  <a:pt x="4" y="195"/>
                </a:moveTo>
                <a:lnTo>
                  <a:pt x="8" y="195"/>
                </a:lnTo>
                <a:lnTo>
                  <a:pt x="8" y="0"/>
                </a:lnTo>
                <a:lnTo>
                  <a:pt x="0" y="0"/>
                </a:lnTo>
                <a:lnTo>
                  <a:pt x="0" y="195"/>
                </a:lnTo>
                <a:lnTo>
                  <a:pt x="4" y="1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58" name="Freeform 23"/>
          <p:cNvSpPr>
            <a:spLocks/>
          </p:cNvSpPr>
          <p:nvPr/>
        </p:nvSpPr>
        <p:spPr bwMode="auto">
          <a:xfrm>
            <a:off x="8678863" y="120650"/>
            <a:ext cx="11112" cy="309563"/>
          </a:xfrm>
          <a:custGeom>
            <a:avLst/>
            <a:gdLst>
              <a:gd name="T0" fmla="*/ 2147483647 w 7"/>
              <a:gd name="T1" fmla="*/ 2147483647 h 195"/>
              <a:gd name="T2" fmla="*/ 2147483647 w 7"/>
              <a:gd name="T3" fmla="*/ 2147483647 h 195"/>
              <a:gd name="T4" fmla="*/ 2147483647 w 7"/>
              <a:gd name="T5" fmla="*/ 0 h 195"/>
              <a:gd name="T6" fmla="*/ 0 w 7"/>
              <a:gd name="T7" fmla="*/ 0 h 195"/>
              <a:gd name="T8" fmla="*/ 0 w 7"/>
              <a:gd name="T9" fmla="*/ 2147483647 h 195"/>
              <a:gd name="T10" fmla="*/ 2147483647 w 7"/>
              <a:gd name="T11" fmla="*/ 2147483647 h 1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195"/>
              <a:gd name="T20" fmla="*/ 7 w 7"/>
              <a:gd name="T21" fmla="*/ 195 h 19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195">
                <a:moveTo>
                  <a:pt x="3" y="195"/>
                </a:moveTo>
                <a:lnTo>
                  <a:pt x="7" y="195"/>
                </a:lnTo>
                <a:lnTo>
                  <a:pt x="7" y="0"/>
                </a:lnTo>
                <a:lnTo>
                  <a:pt x="0" y="0"/>
                </a:lnTo>
                <a:lnTo>
                  <a:pt x="0" y="195"/>
                </a:lnTo>
                <a:lnTo>
                  <a:pt x="3" y="1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59" name="Freeform 24"/>
          <p:cNvSpPr>
            <a:spLocks/>
          </p:cNvSpPr>
          <p:nvPr/>
        </p:nvSpPr>
        <p:spPr bwMode="auto">
          <a:xfrm>
            <a:off x="8607425" y="120650"/>
            <a:ext cx="9525" cy="309563"/>
          </a:xfrm>
          <a:custGeom>
            <a:avLst/>
            <a:gdLst>
              <a:gd name="T0" fmla="*/ 2147483647 w 6"/>
              <a:gd name="T1" fmla="*/ 2147483647 h 195"/>
              <a:gd name="T2" fmla="*/ 2147483647 w 6"/>
              <a:gd name="T3" fmla="*/ 2147483647 h 195"/>
              <a:gd name="T4" fmla="*/ 2147483647 w 6"/>
              <a:gd name="T5" fmla="*/ 0 h 195"/>
              <a:gd name="T6" fmla="*/ 0 w 6"/>
              <a:gd name="T7" fmla="*/ 0 h 195"/>
              <a:gd name="T8" fmla="*/ 0 w 6"/>
              <a:gd name="T9" fmla="*/ 2147483647 h 195"/>
              <a:gd name="T10" fmla="*/ 2147483647 w 6"/>
              <a:gd name="T11" fmla="*/ 2147483647 h 1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95"/>
              <a:gd name="T20" fmla="*/ 6 w 6"/>
              <a:gd name="T21" fmla="*/ 195 h 19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95">
                <a:moveTo>
                  <a:pt x="4" y="195"/>
                </a:moveTo>
                <a:lnTo>
                  <a:pt x="6" y="195"/>
                </a:lnTo>
                <a:lnTo>
                  <a:pt x="6" y="0"/>
                </a:lnTo>
                <a:lnTo>
                  <a:pt x="0" y="0"/>
                </a:lnTo>
                <a:lnTo>
                  <a:pt x="0" y="195"/>
                </a:lnTo>
                <a:lnTo>
                  <a:pt x="4" y="1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60" name="Freeform 25"/>
          <p:cNvSpPr>
            <a:spLocks/>
          </p:cNvSpPr>
          <p:nvPr/>
        </p:nvSpPr>
        <p:spPr bwMode="auto">
          <a:xfrm>
            <a:off x="8751888" y="120650"/>
            <a:ext cx="9525" cy="309563"/>
          </a:xfrm>
          <a:custGeom>
            <a:avLst/>
            <a:gdLst>
              <a:gd name="T0" fmla="*/ 2147483647 w 6"/>
              <a:gd name="T1" fmla="*/ 2147483647 h 195"/>
              <a:gd name="T2" fmla="*/ 2147483647 w 6"/>
              <a:gd name="T3" fmla="*/ 2147483647 h 195"/>
              <a:gd name="T4" fmla="*/ 2147483647 w 6"/>
              <a:gd name="T5" fmla="*/ 0 h 195"/>
              <a:gd name="T6" fmla="*/ 0 w 6"/>
              <a:gd name="T7" fmla="*/ 0 h 195"/>
              <a:gd name="T8" fmla="*/ 0 w 6"/>
              <a:gd name="T9" fmla="*/ 2147483647 h 195"/>
              <a:gd name="T10" fmla="*/ 2147483647 w 6"/>
              <a:gd name="T11" fmla="*/ 2147483647 h 1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95"/>
              <a:gd name="T20" fmla="*/ 6 w 6"/>
              <a:gd name="T21" fmla="*/ 195 h 19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95">
                <a:moveTo>
                  <a:pt x="2" y="195"/>
                </a:moveTo>
                <a:lnTo>
                  <a:pt x="6" y="195"/>
                </a:lnTo>
                <a:lnTo>
                  <a:pt x="6" y="0"/>
                </a:lnTo>
                <a:lnTo>
                  <a:pt x="0" y="0"/>
                </a:lnTo>
                <a:lnTo>
                  <a:pt x="0" y="195"/>
                </a:lnTo>
                <a:lnTo>
                  <a:pt x="2" y="1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61" name="Freeform 26"/>
          <p:cNvSpPr>
            <a:spLocks/>
          </p:cNvSpPr>
          <p:nvPr/>
        </p:nvSpPr>
        <p:spPr bwMode="auto">
          <a:xfrm>
            <a:off x="8542338" y="207963"/>
            <a:ext cx="295275" cy="7937"/>
          </a:xfrm>
          <a:custGeom>
            <a:avLst/>
            <a:gdLst>
              <a:gd name="T0" fmla="*/ 2147483647 w 186"/>
              <a:gd name="T1" fmla="*/ 2147483647 h 5"/>
              <a:gd name="T2" fmla="*/ 2147483647 w 186"/>
              <a:gd name="T3" fmla="*/ 0 h 5"/>
              <a:gd name="T4" fmla="*/ 0 w 186"/>
              <a:gd name="T5" fmla="*/ 0 h 5"/>
              <a:gd name="T6" fmla="*/ 0 w 186"/>
              <a:gd name="T7" fmla="*/ 2147483647 h 5"/>
              <a:gd name="T8" fmla="*/ 2147483647 w 186"/>
              <a:gd name="T9" fmla="*/ 2147483647 h 5"/>
              <a:gd name="T10" fmla="*/ 2147483647 w 186"/>
              <a:gd name="T11" fmla="*/ 2147483647 h 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6"/>
              <a:gd name="T19" fmla="*/ 0 h 5"/>
              <a:gd name="T20" fmla="*/ 186 w 186"/>
              <a:gd name="T21" fmla="*/ 5 h 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6" h="5">
                <a:moveTo>
                  <a:pt x="186" y="3"/>
                </a:moveTo>
                <a:lnTo>
                  <a:pt x="186" y="0"/>
                </a:lnTo>
                <a:lnTo>
                  <a:pt x="0" y="0"/>
                </a:lnTo>
                <a:lnTo>
                  <a:pt x="0" y="5"/>
                </a:lnTo>
                <a:lnTo>
                  <a:pt x="186" y="5"/>
                </a:lnTo>
                <a:lnTo>
                  <a:pt x="186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62" name="Freeform 27"/>
          <p:cNvSpPr>
            <a:spLocks/>
          </p:cNvSpPr>
          <p:nvPr/>
        </p:nvSpPr>
        <p:spPr bwMode="auto">
          <a:xfrm>
            <a:off x="8542338" y="352425"/>
            <a:ext cx="295275" cy="9525"/>
          </a:xfrm>
          <a:custGeom>
            <a:avLst/>
            <a:gdLst>
              <a:gd name="T0" fmla="*/ 2147483647 w 186"/>
              <a:gd name="T1" fmla="*/ 2147483647 h 6"/>
              <a:gd name="T2" fmla="*/ 2147483647 w 186"/>
              <a:gd name="T3" fmla="*/ 0 h 6"/>
              <a:gd name="T4" fmla="*/ 0 w 186"/>
              <a:gd name="T5" fmla="*/ 0 h 6"/>
              <a:gd name="T6" fmla="*/ 0 w 186"/>
              <a:gd name="T7" fmla="*/ 2147483647 h 6"/>
              <a:gd name="T8" fmla="*/ 2147483647 w 186"/>
              <a:gd name="T9" fmla="*/ 2147483647 h 6"/>
              <a:gd name="T10" fmla="*/ 2147483647 w 186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6"/>
              <a:gd name="T19" fmla="*/ 0 h 6"/>
              <a:gd name="T20" fmla="*/ 186 w 186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6" h="6">
                <a:moveTo>
                  <a:pt x="186" y="2"/>
                </a:moveTo>
                <a:lnTo>
                  <a:pt x="186" y="0"/>
                </a:lnTo>
                <a:lnTo>
                  <a:pt x="0" y="0"/>
                </a:lnTo>
                <a:lnTo>
                  <a:pt x="0" y="6"/>
                </a:lnTo>
                <a:lnTo>
                  <a:pt x="186" y="6"/>
                </a:lnTo>
                <a:lnTo>
                  <a:pt x="186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63" name="Rectangle 29"/>
          <p:cNvSpPr>
            <a:spLocks noChangeArrowheads="1"/>
          </p:cNvSpPr>
          <p:nvPr/>
        </p:nvSpPr>
        <p:spPr bwMode="auto">
          <a:xfrm>
            <a:off x="8308975" y="492125"/>
            <a:ext cx="26988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nl-BE" altLang="nl-NL" sz="2400" b="0">
              <a:latin typeface="Times New Roman" pitchFamily="18" charset="0"/>
            </a:endParaRPr>
          </a:p>
        </p:txBody>
      </p:sp>
      <p:sp>
        <p:nvSpPr>
          <p:cNvPr id="14364" name="Freeform 30"/>
          <p:cNvSpPr>
            <a:spLocks/>
          </p:cNvSpPr>
          <p:nvPr/>
        </p:nvSpPr>
        <p:spPr bwMode="auto">
          <a:xfrm>
            <a:off x="8374063" y="492125"/>
            <a:ext cx="79375" cy="144463"/>
          </a:xfrm>
          <a:custGeom>
            <a:avLst/>
            <a:gdLst>
              <a:gd name="T0" fmla="*/ 0 w 50"/>
              <a:gd name="T1" fmla="*/ 2147483647 h 91"/>
              <a:gd name="T2" fmla="*/ 2147483647 w 50"/>
              <a:gd name="T3" fmla="*/ 2147483647 h 91"/>
              <a:gd name="T4" fmla="*/ 2147483647 w 50"/>
              <a:gd name="T5" fmla="*/ 2147483647 h 91"/>
              <a:gd name="T6" fmla="*/ 2147483647 w 50"/>
              <a:gd name="T7" fmla="*/ 2147483647 h 91"/>
              <a:gd name="T8" fmla="*/ 2147483647 w 50"/>
              <a:gd name="T9" fmla="*/ 2147483647 h 91"/>
              <a:gd name="T10" fmla="*/ 2147483647 w 50"/>
              <a:gd name="T11" fmla="*/ 2147483647 h 91"/>
              <a:gd name="T12" fmla="*/ 2147483647 w 50"/>
              <a:gd name="T13" fmla="*/ 2147483647 h 91"/>
              <a:gd name="T14" fmla="*/ 2147483647 w 50"/>
              <a:gd name="T15" fmla="*/ 2147483647 h 91"/>
              <a:gd name="T16" fmla="*/ 2147483647 w 50"/>
              <a:gd name="T17" fmla="*/ 0 h 91"/>
              <a:gd name="T18" fmla="*/ 0 w 50"/>
              <a:gd name="T19" fmla="*/ 0 h 91"/>
              <a:gd name="T20" fmla="*/ 0 w 50"/>
              <a:gd name="T21" fmla="*/ 2147483647 h 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91"/>
              <a:gd name="T35" fmla="*/ 50 w 50"/>
              <a:gd name="T36" fmla="*/ 91 h 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91">
                <a:moveTo>
                  <a:pt x="0" y="91"/>
                </a:moveTo>
                <a:lnTo>
                  <a:pt x="19" y="91"/>
                </a:lnTo>
                <a:lnTo>
                  <a:pt x="19" y="50"/>
                </a:lnTo>
                <a:lnTo>
                  <a:pt x="48" y="50"/>
                </a:lnTo>
                <a:lnTo>
                  <a:pt x="48" y="37"/>
                </a:lnTo>
                <a:lnTo>
                  <a:pt x="19" y="37"/>
                </a:lnTo>
                <a:lnTo>
                  <a:pt x="19" y="13"/>
                </a:lnTo>
                <a:lnTo>
                  <a:pt x="50" y="13"/>
                </a:lnTo>
                <a:lnTo>
                  <a:pt x="50" y="0"/>
                </a:lnTo>
                <a:lnTo>
                  <a:pt x="0" y="0"/>
                </a:lnTo>
                <a:lnTo>
                  <a:pt x="0" y="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65" name="Freeform 31"/>
          <p:cNvSpPr>
            <a:spLocks noEditPoints="1"/>
          </p:cNvSpPr>
          <p:nvPr/>
        </p:nvSpPr>
        <p:spPr bwMode="auto">
          <a:xfrm>
            <a:off x="8450263" y="492125"/>
            <a:ext cx="146050" cy="144463"/>
          </a:xfrm>
          <a:custGeom>
            <a:avLst/>
            <a:gdLst>
              <a:gd name="T0" fmla="*/ 2147483647 w 92"/>
              <a:gd name="T1" fmla="*/ 2147483647 h 91"/>
              <a:gd name="T2" fmla="*/ 2147483647 w 92"/>
              <a:gd name="T3" fmla="*/ 2147483647 h 91"/>
              <a:gd name="T4" fmla="*/ 2147483647 w 92"/>
              <a:gd name="T5" fmla="*/ 2147483647 h 91"/>
              <a:gd name="T6" fmla="*/ 2147483647 w 92"/>
              <a:gd name="T7" fmla="*/ 2147483647 h 91"/>
              <a:gd name="T8" fmla="*/ 2147483647 w 92"/>
              <a:gd name="T9" fmla="*/ 2147483647 h 91"/>
              <a:gd name="T10" fmla="*/ 0 w 92"/>
              <a:gd name="T11" fmla="*/ 2147483647 h 91"/>
              <a:gd name="T12" fmla="*/ 2147483647 w 92"/>
              <a:gd name="T13" fmla="*/ 2147483647 h 91"/>
              <a:gd name="T14" fmla="*/ 2147483647 w 92"/>
              <a:gd name="T15" fmla="*/ 2147483647 h 91"/>
              <a:gd name="T16" fmla="*/ 2147483647 w 92"/>
              <a:gd name="T17" fmla="*/ 2147483647 h 91"/>
              <a:gd name="T18" fmla="*/ 2147483647 w 92"/>
              <a:gd name="T19" fmla="*/ 2147483647 h 91"/>
              <a:gd name="T20" fmla="*/ 2147483647 w 92"/>
              <a:gd name="T21" fmla="*/ 2147483647 h 91"/>
              <a:gd name="T22" fmla="*/ 2147483647 w 92"/>
              <a:gd name="T23" fmla="*/ 0 h 91"/>
              <a:gd name="T24" fmla="*/ 2147483647 w 92"/>
              <a:gd name="T25" fmla="*/ 0 h 91"/>
              <a:gd name="T26" fmla="*/ 0 w 92"/>
              <a:gd name="T27" fmla="*/ 2147483647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2"/>
              <a:gd name="T43" fmla="*/ 0 h 91"/>
              <a:gd name="T44" fmla="*/ 92 w 92"/>
              <a:gd name="T45" fmla="*/ 91 h 9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2" h="91">
                <a:moveTo>
                  <a:pt x="58" y="56"/>
                </a:moveTo>
                <a:lnTo>
                  <a:pt x="32" y="56"/>
                </a:lnTo>
                <a:lnTo>
                  <a:pt x="45" y="18"/>
                </a:lnTo>
                <a:lnTo>
                  <a:pt x="58" y="56"/>
                </a:lnTo>
                <a:close/>
                <a:moveTo>
                  <a:pt x="0" y="91"/>
                </a:moveTo>
                <a:lnTo>
                  <a:pt x="19" y="91"/>
                </a:lnTo>
                <a:lnTo>
                  <a:pt x="26" y="71"/>
                </a:lnTo>
                <a:lnTo>
                  <a:pt x="64" y="71"/>
                </a:lnTo>
                <a:lnTo>
                  <a:pt x="71" y="91"/>
                </a:lnTo>
                <a:lnTo>
                  <a:pt x="92" y="91"/>
                </a:lnTo>
                <a:lnTo>
                  <a:pt x="56" y="0"/>
                </a:lnTo>
                <a:lnTo>
                  <a:pt x="36" y="0"/>
                </a:lnTo>
                <a:lnTo>
                  <a:pt x="0" y="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66" name="Freeform 32"/>
          <p:cNvSpPr>
            <a:spLocks/>
          </p:cNvSpPr>
          <p:nvPr/>
        </p:nvSpPr>
        <p:spPr bwMode="auto">
          <a:xfrm>
            <a:off x="8613775" y="492125"/>
            <a:ext cx="158750" cy="144463"/>
          </a:xfrm>
          <a:custGeom>
            <a:avLst/>
            <a:gdLst>
              <a:gd name="T0" fmla="*/ 0 w 100"/>
              <a:gd name="T1" fmla="*/ 2147483647 h 91"/>
              <a:gd name="T2" fmla="*/ 2147483647 w 100"/>
              <a:gd name="T3" fmla="*/ 2147483647 h 91"/>
              <a:gd name="T4" fmla="*/ 2147483647 w 100"/>
              <a:gd name="T5" fmla="*/ 2147483647 h 91"/>
              <a:gd name="T6" fmla="*/ 2147483647 w 100"/>
              <a:gd name="T7" fmla="*/ 2147483647 h 91"/>
              <a:gd name="T8" fmla="*/ 2147483647 w 100"/>
              <a:gd name="T9" fmla="*/ 2147483647 h 91"/>
              <a:gd name="T10" fmla="*/ 2147483647 w 100"/>
              <a:gd name="T11" fmla="*/ 2147483647 h 91"/>
              <a:gd name="T12" fmla="*/ 2147483647 w 100"/>
              <a:gd name="T13" fmla="*/ 2147483647 h 91"/>
              <a:gd name="T14" fmla="*/ 2147483647 w 100"/>
              <a:gd name="T15" fmla="*/ 2147483647 h 91"/>
              <a:gd name="T16" fmla="*/ 2147483647 w 100"/>
              <a:gd name="T17" fmla="*/ 2147483647 h 91"/>
              <a:gd name="T18" fmla="*/ 2147483647 w 100"/>
              <a:gd name="T19" fmla="*/ 2147483647 h 91"/>
              <a:gd name="T20" fmla="*/ 2147483647 w 100"/>
              <a:gd name="T21" fmla="*/ 0 h 91"/>
              <a:gd name="T22" fmla="*/ 2147483647 w 100"/>
              <a:gd name="T23" fmla="*/ 0 h 91"/>
              <a:gd name="T24" fmla="*/ 2147483647 w 100"/>
              <a:gd name="T25" fmla="*/ 2147483647 h 91"/>
              <a:gd name="T26" fmla="*/ 2147483647 w 100"/>
              <a:gd name="T27" fmla="*/ 2147483647 h 91"/>
              <a:gd name="T28" fmla="*/ 2147483647 w 100"/>
              <a:gd name="T29" fmla="*/ 0 h 91"/>
              <a:gd name="T30" fmla="*/ 0 w 100"/>
              <a:gd name="T31" fmla="*/ 0 h 91"/>
              <a:gd name="T32" fmla="*/ 0 w 100"/>
              <a:gd name="T33" fmla="*/ 2147483647 h 9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"/>
              <a:gd name="T52" fmla="*/ 0 h 91"/>
              <a:gd name="T53" fmla="*/ 100 w 100"/>
              <a:gd name="T54" fmla="*/ 91 h 9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" h="91">
                <a:moveTo>
                  <a:pt x="0" y="91"/>
                </a:moveTo>
                <a:lnTo>
                  <a:pt x="17" y="91"/>
                </a:lnTo>
                <a:lnTo>
                  <a:pt x="17" y="17"/>
                </a:lnTo>
                <a:lnTo>
                  <a:pt x="17" y="15"/>
                </a:lnTo>
                <a:lnTo>
                  <a:pt x="43" y="91"/>
                </a:lnTo>
                <a:lnTo>
                  <a:pt x="59" y="91"/>
                </a:lnTo>
                <a:lnTo>
                  <a:pt x="84" y="15"/>
                </a:lnTo>
                <a:lnTo>
                  <a:pt x="84" y="91"/>
                </a:lnTo>
                <a:lnTo>
                  <a:pt x="100" y="91"/>
                </a:lnTo>
                <a:lnTo>
                  <a:pt x="100" y="0"/>
                </a:lnTo>
                <a:lnTo>
                  <a:pt x="72" y="0"/>
                </a:lnTo>
                <a:lnTo>
                  <a:pt x="50" y="69"/>
                </a:lnTo>
                <a:lnTo>
                  <a:pt x="30" y="0"/>
                </a:lnTo>
                <a:lnTo>
                  <a:pt x="0" y="0"/>
                </a:lnTo>
                <a:lnTo>
                  <a:pt x="0" y="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724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368" y="146720"/>
            <a:ext cx="8077200" cy="762000"/>
          </a:xfrm>
        </p:spPr>
        <p:txBody>
          <a:bodyPr/>
          <a:lstStyle/>
          <a:p>
            <a:r>
              <a:rPr lang="en-US" sz="2800" dirty="0" smtClean="0"/>
              <a:t>Computational Imaging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45" y="1196752"/>
            <a:ext cx="8568952" cy="2808312"/>
          </a:xfrm>
        </p:spPr>
        <p:txBody>
          <a:bodyPr/>
          <a:lstStyle/>
          <a:p>
            <a:r>
              <a:rPr lang="en-US" sz="2400" b="0" dirty="0" smtClean="0">
                <a:solidFill>
                  <a:srgbClr val="003D62"/>
                </a:solidFill>
              </a:rPr>
              <a:t>Computation of</a:t>
            </a:r>
            <a:r>
              <a:rPr lang="en-US" sz="2400" dirty="0" smtClean="0">
                <a:solidFill>
                  <a:srgbClr val="003D62"/>
                </a:solidFill>
              </a:rPr>
              <a:t> </a:t>
            </a:r>
            <a:br>
              <a:rPr lang="en-US" sz="2400" dirty="0" smtClean="0">
                <a:solidFill>
                  <a:srgbClr val="003D62"/>
                </a:solidFill>
              </a:rPr>
            </a:br>
            <a:r>
              <a:rPr lang="en-US" sz="2400" dirty="0" smtClean="0">
                <a:solidFill>
                  <a:srgbClr val="003D62"/>
                </a:solidFill>
              </a:rPr>
              <a:t>quantitative images </a:t>
            </a:r>
            <a:br>
              <a:rPr lang="en-US" sz="2400" dirty="0" smtClean="0">
                <a:solidFill>
                  <a:srgbClr val="003D62"/>
                </a:solidFill>
              </a:rPr>
            </a:br>
            <a:r>
              <a:rPr lang="en-US" sz="2400" b="0" dirty="0" smtClean="0">
                <a:solidFill>
                  <a:srgbClr val="003D62"/>
                </a:solidFill>
              </a:rPr>
              <a:t>from sensor data, </a:t>
            </a:r>
            <a:br>
              <a:rPr lang="en-US" sz="2400" b="0" dirty="0" smtClean="0">
                <a:solidFill>
                  <a:srgbClr val="003D62"/>
                </a:solidFill>
              </a:rPr>
            </a:br>
            <a:r>
              <a:rPr lang="en-US" sz="2400" b="0" dirty="0" smtClean="0">
                <a:solidFill>
                  <a:srgbClr val="003D62"/>
                </a:solidFill>
              </a:rPr>
              <a:t>based on </a:t>
            </a:r>
            <a:r>
              <a:rPr lang="en-US" sz="2400" dirty="0" smtClean="0">
                <a:solidFill>
                  <a:srgbClr val="003D62"/>
                </a:solidFill>
              </a:rPr>
              <a:t>rigorous </a:t>
            </a:r>
            <a:br>
              <a:rPr lang="en-US" sz="2400" dirty="0" smtClean="0">
                <a:solidFill>
                  <a:srgbClr val="003D62"/>
                </a:solidFill>
              </a:rPr>
            </a:br>
            <a:r>
              <a:rPr lang="en-US" sz="2400" dirty="0" smtClean="0">
                <a:solidFill>
                  <a:srgbClr val="003D62"/>
                </a:solidFill>
              </a:rPr>
              <a:t>mathematics </a:t>
            </a:r>
          </a:p>
          <a:p>
            <a:endParaRPr lang="en-US" sz="700" dirty="0">
              <a:solidFill>
                <a:srgbClr val="003D62"/>
              </a:solidFill>
            </a:endParaRPr>
          </a:p>
          <a:p>
            <a:endParaRPr lang="en-US" sz="2400" dirty="0" smtClean="0">
              <a:solidFill>
                <a:srgbClr val="003D62"/>
              </a:solidFill>
            </a:endParaRPr>
          </a:p>
          <a:p>
            <a:r>
              <a:rPr lang="en-US" sz="2400" dirty="0" smtClean="0">
                <a:solidFill>
                  <a:srgbClr val="003D62"/>
                </a:solidFill>
              </a:rPr>
              <a:t>Examples:</a:t>
            </a:r>
          </a:p>
          <a:p>
            <a:pPr lvl="1"/>
            <a:r>
              <a:rPr lang="en-US" sz="2000" dirty="0" smtClean="0">
                <a:solidFill>
                  <a:srgbClr val="003D62"/>
                </a:solidFill>
              </a:rPr>
              <a:t>Medical scanning (CT, MRI, PET/SPECT)</a:t>
            </a:r>
          </a:p>
          <a:p>
            <a:pPr lvl="1"/>
            <a:r>
              <a:rPr lang="en-US" sz="2000" dirty="0" smtClean="0">
                <a:solidFill>
                  <a:srgbClr val="003D62"/>
                </a:solidFill>
              </a:rPr>
              <a:t>X-ray </a:t>
            </a:r>
            <a:r>
              <a:rPr lang="en-US" sz="2000" dirty="0">
                <a:solidFill>
                  <a:srgbClr val="003D62"/>
                </a:solidFill>
              </a:rPr>
              <a:t>and electron </a:t>
            </a:r>
            <a:r>
              <a:rPr lang="en-US" sz="2000" dirty="0" smtClean="0">
                <a:solidFill>
                  <a:srgbClr val="003D62"/>
                </a:solidFill>
              </a:rPr>
              <a:t>tomography for industrial inspection</a:t>
            </a:r>
          </a:p>
          <a:p>
            <a:pPr marL="457200" lvl="1" indent="0">
              <a:buNone/>
            </a:pPr>
            <a:endParaRPr lang="en-US" sz="2000" dirty="0" smtClean="0">
              <a:solidFill>
                <a:srgbClr val="003D62"/>
              </a:solidFill>
            </a:endParaRPr>
          </a:p>
          <a:p>
            <a:pPr lvl="1"/>
            <a:endParaRPr lang="en-US" sz="700" dirty="0">
              <a:solidFill>
                <a:srgbClr val="003D62"/>
              </a:solidFill>
            </a:endParaRPr>
          </a:p>
          <a:p>
            <a:r>
              <a:rPr lang="en-US" sz="2400" dirty="0" smtClean="0">
                <a:solidFill>
                  <a:srgbClr val="003D62"/>
                </a:solidFill>
              </a:rPr>
              <a:t>Interdisciplinary by nature</a:t>
            </a:r>
          </a:p>
          <a:p>
            <a:pPr lvl="1"/>
            <a:r>
              <a:rPr lang="en-US" sz="2000" dirty="0" smtClean="0">
                <a:solidFill>
                  <a:srgbClr val="003D62"/>
                </a:solidFill>
              </a:rPr>
              <a:t>Physics (understanding the measurements)</a:t>
            </a:r>
          </a:p>
          <a:p>
            <a:pPr lvl="1"/>
            <a:r>
              <a:rPr lang="en-US" sz="2000" dirty="0" smtClean="0">
                <a:solidFill>
                  <a:srgbClr val="003D62"/>
                </a:solidFill>
              </a:rPr>
              <a:t>Mathematics (relating measurements to images)</a:t>
            </a:r>
          </a:p>
          <a:p>
            <a:pPr lvl="1"/>
            <a:r>
              <a:rPr lang="en-US" sz="2000" dirty="0" smtClean="0">
                <a:solidFill>
                  <a:srgbClr val="003D62"/>
                </a:solidFill>
              </a:rPr>
              <a:t>Computing (creating large images fast)</a:t>
            </a:r>
            <a:endParaRPr lang="en-US" sz="2000" dirty="0">
              <a:solidFill>
                <a:srgbClr val="003D6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4" b="7716"/>
          <a:stretch/>
        </p:blipFill>
        <p:spPr>
          <a:xfrm>
            <a:off x="4139952" y="1196752"/>
            <a:ext cx="4618872" cy="24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8077200" cy="762000"/>
          </a:xfrm>
        </p:spPr>
        <p:txBody>
          <a:bodyPr/>
          <a:lstStyle/>
          <a:p>
            <a:r>
              <a:rPr lang="en-US" sz="2800" smtClean="0"/>
              <a:t>Current Projects</a:t>
            </a:r>
            <a:br>
              <a:rPr lang="en-US" sz="2800" smtClean="0"/>
            </a:br>
            <a:endParaRPr lang="en-US" sz="2800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47972" y="5229200"/>
            <a:ext cx="5073650" cy="1484313"/>
            <a:chOff x="550" y="2808"/>
            <a:chExt cx="3196" cy="935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" y="2811"/>
              <a:ext cx="58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" y="2808"/>
              <a:ext cx="586" cy="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" y="2811"/>
              <a:ext cx="58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811"/>
              <a:ext cx="58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550" y="3395"/>
              <a:ext cx="584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9pPr>
            </a:lstStyle>
            <a:p>
              <a:pPr eaLnBrk="1"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sz="1300">
                  <a:solidFill>
                    <a:srgbClr val="003D62"/>
                  </a:solidFill>
                </a:rPr>
                <a:t>-45°- +45°</a:t>
              </a: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292" y="3395"/>
              <a:ext cx="6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9pPr>
            </a:lstStyle>
            <a:p>
              <a:pPr eaLnBrk="1"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sz="1400">
                  <a:solidFill>
                    <a:srgbClr val="003D62"/>
                  </a:solidFill>
                </a:rPr>
                <a:t>-60°- +60°</a:t>
              </a: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019" y="3395"/>
              <a:ext cx="6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9pPr>
            </a:lstStyle>
            <a:p>
              <a:pPr eaLnBrk="1"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sz="1400">
                  <a:solidFill>
                    <a:srgbClr val="003D62"/>
                  </a:solidFill>
                </a:rPr>
                <a:t>-75°- +75°</a:t>
              </a: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769" y="3387"/>
              <a:ext cx="9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9pPr>
            </a:lstStyle>
            <a:p>
              <a:pPr eaLnBrk="1"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sz="1400">
                  <a:solidFill>
                    <a:srgbClr val="003D62"/>
                  </a:solidFill>
                </a:rPr>
                <a:t>DART: -45°- +45°</a:t>
              </a: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157" y="3551"/>
              <a:ext cx="102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1pPr>
              <a:lvl2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2pPr>
              <a:lvl3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3pPr>
              <a:lvl4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4pPr>
              <a:lvl5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Source Han Sans CN Regular" charset="0"/>
                </a:defRPr>
              </a:lvl9pPr>
            </a:lstStyle>
            <a:p>
              <a:pPr eaLnBrk="1">
                <a:lnSpc>
                  <a:spcPct val="100000"/>
                </a:lnSpc>
                <a:buClrTx/>
                <a:buFontTx/>
                <a:buNone/>
              </a:pPr>
              <a:r>
                <a:rPr lang="en-US" altLang="en-US" sz="1400">
                  <a:solidFill>
                    <a:srgbClr val="003D62"/>
                  </a:solidFill>
                </a:rPr>
                <a:t>Classical methods</a:t>
              </a:r>
            </a:p>
          </p:txBody>
        </p:sp>
      </p:grp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323528" y="4798988"/>
            <a:ext cx="4364037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9pPr>
          </a:lstStyle>
          <a:p>
            <a:pPr eaLnBrk="1"/>
            <a:r>
              <a:rPr lang="en-US" altLang="en-US" sz="1600" b="1" dirty="0">
                <a:solidFill>
                  <a:srgbClr val="003D62"/>
                </a:solidFill>
              </a:rPr>
              <a:t>Limited angle tomography: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095257" y="4077072"/>
            <a:ext cx="2774950" cy="2044700"/>
            <a:chOff x="4917" y="2743"/>
            <a:chExt cx="1748" cy="1288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" y="2758"/>
              <a:ext cx="638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3" y="2743"/>
              <a:ext cx="662" cy="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" y="3484"/>
              <a:ext cx="580" cy="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" y="3484"/>
              <a:ext cx="556" cy="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5642" y="3121"/>
              <a:ext cx="271" cy="0"/>
            </a:xfrm>
            <a:prstGeom prst="line">
              <a:avLst/>
            </a:prstGeom>
            <a:noFill/>
            <a:ln w="19080" cap="sq">
              <a:solidFill>
                <a:srgbClr val="990033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5642" y="3756"/>
              <a:ext cx="271" cy="0"/>
            </a:xfrm>
            <a:prstGeom prst="line">
              <a:avLst/>
            </a:prstGeom>
            <a:noFill/>
            <a:ln w="19080" cap="sq">
              <a:solidFill>
                <a:srgbClr val="990033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6081763" y="6179738"/>
            <a:ext cx="4364038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9pPr>
          </a:lstStyle>
          <a:p>
            <a:pPr eaLnBrk="1"/>
            <a:r>
              <a:rPr lang="en-US" altLang="en-US" sz="1400" dirty="0">
                <a:solidFill>
                  <a:srgbClr val="003D62"/>
                </a:solidFill>
              </a:rPr>
              <a:t>HAADF STEM tomography, FEI Titan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2" y="2276990"/>
            <a:ext cx="432117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30079" y="1521340"/>
            <a:ext cx="42227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9pPr>
          </a:lstStyle>
          <a:p>
            <a:pPr eaLnBrk="1">
              <a:lnSpc>
                <a:spcPct val="101000"/>
              </a:lnSpc>
              <a:spcBef>
                <a:spcPts val="500"/>
              </a:spcBef>
            </a:pPr>
            <a:r>
              <a:rPr lang="nl-NL" altLang="en-US" sz="1400" b="1" dirty="0" err="1" smtClean="0">
                <a:solidFill>
                  <a:srgbClr val="003D62"/>
                </a:solidFill>
                <a:latin typeface="Verdana" panose="020B0604030504040204" pitchFamily="34" charset="0"/>
              </a:rPr>
              <a:t>Compressive</a:t>
            </a:r>
            <a:r>
              <a:rPr lang="nl-NL" altLang="en-US" sz="1400" b="1" dirty="0" smtClean="0">
                <a:solidFill>
                  <a:srgbClr val="003D62"/>
                </a:solidFill>
                <a:latin typeface="Verdana" panose="020B0604030504040204" pitchFamily="34" charset="0"/>
              </a:rPr>
              <a:t> </a:t>
            </a:r>
            <a:r>
              <a:rPr lang="nl-NL" altLang="en-US" sz="1400" b="1" dirty="0" err="1" smtClean="0">
                <a:solidFill>
                  <a:srgbClr val="003D62"/>
                </a:solidFill>
                <a:latin typeface="Verdana" panose="020B0604030504040204" pitchFamily="34" charset="0"/>
              </a:rPr>
              <a:t>sensing</a:t>
            </a:r>
            <a:endParaRPr lang="nl-NL" altLang="en-US" sz="1400" b="1" dirty="0">
              <a:solidFill>
                <a:srgbClr val="003D62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408284" y="1805689"/>
            <a:ext cx="4222750" cy="51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 Regular" charset="0"/>
              </a:defRPr>
            </a:lvl9pPr>
          </a:lstStyle>
          <a:p>
            <a:pPr eaLnBrk="1">
              <a:lnSpc>
                <a:spcPct val="101000"/>
              </a:lnSpc>
              <a:spcBef>
                <a:spcPts val="500"/>
              </a:spcBef>
            </a:pPr>
            <a:r>
              <a:rPr lang="nl-NL" altLang="en-US" sz="1100" dirty="0" err="1">
                <a:solidFill>
                  <a:srgbClr val="003D62"/>
                </a:solidFill>
                <a:latin typeface="Verdana" panose="020B0604030504040204" pitchFamily="34" charset="0"/>
              </a:rPr>
              <a:t>Core</a:t>
            </a:r>
            <a:r>
              <a:rPr lang="nl-NL" altLang="en-US" sz="1100" dirty="0">
                <a:solidFill>
                  <a:srgbClr val="003D62"/>
                </a:solidFill>
                <a:latin typeface="Verdana" panose="020B0604030504040204" pitchFamily="34" charset="0"/>
              </a:rPr>
              <a:t>-shell </a:t>
            </a:r>
            <a:r>
              <a:rPr lang="nl-NL" altLang="en-US" sz="1100" dirty="0" err="1">
                <a:solidFill>
                  <a:srgbClr val="003D62"/>
                </a:solidFill>
                <a:latin typeface="Verdana" panose="020B0604030504040204" pitchFamily="34" charset="0"/>
              </a:rPr>
              <a:t>nanoparticle</a:t>
            </a:r>
            <a:r>
              <a:rPr lang="nl-NL" altLang="en-US" sz="1100" dirty="0">
                <a:solidFill>
                  <a:srgbClr val="003D62"/>
                </a:solidFill>
                <a:latin typeface="Verdana" panose="020B0604030504040204" pitchFamily="34" charset="0"/>
              </a:rPr>
              <a:t>, </a:t>
            </a:r>
            <a:r>
              <a:rPr lang="nl-NL" altLang="en-US" sz="1100" dirty="0" err="1">
                <a:solidFill>
                  <a:srgbClr val="003D62"/>
                </a:solidFill>
                <a:latin typeface="Verdana" panose="020B0604030504040204" pitchFamily="34" charset="0"/>
              </a:rPr>
              <a:t>individual</a:t>
            </a:r>
            <a:r>
              <a:rPr lang="nl-NL" altLang="en-US" sz="1100" dirty="0">
                <a:solidFill>
                  <a:srgbClr val="003D62"/>
                </a:solidFill>
                <a:latin typeface="Verdana" panose="020B0604030504040204" pitchFamily="34" charset="0"/>
              </a:rPr>
              <a:t> </a:t>
            </a:r>
            <a:r>
              <a:rPr lang="nl-NL" altLang="en-US" sz="1100" dirty="0" err="1">
                <a:solidFill>
                  <a:srgbClr val="003D62"/>
                </a:solidFill>
                <a:latin typeface="Verdana" panose="020B0604030504040204" pitchFamily="34" charset="0"/>
              </a:rPr>
              <a:t>atom</a:t>
            </a:r>
            <a:r>
              <a:rPr lang="nl-NL" altLang="en-US" sz="1100" dirty="0">
                <a:solidFill>
                  <a:srgbClr val="003D62"/>
                </a:solidFill>
                <a:latin typeface="Verdana" panose="020B0604030504040204" pitchFamily="34" charset="0"/>
              </a:rPr>
              <a:t> columns are </a:t>
            </a:r>
            <a:r>
              <a:rPr lang="nl-NL" altLang="en-US" sz="1100" dirty="0" err="1">
                <a:solidFill>
                  <a:srgbClr val="003D62"/>
                </a:solidFill>
                <a:latin typeface="Verdana" panose="020B0604030504040204" pitchFamily="34" charset="0"/>
              </a:rPr>
              <a:t>clearly</a:t>
            </a:r>
            <a:r>
              <a:rPr lang="nl-NL" altLang="en-US" sz="1100" dirty="0">
                <a:solidFill>
                  <a:srgbClr val="003D62"/>
                </a:solidFill>
                <a:latin typeface="Verdana" panose="020B0604030504040204" pitchFamily="34" charset="0"/>
              </a:rPr>
              <a:t> </a:t>
            </a:r>
            <a:r>
              <a:rPr lang="nl-NL" altLang="en-US" sz="1100" dirty="0" err="1">
                <a:solidFill>
                  <a:srgbClr val="003D62"/>
                </a:solidFill>
                <a:latin typeface="Verdana" panose="020B0604030504040204" pitchFamily="34" charset="0"/>
              </a:rPr>
              <a:t>visible</a:t>
            </a:r>
            <a:endParaRPr lang="nl-NL" altLang="en-US" sz="1100" dirty="0">
              <a:solidFill>
                <a:srgbClr val="003D62"/>
              </a:solidFill>
              <a:latin typeface="Verdana" panose="020B0604030504040204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8646"/>
            <a:ext cx="36576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5652120" y="911384"/>
            <a:ext cx="330398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+mj-lt"/>
                <a:ea typeface="ＭＳ Ｐゴシック" pitchFamily="-28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ＭＳ Ｐゴシック" pitchFamily="-2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ＭＳ Ｐゴシック" pitchFamily="-2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ＭＳ Ｐゴシック" pitchFamily="-2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ＭＳ Ｐゴシック" pitchFamily="-2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9pPr>
          </a:lstStyle>
          <a:p>
            <a:r>
              <a:rPr lang="en-US" altLang="en-US" sz="1600" kern="0" dirty="0" smtClean="0">
                <a:solidFill>
                  <a:srgbClr val="000000"/>
                </a:solidFill>
              </a:rPr>
              <a:t>Distributed / GPU-based algorithms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0720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8077200" cy="762000"/>
          </a:xfrm>
        </p:spPr>
        <p:txBody>
          <a:bodyPr/>
          <a:lstStyle/>
          <a:p>
            <a:r>
              <a:rPr lang="en-US" dirty="0" err="1" smtClean="0"/>
              <a:t>FleX</a:t>
            </a:r>
            <a:r>
              <a:rPr lang="en-US" dirty="0" smtClean="0"/>
              <a:t>-Ray Scanning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800037"/>
            <a:ext cx="8928992" cy="2671936"/>
          </a:xfrm>
        </p:spPr>
        <p:txBody>
          <a:bodyPr/>
          <a:lstStyle/>
          <a:p>
            <a:endParaRPr lang="en-US" sz="2000" b="0" dirty="0" smtClean="0">
              <a:solidFill>
                <a:srgbClr val="003D62"/>
              </a:solidFill>
            </a:endParaRPr>
          </a:p>
          <a:p>
            <a:r>
              <a:rPr lang="en-US" sz="2000" b="0" dirty="0" smtClean="0">
                <a:solidFill>
                  <a:srgbClr val="003D62"/>
                </a:solidFill>
              </a:rPr>
              <a:t>Four partners: CWI, NIKHEF, XRE, ASI</a:t>
            </a:r>
          </a:p>
          <a:p>
            <a:r>
              <a:rPr lang="en-US" sz="2000" b="0" dirty="0" smtClean="0">
                <a:solidFill>
                  <a:srgbClr val="003D62"/>
                </a:solidFill>
              </a:rPr>
              <a:t>Full geometric flexibility</a:t>
            </a:r>
          </a:p>
          <a:p>
            <a:r>
              <a:rPr lang="en-US" sz="2000" b="0" dirty="0" smtClean="0">
                <a:solidFill>
                  <a:srgbClr val="003D62"/>
                </a:solidFill>
              </a:rPr>
              <a:t>State-of-the-art spectral X-ray detection</a:t>
            </a:r>
          </a:p>
          <a:p>
            <a:endParaRPr lang="en-US" sz="2000" b="0" dirty="0" smtClean="0">
              <a:solidFill>
                <a:srgbClr val="003D62"/>
              </a:solidFill>
            </a:endParaRPr>
          </a:p>
          <a:p>
            <a:endParaRPr lang="en-US" sz="2000" b="0" dirty="0">
              <a:solidFill>
                <a:srgbClr val="003D62"/>
              </a:solidFill>
            </a:endParaRPr>
          </a:p>
          <a:p>
            <a:r>
              <a:rPr lang="en-US" sz="2000" b="0" dirty="0" smtClean="0">
                <a:solidFill>
                  <a:srgbClr val="003D62"/>
                </a:solidFill>
              </a:rPr>
              <a:t>Unique capability for research on algorithms for 4D, spectral, and adaptive scanning</a:t>
            </a:r>
            <a:endParaRPr lang="en-US" sz="2000" b="0" dirty="0">
              <a:solidFill>
                <a:srgbClr val="003D62"/>
              </a:solidFill>
            </a:endParaRPr>
          </a:p>
        </p:txBody>
      </p:sp>
      <p:pic>
        <p:nvPicPr>
          <p:cNvPr id="4" name="Picture 2" descr="D4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91" y="1052736"/>
            <a:ext cx="194775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80920"/>
            <a:ext cx="5851525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31" y="3861048"/>
            <a:ext cx="2696665" cy="18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3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8077200" cy="762000"/>
          </a:xfrm>
        </p:spPr>
        <p:txBody>
          <a:bodyPr/>
          <a:lstStyle/>
          <a:p>
            <a:r>
              <a:rPr lang="en-US" sz="2800" dirty="0" smtClean="0"/>
              <a:t>Trends &amp; Problems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1125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0" dirty="0" smtClean="0">
                <a:solidFill>
                  <a:srgbClr val="003D62"/>
                </a:solidFill>
              </a:rPr>
              <a:t>Real time reconstruction during the scan</a:t>
            </a:r>
          </a:p>
          <a:p>
            <a:pPr>
              <a:lnSpc>
                <a:spcPct val="150000"/>
              </a:lnSpc>
            </a:pPr>
            <a:r>
              <a:rPr lang="en-US" sz="2400" b="0" dirty="0" smtClean="0">
                <a:solidFill>
                  <a:srgbClr val="003D62"/>
                </a:solidFill>
              </a:rPr>
              <a:t>5D imaging! (space + spectral + time)</a:t>
            </a:r>
          </a:p>
          <a:p>
            <a:pPr>
              <a:lnSpc>
                <a:spcPct val="150000"/>
              </a:lnSpc>
            </a:pPr>
            <a:r>
              <a:rPr lang="en-US" sz="2400" b="0" dirty="0" smtClean="0">
                <a:solidFill>
                  <a:srgbClr val="003D62"/>
                </a:solidFill>
              </a:rPr>
              <a:t>Multi-modal imaging</a:t>
            </a:r>
          </a:p>
          <a:p>
            <a:pPr>
              <a:lnSpc>
                <a:spcPct val="150000"/>
              </a:lnSpc>
            </a:pPr>
            <a:r>
              <a:rPr lang="en-US" sz="2400" b="0" dirty="0" smtClean="0">
                <a:solidFill>
                  <a:srgbClr val="003D62"/>
                </a:solidFill>
              </a:rPr>
              <a:t>Multi-scale imaging</a:t>
            </a:r>
            <a:endParaRPr lang="en-US" sz="2400" b="0" dirty="0">
              <a:solidFill>
                <a:srgbClr val="003D62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0" dirty="0" smtClean="0">
                <a:solidFill>
                  <a:srgbClr val="003D62"/>
                </a:solidFill>
              </a:rPr>
              <a:t>Adaptive scanning (geometry + detector + source)</a:t>
            </a:r>
            <a:endParaRPr lang="en-US" sz="2400" b="0" dirty="0">
              <a:solidFill>
                <a:srgbClr val="003D62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0" dirty="0" smtClean="0">
                <a:solidFill>
                  <a:srgbClr val="003D62"/>
                </a:solidFill>
              </a:rPr>
              <a:t>Integration of scanner with computation hardware and fast algorithms</a:t>
            </a:r>
          </a:p>
          <a:p>
            <a:endParaRPr lang="en-US" sz="2400" b="0" dirty="0">
              <a:solidFill>
                <a:srgbClr val="003D62"/>
              </a:solidFill>
            </a:endParaRPr>
          </a:p>
          <a:p>
            <a:pPr marL="0" indent="0">
              <a:buNone/>
            </a:pPr>
            <a:endParaRPr lang="en-US" sz="2400" b="0" dirty="0">
              <a:solidFill>
                <a:srgbClr val="003D62"/>
              </a:solidFill>
            </a:endParaRPr>
          </a:p>
          <a:p>
            <a:pPr marL="0" indent="0">
              <a:buNone/>
            </a:pPr>
            <a:endParaRPr lang="en-US" sz="2400" b="0" dirty="0" smtClean="0">
              <a:solidFill>
                <a:srgbClr val="003D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683" y="-27384"/>
            <a:ext cx="8077200" cy="762000"/>
          </a:xfrm>
        </p:spPr>
        <p:txBody>
          <a:bodyPr/>
          <a:lstStyle/>
          <a:p>
            <a:r>
              <a:rPr lang="nl-NL" sz="2800" dirty="0" err="1" smtClean="0"/>
              <a:t>Conventional</a:t>
            </a:r>
            <a:r>
              <a:rPr lang="nl-NL" sz="2800" dirty="0" smtClean="0"/>
              <a:t> 3D Tomography</a:t>
            </a:r>
            <a:endParaRPr lang="nl-NL" sz="2800" dirty="0"/>
          </a:p>
        </p:txBody>
      </p:sp>
      <p:pic>
        <p:nvPicPr>
          <p:cNvPr id="6146" name="Picture 2" descr="http://www.qualitymag.com/ext/resources/NDT/November2014/ComputedTomography/3D-CT-Scanner-Photo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r="8058"/>
          <a:stretch/>
        </p:blipFill>
        <p:spPr bwMode="auto">
          <a:xfrm>
            <a:off x="250584" y="2110302"/>
            <a:ext cx="2695831" cy="16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1546" y="1782200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800" dirty="0" smtClean="0">
                <a:solidFill>
                  <a:srgbClr val="003D62"/>
                </a:solidFill>
                <a:latin typeface="+mn-lt"/>
              </a:rPr>
              <a:t>Batch of scans</a:t>
            </a:r>
            <a:endParaRPr lang="nl-NL" sz="1800" dirty="0">
              <a:solidFill>
                <a:srgbClr val="003D62"/>
              </a:solidFill>
              <a:latin typeface="+mn-lt"/>
            </a:endParaRPr>
          </a:p>
        </p:txBody>
      </p:sp>
      <p:pic>
        <p:nvPicPr>
          <p:cNvPr id="8" name="Picture 2" descr="http://numascale.com/numa_images/4x2042-300px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10303"/>
            <a:ext cx="2768079" cy="15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27784" y="4662254"/>
            <a:ext cx="42803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>
                <a:solidFill>
                  <a:srgbClr val="003D62"/>
                </a:solidFill>
                <a:latin typeface="+mn-lt"/>
              </a:rPr>
              <a:t>Go back </a:t>
            </a:r>
            <a:r>
              <a:rPr lang="nl-NL" sz="2000" b="1" dirty="0" err="1" smtClean="0">
                <a:solidFill>
                  <a:srgbClr val="003D62"/>
                </a:solidFill>
                <a:latin typeface="+mn-lt"/>
              </a:rPr>
              <a:t>and</a:t>
            </a:r>
            <a:r>
              <a:rPr lang="nl-NL" sz="2000" b="1" dirty="0" smtClean="0">
                <a:solidFill>
                  <a:srgbClr val="003D62"/>
                </a:solidFill>
                <a:latin typeface="+mn-lt"/>
              </a:rPr>
              <a:t> </a:t>
            </a:r>
            <a:r>
              <a:rPr lang="nl-NL" sz="2000" b="1" dirty="0" err="1" smtClean="0">
                <a:solidFill>
                  <a:srgbClr val="003D62"/>
                </a:solidFill>
                <a:latin typeface="+mn-lt"/>
              </a:rPr>
              <a:t>repeat</a:t>
            </a:r>
            <a:r>
              <a:rPr lang="nl-NL" sz="2000" b="1" dirty="0" smtClean="0">
                <a:solidFill>
                  <a:srgbClr val="003D62"/>
                </a:solidFill>
                <a:latin typeface="+mn-lt"/>
              </a:rPr>
              <a:t> </a:t>
            </a:r>
            <a:r>
              <a:rPr lang="nl-NL" sz="2000" b="1" dirty="0" err="1" smtClean="0">
                <a:solidFill>
                  <a:srgbClr val="003D62"/>
                </a:solidFill>
                <a:latin typeface="+mn-lt"/>
              </a:rPr>
              <a:t>the</a:t>
            </a:r>
            <a:r>
              <a:rPr lang="nl-NL" sz="2000" b="1" dirty="0" smtClean="0">
                <a:solidFill>
                  <a:srgbClr val="003D62"/>
                </a:solidFill>
                <a:latin typeface="+mn-lt"/>
              </a:rPr>
              <a:t> scan</a:t>
            </a:r>
          </a:p>
          <a:p>
            <a:endParaRPr lang="nl-NL" sz="2000" dirty="0">
              <a:solidFill>
                <a:srgbClr val="003D62"/>
              </a:solidFill>
              <a:latin typeface="+mn-lt"/>
            </a:endParaRPr>
          </a:p>
          <a:p>
            <a:endParaRPr lang="nl-NL" sz="2000" dirty="0" smtClean="0">
              <a:solidFill>
                <a:srgbClr val="003D62"/>
              </a:solidFill>
              <a:latin typeface="+mn-lt"/>
            </a:endParaRPr>
          </a:p>
          <a:p>
            <a:pPr algn="ctr"/>
            <a:endParaRPr lang="nl-NL" sz="2000" dirty="0">
              <a:solidFill>
                <a:srgbClr val="003D62"/>
              </a:solidFill>
              <a:latin typeface="+mn-lt"/>
            </a:endParaRPr>
          </a:p>
        </p:txBody>
      </p:sp>
      <p:sp>
        <p:nvSpPr>
          <p:cNvPr id="5" name="Down Arrow 4"/>
          <p:cNvSpPr/>
          <p:nvPr/>
        </p:nvSpPr>
        <p:spPr bwMode="auto">
          <a:xfrm rot="16200000">
            <a:off x="3006822" y="2665909"/>
            <a:ext cx="366128" cy="41813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28" charset="0"/>
            </a:endParaRPr>
          </a:p>
        </p:txBody>
      </p:sp>
      <p:sp>
        <p:nvSpPr>
          <p:cNvPr id="18" name="Curved Left Arrow 17"/>
          <p:cNvSpPr/>
          <p:nvPr/>
        </p:nvSpPr>
        <p:spPr bwMode="auto">
          <a:xfrm rot="5400000" flipH="1">
            <a:off x="4291686" y="1269774"/>
            <a:ext cx="719844" cy="5997851"/>
          </a:xfrm>
          <a:prstGeom prst="curvedLeftArrow">
            <a:avLst>
              <a:gd name="adj1" fmla="val 26266"/>
              <a:gd name="adj2" fmla="val 66355"/>
              <a:gd name="adj3" fmla="val 281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2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37993" y="1782200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800" dirty="0" err="1" smtClean="0">
                <a:solidFill>
                  <a:srgbClr val="003D62"/>
                </a:solidFill>
                <a:latin typeface="+mn-lt"/>
              </a:rPr>
              <a:t>Computational</a:t>
            </a:r>
            <a:r>
              <a:rPr lang="nl-NL" sz="1800" dirty="0" smtClean="0">
                <a:solidFill>
                  <a:srgbClr val="003D62"/>
                </a:solidFill>
                <a:latin typeface="+mn-lt"/>
              </a:rPr>
              <a:t> cluster</a:t>
            </a:r>
            <a:endParaRPr lang="nl-NL" sz="1800" dirty="0">
              <a:solidFill>
                <a:srgbClr val="003D62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9787" t="19668" r="6651" b="5344"/>
          <a:stretch/>
        </p:blipFill>
        <p:spPr>
          <a:xfrm>
            <a:off x="6680805" y="1898869"/>
            <a:ext cx="2016224" cy="1952216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 bwMode="auto">
          <a:xfrm rot="16200000">
            <a:off x="6245700" y="2665909"/>
            <a:ext cx="366128" cy="41813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2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10516" y="1529537"/>
            <a:ext cx="266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800" dirty="0" err="1" smtClean="0">
                <a:solidFill>
                  <a:srgbClr val="003D62"/>
                </a:solidFill>
                <a:latin typeface="+mn-lt"/>
              </a:rPr>
              <a:t>Visualize</a:t>
            </a:r>
            <a:r>
              <a:rPr lang="nl-NL" sz="1800" dirty="0" smtClean="0">
                <a:solidFill>
                  <a:srgbClr val="003D62"/>
                </a:solidFill>
                <a:latin typeface="+mn-lt"/>
              </a:rPr>
              <a:t> </a:t>
            </a:r>
            <a:r>
              <a:rPr lang="nl-NL" sz="1800" dirty="0" err="1" smtClean="0">
                <a:solidFill>
                  <a:srgbClr val="003D62"/>
                </a:solidFill>
                <a:latin typeface="+mn-lt"/>
              </a:rPr>
              <a:t>and</a:t>
            </a:r>
            <a:r>
              <a:rPr lang="nl-NL" sz="1800" dirty="0" smtClean="0">
                <a:solidFill>
                  <a:srgbClr val="003D62"/>
                </a:solidFill>
                <a:latin typeface="+mn-lt"/>
              </a:rPr>
              <a:t> analyse</a:t>
            </a:r>
            <a:endParaRPr lang="nl-NL" sz="1800" dirty="0">
              <a:solidFill>
                <a:srgbClr val="003D62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576" y="1222404"/>
            <a:ext cx="2741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rgbClr val="003D62"/>
                </a:solidFill>
                <a:latin typeface="+mn-lt"/>
              </a:rPr>
              <a:t>Imaging Pipeline:</a:t>
            </a:r>
            <a:endParaRPr lang="nl-NL" sz="2000" b="1" dirty="0">
              <a:solidFill>
                <a:srgbClr val="003D6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74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683" y="-27384"/>
            <a:ext cx="8077200" cy="762000"/>
          </a:xfrm>
        </p:spPr>
        <p:txBody>
          <a:bodyPr/>
          <a:lstStyle/>
          <a:p>
            <a:r>
              <a:rPr lang="nl-NL" sz="2800" dirty="0" smtClean="0"/>
              <a:t>Real-Time 3D Tomography</a:t>
            </a:r>
            <a:endParaRPr lang="nl-NL" sz="2800" dirty="0"/>
          </a:p>
        </p:txBody>
      </p:sp>
      <p:pic>
        <p:nvPicPr>
          <p:cNvPr id="6146" name="Picture 2" descr="http://www.qualitymag.com/ext/resources/NDT/November2014/ComputedTomography/3D-CT-Scanner-Photo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r="8058"/>
          <a:stretch/>
        </p:blipFill>
        <p:spPr bwMode="auto">
          <a:xfrm>
            <a:off x="250584" y="2110302"/>
            <a:ext cx="2695831" cy="16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064" y="1782200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800" dirty="0" err="1" smtClean="0">
                <a:solidFill>
                  <a:srgbClr val="003D62"/>
                </a:solidFill>
                <a:latin typeface="+mn-lt"/>
              </a:rPr>
              <a:t>Continuous</a:t>
            </a:r>
            <a:r>
              <a:rPr lang="nl-NL" sz="1800" dirty="0" smtClean="0">
                <a:solidFill>
                  <a:srgbClr val="003D62"/>
                </a:solidFill>
                <a:latin typeface="+mn-lt"/>
              </a:rPr>
              <a:t> scanning</a:t>
            </a:r>
            <a:endParaRPr lang="nl-NL" sz="1800" dirty="0">
              <a:solidFill>
                <a:srgbClr val="003D62"/>
              </a:solidFill>
              <a:latin typeface="+mn-lt"/>
            </a:endParaRPr>
          </a:p>
        </p:txBody>
      </p:sp>
      <p:pic>
        <p:nvPicPr>
          <p:cNvPr id="8" name="Picture 2" descr="http://numascale.com/numa_images/4x2042-300px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85" y="2187683"/>
            <a:ext cx="2768079" cy="15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78196" y="4641287"/>
            <a:ext cx="40514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rgbClr val="003D62"/>
                </a:solidFill>
                <a:latin typeface="+mn-lt"/>
              </a:rPr>
              <a:t>Feedback </a:t>
            </a:r>
            <a:r>
              <a:rPr lang="nl-NL" sz="2000" b="1" dirty="0" err="1" smtClean="0">
                <a:solidFill>
                  <a:srgbClr val="003D62"/>
                </a:solidFill>
                <a:latin typeface="+mn-lt"/>
              </a:rPr>
              <a:t>to</a:t>
            </a:r>
            <a:r>
              <a:rPr lang="nl-NL" sz="2000" b="1" dirty="0" smtClean="0">
                <a:solidFill>
                  <a:srgbClr val="003D62"/>
                </a:solidFill>
                <a:latin typeface="+mn-lt"/>
              </a:rPr>
              <a:t> </a:t>
            </a:r>
            <a:r>
              <a:rPr lang="nl-NL" sz="2000" b="1" dirty="0" err="1" smtClean="0">
                <a:solidFill>
                  <a:srgbClr val="003D62"/>
                </a:solidFill>
                <a:latin typeface="+mn-lt"/>
              </a:rPr>
              <a:t>the</a:t>
            </a:r>
            <a:r>
              <a:rPr lang="nl-NL" sz="2000" b="1" dirty="0" smtClean="0">
                <a:solidFill>
                  <a:srgbClr val="003D62"/>
                </a:solidFill>
                <a:latin typeface="+mn-lt"/>
              </a:rPr>
              <a:t> scanner:</a:t>
            </a:r>
          </a:p>
          <a:p>
            <a:pPr algn="ctr"/>
            <a:endParaRPr lang="nl-NL" sz="2000" b="1" dirty="0" smtClean="0">
              <a:solidFill>
                <a:srgbClr val="003D6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>
                <a:solidFill>
                  <a:srgbClr val="003D62"/>
                </a:solidFill>
                <a:latin typeface="+mn-lt"/>
              </a:rPr>
              <a:t>Change </a:t>
            </a:r>
            <a:r>
              <a:rPr lang="nl-NL" sz="2000" dirty="0" err="1" smtClean="0">
                <a:solidFill>
                  <a:srgbClr val="003D62"/>
                </a:solidFill>
                <a:latin typeface="+mn-lt"/>
              </a:rPr>
              <a:t>geometry</a:t>
            </a:r>
            <a:endParaRPr lang="nl-NL" sz="2000" dirty="0" smtClean="0">
              <a:solidFill>
                <a:srgbClr val="003D6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 smtClean="0">
                <a:solidFill>
                  <a:srgbClr val="003D62"/>
                </a:solidFill>
                <a:latin typeface="+mn-lt"/>
              </a:rPr>
              <a:t>Adjust</a:t>
            </a:r>
            <a:r>
              <a:rPr lang="nl-NL" sz="2000" dirty="0" smtClean="0">
                <a:solidFill>
                  <a:srgbClr val="003D62"/>
                </a:solidFill>
                <a:latin typeface="+mn-lt"/>
              </a:rPr>
              <a:t> </a:t>
            </a:r>
            <a:r>
              <a:rPr lang="nl-NL" sz="2000" dirty="0" err="1" smtClean="0">
                <a:solidFill>
                  <a:srgbClr val="003D62"/>
                </a:solidFill>
                <a:latin typeface="+mn-lt"/>
              </a:rPr>
              <a:t>resolution</a:t>
            </a:r>
            <a:r>
              <a:rPr lang="nl-NL" sz="2000" dirty="0" smtClean="0">
                <a:solidFill>
                  <a:srgbClr val="003D62"/>
                </a:solidFill>
                <a:latin typeface="+mn-lt"/>
              </a:rPr>
              <a:t> / </a:t>
            </a:r>
            <a:r>
              <a:rPr lang="nl-NL" sz="2000" dirty="0" err="1" smtClean="0">
                <a:solidFill>
                  <a:srgbClr val="003D62"/>
                </a:solidFill>
                <a:latin typeface="+mn-lt"/>
              </a:rPr>
              <a:t>SnR</a:t>
            </a:r>
            <a:endParaRPr lang="nl-NL" sz="2000" dirty="0">
              <a:solidFill>
                <a:srgbClr val="003D6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 smtClean="0">
                <a:solidFill>
                  <a:srgbClr val="003D62"/>
                </a:solidFill>
                <a:latin typeface="+mn-lt"/>
              </a:rPr>
              <a:t>Adjust</a:t>
            </a:r>
            <a:r>
              <a:rPr lang="nl-NL" sz="2000" dirty="0" smtClean="0">
                <a:solidFill>
                  <a:srgbClr val="003D62"/>
                </a:solidFill>
                <a:latin typeface="+mn-lt"/>
              </a:rPr>
              <a:t> energy </a:t>
            </a:r>
            <a:r>
              <a:rPr lang="nl-NL" sz="2000" dirty="0" err="1" smtClean="0">
                <a:solidFill>
                  <a:srgbClr val="003D62"/>
                </a:solidFill>
                <a:latin typeface="+mn-lt"/>
              </a:rPr>
              <a:t>thresholds</a:t>
            </a:r>
            <a:endParaRPr lang="nl-NL" sz="2000" dirty="0" smtClean="0">
              <a:solidFill>
                <a:srgbClr val="003D62"/>
              </a:solidFill>
              <a:latin typeface="+mn-lt"/>
            </a:endParaRPr>
          </a:p>
          <a:p>
            <a:pPr algn="ctr"/>
            <a:endParaRPr lang="nl-NL" sz="2000" dirty="0">
              <a:solidFill>
                <a:srgbClr val="003D62"/>
              </a:solidFill>
              <a:latin typeface="+mn-lt"/>
            </a:endParaRPr>
          </a:p>
        </p:txBody>
      </p:sp>
      <p:sp>
        <p:nvSpPr>
          <p:cNvPr id="5" name="Down Arrow 4"/>
          <p:cNvSpPr/>
          <p:nvPr/>
        </p:nvSpPr>
        <p:spPr bwMode="auto">
          <a:xfrm rot="16200000">
            <a:off x="3006822" y="2665909"/>
            <a:ext cx="366128" cy="41813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28" charset="0"/>
            </a:endParaRPr>
          </a:p>
        </p:txBody>
      </p:sp>
      <p:sp>
        <p:nvSpPr>
          <p:cNvPr id="18" name="Curved Left Arrow 17"/>
          <p:cNvSpPr/>
          <p:nvPr/>
        </p:nvSpPr>
        <p:spPr bwMode="auto">
          <a:xfrm rot="5400000" flipH="1">
            <a:off x="4291686" y="1269774"/>
            <a:ext cx="719844" cy="5997851"/>
          </a:xfrm>
          <a:prstGeom prst="curvedLeftArrow">
            <a:avLst>
              <a:gd name="adj1" fmla="val 26266"/>
              <a:gd name="adj2" fmla="val 66355"/>
              <a:gd name="adj3" fmla="val 281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080000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2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7796" y="1529537"/>
            <a:ext cx="2731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800" dirty="0" err="1" smtClean="0">
                <a:solidFill>
                  <a:srgbClr val="003D62"/>
                </a:solidFill>
                <a:latin typeface="+mn-lt"/>
              </a:rPr>
              <a:t>Computational</a:t>
            </a:r>
            <a:r>
              <a:rPr lang="nl-NL" sz="1800" dirty="0" smtClean="0">
                <a:solidFill>
                  <a:srgbClr val="003D62"/>
                </a:solidFill>
                <a:latin typeface="+mn-lt"/>
              </a:rPr>
              <a:t> cluster</a:t>
            </a:r>
          </a:p>
          <a:p>
            <a:pPr algn="ctr"/>
            <a:r>
              <a:rPr lang="nl-NL" sz="1800" dirty="0" smtClean="0">
                <a:solidFill>
                  <a:srgbClr val="003D62"/>
                </a:solidFill>
                <a:latin typeface="+mn-lt"/>
              </a:rPr>
              <a:t>(ASTRA)</a:t>
            </a:r>
            <a:endParaRPr lang="nl-NL" sz="1800" dirty="0">
              <a:solidFill>
                <a:srgbClr val="003D62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9787" t="19668" r="6651" b="5344"/>
          <a:stretch/>
        </p:blipFill>
        <p:spPr>
          <a:xfrm>
            <a:off x="6680805" y="1898869"/>
            <a:ext cx="2016224" cy="1952216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 bwMode="auto">
          <a:xfrm rot="16200000">
            <a:off x="6245700" y="2665909"/>
            <a:ext cx="366128" cy="41813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2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0805" y="1529537"/>
            <a:ext cx="192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800" dirty="0" err="1" smtClean="0">
                <a:solidFill>
                  <a:srgbClr val="003D62"/>
                </a:solidFill>
                <a:latin typeface="+mn-lt"/>
              </a:rPr>
              <a:t>Visualize</a:t>
            </a:r>
            <a:r>
              <a:rPr lang="nl-NL" sz="1800" dirty="0" smtClean="0">
                <a:solidFill>
                  <a:srgbClr val="003D62"/>
                </a:solidFill>
                <a:latin typeface="+mn-lt"/>
              </a:rPr>
              <a:t> on </a:t>
            </a:r>
            <a:r>
              <a:rPr lang="nl-NL" sz="1800" dirty="0" err="1" smtClean="0">
                <a:solidFill>
                  <a:srgbClr val="003D62"/>
                </a:solidFill>
                <a:latin typeface="+mn-lt"/>
              </a:rPr>
              <a:t>fly</a:t>
            </a:r>
            <a:endParaRPr lang="nl-NL" sz="1800" dirty="0">
              <a:solidFill>
                <a:srgbClr val="003D62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576" y="1222404"/>
            <a:ext cx="2741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rgbClr val="003D62"/>
                </a:solidFill>
                <a:latin typeface="+mn-lt"/>
              </a:rPr>
              <a:t>Imaging Pipeline:</a:t>
            </a:r>
            <a:endParaRPr lang="nl-NL" sz="2000" b="1" dirty="0">
              <a:solidFill>
                <a:srgbClr val="003D6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179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8077200" cy="762000"/>
          </a:xfrm>
        </p:spPr>
        <p:txBody>
          <a:bodyPr/>
          <a:lstStyle/>
          <a:p>
            <a:r>
              <a:rPr lang="en-US" dirty="0" smtClean="0"/>
              <a:t>Enabling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700808"/>
            <a:ext cx="9001000" cy="4114800"/>
          </a:xfrm>
        </p:spPr>
        <p:txBody>
          <a:bodyPr/>
          <a:lstStyle/>
          <a:p>
            <a:r>
              <a:rPr lang="en-US" b="0" dirty="0" smtClean="0">
                <a:solidFill>
                  <a:srgbClr val="003D62"/>
                </a:solidFill>
              </a:rPr>
              <a:t>Single photon detection</a:t>
            </a:r>
          </a:p>
          <a:p>
            <a:pPr lvl="1"/>
            <a:r>
              <a:rPr lang="en-US" b="0" dirty="0" smtClean="0">
                <a:solidFill>
                  <a:srgbClr val="003D62"/>
                </a:solidFill>
              </a:rPr>
              <a:t>using each photon</a:t>
            </a:r>
          </a:p>
          <a:p>
            <a:r>
              <a:rPr lang="en-US" b="0" dirty="0" smtClean="0">
                <a:solidFill>
                  <a:srgbClr val="003D62"/>
                </a:solidFill>
              </a:rPr>
              <a:t>Spectral detection </a:t>
            </a:r>
          </a:p>
          <a:p>
            <a:pPr lvl="1"/>
            <a:r>
              <a:rPr lang="en-US" b="0" dirty="0" smtClean="0">
                <a:solidFill>
                  <a:srgbClr val="003D62"/>
                </a:solidFill>
              </a:rPr>
              <a:t>getting all information out of each photon</a:t>
            </a:r>
          </a:p>
          <a:p>
            <a:r>
              <a:rPr lang="en-US" b="0" dirty="0" smtClean="0">
                <a:solidFill>
                  <a:srgbClr val="003D62"/>
                </a:solidFill>
              </a:rPr>
              <a:t>Real-time 3D reconstruction and adaptive acquisition</a:t>
            </a:r>
          </a:p>
          <a:p>
            <a:pPr lvl="1"/>
            <a:r>
              <a:rPr lang="en-US" dirty="0" smtClean="0">
                <a:solidFill>
                  <a:srgbClr val="003D62"/>
                </a:solidFill>
              </a:rPr>
              <a:t>targeting the photons to the most valuable regions</a:t>
            </a:r>
          </a:p>
          <a:p>
            <a:r>
              <a:rPr lang="en-US" b="0" dirty="0" smtClean="0">
                <a:solidFill>
                  <a:srgbClr val="003D62"/>
                </a:solidFill>
              </a:rPr>
              <a:t>Limited </a:t>
            </a:r>
            <a:r>
              <a:rPr lang="en-US" b="0" dirty="0">
                <a:solidFill>
                  <a:srgbClr val="003D62"/>
                </a:solidFill>
              </a:rPr>
              <a:t>data  reconstruction</a:t>
            </a:r>
          </a:p>
          <a:p>
            <a:pPr lvl="1"/>
            <a:r>
              <a:rPr lang="en-US" dirty="0">
                <a:solidFill>
                  <a:srgbClr val="003D62"/>
                </a:solidFill>
              </a:rPr>
              <a:t>augmenting photonic data with prior knowledge </a:t>
            </a:r>
          </a:p>
          <a:p>
            <a:endParaRPr lang="en-US" b="0" dirty="0">
              <a:solidFill>
                <a:srgbClr val="003D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7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077200" cy="762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&amp;#x0D;&amp;#x0A;&amp;#x0D;&amp;#x0A;In-situ Tomography:&amp;#x0D;&amp;#x0A;&amp;#x0D;&amp;#x0A;first steps towards fully flexible 3D imaging&amp;#x0D;&amp;#x0A; &amp;#x0D;&amp;#x0A;&amp;quot;&quot;/&gt;&lt;property id=&quot;20307&quot; value=&quot;256&quot;/&gt;&lt;/object&gt;&lt;object type=&quot;3&quot; unique_id=&quot;14779&quot;&gt;&lt;property id=&quot;20148&quot; value=&quot;5&quot;/&gt;&lt;property id=&quot;20300&quot; value=&quot;Slide 2 - &amp;quot;Conventional &amp;#x0D;&amp;#x0A;tomography setup&amp;quot;&quot;/&gt;&lt;property id=&quot;20307&quot; value=&quot;257&quot;/&gt;&lt;/object&gt;&lt;object type=&quot;3&quot; unique_id=&quot;14780&quot;&gt;&lt;property id=&quot;20148&quot; value=&quot;5&quot;/&gt;&lt;property id=&quot;20300&quot; value=&quot;Slide 3 - &amp;quot;Conventional &amp;#x0D;&amp;#x0A;tomography setup&amp;quot;&quot;/&gt;&lt;property id=&quot;20307&quot; value=&quot;258&quot;/&gt;&lt;/object&gt;&lt;object type=&quot;3&quot; unique_id=&quot;14801&quot;&gt;&lt;property id=&quot;20148&quot; value=&quot;5&quot;/&gt;&lt;property id=&quot;20300&quot; value=&quot;Slide 4 - &amp;quot;Goal: in-situ tomography&amp;quot;&quot;/&gt;&lt;property id=&quot;20307&quot; value=&quot;259&quot;/&gt;&lt;/object&gt;&lt;object type=&quot;3&quot; unique_id=&quot;14814&quot;&gt;&lt;property id=&quot;20148&quot; value=&quot;5&quot;/&gt;&lt;property id=&quot;20300&quot; value=&quot;Slide 7 - &amp;quot;Angle selection: model&amp;quot;&quot;/&gt;&lt;property id=&quot;20307&quot; value=&quot;260&quot;/&gt;&lt;/object&gt;&lt;object type=&quot;3&quot; unique_id=&quot;14815&quot;&gt;&lt;property id=&quot;20148&quot; value=&quot;5&quot;/&gt;&lt;property id=&quot;20300&quot; value=&quot;Slide 8 - &amp;quot;Angle selection: &amp;#x0D;&amp;#x0A;information&amp;quot;&quot;/&gt;&lt;property id=&quot;20307&quot; value=&quot;261&quot;/&gt;&lt;/object&gt;&lt;object type=&quot;3&quot; unique_id=&quot;14848&quot;&gt;&lt;property id=&quot;20148&quot; value=&quot;5&quot;/&gt;&lt;property id=&quot;20300&quot; value=&quot;Slide 11 - &amp;quot;Upper bound for &amp;#x0D;&amp;#x0A;the diameter&amp;quot;&quot;/&gt;&lt;property id=&quot;20307&quot; value=&quot;262&quot;/&gt;&lt;/object&gt;&lt;object type=&quot;3&quot; unique_id=&quot;14858&quot;&gt;&lt;property id=&quot;20148&quot; value=&quot;5&quot;/&gt;&lt;property id=&quot;20300&quot; value=&quot;Slide 5 - &amp;quot;In-situ tomography&amp;quot;&quot;/&gt;&lt;property id=&quot;20307&quot; value=&quot;263&quot;/&gt;&lt;/object&gt;&lt;object type=&quot;3&quot; unique_id=&quot;14869&quot;&gt;&lt;property id=&quot;20148&quot; value=&quot;5&quot;/&gt;&lt;property id=&quot;20300&quot; value=&quot;Slide 6 - &amp;quot;Problem: angle selection&amp;quot;&quot;/&gt;&lt;property id=&quot;20307&quot; value=&quot;264&quot;/&gt;&lt;/object&gt;&lt;object type=&quot;3&quot; unique_id=&quot;15002&quot;&gt;&lt;property id=&quot;20148&quot; value=&quot;5&quot;/&gt;&lt;property id=&quot;20300&quot; value=&quot;Slide 9 - &amp;quot;Angle selection: &amp;#x0D;&amp;#x0A;information&amp;quot;&quot;/&gt;&lt;property id=&quot;20307&quot; value=&quot;265&quot;/&gt;&lt;/object&gt;&lt;object type=&quot;3&quot; unique_id=&quot;15063&quot;&gt;&lt;property id=&quot;20148&quot; value=&quot;5&quot;/&gt;&lt;property id=&quot;20300&quot; value=&quot;Slide 10 - &amp;quot;Angle selection: &amp;#x0D;&amp;#x0A;difficulties&amp;quot;&quot;/&gt;&lt;property id=&quot;20307&quot; value=&quot;266&quot;/&gt;&lt;/object&gt;&lt;object type=&quot;3&quot; unique_id=&quot;15103&quot;&gt;&lt;property id=&quot;20148&quot; value=&quot;5&quot;/&gt;&lt;property id=&quot;20300&quot; value=&quot;Slide 12 - &amp;quot;Angle selection: a result&amp;quot;&quot;/&gt;&lt;property id=&quot;20307&quot; value=&quot;267&quot;/&gt;&lt;/object&gt;&lt;object type=&quot;3&quot; unique_id=&quot;15202&quot;&gt;&lt;property id=&quot;20148&quot; value=&quot;5&quot;/&gt;&lt;property id=&quot;20300&quot; value=&quot;Slide 13 - &amp;quot;Summary and conclusions&amp;quot;&quot;/&gt;&lt;property id=&quot;20307&quot; value=&quot;26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emplate-cwi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0500"/>
      </a:accent1>
      <a:accent2>
        <a:srgbClr val="A70500"/>
      </a:accent2>
      <a:accent3>
        <a:srgbClr val="FFFFFF"/>
      </a:accent3>
      <a:accent4>
        <a:srgbClr val="000000"/>
      </a:accent4>
      <a:accent5>
        <a:srgbClr val="D0AAAA"/>
      </a:accent5>
      <a:accent6>
        <a:srgbClr val="970400"/>
      </a:accent6>
      <a:hlink>
        <a:srgbClr val="7F0400"/>
      </a:hlink>
      <a:folHlink>
        <a:srgbClr val="7E5D5D"/>
      </a:folHlink>
    </a:clrScheme>
    <a:fontScheme name="template-cw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28" charset="0"/>
          </a:defRPr>
        </a:defPPr>
      </a:lstStyle>
    </a:lnDef>
  </a:objectDefaults>
  <a:extraClrSchemeLst>
    <a:extraClrScheme>
      <a:clrScheme name="template-cw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cw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Office\Templates\template-cwi.pot</Template>
  <TotalTime>27796</TotalTime>
  <Words>261</Words>
  <Application>Microsoft Office PowerPoint</Application>
  <PresentationFormat>On-screen Show (4:3)</PresentationFormat>
  <Paragraphs>77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ＭＳ Ｐゴシック</vt:lpstr>
      <vt:lpstr>Arial</vt:lpstr>
      <vt:lpstr>Source Han Sans CN Regular</vt:lpstr>
      <vt:lpstr>Times New Roman</vt:lpstr>
      <vt:lpstr>Verdana</vt:lpstr>
      <vt:lpstr>Wingdings</vt:lpstr>
      <vt:lpstr>template-cwi</vt:lpstr>
      <vt:lpstr>FleX-Ray Project: Real-Time 3D Tomography</vt:lpstr>
      <vt:lpstr>Computational Imaging</vt:lpstr>
      <vt:lpstr>Current Projects </vt:lpstr>
      <vt:lpstr>FleX-Ray Scanning Lab</vt:lpstr>
      <vt:lpstr>Trends &amp; Problems</vt:lpstr>
      <vt:lpstr>Conventional 3D Tomography</vt:lpstr>
      <vt:lpstr>Real-Time 3D Tomography</vt:lpstr>
      <vt:lpstr>Enabling technologies</vt:lpstr>
      <vt:lpstr>Thank you!</vt:lpstr>
    </vt:vector>
  </TitlesOfParts>
  <Company>Het Hoofdkantoor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CWI</dc:title>
  <dc:creator>Thom Bouman</dc:creator>
  <cp:lastModifiedBy>kostenko</cp:lastModifiedBy>
  <cp:revision>1138</cp:revision>
  <dcterms:created xsi:type="dcterms:W3CDTF">2001-02-21T14:32:28Z</dcterms:created>
  <dcterms:modified xsi:type="dcterms:W3CDTF">2017-02-09T09:05:43Z</dcterms:modified>
</cp:coreProperties>
</file>